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01"/>
  </p:notesMasterIdLst>
  <p:sldIdLst>
    <p:sldId id="257" r:id="rId2"/>
    <p:sldId id="258" r:id="rId3"/>
    <p:sldId id="374" r:id="rId4"/>
    <p:sldId id="259" r:id="rId5"/>
    <p:sldId id="445" r:id="rId6"/>
    <p:sldId id="430" r:id="rId7"/>
    <p:sldId id="347" r:id="rId8"/>
    <p:sldId id="348" r:id="rId9"/>
    <p:sldId id="349" r:id="rId10"/>
    <p:sldId id="351" r:id="rId11"/>
    <p:sldId id="352" r:id="rId12"/>
    <p:sldId id="353" r:id="rId13"/>
    <p:sldId id="376" r:id="rId14"/>
    <p:sldId id="350" r:id="rId15"/>
    <p:sldId id="355" r:id="rId16"/>
    <p:sldId id="360" r:id="rId17"/>
    <p:sldId id="370" r:id="rId18"/>
    <p:sldId id="362" r:id="rId19"/>
    <p:sldId id="368" r:id="rId20"/>
    <p:sldId id="369" r:id="rId21"/>
    <p:sldId id="443" r:id="rId22"/>
    <p:sldId id="444" r:id="rId23"/>
    <p:sldId id="372" r:id="rId24"/>
    <p:sldId id="373" r:id="rId25"/>
    <p:sldId id="375" r:id="rId26"/>
    <p:sldId id="380" r:id="rId27"/>
    <p:sldId id="377" r:id="rId28"/>
    <p:sldId id="378" r:id="rId29"/>
    <p:sldId id="379" r:id="rId30"/>
    <p:sldId id="382" r:id="rId31"/>
    <p:sldId id="383" r:id="rId32"/>
    <p:sldId id="385" r:id="rId33"/>
    <p:sldId id="386" r:id="rId34"/>
    <p:sldId id="387" r:id="rId35"/>
    <p:sldId id="388" r:id="rId36"/>
    <p:sldId id="403" r:id="rId37"/>
    <p:sldId id="404" r:id="rId38"/>
    <p:sldId id="367" r:id="rId39"/>
    <p:sldId id="366" r:id="rId40"/>
    <p:sldId id="365" r:id="rId41"/>
    <p:sldId id="412" r:id="rId42"/>
    <p:sldId id="364" r:id="rId43"/>
    <p:sldId id="405" r:id="rId44"/>
    <p:sldId id="406" r:id="rId45"/>
    <p:sldId id="407" r:id="rId46"/>
    <p:sldId id="408" r:id="rId47"/>
    <p:sldId id="409" r:id="rId48"/>
    <p:sldId id="410" r:id="rId49"/>
    <p:sldId id="411" r:id="rId50"/>
    <p:sldId id="413" r:id="rId51"/>
    <p:sldId id="414" r:id="rId52"/>
    <p:sldId id="415" r:id="rId53"/>
    <p:sldId id="416" r:id="rId54"/>
    <p:sldId id="428" r:id="rId55"/>
    <p:sldId id="426" r:id="rId56"/>
    <p:sldId id="427" r:id="rId57"/>
    <p:sldId id="425" r:id="rId58"/>
    <p:sldId id="419" r:id="rId59"/>
    <p:sldId id="422" r:id="rId60"/>
    <p:sldId id="423" r:id="rId61"/>
    <p:sldId id="421" r:id="rId62"/>
    <p:sldId id="420" r:id="rId63"/>
    <p:sldId id="399" r:id="rId64"/>
    <p:sldId id="418" r:id="rId65"/>
    <p:sldId id="398" r:id="rId66"/>
    <p:sldId id="397" r:id="rId67"/>
    <p:sldId id="390" r:id="rId68"/>
    <p:sldId id="395" r:id="rId69"/>
    <p:sldId id="394" r:id="rId70"/>
    <p:sldId id="392" r:id="rId71"/>
    <p:sldId id="431" r:id="rId72"/>
    <p:sldId id="391" r:id="rId73"/>
    <p:sldId id="389" r:id="rId74"/>
    <p:sldId id="442" r:id="rId75"/>
    <p:sldId id="361" r:id="rId76"/>
    <p:sldId id="371" r:id="rId77"/>
    <p:sldId id="432" r:id="rId78"/>
    <p:sldId id="357" r:id="rId79"/>
    <p:sldId id="441" r:id="rId80"/>
    <p:sldId id="440" r:id="rId81"/>
    <p:sldId id="438" r:id="rId82"/>
    <p:sldId id="437" r:id="rId83"/>
    <p:sldId id="381" r:id="rId84"/>
    <p:sldId id="384" r:id="rId85"/>
    <p:sldId id="436" r:id="rId86"/>
    <p:sldId id="435" r:id="rId87"/>
    <p:sldId id="434" r:id="rId88"/>
    <p:sldId id="433" r:id="rId89"/>
    <p:sldId id="401" r:id="rId90"/>
    <p:sldId id="402" r:id="rId91"/>
    <p:sldId id="424" r:id="rId92"/>
    <p:sldId id="400" r:id="rId93"/>
    <p:sldId id="358" r:id="rId94"/>
    <p:sldId id="359" r:id="rId95"/>
    <p:sldId id="356" r:id="rId96"/>
    <p:sldId id="393" r:id="rId97"/>
    <p:sldId id="396" r:id="rId98"/>
    <p:sldId id="417" r:id="rId99"/>
    <p:sldId id="429" r:id="rId10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00"/>
    <a:srgbClr val="009900"/>
    <a:srgbClr val="33CC33"/>
    <a:srgbClr val="FFC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2383" autoAdjust="0"/>
    <p:restoredTop sz="94432" autoAdjust="0"/>
  </p:normalViewPr>
  <p:slideViewPr>
    <p:cSldViewPr>
      <p:cViewPr>
        <p:scale>
          <a:sx n="70" d="100"/>
          <a:sy n="70" d="100"/>
        </p:scale>
        <p:origin x="-29" y="-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image" Target="../media/image136.png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image" Target="../media/image141.png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image" Target="../media/image143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2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3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4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image" Target="../media/image7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1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213918-928D-4AB0-9BFA-CB815446919B}" type="datetimeFigureOut">
              <a:rPr lang="en-US" smtClean="0"/>
              <a:pPr/>
              <a:t>5/5/2017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1939F7-BEE5-4492-AAC5-5512F5EDCE9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609600"/>
            <a:ext cx="9144000" cy="2057400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none"/>
        </p:style>
        <p:txBody>
          <a:bodyPr>
            <a:normAutofit/>
          </a:bodyPr>
          <a:lstStyle>
            <a:lvl1pPr>
              <a:defRPr sz="4400">
                <a:solidFill>
                  <a:schemeClr val="bg1"/>
                </a:solidFill>
                <a:latin typeface="Spurs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2004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9144000" cy="365125"/>
          </a:xfrm>
        </p:spPr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none"/>
        </p:style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981200"/>
            <a:ext cx="7772400" cy="1362075"/>
          </a:xfrm>
        </p:spPr>
        <p:txBody>
          <a:bodyPr anchor="ctr"/>
          <a:lstStyle>
            <a:lvl1pPr algn="ctr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3352800"/>
            <a:ext cx="7772400" cy="1500187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9144000" cy="365125"/>
          </a:xfrm>
          <a:prstGeom prst="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none"/>
        </p:style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none"/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8229600" cy="4830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590800" cy="365125"/>
          </a:xfrm>
          <a:prstGeom prst="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none"/>
        </p:style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6248" y="6492875"/>
            <a:ext cx="2587752" cy="365125"/>
          </a:xfrm>
          <a:prstGeom prst="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none"/>
        </p:style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                                                   </a:t>
            </a:r>
            <a:fld id="{6821711E-79DD-4315-A7F1-F0714D19932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accent3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Char char="–"/>
        <a:defRPr sz="16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Char char="»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4.png"/><Relationship Id="rId4" Type="http://schemas.openxmlformats.org/officeDocument/2006/relationships/oleObject" Target="../embeddings/oleObject2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79.png"/><Relationship Id="rId4" Type="http://schemas.openxmlformats.org/officeDocument/2006/relationships/oleObject" Target="../embeddings/oleObject4.bin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8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19.png"/><Relationship Id="rId4" Type="http://schemas.openxmlformats.org/officeDocument/2006/relationships/oleObject" Target="../embeddings/oleObject7.bin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131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0.vml"/><Relationship Id="rId5" Type="http://schemas.openxmlformats.org/officeDocument/2006/relationships/oleObject" Target="../embeddings/oleObject13.bin"/><Relationship Id="rId4" Type="http://schemas.openxmlformats.org/officeDocument/2006/relationships/oleObject" Target="../embeddings/oleObject12.bin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4" Type="http://schemas.openxmlformats.org/officeDocument/2006/relationships/oleObject" Target="../embeddings/oleObject15.bin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4" Type="http://schemas.openxmlformats.org/officeDocument/2006/relationships/oleObject" Target="../embeddings/oleObject17.bin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5.v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6.v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NEW RESULTS ON STERILE NEUTRINO OSCILLATIONS FROM MINOS+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2971800"/>
            <a:ext cx="6400800" cy="3505200"/>
          </a:xfrm>
        </p:spPr>
        <p:txBody>
          <a:bodyPr>
            <a:normAutofit fontScale="77500" lnSpcReduction="20000"/>
          </a:bodyPr>
          <a:lstStyle/>
          <a:p>
            <a:r>
              <a:rPr lang="en-US" sz="4000" b="1" dirty="0" smtClean="0">
                <a:solidFill>
                  <a:schemeClr val="accent3"/>
                </a:solidFill>
              </a:rPr>
              <a:t>Jacob Todd</a:t>
            </a:r>
          </a:p>
          <a:p>
            <a:r>
              <a:rPr lang="en-US" sz="2900" dirty="0" smtClean="0"/>
              <a:t>on behalf of the MINOS+ Collaboration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2900" dirty="0" smtClean="0"/>
              <a:t>5 May 2017</a:t>
            </a:r>
          </a:p>
          <a:p>
            <a:r>
              <a:rPr lang="en-US" sz="2900" dirty="0" smtClean="0"/>
              <a:t>Joint Experimental-Theoretical Physics Seminar</a:t>
            </a:r>
          </a:p>
          <a:p>
            <a:endParaRPr lang="en-US" dirty="0"/>
          </a:p>
        </p:txBody>
      </p:sp>
      <p:pic>
        <p:nvPicPr>
          <p:cNvPr id="4" name="Picture 3" descr="Minos-Plus_Logo_Blue+Nam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52600" y="3886718"/>
            <a:ext cx="1600200" cy="1752082"/>
          </a:xfrm>
          <a:prstGeom prst="rect">
            <a:avLst/>
          </a:prstGeom>
        </p:spPr>
      </p:pic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5181600" y="4200462"/>
          <a:ext cx="2345561" cy="1057338"/>
        </p:xfrm>
        <a:graphic>
          <a:graphicData uri="http://schemas.openxmlformats.org/presentationml/2006/ole">
            <p:oleObj spid="_x0000_s1026" name="Acrobat Document" r:id="rId4" imgW="4564776" imgH="2057578" progId="AcroExch.Document.DC">
              <p:embed/>
            </p:oleObj>
          </a:graphicData>
        </a:graphic>
      </p:graphicFrame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9144000" cy="365125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Remaining Unknowns</a:t>
            </a:r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2"/>
          <a:srcRect l="30000" t="26667" r="39025" b="26667"/>
          <a:stretch>
            <a:fillRect/>
          </a:stretch>
        </p:blipFill>
        <p:spPr bwMode="auto">
          <a:xfrm>
            <a:off x="457200" y="1314271"/>
            <a:ext cx="4495800" cy="381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6019800" y="5486400"/>
            <a:ext cx="2743200" cy="646331"/>
          </a:xfrm>
          <a:prstGeom prst="rect">
            <a:avLst/>
          </a:prstGeom>
          <a:noFill/>
          <a:ln w="38100">
            <a:solidFill>
              <a:schemeClr val="accent5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Do neutrinos violate CP?</a:t>
            </a:r>
          </a:p>
          <a:p>
            <a:r>
              <a:rPr lang="en-US" dirty="0" smtClean="0">
                <a:solidFill>
                  <a:schemeClr val="accent3"/>
                </a:solidFill>
              </a:rPr>
              <a:t>What is the value of </a:t>
            </a:r>
            <a:r>
              <a:rPr lang="en-US" dirty="0" smtClean="0">
                <a:solidFill>
                  <a:schemeClr val="accent3"/>
                </a:solidFill>
                <a:latin typeface="Times New Roman"/>
                <a:cs typeface="Times New Roman"/>
              </a:rPr>
              <a:t>δ</a:t>
            </a:r>
            <a:r>
              <a:rPr lang="en-US" baseline="-25000" dirty="0" smtClean="0">
                <a:solidFill>
                  <a:schemeClr val="accent3"/>
                </a:solidFill>
              </a:rPr>
              <a:t>CP</a:t>
            </a:r>
            <a:r>
              <a:rPr lang="en-US" dirty="0" smtClean="0">
                <a:solidFill>
                  <a:schemeClr val="accent3"/>
                </a:solidFill>
              </a:rPr>
              <a:t>?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2819400" y="3828871"/>
            <a:ext cx="609600" cy="304800"/>
          </a:xfrm>
          <a:prstGeom prst="ellipse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/>
          <p:cNvSpPr/>
          <p:nvPr/>
        </p:nvSpPr>
        <p:spPr>
          <a:xfrm>
            <a:off x="3352800" y="4362271"/>
            <a:ext cx="609600" cy="304800"/>
          </a:xfrm>
          <a:prstGeom prst="ellipse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8" name="Straight Arrow Connector 27"/>
          <p:cNvCxnSpPr>
            <a:endCxn id="26" idx="0"/>
          </p:cNvCxnSpPr>
          <p:nvPr/>
        </p:nvCxnSpPr>
        <p:spPr>
          <a:xfrm rot="5400000">
            <a:off x="3009900" y="3638371"/>
            <a:ext cx="304800" cy="76200"/>
          </a:xfrm>
          <a:prstGeom prst="straightConnector1">
            <a:avLst/>
          </a:prstGeom>
          <a:ln w="381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27" idx="4"/>
          </p:cNvCxnSpPr>
          <p:nvPr/>
        </p:nvCxnSpPr>
        <p:spPr>
          <a:xfrm rot="16200000" flipV="1">
            <a:off x="3581400" y="4743271"/>
            <a:ext cx="304800" cy="152400"/>
          </a:xfrm>
          <a:prstGeom prst="straightConnector1">
            <a:avLst/>
          </a:prstGeom>
          <a:ln w="381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81000" y="5486400"/>
            <a:ext cx="2667000" cy="646331"/>
          </a:xfrm>
          <a:prstGeom prst="rect">
            <a:avLst/>
          </a:prstGeom>
          <a:ln w="38100">
            <a:solidFill>
              <a:schemeClr val="accent2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/>
                </a:solidFill>
              </a:rPr>
              <a:t>Is </a:t>
            </a:r>
            <a:r>
              <a:rPr lang="el-GR" dirty="0" smtClean="0">
                <a:solidFill>
                  <a:schemeClr val="accent3"/>
                </a:solidFill>
                <a:latin typeface="Times New Roman"/>
                <a:cs typeface="Times New Roman"/>
              </a:rPr>
              <a:t>θ</a:t>
            </a:r>
            <a:r>
              <a:rPr lang="en-US" baseline="-25000" dirty="0" smtClean="0">
                <a:solidFill>
                  <a:schemeClr val="accent3"/>
                </a:solidFill>
              </a:rPr>
              <a:t>23</a:t>
            </a:r>
            <a:r>
              <a:rPr lang="en-US" dirty="0" smtClean="0">
                <a:solidFill>
                  <a:schemeClr val="accent3"/>
                </a:solidFill>
              </a:rPr>
              <a:t> maximal?</a:t>
            </a:r>
          </a:p>
          <a:p>
            <a:pPr algn="ctr"/>
            <a:r>
              <a:rPr lang="en-US" dirty="0" smtClean="0">
                <a:solidFill>
                  <a:schemeClr val="accent3"/>
                </a:solidFill>
              </a:rPr>
              <a:t>In which octant is</a:t>
            </a:r>
            <a:r>
              <a:rPr lang="el-GR" dirty="0" smtClean="0">
                <a:solidFill>
                  <a:schemeClr val="accent3"/>
                </a:solidFill>
                <a:latin typeface="Times New Roman"/>
                <a:cs typeface="Times New Roman"/>
              </a:rPr>
              <a:t> θ</a:t>
            </a:r>
            <a:r>
              <a:rPr lang="en-US" baseline="-25000" dirty="0" smtClean="0">
                <a:solidFill>
                  <a:schemeClr val="accent3"/>
                </a:solidFill>
              </a:rPr>
              <a:t>23</a:t>
            </a:r>
            <a:r>
              <a:rPr lang="en-US" dirty="0" smtClean="0">
                <a:solidFill>
                  <a:schemeClr val="accent3"/>
                </a:solidFill>
              </a:rPr>
              <a:t>?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Remaining Unknowns</a:t>
            </a:r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2"/>
          <a:srcRect l="30000" t="26667" r="13125" b="26667"/>
          <a:stretch>
            <a:fillRect/>
          </a:stretch>
        </p:blipFill>
        <p:spPr bwMode="auto">
          <a:xfrm>
            <a:off x="457200" y="1314271"/>
            <a:ext cx="8255000" cy="381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6019800" y="5486400"/>
            <a:ext cx="2743200" cy="646331"/>
          </a:xfrm>
          <a:prstGeom prst="rect">
            <a:avLst/>
          </a:prstGeom>
          <a:noFill/>
          <a:ln w="38100">
            <a:solidFill>
              <a:schemeClr val="accent5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Do neutrinos violate CP?</a:t>
            </a:r>
          </a:p>
          <a:p>
            <a:r>
              <a:rPr lang="en-US" dirty="0" smtClean="0">
                <a:solidFill>
                  <a:schemeClr val="accent3"/>
                </a:solidFill>
              </a:rPr>
              <a:t>What is the value of </a:t>
            </a:r>
            <a:r>
              <a:rPr lang="en-US" dirty="0" smtClean="0">
                <a:solidFill>
                  <a:schemeClr val="accent3"/>
                </a:solidFill>
                <a:latin typeface="Times New Roman"/>
                <a:cs typeface="Times New Roman"/>
              </a:rPr>
              <a:t>δ</a:t>
            </a:r>
            <a:r>
              <a:rPr lang="en-US" baseline="-25000" dirty="0" smtClean="0">
                <a:solidFill>
                  <a:schemeClr val="accent3"/>
                </a:solidFill>
              </a:rPr>
              <a:t>CP</a:t>
            </a:r>
            <a:r>
              <a:rPr lang="en-US" dirty="0" smtClean="0">
                <a:solidFill>
                  <a:schemeClr val="accent3"/>
                </a:solidFill>
              </a:rPr>
              <a:t>?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76600" y="5486400"/>
            <a:ext cx="2514600" cy="646331"/>
          </a:xfrm>
          <a:prstGeom prst="rect">
            <a:avLst/>
          </a:prstGeom>
          <a:noFill/>
          <a:ln w="38100">
            <a:solidFill>
              <a:srgbClr val="0C00F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/>
                </a:solidFill>
              </a:rPr>
              <a:t>Is </a:t>
            </a:r>
            <a:r>
              <a:rPr lang="el-GR" dirty="0" smtClean="0">
                <a:solidFill>
                  <a:schemeClr val="accent3"/>
                </a:solidFill>
                <a:latin typeface="Times New Roman"/>
                <a:cs typeface="Times New Roman"/>
              </a:rPr>
              <a:t>ν</a:t>
            </a:r>
            <a:r>
              <a:rPr lang="en-US" baseline="-25000" dirty="0" smtClean="0">
                <a:solidFill>
                  <a:schemeClr val="accent3"/>
                </a:solidFill>
              </a:rPr>
              <a:t>3</a:t>
            </a:r>
            <a:r>
              <a:rPr lang="en-US" dirty="0" smtClean="0">
                <a:solidFill>
                  <a:schemeClr val="accent3"/>
                </a:solidFill>
              </a:rPr>
              <a:t> heaviest or lightest?</a:t>
            </a:r>
            <a:endParaRPr lang="en-US" dirty="0">
              <a:solidFill>
                <a:schemeClr val="accent3"/>
              </a:solidFill>
            </a:endParaRPr>
          </a:p>
        </p:txBody>
      </p:sp>
      <p:cxnSp>
        <p:nvCxnSpPr>
          <p:cNvPr id="32" name="Straight Arrow Connector 31"/>
          <p:cNvCxnSpPr>
            <a:stCxn id="21" idx="0"/>
          </p:cNvCxnSpPr>
          <p:nvPr/>
        </p:nvCxnSpPr>
        <p:spPr>
          <a:xfrm rot="16200000" flipV="1">
            <a:off x="3905250" y="4857750"/>
            <a:ext cx="838200" cy="419100"/>
          </a:xfrm>
          <a:prstGeom prst="straightConnector1">
            <a:avLst/>
          </a:prstGeom>
          <a:ln w="38100">
            <a:solidFill>
              <a:srgbClr val="0C00F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81000" y="5486400"/>
            <a:ext cx="2667000" cy="646331"/>
          </a:xfrm>
          <a:prstGeom prst="rect">
            <a:avLst/>
          </a:prstGeom>
          <a:ln w="38100">
            <a:solidFill>
              <a:schemeClr val="accent2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/>
                </a:solidFill>
              </a:rPr>
              <a:t>Is </a:t>
            </a:r>
            <a:r>
              <a:rPr lang="el-GR" dirty="0" smtClean="0">
                <a:solidFill>
                  <a:schemeClr val="accent3"/>
                </a:solidFill>
                <a:latin typeface="Times New Roman"/>
                <a:cs typeface="Times New Roman"/>
              </a:rPr>
              <a:t>θ</a:t>
            </a:r>
            <a:r>
              <a:rPr lang="en-US" baseline="-25000" dirty="0" smtClean="0">
                <a:solidFill>
                  <a:schemeClr val="accent3"/>
                </a:solidFill>
              </a:rPr>
              <a:t>23</a:t>
            </a:r>
            <a:r>
              <a:rPr lang="en-US" dirty="0" smtClean="0">
                <a:solidFill>
                  <a:schemeClr val="accent3"/>
                </a:solidFill>
              </a:rPr>
              <a:t> maximal?</a:t>
            </a:r>
          </a:p>
          <a:p>
            <a:pPr algn="ctr"/>
            <a:r>
              <a:rPr lang="en-US" dirty="0" smtClean="0">
                <a:solidFill>
                  <a:schemeClr val="accent3"/>
                </a:solidFill>
              </a:rPr>
              <a:t>In which octant is</a:t>
            </a:r>
            <a:r>
              <a:rPr lang="el-GR" dirty="0" smtClean="0">
                <a:solidFill>
                  <a:schemeClr val="accent3"/>
                </a:solidFill>
                <a:latin typeface="Times New Roman"/>
                <a:cs typeface="Times New Roman"/>
              </a:rPr>
              <a:t> θ</a:t>
            </a:r>
            <a:r>
              <a:rPr lang="en-US" baseline="-25000" dirty="0" smtClean="0">
                <a:solidFill>
                  <a:schemeClr val="accent3"/>
                </a:solidFill>
              </a:rPr>
              <a:t>23</a:t>
            </a:r>
            <a:r>
              <a:rPr lang="en-US" dirty="0" smtClean="0">
                <a:solidFill>
                  <a:schemeClr val="accent3"/>
                </a:solidFill>
              </a:rPr>
              <a:t>?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828800" y="1371600"/>
            <a:ext cx="1905000" cy="36933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Normal Ordering</a:t>
            </a:r>
            <a:endParaRPr lang="en-US" dirty="0">
              <a:solidFill>
                <a:schemeClr val="accent3"/>
              </a:solidFill>
            </a:endParaRPr>
          </a:p>
        </p:txBody>
      </p:sp>
      <p:cxnSp>
        <p:nvCxnSpPr>
          <p:cNvPr id="50" name="Straight Arrow Connector 49"/>
          <p:cNvCxnSpPr>
            <a:stCxn id="21" idx="0"/>
          </p:cNvCxnSpPr>
          <p:nvPr/>
        </p:nvCxnSpPr>
        <p:spPr>
          <a:xfrm rot="5400000" flipH="1" flipV="1">
            <a:off x="4400551" y="4781549"/>
            <a:ext cx="838200" cy="571502"/>
          </a:xfrm>
          <a:prstGeom prst="straightConnector1">
            <a:avLst/>
          </a:prstGeom>
          <a:ln w="38100">
            <a:solidFill>
              <a:srgbClr val="0C00F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5486400" y="1371600"/>
            <a:ext cx="1981200" cy="36933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Inverted Ordering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Remaining Unknowns</a:t>
            </a:r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2"/>
          <a:srcRect l="30000" t="26667" r="13125" b="26667"/>
          <a:stretch>
            <a:fillRect/>
          </a:stretch>
        </p:blipFill>
        <p:spPr bwMode="auto">
          <a:xfrm>
            <a:off x="457200" y="1314271"/>
            <a:ext cx="8255000" cy="381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6019800" y="5486400"/>
            <a:ext cx="2743200" cy="646331"/>
          </a:xfrm>
          <a:prstGeom prst="rect">
            <a:avLst/>
          </a:prstGeom>
          <a:noFill/>
          <a:ln w="38100">
            <a:solidFill>
              <a:schemeClr val="accent5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Do neutrinos violate CP?</a:t>
            </a:r>
          </a:p>
          <a:p>
            <a:r>
              <a:rPr lang="en-US" dirty="0" smtClean="0">
                <a:solidFill>
                  <a:schemeClr val="accent3"/>
                </a:solidFill>
              </a:rPr>
              <a:t>What is the value of </a:t>
            </a:r>
            <a:r>
              <a:rPr lang="en-US" dirty="0" smtClean="0">
                <a:solidFill>
                  <a:schemeClr val="accent3"/>
                </a:solidFill>
                <a:latin typeface="Times New Roman"/>
                <a:cs typeface="Times New Roman"/>
              </a:rPr>
              <a:t>δ</a:t>
            </a:r>
            <a:r>
              <a:rPr lang="en-US" baseline="-25000" dirty="0" smtClean="0">
                <a:solidFill>
                  <a:schemeClr val="accent3"/>
                </a:solidFill>
              </a:rPr>
              <a:t>CP</a:t>
            </a:r>
            <a:r>
              <a:rPr lang="en-US" dirty="0" smtClean="0">
                <a:solidFill>
                  <a:schemeClr val="accent3"/>
                </a:solidFill>
              </a:rPr>
              <a:t>?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76600" y="5486400"/>
            <a:ext cx="2514600" cy="646331"/>
          </a:xfrm>
          <a:prstGeom prst="rect">
            <a:avLst/>
          </a:prstGeom>
          <a:noFill/>
          <a:ln w="38100">
            <a:solidFill>
              <a:srgbClr val="0C00F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/>
                </a:solidFill>
              </a:rPr>
              <a:t>Is </a:t>
            </a:r>
            <a:r>
              <a:rPr lang="el-GR" dirty="0" smtClean="0">
                <a:solidFill>
                  <a:schemeClr val="accent3"/>
                </a:solidFill>
                <a:latin typeface="Times New Roman"/>
                <a:cs typeface="Times New Roman"/>
              </a:rPr>
              <a:t>ν</a:t>
            </a:r>
            <a:r>
              <a:rPr lang="en-US" baseline="-25000" dirty="0" smtClean="0">
                <a:solidFill>
                  <a:schemeClr val="accent3"/>
                </a:solidFill>
              </a:rPr>
              <a:t>3</a:t>
            </a:r>
            <a:r>
              <a:rPr lang="en-US" dirty="0" smtClean="0">
                <a:solidFill>
                  <a:schemeClr val="accent3"/>
                </a:solidFill>
              </a:rPr>
              <a:t> heaviest or lightest?</a:t>
            </a:r>
            <a:endParaRPr lang="en-US" dirty="0">
              <a:solidFill>
                <a:schemeClr val="accent3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rot="5400000" flipH="1" flipV="1">
            <a:off x="2095500" y="1352371"/>
            <a:ext cx="533402" cy="2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rot="5400000" flipH="1" flipV="1">
            <a:off x="6743700" y="1352371"/>
            <a:ext cx="533402" cy="2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2514600" y="1085671"/>
            <a:ext cx="43434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/>
                </a:solidFill>
              </a:rPr>
              <a:t>Are there more than three neutrino mass states?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752600" y="1085671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?</a:t>
            </a:r>
            <a:endParaRPr lang="en-US" sz="44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7086600" y="1085671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?</a:t>
            </a:r>
            <a:endParaRPr lang="en-US" sz="44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381000" y="5486400"/>
            <a:ext cx="2667000" cy="646331"/>
          </a:xfrm>
          <a:prstGeom prst="rect">
            <a:avLst/>
          </a:prstGeom>
          <a:ln w="38100">
            <a:solidFill>
              <a:schemeClr val="accent2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/>
                </a:solidFill>
              </a:rPr>
              <a:t>Is </a:t>
            </a:r>
            <a:r>
              <a:rPr lang="el-GR" dirty="0" smtClean="0">
                <a:solidFill>
                  <a:schemeClr val="accent3"/>
                </a:solidFill>
                <a:latin typeface="Times New Roman"/>
                <a:cs typeface="Times New Roman"/>
              </a:rPr>
              <a:t>θ</a:t>
            </a:r>
            <a:r>
              <a:rPr lang="en-US" baseline="-25000" dirty="0" smtClean="0">
                <a:solidFill>
                  <a:schemeClr val="accent3"/>
                </a:solidFill>
              </a:rPr>
              <a:t>23</a:t>
            </a:r>
            <a:r>
              <a:rPr lang="en-US" dirty="0" smtClean="0">
                <a:solidFill>
                  <a:schemeClr val="accent3"/>
                </a:solidFill>
              </a:rPr>
              <a:t> maximal?</a:t>
            </a:r>
          </a:p>
          <a:p>
            <a:pPr algn="ctr"/>
            <a:r>
              <a:rPr lang="en-US" dirty="0" smtClean="0">
                <a:solidFill>
                  <a:schemeClr val="accent3"/>
                </a:solidFill>
              </a:rPr>
              <a:t>In which octant is</a:t>
            </a:r>
            <a:r>
              <a:rPr lang="el-GR" dirty="0" smtClean="0">
                <a:solidFill>
                  <a:schemeClr val="accent3"/>
                </a:solidFill>
                <a:latin typeface="Times New Roman"/>
                <a:cs typeface="Times New Roman"/>
              </a:rPr>
              <a:t> θ</a:t>
            </a:r>
            <a:r>
              <a:rPr lang="en-US" baseline="-25000" dirty="0" smtClean="0">
                <a:solidFill>
                  <a:schemeClr val="accent3"/>
                </a:solidFill>
              </a:rPr>
              <a:t>23</a:t>
            </a:r>
            <a:r>
              <a:rPr lang="en-US" dirty="0" smtClean="0">
                <a:solidFill>
                  <a:schemeClr val="accent3"/>
                </a:solidFill>
              </a:rPr>
              <a:t>?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Beyond Three Flavors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Content Placeholder 2"/>
          <p:cNvSpPr txBox="1">
            <a:spLocks/>
          </p:cNvSpPr>
          <p:nvPr/>
        </p:nvSpPr>
        <p:spPr>
          <a:xfrm>
            <a:off x="152400" y="1447800"/>
            <a:ext cx="4953000" cy="1295400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LSND</a:t>
            </a: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Excess of electron antineutrinos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from decay-at-rest (~3.8</a:t>
            </a:r>
            <a:r>
              <a:rPr kumimoji="0" lang="el-GR" sz="2000" b="0" i="0" u="none" strike="noStrike" kern="1200" cap="none" spc="0" normalizeH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/>
                <a:cs typeface="Times New Roman"/>
              </a:rPr>
              <a:t>σ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Beyond Three Flavor Oscillations?</a:t>
            </a:r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pic>
        <p:nvPicPr>
          <p:cNvPr id="43" name="Picture 42" descr="Screenshot (43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524000"/>
            <a:ext cx="1280160" cy="395685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0" y="1002268"/>
            <a:ext cx="16002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Evidence For: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7543800" y="1002268"/>
            <a:ext cx="1600200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Null Result:</a:t>
            </a:r>
            <a:endParaRPr lang="en-US" dirty="0"/>
          </a:p>
        </p:txBody>
      </p:sp>
      <p:pic>
        <p:nvPicPr>
          <p:cNvPr id="49" name="Picture 1"/>
          <p:cNvPicPr>
            <a:picLocks noChangeAspect="1" noChangeArrowheads="1"/>
          </p:cNvPicPr>
          <p:nvPr/>
        </p:nvPicPr>
        <p:blipFill>
          <a:blip r:embed="rId3"/>
          <a:srcRect l="35000" t="28889" r="39375" b="25556"/>
          <a:stretch>
            <a:fillRect/>
          </a:stretch>
        </p:blipFill>
        <p:spPr bwMode="auto">
          <a:xfrm>
            <a:off x="685800" y="2590800"/>
            <a:ext cx="37338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0" name="Rectangle 49"/>
          <p:cNvSpPr/>
          <p:nvPr/>
        </p:nvSpPr>
        <p:spPr>
          <a:xfrm>
            <a:off x="4495800" y="6172200"/>
            <a:ext cx="3886200" cy="2616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100" dirty="0" smtClean="0"/>
              <a:t>A. Aguilar-Arevalo et al. Phys. Rev. D64 (2001), p. 112007.</a:t>
            </a:r>
            <a:endParaRPr lang="en-US" sz="1100" dirty="0"/>
          </a:p>
        </p:txBody>
      </p:sp>
      <p:pic>
        <p:nvPicPr>
          <p:cNvPr id="184322" name="Picture 2" descr="http://www-hep.physics.wm.edu/~jkn/minos/images/images/lsn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990600"/>
            <a:ext cx="1981200" cy="1619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4323" name="Picture 3"/>
          <p:cNvPicPr>
            <a:picLocks noChangeAspect="1" noChangeArrowheads="1"/>
          </p:cNvPicPr>
          <p:nvPr/>
        </p:nvPicPr>
        <p:blipFill>
          <a:blip r:embed="rId5"/>
          <a:srcRect l="31875" t="27778" r="36250" b="12222"/>
          <a:stretch>
            <a:fillRect/>
          </a:stretch>
        </p:blipFill>
        <p:spPr bwMode="auto">
          <a:xfrm>
            <a:off x="4991100" y="2667000"/>
            <a:ext cx="32385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2" name="Rectangle 51"/>
          <p:cNvSpPr/>
          <p:nvPr/>
        </p:nvSpPr>
        <p:spPr>
          <a:xfrm>
            <a:off x="7391400" y="990600"/>
            <a:ext cx="1752600" cy="533400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Beyond Three Flavor Oscillations?</a:t>
            </a:r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381000" y="6096000"/>
            <a:ext cx="3276600" cy="2616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100" dirty="0" smtClean="0"/>
              <a:t>Church et al. Phys. Rev. D66 (2002), p. 013001.</a:t>
            </a:r>
            <a:endParaRPr lang="en-US" sz="1100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3429000" y="1447800"/>
            <a:ext cx="5638800" cy="1295400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KARMEN2</a:t>
            </a:r>
          </a:p>
          <a:p>
            <a:pPr marL="742950" marR="0" lvl="1" indent="-285750" algn="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2000" dirty="0" smtClean="0">
                <a:solidFill>
                  <a:schemeClr val="accent6"/>
                </a:solidFill>
              </a:rPr>
              <a:t>No excess above background from spallation source with decay-at-rest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Picture 13" descr="cerncou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0" y="2895600"/>
            <a:ext cx="2039700" cy="2971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0" y="1002268"/>
            <a:ext cx="16002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Evidence For: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7543800" y="1002268"/>
            <a:ext cx="1600200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Null Result: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0" y="990600"/>
            <a:ext cx="1752600" cy="533400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2" name="Group 10"/>
          <p:cNvGrpSpPr/>
          <p:nvPr/>
        </p:nvGrpSpPr>
        <p:grpSpPr>
          <a:xfrm>
            <a:off x="5562600" y="1219200"/>
            <a:ext cx="1280160" cy="762000"/>
            <a:chOff x="2834640" y="2286000"/>
            <a:chExt cx="1280160" cy="762000"/>
          </a:xfrm>
        </p:grpSpPr>
        <p:pic>
          <p:nvPicPr>
            <p:cNvPr id="23" name="Picture 22" descr="Screenshot (44)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38303" y="2286000"/>
              <a:ext cx="1276497" cy="353938"/>
            </a:xfrm>
            <a:prstGeom prst="rect">
              <a:avLst/>
            </a:prstGeom>
          </p:spPr>
        </p:pic>
        <p:pic>
          <p:nvPicPr>
            <p:cNvPr id="24" name="Picture 23" descr="Screenshot (43)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34640" y="2652315"/>
              <a:ext cx="1280160" cy="395685"/>
            </a:xfrm>
            <a:prstGeom prst="rect">
              <a:avLst/>
            </a:prstGeom>
          </p:spPr>
        </p:pic>
      </p:grpSp>
      <p:pic>
        <p:nvPicPr>
          <p:cNvPr id="199683" name="Picture 3"/>
          <p:cNvPicPr>
            <a:picLocks noChangeAspect="1" noChangeArrowheads="1"/>
          </p:cNvPicPr>
          <p:nvPr/>
        </p:nvPicPr>
        <p:blipFill>
          <a:blip r:embed="rId5"/>
          <a:srcRect l="31875" t="14444" r="33125" b="7778"/>
          <a:stretch>
            <a:fillRect/>
          </a:stretch>
        </p:blipFill>
        <p:spPr bwMode="auto">
          <a:xfrm>
            <a:off x="228600" y="1752600"/>
            <a:ext cx="34290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9684" name="Picture 4"/>
          <p:cNvPicPr>
            <a:picLocks noChangeAspect="1" noChangeArrowheads="1"/>
          </p:cNvPicPr>
          <p:nvPr/>
        </p:nvPicPr>
        <p:blipFill>
          <a:blip r:embed="rId6"/>
          <a:srcRect l="33125" t="26667" r="36875" b="15555"/>
          <a:stretch>
            <a:fillRect/>
          </a:stretch>
        </p:blipFill>
        <p:spPr bwMode="auto">
          <a:xfrm>
            <a:off x="3657600" y="2514600"/>
            <a:ext cx="295421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Beyond Three Flavor Oscillations?</a:t>
            </a:r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grpSp>
        <p:nvGrpSpPr>
          <p:cNvPr id="15" name="Group 10"/>
          <p:cNvGrpSpPr/>
          <p:nvPr/>
        </p:nvGrpSpPr>
        <p:grpSpPr>
          <a:xfrm>
            <a:off x="2209800" y="1143000"/>
            <a:ext cx="1280160" cy="762000"/>
            <a:chOff x="2834640" y="2286000"/>
            <a:chExt cx="1280160" cy="762000"/>
          </a:xfrm>
        </p:grpSpPr>
        <p:pic>
          <p:nvPicPr>
            <p:cNvPr id="16" name="Picture 15" descr="Screenshot (44)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38303" y="2286000"/>
              <a:ext cx="1276497" cy="353938"/>
            </a:xfrm>
            <a:prstGeom prst="rect">
              <a:avLst/>
            </a:prstGeom>
          </p:spPr>
        </p:pic>
        <p:pic>
          <p:nvPicPr>
            <p:cNvPr id="19" name="Picture 18" descr="Screenshot (43)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34640" y="2652315"/>
              <a:ext cx="1280160" cy="395685"/>
            </a:xfrm>
            <a:prstGeom prst="rect">
              <a:avLst/>
            </a:prstGeom>
          </p:spPr>
        </p:pic>
      </p:grp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/>
          <a:srcRect l="18750" t="34444" r="54375" b="14445"/>
          <a:stretch>
            <a:fillRect/>
          </a:stretch>
        </p:blipFill>
        <p:spPr bwMode="auto">
          <a:xfrm>
            <a:off x="6096000" y="2073350"/>
            <a:ext cx="3048000" cy="32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/>
          <a:srcRect l="23750" t="17778" r="54375" b="8889"/>
          <a:stretch>
            <a:fillRect/>
          </a:stretch>
        </p:blipFill>
        <p:spPr bwMode="auto">
          <a:xfrm>
            <a:off x="3492222" y="1338420"/>
            <a:ext cx="2603778" cy="4909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Rectangle 21"/>
          <p:cNvSpPr/>
          <p:nvPr/>
        </p:nvSpPr>
        <p:spPr>
          <a:xfrm>
            <a:off x="6248400" y="5867400"/>
            <a:ext cx="2819400" cy="43088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100" dirty="0" smtClean="0"/>
              <a:t>A. Aguilar-Arevalo et al. Phys. Rev. Lett. 110 (2013), p. 161801.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1002268"/>
            <a:ext cx="16002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Evidence For: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543800" y="1002268"/>
            <a:ext cx="1600200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Null Result: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7162800" y="990600"/>
            <a:ext cx="1981200" cy="533400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 Placeholder 2"/>
          <p:cNvSpPr txBox="1">
            <a:spLocks/>
          </p:cNvSpPr>
          <p:nvPr/>
        </p:nvSpPr>
        <p:spPr>
          <a:xfrm>
            <a:off x="76200" y="1447801"/>
            <a:ext cx="3657600" cy="281939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800" b="1" dirty="0" smtClean="0">
                <a:solidFill>
                  <a:schemeClr val="accent3"/>
                </a:solidFill>
              </a:rPr>
              <a:t>MiniBooNE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1900" dirty="0" smtClean="0">
                <a:solidFill>
                  <a:schemeClr val="accent6"/>
                </a:solidFill>
                <a:latin typeface="+mj-lt"/>
              </a:rPr>
              <a:t>Designed motivated by LSND, KARMEN results</a:t>
            </a: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Observed Low-energy excess in electron</a:t>
            </a:r>
            <a:r>
              <a:rPr kumimoji="0" lang="en-US" sz="1900" b="0" i="0" u="none" strike="noStrike" kern="1200" cap="none" spc="0" normalizeH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flavor</a:t>
            </a:r>
            <a:endParaRPr kumimoji="0" lang="en-US" sz="1900" b="0" i="0" u="none" strike="noStrike" kern="120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R="0" lvl="2" indent="-2286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600" dirty="0" smtClean="0">
                <a:solidFill>
                  <a:schemeClr val="accent4"/>
                </a:solidFill>
                <a:latin typeface="+mj-lt"/>
              </a:rPr>
              <a:t>Neutrinos (~3.4</a:t>
            </a:r>
            <a:r>
              <a:rPr lang="el-GR" sz="1600" dirty="0" smtClean="0">
                <a:solidFill>
                  <a:schemeClr val="accent4"/>
                </a:solidFill>
                <a:latin typeface="+mj-lt"/>
                <a:cs typeface="Times New Roman"/>
              </a:rPr>
              <a:t>σ</a:t>
            </a:r>
            <a:r>
              <a:rPr lang="en-US" sz="1600" dirty="0" smtClean="0">
                <a:solidFill>
                  <a:schemeClr val="accent4"/>
                </a:solidFill>
                <a:latin typeface="+mj-lt"/>
                <a:cs typeface="Times New Roman"/>
              </a:rPr>
              <a:t>)</a:t>
            </a:r>
          </a:p>
          <a:p>
            <a:pPr marR="0" lvl="2" indent="-2286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600" dirty="0" smtClean="0">
                <a:solidFill>
                  <a:schemeClr val="accent4"/>
                </a:solidFill>
                <a:latin typeface="+mj-lt"/>
                <a:cs typeface="Times New Roman"/>
              </a:rPr>
              <a:t>A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n-ea"/>
                <a:cs typeface="Times New Roman"/>
              </a:rPr>
              <a:t>ntineutrinos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n-ea"/>
                <a:cs typeface="Times New Roman"/>
              </a:rPr>
              <a:t> (~2.8</a:t>
            </a:r>
            <a:r>
              <a:rPr kumimoji="0" lang="el-GR" sz="1600" b="0" i="0" u="none" strike="noStrike" kern="1200" cap="none" spc="0" normalizeH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cs typeface="Times New Roman"/>
              </a:rPr>
              <a:t>σ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cs typeface="Times New Roman"/>
              </a:rPr>
              <a:t>)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29" name="Picture 28" descr="5333_768_1_thumb.jpg"/>
          <p:cNvPicPr>
            <a:picLocks noChangeAspect="1"/>
          </p:cNvPicPr>
          <p:nvPr/>
        </p:nvPicPr>
        <p:blipFill>
          <a:blip r:embed="rId6"/>
          <a:srcRect l="6220" t="12766" r="6947" b="3495"/>
          <a:stretch>
            <a:fillRect/>
          </a:stretch>
        </p:blipFill>
        <p:spPr>
          <a:xfrm>
            <a:off x="990600" y="4343400"/>
            <a:ext cx="1905000" cy="1981200"/>
          </a:xfrm>
          <a:prstGeom prst="rect">
            <a:avLst/>
          </a:prstGeom>
        </p:spPr>
      </p:pic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Beyond Three Flavor Oscillations?</a:t>
            </a:r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0" y="1002268"/>
            <a:ext cx="16002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Evidence For: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543800" y="1002268"/>
            <a:ext cx="1600200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Null Result: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0" y="990600"/>
            <a:ext cx="1828800" cy="533400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 Placeholder 2"/>
          <p:cNvSpPr txBox="1">
            <a:spLocks/>
          </p:cNvSpPr>
          <p:nvPr/>
        </p:nvSpPr>
        <p:spPr>
          <a:xfrm>
            <a:off x="4572000" y="2667000"/>
            <a:ext cx="4495800" cy="3429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MiniBooNE</a:t>
            </a:r>
            <a:r>
              <a:rPr lang="en-US" sz="3400" b="1" baseline="0" dirty="0" smtClean="0">
                <a:solidFill>
                  <a:schemeClr val="accent3"/>
                </a:solidFill>
              </a:rPr>
              <a:t>/</a:t>
            </a:r>
            <a:r>
              <a:rPr kumimoji="0" lang="en-US" sz="3400" b="1" i="0" u="none" strike="noStrike" kern="1200" cap="none" spc="0" normalizeH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SciBooNE</a:t>
            </a:r>
            <a:endParaRPr kumimoji="0" lang="en-US" sz="3400" b="1" i="0" u="none" strike="noStrike" kern="1200" cap="none" spc="0" normalizeH="0" baseline="0" noProof="0" dirty="0" smtClean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lvl="1" indent="-285750" algn="r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400" dirty="0" smtClean="0">
                <a:solidFill>
                  <a:schemeClr val="accent6"/>
                </a:solidFill>
                <a:latin typeface="+mj-lt"/>
              </a:rPr>
              <a:t>Search for muon (anti)neutrino disappearance in neutrino beam</a:t>
            </a:r>
          </a:p>
          <a:p>
            <a:pPr marL="742950" lvl="1" indent="-285750" algn="r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400" dirty="0" smtClean="0">
                <a:solidFill>
                  <a:schemeClr val="accent6"/>
                </a:solidFill>
                <a:latin typeface="+mj-lt"/>
              </a:rPr>
              <a:t>Dual-detector fit over short baselines</a:t>
            </a:r>
          </a:p>
          <a:p>
            <a:pPr marL="742950" lvl="1" indent="-285750" algn="r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100" dirty="0" smtClean="0">
                <a:solidFill>
                  <a:schemeClr val="accent4"/>
                </a:solidFill>
                <a:cs typeface="Times New Roman"/>
              </a:rPr>
              <a:t>SciBooNE as near detector and MiniBooNE as far detector</a:t>
            </a:r>
          </a:p>
          <a:p>
            <a:pPr marL="742950" lvl="1" indent="-285750" algn="r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400" dirty="0" smtClean="0">
                <a:solidFill>
                  <a:schemeClr val="accent6"/>
                </a:solidFill>
                <a:latin typeface="+mj-lt"/>
              </a:rPr>
              <a:t>No evidence seen in either neutrino or antineutrino channels</a:t>
            </a:r>
          </a:p>
          <a:p>
            <a:pPr marL="1200150" lvl="2" indent="-285750" algn="r">
              <a:lnSpc>
                <a:spcPct val="150000"/>
              </a:lnSpc>
              <a:spcBef>
                <a:spcPct val="20000"/>
              </a:spcBef>
            </a:pPr>
            <a:endParaRPr lang="en-US" sz="2100" dirty="0" smtClean="0">
              <a:solidFill>
                <a:schemeClr val="accent4"/>
              </a:solidFill>
              <a:cs typeface="Times New Roman"/>
            </a:endParaRPr>
          </a:p>
        </p:txBody>
      </p:sp>
      <p:pic>
        <p:nvPicPr>
          <p:cNvPr id="201730" name="Picture 2"/>
          <p:cNvPicPr>
            <a:picLocks noChangeAspect="1" noChangeArrowheads="1"/>
          </p:cNvPicPr>
          <p:nvPr/>
        </p:nvPicPr>
        <p:blipFill>
          <a:blip r:embed="rId2"/>
          <a:srcRect l="18750" t="38889" r="18750" b="31111"/>
          <a:stretch>
            <a:fillRect/>
          </a:stretch>
        </p:blipFill>
        <p:spPr bwMode="auto">
          <a:xfrm>
            <a:off x="1905000" y="990600"/>
            <a:ext cx="5410200" cy="1460754"/>
          </a:xfrm>
          <a:prstGeom prst="rect">
            <a:avLst/>
          </a:prstGeom>
          <a:ln w="12700">
            <a:solidFill>
              <a:schemeClr val="accent3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1731" name="Picture 3"/>
          <p:cNvPicPr>
            <a:picLocks noChangeAspect="1" noChangeArrowheads="1"/>
          </p:cNvPicPr>
          <p:nvPr/>
        </p:nvPicPr>
        <p:blipFill>
          <a:blip r:embed="rId3"/>
          <a:srcRect l="51875" t="22222" r="14375" b="20000"/>
          <a:stretch>
            <a:fillRect/>
          </a:stretch>
        </p:blipFill>
        <p:spPr bwMode="auto">
          <a:xfrm>
            <a:off x="304800" y="2514600"/>
            <a:ext cx="3962400" cy="38156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1732" name="Picture 4"/>
          <p:cNvPicPr>
            <a:picLocks noChangeAspect="1" noChangeArrowheads="1"/>
          </p:cNvPicPr>
          <p:nvPr/>
        </p:nvPicPr>
        <p:blipFill>
          <a:blip r:embed="rId4"/>
          <a:srcRect l="66875" t="54444" r="24375" b="30000"/>
          <a:stretch>
            <a:fillRect/>
          </a:stretch>
        </p:blipFill>
        <p:spPr bwMode="auto">
          <a:xfrm>
            <a:off x="4343400" y="28194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Rectangle 28"/>
          <p:cNvSpPr/>
          <p:nvPr/>
        </p:nvSpPr>
        <p:spPr>
          <a:xfrm>
            <a:off x="4876800" y="6172200"/>
            <a:ext cx="4191000" cy="2616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100" dirty="0" smtClean="0"/>
              <a:t>Mahn, K et al. Phys. Rev. D85 (2012), p. 032007.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Beyond Three Flavor Oscillations?</a:t>
            </a:r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0" y="1002268"/>
            <a:ext cx="16002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Evidence For: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543800" y="1002268"/>
            <a:ext cx="1600200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Null Result: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7086600" y="990600"/>
            <a:ext cx="2057400" cy="457200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/>
          <a:srcRect l="25000" t="35556" r="26875" b="23333"/>
          <a:stretch>
            <a:fillRect/>
          </a:stretch>
        </p:blipFill>
        <p:spPr bwMode="auto">
          <a:xfrm>
            <a:off x="381000" y="3048000"/>
            <a:ext cx="6553200" cy="3148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5" name="Straight Arrow Connector 14"/>
          <p:cNvCxnSpPr/>
          <p:nvPr/>
        </p:nvCxnSpPr>
        <p:spPr>
          <a:xfrm rot="5400000" flipH="1" flipV="1">
            <a:off x="4528860" y="4691340"/>
            <a:ext cx="392668" cy="1588"/>
          </a:xfrm>
          <a:prstGeom prst="straightConnector1">
            <a:avLst/>
          </a:prstGeom>
          <a:ln>
            <a:tailEnd type="stealth" w="lg" len="lg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>
            <a:off x="4502428" y="3955772"/>
            <a:ext cx="444738" cy="794"/>
          </a:xfrm>
          <a:prstGeom prst="straightConnector1">
            <a:avLst/>
          </a:prstGeom>
          <a:ln>
            <a:tailEnd type="stealth" w="lg" len="lg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029200" y="4800600"/>
            <a:ext cx="914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</a:rPr>
              <a:t>Deficit</a:t>
            </a:r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52400" y="6096000"/>
            <a:ext cx="3314700" cy="2616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100" dirty="0" smtClean="0"/>
              <a:t>Gariazzo et al. (2017). arXiv: 1703.00860 [hep-ex]</a:t>
            </a:r>
            <a:endParaRPr lang="en-US" sz="1100" dirty="0"/>
          </a:p>
        </p:txBody>
      </p:sp>
      <p:sp>
        <p:nvSpPr>
          <p:cNvPr id="34" name="Text Placeholder 2"/>
          <p:cNvSpPr txBox="1">
            <a:spLocks/>
          </p:cNvSpPr>
          <p:nvPr/>
        </p:nvSpPr>
        <p:spPr>
          <a:xfrm>
            <a:off x="152400" y="1447800"/>
            <a:ext cx="8686800" cy="1905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100" b="1" dirty="0" smtClean="0">
                <a:solidFill>
                  <a:schemeClr val="accent3"/>
                </a:solidFill>
              </a:rPr>
              <a:t>Reactor Flux</a:t>
            </a:r>
            <a:endParaRPr kumimoji="0" lang="en-US" sz="3100" b="1" i="0" u="none" strike="noStrike" kern="1200" cap="none" spc="0" normalizeH="0" baseline="0" noProof="0" dirty="0" smtClean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2000" dirty="0" smtClean="0">
                <a:solidFill>
                  <a:schemeClr val="accent6"/>
                </a:solidFill>
                <a:latin typeface="+mj-lt"/>
              </a:rPr>
              <a:t>Recalculation of expected reactor flux found systematic bias in previous predictions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New prediction is ~6</a:t>
            </a:r>
            <a:r>
              <a:rPr lang="en-US" sz="2000" dirty="0" smtClean="0">
                <a:solidFill>
                  <a:schemeClr val="accent6"/>
                </a:solidFill>
              </a:rPr>
              <a:t>%(~2.5</a:t>
            </a:r>
            <a:r>
              <a:rPr lang="el-GR" sz="2000" dirty="0" smtClean="0">
                <a:solidFill>
                  <a:schemeClr val="accent6"/>
                </a:solidFill>
                <a:cs typeface="Times New Roman"/>
              </a:rPr>
              <a:t>σ</a:t>
            </a:r>
            <a:r>
              <a:rPr lang="en-US" sz="2000" dirty="0" smtClean="0">
                <a:solidFill>
                  <a:schemeClr val="accent6"/>
                </a:solidFill>
                <a:cs typeface="Times New Roman"/>
              </a:rPr>
              <a:t>) greater than world average of experimental measurements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>
                <a:solidFill>
                  <a:schemeClr val="accent4"/>
                </a:solidFill>
                <a:latin typeface="+mj-lt"/>
                <a:cs typeface="Times New Roman"/>
              </a:rPr>
              <a:t>Indicates observed deficit</a:t>
            </a:r>
          </a:p>
        </p:txBody>
      </p:sp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3"/>
          <a:srcRect l="65625" t="74444" r="26728" b="21111"/>
          <a:stretch>
            <a:fillRect/>
          </a:stretch>
        </p:blipFill>
        <p:spPr bwMode="auto">
          <a:xfrm>
            <a:off x="2667000" y="1447800"/>
            <a:ext cx="1219200" cy="39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" name="Rounded Rectangle 39"/>
          <p:cNvSpPr/>
          <p:nvPr/>
        </p:nvSpPr>
        <p:spPr>
          <a:xfrm>
            <a:off x="7086600" y="4191000"/>
            <a:ext cx="1752600" cy="6096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>
                <a:solidFill>
                  <a:schemeClr val="bg1"/>
                </a:solidFill>
              </a:rPr>
              <a:t>However …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Beyond Three Flavor Oscillations?</a:t>
            </a:r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0" y="1002268"/>
            <a:ext cx="16002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Evidence For: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543800" y="1002268"/>
            <a:ext cx="1600200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Null Result:</a:t>
            </a:r>
            <a:endParaRPr lang="en-US" dirty="0"/>
          </a:p>
        </p:txBody>
      </p:sp>
      <p:sp>
        <p:nvSpPr>
          <p:cNvPr id="34" name="Text Placeholder 2"/>
          <p:cNvSpPr txBox="1">
            <a:spLocks/>
          </p:cNvSpPr>
          <p:nvPr/>
        </p:nvSpPr>
        <p:spPr>
          <a:xfrm>
            <a:off x="4648200" y="1447800"/>
            <a:ext cx="4419600" cy="1600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400" b="1" dirty="0" smtClean="0">
                <a:solidFill>
                  <a:schemeClr val="accent3"/>
                </a:solidFill>
              </a:rPr>
              <a:t>Reactor Flux</a:t>
            </a:r>
            <a:endParaRPr kumimoji="0" lang="en-US" sz="3400" b="1" i="0" u="none" strike="noStrike" kern="1200" cap="none" spc="0" normalizeH="0" baseline="0" noProof="0" dirty="0" smtClean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lvl="1" indent="-285750" algn="r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300" dirty="0" smtClean="0">
                <a:solidFill>
                  <a:schemeClr val="accent6"/>
                </a:solidFill>
                <a:latin typeface="+mj-lt"/>
              </a:rPr>
              <a:t>New measurements by Daya Bay indicate the neutrino oscillations explanation is disfavored</a:t>
            </a:r>
            <a:r>
              <a:rPr lang="en-US" sz="2300" dirty="0" smtClean="0">
                <a:solidFill>
                  <a:schemeClr val="accent6"/>
                </a:solidFill>
              </a:rPr>
              <a:t> </a:t>
            </a:r>
            <a:endParaRPr lang="en-US" sz="2300" dirty="0" smtClean="0">
              <a:solidFill>
                <a:schemeClr val="accent6"/>
              </a:solidFill>
              <a:latin typeface="+mj-lt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/>
          <a:srcRect l="33475" t="21111" r="34125" b="74623"/>
          <a:stretch>
            <a:fillRect/>
          </a:stretch>
        </p:blipFill>
        <p:spPr bwMode="auto">
          <a:xfrm>
            <a:off x="304800" y="1676400"/>
            <a:ext cx="5143500" cy="381000"/>
          </a:xfrm>
          <a:prstGeom prst="rect">
            <a:avLst/>
          </a:prstGeom>
          <a:ln w="28575">
            <a:solidFill>
              <a:schemeClr val="accent5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1" name="Rectangle 20"/>
          <p:cNvSpPr/>
          <p:nvPr/>
        </p:nvSpPr>
        <p:spPr>
          <a:xfrm>
            <a:off x="0" y="990600"/>
            <a:ext cx="1752600" cy="457200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8658" name="Picture 2"/>
          <p:cNvPicPr>
            <a:picLocks noChangeAspect="1" noChangeArrowheads="1"/>
          </p:cNvPicPr>
          <p:nvPr/>
        </p:nvPicPr>
        <p:blipFill>
          <a:blip r:embed="rId3"/>
          <a:srcRect l="52500" t="30000" r="13125" b="30000"/>
          <a:stretch>
            <a:fillRect/>
          </a:stretch>
        </p:blipFill>
        <p:spPr bwMode="auto">
          <a:xfrm>
            <a:off x="228599" y="3048001"/>
            <a:ext cx="5122333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Rounded Rectangle 31"/>
          <p:cNvSpPr/>
          <p:nvPr/>
        </p:nvSpPr>
        <p:spPr>
          <a:xfrm>
            <a:off x="1143000" y="2209800"/>
            <a:ext cx="3429000" cy="6858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>
                <a:solidFill>
                  <a:schemeClr val="bg1"/>
                </a:solidFill>
              </a:rPr>
              <a:t>“…incompatible with Daya Bay’s observation at 2.6σ.”</a:t>
            </a:r>
            <a:endParaRPr lang="en-US" sz="1600" i="1" dirty="0">
              <a:solidFill>
                <a:schemeClr val="bg1"/>
              </a:solidFill>
            </a:endParaRPr>
          </a:p>
        </p:txBody>
      </p:sp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4"/>
          <a:srcRect l="65625" t="74444" r="26728" b="21111"/>
          <a:stretch>
            <a:fillRect/>
          </a:stretch>
        </p:blipFill>
        <p:spPr bwMode="auto">
          <a:xfrm>
            <a:off x="5562600" y="1524000"/>
            <a:ext cx="1219200" cy="39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Rectangle 28"/>
          <p:cNvSpPr/>
          <p:nvPr/>
        </p:nvSpPr>
        <p:spPr>
          <a:xfrm>
            <a:off x="2590800" y="1219200"/>
            <a:ext cx="2895600" cy="2616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100" dirty="0" smtClean="0"/>
              <a:t>An et al. (2017). arXiv: 1704.01082 [hep-ex]</a:t>
            </a:r>
            <a:endParaRPr lang="en-US" sz="1100" dirty="0"/>
          </a:p>
        </p:txBody>
      </p:sp>
      <p:pic>
        <p:nvPicPr>
          <p:cNvPr id="219137" name="Picture 1"/>
          <p:cNvPicPr>
            <a:picLocks noChangeAspect="1" noChangeArrowheads="1"/>
          </p:cNvPicPr>
          <p:nvPr/>
        </p:nvPicPr>
        <p:blipFill>
          <a:blip r:embed="rId5"/>
          <a:srcRect l="11875" t="20000" r="48750" b="12222"/>
          <a:stretch>
            <a:fillRect/>
          </a:stretch>
        </p:blipFill>
        <p:spPr bwMode="auto">
          <a:xfrm>
            <a:off x="5486400" y="3002039"/>
            <a:ext cx="3510196" cy="339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Outline</a:t>
            </a:r>
            <a:endParaRPr lang="en-US" sz="400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4191000" cy="4830763"/>
          </a:xfrm>
          <a:noFill/>
        </p:spPr>
        <p:txBody>
          <a:bodyPr>
            <a:normAutofit lnSpcReduction="10000"/>
          </a:bodyPr>
          <a:lstStyle/>
          <a:p>
            <a:pPr>
              <a:lnSpc>
                <a:spcPct val="200000"/>
              </a:lnSpc>
              <a:buClr>
                <a:srgbClr val="003399"/>
              </a:buClr>
            </a:pPr>
            <a:r>
              <a:rPr lang="en-US" dirty="0" smtClean="0"/>
              <a:t>Neutrino Oscillations</a:t>
            </a:r>
          </a:p>
          <a:p>
            <a:pPr>
              <a:lnSpc>
                <a:spcPct val="200000"/>
              </a:lnSpc>
              <a:buClr>
                <a:srgbClr val="003399"/>
              </a:buClr>
            </a:pPr>
            <a:r>
              <a:rPr lang="en-US" dirty="0" smtClean="0"/>
              <a:t>Beyond Three Flavors?</a:t>
            </a:r>
          </a:p>
          <a:p>
            <a:pPr>
              <a:lnSpc>
                <a:spcPct val="200000"/>
              </a:lnSpc>
              <a:buClr>
                <a:srgbClr val="003399"/>
              </a:buClr>
            </a:pPr>
            <a:r>
              <a:rPr lang="en-US" dirty="0" smtClean="0"/>
              <a:t>MINOS &amp; MINOS+</a:t>
            </a:r>
          </a:p>
          <a:p>
            <a:pPr>
              <a:lnSpc>
                <a:spcPct val="200000"/>
              </a:lnSpc>
              <a:buClr>
                <a:srgbClr val="003399"/>
              </a:buClr>
            </a:pPr>
            <a:r>
              <a:rPr lang="en-US" dirty="0" smtClean="0"/>
              <a:t>Searching for Sterile </a:t>
            </a:r>
            <a:r>
              <a:rPr lang="el-GR" dirty="0" smtClean="0">
                <a:latin typeface="Times New Roman"/>
                <a:cs typeface="Times New Roman"/>
              </a:rPr>
              <a:t>ν</a:t>
            </a:r>
            <a:r>
              <a:rPr lang="en-US" dirty="0" smtClean="0">
                <a:latin typeface="Times New Roman"/>
                <a:cs typeface="Times New Roman"/>
              </a:rPr>
              <a:t>’s</a:t>
            </a:r>
          </a:p>
          <a:p>
            <a:pPr>
              <a:lnSpc>
                <a:spcPct val="200000"/>
              </a:lnSpc>
              <a:buClr>
                <a:srgbClr val="003399"/>
              </a:buClr>
            </a:pPr>
            <a:r>
              <a:rPr lang="en-US" dirty="0" smtClean="0">
                <a:cs typeface="Times New Roman"/>
              </a:rPr>
              <a:t>An Improved Fit Paradigm</a:t>
            </a:r>
          </a:p>
          <a:p>
            <a:pPr>
              <a:lnSpc>
                <a:spcPct val="200000"/>
              </a:lnSpc>
              <a:buClr>
                <a:srgbClr val="003399"/>
              </a:buClr>
            </a:pPr>
            <a:r>
              <a:rPr lang="en-US" dirty="0" smtClean="0">
                <a:cs typeface="Times New Roman"/>
              </a:rPr>
              <a:t>New Results!</a:t>
            </a:r>
            <a:endParaRPr lang="en-US" dirty="0" smtClean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grpSp>
        <p:nvGrpSpPr>
          <p:cNvPr id="20" name="Group 19"/>
          <p:cNvGrpSpPr>
            <a:grpSpLocks noChangeAspect="1"/>
          </p:cNvGrpSpPr>
          <p:nvPr/>
        </p:nvGrpSpPr>
        <p:grpSpPr>
          <a:xfrm>
            <a:off x="4724400" y="1581912"/>
            <a:ext cx="4191000" cy="4282944"/>
            <a:chOff x="4724400" y="1582579"/>
            <a:chExt cx="4038600" cy="4127200"/>
          </a:xfrm>
        </p:grpSpPr>
        <p:grpSp>
          <p:nvGrpSpPr>
            <p:cNvPr id="18" name="Group 17"/>
            <p:cNvGrpSpPr>
              <a:grpSpLocks noChangeAspect="1"/>
            </p:cNvGrpSpPr>
            <p:nvPr/>
          </p:nvGrpSpPr>
          <p:grpSpPr>
            <a:xfrm>
              <a:off x="4724400" y="1582579"/>
              <a:ext cx="4035390" cy="3157547"/>
              <a:chOff x="4724400" y="1734979"/>
              <a:chExt cx="4035390" cy="3157547"/>
            </a:xfrm>
          </p:grpSpPr>
          <p:grpSp>
            <p:nvGrpSpPr>
              <p:cNvPr id="12" name="Group 11"/>
              <p:cNvGrpSpPr>
                <a:grpSpLocks noChangeAspect="1"/>
              </p:cNvGrpSpPr>
              <p:nvPr/>
            </p:nvGrpSpPr>
            <p:grpSpPr>
              <a:xfrm>
                <a:off x="4724400" y="2209800"/>
                <a:ext cx="4035390" cy="2682726"/>
                <a:chOff x="1447800" y="1131540"/>
                <a:chExt cx="7467600" cy="4964460"/>
              </a:xfrm>
            </p:grpSpPr>
            <p:pic>
              <p:nvPicPr>
                <p:cNvPr id="236545" name="Picture 1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l="18750" t="16667" r="20000" b="11111"/>
                <a:stretch>
                  <a:fillRect/>
                </a:stretch>
              </p:blipFill>
              <p:spPr bwMode="auto">
                <a:xfrm>
                  <a:off x="1447800" y="1143000"/>
                  <a:ext cx="7467600" cy="4953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11" name="TextBox 10"/>
                <p:cNvSpPr txBox="1"/>
                <p:nvPr/>
              </p:nvSpPr>
              <p:spPr>
                <a:xfrm>
                  <a:off x="1447800" y="1131540"/>
                  <a:ext cx="7467600" cy="6653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dirty="0" smtClean="0">
                      <a:solidFill>
                        <a:schemeClr val="accent1"/>
                      </a:solidFill>
                    </a:rPr>
                    <a:t>The MINOS+ Collaboration</a:t>
                  </a:r>
                  <a:endParaRPr lang="en-US" sz="2400" dirty="0">
                    <a:solidFill>
                      <a:schemeClr val="accent1"/>
                    </a:solidFill>
                  </a:endParaRPr>
                </a:p>
              </p:txBody>
            </p:sp>
          </p:grpSp>
          <p:pic>
            <p:nvPicPr>
              <p:cNvPr id="13" name="Picture 12" descr="Flag_of_the_United_States.svg.pn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724400" y="1734979"/>
                <a:ext cx="839165" cy="44196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4" name="Picture 13" descr="1200px-Flag_of_the_United_Kingdom.svg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373368" y="1734979"/>
                <a:ext cx="877824" cy="43891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5" name="Picture 14" descr="Flag_of_Brazil.svg.pn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7333488" y="1734979"/>
                <a:ext cx="627017" cy="43891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6" name="Picture 15" descr="Flag_of_Greece.svg.pn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5638800" y="1734979"/>
                <a:ext cx="658368" cy="43891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7" name="Picture 16" descr="1280px-Flag_of_Poland_(normative).svg.png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8037576" y="1734979"/>
                <a:ext cx="702259" cy="43891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sp>
          <p:nvSpPr>
            <p:cNvPr id="19" name="TextBox 18"/>
            <p:cNvSpPr txBox="1"/>
            <p:nvPr/>
          </p:nvSpPr>
          <p:spPr>
            <a:xfrm>
              <a:off x="4724400" y="4775537"/>
              <a:ext cx="4038600" cy="93424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50" dirty="0" smtClean="0">
                  <a:latin typeface="+mj-lt"/>
                </a:rPr>
                <a:t>Argonne </a:t>
              </a:r>
              <a:r>
                <a:rPr lang="en-US" sz="950" b="1" dirty="0" smtClean="0">
                  <a:latin typeface="+mj-lt"/>
                  <a:cs typeface="Times New Roman"/>
                </a:rPr>
                <a:t>· </a:t>
              </a:r>
              <a:r>
                <a:rPr lang="en-US" sz="950" dirty="0" smtClean="0">
                  <a:latin typeface="+mj-lt"/>
                  <a:cs typeface="Times New Roman"/>
                </a:rPr>
                <a:t>Athens </a:t>
              </a:r>
              <a:r>
                <a:rPr lang="en-US" sz="950" b="1" dirty="0" smtClean="0">
                  <a:cs typeface="Times New Roman"/>
                </a:rPr>
                <a:t>· </a:t>
              </a:r>
              <a:r>
                <a:rPr lang="en-US" sz="950" dirty="0" smtClean="0">
                  <a:cs typeface="Times New Roman"/>
                </a:rPr>
                <a:t>Brookhaven </a:t>
              </a:r>
              <a:r>
                <a:rPr lang="en-US" sz="950" b="1" dirty="0" smtClean="0">
                  <a:cs typeface="Times New Roman"/>
                </a:rPr>
                <a:t>· </a:t>
              </a:r>
              <a:r>
                <a:rPr lang="en-US" sz="950" dirty="0" smtClean="0">
                  <a:cs typeface="Times New Roman"/>
                </a:rPr>
                <a:t>Caltech </a:t>
              </a:r>
              <a:r>
                <a:rPr lang="en-US" sz="950" b="1" dirty="0" smtClean="0">
                  <a:cs typeface="Times New Roman"/>
                </a:rPr>
                <a:t>· </a:t>
              </a:r>
              <a:r>
                <a:rPr lang="en-US" sz="950" dirty="0" smtClean="0">
                  <a:cs typeface="Times New Roman"/>
                </a:rPr>
                <a:t>Cambridge </a:t>
              </a:r>
              <a:r>
                <a:rPr lang="en-US" sz="950" b="1" dirty="0" smtClean="0">
                  <a:cs typeface="Times New Roman"/>
                </a:rPr>
                <a:t>· </a:t>
              </a:r>
              <a:r>
                <a:rPr lang="en-US" sz="950" dirty="0" smtClean="0">
                  <a:cs typeface="Times New Roman"/>
                </a:rPr>
                <a:t>Campinas </a:t>
              </a:r>
              <a:r>
                <a:rPr lang="en-US" sz="950" b="1" dirty="0" smtClean="0">
                  <a:cs typeface="Times New Roman"/>
                </a:rPr>
                <a:t>· </a:t>
              </a:r>
              <a:r>
                <a:rPr lang="en-US" sz="950" dirty="0" smtClean="0">
                  <a:cs typeface="Times New Roman"/>
                </a:rPr>
                <a:t>Cincinnati </a:t>
              </a:r>
              <a:r>
                <a:rPr lang="en-US" sz="950" b="1" dirty="0" smtClean="0">
                  <a:cs typeface="Times New Roman"/>
                </a:rPr>
                <a:t>· </a:t>
              </a:r>
              <a:r>
                <a:rPr lang="en-US" sz="950" dirty="0" smtClean="0">
                  <a:cs typeface="Times New Roman"/>
                </a:rPr>
                <a:t>Fermilab </a:t>
              </a:r>
              <a:r>
                <a:rPr lang="en-US" sz="950" b="1" dirty="0" smtClean="0">
                  <a:cs typeface="Times New Roman"/>
                </a:rPr>
                <a:t>· </a:t>
              </a:r>
              <a:r>
                <a:rPr lang="en-US" sz="950" dirty="0" smtClean="0">
                  <a:latin typeface="+mj-lt"/>
                  <a:cs typeface="Times New Roman"/>
                </a:rPr>
                <a:t>Goiás </a:t>
              </a:r>
              <a:r>
                <a:rPr lang="en-US" sz="950" b="1" dirty="0" smtClean="0">
                  <a:cs typeface="Times New Roman"/>
                </a:rPr>
                <a:t>· </a:t>
              </a:r>
              <a:r>
                <a:rPr lang="en-US" sz="950" dirty="0" smtClean="0">
                  <a:cs typeface="Times New Roman"/>
                </a:rPr>
                <a:t>Harvard </a:t>
              </a:r>
              <a:r>
                <a:rPr lang="en-US" sz="950" b="1" dirty="0" smtClean="0">
                  <a:cs typeface="Times New Roman"/>
                </a:rPr>
                <a:t>· </a:t>
              </a:r>
              <a:r>
                <a:rPr lang="en-US" sz="950" dirty="0" smtClean="0">
                  <a:cs typeface="Times New Roman"/>
                </a:rPr>
                <a:t>Holy Cross </a:t>
              </a:r>
              <a:r>
                <a:rPr lang="en-US" sz="950" b="1" dirty="0" smtClean="0">
                  <a:cs typeface="Times New Roman"/>
                </a:rPr>
                <a:t>· </a:t>
              </a:r>
              <a:r>
                <a:rPr lang="en-US" sz="950" dirty="0" smtClean="0">
                  <a:cs typeface="Times New Roman"/>
                </a:rPr>
                <a:t>Houston </a:t>
              </a:r>
              <a:r>
                <a:rPr lang="en-US" sz="950" b="1" dirty="0" smtClean="0">
                  <a:cs typeface="Times New Roman"/>
                </a:rPr>
                <a:t>· </a:t>
              </a:r>
              <a:r>
                <a:rPr lang="en-US" sz="950" dirty="0" smtClean="0">
                  <a:cs typeface="Times New Roman"/>
                </a:rPr>
                <a:t>IIT </a:t>
              </a:r>
              <a:r>
                <a:rPr lang="en-US" sz="950" b="1" dirty="0" smtClean="0">
                  <a:cs typeface="Times New Roman"/>
                </a:rPr>
                <a:t>· </a:t>
              </a:r>
              <a:r>
                <a:rPr lang="en-US" sz="950" dirty="0" smtClean="0">
                  <a:cs typeface="Times New Roman"/>
                </a:rPr>
                <a:t>Indiana </a:t>
              </a:r>
              <a:r>
                <a:rPr lang="en-US" sz="950" b="1" dirty="0" smtClean="0">
                  <a:cs typeface="Times New Roman"/>
                </a:rPr>
                <a:t>· </a:t>
              </a:r>
              <a:r>
                <a:rPr lang="en-US" sz="950" dirty="0" smtClean="0">
                  <a:cs typeface="Times New Roman"/>
                </a:rPr>
                <a:t>Iowa State </a:t>
              </a:r>
              <a:r>
                <a:rPr lang="en-US" sz="950" b="1" dirty="0" smtClean="0">
                  <a:cs typeface="Times New Roman"/>
                </a:rPr>
                <a:t>· </a:t>
              </a:r>
              <a:r>
                <a:rPr lang="en-US" sz="950" dirty="0" smtClean="0">
                  <a:cs typeface="Times New Roman"/>
                </a:rPr>
                <a:t>Lancaster </a:t>
              </a:r>
              <a:r>
                <a:rPr lang="en-US" sz="950" b="1" dirty="0" smtClean="0">
                  <a:cs typeface="Times New Roman"/>
                </a:rPr>
                <a:t>· </a:t>
              </a:r>
              <a:r>
                <a:rPr lang="en-US" sz="950" dirty="0" smtClean="0">
                  <a:cs typeface="Times New Roman"/>
                </a:rPr>
                <a:t>Manchester </a:t>
              </a:r>
              <a:r>
                <a:rPr lang="en-US" sz="950" b="1" dirty="0" smtClean="0">
                  <a:cs typeface="Times New Roman"/>
                </a:rPr>
                <a:t>· </a:t>
              </a:r>
              <a:r>
                <a:rPr lang="en-US" sz="950" dirty="0" smtClean="0">
                  <a:cs typeface="Times New Roman"/>
                </a:rPr>
                <a:t>Minnesota-Twin Cities </a:t>
              </a:r>
              <a:r>
                <a:rPr lang="en-US" sz="950" b="1" dirty="0" smtClean="0">
                  <a:cs typeface="Times New Roman"/>
                </a:rPr>
                <a:t>· </a:t>
              </a:r>
              <a:r>
                <a:rPr lang="en-US" sz="950" dirty="0" smtClean="0">
                  <a:cs typeface="Times New Roman"/>
                </a:rPr>
                <a:t>Minnesota-Duluth </a:t>
              </a:r>
              <a:r>
                <a:rPr lang="en-US" sz="950" b="1" dirty="0" smtClean="0">
                  <a:cs typeface="Times New Roman"/>
                </a:rPr>
                <a:t>·</a:t>
              </a:r>
              <a:r>
                <a:rPr lang="en-US" sz="950" dirty="0" smtClean="0">
                  <a:cs typeface="Times New Roman"/>
                </a:rPr>
                <a:t> Otterbein </a:t>
              </a:r>
              <a:r>
                <a:rPr lang="en-US" sz="950" b="1" dirty="0" smtClean="0">
                  <a:cs typeface="Times New Roman"/>
                </a:rPr>
                <a:t>· </a:t>
              </a:r>
              <a:r>
                <a:rPr lang="en-US" sz="950" dirty="0" smtClean="0">
                  <a:cs typeface="Times New Roman"/>
                </a:rPr>
                <a:t>Oxford </a:t>
              </a:r>
              <a:r>
                <a:rPr lang="en-US" sz="950" b="1" dirty="0" smtClean="0">
                  <a:cs typeface="Times New Roman"/>
                </a:rPr>
                <a:t>· </a:t>
              </a:r>
              <a:r>
                <a:rPr lang="en-US" sz="950" dirty="0" smtClean="0">
                  <a:cs typeface="Times New Roman"/>
                </a:rPr>
                <a:t>Pittsburgh </a:t>
              </a:r>
              <a:r>
                <a:rPr lang="en-US" sz="950" b="1" dirty="0" smtClean="0">
                  <a:cs typeface="Times New Roman"/>
                </a:rPr>
                <a:t>· </a:t>
              </a:r>
              <a:r>
                <a:rPr lang="en-US" sz="950" dirty="0" smtClean="0">
                  <a:cs typeface="Times New Roman"/>
                </a:rPr>
                <a:t>Rutherford </a:t>
              </a:r>
              <a:r>
                <a:rPr lang="en-US" sz="950" b="1" dirty="0" smtClean="0">
                  <a:cs typeface="Times New Roman"/>
                </a:rPr>
                <a:t>· </a:t>
              </a:r>
              <a:r>
                <a:rPr lang="en-US" sz="950" dirty="0" smtClean="0">
                  <a:latin typeface="+mj-lt"/>
                  <a:cs typeface="Times New Roman"/>
                </a:rPr>
                <a:t>São Paulo </a:t>
              </a:r>
              <a:r>
                <a:rPr lang="en-US" sz="950" b="1" dirty="0" smtClean="0">
                  <a:cs typeface="Times New Roman"/>
                </a:rPr>
                <a:t>· </a:t>
              </a:r>
              <a:r>
                <a:rPr lang="en-US" sz="950" dirty="0" smtClean="0">
                  <a:cs typeface="Times New Roman"/>
                </a:rPr>
                <a:t>South Carolina </a:t>
              </a:r>
              <a:r>
                <a:rPr lang="en-US" sz="950" b="1" dirty="0" smtClean="0">
                  <a:cs typeface="Times New Roman"/>
                </a:rPr>
                <a:t>· </a:t>
              </a:r>
              <a:r>
                <a:rPr lang="en-US" sz="950" dirty="0" smtClean="0">
                  <a:cs typeface="Times New Roman"/>
                </a:rPr>
                <a:t>Stanford </a:t>
              </a:r>
              <a:r>
                <a:rPr lang="en-US" sz="950" b="1" dirty="0" smtClean="0">
                  <a:cs typeface="Times New Roman"/>
                </a:rPr>
                <a:t>· </a:t>
              </a:r>
              <a:r>
                <a:rPr lang="en-US" sz="950" dirty="0" smtClean="0">
                  <a:cs typeface="Times New Roman"/>
                </a:rPr>
                <a:t>Sussex </a:t>
              </a:r>
              <a:r>
                <a:rPr lang="en-US" sz="950" b="1" dirty="0" smtClean="0">
                  <a:cs typeface="Times New Roman"/>
                </a:rPr>
                <a:t>· </a:t>
              </a:r>
              <a:r>
                <a:rPr lang="en-US" sz="950" dirty="0" smtClean="0">
                  <a:cs typeface="Times New Roman"/>
                </a:rPr>
                <a:t>Texas A&amp;M </a:t>
              </a:r>
              <a:r>
                <a:rPr lang="en-US" sz="950" b="1" dirty="0" smtClean="0">
                  <a:cs typeface="Times New Roman"/>
                </a:rPr>
                <a:t>· </a:t>
              </a:r>
              <a:r>
                <a:rPr lang="en-US" sz="950" dirty="0" smtClean="0">
                  <a:cs typeface="Times New Roman"/>
                </a:rPr>
                <a:t>Texas-Austin </a:t>
              </a:r>
              <a:r>
                <a:rPr lang="en-US" sz="950" b="1" dirty="0" smtClean="0">
                  <a:cs typeface="Times New Roman"/>
                </a:rPr>
                <a:t>· </a:t>
              </a:r>
              <a:r>
                <a:rPr lang="en-US" sz="950" dirty="0" smtClean="0">
                  <a:cs typeface="Times New Roman"/>
                </a:rPr>
                <a:t>Tufts </a:t>
              </a:r>
              <a:r>
                <a:rPr lang="en-US" sz="950" b="1" dirty="0" smtClean="0">
                  <a:cs typeface="Times New Roman"/>
                </a:rPr>
                <a:t>· </a:t>
              </a:r>
              <a:r>
                <a:rPr lang="en-US" sz="950" dirty="0" smtClean="0">
                  <a:cs typeface="Times New Roman"/>
                </a:rPr>
                <a:t>UCL </a:t>
              </a:r>
              <a:r>
                <a:rPr lang="en-US" sz="950" b="1" dirty="0" smtClean="0">
                  <a:cs typeface="Times New Roman"/>
                </a:rPr>
                <a:t>· </a:t>
              </a:r>
              <a:r>
                <a:rPr lang="en-US" sz="950" dirty="0" smtClean="0">
                  <a:cs typeface="Times New Roman"/>
                </a:rPr>
                <a:t>Warsaw </a:t>
              </a:r>
              <a:r>
                <a:rPr lang="en-US" sz="950" b="1" dirty="0" smtClean="0">
                  <a:cs typeface="Times New Roman"/>
                </a:rPr>
                <a:t>· </a:t>
              </a:r>
              <a:r>
                <a:rPr lang="en-US" sz="950" dirty="0" smtClean="0">
                  <a:cs typeface="Times New Roman"/>
                </a:rPr>
                <a:t>William &amp; Mary</a:t>
              </a:r>
              <a:endParaRPr lang="en-US" sz="950" b="1" dirty="0">
                <a:latin typeface="+mj-lt"/>
              </a:endParaRPr>
            </a:p>
          </p:txBody>
        </p:sp>
      </p:grp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Beyond Three Flavor Oscillations?</a:t>
            </a:r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0" y="1002268"/>
            <a:ext cx="16002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Evidence For: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543800" y="1002268"/>
            <a:ext cx="1600200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Null Result: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7467600" y="990600"/>
            <a:ext cx="1676400" cy="457200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 Placeholder 2"/>
          <p:cNvSpPr txBox="1">
            <a:spLocks/>
          </p:cNvSpPr>
          <p:nvPr/>
        </p:nvSpPr>
        <p:spPr>
          <a:xfrm>
            <a:off x="152400" y="1524000"/>
            <a:ext cx="4038600" cy="2590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400" b="1" dirty="0" smtClean="0">
                <a:solidFill>
                  <a:schemeClr val="accent3"/>
                </a:solidFill>
              </a:rPr>
              <a:t>Gallium Anomaly</a:t>
            </a:r>
            <a:endParaRPr kumimoji="0" lang="en-US" sz="3400" b="1" i="0" u="none" strike="noStrike" kern="1200" cap="none" spc="0" normalizeH="0" baseline="0" noProof="0" dirty="0" smtClean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lvl="1" indent="-28575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300" dirty="0" smtClean="0">
                <a:solidFill>
                  <a:schemeClr val="accent6"/>
                </a:solidFill>
                <a:latin typeface="+mj-lt"/>
              </a:rPr>
              <a:t>GALLEX &amp; SAGE </a:t>
            </a:r>
          </a:p>
          <a:p>
            <a:pPr marL="1200150" lvl="2" indent="-28575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4"/>
                </a:solidFill>
                <a:cs typeface="Times New Roman"/>
              </a:rPr>
              <a:t>Designed for radiochemical detection of solar neutrinos</a:t>
            </a:r>
          </a:p>
          <a:p>
            <a:pPr marL="742950" lvl="1" indent="-28575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300" dirty="0" smtClean="0">
                <a:solidFill>
                  <a:schemeClr val="accent6"/>
                </a:solidFill>
                <a:latin typeface="+mj-lt"/>
              </a:rPr>
              <a:t>Measured rates for calibration sources </a:t>
            </a:r>
            <a:r>
              <a:rPr lang="en-US" sz="2300" baseline="30000" dirty="0" smtClean="0">
                <a:solidFill>
                  <a:schemeClr val="accent6"/>
                </a:solidFill>
                <a:latin typeface="+mj-lt"/>
              </a:rPr>
              <a:t>51</a:t>
            </a:r>
            <a:r>
              <a:rPr lang="en-US" sz="2300" dirty="0" smtClean="0">
                <a:solidFill>
                  <a:schemeClr val="accent6"/>
                </a:solidFill>
                <a:latin typeface="+mj-lt"/>
              </a:rPr>
              <a:t>Cr and </a:t>
            </a:r>
            <a:r>
              <a:rPr lang="en-US" sz="2300" baseline="30000" dirty="0" smtClean="0">
                <a:solidFill>
                  <a:schemeClr val="accent6"/>
                </a:solidFill>
                <a:latin typeface="+mj-lt"/>
              </a:rPr>
              <a:t>37</a:t>
            </a:r>
            <a:r>
              <a:rPr lang="en-US" sz="2300" dirty="0" smtClean="0">
                <a:solidFill>
                  <a:schemeClr val="accent6"/>
                </a:solidFill>
                <a:latin typeface="+mj-lt"/>
              </a:rPr>
              <a:t>Ar was ~2.7</a:t>
            </a:r>
            <a:r>
              <a:rPr lang="el-GR" sz="2300" dirty="0" smtClean="0">
                <a:solidFill>
                  <a:schemeClr val="accent6"/>
                </a:solidFill>
                <a:latin typeface="+mj-lt"/>
                <a:cs typeface="Times New Roman"/>
              </a:rPr>
              <a:t>σ</a:t>
            </a:r>
            <a:r>
              <a:rPr lang="en-US" sz="2300" dirty="0" smtClean="0">
                <a:solidFill>
                  <a:schemeClr val="accent6"/>
                </a:solidFill>
                <a:latin typeface="+mj-lt"/>
                <a:cs typeface="Times New Roman"/>
              </a:rPr>
              <a:t> below expectation</a:t>
            </a:r>
            <a:endParaRPr lang="en-US" sz="2300" dirty="0" smtClean="0">
              <a:solidFill>
                <a:schemeClr val="accent6"/>
              </a:solidFill>
              <a:latin typeface="+mj-lt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/>
          <a:srcRect l="47500" t="21111" r="20625" b="31111"/>
          <a:stretch>
            <a:fillRect/>
          </a:stretch>
        </p:blipFill>
        <p:spPr bwMode="auto">
          <a:xfrm>
            <a:off x="4444410" y="1828800"/>
            <a:ext cx="469959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Rectangle 24"/>
          <p:cNvSpPr/>
          <p:nvPr/>
        </p:nvSpPr>
        <p:spPr>
          <a:xfrm>
            <a:off x="6019800" y="5867400"/>
            <a:ext cx="2895600" cy="430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100" dirty="0" smtClean="0"/>
              <a:t>Gariazzo et al. J.Phys. G43 (2016) 033001 </a:t>
            </a:r>
          </a:p>
          <a:p>
            <a:r>
              <a:rPr lang="en-US" sz="1100" dirty="0" smtClean="0"/>
              <a:t>DOI:</a:t>
            </a:r>
            <a:r>
              <a:rPr lang="en-US" sz="1100" dirty="0" smtClean="0">
                <a:solidFill>
                  <a:schemeClr val="tx1"/>
                </a:solidFill>
              </a:rPr>
              <a:t>10.1088/0954-3899/43/3/033001</a:t>
            </a:r>
            <a:endParaRPr lang="en-US" sz="1100" dirty="0">
              <a:solidFill>
                <a:schemeClr val="tx1"/>
              </a:solidFill>
            </a:endParaRPr>
          </a:p>
        </p:txBody>
      </p:sp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3"/>
          <a:srcRect l="65625" t="74444" r="26875" b="21111"/>
          <a:stretch>
            <a:fillRect/>
          </a:stretch>
        </p:blipFill>
        <p:spPr bwMode="auto">
          <a:xfrm>
            <a:off x="3200400" y="1600200"/>
            <a:ext cx="1143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28" descr="gallex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4038600"/>
            <a:ext cx="1948909" cy="2326486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Beyond Three Flavor Oscillations?</a:t>
            </a:r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0" y="1002268"/>
            <a:ext cx="16002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Evidence For: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543800" y="1002268"/>
            <a:ext cx="1600200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Null Result: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0" y="990600"/>
            <a:ext cx="1752600" cy="457200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3200400" y="6019800"/>
            <a:ext cx="2209800" cy="430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100" dirty="0" smtClean="0"/>
              <a:t>M.G. Aartsen et al. Phys. Rev. Lett. 117 (2016) 071801</a:t>
            </a:r>
            <a:endParaRPr lang="en-US" sz="1100" dirty="0"/>
          </a:p>
        </p:txBody>
      </p:sp>
      <p:pic>
        <p:nvPicPr>
          <p:cNvPr id="324610" name="Picture 2"/>
          <p:cNvPicPr>
            <a:picLocks noChangeAspect="1" noChangeArrowheads="1"/>
          </p:cNvPicPr>
          <p:nvPr/>
        </p:nvPicPr>
        <p:blipFill>
          <a:blip r:embed="rId2"/>
          <a:srcRect l="12500" t="25556" r="51875" b="15555"/>
          <a:stretch>
            <a:fillRect/>
          </a:stretch>
        </p:blipFill>
        <p:spPr bwMode="auto">
          <a:xfrm>
            <a:off x="5538158" y="3048000"/>
            <a:ext cx="3605842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4611" name="Picture 3"/>
          <p:cNvPicPr>
            <a:picLocks noChangeAspect="1" noChangeArrowheads="1"/>
          </p:cNvPicPr>
          <p:nvPr/>
        </p:nvPicPr>
        <p:blipFill>
          <a:blip r:embed="rId3"/>
          <a:srcRect l="25000" t="21111" r="51250" b="10000"/>
          <a:stretch>
            <a:fillRect/>
          </a:stretch>
        </p:blipFill>
        <p:spPr bwMode="auto">
          <a:xfrm>
            <a:off x="152400" y="1447800"/>
            <a:ext cx="2895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18" descr="Array-Publicatio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24200" y="2286000"/>
            <a:ext cx="2351315" cy="2743200"/>
          </a:xfrm>
          <a:prstGeom prst="rect">
            <a:avLst/>
          </a:prstGeom>
        </p:spPr>
      </p:pic>
      <p:sp>
        <p:nvSpPr>
          <p:cNvPr id="34" name="Text Placeholder 2"/>
          <p:cNvSpPr txBox="1">
            <a:spLocks/>
          </p:cNvSpPr>
          <p:nvPr/>
        </p:nvSpPr>
        <p:spPr>
          <a:xfrm>
            <a:off x="4648200" y="1447800"/>
            <a:ext cx="4419600" cy="1600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400" b="1" dirty="0" smtClean="0">
                <a:solidFill>
                  <a:schemeClr val="accent3"/>
                </a:solidFill>
              </a:rPr>
              <a:t>IceCube</a:t>
            </a:r>
            <a:endParaRPr kumimoji="0" lang="en-US" sz="3400" b="1" i="0" u="none" strike="noStrike" kern="1200" cap="none" spc="0" normalizeH="0" baseline="0" noProof="0" dirty="0" smtClean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lvl="1" indent="-285750" algn="r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300" dirty="0" smtClean="0">
                <a:solidFill>
                  <a:schemeClr val="accent6"/>
                </a:solidFill>
                <a:latin typeface="+mj-lt"/>
              </a:rPr>
              <a:t>Detects no evidence of beyond three flavor oscillations in atmospheric neutrinos traversing the earth  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Beyond Three Flavor Oscillations?</a:t>
            </a:r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0" y="1002268"/>
            <a:ext cx="16002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Evidence For: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543800" y="1002268"/>
            <a:ext cx="1600200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Null Result: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0" y="990600"/>
            <a:ext cx="1752600" cy="457200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 Placeholder 2"/>
          <p:cNvSpPr txBox="1">
            <a:spLocks/>
          </p:cNvSpPr>
          <p:nvPr/>
        </p:nvSpPr>
        <p:spPr>
          <a:xfrm>
            <a:off x="4495800" y="1447800"/>
            <a:ext cx="4572000" cy="2133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</a:t>
            </a:r>
            <a:r>
              <a:rPr kumimoji="0" lang="el-GR" sz="3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Times New Roman"/>
                <a:cs typeface="Times New Roman"/>
              </a:rPr>
              <a:t>ν</a:t>
            </a:r>
            <a:r>
              <a:rPr kumimoji="0" 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</a:t>
            </a:r>
          </a:p>
          <a:p>
            <a:pPr marL="742950" lvl="1" indent="-285750" algn="r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300" dirty="0" smtClean="0">
                <a:solidFill>
                  <a:schemeClr val="accent6"/>
                </a:solidFill>
                <a:latin typeface="+mj-lt"/>
              </a:rPr>
              <a:t>Observed 95 NC events compared to a prediction of 83.7 events  </a:t>
            </a:r>
          </a:p>
          <a:p>
            <a:pPr marL="742950" lvl="1" indent="-285750" algn="r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300" dirty="0" smtClean="0">
                <a:solidFill>
                  <a:schemeClr val="accent6"/>
                </a:solidFill>
                <a:latin typeface="+mj-lt"/>
              </a:rPr>
              <a:t>No evidence for NC disappearance observed in the NuMI beam</a:t>
            </a:r>
          </a:p>
        </p:txBody>
      </p:sp>
      <p:pic>
        <p:nvPicPr>
          <p:cNvPr id="325637" name="Picture 5"/>
          <p:cNvPicPr>
            <a:picLocks noChangeAspect="1" noChangeArrowheads="1"/>
          </p:cNvPicPr>
          <p:nvPr/>
        </p:nvPicPr>
        <p:blipFill>
          <a:blip r:embed="rId3"/>
          <a:srcRect l="21875" t="31111" r="48125" b="33333"/>
          <a:stretch>
            <a:fillRect/>
          </a:stretch>
        </p:blipFill>
        <p:spPr bwMode="auto">
          <a:xfrm>
            <a:off x="1714500" y="1295400"/>
            <a:ext cx="30861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152400" y="3386966"/>
          <a:ext cx="4495800" cy="3043997"/>
        </p:xfrm>
        <a:graphic>
          <a:graphicData uri="http://schemas.openxmlformats.org/presentationml/2006/ole">
            <p:oleObj spid="_x0000_s325638" name="Acrobat Document" r:id="rId4" imgW="4320914" imgH="2926334" progId="AcroExch.Document.DC">
              <p:embed/>
            </p:oleObj>
          </a:graphicData>
        </a:graphic>
      </p:graphicFrame>
      <p:pic>
        <p:nvPicPr>
          <p:cNvPr id="325639" name="Picture 7"/>
          <p:cNvPicPr>
            <a:picLocks noChangeAspect="1" noChangeArrowheads="1"/>
          </p:cNvPicPr>
          <p:nvPr/>
        </p:nvPicPr>
        <p:blipFill>
          <a:blip r:embed="rId5"/>
          <a:srcRect l="2500" t="28889" r="50625" b="16667"/>
          <a:stretch>
            <a:fillRect/>
          </a:stretch>
        </p:blipFill>
        <p:spPr bwMode="auto">
          <a:xfrm>
            <a:off x="4379167" y="3413760"/>
            <a:ext cx="4688633" cy="3063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Rectangle 21"/>
          <p:cNvSpPr/>
          <p:nvPr/>
        </p:nvSpPr>
        <p:spPr>
          <a:xfrm>
            <a:off x="152400" y="3124200"/>
            <a:ext cx="1905000" cy="430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100" dirty="0" smtClean="0"/>
              <a:t>NOvA Collaboration, </a:t>
            </a:r>
          </a:p>
          <a:p>
            <a:pPr algn="ctr"/>
            <a:r>
              <a:rPr lang="en-US" sz="1100" dirty="0" smtClean="0"/>
              <a:t>APS April Meeting 2017</a:t>
            </a:r>
            <a:endParaRPr lang="en-US" sz="110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4267200" cy="5410200"/>
          </a:xfrm>
        </p:spPr>
        <p:txBody>
          <a:bodyPr>
            <a:normAutofit lnSpcReduction="10000"/>
          </a:bodyPr>
          <a:lstStyle/>
          <a:p>
            <a:r>
              <a:rPr lang="en-US" sz="1800" dirty="0" smtClean="0">
                <a:cs typeface="Times New Roman"/>
              </a:rPr>
              <a:t>Bounds from CMB measurements by Planck:</a:t>
            </a:r>
          </a:p>
          <a:p>
            <a:pPr lvl="1"/>
            <a:r>
              <a:rPr lang="en-US" sz="1400" dirty="0" smtClean="0">
                <a:cs typeface="Times New Roman"/>
              </a:rPr>
              <a:t>Sum of neutrino masses </a:t>
            </a:r>
            <a:r>
              <a:rPr lang="el-GR" dirty="0" smtClean="0">
                <a:cs typeface="Times New Roman"/>
              </a:rPr>
              <a:t>Σ</a:t>
            </a:r>
            <a:r>
              <a:rPr lang="en-US" sz="1400" dirty="0" smtClean="0">
                <a:cs typeface="Times New Roman"/>
              </a:rPr>
              <a:t>m</a:t>
            </a:r>
            <a:r>
              <a:rPr lang="el-GR" sz="1400" baseline="-25000" dirty="0" smtClean="0">
                <a:cs typeface="Times New Roman"/>
              </a:rPr>
              <a:t>ν</a:t>
            </a:r>
            <a:r>
              <a:rPr lang="en-US" sz="1400" dirty="0" smtClean="0">
                <a:cs typeface="Times New Roman"/>
              </a:rPr>
              <a:t> &lt; 0.26 </a:t>
            </a:r>
            <a:r>
              <a:rPr lang="en-US" sz="1400" dirty="0" err="1" smtClean="0">
                <a:cs typeface="Times New Roman"/>
              </a:rPr>
              <a:t>eV</a:t>
            </a:r>
            <a:endParaRPr lang="en-US" sz="1400" baseline="30000" dirty="0" smtClean="0">
              <a:cs typeface="Times New Roman"/>
            </a:endParaRPr>
          </a:p>
          <a:p>
            <a:pPr lvl="1"/>
            <a:r>
              <a:rPr lang="en-US" sz="1400" dirty="0" smtClean="0">
                <a:cs typeface="Times New Roman"/>
              </a:rPr>
              <a:t>Effective number of relativistic species (N</a:t>
            </a:r>
            <a:r>
              <a:rPr lang="en-US" sz="1400" baseline="-25000" dirty="0" smtClean="0">
                <a:cs typeface="Times New Roman"/>
              </a:rPr>
              <a:t>eff</a:t>
            </a:r>
            <a:r>
              <a:rPr lang="en-US" sz="1400" dirty="0" smtClean="0">
                <a:cs typeface="Times New Roman"/>
              </a:rPr>
              <a:t>) consistent with three flavors</a:t>
            </a:r>
          </a:p>
          <a:p>
            <a:endParaRPr lang="en-US" sz="1800" dirty="0" smtClean="0"/>
          </a:p>
          <a:p>
            <a:r>
              <a:rPr lang="en-US" sz="1800" dirty="0" smtClean="0"/>
              <a:t>Combination of conflicting results favors </a:t>
            </a:r>
            <a:r>
              <a:rPr lang="en-US" sz="1800" dirty="0" smtClean="0">
                <a:cs typeface="Times New Roman"/>
              </a:rPr>
              <a:t>Δm</a:t>
            </a:r>
            <a:r>
              <a:rPr lang="en-US" sz="1800" baseline="30000" dirty="0" smtClean="0">
                <a:cs typeface="Times New Roman"/>
              </a:rPr>
              <a:t>2</a:t>
            </a:r>
            <a:r>
              <a:rPr lang="en-US" sz="1800" baseline="-25000" dirty="0" smtClean="0">
                <a:cs typeface="Times New Roman"/>
              </a:rPr>
              <a:t>41</a:t>
            </a:r>
            <a:r>
              <a:rPr lang="en-US" sz="1800" dirty="0" smtClean="0">
                <a:cs typeface="Times New Roman"/>
              </a:rPr>
              <a:t> ~ 1.7 eV</a:t>
            </a:r>
            <a:r>
              <a:rPr lang="en-US" sz="1800" baseline="30000" dirty="0" smtClean="0">
                <a:cs typeface="Times New Roman"/>
              </a:rPr>
              <a:t>2</a:t>
            </a:r>
          </a:p>
          <a:p>
            <a:pPr lvl="1"/>
            <a:r>
              <a:rPr lang="en-US" sz="1400" dirty="0" smtClean="0">
                <a:cs typeface="Times New Roman"/>
              </a:rPr>
              <a:t>Global fits show increasingly precise allowed regions</a:t>
            </a:r>
          </a:p>
          <a:p>
            <a:pPr>
              <a:buNone/>
            </a:pPr>
            <a:endParaRPr lang="en-US" sz="1800" dirty="0" smtClean="0">
              <a:cs typeface="Times New Roman"/>
            </a:endParaRPr>
          </a:p>
          <a:p>
            <a:r>
              <a:rPr lang="en-US" sz="1800" dirty="0" smtClean="0">
                <a:cs typeface="Times New Roman"/>
              </a:rPr>
              <a:t>Z</a:t>
            </a:r>
            <a:r>
              <a:rPr lang="en-US" sz="1800" baseline="30000" dirty="0" smtClean="0">
                <a:cs typeface="Times New Roman"/>
              </a:rPr>
              <a:t>0 </a:t>
            </a:r>
            <a:r>
              <a:rPr lang="en-US" sz="1800" dirty="0" smtClean="0">
                <a:cs typeface="Times New Roman"/>
              </a:rPr>
              <a:t>invisible linewidth measurements constrain the number of light active flavors</a:t>
            </a:r>
          </a:p>
          <a:p>
            <a:pPr lvl="1"/>
            <a:r>
              <a:rPr lang="en-US" sz="1400" dirty="0" smtClean="0">
                <a:cs typeface="Times New Roman"/>
              </a:rPr>
              <a:t>Three flavors very strongly preferred</a:t>
            </a:r>
          </a:p>
          <a:p>
            <a:endParaRPr lang="en-US" sz="1800" dirty="0" smtClean="0">
              <a:cs typeface="Times New Roman"/>
            </a:endParaRPr>
          </a:p>
          <a:p>
            <a:r>
              <a:rPr lang="en-US" sz="1800" dirty="0" smtClean="0">
                <a:cs typeface="Times New Roman"/>
              </a:rPr>
              <a:t>Sterile neutrinos?</a:t>
            </a:r>
          </a:p>
          <a:p>
            <a:pPr lvl="1"/>
            <a:r>
              <a:rPr lang="en-US" sz="1400" dirty="0" smtClean="0">
                <a:cs typeface="Times New Roman"/>
              </a:rPr>
              <a:t>Potential solution to open questions ranging from the neutrino sector to cosmology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Many Light Neutrino Flavors?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/>
          <a:srcRect l="18750" t="22222" r="52500" b="26667"/>
          <a:stretch>
            <a:fillRect/>
          </a:stretch>
        </p:blipFill>
        <p:spPr bwMode="auto">
          <a:xfrm>
            <a:off x="4419600" y="1371600"/>
            <a:ext cx="4495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5486400" y="5867400"/>
            <a:ext cx="2895600" cy="430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100" dirty="0" smtClean="0"/>
              <a:t>Gariazzo et al. J.Phys. G43 (2016) 033001 </a:t>
            </a:r>
          </a:p>
          <a:p>
            <a:r>
              <a:rPr lang="en-US" sz="1100" dirty="0" smtClean="0"/>
              <a:t>DOI:</a:t>
            </a:r>
            <a:r>
              <a:rPr lang="en-US" sz="1100" dirty="0" smtClean="0">
                <a:solidFill>
                  <a:schemeClr val="tx1"/>
                </a:solidFill>
              </a:rPr>
              <a:t>10.1088/0954-3899/43/3/033001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52400" y="3733800"/>
            <a:ext cx="4191000" cy="259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 l="48229" t="16543" r="16354" b="20494"/>
          <a:stretch>
            <a:fillRect/>
          </a:stretch>
        </p:blipFill>
        <p:spPr bwMode="auto">
          <a:xfrm>
            <a:off x="4495800" y="1447800"/>
            <a:ext cx="4495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Many Light Neutrino Flavors?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4267200" cy="5410200"/>
          </a:xfrm>
        </p:spPr>
        <p:txBody>
          <a:bodyPr>
            <a:normAutofit lnSpcReduction="10000"/>
          </a:bodyPr>
          <a:lstStyle/>
          <a:p>
            <a:r>
              <a:rPr lang="en-US" sz="1800" dirty="0" smtClean="0">
                <a:cs typeface="Times New Roman"/>
              </a:rPr>
              <a:t>Bounds from CMB measurements by Planck:</a:t>
            </a:r>
          </a:p>
          <a:p>
            <a:pPr lvl="1"/>
            <a:r>
              <a:rPr lang="en-US" sz="1400" dirty="0" smtClean="0">
                <a:cs typeface="Times New Roman"/>
              </a:rPr>
              <a:t>Sum of neutrino masses </a:t>
            </a:r>
            <a:r>
              <a:rPr lang="el-GR" dirty="0" smtClean="0">
                <a:cs typeface="Times New Roman"/>
              </a:rPr>
              <a:t>Σ</a:t>
            </a:r>
            <a:r>
              <a:rPr lang="en-US" sz="1400" dirty="0" smtClean="0">
                <a:cs typeface="Times New Roman"/>
              </a:rPr>
              <a:t>m</a:t>
            </a:r>
            <a:r>
              <a:rPr lang="el-GR" sz="1400" baseline="-25000" dirty="0" smtClean="0">
                <a:cs typeface="Times New Roman"/>
              </a:rPr>
              <a:t>ν</a:t>
            </a:r>
            <a:r>
              <a:rPr lang="en-US" sz="1400" dirty="0" smtClean="0">
                <a:cs typeface="Times New Roman"/>
              </a:rPr>
              <a:t> &lt; 0.26 </a:t>
            </a:r>
            <a:r>
              <a:rPr lang="en-US" sz="1400" dirty="0" err="1" smtClean="0">
                <a:cs typeface="Times New Roman"/>
              </a:rPr>
              <a:t>eV</a:t>
            </a:r>
            <a:endParaRPr lang="en-US" sz="1400" baseline="30000" dirty="0" smtClean="0">
              <a:cs typeface="Times New Roman"/>
            </a:endParaRPr>
          </a:p>
          <a:p>
            <a:pPr lvl="1"/>
            <a:r>
              <a:rPr lang="en-US" sz="1400" dirty="0" smtClean="0">
                <a:cs typeface="Times New Roman"/>
              </a:rPr>
              <a:t>Effective number of relativistic species (N</a:t>
            </a:r>
            <a:r>
              <a:rPr lang="en-US" sz="1400" baseline="-25000" dirty="0" smtClean="0">
                <a:cs typeface="Times New Roman"/>
              </a:rPr>
              <a:t>eff</a:t>
            </a:r>
            <a:r>
              <a:rPr lang="en-US" sz="1400" dirty="0" smtClean="0">
                <a:cs typeface="Times New Roman"/>
              </a:rPr>
              <a:t>) consistent with three flavors</a:t>
            </a:r>
          </a:p>
          <a:p>
            <a:endParaRPr lang="en-US" sz="1800" dirty="0" smtClean="0"/>
          </a:p>
          <a:p>
            <a:r>
              <a:rPr lang="en-US" sz="1800" dirty="0" smtClean="0"/>
              <a:t>Combination of conflicting results favors </a:t>
            </a:r>
            <a:r>
              <a:rPr lang="en-US" sz="1800" dirty="0" smtClean="0">
                <a:cs typeface="Times New Roman"/>
              </a:rPr>
              <a:t>Δm</a:t>
            </a:r>
            <a:r>
              <a:rPr lang="en-US" sz="1800" baseline="30000" dirty="0" smtClean="0">
                <a:cs typeface="Times New Roman"/>
              </a:rPr>
              <a:t>2</a:t>
            </a:r>
            <a:r>
              <a:rPr lang="en-US" sz="1800" baseline="-25000" dirty="0" smtClean="0">
                <a:cs typeface="Times New Roman"/>
              </a:rPr>
              <a:t>41</a:t>
            </a:r>
            <a:r>
              <a:rPr lang="en-US" sz="1800" dirty="0" smtClean="0">
                <a:cs typeface="Times New Roman"/>
              </a:rPr>
              <a:t> ~ 1.7 eV</a:t>
            </a:r>
            <a:r>
              <a:rPr lang="en-US" sz="1800" baseline="30000" dirty="0" smtClean="0">
                <a:cs typeface="Times New Roman"/>
              </a:rPr>
              <a:t>2</a:t>
            </a:r>
          </a:p>
          <a:p>
            <a:pPr lvl="1"/>
            <a:r>
              <a:rPr lang="en-US" sz="1400" dirty="0" smtClean="0">
                <a:cs typeface="Times New Roman"/>
              </a:rPr>
              <a:t>Global fits show increasingly precise allowed regions</a:t>
            </a:r>
          </a:p>
          <a:p>
            <a:pPr>
              <a:buNone/>
            </a:pPr>
            <a:endParaRPr lang="en-US" sz="1800" dirty="0" smtClean="0">
              <a:cs typeface="Times New Roman"/>
            </a:endParaRPr>
          </a:p>
          <a:p>
            <a:r>
              <a:rPr lang="en-US" sz="1800" dirty="0" smtClean="0">
                <a:cs typeface="Times New Roman"/>
              </a:rPr>
              <a:t>Z</a:t>
            </a:r>
            <a:r>
              <a:rPr lang="en-US" sz="1800" baseline="30000" dirty="0" smtClean="0">
                <a:cs typeface="Times New Roman"/>
              </a:rPr>
              <a:t>0 </a:t>
            </a:r>
            <a:r>
              <a:rPr lang="en-US" sz="1800" dirty="0" smtClean="0">
                <a:cs typeface="Times New Roman"/>
              </a:rPr>
              <a:t>invisible linewidth measurements constrain the number of light active flavors</a:t>
            </a:r>
          </a:p>
          <a:p>
            <a:pPr lvl="1"/>
            <a:r>
              <a:rPr lang="en-US" sz="1400" dirty="0" smtClean="0">
                <a:cs typeface="Times New Roman"/>
              </a:rPr>
              <a:t>Three flavors very strongly preferred</a:t>
            </a:r>
          </a:p>
          <a:p>
            <a:endParaRPr lang="en-US" sz="1800" dirty="0" smtClean="0">
              <a:cs typeface="Times New Roman"/>
            </a:endParaRPr>
          </a:p>
          <a:p>
            <a:r>
              <a:rPr lang="en-US" sz="1800" dirty="0" smtClean="0">
                <a:cs typeface="Times New Roman"/>
              </a:rPr>
              <a:t>Sterile neutrinos?</a:t>
            </a:r>
          </a:p>
          <a:p>
            <a:pPr lvl="1"/>
            <a:r>
              <a:rPr lang="en-US" sz="1400" dirty="0" smtClean="0">
                <a:cs typeface="Times New Roman"/>
              </a:rPr>
              <a:t>Potential solution to open questions ranging from the neutrino sector to cosmology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"/>
          <p:cNvPicPr>
            <a:picLocks noChangeAspect="1" noChangeArrowheads="1"/>
          </p:cNvPicPr>
          <p:nvPr/>
        </p:nvPicPr>
        <p:blipFill>
          <a:blip r:embed="rId2"/>
          <a:srcRect l="55000" t="75556" r="23750" b="18889"/>
          <a:stretch>
            <a:fillRect/>
          </a:stretch>
        </p:blipFill>
        <p:spPr bwMode="auto">
          <a:xfrm>
            <a:off x="990600" y="3810000"/>
            <a:ext cx="362712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(3+1) Flavor Model with a Sterile Neutrino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3"/>
          <a:srcRect l="23125" t="60000" r="38787" b="24445"/>
          <a:stretch>
            <a:fillRect/>
          </a:stretch>
        </p:blipFill>
        <p:spPr bwMode="auto">
          <a:xfrm>
            <a:off x="1325300" y="5029200"/>
            <a:ext cx="6142300" cy="1411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/>
          <a:srcRect l="30000" t="17778" r="39079" b="15556"/>
          <a:stretch>
            <a:fillRect/>
          </a:stretch>
        </p:blipFill>
        <p:spPr bwMode="auto">
          <a:xfrm>
            <a:off x="5585328" y="953869"/>
            <a:ext cx="3330072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3"/>
          <a:srcRect l="23125" t="44444" r="34375" b="40000"/>
          <a:stretch>
            <a:fillRect/>
          </a:stretch>
        </p:blipFill>
        <p:spPr bwMode="auto">
          <a:xfrm>
            <a:off x="304800" y="2590800"/>
            <a:ext cx="5181600" cy="106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3"/>
          <a:srcRect l="23125" t="77778" r="60625" b="17778"/>
          <a:stretch>
            <a:fillRect/>
          </a:stretch>
        </p:blipFill>
        <p:spPr bwMode="auto">
          <a:xfrm>
            <a:off x="1219200" y="4419600"/>
            <a:ext cx="3124200" cy="480646"/>
          </a:xfrm>
          <a:prstGeom prst="rect">
            <a:avLst/>
          </a:prstGeom>
          <a:noFill/>
          <a:ln w="38100">
            <a:solidFill>
              <a:schemeClr val="accent5"/>
            </a:solidFill>
            <a:miter lim="800000"/>
            <a:headEnd/>
            <a:tailEnd/>
          </a:ln>
          <a:effectLst/>
        </p:spPr>
      </p:pic>
      <p:sp>
        <p:nvSpPr>
          <p:cNvPr id="19" name="TextBox 18"/>
          <p:cNvSpPr txBox="1"/>
          <p:nvPr/>
        </p:nvSpPr>
        <p:spPr>
          <a:xfrm>
            <a:off x="5791200" y="51054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Dominant observable in MINOS+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19" idx="1"/>
          </p:cNvCxnSpPr>
          <p:nvPr/>
        </p:nvCxnSpPr>
        <p:spPr>
          <a:xfrm rot="10800000">
            <a:off x="4343400" y="4876800"/>
            <a:ext cx="1447800" cy="55176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/>
          <a:srcRect l="68750" t="60000" r="11250" b="23333"/>
          <a:stretch>
            <a:fillRect/>
          </a:stretch>
        </p:blipFill>
        <p:spPr bwMode="auto">
          <a:xfrm>
            <a:off x="1168400" y="1066800"/>
            <a:ext cx="3251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4" name="Straight Arrow Connector 23"/>
          <p:cNvCxnSpPr/>
          <p:nvPr/>
        </p:nvCxnSpPr>
        <p:spPr>
          <a:xfrm rot="5400000" flipH="1" flipV="1">
            <a:off x="4639017" y="3285783"/>
            <a:ext cx="3523566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1981200" y="2133600"/>
            <a:ext cx="2209800" cy="304800"/>
          </a:xfrm>
          <a:prstGeom prst="rect">
            <a:avLst/>
          </a:prstGeom>
          <a:solidFill>
            <a:schemeClr val="accent5">
              <a:lumMod val="60000"/>
              <a:lumOff val="4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3733800" y="1219200"/>
            <a:ext cx="457200" cy="914400"/>
          </a:xfrm>
          <a:prstGeom prst="rect">
            <a:avLst/>
          </a:prstGeom>
          <a:solidFill>
            <a:schemeClr val="accent5">
              <a:lumMod val="60000"/>
              <a:lumOff val="4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MINOS &amp; MINOS+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shot (85).png"/>
          <p:cNvPicPr>
            <a:picLocks noChangeAspect="1"/>
          </p:cNvPicPr>
          <p:nvPr/>
        </p:nvPicPr>
        <p:blipFill>
          <a:blip r:embed="rId2"/>
          <a:srcRect l="72292" t="31823" r="4270" b="17251"/>
          <a:stretch>
            <a:fillRect/>
          </a:stretch>
        </p:blipFill>
        <p:spPr>
          <a:xfrm>
            <a:off x="5029200" y="1295400"/>
            <a:ext cx="3865417" cy="4724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MINOS &amp; MINOS+ Experiments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4800600" cy="1981200"/>
          </a:xfrm>
        </p:spPr>
        <p:txBody>
          <a:bodyPr>
            <a:noAutofit/>
          </a:bodyPr>
          <a:lstStyle/>
          <a:p>
            <a:r>
              <a:rPr lang="en-US" sz="1600" dirty="0" smtClean="0"/>
              <a:t>MINOS (</a:t>
            </a:r>
            <a:r>
              <a:rPr lang="en-US" sz="1600" b="1" dirty="0" smtClean="0"/>
              <a:t>M</a:t>
            </a:r>
            <a:r>
              <a:rPr lang="en-US" sz="1600" dirty="0" smtClean="0"/>
              <a:t>ain </a:t>
            </a:r>
            <a:r>
              <a:rPr lang="en-US" sz="1600" b="1" dirty="0" smtClean="0"/>
              <a:t>I</a:t>
            </a:r>
            <a:r>
              <a:rPr lang="en-US" sz="1600" dirty="0" smtClean="0"/>
              <a:t>njector </a:t>
            </a:r>
            <a:r>
              <a:rPr lang="en-US" sz="1600" b="1" dirty="0" smtClean="0"/>
              <a:t>N</a:t>
            </a:r>
            <a:r>
              <a:rPr lang="en-US" sz="1600" dirty="0" smtClean="0"/>
              <a:t>eutrino </a:t>
            </a:r>
            <a:r>
              <a:rPr lang="en-US" sz="1600" b="1" dirty="0" smtClean="0"/>
              <a:t>O</a:t>
            </a:r>
            <a:r>
              <a:rPr lang="en-US" sz="1600" dirty="0" smtClean="0"/>
              <a:t>scillation </a:t>
            </a:r>
            <a:r>
              <a:rPr lang="en-US" sz="1600" b="1" dirty="0" smtClean="0"/>
              <a:t>S</a:t>
            </a:r>
            <a:r>
              <a:rPr lang="en-US" sz="1600" dirty="0" smtClean="0"/>
              <a:t>earch) is a long-baseline neutrino oscillations experiment which sampled the NuMI beam</a:t>
            </a:r>
          </a:p>
          <a:p>
            <a:pPr>
              <a:buNone/>
            </a:pPr>
            <a:endParaRPr lang="en-US" sz="1600" dirty="0" smtClean="0"/>
          </a:p>
          <a:p>
            <a:r>
              <a:rPr lang="en-US" sz="1600" dirty="0" smtClean="0"/>
              <a:t>MINOS+ is an extension of MINOS which sampled the NuMI beam in a medium-energy configuration</a:t>
            </a:r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pic>
        <p:nvPicPr>
          <p:cNvPr id="6" name="Picture 5" descr="BeamSpe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352800"/>
            <a:ext cx="3746782" cy="3103163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NuMI Beam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5715000"/>
            <a:ext cx="8534400" cy="685800"/>
          </a:xfrm>
        </p:spPr>
        <p:txBody>
          <a:bodyPr>
            <a:noAutofit/>
          </a:bodyPr>
          <a:lstStyle/>
          <a:p>
            <a:r>
              <a:rPr lang="en-US" sz="1400" dirty="0" smtClean="0"/>
              <a:t> NuMI beam in the diagram is configured to focus π</a:t>
            </a:r>
            <a:r>
              <a:rPr lang="en-US" sz="1400" baseline="30000" dirty="0" smtClean="0"/>
              <a:t>+</a:t>
            </a:r>
            <a:r>
              <a:rPr lang="en-US" sz="1400" dirty="0" smtClean="0"/>
              <a:t>; results in a beam rich in muon </a:t>
            </a:r>
            <a:r>
              <a:rPr lang="en-US" sz="1400" b="1" dirty="0" smtClean="0"/>
              <a:t>neutrinos</a:t>
            </a:r>
          </a:p>
          <a:p>
            <a:r>
              <a:rPr lang="en-US" sz="1400" dirty="0" smtClean="0"/>
              <a:t>Beam run with horn current reversed </a:t>
            </a:r>
            <a:r>
              <a:rPr lang="en-US" sz="1400" dirty="0" smtClean="0">
                <a:latin typeface="+mj-lt"/>
              </a:rPr>
              <a:t>will focus </a:t>
            </a:r>
            <a:r>
              <a:rPr lang="el-GR" sz="1400" dirty="0" smtClean="0">
                <a:latin typeface="+mj-lt"/>
                <a:cs typeface="Times New Roman"/>
              </a:rPr>
              <a:t>π</a:t>
            </a:r>
            <a:r>
              <a:rPr lang="en-US" sz="1400" baseline="30000" dirty="0" smtClean="0">
                <a:latin typeface="+mj-lt"/>
                <a:cs typeface="Times New Roman"/>
              </a:rPr>
              <a:t>-</a:t>
            </a:r>
            <a:r>
              <a:rPr lang="en-US" sz="1400" dirty="0" smtClean="0">
                <a:latin typeface="+mj-lt"/>
              </a:rPr>
              <a:t> to produce optimized </a:t>
            </a:r>
            <a:r>
              <a:rPr lang="en-US" sz="1400" dirty="0" smtClean="0"/>
              <a:t>beam for muon </a:t>
            </a:r>
            <a:r>
              <a:rPr lang="en-US" sz="1400" b="1" i="1" dirty="0" smtClean="0"/>
              <a:t>antineutrinos</a:t>
            </a:r>
            <a:endParaRPr lang="en-US" sz="1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pic>
        <p:nvPicPr>
          <p:cNvPr id="8" name="Picture 7" descr="be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3733800"/>
            <a:ext cx="6858000" cy="1917916"/>
          </a:xfrm>
          <a:prstGeom prst="rect">
            <a:avLst/>
          </a:prstGeom>
        </p:spPr>
      </p:pic>
      <p:pic>
        <p:nvPicPr>
          <p:cNvPr id="10" name="Picture 9" descr="15-0021-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31715" y="1295400"/>
            <a:ext cx="3036085" cy="2026257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83582" y="1066800"/>
            <a:ext cx="5098018" cy="2590800"/>
            <a:chOff x="152400" y="1066800"/>
            <a:chExt cx="4945618" cy="2514600"/>
          </a:xfrm>
        </p:grpSpPr>
        <p:pic>
          <p:nvPicPr>
            <p:cNvPr id="9" name="Picture 8" descr="03-0390-22D.jpg"/>
            <p:cNvPicPr>
              <a:picLocks noChangeAspect="1"/>
            </p:cNvPicPr>
            <p:nvPr/>
          </p:nvPicPr>
          <p:blipFill>
            <a:blip r:embed="rId4" cstate="print"/>
            <a:srcRect b="21429"/>
            <a:stretch>
              <a:fillRect/>
            </a:stretch>
          </p:blipFill>
          <p:spPr>
            <a:xfrm>
              <a:off x="152400" y="1066800"/>
              <a:ext cx="4945618" cy="2514600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2667000" y="2438400"/>
              <a:ext cx="533400" cy="304800"/>
            </a:xfrm>
            <a:prstGeom prst="ellipse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Oval 11"/>
            <p:cNvSpPr/>
            <p:nvPr/>
          </p:nvSpPr>
          <p:spPr>
            <a:xfrm>
              <a:off x="1371600" y="1828800"/>
              <a:ext cx="533400" cy="228600"/>
            </a:xfrm>
            <a:prstGeom prst="ellipse">
              <a:avLst/>
            </a:prstGeom>
            <a:no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1524000" y="2819400"/>
              <a:ext cx="1219200" cy="381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Target Hall</a:t>
              </a:r>
              <a:endParaRPr lang="en-US" sz="1400" dirty="0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304800" y="2133600"/>
              <a:ext cx="1219200" cy="381000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MINOS ND</a:t>
              </a:r>
              <a:endParaRPr lang="en-US" sz="1400" dirty="0"/>
            </a:p>
          </p:txBody>
        </p:sp>
        <p:cxnSp>
          <p:nvCxnSpPr>
            <p:cNvPr id="16" name="Straight Arrow Connector 15"/>
            <p:cNvCxnSpPr>
              <a:endCxn id="12" idx="5"/>
            </p:cNvCxnSpPr>
            <p:nvPr/>
          </p:nvCxnSpPr>
          <p:spPr>
            <a:xfrm rot="10800000">
              <a:off x="1826886" y="2023922"/>
              <a:ext cx="992515" cy="490678"/>
            </a:xfrm>
            <a:prstGeom prst="straightConnector1">
              <a:avLst/>
            </a:prstGeom>
            <a:ln w="57150">
              <a:headEnd type="none" w="med" len="med"/>
              <a:tailEnd type="triangl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7" name="Rectangle 16"/>
          <p:cNvSpPr/>
          <p:nvPr/>
        </p:nvSpPr>
        <p:spPr>
          <a:xfrm>
            <a:off x="3505200" y="1066800"/>
            <a:ext cx="2438400" cy="25908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/>
              <a:t>120 GeV/c p from FNAL Main Injector</a:t>
            </a:r>
          </a:p>
          <a:p>
            <a:pPr algn="ctr"/>
            <a:endParaRPr lang="en-US" sz="1400" b="1" dirty="0" smtClean="0"/>
          </a:p>
          <a:p>
            <a:pPr algn="ctr"/>
            <a:r>
              <a:rPr lang="en-US" sz="14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Upgraded NuMI Specs:</a:t>
            </a:r>
          </a:p>
          <a:p>
            <a:pPr algn="ctr"/>
            <a:r>
              <a:rPr lang="en-US" sz="1400" b="1" dirty="0" smtClean="0"/>
              <a:t>Rep rate: 1 spill/1.33sec</a:t>
            </a:r>
          </a:p>
          <a:p>
            <a:pPr algn="ctr"/>
            <a:r>
              <a:rPr lang="en-US" sz="1400" b="1" dirty="0" smtClean="0"/>
              <a:t>5e13 POT/spill</a:t>
            </a:r>
          </a:p>
          <a:p>
            <a:pPr algn="ctr"/>
            <a:r>
              <a:rPr lang="en-US" sz="1400" b="1" dirty="0" smtClean="0"/>
              <a:t>10 microseconds long</a:t>
            </a:r>
          </a:p>
          <a:p>
            <a:pPr algn="ctr"/>
            <a:r>
              <a:rPr lang="en-US" sz="1400" b="1" dirty="0" smtClean="0"/>
              <a:t>Beam power:</a:t>
            </a:r>
          </a:p>
          <a:p>
            <a:pPr algn="ctr"/>
            <a:r>
              <a:rPr lang="en-US" sz="1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MINOS+ </a:t>
            </a:r>
            <a:r>
              <a:rPr lang="en-US" sz="1400" b="1" dirty="0" smtClean="0"/>
              <a:t>560kW peak</a:t>
            </a:r>
          </a:p>
          <a:p>
            <a:pPr algn="ctr"/>
            <a:r>
              <a:rPr lang="en-US" sz="1400" b="1" dirty="0" smtClean="0">
                <a:solidFill>
                  <a:schemeClr val="accent3">
                    <a:lumMod val="50000"/>
                    <a:lumOff val="50000"/>
                  </a:schemeClr>
                </a:solidFill>
              </a:rPr>
              <a:t>Current Run </a:t>
            </a:r>
            <a:r>
              <a:rPr lang="en-US" sz="1400" b="1" dirty="0" smtClean="0"/>
              <a:t>700kW</a:t>
            </a:r>
            <a:endParaRPr lang="en-US" sz="1400" b="1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28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648200" y="2133600"/>
            <a:ext cx="4434840" cy="42672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6200" y="2133600"/>
            <a:ext cx="4434840" cy="4267200"/>
          </a:xfrm>
          <a:prstGeom prst="rect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MINOS/MINOS+ Detectors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3000"/>
            <a:ext cx="8153400" cy="8382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1700" dirty="0" smtClean="0"/>
              <a:t> MINOS and MINOS+ use two functionally identical magnetized steel-scintillator tracking sampling calorimeters</a:t>
            </a:r>
          </a:p>
          <a:p>
            <a:pPr>
              <a:lnSpc>
                <a:spcPct val="100000"/>
              </a:lnSpc>
            </a:pPr>
            <a:r>
              <a:rPr lang="en-US" sz="17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Many systematic uncertainties cancel to first order</a:t>
            </a:r>
            <a:endParaRPr lang="en-US" sz="17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sp>
        <p:nvSpPr>
          <p:cNvPr id="7" name="CaixaDeTexto 8"/>
          <p:cNvSpPr txBox="1"/>
          <p:nvPr/>
        </p:nvSpPr>
        <p:spPr>
          <a:xfrm>
            <a:off x="4800600" y="5001161"/>
            <a:ext cx="4191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Helvetica" pitchFamily="34" charset="0"/>
              </a:rPr>
              <a:t>Near Detector:</a:t>
            </a:r>
          </a:p>
          <a:p>
            <a:pPr lvl="1">
              <a:buFontTx/>
              <a:buChar char="−"/>
            </a:pPr>
            <a:r>
              <a:rPr lang="en-US" sz="1600" b="1" dirty="0" smtClean="0">
                <a:solidFill>
                  <a:schemeClr val="bg1"/>
                </a:solidFill>
                <a:latin typeface="Helvetica" pitchFamily="34" charset="0"/>
              </a:rPr>
              <a:t> 1.04 km downstream from target</a:t>
            </a:r>
          </a:p>
          <a:p>
            <a:pPr lvl="1">
              <a:buFontTx/>
              <a:buChar char="−"/>
            </a:pPr>
            <a:r>
              <a:rPr lang="en-US" sz="1600" b="1" dirty="0" smtClean="0">
                <a:solidFill>
                  <a:schemeClr val="bg1"/>
                </a:solidFill>
                <a:latin typeface="Helvetica" pitchFamily="34" charset="0"/>
              </a:rPr>
              <a:t> ~ 1 kton (980 tons) total mass</a:t>
            </a:r>
          </a:p>
          <a:p>
            <a:pPr lvl="2">
              <a:buFontTx/>
              <a:buChar char="−"/>
            </a:pPr>
            <a:r>
              <a:rPr lang="en-US" sz="1600" b="1" dirty="0" smtClean="0">
                <a:solidFill>
                  <a:schemeClr val="bg1"/>
                </a:solidFill>
                <a:latin typeface="Helvetica" pitchFamily="34" charset="0"/>
              </a:rPr>
              <a:t> 23.7 ton fiducial mass</a:t>
            </a:r>
          </a:p>
          <a:p>
            <a:pPr lvl="1">
              <a:buFontTx/>
              <a:buChar char="−"/>
            </a:pPr>
            <a:r>
              <a:rPr lang="en-US" sz="1600" b="1" dirty="0" smtClean="0">
                <a:solidFill>
                  <a:schemeClr val="bg1"/>
                </a:solidFill>
                <a:latin typeface="Helvetica" pitchFamily="34" charset="0"/>
              </a:rPr>
              <a:t>  100 m depth</a:t>
            </a:r>
            <a:endParaRPr lang="en-US" b="1" dirty="0" smtClean="0">
              <a:solidFill>
                <a:schemeClr val="bg1"/>
              </a:solidFill>
              <a:latin typeface="Helvetica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304800" y="5001161"/>
            <a:ext cx="4038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Helvetica" pitchFamily="34" charset="0"/>
              </a:rPr>
              <a:t>Far Detector:</a:t>
            </a:r>
          </a:p>
          <a:p>
            <a:pPr lvl="1">
              <a:buFontTx/>
              <a:buChar char="−"/>
            </a:pPr>
            <a:r>
              <a:rPr lang="en-US" sz="1600" dirty="0" smtClean="0">
                <a:solidFill>
                  <a:schemeClr val="bg1"/>
                </a:solidFill>
                <a:latin typeface="Helvetica" pitchFamily="34" charset="0"/>
              </a:rPr>
              <a:t> 735 km downstream from target</a:t>
            </a:r>
          </a:p>
          <a:p>
            <a:pPr lvl="1">
              <a:buFontTx/>
              <a:buChar char="−"/>
            </a:pPr>
            <a:r>
              <a:rPr lang="en-US" sz="1600" dirty="0" smtClean="0">
                <a:solidFill>
                  <a:schemeClr val="bg1"/>
                </a:solidFill>
                <a:latin typeface="Helvetica" pitchFamily="34" charset="0"/>
              </a:rPr>
              <a:t> 5.4 kton total mass</a:t>
            </a:r>
          </a:p>
          <a:p>
            <a:pPr lvl="2">
              <a:buFontTx/>
              <a:buChar char="−"/>
            </a:pPr>
            <a:r>
              <a:rPr lang="en-US" sz="1600" dirty="0" smtClean="0">
                <a:solidFill>
                  <a:schemeClr val="bg1"/>
                </a:solidFill>
                <a:latin typeface="Helvetica" pitchFamily="34" charset="0"/>
              </a:rPr>
              <a:t> 4.2 kton fiducial mass</a:t>
            </a:r>
          </a:p>
          <a:p>
            <a:pPr lvl="1">
              <a:buFontTx/>
              <a:buChar char="−"/>
            </a:pPr>
            <a:r>
              <a:rPr lang="en-US" sz="1600" dirty="0" smtClean="0">
                <a:solidFill>
                  <a:schemeClr val="bg1"/>
                </a:solidFill>
                <a:latin typeface="Helvetica" pitchFamily="34" charset="0"/>
              </a:rPr>
              <a:t>  714 m depth</a:t>
            </a:r>
            <a:endParaRPr lang="en-US" dirty="0" smtClean="0">
              <a:solidFill>
                <a:schemeClr val="bg1"/>
              </a:solidFill>
              <a:latin typeface="Helvetica" pitchFamily="34" charset="0"/>
            </a:endParaRPr>
          </a:p>
        </p:txBody>
      </p:sp>
      <p:pic>
        <p:nvPicPr>
          <p:cNvPr id="10" name="Picture 9" descr="04-0501-02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569" y="2286000"/>
            <a:ext cx="3888631" cy="25908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3" name="Picture 12" descr="04-0771-07D.jpg"/>
          <p:cNvPicPr>
            <a:picLocks noChangeAspect="1"/>
          </p:cNvPicPr>
          <p:nvPr/>
        </p:nvPicPr>
        <p:blipFill>
          <a:blip r:embed="rId3" cstate="print"/>
          <a:srcRect l="15587" b="18654"/>
          <a:stretch>
            <a:fillRect/>
          </a:stretch>
        </p:blipFill>
        <p:spPr>
          <a:xfrm>
            <a:off x="4876800" y="2286000"/>
            <a:ext cx="4032738" cy="25908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15" name="Straight Arrow Connector 14"/>
          <p:cNvCxnSpPr/>
          <p:nvPr/>
        </p:nvCxnSpPr>
        <p:spPr>
          <a:xfrm rot="5400000" flipH="1" flipV="1">
            <a:off x="952500" y="3619500"/>
            <a:ext cx="1981200" cy="7620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295400" y="3429000"/>
            <a:ext cx="2057400" cy="1588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5400000" flipH="1" flipV="1">
            <a:off x="6477000" y="3657600"/>
            <a:ext cx="838200" cy="7620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10800000">
            <a:off x="6934200" y="3276600"/>
            <a:ext cx="914400" cy="22860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447800" y="3048000"/>
            <a:ext cx="457200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8m</a:t>
            </a:r>
            <a:endParaRPr lang="en-US" sz="1400" dirty="0"/>
          </a:p>
        </p:txBody>
      </p:sp>
      <p:cxnSp>
        <p:nvCxnSpPr>
          <p:cNvPr id="27" name="Straight Arrow Connector 26"/>
          <p:cNvCxnSpPr>
            <a:endCxn id="26" idx="0"/>
          </p:cNvCxnSpPr>
          <p:nvPr/>
        </p:nvCxnSpPr>
        <p:spPr>
          <a:xfrm>
            <a:off x="2362200" y="3581400"/>
            <a:ext cx="495300" cy="30480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200400" y="2362200"/>
            <a:ext cx="990600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Veto Shield</a:t>
            </a:r>
            <a:endParaRPr lang="en-US" sz="1400" dirty="0"/>
          </a:p>
        </p:txBody>
      </p:sp>
      <p:cxnSp>
        <p:nvCxnSpPr>
          <p:cNvPr id="31" name="Straight Arrow Connector 30"/>
          <p:cNvCxnSpPr>
            <a:endCxn id="30" idx="1"/>
          </p:cNvCxnSpPr>
          <p:nvPr/>
        </p:nvCxnSpPr>
        <p:spPr>
          <a:xfrm>
            <a:off x="2667000" y="2590800"/>
            <a:ext cx="533400" cy="3301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6096000" y="3505200"/>
            <a:ext cx="609600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3.8m</a:t>
            </a:r>
            <a:endParaRPr lang="en-US" sz="1400" dirty="0"/>
          </a:p>
        </p:txBody>
      </p:sp>
      <p:sp>
        <p:nvSpPr>
          <p:cNvPr id="39" name="TextBox 38"/>
          <p:cNvSpPr txBox="1"/>
          <p:nvPr/>
        </p:nvSpPr>
        <p:spPr>
          <a:xfrm>
            <a:off x="7315200" y="2971800"/>
            <a:ext cx="609600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4.8m</a:t>
            </a:r>
            <a:endParaRPr lang="en-US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2590800" y="3886200"/>
            <a:ext cx="533400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Coil</a:t>
            </a:r>
            <a:endParaRPr lang="en-US" sz="1400" dirty="0"/>
          </a:p>
        </p:txBody>
      </p:sp>
      <p:cxnSp>
        <p:nvCxnSpPr>
          <p:cNvPr id="40" name="Straight Arrow Connector 39"/>
          <p:cNvCxnSpPr>
            <a:endCxn id="41" idx="0"/>
          </p:cNvCxnSpPr>
          <p:nvPr/>
        </p:nvCxnSpPr>
        <p:spPr>
          <a:xfrm>
            <a:off x="7467600" y="3962400"/>
            <a:ext cx="495300" cy="30480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696200" y="4267200"/>
            <a:ext cx="533400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Coil</a:t>
            </a:r>
            <a:endParaRPr lang="en-US" sz="1400" dirty="0"/>
          </a:p>
        </p:txBody>
      </p:sp>
      <p:sp>
        <p:nvSpPr>
          <p:cNvPr id="42" name="Oval 41"/>
          <p:cNvSpPr/>
          <p:nvPr/>
        </p:nvSpPr>
        <p:spPr>
          <a:xfrm>
            <a:off x="7086600" y="3733800"/>
            <a:ext cx="152400" cy="228600"/>
          </a:xfrm>
          <a:prstGeom prst="ellipse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5334000" y="4267200"/>
            <a:ext cx="990600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Beam Spot</a:t>
            </a:r>
            <a:endParaRPr lang="en-US" sz="1400" dirty="0"/>
          </a:p>
        </p:txBody>
      </p:sp>
      <p:cxnSp>
        <p:nvCxnSpPr>
          <p:cNvPr id="44" name="Straight Arrow Connector 43"/>
          <p:cNvCxnSpPr>
            <a:endCxn id="43" idx="3"/>
          </p:cNvCxnSpPr>
          <p:nvPr/>
        </p:nvCxnSpPr>
        <p:spPr>
          <a:xfrm rot="10800000" flipV="1">
            <a:off x="6324600" y="3962400"/>
            <a:ext cx="762000" cy="56641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Neutrino Oscillations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Integrated Proton Exposure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pic>
        <p:nvPicPr>
          <p:cNvPr id="86" name="Picture 2"/>
          <p:cNvPicPr>
            <a:picLocks noChangeAspect="1" noChangeArrowheads="1"/>
          </p:cNvPicPr>
          <p:nvPr/>
        </p:nvPicPr>
        <p:blipFill>
          <a:blip r:embed="rId2"/>
          <a:srcRect l="11979" t="17161" r="13542" b="17098"/>
          <a:stretch>
            <a:fillRect/>
          </a:stretch>
        </p:blipFill>
        <p:spPr bwMode="auto">
          <a:xfrm>
            <a:off x="304800" y="1476575"/>
            <a:ext cx="8536546" cy="42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7" name="TextBox 86"/>
          <p:cNvSpPr txBox="1"/>
          <p:nvPr/>
        </p:nvSpPr>
        <p:spPr>
          <a:xfrm>
            <a:off x="2895600" y="6019800"/>
            <a:ext cx="990600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Helvetica"/>
              </a:rPr>
              <a:t>MINOS</a:t>
            </a:r>
            <a:endParaRPr lang="en-US" b="1" dirty="0">
              <a:solidFill>
                <a:schemeClr val="bg1"/>
              </a:solidFill>
              <a:latin typeface="Helvetica"/>
            </a:endParaRPr>
          </a:p>
        </p:txBody>
      </p:sp>
      <p:grpSp>
        <p:nvGrpSpPr>
          <p:cNvPr id="88" name="Group 24"/>
          <p:cNvGrpSpPr/>
          <p:nvPr/>
        </p:nvGrpSpPr>
        <p:grpSpPr>
          <a:xfrm>
            <a:off x="7010400" y="2057400"/>
            <a:ext cx="762000" cy="3124200"/>
            <a:chOff x="6781800" y="2057400"/>
            <a:chExt cx="762000" cy="2895603"/>
          </a:xfrm>
        </p:grpSpPr>
        <p:cxnSp>
          <p:nvCxnSpPr>
            <p:cNvPr id="89" name="Straight Connector 88"/>
            <p:cNvCxnSpPr/>
            <p:nvPr/>
          </p:nvCxnSpPr>
          <p:spPr>
            <a:xfrm rot="5400000" flipH="1" flipV="1">
              <a:off x="6095997" y="3505200"/>
              <a:ext cx="2895602" cy="3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/>
            <p:nvPr/>
          </p:nvCxnSpPr>
          <p:spPr>
            <a:xfrm rot="10800000">
              <a:off x="6781800" y="2057400"/>
              <a:ext cx="762000" cy="1588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1" name="TextBox 90"/>
          <p:cNvSpPr txBox="1"/>
          <p:nvPr/>
        </p:nvSpPr>
        <p:spPr>
          <a:xfrm>
            <a:off x="6172200" y="1566446"/>
            <a:ext cx="1676400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Helvetica"/>
              </a:rPr>
              <a:t>Current Analysis</a:t>
            </a:r>
            <a:endParaRPr lang="en-US" sz="1600" i="1" dirty="0">
              <a:latin typeface="Helvetica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6629400" y="6019800"/>
            <a:ext cx="1066800" cy="369332"/>
          </a:xfrm>
          <a:prstGeom prst="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Helvetica"/>
              </a:rPr>
              <a:t>MINOS+</a:t>
            </a:r>
            <a:endParaRPr lang="en-US" b="1" dirty="0">
              <a:solidFill>
                <a:schemeClr val="bg1"/>
              </a:solidFill>
              <a:latin typeface="Helvetica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914400" y="1066800"/>
            <a:ext cx="6934200" cy="338554"/>
          </a:xfrm>
          <a:prstGeom prst="rect">
            <a:avLst/>
          </a:prstGeom>
          <a:ln>
            <a:solidFill>
              <a:srgbClr val="0C00F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MINOS/MINOS+ collected a total of ~ 25 x 10</a:t>
            </a:r>
            <a:r>
              <a:rPr lang="en-US" sz="1600" baseline="30000" dirty="0" smtClean="0"/>
              <a:t>20</a:t>
            </a:r>
            <a:r>
              <a:rPr lang="en-US" sz="1600" dirty="0" smtClean="0"/>
              <a:t> POT in 11 years of running </a:t>
            </a:r>
            <a:endParaRPr lang="en-US" sz="1600" dirty="0"/>
          </a:p>
        </p:txBody>
      </p:sp>
      <p:cxnSp>
        <p:nvCxnSpPr>
          <p:cNvPr id="94" name="Straight Arrow Connector 93"/>
          <p:cNvCxnSpPr>
            <a:stCxn id="93" idx="3"/>
          </p:cNvCxnSpPr>
          <p:nvPr/>
        </p:nvCxnSpPr>
        <p:spPr>
          <a:xfrm>
            <a:off x="7848600" y="1236077"/>
            <a:ext cx="381000" cy="821323"/>
          </a:xfrm>
          <a:prstGeom prst="straightConnector1">
            <a:avLst/>
          </a:prstGeom>
          <a:ln w="38100">
            <a:solidFill>
              <a:srgbClr val="0C00F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Left Brace 94"/>
          <p:cNvSpPr/>
          <p:nvPr/>
        </p:nvSpPr>
        <p:spPr>
          <a:xfrm rot="16200000">
            <a:off x="2971800" y="3352800"/>
            <a:ext cx="457200" cy="4724400"/>
          </a:xfrm>
          <a:prstGeom prst="leftBrace">
            <a:avLst>
              <a:gd name="adj1" fmla="val 43750"/>
              <a:gd name="adj2" fmla="val 53126"/>
            </a:avLst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6" name="Left Brace 95"/>
          <p:cNvSpPr/>
          <p:nvPr/>
        </p:nvSpPr>
        <p:spPr>
          <a:xfrm rot="16200000">
            <a:off x="6858000" y="5029200"/>
            <a:ext cx="457200" cy="1371600"/>
          </a:xfrm>
          <a:prstGeom prst="leftBrace">
            <a:avLst>
              <a:gd name="adj1" fmla="val 43750"/>
              <a:gd name="adj2" fmla="val 53126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7" name="Group 43"/>
          <p:cNvGrpSpPr/>
          <p:nvPr/>
        </p:nvGrpSpPr>
        <p:grpSpPr>
          <a:xfrm>
            <a:off x="1295401" y="2819400"/>
            <a:ext cx="1752602" cy="1371601"/>
            <a:chOff x="1295401" y="2667000"/>
            <a:chExt cx="1752602" cy="1371601"/>
          </a:xfrm>
        </p:grpSpPr>
        <p:grpSp>
          <p:nvGrpSpPr>
            <p:cNvPr id="98" name="Group 42"/>
            <p:cNvGrpSpPr/>
            <p:nvPr/>
          </p:nvGrpSpPr>
          <p:grpSpPr>
            <a:xfrm>
              <a:off x="1295401" y="2943998"/>
              <a:ext cx="1752602" cy="1094603"/>
              <a:chOff x="1295401" y="2943998"/>
              <a:chExt cx="1752602" cy="1094603"/>
            </a:xfrm>
          </p:grpSpPr>
          <p:cxnSp>
            <p:nvCxnSpPr>
              <p:cNvPr id="100" name="Straight Arrow Connector 99"/>
              <p:cNvCxnSpPr>
                <a:stCxn id="99" idx="2"/>
              </p:cNvCxnSpPr>
              <p:nvPr/>
            </p:nvCxnSpPr>
            <p:spPr>
              <a:xfrm rot="5400000">
                <a:off x="1071950" y="3167449"/>
                <a:ext cx="1018401" cy="5715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1" name="Straight Arrow Connector 100"/>
              <p:cNvCxnSpPr>
                <a:stCxn id="99" idx="2"/>
              </p:cNvCxnSpPr>
              <p:nvPr/>
            </p:nvCxnSpPr>
            <p:spPr>
              <a:xfrm rot="16200000" flipH="1">
                <a:off x="1376749" y="3434150"/>
                <a:ext cx="1094603" cy="1143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2" name="Straight Arrow Connector 101"/>
              <p:cNvCxnSpPr>
                <a:stCxn id="99" idx="2"/>
              </p:cNvCxnSpPr>
              <p:nvPr/>
            </p:nvCxnSpPr>
            <p:spPr>
              <a:xfrm rot="16200000" flipH="1">
                <a:off x="2024450" y="2786449"/>
                <a:ext cx="866003" cy="118110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</p:grpSp>
        <p:sp>
          <p:nvSpPr>
            <p:cNvPr id="99" name="TextBox 98"/>
            <p:cNvSpPr txBox="1"/>
            <p:nvPr/>
          </p:nvSpPr>
          <p:spPr>
            <a:xfrm>
              <a:off x="1447800" y="2667000"/>
              <a:ext cx="838200" cy="276999"/>
            </a:xfrm>
            <a:prstGeom prst="rect">
              <a:avLst/>
            </a:prstGeom>
            <a:solidFill>
              <a:schemeClr val="accent4">
                <a:lumMod val="50000"/>
                <a:lumOff val="5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Neutrinos</a:t>
              </a:r>
              <a:endParaRPr lang="en-US" sz="1200" dirty="0"/>
            </a:p>
          </p:txBody>
        </p:sp>
      </p:grpSp>
      <p:grpSp>
        <p:nvGrpSpPr>
          <p:cNvPr id="103" name="Group 44"/>
          <p:cNvGrpSpPr/>
          <p:nvPr/>
        </p:nvGrpSpPr>
        <p:grpSpPr>
          <a:xfrm>
            <a:off x="2971800" y="2362200"/>
            <a:ext cx="2057401" cy="1447801"/>
            <a:chOff x="1066801" y="2590800"/>
            <a:chExt cx="2057401" cy="1447801"/>
          </a:xfrm>
        </p:grpSpPr>
        <p:grpSp>
          <p:nvGrpSpPr>
            <p:cNvPr id="104" name="Group 42"/>
            <p:cNvGrpSpPr/>
            <p:nvPr/>
          </p:nvGrpSpPr>
          <p:grpSpPr>
            <a:xfrm>
              <a:off x="1638302" y="2867798"/>
              <a:ext cx="1485900" cy="1170803"/>
              <a:chOff x="1638302" y="2867798"/>
              <a:chExt cx="1485900" cy="1170803"/>
            </a:xfrm>
          </p:grpSpPr>
          <p:cxnSp>
            <p:nvCxnSpPr>
              <p:cNvPr id="106" name="Straight Arrow Connector 105"/>
              <p:cNvCxnSpPr>
                <a:stCxn id="105" idx="2"/>
              </p:cNvCxnSpPr>
              <p:nvPr/>
            </p:nvCxnSpPr>
            <p:spPr>
              <a:xfrm rot="16200000" flipH="1">
                <a:off x="1224351" y="3281749"/>
                <a:ext cx="1170803" cy="34290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Arrow Connector 106"/>
              <p:cNvCxnSpPr>
                <a:stCxn id="105" idx="2"/>
              </p:cNvCxnSpPr>
              <p:nvPr/>
            </p:nvCxnSpPr>
            <p:spPr>
              <a:xfrm rot="16200000" flipH="1">
                <a:off x="1605350" y="2900750"/>
                <a:ext cx="1094603" cy="10287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Arrow Connector 107"/>
              <p:cNvCxnSpPr>
                <a:stCxn id="105" idx="2"/>
              </p:cNvCxnSpPr>
              <p:nvPr/>
            </p:nvCxnSpPr>
            <p:spPr>
              <a:xfrm rot="16200000" flipH="1">
                <a:off x="1872050" y="2634050"/>
                <a:ext cx="1018403" cy="14859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5" name="TextBox 104"/>
            <p:cNvSpPr txBox="1"/>
            <p:nvPr/>
          </p:nvSpPr>
          <p:spPr>
            <a:xfrm>
              <a:off x="1066801" y="2590800"/>
              <a:ext cx="1143000" cy="276999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Antineutrinos</a:t>
              </a:r>
              <a:endParaRPr lang="en-US" sz="1200" dirty="0"/>
            </a:p>
          </p:txBody>
        </p:sp>
      </p:grpSp>
      <p:grpSp>
        <p:nvGrpSpPr>
          <p:cNvPr id="109" name="Group 62"/>
          <p:cNvGrpSpPr/>
          <p:nvPr/>
        </p:nvGrpSpPr>
        <p:grpSpPr>
          <a:xfrm>
            <a:off x="4267201" y="2133600"/>
            <a:ext cx="1295398" cy="1524002"/>
            <a:chOff x="990602" y="2667000"/>
            <a:chExt cx="1295398" cy="1524002"/>
          </a:xfrm>
        </p:grpSpPr>
        <p:grpSp>
          <p:nvGrpSpPr>
            <p:cNvPr id="110" name="Group 42"/>
            <p:cNvGrpSpPr/>
            <p:nvPr/>
          </p:nvGrpSpPr>
          <p:grpSpPr>
            <a:xfrm>
              <a:off x="990602" y="2943998"/>
              <a:ext cx="1066799" cy="1247004"/>
              <a:chOff x="990602" y="2943998"/>
              <a:chExt cx="1066799" cy="1247004"/>
            </a:xfrm>
          </p:grpSpPr>
          <p:cxnSp>
            <p:nvCxnSpPr>
              <p:cNvPr id="112" name="Straight Arrow Connector 111"/>
              <p:cNvCxnSpPr>
                <a:stCxn id="111" idx="2"/>
              </p:cNvCxnSpPr>
              <p:nvPr/>
            </p:nvCxnSpPr>
            <p:spPr>
              <a:xfrm rot="5400000">
                <a:off x="805250" y="3129351"/>
                <a:ext cx="1247003" cy="87629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3" name="Straight Arrow Connector 112"/>
              <p:cNvCxnSpPr>
                <a:stCxn id="111" idx="2"/>
              </p:cNvCxnSpPr>
              <p:nvPr/>
            </p:nvCxnSpPr>
            <p:spPr>
              <a:xfrm rot="16200000" flipH="1">
                <a:off x="1452949" y="3357949"/>
                <a:ext cx="1018403" cy="19050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</p:grpSp>
        <p:sp>
          <p:nvSpPr>
            <p:cNvPr id="111" name="TextBox 110"/>
            <p:cNvSpPr txBox="1"/>
            <p:nvPr/>
          </p:nvSpPr>
          <p:spPr>
            <a:xfrm>
              <a:off x="1447800" y="2667000"/>
              <a:ext cx="838200" cy="276999"/>
            </a:xfrm>
            <a:prstGeom prst="rect">
              <a:avLst/>
            </a:prstGeom>
            <a:solidFill>
              <a:schemeClr val="accent4">
                <a:lumMod val="50000"/>
                <a:lumOff val="5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Neutrinos</a:t>
              </a:r>
              <a:endParaRPr lang="en-US" sz="1200" dirty="0"/>
            </a:p>
          </p:txBody>
        </p:sp>
      </p:grpSp>
      <p:grpSp>
        <p:nvGrpSpPr>
          <p:cNvPr id="114" name="Group 70"/>
          <p:cNvGrpSpPr/>
          <p:nvPr/>
        </p:nvGrpSpPr>
        <p:grpSpPr>
          <a:xfrm>
            <a:off x="6248400" y="2209800"/>
            <a:ext cx="1143001" cy="1600199"/>
            <a:chOff x="1143002" y="2590800"/>
            <a:chExt cx="1143001" cy="1600199"/>
          </a:xfrm>
        </p:grpSpPr>
        <p:grpSp>
          <p:nvGrpSpPr>
            <p:cNvPr id="115" name="Group 42"/>
            <p:cNvGrpSpPr/>
            <p:nvPr/>
          </p:nvGrpSpPr>
          <p:grpSpPr>
            <a:xfrm>
              <a:off x="1562103" y="2867798"/>
              <a:ext cx="723900" cy="1323201"/>
              <a:chOff x="1562103" y="2867798"/>
              <a:chExt cx="723900" cy="1323201"/>
            </a:xfrm>
          </p:grpSpPr>
          <p:cxnSp>
            <p:nvCxnSpPr>
              <p:cNvPr id="117" name="Straight Arrow Connector 116"/>
              <p:cNvCxnSpPr>
                <a:stCxn id="116" idx="2"/>
              </p:cNvCxnSpPr>
              <p:nvPr/>
            </p:nvCxnSpPr>
            <p:spPr>
              <a:xfrm rot="16200000" flipH="1">
                <a:off x="995752" y="3434149"/>
                <a:ext cx="1323201" cy="1905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18" name="Straight Arrow Connector 117"/>
              <p:cNvCxnSpPr>
                <a:stCxn id="116" idx="2"/>
              </p:cNvCxnSpPr>
              <p:nvPr/>
            </p:nvCxnSpPr>
            <p:spPr>
              <a:xfrm rot="16200000" flipH="1">
                <a:off x="1491052" y="2938849"/>
                <a:ext cx="866001" cy="7239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</p:grpSp>
        <p:sp>
          <p:nvSpPr>
            <p:cNvPr id="116" name="TextBox 115"/>
            <p:cNvSpPr txBox="1"/>
            <p:nvPr/>
          </p:nvSpPr>
          <p:spPr>
            <a:xfrm>
              <a:off x="1143002" y="2590800"/>
              <a:ext cx="838200" cy="276999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Neutrinos</a:t>
              </a:r>
              <a:endParaRPr lang="en-US" sz="1200" dirty="0"/>
            </a:p>
          </p:txBody>
        </p:sp>
      </p:grpSp>
      <p:sp>
        <p:nvSpPr>
          <p:cNvPr id="119" name="TextBox 118"/>
          <p:cNvSpPr txBox="1"/>
          <p:nvPr/>
        </p:nvSpPr>
        <p:spPr>
          <a:xfrm>
            <a:off x="4572000" y="6019800"/>
            <a:ext cx="19812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/>
                </a:solidFill>
              </a:rPr>
              <a:t>5.80 x 10</a:t>
            </a:r>
            <a:r>
              <a:rPr lang="en-US" baseline="30000" dirty="0" smtClean="0">
                <a:solidFill>
                  <a:schemeClr val="accent3"/>
                </a:solidFill>
              </a:rPr>
              <a:t>20</a:t>
            </a:r>
            <a:r>
              <a:rPr lang="en-US" dirty="0" smtClean="0">
                <a:solidFill>
                  <a:schemeClr val="accent3"/>
                </a:solidFill>
              </a:rPr>
              <a:t> POT  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685800" y="6019800"/>
            <a:ext cx="20574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/>
                </a:solidFill>
              </a:rPr>
              <a:t>10.56 x 10</a:t>
            </a:r>
            <a:r>
              <a:rPr lang="en-US" baseline="30000" dirty="0" smtClean="0">
                <a:solidFill>
                  <a:schemeClr val="accent3"/>
                </a:solidFill>
              </a:rPr>
              <a:t>20</a:t>
            </a:r>
            <a:r>
              <a:rPr lang="en-US" dirty="0" smtClean="0">
                <a:solidFill>
                  <a:schemeClr val="accent3"/>
                </a:solidFill>
              </a:rPr>
              <a:t> POT</a:t>
            </a:r>
            <a:endParaRPr lang="en-US" b="1" dirty="0">
              <a:solidFill>
                <a:schemeClr val="accent3"/>
              </a:solidFill>
              <a:latin typeface="Helvetica"/>
            </a:endParaRPr>
          </a:p>
        </p:txBody>
      </p:sp>
      <p:sp>
        <p:nvSpPr>
          <p:cNvPr id="40" name="Slide Number Placeholder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30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 Topologies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pic>
        <p:nvPicPr>
          <p:cNvPr id="6" name="Content Placeholder 4" descr="topos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2232" y="1219200"/>
            <a:ext cx="8466968" cy="50292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31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Neutral Current Event Selection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1037272"/>
            <a:ext cx="8153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3"/>
                </a:solidFill>
              </a:rPr>
              <a:t>  NC current interactions are selected after cleaning poorly reconstructed events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accent3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3"/>
                </a:solidFill>
              </a:rPr>
              <a:t>  Events are selected based on the properties of hadronic showers and the absence of muon-like tracks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" y="3074075"/>
            <a:ext cx="2895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3"/>
                </a:solidFill>
              </a:rPr>
              <a:t>  NC Selection Cuts: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accent2"/>
              </a:solidFill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>
                <a:solidFill>
                  <a:schemeClr val="accent2"/>
                </a:solidFill>
              </a:rPr>
              <a:t>Event Length</a:t>
            </a:r>
          </a:p>
          <a:p>
            <a:pPr marL="800100" lvl="1" indent="-342900">
              <a:buFont typeface="+mj-lt"/>
              <a:buAutoNum type="arabicPeriod"/>
            </a:pPr>
            <a:endParaRPr lang="en-US" dirty="0" smtClean="0"/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>
                <a:solidFill>
                  <a:schemeClr val="accent3"/>
                </a:solidFill>
              </a:rPr>
              <a:t>Extension of track beyond hadronic shower</a:t>
            </a:r>
          </a:p>
        </p:txBody>
      </p:sp>
      <p:pic>
        <p:nvPicPr>
          <p:cNvPr id="7" name="Picture 6" descr="DataMC_ND_hknn01TrkActivePlanesEvtN_1_SKZP_me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2514600"/>
            <a:ext cx="5195987" cy="3733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32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Neutral Current Event Selection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1037272"/>
            <a:ext cx="8153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3"/>
                </a:solidFill>
              </a:rPr>
              <a:t>  NC current interactions are selected after cleaning poorly reconstructed events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accent3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3"/>
                </a:solidFill>
              </a:rPr>
              <a:t>  Events are selected based on the properties of hadronic showers and the absence of muon-like tracks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" y="3074075"/>
            <a:ext cx="2895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3"/>
                </a:solidFill>
              </a:rPr>
              <a:t>  NC Selection Cuts: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>
                <a:solidFill>
                  <a:schemeClr val="accent3"/>
                </a:solidFill>
              </a:rPr>
              <a:t>Event Length</a:t>
            </a:r>
          </a:p>
          <a:p>
            <a:pPr marL="800100" lvl="1" indent="-342900">
              <a:buFont typeface="+mj-lt"/>
              <a:buAutoNum type="arabicPeriod"/>
            </a:pPr>
            <a:endParaRPr lang="en-US" dirty="0" smtClean="0"/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>
                <a:solidFill>
                  <a:schemeClr val="accent2"/>
                </a:solidFill>
              </a:rPr>
              <a:t>Extension of track beyond hadronic shower</a:t>
            </a:r>
          </a:p>
        </p:txBody>
      </p:sp>
      <p:pic>
        <p:nvPicPr>
          <p:cNvPr id="8" name="Picture 7" descr="DataMC_ND_hknn01TrkActivePlanesEvtN_1_SKZP_me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2514601"/>
            <a:ext cx="5195987" cy="3733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33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Charged Current Event Selection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pic>
        <p:nvPicPr>
          <p:cNvPr id="11" name="Picture 10" descr="DataMC_ND_hroIDN_1_SKZP_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154680"/>
            <a:ext cx="4517327" cy="3246120"/>
          </a:xfrm>
          <a:prstGeom prst="rect">
            <a:avLst/>
          </a:prstGeom>
        </p:spPr>
      </p:pic>
      <p:pic>
        <p:nvPicPr>
          <p:cNvPr id="12" name="Picture 11" descr="DataMC_ND_hroIDN_1_SKZP_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0473" y="3154680"/>
            <a:ext cx="4517327" cy="324611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33600" y="2983468"/>
            <a:ext cx="990600" cy="369332"/>
          </a:xfrm>
          <a:prstGeom prst="rect">
            <a:avLst/>
          </a:prstGeom>
          <a:solidFill>
            <a:srgbClr val="003399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Helvetica"/>
              </a:rPr>
              <a:t>MINOS</a:t>
            </a:r>
            <a:endParaRPr lang="en-US" b="1" dirty="0">
              <a:solidFill>
                <a:schemeClr val="bg1"/>
              </a:solidFill>
              <a:latin typeface="Helvetic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00800" y="2983468"/>
            <a:ext cx="1066800" cy="369332"/>
          </a:xfrm>
          <a:prstGeom prst="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Helvetica"/>
              </a:rPr>
              <a:t>MINOS+</a:t>
            </a:r>
            <a:endParaRPr lang="en-US" b="1" dirty="0">
              <a:solidFill>
                <a:schemeClr val="bg1"/>
              </a:solidFill>
              <a:latin typeface="Helvetic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86200" y="2971800"/>
            <a:ext cx="1952779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l-GR" dirty="0" smtClean="0">
                <a:cs typeface="Times New Roman"/>
              </a:rPr>
              <a:t>ν</a:t>
            </a:r>
            <a:r>
              <a:rPr lang="el-GR" baseline="-25000" dirty="0" smtClean="0">
                <a:cs typeface="Times New Roman"/>
              </a:rPr>
              <a:t>μ</a:t>
            </a:r>
            <a:r>
              <a:rPr lang="en-US" dirty="0" smtClean="0">
                <a:cs typeface="Times New Roman"/>
              </a:rPr>
              <a:t> </a:t>
            </a:r>
            <a:r>
              <a:rPr lang="en-US" dirty="0" smtClean="0"/>
              <a:t>CC-like events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15" idx="2"/>
          </p:cNvCxnSpPr>
          <p:nvPr/>
        </p:nvCxnSpPr>
        <p:spPr>
          <a:xfrm rot="5400000">
            <a:off x="4292361" y="3315971"/>
            <a:ext cx="545068" cy="59539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5" idx="2"/>
          </p:cNvCxnSpPr>
          <p:nvPr/>
        </p:nvCxnSpPr>
        <p:spPr>
          <a:xfrm rot="16200000" flipH="1">
            <a:off x="6311661" y="1892061"/>
            <a:ext cx="621268" cy="351941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Content Placeholder 2"/>
          <p:cNvSpPr txBox="1">
            <a:spLocks/>
          </p:cNvSpPr>
          <p:nvPr/>
        </p:nvSpPr>
        <p:spPr>
          <a:xfrm>
            <a:off x="457200" y="1066800"/>
            <a:ext cx="8229600" cy="838199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Muons from </a:t>
            </a:r>
            <a:r>
              <a:rPr kumimoji="0" lang="el-GR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Times New Roman"/>
              </a:rPr>
              <a:t>ν</a:t>
            </a:r>
            <a:r>
              <a:rPr kumimoji="0" lang="el-GR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Times New Roman"/>
              </a:rPr>
              <a:t>μ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Times New Roman"/>
              </a:rPr>
              <a:t>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CC interactions identified using multivariate topological ID and a kNN algorithm with inputs: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38200" y="1828801"/>
            <a:ext cx="7620000" cy="880241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800100" lvl="1" indent="-34290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1600" dirty="0" smtClean="0">
                <a:solidFill>
                  <a:schemeClr val="accent3"/>
                </a:solidFill>
              </a:rPr>
              <a:t>Track Length</a:t>
            </a:r>
          </a:p>
          <a:p>
            <a:pPr marL="800100" lvl="1" indent="-34290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1600" dirty="0" smtClean="0">
                <a:solidFill>
                  <a:schemeClr val="accent3"/>
                </a:solidFill>
              </a:rPr>
              <a:t>Energy deposition in transverse track profile</a:t>
            </a:r>
          </a:p>
          <a:p>
            <a:pPr marL="800100" lvl="1" indent="-34290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1600" dirty="0" smtClean="0">
                <a:solidFill>
                  <a:schemeClr val="accent3"/>
                </a:solidFill>
              </a:rPr>
              <a:t>Mean dE/dx</a:t>
            </a:r>
          </a:p>
          <a:p>
            <a:pPr marL="800100" lvl="1" indent="-34290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1600" dirty="0" smtClean="0">
                <a:solidFill>
                  <a:schemeClr val="accent3"/>
                </a:solidFill>
              </a:rPr>
              <a:t>Energy loss fluctuations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34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Selection Efficiency &amp; Purity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pic>
        <p:nvPicPr>
          <p:cNvPr id="5" name="Picture 4" descr="CC_effpur_me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926080"/>
            <a:ext cx="4517329" cy="3246120"/>
          </a:xfrm>
          <a:prstGeom prst="rect">
            <a:avLst/>
          </a:prstGeom>
        </p:spPr>
      </p:pic>
      <p:pic>
        <p:nvPicPr>
          <p:cNvPr id="6" name="Picture 5" descr="CC_effpur_me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1" y="2926080"/>
            <a:ext cx="4517327" cy="3246120"/>
          </a:xfrm>
          <a:prstGeom prst="rect">
            <a:avLst/>
          </a:prstGeom>
        </p:spPr>
      </p:pic>
      <p:sp>
        <p:nvSpPr>
          <p:cNvPr id="7" name="CaixaDeTexto 8"/>
          <p:cNvSpPr txBox="1"/>
          <p:nvPr/>
        </p:nvSpPr>
        <p:spPr>
          <a:xfrm>
            <a:off x="381000" y="1110198"/>
            <a:ext cx="8458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accent3"/>
                </a:solidFill>
                <a:latin typeface="Helvetica" pitchFamily="34" charset="0"/>
              </a:rPr>
              <a:t>  </a:t>
            </a:r>
            <a:r>
              <a:rPr lang="en-US" sz="1600" dirty="0" smtClean="0">
                <a:solidFill>
                  <a:schemeClr val="accent3"/>
                </a:solidFill>
                <a:latin typeface="Helvetica" pitchFamily="34" charset="0"/>
              </a:rPr>
              <a:t>CC selection: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accent3"/>
                </a:solidFill>
                <a:latin typeface="Helvetica" pitchFamily="34" charset="0"/>
              </a:rPr>
              <a:t>  ND efficiency reduced by tracks ending in the region of the magnetic coil</a:t>
            </a:r>
          </a:p>
          <a:p>
            <a:pPr>
              <a:buFont typeface="Arial" pitchFamily="34" charset="0"/>
              <a:buChar char="•"/>
            </a:pPr>
            <a:endParaRPr lang="en-US" sz="1600" dirty="0" smtClean="0">
              <a:solidFill>
                <a:schemeClr val="accent3"/>
              </a:solidFill>
              <a:latin typeface="Helvetic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accent3"/>
                </a:solidFill>
                <a:latin typeface="Helvetica" pitchFamily="34" charset="0"/>
              </a:rPr>
              <a:t>  NC selection: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accent3"/>
                </a:solidFill>
                <a:latin typeface="Helvetica" pitchFamily="34" charset="0"/>
              </a:rPr>
              <a:t>  Purity reduced in both detectors due to the peaking of CC backgrounds</a:t>
            </a:r>
          </a:p>
          <a:p>
            <a:pPr>
              <a:buFont typeface="Arial" pitchFamily="34" charset="0"/>
              <a:buChar char="•"/>
            </a:pPr>
            <a:endParaRPr lang="en-US" sz="1600" dirty="0" smtClean="0">
              <a:solidFill>
                <a:schemeClr val="accent3"/>
              </a:solidFill>
              <a:latin typeface="Helvetic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accent3"/>
                </a:solidFill>
                <a:latin typeface="Helvetica" pitchFamily="34" charset="0"/>
              </a:rPr>
              <a:t>  Overall selection efficiency &gt;80% for both NC and CC events in the Far detector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66800" y="5162490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Helvetica"/>
              </a:rPr>
              <a:t>CC</a:t>
            </a:r>
            <a:endParaRPr lang="en-US" sz="2000" b="1" dirty="0">
              <a:latin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57800" y="5162490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Helvetica"/>
              </a:rPr>
              <a:t>NC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35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Detecting Muon Neutrino Disappearance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16250" t="45556" r="56114" b="12222"/>
          <a:stretch>
            <a:fillRect/>
          </a:stretch>
        </p:blipFill>
        <p:spPr bwMode="auto">
          <a:xfrm>
            <a:off x="457200" y="2701466"/>
            <a:ext cx="4038600" cy="3470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 l="50000" t="37408" r="20625" b="55185"/>
          <a:stretch>
            <a:fillRect/>
          </a:stretch>
        </p:blipFill>
        <p:spPr bwMode="auto">
          <a:xfrm>
            <a:off x="1905000" y="1177466"/>
            <a:ext cx="5372100" cy="76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Oval 6"/>
          <p:cNvSpPr/>
          <p:nvPr/>
        </p:nvSpPr>
        <p:spPr>
          <a:xfrm>
            <a:off x="6629400" y="1177466"/>
            <a:ext cx="457200" cy="457200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rot="5400000">
            <a:off x="6438900" y="2206166"/>
            <a:ext cx="990600" cy="1588"/>
          </a:xfrm>
          <a:prstGeom prst="straightConnector1">
            <a:avLst/>
          </a:prstGeom>
          <a:ln w="5715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477000" y="2777666"/>
            <a:ext cx="2438400" cy="1200329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Propagation length determined by neutrino source, detector position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6400800" y="1558466"/>
            <a:ext cx="457200" cy="457200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638800" y="4530266"/>
            <a:ext cx="2438400" cy="92333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Collect a spectrum of neutrino energies to sample the probability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4267200" y="4987466"/>
            <a:ext cx="1371600" cy="757535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57200" y="2168066"/>
            <a:ext cx="24384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Toy MC Simulation</a:t>
            </a:r>
            <a:endParaRPr lang="en-US" b="1" dirty="0"/>
          </a:p>
        </p:txBody>
      </p:sp>
      <p:cxnSp>
        <p:nvCxnSpPr>
          <p:cNvPr id="14" name="Straight Arrow Connector 13"/>
          <p:cNvCxnSpPr/>
          <p:nvPr/>
        </p:nvCxnSpPr>
        <p:spPr>
          <a:xfrm rot="16200000" flipV="1">
            <a:off x="4495800" y="2168066"/>
            <a:ext cx="838200" cy="228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 flipH="1" flipV="1">
            <a:off x="4895850" y="1501316"/>
            <a:ext cx="1333500" cy="1066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724400" y="2701466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Set by Nature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36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Detecting Muon Neutrino Disappearance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/>
          <a:srcRect l="16250" t="45556" r="56114" b="12222"/>
          <a:stretch>
            <a:fillRect/>
          </a:stretch>
        </p:blipFill>
        <p:spPr bwMode="auto">
          <a:xfrm>
            <a:off x="457200" y="2701466"/>
            <a:ext cx="4038600" cy="3470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/>
          <a:srcRect l="43886" t="45556" r="28750" b="12222"/>
          <a:stretch>
            <a:fillRect/>
          </a:stretch>
        </p:blipFill>
        <p:spPr bwMode="auto">
          <a:xfrm>
            <a:off x="4648200" y="2743200"/>
            <a:ext cx="4038600" cy="350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9" name="Group 29"/>
          <p:cNvGrpSpPr/>
          <p:nvPr/>
        </p:nvGrpSpPr>
        <p:grpSpPr>
          <a:xfrm>
            <a:off x="1905000" y="1177466"/>
            <a:ext cx="5372100" cy="762000"/>
            <a:chOff x="1905000" y="990600"/>
            <a:chExt cx="5372100" cy="762000"/>
          </a:xfrm>
        </p:grpSpPr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3"/>
            <a:srcRect l="50000" t="37408" r="20625" b="55185"/>
            <a:stretch>
              <a:fillRect/>
            </a:stretch>
          </p:blipFill>
          <p:spPr bwMode="auto">
            <a:xfrm>
              <a:off x="1905000" y="990600"/>
              <a:ext cx="5372100" cy="762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1" name="Rectangle 20"/>
            <p:cNvSpPr/>
            <p:nvPr/>
          </p:nvSpPr>
          <p:spPr>
            <a:xfrm>
              <a:off x="4267200" y="1066800"/>
              <a:ext cx="1066800" cy="609600"/>
            </a:xfrm>
            <a:prstGeom prst="rect">
              <a:avLst/>
            </a:prstGeom>
            <a:noFill/>
            <a:ln w="38100">
              <a:solidFill>
                <a:srgbClr val="0C00F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019800" y="990600"/>
              <a:ext cx="685800" cy="3810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2590800" y="2853866"/>
            <a:ext cx="1447800" cy="338554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Unoscillated</a:t>
            </a:r>
            <a:endParaRPr lang="en-US" sz="16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3048000" y="3463466"/>
            <a:ext cx="1219200" cy="338554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Oscillated</a:t>
            </a:r>
            <a:endParaRPr lang="en-US" sz="16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457200" y="2168066"/>
            <a:ext cx="2438400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Toy MC Simulation</a:t>
            </a:r>
            <a:endParaRPr lang="en-US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3352800" y="2040491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 smtClean="0"/>
              <a:t>   Neutrino oscillations cause rate depletion and spectral distortion</a:t>
            </a:r>
            <a:endParaRPr lang="en-US" sz="1600" dirty="0"/>
          </a:p>
        </p:txBody>
      </p:sp>
      <p:cxnSp>
        <p:nvCxnSpPr>
          <p:cNvPr id="27" name="Straight Arrow Connector 26"/>
          <p:cNvCxnSpPr>
            <a:stCxn id="23" idx="1"/>
          </p:cNvCxnSpPr>
          <p:nvPr/>
        </p:nvCxnSpPr>
        <p:spPr>
          <a:xfrm rot="10800000" flipV="1">
            <a:off x="2362200" y="3023142"/>
            <a:ext cx="228600" cy="3641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cxnSp>
        <p:nvCxnSpPr>
          <p:cNvPr id="28" name="Straight Arrow Connector 27"/>
          <p:cNvCxnSpPr/>
          <p:nvPr/>
        </p:nvCxnSpPr>
        <p:spPr>
          <a:xfrm rot="10800000" flipV="1">
            <a:off x="2362200" y="3632743"/>
            <a:ext cx="685800" cy="8975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sp>
        <p:nvSpPr>
          <p:cNvPr id="29" name="TextBox 28"/>
          <p:cNvSpPr txBox="1"/>
          <p:nvPr/>
        </p:nvSpPr>
        <p:spPr>
          <a:xfrm>
            <a:off x="7162800" y="4682666"/>
            <a:ext cx="1219200" cy="8309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First oscillation maximum</a:t>
            </a:r>
            <a:endParaRPr lang="en-US" sz="1600" dirty="0"/>
          </a:p>
        </p:txBody>
      </p:sp>
      <p:cxnSp>
        <p:nvCxnSpPr>
          <p:cNvPr id="30" name="Straight Arrow Connector 29"/>
          <p:cNvCxnSpPr>
            <a:stCxn id="29" idx="1"/>
          </p:cNvCxnSpPr>
          <p:nvPr/>
        </p:nvCxnSpPr>
        <p:spPr>
          <a:xfrm rot="10800000" flipV="1">
            <a:off x="6248400" y="5098164"/>
            <a:ext cx="914400" cy="27030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715000" y="2930066"/>
            <a:ext cx="2743200" cy="3385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Rapid oscillations smeared</a:t>
            </a:r>
            <a:endParaRPr lang="en-US" sz="1600" dirty="0"/>
          </a:p>
        </p:txBody>
      </p:sp>
      <p:cxnSp>
        <p:nvCxnSpPr>
          <p:cNvPr id="32" name="Straight Arrow Connector 31"/>
          <p:cNvCxnSpPr/>
          <p:nvPr/>
        </p:nvCxnSpPr>
        <p:spPr>
          <a:xfrm rot="5400000">
            <a:off x="5236950" y="3712916"/>
            <a:ext cx="956101" cy="152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37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MINOS+ Three Flavor Oscillations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6096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MINOS &amp; MINOS+ data provide evidence for muon neutrino disappearance consistent with three flavor oscillations at the atmospheric mass-splitting scale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graphicFrame>
        <p:nvGraphicFramePr>
          <p:cNvPr id="195586" name="Object 3"/>
          <p:cNvGraphicFramePr>
            <a:graphicFrameLocks noChangeAspect="1"/>
          </p:cNvGraphicFramePr>
          <p:nvPr/>
        </p:nvGraphicFramePr>
        <p:xfrm>
          <a:off x="285750" y="2971800"/>
          <a:ext cx="4146550" cy="3341688"/>
        </p:xfrm>
        <a:graphic>
          <a:graphicData uri="http://schemas.openxmlformats.org/presentationml/2006/ole">
            <p:oleObj spid="_x0000_s195586" name="Acrobat Document" r:id="rId3" imgW="4320914" imgH="3482642" progId="AcroExch.Document.DC">
              <p:embed/>
            </p:oleObj>
          </a:graphicData>
        </a:graphic>
      </p:graphicFrame>
      <p:graphicFrame>
        <p:nvGraphicFramePr>
          <p:cNvPr id="195587" name="Object 4"/>
          <p:cNvGraphicFramePr>
            <a:graphicFrameLocks noChangeAspect="1"/>
          </p:cNvGraphicFramePr>
          <p:nvPr/>
        </p:nvGraphicFramePr>
        <p:xfrm>
          <a:off x="4470400" y="2971800"/>
          <a:ext cx="4422775" cy="3314700"/>
        </p:xfrm>
        <a:graphic>
          <a:graphicData uri="http://schemas.openxmlformats.org/presentationml/2006/ole">
            <p:oleObj spid="_x0000_s195587" name="Acrobat Document" r:id="rId4" imgW="4320914" imgH="3238781" progId="AcroExch.Document.DC">
              <p:embed/>
            </p:oleObj>
          </a:graphicData>
        </a:graphic>
      </p:graphicFrame>
      <p:pic>
        <p:nvPicPr>
          <p:cNvPr id="195589" name="Picture 5"/>
          <p:cNvPicPr>
            <a:picLocks noChangeAspect="1" noChangeArrowheads="1"/>
          </p:cNvPicPr>
          <p:nvPr/>
        </p:nvPicPr>
        <p:blipFill>
          <a:blip r:embed="rId5"/>
          <a:srcRect l="53750" t="21111" r="4375" b="62222"/>
          <a:stretch>
            <a:fillRect/>
          </a:stretch>
        </p:blipFill>
        <p:spPr bwMode="auto">
          <a:xfrm>
            <a:off x="2209800" y="1752600"/>
            <a:ext cx="510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38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MINOS+ Three Flavor Oscillations</a:t>
            </a:r>
            <a:endParaRPr lang="en-US" dirty="0"/>
          </a:p>
        </p:txBody>
      </p:sp>
      <p:pic>
        <p:nvPicPr>
          <p:cNvPr id="6" name="Content Placeholder 5" descr="panel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1048763"/>
            <a:ext cx="7772401" cy="5324037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39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Neutrino Oscillations – Observed!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886201"/>
            <a:ext cx="6019800" cy="2362199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Super-Kamiokande (Super-K)</a:t>
            </a:r>
          </a:p>
          <a:p>
            <a:pPr lvl="1"/>
            <a:r>
              <a:rPr lang="en-US" dirty="0" smtClean="0"/>
              <a:t>Search for </a:t>
            </a:r>
            <a:r>
              <a:rPr lang="el-GR" dirty="0" smtClean="0">
                <a:latin typeface="Times New Roman"/>
                <a:cs typeface="Times New Roman"/>
              </a:rPr>
              <a:t>ν</a:t>
            </a:r>
            <a:r>
              <a:rPr lang="el-GR" baseline="-25000" dirty="0" smtClean="0">
                <a:latin typeface="Times New Roman"/>
                <a:cs typeface="Times New Roman"/>
              </a:rPr>
              <a:t>μ</a:t>
            </a:r>
            <a:r>
              <a:rPr lang="en-US" dirty="0" smtClean="0"/>
              <a:t> produced in atmosphere by cosmic rays</a:t>
            </a:r>
          </a:p>
          <a:p>
            <a:pPr lvl="1"/>
            <a:r>
              <a:rPr lang="en-US" dirty="0" smtClean="0"/>
              <a:t>Deficit of upward going compared to downward going </a:t>
            </a:r>
            <a:r>
              <a:rPr lang="el-GR" dirty="0" smtClean="0">
                <a:latin typeface="Times New Roman"/>
                <a:cs typeface="Times New Roman"/>
              </a:rPr>
              <a:t>ν</a:t>
            </a:r>
            <a:r>
              <a:rPr lang="el-GR" baseline="-25000" dirty="0" smtClean="0">
                <a:latin typeface="Times New Roman"/>
                <a:cs typeface="Times New Roman"/>
              </a:rPr>
              <a:t>μ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Sudbury Neutrino Observatory (SNO)</a:t>
            </a:r>
          </a:p>
          <a:p>
            <a:pPr lvl="1"/>
            <a:r>
              <a:rPr lang="en-US" dirty="0" smtClean="0"/>
              <a:t>Search for </a:t>
            </a:r>
            <a:r>
              <a:rPr lang="el-GR" dirty="0" smtClean="0">
                <a:latin typeface="Times New Roman"/>
                <a:cs typeface="Times New Roman"/>
              </a:rPr>
              <a:t>ν</a:t>
            </a:r>
            <a:r>
              <a:rPr lang="en-US" baseline="-25000" dirty="0" smtClean="0">
                <a:latin typeface="Times New Roman"/>
                <a:cs typeface="Times New Roman"/>
              </a:rPr>
              <a:t>e</a:t>
            </a:r>
            <a:r>
              <a:rPr lang="en-US" dirty="0" smtClean="0"/>
              <a:t>  produced in solar nuclear fusion</a:t>
            </a:r>
          </a:p>
          <a:p>
            <a:pPr lvl="1"/>
            <a:r>
              <a:rPr lang="en-US" dirty="0" smtClean="0"/>
              <a:t>Deficit in expected </a:t>
            </a:r>
            <a:r>
              <a:rPr lang="el-GR" dirty="0" smtClean="0">
                <a:latin typeface="Times New Roman"/>
                <a:cs typeface="Times New Roman"/>
              </a:rPr>
              <a:t>ν</a:t>
            </a:r>
            <a:r>
              <a:rPr lang="en-US" baseline="-25000" dirty="0" smtClean="0">
                <a:latin typeface="Times New Roman"/>
                <a:cs typeface="Times New Roman"/>
              </a:rPr>
              <a:t>e </a:t>
            </a:r>
            <a:r>
              <a:rPr lang="en-US" dirty="0" smtClean="0"/>
              <a:t>flux with total number of neutrinos as expected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pic>
        <p:nvPicPr>
          <p:cNvPr id="5" name="Picture 4" descr="sk_01h-w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1066800"/>
            <a:ext cx="3962400" cy="25516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6380" y="1010782"/>
            <a:ext cx="3055620" cy="26468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382711-nobel-physics-priz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24600" y="3886200"/>
            <a:ext cx="24384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to Other Experiments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graphicFrame>
        <p:nvGraphicFramePr>
          <p:cNvPr id="194562" name="Object 2"/>
          <p:cNvGraphicFramePr>
            <a:graphicFrameLocks noChangeAspect="1"/>
          </p:cNvGraphicFramePr>
          <p:nvPr/>
        </p:nvGraphicFramePr>
        <p:xfrm>
          <a:off x="1828800" y="1041400"/>
          <a:ext cx="5410200" cy="3835400"/>
        </p:xfrm>
        <a:graphic>
          <a:graphicData uri="http://schemas.openxmlformats.org/presentationml/2006/ole">
            <p:oleObj spid="_x0000_s194562" name="Acrobat Document" r:id="rId3" imgW="4320914" imgH="3063506" progId="AcroExch.Document.DC">
              <p:embed/>
            </p:oleObj>
          </a:graphicData>
        </a:graphic>
      </p:graphicFrame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/>
          <a:srcRect l="58646" t="57222" r="12187" b="32593"/>
          <a:stretch>
            <a:fillRect/>
          </a:stretch>
        </p:blipFill>
        <p:spPr bwMode="auto">
          <a:xfrm>
            <a:off x="4800600" y="5486400"/>
            <a:ext cx="3581400" cy="703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/>
          <a:srcRect l="58646" t="43333" r="12187" b="45556"/>
          <a:stretch>
            <a:fillRect/>
          </a:stretch>
        </p:blipFill>
        <p:spPr bwMode="auto">
          <a:xfrm>
            <a:off x="838200" y="5410200"/>
            <a:ext cx="3555999" cy="76199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762000" y="49530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Normal Ordering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724400" y="49530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Inverted Ordering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4724400" y="5410200"/>
            <a:ext cx="3657600" cy="914400"/>
          </a:xfrm>
          <a:prstGeom prst="roundRect">
            <a:avLst/>
          </a:prstGeom>
          <a:noFill/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762000" y="5410200"/>
            <a:ext cx="3657600" cy="914400"/>
          </a:xfrm>
          <a:prstGeom prst="roundRect">
            <a:avLst/>
          </a:prstGeom>
          <a:noFill/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40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Searching For Sterile </a:t>
            </a:r>
            <a:r>
              <a:rPr lang="el-GR" cap="none" dirty="0" smtClean="0">
                <a:latin typeface="Times New Roman"/>
                <a:cs typeface="Times New Roman"/>
              </a:rPr>
              <a:t>ν</a:t>
            </a:r>
            <a:r>
              <a:rPr lang="en-US" cap="none" dirty="0" smtClean="0">
                <a:latin typeface="Times New Roman"/>
                <a:cs typeface="Times New Roman"/>
              </a:rPr>
              <a:t>’s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41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Flavor Oscillations Probability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1"/>
            <a:ext cx="8229600" cy="53339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Ratio of oscillated to unoscillated spectra corresponds to the oscillation probability: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44375" t="45556" r="28125" b="12222"/>
          <a:stretch>
            <a:fillRect/>
          </a:stretch>
        </p:blipFill>
        <p:spPr bwMode="auto">
          <a:xfrm>
            <a:off x="2514600" y="2344882"/>
            <a:ext cx="4343400" cy="3751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800600" y="2831068"/>
            <a:ext cx="10668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Fixed L</a:t>
            </a:r>
            <a:r>
              <a:rPr lang="el-GR" b="1" baseline="-25000" dirty="0" smtClean="0">
                <a:latin typeface="Times New Roman"/>
                <a:cs typeface="Times New Roman"/>
              </a:rPr>
              <a:t>ν</a:t>
            </a:r>
            <a:endParaRPr lang="en-US" b="1" baseline="-250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 l="50000" t="37408" r="20625" b="55185"/>
          <a:stretch>
            <a:fillRect/>
          </a:stretch>
        </p:blipFill>
        <p:spPr bwMode="auto">
          <a:xfrm>
            <a:off x="2404110" y="1414834"/>
            <a:ext cx="4530090" cy="642566"/>
          </a:xfrm>
          <a:prstGeom prst="rect">
            <a:avLst/>
          </a:prstGeom>
          <a:ln>
            <a:noFill/>
          </a:ln>
          <a:effectLst>
            <a:outerShdw sx="1000" sy="1000" algn="tl" rotWithShape="0">
              <a:srgbClr val="000000"/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572000" y="2069068"/>
            <a:ext cx="19812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Increasing L</a:t>
            </a:r>
            <a:r>
              <a:rPr lang="el-GR" b="1" baseline="-25000" dirty="0" smtClean="0">
                <a:cs typeface="Times New Roman"/>
              </a:rPr>
              <a:t>ν</a:t>
            </a:r>
            <a:r>
              <a:rPr lang="en-US" b="1" dirty="0" smtClean="0">
                <a:cs typeface="Times New Roman"/>
              </a:rPr>
              <a:t>/E</a:t>
            </a:r>
            <a:r>
              <a:rPr lang="el-GR" b="1" baseline="-25000" dirty="0" smtClean="0">
                <a:cs typeface="Times New Roman"/>
              </a:rPr>
              <a:t> ν</a:t>
            </a:r>
            <a:endParaRPr lang="en-US" b="1" dirty="0"/>
          </a:p>
        </p:txBody>
      </p:sp>
      <p:cxnSp>
        <p:nvCxnSpPr>
          <p:cNvPr id="10" name="Straight Arrow Connector 9"/>
          <p:cNvCxnSpPr/>
          <p:nvPr/>
        </p:nvCxnSpPr>
        <p:spPr>
          <a:xfrm rot="10800000">
            <a:off x="3352800" y="2221468"/>
            <a:ext cx="1066800" cy="1588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276600" y="6031468"/>
            <a:ext cx="1676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Increasing </a:t>
            </a:r>
            <a:r>
              <a:rPr lang="en-US" b="1" dirty="0" smtClean="0">
                <a:cs typeface="Times New Roman"/>
              </a:rPr>
              <a:t>E</a:t>
            </a:r>
            <a:r>
              <a:rPr lang="el-GR" b="1" baseline="-25000" dirty="0" smtClean="0">
                <a:cs typeface="Times New Roman"/>
              </a:rPr>
              <a:t> ν</a:t>
            </a:r>
            <a:endParaRPr lang="en-US" b="1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105400" y="6183868"/>
            <a:ext cx="1371600" cy="1588"/>
          </a:xfrm>
          <a:prstGeom prst="straightConnector1">
            <a:avLst/>
          </a:prstGeom>
          <a:ln w="5715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42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Flavor Oscillations Probability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pic>
        <p:nvPicPr>
          <p:cNvPr id="5" name="Picture 4" descr="PlotNuMuToNuEMuTauS_St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459468"/>
            <a:ext cx="7889845" cy="45311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91200" y="1002268"/>
            <a:ext cx="1676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Increasing </a:t>
            </a:r>
            <a:r>
              <a:rPr lang="en-US" b="1" dirty="0" smtClean="0">
                <a:cs typeface="Times New Roman"/>
              </a:rPr>
              <a:t>E</a:t>
            </a:r>
            <a:r>
              <a:rPr lang="el-GR" b="1" baseline="-25000" dirty="0" smtClean="0">
                <a:cs typeface="Times New Roman"/>
              </a:rPr>
              <a:t> ν</a:t>
            </a:r>
            <a:endParaRPr lang="en-US" b="1" dirty="0"/>
          </a:p>
        </p:txBody>
      </p:sp>
      <p:cxnSp>
        <p:nvCxnSpPr>
          <p:cNvPr id="8" name="Straight Arrow Connector 7"/>
          <p:cNvCxnSpPr/>
          <p:nvPr/>
        </p:nvCxnSpPr>
        <p:spPr>
          <a:xfrm rot="10800000">
            <a:off x="4267200" y="1154668"/>
            <a:ext cx="1371600" cy="1588"/>
          </a:xfrm>
          <a:prstGeom prst="straightConnector1">
            <a:avLst/>
          </a:prstGeom>
          <a:ln w="5715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295400" y="6031468"/>
            <a:ext cx="19812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Increasing L</a:t>
            </a:r>
            <a:r>
              <a:rPr lang="el-GR" b="1" baseline="-25000" dirty="0" smtClean="0">
                <a:cs typeface="Times New Roman"/>
              </a:rPr>
              <a:t>ν</a:t>
            </a:r>
            <a:r>
              <a:rPr lang="en-US" b="1" dirty="0" smtClean="0">
                <a:cs typeface="Times New Roman"/>
              </a:rPr>
              <a:t>/E</a:t>
            </a:r>
            <a:r>
              <a:rPr lang="el-GR" b="1" baseline="-25000" dirty="0" smtClean="0">
                <a:cs typeface="Times New Roman"/>
              </a:rPr>
              <a:t> ν</a:t>
            </a:r>
            <a:endParaRPr lang="en-US" b="1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429000" y="6183868"/>
            <a:ext cx="1066800" cy="1588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43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Flavor Oscillations Probability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pic>
        <p:nvPicPr>
          <p:cNvPr id="5" name="Picture 4" descr="PlotNuMuToNuEMuTauS_St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459468"/>
            <a:ext cx="7889845" cy="45311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91200" y="1002268"/>
            <a:ext cx="1676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Increasing </a:t>
            </a:r>
            <a:r>
              <a:rPr lang="en-US" b="1" dirty="0" smtClean="0">
                <a:cs typeface="Times New Roman"/>
              </a:rPr>
              <a:t>E</a:t>
            </a:r>
            <a:r>
              <a:rPr lang="el-GR" b="1" baseline="-25000" dirty="0" smtClean="0">
                <a:cs typeface="Times New Roman"/>
              </a:rPr>
              <a:t> ν</a:t>
            </a:r>
            <a:endParaRPr lang="en-US" b="1" dirty="0"/>
          </a:p>
        </p:txBody>
      </p:sp>
      <p:cxnSp>
        <p:nvCxnSpPr>
          <p:cNvPr id="8" name="Straight Arrow Connector 7"/>
          <p:cNvCxnSpPr/>
          <p:nvPr/>
        </p:nvCxnSpPr>
        <p:spPr>
          <a:xfrm rot="10800000">
            <a:off x="4267200" y="1154668"/>
            <a:ext cx="1371600" cy="1588"/>
          </a:xfrm>
          <a:prstGeom prst="straightConnector1">
            <a:avLst/>
          </a:prstGeom>
          <a:ln w="5715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295400" y="6031468"/>
            <a:ext cx="19812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Increasing L</a:t>
            </a:r>
            <a:r>
              <a:rPr lang="el-GR" b="1" baseline="-25000" dirty="0" smtClean="0">
                <a:cs typeface="Times New Roman"/>
              </a:rPr>
              <a:t>ν</a:t>
            </a:r>
            <a:r>
              <a:rPr lang="en-US" b="1" dirty="0" smtClean="0">
                <a:cs typeface="Times New Roman"/>
              </a:rPr>
              <a:t>/E</a:t>
            </a:r>
            <a:r>
              <a:rPr lang="el-GR" b="1" baseline="-25000" dirty="0" smtClean="0">
                <a:cs typeface="Times New Roman"/>
              </a:rPr>
              <a:t> ν</a:t>
            </a:r>
            <a:endParaRPr lang="en-US" b="1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429000" y="6183868"/>
            <a:ext cx="1066800" cy="1588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5400000" flipH="1" flipV="1">
            <a:off x="5300472" y="3733006"/>
            <a:ext cx="2286000" cy="1588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953000" y="3124200"/>
            <a:ext cx="12192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sin</a:t>
            </a:r>
            <a:r>
              <a:rPr lang="en-US" b="1" baseline="30000" dirty="0" smtClean="0">
                <a:solidFill>
                  <a:schemeClr val="bg1"/>
                </a:solidFill>
              </a:rPr>
              <a:t>2</a:t>
            </a:r>
            <a:r>
              <a:rPr lang="en-US" b="1" dirty="0" smtClean="0">
                <a:solidFill>
                  <a:schemeClr val="bg1"/>
                </a:solidFill>
              </a:rPr>
              <a:t>(2</a:t>
            </a:r>
            <a:r>
              <a:rPr lang="el-GR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θ</a:t>
            </a:r>
            <a:r>
              <a:rPr lang="el-GR" b="1" baseline="-25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μμ</a:t>
            </a:r>
            <a:r>
              <a:rPr lang="en-US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)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5334000" y="2590800"/>
            <a:ext cx="1981200" cy="1588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44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Flavor Oscillations Probability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pic>
        <p:nvPicPr>
          <p:cNvPr id="5" name="Picture 4" descr="PlotNuMuToNuEMuTauS_St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459468"/>
            <a:ext cx="7889845" cy="45311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91200" y="1002268"/>
            <a:ext cx="1676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Increasing </a:t>
            </a:r>
            <a:r>
              <a:rPr lang="en-US" b="1" dirty="0" smtClean="0">
                <a:cs typeface="Times New Roman"/>
              </a:rPr>
              <a:t>E</a:t>
            </a:r>
            <a:r>
              <a:rPr lang="el-GR" b="1" baseline="-25000" dirty="0" smtClean="0">
                <a:cs typeface="Times New Roman"/>
              </a:rPr>
              <a:t> ν</a:t>
            </a:r>
            <a:endParaRPr lang="en-US" b="1" dirty="0"/>
          </a:p>
        </p:txBody>
      </p:sp>
      <p:cxnSp>
        <p:nvCxnSpPr>
          <p:cNvPr id="8" name="Straight Arrow Connector 7"/>
          <p:cNvCxnSpPr/>
          <p:nvPr/>
        </p:nvCxnSpPr>
        <p:spPr>
          <a:xfrm rot="10800000">
            <a:off x="4267200" y="1154668"/>
            <a:ext cx="1371600" cy="1588"/>
          </a:xfrm>
          <a:prstGeom prst="straightConnector1">
            <a:avLst/>
          </a:prstGeom>
          <a:ln w="5715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>
            <a:off x="4613148" y="4324886"/>
            <a:ext cx="3657600" cy="1588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096000" y="2099846"/>
            <a:ext cx="8382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>
                <a:solidFill>
                  <a:schemeClr val="accent1"/>
                </a:solidFill>
                <a:cs typeface="Times New Roman"/>
              </a:rPr>
              <a:t>Δ</a:t>
            </a:r>
            <a:r>
              <a:rPr lang="en-US" b="1" dirty="0" smtClean="0">
                <a:solidFill>
                  <a:schemeClr val="accent1"/>
                </a:solidFill>
                <a:cs typeface="Times New Roman"/>
              </a:rPr>
              <a:t>m</a:t>
            </a:r>
            <a:r>
              <a:rPr lang="en-US" b="1" baseline="30000" dirty="0" smtClean="0">
                <a:solidFill>
                  <a:schemeClr val="accent1"/>
                </a:solidFill>
                <a:cs typeface="Times New Roman"/>
              </a:rPr>
              <a:t>2</a:t>
            </a:r>
            <a:r>
              <a:rPr lang="en-US" b="1" baseline="-25000" dirty="0" smtClean="0">
                <a:solidFill>
                  <a:schemeClr val="accent1"/>
                </a:solidFill>
                <a:latin typeface="Times New Roman"/>
                <a:cs typeface="Times New Roman"/>
              </a:rPr>
              <a:t>μ</a:t>
            </a:r>
            <a:r>
              <a:rPr lang="el-GR" b="1" baseline="-25000" dirty="0" smtClean="0">
                <a:solidFill>
                  <a:schemeClr val="accent1"/>
                </a:solidFill>
                <a:latin typeface="Times New Roman"/>
                <a:cs typeface="Times New Roman"/>
              </a:rPr>
              <a:t>μ</a:t>
            </a:r>
            <a:endParaRPr lang="en-US" b="1" baseline="-25000" dirty="0">
              <a:solidFill>
                <a:schemeClr val="accent1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152400" y="5757446"/>
            <a:ext cx="7010400" cy="719554"/>
            <a:chOff x="152400" y="5757446"/>
            <a:chExt cx="7010400" cy="719554"/>
          </a:xfrm>
        </p:grpSpPr>
        <p:sp>
          <p:nvSpPr>
            <p:cNvPr id="31" name="TextBox 30"/>
            <p:cNvSpPr txBox="1"/>
            <p:nvPr/>
          </p:nvSpPr>
          <p:spPr>
            <a:xfrm>
              <a:off x="152400" y="5757446"/>
              <a:ext cx="1600200" cy="58477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l-GR" sz="1600" b="1" dirty="0" smtClean="0">
                  <a:cs typeface="Times New Roman"/>
                </a:rPr>
                <a:t>Δ</a:t>
              </a:r>
              <a:r>
                <a:rPr lang="en-US" sz="1600" b="1" dirty="0" smtClean="0">
                  <a:cs typeface="Times New Roman"/>
                </a:rPr>
                <a:t>m</a:t>
              </a:r>
              <a:r>
                <a:rPr lang="en-US" sz="1600" b="1" baseline="30000" dirty="0" smtClean="0">
                  <a:cs typeface="Times New Roman"/>
                </a:rPr>
                <a:t>2</a:t>
              </a:r>
              <a:r>
                <a:rPr lang="en-US" sz="1600" b="1" dirty="0" smtClean="0">
                  <a:cs typeface="Times New Roman"/>
                </a:rPr>
                <a:t> </a:t>
              </a:r>
            </a:p>
            <a:p>
              <a:pPr algn="ctr"/>
              <a:r>
                <a:rPr lang="en-US" sz="1600" b="1" dirty="0" smtClean="0">
                  <a:cs typeface="Times New Roman"/>
                </a:rPr>
                <a:t>(1</a:t>
              </a:r>
              <a:r>
                <a:rPr lang="en-US" sz="1600" b="1" baseline="30000" dirty="0" smtClean="0">
                  <a:cs typeface="Times New Roman"/>
                </a:rPr>
                <a:t>st</a:t>
              </a:r>
              <a:r>
                <a:rPr lang="en-US" sz="1600" b="1" dirty="0" smtClean="0">
                  <a:cs typeface="Times New Roman"/>
                </a:rPr>
                <a:t> osc. max)</a:t>
              </a:r>
              <a:endParaRPr lang="en-US" sz="1600" b="1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553200" y="6138446"/>
              <a:ext cx="609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accent1">
                      <a:lumMod val="75000"/>
                    </a:schemeClr>
                  </a:solidFill>
                </a:rPr>
                <a:t>10</a:t>
              </a:r>
              <a:r>
                <a:rPr lang="en-US" sz="1600" b="1" baseline="30000" dirty="0" smtClean="0">
                  <a:solidFill>
                    <a:schemeClr val="accent1">
                      <a:lumMod val="75000"/>
                    </a:schemeClr>
                  </a:solidFill>
                </a:rPr>
                <a:t>-3</a:t>
              </a:r>
              <a:endParaRPr lang="en-US" sz="1600" b="1" baseline="30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638800" y="6138446"/>
              <a:ext cx="609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accent1">
                      <a:lumMod val="75000"/>
                    </a:schemeClr>
                  </a:solidFill>
                </a:rPr>
                <a:t>10</a:t>
              </a:r>
              <a:r>
                <a:rPr lang="en-US" sz="1600" b="1" baseline="30000" dirty="0" smtClean="0">
                  <a:solidFill>
                    <a:schemeClr val="accent1">
                      <a:lumMod val="75000"/>
                    </a:schemeClr>
                  </a:solidFill>
                </a:rPr>
                <a:t>-2</a:t>
              </a:r>
              <a:endParaRPr lang="en-US" sz="1600" b="1" baseline="30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648200" y="6138446"/>
              <a:ext cx="609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accent1">
                      <a:lumMod val="75000"/>
                    </a:schemeClr>
                  </a:solidFill>
                </a:rPr>
                <a:t>10</a:t>
              </a:r>
              <a:r>
                <a:rPr lang="en-US" sz="1600" b="1" baseline="30000" dirty="0" smtClean="0">
                  <a:solidFill>
                    <a:schemeClr val="accent1">
                      <a:lumMod val="75000"/>
                    </a:schemeClr>
                  </a:solidFill>
                </a:rPr>
                <a:t>-1</a:t>
              </a:r>
              <a:endParaRPr lang="en-US" sz="1600" b="1" baseline="30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657600" y="6138446"/>
              <a:ext cx="609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accent1">
                      <a:lumMod val="75000"/>
                    </a:schemeClr>
                  </a:solidFill>
                </a:rPr>
                <a:t>1</a:t>
              </a:r>
              <a:endParaRPr lang="en-US" sz="1600" b="1" baseline="30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743200" y="6138446"/>
              <a:ext cx="609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accent1">
                      <a:lumMod val="75000"/>
                    </a:schemeClr>
                  </a:solidFill>
                </a:rPr>
                <a:t>10</a:t>
              </a:r>
              <a:endParaRPr lang="en-US" sz="1600" b="1" baseline="30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752600" y="6138446"/>
              <a:ext cx="609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accent1">
                      <a:lumMod val="75000"/>
                    </a:schemeClr>
                  </a:solidFill>
                </a:rPr>
                <a:t>10</a:t>
              </a:r>
              <a:r>
                <a:rPr lang="en-US" sz="1600" b="1" baseline="30000" dirty="0" smtClean="0">
                  <a:solidFill>
                    <a:schemeClr val="accent1">
                      <a:lumMod val="75000"/>
                    </a:schemeClr>
                  </a:solidFill>
                </a:rPr>
                <a:t>2</a:t>
              </a:r>
              <a:endParaRPr lang="en-US" sz="1600" b="1" baseline="30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1828800" y="5986046"/>
              <a:ext cx="5334000" cy="1588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5400000" flipH="1" flipV="1">
              <a:off x="1960771" y="6006475"/>
              <a:ext cx="194846" cy="1588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5400000" flipH="1" flipV="1">
              <a:off x="2949783" y="6006475"/>
              <a:ext cx="194846" cy="1588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 flipH="1" flipV="1">
              <a:off x="3864183" y="6006475"/>
              <a:ext cx="194846" cy="1588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 flipH="1" flipV="1">
              <a:off x="4854783" y="6006475"/>
              <a:ext cx="194846" cy="1588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 flipH="1" flipV="1">
              <a:off x="5845383" y="6006475"/>
              <a:ext cx="194846" cy="1588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 flipH="1" flipV="1">
              <a:off x="6759783" y="6006475"/>
              <a:ext cx="194846" cy="1588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Straight Connector 28"/>
          <p:cNvCxnSpPr/>
          <p:nvPr/>
        </p:nvCxnSpPr>
        <p:spPr>
          <a:xfrm>
            <a:off x="5334000" y="2590800"/>
            <a:ext cx="1981200" cy="1588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45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Flavor Oscillations Probability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pic>
        <p:nvPicPr>
          <p:cNvPr id="5" name="Picture 4" descr="PlotNuMuToNuEMuTauS_St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463040"/>
            <a:ext cx="7889845" cy="4531115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5791200" y="1002268"/>
            <a:ext cx="1676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Increasing </a:t>
            </a:r>
            <a:r>
              <a:rPr lang="en-US" b="1" dirty="0" smtClean="0">
                <a:cs typeface="Times New Roman"/>
              </a:rPr>
              <a:t>E</a:t>
            </a:r>
            <a:r>
              <a:rPr lang="el-GR" b="1" baseline="-25000" dirty="0" smtClean="0">
                <a:cs typeface="Times New Roman"/>
              </a:rPr>
              <a:t> ν</a:t>
            </a:r>
            <a:endParaRPr lang="en-US" b="1" dirty="0"/>
          </a:p>
        </p:txBody>
      </p:sp>
      <p:cxnSp>
        <p:nvCxnSpPr>
          <p:cNvPr id="39" name="Straight Arrow Connector 38"/>
          <p:cNvCxnSpPr/>
          <p:nvPr/>
        </p:nvCxnSpPr>
        <p:spPr>
          <a:xfrm rot="10800000">
            <a:off x="4267200" y="1154668"/>
            <a:ext cx="1371600" cy="1588"/>
          </a:xfrm>
          <a:prstGeom prst="straightConnector1">
            <a:avLst/>
          </a:prstGeom>
          <a:ln w="5715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/>
        </p:nvGrpSpPr>
        <p:grpSpPr>
          <a:xfrm>
            <a:off x="152400" y="5757446"/>
            <a:ext cx="7010400" cy="719554"/>
            <a:chOff x="152400" y="5757446"/>
            <a:chExt cx="7010400" cy="719554"/>
          </a:xfrm>
        </p:grpSpPr>
        <p:sp>
          <p:nvSpPr>
            <p:cNvPr id="41" name="TextBox 40"/>
            <p:cNvSpPr txBox="1"/>
            <p:nvPr/>
          </p:nvSpPr>
          <p:spPr>
            <a:xfrm>
              <a:off x="152400" y="5757446"/>
              <a:ext cx="1600200" cy="58477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l-GR" sz="1600" b="1" dirty="0" smtClean="0">
                  <a:cs typeface="Times New Roman"/>
                </a:rPr>
                <a:t>Δ</a:t>
              </a:r>
              <a:r>
                <a:rPr lang="en-US" sz="1600" b="1" dirty="0" smtClean="0">
                  <a:cs typeface="Times New Roman"/>
                </a:rPr>
                <a:t>m</a:t>
              </a:r>
              <a:r>
                <a:rPr lang="en-US" sz="1600" b="1" baseline="30000" dirty="0" smtClean="0">
                  <a:cs typeface="Times New Roman"/>
                </a:rPr>
                <a:t>2</a:t>
              </a:r>
              <a:r>
                <a:rPr lang="en-US" sz="1600" b="1" dirty="0" smtClean="0">
                  <a:cs typeface="Times New Roman"/>
                </a:rPr>
                <a:t> </a:t>
              </a:r>
            </a:p>
            <a:p>
              <a:pPr algn="ctr"/>
              <a:r>
                <a:rPr lang="en-US" sz="1600" b="1" dirty="0" smtClean="0">
                  <a:cs typeface="Times New Roman"/>
                </a:rPr>
                <a:t>(1</a:t>
              </a:r>
              <a:r>
                <a:rPr lang="en-US" sz="1600" b="1" baseline="30000" dirty="0" smtClean="0">
                  <a:cs typeface="Times New Roman"/>
                </a:rPr>
                <a:t>st</a:t>
              </a:r>
              <a:r>
                <a:rPr lang="en-US" sz="1600" b="1" dirty="0" smtClean="0">
                  <a:cs typeface="Times New Roman"/>
                </a:rPr>
                <a:t> osc. max)</a:t>
              </a:r>
              <a:endParaRPr lang="en-US" sz="1600" b="1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553200" y="6138446"/>
              <a:ext cx="609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accent1">
                      <a:lumMod val="75000"/>
                    </a:schemeClr>
                  </a:solidFill>
                </a:rPr>
                <a:t>10</a:t>
              </a:r>
              <a:r>
                <a:rPr lang="en-US" sz="1600" b="1" baseline="30000" dirty="0" smtClean="0">
                  <a:solidFill>
                    <a:schemeClr val="accent1">
                      <a:lumMod val="75000"/>
                    </a:schemeClr>
                  </a:solidFill>
                </a:rPr>
                <a:t>-3</a:t>
              </a:r>
              <a:endParaRPr lang="en-US" sz="1600" b="1" baseline="30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638800" y="6138446"/>
              <a:ext cx="609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accent1">
                      <a:lumMod val="75000"/>
                    </a:schemeClr>
                  </a:solidFill>
                </a:rPr>
                <a:t>10</a:t>
              </a:r>
              <a:r>
                <a:rPr lang="en-US" sz="1600" b="1" baseline="30000" dirty="0" smtClean="0">
                  <a:solidFill>
                    <a:schemeClr val="accent1">
                      <a:lumMod val="75000"/>
                    </a:schemeClr>
                  </a:solidFill>
                </a:rPr>
                <a:t>-2</a:t>
              </a:r>
              <a:endParaRPr lang="en-US" sz="1600" b="1" baseline="30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648200" y="6138446"/>
              <a:ext cx="609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accent1">
                      <a:lumMod val="75000"/>
                    </a:schemeClr>
                  </a:solidFill>
                </a:rPr>
                <a:t>10</a:t>
              </a:r>
              <a:r>
                <a:rPr lang="en-US" sz="1600" b="1" baseline="30000" dirty="0" smtClean="0">
                  <a:solidFill>
                    <a:schemeClr val="accent1">
                      <a:lumMod val="75000"/>
                    </a:schemeClr>
                  </a:solidFill>
                </a:rPr>
                <a:t>-1</a:t>
              </a:r>
              <a:endParaRPr lang="en-US" sz="1600" b="1" baseline="30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657600" y="6138446"/>
              <a:ext cx="609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accent1">
                      <a:lumMod val="75000"/>
                    </a:schemeClr>
                  </a:solidFill>
                </a:rPr>
                <a:t>1</a:t>
              </a:r>
              <a:endParaRPr lang="en-US" sz="1600" b="1" baseline="30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743200" y="6138446"/>
              <a:ext cx="609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accent1">
                      <a:lumMod val="75000"/>
                    </a:schemeClr>
                  </a:solidFill>
                </a:rPr>
                <a:t>10</a:t>
              </a:r>
              <a:endParaRPr lang="en-US" sz="1600" b="1" baseline="30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752600" y="6138446"/>
              <a:ext cx="609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accent1">
                      <a:lumMod val="75000"/>
                    </a:schemeClr>
                  </a:solidFill>
                </a:rPr>
                <a:t>10</a:t>
              </a:r>
              <a:r>
                <a:rPr lang="en-US" sz="1600" b="1" baseline="30000" dirty="0" smtClean="0">
                  <a:solidFill>
                    <a:schemeClr val="accent1">
                      <a:lumMod val="75000"/>
                    </a:schemeClr>
                  </a:solidFill>
                </a:rPr>
                <a:t>2</a:t>
              </a:r>
              <a:endParaRPr lang="en-US" sz="1600" b="1" baseline="30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1828800" y="5986046"/>
              <a:ext cx="5334000" cy="1588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5400000" flipH="1" flipV="1">
              <a:off x="1960771" y="6006475"/>
              <a:ext cx="194846" cy="1588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5400000" flipH="1" flipV="1">
              <a:off x="2949783" y="6006475"/>
              <a:ext cx="194846" cy="1588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5400000" flipH="1" flipV="1">
              <a:off x="3864183" y="6006475"/>
              <a:ext cx="194846" cy="1588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 flipH="1" flipV="1">
              <a:off x="4854783" y="6006475"/>
              <a:ext cx="194846" cy="1588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 flipH="1" flipV="1">
              <a:off x="5845383" y="6006475"/>
              <a:ext cx="194846" cy="1588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5400000" flipH="1" flipV="1">
              <a:off x="6759783" y="6006475"/>
              <a:ext cx="194846" cy="1588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5" name="Straight Connector 54"/>
          <p:cNvCxnSpPr/>
          <p:nvPr/>
        </p:nvCxnSpPr>
        <p:spPr>
          <a:xfrm rot="5400000">
            <a:off x="4613148" y="4324886"/>
            <a:ext cx="3657600" cy="1588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46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PlotNuMuToNuEMuTauS_St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463040"/>
            <a:ext cx="7889845" cy="45311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Sterile (3+1) Oscillations Probability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5791200" y="1002268"/>
            <a:ext cx="1676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Increasing </a:t>
            </a:r>
            <a:r>
              <a:rPr lang="en-US" b="1" dirty="0" smtClean="0">
                <a:cs typeface="Times New Roman"/>
              </a:rPr>
              <a:t>E</a:t>
            </a:r>
            <a:r>
              <a:rPr lang="el-GR" b="1" baseline="-25000" dirty="0" smtClean="0">
                <a:cs typeface="Times New Roman"/>
              </a:rPr>
              <a:t> ν</a:t>
            </a:r>
            <a:endParaRPr lang="en-US" b="1" dirty="0"/>
          </a:p>
        </p:txBody>
      </p:sp>
      <p:cxnSp>
        <p:nvCxnSpPr>
          <p:cNvPr id="39" name="Straight Arrow Connector 38"/>
          <p:cNvCxnSpPr/>
          <p:nvPr/>
        </p:nvCxnSpPr>
        <p:spPr>
          <a:xfrm rot="10800000">
            <a:off x="4267200" y="1154668"/>
            <a:ext cx="1371600" cy="1588"/>
          </a:xfrm>
          <a:prstGeom prst="straightConnector1">
            <a:avLst/>
          </a:prstGeom>
          <a:ln w="5715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4114800" y="2589212"/>
            <a:ext cx="3200400" cy="1588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43" name="Group 42"/>
          <p:cNvGrpSpPr/>
          <p:nvPr/>
        </p:nvGrpSpPr>
        <p:grpSpPr>
          <a:xfrm>
            <a:off x="152400" y="5757446"/>
            <a:ext cx="7010400" cy="719554"/>
            <a:chOff x="152400" y="5757446"/>
            <a:chExt cx="7010400" cy="719554"/>
          </a:xfrm>
        </p:grpSpPr>
        <p:sp>
          <p:nvSpPr>
            <p:cNvPr id="44" name="TextBox 43"/>
            <p:cNvSpPr txBox="1"/>
            <p:nvPr/>
          </p:nvSpPr>
          <p:spPr>
            <a:xfrm>
              <a:off x="152400" y="5757446"/>
              <a:ext cx="1600200" cy="58477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l-GR" sz="1600" b="1" dirty="0" smtClean="0">
                  <a:cs typeface="Times New Roman"/>
                </a:rPr>
                <a:t>Δ</a:t>
              </a:r>
              <a:r>
                <a:rPr lang="en-US" sz="1600" b="1" dirty="0" smtClean="0">
                  <a:cs typeface="Times New Roman"/>
                </a:rPr>
                <a:t>m</a:t>
              </a:r>
              <a:r>
                <a:rPr lang="en-US" sz="1600" b="1" baseline="30000" dirty="0" smtClean="0">
                  <a:cs typeface="Times New Roman"/>
                </a:rPr>
                <a:t>2</a:t>
              </a:r>
              <a:r>
                <a:rPr lang="en-US" sz="1600" b="1" dirty="0" smtClean="0">
                  <a:cs typeface="Times New Roman"/>
                </a:rPr>
                <a:t> </a:t>
              </a:r>
            </a:p>
            <a:p>
              <a:pPr algn="ctr"/>
              <a:r>
                <a:rPr lang="en-US" sz="1600" b="1" dirty="0" smtClean="0">
                  <a:cs typeface="Times New Roman"/>
                </a:rPr>
                <a:t>(1</a:t>
              </a:r>
              <a:r>
                <a:rPr lang="en-US" sz="1600" b="1" baseline="30000" dirty="0" smtClean="0">
                  <a:cs typeface="Times New Roman"/>
                </a:rPr>
                <a:t>st</a:t>
              </a:r>
              <a:r>
                <a:rPr lang="en-US" sz="1600" b="1" dirty="0" smtClean="0">
                  <a:cs typeface="Times New Roman"/>
                </a:rPr>
                <a:t> osc. max)</a:t>
              </a:r>
              <a:endParaRPr lang="en-US" sz="1600" b="1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553200" y="6138446"/>
              <a:ext cx="609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accent1">
                      <a:lumMod val="75000"/>
                    </a:schemeClr>
                  </a:solidFill>
                </a:rPr>
                <a:t>10</a:t>
              </a:r>
              <a:r>
                <a:rPr lang="en-US" sz="1600" b="1" baseline="30000" dirty="0" smtClean="0">
                  <a:solidFill>
                    <a:schemeClr val="accent1">
                      <a:lumMod val="75000"/>
                    </a:schemeClr>
                  </a:solidFill>
                </a:rPr>
                <a:t>-3</a:t>
              </a:r>
              <a:endParaRPr lang="en-US" sz="1600" b="1" baseline="30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638800" y="6138446"/>
              <a:ext cx="609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accent1">
                      <a:lumMod val="75000"/>
                    </a:schemeClr>
                  </a:solidFill>
                </a:rPr>
                <a:t>10</a:t>
              </a:r>
              <a:r>
                <a:rPr lang="en-US" sz="1600" b="1" baseline="30000" dirty="0" smtClean="0">
                  <a:solidFill>
                    <a:schemeClr val="accent1">
                      <a:lumMod val="75000"/>
                    </a:schemeClr>
                  </a:solidFill>
                </a:rPr>
                <a:t>-2</a:t>
              </a:r>
              <a:endParaRPr lang="en-US" sz="1600" b="1" baseline="30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648200" y="6138446"/>
              <a:ext cx="609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accent1">
                      <a:lumMod val="75000"/>
                    </a:schemeClr>
                  </a:solidFill>
                </a:rPr>
                <a:t>10</a:t>
              </a:r>
              <a:r>
                <a:rPr lang="en-US" sz="1600" b="1" baseline="30000" dirty="0" smtClean="0">
                  <a:solidFill>
                    <a:schemeClr val="accent1">
                      <a:lumMod val="75000"/>
                    </a:schemeClr>
                  </a:solidFill>
                </a:rPr>
                <a:t>-1</a:t>
              </a:r>
              <a:endParaRPr lang="en-US" sz="1600" b="1" baseline="30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657600" y="6138446"/>
              <a:ext cx="609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accent1">
                      <a:lumMod val="75000"/>
                    </a:schemeClr>
                  </a:solidFill>
                </a:rPr>
                <a:t>1</a:t>
              </a:r>
              <a:endParaRPr lang="en-US" sz="1600" b="1" baseline="30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743200" y="6138446"/>
              <a:ext cx="609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accent1">
                      <a:lumMod val="75000"/>
                    </a:schemeClr>
                  </a:solidFill>
                </a:rPr>
                <a:t>10</a:t>
              </a:r>
              <a:endParaRPr lang="en-US" sz="1600" b="1" baseline="30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752600" y="6138446"/>
              <a:ext cx="609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accent1">
                      <a:lumMod val="75000"/>
                    </a:schemeClr>
                  </a:solidFill>
                </a:rPr>
                <a:t>10</a:t>
              </a:r>
              <a:r>
                <a:rPr lang="en-US" sz="1600" b="1" baseline="30000" dirty="0" smtClean="0">
                  <a:solidFill>
                    <a:schemeClr val="accent1">
                      <a:lumMod val="75000"/>
                    </a:schemeClr>
                  </a:solidFill>
                </a:rPr>
                <a:t>2</a:t>
              </a:r>
              <a:endParaRPr lang="en-US" sz="1600" b="1" baseline="30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51" name="Straight Connector 50"/>
            <p:cNvCxnSpPr/>
            <p:nvPr/>
          </p:nvCxnSpPr>
          <p:spPr>
            <a:xfrm>
              <a:off x="1828800" y="5986046"/>
              <a:ext cx="5334000" cy="1588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 flipH="1" flipV="1">
              <a:off x="1960771" y="6006475"/>
              <a:ext cx="194846" cy="1588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 flipH="1" flipV="1">
              <a:off x="2949783" y="6006475"/>
              <a:ext cx="194846" cy="1588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5400000" flipH="1" flipV="1">
              <a:off x="3864183" y="6006475"/>
              <a:ext cx="194846" cy="1588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5400000" flipH="1" flipV="1">
              <a:off x="4854783" y="6006475"/>
              <a:ext cx="194846" cy="1588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 flipH="1" flipV="1">
              <a:off x="5845383" y="6006475"/>
              <a:ext cx="194846" cy="1588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 flipH="1" flipV="1">
              <a:off x="6759783" y="6006475"/>
              <a:ext cx="194846" cy="1588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8" name="Straight Connector 57"/>
          <p:cNvCxnSpPr/>
          <p:nvPr/>
        </p:nvCxnSpPr>
        <p:spPr>
          <a:xfrm rot="5400000">
            <a:off x="4613148" y="4324886"/>
            <a:ext cx="3657600" cy="1588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5400000">
            <a:off x="3429794" y="4342606"/>
            <a:ext cx="3657600" cy="1588"/>
          </a:xfrm>
          <a:prstGeom prst="line">
            <a:avLst/>
          </a:prstGeom>
          <a:ln w="57150">
            <a:solidFill>
              <a:srgbClr val="FF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47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PlotNuMuToNuEMuTauS_St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1" y="1463040"/>
            <a:ext cx="7889843" cy="45311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Sterile (3+1) Oscillations Probability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5791200" y="1002268"/>
            <a:ext cx="1676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Increasing </a:t>
            </a:r>
            <a:r>
              <a:rPr lang="en-US" b="1" dirty="0" smtClean="0">
                <a:cs typeface="Times New Roman"/>
              </a:rPr>
              <a:t>E</a:t>
            </a:r>
            <a:r>
              <a:rPr lang="el-GR" b="1" baseline="-25000" dirty="0" smtClean="0">
                <a:cs typeface="Times New Roman"/>
              </a:rPr>
              <a:t> ν</a:t>
            </a:r>
            <a:endParaRPr lang="en-US" b="1" dirty="0"/>
          </a:p>
        </p:txBody>
      </p:sp>
      <p:cxnSp>
        <p:nvCxnSpPr>
          <p:cNvPr id="39" name="Straight Arrow Connector 38"/>
          <p:cNvCxnSpPr/>
          <p:nvPr/>
        </p:nvCxnSpPr>
        <p:spPr>
          <a:xfrm rot="10800000">
            <a:off x="4267200" y="1154668"/>
            <a:ext cx="1371600" cy="1588"/>
          </a:xfrm>
          <a:prstGeom prst="straightConnector1">
            <a:avLst/>
          </a:prstGeom>
          <a:ln w="5715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3505200" y="2590800"/>
            <a:ext cx="3810000" cy="1588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/>
        </p:nvGrpSpPr>
        <p:grpSpPr>
          <a:xfrm>
            <a:off x="152400" y="5757446"/>
            <a:ext cx="7010400" cy="719554"/>
            <a:chOff x="152400" y="5757446"/>
            <a:chExt cx="7010400" cy="719554"/>
          </a:xfrm>
        </p:grpSpPr>
        <p:sp>
          <p:nvSpPr>
            <p:cNvPr id="41" name="TextBox 40"/>
            <p:cNvSpPr txBox="1"/>
            <p:nvPr/>
          </p:nvSpPr>
          <p:spPr>
            <a:xfrm>
              <a:off x="152400" y="5757446"/>
              <a:ext cx="1600200" cy="58477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l-GR" sz="1600" b="1" dirty="0" smtClean="0">
                  <a:cs typeface="Times New Roman"/>
                </a:rPr>
                <a:t>Δ</a:t>
              </a:r>
              <a:r>
                <a:rPr lang="en-US" sz="1600" b="1" dirty="0" smtClean="0">
                  <a:cs typeface="Times New Roman"/>
                </a:rPr>
                <a:t>m</a:t>
              </a:r>
              <a:r>
                <a:rPr lang="en-US" sz="1600" b="1" baseline="30000" dirty="0" smtClean="0">
                  <a:cs typeface="Times New Roman"/>
                </a:rPr>
                <a:t>2</a:t>
              </a:r>
              <a:r>
                <a:rPr lang="en-US" sz="1600" b="1" dirty="0" smtClean="0">
                  <a:cs typeface="Times New Roman"/>
                </a:rPr>
                <a:t> </a:t>
              </a:r>
            </a:p>
            <a:p>
              <a:pPr algn="ctr"/>
              <a:r>
                <a:rPr lang="en-US" sz="1600" b="1" dirty="0" smtClean="0">
                  <a:cs typeface="Times New Roman"/>
                </a:rPr>
                <a:t>(1</a:t>
              </a:r>
              <a:r>
                <a:rPr lang="en-US" sz="1600" b="1" baseline="30000" dirty="0" smtClean="0">
                  <a:cs typeface="Times New Roman"/>
                </a:rPr>
                <a:t>st</a:t>
              </a:r>
              <a:r>
                <a:rPr lang="en-US" sz="1600" b="1" dirty="0" smtClean="0">
                  <a:cs typeface="Times New Roman"/>
                </a:rPr>
                <a:t> osc. max)</a:t>
              </a:r>
              <a:endParaRPr lang="en-US" sz="1600" b="1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553200" y="6138446"/>
              <a:ext cx="609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accent1">
                      <a:lumMod val="75000"/>
                    </a:schemeClr>
                  </a:solidFill>
                </a:rPr>
                <a:t>10</a:t>
              </a:r>
              <a:r>
                <a:rPr lang="en-US" sz="1600" b="1" baseline="30000" dirty="0" smtClean="0">
                  <a:solidFill>
                    <a:schemeClr val="accent1">
                      <a:lumMod val="75000"/>
                    </a:schemeClr>
                  </a:solidFill>
                </a:rPr>
                <a:t>-3</a:t>
              </a:r>
              <a:endParaRPr lang="en-US" sz="1600" b="1" baseline="30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638800" y="6138446"/>
              <a:ext cx="609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accent1">
                      <a:lumMod val="75000"/>
                    </a:schemeClr>
                  </a:solidFill>
                </a:rPr>
                <a:t>10</a:t>
              </a:r>
              <a:r>
                <a:rPr lang="en-US" sz="1600" b="1" baseline="30000" dirty="0" smtClean="0">
                  <a:solidFill>
                    <a:schemeClr val="accent1">
                      <a:lumMod val="75000"/>
                    </a:schemeClr>
                  </a:solidFill>
                </a:rPr>
                <a:t>-2</a:t>
              </a:r>
              <a:endParaRPr lang="en-US" sz="1600" b="1" baseline="30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648200" y="6138446"/>
              <a:ext cx="609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accent1">
                      <a:lumMod val="75000"/>
                    </a:schemeClr>
                  </a:solidFill>
                </a:rPr>
                <a:t>10</a:t>
              </a:r>
              <a:r>
                <a:rPr lang="en-US" sz="1600" b="1" baseline="30000" dirty="0" smtClean="0">
                  <a:solidFill>
                    <a:schemeClr val="accent1">
                      <a:lumMod val="75000"/>
                    </a:schemeClr>
                  </a:solidFill>
                </a:rPr>
                <a:t>-1</a:t>
              </a:r>
              <a:endParaRPr lang="en-US" sz="1600" b="1" baseline="30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657600" y="6138446"/>
              <a:ext cx="609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accent1">
                      <a:lumMod val="75000"/>
                    </a:schemeClr>
                  </a:solidFill>
                </a:rPr>
                <a:t>1</a:t>
              </a:r>
              <a:endParaRPr lang="en-US" sz="1600" b="1" baseline="30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743200" y="6138446"/>
              <a:ext cx="609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accent1">
                      <a:lumMod val="75000"/>
                    </a:schemeClr>
                  </a:solidFill>
                </a:rPr>
                <a:t>10</a:t>
              </a:r>
              <a:endParaRPr lang="en-US" sz="1600" b="1" baseline="30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752600" y="6138446"/>
              <a:ext cx="609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accent1">
                      <a:lumMod val="75000"/>
                    </a:schemeClr>
                  </a:solidFill>
                </a:rPr>
                <a:t>10</a:t>
              </a:r>
              <a:r>
                <a:rPr lang="en-US" sz="1600" b="1" baseline="30000" dirty="0" smtClean="0">
                  <a:solidFill>
                    <a:schemeClr val="accent1">
                      <a:lumMod val="75000"/>
                    </a:schemeClr>
                  </a:solidFill>
                </a:rPr>
                <a:t>2</a:t>
              </a:r>
              <a:endParaRPr lang="en-US" sz="1600" b="1" baseline="30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51" name="Straight Connector 50"/>
            <p:cNvCxnSpPr/>
            <p:nvPr/>
          </p:nvCxnSpPr>
          <p:spPr>
            <a:xfrm>
              <a:off x="1828800" y="5986046"/>
              <a:ext cx="5334000" cy="1588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 flipH="1" flipV="1">
              <a:off x="1960771" y="6006475"/>
              <a:ext cx="194846" cy="1588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 flipH="1" flipV="1">
              <a:off x="2949783" y="6006475"/>
              <a:ext cx="194846" cy="1588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5400000" flipH="1" flipV="1">
              <a:off x="3864183" y="6006475"/>
              <a:ext cx="194846" cy="1588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5400000" flipH="1" flipV="1">
              <a:off x="4854783" y="6006475"/>
              <a:ext cx="194846" cy="1588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 flipH="1" flipV="1">
              <a:off x="5845383" y="6006475"/>
              <a:ext cx="194846" cy="1588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 flipH="1" flipV="1">
              <a:off x="6759783" y="6006475"/>
              <a:ext cx="194846" cy="1588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8" name="Straight Connector 57"/>
          <p:cNvCxnSpPr/>
          <p:nvPr/>
        </p:nvCxnSpPr>
        <p:spPr>
          <a:xfrm rot="5400000">
            <a:off x="4613148" y="4324886"/>
            <a:ext cx="3657600" cy="1588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5400000">
            <a:off x="2515394" y="4342606"/>
            <a:ext cx="3657600" cy="1588"/>
          </a:xfrm>
          <a:prstGeom prst="line">
            <a:avLst/>
          </a:prstGeom>
          <a:ln w="57150">
            <a:solidFill>
              <a:srgbClr val="FF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48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PlotNuMuToNuEMuTauS_St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1" y="1463040"/>
            <a:ext cx="7889843" cy="45311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Sterile (3+1) Oscillations Probability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5791200" y="1002268"/>
            <a:ext cx="1676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Increasing </a:t>
            </a:r>
            <a:r>
              <a:rPr lang="en-US" b="1" dirty="0" smtClean="0">
                <a:cs typeface="Times New Roman"/>
              </a:rPr>
              <a:t>E</a:t>
            </a:r>
            <a:r>
              <a:rPr lang="el-GR" b="1" baseline="-25000" dirty="0" smtClean="0">
                <a:cs typeface="Times New Roman"/>
              </a:rPr>
              <a:t> ν</a:t>
            </a:r>
            <a:endParaRPr lang="en-US" b="1" dirty="0"/>
          </a:p>
        </p:txBody>
      </p:sp>
      <p:cxnSp>
        <p:nvCxnSpPr>
          <p:cNvPr id="39" name="Straight Arrow Connector 38"/>
          <p:cNvCxnSpPr/>
          <p:nvPr/>
        </p:nvCxnSpPr>
        <p:spPr>
          <a:xfrm rot="10800000">
            <a:off x="4267200" y="1154668"/>
            <a:ext cx="1371600" cy="1588"/>
          </a:xfrm>
          <a:prstGeom prst="straightConnector1">
            <a:avLst/>
          </a:prstGeom>
          <a:ln w="5715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2590800" y="2590800"/>
            <a:ext cx="4724400" cy="1588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5400000">
            <a:off x="2972594" y="2818606"/>
            <a:ext cx="609600" cy="1588"/>
          </a:xfrm>
          <a:prstGeom prst="line">
            <a:avLst/>
          </a:prstGeom>
          <a:ln w="57150">
            <a:solidFill>
              <a:srgbClr val="FF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5400000">
            <a:off x="2857500" y="4229100"/>
            <a:ext cx="838200" cy="1588"/>
          </a:xfrm>
          <a:prstGeom prst="line">
            <a:avLst/>
          </a:prstGeom>
          <a:ln w="57150">
            <a:solidFill>
              <a:srgbClr val="FF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3" name="Group 42"/>
          <p:cNvGrpSpPr/>
          <p:nvPr/>
        </p:nvGrpSpPr>
        <p:grpSpPr>
          <a:xfrm>
            <a:off x="152400" y="5757446"/>
            <a:ext cx="7010400" cy="719554"/>
            <a:chOff x="152400" y="5757446"/>
            <a:chExt cx="7010400" cy="719554"/>
          </a:xfrm>
        </p:grpSpPr>
        <p:sp>
          <p:nvSpPr>
            <p:cNvPr id="44" name="TextBox 43"/>
            <p:cNvSpPr txBox="1"/>
            <p:nvPr/>
          </p:nvSpPr>
          <p:spPr>
            <a:xfrm>
              <a:off x="152400" y="5757446"/>
              <a:ext cx="1600200" cy="58477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l-GR" sz="1600" b="1" dirty="0" smtClean="0">
                  <a:cs typeface="Times New Roman"/>
                </a:rPr>
                <a:t>Δ</a:t>
              </a:r>
              <a:r>
                <a:rPr lang="en-US" sz="1600" b="1" dirty="0" smtClean="0">
                  <a:cs typeface="Times New Roman"/>
                </a:rPr>
                <a:t>m</a:t>
              </a:r>
              <a:r>
                <a:rPr lang="en-US" sz="1600" b="1" baseline="30000" dirty="0" smtClean="0">
                  <a:cs typeface="Times New Roman"/>
                </a:rPr>
                <a:t>2</a:t>
              </a:r>
              <a:r>
                <a:rPr lang="en-US" sz="1600" b="1" dirty="0" smtClean="0">
                  <a:cs typeface="Times New Roman"/>
                </a:rPr>
                <a:t> </a:t>
              </a:r>
            </a:p>
            <a:p>
              <a:pPr algn="ctr"/>
              <a:r>
                <a:rPr lang="en-US" sz="1600" b="1" dirty="0" smtClean="0">
                  <a:cs typeface="Times New Roman"/>
                </a:rPr>
                <a:t>(1</a:t>
              </a:r>
              <a:r>
                <a:rPr lang="en-US" sz="1600" b="1" baseline="30000" dirty="0" smtClean="0">
                  <a:cs typeface="Times New Roman"/>
                </a:rPr>
                <a:t>st</a:t>
              </a:r>
              <a:r>
                <a:rPr lang="en-US" sz="1600" b="1" dirty="0" smtClean="0">
                  <a:cs typeface="Times New Roman"/>
                </a:rPr>
                <a:t> osc. max)</a:t>
              </a:r>
              <a:endParaRPr lang="en-US" sz="1600" b="1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553200" y="6138446"/>
              <a:ext cx="609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accent1">
                      <a:lumMod val="75000"/>
                    </a:schemeClr>
                  </a:solidFill>
                </a:rPr>
                <a:t>10</a:t>
              </a:r>
              <a:r>
                <a:rPr lang="en-US" sz="1600" b="1" baseline="30000" dirty="0" smtClean="0">
                  <a:solidFill>
                    <a:schemeClr val="accent1">
                      <a:lumMod val="75000"/>
                    </a:schemeClr>
                  </a:solidFill>
                </a:rPr>
                <a:t>-3</a:t>
              </a:r>
              <a:endParaRPr lang="en-US" sz="1600" b="1" baseline="30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638800" y="6138446"/>
              <a:ext cx="609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accent1">
                      <a:lumMod val="75000"/>
                    </a:schemeClr>
                  </a:solidFill>
                </a:rPr>
                <a:t>10</a:t>
              </a:r>
              <a:r>
                <a:rPr lang="en-US" sz="1600" b="1" baseline="30000" dirty="0" smtClean="0">
                  <a:solidFill>
                    <a:schemeClr val="accent1">
                      <a:lumMod val="75000"/>
                    </a:schemeClr>
                  </a:solidFill>
                </a:rPr>
                <a:t>-2</a:t>
              </a:r>
              <a:endParaRPr lang="en-US" sz="1600" b="1" baseline="30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648200" y="6138446"/>
              <a:ext cx="609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accent1">
                      <a:lumMod val="75000"/>
                    </a:schemeClr>
                  </a:solidFill>
                </a:rPr>
                <a:t>10</a:t>
              </a:r>
              <a:r>
                <a:rPr lang="en-US" sz="1600" b="1" baseline="30000" dirty="0" smtClean="0">
                  <a:solidFill>
                    <a:schemeClr val="accent1">
                      <a:lumMod val="75000"/>
                    </a:schemeClr>
                  </a:solidFill>
                </a:rPr>
                <a:t>-1</a:t>
              </a:r>
              <a:endParaRPr lang="en-US" sz="1600" b="1" baseline="30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657600" y="6138446"/>
              <a:ext cx="609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accent1">
                      <a:lumMod val="75000"/>
                    </a:schemeClr>
                  </a:solidFill>
                </a:rPr>
                <a:t>1</a:t>
              </a:r>
              <a:endParaRPr lang="en-US" sz="1600" b="1" baseline="30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743200" y="6138446"/>
              <a:ext cx="609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accent1">
                      <a:lumMod val="75000"/>
                    </a:schemeClr>
                  </a:solidFill>
                </a:rPr>
                <a:t>10</a:t>
              </a:r>
              <a:endParaRPr lang="en-US" sz="1600" b="1" baseline="30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752600" y="6138446"/>
              <a:ext cx="609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accent1">
                      <a:lumMod val="75000"/>
                    </a:schemeClr>
                  </a:solidFill>
                </a:rPr>
                <a:t>10</a:t>
              </a:r>
              <a:r>
                <a:rPr lang="en-US" sz="1600" b="1" baseline="30000" dirty="0" smtClean="0">
                  <a:solidFill>
                    <a:schemeClr val="accent1">
                      <a:lumMod val="75000"/>
                    </a:schemeClr>
                  </a:solidFill>
                </a:rPr>
                <a:t>2</a:t>
              </a:r>
              <a:endParaRPr lang="en-US" sz="1600" b="1" baseline="30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53" name="Straight Connector 52"/>
            <p:cNvCxnSpPr/>
            <p:nvPr/>
          </p:nvCxnSpPr>
          <p:spPr>
            <a:xfrm>
              <a:off x="1828800" y="5986046"/>
              <a:ext cx="5334000" cy="1588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5400000" flipH="1" flipV="1">
              <a:off x="1960771" y="6006475"/>
              <a:ext cx="194846" cy="1588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5400000" flipH="1" flipV="1">
              <a:off x="2949783" y="6006475"/>
              <a:ext cx="194846" cy="1588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 flipH="1" flipV="1">
              <a:off x="3864183" y="6006475"/>
              <a:ext cx="194846" cy="1588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 flipH="1" flipV="1">
              <a:off x="4854783" y="6006475"/>
              <a:ext cx="194846" cy="1588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 flipH="1" flipV="1">
              <a:off x="5845383" y="6006475"/>
              <a:ext cx="194846" cy="1588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 flipH="1" flipV="1">
              <a:off x="6759783" y="6006475"/>
              <a:ext cx="194846" cy="1588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0" name="Straight Connector 59"/>
          <p:cNvCxnSpPr/>
          <p:nvPr/>
        </p:nvCxnSpPr>
        <p:spPr>
          <a:xfrm rot="5400000">
            <a:off x="4613148" y="4324886"/>
            <a:ext cx="3657600" cy="1588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>
            <a:off x="2705894" y="5523706"/>
            <a:ext cx="1143000" cy="1588"/>
          </a:xfrm>
          <a:prstGeom prst="line">
            <a:avLst/>
          </a:prstGeom>
          <a:ln w="57150">
            <a:solidFill>
              <a:srgbClr val="FF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49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660" name="Picture 4"/>
          <p:cNvPicPr>
            <a:picLocks noChangeAspect="1" noChangeArrowheads="1"/>
          </p:cNvPicPr>
          <p:nvPr/>
        </p:nvPicPr>
        <p:blipFill>
          <a:blip r:embed="rId2"/>
          <a:srcRect l="28125" t="63333" r="40000" b="25556"/>
          <a:stretch>
            <a:fillRect/>
          </a:stretch>
        </p:blipFill>
        <p:spPr bwMode="auto">
          <a:xfrm>
            <a:off x="381000" y="1219200"/>
            <a:ext cx="2971800" cy="582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Neutrino Oscillations</a:t>
            </a:r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grpSp>
        <p:nvGrpSpPr>
          <p:cNvPr id="122" name="Group 121"/>
          <p:cNvGrpSpPr/>
          <p:nvPr/>
        </p:nvGrpSpPr>
        <p:grpSpPr>
          <a:xfrm>
            <a:off x="381000" y="1905000"/>
            <a:ext cx="2362200" cy="2438400"/>
            <a:chOff x="381000" y="1905000"/>
            <a:chExt cx="2362200" cy="2438400"/>
          </a:xfrm>
        </p:grpSpPr>
        <p:cxnSp>
          <p:nvCxnSpPr>
            <p:cNvPr id="84" name="Straight Connector 83"/>
            <p:cNvCxnSpPr/>
            <p:nvPr/>
          </p:nvCxnSpPr>
          <p:spPr>
            <a:xfrm rot="5400000">
              <a:off x="338328" y="3123406"/>
              <a:ext cx="2438400" cy="1588"/>
            </a:xfrm>
            <a:prstGeom prst="line">
              <a:avLst/>
            </a:prstGeom>
            <a:ln w="19050">
              <a:prstDash val="sysDot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99" name="Freeform 98"/>
            <p:cNvSpPr/>
            <p:nvPr/>
          </p:nvSpPr>
          <p:spPr>
            <a:xfrm>
              <a:off x="381000" y="2209800"/>
              <a:ext cx="2362200" cy="2044700"/>
            </a:xfrm>
            <a:custGeom>
              <a:avLst/>
              <a:gdLst>
                <a:gd name="connsiteX0" fmla="*/ 0 w 9277350"/>
                <a:gd name="connsiteY0" fmla="*/ 1057275 h 2044700"/>
                <a:gd name="connsiteX1" fmla="*/ 190500 w 9277350"/>
                <a:gd name="connsiteY1" fmla="*/ 1038225 h 2044700"/>
                <a:gd name="connsiteX2" fmla="*/ 752475 w 9277350"/>
                <a:gd name="connsiteY2" fmla="*/ 1162050 h 2044700"/>
                <a:gd name="connsiteX3" fmla="*/ 1543050 w 9277350"/>
                <a:gd name="connsiteY3" fmla="*/ 914400 h 2044700"/>
                <a:gd name="connsiteX4" fmla="*/ 2305050 w 9277350"/>
                <a:gd name="connsiteY4" fmla="*/ 1533525 h 2044700"/>
                <a:gd name="connsiteX5" fmla="*/ 3067050 w 9277350"/>
                <a:gd name="connsiteY5" fmla="*/ 371475 h 2044700"/>
                <a:gd name="connsiteX6" fmla="*/ 3848100 w 9277350"/>
                <a:gd name="connsiteY6" fmla="*/ 1981200 h 2044700"/>
                <a:gd name="connsiteX7" fmla="*/ 4591050 w 9277350"/>
                <a:gd name="connsiteY7" fmla="*/ 0 h 2044700"/>
                <a:gd name="connsiteX8" fmla="*/ 5353050 w 9277350"/>
                <a:gd name="connsiteY8" fmla="*/ 1981200 h 2044700"/>
                <a:gd name="connsiteX9" fmla="*/ 6115050 w 9277350"/>
                <a:gd name="connsiteY9" fmla="*/ 381000 h 2044700"/>
                <a:gd name="connsiteX10" fmla="*/ 6877050 w 9277350"/>
                <a:gd name="connsiteY10" fmla="*/ 1524000 h 2044700"/>
                <a:gd name="connsiteX11" fmla="*/ 7620000 w 9277350"/>
                <a:gd name="connsiteY11" fmla="*/ 895350 h 2044700"/>
                <a:gd name="connsiteX12" fmla="*/ 8382000 w 9277350"/>
                <a:gd name="connsiteY12" fmla="*/ 1162050 h 2044700"/>
                <a:gd name="connsiteX13" fmla="*/ 9039225 w 9277350"/>
                <a:gd name="connsiteY13" fmla="*/ 1000125 h 2044700"/>
                <a:gd name="connsiteX14" fmla="*/ 9277350 w 9277350"/>
                <a:gd name="connsiteY14" fmla="*/ 1038225 h 2044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277350" h="2044700">
                  <a:moveTo>
                    <a:pt x="0" y="1057275"/>
                  </a:moveTo>
                  <a:cubicBezTo>
                    <a:pt x="32544" y="1039019"/>
                    <a:pt x="65088" y="1020763"/>
                    <a:pt x="190500" y="1038225"/>
                  </a:cubicBezTo>
                  <a:cubicBezTo>
                    <a:pt x="315913" y="1055688"/>
                    <a:pt x="527050" y="1182688"/>
                    <a:pt x="752475" y="1162050"/>
                  </a:cubicBezTo>
                  <a:cubicBezTo>
                    <a:pt x="977900" y="1141413"/>
                    <a:pt x="1284288" y="852488"/>
                    <a:pt x="1543050" y="914400"/>
                  </a:cubicBezTo>
                  <a:cubicBezTo>
                    <a:pt x="1801812" y="976312"/>
                    <a:pt x="2051050" y="1624013"/>
                    <a:pt x="2305050" y="1533525"/>
                  </a:cubicBezTo>
                  <a:cubicBezTo>
                    <a:pt x="2559050" y="1443037"/>
                    <a:pt x="2809875" y="296862"/>
                    <a:pt x="3067050" y="371475"/>
                  </a:cubicBezTo>
                  <a:cubicBezTo>
                    <a:pt x="3324225" y="446088"/>
                    <a:pt x="3594100" y="2043112"/>
                    <a:pt x="3848100" y="1981200"/>
                  </a:cubicBezTo>
                  <a:cubicBezTo>
                    <a:pt x="4102100" y="1919288"/>
                    <a:pt x="4340225" y="0"/>
                    <a:pt x="4591050" y="0"/>
                  </a:cubicBezTo>
                  <a:cubicBezTo>
                    <a:pt x="4841875" y="0"/>
                    <a:pt x="5099050" y="1917700"/>
                    <a:pt x="5353050" y="1981200"/>
                  </a:cubicBezTo>
                  <a:cubicBezTo>
                    <a:pt x="5607050" y="2044700"/>
                    <a:pt x="5861050" y="457200"/>
                    <a:pt x="6115050" y="381000"/>
                  </a:cubicBezTo>
                  <a:cubicBezTo>
                    <a:pt x="6369050" y="304800"/>
                    <a:pt x="6626225" y="1438275"/>
                    <a:pt x="6877050" y="1524000"/>
                  </a:cubicBezTo>
                  <a:cubicBezTo>
                    <a:pt x="7127875" y="1609725"/>
                    <a:pt x="7369175" y="955675"/>
                    <a:pt x="7620000" y="895350"/>
                  </a:cubicBezTo>
                  <a:cubicBezTo>
                    <a:pt x="7870825" y="835025"/>
                    <a:pt x="8145463" y="1144588"/>
                    <a:pt x="8382000" y="1162050"/>
                  </a:cubicBezTo>
                  <a:cubicBezTo>
                    <a:pt x="8618538" y="1179513"/>
                    <a:pt x="8890000" y="1020762"/>
                    <a:pt x="9039225" y="1000125"/>
                  </a:cubicBezTo>
                  <a:cubicBezTo>
                    <a:pt x="9188450" y="979488"/>
                    <a:pt x="9239250" y="1030288"/>
                    <a:pt x="9277350" y="1038225"/>
                  </a:cubicBezTo>
                </a:path>
              </a:pathLst>
            </a:custGeom>
            <a:ln>
              <a:solidFill>
                <a:schemeClr val="tx1">
                  <a:lumMod val="50000"/>
                  <a:lumOff val="50000"/>
                  <a:alpha val="50000"/>
                </a:schemeClr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8" name="Freeform 117"/>
            <p:cNvSpPr/>
            <p:nvPr/>
          </p:nvSpPr>
          <p:spPr>
            <a:xfrm>
              <a:off x="609600" y="2209800"/>
              <a:ext cx="1905000" cy="2044700"/>
            </a:xfrm>
            <a:custGeom>
              <a:avLst/>
              <a:gdLst>
                <a:gd name="connsiteX0" fmla="*/ 0 w 9277350"/>
                <a:gd name="connsiteY0" fmla="*/ 1057275 h 2044700"/>
                <a:gd name="connsiteX1" fmla="*/ 190500 w 9277350"/>
                <a:gd name="connsiteY1" fmla="*/ 1038225 h 2044700"/>
                <a:gd name="connsiteX2" fmla="*/ 752475 w 9277350"/>
                <a:gd name="connsiteY2" fmla="*/ 1162050 h 2044700"/>
                <a:gd name="connsiteX3" fmla="*/ 1543050 w 9277350"/>
                <a:gd name="connsiteY3" fmla="*/ 914400 h 2044700"/>
                <a:gd name="connsiteX4" fmla="*/ 2305050 w 9277350"/>
                <a:gd name="connsiteY4" fmla="*/ 1533525 h 2044700"/>
                <a:gd name="connsiteX5" fmla="*/ 3067050 w 9277350"/>
                <a:gd name="connsiteY5" fmla="*/ 371475 h 2044700"/>
                <a:gd name="connsiteX6" fmla="*/ 3848100 w 9277350"/>
                <a:gd name="connsiteY6" fmla="*/ 1981200 h 2044700"/>
                <a:gd name="connsiteX7" fmla="*/ 4591050 w 9277350"/>
                <a:gd name="connsiteY7" fmla="*/ 0 h 2044700"/>
                <a:gd name="connsiteX8" fmla="*/ 5353050 w 9277350"/>
                <a:gd name="connsiteY8" fmla="*/ 1981200 h 2044700"/>
                <a:gd name="connsiteX9" fmla="*/ 6115050 w 9277350"/>
                <a:gd name="connsiteY9" fmla="*/ 381000 h 2044700"/>
                <a:gd name="connsiteX10" fmla="*/ 6877050 w 9277350"/>
                <a:gd name="connsiteY10" fmla="*/ 1524000 h 2044700"/>
                <a:gd name="connsiteX11" fmla="*/ 7620000 w 9277350"/>
                <a:gd name="connsiteY11" fmla="*/ 895350 h 2044700"/>
                <a:gd name="connsiteX12" fmla="*/ 8382000 w 9277350"/>
                <a:gd name="connsiteY12" fmla="*/ 1162050 h 2044700"/>
                <a:gd name="connsiteX13" fmla="*/ 9039225 w 9277350"/>
                <a:gd name="connsiteY13" fmla="*/ 1000125 h 2044700"/>
                <a:gd name="connsiteX14" fmla="*/ 9277350 w 9277350"/>
                <a:gd name="connsiteY14" fmla="*/ 1038225 h 2044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277350" h="2044700">
                  <a:moveTo>
                    <a:pt x="0" y="1057275"/>
                  </a:moveTo>
                  <a:cubicBezTo>
                    <a:pt x="32544" y="1039019"/>
                    <a:pt x="65088" y="1020763"/>
                    <a:pt x="190500" y="1038225"/>
                  </a:cubicBezTo>
                  <a:cubicBezTo>
                    <a:pt x="315913" y="1055688"/>
                    <a:pt x="527050" y="1182688"/>
                    <a:pt x="752475" y="1162050"/>
                  </a:cubicBezTo>
                  <a:cubicBezTo>
                    <a:pt x="977900" y="1141413"/>
                    <a:pt x="1284288" y="852488"/>
                    <a:pt x="1543050" y="914400"/>
                  </a:cubicBezTo>
                  <a:cubicBezTo>
                    <a:pt x="1801812" y="976312"/>
                    <a:pt x="2051050" y="1624013"/>
                    <a:pt x="2305050" y="1533525"/>
                  </a:cubicBezTo>
                  <a:cubicBezTo>
                    <a:pt x="2559050" y="1443037"/>
                    <a:pt x="2809875" y="296862"/>
                    <a:pt x="3067050" y="371475"/>
                  </a:cubicBezTo>
                  <a:cubicBezTo>
                    <a:pt x="3324225" y="446088"/>
                    <a:pt x="3594100" y="2043112"/>
                    <a:pt x="3848100" y="1981200"/>
                  </a:cubicBezTo>
                  <a:cubicBezTo>
                    <a:pt x="4102100" y="1919288"/>
                    <a:pt x="4340225" y="0"/>
                    <a:pt x="4591050" y="0"/>
                  </a:cubicBezTo>
                  <a:cubicBezTo>
                    <a:pt x="4841875" y="0"/>
                    <a:pt x="5099050" y="1917700"/>
                    <a:pt x="5353050" y="1981200"/>
                  </a:cubicBezTo>
                  <a:cubicBezTo>
                    <a:pt x="5607050" y="2044700"/>
                    <a:pt x="5861050" y="457200"/>
                    <a:pt x="6115050" y="381000"/>
                  </a:cubicBezTo>
                  <a:cubicBezTo>
                    <a:pt x="6369050" y="304800"/>
                    <a:pt x="6626225" y="1438275"/>
                    <a:pt x="6877050" y="1524000"/>
                  </a:cubicBezTo>
                  <a:cubicBezTo>
                    <a:pt x="7127875" y="1609725"/>
                    <a:pt x="7369175" y="955675"/>
                    <a:pt x="7620000" y="895350"/>
                  </a:cubicBezTo>
                  <a:cubicBezTo>
                    <a:pt x="7870825" y="835025"/>
                    <a:pt x="8145463" y="1144588"/>
                    <a:pt x="8382000" y="1162050"/>
                  </a:cubicBezTo>
                  <a:cubicBezTo>
                    <a:pt x="8618538" y="1179513"/>
                    <a:pt x="8890000" y="1020762"/>
                    <a:pt x="9039225" y="1000125"/>
                  </a:cubicBezTo>
                  <a:cubicBezTo>
                    <a:pt x="9188450" y="979488"/>
                    <a:pt x="9239250" y="1030288"/>
                    <a:pt x="9277350" y="1038225"/>
                  </a:cubicBezTo>
                </a:path>
              </a:pathLst>
            </a:custGeom>
            <a:ln>
              <a:solidFill>
                <a:schemeClr val="accent2">
                  <a:alpha val="50000"/>
                </a:schemeClr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3429000" y="1905000"/>
            <a:ext cx="2362200" cy="2438400"/>
            <a:chOff x="3429000" y="1905000"/>
            <a:chExt cx="2362200" cy="2438400"/>
          </a:xfrm>
        </p:grpSpPr>
        <p:sp>
          <p:nvSpPr>
            <p:cNvPr id="114" name="Freeform 113"/>
            <p:cNvSpPr/>
            <p:nvPr/>
          </p:nvSpPr>
          <p:spPr>
            <a:xfrm>
              <a:off x="3429000" y="2209800"/>
              <a:ext cx="2362200" cy="2044700"/>
            </a:xfrm>
            <a:custGeom>
              <a:avLst/>
              <a:gdLst>
                <a:gd name="connsiteX0" fmla="*/ 0 w 9277350"/>
                <a:gd name="connsiteY0" fmla="*/ 1057275 h 2044700"/>
                <a:gd name="connsiteX1" fmla="*/ 190500 w 9277350"/>
                <a:gd name="connsiteY1" fmla="*/ 1038225 h 2044700"/>
                <a:gd name="connsiteX2" fmla="*/ 752475 w 9277350"/>
                <a:gd name="connsiteY2" fmla="*/ 1162050 h 2044700"/>
                <a:gd name="connsiteX3" fmla="*/ 1543050 w 9277350"/>
                <a:gd name="connsiteY3" fmla="*/ 914400 h 2044700"/>
                <a:gd name="connsiteX4" fmla="*/ 2305050 w 9277350"/>
                <a:gd name="connsiteY4" fmla="*/ 1533525 h 2044700"/>
                <a:gd name="connsiteX5" fmla="*/ 3067050 w 9277350"/>
                <a:gd name="connsiteY5" fmla="*/ 371475 h 2044700"/>
                <a:gd name="connsiteX6" fmla="*/ 3848100 w 9277350"/>
                <a:gd name="connsiteY6" fmla="*/ 1981200 h 2044700"/>
                <a:gd name="connsiteX7" fmla="*/ 4591050 w 9277350"/>
                <a:gd name="connsiteY7" fmla="*/ 0 h 2044700"/>
                <a:gd name="connsiteX8" fmla="*/ 5353050 w 9277350"/>
                <a:gd name="connsiteY8" fmla="*/ 1981200 h 2044700"/>
                <a:gd name="connsiteX9" fmla="*/ 6115050 w 9277350"/>
                <a:gd name="connsiteY9" fmla="*/ 381000 h 2044700"/>
                <a:gd name="connsiteX10" fmla="*/ 6877050 w 9277350"/>
                <a:gd name="connsiteY10" fmla="*/ 1524000 h 2044700"/>
                <a:gd name="connsiteX11" fmla="*/ 7620000 w 9277350"/>
                <a:gd name="connsiteY11" fmla="*/ 895350 h 2044700"/>
                <a:gd name="connsiteX12" fmla="*/ 8382000 w 9277350"/>
                <a:gd name="connsiteY12" fmla="*/ 1162050 h 2044700"/>
                <a:gd name="connsiteX13" fmla="*/ 9039225 w 9277350"/>
                <a:gd name="connsiteY13" fmla="*/ 1000125 h 2044700"/>
                <a:gd name="connsiteX14" fmla="*/ 9277350 w 9277350"/>
                <a:gd name="connsiteY14" fmla="*/ 1038225 h 2044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277350" h="2044700">
                  <a:moveTo>
                    <a:pt x="0" y="1057275"/>
                  </a:moveTo>
                  <a:cubicBezTo>
                    <a:pt x="32544" y="1039019"/>
                    <a:pt x="65088" y="1020763"/>
                    <a:pt x="190500" y="1038225"/>
                  </a:cubicBezTo>
                  <a:cubicBezTo>
                    <a:pt x="315913" y="1055688"/>
                    <a:pt x="527050" y="1182688"/>
                    <a:pt x="752475" y="1162050"/>
                  </a:cubicBezTo>
                  <a:cubicBezTo>
                    <a:pt x="977900" y="1141413"/>
                    <a:pt x="1284288" y="852488"/>
                    <a:pt x="1543050" y="914400"/>
                  </a:cubicBezTo>
                  <a:cubicBezTo>
                    <a:pt x="1801812" y="976312"/>
                    <a:pt x="2051050" y="1624013"/>
                    <a:pt x="2305050" y="1533525"/>
                  </a:cubicBezTo>
                  <a:cubicBezTo>
                    <a:pt x="2559050" y="1443037"/>
                    <a:pt x="2809875" y="296862"/>
                    <a:pt x="3067050" y="371475"/>
                  </a:cubicBezTo>
                  <a:cubicBezTo>
                    <a:pt x="3324225" y="446088"/>
                    <a:pt x="3594100" y="2043112"/>
                    <a:pt x="3848100" y="1981200"/>
                  </a:cubicBezTo>
                  <a:cubicBezTo>
                    <a:pt x="4102100" y="1919288"/>
                    <a:pt x="4340225" y="0"/>
                    <a:pt x="4591050" y="0"/>
                  </a:cubicBezTo>
                  <a:cubicBezTo>
                    <a:pt x="4841875" y="0"/>
                    <a:pt x="5099050" y="1917700"/>
                    <a:pt x="5353050" y="1981200"/>
                  </a:cubicBezTo>
                  <a:cubicBezTo>
                    <a:pt x="5607050" y="2044700"/>
                    <a:pt x="5861050" y="457200"/>
                    <a:pt x="6115050" y="381000"/>
                  </a:cubicBezTo>
                  <a:cubicBezTo>
                    <a:pt x="6369050" y="304800"/>
                    <a:pt x="6626225" y="1438275"/>
                    <a:pt x="6877050" y="1524000"/>
                  </a:cubicBezTo>
                  <a:cubicBezTo>
                    <a:pt x="7127875" y="1609725"/>
                    <a:pt x="7369175" y="955675"/>
                    <a:pt x="7620000" y="895350"/>
                  </a:cubicBezTo>
                  <a:cubicBezTo>
                    <a:pt x="7870825" y="835025"/>
                    <a:pt x="8145463" y="1144588"/>
                    <a:pt x="8382000" y="1162050"/>
                  </a:cubicBezTo>
                  <a:cubicBezTo>
                    <a:pt x="8618538" y="1179513"/>
                    <a:pt x="8890000" y="1020762"/>
                    <a:pt x="9039225" y="1000125"/>
                  </a:cubicBezTo>
                  <a:cubicBezTo>
                    <a:pt x="9188450" y="979488"/>
                    <a:pt x="9239250" y="1030288"/>
                    <a:pt x="9277350" y="1038225"/>
                  </a:cubicBezTo>
                </a:path>
              </a:pathLst>
            </a:custGeom>
            <a:ln>
              <a:solidFill>
                <a:schemeClr val="tx1">
                  <a:lumMod val="50000"/>
                  <a:lumOff val="50000"/>
                  <a:alpha val="50000"/>
                </a:schemeClr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16" name="Straight Connector 115"/>
            <p:cNvCxnSpPr/>
            <p:nvPr/>
          </p:nvCxnSpPr>
          <p:spPr>
            <a:xfrm rot="5400000">
              <a:off x="3383280" y="3123406"/>
              <a:ext cx="2438400" cy="1588"/>
            </a:xfrm>
            <a:prstGeom prst="line">
              <a:avLst/>
            </a:prstGeom>
            <a:ln w="19050">
              <a:prstDash val="sysDot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19" name="Freeform 118"/>
            <p:cNvSpPr/>
            <p:nvPr/>
          </p:nvSpPr>
          <p:spPr>
            <a:xfrm>
              <a:off x="3733800" y="2209800"/>
              <a:ext cx="1905000" cy="2044700"/>
            </a:xfrm>
            <a:custGeom>
              <a:avLst/>
              <a:gdLst>
                <a:gd name="connsiteX0" fmla="*/ 0 w 9277350"/>
                <a:gd name="connsiteY0" fmla="*/ 1057275 h 2044700"/>
                <a:gd name="connsiteX1" fmla="*/ 190500 w 9277350"/>
                <a:gd name="connsiteY1" fmla="*/ 1038225 h 2044700"/>
                <a:gd name="connsiteX2" fmla="*/ 752475 w 9277350"/>
                <a:gd name="connsiteY2" fmla="*/ 1162050 h 2044700"/>
                <a:gd name="connsiteX3" fmla="*/ 1543050 w 9277350"/>
                <a:gd name="connsiteY3" fmla="*/ 914400 h 2044700"/>
                <a:gd name="connsiteX4" fmla="*/ 2305050 w 9277350"/>
                <a:gd name="connsiteY4" fmla="*/ 1533525 h 2044700"/>
                <a:gd name="connsiteX5" fmla="*/ 3067050 w 9277350"/>
                <a:gd name="connsiteY5" fmla="*/ 371475 h 2044700"/>
                <a:gd name="connsiteX6" fmla="*/ 3848100 w 9277350"/>
                <a:gd name="connsiteY6" fmla="*/ 1981200 h 2044700"/>
                <a:gd name="connsiteX7" fmla="*/ 4591050 w 9277350"/>
                <a:gd name="connsiteY7" fmla="*/ 0 h 2044700"/>
                <a:gd name="connsiteX8" fmla="*/ 5353050 w 9277350"/>
                <a:gd name="connsiteY8" fmla="*/ 1981200 h 2044700"/>
                <a:gd name="connsiteX9" fmla="*/ 6115050 w 9277350"/>
                <a:gd name="connsiteY9" fmla="*/ 381000 h 2044700"/>
                <a:gd name="connsiteX10" fmla="*/ 6877050 w 9277350"/>
                <a:gd name="connsiteY10" fmla="*/ 1524000 h 2044700"/>
                <a:gd name="connsiteX11" fmla="*/ 7620000 w 9277350"/>
                <a:gd name="connsiteY11" fmla="*/ 895350 h 2044700"/>
                <a:gd name="connsiteX12" fmla="*/ 8382000 w 9277350"/>
                <a:gd name="connsiteY12" fmla="*/ 1162050 h 2044700"/>
                <a:gd name="connsiteX13" fmla="*/ 9039225 w 9277350"/>
                <a:gd name="connsiteY13" fmla="*/ 1000125 h 2044700"/>
                <a:gd name="connsiteX14" fmla="*/ 9277350 w 9277350"/>
                <a:gd name="connsiteY14" fmla="*/ 1038225 h 2044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277350" h="2044700">
                  <a:moveTo>
                    <a:pt x="0" y="1057275"/>
                  </a:moveTo>
                  <a:cubicBezTo>
                    <a:pt x="32544" y="1039019"/>
                    <a:pt x="65088" y="1020763"/>
                    <a:pt x="190500" y="1038225"/>
                  </a:cubicBezTo>
                  <a:cubicBezTo>
                    <a:pt x="315913" y="1055688"/>
                    <a:pt x="527050" y="1182688"/>
                    <a:pt x="752475" y="1162050"/>
                  </a:cubicBezTo>
                  <a:cubicBezTo>
                    <a:pt x="977900" y="1141413"/>
                    <a:pt x="1284288" y="852488"/>
                    <a:pt x="1543050" y="914400"/>
                  </a:cubicBezTo>
                  <a:cubicBezTo>
                    <a:pt x="1801812" y="976312"/>
                    <a:pt x="2051050" y="1624013"/>
                    <a:pt x="2305050" y="1533525"/>
                  </a:cubicBezTo>
                  <a:cubicBezTo>
                    <a:pt x="2559050" y="1443037"/>
                    <a:pt x="2809875" y="296862"/>
                    <a:pt x="3067050" y="371475"/>
                  </a:cubicBezTo>
                  <a:cubicBezTo>
                    <a:pt x="3324225" y="446088"/>
                    <a:pt x="3594100" y="2043112"/>
                    <a:pt x="3848100" y="1981200"/>
                  </a:cubicBezTo>
                  <a:cubicBezTo>
                    <a:pt x="4102100" y="1919288"/>
                    <a:pt x="4340225" y="0"/>
                    <a:pt x="4591050" y="0"/>
                  </a:cubicBezTo>
                  <a:cubicBezTo>
                    <a:pt x="4841875" y="0"/>
                    <a:pt x="5099050" y="1917700"/>
                    <a:pt x="5353050" y="1981200"/>
                  </a:cubicBezTo>
                  <a:cubicBezTo>
                    <a:pt x="5607050" y="2044700"/>
                    <a:pt x="5861050" y="457200"/>
                    <a:pt x="6115050" y="381000"/>
                  </a:cubicBezTo>
                  <a:cubicBezTo>
                    <a:pt x="6369050" y="304800"/>
                    <a:pt x="6626225" y="1438275"/>
                    <a:pt x="6877050" y="1524000"/>
                  </a:cubicBezTo>
                  <a:cubicBezTo>
                    <a:pt x="7127875" y="1609725"/>
                    <a:pt x="7369175" y="955675"/>
                    <a:pt x="7620000" y="895350"/>
                  </a:cubicBezTo>
                  <a:cubicBezTo>
                    <a:pt x="7870825" y="835025"/>
                    <a:pt x="8145463" y="1144588"/>
                    <a:pt x="8382000" y="1162050"/>
                  </a:cubicBezTo>
                  <a:cubicBezTo>
                    <a:pt x="8618538" y="1179513"/>
                    <a:pt x="8890000" y="1020762"/>
                    <a:pt x="9039225" y="1000125"/>
                  </a:cubicBezTo>
                  <a:cubicBezTo>
                    <a:pt x="9188450" y="979488"/>
                    <a:pt x="9239250" y="1030288"/>
                    <a:pt x="9277350" y="1038225"/>
                  </a:cubicBezTo>
                </a:path>
              </a:pathLst>
            </a:custGeom>
            <a:ln>
              <a:solidFill>
                <a:schemeClr val="accent2">
                  <a:alpha val="50000"/>
                </a:schemeClr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6400800" y="1905000"/>
            <a:ext cx="2362200" cy="2438400"/>
            <a:chOff x="6400800" y="1905000"/>
            <a:chExt cx="2362200" cy="2438400"/>
          </a:xfrm>
        </p:grpSpPr>
        <p:sp>
          <p:nvSpPr>
            <p:cNvPr id="115" name="Freeform 114"/>
            <p:cNvSpPr/>
            <p:nvPr/>
          </p:nvSpPr>
          <p:spPr>
            <a:xfrm>
              <a:off x="6400800" y="2209800"/>
              <a:ext cx="2362200" cy="2044700"/>
            </a:xfrm>
            <a:custGeom>
              <a:avLst/>
              <a:gdLst>
                <a:gd name="connsiteX0" fmla="*/ 0 w 9277350"/>
                <a:gd name="connsiteY0" fmla="*/ 1057275 h 2044700"/>
                <a:gd name="connsiteX1" fmla="*/ 190500 w 9277350"/>
                <a:gd name="connsiteY1" fmla="*/ 1038225 h 2044700"/>
                <a:gd name="connsiteX2" fmla="*/ 752475 w 9277350"/>
                <a:gd name="connsiteY2" fmla="*/ 1162050 h 2044700"/>
                <a:gd name="connsiteX3" fmla="*/ 1543050 w 9277350"/>
                <a:gd name="connsiteY3" fmla="*/ 914400 h 2044700"/>
                <a:gd name="connsiteX4" fmla="*/ 2305050 w 9277350"/>
                <a:gd name="connsiteY4" fmla="*/ 1533525 h 2044700"/>
                <a:gd name="connsiteX5" fmla="*/ 3067050 w 9277350"/>
                <a:gd name="connsiteY5" fmla="*/ 371475 h 2044700"/>
                <a:gd name="connsiteX6" fmla="*/ 3848100 w 9277350"/>
                <a:gd name="connsiteY6" fmla="*/ 1981200 h 2044700"/>
                <a:gd name="connsiteX7" fmla="*/ 4591050 w 9277350"/>
                <a:gd name="connsiteY7" fmla="*/ 0 h 2044700"/>
                <a:gd name="connsiteX8" fmla="*/ 5353050 w 9277350"/>
                <a:gd name="connsiteY8" fmla="*/ 1981200 h 2044700"/>
                <a:gd name="connsiteX9" fmla="*/ 6115050 w 9277350"/>
                <a:gd name="connsiteY9" fmla="*/ 381000 h 2044700"/>
                <a:gd name="connsiteX10" fmla="*/ 6877050 w 9277350"/>
                <a:gd name="connsiteY10" fmla="*/ 1524000 h 2044700"/>
                <a:gd name="connsiteX11" fmla="*/ 7620000 w 9277350"/>
                <a:gd name="connsiteY11" fmla="*/ 895350 h 2044700"/>
                <a:gd name="connsiteX12" fmla="*/ 8382000 w 9277350"/>
                <a:gd name="connsiteY12" fmla="*/ 1162050 h 2044700"/>
                <a:gd name="connsiteX13" fmla="*/ 9039225 w 9277350"/>
                <a:gd name="connsiteY13" fmla="*/ 1000125 h 2044700"/>
                <a:gd name="connsiteX14" fmla="*/ 9277350 w 9277350"/>
                <a:gd name="connsiteY14" fmla="*/ 1038225 h 2044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277350" h="2044700">
                  <a:moveTo>
                    <a:pt x="0" y="1057275"/>
                  </a:moveTo>
                  <a:cubicBezTo>
                    <a:pt x="32544" y="1039019"/>
                    <a:pt x="65088" y="1020763"/>
                    <a:pt x="190500" y="1038225"/>
                  </a:cubicBezTo>
                  <a:cubicBezTo>
                    <a:pt x="315913" y="1055688"/>
                    <a:pt x="527050" y="1182688"/>
                    <a:pt x="752475" y="1162050"/>
                  </a:cubicBezTo>
                  <a:cubicBezTo>
                    <a:pt x="977900" y="1141413"/>
                    <a:pt x="1284288" y="852488"/>
                    <a:pt x="1543050" y="914400"/>
                  </a:cubicBezTo>
                  <a:cubicBezTo>
                    <a:pt x="1801812" y="976312"/>
                    <a:pt x="2051050" y="1624013"/>
                    <a:pt x="2305050" y="1533525"/>
                  </a:cubicBezTo>
                  <a:cubicBezTo>
                    <a:pt x="2559050" y="1443037"/>
                    <a:pt x="2809875" y="296862"/>
                    <a:pt x="3067050" y="371475"/>
                  </a:cubicBezTo>
                  <a:cubicBezTo>
                    <a:pt x="3324225" y="446088"/>
                    <a:pt x="3594100" y="2043112"/>
                    <a:pt x="3848100" y="1981200"/>
                  </a:cubicBezTo>
                  <a:cubicBezTo>
                    <a:pt x="4102100" y="1919288"/>
                    <a:pt x="4340225" y="0"/>
                    <a:pt x="4591050" y="0"/>
                  </a:cubicBezTo>
                  <a:cubicBezTo>
                    <a:pt x="4841875" y="0"/>
                    <a:pt x="5099050" y="1917700"/>
                    <a:pt x="5353050" y="1981200"/>
                  </a:cubicBezTo>
                  <a:cubicBezTo>
                    <a:pt x="5607050" y="2044700"/>
                    <a:pt x="5861050" y="457200"/>
                    <a:pt x="6115050" y="381000"/>
                  </a:cubicBezTo>
                  <a:cubicBezTo>
                    <a:pt x="6369050" y="304800"/>
                    <a:pt x="6626225" y="1438275"/>
                    <a:pt x="6877050" y="1524000"/>
                  </a:cubicBezTo>
                  <a:cubicBezTo>
                    <a:pt x="7127875" y="1609725"/>
                    <a:pt x="7369175" y="955675"/>
                    <a:pt x="7620000" y="895350"/>
                  </a:cubicBezTo>
                  <a:cubicBezTo>
                    <a:pt x="7870825" y="835025"/>
                    <a:pt x="8145463" y="1144588"/>
                    <a:pt x="8382000" y="1162050"/>
                  </a:cubicBezTo>
                  <a:cubicBezTo>
                    <a:pt x="8618538" y="1179513"/>
                    <a:pt x="8890000" y="1020762"/>
                    <a:pt x="9039225" y="1000125"/>
                  </a:cubicBezTo>
                  <a:cubicBezTo>
                    <a:pt x="9188450" y="979488"/>
                    <a:pt x="9239250" y="1030288"/>
                    <a:pt x="9277350" y="1038225"/>
                  </a:cubicBezTo>
                </a:path>
              </a:pathLst>
            </a:custGeom>
            <a:ln>
              <a:solidFill>
                <a:schemeClr val="tx1">
                  <a:lumMod val="50000"/>
                  <a:lumOff val="50000"/>
                  <a:alpha val="50000"/>
                </a:schemeClr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17" name="Straight Connector 116"/>
            <p:cNvCxnSpPr/>
            <p:nvPr/>
          </p:nvCxnSpPr>
          <p:spPr>
            <a:xfrm rot="5400000">
              <a:off x="6355080" y="3123406"/>
              <a:ext cx="2438400" cy="1588"/>
            </a:xfrm>
            <a:prstGeom prst="line">
              <a:avLst/>
            </a:prstGeom>
            <a:ln w="19050">
              <a:prstDash val="sysDot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20" name="Freeform 119"/>
            <p:cNvSpPr/>
            <p:nvPr/>
          </p:nvSpPr>
          <p:spPr>
            <a:xfrm>
              <a:off x="6781800" y="2209800"/>
              <a:ext cx="1905000" cy="2044700"/>
            </a:xfrm>
            <a:custGeom>
              <a:avLst/>
              <a:gdLst>
                <a:gd name="connsiteX0" fmla="*/ 0 w 9277350"/>
                <a:gd name="connsiteY0" fmla="*/ 1057275 h 2044700"/>
                <a:gd name="connsiteX1" fmla="*/ 190500 w 9277350"/>
                <a:gd name="connsiteY1" fmla="*/ 1038225 h 2044700"/>
                <a:gd name="connsiteX2" fmla="*/ 752475 w 9277350"/>
                <a:gd name="connsiteY2" fmla="*/ 1162050 h 2044700"/>
                <a:gd name="connsiteX3" fmla="*/ 1543050 w 9277350"/>
                <a:gd name="connsiteY3" fmla="*/ 914400 h 2044700"/>
                <a:gd name="connsiteX4" fmla="*/ 2305050 w 9277350"/>
                <a:gd name="connsiteY4" fmla="*/ 1533525 h 2044700"/>
                <a:gd name="connsiteX5" fmla="*/ 3067050 w 9277350"/>
                <a:gd name="connsiteY5" fmla="*/ 371475 h 2044700"/>
                <a:gd name="connsiteX6" fmla="*/ 3848100 w 9277350"/>
                <a:gd name="connsiteY6" fmla="*/ 1981200 h 2044700"/>
                <a:gd name="connsiteX7" fmla="*/ 4591050 w 9277350"/>
                <a:gd name="connsiteY7" fmla="*/ 0 h 2044700"/>
                <a:gd name="connsiteX8" fmla="*/ 5353050 w 9277350"/>
                <a:gd name="connsiteY8" fmla="*/ 1981200 h 2044700"/>
                <a:gd name="connsiteX9" fmla="*/ 6115050 w 9277350"/>
                <a:gd name="connsiteY9" fmla="*/ 381000 h 2044700"/>
                <a:gd name="connsiteX10" fmla="*/ 6877050 w 9277350"/>
                <a:gd name="connsiteY10" fmla="*/ 1524000 h 2044700"/>
                <a:gd name="connsiteX11" fmla="*/ 7620000 w 9277350"/>
                <a:gd name="connsiteY11" fmla="*/ 895350 h 2044700"/>
                <a:gd name="connsiteX12" fmla="*/ 8382000 w 9277350"/>
                <a:gd name="connsiteY12" fmla="*/ 1162050 h 2044700"/>
                <a:gd name="connsiteX13" fmla="*/ 9039225 w 9277350"/>
                <a:gd name="connsiteY13" fmla="*/ 1000125 h 2044700"/>
                <a:gd name="connsiteX14" fmla="*/ 9277350 w 9277350"/>
                <a:gd name="connsiteY14" fmla="*/ 1038225 h 2044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277350" h="2044700">
                  <a:moveTo>
                    <a:pt x="0" y="1057275"/>
                  </a:moveTo>
                  <a:cubicBezTo>
                    <a:pt x="32544" y="1039019"/>
                    <a:pt x="65088" y="1020763"/>
                    <a:pt x="190500" y="1038225"/>
                  </a:cubicBezTo>
                  <a:cubicBezTo>
                    <a:pt x="315913" y="1055688"/>
                    <a:pt x="527050" y="1182688"/>
                    <a:pt x="752475" y="1162050"/>
                  </a:cubicBezTo>
                  <a:cubicBezTo>
                    <a:pt x="977900" y="1141413"/>
                    <a:pt x="1284288" y="852488"/>
                    <a:pt x="1543050" y="914400"/>
                  </a:cubicBezTo>
                  <a:cubicBezTo>
                    <a:pt x="1801812" y="976312"/>
                    <a:pt x="2051050" y="1624013"/>
                    <a:pt x="2305050" y="1533525"/>
                  </a:cubicBezTo>
                  <a:cubicBezTo>
                    <a:pt x="2559050" y="1443037"/>
                    <a:pt x="2809875" y="296862"/>
                    <a:pt x="3067050" y="371475"/>
                  </a:cubicBezTo>
                  <a:cubicBezTo>
                    <a:pt x="3324225" y="446088"/>
                    <a:pt x="3594100" y="2043112"/>
                    <a:pt x="3848100" y="1981200"/>
                  </a:cubicBezTo>
                  <a:cubicBezTo>
                    <a:pt x="4102100" y="1919288"/>
                    <a:pt x="4340225" y="0"/>
                    <a:pt x="4591050" y="0"/>
                  </a:cubicBezTo>
                  <a:cubicBezTo>
                    <a:pt x="4841875" y="0"/>
                    <a:pt x="5099050" y="1917700"/>
                    <a:pt x="5353050" y="1981200"/>
                  </a:cubicBezTo>
                  <a:cubicBezTo>
                    <a:pt x="5607050" y="2044700"/>
                    <a:pt x="5861050" y="457200"/>
                    <a:pt x="6115050" y="381000"/>
                  </a:cubicBezTo>
                  <a:cubicBezTo>
                    <a:pt x="6369050" y="304800"/>
                    <a:pt x="6626225" y="1438275"/>
                    <a:pt x="6877050" y="1524000"/>
                  </a:cubicBezTo>
                  <a:cubicBezTo>
                    <a:pt x="7127875" y="1609725"/>
                    <a:pt x="7369175" y="955675"/>
                    <a:pt x="7620000" y="895350"/>
                  </a:cubicBezTo>
                  <a:cubicBezTo>
                    <a:pt x="7870825" y="835025"/>
                    <a:pt x="8145463" y="1144588"/>
                    <a:pt x="8382000" y="1162050"/>
                  </a:cubicBezTo>
                  <a:cubicBezTo>
                    <a:pt x="8618538" y="1179513"/>
                    <a:pt x="8890000" y="1020762"/>
                    <a:pt x="9039225" y="1000125"/>
                  </a:cubicBezTo>
                  <a:cubicBezTo>
                    <a:pt x="9188450" y="979488"/>
                    <a:pt x="9239250" y="1030288"/>
                    <a:pt x="9277350" y="1038225"/>
                  </a:cubicBezTo>
                </a:path>
              </a:pathLst>
            </a:custGeom>
            <a:ln>
              <a:solidFill>
                <a:schemeClr val="accent2">
                  <a:alpha val="50000"/>
                </a:schemeClr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27" name="Straight Arrow Connector 126"/>
          <p:cNvCxnSpPr>
            <a:stCxn id="326659" idx="3"/>
            <a:endCxn id="118" idx="5"/>
          </p:cNvCxnSpPr>
          <p:nvPr/>
        </p:nvCxnSpPr>
        <p:spPr>
          <a:xfrm>
            <a:off x="914400" y="2247900"/>
            <a:ext cx="324985" cy="3333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0" name="Straight Arrow Connector 129"/>
          <p:cNvCxnSpPr>
            <a:stCxn id="125" idx="3"/>
            <a:endCxn id="99" idx="4"/>
          </p:cNvCxnSpPr>
          <p:nvPr/>
        </p:nvCxnSpPr>
        <p:spPr>
          <a:xfrm flipV="1">
            <a:off x="838200" y="3743325"/>
            <a:ext cx="129712" cy="409575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25" name="Picture 3"/>
          <p:cNvPicPr>
            <a:picLocks noChangeAspect="1" noChangeArrowheads="1"/>
          </p:cNvPicPr>
          <p:nvPr/>
        </p:nvPicPr>
        <p:blipFill>
          <a:blip r:embed="rId3"/>
          <a:srcRect l="64375" t="67778" r="33125" b="28889"/>
          <a:stretch>
            <a:fillRect/>
          </a:stretch>
        </p:blipFill>
        <p:spPr bwMode="auto">
          <a:xfrm>
            <a:off x="533400" y="4038600"/>
            <a:ext cx="304800" cy="228600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326659" name="Picture 3"/>
          <p:cNvPicPr>
            <a:picLocks noChangeAspect="1" noChangeArrowheads="1"/>
          </p:cNvPicPr>
          <p:nvPr/>
        </p:nvPicPr>
        <p:blipFill>
          <a:blip r:embed="rId3"/>
          <a:srcRect l="64375" t="58889" r="33125" b="37778"/>
          <a:stretch>
            <a:fillRect/>
          </a:stretch>
        </p:blipFill>
        <p:spPr bwMode="auto">
          <a:xfrm>
            <a:off x="609600" y="2133600"/>
            <a:ext cx="304800" cy="2286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</p:pic>
      <p:cxnSp>
        <p:nvCxnSpPr>
          <p:cNvPr id="135" name="Straight Arrow Connector 134"/>
          <p:cNvCxnSpPr/>
          <p:nvPr/>
        </p:nvCxnSpPr>
        <p:spPr>
          <a:xfrm>
            <a:off x="4267200" y="2057400"/>
            <a:ext cx="6858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>
            <a:endCxn id="118" idx="7"/>
          </p:cNvCxnSpPr>
          <p:nvPr/>
        </p:nvCxnSpPr>
        <p:spPr>
          <a:xfrm>
            <a:off x="914402" y="1600202"/>
            <a:ext cx="637919" cy="6095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1" name="TextBox 150"/>
          <p:cNvSpPr txBox="1"/>
          <p:nvPr/>
        </p:nvSpPr>
        <p:spPr>
          <a:xfrm>
            <a:off x="3505200" y="1066800"/>
            <a:ext cx="2057400" cy="738664"/>
          </a:xfrm>
          <a:prstGeom prst="rect">
            <a:avLst/>
          </a:prstGeom>
          <a:ln w="127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j-lt"/>
              </a:rPr>
              <a:t>Each mass eigenstate propagates with a different velocity</a:t>
            </a:r>
            <a:endParaRPr lang="en-US" sz="1400" dirty="0">
              <a:latin typeface="+mj-lt"/>
            </a:endParaRPr>
          </a:p>
        </p:txBody>
      </p:sp>
      <p:pic>
        <p:nvPicPr>
          <p:cNvPr id="326661" name="Picture 5"/>
          <p:cNvPicPr>
            <a:picLocks noChangeAspect="1" noChangeArrowheads="1"/>
          </p:cNvPicPr>
          <p:nvPr/>
        </p:nvPicPr>
        <p:blipFill>
          <a:blip r:embed="rId4"/>
          <a:srcRect l="26250" t="43333" r="37500" b="48095"/>
          <a:stretch>
            <a:fillRect/>
          </a:stretch>
        </p:blipFill>
        <p:spPr bwMode="auto">
          <a:xfrm>
            <a:off x="228600" y="4419600"/>
            <a:ext cx="3437470" cy="457200"/>
          </a:xfrm>
          <a:prstGeom prst="rect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55" name="Rectangle 154"/>
          <p:cNvSpPr/>
          <p:nvPr/>
        </p:nvSpPr>
        <p:spPr>
          <a:xfrm>
            <a:off x="2258568" y="1219200"/>
            <a:ext cx="704088" cy="381000"/>
          </a:xfrm>
          <a:prstGeom prst="rect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26662" name="Picture 6"/>
          <p:cNvPicPr>
            <a:picLocks noChangeAspect="1" noChangeArrowheads="1"/>
          </p:cNvPicPr>
          <p:nvPr/>
        </p:nvPicPr>
        <p:blipFill>
          <a:blip r:embed="rId5"/>
          <a:srcRect l="25625" t="63333" r="36875" b="25556"/>
          <a:stretch>
            <a:fillRect/>
          </a:stretch>
        </p:blipFill>
        <p:spPr bwMode="auto">
          <a:xfrm>
            <a:off x="5715000" y="1219200"/>
            <a:ext cx="33528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57" name="Straight Arrow Connector 156"/>
          <p:cNvCxnSpPr/>
          <p:nvPr/>
        </p:nvCxnSpPr>
        <p:spPr>
          <a:xfrm>
            <a:off x="6324600" y="1600200"/>
            <a:ext cx="1219202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60" name="Rectangle 159"/>
          <p:cNvSpPr/>
          <p:nvPr/>
        </p:nvSpPr>
        <p:spPr>
          <a:xfrm>
            <a:off x="3429000" y="6172200"/>
            <a:ext cx="5638800" cy="2616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100" dirty="0" smtClean="0"/>
              <a:t>Method due to: Akhmedov, E. and Smirnov A. Phys. Atom. Nucl. </a:t>
            </a:r>
            <a:r>
              <a:rPr lang="en-US" sz="1100" b="1" dirty="0" smtClean="0"/>
              <a:t>72</a:t>
            </a:r>
            <a:r>
              <a:rPr lang="en-US" sz="1100" dirty="0" smtClean="0"/>
              <a:t> (2009) 1363-1381. </a:t>
            </a:r>
            <a:endParaRPr lang="en-US" sz="1100" dirty="0"/>
          </a:p>
        </p:txBody>
      </p:sp>
      <p:pic>
        <p:nvPicPr>
          <p:cNvPr id="326663" name="Picture 7"/>
          <p:cNvPicPr>
            <a:picLocks noChangeAspect="1" noChangeArrowheads="1"/>
          </p:cNvPicPr>
          <p:nvPr/>
        </p:nvPicPr>
        <p:blipFill>
          <a:blip r:embed="rId6"/>
          <a:srcRect l="26875" t="54444" r="38750" b="37222"/>
          <a:stretch>
            <a:fillRect/>
          </a:stretch>
        </p:blipFill>
        <p:spPr bwMode="auto">
          <a:xfrm>
            <a:off x="5562600" y="4419600"/>
            <a:ext cx="3352800" cy="457200"/>
          </a:xfrm>
          <a:prstGeom prst="rect">
            <a:avLst/>
          </a:prstGeom>
          <a:noFill/>
          <a:ln w="28575">
            <a:solidFill>
              <a:schemeClr val="accent4">
                <a:lumMod val="75000"/>
                <a:lumOff val="2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61" name="Rectangle 160"/>
          <p:cNvSpPr/>
          <p:nvPr/>
        </p:nvSpPr>
        <p:spPr>
          <a:xfrm>
            <a:off x="7696200" y="1219200"/>
            <a:ext cx="990600" cy="381000"/>
          </a:xfrm>
          <a:prstGeom prst="rect">
            <a:avLst/>
          </a:prstGeom>
          <a:noFill/>
          <a:ln>
            <a:solidFill>
              <a:schemeClr val="accent4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26665" name="Picture 9"/>
          <p:cNvPicPr>
            <a:picLocks noChangeAspect="1" noChangeArrowheads="1"/>
          </p:cNvPicPr>
          <p:nvPr/>
        </p:nvPicPr>
        <p:blipFill>
          <a:blip r:embed="rId7"/>
          <a:srcRect l="20625" t="42222" r="18750" b="44445"/>
          <a:stretch>
            <a:fillRect/>
          </a:stretch>
        </p:blipFill>
        <p:spPr bwMode="auto">
          <a:xfrm>
            <a:off x="838200" y="5029200"/>
            <a:ext cx="7391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3" name="TextBox 162"/>
          <p:cNvSpPr txBox="1"/>
          <p:nvPr/>
        </p:nvSpPr>
        <p:spPr>
          <a:xfrm>
            <a:off x="152400" y="586740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Probability of flavor change from </a:t>
            </a:r>
            <a:r>
              <a:rPr lang="el-GR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Times New Roman"/>
              </a:rPr>
              <a:t>α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Times New Roman"/>
              </a:rPr>
              <a:t> to </a:t>
            </a:r>
            <a:r>
              <a:rPr lang="el-GR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Times New Roman"/>
              </a:rPr>
              <a:t>β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cxnSp>
        <p:nvCxnSpPr>
          <p:cNvPr id="165" name="Straight Connector 164"/>
          <p:cNvCxnSpPr/>
          <p:nvPr/>
        </p:nvCxnSpPr>
        <p:spPr>
          <a:xfrm>
            <a:off x="457200" y="1600200"/>
            <a:ext cx="8382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>
            <a:off x="5791200" y="1600200"/>
            <a:ext cx="990600" cy="15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Improved Fit Paradigm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50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Sterile Search Paradigm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grpSp>
        <p:nvGrpSpPr>
          <p:cNvPr id="5" name="Group 9"/>
          <p:cNvGrpSpPr/>
          <p:nvPr/>
        </p:nvGrpSpPr>
        <p:grpSpPr>
          <a:xfrm>
            <a:off x="4724400" y="990600"/>
            <a:ext cx="3871109" cy="5410200"/>
            <a:chOff x="4881557" y="1673990"/>
            <a:chExt cx="3953420" cy="4193406"/>
          </a:xfrm>
        </p:grpSpPr>
        <p:pic>
          <p:nvPicPr>
            <p:cNvPr id="6" name="Picture 5" descr="spec_ratio_std_v_best_CC_FD_mc_leme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81557" y="3716952"/>
              <a:ext cx="3953420" cy="2150444"/>
            </a:xfrm>
            <a:prstGeom prst="rect">
              <a:avLst/>
            </a:prstGeom>
          </p:spPr>
        </p:pic>
        <p:pic>
          <p:nvPicPr>
            <p:cNvPr id="7" name="Picture 6" descr="spec_ratio_std_v_best_CC_FD_mc_lem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81557" y="1673990"/>
              <a:ext cx="3953420" cy="2150445"/>
            </a:xfrm>
            <a:prstGeom prst="rect">
              <a:avLst/>
            </a:prstGeom>
          </p:spPr>
        </p:pic>
      </p:grpSp>
      <p:pic>
        <p:nvPicPr>
          <p:cNvPr id="8" name="Picture 7" descr="FN_FNdouble_CC_data_le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703378"/>
            <a:ext cx="3766836" cy="2706822"/>
          </a:xfrm>
          <a:prstGeom prst="rect">
            <a:avLst/>
          </a:prstGeom>
        </p:spPr>
      </p:pic>
      <p:cxnSp>
        <p:nvCxnSpPr>
          <p:cNvPr id="9" name="Straight Arrow Connector 8"/>
          <p:cNvCxnSpPr>
            <a:stCxn id="7" idx="1"/>
            <a:endCxn id="20" idx="0"/>
          </p:cNvCxnSpPr>
          <p:nvPr/>
        </p:nvCxnSpPr>
        <p:spPr>
          <a:xfrm rot="10800000" flipV="1">
            <a:off x="4229100" y="2377818"/>
            <a:ext cx="495300" cy="89878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6" idx="1"/>
            <a:endCxn id="21" idx="2"/>
          </p:cNvCxnSpPr>
          <p:nvPr/>
        </p:nvCxnSpPr>
        <p:spPr>
          <a:xfrm rot="10800000">
            <a:off x="4229100" y="4191001"/>
            <a:ext cx="495300" cy="82258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57200" y="1396425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accent3"/>
                </a:solidFill>
                <a:latin typeface="Helvetica" pitchFamily="34" charset="0"/>
              </a:rPr>
              <a:t>  Previous MINOS sterile analyses used a Far-over-Near Ratio method for fitting</a:t>
            </a:r>
          </a:p>
        </p:txBody>
      </p:sp>
      <p:grpSp>
        <p:nvGrpSpPr>
          <p:cNvPr id="16" name="Group 12"/>
          <p:cNvGrpSpPr/>
          <p:nvPr/>
        </p:nvGrpSpPr>
        <p:grpSpPr>
          <a:xfrm>
            <a:off x="8229600" y="2057400"/>
            <a:ext cx="838200" cy="3067109"/>
            <a:chOff x="9372600" y="1143001"/>
            <a:chExt cx="838200" cy="3067109"/>
          </a:xfrm>
        </p:grpSpPr>
        <p:sp>
          <p:nvSpPr>
            <p:cNvPr id="17" name="TextBox 16"/>
            <p:cNvSpPr txBox="1"/>
            <p:nvPr/>
          </p:nvSpPr>
          <p:spPr>
            <a:xfrm>
              <a:off x="9372600" y="1143001"/>
              <a:ext cx="838200" cy="40011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  <a:latin typeface="Helvetica"/>
                </a:rPr>
                <a:t>Far</a:t>
              </a:r>
              <a:endParaRPr lang="en-US" sz="2000" b="1" dirty="0">
                <a:solidFill>
                  <a:schemeClr val="bg1"/>
                </a:solidFill>
                <a:latin typeface="Helvetica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372600" y="3810000"/>
              <a:ext cx="838200" cy="400110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  <a:latin typeface="Helvetica"/>
                </a:rPr>
                <a:t>Near</a:t>
              </a:r>
              <a:endParaRPr lang="en-US" sz="2000" b="1" dirty="0">
                <a:solidFill>
                  <a:schemeClr val="bg1"/>
                </a:solidFill>
                <a:latin typeface="Helvetica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733800" y="3276600"/>
            <a:ext cx="990600" cy="914400"/>
            <a:chOff x="3733800" y="3124200"/>
            <a:chExt cx="990600" cy="914400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3733800" y="3581400"/>
              <a:ext cx="990600" cy="158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3810000" y="3124200"/>
              <a:ext cx="838200" cy="40011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  <a:latin typeface="Helvetica"/>
                </a:rPr>
                <a:t>Far</a:t>
              </a:r>
              <a:endParaRPr lang="en-US" sz="2000" b="1" dirty="0">
                <a:solidFill>
                  <a:schemeClr val="bg1"/>
                </a:solidFill>
                <a:latin typeface="Helvetica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810000" y="3638490"/>
              <a:ext cx="838200" cy="400110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  <a:latin typeface="Helvetica"/>
                </a:rPr>
                <a:t>Near</a:t>
              </a:r>
              <a:endParaRPr lang="en-US" sz="2000" b="1" dirty="0">
                <a:solidFill>
                  <a:schemeClr val="bg1"/>
                </a:solidFill>
                <a:latin typeface="Helvetica"/>
              </a:endParaRPr>
            </a:p>
          </p:txBody>
        </p:sp>
      </p:grp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51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Sterile Search Paradigm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grpSp>
        <p:nvGrpSpPr>
          <p:cNvPr id="16" name="Group 9"/>
          <p:cNvGrpSpPr/>
          <p:nvPr/>
        </p:nvGrpSpPr>
        <p:grpSpPr>
          <a:xfrm>
            <a:off x="4724400" y="990600"/>
            <a:ext cx="3871109" cy="5407590"/>
            <a:chOff x="4881557" y="1673990"/>
            <a:chExt cx="3953419" cy="4193406"/>
          </a:xfrm>
        </p:grpSpPr>
        <p:pic>
          <p:nvPicPr>
            <p:cNvPr id="17" name="Picture 16" descr="spec_ratio_std_v_best_CC_FD_mc_leme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81558" y="3716952"/>
              <a:ext cx="3953418" cy="2150444"/>
            </a:xfrm>
            <a:prstGeom prst="rect">
              <a:avLst/>
            </a:prstGeom>
          </p:spPr>
        </p:pic>
        <p:pic>
          <p:nvPicPr>
            <p:cNvPr id="18" name="Picture 17" descr="spec_ratio_std_v_best_CC_FD_mc_lem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81557" y="1673990"/>
              <a:ext cx="3953419" cy="2150445"/>
            </a:xfrm>
            <a:prstGeom prst="rect">
              <a:avLst/>
            </a:prstGeom>
          </p:spPr>
        </p:pic>
      </p:grpSp>
      <p:pic>
        <p:nvPicPr>
          <p:cNvPr id="19" name="Picture 18" descr="FN_FNdouble_CC_data_le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703379"/>
            <a:ext cx="3766836" cy="2706821"/>
          </a:xfrm>
          <a:prstGeom prst="rect">
            <a:avLst/>
          </a:prstGeom>
        </p:spPr>
      </p:pic>
      <p:sp>
        <p:nvSpPr>
          <p:cNvPr id="26" name="Plus 25"/>
          <p:cNvSpPr/>
          <p:nvPr/>
        </p:nvSpPr>
        <p:spPr>
          <a:xfrm>
            <a:off x="8305800" y="3238381"/>
            <a:ext cx="685800" cy="685800"/>
          </a:xfrm>
          <a:prstGeom prst="mathPlu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04800" y="982921"/>
            <a:ext cx="4267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accent3"/>
                </a:solidFill>
                <a:latin typeface="Helvetica" pitchFamily="34" charset="0"/>
              </a:rPr>
              <a:t>  Here we present results using a simultaneous two-detector fit method, fully utilizing both detectors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accent3"/>
                </a:solidFill>
                <a:latin typeface="Helvetica" pitchFamily="34" charset="0"/>
              </a:rPr>
              <a:t>  Fit parameters:</a:t>
            </a:r>
          </a:p>
          <a:p>
            <a:pPr lvl="1"/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	{</a:t>
            </a:r>
            <a:r>
              <a:rPr lang="el-G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Times New Roman"/>
              </a:rPr>
              <a:t>Δ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</a:t>
            </a:r>
            <a:r>
              <a:rPr lang="en-US" sz="16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2</a:t>
            </a:r>
            <a:r>
              <a:rPr lang="en-US" sz="1600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41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, </a:t>
            </a:r>
            <a:r>
              <a:rPr lang="el-G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Times New Roman"/>
              </a:rPr>
              <a:t>Δ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</a:t>
            </a:r>
            <a:r>
              <a:rPr lang="en-US" sz="16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2</a:t>
            </a:r>
            <a:r>
              <a:rPr lang="en-US" sz="1600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32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, </a:t>
            </a:r>
            <a:r>
              <a:rPr lang="el-G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Times New Roman"/>
              </a:rPr>
              <a:t>θ</a:t>
            </a:r>
            <a:r>
              <a:rPr lang="en-US" sz="1600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23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, </a:t>
            </a:r>
            <a:r>
              <a:rPr lang="el-G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Times New Roman"/>
              </a:rPr>
              <a:t>θ</a:t>
            </a:r>
            <a:r>
              <a:rPr lang="en-US" sz="1600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24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, </a:t>
            </a:r>
            <a:r>
              <a:rPr lang="el-G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Times New Roman"/>
              </a:rPr>
              <a:t>θ</a:t>
            </a:r>
            <a:r>
              <a:rPr lang="en-US" sz="1600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34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}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accent3"/>
                </a:solidFill>
                <a:latin typeface="Helvetica" pitchFamily="34" charset="0"/>
              </a:rPr>
              <a:t>  Parameters set to zero:</a:t>
            </a:r>
          </a:p>
          <a:p>
            <a:pPr lvl="2"/>
            <a:r>
              <a:rPr lang="en-US" sz="1600" dirty="0" smtClean="0">
                <a:solidFill>
                  <a:schemeClr val="accent5"/>
                </a:solidFill>
                <a:latin typeface="+mj-lt"/>
              </a:rPr>
              <a:t>{</a:t>
            </a:r>
            <a:r>
              <a:rPr lang="el-GR" sz="1600" dirty="0" smtClean="0">
                <a:solidFill>
                  <a:schemeClr val="accent5"/>
                </a:solidFill>
                <a:latin typeface="+mj-lt"/>
                <a:cs typeface="Times New Roman"/>
              </a:rPr>
              <a:t>θ</a:t>
            </a:r>
            <a:r>
              <a:rPr lang="en-US" sz="1600" baseline="-25000" dirty="0" smtClean="0">
                <a:solidFill>
                  <a:schemeClr val="accent5"/>
                </a:solidFill>
                <a:latin typeface="+mj-lt"/>
              </a:rPr>
              <a:t>14</a:t>
            </a:r>
            <a:r>
              <a:rPr lang="en-US" sz="1600" dirty="0" smtClean="0">
                <a:solidFill>
                  <a:schemeClr val="accent5"/>
                </a:solidFill>
                <a:latin typeface="+mj-lt"/>
              </a:rPr>
              <a:t>, </a:t>
            </a:r>
            <a:r>
              <a:rPr lang="el-GR" sz="1600" dirty="0" smtClean="0">
                <a:solidFill>
                  <a:schemeClr val="accent5"/>
                </a:solidFill>
                <a:latin typeface="Times New Roman"/>
                <a:cs typeface="Times New Roman"/>
              </a:rPr>
              <a:t>δ</a:t>
            </a:r>
            <a:r>
              <a:rPr lang="en-US" sz="1600" baseline="-25000" dirty="0" smtClean="0">
                <a:solidFill>
                  <a:schemeClr val="accent5"/>
                </a:solidFill>
                <a:latin typeface="Helvetica" pitchFamily="34" charset="0"/>
              </a:rPr>
              <a:t>13</a:t>
            </a:r>
            <a:r>
              <a:rPr lang="en-US" sz="1600" dirty="0" smtClean="0">
                <a:solidFill>
                  <a:schemeClr val="accent5"/>
                </a:solidFill>
                <a:latin typeface="Helvetica" pitchFamily="34" charset="0"/>
              </a:rPr>
              <a:t>, </a:t>
            </a:r>
            <a:r>
              <a:rPr lang="el-GR" sz="1600" dirty="0" smtClean="0">
                <a:solidFill>
                  <a:schemeClr val="accent5"/>
                </a:solidFill>
                <a:latin typeface="Times New Roman"/>
                <a:cs typeface="Times New Roman"/>
              </a:rPr>
              <a:t>δ</a:t>
            </a:r>
            <a:r>
              <a:rPr lang="en-US" sz="1600" baseline="-25000" dirty="0" smtClean="0">
                <a:solidFill>
                  <a:schemeClr val="accent5"/>
                </a:solidFill>
                <a:latin typeface="Helvetica" pitchFamily="34" charset="0"/>
              </a:rPr>
              <a:t>14</a:t>
            </a:r>
            <a:r>
              <a:rPr lang="en-US" sz="1600" dirty="0" smtClean="0">
                <a:solidFill>
                  <a:schemeClr val="accent5"/>
                </a:solidFill>
                <a:latin typeface="Helvetica" pitchFamily="34" charset="0"/>
              </a:rPr>
              <a:t>, </a:t>
            </a:r>
            <a:r>
              <a:rPr lang="el-GR" sz="1600" dirty="0" smtClean="0">
                <a:solidFill>
                  <a:schemeClr val="accent5"/>
                </a:solidFill>
                <a:latin typeface="Times New Roman"/>
                <a:cs typeface="Times New Roman"/>
              </a:rPr>
              <a:t>δ</a:t>
            </a:r>
            <a:r>
              <a:rPr lang="en-US" sz="1600" baseline="-25000" dirty="0" smtClean="0">
                <a:solidFill>
                  <a:schemeClr val="accent5"/>
                </a:solidFill>
                <a:latin typeface="Helvetica" pitchFamily="34" charset="0"/>
              </a:rPr>
              <a:t>24</a:t>
            </a:r>
            <a:r>
              <a:rPr lang="en-US" sz="1600" dirty="0" smtClean="0">
                <a:solidFill>
                  <a:schemeClr val="accent5"/>
                </a:solidFill>
                <a:latin typeface="Helvetica" pitchFamily="34" charset="0"/>
              </a:rPr>
              <a:t>}</a:t>
            </a:r>
          </a:p>
        </p:txBody>
      </p:sp>
      <p:cxnSp>
        <p:nvCxnSpPr>
          <p:cNvPr id="31" name="Straight Arrow Connector 30"/>
          <p:cNvCxnSpPr>
            <a:stCxn id="18" idx="1"/>
            <a:endCxn id="35" idx="0"/>
          </p:cNvCxnSpPr>
          <p:nvPr/>
        </p:nvCxnSpPr>
        <p:spPr>
          <a:xfrm rot="10800000" flipV="1">
            <a:off x="4229100" y="2377148"/>
            <a:ext cx="495300" cy="112805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7" idx="1"/>
            <a:endCxn id="36" idx="2"/>
          </p:cNvCxnSpPr>
          <p:nvPr/>
        </p:nvCxnSpPr>
        <p:spPr>
          <a:xfrm rot="10800000">
            <a:off x="4229101" y="4419600"/>
            <a:ext cx="495301" cy="59204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33" name="Group 32"/>
          <p:cNvGrpSpPr/>
          <p:nvPr/>
        </p:nvGrpSpPr>
        <p:grpSpPr>
          <a:xfrm>
            <a:off x="3733800" y="3505200"/>
            <a:ext cx="990600" cy="914400"/>
            <a:chOff x="3733800" y="3124200"/>
            <a:chExt cx="990600" cy="914400"/>
          </a:xfrm>
        </p:grpSpPr>
        <p:cxnSp>
          <p:nvCxnSpPr>
            <p:cNvPr id="34" name="Straight Connector 33"/>
            <p:cNvCxnSpPr/>
            <p:nvPr/>
          </p:nvCxnSpPr>
          <p:spPr>
            <a:xfrm>
              <a:off x="3733800" y="3581400"/>
              <a:ext cx="990600" cy="158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3810000" y="3124200"/>
              <a:ext cx="838200" cy="40011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  <a:latin typeface="Helvetica"/>
                </a:rPr>
                <a:t>Far</a:t>
              </a:r>
              <a:endParaRPr lang="en-US" sz="2000" b="1" dirty="0">
                <a:solidFill>
                  <a:schemeClr val="bg1"/>
                </a:solidFill>
                <a:latin typeface="Helvetica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810000" y="3638490"/>
              <a:ext cx="838200" cy="400110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  <a:latin typeface="Helvetica"/>
                </a:rPr>
                <a:t>Near</a:t>
              </a:r>
              <a:endParaRPr lang="en-US" sz="2000" b="1" dirty="0">
                <a:solidFill>
                  <a:schemeClr val="bg1"/>
                </a:solidFill>
                <a:latin typeface="Helvetica"/>
              </a:endParaRPr>
            </a:p>
          </p:txBody>
        </p:sp>
      </p:grpSp>
      <p:sp>
        <p:nvSpPr>
          <p:cNvPr id="28" name="&quot;No&quot; Symbol 27"/>
          <p:cNvSpPr/>
          <p:nvPr/>
        </p:nvSpPr>
        <p:spPr>
          <a:xfrm flipH="1">
            <a:off x="4267200" y="4495800"/>
            <a:ext cx="533400" cy="533400"/>
          </a:xfrm>
          <a:prstGeom prst="noSmoking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&quot;No&quot; Symbol 26"/>
          <p:cNvSpPr/>
          <p:nvPr/>
        </p:nvSpPr>
        <p:spPr>
          <a:xfrm>
            <a:off x="4191000" y="2743200"/>
            <a:ext cx="533400" cy="533400"/>
          </a:xfrm>
          <a:prstGeom prst="noSmoking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37" name="Group 12"/>
          <p:cNvGrpSpPr/>
          <p:nvPr/>
        </p:nvGrpSpPr>
        <p:grpSpPr>
          <a:xfrm>
            <a:off x="8229600" y="2057400"/>
            <a:ext cx="838200" cy="3067109"/>
            <a:chOff x="9372600" y="1143001"/>
            <a:chExt cx="838200" cy="3067109"/>
          </a:xfrm>
        </p:grpSpPr>
        <p:sp>
          <p:nvSpPr>
            <p:cNvPr id="38" name="TextBox 37"/>
            <p:cNvSpPr txBox="1"/>
            <p:nvPr/>
          </p:nvSpPr>
          <p:spPr>
            <a:xfrm>
              <a:off x="9372600" y="1143001"/>
              <a:ext cx="838200" cy="40011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  <a:latin typeface="Helvetica"/>
                </a:rPr>
                <a:t>Far</a:t>
              </a:r>
              <a:endParaRPr lang="en-US" sz="2000" b="1" dirty="0">
                <a:solidFill>
                  <a:schemeClr val="bg1"/>
                </a:solidFill>
                <a:latin typeface="Helvetica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9372600" y="3810000"/>
              <a:ext cx="838200" cy="400110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  <a:latin typeface="Helvetica"/>
                </a:rPr>
                <a:t>Near</a:t>
              </a:r>
              <a:endParaRPr lang="en-US" sz="2000" b="1" dirty="0">
                <a:solidFill>
                  <a:schemeClr val="bg1"/>
                </a:solidFill>
                <a:latin typeface="Helvetica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219200" y="5524381"/>
            <a:ext cx="1981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1400" b="1" dirty="0" smtClean="0">
                <a:solidFill>
                  <a:schemeClr val="accent3">
                    <a:lumMod val="50000"/>
                    <a:lumOff val="50000"/>
                  </a:schemeClr>
                </a:solidFill>
                <a:latin typeface="Helvetica"/>
                <a:cs typeface="Times New Roman"/>
              </a:rPr>
              <a:t>Sample Parameters:</a:t>
            </a:r>
          </a:p>
          <a:p>
            <a:pPr marL="0" lvl="1"/>
            <a:r>
              <a:rPr lang="en-US" sz="1400" b="1" dirty="0" smtClean="0">
                <a:solidFill>
                  <a:schemeClr val="accent3">
                    <a:lumMod val="50000"/>
                    <a:lumOff val="50000"/>
                  </a:schemeClr>
                </a:solidFill>
                <a:latin typeface="Times New Roman"/>
                <a:cs typeface="Times New Roman"/>
              </a:rPr>
              <a:t>     </a:t>
            </a:r>
            <a:r>
              <a:rPr lang="el-GR" sz="1400" b="1" dirty="0" smtClean="0">
                <a:solidFill>
                  <a:schemeClr val="accent3">
                    <a:lumMod val="50000"/>
                    <a:lumOff val="50000"/>
                  </a:schemeClr>
                </a:solidFill>
                <a:latin typeface="Times New Roman"/>
                <a:cs typeface="Times New Roman"/>
              </a:rPr>
              <a:t>θ</a:t>
            </a:r>
            <a:r>
              <a:rPr lang="en-US" sz="1400" b="1" baseline="-25000" dirty="0" smtClean="0">
                <a:solidFill>
                  <a:schemeClr val="accent3">
                    <a:lumMod val="50000"/>
                    <a:lumOff val="50000"/>
                  </a:schemeClr>
                </a:solidFill>
                <a:latin typeface="Helvetica"/>
                <a:cs typeface="Times New Roman"/>
              </a:rPr>
              <a:t>24</a:t>
            </a:r>
            <a:r>
              <a:rPr lang="en-US" sz="1400" b="1" dirty="0" smtClean="0">
                <a:solidFill>
                  <a:schemeClr val="accent3">
                    <a:lumMod val="50000"/>
                    <a:lumOff val="50000"/>
                  </a:schemeClr>
                </a:solidFill>
                <a:latin typeface="Helvetica"/>
                <a:cs typeface="Times New Roman"/>
              </a:rPr>
              <a:t> = 0.2; </a:t>
            </a:r>
          </a:p>
          <a:p>
            <a:pPr marL="0" lvl="1"/>
            <a:r>
              <a:rPr lang="en-US" sz="1400" b="1" dirty="0" smtClean="0">
                <a:solidFill>
                  <a:schemeClr val="accent3">
                    <a:lumMod val="50000"/>
                    <a:lumOff val="50000"/>
                  </a:schemeClr>
                </a:solidFill>
                <a:latin typeface="Times New Roman"/>
                <a:cs typeface="Times New Roman"/>
              </a:rPr>
              <a:t>     </a:t>
            </a:r>
            <a:r>
              <a:rPr lang="el-GR" sz="1400" b="1" dirty="0" smtClean="0">
                <a:solidFill>
                  <a:schemeClr val="accent3">
                    <a:lumMod val="50000"/>
                    <a:lumOff val="50000"/>
                  </a:schemeClr>
                </a:solidFill>
                <a:latin typeface="Times New Roman"/>
                <a:cs typeface="Times New Roman"/>
              </a:rPr>
              <a:t>Δ</a:t>
            </a:r>
            <a:r>
              <a:rPr lang="en-US" sz="1400" b="1" dirty="0" smtClean="0">
                <a:solidFill>
                  <a:schemeClr val="accent3">
                    <a:lumMod val="50000"/>
                    <a:lumOff val="50000"/>
                  </a:schemeClr>
                </a:solidFill>
                <a:latin typeface="Helvetica"/>
                <a:cs typeface="Times New Roman"/>
              </a:rPr>
              <a:t>m</a:t>
            </a:r>
            <a:r>
              <a:rPr lang="en-US" sz="1400" b="1" baseline="30000" dirty="0" smtClean="0">
                <a:solidFill>
                  <a:schemeClr val="accent3">
                    <a:lumMod val="50000"/>
                    <a:lumOff val="50000"/>
                  </a:schemeClr>
                </a:solidFill>
                <a:latin typeface="Helvetica"/>
                <a:cs typeface="Times New Roman"/>
              </a:rPr>
              <a:t>2</a:t>
            </a:r>
            <a:r>
              <a:rPr lang="en-US" sz="1400" b="1" baseline="-25000" dirty="0" smtClean="0">
                <a:solidFill>
                  <a:schemeClr val="accent3">
                    <a:lumMod val="50000"/>
                    <a:lumOff val="50000"/>
                  </a:schemeClr>
                </a:solidFill>
                <a:latin typeface="Helvetica"/>
                <a:cs typeface="Times New Roman"/>
              </a:rPr>
              <a:t>41</a:t>
            </a:r>
            <a:r>
              <a:rPr lang="en-US" sz="1400" b="1" dirty="0" smtClean="0">
                <a:solidFill>
                  <a:schemeClr val="accent3">
                    <a:lumMod val="50000"/>
                    <a:lumOff val="50000"/>
                  </a:schemeClr>
                </a:solidFill>
                <a:latin typeface="Helvetica"/>
                <a:cs typeface="Times New Roman"/>
              </a:rPr>
              <a:t> = 80.0</a:t>
            </a:r>
            <a:r>
              <a:rPr lang="en-US" sz="1400" b="1" dirty="0" smtClean="0">
                <a:solidFill>
                  <a:schemeClr val="accent3">
                    <a:lumMod val="50000"/>
                    <a:lumOff val="50000"/>
                  </a:schemeClr>
                </a:solidFill>
                <a:latin typeface="Helvetica"/>
              </a:rPr>
              <a:t> eV</a:t>
            </a:r>
            <a:r>
              <a:rPr lang="en-US" sz="1400" b="1" baseline="30000" dirty="0" smtClean="0">
                <a:solidFill>
                  <a:schemeClr val="accent3">
                    <a:lumMod val="50000"/>
                    <a:lumOff val="50000"/>
                  </a:schemeClr>
                </a:solidFill>
                <a:latin typeface="Helvetica"/>
              </a:rPr>
              <a:t>2</a:t>
            </a:r>
            <a:r>
              <a:rPr lang="en-US" b="1" dirty="0" smtClean="0">
                <a:solidFill>
                  <a:schemeClr val="accent3">
                    <a:lumMod val="50000"/>
                    <a:lumOff val="50000"/>
                  </a:schemeClr>
                </a:solidFill>
              </a:rPr>
              <a:t>;</a:t>
            </a:r>
            <a:endParaRPr lang="en-US" b="1" dirty="0">
              <a:solidFill>
                <a:schemeClr val="accent3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52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9"/>
          <p:cNvGrpSpPr/>
          <p:nvPr/>
        </p:nvGrpSpPr>
        <p:grpSpPr>
          <a:xfrm>
            <a:off x="4724400" y="990600"/>
            <a:ext cx="3871109" cy="5410200"/>
            <a:chOff x="4881557" y="1673990"/>
            <a:chExt cx="3953419" cy="4193405"/>
          </a:xfrm>
        </p:grpSpPr>
        <p:pic>
          <p:nvPicPr>
            <p:cNvPr id="33" name="Picture 32" descr="spec_ratio_std_v_best_CC_FD_mc_leme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81558" y="3716952"/>
              <a:ext cx="3953418" cy="2150443"/>
            </a:xfrm>
            <a:prstGeom prst="rect">
              <a:avLst/>
            </a:prstGeom>
          </p:spPr>
        </p:pic>
        <p:pic>
          <p:nvPicPr>
            <p:cNvPr id="34" name="Picture 33" descr="spec_ratio_std_v_best_CC_FD_mc_lem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81557" y="1673990"/>
              <a:ext cx="3953419" cy="2150444"/>
            </a:xfrm>
            <a:prstGeom prst="rect">
              <a:avLst/>
            </a:prstGeom>
          </p:spPr>
        </p:pic>
      </p:grpSp>
      <p:pic>
        <p:nvPicPr>
          <p:cNvPr id="31" name="Picture 30" descr="FN_FNdouble_CC_data_le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703379"/>
            <a:ext cx="3766834" cy="27068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Sterile Search Paradigm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sp>
        <p:nvSpPr>
          <p:cNvPr id="26" name="Plus 25"/>
          <p:cNvSpPr/>
          <p:nvPr/>
        </p:nvSpPr>
        <p:spPr>
          <a:xfrm>
            <a:off x="8305800" y="3238381"/>
            <a:ext cx="685800" cy="685800"/>
          </a:xfrm>
          <a:prstGeom prst="mathPlu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35" name="Group 12"/>
          <p:cNvGrpSpPr/>
          <p:nvPr/>
        </p:nvGrpSpPr>
        <p:grpSpPr>
          <a:xfrm>
            <a:off x="8229600" y="2057400"/>
            <a:ext cx="838200" cy="3067109"/>
            <a:chOff x="9372600" y="1143001"/>
            <a:chExt cx="838200" cy="3067109"/>
          </a:xfrm>
        </p:grpSpPr>
        <p:sp>
          <p:nvSpPr>
            <p:cNvPr id="36" name="TextBox 35"/>
            <p:cNvSpPr txBox="1"/>
            <p:nvPr/>
          </p:nvSpPr>
          <p:spPr>
            <a:xfrm>
              <a:off x="9372600" y="1143001"/>
              <a:ext cx="838200" cy="40011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  <a:latin typeface="Helvetica"/>
                </a:rPr>
                <a:t>Far</a:t>
              </a:r>
              <a:endParaRPr lang="en-US" sz="2000" b="1" dirty="0">
                <a:solidFill>
                  <a:schemeClr val="bg1"/>
                </a:solidFill>
                <a:latin typeface="Helvetica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372600" y="3810000"/>
              <a:ext cx="838200" cy="400110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  <a:latin typeface="Helvetica"/>
                </a:rPr>
                <a:t>Near</a:t>
              </a:r>
              <a:endParaRPr lang="en-US" sz="2000" b="1" dirty="0">
                <a:solidFill>
                  <a:schemeClr val="bg1"/>
                </a:solidFill>
                <a:latin typeface="Helvetica"/>
              </a:endParaRPr>
            </a:p>
          </p:txBody>
        </p:sp>
      </p:grpSp>
      <p:cxnSp>
        <p:nvCxnSpPr>
          <p:cNvPr id="38" name="Straight Arrow Connector 37"/>
          <p:cNvCxnSpPr>
            <a:stCxn id="34" idx="1"/>
            <a:endCxn id="42" idx="0"/>
          </p:cNvCxnSpPr>
          <p:nvPr/>
        </p:nvCxnSpPr>
        <p:spPr>
          <a:xfrm rot="10800000" flipV="1">
            <a:off x="4229100" y="2377818"/>
            <a:ext cx="495300" cy="112738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33" idx="1"/>
            <a:endCxn id="43" idx="2"/>
          </p:cNvCxnSpPr>
          <p:nvPr/>
        </p:nvCxnSpPr>
        <p:spPr>
          <a:xfrm rot="10800000">
            <a:off x="4229101" y="4419601"/>
            <a:ext cx="495301" cy="59398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/>
        </p:nvGrpSpPr>
        <p:grpSpPr>
          <a:xfrm>
            <a:off x="3733800" y="3505200"/>
            <a:ext cx="990600" cy="914400"/>
            <a:chOff x="3733800" y="3124200"/>
            <a:chExt cx="990600" cy="914400"/>
          </a:xfrm>
        </p:grpSpPr>
        <p:cxnSp>
          <p:nvCxnSpPr>
            <p:cNvPr id="41" name="Straight Connector 40"/>
            <p:cNvCxnSpPr/>
            <p:nvPr/>
          </p:nvCxnSpPr>
          <p:spPr>
            <a:xfrm>
              <a:off x="3733800" y="3581400"/>
              <a:ext cx="990600" cy="158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3810000" y="3124200"/>
              <a:ext cx="838200" cy="40011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  <a:latin typeface="Helvetica"/>
                </a:rPr>
                <a:t>Far</a:t>
              </a:r>
              <a:endParaRPr lang="en-US" sz="2000" b="1" dirty="0">
                <a:solidFill>
                  <a:schemeClr val="bg1"/>
                </a:solidFill>
                <a:latin typeface="Helvetica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810000" y="3638490"/>
              <a:ext cx="838200" cy="400110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  <a:latin typeface="Helvetica"/>
                </a:rPr>
                <a:t>Near</a:t>
              </a:r>
              <a:endParaRPr lang="en-US" sz="2000" b="1" dirty="0">
                <a:solidFill>
                  <a:schemeClr val="bg1"/>
                </a:solidFill>
                <a:latin typeface="Helvetica"/>
              </a:endParaRPr>
            </a:p>
          </p:txBody>
        </p:sp>
      </p:grpSp>
      <p:sp>
        <p:nvSpPr>
          <p:cNvPr id="44" name="&quot;No&quot; Symbol 43"/>
          <p:cNvSpPr/>
          <p:nvPr/>
        </p:nvSpPr>
        <p:spPr>
          <a:xfrm flipH="1">
            <a:off x="4267200" y="4495800"/>
            <a:ext cx="533400" cy="533400"/>
          </a:xfrm>
          <a:prstGeom prst="noSmoking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5" name="&quot;No&quot; Symbol 44"/>
          <p:cNvSpPr/>
          <p:nvPr/>
        </p:nvSpPr>
        <p:spPr>
          <a:xfrm>
            <a:off x="4191000" y="2743200"/>
            <a:ext cx="533400" cy="533400"/>
          </a:xfrm>
          <a:prstGeom prst="noSmoking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19200" y="5524381"/>
            <a:ext cx="1981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1400" b="1" dirty="0" smtClean="0">
                <a:solidFill>
                  <a:schemeClr val="accent3">
                    <a:lumMod val="50000"/>
                    <a:lumOff val="50000"/>
                  </a:schemeClr>
                </a:solidFill>
                <a:latin typeface="Helvetica"/>
                <a:cs typeface="Times New Roman"/>
              </a:rPr>
              <a:t>Sample Parameters:</a:t>
            </a:r>
          </a:p>
          <a:p>
            <a:pPr marL="0" lvl="1"/>
            <a:r>
              <a:rPr lang="en-US" sz="1400" b="1" dirty="0" smtClean="0">
                <a:solidFill>
                  <a:schemeClr val="accent3">
                    <a:lumMod val="50000"/>
                    <a:lumOff val="50000"/>
                  </a:schemeClr>
                </a:solidFill>
                <a:latin typeface="Times New Roman"/>
                <a:cs typeface="Times New Roman"/>
              </a:rPr>
              <a:t>     </a:t>
            </a:r>
            <a:r>
              <a:rPr lang="el-GR" sz="1400" b="1" dirty="0" smtClean="0">
                <a:solidFill>
                  <a:schemeClr val="accent3">
                    <a:lumMod val="50000"/>
                    <a:lumOff val="50000"/>
                  </a:schemeClr>
                </a:solidFill>
                <a:latin typeface="Times New Roman"/>
                <a:cs typeface="Times New Roman"/>
              </a:rPr>
              <a:t>θ</a:t>
            </a:r>
            <a:r>
              <a:rPr lang="en-US" sz="1400" b="1" baseline="-25000" dirty="0" smtClean="0">
                <a:solidFill>
                  <a:schemeClr val="accent3">
                    <a:lumMod val="50000"/>
                    <a:lumOff val="50000"/>
                  </a:schemeClr>
                </a:solidFill>
                <a:latin typeface="Helvetica"/>
                <a:cs typeface="Times New Roman"/>
              </a:rPr>
              <a:t>24</a:t>
            </a:r>
            <a:r>
              <a:rPr lang="en-US" sz="1400" b="1" dirty="0" smtClean="0">
                <a:solidFill>
                  <a:schemeClr val="accent3">
                    <a:lumMod val="50000"/>
                    <a:lumOff val="50000"/>
                  </a:schemeClr>
                </a:solidFill>
                <a:latin typeface="Helvetica"/>
                <a:cs typeface="Times New Roman"/>
              </a:rPr>
              <a:t> = 0.2; </a:t>
            </a:r>
          </a:p>
          <a:p>
            <a:pPr marL="0" lvl="1"/>
            <a:r>
              <a:rPr lang="en-US" sz="1400" b="1" dirty="0" smtClean="0">
                <a:solidFill>
                  <a:schemeClr val="accent3">
                    <a:lumMod val="50000"/>
                    <a:lumOff val="50000"/>
                  </a:schemeClr>
                </a:solidFill>
                <a:latin typeface="Times New Roman"/>
                <a:cs typeface="Times New Roman"/>
              </a:rPr>
              <a:t>     </a:t>
            </a:r>
            <a:r>
              <a:rPr lang="el-GR" sz="1400" b="1" dirty="0" smtClean="0">
                <a:solidFill>
                  <a:schemeClr val="accent3">
                    <a:lumMod val="50000"/>
                    <a:lumOff val="50000"/>
                  </a:schemeClr>
                </a:solidFill>
                <a:latin typeface="Times New Roman"/>
                <a:cs typeface="Times New Roman"/>
              </a:rPr>
              <a:t>Δ</a:t>
            </a:r>
            <a:r>
              <a:rPr lang="en-US" sz="1400" b="1" dirty="0" smtClean="0">
                <a:solidFill>
                  <a:schemeClr val="accent3">
                    <a:lumMod val="50000"/>
                    <a:lumOff val="50000"/>
                  </a:schemeClr>
                </a:solidFill>
                <a:latin typeface="Helvetica"/>
                <a:cs typeface="Times New Roman"/>
              </a:rPr>
              <a:t>m</a:t>
            </a:r>
            <a:r>
              <a:rPr lang="en-US" sz="1400" b="1" baseline="30000" dirty="0" smtClean="0">
                <a:solidFill>
                  <a:schemeClr val="accent3">
                    <a:lumMod val="50000"/>
                    <a:lumOff val="50000"/>
                  </a:schemeClr>
                </a:solidFill>
                <a:latin typeface="Helvetica"/>
                <a:cs typeface="Times New Roman"/>
              </a:rPr>
              <a:t>2</a:t>
            </a:r>
            <a:r>
              <a:rPr lang="en-US" sz="1400" b="1" baseline="-25000" dirty="0" smtClean="0">
                <a:solidFill>
                  <a:schemeClr val="accent3">
                    <a:lumMod val="50000"/>
                    <a:lumOff val="50000"/>
                  </a:schemeClr>
                </a:solidFill>
                <a:latin typeface="Helvetica"/>
                <a:cs typeface="Times New Roman"/>
              </a:rPr>
              <a:t>41</a:t>
            </a:r>
            <a:r>
              <a:rPr lang="en-US" sz="1400" b="1" dirty="0" smtClean="0">
                <a:solidFill>
                  <a:schemeClr val="accent3">
                    <a:lumMod val="50000"/>
                    <a:lumOff val="50000"/>
                  </a:schemeClr>
                </a:solidFill>
                <a:latin typeface="Helvetica"/>
                <a:cs typeface="Times New Roman"/>
              </a:rPr>
              <a:t> = 80.0</a:t>
            </a:r>
            <a:r>
              <a:rPr lang="en-US" sz="1400" b="1" dirty="0" smtClean="0">
                <a:solidFill>
                  <a:schemeClr val="accent3">
                    <a:lumMod val="50000"/>
                    <a:lumOff val="50000"/>
                  </a:schemeClr>
                </a:solidFill>
                <a:latin typeface="Helvetica"/>
              </a:rPr>
              <a:t> eV</a:t>
            </a:r>
            <a:r>
              <a:rPr lang="en-US" sz="1400" b="1" baseline="30000" dirty="0" smtClean="0">
                <a:solidFill>
                  <a:schemeClr val="accent3">
                    <a:lumMod val="50000"/>
                    <a:lumOff val="50000"/>
                  </a:schemeClr>
                </a:solidFill>
                <a:latin typeface="Helvetica"/>
              </a:rPr>
              <a:t>2</a:t>
            </a:r>
            <a:r>
              <a:rPr lang="en-US" b="1" dirty="0" smtClean="0">
                <a:solidFill>
                  <a:schemeClr val="accent3">
                    <a:lumMod val="50000"/>
                    <a:lumOff val="50000"/>
                  </a:schemeClr>
                </a:solidFill>
              </a:rPr>
              <a:t>;</a:t>
            </a:r>
            <a:endParaRPr lang="en-US" b="1" dirty="0">
              <a:solidFill>
                <a:schemeClr val="accent3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4800" y="982921"/>
            <a:ext cx="4267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accent3"/>
                </a:solidFill>
                <a:latin typeface="Helvetica" pitchFamily="34" charset="0"/>
              </a:rPr>
              <a:t>  Here we present results using a simultaneous two-detector fit method, fully utilizing both detectors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accent3"/>
                </a:solidFill>
                <a:latin typeface="Helvetica" pitchFamily="34" charset="0"/>
              </a:rPr>
              <a:t>  Fit parameters:</a:t>
            </a:r>
          </a:p>
          <a:p>
            <a:pPr lvl="1"/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	{</a:t>
            </a:r>
            <a:r>
              <a:rPr lang="el-G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Times New Roman"/>
              </a:rPr>
              <a:t>Δ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</a:t>
            </a:r>
            <a:r>
              <a:rPr lang="en-US" sz="16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2</a:t>
            </a:r>
            <a:r>
              <a:rPr lang="en-US" sz="1600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41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, </a:t>
            </a:r>
            <a:r>
              <a:rPr lang="el-G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Times New Roman"/>
              </a:rPr>
              <a:t>Δ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</a:t>
            </a:r>
            <a:r>
              <a:rPr lang="en-US" sz="16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2</a:t>
            </a:r>
            <a:r>
              <a:rPr lang="en-US" sz="1600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32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, </a:t>
            </a:r>
            <a:r>
              <a:rPr lang="el-G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Times New Roman"/>
              </a:rPr>
              <a:t>θ</a:t>
            </a:r>
            <a:r>
              <a:rPr lang="en-US" sz="1600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23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, </a:t>
            </a:r>
            <a:r>
              <a:rPr lang="el-G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Times New Roman"/>
              </a:rPr>
              <a:t>θ</a:t>
            </a:r>
            <a:r>
              <a:rPr lang="en-US" sz="1600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24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, </a:t>
            </a:r>
            <a:r>
              <a:rPr lang="el-G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Times New Roman"/>
              </a:rPr>
              <a:t>θ</a:t>
            </a:r>
            <a:r>
              <a:rPr lang="en-US" sz="1600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34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}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accent3"/>
                </a:solidFill>
                <a:latin typeface="Helvetica" pitchFamily="34" charset="0"/>
              </a:rPr>
              <a:t>  Parameters set to zero:</a:t>
            </a:r>
          </a:p>
          <a:p>
            <a:pPr lvl="2"/>
            <a:r>
              <a:rPr lang="en-US" sz="1600" dirty="0" smtClean="0">
                <a:solidFill>
                  <a:schemeClr val="accent5"/>
                </a:solidFill>
                <a:latin typeface="+mj-lt"/>
              </a:rPr>
              <a:t>{</a:t>
            </a:r>
            <a:r>
              <a:rPr lang="el-GR" sz="1600" dirty="0" smtClean="0">
                <a:solidFill>
                  <a:schemeClr val="accent5"/>
                </a:solidFill>
                <a:latin typeface="+mj-lt"/>
                <a:cs typeface="Times New Roman"/>
              </a:rPr>
              <a:t>θ</a:t>
            </a:r>
            <a:r>
              <a:rPr lang="en-US" sz="1600" baseline="-25000" dirty="0" smtClean="0">
                <a:solidFill>
                  <a:schemeClr val="accent5"/>
                </a:solidFill>
                <a:latin typeface="+mj-lt"/>
              </a:rPr>
              <a:t>14</a:t>
            </a:r>
            <a:r>
              <a:rPr lang="en-US" sz="1600" dirty="0" smtClean="0">
                <a:solidFill>
                  <a:schemeClr val="accent5"/>
                </a:solidFill>
                <a:latin typeface="+mj-lt"/>
              </a:rPr>
              <a:t>, </a:t>
            </a:r>
            <a:r>
              <a:rPr lang="el-GR" sz="1600" dirty="0" smtClean="0">
                <a:solidFill>
                  <a:schemeClr val="accent5"/>
                </a:solidFill>
                <a:latin typeface="Times New Roman"/>
                <a:cs typeface="Times New Roman"/>
              </a:rPr>
              <a:t>δ</a:t>
            </a:r>
            <a:r>
              <a:rPr lang="en-US" sz="1600" baseline="-25000" dirty="0" smtClean="0">
                <a:solidFill>
                  <a:schemeClr val="accent5"/>
                </a:solidFill>
                <a:latin typeface="Helvetica" pitchFamily="34" charset="0"/>
              </a:rPr>
              <a:t>13</a:t>
            </a:r>
            <a:r>
              <a:rPr lang="en-US" sz="1600" dirty="0" smtClean="0">
                <a:solidFill>
                  <a:schemeClr val="accent5"/>
                </a:solidFill>
                <a:latin typeface="Helvetica" pitchFamily="34" charset="0"/>
              </a:rPr>
              <a:t>, </a:t>
            </a:r>
            <a:r>
              <a:rPr lang="el-GR" sz="1600" dirty="0" smtClean="0">
                <a:solidFill>
                  <a:schemeClr val="accent5"/>
                </a:solidFill>
                <a:latin typeface="Times New Roman"/>
                <a:cs typeface="Times New Roman"/>
              </a:rPr>
              <a:t>δ</a:t>
            </a:r>
            <a:r>
              <a:rPr lang="en-US" sz="1600" baseline="-25000" dirty="0" smtClean="0">
                <a:solidFill>
                  <a:schemeClr val="accent5"/>
                </a:solidFill>
                <a:latin typeface="Helvetica" pitchFamily="34" charset="0"/>
              </a:rPr>
              <a:t>14</a:t>
            </a:r>
            <a:r>
              <a:rPr lang="en-US" sz="1600" dirty="0" smtClean="0">
                <a:solidFill>
                  <a:schemeClr val="accent5"/>
                </a:solidFill>
                <a:latin typeface="Helvetica" pitchFamily="34" charset="0"/>
              </a:rPr>
              <a:t>, </a:t>
            </a:r>
            <a:r>
              <a:rPr lang="el-GR" sz="1600" dirty="0" smtClean="0">
                <a:solidFill>
                  <a:schemeClr val="accent5"/>
                </a:solidFill>
                <a:latin typeface="Times New Roman"/>
                <a:cs typeface="Times New Roman"/>
              </a:rPr>
              <a:t>δ</a:t>
            </a:r>
            <a:r>
              <a:rPr lang="en-US" sz="1600" baseline="-25000" dirty="0" smtClean="0">
                <a:solidFill>
                  <a:schemeClr val="accent5"/>
                </a:solidFill>
                <a:latin typeface="Helvetica" pitchFamily="34" charset="0"/>
              </a:rPr>
              <a:t>24</a:t>
            </a:r>
            <a:r>
              <a:rPr lang="en-US" sz="1600" dirty="0" smtClean="0">
                <a:solidFill>
                  <a:schemeClr val="accent5"/>
                </a:solidFill>
                <a:latin typeface="Helvetica" pitchFamily="34" charset="0"/>
              </a:rPr>
              <a:t>}</a:t>
            </a: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53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Systematic Uncertainties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/>
          <a:srcRect l="53750" t="41111" r="5000" b="27778"/>
          <a:stretch>
            <a:fillRect/>
          </a:stretch>
        </p:blipFill>
        <p:spPr bwMode="auto">
          <a:xfrm>
            <a:off x="3755572" y="1779687"/>
            <a:ext cx="5029200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419600" y="1322487"/>
            <a:ext cx="37338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Sources of Systematic Uncertainty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1170087"/>
            <a:ext cx="31242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latin typeface="Helvetica"/>
              </a:rPr>
              <a:t> </a:t>
            </a:r>
            <a:r>
              <a:rPr lang="en-US" sz="1600" dirty="0" smtClean="0">
                <a:latin typeface="Helvetica"/>
              </a:rPr>
              <a:t> </a:t>
            </a:r>
            <a:r>
              <a:rPr lang="en-US" dirty="0" smtClean="0">
                <a:solidFill>
                  <a:schemeClr val="accent3"/>
                </a:solidFill>
                <a:latin typeface="Helvetica"/>
              </a:rPr>
              <a:t>We consider 44 total sources of systematic uncertainty in five categories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accent3"/>
              </a:solidFill>
              <a:latin typeface="Helvetica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3"/>
                </a:solidFill>
                <a:latin typeface="Helvetica"/>
              </a:rPr>
              <a:t>  Largest contributions arise from energy calibration uncertainty for NC events and cross-section uncertainties for CC events 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accent3"/>
              </a:solidFill>
              <a:latin typeface="Helvetica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3"/>
                </a:solidFill>
                <a:latin typeface="Helvetica"/>
              </a:rPr>
              <a:t>  Statistical and systematic uncertainties are incorporated via covariance matrix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accent3"/>
              </a:solidFill>
              <a:latin typeface="Helvetica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3"/>
                </a:solidFill>
              </a:rPr>
              <a:t>  Covariance matrix cross-terms allow for cancellation of uncertainties</a:t>
            </a:r>
            <a:endParaRPr lang="en-US" dirty="0" smtClean="0">
              <a:solidFill>
                <a:schemeClr val="accent3"/>
              </a:solidFill>
              <a:latin typeface="Helvetica"/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/>
          <a:srcRect l="5000" t="36667" r="54375" b="47778"/>
          <a:stretch>
            <a:fillRect/>
          </a:stretch>
        </p:blipFill>
        <p:spPr bwMode="auto">
          <a:xfrm>
            <a:off x="3810000" y="4675287"/>
            <a:ext cx="4953000" cy="1066800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54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Covariance Matrix Behavior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2"/>
          <a:srcRect l="5000" t="36667" r="54375" b="47778"/>
          <a:stretch>
            <a:fillRect/>
          </a:stretch>
        </p:blipFill>
        <p:spPr bwMode="auto">
          <a:xfrm>
            <a:off x="381000" y="1066800"/>
            <a:ext cx="3733800" cy="804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0" name="Group 48"/>
          <p:cNvGrpSpPr/>
          <p:nvPr/>
        </p:nvGrpSpPr>
        <p:grpSpPr>
          <a:xfrm>
            <a:off x="4133850" y="1409701"/>
            <a:ext cx="4648200" cy="1828800"/>
            <a:chOff x="2209800" y="1524000"/>
            <a:chExt cx="4648200" cy="1828800"/>
          </a:xfrm>
        </p:grpSpPr>
        <p:grpSp>
          <p:nvGrpSpPr>
            <p:cNvPr id="21" name="Group 16"/>
            <p:cNvGrpSpPr/>
            <p:nvPr/>
          </p:nvGrpSpPr>
          <p:grpSpPr>
            <a:xfrm>
              <a:off x="2209800" y="1752600"/>
              <a:ext cx="1752600" cy="1600200"/>
              <a:chOff x="3886200" y="3962400"/>
              <a:chExt cx="1752600" cy="1600200"/>
            </a:xfrm>
          </p:grpSpPr>
          <p:grpSp>
            <p:nvGrpSpPr>
              <p:cNvPr id="34" name="Group 15"/>
              <p:cNvGrpSpPr/>
              <p:nvPr/>
            </p:nvGrpSpPr>
            <p:grpSpPr>
              <a:xfrm>
                <a:off x="3886200" y="3962400"/>
                <a:ext cx="1752600" cy="1600200"/>
                <a:chOff x="3886200" y="3962400"/>
                <a:chExt cx="1752600" cy="1600200"/>
              </a:xfrm>
            </p:grpSpPr>
            <p:sp>
              <p:nvSpPr>
                <p:cNvPr id="36" name="Left Bracket 35"/>
                <p:cNvSpPr/>
                <p:nvPr/>
              </p:nvSpPr>
              <p:spPr>
                <a:xfrm>
                  <a:off x="3886200" y="3962400"/>
                  <a:ext cx="152400" cy="1600200"/>
                </a:xfrm>
                <a:prstGeom prst="leftBracket">
                  <a:avLst>
                    <a:gd name="adj" fmla="val 181250"/>
                  </a:avLst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" name="Left Bracket 36"/>
                <p:cNvSpPr/>
                <p:nvPr/>
              </p:nvSpPr>
              <p:spPr>
                <a:xfrm flipH="1">
                  <a:off x="5486400" y="3962400"/>
                  <a:ext cx="152400" cy="1600200"/>
                </a:xfrm>
                <a:prstGeom prst="leftBracket">
                  <a:avLst>
                    <a:gd name="adj" fmla="val 181250"/>
                  </a:avLst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" name="Rectangle 11"/>
                <p:cNvSpPr/>
                <p:nvPr/>
              </p:nvSpPr>
              <p:spPr>
                <a:xfrm>
                  <a:off x="4038600" y="4038600"/>
                  <a:ext cx="685800" cy="685800"/>
                </a:xfrm>
                <a:prstGeom prst="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4"/>
                </a:fillRef>
                <a:effectRef idx="1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l-GR" sz="1700" b="1" dirty="0" smtClean="0">
                      <a:cs typeface="Times New Roman"/>
                    </a:rPr>
                    <a:t>σ</a:t>
                  </a:r>
                  <a:r>
                    <a:rPr lang="en-US" sz="1700" b="1" baseline="-25000" dirty="0" smtClean="0">
                      <a:cs typeface="Times New Roman"/>
                    </a:rPr>
                    <a:t>F</a:t>
                  </a:r>
                  <a:r>
                    <a:rPr lang="en-US" sz="1700" b="1" baseline="30000" dirty="0" smtClean="0">
                      <a:cs typeface="Times New Roman"/>
                    </a:rPr>
                    <a:t>2</a:t>
                  </a:r>
                  <a:endParaRPr lang="en-US" sz="1700" b="1" baseline="30000" dirty="0"/>
                </a:p>
              </p:txBody>
            </p:sp>
            <p:sp>
              <p:nvSpPr>
                <p:cNvPr id="39" name="Rectangle 38"/>
                <p:cNvSpPr/>
                <p:nvPr/>
              </p:nvSpPr>
              <p:spPr>
                <a:xfrm>
                  <a:off x="4800600" y="4038600"/>
                  <a:ext cx="685800" cy="685800"/>
                </a:xfrm>
                <a:prstGeom prst="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l-GR" sz="1700" b="1" dirty="0" smtClean="0">
                      <a:cs typeface="Times New Roman"/>
                    </a:rPr>
                    <a:t>σ</a:t>
                  </a:r>
                  <a:r>
                    <a:rPr lang="en-US" sz="1700" b="1" baseline="-25000" dirty="0" smtClean="0">
                      <a:cs typeface="Times New Roman"/>
                    </a:rPr>
                    <a:t>FN</a:t>
                  </a:r>
                  <a:endParaRPr lang="en-US" sz="1700" b="1" dirty="0" smtClean="0"/>
                </a:p>
              </p:txBody>
            </p:sp>
            <p:sp>
              <p:nvSpPr>
                <p:cNvPr id="40" name="Rectangle 39"/>
                <p:cNvSpPr/>
                <p:nvPr/>
              </p:nvSpPr>
              <p:spPr>
                <a:xfrm>
                  <a:off x="4038600" y="4800600"/>
                  <a:ext cx="685800" cy="685800"/>
                </a:xfrm>
                <a:prstGeom prst="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l-GR" sz="1700" b="1" dirty="0" smtClean="0">
                      <a:cs typeface="Times New Roman"/>
                    </a:rPr>
                    <a:t>σ</a:t>
                  </a:r>
                  <a:r>
                    <a:rPr lang="en-US" sz="1700" b="1" baseline="-25000" dirty="0" smtClean="0">
                      <a:cs typeface="Times New Roman"/>
                    </a:rPr>
                    <a:t>FN</a:t>
                  </a:r>
                  <a:endParaRPr lang="en-US" sz="1700" b="1" dirty="0"/>
                </a:p>
              </p:txBody>
            </p:sp>
          </p:grpSp>
          <p:sp>
            <p:nvSpPr>
              <p:cNvPr id="35" name="Rectangle 34"/>
              <p:cNvSpPr/>
              <p:nvPr/>
            </p:nvSpPr>
            <p:spPr>
              <a:xfrm>
                <a:off x="4800600" y="4800600"/>
                <a:ext cx="685800" cy="685800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l-GR" sz="1700" b="1" dirty="0" smtClean="0">
                    <a:cs typeface="Times New Roman"/>
                  </a:rPr>
                  <a:t>σ</a:t>
                </a:r>
                <a:r>
                  <a:rPr lang="en-US" sz="1700" b="1" baseline="-25000" dirty="0" smtClean="0">
                    <a:cs typeface="Times New Roman"/>
                  </a:rPr>
                  <a:t>N</a:t>
                </a:r>
                <a:r>
                  <a:rPr lang="en-US" sz="1700" b="1" baseline="30000" dirty="0" smtClean="0">
                    <a:cs typeface="Times New Roman"/>
                  </a:rPr>
                  <a:t>2</a:t>
                </a:r>
                <a:endParaRPr lang="en-US" sz="1700" b="1" baseline="30000" dirty="0" smtClean="0"/>
              </a:p>
            </p:txBody>
          </p:sp>
        </p:grpSp>
        <p:cxnSp>
          <p:nvCxnSpPr>
            <p:cNvPr id="22" name="Straight Arrow Connector 21"/>
            <p:cNvCxnSpPr/>
            <p:nvPr/>
          </p:nvCxnSpPr>
          <p:spPr>
            <a:xfrm>
              <a:off x="4114800" y="2514600"/>
              <a:ext cx="533400" cy="1588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23" name="Group 30"/>
            <p:cNvGrpSpPr/>
            <p:nvPr/>
          </p:nvGrpSpPr>
          <p:grpSpPr>
            <a:xfrm>
              <a:off x="5105400" y="1752600"/>
              <a:ext cx="1752600" cy="1600200"/>
              <a:chOff x="3886200" y="3962400"/>
              <a:chExt cx="1752600" cy="1600200"/>
            </a:xfrm>
          </p:grpSpPr>
          <p:grpSp>
            <p:nvGrpSpPr>
              <p:cNvPr id="29" name="Group 15"/>
              <p:cNvGrpSpPr/>
              <p:nvPr/>
            </p:nvGrpSpPr>
            <p:grpSpPr>
              <a:xfrm>
                <a:off x="3886200" y="3962400"/>
                <a:ext cx="1752600" cy="1600200"/>
                <a:chOff x="3886200" y="3962400"/>
                <a:chExt cx="1752600" cy="1600200"/>
              </a:xfrm>
            </p:grpSpPr>
            <p:sp>
              <p:nvSpPr>
                <p:cNvPr id="31" name="Left Bracket 30"/>
                <p:cNvSpPr/>
                <p:nvPr/>
              </p:nvSpPr>
              <p:spPr>
                <a:xfrm>
                  <a:off x="3886200" y="3962400"/>
                  <a:ext cx="152400" cy="1600200"/>
                </a:xfrm>
                <a:prstGeom prst="leftBracket">
                  <a:avLst>
                    <a:gd name="adj" fmla="val 181250"/>
                  </a:avLst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" name="Left Bracket 31"/>
                <p:cNvSpPr/>
                <p:nvPr/>
              </p:nvSpPr>
              <p:spPr>
                <a:xfrm flipH="1">
                  <a:off x="5486400" y="3962400"/>
                  <a:ext cx="152400" cy="1600200"/>
                </a:xfrm>
                <a:prstGeom prst="leftBracket">
                  <a:avLst>
                    <a:gd name="adj" fmla="val 181250"/>
                  </a:avLst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" name="Rectangle 32"/>
                <p:cNvSpPr/>
                <p:nvPr/>
              </p:nvSpPr>
              <p:spPr>
                <a:xfrm>
                  <a:off x="4800600" y="4800600"/>
                  <a:ext cx="685800" cy="685800"/>
                </a:xfrm>
                <a:prstGeom prst="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4"/>
                </a:fillRef>
                <a:effectRef idx="1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l-GR" sz="1700" b="1" dirty="0" smtClean="0">
                      <a:cs typeface="Times New Roman"/>
                    </a:rPr>
                    <a:t>σ</a:t>
                  </a:r>
                  <a:r>
                    <a:rPr lang="en-US" sz="1700" b="1" baseline="-25000" dirty="0" smtClean="0">
                      <a:cs typeface="Times New Roman"/>
                    </a:rPr>
                    <a:t>F</a:t>
                  </a:r>
                  <a:r>
                    <a:rPr lang="en-US" sz="1700" b="1" baseline="30000" dirty="0" smtClean="0">
                      <a:cs typeface="Times New Roman"/>
                    </a:rPr>
                    <a:t>2</a:t>
                  </a:r>
                  <a:endParaRPr lang="en-US" sz="1700" b="1" baseline="30000" dirty="0"/>
                </a:p>
              </p:txBody>
            </p:sp>
          </p:grpSp>
          <p:sp>
            <p:nvSpPr>
              <p:cNvPr id="30" name="Rectangle 29"/>
              <p:cNvSpPr/>
              <p:nvPr/>
            </p:nvSpPr>
            <p:spPr>
              <a:xfrm>
                <a:off x="4038600" y="4038600"/>
                <a:ext cx="685800" cy="685800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l-GR" sz="1700" b="1" dirty="0" smtClean="0">
                    <a:cs typeface="Times New Roman"/>
                  </a:rPr>
                  <a:t>σ</a:t>
                </a:r>
                <a:r>
                  <a:rPr lang="en-US" sz="1700" b="1" baseline="-25000" dirty="0" smtClean="0">
                    <a:cs typeface="Times New Roman"/>
                  </a:rPr>
                  <a:t>N</a:t>
                </a:r>
                <a:r>
                  <a:rPr lang="en-US" sz="1700" b="1" baseline="30000" dirty="0" smtClean="0">
                    <a:cs typeface="Times New Roman"/>
                  </a:rPr>
                  <a:t>2</a:t>
                </a:r>
                <a:endParaRPr lang="en-US" sz="1700" b="1" baseline="30000" dirty="0" smtClean="0"/>
              </a:p>
            </p:txBody>
          </p:sp>
        </p:grpSp>
        <p:grpSp>
          <p:nvGrpSpPr>
            <p:cNvPr id="24" name="Group 47"/>
            <p:cNvGrpSpPr/>
            <p:nvPr/>
          </p:nvGrpSpPr>
          <p:grpSpPr>
            <a:xfrm>
              <a:off x="4724400" y="2133600"/>
              <a:ext cx="228600" cy="762000"/>
              <a:chOff x="4724400" y="2133600"/>
              <a:chExt cx="228600" cy="762000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4724400" y="2133600"/>
                <a:ext cx="228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1</a:t>
                </a:r>
                <a:endParaRPr lang="en-US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4724400" y="2526268"/>
                <a:ext cx="228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k</a:t>
                </a:r>
                <a:endParaRPr lang="en-US" dirty="0"/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>
                <a:off x="4724400" y="2514600"/>
                <a:ext cx="228600" cy="1588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5" name="TextBox 24"/>
            <p:cNvSpPr txBox="1"/>
            <p:nvPr/>
          </p:nvSpPr>
          <p:spPr>
            <a:xfrm>
              <a:off x="3886200" y="1524000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-1</a:t>
              </a:r>
              <a:endParaRPr lang="en-US" dirty="0"/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533400" y="5786735"/>
            <a:ext cx="662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latin typeface="Times New Roman" pitchFamily="18" charset="0"/>
                <a:cs typeface="Times New Roman" pitchFamily="18" charset="0"/>
              </a:rPr>
              <a:t>χ</a:t>
            </a:r>
            <a:r>
              <a:rPr lang="en-US" sz="2400" b="1" baseline="30000" dirty="0" smtClean="0">
                <a:cs typeface="Times New Roman"/>
              </a:rPr>
              <a:t>2 </a:t>
            </a:r>
            <a:r>
              <a:rPr lang="en-US" sz="2400" b="1" dirty="0" smtClean="0">
                <a:cs typeface="Times New Roman"/>
              </a:rPr>
              <a:t>~    </a:t>
            </a:r>
            <a:r>
              <a:rPr lang="en-US" sz="3200" b="1" dirty="0" smtClean="0">
                <a:cs typeface="Times New Roman"/>
              </a:rPr>
              <a:t>  </a:t>
            </a:r>
            <a:r>
              <a:rPr lang="en-US" sz="3200" dirty="0" smtClean="0">
                <a:cs typeface="Times New Roman"/>
              </a:rPr>
              <a:t>                                     2 </a:t>
            </a:r>
            <a:endParaRPr lang="en-US" sz="3200" dirty="0"/>
          </a:p>
        </p:txBody>
      </p:sp>
      <p:sp>
        <p:nvSpPr>
          <p:cNvPr id="42" name="TextBox 41"/>
          <p:cNvSpPr txBox="1"/>
          <p:nvPr/>
        </p:nvSpPr>
        <p:spPr>
          <a:xfrm>
            <a:off x="2914650" y="2171701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cs typeface="Times New Roman" pitchFamily="18" charset="0"/>
              </a:rPr>
              <a:t>[V</a:t>
            </a:r>
            <a:r>
              <a:rPr lang="en-US" sz="2400" baseline="30000" dirty="0" smtClean="0">
                <a:cs typeface="Times New Roman" pitchFamily="18" charset="0"/>
              </a:rPr>
              <a:t>-1</a:t>
            </a:r>
            <a:r>
              <a:rPr lang="en-US" sz="2400" dirty="0" smtClean="0">
                <a:cs typeface="Times New Roman" pitchFamily="18" charset="0"/>
              </a:rPr>
              <a:t>]  =</a:t>
            </a:r>
            <a:endParaRPr lang="en-US" sz="2400" dirty="0"/>
          </a:p>
        </p:txBody>
      </p:sp>
      <p:cxnSp>
        <p:nvCxnSpPr>
          <p:cNvPr id="43" name="Straight Arrow Connector 42"/>
          <p:cNvCxnSpPr/>
          <p:nvPr/>
        </p:nvCxnSpPr>
        <p:spPr>
          <a:xfrm rot="16200000" flipH="1">
            <a:off x="2781303" y="1790700"/>
            <a:ext cx="609597" cy="22859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rot="5400000">
            <a:off x="1524000" y="1600200"/>
            <a:ext cx="533400" cy="533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45" name="Group 65"/>
          <p:cNvGrpSpPr/>
          <p:nvPr/>
        </p:nvGrpSpPr>
        <p:grpSpPr>
          <a:xfrm>
            <a:off x="381000" y="2133600"/>
            <a:ext cx="2209800" cy="936486"/>
            <a:chOff x="533400" y="2362200"/>
            <a:chExt cx="2209800" cy="936486"/>
          </a:xfrm>
        </p:grpSpPr>
        <p:sp>
          <p:nvSpPr>
            <p:cNvPr id="46" name="Left Bracket 45"/>
            <p:cNvSpPr/>
            <p:nvPr/>
          </p:nvSpPr>
          <p:spPr>
            <a:xfrm>
              <a:off x="533400" y="2438400"/>
              <a:ext cx="152400" cy="762000"/>
            </a:xfrm>
            <a:prstGeom prst="leftBracket">
              <a:avLst>
                <a:gd name="adj" fmla="val 181250"/>
              </a:avLst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Left Bracket 46"/>
            <p:cNvSpPr/>
            <p:nvPr/>
          </p:nvSpPr>
          <p:spPr>
            <a:xfrm flipH="1">
              <a:off x="2590800" y="2438400"/>
              <a:ext cx="152400" cy="762000"/>
            </a:xfrm>
            <a:prstGeom prst="leftBracket">
              <a:avLst>
                <a:gd name="adj" fmla="val 181250"/>
              </a:avLst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Isosceles Triangle 47"/>
            <p:cNvSpPr/>
            <p:nvPr/>
          </p:nvSpPr>
          <p:spPr>
            <a:xfrm>
              <a:off x="685800" y="2362200"/>
              <a:ext cx="914400" cy="762000"/>
            </a:xfrm>
            <a:prstGeom prst="triangle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l-GR" sz="1600" b="1" dirty="0" smtClean="0">
                  <a:cs typeface="Times New Roman"/>
                </a:rPr>
                <a:t>Δ</a:t>
              </a:r>
              <a:r>
                <a:rPr lang="en-US" sz="1600" b="1" baseline="-25000" dirty="0" smtClean="0">
                  <a:cs typeface="Times New Roman"/>
                </a:rPr>
                <a:t>F</a:t>
              </a:r>
              <a:endParaRPr lang="en-US" sz="1600" b="1" baseline="-25000" dirty="0" smtClean="0"/>
            </a:p>
            <a:p>
              <a:pPr algn="ctr"/>
              <a:endParaRPr lang="en-US" dirty="0"/>
            </a:p>
          </p:txBody>
        </p:sp>
        <p:sp>
          <p:nvSpPr>
            <p:cNvPr id="49" name="Isosceles Triangle 48"/>
            <p:cNvSpPr/>
            <p:nvPr/>
          </p:nvSpPr>
          <p:spPr>
            <a:xfrm>
              <a:off x="1676400" y="2362200"/>
              <a:ext cx="914400" cy="762000"/>
            </a:xfrm>
            <a:prstGeom prst="triangl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l-GR" sz="1600" b="1" dirty="0" smtClean="0">
                  <a:cs typeface="Times New Roman"/>
                </a:rPr>
                <a:t>Δ</a:t>
              </a:r>
              <a:r>
                <a:rPr lang="en-US" sz="1600" b="1" baseline="-25000" dirty="0" smtClean="0">
                  <a:cs typeface="Times New Roman"/>
                </a:rPr>
                <a:t>N</a:t>
              </a:r>
              <a:endParaRPr lang="en-US" sz="1600" b="1" baseline="-25000" dirty="0" smtClean="0"/>
            </a:p>
            <a:p>
              <a:pPr algn="ctr"/>
              <a:endParaRPr lang="en-US" dirty="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501466" y="2590800"/>
              <a:ext cx="32733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dirty="0" smtClean="0">
                  <a:cs typeface="Times New Roman"/>
                </a:rPr>
                <a:t>,</a:t>
              </a:r>
              <a:endParaRPr lang="en-US" sz="4000" dirty="0"/>
            </a:p>
          </p:txBody>
        </p:sp>
      </p:grpSp>
      <p:grpSp>
        <p:nvGrpSpPr>
          <p:cNvPr id="51" name="Group 109"/>
          <p:cNvGrpSpPr/>
          <p:nvPr/>
        </p:nvGrpSpPr>
        <p:grpSpPr>
          <a:xfrm>
            <a:off x="1524000" y="3581400"/>
            <a:ext cx="5943600" cy="1676400"/>
            <a:chOff x="762000" y="3200400"/>
            <a:chExt cx="5943600" cy="1676400"/>
          </a:xfrm>
        </p:grpSpPr>
        <p:sp>
          <p:nvSpPr>
            <p:cNvPr id="52" name="TextBox 51"/>
            <p:cNvSpPr txBox="1"/>
            <p:nvPr/>
          </p:nvSpPr>
          <p:spPr>
            <a:xfrm>
              <a:off x="762000" y="3886200"/>
              <a:ext cx="685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400" b="1" dirty="0" smtClean="0">
                  <a:latin typeface="Times New Roman" pitchFamily="18" charset="0"/>
                  <a:cs typeface="Times New Roman" pitchFamily="18" charset="0"/>
                </a:rPr>
                <a:t>χ</a:t>
              </a:r>
              <a:r>
                <a:rPr lang="en-US" sz="2400" b="1" baseline="30000" dirty="0" smtClean="0">
                  <a:cs typeface="Times New Roman"/>
                </a:rPr>
                <a:t>2 </a:t>
              </a:r>
              <a:r>
                <a:rPr lang="en-US" sz="2400" b="1" dirty="0" smtClean="0">
                  <a:cs typeface="Times New Roman"/>
                </a:rPr>
                <a:t>~</a:t>
              </a:r>
              <a:endParaRPr lang="en-US" sz="2400" b="1" dirty="0"/>
            </a:p>
          </p:txBody>
        </p:sp>
        <p:grpSp>
          <p:nvGrpSpPr>
            <p:cNvPr id="53" name="Group 72"/>
            <p:cNvGrpSpPr/>
            <p:nvPr/>
          </p:nvGrpSpPr>
          <p:grpSpPr>
            <a:xfrm>
              <a:off x="1524000" y="3276600"/>
              <a:ext cx="2209800" cy="936486"/>
              <a:chOff x="533400" y="2362200"/>
              <a:chExt cx="2209800" cy="936486"/>
            </a:xfrm>
          </p:grpSpPr>
          <p:sp>
            <p:nvSpPr>
              <p:cNvPr id="64" name="Left Bracket 63"/>
              <p:cNvSpPr/>
              <p:nvPr/>
            </p:nvSpPr>
            <p:spPr>
              <a:xfrm>
                <a:off x="533400" y="2438400"/>
                <a:ext cx="152400" cy="762000"/>
              </a:xfrm>
              <a:prstGeom prst="leftBracket">
                <a:avLst>
                  <a:gd name="adj" fmla="val 181250"/>
                </a:avLst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5" name="Left Bracket 64"/>
              <p:cNvSpPr/>
              <p:nvPr/>
            </p:nvSpPr>
            <p:spPr>
              <a:xfrm flipH="1">
                <a:off x="2590800" y="2438400"/>
                <a:ext cx="152400" cy="762000"/>
              </a:xfrm>
              <a:prstGeom prst="leftBracket">
                <a:avLst>
                  <a:gd name="adj" fmla="val 181250"/>
                </a:avLst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6" name="Isosceles Triangle 65"/>
              <p:cNvSpPr/>
              <p:nvPr/>
            </p:nvSpPr>
            <p:spPr>
              <a:xfrm>
                <a:off x="685800" y="2362200"/>
                <a:ext cx="914400" cy="762000"/>
              </a:xfrm>
              <a:prstGeom prst="triangle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l-GR" sz="1600" b="1" dirty="0" smtClean="0">
                    <a:cs typeface="Times New Roman"/>
                  </a:rPr>
                  <a:t>Δ</a:t>
                </a:r>
                <a:r>
                  <a:rPr lang="en-US" sz="1600" b="1" baseline="-25000" dirty="0" smtClean="0">
                    <a:cs typeface="Times New Roman"/>
                  </a:rPr>
                  <a:t>F</a:t>
                </a:r>
                <a:endParaRPr lang="en-US" sz="1600" b="1" baseline="-25000" dirty="0" smtClean="0"/>
              </a:p>
              <a:p>
                <a:pPr algn="ctr"/>
                <a:endParaRPr lang="en-US" dirty="0"/>
              </a:p>
            </p:txBody>
          </p:sp>
          <p:sp>
            <p:nvSpPr>
              <p:cNvPr id="67" name="Isosceles Triangle 66"/>
              <p:cNvSpPr/>
              <p:nvPr/>
            </p:nvSpPr>
            <p:spPr>
              <a:xfrm>
                <a:off x="1676400" y="2362200"/>
                <a:ext cx="914400" cy="762000"/>
              </a:xfrm>
              <a:prstGeom prst="triangl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l-GR" sz="1600" b="1" dirty="0" smtClean="0">
                    <a:cs typeface="Times New Roman"/>
                  </a:rPr>
                  <a:t>Δ</a:t>
                </a:r>
                <a:r>
                  <a:rPr lang="en-US" sz="1600" b="1" baseline="-25000" dirty="0" smtClean="0">
                    <a:cs typeface="Times New Roman"/>
                  </a:rPr>
                  <a:t>N</a:t>
                </a:r>
                <a:endParaRPr lang="en-US" sz="1600" b="1" baseline="-25000" dirty="0" smtClean="0"/>
              </a:p>
              <a:p>
                <a:pPr algn="ctr"/>
                <a:endParaRPr lang="en-US" dirty="0"/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1501466" y="2590800"/>
                <a:ext cx="327334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000" dirty="0" smtClean="0">
                    <a:cs typeface="Times New Roman"/>
                  </a:rPr>
                  <a:t>,</a:t>
                </a:r>
                <a:endParaRPr lang="en-US" sz="4000" dirty="0"/>
              </a:p>
            </p:txBody>
          </p:sp>
        </p:grpSp>
        <p:grpSp>
          <p:nvGrpSpPr>
            <p:cNvPr id="54" name="Group 90"/>
            <p:cNvGrpSpPr/>
            <p:nvPr/>
          </p:nvGrpSpPr>
          <p:grpSpPr>
            <a:xfrm>
              <a:off x="3810000" y="3276600"/>
              <a:ext cx="1752600" cy="1600200"/>
              <a:chOff x="5638800" y="3276600"/>
              <a:chExt cx="1752600" cy="1600200"/>
            </a:xfrm>
          </p:grpSpPr>
          <p:sp>
            <p:nvSpPr>
              <p:cNvPr id="60" name="Left Bracket 59"/>
              <p:cNvSpPr/>
              <p:nvPr/>
            </p:nvSpPr>
            <p:spPr>
              <a:xfrm>
                <a:off x="5638800" y="3276600"/>
                <a:ext cx="152400" cy="1600200"/>
              </a:xfrm>
              <a:prstGeom prst="leftBracket">
                <a:avLst>
                  <a:gd name="adj" fmla="val 181250"/>
                </a:avLst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1" name="Left Bracket 60"/>
              <p:cNvSpPr/>
              <p:nvPr/>
            </p:nvSpPr>
            <p:spPr>
              <a:xfrm flipH="1">
                <a:off x="7239000" y="3276600"/>
                <a:ext cx="152400" cy="1600200"/>
              </a:xfrm>
              <a:prstGeom prst="leftBracket">
                <a:avLst>
                  <a:gd name="adj" fmla="val 181250"/>
                </a:avLst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6553200" y="4114800"/>
                <a:ext cx="685800" cy="685800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l-GR" sz="1700" b="1" dirty="0" smtClean="0">
                    <a:cs typeface="Times New Roman"/>
                  </a:rPr>
                  <a:t>σ</a:t>
                </a:r>
                <a:r>
                  <a:rPr lang="en-US" sz="1700" b="1" baseline="-25000" dirty="0" smtClean="0">
                    <a:cs typeface="Times New Roman"/>
                  </a:rPr>
                  <a:t>F</a:t>
                </a:r>
                <a:r>
                  <a:rPr lang="en-US" sz="1700" b="1" baseline="30000" dirty="0" smtClean="0">
                    <a:cs typeface="Times New Roman"/>
                  </a:rPr>
                  <a:t>2</a:t>
                </a:r>
                <a:endParaRPr lang="en-US" sz="1700" b="1" baseline="30000" dirty="0"/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5791200" y="3352800"/>
                <a:ext cx="685800" cy="685800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l-GR" sz="1700" b="1" dirty="0" smtClean="0">
                    <a:cs typeface="Times New Roman"/>
                  </a:rPr>
                  <a:t>σ</a:t>
                </a:r>
                <a:r>
                  <a:rPr lang="en-US" sz="1700" b="1" baseline="-25000" dirty="0" smtClean="0">
                    <a:cs typeface="Times New Roman"/>
                  </a:rPr>
                  <a:t>N</a:t>
                </a:r>
                <a:r>
                  <a:rPr lang="en-US" sz="1700" b="1" baseline="30000" dirty="0" smtClean="0">
                    <a:cs typeface="Times New Roman"/>
                  </a:rPr>
                  <a:t>2</a:t>
                </a:r>
                <a:endParaRPr lang="en-US" sz="1700" b="1" baseline="30000" dirty="0" smtClean="0"/>
              </a:p>
            </p:txBody>
          </p:sp>
        </p:grpSp>
        <p:grpSp>
          <p:nvGrpSpPr>
            <p:cNvPr id="55" name="Group 92"/>
            <p:cNvGrpSpPr/>
            <p:nvPr/>
          </p:nvGrpSpPr>
          <p:grpSpPr>
            <a:xfrm>
              <a:off x="5715000" y="3200400"/>
              <a:ext cx="914400" cy="1600200"/>
              <a:chOff x="685800" y="2362200"/>
              <a:chExt cx="914400" cy="1600200"/>
            </a:xfrm>
          </p:grpSpPr>
          <p:sp>
            <p:nvSpPr>
              <p:cNvPr id="58" name="Isosceles Triangle 57"/>
              <p:cNvSpPr/>
              <p:nvPr/>
            </p:nvSpPr>
            <p:spPr>
              <a:xfrm>
                <a:off x="685800" y="2362200"/>
                <a:ext cx="914400" cy="762000"/>
              </a:xfrm>
              <a:prstGeom prst="triangle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l-GR" sz="1600" b="1" dirty="0" smtClean="0">
                    <a:cs typeface="Times New Roman"/>
                  </a:rPr>
                  <a:t>Δ</a:t>
                </a:r>
                <a:r>
                  <a:rPr lang="en-US" sz="1600" b="1" baseline="-25000" dirty="0" smtClean="0">
                    <a:cs typeface="Times New Roman"/>
                  </a:rPr>
                  <a:t>F</a:t>
                </a:r>
                <a:endParaRPr lang="en-US" sz="1600" b="1" baseline="-25000" dirty="0" smtClean="0"/>
              </a:p>
              <a:p>
                <a:pPr algn="ctr"/>
                <a:endParaRPr lang="en-US" dirty="0"/>
              </a:p>
            </p:txBody>
          </p:sp>
          <p:sp>
            <p:nvSpPr>
              <p:cNvPr id="59" name="Isosceles Triangle 58"/>
              <p:cNvSpPr/>
              <p:nvPr/>
            </p:nvSpPr>
            <p:spPr>
              <a:xfrm>
                <a:off x="685800" y="3200400"/>
                <a:ext cx="914400" cy="762000"/>
              </a:xfrm>
              <a:prstGeom prst="triangl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l-GR" sz="1600" b="1" dirty="0" smtClean="0">
                    <a:cs typeface="Times New Roman"/>
                  </a:rPr>
                  <a:t>Δ</a:t>
                </a:r>
                <a:r>
                  <a:rPr lang="en-US" sz="1600" b="1" baseline="-25000" dirty="0" smtClean="0">
                    <a:cs typeface="Times New Roman"/>
                  </a:rPr>
                  <a:t>N</a:t>
                </a:r>
                <a:endParaRPr lang="en-US" sz="1600" b="1" baseline="-25000" dirty="0" smtClean="0"/>
              </a:p>
              <a:p>
                <a:pPr algn="ctr"/>
                <a:endParaRPr lang="en-US" dirty="0"/>
              </a:p>
            </p:txBody>
          </p:sp>
        </p:grpSp>
        <p:sp>
          <p:nvSpPr>
            <p:cNvPr id="56" name="Left Bracket 55"/>
            <p:cNvSpPr/>
            <p:nvPr/>
          </p:nvSpPr>
          <p:spPr>
            <a:xfrm>
              <a:off x="5638800" y="3276600"/>
              <a:ext cx="152400" cy="1600200"/>
            </a:xfrm>
            <a:prstGeom prst="leftBracket">
              <a:avLst>
                <a:gd name="adj" fmla="val 181250"/>
              </a:avLst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Left Bracket 56"/>
            <p:cNvSpPr/>
            <p:nvPr/>
          </p:nvSpPr>
          <p:spPr>
            <a:xfrm flipH="1">
              <a:off x="6553200" y="3276600"/>
              <a:ext cx="152400" cy="1600200"/>
            </a:xfrm>
            <a:prstGeom prst="leftBracket">
              <a:avLst>
                <a:gd name="adj" fmla="val 181250"/>
              </a:avLst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9" name="Isosceles Triangle 68"/>
          <p:cNvSpPr/>
          <p:nvPr/>
        </p:nvSpPr>
        <p:spPr>
          <a:xfrm>
            <a:off x="2438400" y="5638800"/>
            <a:ext cx="914400" cy="762000"/>
          </a:xfrm>
          <a:prstGeom prst="triangl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l-GR" sz="1600" b="1" dirty="0" smtClean="0">
                <a:cs typeface="Times New Roman"/>
              </a:rPr>
              <a:t>Δ</a:t>
            </a:r>
            <a:r>
              <a:rPr lang="en-US" sz="1600" b="1" baseline="-25000" dirty="0" smtClean="0">
                <a:cs typeface="Times New Roman"/>
              </a:rPr>
              <a:t>F</a:t>
            </a:r>
            <a:endParaRPr lang="en-US" sz="1600" b="1" baseline="-25000" dirty="0" smtClean="0"/>
          </a:p>
          <a:p>
            <a:pPr algn="ctr"/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>
            <a:off x="1752600" y="5715000"/>
            <a:ext cx="6858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700" b="1" dirty="0" smtClean="0">
                <a:cs typeface="Times New Roman"/>
              </a:rPr>
              <a:t>σ</a:t>
            </a:r>
            <a:r>
              <a:rPr lang="en-US" sz="1700" b="1" baseline="-25000" dirty="0" smtClean="0">
                <a:cs typeface="Times New Roman"/>
              </a:rPr>
              <a:t>N</a:t>
            </a:r>
            <a:r>
              <a:rPr lang="en-US" sz="1700" b="1" baseline="30000" dirty="0" smtClean="0">
                <a:cs typeface="Times New Roman"/>
              </a:rPr>
              <a:t>2</a:t>
            </a:r>
            <a:endParaRPr lang="en-US" sz="1700" b="1" baseline="30000" dirty="0" smtClean="0"/>
          </a:p>
        </p:txBody>
      </p:sp>
      <p:sp>
        <p:nvSpPr>
          <p:cNvPr id="71" name="Isosceles Triangle 70"/>
          <p:cNvSpPr/>
          <p:nvPr/>
        </p:nvSpPr>
        <p:spPr>
          <a:xfrm>
            <a:off x="4495800" y="5638800"/>
            <a:ext cx="914400" cy="762000"/>
          </a:xfrm>
          <a:prstGeom prst="triangl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l-GR" sz="1600" b="1" dirty="0" smtClean="0">
                <a:cs typeface="Times New Roman"/>
              </a:rPr>
              <a:t>Δ</a:t>
            </a:r>
            <a:r>
              <a:rPr lang="en-US" sz="1600" b="1" baseline="-25000" dirty="0" smtClean="0">
                <a:cs typeface="Times New Roman"/>
              </a:rPr>
              <a:t>N</a:t>
            </a:r>
            <a:endParaRPr lang="en-US" sz="1600" b="1" baseline="-25000" dirty="0" smtClean="0"/>
          </a:p>
          <a:p>
            <a:pPr algn="ctr"/>
            <a:endParaRPr lang="en-US" dirty="0"/>
          </a:p>
        </p:txBody>
      </p:sp>
      <p:sp>
        <p:nvSpPr>
          <p:cNvPr id="72" name="Rectangle 71"/>
          <p:cNvSpPr/>
          <p:nvPr/>
        </p:nvSpPr>
        <p:spPr>
          <a:xfrm>
            <a:off x="3810000" y="5715000"/>
            <a:ext cx="6858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700" b="1" dirty="0" smtClean="0">
                <a:cs typeface="Times New Roman"/>
              </a:rPr>
              <a:t>σ</a:t>
            </a:r>
            <a:r>
              <a:rPr lang="en-US" sz="1700" b="1" baseline="-25000" dirty="0" smtClean="0">
                <a:cs typeface="Times New Roman"/>
              </a:rPr>
              <a:t>F</a:t>
            </a:r>
            <a:r>
              <a:rPr lang="en-US" sz="1700" b="1" baseline="30000" dirty="0" smtClean="0">
                <a:cs typeface="Times New Roman"/>
              </a:rPr>
              <a:t>2</a:t>
            </a:r>
            <a:endParaRPr lang="en-US" sz="1700" b="1" baseline="30000" dirty="0"/>
          </a:p>
        </p:txBody>
      </p:sp>
      <p:sp>
        <p:nvSpPr>
          <p:cNvPr id="73" name="Isosceles Triangle 72"/>
          <p:cNvSpPr/>
          <p:nvPr/>
        </p:nvSpPr>
        <p:spPr>
          <a:xfrm>
            <a:off x="7848600" y="5638800"/>
            <a:ext cx="914400" cy="762000"/>
          </a:xfrm>
          <a:prstGeom prst="triangl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l-GR" sz="1600" b="1" dirty="0" smtClean="0">
                <a:cs typeface="Times New Roman"/>
              </a:rPr>
              <a:t>Δ</a:t>
            </a:r>
            <a:r>
              <a:rPr lang="en-US" sz="1600" b="1" baseline="-25000" dirty="0" smtClean="0">
                <a:cs typeface="Times New Roman"/>
              </a:rPr>
              <a:t>F</a:t>
            </a:r>
            <a:endParaRPr lang="en-US" sz="1600" b="1" baseline="-25000" dirty="0" smtClean="0"/>
          </a:p>
          <a:p>
            <a:pPr algn="ctr"/>
            <a:endParaRPr lang="en-US" dirty="0"/>
          </a:p>
        </p:txBody>
      </p:sp>
      <p:sp>
        <p:nvSpPr>
          <p:cNvPr id="74" name="Isosceles Triangle 73"/>
          <p:cNvSpPr/>
          <p:nvPr/>
        </p:nvSpPr>
        <p:spPr>
          <a:xfrm>
            <a:off x="6934200" y="5638800"/>
            <a:ext cx="914400" cy="762000"/>
          </a:xfrm>
          <a:prstGeom prst="triangl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l-GR" sz="1600" b="1" dirty="0" smtClean="0">
                <a:cs typeface="Times New Roman"/>
              </a:rPr>
              <a:t>Δ</a:t>
            </a:r>
            <a:r>
              <a:rPr lang="en-US" sz="1600" b="1" baseline="-25000" dirty="0" smtClean="0">
                <a:cs typeface="Times New Roman"/>
              </a:rPr>
              <a:t>N</a:t>
            </a:r>
            <a:endParaRPr lang="en-US" sz="1600" b="1" baseline="-25000" dirty="0" smtClean="0"/>
          </a:p>
          <a:p>
            <a:pPr algn="ctr"/>
            <a:endParaRPr lang="en-US" dirty="0"/>
          </a:p>
        </p:txBody>
      </p:sp>
      <p:sp>
        <p:nvSpPr>
          <p:cNvPr id="75" name="Rectangle 74"/>
          <p:cNvSpPr/>
          <p:nvPr/>
        </p:nvSpPr>
        <p:spPr>
          <a:xfrm>
            <a:off x="6248400" y="5715000"/>
            <a:ext cx="6858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700" b="1" dirty="0" smtClean="0">
                <a:cs typeface="Times New Roman"/>
              </a:rPr>
              <a:t>σ</a:t>
            </a:r>
            <a:r>
              <a:rPr lang="en-US" sz="1700" b="1" baseline="-25000" dirty="0" smtClean="0">
                <a:cs typeface="Times New Roman"/>
              </a:rPr>
              <a:t>FN</a:t>
            </a:r>
            <a:endParaRPr lang="en-US" sz="1700" b="1" dirty="0" smtClean="0"/>
          </a:p>
        </p:txBody>
      </p:sp>
      <p:sp>
        <p:nvSpPr>
          <p:cNvPr id="76" name="Rectangle 75"/>
          <p:cNvSpPr/>
          <p:nvPr/>
        </p:nvSpPr>
        <p:spPr>
          <a:xfrm>
            <a:off x="7178040" y="2478024"/>
            <a:ext cx="6858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700" b="1" dirty="0" smtClean="0">
                <a:cs typeface="Times New Roman"/>
              </a:rPr>
              <a:t>σ</a:t>
            </a:r>
            <a:r>
              <a:rPr lang="en-US" sz="1700" b="1" baseline="-25000" dirty="0" smtClean="0">
                <a:cs typeface="Times New Roman"/>
              </a:rPr>
              <a:t>FN</a:t>
            </a:r>
            <a:endParaRPr lang="en-US" sz="1700" b="1" dirty="0"/>
          </a:p>
        </p:txBody>
      </p:sp>
      <p:sp>
        <p:nvSpPr>
          <p:cNvPr id="77" name="Rectangle 76"/>
          <p:cNvSpPr/>
          <p:nvPr/>
        </p:nvSpPr>
        <p:spPr>
          <a:xfrm>
            <a:off x="7924800" y="1719072"/>
            <a:ext cx="6858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700" b="1" dirty="0" smtClean="0">
                <a:cs typeface="Times New Roman"/>
              </a:rPr>
              <a:t>σ</a:t>
            </a:r>
            <a:r>
              <a:rPr lang="en-US" sz="1700" b="1" baseline="-25000" dirty="0" smtClean="0">
                <a:cs typeface="Times New Roman"/>
              </a:rPr>
              <a:t>FN</a:t>
            </a:r>
            <a:endParaRPr lang="en-US" sz="1700" b="1" dirty="0"/>
          </a:p>
        </p:txBody>
      </p:sp>
      <p:sp>
        <p:nvSpPr>
          <p:cNvPr id="78" name="Minus 77"/>
          <p:cNvSpPr/>
          <p:nvPr/>
        </p:nvSpPr>
        <p:spPr>
          <a:xfrm>
            <a:off x="7086600" y="2667000"/>
            <a:ext cx="228600" cy="304800"/>
          </a:xfrm>
          <a:prstGeom prst="mathMinus">
            <a:avLst/>
          </a:prstGeom>
          <a:ln>
            <a:solidFill>
              <a:schemeClr val="tx1"/>
            </a:solidFill>
            <a:prstDash val="soli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Minus 78"/>
          <p:cNvSpPr/>
          <p:nvPr/>
        </p:nvSpPr>
        <p:spPr>
          <a:xfrm>
            <a:off x="7848600" y="1905000"/>
            <a:ext cx="228600" cy="304800"/>
          </a:xfrm>
          <a:prstGeom prst="mathMinus">
            <a:avLst/>
          </a:prstGeom>
          <a:ln>
            <a:solidFill>
              <a:schemeClr val="tx1"/>
            </a:solidFill>
            <a:prstDash val="soli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Rectangle 79"/>
          <p:cNvSpPr/>
          <p:nvPr/>
        </p:nvSpPr>
        <p:spPr>
          <a:xfrm>
            <a:off x="4724400" y="4495800"/>
            <a:ext cx="6858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700" b="1" dirty="0" smtClean="0">
                <a:cs typeface="Times New Roman"/>
              </a:rPr>
              <a:t>σ</a:t>
            </a:r>
            <a:r>
              <a:rPr lang="en-US" sz="1700" b="1" baseline="-25000" dirty="0" smtClean="0">
                <a:cs typeface="Times New Roman"/>
              </a:rPr>
              <a:t>FN</a:t>
            </a:r>
            <a:endParaRPr lang="en-US" sz="1700" b="1" dirty="0"/>
          </a:p>
        </p:txBody>
      </p:sp>
      <p:sp>
        <p:nvSpPr>
          <p:cNvPr id="81" name="Rectangle 80"/>
          <p:cNvSpPr/>
          <p:nvPr/>
        </p:nvSpPr>
        <p:spPr>
          <a:xfrm>
            <a:off x="5471160" y="3736848"/>
            <a:ext cx="6858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700" b="1" dirty="0" smtClean="0">
                <a:cs typeface="Times New Roman"/>
              </a:rPr>
              <a:t>σ</a:t>
            </a:r>
            <a:r>
              <a:rPr lang="en-US" sz="1700" b="1" baseline="-25000" dirty="0" smtClean="0">
                <a:cs typeface="Times New Roman"/>
              </a:rPr>
              <a:t>FN</a:t>
            </a:r>
            <a:endParaRPr lang="en-US" sz="1700" b="1" dirty="0"/>
          </a:p>
        </p:txBody>
      </p:sp>
      <p:sp>
        <p:nvSpPr>
          <p:cNvPr id="82" name="Minus 81"/>
          <p:cNvSpPr/>
          <p:nvPr/>
        </p:nvSpPr>
        <p:spPr>
          <a:xfrm>
            <a:off x="4632960" y="4684776"/>
            <a:ext cx="228600" cy="304800"/>
          </a:xfrm>
          <a:prstGeom prst="mathMinus">
            <a:avLst/>
          </a:prstGeom>
          <a:ln>
            <a:solidFill>
              <a:schemeClr val="tx1"/>
            </a:solidFill>
            <a:prstDash val="soli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Minus 82"/>
          <p:cNvSpPr/>
          <p:nvPr/>
        </p:nvSpPr>
        <p:spPr>
          <a:xfrm>
            <a:off x="5394960" y="3922776"/>
            <a:ext cx="228600" cy="304800"/>
          </a:xfrm>
          <a:prstGeom prst="mathMinus">
            <a:avLst/>
          </a:prstGeom>
          <a:ln>
            <a:solidFill>
              <a:schemeClr val="tx1"/>
            </a:solidFill>
            <a:prstDash val="soli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Minus 83"/>
          <p:cNvSpPr/>
          <p:nvPr/>
        </p:nvSpPr>
        <p:spPr>
          <a:xfrm>
            <a:off x="5410200" y="5943600"/>
            <a:ext cx="381000" cy="304800"/>
          </a:xfrm>
          <a:prstGeom prst="mathMinus">
            <a:avLst/>
          </a:prstGeom>
          <a:ln>
            <a:solidFill>
              <a:schemeClr val="tx1"/>
            </a:solidFill>
            <a:prstDash val="soli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Plus 84"/>
          <p:cNvSpPr/>
          <p:nvPr/>
        </p:nvSpPr>
        <p:spPr>
          <a:xfrm>
            <a:off x="1371600" y="5943600"/>
            <a:ext cx="304800" cy="304800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Plus 85"/>
          <p:cNvSpPr/>
          <p:nvPr/>
        </p:nvSpPr>
        <p:spPr>
          <a:xfrm>
            <a:off x="3429000" y="5943600"/>
            <a:ext cx="304800" cy="304800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" name="TextBox 86"/>
          <p:cNvSpPr txBox="1"/>
          <p:nvPr/>
        </p:nvSpPr>
        <p:spPr>
          <a:xfrm>
            <a:off x="2971800" y="56388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88" name="TextBox 87"/>
          <p:cNvSpPr txBox="1"/>
          <p:nvPr/>
        </p:nvSpPr>
        <p:spPr>
          <a:xfrm>
            <a:off x="5029200" y="56388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89" name="Slide Number Placeholder 8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55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Neutral Current Systematic Uncertainties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pic>
        <p:nvPicPr>
          <p:cNvPr id="5" name="Picture 4" descr="errBandCC_Far_Near_LoE_AllSysts_lem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944883"/>
            <a:ext cx="7239000" cy="2594428"/>
          </a:xfrm>
          <a:prstGeom prst="rect">
            <a:avLst/>
          </a:prstGeom>
        </p:spPr>
      </p:pic>
      <p:pic>
        <p:nvPicPr>
          <p:cNvPr id="6" name="Picture 5" descr="PlotErrorBands_CovMtxCC_LoE_AllSysts_lem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3657600"/>
            <a:ext cx="3881084" cy="27889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29000" y="3516868"/>
            <a:ext cx="25146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Full Covariance Matrix</a:t>
            </a:r>
            <a:endParaRPr lang="en-US" dirty="0"/>
          </a:p>
        </p:txBody>
      </p:sp>
      <p:grpSp>
        <p:nvGrpSpPr>
          <p:cNvPr id="8" name="Group 13"/>
          <p:cNvGrpSpPr/>
          <p:nvPr/>
        </p:nvGrpSpPr>
        <p:grpSpPr>
          <a:xfrm>
            <a:off x="3429000" y="1097281"/>
            <a:ext cx="4724400" cy="461665"/>
            <a:chOff x="2057400" y="1676400"/>
            <a:chExt cx="4724400" cy="461665"/>
          </a:xfrm>
        </p:grpSpPr>
        <p:sp>
          <p:nvSpPr>
            <p:cNvPr id="9" name="TextBox 8"/>
            <p:cNvSpPr txBox="1"/>
            <p:nvPr/>
          </p:nvSpPr>
          <p:spPr>
            <a:xfrm>
              <a:off x="2057400" y="1676400"/>
              <a:ext cx="838200" cy="46166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Helvetica"/>
                </a:rPr>
                <a:t>Far</a:t>
              </a:r>
              <a:endParaRPr lang="en-US" sz="2400" b="1" dirty="0">
                <a:solidFill>
                  <a:schemeClr val="bg1"/>
                </a:solidFill>
                <a:latin typeface="Helvetica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867400" y="1676400"/>
              <a:ext cx="914400" cy="46166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Helvetica"/>
                </a:rPr>
                <a:t>Near</a:t>
              </a:r>
              <a:endParaRPr lang="en-US" sz="2400" b="1" dirty="0">
                <a:solidFill>
                  <a:schemeClr val="bg1"/>
                </a:solidFill>
                <a:latin typeface="Helvetica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57200" y="5745481"/>
            <a:ext cx="167640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Helvetica"/>
              </a:rPr>
              <a:t>Far x Far</a:t>
            </a:r>
            <a:endParaRPr lang="en-US" sz="2400" b="1" dirty="0">
              <a:solidFill>
                <a:schemeClr val="bg1"/>
              </a:solidFill>
              <a:latin typeface="Helvetica"/>
            </a:endParaRPr>
          </a:p>
        </p:txBody>
      </p:sp>
      <p:cxnSp>
        <p:nvCxnSpPr>
          <p:cNvPr id="12" name="Straight Arrow Connector 11"/>
          <p:cNvCxnSpPr>
            <a:stCxn id="11" idx="3"/>
          </p:cNvCxnSpPr>
          <p:nvPr/>
        </p:nvCxnSpPr>
        <p:spPr>
          <a:xfrm flipV="1">
            <a:off x="2133600" y="5745481"/>
            <a:ext cx="1371600" cy="230833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858000" y="3992881"/>
            <a:ext cx="198120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Helvetica"/>
              </a:rPr>
              <a:t>Near x Near</a:t>
            </a:r>
            <a:endParaRPr lang="en-US" sz="2400" b="1" dirty="0">
              <a:solidFill>
                <a:schemeClr val="bg1"/>
              </a:solidFill>
              <a:latin typeface="Helvetica"/>
            </a:endParaRPr>
          </a:p>
        </p:txBody>
      </p:sp>
      <p:cxnSp>
        <p:nvCxnSpPr>
          <p:cNvPr id="14" name="Straight Arrow Connector 13"/>
          <p:cNvCxnSpPr>
            <a:stCxn id="13" idx="1"/>
          </p:cNvCxnSpPr>
          <p:nvPr/>
        </p:nvCxnSpPr>
        <p:spPr>
          <a:xfrm rot="10800000" flipV="1">
            <a:off x="5715000" y="4223713"/>
            <a:ext cx="1143000" cy="302567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858000" y="5745481"/>
            <a:ext cx="198120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Helvetica"/>
              </a:rPr>
              <a:t>Far x Near</a:t>
            </a:r>
            <a:endParaRPr lang="en-US" sz="2400" b="1" dirty="0">
              <a:solidFill>
                <a:schemeClr val="bg1"/>
              </a:solidFill>
              <a:latin typeface="Helvetica"/>
            </a:endParaRPr>
          </a:p>
        </p:txBody>
      </p:sp>
      <p:cxnSp>
        <p:nvCxnSpPr>
          <p:cNvPr id="16" name="Straight Arrow Connector 15"/>
          <p:cNvCxnSpPr>
            <a:stCxn id="15" idx="1"/>
          </p:cNvCxnSpPr>
          <p:nvPr/>
        </p:nvCxnSpPr>
        <p:spPr>
          <a:xfrm rot="10800000">
            <a:off x="5715000" y="5821682"/>
            <a:ext cx="1143000" cy="154633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57200" y="4069081"/>
            <a:ext cx="198120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Helvetica"/>
              </a:rPr>
              <a:t>Near x Far</a:t>
            </a:r>
            <a:endParaRPr lang="en-US" sz="2400" b="1" dirty="0">
              <a:solidFill>
                <a:schemeClr val="bg1"/>
              </a:solidFill>
              <a:latin typeface="Helvetica"/>
            </a:endParaRPr>
          </a:p>
        </p:txBody>
      </p:sp>
      <p:cxnSp>
        <p:nvCxnSpPr>
          <p:cNvPr id="18" name="Straight Arrow Connector 17"/>
          <p:cNvCxnSpPr>
            <a:stCxn id="17" idx="3"/>
          </p:cNvCxnSpPr>
          <p:nvPr/>
        </p:nvCxnSpPr>
        <p:spPr>
          <a:xfrm>
            <a:off x="2438400" y="4299914"/>
            <a:ext cx="990600" cy="302567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56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Charged Current Systematic Uncertainties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pic>
        <p:nvPicPr>
          <p:cNvPr id="5" name="Picture 4" descr="errBandCC_Far_Near_LoE_AllSysts_lem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944883"/>
            <a:ext cx="7239000" cy="2594428"/>
          </a:xfrm>
          <a:prstGeom prst="rect">
            <a:avLst/>
          </a:prstGeom>
        </p:spPr>
      </p:pic>
      <p:pic>
        <p:nvPicPr>
          <p:cNvPr id="6" name="Picture 5" descr="PlotErrorBands_CovMtxCC_LoE_AllSysts_lem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3657600"/>
            <a:ext cx="3881083" cy="27889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52800" y="3505200"/>
            <a:ext cx="25146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Full Covariance Matrix</a:t>
            </a:r>
            <a:endParaRPr lang="en-US" dirty="0"/>
          </a:p>
        </p:txBody>
      </p:sp>
      <p:grpSp>
        <p:nvGrpSpPr>
          <p:cNvPr id="8" name="Group 13"/>
          <p:cNvGrpSpPr/>
          <p:nvPr/>
        </p:nvGrpSpPr>
        <p:grpSpPr>
          <a:xfrm>
            <a:off x="3429000" y="1097281"/>
            <a:ext cx="4724400" cy="461665"/>
            <a:chOff x="2057400" y="1676400"/>
            <a:chExt cx="4724400" cy="461665"/>
          </a:xfrm>
        </p:grpSpPr>
        <p:sp>
          <p:nvSpPr>
            <p:cNvPr id="9" name="TextBox 8"/>
            <p:cNvSpPr txBox="1"/>
            <p:nvPr/>
          </p:nvSpPr>
          <p:spPr>
            <a:xfrm>
              <a:off x="2057400" y="1676400"/>
              <a:ext cx="838200" cy="46166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Helvetica"/>
                </a:rPr>
                <a:t>Far</a:t>
              </a:r>
              <a:endParaRPr lang="en-US" sz="2400" b="1" dirty="0">
                <a:solidFill>
                  <a:schemeClr val="bg1"/>
                </a:solidFill>
                <a:latin typeface="Helvetica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867400" y="1676400"/>
              <a:ext cx="914400" cy="46166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Helvetica"/>
                </a:rPr>
                <a:t>Near</a:t>
              </a:r>
              <a:endParaRPr lang="en-US" sz="2400" b="1" dirty="0">
                <a:solidFill>
                  <a:schemeClr val="bg1"/>
                </a:solidFill>
                <a:latin typeface="Helvetica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57200" y="5745481"/>
            <a:ext cx="167640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Helvetica"/>
              </a:rPr>
              <a:t>Far x Far</a:t>
            </a:r>
            <a:endParaRPr lang="en-US" sz="2400" b="1" dirty="0">
              <a:solidFill>
                <a:schemeClr val="bg1"/>
              </a:solidFill>
              <a:latin typeface="Helvetica"/>
            </a:endParaRPr>
          </a:p>
        </p:txBody>
      </p:sp>
      <p:cxnSp>
        <p:nvCxnSpPr>
          <p:cNvPr id="12" name="Straight Arrow Connector 11"/>
          <p:cNvCxnSpPr>
            <a:stCxn id="11" idx="3"/>
          </p:cNvCxnSpPr>
          <p:nvPr/>
        </p:nvCxnSpPr>
        <p:spPr>
          <a:xfrm flipV="1">
            <a:off x="2133600" y="5745481"/>
            <a:ext cx="1371600" cy="230833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858000" y="3992881"/>
            <a:ext cx="198120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Helvetica"/>
              </a:rPr>
              <a:t>Near x Near</a:t>
            </a:r>
            <a:endParaRPr lang="en-US" sz="2400" b="1" dirty="0">
              <a:solidFill>
                <a:schemeClr val="bg1"/>
              </a:solidFill>
              <a:latin typeface="Helvetica"/>
            </a:endParaRPr>
          </a:p>
        </p:txBody>
      </p:sp>
      <p:cxnSp>
        <p:nvCxnSpPr>
          <p:cNvPr id="14" name="Straight Arrow Connector 13"/>
          <p:cNvCxnSpPr>
            <a:stCxn id="13" idx="1"/>
          </p:cNvCxnSpPr>
          <p:nvPr/>
        </p:nvCxnSpPr>
        <p:spPr>
          <a:xfrm rot="10800000" flipV="1">
            <a:off x="5715000" y="4223713"/>
            <a:ext cx="1143000" cy="302567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858000" y="5745481"/>
            <a:ext cx="198120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Helvetica"/>
              </a:rPr>
              <a:t>Far x Near</a:t>
            </a:r>
            <a:endParaRPr lang="en-US" sz="2400" b="1" dirty="0">
              <a:solidFill>
                <a:schemeClr val="bg1"/>
              </a:solidFill>
              <a:latin typeface="Helvetica"/>
            </a:endParaRPr>
          </a:p>
        </p:txBody>
      </p:sp>
      <p:cxnSp>
        <p:nvCxnSpPr>
          <p:cNvPr id="16" name="Straight Arrow Connector 15"/>
          <p:cNvCxnSpPr>
            <a:stCxn id="15" idx="1"/>
          </p:cNvCxnSpPr>
          <p:nvPr/>
        </p:nvCxnSpPr>
        <p:spPr>
          <a:xfrm rot="10800000">
            <a:off x="5715000" y="5821682"/>
            <a:ext cx="1143000" cy="154633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57200" y="4069081"/>
            <a:ext cx="198120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Helvetica"/>
              </a:rPr>
              <a:t>Near x Far</a:t>
            </a:r>
            <a:endParaRPr lang="en-US" sz="2400" b="1" dirty="0">
              <a:solidFill>
                <a:schemeClr val="bg1"/>
              </a:solidFill>
              <a:latin typeface="Helvetica"/>
            </a:endParaRPr>
          </a:p>
        </p:txBody>
      </p:sp>
      <p:cxnSp>
        <p:nvCxnSpPr>
          <p:cNvPr id="18" name="Straight Arrow Connector 17"/>
          <p:cNvCxnSpPr>
            <a:stCxn id="17" idx="3"/>
          </p:cNvCxnSpPr>
          <p:nvPr/>
        </p:nvCxnSpPr>
        <p:spPr>
          <a:xfrm>
            <a:off x="2438400" y="4299914"/>
            <a:ext cx="990600" cy="302567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57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Experimental Sensitivity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pic>
        <p:nvPicPr>
          <p:cNvPr id="31" name="Picture 30" descr="CompareAllSystsContours_CCNC_sensitivity_noF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127760"/>
            <a:ext cx="7125926" cy="512064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7239000" y="1203960"/>
            <a:ext cx="1447800" cy="381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Sensitive to: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7162800" y="1813560"/>
            <a:ext cx="167640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b="1" dirty="0" smtClean="0">
                <a:latin typeface="Times New Roman"/>
                <a:cs typeface="Times New Roman"/>
              </a:rPr>
              <a:t>θ</a:t>
            </a:r>
            <a:r>
              <a:rPr lang="en-US" b="1" baseline="-25000" dirty="0" smtClean="0">
                <a:cs typeface="Times New Roman"/>
              </a:rPr>
              <a:t>24</a:t>
            </a:r>
            <a:r>
              <a:rPr lang="en-US" b="1" dirty="0" smtClean="0">
                <a:cs typeface="Times New Roman"/>
              </a:rPr>
              <a:t> ≥ 0.2;</a:t>
            </a:r>
          </a:p>
          <a:p>
            <a:pPr algn="ctr"/>
            <a:r>
              <a:rPr lang="en-US" i="1" dirty="0" smtClean="0">
                <a:latin typeface="Helvetica"/>
                <a:cs typeface="Times New Roman"/>
              </a:rPr>
              <a:t>Near Detector</a:t>
            </a:r>
          </a:p>
          <a:p>
            <a:pPr algn="ctr"/>
            <a:r>
              <a:rPr lang="en-US" i="1" dirty="0" smtClean="0">
                <a:latin typeface="Helvetica"/>
                <a:cs typeface="Times New Roman"/>
              </a:rPr>
              <a:t>dominates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162800" y="3185160"/>
            <a:ext cx="1676400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b="1" dirty="0" smtClean="0">
                <a:latin typeface="Times New Roman"/>
                <a:cs typeface="Times New Roman"/>
              </a:rPr>
              <a:t>θ</a:t>
            </a:r>
            <a:r>
              <a:rPr lang="en-US" b="1" baseline="-25000" dirty="0" smtClean="0">
                <a:latin typeface="Helvetica"/>
                <a:cs typeface="Times New Roman"/>
              </a:rPr>
              <a:t>24</a:t>
            </a:r>
            <a:r>
              <a:rPr lang="en-US" b="1" dirty="0" smtClean="0">
                <a:latin typeface="Helvetica"/>
                <a:cs typeface="Times New Roman"/>
              </a:rPr>
              <a:t> ≥ 0.14;</a:t>
            </a:r>
          </a:p>
          <a:p>
            <a:pPr algn="ctr"/>
            <a:r>
              <a:rPr lang="en-US" i="1" dirty="0" smtClean="0">
                <a:cs typeface="Times New Roman"/>
              </a:rPr>
              <a:t>Far Detector dominates</a:t>
            </a:r>
          </a:p>
        </p:txBody>
      </p:sp>
      <p:sp>
        <p:nvSpPr>
          <p:cNvPr id="35" name="Right Brace 34"/>
          <p:cNvSpPr/>
          <p:nvPr/>
        </p:nvSpPr>
        <p:spPr>
          <a:xfrm>
            <a:off x="6781800" y="1635760"/>
            <a:ext cx="228600" cy="1320800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ight Brace 35"/>
          <p:cNvSpPr/>
          <p:nvPr/>
        </p:nvSpPr>
        <p:spPr>
          <a:xfrm>
            <a:off x="6781800" y="3032760"/>
            <a:ext cx="228600" cy="1371600"/>
          </a:xfrm>
          <a:prstGeom prst="rightBrac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4419600" y="1642872"/>
            <a:ext cx="2286000" cy="1307592"/>
          </a:xfrm>
          <a:prstGeom prst="rect">
            <a:avLst/>
          </a:prstGeom>
          <a:solidFill>
            <a:schemeClr val="accent1">
              <a:alpha val="2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3962400" y="2956560"/>
            <a:ext cx="2743200" cy="1447800"/>
          </a:xfrm>
          <a:prstGeom prst="rect">
            <a:avLst/>
          </a:prstGeom>
          <a:solidFill>
            <a:schemeClr val="accent5">
              <a:alpha val="25000"/>
            </a:schemeClr>
          </a:solidFill>
          <a:ln w="12700"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7162800" y="4404360"/>
            <a:ext cx="1676400" cy="175432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cs typeface="Times New Roman"/>
              </a:rPr>
              <a:t>NC oscillations with</a:t>
            </a:r>
          </a:p>
          <a:p>
            <a:pPr algn="ctr"/>
            <a:r>
              <a:rPr lang="en-US" dirty="0" smtClean="0">
                <a:cs typeface="Times New Roman"/>
              </a:rPr>
              <a:t>Δm</a:t>
            </a:r>
            <a:r>
              <a:rPr lang="en-US" baseline="30000" dirty="0" smtClean="0">
                <a:cs typeface="Times New Roman"/>
              </a:rPr>
              <a:t>2</a:t>
            </a:r>
            <a:r>
              <a:rPr lang="en-US" baseline="-25000" dirty="0" smtClean="0">
                <a:cs typeface="Times New Roman"/>
              </a:rPr>
              <a:t>41</a:t>
            </a:r>
            <a:r>
              <a:rPr lang="en-US" dirty="0" smtClean="0">
                <a:cs typeface="Times New Roman"/>
              </a:rPr>
              <a:t> ~ Δm</a:t>
            </a:r>
            <a:r>
              <a:rPr lang="en-US" baseline="30000" dirty="0" smtClean="0">
                <a:cs typeface="Times New Roman"/>
              </a:rPr>
              <a:t>2</a:t>
            </a:r>
            <a:r>
              <a:rPr lang="en-US" baseline="-25000" dirty="0" smtClean="0">
                <a:cs typeface="Times New Roman"/>
              </a:rPr>
              <a:t>32 </a:t>
            </a:r>
            <a:r>
              <a:rPr lang="en-US" dirty="0" smtClean="0">
                <a:cs typeface="Times New Roman"/>
              </a:rPr>
              <a:t>or </a:t>
            </a:r>
          </a:p>
          <a:p>
            <a:pPr algn="ctr"/>
            <a:r>
              <a:rPr lang="en-US" dirty="0" smtClean="0">
                <a:cs typeface="Times New Roman"/>
              </a:rPr>
              <a:t>Δm</a:t>
            </a:r>
            <a:r>
              <a:rPr lang="en-US" baseline="30000" dirty="0" smtClean="0">
                <a:cs typeface="Times New Roman"/>
              </a:rPr>
              <a:t>2</a:t>
            </a:r>
            <a:r>
              <a:rPr lang="en-US" baseline="-25000" dirty="0" smtClean="0">
                <a:cs typeface="Times New Roman"/>
              </a:rPr>
              <a:t>41</a:t>
            </a:r>
            <a:r>
              <a:rPr lang="en-US" dirty="0" smtClean="0">
                <a:cs typeface="Times New Roman"/>
              </a:rPr>
              <a:t> &lt; Δm</a:t>
            </a:r>
            <a:r>
              <a:rPr lang="en-US" baseline="30000" dirty="0" smtClean="0">
                <a:cs typeface="Times New Roman"/>
              </a:rPr>
              <a:t>2</a:t>
            </a:r>
            <a:r>
              <a:rPr lang="en-US" baseline="-25000" dirty="0" smtClean="0">
                <a:cs typeface="Times New Roman"/>
              </a:rPr>
              <a:t>32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62600" y="4404360"/>
            <a:ext cx="1143000" cy="1066800"/>
          </a:xfrm>
          <a:prstGeom prst="rect">
            <a:avLst/>
          </a:prstGeom>
          <a:solidFill>
            <a:schemeClr val="accent6">
              <a:alpha val="25000"/>
            </a:schemeClr>
          </a:solidFill>
          <a:ln w="127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ight Brace 40"/>
          <p:cNvSpPr/>
          <p:nvPr/>
        </p:nvSpPr>
        <p:spPr>
          <a:xfrm>
            <a:off x="6781800" y="4404360"/>
            <a:ext cx="228600" cy="1066800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58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Improving the Sterile Search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pic>
        <p:nvPicPr>
          <p:cNvPr id="17" name="Picture 16" descr="CompareAllSystsContours_CCNC_sensitivity_noF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1" y="1128373"/>
            <a:ext cx="7125072" cy="512002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105400" y="6031468"/>
            <a:ext cx="388620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Helvetica"/>
              </a:rPr>
              <a:t>Phys. Rev. Lett. </a:t>
            </a:r>
            <a:r>
              <a:rPr lang="en-US" b="1" dirty="0" smtClean="0">
                <a:solidFill>
                  <a:schemeClr val="tx1"/>
                </a:solidFill>
                <a:latin typeface="Helvetica"/>
              </a:rPr>
              <a:t>117</a:t>
            </a:r>
            <a:r>
              <a:rPr lang="en-US" dirty="0" smtClean="0">
                <a:solidFill>
                  <a:schemeClr val="tx1"/>
                </a:solidFill>
                <a:latin typeface="Helvetica"/>
              </a:rPr>
              <a:t>, 209901 (2016)</a:t>
            </a:r>
            <a:endParaRPr lang="en-US" dirty="0">
              <a:solidFill>
                <a:schemeClr val="tx1"/>
              </a:solidFill>
              <a:latin typeface="Helvetic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81800" y="1862078"/>
            <a:ext cx="2286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Helvetica"/>
              </a:rPr>
              <a:t>  </a:t>
            </a:r>
            <a:r>
              <a:rPr lang="en-US" dirty="0" smtClean="0">
                <a:latin typeface="Helvetica"/>
              </a:rPr>
              <a:t>Sensitivities are calculated using the two fit methods indicated</a:t>
            </a:r>
          </a:p>
          <a:p>
            <a:endParaRPr lang="en-US" dirty="0" smtClean="0">
              <a:latin typeface="Helvetica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Helvetica"/>
              </a:rPr>
              <a:t>  Far/Near ratio methods lose coverage in Near Detector dominated region</a:t>
            </a:r>
            <a:endParaRPr lang="en-US" dirty="0">
              <a:latin typeface="Helvetica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59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0" name="Picture 2"/>
          <p:cNvPicPr>
            <a:picLocks noChangeAspect="1" noChangeArrowheads="1"/>
          </p:cNvPicPr>
          <p:nvPr/>
        </p:nvPicPr>
        <p:blipFill>
          <a:blip r:embed="rId2"/>
          <a:srcRect l="15625" t="47778" r="23750" b="25555"/>
          <a:stretch>
            <a:fillRect/>
          </a:stretch>
        </p:blipFill>
        <p:spPr bwMode="auto">
          <a:xfrm>
            <a:off x="381000" y="4800600"/>
            <a:ext cx="6553200" cy="1621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Neutrino Oscillations - Formalism</a:t>
            </a:r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/>
          <a:srcRect l="65000" t="51111" r="17500" b="38889"/>
          <a:stretch>
            <a:fillRect/>
          </a:stretch>
        </p:blipFill>
        <p:spPr bwMode="auto">
          <a:xfrm>
            <a:off x="6781800" y="5562600"/>
            <a:ext cx="2133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/>
          <a:srcRect l="43750" t="53333" r="29375" b="30000"/>
          <a:stretch>
            <a:fillRect/>
          </a:stretch>
        </p:blipFill>
        <p:spPr bwMode="auto">
          <a:xfrm>
            <a:off x="838200" y="1066800"/>
            <a:ext cx="3276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oup 10"/>
          <p:cNvGrpSpPr>
            <a:grpSpLocks noChangeAspect="1"/>
          </p:cNvGrpSpPr>
          <p:nvPr/>
        </p:nvGrpSpPr>
        <p:grpSpPr>
          <a:xfrm>
            <a:off x="6858000" y="1143000"/>
            <a:ext cx="1333500" cy="762000"/>
            <a:chOff x="3733800" y="2209800"/>
            <a:chExt cx="1600200" cy="914400"/>
          </a:xfrm>
        </p:grpSpPr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5"/>
            <a:srcRect l="50625" t="68889" r="36250" b="23333"/>
            <a:stretch>
              <a:fillRect/>
            </a:stretch>
          </p:blipFill>
          <p:spPr bwMode="auto">
            <a:xfrm>
              <a:off x="3733800" y="2209800"/>
              <a:ext cx="16002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5"/>
            <a:srcRect l="50625" t="78889" r="36250" b="13333"/>
            <a:stretch>
              <a:fillRect/>
            </a:stretch>
          </p:blipFill>
          <p:spPr bwMode="auto">
            <a:xfrm>
              <a:off x="3733800" y="2590800"/>
              <a:ext cx="16002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1" name="Oval 20"/>
          <p:cNvSpPr/>
          <p:nvPr/>
        </p:nvSpPr>
        <p:spPr>
          <a:xfrm>
            <a:off x="3048000" y="4724400"/>
            <a:ext cx="1676400" cy="76200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3962400" y="5562600"/>
            <a:ext cx="1219200" cy="76200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143000" y="3810000"/>
            <a:ext cx="5943600" cy="369332"/>
          </a:xfrm>
          <a:prstGeom prst="rect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Amplitude of oscillations – depends on {</a:t>
            </a:r>
            <a:r>
              <a:rPr lang="el-GR" dirty="0" smtClean="0">
                <a:cs typeface="Times New Roman"/>
              </a:rPr>
              <a:t>θ</a:t>
            </a:r>
            <a:r>
              <a:rPr lang="en-US" baseline="-25000" dirty="0" smtClean="0">
                <a:cs typeface="Times New Roman"/>
              </a:rPr>
              <a:t>23</a:t>
            </a:r>
            <a:r>
              <a:rPr lang="en-US" dirty="0" smtClean="0">
                <a:cs typeface="Times New Roman"/>
              </a:rPr>
              <a:t>, </a:t>
            </a:r>
            <a:r>
              <a:rPr lang="el-GR" dirty="0" smtClean="0">
                <a:cs typeface="Times New Roman"/>
              </a:rPr>
              <a:t>θ</a:t>
            </a:r>
            <a:r>
              <a:rPr lang="en-US" baseline="-25000" dirty="0" smtClean="0">
                <a:cs typeface="Times New Roman"/>
              </a:rPr>
              <a:t>13</a:t>
            </a:r>
            <a:r>
              <a:rPr lang="en-US" dirty="0" smtClean="0">
                <a:cs typeface="Times New Roman"/>
              </a:rPr>
              <a:t>, </a:t>
            </a:r>
            <a:r>
              <a:rPr lang="el-GR" dirty="0" smtClean="0">
                <a:cs typeface="Times New Roman"/>
              </a:rPr>
              <a:t>θ</a:t>
            </a:r>
            <a:r>
              <a:rPr lang="en-US" baseline="-25000" dirty="0" smtClean="0">
                <a:cs typeface="Times New Roman"/>
              </a:rPr>
              <a:t>12</a:t>
            </a:r>
            <a:r>
              <a:rPr lang="en-US" dirty="0" smtClean="0">
                <a:cs typeface="Times New Roman"/>
              </a:rPr>
              <a:t>, 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baseline="-25000" dirty="0" smtClean="0">
                <a:cs typeface="Times New Roman"/>
              </a:rPr>
              <a:t>CP</a:t>
            </a:r>
            <a:r>
              <a:rPr lang="en-US" dirty="0" smtClean="0">
                <a:cs typeface="Times New Roman"/>
              </a:rPr>
              <a:t>}</a:t>
            </a:r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1981200" y="4191000"/>
            <a:ext cx="1524000" cy="609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7" name="Picture 1"/>
          <p:cNvPicPr>
            <a:picLocks noChangeAspect="1" noChangeArrowheads="1"/>
          </p:cNvPicPr>
          <p:nvPr/>
        </p:nvPicPr>
        <p:blipFill>
          <a:blip r:embed="rId6"/>
          <a:srcRect l="60625" t="64444" r="28125" b="31111"/>
          <a:stretch>
            <a:fillRect/>
          </a:stretch>
        </p:blipFill>
        <p:spPr bwMode="auto">
          <a:xfrm>
            <a:off x="4572000" y="1447800"/>
            <a:ext cx="17145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8" name="Straight Arrow Connector 27"/>
          <p:cNvCxnSpPr>
            <a:endCxn id="27" idx="1"/>
          </p:cNvCxnSpPr>
          <p:nvPr/>
        </p:nvCxnSpPr>
        <p:spPr>
          <a:xfrm>
            <a:off x="4114800" y="1638300"/>
            <a:ext cx="4572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33" idx="1"/>
            <a:endCxn id="34" idx="3"/>
          </p:cNvCxnSpPr>
          <p:nvPr/>
        </p:nvCxnSpPr>
        <p:spPr>
          <a:xfrm rot="10800000" flipV="1">
            <a:off x="6934201" y="4937640"/>
            <a:ext cx="638175" cy="129659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33" idx="1"/>
            <a:endCxn id="35" idx="3"/>
          </p:cNvCxnSpPr>
          <p:nvPr/>
        </p:nvCxnSpPr>
        <p:spPr>
          <a:xfrm rot="10800000" flipV="1">
            <a:off x="6172201" y="4937640"/>
            <a:ext cx="1400175" cy="967859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572375" y="4752975"/>
            <a:ext cx="1447800" cy="36933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Oscillations</a:t>
            </a:r>
          </a:p>
        </p:txBody>
      </p:sp>
      <p:pic>
        <p:nvPicPr>
          <p:cNvPr id="232449" name="Picture 1"/>
          <p:cNvPicPr>
            <a:picLocks noChangeAspect="1" noChangeArrowheads="1"/>
          </p:cNvPicPr>
          <p:nvPr/>
        </p:nvPicPr>
        <p:blipFill>
          <a:blip r:embed="rId7"/>
          <a:srcRect l="46875" t="63016" r="5625" b="26667"/>
          <a:stretch>
            <a:fillRect/>
          </a:stretch>
        </p:blipFill>
        <p:spPr bwMode="auto">
          <a:xfrm>
            <a:off x="533400" y="2362200"/>
            <a:ext cx="810768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" name="Rectangle 33"/>
          <p:cNvSpPr/>
          <p:nvPr/>
        </p:nvSpPr>
        <p:spPr>
          <a:xfrm>
            <a:off x="4724400" y="4800600"/>
            <a:ext cx="2209800" cy="53340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5181600" y="5638800"/>
            <a:ext cx="990600" cy="53340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Individual and Joint Detector Sensitivity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>
          <a:xfrm>
            <a:off x="228600" y="1432620"/>
            <a:ext cx="4517327" cy="3246120"/>
            <a:chOff x="228600" y="1828800"/>
            <a:chExt cx="4517327" cy="3246120"/>
          </a:xfrm>
        </p:grpSpPr>
        <p:pic>
          <p:nvPicPr>
            <p:cNvPr id="22" name="Picture 21" descr="Compare3Contours_leme_LoE_stat_sns_dd_v_nd_v_fd_90CL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8600" y="1828800"/>
              <a:ext cx="4517327" cy="3246120"/>
            </a:xfrm>
            <a:prstGeom prst="rect">
              <a:avLst/>
            </a:prstGeom>
          </p:spPr>
        </p:pic>
        <p:pic>
          <p:nvPicPr>
            <p:cNvPr id="23" name="Picture 22" descr="Compare3Contours_leme_LoE_stat_sns_dd_v_nd_v_fd_90CL.png"/>
            <p:cNvPicPr>
              <a:picLocks noChangeAspect="1"/>
            </p:cNvPicPr>
            <p:nvPr/>
          </p:nvPicPr>
          <p:blipFill>
            <a:blip r:embed="rId3"/>
            <a:srcRect l="18555" t="14085" r="61203" b="71831"/>
            <a:stretch>
              <a:fillRect/>
            </a:stretch>
          </p:blipFill>
          <p:spPr>
            <a:xfrm>
              <a:off x="3200400" y="2286000"/>
              <a:ext cx="914400" cy="457200"/>
            </a:xfrm>
            <a:prstGeom prst="rect">
              <a:avLst/>
            </a:prstGeom>
          </p:spPr>
        </p:pic>
      </p:grpSp>
      <p:pic>
        <p:nvPicPr>
          <p:cNvPr id="20" name="Picture 19" descr="Compare3Contours_leme_LoE_stat_sns_dd_v_nd_v_fd_90C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1432620"/>
            <a:ext cx="4517327" cy="324611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066800" y="1249740"/>
            <a:ext cx="30480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Statistical Uncertainty Only</a:t>
            </a:r>
            <a:endParaRPr lang="en-US" i="1" dirty="0"/>
          </a:p>
        </p:txBody>
      </p:sp>
      <p:sp>
        <p:nvSpPr>
          <p:cNvPr id="25" name="TextBox 24"/>
          <p:cNvSpPr txBox="1"/>
          <p:nvPr/>
        </p:nvSpPr>
        <p:spPr>
          <a:xfrm>
            <a:off x="5257800" y="1249740"/>
            <a:ext cx="30480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+ Systematic Uncertainty</a:t>
            </a:r>
            <a:endParaRPr lang="en-US" i="1" dirty="0"/>
          </a:p>
        </p:txBody>
      </p:sp>
      <p:sp>
        <p:nvSpPr>
          <p:cNvPr id="26" name="CaixaDeTexto 8"/>
          <p:cNvSpPr txBox="1"/>
          <p:nvPr/>
        </p:nvSpPr>
        <p:spPr>
          <a:xfrm>
            <a:off x="838200" y="4754940"/>
            <a:ext cx="3581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Helvetica" pitchFamily="34" charset="0"/>
              </a:rPr>
              <a:t>  Statistics only fit is dominated by the ND for mass-splitting scales larger than 0.05 eV</a:t>
            </a:r>
            <a:r>
              <a:rPr lang="en-US" sz="1600" baseline="30000" dirty="0" smtClean="0">
                <a:latin typeface="Helvetica" pitchFamily="34" charset="0"/>
              </a:rPr>
              <a:t>2</a:t>
            </a:r>
          </a:p>
          <a:p>
            <a:pPr lvl="1">
              <a:buFont typeface="Arial" pitchFamily="34" charset="0"/>
              <a:buChar char="•"/>
            </a:pPr>
            <a:r>
              <a:rPr lang="en-US" sz="1600" baseline="30000" dirty="0" smtClean="0">
                <a:latin typeface="Helvetica" pitchFamily="34" charset="0"/>
              </a:rPr>
              <a:t> </a:t>
            </a:r>
            <a:r>
              <a:rPr lang="en-US" sz="1600" dirty="0" smtClean="0">
                <a:latin typeface="Helvetica" pitchFamily="34" charset="0"/>
              </a:rPr>
              <a:t> ~22.2 million CC events observed in the ND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>
                <a:latin typeface="Helvetica" pitchFamily="34" charset="0"/>
              </a:rPr>
              <a:t>  ~6300 CC events in FD</a:t>
            </a:r>
          </a:p>
        </p:txBody>
      </p:sp>
      <p:sp>
        <p:nvSpPr>
          <p:cNvPr id="27" name="CaixaDeTexto 8"/>
          <p:cNvSpPr txBox="1"/>
          <p:nvPr/>
        </p:nvSpPr>
        <p:spPr>
          <a:xfrm>
            <a:off x="4648200" y="4983540"/>
            <a:ext cx="2057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Helvetica" pitchFamily="34" charset="0"/>
              </a:rPr>
              <a:t>  FD assists ND with  small, flat increase in sensitivity due to deficit cross-check</a:t>
            </a:r>
          </a:p>
        </p:txBody>
      </p:sp>
      <p:sp>
        <p:nvSpPr>
          <p:cNvPr id="28" name="CaixaDeTexto 8"/>
          <p:cNvSpPr txBox="1"/>
          <p:nvPr/>
        </p:nvSpPr>
        <p:spPr>
          <a:xfrm>
            <a:off x="6705600" y="4983540"/>
            <a:ext cx="2057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Helvetica" pitchFamily="34" charset="0"/>
              </a:rPr>
              <a:t>  ND significantly cancels systematic uncertainties in FD yielding factor of 2 improvement</a:t>
            </a:r>
          </a:p>
        </p:txBody>
      </p:sp>
      <p:cxnSp>
        <p:nvCxnSpPr>
          <p:cNvPr id="29" name="Straight Arrow Connector 28"/>
          <p:cNvCxnSpPr>
            <a:stCxn id="28" idx="0"/>
          </p:cNvCxnSpPr>
          <p:nvPr/>
        </p:nvCxnSpPr>
        <p:spPr>
          <a:xfrm rot="16200000" flipV="1">
            <a:off x="6991350" y="4240590"/>
            <a:ext cx="1371600" cy="1143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5400000" flipH="1" flipV="1">
            <a:off x="5562600" y="2926140"/>
            <a:ext cx="2590800" cy="1371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60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Data </a:t>
            </a:r>
            <a:r>
              <a:rPr lang="en-US" dirty="0" smtClean="0"/>
              <a:t>Reconstructed Energy Spectra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pic>
        <p:nvPicPr>
          <p:cNvPr id="11" name="Picture 10" descr="spec_ratio_std_v_best_CC_FD_data_leme_tun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964351"/>
            <a:ext cx="4495800" cy="4360249"/>
          </a:xfrm>
          <a:prstGeom prst="rect">
            <a:avLst/>
          </a:prstGeom>
        </p:spPr>
      </p:pic>
      <p:pic>
        <p:nvPicPr>
          <p:cNvPr id="12" name="Picture 11" descr="spec_ratio_std_v_best_CC_FD_data_leme_tun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1964351"/>
            <a:ext cx="4495800" cy="4360248"/>
          </a:xfrm>
          <a:prstGeom prst="rect">
            <a:avLst/>
          </a:prstGeom>
        </p:spPr>
      </p:pic>
      <p:grpSp>
        <p:nvGrpSpPr>
          <p:cNvPr id="5" name="Group 8"/>
          <p:cNvGrpSpPr/>
          <p:nvPr/>
        </p:nvGrpSpPr>
        <p:grpSpPr>
          <a:xfrm>
            <a:off x="2057400" y="1583351"/>
            <a:ext cx="5181600" cy="461665"/>
            <a:chOff x="2057400" y="1676400"/>
            <a:chExt cx="5181600" cy="461665"/>
          </a:xfrm>
        </p:grpSpPr>
        <p:sp>
          <p:nvSpPr>
            <p:cNvPr id="14" name="TextBox 13"/>
            <p:cNvSpPr txBox="1"/>
            <p:nvPr/>
          </p:nvSpPr>
          <p:spPr>
            <a:xfrm>
              <a:off x="2057400" y="1676400"/>
              <a:ext cx="838200" cy="46166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Helvetica"/>
                </a:rPr>
                <a:t>Far</a:t>
              </a:r>
              <a:endParaRPr lang="en-US" sz="2400" b="1" dirty="0">
                <a:solidFill>
                  <a:schemeClr val="bg1"/>
                </a:solidFill>
                <a:latin typeface="Helvetica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324600" y="1676400"/>
              <a:ext cx="914400" cy="46166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Helvetica"/>
                </a:rPr>
                <a:t>Near</a:t>
              </a:r>
              <a:endParaRPr lang="en-US" sz="2400" b="1" dirty="0">
                <a:solidFill>
                  <a:schemeClr val="bg1"/>
                </a:solidFill>
                <a:latin typeface="Helvetica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048000" y="1219200"/>
            <a:ext cx="3048000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</a:rPr>
              <a:t>CC Events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Helvetica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61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Data </a:t>
            </a:r>
            <a:r>
              <a:rPr lang="en-US" dirty="0" smtClean="0"/>
              <a:t>Reconstructed Energy Spectra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pic>
        <p:nvPicPr>
          <p:cNvPr id="5" name="Picture 4" descr="spec_ratio_std_v_best_CC_FD_data_leme_tun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964352"/>
            <a:ext cx="4495800" cy="4360248"/>
          </a:xfrm>
          <a:prstGeom prst="rect">
            <a:avLst/>
          </a:prstGeom>
        </p:spPr>
      </p:pic>
      <p:pic>
        <p:nvPicPr>
          <p:cNvPr id="6" name="Picture 5" descr="spec_ratio_std_v_best_CC_FD_data_leme_tun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1964352"/>
            <a:ext cx="4495799" cy="4360248"/>
          </a:xfrm>
          <a:prstGeom prst="rect">
            <a:avLst/>
          </a:prstGeom>
        </p:spPr>
      </p:pic>
      <p:grpSp>
        <p:nvGrpSpPr>
          <p:cNvPr id="7" name="Group 8"/>
          <p:cNvGrpSpPr/>
          <p:nvPr/>
        </p:nvGrpSpPr>
        <p:grpSpPr>
          <a:xfrm>
            <a:off x="2057400" y="1583351"/>
            <a:ext cx="5181600" cy="461665"/>
            <a:chOff x="2057400" y="1676400"/>
            <a:chExt cx="5181600" cy="461665"/>
          </a:xfrm>
        </p:grpSpPr>
        <p:sp>
          <p:nvSpPr>
            <p:cNvPr id="8" name="TextBox 7"/>
            <p:cNvSpPr txBox="1"/>
            <p:nvPr/>
          </p:nvSpPr>
          <p:spPr>
            <a:xfrm>
              <a:off x="2057400" y="1676400"/>
              <a:ext cx="838200" cy="46166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Helvetica"/>
                </a:rPr>
                <a:t>Far</a:t>
              </a:r>
              <a:endParaRPr lang="en-US" sz="2400" b="1" dirty="0">
                <a:solidFill>
                  <a:schemeClr val="bg1"/>
                </a:solidFill>
                <a:latin typeface="Helvetica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324600" y="1676400"/>
              <a:ext cx="914400" cy="46166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Helvetica"/>
                </a:rPr>
                <a:t>Near</a:t>
              </a:r>
              <a:endParaRPr lang="en-US" sz="2400" b="1" dirty="0">
                <a:solidFill>
                  <a:schemeClr val="bg1"/>
                </a:solidFill>
                <a:latin typeface="Helvetica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048000" y="1219200"/>
            <a:ext cx="3048000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2"/>
                </a:solidFill>
                <a:latin typeface="Helvetica"/>
              </a:rPr>
              <a:t>NC Events</a:t>
            </a:r>
            <a:endParaRPr lang="en-US" sz="2000" b="1" dirty="0">
              <a:solidFill>
                <a:schemeClr val="accent2"/>
              </a:solidFill>
              <a:latin typeface="Helvetica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62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mpareDataSensitivity_snsBands_90C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990599"/>
            <a:ext cx="5578393" cy="54102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Exclusion Limit for Δm</a:t>
            </a:r>
            <a:r>
              <a:rPr lang="fr-FR" baseline="30000" dirty="0" smtClean="0"/>
              <a:t>2</a:t>
            </a:r>
            <a:r>
              <a:rPr lang="fr-FR" baseline="-25000" dirty="0" smtClean="0"/>
              <a:t>41</a:t>
            </a:r>
            <a:r>
              <a:rPr lang="fr-FR" dirty="0" smtClean="0"/>
              <a:t> vs. θ</a:t>
            </a:r>
            <a:r>
              <a:rPr lang="fr-FR" baseline="-25000" dirty="0" smtClean="0"/>
              <a:t>24</a:t>
            </a:r>
            <a:endParaRPr lang="en-US" baseline="-25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pic>
        <p:nvPicPr>
          <p:cNvPr id="9" name="Picture 8" descr="spec_ratio_std_v_best_CC_FD_data_leme_tuned.png"/>
          <p:cNvPicPr>
            <a:picLocks noChangeAspect="1"/>
          </p:cNvPicPr>
          <p:nvPr/>
        </p:nvPicPr>
        <p:blipFill>
          <a:blip r:embed="rId3"/>
          <a:srcRect l="47458" t="8738" r="16949" b="86020"/>
          <a:stretch>
            <a:fillRect/>
          </a:stretch>
        </p:blipFill>
        <p:spPr>
          <a:xfrm>
            <a:off x="1295400" y="4736824"/>
            <a:ext cx="2046632" cy="292376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5334000" y="1524001"/>
            <a:ext cx="3657600" cy="4267199"/>
          </a:xfrm>
        </p:spPr>
        <p:txBody>
          <a:bodyPr>
            <a:normAutofit fontScale="92500" lnSpcReduction="10000"/>
          </a:bodyPr>
          <a:lstStyle/>
          <a:p>
            <a:r>
              <a:rPr lang="en-US" sz="2200" dirty="0" smtClean="0"/>
              <a:t>Limit is constructed using Unified Approach of Feldman and Cousins</a:t>
            </a:r>
          </a:p>
          <a:p>
            <a:endParaRPr lang="en-US" sz="2200" dirty="0" smtClean="0"/>
          </a:p>
          <a:p>
            <a:r>
              <a:rPr lang="en-US" sz="2200" dirty="0" smtClean="0"/>
              <a:t>MINOS &amp; MINOS+ data excludes parameter space over seven orders of magnitude in Δm</a:t>
            </a:r>
            <a:r>
              <a:rPr lang="en-US" sz="2200" baseline="30000" dirty="0" smtClean="0"/>
              <a:t>2</a:t>
            </a:r>
            <a:r>
              <a:rPr lang="en-US" sz="2200" baseline="-25000" dirty="0" smtClean="0"/>
              <a:t>41</a:t>
            </a:r>
            <a:r>
              <a:rPr lang="en-US" sz="2200" dirty="0" smtClean="0"/>
              <a:t> </a:t>
            </a:r>
          </a:p>
          <a:p>
            <a:endParaRPr lang="en-US" sz="2200" dirty="0" smtClean="0"/>
          </a:p>
          <a:p>
            <a:r>
              <a:rPr lang="en-US" sz="2200" dirty="0" smtClean="0"/>
              <a:t>The exclusion limit falls within the 2σ expected sensitivity band which accounts for the effects of systematic fluctuations</a:t>
            </a:r>
          </a:p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63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with Other Experiments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pic>
        <p:nvPicPr>
          <p:cNvPr id="6" name="Picture 5" descr="CompareDataSensitivity_snsBands_90C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990600"/>
            <a:ext cx="5578393" cy="54102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0" y="1524000"/>
            <a:ext cx="3657600" cy="4191000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/>
              <a:t>New limit improves constraint of the previous MINOS analysis</a:t>
            </a:r>
          </a:p>
          <a:p>
            <a:endParaRPr lang="en-US" sz="2000" dirty="0" smtClean="0"/>
          </a:p>
          <a:p>
            <a:r>
              <a:rPr lang="en-US" sz="2000" dirty="0" smtClean="0"/>
              <a:t>Constraint improved by Near Detector contribution for </a:t>
            </a:r>
          </a:p>
          <a:p>
            <a:pPr>
              <a:buNone/>
            </a:pPr>
            <a:r>
              <a:rPr lang="en-US" sz="2000" dirty="0" smtClean="0"/>
              <a:t>	Δm</a:t>
            </a:r>
            <a:r>
              <a:rPr lang="en-US" sz="2000" baseline="30000" dirty="0" smtClean="0"/>
              <a:t>2</a:t>
            </a:r>
            <a:r>
              <a:rPr lang="en-US" sz="2000" baseline="-25000" dirty="0" smtClean="0"/>
              <a:t>41 </a:t>
            </a:r>
            <a:r>
              <a:rPr lang="en-US" sz="2000" dirty="0" smtClean="0"/>
              <a:t>&gt; 4 eV</a:t>
            </a:r>
            <a:r>
              <a:rPr lang="en-US" sz="2000" baseline="30000" dirty="0" smtClean="0"/>
              <a:t>2</a:t>
            </a:r>
          </a:p>
          <a:p>
            <a:pPr>
              <a:buNone/>
            </a:pPr>
            <a:endParaRPr lang="en-US" sz="2000" dirty="0" smtClean="0"/>
          </a:p>
          <a:p>
            <a:r>
              <a:rPr lang="en-US" sz="2000" dirty="0" smtClean="0"/>
              <a:t>Increased tension with global best fit </a:t>
            </a:r>
          </a:p>
          <a:p>
            <a:pPr lvl="1"/>
            <a:r>
              <a:rPr lang="en-US" sz="1600" dirty="0" smtClean="0"/>
              <a:t>Displayed in this parameter space by setting:</a:t>
            </a:r>
          </a:p>
          <a:p>
            <a:endParaRPr lang="en-US" sz="2000" dirty="0" smtClean="0"/>
          </a:p>
          <a:p>
            <a:endParaRPr lang="en-US" sz="2000" dirty="0" smtClean="0"/>
          </a:p>
        </p:txBody>
      </p:sp>
      <p:grpSp>
        <p:nvGrpSpPr>
          <p:cNvPr id="11" name="Group 10"/>
          <p:cNvGrpSpPr/>
          <p:nvPr/>
        </p:nvGrpSpPr>
        <p:grpSpPr>
          <a:xfrm>
            <a:off x="1295400" y="3315157"/>
            <a:ext cx="1043789" cy="571043"/>
            <a:chOff x="1353312" y="2590800"/>
            <a:chExt cx="1043789" cy="571043"/>
          </a:xfrm>
        </p:grpSpPr>
        <p:pic>
          <p:nvPicPr>
            <p:cNvPr id="7" name="Picture 6" descr="spec_ratio_std_v_best_CC_FD_data_leme_tuned.png"/>
            <p:cNvPicPr>
              <a:picLocks noChangeAspect="1"/>
            </p:cNvPicPr>
            <p:nvPr/>
          </p:nvPicPr>
          <p:blipFill>
            <a:blip r:embed="rId3"/>
            <a:srcRect l="47458" t="7238" r="36534" b="86761"/>
            <a:stretch>
              <a:fillRect/>
            </a:stretch>
          </p:blipFill>
          <p:spPr>
            <a:xfrm>
              <a:off x="1353312" y="2590800"/>
              <a:ext cx="838200" cy="304800"/>
            </a:xfrm>
            <a:prstGeom prst="rect">
              <a:avLst/>
            </a:prstGeom>
          </p:spPr>
        </p:pic>
        <p:pic>
          <p:nvPicPr>
            <p:cNvPr id="8" name="Picture 7" descr="spec_ratio_std_v_best_CC_FD_data_leme_tuned.png"/>
            <p:cNvPicPr>
              <a:picLocks noChangeAspect="1"/>
            </p:cNvPicPr>
            <p:nvPr/>
          </p:nvPicPr>
          <p:blipFill>
            <a:blip r:embed="rId3"/>
            <a:srcRect l="63466" t="7238" r="16949" b="86020"/>
            <a:stretch>
              <a:fillRect/>
            </a:stretch>
          </p:blipFill>
          <p:spPr>
            <a:xfrm>
              <a:off x="1371600" y="2819400"/>
              <a:ext cx="1025501" cy="342443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5410200" y="5943600"/>
            <a:ext cx="3352800" cy="461665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*S. Gariazzo, C. Giunti, M. Laveder, Y.F. Li, E.M. Zavanin, J.Phys. G</a:t>
            </a:r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43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033001 (2016)</a:t>
            </a:r>
          </a:p>
        </p:txBody>
      </p:sp>
      <p:pic>
        <p:nvPicPr>
          <p:cNvPr id="264193" name="Picture 1"/>
          <p:cNvPicPr>
            <a:picLocks noChangeAspect="1" noChangeArrowheads="1"/>
          </p:cNvPicPr>
          <p:nvPr/>
        </p:nvPicPr>
        <p:blipFill>
          <a:blip r:embed="rId4" cstate="print"/>
          <a:srcRect l="67500" t="71111" r="30000" b="25556"/>
          <a:stretch>
            <a:fillRect/>
          </a:stretch>
        </p:blipFill>
        <p:spPr bwMode="auto">
          <a:xfrm>
            <a:off x="3218688" y="5312664"/>
            <a:ext cx="76200" cy="5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4195" name="Picture 3"/>
          <p:cNvPicPr>
            <a:picLocks noChangeAspect="1" noChangeArrowheads="1"/>
          </p:cNvPicPr>
          <p:nvPr/>
        </p:nvPicPr>
        <p:blipFill>
          <a:blip r:embed="rId5"/>
          <a:srcRect l="72500" t="72222" r="14375" b="22222"/>
          <a:stretch>
            <a:fillRect/>
          </a:stretch>
        </p:blipFill>
        <p:spPr bwMode="auto">
          <a:xfrm>
            <a:off x="7010400" y="5410200"/>
            <a:ext cx="1600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64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Combinations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65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Combining Independent Experiments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077200" cy="48307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 smtClean="0"/>
              <a:t>We want to compare MINOS/MINOS+ disappearance limits to the LSND and MiniBooNE appearance allowed regions</a:t>
            </a:r>
          </a:p>
          <a:p>
            <a:pPr>
              <a:lnSpc>
                <a:spcPct val="100000"/>
              </a:lnSpc>
            </a:pPr>
            <a:endParaRPr lang="en-US" dirty="0" smtClean="0"/>
          </a:p>
          <a:p>
            <a:pPr>
              <a:lnSpc>
                <a:spcPct val="100000"/>
              </a:lnSpc>
            </a:pPr>
            <a:r>
              <a:rPr lang="en-US" dirty="0" smtClean="0"/>
              <a:t>In the 3+1 flavor model, we can accomplish this by combining with a reactor electron antineutrino disappearance limit</a:t>
            </a:r>
          </a:p>
          <a:p>
            <a:pPr>
              <a:lnSpc>
                <a:spcPct val="100000"/>
              </a:lnSpc>
              <a:buNone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pic>
        <p:nvPicPr>
          <p:cNvPr id="209922" name="Picture 2"/>
          <p:cNvPicPr>
            <a:picLocks noChangeAspect="1" noChangeArrowheads="1"/>
          </p:cNvPicPr>
          <p:nvPr/>
        </p:nvPicPr>
        <p:blipFill>
          <a:blip r:embed="rId2"/>
          <a:srcRect l="25000" t="64444" r="30000" b="27778"/>
          <a:stretch>
            <a:fillRect/>
          </a:stretch>
        </p:blipFill>
        <p:spPr bwMode="auto">
          <a:xfrm>
            <a:off x="1981200" y="5791200"/>
            <a:ext cx="5910943" cy="574675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 l="31250" t="51111" r="50000" b="43333"/>
          <a:stretch>
            <a:fillRect/>
          </a:stretch>
        </p:blipFill>
        <p:spPr bwMode="auto">
          <a:xfrm>
            <a:off x="5410200" y="4648200"/>
            <a:ext cx="2743200" cy="457200"/>
          </a:xfrm>
          <a:prstGeom prst="rect">
            <a:avLst/>
          </a:prstGeom>
          <a:noFill/>
          <a:ln w="38100">
            <a:solidFill>
              <a:schemeClr val="accent3"/>
            </a:solidFill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 l="31875" t="57619" r="42500" b="36667"/>
          <a:stretch>
            <a:fillRect/>
          </a:stretch>
        </p:blipFill>
        <p:spPr bwMode="auto">
          <a:xfrm>
            <a:off x="990600" y="4648200"/>
            <a:ext cx="3644902" cy="4572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914400" y="41910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MINOS/MINOS+: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4000" y="41910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Daya Bay/Bugey-3: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8" idx="2"/>
            <a:endCxn id="209922" idx="0"/>
          </p:cNvCxnSpPr>
          <p:nvPr/>
        </p:nvCxnSpPr>
        <p:spPr>
          <a:xfrm rot="16200000" flipH="1">
            <a:off x="3531961" y="4386489"/>
            <a:ext cx="685800" cy="21236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7" idx="2"/>
            <a:endCxn id="209922" idx="0"/>
          </p:cNvCxnSpPr>
          <p:nvPr/>
        </p:nvCxnSpPr>
        <p:spPr>
          <a:xfrm rot="5400000">
            <a:off x="5516336" y="4525736"/>
            <a:ext cx="685800" cy="18451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905000" y="5421868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LSND: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66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MINOS+ Disappearance Limits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152400" y="990600"/>
          <a:ext cx="5578244" cy="5410200"/>
        </p:xfrm>
        <a:graphic>
          <a:graphicData uri="http://schemas.openxmlformats.org/presentationml/2006/ole">
            <p:oleObj spid="_x0000_s308226" name="Acrobat Document" r:id="rId3" imgW="4320914" imgH="4191363" progId="AcroExch.Document.DC">
              <p:embed/>
            </p:oleObj>
          </a:graphicData>
        </a:graphic>
      </p:graphicFrame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486400" y="2209800"/>
            <a:ext cx="3352800" cy="2743199"/>
          </a:xfrm>
        </p:spPr>
        <p:txBody>
          <a:bodyPr>
            <a:normAutofit/>
          </a:bodyPr>
          <a:lstStyle/>
          <a:p>
            <a:r>
              <a:rPr lang="en-US" sz="2000" dirty="0" smtClean="0"/>
              <a:t>MINOS/MINOS+ limit recalculated using CLs method</a:t>
            </a:r>
          </a:p>
          <a:p>
            <a:endParaRPr lang="en-US" sz="2000" dirty="0" smtClean="0"/>
          </a:p>
          <a:p>
            <a:r>
              <a:rPr lang="en-US" sz="2000" dirty="0" smtClean="0"/>
              <a:t>Exclusion limit results are consistent between two independent methods</a:t>
            </a:r>
            <a:endParaRPr lang="en-US" sz="2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67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2801112" y="2667000"/>
            <a:ext cx="3066288" cy="2694118"/>
            <a:chOff x="2819400" y="2514600"/>
            <a:chExt cx="2837688" cy="2493264"/>
          </a:xfrm>
        </p:grpSpPr>
        <p:grpSp>
          <p:nvGrpSpPr>
            <p:cNvPr id="16" name="Group 15"/>
            <p:cNvGrpSpPr/>
            <p:nvPr/>
          </p:nvGrpSpPr>
          <p:grpSpPr>
            <a:xfrm>
              <a:off x="2819400" y="2514600"/>
              <a:ext cx="2743200" cy="2493264"/>
              <a:chOff x="2819400" y="2514600"/>
              <a:chExt cx="2743200" cy="2493264"/>
            </a:xfrm>
          </p:grpSpPr>
          <p:pic>
            <p:nvPicPr>
              <p:cNvPr id="12" name="Picture 1"/>
              <p:cNvPicPr>
                <a:picLocks noChangeAspect="1" noChangeArrowheads="1"/>
              </p:cNvPicPr>
              <p:nvPr/>
            </p:nvPicPr>
            <p:blipFill>
              <a:blip r:embed="rId3"/>
              <a:srcRect l="29313" t="27852" r="49375" b="35407"/>
              <a:stretch>
                <a:fillRect/>
              </a:stretch>
            </p:blipFill>
            <p:spPr bwMode="auto">
              <a:xfrm>
                <a:off x="3048000" y="2514600"/>
                <a:ext cx="2514600" cy="2438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2819400" y="3124200"/>
                <a:ext cx="457200" cy="228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3048000" y="4626864"/>
                <a:ext cx="381000" cy="381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3276600" y="3209544"/>
                <a:ext cx="76200" cy="76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7" name="Rectangle 16"/>
            <p:cNvSpPr/>
            <p:nvPr/>
          </p:nvSpPr>
          <p:spPr>
            <a:xfrm>
              <a:off x="5504688" y="3657600"/>
              <a:ext cx="1524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Combination Strategy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000" y="981670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dirty="0" smtClean="0">
                <a:cs typeface="Times New Roman"/>
              </a:rPr>
              <a:t>	For each row of fixed </a:t>
            </a:r>
            <a:r>
              <a:rPr lang="el-GR" dirty="0" smtClean="0">
                <a:cs typeface="Times New Roman"/>
              </a:rPr>
              <a:t>Δ</a:t>
            </a:r>
            <a:r>
              <a:rPr lang="en-US" dirty="0" smtClean="0">
                <a:cs typeface="Times New Roman"/>
              </a:rPr>
              <a:t>m</a:t>
            </a:r>
            <a:r>
              <a:rPr lang="en-US" baseline="30000" dirty="0" smtClean="0">
                <a:cs typeface="Times New Roman"/>
              </a:rPr>
              <a:t>2</a:t>
            </a:r>
            <a:r>
              <a:rPr lang="en-US" baseline="-25000" dirty="0" smtClean="0">
                <a:cs typeface="Times New Roman"/>
              </a:rPr>
              <a:t>41</a:t>
            </a:r>
            <a:r>
              <a:rPr lang="en-US" dirty="0" smtClean="0">
                <a:cs typeface="Times New Roman"/>
              </a:rPr>
              <a:t>, compute the combined limit in the appearance parameter space</a:t>
            </a: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/>
          <a:srcRect l="48687" t="58852" r="31291" b="5556"/>
          <a:stretch>
            <a:fillRect/>
          </a:stretch>
        </p:blipFill>
        <p:spPr bwMode="auto">
          <a:xfrm>
            <a:off x="6172200" y="3962400"/>
            <a:ext cx="2438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5867400" y="1676400"/>
            <a:ext cx="2438400" cy="2286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400800" y="3200400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Largest CLs value is the conservative choice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24400" y="1828800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Convert CL</a:t>
            </a:r>
            <a:r>
              <a:rPr lang="en-US" sz="1600" baseline="-25000" dirty="0" smtClean="0"/>
              <a:t>s</a:t>
            </a:r>
            <a:r>
              <a:rPr lang="en-US" sz="1600" dirty="0" smtClean="0"/>
              <a:t> from a surface in the 2D space (sin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2</a:t>
            </a:r>
            <a:r>
              <a:rPr lang="el-GR" sz="1600" dirty="0" smtClean="0">
                <a:latin typeface="Times New Roman"/>
                <a:cs typeface="Times New Roman"/>
              </a:rPr>
              <a:t>θ</a:t>
            </a:r>
            <a:r>
              <a:rPr lang="en-US" sz="1600" baseline="-25000" dirty="0" smtClean="0"/>
              <a:t>14</a:t>
            </a:r>
            <a:r>
              <a:rPr lang="en-US" sz="1600" dirty="0" smtClean="0"/>
              <a:t>, sin</a:t>
            </a:r>
            <a:r>
              <a:rPr lang="en-US" sz="1600" baseline="30000" dirty="0" smtClean="0"/>
              <a:t>2</a:t>
            </a:r>
            <a:r>
              <a:rPr lang="el-GR" sz="1600" dirty="0" smtClean="0">
                <a:latin typeface="Times New Roman"/>
                <a:cs typeface="Times New Roman"/>
              </a:rPr>
              <a:t>θ </a:t>
            </a:r>
            <a:r>
              <a:rPr lang="en-US" sz="1600" baseline="-25000" dirty="0" smtClean="0"/>
              <a:t>24</a:t>
            </a:r>
            <a:r>
              <a:rPr lang="en-US" sz="1600" dirty="0" smtClean="0"/>
              <a:t>) to a 1D space in sin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2</a:t>
            </a:r>
            <a:r>
              <a:rPr lang="el-GR" sz="1600" dirty="0" smtClean="0">
                <a:latin typeface="Times New Roman"/>
                <a:cs typeface="Times New Roman"/>
              </a:rPr>
              <a:t>θ</a:t>
            </a:r>
            <a:r>
              <a:rPr lang="el-GR" sz="1600" baseline="-25000" dirty="0" smtClean="0">
                <a:latin typeface="Times New Roman"/>
                <a:cs typeface="Times New Roman"/>
              </a:rPr>
              <a:t>μ</a:t>
            </a:r>
            <a:r>
              <a:rPr lang="en-US" sz="1600" baseline="-25000" dirty="0" smtClean="0"/>
              <a:t>e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dirty="0" smtClean="0"/>
              <a:t>  sin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2</a:t>
            </a:r>
            <a:r>
              <a:rPr lang="el-GR" sz="1600" dirty="0" smtClean="0">
                <a:latin typeface="Times New Roman"/>
                <a:cs typeface="Times New Roman"/>
              </a:rPr>
              <a:t>θ</a:t>
            </a:r>
            <a:r>
              <a:rPr lang="el-GR" sz="1600" baseline="-25000" dirty="0" smtClean="0">
                <a:latin typeface="Times New Roman"/>
                <a:cs typeface="Times New Roman"/>
              </a:rPr>
              <a:t>μ</a:t>
            </a:r>
            <a:r>
              <a:rPr lang="en-US" sz="1600" baseline="-25000" dirty="0" smtClean="0"/>
              <a:t>e </a:t>
            </a:r>
            <a:r>
              <a:rPr lang="en-US" sz="1600" dirty="0" smtClean="0"/>
              <a:t>= sin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2</a:t>
            </a:r>
            <a:r>
              <a:rPr lang="el-GR" sz="1600" dirty="0" smtClean="0">
                <a:latin typeface="Times New Roman"/>
                <a:cs typeface="Times New Roman"/>
              </a:rPr>
              <a:t>θ</a:t>
            </a:r>
            <a:r>
              <a:rPr lang="en-US" sz="1600" baseline="-25000" dirty="0" smtClean="0"/>
              <a:t>14</a:t>
            </a:r>
            <a:r>
              <a:rPr lang="en-US" sz="1600" dirty="0" smtClean="0"/>
              <a:t>sin</a:t>
            </a:r>
            <a:r>
              <a:rPr lang="en-US" sz="1600" baseline="30000" dirty="0" smtClean="0"/>
              <a:t>2</a:t>
            </a:r>
            <a:r>
              <a:rPr lang="el-GR" sz="1600" dirty="0" smtClean="0">
                <a:latin typeface="Times New Roman"/>
                <a:cs typeface="Times New Roman"/>
              </a:rPr>
              <a:t>θ </a:t>
            </a:r>
            <a:r>
              <a:rPr lang="en-US" sz="1600" baseline="-25000" dirty="0" smtClean="0"/>
              <a:t>24</a:t>
            </a:r>
            <a:endParaRPr lang="en-US" sz="1600" dirty="0" smtClean="0"/>
          </a:p>
        </p:txBody>
      </p:sp>
      <p:graphicFrame>
        <p:nvGraphicFramePr>
          <p:cNvPr id="259074" name="Object 2"/>
          <p:cNvGraphicFramePr>
            <a:graphicFrameLocks noChangeAspect="1"/>
          </p:cNvGraphicFramePr>
          <p:nvPr/>
        </p:nvGraphicFramePr>
        <p:xfrm>
          <a:off x="304800" y="4114800"/>
          <a:ext cx="2438399" cy="2364845"/>
        </p:xfrm>
        <a:graphic>
          <a:graphicData uri="http://schemas.openxmlformats.org/presentationml/2006/ole">
            <p:oleObj spid="_x0000_s259074" name="Acrobat Document" r:id="rId4" imgW="4320914" imgH="4191363" progId="AcroExch.Document.DC">
              <p:embed/>
            </p:oleObj>
          </a:graphicData>
        </a:graphic>
      </p:graphicFrame>
      <p:pic>
        <p:nvPicPr>
          <p:cNvPr id="259073" name="Picture 1"/>
          <p:cNvPicPr>
            <a:picLocks noChangeAspect="1" noChangeArrowheads="1"/>
          </p:cNvPicPr>
          <p:nvPr/>
        </p:nvPicPr>
        <p:blipFill>
          <a:blip r:embed="rId5"/>
          <a:srcRect l="38125" t="23333" r="22500" b="6667"/>
          <a:stretch>
            <a:fillRect/>
          </a:stretch>
        </p:blipFill>
        <p:spPr bwMode="auto">
          <a:xfrm>
            <a:off x="304800" y="182880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extBox 19"/>
          <p:cNvSpPr txBox="1"/>
          <p:nvPr/>
        </p:nvSpPr>
        <p:spPr>
          <a:xfrm>
            <a:off x="2895600" y="5410200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For each fixed </a:t>
            </a:r>
            <a:r>
              <a:rPr lang="el-GR" sz="1600" dirty="0" smtClean="0">
                <a:latin typeface="Arial" pitchFamily="34" charset="0"/>
                <a:cs typeface="Arial" pitchFamily="34" charset="0"/>
              </a:rPr>
              <a:t>Δ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m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1600" baseline="-25000" dirty="0" smtClean="0">
                <a:latin typeface="Arial" pitchFamily="34" charset="0"/>
                <a:cs typeface="Arial" pitchFamily="34" charset="0"/>
              </a:rPr>
              <a:t>41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, calculate CL</a:t>
            </a:r>
            <a:r>
              <a:rPr lang="en-US" sz="1600" baseline="-25000" dirty="0" smtClean="0">
                <a:latin typeface="Arial" pitchFamily="34" charset="0"/>
                <a:cs typeface="Arial" pitchFamily="34" charset="0"/>
              </a:rPr>
              <a:t>s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for all combinations in the space (sin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l-GR" sz="1600" dirty="0" smtClean="0">
                <a:latin typeface="Arial" pitchFamily="34" charset="0"/>
                <a:cs typeface="Arial" pitchFamily="34" charset="0"/>
              </a:rPr>
              <a:t>θ</a:t>
            </a:r>
            <a:r>
              <a:rPr lang="en-US" sz="1600" baseline="-25000" dirty="0" smtClean="0">
                <a:latin typeface="Arial" pitchFamily="34" charset="0"/>
                <a:cs typeface="Arial" pitchFamily="34" charset="0"/>
              </a:rPr>
              <a:t>14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, sin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l-GR" sz="1600" dirty="0" smtClean="0">
                <a:latin typeface="Arial" pitchFamily="34" charset="0"/>
                <a:cs typeface="Arial" pitchFamily="34" charset="0"/>
              </a:rPr>
              <a:t>θ</a:t>
            </a:r>
            <a:r>
              <a:rPr lang="en-US" sz="1600" baseline="-25000" dirty="0" smtClean="0">
                <a:latin typeface="Arial" pitchFamily="34" charset="0"/>
                <a:cs typeface="Arial" pitchFamily="34" charset="0"/>
              </a:rPr>
              <a:t>24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85800" y="2667000"/>
            <a:ext cx="1911096" cy="76200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685800" y="5181600"/>
            <a:ext cx="1865376" cy="76200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4" name="Straight Arrow Connector 23"/>
          <p:cNvCxnSpPr>
            <a:stCxn id="22" idx="3"/>
          </p:cNvCxnSpPr>
          <p:nvPr/>
        </p:nvCxnSpPr>
        <p:spPr>
          <a:xfrm flipV="1">
            <a:off x="2551176" y="4495800"/>
            <a:ext cx="954024" cy="72390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1" idx="3"/>
          </p:cNvCxnSpPr>
          <p:nvPr/>
        </p:nvCxnSpPr>
        <p:spPr>
          <a:xfrm>
            <a:off x="2596896" y="2705100"/>
            <a:ext cx="908304" cy="87630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7" idx="1"/>
          </p:cNvCxnSpPr>
          <p:nvPr/>
        </p:nvCxnSpPr>
        <p:spPr>
          <a:xfrm rot="10800000" flipH="1" flipV="1">
            <a:off x="5702722" y="4025586"/>
            <a:ext cx="926677" cy="241613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68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MINOS &amp; Daya Bay/Bugey-3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graphicFrame>
        <p:nvGraphicFramePr>
          <p:cNvPr id="204802" name="Object 2"/>
          <p:cNvGraphicFramePr>
            <a:graphicFrameLocks noChangeAspect="1"/>
          </p:cNvGraphicFramePr>
          <p:nvPr/>
        </p:nvGraphicFramePr>
        <p:xfrm>
          <a:off x="304800" y="990600"/>
          <a:ext cx="5181600" cy="5433356"/>
        </p:xfrm>
        <a:graphic>
          <a:graphicData uri="http://schemas.openxmlformats.org/presentationml/2006/ole">
            <p:oleObj spid="_x0000_s205826" name="Acrobat Document" r:id="rId3" imgW="4320914" imgH="4198984" progId="AcroExch.Document.DC">
              <p:embed/>
            </p:oleObj>
          </a:graphicData>
        </a:graphic>
      </p:graphicFrame>
      <p:sp>
        <p:nvSpPr>
          <p:cNvPr id="7" name="Content Placeholder 5"/>
          <p:cNvSpPr txBox="1">
            <a:spLocks/>
          </p:cNvSpPr>
          <p:nvPr/>
        </p:nvSpPr>
        <p:spPr>
          <a:xfrm>
            <a:off x="5257800" y="1752600"/>
            <a:ext cx="3657600" cy="19811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Previous combination of MINOS data with Daya</a:t>
            </a:r>
            <a:r>
              <a:rPr lang="en-US" dirty="0" smtClean="0">
                <a:solidFill>
                  <a:schemeClr val="accent3"/>
                </a:solidFill>
              </a:rPr>
              <a:t> Bay/Bugey-3 resulted in a strong 90% C.L. limit which excludes appearance allowed regions for </a:t>
            </a:r>
            <a:r>
              <a:rPr lang="fr-FR" dirty="0" smtClean="0"/>
              <a:t>Δm</a:t>
            </a:r>
            <a:r>
              <a:rPr lang="fr-FR" baseline="30000" dirty="0" smtClean="0"/>
              <a:t>2</a:t>
            </a:r>
            <a:r>
              <a:rPr lang="fr-FR" baseline="-25000" dirty="0" smtClean="0"/>
              <a:t>41</a:t>
            </a:r>
            <a:r>
              <a:rPr lang="fr-FR" dirty="0" smtClean="0"/>
              <a:t>&lt; 1 eV</a:t>
            </a:r>
            <a:r>
              <a:rPr lang="fr-FR" baseline="30000" dirty="0" smtClean="0"/>
              <a:t>2</a:t>
            </a:r>
            <a:endParaRPr kumimoji="0" lang="en-US" sz="1600" b="0" i="0" u="none" strike="noStrike" kern="1200" cap="none" spc="0" normalizeH="0" baseline="3000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69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486400" y="4038600"/>
            <a:ext cx="3352800" cy="461665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CC9900"/>
                </a:solidFill>
              </a:rPr>
              <a:t>*S. Gariazzo, C. Giunti, M. Laveder, Y.F. Li, E.M. Zavanin, J.Phys. G43 033001 (2016)</a:t>
            </a:r>
          </a:p>
        </p:txBody>
      </p:sp>
      <p:sp>
        <p:nvSpPr>
          <p:cNvPr id="10" name="Rectangle 9"/>
          <p:cNvSpPr/>
          <p:nvPr/>
        </p:nvSpPr>
        <p:spPr>
          <a:xfrm>
            <a:off x="5486400" y="4495800"/>
            <a:ext cx="3352800" cy="461665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chemeClr val="accent3">
                    <a:lumMod val="75000"/>
                    <a:lumOff val="25000"/>
                  </a:schemeClr>
                </a:solidFill>
              </a:rPr>
              <a:t>^J. Kopp, P. Machado, M. Maltoni, T. Schwetz, JHEP 1305:050 (2013)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486400" y="5329535"/>
            <a:ext cx="3352800" cy="646331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chemeClr val="accent2"/>
                </a:solidFill>
              </a:rPr>
              <a:t>Combined  : </a:t>
            </a:r>
            <a:r>
              <a:rPr lang="en-US" sz="1200" b="1" u="sng" dirty="0" smtClean="0">
                <a:solidFill>
                  <a:schemeClr val="accent2"/>
                </a:solidFill>
              </a:rPr>
              <a:t>Phys. Rev. Lett. 117, 151801</a:t>
            </a:r>
          </a:p>
          <a:p>
            <a:r>
              <a:rPr lang="en-US" sz="1200" b="1" dirty="0" smtClean="0">
                <a:solidFill>
                  <a:schemeClr val="accent2"/>
                </a:solidFill>
              </a:rPr>
              <a:t>MINOS        : </a:t>
            </a:r>
            <a:r>
              <a:rPr lang="en-US" sz="1200" b="1" u="sng" dirty="0" smtClean="0">
                <a:solidFill>
                  <a:schemeClr val="accent2"/>
                </a:solidFill>
              </a:rPr>
              <a:t>Phys. Rev. Lett. 117, 151803</a:t>
            </a:r>
          </a:p>
          <a:p>
            <a:r>
              <a:rPr lang="en-US" sz="1200" b="1" dirty="0" smtClean="0">
                <a:solidFill>
                  <a:schemeClr val="accent2"/>
                </a:solidFill>
              </a:rPr>
              <a:t>Daya Bay    : </a:t>
            </a:r>
            <a:r>
              <a:rPr lang="en-US" sz="1200" b="1" u="sng" dirty="0" smtClean="0">
                <a:solidFill>
                  <a:schemeClr val="accent2"/>
                </a:solidFill>
              </a:rPr>
              <a:t>Phys. Rev. Lett. 117, 151802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2"/>
          <a:srcRect l="46875" t="63016" r="5625" b="26667"/>
          <a:stretch>
            <a:fillRect/>
          </a:stretch>
        </p:blipFill>
        <p:spPr bwMode="auto">
          <a:xfrm>
            <a:off x="533400" y="1066800"/>
            <a:ext cx="810768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Neutrino Oscillations - Formalism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0" y="1447800"/>
            <a:ext cx="1143000" cy="609600"/>
          </a:xfrm>
          <a:prstGeom prst="rect">
            <a:avLst/>
          </a:prstGeom>
          <a:solidFill>
            <a:schemeClr val="accent5">
              <a:alpha val="17000"/>
            </a:schemeClr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010400" y="1143000"/>
            <a:ext cx="1143000" cy="609600"/>
          </a:xfrm>
          <a:prstGeom prst="rect">
            <a:avLst/>
          </a:prstGeom>
          <a:solidFill>
            <a:schemeClr val="accent4">
              <a:lumMod val="75000"/>
              <a:lumOff val="25000"/>
              <a:alpha val="29000"/>
            </a:schemeClr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810000" y="1100328"/>
            <a:ext cx="2743200" cy="923544"/>
          </a:xfrm>
          <a:prstGeom prst="rect">
            <a:avLst/>
          </a:prstGeom>
          <a:solidFill>
            <a:schemeClr val="accent6">
              <a:alpha val="23000"/>
            </a:schemeClr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133600" y="2438400"/>
            <a:ext cx="1752600" cy="914400"/>
          </a:xfrm>
          <a:prstGeom prst="rect">
            <a:avLst/>
          </a:prstGeom>
          <a:solidFill>
            <a:schemeClr val="accent5">
              <a:alpha val="59000"/>
            </a:schemeClr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Atmospheric (&amp; Accelerator) Neutrinos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267200" y="2438400"/>
            <a:ext cx="1905000" cy="914400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Reactor &amp; Accelerator Neutrinos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553200" y="2438400"/>
            <a:ext cx="1676400" cy="914400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Solar (&amp; Reactor) Neutrinos</a:t>
            </a:r>
            <a:endParaRPr lang="en-US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/>
          <a:srcRect l="50000" t="37408" r="20625" b="55185"/>
          <a:stretch>
            <a:fillRect/>
          </a:stretch>
        </p:blipFill>
        <p:spPr bwMode="auto">
          <a:xfrm>
            <a:off x="1981200" y="3886200"/>
            <a:ext cx="5372100" cy="76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/>
          <a:srcRect l="46250" t="46667" r="16875" b="47777"/>
          <a:stretch>
            <a:fillRect/>
          </a:stretch>
        </p:blipFill>
        <p:spPr bwMode="auto">
          <a:xfrm>
            <a:off x="1371600" y="4845802"/>
            <a:ext cx="6659880" cy="564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1828800" y="2286000"/>
            <a:ext cx="4572000" cy="12954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81000" y="26670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MINOS &amp; MINOS+</a:t>
            </a:r>
            <a:endParaRPr lang="en-US" b="1" dirty="0">
              <a:solidFill>
                <a:srgbClr val="C00000"/>
              </a:solidFill>
            </a:endParaRPr>
          </a:p>
        </p:txBody>
      </p:sp>
      <p:grpSp>
        <p:nvGrpSpPr>
          <p:cNvPr id="14" name="Group 23"/>
          <p:cNvGrpSpPr/>
          <p:nvPr/>
        </p:nvGrpSpPr>
        <p:grpSpPr>
          <a:xfrm>
            <a:off x="1828800" y="5410200"/>
            <a:ext cx="6019800" cy="1066800"/>
            <a:chOff x="4876800" y="5715000"/>
            <a:chExt cx="4038600" cy="685800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/>
            <a:srcRect l="41250" t="57778" r="37500" b="36666"/>
            <a:stretch>
              <a:fillRect/>
            </a:stretch>
          </p:blipFill>
          <p:spPr bwMode="auto">
            <a:xfrm>
              <a:off x="4876800" y="5715000"/>
              <a:ext cx="25908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4"/>
            <a:srcRect l="62500" t="58889" r="8750" b="36666"/>
            <a:stretch>
              <a:fillRect/>
            </a:stretch>
          </p:blipFill>
          <p:spPr bwMode="auto">
            <a:xfrm>
              <a:off x="5410200" y="6096000"/>
              <a:ext cx="35052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Combined Result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152400" y="1219200"/>
            <a:ext cx="3429000" cy="457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b="1" i="1" dirty="0" smtClean="0">
                <a:solidFill>
                  <a:schemeClr val="accent2"/>
                </a:solidFill>
              </a:rPr>
              <a:t>Preliminary result </a:t>
            </a:r>
            <a:r>
              <a:rPr lang="en-US" dirty="0" smtClean="0">
                <a:solidFill>
                  <a:schemeClr val="accent3"/>
                </a:solidFill>
              </a:rPr>
              <a:t>of the ongoing collaborative effort between MINOS/MINOS+ and Daya Bay (with inclusion of Bugey-3 data)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en-US" dirty="0" smtClean="0">
              <a:solidFill>
                <a:schemeClr val="accent3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3"/>
                </a:solidFill>
              </a:rPr>
              <a:t>Significant increase in the constraint at </a:t>
            </a:r>
            <a:r>
              <a:rPr lang="fr-FR" dirty="0" smtClean="0"/>
              <a:t>Δm</a:t>
            </a:r>
            <a:r>
              <a:rPr lang="fr-FR" baseline="30000" dirty="0" smtClean="0"/>
              <a:t>2</a:t>
            </a:r>
            <a:r>
              <a:rPr lang="fr-FR" baseline="-25000" dirty="0" smtClean="0"/>
              <a:t>41</a:t>
            </a:r>
            <a:r>
              <a:rPr lang="fr-FR" dirty="0" smtClean="0"/>
              <a:t> &gt; </a:t>
            </a:r>
            <a:r>
              <a:rPr lang="en-US" dirty="0" smtClean="0">
                <a:solidFill>
                  <a:schemeClr val="accent3"/>
                </a:solidFill>
              </a:rPr>
              <a:t>10 eV</a:t>
            </a:r>
            <a:r>
              <a:rPr lang="en-US" baseline="30000" dirty="0" smtClean="0">
                <a:solidFill>
                  <a:schemeClr val="accent3"/>
                </a:solidFill>
              </a:rPr>
              <a:t>2</a:t>
            </a:r>
            <a:r>
              <a:rPr lang="en-US" dirty="0" smtClean="0">
                <a:solidFill>
                  <a:schemeClr val="accent3"/>
                </a:solidFill>
              </a:rPr>
              <a:t> due to two-detector fit method, as expected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en-US" dirty="0" smtClean="0">
              <a:solidFill>
                <a:schemeClr val="accent3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3"/>
                </a:solidFill>
              </a:rPr>
              <a:t>A new combination with a larger Daya Bay data set is planned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en-US" dirty="0" smtClean="0">
              <a:solidFill>
                <a:schemeClr val="accent3"/>
              </a:solidFill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3489556" y="990600"/>
          <a:ext cx="5578244" cy="5410200"/>
        </p:xfrm>
        <a:graphic>
          <a:graphicData uri="http://schemas.openxmlformats.org/presentationml/2006/ole">
            <p:oleObj spid="_x0000_s208901" name="Acrobat Document" r:id="rId3" imgW="4320914" imgH="4191363" progId="AcroExch.Document.DC">
              <p:embed/>
            </p:oleObj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70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57200" y="5558135"/>
            <a:ext cx="3352800" cy="461665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CC9900"/>
                </a:solidFill>
              </a:rPr>
              <a:t>*S. Gariazzo, C. Giunti, M. Laveder, Y.F. Li, E.M. Zavanin, J.Phys. G43 033001 (2016)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7200" y="6015335"/>
            <a:ext cx="3352800" cy="461665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chemeClr val="accent3">
                    <a:lumMod val="75000"/>
                    <a:lumOff val="25000"/>
                  </a:schemeClr>
                </a:solidFill>
              </a:rPr>
              <a:t>^J. Kopp, P. Machado, M. Maltoni, T. Schwetz, JHEP 1305:050 (2013)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2895600"/>
            <a:ext cx="3505200" cy="243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Combined Result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3489556" y="990600"/>
          <a:ext cx="5578244" cy="5410200"/>
        </p:xfrm>
        <a:graphic>
          <a:graphicData uri="http://schemas.openxmlformats.org/presentationml/2006/ole">
            <p:oleObj spid="_x0000_s303108" name="Acrobat Document" r:id="rId3" imgW="4320914" imgH="4191363" progId="AcroExch.Document.DC">
              <p:embed/>
            </p:oleObj>
          </a:graphicData>
        </a:graphic>
      </p:graphicFrame>
      <p:sp>
        <p:nvSpPr>
          <p:cNvPr id="7" name="Content Placeholder 5"/>
          <p:cNvSpPr txBox="1">
            <a:spLocks/>
          </p:cNvSpPr>
          <p:nvPr/>
        </p:nvSpPr>
        <p:spPr>
          <a:xfrm>
            <a:off x="152400" y="1219200"/>
            <a:ext cx="3429000" cy="457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b="1" i="1" dirty="0" smtClean="0">
                <a:solidFill>
                  <a:schemeClr val="accent2"/>
                </a:solidFill>
              </a:rPr>
              <a:t>Preliminary result </a:t>
            </a:r>
            <a:r>
              <a:rPr lang="en-US" dirty="0" smtClean="0">
                <a:solidFill>
                  <a:schemeClr val="accent3"/>
                </a:solidFill>
              </a:rPr>
              <a:t>of the ongoing collaborative effort between MINOS+/MINOS and Daya Bay (with inclusion of Bugey-3 data)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en-US" dirty="0" smtClean="0">
              <a:solidFill>
                <a:schemeClr val="accent3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3"/>
                </a:solidFill>
              </a:rPr>
              <a:t>Significant increase in the constraint at </a:t>
            </a:r>
            <a:r>
              <a:rPr lang="fr-FR" dirty="0" smtClean="0"/>
              <a:t>Δm</a:t>
            </a:r>
            <a:r>
              <a:rPr lang="fr-FR" baseline="30000" dirty="0" smtClean="0"/>
              <a:t>2</a:t>
            </a:r>
            <a:r>
              <a:rPr lang="fr-FR" baseline="-25000" dirty="0" smtClean="0"/>
              <a:t>41</a:t>
            </a:r>
            <a:r>
              <a:rPr lang="fr-FR" dirty="0" smtClean="0"/>
              <a:t> &gt; </a:t>
            </a:r>
            <a:r>
              <a:rPr lang="en-US" dirty="0" smtClean="0">
                <a:solidFill>
                  <a:schemeClr val="accent3"/>
                </a:solidFill>
              </a:rPr>
              <a:t>10 eV</a:t>
            </a:r>
            <a:r>
              <a:rPr lang="en-US" baseline="30000" dirty="0" smtClean="0">
                <a:solidFill>
                  <a:schemeClr val="accent3"/>
                </a:solidFill>
              </a:rPr>
              <a:t>2</a:t>
            </a:r>
            <a:r>
              <a:rPr lang="en-US" dirty="0" smtClean="0">
                <a:solidFill>
                  <a:schemeClr val="accent3"/>
                </a:solidFill>
              </a:rPr>
              <a:t> due to two-detector fit method, as expected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en-US" dirty="0" smtClean="0">
              <a:solidFill>
                <a:schemeClr val="accent3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3"/>
                </a:solidFill>
              </a:rPr>
              <a:t>A new combination with a larger Daya Bay data set is planned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en-US" dirty="0" smtClean="0">
              <a:solidFill>
                <a:schemeClr val="accent3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71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57200" y="5558135"/>
            <a:ext cx="3352800" cy="461665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CC9900"/>
                </a:solidFill>
              </a:rPr>
              <a:t>*S. Gariazzo, C. Giunti, M. Laveder, Y.F. Li, E.M. Zavanin, J.Phys. G43 033001 (2016)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7200" y="6015335"/>
            <a:ext cx="3352800" cy="461665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chemeClr val="accent3">
                    <a:lumMod val="75000"/>
                    <a:lumOff val="25000"/>
                  </a:schemeClr>
                </a:solidFill>
              </a:rPr>
              <a:t>^J. Kopp, P. Machado, M. Maltoni, T. Schwetz, JHEP 1305:050 (2013)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and Future 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534400" cy="5334000"/>
          </a:xfrm>
        </p:spPr>
        <p:txBody>
          <a:bodyPr>
            <a:noAutofit/>
          </a:bodyPr>
          <a:lstStyle/>
          <a:p>
            <a:r>
              <a:rPr lang="en-US" sz="1700" dirty="0" smtClean="0"/>
              <a:t>MINOS &amp; MINOS+ are continuing to lead the search for sterile neutrinos in muon neutrino disappearance in long-baseline experiments</a:t>
            </a:r>
          </a:p>
          <a:p>
            <a:endParaRPr lang="en-US" sz="1700" dirty="0" smtClean="0"/>
          </a:p>
          <a:p>
            <a:r>
              <a:rPr lang="en-US" sz="1700" dirty="0" smtClean="0"/>
              <a:t>A new two-detector fit method, better utilizing both MINOS+ detectors, has been developed and implemented successfully</a:t>
            </a:r>
          </a:p>
          <a:p>
            <a:pPr lvl="1"/>
            <a:r>
              <a:rPr lang="en-US" sz="1500" dirty="0" smtClean="0"/>
              <a:t>MINOS+ finds no evidence of sterile neutrino mediated oscillations in a (3+1)-flavor model</a:t>
            </a:r>
          </a:p>
          <a:p>
            <a:pPr lvl="1"/>
            <a:r>
              <a:rPr lang="en-US" sz="1500" dirty="0" smtClean="0"/>
              <a:t>New bounds increase the already strong tension with the global allowed region</a:t>
            </a:r>
          </a:p>
          <a:p>
            <a:pPr>
              <a:buNone/>
            </a:pPr>
            <a:endParaRPr lang="en-US" sz="1700" dirty="0" smtClean="0"/>
          </a:p>
          <a:p>
            <a:r>
              <a:rPr lang="en-US" sz="1700" dirty="0" smtClean="0"/>
              <a:t>MINOS &amp; MINOS+ data place a strong exclusion limit in the muon neutrino disappearance parameter space, spanning </a:t>
            </a:r>
            <a:r>
              <a:rPr lang="en-US" sz="17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seven orders of magnitude</a:t>
            </a:r>
            <a:r>
              <a:rPr lang="en-US" sz="1700" dirty="0" smtClean="0"/>
              <a:t>!</a:t>
            </a:r>
          </a:p>
          <a:p>
            <a:endParaRPr lang="en-US" sz="1700" dirty="0" smtClean="0"/>
          </a:p>
          <a:p>
            <a:r>
              <a:rPr lang="en-US" sz="1700" dirty="0" smtClean="0"/>
              <a:t>Combination between MINOS/MINOS+ and Daya Bay/Bugey-3 sets a more constraining upper bound in electron neutrino appearance space for high </a:t>
            </a:r>
            <a:r>
              <a:rPr lang="fr-FR" sz="1700" dirty="0" smtClean="0"/>
              <a:t>Δm</a:t>
            </a:r>
            <a:r>
              <a:rPr lang="fr-FR" sz="1700" baseline="30000" dirty="0" smtClean="0"/>
              <a:t>2</a:t>
            </a:r>
            <a:r>
              <a:rPr lang="fr-FR" sz="1700" baseline="-25000" dirty="0" smtClean="0"/>
              <a:t>41</a:t>
            </a:r>
            <a:endParaRPr lang="en-US" sz="1700" dirty="0" smtClean="0"/>
          </a:p>
          <a:p>
            <a:endParaRPr lang="en-US" sz="1700" dirty="0" smtClean="0"/>
          </a:p>
          <a:p>
            <a:r>
              <a:rPr lang="en-US" sz="1700" dirty="0" smtClean="0"/>
              <a:t>Additional </a:t>
            </a:r>
            <a:r>
              <a:rPr lang="en-US" sz="17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50% statistics </a:t>
            </a:r>
            <a:r>
              <a:rPr lang="en-US" sz="1700" dirty="0" smtClean="0"/>
              <a:t>still to analyze from MINOS+</a:t>
            </a:r>
          </a:p>
          <a:p>
            <a:endParaRPr lang="en-US" sz="1700" dirty="0" smtClean="0"/>
          </a:p>
          <a:p>
            <a:r>
              <a:rPr lang="en-US" sz="1700" dirty="0" smtClean="0"/>
              <a:t>Electron neutrino appearance, and a Large Extra Dimension analysis still to come</a:t>
            </a:r>
            <a:r>
              <a:rPr lang="en-US" sz="1700" i="1" dirty="0" smtClean="0"/>
              <a:t>…</a:t>
            </a:r>
            <a:r>
              <a:rPr lang="en-US" sz="17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stay tuned to MINOS+ 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72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 from MINOS+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1066800"/>
            <a:ext cx="8534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MINOS+ Collaboration would like to express our sincere thanks to the many Fermilab groups who provided technical expertise and support in the design, construction, installation and operation of the experiment 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We wish to thank the crew at the Soudan Underground Laboratory for their efforts in maintaining and running the Far Detector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We also gratefully acknowledge financial support from DOE, STFC(UK), NSF and thank the University of Minnesota and Minnesota DNR for hosting us</a:t>
            </a:r>
          </a:p>
          <a:p>
            <a:pPr algn="ctr"/>
            <a:endParaRPr lang="en-US" dirty="0" smtClean="0"/>
          </a:p>
          <a:p>
            <a:endParaRPr lang="en-US" dirty="0"/>
          </a:p>
        </p:txBody>
      </p:sp>
      <p:pic>
        <p:nvPicPr>
          <p:cNvPr id="6" name="Picture 5" descr="http://www.fnal.gov/faw/designstandards/filesfordownload/FNAL-Logo-NAL-Blue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33400" y="4263516"/>
            <a:ext cx="2438400" cy="460884"/>
          </a:xfrm>
          <a:prstGeom prst="rect">
            <a:avLst/>
          </a:prstGeom>
          <a:noFill/>
        </p:spPr>
      </p:pic>
      <p:pic>
        <p:nvPicPr>
          <p:cNvPr id="7" name="Picture 6" descr="doe-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7400" y="4164173"/>
            <a:ext cx="2834649" cy="712627"/>
          </a:xfrm>
          <a:prstGeom prst="rect">
            <a:avLst/>
          </a:prstGeom>
        </p:spPr>
      </p:pic>
      <p:pic>
        <p:nvPicPr>
          <p:cNvPr id="8" name="Picture 7" descr="STFC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38088" y="5421596"/>
            <a:ext cx="2572512" cy="598204"/>
          </a:xfrm>
          <a:prstGeom prst="rect">
            <a:avLst/>
          </a:prstGeom>
        </p:spPr>
      </p:pic>
      <p:pic>
        <p:nvPicPr>
          <p:cNvPr id="9" name="Picture 8" descr="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90600" y="5257800"/>
            <a:ext cx="1330758" cy="762000"/>
          </a:xfrm>
          <a:prstGeom prst="rect">
            <a:avLst/>
          </a:prstGeom>
        </p:spPr>
      </p:pic>
      <p:pic>
        <p:nvPicPr>
          <p:cNvPr id="10" name="Picture 9" descr="585322d29cbd6.imag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76600" y="5439394"/>
            <a:ext cx="2373630" cy="656606"/>
          </a:xfrm>
          <a:prstGeom prst="rect">
            <a:avLst/>
          </a:prstGeom>
        </p:spPr>
      </p:pic>
      <p:pic>
        <p:nvPicPr>
          <p:cNvPr id="11" name="Picture 10" descr="2000px-NSF.sv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10000" y="3962400"/>
            <a:ext cx="1143000" cy="1143000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73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74</a:t>
            </a:fld>
            <a:endParaRPr lang="en-US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Beyond Three Flavor Oscillations?</a:t>
            </a:r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5410200" y="6172200"/>
            <a:ext cx="3429000" cy="2616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100" dirty="0" smtClean="0"/>
              <a:t>Astier, P. et al. Phys. Lett. B570 (2003) p. 19-31.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1002268"/>
            <a:ext cx="16002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Evidence For: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543800" y="1002268"/>
            <a:ext cx="1600200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Null Result: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0" y="990600"/>
            <a:ext cx="2057400" cy="533400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 Placeholder 2"/>
          <p:cNvSpPr txBox="1">
            <a:spLocks/>
          </p:cNvSpPr>
          <p:nvPr/>
        </p:nvSpPr>
        <p:spPr>
          <a:xfrm>
            <a:off x="3352800" y="1447800"/>
            <a:ext cx="5715000" cy="1676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4400" b="1" dirty="0" smtClean="0">
                <a:solidFill>
                  <a:schemeClr val="accent3"/>
                </a:solidFill>
              </a:rPr>
              <a:t>NOMAD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2700" dirty="0" smtClean="0">
                <a:solidFill>
                  <a:schemeClr val="accent6"/>
                </a:solidFill>
                <a:latin typeface="+mj-lt"/>
              </a:rPr>
              <a:t>Search for electron neutrino appearance in </a:t>
            </a:r>
          </a:p>
          <a:p>
            <a:pPr marL="742950" marR="0" lvl="1" indent="-285750" algn="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700" dirty="0" smtClean="0">
                <a:solidFill>
                  <a:schemeClr val="accent6"/>
                </a:solidFill>
                <a:latin typeface="+mj-lt"/>
              </a:rPr>
              <a:t>muon neutrino beam</a:t>
            </a:r>
          </a:p>
          <a:p>
            <a:pPr marL="742950" marR="0" lvl="1" indent="-285750" algn="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2700" dirty="0" smtClean="0">
                <a:solidFill>
                  <a:schemeClr val="accent6"/>
                </a:solidFill>
                <a:latin typeface="+mj-lt"/>
              </a:rPr>
              <a:t>Data consistent with no oscillations case</a:t>
            </a:r>
            <a:endParaRPr kumimoji="0" lang="en-US" sz="2700" b="0" i="0" u="none" strike="noStrike" kern="120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200706" name="Picture 2"/>
          <p:cNvPicPr>
            <a:picLocks noChangeAspect="1" noChangeArrowheads="1"/>
          </p:cNvPicPr>
          <p:nvPr/>
        </p:nvPicPr>
        <p:blipFill>
          <a:blip r:embed="rId2"/>
          <a:srcRect l="26875" t="36667" r="32500" b="15555"/>
          <a:stretch>
            <a:fillRect/>
          </a:stretch>
        </p:blipFill>
        <p:spPr bwMode="auto">
          <a:xfrm>
            <a:off x="4657060" y="3048000"/>
            <a:ext cx="4258340" cy="2817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0707" name="Picture 3"/>
          <p:cNvPicPr>
            <a:picLocks noChangeAspect="1" noChangeArrowheads="1"/>
          </p:cNvPicPr>
          <p:nvPr/>
        </p:nvPicPr>
        <p:blipFill>
          <a:blip r:embed="rId3"/>
          <a:srcRect l="25625" t="21111" r="34375" b="10000"/>
          <a:stretch>
            <a:fillRect/>
          </a:stretch>
        </p:blipFill>
        <p:spPr bwMode="auto">
          <a:xfrm>
            <a:off x="609600" y="2971800"/>
            <a:ext cx="3490451" cy="3381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30" descr="charm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990600"/>
            <a:ext cx="2514600" cy="18793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2" name="Picture 31" descr="Screenshot (44)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800" y="1524000"/>
            <a:ext cx="1276497" cy="353938"/>
          </a:xfrm>
          <a:prstGeom prst="rect">
            <a:avLst/>
          </a:prstGeom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75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Beyond Three Flavor Oscillations?</a:t>
            </a:r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0" y="1002268"/>
            <a:ext cx="16002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Evidence For: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543800" y="1002268"/>
            <a:ext cx="1600200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Null Result: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0" y="990600"/>
            <a:ext cx="1676400" cy="533400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2754" name="Picture 2"/>
          <p:cNvPicPr>
            <a:picLocks noChangeAspect="1" noChangeArrowheads="1"/>
          </p:cNvPicPr>
          <p:nvPr/>
        </p:nvPicPr>
        <p:blipFill>
          <a:blip r:embed="rId2"/>
          <a:srcRect l="30000" t="30000" r="30625" b="17778"/>
          <a:stretch>
            <a:fillRect/>
          </a:stretch>
        </p:blipFill>
        <p:spPr bwMode="auto">
          <a:xfrm>
            <a:off x="5943600" y="4126896"/>
            <a:ext cx="3048000" cy="2273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Text Placeholder 2"/>
          <p:cNvSpPr txBox="1">
            <a:spLocks/>
          </p:cNvSpPr>
          <p:nvPr/>
        </p:nvSpPr>
        <p:spPr>
          <a:xfrm>
            <a:off x="4800600" y="3200400"/>
            <a:ext cx="4343400" cy="320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2400" dirty="0" smtClean="0">
              <a:solidFill>
                <a:schemeClr val="accent6"/>
              </a:solidFill>
              <a:latin typeface="+mj-lt"/>
            </a:endParaRPr>
          </a:p>
          <a:p>
            <a:pPr marL="1200150" lvl="2" indent="-285750" algn="r">
              <a:lnSpc>
                <a:spcPct val="150000"/>
              </a:lnSpc>
              <a:spcBef>
                <a:spcPct val="20000"/>
              </a:spcBef>
            </a:pPr>
            <a:endParaRPr lang="en-US" sz="2100" dirty="0" smtClean="0">
              <a:solidFill>
                <a:schemeClr val="accent4"/>
              </a:solidFill>
              <a:cs typeface="Times New Roman"/>
            </a:endParaRPr>
          </a:p>
        </p:txBody>
      </p:sp>
      <p:sp>
        <p:nvSpPr>
          <p:cNvPr id="25" name="Text Placeholder 2"/>
          <p:cNvSpPr txBox="1">
            <a:spLocks/>
          </p:cNvSpPr>
          <p:nvPr/>
        </p:nvSpPr>
        <p:spPr>
          <a:xfrm>
            <a:off x="4800600" y="1371600"/>
            <a:ext cx="4343400" cy="3200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Cosmology</a:t>
            </a:r>
          </a:p>
          <a:p>
            <a:pPr marL="742950" lvl="1" indent="-285750" algn="r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300" dirty="0" smtClean="0">
                <a:solidFill>
                  <a:schemeClr val="accent6"/>
                </a:solidFill>
                <a:latin typeface="+mj-lt"/>
              </a:rPr>
              <a:t>Planck sets bounds on parameters of the power spectrum of the Cosmic Microwave Background</a:t>
            </a:r>
          </a:p>
          <a:p>
            <a:pPr marL="742950" lvl="1" indent="-285750" algn="r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4"/>
                </a:solidFill>
                <a:cs typeface="Times New Roman"/>
              </a:rPr>
              <a:t>N</a:t>
            </a:r>
            <a:r>
              <a:rPr lang="en-US" sz="2000" baseline="-25000" dirty="0" smtClean="0">
                <a:solidFill>
                  <a:schemeClr val="accent4"/>
                </a:solidFill>
                <a:cs typeface="Times New Roman"/>
              </a:rPr>
              <a:t>eff</a:t>
            </a:r>
          </a:p>
          <a:p>
            <a:pPr marL="742950" lvl="1" indent="-285750" algn="r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4"/>
                </a:solidFill>
                <a:cs typeface="Times New Roman"/>
              </a:rPr>
              <a:t>m</a:t>
            </a:r>
            <a:r>
              <a:rPr lang="en-US" sz="2000" baseline="-25000" dirty="0" smtClean="0">
                <a:solidFill>
                  <a:schemeClr val="accent4"/>
                </a:solidFill>
                <a:cs typeface="Times New Roman"/>
              </a:rPr>
              <a:t>eff</a:t>
            </a:r>
            <a:r>
              <a:rPr lang="en-US" sz="2000" baseline="30000" dirty="0" smtClean="0">
                <a:solidFill>
                  <a:schemeClr val="accent4"/>
                </a:solidFill>
                <a:cs typeface="Times New Roman"/>
              </a:rPr>
              <a:t>Sterile</a:t>
            </a:r>
          </a:p>
          <a:p>
            <a:pPr marL="742950" lvl="1" indent="-285750" algn="r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300" dirty="0" smtClean="0">
                <a:solidFill>
                  <a:schemeClr val="accent6"/>
                </a:solidFill>
                <a:latin typeface="+mj-lt"/>
              </a:rPr>
              <a:t>Bounds can be recomputed for oscillations parameter space</a:t>
            </a:r>
          </a:p>
          <a:p>
            <a:pPr marL="1200150" lvl="2" indent="-285750" algn="r">
              <a:lnSpc>
                <a:spcPct val="150000"/>
              </a:lnSpc>
              <a:spcBef>
                <a:spcPct val="20000"/>
              </a:spcBef>
            </a:pPr>
            <a:endParaRPr lang="en-US" sz="2100" dirty="0" smtClean="0">
              <a:solidFill>
                <a:schemeClr val="accent4"/>
              </a:solidFill>
              <a:cs typeface="Times New Roman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52400" y="1828800"/>
            <a:ext cx="2819400" cy="2616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100" dirty="0" smtClean="0"/>
              <a:t>Bridle et al. Phys.Lett. B 764 (2017) 322</a:t>
            </a:r>
          </a:p>
        </p:txBody>
      </p:sp>
      <p:pic>
        <p:nvPicPr>
          <p:cNvPr id="216065" name="Picture 1"/>
          <p:cNvPicPr>
            <a:picLocks noChangeAspect="1" noChangeArrowheads="1"/>
          </p:cNvPicPr>
          <p:nvPr/>
        </p:nvPicPr>
        <p:blipFill>
          <a:blip r:embed="rId3"/>
          <a:srcRect l="25000" t="22222" r="26875" b="14444"/>
          <a:stretch>
            <a:fillRect/>
          </a:stretch>
        </p:blipFill>
        <p:spPr bwMode="auto">
          <a:xfrm>
            <a:off x="0" y="2133600"/>
            <a:ext cx="58674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76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(3+1) Flavor Fits including MINOS Data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/>
          <a:srcRect l="11875" t="34444" r="52500" b="15556"/>
          <a:stretch>
            <a:fillRect/>
          </a:stretch>
        </p:blipFill>
        <p:spPr bwMode="auto">
          <a:xfrm>
            <a:off x="304800" y="1676400"/>
            <a:ext cx="4343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Rectangle 21"/>
          <p:cNvSpPr/>
          <p:nvPr/>
        </p:nvSpPr>
        <p:spPr>
          <a:xfrm>
            <a:off x="1371600" y="5181600"/>
            <a:ext cx="2667000" cy="430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100" dirty="0" smtClean="0"/>
              <a:t>Phys. Rev. Lett. 117, 221801 (2016)</a:t>
            </a:r>
          </a:p>
          <a:p>
            <a:r>
              <a:rPr lang="en-US" sz="1100" dirty="0" smtClean="0"/>
              <a:t>DOI:</a:t>
            </a:r>
            <a:r>
              <a:rPr lang="en-US" sz="1100" u="sng" dirty="0" smtClean="0"/>
              <a:t> </a:t>
            </a:r>
            <a:r>
              <a:rPr lang="en-US" sz="1100" dirty="0" smtClean="0">
                <a:solidFill>
                  <a:schemeClr val="tx1"/>
                </a:solidFill>
              </a:rPr>
              <a:t>10.1103/PhysRevLett.117.221801</a:t>
            </a:r>
            <a:endParaRPr lang="en-US" sz="1100" dirty="0">
              <a:solidFill>
                <a:schemeClr val="tx1"/>
              </a:solidFill>
            </a:endParaRP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3"/>
          <a:srcRect l="20625" t="28889" r="50000" b="23889"/>
          <a:stretch>
            <a:fillRect/>
          </a:stretch>
        </p:blipFill>
        <p:spPr bwMode="auto">
          <a:xfrm>
            <a:off x="4541520" y="1600200"/>
            <a:ext cx="4297679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Rectangle 23"/>
          <p:cNvSpPr/>
          <p:nvPr/>
        </p:nvSpPr>
        <p:spPr>
          <a:xfrm>
            <a:off x="5410200" y="5562600"/>
            <a:ext cx="3276600" cy="2616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100" dirty="0" smtClean="0"/>
              <a:t>Gariazzo et al. (2017). arXiv: 1703.00860 [hep-ex]</a:t>
            </a:r>
            <a:endParaRPr lang="en-US" sz="11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77</a:t>
            </a:fld>
            <a:endParaRPr lang="en-US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MINOS+ Data Checks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5715000" y="3616280"/>
          <a:ext cx="2949575" cy="2860720"/>
        </p:xfrm>
        <a:graphic>
          <a:graphicData uri="http://schemas.openxmlformats.org/presentationml/2006/ole">
            <p:oleObj spid="_x0000_s206850" name="Acrobat Document" r:id="rId3" imgW="4320914" imgH="4191363" progId="AcroExch.Document.DC">
              <p:embed/>
            </p:oleObj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381000" y="1025480"/>
          <a:ext cx="5105400" cy="3134139"/>
        </p:xfrm>
        <a:graphic>
          <a:graphicData uri="http://schemas.openxmlformats.org/presentationml/2006/ole">
            <p:oleObj spid="_x0000_s206851" name="Acrobat Document" r:id="rId4" imgW="4320914" imgH="2651990" progId="AcroExch.Document.DC">
              <p:embed/>
            </p:oleObj>
          </a:graphicData>
        </a:graphic>
      </p:graphicFrame>
      <p:sp>
        <p:nvSpPr>
          <p:cNvPr id="16" name="Rectangle 15"/>
          <p:cNvSpPr/>
          <p:nvPr/>
        </p:nvSpPr>
        <p:spPr>
          <a:xfrm>
            <a:off x="609600" y="4251955"/>
            <a:ext cx="4953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Helvetica"/>
              </a:rPr>
              <a:t>  Far Detector selected event rates remained stable over the course of two years of MINOS+ running</a:t>
            </a:r>
            <a:endParaRPr lang="en-US" sz="1600" dirty="0">
              <a:latin typeface="Helvetica"/>
            </a:endParaRPr>
          </a:p>
          <a:p>
            <a:pPr>
              <a:buFont typeface="Arial" pitchFamily="34" charset="0"/>
              <a:buChar char="•"/>
            </a:pPr>
            <a:endParaRPr lang="en-US" sz="1600" dirty="0" smtClean="0">
              <a:latin typeface="Helvetica"/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Helvetica"/>
              </a:rPr>
              <a:t>  Vertex locations of selected events in the Far Detector uniformly distributed within the fiducial volume</a:t>
            </a: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5715000" y="949280"/>
          <a:ext cx="2949575" cy="2860720"/>
        </p:xfrm>
        <a:graphic>
          <a:graphicData uri="http://schemas.openxmlformats.org/presentationml/2006/ole">
            <p:oleObj spid="_x0000_s206852" name="Acrobat Document" r:id="rId5" imgW="4320914" imgH="4191363" progId="AcroExch.Document.DC">
              <p:embed/>
            </p:oleObj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172200" y="1101680"/>
            <a:ext cx="609600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Helvetica"/>
              </a:rPr>
              <a:t>CC</a:t>
            </a:r>
            <a:endParaRPr lang="en-US" sz="2000" b="1" dirty="0">
              <a:solidFill>
                <a:schemeClr val="accent2">
                  <a:lumMod val="75000"/>
                </a:schemeClr>
              </a:solidFill>
              <a:latin typeface="Helvetic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72200" y="3844880"/>
            <a:ext cx="609600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Helvetica"/>
              </a:rPr>
              <a:t>NC</a:t>
            </a:r>
            <a:endParaRPr lang="en-US" sz="2000" b="1" dirty="0">
              <a:solidFill>
                <a:schemeClr val="accent3">
                  <a:lumMod val="75000"/>
                </a:schemeClr>
              </a:solidFill>
              <a:latin typeface="Helvetic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95800" y="60198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Event Vertices</a:t>
            </a:r>
            <a:endParaRPr lang="en-US" i="1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78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Hadron Composition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pic>
        <p:nvPicPr>
          <p:cNvPr id="19" name="Picture 18" descr="NDIntLength_me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1295400"/>
            <a:ext cx="6065520" cy="435864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28600" y="2093655"/>
            <a:ext cx="26670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Helvetica"/>
              </a:rPr>
              <a:t>Using truth information this plot shows the NuMI beam composition for the</a:t>
            </a:r>
          </a:p>
          <a:p>
            <a:r>
              <a:rPr lang="en-US" sz="1600" dirty="0" smtClean="0">
                <a:latin typeface="Helvetica"/>
              </a:rPr>
              <a:t>combination of low (MINOS) and medium energy (MINOS+) configurations as neutrinos</a:t>
            </a:r>
          </a:p>
          <a:p>
            <a:r>
              <a:rPr lang="en-US" sz="1600" dirty="0" smtClean="0">
                <a:latin typeface="Helvetica"/>
              </a:rPr>
              <a:t>(both CC and NC) interact within the MINOS ND as a function of true energy in Monte Carlo simulation.</a:t>
            </a:r>
            <a:endParaRPr lang="en-US" sz="1600" dirty="0">
              <a:latin typeface="Helvetic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79</a:t>
            </a:fld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1"/>
          <p:cNvPicPr>
            <a:picLocks noChangeAspect="1" noChangeArrowheads="1"/>
          </p:cNvPicPr>
          <p:nvPr/>
        </p:nvPicPr>
        <p:blipFill>
          <a:blip r:embed="rId2"/>
          <a:srcRect l="30000" t="26667" r="39025" b="26667"/>
          <a:stretch>
            <a:fillRect/>
          </a:stretch>
        </p:blipFill>
        <p:spPr bwMode="auto">
          <a:xfrm>
            <a:off x="457200" y="1314271"/>
            <a:ext cx="4495800" cy="381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Three Flavor Picture</a:t>
            </a:r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86400" y="1447800"/>
            <a:ext cx="3429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Two mass splitting scales:</a:t>
            </a:r>
          </a:p>
          <a:p>
            <a:endParaRPr lang="en-US" dirty="0" smtClean="0"/>
          </a:p>
          <a:p>
            <a:pPr marL="274320"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3"/>
                </a:solidFill>
                <a:cs typeface="Times New Roman"/>
              </a:rPr>
              <a:t>  Atmospheric: </a:t>
            </a:r>
          </a:p>
          <a:p>
            <a:pPr marL="274320"/>
            <a:r>
              <a:rPr lang="en-US" dirty="0" smtClean="0">
                <a:solidFill>
                  <a:schemeClr val="accent3"/>
                </a:solidFill>
                <a:cs typeface="Times New Roman"/>
              </a:rPr>
              <a:t>        Δ</a:t>
            </a:r>
            <a:r>
              <a:rPr lang="en-US" dirty="0" smtClean="0">
                <a:solidFill>
                  <a:schemeClr val="accent3"/>
                </a:solidFill>
              </a:rPr>
              <a:t>m</a:t>
            </a:r>
            <a:r>
              <a:rPr lang="en-US" baseline="30000" dirty="0" smtClean="0">
                <a:solidFill>
                  <a:schemeClr val="accent3"/>
                </a:solidFill>
              </a:rPr>
              <a:t>2</a:t>
            </a:r>
            <a:r>
              <a:rPr lang="en-US" baseline="-25000" dirty="0" smtClean="0">
                <a:solidFill>
                  <a:schemeClr val="accent3"/>
                </a:solidFill>
              </a:rPr>
              <a:t>atm</a:t>
            </a:r>
            <a:r>
              <a:rPr lang="en-US" dirty="0" smtClean="0">
                <a:solidFill>
                  <a:schemeClr val="accent3"/>
                </a:solidFill>
              </a:rPr>
              <a:t> ≈ 2.4 x 10</a:t>
            </a:r>
            <a:r>
              <a:rPr lang="en-US" baseline="30000" dirty="0" smtClean="0">
                <a:solidFill>
                  <a:schemeClr val="accent3"/>
                </a:solidFill>
              </a:rPr>
              <a:t>-3</a:t>
            </a:r>
            <a:r>
              <a:rPr lang="en-US" dirty="0" smtClean="0">
                <a:solidFill>
                  <a:schemeClr val="accent3"/>
                </a:solidFill>
              </a:rPr>
              <a:t> eV</a:t>
            </a:r>
            <a:r>
              <a:rPr lang="en-US" baseline="30000" dirty="0" smtClean="0">
                <a:solidFill>
                  <a:schemeClr val="accent3"/>
                </a:solidFill>
              </a:rPr>
              <a:t>2</a:t>
            </a:r>
          </a:p>
          <a:p>
            <a:pPr marL="274320">
              <a:buFont typeface="Arial" pitchFamily="34" charset="0"/>
              <a:buChar char="•"/>
            </a:pPr>
            <a:endParaRPr lang="en-US" dirty="0" smtClean="0">
              <a:cs typeface="Times New Roman"/>
            </a:endParaRPr>
          </a:p>
          <a:p>
            <a:pPr marL="274320"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3"/>
                </a:solidFill>
                <a:cs typeface="Times New Roman"/>
              </a:rPr>
              <a:t>  Solar:</a:t>
            </a:r>
          </a:p>
          <a:p>
            <a:pPr marL="274320" lvl="1"/>
            <a:r>
              <a:rPr lang="en-US" dirty="0" smtClean="0">
                <a:solidFill>
                  <a:schemeClr val="accent3"/>
                </a:solidFill>
                <a:cs typeface="Times New Roman"/>
              </a:rPr>
              <a:t>        Δm</a:t>
            </a:r>
            <a:r>
              <a:rPr lang="en-US" baseline="30000" dirty="0" smtClean="0">
                <a:solidFill>
                  <a:schemeClr val="accent3"/>
                </a:solidFill>
                <a:cs typeface="Times New Roman"/>
              </a:rPr>
              <a:t>2</a:t>
            </a:r>
            <a:r>
              <a:rPr lang="en-US" baseline="-25000" dirty="0" smtClean="0">
                <a:solidFill>
                  <a:schemeClr val="accent3"/>
                </a:solidFill>
                <a:cs typeface="Times New Roman"/>
              </a:rPr>
              <a:t>sol</a:t>
            </a:r>
            <a:r>
              <a:rPr lang="pt-BR" dirty="0" smtClean="0">
                <a:solidFill>
                  <a:schemeClr val="accent3"/>
                </a:solidFill>
              </a:rPr>
              <a:t> ≈ 7.5 x 10</a:t>
            </a:r>
            <a:r>
              <a:rPr lang="pt-BR" baseline="30000" dirty="0" smtClean="0">
                <a:solidFill>
                  <a:schemeClr val="accent3"/>
                </a:solidFill>
              </a:rPr>
              <a:t>-5</a:t>
            </a:r>
            <a:r>
              <a:rPr lang="pt-BR" dirty="0" smtClean="0">
                <a:solidFill>
                  <a:schemeClr val="accent3"/>
                </a:solidFill>
              </a:rPr>
              <a:t> eV</a:t>
            </a:r>
            <a:r>
              <a:rPr lang="pt-BR" baseline="30000" dirty="0" smtClean="0">
                <a:solidFill>
                  <a:schemeClr val="accent3"/>
                </a:solidFill>
              </a:rPr>
              <a:t>2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86400" y="3962400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Solar mixing non-maximal:</a:t>
            </a:r>
          </a:p>
          <a:p>
            <a:endParaRPr lang="en-US" dirty="0" smtClean="0">
              <a:solidFill>
                <a:schemeClr val="accent3"/>
              </a:solidFill>
            </a:endParaRPr>
          </a:p>
          <a:p>
            <a:r>
              <a:rPr lang="en-US" dirty="0" smtClean="0">
                <a:solidFill>
                  <a:schemeClr val="accent3"/>
                </a:solidFill>
              </a:rPr>
              <a:t>        </a:t>
            </a:r>
            <a:r>
              <a:rPr lang="el-GR" dirty="0" smtClean="0">
                <a:solidFill>
                  <a:schemeClr val="accent3"/>
                </a:solidFill>
                <a:cs typeface="Times New Roman"/>
              </a:rPr>
              <a:t>θ</a:t>
            </a:r>
            <a:r>
              <a:rPr lang="en-US" baseline="-25000" dirty="0" smtClean="0">
                <a:solidFill>
                  <a:schemeClr val="accent3"/>
                </a:solidFill>
                <a:cs typeface="Times New Roman"/>
              </a:rPr>
              <a:t>12</a:t>
            </a:r>
            <a:r>
              <a:rPr lang="en-US" dirty="0" smtClean="0">
                <a:solidFill>
                  <a:schemeClr val="accent3"/>
                </a:solidFill>
                <a:cs typeface="Times New Roman"/>
              </a:rPr>
              <a:t> </a:t>
            </a:r>
            <a:r>
              <a:rPr lang="en-US" dirty="0" smtClean="0">
                <a:solidFill>
                  <a:schemeClr val="accent3"/>
                </a:solidFill>
              </a:rPr>
              <a:t>≈ 34°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486400" y="5325070"/>
            <a:ext cx="289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Large atmospheric mixing:</a:t>
            </a:r>
          </a:p>
          <a:p>
            <a:endParaRPr lang="en-US" dirty="0" smtClean="0">
              <a:solidFill>
                <a:schemeClr val="accent3"/>
              </a:solidFill>
            </a:endParaRPr>
          </a:p>
          <a:p>
            <a:r>
              <a:rPr lang="en-US" dirty="0" smtClean="0">
                <a:solidFill>
                  <a:schemeClr val="accent3"/>
                </a:solidFill>
              </a:rPr>
              <a:t>        </a:t>
            </a:r>
            <a:r>
              <a:rPr lang="el-GR" dirty="0" smtClean="0">
                <a:solidFill>
                  <a:schemeClr val="accent3"/>
                </a:solidFill>
                <a:cs typeface="Times New Roman"/>
              </a:rPr>
              <a:t>θ</a:t>
            </a:r>
            <a:r>
              <a:rPr lang="en-US" baseline="-25000" dirty="0" smtClean="0">
                <a:solidFill>
                  <a:schemeClr val="accent3"/>
                </a:solidFill>
                <a:cs typeface="Times New Roman"/>
              </a:rPr>
              <a:t>23</a:t>
            </a:r>
            <a:r>
              <a:rPr lang="en-US" dirty="0" smtClean="0">
                <a:solidFill>
                  <a:schemeClr val="accent3"/>
                </a:solidFill>
                <a:cs typeface="Times New Roman"/>
              </a:rPr>
              <a:t> </a:t>
            </a:r>
            <a:r>
              <a:rPr lang="en-US" dirty="0" smtClean="0">
                <a:solidFill>
                  <a:schemeClr val="accent3"/>
                </a:solidFill>
              </a:rPr>
              <a:t>≈ 45°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438400" y="5334000"/>
            <a:ext cx="289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Small but non-zero </a:t>
            </a:r>
            <a:r>
              <a:rPr lang="el-GR" dirty="0" smtClean="0">
                <a:solidFill>
                  <a:schemeClr val="accent3"/>
                </a:solidFill>
                <a:cs typeface="Times New Roman"/>
              </a:rPr>
              <a:t>θ</a:t>
            </a:r>
            <a:r>
              <a:rPr lang="en-US" baseline="-25000" dirty="0" smtClean="0">
                <a:solidFill>
                  <a:schemeClr val="accent3"/>
                </a:solidFill>
                <a:cs typeface="Times New Roman"/>
              </a:rPr>
              <a:t>13</a:t>
            </a:r>
            <a:r>
              <a:rPr lang="en-US" dirty="0" smtClean="0">
                <a:solidFill>
                  <a:schemeClr val="accent3"/>
                </a:solidFill>
              </a:rPr>
              <a:t>:</a:t>
            </a:r>
          </a:p>
          <a:p>
            <a:endParaRPr lang="en-US" dirty="0" smtClean="0">
              <a:solidFill>
                <a:schemeClr val="accent3"/>
              </a:solidFill>
            </a:endParaRPr>
          </a:p>
          <a:p>
            <a:r>
              <a:rPr lang="en-US" dirty="0" smtClean="0">
                <a:solidFill>
                  <a:schemeClr val="accent3"/>
                </a:solidFill>
              </a:rPr>
              <a:t>        </a:t>
            </a:r>
            <a:r>
              <a:rPr lang="el-GR" dirty="0" smtClean="0">
                <a:solidFill>
                  <a:schemeClr val="accent3"/>
                </a:solidFill>
                <a:cs typeface="Times New Roman"/>
              </a:rPr>
              <a:t>θ</a:t>
            </a:r>
            <a:r>
              <a:rPr lang="en-US" baseline="-25000" dirty="0" smtClean="0">
                <a:solidFill>
                  <a:schemeClr val="accent3"/>
                </a:solidFill>
                <a:cs typeface="Times New Roman"/>
              </a:rPr>
              <a:t>13</a:t>
            </a:r>
            <a:r>
              <a:rPr lang="en-US" dirty="0" smtClean="0">
                <a:solidFill>
                  <a:schemeClr val="accent3"/>
                </a:solidFill>
                <a:cs typeface="Times New Roman"/>
              </a:rPr>
              <a:t> </a:t>
            </a:r>
            <a:r>
              <a:rPr lang="en-US" dirty="0" smtClean="0">
                <a:solidFill>
                  <a:schemeClr val="accent3"/>
                </a:solidFill>
              </a:rPr>
              <a:t>≈ 9°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791200" y="1981200"/>
            <a:ext cx="2971800" cy="762000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5791200" y="2819400"/>
            <a:ext cx="2971800" cy="762000"/>
          </a:xfrm>
          <a:prstGeom prst="rect">
            <a:avLst/>
          </a:prstGeom>
          <a:noFill/>
          <a:ln w="57150">
            <a:solidFill>
              <a:srgbClr val="FF0000"/>
            </a:solidFill>
            <a:prstDash val="soli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1981200" y="2743200"/>
            <a:ext cx="685800" cy="533400"/>
          </a:xfrm>
          <a:prstGeom prst="ellipse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5791200" y="4343400"/>
            <a:ext cx="2667000" cy="762000"/>
          </a:xfrm>
          <a:prstGeom prst="rect">
            <a:avLst/>
          </a:prstGeom>
          <a:noFill/>
          <a:ln w="57150">
            <a:solidFill>
              <a:schemeClr val="accent5"/>
            </a:solidFill>
            <a:prstDash val="soli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1371600" y="3810000"/>
            <a:ext cx="914400" cy="381000"/>
          </a:xfrm>
          <a:prstGeom prst="ellipse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2971800" y="2971800"/>
            <a:ext cx="914400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/>
                </a:solidFill>
              </a:rPr>
              <a:t>~30%</a:t>
            </a:r>
            <a:endParaRPr lang="en-US" dirty="0">
              <a:solidFill>
                <a:schemeClr val="accent3"/>
              </a:solidFill>
            </a:endParaRPr>
          </a:p>
        </p:txBody>
      </p:sp>
      <p:cxnSp>
        <p:nvCxnSpPr>
          <p:cNvPr id="30" name="Straight Arrow Connector 29"/>
          <p:cNvCxnSpPr>
            <a:stCxn id="29" idx="1"/>
            <a:endCxn id="28" idx="7"/>
          </p:cNvCxnSpPr>
          <p:nvPr/>
        </p:nvCxnSpPr>
        <p:spPr>
          <a:xfrm rot="10800000" flipV="1">
            <a:off x="2152090" y="3156466"/>
            <a:ext cx="819711" cy="709330"/>
          </a:xfrm>
          <a:prstGeom prst="straightConnector1">
            <a:avLst/>
          </a:prstGeom>
          <a:ln w="381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5791200" y="5715000"/>
            <a:ext cx="1447800" cy="685800"/>
          </a:xfrm>
          <a:prstGeom prst="rect">
            <a:avLst/>
          </a:prstGeom>
          <a:noFill/>
          <a:ln w="57150">
            <a:solidFill>
              <a:schemeClr val="accent4">
                <a:lumMod val="75000"/>
                <a:lumOff val="25000"/>
              </a:schemeClr>
            </a:solidFill>
            <a:prstDash val="soli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2819400" y="1828800"/>
            <a:ext cx="1371600" cy="381000"/>
          </a:xfrm>
          <a:prstGeom prst="ellipse">
            <a:avLst/>
          </a:prstGeom>
          <a:noFill/>
          <a:ln w="38100">
            <a:solidFill>
              <a:schemeClr val="accent4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2819400" y="2438400"/>
            <a:ext cx="1371601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accent4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/>
                </a:solidFill>
              </a:rPr>
              <a:t>(36 – 59)%</a:t>
            </a:r>
            <a:endParaRPr lang="en-US" dirty="0">
              <a:solidFill>
                <a:schemeClr val="accent3"/>
              </a:solidFill>
            </a:endParaRPr>
          </a:p>
        </p:txBody>
      </p:sp>
      <p:cxnSp>
        <p:nvCxnSpPr>
          <p:cNvPr id="34" name="Straight Arrow Connector 33"/>
          <p:cNvCxnSpPr>
            <a:stCxn id="33" idx="0"/>
            <a:endCxn id="32" idx="4"/>
          </p:cNvCxnSpPr>
          <p:nvPr/>
        </p:nvCxnSpPr>
        <p:spPr>
          <a:xfrm rot="16200000" flipV="1">
            <a:off x="3390901" y="2324099"/>
            <a:ext cx="228600" cy="1"/>
          </a:xfrm>
          <a:prstGeom prst="straightConnector1">
            <a:avLst/>
          </a:prstGeom>
          <a:ln w="38100">
            <a:solidFill>
              <a:schemeClr val="accent4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2667000" y="5715000"/>
            <a:ext cx="1447800" cy="685800"/>
          </a:xfrm>
          <a:prstGeom prst="rect">
            <a:avLst/>
          </a:prstGeom>
          <a:noFill/>
          <a:ln w="57150">
            <a:solidFill>
              <a:schemeClr val="accent6"/>
            </a:solidFill>
            <a:prstDash val="soli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6" name="Straight Arrow Connector 35"/>
          <p:cNvCxnSpPr>
            <a:endCxn id="40" idx="4"/>
          </p:cNvCxnSpPr>
          <p:nvPr/>
        </p:nvCxnSpPr>
        <p:spPr>
          <a:xfrm rot="5400000" flipH="1" flipV="1">
            <a:off x="-285750" y="3714752"/>
            <a:ext cx="3352802" cy="190498"/>
          </a:xfrm>
          <a:prstGeom prst="straightConnector1">
            <a:avLst/>
          </a:prstGeom>
          <a:ln w="381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838200" y="5486400"/>
            <a:ext cx="914400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/>
                </a:solidFill>
              </a:rPr>
              <a:t>~2.5%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2057400" y="4038600"/>
            <a:ext cx="609600" cy="45720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7162800" y="4507468"/>
            <a:ext cx="838200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/>
                </a:solidFill>
              </a:rPr>
              <a:t>&lt; </a:t>
            </a:r>
            <a:r>
              <a:rPr lang="el-GR" dirty="0" smtClean="0">
                <a:solidFill>
                  <a:schemeClr val="accent3"/>
                </a:solidFill>
                <a:cs typeface="Times New Roman"/>
              </a:rPr>
              <a:t>π</a:t>
            </a:r>
            <a:r>
              <a:rPr lang="en-US" dirty="0" smtClean="0">
                <a:solidFill>
                  <a:schemeClr val="accent3"/>
                </a:solidFill>
                <a:cs typeface="Times New Roman"/>
              </a:rPr>
              <a:t>/4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1219200" y="1828800"/>
            <a:ext cx="533400" cy="304800"/>
          </a:xfrm>
          <a:prstGeom prst="ellipse">
            <a:avLst/>
          </a:prstGeom>
          <a:noFill/>
          <a:ln w="38100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Slide Number Placeholder 4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Near Detector Baseline Variations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pic>
        <p:nvPicPr>
          <p:cNvPr id="17" name="Picture 16" descr="NDIntLength_me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480" y="1402378"/>
            <a:ext cx="6065520" cy="435864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52400" y="1776948"/>
            <a:ext cx="2971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Helvetica"/>
              </a:rPr>
              <a:t>Plotted is the distance travelled by CC neutrino events which have decayed</a:t>
            </a:r>
          </a:p>
          <a:p>
            <a:r>
              <a:rPr lang="en-US" sz="1600" dirty="0" smtClean="0">
                <a:latin typeface="Helvetica"/>
              </a:rPr>
              <a:t>from their parent hadron which interact inside the ND in Monte Carlo simulation. Note the target is at the far right</a:t>
            </a:r>
          </a:p>
          <a:p>
            <a:r>
              <a:rPr lang="en-US" sz="1600" dirty="0" smtClean="0">
                <a:latin typeface="Helvetica"/>
              </a:rPr>
              <a:t>and the end of the decay pipe is at the far left. To explain further, events that are produced</a:t>
            </a:r>
          </a:p>
          <a:p>
            <a:r>
              <a:rPr lang="en-US" sz="1600" dirty="0" smtClean="0">
                <a:latin typeface="Helvetica"/>
              </a:rPr>
              <a:t>at the target will have to travel the full 1.04km to the ND, hence why the target is on the</a:t>
            </a:r>
          </a:p>
          <a:p>
            <a:r>
              <a:rPr lang="en-US" sz="1600" dirty="0" smtClean="0">
                <a:latin typeface="Helvetica"/>
              </a:rPr>
              <a:t>right of this plot.</a:t>
            </a:r>
            <a:endParaRPr lang="en-US" sz="1600" dirty="0">
              <a:latin typeface="Helvetic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80</a:t>
            </a:fld>
            <a:endParaRPr lang="en-US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MINOS+ Physics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graphicFrame>
        <p:nvGraphicFramePr>
          <p:cNvPr id="304132" name="Object 1"/>
          <p:cNvGraphicFramePr>
            <a:graphicFrameLocks noChangeAspect="1"/>
          </p:cNvGraphicFramePr>
          <p:nvPr/>
        </p:nvGraphicFramePr>
        <p:xfrm>
          <a:off x="2286000" y="3657600"/>
          <a:ext cx="4640862" cy="2677082"/>
        </p:xfrm>
        <a:graphic>
          <a:graphicData uri="http://schemas.openxmlformats.org/presentationml/2006/ole">
            <p:oleObj spid="_x0000_s306178" name="Acrobat Document" r:id="rId3" imgW="4320914" imgH="2491956" progId="AcroExch.Document.DC">
              <p:embed/>
            </p:oleObj>
          </a:graphicData>
        </a:graphic>
      </p:graphicFrame>
      <p:graphicFrame>
        <p:nvGraphicFramePr>
          <p:cNvPr id="304133" name="Object 2"/>
          <p:cNvGraphicFramePr>
            <a:graphicFrameLocks noChangeAspect="1"/>
          </p:cNvGraphicFramePr>
          <p:nvPr/>
        </p:nvGraphicFramePr>
        <p:xfrm>
          <a:off x="2288187" y="958533"/>
          <a:ext cx="4648200" cy="2680017"/>
        </p:xfrm>
        <a:graphic>
          <a:graphicData uri="http://schemas.openxmlformats.org/presentationml/2006/ole">
            <p:oleObj spid="_x0000_s306179" name="Acrobat Document" r:id="rId4" imgW="4320914" imgH="2491956" progId="AcroExch.Document.DC">
              <p:embed/>
            </p:oleObj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81</a:t>
            </a:fld>
            <a:endParaRPr lang="en-US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MINOS+ Physics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graphicFrame>
        <p:nvGraphicFramePr>
          <p:cNvPr id="304130" name="Object 1"/>
          <p:cNvGraphicFramePr>
            <a:graphicFrameLocks noChangeAspect="1"/>
          </p:cNvGraphicFramePr>
          <p:nvPr/>
        </p:nvGraphicFramePr>
        <p:xfrm>
          <a:off x="4724400" y="1825450"/>
          <a:ext cx="4423212" cy="3175176"/>
        </p:xfrm>
        <a:graphic>
          <a:graphicData uri="http://schemas.openxmlformats.org/presentationml/2006/ole">
            <p:oleObj spid="_x0000_s305154" name="Acrobat Document" r:id="rId3" imgW="4320914" imgH="3101609" progId="AcroExch.Document.DC">
              <p:embed/>
            </p:oleObj>
          </a:graphicData>
        </a:graphic>
      </p:graphicFrame>
      <p:graphicFrame>
        <p:nvGraphicFramePr>
          <p:cNvPr id="304131" name="Object 3"/>
          <p:cNvGraphicFramePr>
            <a:graphicFrameLocks noChangeAspect="1"/>
          </p:cNvGraphicFramePr>
          <p:nvPr/>
        </p:nvGraphicFramePr>
        <p:xfrm>
          <a:off x="152400" y="1825669"/>
          <a:ext cx="4419600" cy="3173369"/>
        </p:xfrm>
        <a:graphic>
          <a:graphicData uri="http://schemas.openxmlformats.org/presentationml/2006/ole">
            <p:oleObj spid="_x0000_s305155" name="Acrobat Document" r:id="rId4" imgW="4320914" imgH="3101609" progId="AcroExch.Document.DC">
              <p:embed/>
            </p:oleObj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82</a:t>
            </a:fld>
            <a:endParaRPr lang="en-US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 Instrumentation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4800600" cy="24384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dirty="0" smtClean="0">
                <a:latin typeface="+mj-lt"/>
              </a:rPr>
              <a:t>Magnetized steel plates with scintillator strip/PMT instrumentation</a:t>
            </a:r>
          </a:p>
          <a:p>
            <a:pPr lvl="1">
              <a:lnSpc>
                <a:spcPct val="100000"/>
              </a:lnSpc>
            </a:pPr>
            <a:r>
              <a:rPr lang="en-US" sz="1400" dirty="0" smtClean="0"/>
              <a:t>Steel thickness: 2.54 cm</a:t>
            </a:r>
          </a:p>
          <a:p>
            <a:pPr lvl="1">
              <a:lnSpc>
                <a:spcPct val="100000"/>
              </a:lnSpc>
            </a:pPr>
            <a:r>
              <a:rPr lang="en-US" sz="1400" dirty="0" smtClean="0"/>
              <a:t>Intraplane distance: 5.96 cm</a:t>
            </a:r>
            <a:endParaRPr lang="en-US" dirty="0" smtClean="0"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en-US" sz="2000" dirty="0" smtClean="0">
                <a:latin typeface="+mj-lt"/>
              </a:rPr>
              <a:t>Magnetized with a B-field ~1.3T</a:t>
            </a:r>
          </a:p>
          <a:p>
            <a:pPr lvl="1">
              <a:lnSpc>
                <a:spcPct val="100000"/>
              </a:lnSpc>
            </a:pPr>
            <a:r>
              <a:rPr lang="en-US" sz="1400" dirty="0" smtClean="0">
                <a:latin typeface="+mj-lt"/>
              </a:rPr>
              <a:t>Range and curvature energy estimation for </a:t>
            </a:r>
            <a:r>
              <a:rPr lang="el-GR" sz="1400" dirty="0" smtClean="0">
                <a:latin typeface="+mj-lt"/>
                <a:cs typeface="Times New Roman"/>
              </a:rPr>
              <a:t>μ</a:t>
            </a:r>
            <a:r>
              <a:rPr lang="en-US" sz="1400" dirty="0" smtClean="0">
                <a:latin typeface="+mj-lt"/>
                <a:cs typeface="Times New Roman"/>
              </a:rPr>
              <a:t> tracks</a:t>
            </a:r>
          </a:p>
          <a:p>
            <a:pPr lvl="1">
              <a:lnSpc>
                <a:spcPct val="100000"/>
              </a:lnSpc>
            </a:pPr>
            <a:r>
              <a:rPr lang="en-US" sz="1400" dirty="0" smtClean="0">
                <a:latin typeface="+mj-lt"/>
                <a:cs typeface="Times New Roman"/>
              </a:rPr>
              <a:t>Distinguish between </a:t>
            </a:r>
            <a:r>
              <a:rPr lang="el-GR" sz="1400" dirty="0" smtClean="0">
                <a:latin typeface="+mj-lt"/>
                <a:cs typeface="Times New Roman"/>
              </a:rPr>
              <a:t>μ</a:t>
            </a:r>
            <a:r>
              <a:rPr lang="en-US" sz="1400" dirty="0" smtClean="0">
                <a:latin typeface="+mj-lt"/>
                <a:cs typeface="Times New Roman"/>
              </a:rPr>
              <a:t>+ and </a:t>
            </a:r>
            <a:r>
              <a:rPr lang="el-GR" sz="1400" dirty="0" smtClean="0">
                <a:latin typeface="+mj-lt"/>
                <a:cs typeface="Times New Roman"/>
              </a:rPr>
              <a:t>μ</a:t>
            </a:r>
            <a:r>
              <a:rPr lang="en-US" sz="1400" dirty="0" smtClean="0">
                <a:latin typeface="+mj-lt"/>
                <a:cs typeface="Times New Roman"/>
              </a:rPr>
              <a:t>- tracks</a:t>
            </a:r>
            <a:endParaRPr lang="en-US" sz="1400" dirty="0" smtClean="0">
              <a:latin typeface="+mj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pic>
        <p:nvPicPr>
          <p:cNvPr id="8" name="Picture 7" descr="Screenshot (27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10200" y="1001766"/>
            <a:ext cx="3394000" cy="2655834"/>
          </a:xfrm>
          <a:prstGeom prst="rect">
            <a:avLst/>
          </a:prstGeom>
        </p:spPr>
      </p:pic>
      <p:pic>
        <p:nvPicPr>
          <p:cNvPr id="10" name="Picture 9" descr="Screenshot (28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57800" y="4038600"/>
            <a:ext cx="3316949" cy="2229236"/>
          </a:xfrm>
          <a:prstGeom prst="rect">
            <a:avLst/>
          </a:prstGeom>
        </p:spPr>
      </p:pic>
      <p:grpSp>
        <p:nvGrpSpPr>
          <p:cNvPr id="11" name="Group 6"/>
          <p:cNvGrpSpPr>
            <a:grpSpLocks noChangeAspect="1"/>
          </p:cNvGrpSpPr>
          <p:nvPr/>
        </p:nvGrpSpPr>
        <p:grpSpPr>
          <a:xfrm>
            <a:off x="304799" y="3810000"/>
            <a:ext cx="2997201" cy="2476500"/>
            <a:chOff x="1066799" y="3755756"/>
            <a:chExt cx="3708401" cy="3064144"/>
          </a:xfrm>
        </p:grpSpPr>
        <p:pic>
          <p:nvPicPr>
            <p:cNvPr id="12" name="Picture 11" descr="Screenshot (84).png"/>
            <p:cNvPicPr>
              <a:picLocks noChangeAspect="1"/>
            </p:cNvPicPr>
            <p:nvPr/>
          </p:nvPicPr>
          <p:blipFill>
            <a:blip r:embed="rId4"/>
            <a:srcRect l="46667" t="60370" r="33333" b="12963"/>
            <a:stretch>
              <a:fillRect/>
            </a:stretch>
          </p:blipFill>
          <p:spPr>
            <a:xfrm>
              <a:off x="1066799" y="4038600"/>
              <a:ext cx="3708401" cy="27813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632490" y="3755756"/>
              <a:ext cx="2734158" cy="361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b="1" dirty="0" smtClean="0">
                  <a:solidFill>
                    <a:schemeClr val="accent6">
                      <a:lumMod val="75000"/>
                    </a:schemeClr>
                  </a:solidFill>
                </a:rPr>
                <a:t>U  </a:t>
              </a:r>
              <a:r>
                <a:rPr lang="en-US" sz="1300" b="1" dirty="0" smtClean="0">
                  <a:solidFill>
                    <a:srgbClr val="00B050"/>
                  </a:solidFill>
                </a:rPr>
                <a:t>V</a:t>
              </a:r>
              <a:r>
                <a:rPr lang="en-US" sz="1300" b="1" dirty="0" smtClean="0">
                  <a:solidFill>
                    <a:schemeClr val="accent6">
                      <a:lumMod val="75000"/>
                    </a:schemeClr>
                  </a:solidFill>
                </a:rPr>
                <a:t>  U  </a:t>
              </a:r>
              <a:r>
                <a:rPr lang="en-US" sz="1300" b="1" dirty="0" smtClean="0">
                  <a:solidFill>
                    <a:srgbClr val="00B050"/>
                  </a:solidFill>
                </a:rPr>
                <a:t>V</a:t>
              </a:r>
              <a:r>
                <a:rPr lang="en-US" sz="1300" b="1" dirty="0" smtClean="0">
                  <a:solidFill>
                    <a:schemeClr val="accent6">
                      <a:lumMod val="75000"/>
                    </a:schemeClr>
                  </a:solidFill>
                </a:rPr>
                <a:t>  U  </a:t>
              </a:r>
              <a:r>
                <a:rPr lang="en-US" sz="1300" b="1" dirty="0" smtClean="0">
                  <a:solidFill>
                    <a:srgbClr val="00B050"/>
                  </a:solidFill>
                </a:rPr>
                <a:t>V</a:t>
              </a:r>
              <a:r>
                <a:rPr lang="en-US" sz="1300" b="1" dirty="0" smtClean="0">
                  <a:solidFill>
                    <a:schemeClr val="accent6">
                      <a:lumMod val="75000"/>
                    </a:schemeClr>
                  </a:solidFill>
                </a:rPr>
                <a:t>  U  </a:t>
              </a:r>
              <a:r>
                <a:rPr lang="en-US" sz="1300" b="1" dirty="0" smtClean="0">
                  <a:solidFill>
                    <a:srgbClr val="00B050"/>
                  </a:solidFill>
                </a:rPr>
                <a:t>V</a:t>
              </a:r>
              <a:r>
                <a:rPr lang="en-US" sz="1300" b="1" dirty="0" smtClean="0">
                  <a:solidFill>
                    <a:schemeClr val="accent6">
                      <a:lumMod val="75000"/>
                    </a:schemeClr>
                  </a:solidFill>
                </a:rPr>
                <a:t>  U  </a:t>
              </a:r>
              <a:r>
                <a:rPr lang="en-US" sz="1300" b="1" dirty="0" smtClean="0">
                  <a:solidFill>
                    <a:srgbClr val="00B050"/>
                  </a:solidFill>
                </a:rPr>
                <a:t>V</a:t>
              </a:r>
              <a:endParaRPr lang="en-US" sz="13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5"/>
          <a:srcRect l="52500" t="38889" r="38125" b="24444"/>
          <a:stretch>
            <a:fillRect/>
          </a:stretch>
        </p:blipFill>
        <p:spPr bwMode="auto">
          <a:xfrm>
            <a:off x="3886200" y="4191000"/>
            <a:ext cx="914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83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Pile-Up Effects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pic>
        <p:nvPicPr>
          <p:cNvPr id="8" name="Picture 7" descr="DataMC_ND_hphFracN_1_SKZP_me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2" y="3124200"/>
            <a:ext cx="4465956" cy="3209205"/>
          </a:xfrm>
          <a:prstGeom prst="rect">
            <a:avLst/>
          </a:prstGeom>
        </p:spPr>
      </p:pic>
      <p:pic>
        <p:nvPicPr>
          <p:cNvPr id="9" name="Picture 8" descr="DataMC_ND_hphFracN_1_SKZP_me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3124199"/>
            <a:ext cx="4465959" cy="3209206"/>
          </a:xfrm>
          <a:prstGeom prst="rect">
            <a:avLst/>
          </a:prstGeom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4"/>
          <a:srcRect l="5625" t="43333" r="53125" b="10000"/>
          <a:stretch>
            <a:fillRect/>
          </a:stretch>
        </p:blipFill>
        <p:spPr bwMode="auto">
          <a:xfrm>
            <a:off x="533400" y="1066800"/>
            <a:ext cx="3113314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1752600" y="2286000"/>
            <a:ext cx="19812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Fake NC Event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886200" y="1066800"/>
            <a:ext cx="5105400" cy="2514600"/>
          </a:xfrm>
        </p:spPr>
        <p:txBody>
          <a:bodyPr>
            <a:normAutofit/>
          </a:bodyPr>
          <a:lstStyle/>
          <a:p>
            <a:r>
              <a:rPr lang="en-US" sz="1600" dirty="0" smtClean="0"/>
              <a:t> Occupancy of the Near Detector during beam spill requires time and space slicing</a:t>
            </a:r>
          </a:p>
          <a:p>
            <a:r>
              <a:rPr lang="en-US" sz="1600" dirty="0" smtClean="0"/>
              <a:t> Split events with showers may fake NC events</a:t>
            </a:r>
          </a:p>
          <a:p>
            <a:r>
              <a:rPr lang="en-US" sz="1600" dirty="0" smtClean="0"/>
              <a:t> Pre-selection cleaning cuts: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sz="1200" dirty="0" smtClean="0"/>
              <a:t>Consecutive planes with signal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sz="1200" dirty="0" smtClean="0"/>
              <a:t>Pulse height fraction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84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Charged Current Event Selection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1250751"/>
            <a:ext cx="815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 Muon tracks from </a:t>
            </a:r>
            <a:r>
              <a:rPr lang="el-GR" dirty="0" smtClean="0">
                <a:cs typeface="Times New Roman"/>
              </a:rPr>
              <a:t>ν</a:t>
            </a:r>
            <a:r>
              <a:rPr lang="el-GR" baseline="-25000" dirty="0" smtClean="0">
                <a:cs typeface="Times New Roman"/>
              </a:rPr>
              <a:t>μ</a:t>
            </a:r>
            <a:r>
              <a:rPr lang="en-US" dirty="0" smtClean="0">
                <a:cs typeface="Times New Roman"/>
              </a:rPr>
              <a:t> </a:t>
            </a:r>
            <a:r>
              <a:rPr lang="en-US" dirty="0" smtClean="0"/>
              <a:t>CC interactions selected by a kNN algorithm operating in a 4-dimensional multivariable topology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3400" y="2201882"/>
            <a:ext cx="2895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rgbClr val="0C00F6"/>
                </a:solidFill>
              </a:rPr>
              <a:t>  </a:t>
            </a:r>
            <a:r>
              <a:rPr lang="en-US" dirty="0" smtClean="0">
                <a:solidFill>
                  <a:srgbClr val="0C00F6"/>
                </a:solidFill>
              </a:rPr>
              <a:t>kNN Input Variables: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>
                <a:solidFill>
                  <a:schemeClr val="accent2"/>
                </a:solidFill>
              </a:rPr>
              <a:t>Track Length</a:t>
            </a:r>
          </a:p>
          <a:p>
            <a:pPr marL="800100" lvl="1" indent="-342900">
              <a:buFont typeface="+mj-lt"/>
              <a:buAutoNum type="arabicPeriod"/>
            </a:pPr>
            <a:endParaRPr lang="en-US" dirty="0" smtClean="0">
              <a:solidFill>
                <a:schemeClr val="accent3"/>
              </a:solidFill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>
                <a:solidFill>
                  <a:schemeClr val="accent3"/>
                </a:solidFill>
              </a:rPr>
              <a:t>Mean dE/dx along the track</a:t>
            </a:r>
          </a:p>
          <a:p>
            <a:pPr marL="800100" lvl="1" indent="-342900">
              <a:buFont typeface="+mj-lt"/>
              <a:buAutoNum type="arabicPeriod"/>
            </a:pPr>
            <a:endParaRPr lang="en-US" dirty="0" smtClean="0"/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>
                <a:solidFill>
                  <a:schemeClr val="accent3"/>
                </a:solidFill>
              </a:rPr>
              <a:t>Energy loss fluctuations along the track</a:t>
            </a:r>
          </a:p>
          <a:p>
            <a:pPr marL="800100" lvl="1" indent="-342900">
              <a:buFont typeface="+mj-lt"/>
              <a:buAutoNum type="arabicPeriod"/>
            </a:pPr>
            <a:endParaRPr lang="en-US" dirty="0" smtClean="0"/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>
                <a:solidFill>
                  <a:schemeClr val="accent3"/>
                </a:solidFill>
              </a:rPr>
              <a:t>Energy deposition in transverse track profile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85</a:t>
            </a:fld>
            <a:endParaRPr lang="en-US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3733800" y="2362200"/>
          <a:ext cx="5105400" cy="3646178"/>
        </p:xfrm>
        <a:graphic>
          <a:graphicData uri="http://schemas.openxmlformats.org/presentationml/2006/ole">
            <p:oleObj spid="_x0000_s337921" name="Acrobat Document" r:id="rId3" imgW="4320914" imgH="3086367" progId="AcroExch.Document.DC">
              <p:embed/>
            </p:oleObj>
          </a:graphicData>
        </a:graphic>
      </p:graphicFrame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Charged Current Event Selection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1250751"/>
            <a:ext cx="815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 Muon tracks from </a:t>
            </a:r>
            <a:r>
              <a:rPr lang="el-GR" dirty="0" smtClean="0">
                <a:cs typeface="Times New Roman"/>
              </a:rPr>
              <a:t>ν</a:t>
            </a:r>
            <a:r>
              <a:rPr lang="el-GR" baseline="-25000" dirty="0" smtClean="0">
                <a:cs typeface="Times New Roman"/>
              </a:rPr>
              <a:t>μ</a:t>
            </a:r>
            <a:r>
              <a:rPr lang="en-US" dirty="0" smtClean="0">
                <a:cs typeface="Times New Roman"/>
              </a:rPr>
              <a:t> </a:t>
            </a:r>
            <a:r>
              <a:rPr lang="en-US" dirty="0" smtClean="0"/>
              <a:t>CC interactions selected by a kNN algorithm operating in a 4-dimensional multivariable topology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3400" y="2201882"/>
            <a:ext cx="2895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rgbClr val="0C00F6"/>
                </a:solidFill>
              </a:rPr>
              <a:t>  </a:t>
            </a:r>
            <a:r>
              <a:rPr lang="en-US" dirty="0" smtClean="0">
                <a:solidFill>
                  <a:srgbClr val="0C00F6"/>
                </a:solidFill>
              </a:rPr>
              <a:t>kNN Input Variables: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>
                <a:solidFill>
                  <a:schemeClr val="accent3"/>
                </a:solidFill>
              </a:rPr>
              <a:t>Track Length</a:t>
            </a:r>
          </a:p>
          <a:p>
            <a:pPr marL="800100" lvl="1" indent="-342900">
              <a:buFont typeface="+mj-lt"/>
              <a:buAutoNum type="arabicPeriod"/>
            </a:pPr>
            <a:endParaRPr lang="en-US" dirty="0" smtClean="0">
              <a:solidFill>
                <a:schemeClr val="accent3"/>
              </a:solidFill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>
                <a:solidFill>
                  <a:schemeClr val="accent2"/>
                </a:solidFill>
              </a:rPr>
              <a:t>Mean dE/dx along the track</a:t>
            </a:r>
          </a:p>
          <a:p>
            <a:pPr marL="800100" lvl="1" indent="-342900">
              <a:buFont typeface="+mj-lt"/>
              <a:buAutoNum type="arabicPeriod"/>
            </a:pPr>
            <a:endParaRPr lang="en-US" dirty="0" smtClean="0"/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>
                <a:solidFill>
                  <a:schemeClr val="accent3"/>
                </a:solidFill>
              </a:rPr>
              <a:t>Energy loss fluctuations along the track</a:t>
            </a:r>
          </a:p>
          <a:p>
            <a:pPr marL="800100" lvl="1" indent="-342900">
              <a:buFont typeface="+mj-lt"/>
              <a:buAutoNum type="arabicPeriod"/>
            </a:pPr>
            <a:endParaRPr lang="en-US" dirty="0" smtClean="0"/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>
                <a:solidFill>
                  <a:schemeClr val="accent3"/>
                </a:solidFill>
              </a:rPr>
              <a:t>Energy deposition in transverse track profile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86</a:t>
            </a:fld>
            <a:endParaRPr lang="en-US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3733800" y="2370137"/>
          <a:ext cx="5110163" cy="3649663"/>
        </p:xfrm>
        <a:graphic>
          <a:graphicData uri="http://schemas.openxmlformats.org/presentationml/2006/ole">
            <p:oleObj spid="_x0000_s336898" name="Acrobat Document" r:id="rId3" imgW="4320914" imgH="3086367" progId="AcroExch.Document.DC">
              <p:embed/>
            </p:oleObj>
          </a:graphicData>
        </a:graphic>
      </p:graphicFrame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Charged Current Event Selection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1250751"/>
            <a:ext cx="815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 Muon tracks from </a:t>
            </a:r>
            <a:r>
              <a:rPr lang="el-GR" dirty="0" smtClean="0">
                <a:cs typeface="Times New Roman"/>
              </a:rPr>
              <a:t>ν</a:t>
            </a:r>
            <a:r>
              <a:rPr lang="el-GR" baseline="-25000" dirty="0" smtClean="0">
                <a:cs typeface="Times New Roman"/>
              </a:rPr>
              <a:t>μ</a:t>
            </a:r>
            <a:r>
              <a:rPr lang="en-US" dirty="0" smtClean="0">
                <a:cs typeface="Times New Roman"/>
              </a:rPr>
              <a:t> </a:t>
            </a:r>
            <a:r>
              <a:rPr lang="en-US" dirty="0" smtClean="0"/>
              <a:t>CC interactions selected by a kNN algorithm operating in a 4-dimensional multivariable topology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3400" y="2201882"/>
            <a:ext cx="2895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rgbClr val="0C00F6"/>
                </a:solidFill>
              </a:rPr>
              <a:t>  </a:t>
            </a:r>
            <a:r>
              <a:rPr lang="en-US" dirty="0" smtClean="0">
                <a:solidFill>
                  <a:srgbClr val="0C00F6"/>
                </a:solidFill>
              </a:rPr>
              <a:t>kNN Input Variables: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>
                <a:solidFill>
                  <a:schemeClr val="accent3"/>
                </a:solidFill>
              </a:rPr>
              <a:t>Track Length</a:t>
            </a:r>
          </a:p>
          <a:p>
            <a:pPr marL="800100" lvl="1" indent="-342900">
              <a:buFont typeface="+mj-lt"/>
              <a:buAutoNum type="arabicPeriod"/>
            </a:pPr>
            <a:endParaRPr lang="en-US" dirty="0" smtClean="0">
              <a:solidFill>
                <a:schemeClr val="accent3"/>
              </a:solidFill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>
                <a:solidFill>
                  <a:schemeClr val="accent3"/>
                </a:solidFill>
              </a:rPr>
              <a:t>Mean dE/dx along the track</a:t>
            </a:r>
          </a:p>
          <a:p>
            <a:pPr marL="800100" lvl="1" indent="-342900">
              <a:buFont typeface="+mj-lt"/>
              <a:buAutoNum type="arabicPeriod"/>
            </a:pPr>
            <a:endParaRPr lang="en-US" dirty="0" smtClean="0"/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>
                <a:solidFill>
                  <a:schemeClr val="accent2"/>
                </a:solidFill>
              </a:rPr>
              <a:t>Energy loss fluctuations along the track</a:t>
            </a:r>
          </a:p>
          <a:p>
            <a:pPr marL="800100" lvl="1" indent="-342900">
              <a:buFont typeface="+mj-lt"/>
              <a:buAutoNum type="arabicPeriod"/>
            </a:pPr>
            <a:endParaRPr lang="en-US" dirty="0" smtClean="0"/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>
                <a:solidFill>
                  <a:schemeClr val="accent3"/>
                </a:solidFill>
              </a:rPr>
              <a:t>Energy deposition in transverse track profile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87</a:t>
            </a:fld>
            <a:endParaRPr lang="en-US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3733800" y="2370137"/>
          <a:ext cx="5110163" cy="3649663"/>
        </p:xfrm>
        <a:graphic>
          <a:graphicData uri="http://schemas.openxmlformats.org/presentationml/2006/ole">
            <p:oleObj spid="_x0000_s335873" name="Acrobat Document" r:id="rId3" imgW="4320914" imgH="3086367" progId="AcroExch.Document.DC">
              <p:embed/>
            </p:oleObj>
          </a:graphicData>
        </a:graphic>
      </p:graphicFrame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Charged Current Event Selection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1250751"/>
            <a:ext cx="815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 Muon tracks from </a:t>
            </a:r>
            <a:r>
              <a:rPr lang="el-GR" dirty="0" smtClean="0">
                <a:cs typeface="Times New Roman"/>
              </a:rPr>
              <a:t>ν</a:t>
            </a:r>
            <a:r>
              <a:rPr lang="el-GR" baseline="-25000" dirty="0" smtClean="0">
                <a:cs typeface="Times New Roman"/>
              </a:rPr>
              <a:t>μ</a:t>
            </a:r>
            <a:r>
              <a:rPr lang="en-US" dirty="0" smtClean="0">
                <a:cs typeface="Times New Roman"/>
              </a:rPr>
              <a:t> </a:t>
            </a:r>
            <a:r>
              <a:rPr lang="en-US" dirty="0" smtClean="0"/>
              <a:t>CC interactions selected by a kNN algorithm operating in a 4-dimensional multivariable topology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3400" y="2201882"/>
            <a:ext cx="2895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rgbClr val="0C00F6"/>
                </a:solidFill>
              </a:rPr>
              <a:t>  </a:t>
            </a:r>
            <a:r>
              <a:rPr lang="en-US" dirty="0" smtClean="0">
                <a:solidFill>
                  <a:srgbClr val="0C00F6"/>
                </a:solidFill>
              </a:rPr>
              <a:t>kNN Input Variables: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Track Length</a:t>
            </a:r>
          </a:p>
          <a:p>
            <a:pPr marL="800100" lvl="1" indent="-342900">
              <a:buFont typeface="+mj-lt"/>
              <a:buAutoNum type="arabicPeriod"/>
            </a:pPr>
            <a:endParaRPr lang="en-US" dirty="0" smtClean="0"/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Mean dE/dx along the track</a:t>
            </a:r>
          </a:p>
          <a:p>
            <a:pPr marL="800100" lvl="1" indent="-342900">
              <a:buFont typeface="+mj-lt"/>
              <a:buAutoNum type="arabicPeriod"/>
            </a:pPr>
            <a:endParaRPr lang="en-US" dirty="0" smtClean="0"/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Energy loss fluctuations along the track</a:t>
            </a:r>
          </a:p>
          <a:p>
            <a:pPr marL="800100" lvl="1" indent="-342900">
              <a:buFont typeface="+mj-lt"/>
              <a:buAutoNum type="arabicPeriod"/>
            </a:pPr>
            <a:endParaRPr lang="en-US" dirty="0" smtClean="0"/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>
                <a:solidFill>
                  <a:schemeClr val="accent2"/>
                </a:solidFill>
              </a:rPr>
              <a:t>Energy deposition in transverse track profile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88</a:t>
            </a:fld>
            <a:endParaRPr lang="en-US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3733800" y="2362200"/>
          <a:ext cx="5110162" cy="3649663"/>
        </p:xfrm>
        <a:graphic>
          <a:graphicData uri="http://schemas.openxmlformats.org/presentationml/2006/ole">
            <p:oleObj spid="_x0000_s334849" name="Acrobat Document" r:id="rId3" imgW="4320914" imgH="3086367" progId="AcroExch.Document.DC">
              <p:embed/>
            </p:oleObj>
          </a:graphicData>
        </a:graphic>
      </p:graphicFrame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Simulated Energy Spectra with Backgrounds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grpSp>
        <p:nvGrpSpPr>
          <p:cNvPr id="5" name="Group 18"/>
          <p:cNvGrpSpPr>
            <a:grpSpLocks noChangeAspect="1"/>
          </p:cNvGrpSpPr>
          <p:nvPr/>
        </p:nvGrpSpPr>
        <p:grpSpPr>
          <a:xfrm>
            <a:off x="223418" y="2305111"/>
            <a:ext cx="8691982" cy="3124199"/>
            <a:chOff x="381000" y="771249"/>
            <a:chExt cx="7775384" cy="2083127"/>
          </a:xfrm>
        </p:grpSpPr>
        <p:pic>
          <p:nvPicPr>
            <p:cNvPr id="6" name="Picture 5" descr="minosFHC_CC_ND_StdOsc_mc_leme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1000" y="771249"/>
              <a:ext cx="3889184" cy="2083126"/>
            </a:xfrm>
            <a:prstGeom prst="rect">
              <a:avLst/>
            </a:prstGeom>
          </p:spPr>
        </p:pic>
        <p:pic>
          <p:nvPicPr>
            <p:cNvPr id="7" name="Picture 6" descr="minosFHC_CC_ND_StdOsc_mc_lem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67200" y="771250"/>
              <a:ext cx="3889184" cy="2083126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3048000" y="1219200"/>
            <a:ext cx="3048000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</a:rPr>
              <a:t>CC Events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Helvetica"/>
            </a:endParaRPr>
          </a:p>
        </p:txBody>
      </p:sp>
      <p:grpSp>
        <p:nvGrpSpPr>
          <p:cNvPr id="9" name="Group 12"/>
          <p:cNvGrpSpPr/>
          <p:nvPr/>
        </p:nvGrpSpPr>
        <p:grpSpPr>
          <a:xfrm>
            <a:off x="914400" y="2057400"/>
            <a:ext cx="5257800" cy="461665"/>
            <a:chOff x="2057400" y="1676400"/>
            <a:chExt cx="5257800" cy="461665"/>
          </a:xfrm>
        </p:grpSpPr>
        <p:sp>
          <p:nvSpPr>
            <p:cNvPr id="10" name="TextBox 9"/>
            <p:cNvSpPr txBox="1"/>
            <p:nvPr/>
          </p:nvSpPr>
          <p:spPr>
            <a:xfrm>
              <a:off x="2057400" y="1676400"/>
              <a:ext cx="838200" cy="46166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Helvetica"/>
                </a:rPr>
                <a:t>Far</a:t>
              </a:r>
              <a:endParaRPr lang="en-US" sz="2400" b="1" dirty="0">
                <a:solidFill>
                  <a:schemeClr val="bg1"/>
                </a:solidFill>
                <a:latin typeface="Helvetica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400800" y="1676400"/>
              <a:ext cx="914400" cy="46166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Helvetica"/>
                </a:rPr>
                <a:t>Near</a:t>
              </a:r>
              <a:endParaRPr lang="en-US" sz="2400" b="1" dirty="0">
                <a:solidFill>
                  <a:schemeClr val="bg1"/>
                </a:solidFill>
                <a:latin typeface="Helvetica"/>
              </a:endParaRPr>
            </a:p>
          </p:txBody>
        </p:sp>
      </p:grp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89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Remaining Unknowns</a:t>
            </a:r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2"/>
          <a:srcRect l="30000" t="26667" r="39025" b="26667"/>
          <a:stretch>
            <a:fillRect/>
          </a:stretch>
        </p:blipFill>
        <p:spPr bwMode="auto">
          <a:xfrm>
            <a:off x="457200" y="1314271"/>
            <a:ext cx="4495800" cy="381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" name="Oval 21"/>
          <p:cNvSpPr/>
          <p:nvPr/>
        </p:nvSpPr>
        <p:spPr>
          <a:xfrm>
            <a:off x="2743200" y="1847671"/>
            <a:ext cx="1524000" cy="304800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3" name="Straight Arrow Connector 22"/>
          <p:cNvCxnSpPr>
            <a:endCxn id="22" idx="4"/>
          </p:cNvCxnSpPr>
          <p:nvPr/>
        </p:nvCxnSpPr>
        <p:spPr>
          <a:xfrm rot="5400000" flipH="1" flipV="1">
            <a:off x="3295648" y="2323922"/>
            <a:ext cx="381002" cy="38101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81000" y="5486400"/>
            <a:ext cx="2667000" cy="646331"/>
          </a:xfrm>
          <a:prstGeom prst="rect">
            <a:avLst/>
          </a:prstGeom>
          <a:ln w="38100">
            <a:solidFill>
              <a:schemeClr val="accent2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/>
                </a:solidFill>
              </a:rPr>
              <a:t>Is </a:t>
            </a:r>
            <a:r>
              <a:rPr lang="el-GR" dirty="0" smtClean="0">
                <a:solidFill>
                  <a:schemeClr val="accent3"/>
                </a:solidFill>
                <a:latin typeface="Times New Roman"/>
                <a:cs typeface="Times New Roman"/>
              </a:rPr>
              <a:t>θ</a:t>
            </a:r>
            <a:r>
              <a:rPr lang="en-US" baseline="-25000" dirty="0" smtClean="0">
                <a:solidFill>
                  <a:schemeClr val="accent3"/>
                </a:solidFill>
              </a:rPr>
              <a:t>23</a:t>
            </a:r>
            <a:r>
              <a:rPr lang="en-US" dirty="0" smtClean="0">
                <a:solidFill>
                  <a:schemeClr val="accent3"/>
                </a:solidFill>
              </a:rPr>
              <a:t> maximal?</a:t>
            </a:r>
          </a:p>
          <a:p>
            <a:pPr algn="ctr"/>
            <a:r>
              <a:rPr lang="en-US" dirty="0" smtClean="0">
                <a:solidFill>
                  <a:schemeClr val="accent3"/>
                </a:solidFill>
              </a:rPr>
              <a:t>In which octant is</a:t>
            </a:r>
            <a:r>
              <a:rPr lang="el-GR" dirty="0" smtClean="0">
                <a:solidFill>
                  <a:schemeClr val="accent3"/>
                </a:solidFill>
                <a:latin typeface="Times New Roman"/>
                <a:cs typeface="Times New Roman"/>
              </a:rPr>
              <a:t> θ</a:t>
            </a:r>
            <a:r>
              <a:rPr lang="en-US" baseline="-25000" dirty="0" smtClean="0">
                <a:solidFill>
                  <a:schemeClr val="accent3"/>
                </a:solidFill>
              </a:rPr>
              <a:t>23</a:t>
            </a:r>
            <a:r>
              <a:rPr lang="en-US" dirty="0" smtClean="0">
                <a:solidFill>
                  <a:schemeClr val="accent3"/>
                </a:solidFill>
              </a:rPr>
              <a:t>?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223418" y="2305111"/>
            <a:ext cx="8691982" cy="3124199"/>
            <a:chOff x="381000" y="771249"/>
            <a:chExt cx="7775384" cy="2083127"/>
          </a:xfrm>
        </p:grpSpPr>
        <p:pic>
          <p:nvPicPr>
            <p:cNvPr id="20" name="Picture 19" descr="minosFHC_CC_ND_StdOsc_mc_leme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1000" y="771249"/>
              <a:ext cx="3889184" cy="2083126"/>
            </a:xfrm>
            <a:prstGeom prst="rect">
              <a:avLst/>
            </a:prstGeom>
          </p:spPr>
        </p:pic>
        <p:pic>
          <p:nvPicPr>
            <p:cNvPr id="21" name="Picture 20" descr="minosFHC_CC_ND_StdOsc_mc_lem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67200" y="771250"/>
              <a:ext cx="3889184" cy="208312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Simulated Energy Spectra with Backgrounds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grpSp>
        <p:nvGrpSpPr>
          <p:cNvPr id="9" name="Group 12"/>
          <p:cNvGrpSpPr/>
          <p:nvPr/>
        </p:nvGrpSpPr>
        <p:grpSpPr>
          <a:xfrm>
            <a:off x="914400" y="2057400"/>
            <a:ext cx="5257800" cy="461665"/>
            <a:chOff x="2057400" y="1676400"/>
            <a:chExt cx="5257800" cy="461665"/>
          </a:xfrm>
        </p:grpSpPr>
        <p:sp>
          <p:nvSpPr>
            <p:cNvPr id="10" name="TextBox 9"/>
            <p:cNvSpPr txBox="1"/>
            <p:nvPr/>
          </p:nvSpPr>
          <p:spPr>
            <a:xfrm>
              <a:off x="2057400" y="1676400"/>
              <a:ext cx="838200" cy="46166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Helvetica"/>
                </a:rPr>
                <a:t>Far</a:t>
              </a:r>
              <a:endParaRPr lang="en-US" sz="2400" b="1" dirty="0">
                <a:solidFill>
                  <a:schemeClr val="bg1"/>
                </a:solidFill>
                <a:latin typeface="Helvetica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400800" y="1676400"/>
              <a:ext cx="914400" cy="46166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Helvetica"/>
                </a:rPr>
                <a:t>Near</a:t>
              </a:r>
              <a:endParaRPr lang="en-US" sz="2400" b="1" dirty="0">
                <a:solidFill>
                  <a:schemeClr val="bg1"/>
                </a:solidFill>
                <a:latin typeface="Helvetica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3048000" y="1219200"/>
            <a:ext cx="3048000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2"/>
                </a:solidFill>
                <a:latin typeface="Helvetica"/>
              </a:rPr>
              <a:t>NC Events</a:t>
            </a:r>
            <a:endParaRPr lang="en-US" sz="2000" b="1" dirty="0">
              <a:solidFill>
                <a:schemeClr val="accent2"/>
              </a:solidFill>
              <a:latin typeface="Helvetica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90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 of Systematic Uncertainties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143000"/>
            <a:ext cx="31242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accent3"/>
                </a:solidFill>
                <a:latin typeface="Helvetica"/>
              </a:rPr>
              <a:t>  </a:t>
            </a:r>
            <a:r>
              <a:rPr lang="en-US" dirty="0" smtClean="0">
                <a:solidFill>
                  <a:schemeClr val="accent3"/>
                </a:solidFill>
                <a:latin typeface="Helvetica"/>
              </a:rPr>
              <a:t>We consider 44 total sources of systematic uncertainty in five categories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accent3"/>
              </a:solidFill>
              <a:latin typeface="Helvetica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3"/>
                </a:solidFill>
                <a:latin typeface="Helvetica"/>
              </a:rPr>
              <a:t>  Largest contributions arise from energy scale uncertainty for NC events and cross-section uncertainties for CC events 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accent3"/>
              </a:solidFill>
              <a:latin typeface="Helvetica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3"/>
                </a:solidFill>
                <a:latin typeface="Helvetica"/>
              </a:rPr>
              <a:t>  Statistical and systematic uncertainties are incorporated via covariance matrix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accent3"/>
              </a:solidFill>
              <a:latin typeface="Helvetica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3"/>
                </a:solidFill>
                <a:latin typeface="Helvetica"/>
              </a:rPr>
              <a:t>  Covariance matrix cross-terms allow for cancellation of uncertainties</a:t>
            </a:r>
            <a:endParaRPr lang="en-US" dirty="0">
              <a:solidFill>
                <a:schemeClr val="accent3"/>
              </a:solidFill>
              <a:latin typeface="Helvetic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91</a:t>
            </a:fld>
            <a:endParaRPr lang="en-US" dirty="0"/>
          </a:p>
        </p:txBody>
      </p:sp>
      <p:pic>
        <p:nvPicPr>
          <p:cNvPr id="8" name="Picture 7" descr="EffectOfSystematicsSeparatel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2832" y="990600"/>
            <a:ext cx="5578392" cy="5410200"/>
          </a:xfrm>
          <a:prstGeom prst="rect">
            <a:avLst/>
          </a:prstGeom>
        </p:spPr>
      </p:pic>
      <p:pic>
        <p:nvPicPr>
          <p:cNvPr id="9" name="Picture 8" descr="spec_ratio_std_v_best_CC_FD_data_leme_tuned.png"/>
          <p:cNvPicPr>
            <a:picLocks noChangeAspect="1"/>
          </p:cNvPicPr>
          <p:nvPr/>
        </p:nvPicPr>
        <p:blipFill>
          <a:blip r:embed="rId3"/>
          <a:srcRect l="47458" t="7372" r="36640" b="85797"/>
          <a:stretch>
            <a:fillRect/>
          </a:stretch>
        </p:blipFill>
        <p:spPr>
          <a:xfrm>
            <a:off x="7162800" y="1676400"/>
            <a:ext cx="914400" cy="381000"/>
          </a:xfrm>
          <a:prstGeom prst="rect">
            <a:avLst/>
          </a:prstGeom>
        </p:spPr>
      </p:pic>
      <p:pic>
        <p:nvPicPr>
          <p:cNvPr id="10" name="Picture 9" descr="spec_ratio_std_v_best_CC_FD_data_leme_tuned.png"/>
          <p:cNvPicPr>
            <a:picLocks noChangeAspect="1"/>
          </p:cNvPicPr>
          <p:nvPr/>
        </p:nvPicPr>
        <p:blipFill>
          <a:blip r:embed="rId3"/>
          <a:srcRect l="63360" t="8738" r="16949" b="86020"/>
          <a:stretch>
            <a:fillRect/>
          </a:stretch>
        </p:blipFill>
        <p:spPr>
          <a:xfrm>
            <a:off x="7173568" y="1981200"/>
            <a:ext cx="1132232" cy="292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Injected Signal Validation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600200"/>
            <a:ext cx="3124200" cy="2743199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 A sterile neutrino signal was introduced into the fit framework from the allowed region of the most recent global best fit point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Parameters:</a:t>
            </a:r>
          </a:p>
          <a:p>
            <a:pPr lvl="2"/>
            <a:r>
              <a:rPr lang="el-GR" dirty="0" smtClean="0">
                <a:cs typeface="Times New Roman"/>
              </a:rPr>
              <a:t>θ</a:t>
            </a:r>
            <a:r>
              <a:rPr lang="en-US" baseline="-25000" dirty="0" smtClean="0">
                <a:cs typeface="Times New Roman"/>
              </a:rPr>
              <a:t>24</a:t>
            </a:r>
            <a:r>
              <a:rPr lang="en-US" dirty="0" smtClean="0">
                <a:cs typeface="Times New Roman"/>
              </a:rPr>
              <a:t> = 0.15 </a:t>
            </a:r>
          </a:p>
          <a:p>
            <a:pPr lvl="2"/>
            <a:r>
              <a:rPr lang="el-GR" dirty="0" smtClean="0">
                <a:cs typeface="Times New Roman"/>
              </a:rPr>
              <a:t>Δ</a:t>
            </a:r>
            <a:r>
              <a:rPr lang="en-US" dirty="0" smtClean="0">
                <a:cs typeface="Times New Roman"/>
              </a:rPr>
              <a:t>m</a:t>
            </a:r>
            <a:r>
              <a:rPr lang="en-US" baseline="30000" dirty="0" smtClean="0">
                <a:cs typeface="Times New Roman"/>
              </a:rPr>
              <a:t>2</a:t>
            </a:r>
            <a:r>
              <a:rPr lang="en-US" baseline="-25000" dirty="0" smtClean="0">
                <a:cs typeface="Times New Roman"/>
              </a:rPr>
              <a:t>41</a:t>
            </a:r>
            <a:r>
              <a:rPr lang="en-US" dirty="0" smtClean="0">
                <a:cs typeface="Times New Roman"/>
              </a:rPr>
              <a:t> = </a:t>
            </a:r>
            <a:r>
              <a:rPr lang="en-US" dirty="0" smtClean="0"/>
              <a:t>1.65 eV</a:t>
            </a:r>
            <a:r>
              <a:rPr lang="en-US" baseline="30000" dirty="0" smtClean="0"/>
              <a:t>2</a:t>
            </a:r>
          </a:p>
          <a:p>
            <a:pPr lvl="2">
              <a:buNone/>
            </a:pPr>
            <a:endParaRPr lang="en-US" baseline="30000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/>
          <a:srcRect l="47500" t="26667" r="18125" b="13333"/>
          <a:stretch>
            <a:fillRect/>
          </a:stretch>
        </p:blipFill>
        <p:spPr bwMode="auto">
          <a:xfrm>
            <a:off x="457200" y="1066800"/>
            <a:ext cx="4876800" cy="4788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Straight Arrow Connector 8"/>
          <p:cNvCxnSpPr/>
          <p:nvPr/>
        </p:nvCxnSpPr>
        <p:spPr>
          <a:xfrm rot="10800000">
            <a:off x="4267200" y="2743200"/>
            <a:ext cx="1981200" cy="685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752600" y="5867400"/>
            <a:ext cx="2895600" cy="43088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100" dirty="0" smtClean="0"/>
              <a:t>Gariazzo et al. J.Phys. G43 (2016) 033001 </a:t>
            </a:r>
          </a:p>
          <a:p>
            <a:r>
              <a:rPr lang="en-US" sz="1100" dirty="0" smtClean="0"/>
              <a:t>DOI:</a:t>
            </a:r>
            <a:r>
              <a:rPr lang="en-US" sz="1100" dirty="0" smtClean="0">
                <a:solidFill>
                  <a:schemeClr val="tx1"/>
                </a:solidFill>
              </a:rPr>
              <a:t>10.1088/0954-3899/43/3/033001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92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Injected Signal Test Spectra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pic>
        <p:nvPicPr>
          <p:cNvPr id="11" name="Picture 10" descr="spec_ratio_std_v_best_CC_FD_mc_lem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981200"/>
            <a:ext cx="4478428" cy="4343400"/>
          </a:xfrm>
          <a:prstGeom prst="rect">
            <a:avLst/>
          </a:prstGeom>
        </p:spPr>
      </p:pic>
      <p:pic>
        <p:nvPicPr>
          <p:cNvPr id="13" name="Picture 12" descr="spec_ratio_std_v_best_CC_FD_mc_lem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6972" y="1981200"/>
            <a:ext cx="4478428" cy="43434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048000" y="990600"/>
            <a:ext cx="3048000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</a:rPr>
              <a:t>CC Events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Helvetica"/>
            </a:endParaRPr>
          </a:p>
        </p:txBody>
      </p:sp>
      <p:grpSp>
        <p:nvGrpSpPr>
          <p:cNvPr id="15" name="Group 9"/>
          <p:cNvGrpSpPr/>
          <p:nvPr/>
        </p:nvGrpSpPr>
        <p:grpSpPr>
          <a:xfrm>
            <a:off x="2057400" y="1676400"/>
            <a:ext cx="5181600" cy="461665"/>
            <a:chOff x="2057400" y="1676400"/>
            <a:chExt cx="5181600" cy="461665"/>
          </a:xfrm>
        </p:grpSpPr>
        <p:sp>
          <p:nvSpPr>
            <p:cNvPr id="16" name="TextBox 15"/>
            <p:cNvSpPr txBox="1"/>
            <p:nvPr/>
          </p:nvSpPr>
          <p:spPr>
            <a:xfrm>
              <a:off x="2057400" y="1676400"/>
              <a:ext cx="838200" cy="46166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Helvetica"/>
                </a:rPr>
                <a:t>Far</a:t>
              </a:r>
              <a:endParaRPr lang="en-US" sz="2400" b="1" dirty="0">
                <a:solidFill>
                  <a:schemeClr val="bg1"/>
                </a:solidFill>
                <a:latin typeface="Helvetica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324600" y="1676400"/>
              <a:ext cx="914400" cy="46166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Helvetica"/>
                </a:rPr>
                <a:t>Near</a:t>
              </a:r>
              <a:endParaRPr lang="en-US" sz="2400" b="1" dirty="0">
                <a:solidFill>
                  <a:schemeClr val="bg1"/>
                </a:solidFill>
                <a:latin typeface="Helvetica"/>
              </a:endParaRPr>
            </a:p>
          </p:txBody>
        </p:sp>
      </p:grpSp>
      <p:sp>
        <p:nvSpPr>
          <p:cNvPr id="18" name="Plus 17"/>
          <p:cNvSpPr/>
          <p:nvPr/>
        </p:nvSpPr>
        <p:spPr>
          <a:xfrm>
            <a:off x="4343400" y="1600200"/>
            <a:ext cx="685800" cy="685800"/>
          </a:xfrm>
          <a:prstGeom prst="mathPlus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93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Injected Signal Test Spectra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pic>
        <p:nvPicPr>
          <p:cNvPr id="12" name="Picture 11" descr="spec_ratio_std_v_best_CC_FD_mc_lem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981200"/>
            <a:ext cx="4478427" cy="4343400"/>
          </a:xfrm>
          <a:prstGeom prst="rect">
            <a:avLst/>
          </a:prstGeom>
        </p:spPr>
      </p:pic>
      <p:pic>
        <p:nvPicPr>
          <p:cNvPr id="15" name="Picture 14" descr="spec_ratio_std_v_best_CC_FD_mc_lem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6972" y="1981200"/>
            <a:ext cx="4478427" cy="4343400"/>
          </a:xfrm>
          <a:prstGeom prst="rect">
            <a:avLst/>
          </a:prstGeom>
        </p:spPr>
      </p:pic>
      <p:sp>
        <p:nvSpPr>
          <p:cNvPr id="19" name="Plus 18"/>
          <p:cNvSpPr/>
          <p:nvPr/>
        </p:nvSpPr>
        <p:spPr>
          <a:xfrm>
            <a:off x="4343400" y="1600200"/>
            <a:ext cx="685800" cy="685800"/>
          </a:xfrm>
          <a:prstGeom prst="mathPlu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48000" y="990600"/>
            <a:ext cx="3048000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2"/>
                </a:solidFill>
                <a:latin typeface="Helvetica"/>
              </a:rPr>
              <a:t>NC Events</a:t>
            </a:r>
            <a:endParaRPr lang="en-US" sz="2000" b="1" dirty="0">
              <a:solidFill>
                <a:schemeClr val="accent2"/>
              </a:solidFill>
              <a:latin typeface="Helvetica"/>
            </a:endParaRPr>
          </a:p>
        </p:txBody>
      </p:sp>
      <p:grpSp>
        <p:nvGrpSpPr>
          <p:cNvPr id="21" name="Group 11"/>
          <p:cNvGrpSpPr/>
          <p:nvPr/>
        </p:nvGrpSpPr>
        <p:grpSpPr>
          <a:xfrm>
            <a:off x="2057400" y="1676400"/>
            <a:ext cx="5181600" cy="461665"/>
            <a:chOff x="2057400" y="1676400"/>
            <a:chExt cx="5181600" cy="461665"/>
          </a:xfrm>
        </p:grpSpPr>
        <p:sp>
          <p:nvSpPr>
            <p:cNvPr id="22" name="TextBox 21"/>
            <p:cNvSpPr txBox="1"/>
            <p:nvPr/>
          </p:nvSpPr>
          <p:spPr>
            <a:xfrm>
              <a:off x="2057400" y="1676400"/>
              <a:ext cx="838200" cy="46166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Helvetica"/>
                </a:rPr>
                <a:t>Far</a:t>
              </a:r>
              <a:endParaRPr lang="en-US" sz="2400" b="1" dirty="0">
                <a:solidFill>
                  <a:schemeClr val="bg1"/>
                </a:solidFill>
                <a:latin typeface="Helvetica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324600" y="1676400"/>
              <a:ext cx="914400" cy="46166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Helvetica"/>
                </a:rPr>
                <a:t>Near</a:t>
              </a:r>
              <a:endParaRPr lang="en-US" sz="2400" b="1" dirty="0">
                <a:solidFill>
                  <a:schemeClr val="bg1"/>
                </a:solidFill>
                <a:latin typeface="Helvetica"/>
              </a:endParaRPr>
            </a:p>
          </p:txBody>
        </p:sp>
      </p:grp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94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ignalInjection_90C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" y="1432560"/>
            <a:ext cx="6277601" cy="45110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Injected Signal Validation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600200"/>
            <a:ext cx="3124200" cy="46482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 A sterile neutrino signal was introduced into the fit framework from the allowed region of the most recent global best fit point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Parameters:</a:t>
            </a:r>
          </a:p>
          <a:p>
            <a:pPr lvl="2"/>
            <a:r>
              <a:rPr lang="el-GR" dirty="0" smtClean="0">
                <a:cs typeface="Times New Roman"/>
              </a:rPr>
              <a:t>θ</a:t>
            </a:r>
            <a:r>
              <a:rPr lang="en-US" baseline="-25000" dirty="0" smtClean="0">
                <a:cs typeface="Times New Roman"/>
              </a:rPr>
              <a:t>24</a:t>
            </a:r>
            <a:r>
              <a:rPr lang="en-US" dirty="0" smtClean="0">
                <a:cs typeface="Times New Roman"/>
              </a:rPr>
              <a:t> = 0.15 </a:t>
            </a:r>
          </a:p>
          <a:p>
            <a:pPr lvl="2"/>
            <a:r>
              <a:rPr lang="el-GR" dirty="0" smtClean="0">
                <a:cs typeface="Times New Roman"/>
              </a:rPr>
              <a:t>Δ</a:t>
            </a:r>
            <a:r>
              <a:rPr lang="en-US" dirty="0" smtClean="0">
                <a:cs typeface="Times New Roman"/>
              </a:rPr>
              <a:t>m</a:t>
            </a:r>
            <a:r>
              <a:rPr lang="en-US" baseline="30000" dirty="0" smtClean="0">
                <a:cs typeface="Times New Roman"/>
              </a:rPr>
              <a:t>2</a:t>
            </a:r>
            <a:r>
              <a:rPr lang="en-US" baseline="-25000" dirty="0" smtClean="0">
                <a:cs typeface="Times New Roman"/>
              </a:rPr>
              <a:t>41</a:t>
            </a:r>
            <a:r>
              <a:rPr lang="en-US" dirty="0" smtClean="0">
                <a:cs typeface="Times New Roman"/>
              </a:rPr>
              <a:t> = </a:t>
            </a:r>
            <a:r>
              <a:rPr lang="en-US" dirty="0" smtClean="0"/>
              <a:t>1.65 eV</a:t>
            </a:r>
            <a:r>
              <a:rPr lang="en-US" baseline="30000" dirty="0" smtClean="0"/>
              <a:t>2</a:t>
            </a:r>
          </a:p>
          <a:p>
            <a:pPr lvl="1">
              <a:buNone/>
            </a:pPr>
            <a:endParaRPr lang="en-US" dirty="0" smtClean="0"/>
          </a:p>
          <a:p>
            <a:r>
              <a:rPr lang="en-US" dirty="0" smtClean="0"/>
              <a:t>The signal is recovered:</a:t>
            </a:r>
          </a:p>
          <a:p>
            <a:pPr lvl="1"/>
            <a:r>
              <a:rPr lang="en-US" dirty="0" smtClean="0"/>
              <a:t>Method is functioning as expected</a:t>
            </a:r>
          </a:p>
          <a:p>
            <a:pPr lvl="1"/>
            <a:r>
              <a:rPr lang="en-US" dirty="0" smtClean="0"/>
              <a:t>Global best fit region is accessible to the fit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95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CLs Method in MINOS+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2"/>
          <a:srcRect l="42500" t="31111" r="34375" b="14444"/>
          <a:stretch>
            <a:fillRect/>
          </a:stretch>
        </p:blipFill>
        <p:spPr bwMode="auto">
          <a:xfrm>
            <a:off x="4648200" y="1066800"/>
            <a:ext cx="4018384" cy="5321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304800" y="1447800"/>
            <a:ext cx="4419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 For each (</a:t>
            </a:r>
            <a:r>
              <a:rPr lang="el-GR" dirty="0" smtClean="0">
                <a:cs typeface="Times New Roman"/>
              </a:rPr>
              <a:t>Δ</a:t>
            </a:r>
            <a:r>
              <a:rPr lang="en-US" dirty="0" smtClean="0"/>
              <a:t>m</a:t>
            </a:r>
            <a:r>
              <a:rPr lang="en-US" baseline="30000" dirty="0" smtClean="0"/>
              <a:t>2</a:t>
            </a:r>
            <a:r>
              <a:rPr lang="en-US" baseline="-25000" dirty="0" smtClean="0"/>
              <a:t>41</a:t>
            </a:r>
            <a:r>
              <a:rPr lang="en-US" dirty="0" smtClean="0"/>
              <a:t>, </a:t>
            </a:r>
            <a:r>
              <a:rPr lang="el-GR" dirty="0" smtClean="0">
                <a:latin typeface="Times New Roman"/>
                <a:cs typeface="Times New Roman"/>
              </a:rPr>
              <a:t>θ</a:t>
            </a:r>
            <a:r>
              <a:rPr lang="en-US" baseline="-25000" dirty="0" smtClean="0"/>
              <a:t>24</a:t>
            </a:r>
            <a:r>
              <a:rPr lang="en-US" dirty="0" smtClean="0"/>
              <a:t>) point: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Generate 3-flavor pseudo experiments using PDG parameters</a:t>
            </a:r>
          </a:p>
          <a:p>
            <a:pPr lvl="1">
              <a:buFont typeface="Arial" pitchFamily="34" charset="0"/>
              <a:buChar char="•"/>
            </a:pPr>
            <a:endParaRPr lang="en-US" dirty="0" smtClean="0"/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 Generate 4-flavor pseudo experiments using the current (</a:t>
            </a:r>
            <a:r>
              <a:rPr lang="el-GR" dirty="0" smtClean="0">
                <a:cs typeface="Times New Roman"/>
              </a:rPr>
              <a:t>Δ</a:t>
            </a:r>
            <a:r>
              <a:rPr lang="en-US" dirty="0" smtClean="0"/>
              <a:t>m</a:t>
            </a:r>
            <a:r>
              <a:rPr lang="en-US" baseline="30000" dirty="0" smtClean="0"/>
              <a:t>2</a:t>
            </a:r>
            <a:r>
              <a:rPr lang="en-US" baseline="-25000" dirty="0" smtClean="0"/>
              <a:t>41</a:t>
            </a:r>
            <a:r>
              <a:rPr lang="en-US" dirty="0" smtClean="0"/>
              <a:t>, </a:t>
            </a:r>
            <a:r>
              <a:rPr lang="el-GR" dirty="0" smtClean="0">
                <a:latin typeface="Times New Roman"/>
                <a:cs typeface="Times New Roman"/>
              </a:rPr>
              <a:t>θ</a:t>
            </a:r>
            <a:r>
              <a:rPr lang="en-US" baseline="-25000" dirty="0" smtClean="0"/>
              <a:t>24</a:t>
            </a:r>
            <a:r>
              <a:rPr lang="en-US" dirty="0" smtClean="0"/>
              <a:t>) point</a:t>
            </a:r>
          </a:p>
          <a:p>
            <a:pPr lvl="2">
              <a:buFont typeface="Arial" pitchFamily="34" charset="0"/>
              <a:buChar char="•"/>
            </a:pPr>
            <a:r>
              <a:rPr lang="en-US" dirty="0" smtClean="0"/>
              <a:t> Set </a:t>
            </a:r>
            <a:r>
              <a:rPr lang="el-GR" dirty="0" smtClean="0">
                <a:latin typeface="Times New Roman"/>
                <a:cs typeface="Times New Roman"/>
              </a:rPr>
              <a:t>θ</a:t>
            </a:r>
            <a:r>
              <a:rPr lang="en-US" baseline="-25000" dirty="0" smtClean="0"/>
              <a:t>23</a:t>
            </a:r>
            <a:r>
              <a:rPr lang="en-US" dirty="0" smtClean="0"/>
              <a:t>, </a:t>
            </a:r>
            <a:r>
              <a:rPr lang="el-GR" dirty="0" smtClean="0">
                <a:latin typeface="Times New Roman"/>
                <a:cs typeface="Times New Roman"/>
              </a:rPr>
              <a:t>θ</a:t>
            </a:r>
            <a:r>
              <a:rPr lang="en-US" baseline="-25000" dirty="0" smtClean="0"/>
              <a:t>34</a:t>
            </a:r>
            <a:r>
              <a:rPr lang="en-US" dirty="0" smtClean="0"/>
              <a:t>, and </a:t>
            </a:r>
            <a:r>
              <a:rPr lang="el-GR" dirty="0" smtClean="0">
                <a:cs typeface="Times New Roman"/>
              </a:rPr>
              <a:t>Δ</a:t>
            </a:r>
            <a:r>
              <a:rPr lang="en-US" dirty="0" smtClean="0"/>
              <a:t>m</a:t>
            </a:r>
            <a:r>
              <a:rPr lang="en-US" baseline="30000" dirty="0" smtClean="0"/>
              <a:t>2</a:t>
            </a:r>
            <a:r>
              <a:rPr lang="en-US" baseline="-25000" dirty="0" smtClean="0"/>
              <a:t>32</a:t>
            </a:r>
            <a:r>
              <a:rPr lang="en-US" dirty="0" smtClean="0"/>
              <a:t> to the best fit to data at each grid point</a:t>
            </a:r>
          </a:p>
          <a:p>
            <a:pPr lvl="2"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 Fit each fake experiment to both the 3-flavor and 4-flavor hypotheses to build the </a:t>
            </a:r>
            <a:r>
              <a:rPr lang="el-GR" dirty="0" smtClean="0">
                <a:cs typeface="Times New Roman"/>
              </a:rPr>
              <a:t>Δχ</a:t>
            </a:r>
            <a:r>
              <a:rPr lang="en-US" baseline="30000" dirty="0" smtClean="0"/>
              <a:t>2</a:t>
            </a:r>
            <a:r>
              <a:rPr lang="en-US" dirty="0" smtClean="0"/>
              <a:t> distributions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</a:t>
            </a:r>
            <a:r>
              <a:rPr lang="en-US" dirty="0" smtClean="0">
                <a:latin typeface="+mj-lt"/>
              </a:rPr>
              <a:t>H1 is excluded at ≥ (1-</a:t>
            </a:r>
            <a:r>
              <a:rPr lang="el-GR" dirty="0" smtClean="0">
                <a:latin typeface="+mj-lt"/>
                <a:cs typeface="Times New Roman"/>
              </a:rPr>
              <a:t>α</a:t>
            </a:r>
            <a:r>
              <a:rPr lang="en-US" dirty="0" smtClean="0">
                <a:latin typeface="+mj-lt"/>
                <a:cs typeface="Times New Roman"/>
              </a:rPr>
              <a:t>) C.L if  CLs &lt; </a:t>
            </a:r>
            <a:r>
              <a:rPr lang="el-GR" dirty="0" smtClean="0">
                <a:latin typeface="+mj-lt"/>
                <a:cs typeface="Times New Roman"/>
              </a:rPr>
              <a:t>α</a:t>
            </a:r>
            <a:endParaRPr lang="en-US" dirty="0" smtClean="0">
              <a:latin typeface="+mj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96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Combination Strategy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2"/>
          <a:srcRect l="18750" t="34444" r="29375" b="10000"/>
          <a:stretch>
            <a:fillRect/>
          </a:stretch>
        </p:blipFill>
        <p:spPr bwMode="auto">
          <a:xfrm>
            <a:off x="457200" y="1351403"/>
            <a:ext cx="8382000" cy="5049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914400" y="990600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each point in the parameter space, combine </a:t>
            </a:r>
            <a:r>
              <a:rPr lang="el-GR" dirty="0" smtClean="0">
                <a:cs typeface="Times New Roman"/>
              </a:rPr>
              <a:t>Δχ</a:t>
            </a:r>
            <a:r>
              <a:rPr lang="en-US" baseline="30000" dirty="0" smtClean="0">
                <a:cs typeface="Times New Roman"/>
              </a:rPr>
              <a:t>2</a:t>
            </a:r>
            <a:r>
              <a:rPr lang="en-US" dirty="0" smtClean="0">
                <a:cs typeface="Times New Roman"/>
              </a:rPr>
              <a:t> distributions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97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Sterile Neutrino Search Overview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381000" y="1113472"/>
            <a:ext cx="1905000" cy="646331"/>
          </a:xfrm>
          <a:prstGeom prst="rect">
            <a:avLst/>
          </a:prstGeom>
          <a:solidFill>
            <a:schemeClr val="accent4">
              <a:lumMod val="50000"/>
              <a:lumOff val="5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smtClean="0">
                <a:latin typeface="Helvetica"/>
              </a:rPr>
              <a:t>MC Simulation, Reconstruction</a:t>
            </a:r>
            <a:endParaRPr lang="en-US" dirty="0">
              <a:latin typeface="Helvetica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200400" y="1723072"/>
            <a:ext cx="19050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Helvetica"/>
              </a:rPr>
              <a:t>Select NC Event Samples</a:t>
            </a:r>
            <a:endParaRPr lang="en-US" dirty="0">
              <a:latin typeface="Helvetica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638800" y="1723072"/>
            <a:ext cx="1905000" cy="646331"/>
          </a:xfrm>
          <a:prstGeom prst="rect">
            <a:avLst/>
          </a:prstGeom>
          <a:solidFill>
            <a:srgbClr val="0C00F6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Helvetica"/>
              </a:rPr>
              <a:t>Select CC Event Samples</a:t>
            </a:r>
            <a:endParaRPr lang="en-US" dirty="0">
              <a:latin typeface="Helvetica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81000" y="1951672"/>
            <a:ext cx="1905000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smtClean="0">
                <a:latin typeface="Helvetica"/>
              </a:rPr>
              <a:t>Data Collection, Calibration, Reconstruction</a:t>
            </a:r>
            <a:endParaRPr lang="en-US" dirty="0">
              <a:latin typeface="Helvetica"/>
            </a:endParaRPr>
          </a:p>
        </p:txBody>
      </p:sp>
      <p:cxnSp>
        <p:nvCxnSpPr>
          <p:cNvPr id="39" name="Straight Arrow Connector 38"/>
          <p:cNvCxnSpPr>
            <a:stCxn id="35" idx="3"/>
            <a:endCxn id="36" idx="1"/>
          </p:cNvCxnSpPr>
          <p:nvPr/>
        </p:nvCxnSpPr>
        <p:spPr>
          <a:xfrm>
            <a:off x="2286000" y="1436638"/>
            <a:ext cx="914400" cy="609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38" idx="3"/>
            <a:endCxn id="36" idx="1"/>
          </p:cNvCxnSpPr>
          <p:nvPr/>
        </p:nvCxnSpPr>
        <p:spPr>
          <a:xfrm flipV="1">
            <a:off x="2286000" y="2046238"/>
            <a:ext cx="914400" cy="36709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36" idx="3"/>
            <a:endCxn id="37" idx="1"/>
          </p:cNvCxnSpPr>
          <p:nvPr/>
        </p:nvCxnSpPr>
        <p:spPr>
          <a:xfrm>
            <a:off x="5105400" y="2046238"/>
            <a:ext cx="5334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35" idx="3"/>
            <a:endCxn id="60" idx="1"/>
          </p:cNvCxnSpPr>
          <p:nvPr/>
        </p:nvCxnSpPr>
        <p:spPr>
          <a:xfrm flipV="1">
            <a:off x="2286000" y="1303972"/>
            <a:ext cx="1143000" cy="13266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3429000" y="1113472"/>
            <a:ext cx="396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Evaluate Systematic Uncertainty</a:t>
            </a:r>
            <a:endParaRPr lang="en-US" dirty="0"/>
          </a:p>
        </p:txBody>
      </p:sp>
      <p:cxnSp>
        <p:nvCxnSpPr>
          <p:cNvPr id="61" name="Straight Arrow Connector 60"/>
          <p:cNvCxnSpPr>
            <a:stCxn id="38" idx="3"/>
            <a:endCxn id="60" idx="1"/>
          </p:cNvCxnSpPr>
          <p:nvPr/>
        </p:nvCxnSpPr>
        <p:spPr>
          <a:xfrm flipV="1">
            <a:off x="2286000" y="1303972"/>
            <a:ext cx="1143000" cy="110936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2286000" y="3429000"/>
            <a:ext cx="464820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Steps above are completed prior to fitting…</a:t>
            </a:r>
          </a:p>
        </p:txBody>
      </p:sp>
      <p:cxnSp>
        <p:nvCxnSpPr>
          <p:cNvPr id="81" name="Straight Connector 80"/>
          <p:cNvCxnSpPr/>
          <p:nvPr/>
        </p:nvCxnSpPr>
        <p:spPr>
          <a:xfrm>
            <a:off x="381000" y="3352800"/>
            <a:ext cx="8305800" cy="1588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98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Sterile Neutrino Search Overview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Jacob Todd - University of Cincinnati</a:t>
            </a:r>
            <a:endParaRPr lang="en-US" dirty="0"/>
          </a:p>
        </p:txBody>
      </p:sp>
      <p:cxnSp>
        <p:nvCxnSpPr>
          <p:cNvPr id="32" name="Curved Connector 56"/>
          <p:cNvCxnSpPr>
            <a:stCxn id="60" idx="1"/>
            <a:endCxn id="57" idx="1"/>
          </p:cNvCxnSpPr>
          <p:nvPr/>
        </p:nvCxnSpPr>
        <p:spPr>
          <a:xfrm rot="10800000" flipH="1" flipV="1">
            <a:off x="3429000" y="1303972"/>
            <a:ext cx="457200" cy="3924300"/>
          </a:xfrm>
          <a:prstGeom prst="curvedConnector3">
            <a:avLst>
              <a:gd name="adj1" fmla="val -362500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3200400" y="1723072"/>
            <a:ext cx="19050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Helvetica"/>
              </a:rPr>
              <a:t>Select NC Event Samples</a:t>
            </a:r>
            <a:endParaRPr lang="en-US" dirty="0">
              <a:latin typeface="Helvetica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638800" y="1723072"/>
            <a:ext cx="1905000" cy="646331"/>
          </a:xfrm>
          <a:prstGeom prst="rect">
            <a:avLst/>
          </a:prstGeom>
          <a:solidFill>
            <a:srgbClr val="0C00F6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Helvetica"/>
              </a:rPr>
              <a:t>Select CC Event Samples</a:t>
            </a:r>
            <a:endParaRPr lang="en-US" dirty="0">
              <a:latin typeface="Helvetica"/>
            </a:endParaRPr>
          </a:p>
        </p:txBody>
      </p:sp>
      <p:cxnSp>
        <p:nvCxnSpPr>
          <p:cNvPr id="41" name="Straight Arrow Connector 40"/>
          <p:cNvCxnSpPr>
            <a:stCxn id="36" idx="3"/>
            <a:endCxn id="37" idx="1"/>
          </p:cNvCxnSpPr>
          <p:nvPr/>
        </p:nvCxnSpPr>
        <p:spPr>
          <a:xfrm>
            <a:off x="5105400" y="2046238"/>
            <a:ext cx="5334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endCxn id="45" idx="0"/>
          </p:cNvCxnSpPr>
          <p:nvPr/>
        </p:nvCxnSpPr>
        <p:spPr>
          <a:xfrm rot="5400000">
            <a:off x="4152902" y="3208972"/>
            <a:ext cx="1600198" cy="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3657600" y="2971800"/>
            <a:ext cx="12192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Helvetica"/>
              </a:rPr>
              <a:t>ND NC Prediction</a:t>
            </a:r>
            <a:endParaRPr lang="en-US" dirty="0">
              <a:latin typeface="Helvetica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362200" y="2971800"/>
            <a:ext cx="12192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Helvetica"/>
              </a:rPr>
              <a:t>FD NC Prediction</a:t>
            </a:r>
            <a:endParaRPr lang="en-US" dirty="0">
              <a:latin typeface="Helvetica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343400" y="4009072"/>
            <a:ext cx="1219200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Helvetica"/>
              </a:rPr>
              <a:t>FD+ND NC</a:t>
            </a:r>
          </a:p>
          <a:p>
            <a:pPr algn="ctr"/>
            <a:r>
              <a:rPr lang="en-US" dirty="0" smtClean="0">
                <a:latin typeface="Helvetica"/>
              </a:rPr>
              <a:t>Data</a:t>
            </a:r>
            <a:endParaRPr lang="en-US" dirty="0">
              <a:latin typeface="Helvetica"/>
            </a:endParaRPr>
          </a:p>
        </p:txBody>
      </p:sp>
      <p:sp>
        <p:nvSpPr>
          <p:cNvPr id="46" name="Plus 45"/>
          <p:cNvSpPr/>
          <p:nvPr/>
        </p:nvSpPr>
        <p:spPr>
          <a:xfrm>
            <a:off x="3429000" y="3094672"/>
            <a:ext cx="381000" cy="304800"/>
          </a:xfrm>
          <a:prstGeom prst="mathPl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3048000" y="4009072"/>
            <a:ext cx="1219200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Helvetica"/>
              </a:rPr>
              <a:t>FD+ND NC</a:t>
            </a:r>
          </a:p>
          <a:p>
            <a:pPr algn="ctr"/>
            <a:r>
              <a:rPr lang="en-US" dirty="0" smtClean="0">
                <a:latin typeface="Helvetica"/>
              </a:rPr>
              <a:t>Prediction</a:t>
            </a:r>
            <a:endParaRPr lang="en-US" dirty="0">
              <a:latin typeface="Helvetica"/>
            </a:endParaRPr>
          </a:p>
        </p:txBody>
      </p:sp>
      <p:cxnSp>
        <p:nvCxnSpPr>
          <p:cNvPr id="48" name="Straight Arrow Connector 47"/>
          <p:cNvCxnSpPr>
            <a:stCxn id="44" idx="2"/>
            <a:endCxn id="47" idx="0"/>
          </p:cNvCxnSpPr>
          <p:nvPr/>
        </p:nvCxnSpPr>
        <p:spPr>
          <a:xfrm rot="16200000" flipH="1">
            <a:off x="3119230" y="3470701"/>
            <a:ext cx="390941" cy="685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43" idx="2"/>
            <a:endCxn id="47" idx="0"/>
          </p:cNvCxnSpPr>
          <p:nvPr/>
        </p:nvCxnSpPr>
        <p:spPr>
          <a:xfrm rot="5400000">
            <a:off x="3766930" y="3508801"/>
            <a:ext cx="390941" cy="609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rot="5400000">
            <a:off x="5523706" y="3208178"/>
            <a:ext cx="16002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7543800" y="2971800"/>
            <a:ext cx="12192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Helvetica"/>
              </a:rPr>
              <a:t>ND CC Prediction</a:t>
            </a:r>
            <a:endParaRPr lang="en-US" dirty="0">
              <a:latin typeface="Helvetica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6248400" y="2971800"/>
            <a:ext cx="12192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Helvetica"/>
              </a:rPr>
              <a:t>FD CC Prediction</a:t>
            </a:r>
            <a:endParaRPr lang="en-US" dirty="0">
              <a:latin typeface="Helvetica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5715000" y="4009072"/>
            <a:ext cx="1219200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Helvetica"/>
              </a:rPr>
              <a:t>FD+ND CC</a:t>
            </a:r>
          </a:p>
          <a:p>
            <a:pPr algn="ctr"/>
            <a:r>
              <a:rPr lang="en-US" dirty="0" smtClean="0">
                <a:latin typeface="Helvetica"/>
              </a:rPr>
              <a:t>Data</a:t>
            </a:r>
            <a:endParaRPr lang="en-US" dirty="0">
              <a:latin typeface="Helvetica"/>
            </a:endParaRPr>
          </a:p>
        </p:txBody>
      </p:sp>
      <p:sp>
        <p:nvSpPr>
          <p:cNvPr id="54" name="Plus 53"/>
          <p:cNvSpPr/>
          <p:nvPr/>
        </p:nvSpPr>
        <p:spPr>
          <a:xfrm>
            <a:off x="7315200" y="3170872"/>
            <a:ext cx="381000" cy="304800"/>
          </a:xfrm>
          <a:prstGeom prst="mathPl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/>
          <p:cNvSpPr/>
          <p:nvPr/>
        </p:nvSpPr>
        <p:spPr>
          <a:xfrm>
            <a:off x="7010400" y="4009072"/>
            <a:ext cx="1219200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Helvetica"/>
              </a:rPr>
              <a:t>FD+ND CC</a:t>
            </a:r>
          </a:p>
          <a:p>
            <a:pPr algn="ctr"/>
            <a:r>
              <a:rPr lang="en-US" dirty="0" smtClean="0">
                <a:latin typeface="Helvetica"/>
              </a:rPr>
              <a:t>Prediction</a:t>
            </a:r>
            <a:endParaRPr lang="en-US" dirty="0">
              <a:latin typeface="Helvetica"/>
            </a:endParaRPr>
          </a:p>
        </p:txBody>
      </p:sp>
      <p:cxnSp>
        <p:nvCxnSpPr>
          <p:cNvPr id="56" name="Straight Arrow Connector 55"/>
          <p:cNvCxnSpPr>
            <a:stCxn id="51" idx="2"/>
            <a:endCxn id="55" idx="0"/>
          </p:cNvCxnSpPr>
          <p:nvPr/>
        </p:nvCxnSpPr>
        <p:spPr>
          <a:xfrm rot="5400000">
            <a:off x="7691230" y="3546901"/>
            <a:ext cx="390941" cy="533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7" name="Double Bracket 56"/>
          <p:cNvSpPr/>
          <p:nvPr/>
        </p:nvSpPr>
        <p:spPr>
          <a:xfrm>
            <a:off x="3886200" y="5075872"/>
            <a:ext cx="838200" cy="304800"/>
          </a:xfrm>
          <a:prstGeom prst="bracketPair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Covar NC</a:t>
            </a:r>
            <a:endParaRPr lang="en-US" dirty="0"/>
          </a:p>
        </p:txBody>
      </p:sp>
      <p:sp>
        <p:nvSpPr>
          <p:cNvPr id="58" name="Double Bracket 57"/>
          <p:cNvSpPr/>
          <p:nvPr/>
        </p:nvSpPr>
        <p:spPr>
          <a:xfrm>
            <a:off x="6553200" y="5075872"/>
            <a:ext cx="838200" cy="304800"/>
          </a:xfrm>
          <a:prstGeom prst="bracketPair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Covar CC</a:t>
            </a:r>
            <a:endParaRPr lang="en-US" dirty="0"/>
          </a:p>
        </p:txBody>
      </p:sp>
      <p:cxnSp>
        <p:nvCxnSpPr>
          <p:cNvPr id="59" name="Straight Arrow Connector 58"/>
          <p:cNvCxnSpPr>
            <a:endCxn id="60" idx="1"/>
          </p:cNvCxnSpPr>
          <p:nvPr/>
        </p:nvCxnSpPr>
        <p:spPr>
          <a:xfrm>
            <a:off x="2667000" y="1295400"/>
            <a:ext cx="762000" cy="85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3429000" y="1113472"/>
            <a:ext cx="3962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Evaluate Systematic Uncertainty</a:t>
            </a:r>
            <a:endParaRPr lang="en-US" dirty="0"/>
          </a:p>
        </p:txBody>
      </p:sp>
      <p:sp>
        <p:nvSpPr>
          <p:cNvPr id="62" name="Minus 61"/>
          <p:cNvSpPr/>
          <p:nvPr/>
        </p:nvSpPr>
        <p:spPr>
          <a:xfrm>
            <a:off x="4114800" y="4313872"/>
            <a:ext cx="381000" cy="304800"/>
          </a:xfrm>
          <a:prstGeom prst="mathMinu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Minus 62"/>
          <p:cNvSpPr/>
          <p:nvPr/>
        </p:nvSpPr>
        <p:spPr>
          <a:xfrm>
            <a:off x="6781800" y="4313872"/>
            <a:ext cx="381000" cy="304800"/>
          </a:xfrm>
          <a:prstGeom prst="mathMinu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Rectangle 63"/>
          <p:cNvSpPr/>
          <p:nvPr/>
        </p:nvSpPr>
        <p:spPr>
          <a:xfrm>
            <a:off x="5715000" y="5685472"/>
            <a:ext cx="838200" cy="400110"/>
          </a:xfrm>
          <a:prstGeom prst="rect">
            <a:avLst/>
          </a:prstGeom>
          <a:solidFill>
            <a:srgbClr val="0C00F6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l-GR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χ</a:t>
            </a:r>
            <a:r>
              <a:rPr lang="en-US" sz="2000" baseline="30000" dirty="0" smtClean="0">
                <a:solidFill>
                  <a:schemeClr val="bg1"/>
                </a:solidFill>
                <a:cs typeface="Times New Roman"/>
              </a:rPr>
              <a:t>2</a:t>
            </a:r>
            <a:r>
              <a:rPr lang="en-US" sz="2000" dirty="0" smtClean="0">
                <a:solidFill>
                  <a:schemeClr val="bg1"/>
                </a:solidFill>
                <a:cs typeface="Times New Roman"/>
              </a:rPr>
              <a:t> CC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4648200" y="5685472"/>
            <a:ext cx="838200" cy="400110"/>
          </a:xfrm>
          <a:prstGeom prst="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l-GR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χ</a:t>
            </a:r>
            <a:r>
              <a:rPr lang="en-US" sz="2000" baseline="30000" dirty="0" smtClean="0">
                <a:solidFill>
                  <a:schemeClr val="bg1"/>
                </a:solidFill>
                <a:cs typeface="Times New Roman"/>
              </a:rPr>
              <a:t>2</a:t>
            </a:r>
            <a:r>
              <a:rPr lang="en-US" sz="2000" dirty="0" smtClean="0">
                <a:solidFill>
                  <a:schemeClr val="bg1"/>
                </a:solidFill>
                <a:cs typeface="Times New Roman"/>
              </a:rPr>
              <a:t> NC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66" name="Plus 65"/>
          <p:cNvSpPr/>
          <p:nvPr/>
        </p:nvSpPr>
        <p:spPr>
          <a:xfrm>
            <a:off x="5410200" y="5761672"/>
            <a:ext cx="381000" cy="304800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Rectangle 66"/>
          <p:cNvSpPr/>
          <p:nvPr/>
        </p:nvSpPr>
        <p:spPr>
          <a:xfrm>
            <a:off x="3200400" y="5533072"/>
            <a:ext cx="838200" cy="707886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l-GR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χ</a:t>
            </a:r>
            <a:r>
              <a:rPr lang="en-US" sz="2000" baseline="30000" dirty="0" smtClean="0">
                <a:solidFill>
                  <a:schemeClr val="bg1"/>
                </a:solidFill>
                <a:cs typeface="Times New Roman"/>
              </a:rPr>
              <a:t>2</a:t>
            </a:r>
            <a:r>
              <a:rPr lang="en-US" sz="2000" dirty="0" smtClean="0">
                <a:solidFill>
                  <a:schemeClr val="bg1"/>
                </a:solidFill>
                <a:cs typeface="Times New Roman"/>
              </a:rPr>
              <a:t> Total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68" name="Equal 67"/>
          <p:cNvSpPr/>
          <p:nvPr/>
        </p:nvSpPr>
        <p:spPr>
          <a:xfrm>
            <a:off x="4038600" y="5761672"/>
            <a:ext cx="533400" cy="304800"/>
          </a:xfrm>
          <a:prstGeom prst="mathEqual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69" name="Straight Arrow Connector 68"/>
          <p:cNvCxnSpPr>
            <a:stCxn id="57" idx="3"/>
            <a:endCxn id="65" idx="0"/>
          </p:cNvCxnSpPr>
          <p:nvPr/>
        </p:nvCxnSpPr>
        <p:spPr>
          <a:xfrm>
            <a:off x="4724400" y="5228272"/>
            <a:ext cx="342900" cy="457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stCxn id="58" idx="1"/>
            <a:endCxn id="64" idx="0"/>
          </p:cNvCxnSpPr>
          <p:nvPr/>
        </p:nvCxnSpPr>
        <p:spPr>
          <a:xfrm rot="10800000" flipV="1">
            <a:off x="6134100" y="5228272"/>
            <a:ext cx="419100" cy="457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533400" y="4923472"/>
            <a:ext cx="1981200" cy="1477328"/>
          </a:xfrm>
          <a:prstGeom prst="rect">
            <a:avLst/>
          </a:prstGeom>
          <a:noFill/>
          <a:ln w="38100">
            <a:solidFill>
              <a:srgbClr val="00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Minimize test statistic to quantify evidence for oscillations hypothesis</a:t>
            </a:r>
            <a:endParaRPr lang="en-US" dirty="0"/>
          </a:p>
        </p:txBody>
      </p:sp>
      <p:cxnSp>
        <p:nvCxnSpPr>
          <p:cNvPr id="72" name="Straight Arrow Connector 71"/>
          <p:cNvCxnSpPr>
            <a:stCxn id="71" idx="3"/>
            <a:endCxn id="67" idx="1"/>
          </p:cNvCxnSpPr>
          <p:nvPr/>
        </p:nvCxnSpPr>
        <p:spPr>
          <a:xfrm>
            <a:off x="2514600" y="5662136"/>
            <a:ext cx="685800" cy="22487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stCxn id="52" idx="2"/>
            <a:endCxn id="55" idx="0"/>
          </p:cNvCxnSpPr>
          <p:nvPr/>
        </p:nvCxnSpPr>
        <p:spPr>
          <a:xfrm rot="16200000" flipH="1">
            <a:off x="7043530" y="3432601"/>
            <a:ext cx="390941" cy="762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stCxn id="36" idx="2"/>
            <a:endCxn id="44" idx="0"/>
          </p:cNvCxnSpPr>
          <p:nvPr/>
        </p:nvCxnSpPr>
        <p:spPr>
          <a:xfrm rot="5400000">
            <a:off x="3261152" y="2080051"/>
            <a:ext cx="602397" cy="11811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stCxn id="36" idx="2"/>
            <a:endCxn id="43" idx="0"/>
          </p:cNvCxnSpPr>
          <p:nvPr/>
        </p:nvCxnSpPr>
        <p:spPr>
          <a:xfrm rot="16200000" flipH="1">
            <a:off x="3908852" y="2613451"/>
            <a:ext cx="602397" cy="1143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37" idx="2"/>
            <a:endCxn id="51" idx="0"/>
          </p:cNvCxnSpPr>
          <p:nvPr/>
        </p:nvCxnSpPr>
        <p:spPr>
          <a:xfrm rot="16200000" flipH="1">
            <a:off x="7071152" y="1889551"/>
            <a:ext cx="602397" cy="15621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stCxn id="37" idx="2"/>
            <a:endCxn id="52" idx="0"/>
          </p:cNvCxnSpPr>
          <p:nvPr/>
        </p:nvCxnSpPr>
        <p:spPr>
          <a:xfrm rot="16200000" flipH="1">
            <a:off x="6423452" y="2537251"/>
            <a:ext cx="602397" cy="2667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8" name="Curved Connector 77"/>
          <p:cNvCxnSpPr>
            <a:stCxn id="60" idx="3"/>
            <a:endCxn id="58" idx="3"/>
          </p:cNvCxnSpPr>
          <p:nvPr/>
        </p:nvCxnSpPr>
        <p:spPr>
          <a:xfrm>
            <a:off x="7391400" y="1303972"/>
            <a:ext cx="1588" cy="3924300"/>
          </a:xfrm>
          <a:prstGeom prst="curvedConnector3">
            <a:avLst>
              <a:gd name="adj1" fmla="val 107966029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381000" y="2667000"/>
            <a:ext cx="8305800" cy="1588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>
            <a:off x="2362200" y="2057400"/>
            <a:ext cx="8382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228600" y="1295400"/>
            <a:ext cx="1524000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Steps below are done during fitting…</a:t>
            </a:r>
          </a:p>
        </p:txBody>
      </p:sp>
      <p:sp>
        <p:nvSpPr>
          <p:cNvPr id="91" name="Right Arrow 90"/>
          <p:cNvSpPr/>
          <p:nvPr/>
        </p:nvSpPr>
        <p:spPr>
          <a:xfrm>
            <a:off x="228600" y="3048000"/>
            <a:ext cx="1828800" cy="457200"/>
          </a:xfrm>
          <a:prstGeom prst="rightArrow">
            <a:avLst/>
          </a:prstGeom>
          <a:solidFill>
            <a:srgbClr val="FFCC00"/>
          </a:solidFill>
          <a:ln>
            <a:solidFill>
              <a:srgbClr val="FFCC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Oscillate</a:t>
            </a:r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>
            <a:off x="2133600" y="2895600"/>
            <a:ext cx="6781800" cy="838200"/>
          </a:xfrm>
          <a:prstGeom prst="rect">
            <a:avLst/>
          </a:prstGeom>
          <a:noFill/>
          <a:ln w="57150">
            <a:solidFill>
              <a:srgbClr val="FFCC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Slide Number Placeholder 6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1711E-79DD-4315-A7F1-F0714D199322}" type="slidenum">
              <a:rPr lang="en-US" smtClean="0"/>
              <a:pPr/>
              <a:t>99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urs">
  <a:themeElements>
    <a:clrScheme name="Spurs Colors">
      <a:dk1>
        <a:srgbClr val="000033"/>
      </a:dk1>
      <a:lt1>
        <a:sysClr val="window" lastClr="FFFFFF"/>
      </a:lt1>
      <a:dk2>
        <a:srgbClr val="000000"/>
      </a:dk2>
      <a:lt2>
        <a:srgbClr val="ACADB0"/>
      </a:lt2>
      <a:accent1>
        <a:srgbClr val="FF6620"/>
      </a:accent1>
      <a:accent2>
        <a:srgbClr val="E00122"/>
      </a:accent2>
      <a:accent3>
        <a:srgbClr val="0F204B"/>
      </a:accent3>
      <a:accent4>
        <a:srgbClr val="244022"/>
      </a:accent4>
      <a:accent5>
        <a:srgbClr val="9C0C9F"/>
      </a:accent5>
      <a:accent6>
        <a:srgbClr val="3DB7E4"/>
      </a:accent6>
      <a:hlink>
        <a:srgbClr val="94D764"/>
      </a:hlink>
      <a:folHlink>
        <a:srgbClr val="D7B77D"/>
      </a:folHlink>
    </a:clrScheme>
    <a:fontScheme name="Custom 1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4139</TotalTime>
  <Words>4682</Words>
  <Application>Microsoft Office PowerPoint</Application>
  <PresentationFormat>On-screen Show (4:3)</PresentationFormat>
  <Paragraphs>939</Paragraphs>
  <Slides>99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99</vt:i4>
      </vt:variant>
    </vt:vector>
  </HeadingPairs>
  <TitlesOfParts>
    <vt:vector size="101" baseType="lpstr">
      <vt:lpstr>Spurs</vt:lpstr>
      <vt:lpstr>Acrobat Document</vt:lpstr>
      <vt:lpstr>NEW RESULTS ON STERILE NEUTRINO OSCILLATIONS FROM MINOS+</vt:lpstr>
      <vt:lpstr>Outline</vt:lpstr>
      <vt:lpstr>Neutrino Oscillations</vt:lpstr>
      <vt:lpstr>Neutrino Oscillations – Observed!</vt:lpstr>
      <vt:lpstr>Neutrino Oscillations</vt:lpstr>
      <vt:lpstr>Neutrino Oscillations - Formalism</vt:lpstr>
      <vt:lpstr>Neutrino Oscillations - Formalism</vt:lpstr>
      <vt:lpstr>Current Three Flavor Picture</vt:lpstr>
      <vt:lpstr>Remaining Unknowns</vt:lpstr>
      <vt:lpstr>Remaining Unknowns</vt:lpstr>
      <vt:lpstr>Remaining Unknowns</vt:lpstr>
      <vt:lpstr>Remaining Unknowns</vt:lpstr>
      <vt:lpstr>Beyond Three Flavors</vt:lpstr>
      <vt:lpstr>Beyond Three Flavor Oscillations?</vt:lpstr>
      <vt:lpstr>Beyond Three Flavor Oscillations?</vt:lpstr>
      <vt:lpstr>Beyond Three Flavor Oscillations?</vt:lpstr>
      <vt:lpstr>Beyond Three Flavor Oscillations?</vt:lpstr>
      <vt:lpstr>Beyond Three Flavor Oscillations?</vt:lpstr>
      <vt:lpstr>Beyond Three Flavor Oscillations?</vt:lpstr>
      <vt:lpstr>Beyond Three Flavor Oscillations?</vt:lpstr>
      <vt:lpstr>Beyond Three Flavor Oscillations?</vt:lpstr>
      <vt:lpstr>Beyond Three Flavor Oscillations?</vt:lpstr>
      <vt:lpstr>How Many Light Neutrino Flavors?</vt:lpstr>
      <vt:lpstr>How Many Light Neutrino Flavors?</vt:lpstr>
      <vt:lpstr>(3+1) Flavor Model with a Sterile Neutrino</vt:lpstr>
      <vt:lpstr>MINOS &amp; MINOS+</vt:lpstr>
      <vt:lpstr>MINOS &amp; MINOS+ Experiments</vt:lpstr>
      <vt:lpstr>The NuMI Beam</vt:lpstr>
      <vt:lpstr>MINOS/MINOS+ Detectors</vt:lpstr>
      <vt:lpstr>Integrated Proton Exposure</vt:lpstr>
      <vt:lpstr>Event Topologies</vt:lpstr>
      <vt:lpstr>Neutral Current Event Selection</vt:lpstr>
      <vt:lpstr>Neutral Current Event Selection</vt:lpstr>
      <vt:lpstr>Charged Current Event Selection</vt:lpstr>
      <vt:lpstr>Selection Efficiency &amp; Purity</vt:lpstr>
      <vt:lpstr>Detecting Muon Neutrino Disappearance</vt:lpstr>
      <vt:lpstr>Detecting Muon Neutrino Disappearance</vt:lpstr>
      <vt:lpstr>MINOS+ Three Flavor Oscillations</vt:lpstr>
      <vt:lpstr>MINOS+ Three Flavor Oscillations</vt:lpstr>
      <vt:lpstr>Comparison to Other Experiments</vt:lpstr>
      <vt:lpstr>Searching For Sterile ν’s</vt:lpstr>
      <vt:lpstr>Three Flavor Oscillations Probability</vt:lpstr>
      <vt:lpstr>Three Flavor Oscillations Probability</vt:lpstr>
      <vt:lpstr>Three Flavor Oscillations Probability</vt:lpstr>
      <vt:lpstr>Three Flavor Oscillations Probability</vt:lpstr>
      <vt:lpstr>Three Flavor Oscillations Probability</vt:lpstr>
      <vt:lpstr>Sterile (3+1) Oscillations Probability</vt:lpstr>
      <vt:lpstr>Sterile (3+1) Oscillations Probability</vt:lpstr>
      <vt:lpstr>Sterile (3+1) Oscillations Probability</vt:lpstr>
      <vt:lpstr>An Improved Fit Paradigm</vt:lpstr>
      <vt:lpstr>Sterile Search Paradigm</vt:lpstr>
      <vt:lpstr>Sterile Search Paradigm</vt:lpstr>
      <vt:lpstr>Sterile Search Paradigm</vt:lpstr>
      <vt:lpstr>Systematic Uncertainties</vt:lpstr>
      <vt:lpstr>Covariance Matrix Behavior</vt:lpstr>
      <vt:lpstr>Neutral Current Systematic Uncertainties</vt:lpstr>
      <vt:lpstr>Charged Current Systematic Uncertainties</vt:lpstr>
      <vt:lpstr>Experimental Sensitivity</vt:lpstr>
      <vt:lpstr>Improving the Sterile Search</vt:lpstr>
      <vt:lpstr>Individual and Joint Detector Sensitivity</vt:lpstr>
      <vt:lpstr>Data Reconstructed Energy Spectra</vt:lpstr>
      <vt:lpstr>Data Reconstructed Energy Spectra</vt:lpstr>
      <vt:lpstr>Exclusion Limit for Δm241 vs. θ24</vt:lpstr>
      <vt:lpstr>Comparison with Other Experiments</vt:lpstr>
      <vt:lpstr>Experimental Combinations</vt:lpstr>
      <vt:lpstr>Combining Independent Experiments</vt:lpstr>
      <vt:lpstr>MINOS+ Disappearance Limits</vt:lpstr>
      <vt:lpstr>Combination Strategy</vt:lpstr>
      <vt:lpstr>MINOS &amp; Daya Bay/Bugey-3</vt:lpstr>
      <vt:lpstr>New Combined Result</vt:lpstr>
      <vt:lpstr>New Combined Result</vt:lpstr>
      <vt:lpstr>Summary and Future Plans</vt:lpstr>
      <vt:lpstr>Thank You from MINOS+</vt:lpstr>
      <vt:lpstr>Backup</vt:lpstr>
      <vt:lpstr>Beyond Three Flavor Oscillations?</vt:lpstr>
      <vt:lpstr>Beyond Three Flavor Oscillations?</vt:lpstr>
      <vt:lpstr>Global (3+1) Flavor Fits including MINOS Data</vt:lpstr>
      <vt:lpstr>MINOS+ Data Checks</vt:lpstr>
      <vt:lpstr>Beam Hadron Composition</vt:lpstr>
      <vt:lpstr>Near Detector Baseline Variations</vt:lpstr>
      <vt:lpstr>MINOS+ Physics</vt:lpstr>
      <vt:lpstr>MINOS+ Physics</vt:lpstr>
      <vt:lpstr>Detector Instrumentation</vt:lpstr>
      <vt:lpstr>Pile-Up Effects</vt:lpstr>
      <vt:lpstr>Charged Current Event Selection</vt:lpstr>
      <vt:lpstr>Charged Current Event Selection</vt:lpstr>
      <vt:lpstr>Charged Current Event Selection</vt:lpstr>
      <vt:lpstr>Charged Current Event Selection</vt:lpstr>
      <vt:lpstr>Simulated Energy Spectra with Backgrounds</vt:lpstr>
      <vt:lpstr>Simulated Energy Spectra with Backgrounds</vt:lpstr>
      <vt:lpstr>Effect of Systematic Uncertainties</vt:lpstr>
      <vt:lpstr>Injected Signal Validation</vt:lpstr>
      <vt:lpstr>Injected Signal Test Spectra</vt:lpstr>
      <vt:lpstr>Injected Signal Test Spectra</vt:lpstr>
      <vt:lpstr>Injected Signal Validation</vt:lpstr>
      <vt:lpstr>CLs Method in MINOS+</vt:lpstr>
      <vt:lpstr>Combination Strategy</vt:lpstr>
      <vt:lpstr>Sterile Neutrino Search Overview</vt:lpstr>
      <vt:lpstr>Sterile Neutrino Search Overview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Jacob</dc:creator>
  <cp:lastModifiedBy>Jacob</cp:lastModifiedBy>
  <cp:revision>83</cp:revision>
  <dcterms:created xsi:type="dcterms:W3CDTF">2017-05-01T01:15:29Z</dcterms:created>
  <dcterms:modified xsi:type="dcterms:W3CDTF">2017-05-05T19:50:14Z</dcterms:modified>
</cp:coreProperties>
</file>