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ppt/media/image7.jpg" ContentType="image/jpg"/>
  <Override PartName="/ppt/media/image9.jpg" ContentType="image/jpg"/>
  <Override PartName="/ppt/media/image10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0" r:id="rId4"/>
    <p:sldId id="272" r:id="rId5"/>
    <p:sldId id="275" r:id="rId6"/>
    <p:sldId id="277" r:id="rId7"/>
    <p:sldId id="276" r:id="rId8"/>
    <p:sldId id="279" r:id="rId9"/>
    <p:sldId id="267" r:id="rId10"/>
    <p:sldId id="268" r:id="rId11"/>
    <p:sldId id="273" r:id="rId12"/>
    <p:sldId id="269" r:id="rId13"/>
    <p:sldId id="270" r:id="rId14"/>
    <p:sldId id="278" r:id="rId15"/>
    <p:sldId id="282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247A1-52CB-4B2D-B442-C2444EB8CF27}" v="1" dt="2022-06-07T14:29:51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164" autoAdjust="0"/>
  </p:normalViewPr>
  <p:slideViewPr>
    <p:cSldViewPr>
      <p:cViewPr varScale="1">
        <p:scale>
          <a:sx n="103" d="100"/>
          <a:sy n="103" d="100"/>
        </p:scale>
        <p:origin x="1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104" y="-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2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A175375A-AEA8-4EA8-A38E-6648EFDAA28F}" type="datetimeFigureOut">
              <a:rPr lang="en-US" smtClean="0"/>
              <a:t>6/14/22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2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F3F054FD-907E-4F80-B4F2-A8B3E91E8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2" y="2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>
              <a:defRPr sz="1200"/>
            </a:lvl1pPr>
          </a:lstStyle>
          <a:p>
            <a:fld id="{A62A83AF-11B8-4225-953D-A32374EE9FAE}" type="datetimeFigureOut">
              <a:rPr lang="en-US" smtClean="0"/>
              <a:t>6/14/22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87852"/>
            <a:ext cx="5559425" cy="4156075"/>
          </a:xfrm>
          <a:prstGeom prst="rect">
            <a:avLst/>
          </a:prstGeom>
        </p:spPr>
        <p:txBody>
          <a:bodyPr vert="horz" lIns="91414" tIns="45706" rIns="91414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2" y="8772527"/>
            <a:ext cx="3011488" cy="46196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r">
              <a:defRPr sz="1200"/>
            </a:lvl1pPr>
          </a:lstStyle>
          <a:p>
            <a:fld id="{96C8D374-E139-4C86-918C-4F996AC826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 to replace #3, above.  Order now is the same as the order of the following slides.  You talk about VSP first and then the honorary awards.</a:t>
            </a:r>
          </a:p>
          <a:p>
            <a:endParaRPr lang="en-US" dirty="0"/>
          </a:p>
          <a:p>
            <a:r>
              <a:rPr lang="en-US" dirty="0"/>
              <a:t>On the following slides you call the Tollestrup the “URA Alvin Tollestrup Award” not what’s listed here.  What’s the correct title?</a:t>
            </a:r>
          </a:p>
          <a:p>
            <a:r>
              <a:rPr lang="en-US" dirty="0"/>
              <a:t>On the following slides you call the Graduate Thesis Award just “URA Thesis Award” so I added “Graduate”.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0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5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Ditto #10.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8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8D374-E139-4C86-918C-4F996AC826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8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429000"/>
            <a:ext cx="42672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4648200"/>
            <a:ext cx="11176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8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3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15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7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7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5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9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478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0" y="2209800"/>
            <a:ext cx="109728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>
                <a:solidFill>
                  <a:srgbClr val="7C7C7C"/>
                </a:solidFill>
              </a:defRPr>
            </a:lvl2pPr>
            <a:lvl3pPr>
              <a:defRPr sz="1600">
                <a:solidFill>
                  <a:srgbClr val="7C7C7C"/>
                </a:solidFill>
              </a:defRPr>
            </a:lvl3pPr>
            <a:lvl4pPr>
              <a:defRPr sz="1600">
                <a:solidFill>
                  <a:srgbClr val="7C7C7C"/>
                </a:solidFill>
              </a:defRPr>
            </a:lvl4pPr>
            <a:lvl5pPr>
              <a:defRPr sz="1600">
                <a:solidFill>
                  <a:srgbClr val="7C7C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" y="6324600"/>
            <a:ext cx="79248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53rd Annual Users Meeting  |  August 12,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447800"/>
            <a:ext cx="42672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152400"/>
            <a:ext cx="11176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68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478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" y="6324600"/>
            <a:ext cx="79248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53rd Annual Users Meeting  |  August 12, 2020</a:t>
            </a:r>
          </a:p>
        </p:txBody>
      </p:sp>
    </p:spTree>
    <p:extLst>
      <p:ext uri="{BB962C8B-B14F-4D97-AF65-F5344CB8AC3E}">
        <p14:creationId xmlns:p14="http://schemas.microsoft.com/office/powerpoint/2010/main" val="15274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478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" y="6324600"/>
            <a:ext cx="79248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53rd Annual Users Meeting  |  August 12, 2020</a:t>
            </a:r>
          </a:p>
        </p:txBody>
      </p:sp>
    </p:spTree>
    <p:extLst>
      <p:ext uri="{BB962C8B-B14F-4D97-AF65-F5344CB8AC3E}">
        <p14:creationId xmlns:p14="http://schemas.microsoft.com/office/powerpoint/2010/main" val="37605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478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0" y="2209800"/>
            <a:ext cx="109728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>
                <a:solidFill>
                  <a:srgbClr val="7C7C7C"/>
                </a:solidFill>
              </a:defRPr>
            </a:lvl2pPr>
            <a:lvl3pPr>
              <a:defRPr sz="1600">
                <a:solidFill>
                  <a:srgbClr val="7C7C7C"/>
                </a:solidFill>
              </a:defRPr>
            </a:lvl3pPr>
            <a:lvl4pPr>
              <a:defRPr sz="1600">
                <a:solidFill>
                  <a:srgbClr val="7C7C7C"/>
                </a:solidFill>
              </a:defRPr>
            </a:lvl4pPr>
            <a:lvl5pPr>
              <a:defRPr sz="1600">
                <a:solidFill>
                  <a:srgbClr val="7C7C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1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" y="6324600"/>
            <a:ext cx="79248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53rd Annual Users Meeting  |  August 12,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83115" y="1293193"/>
            <a:ext cx="412326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48467" y="1305893"/>
            <a:ext cx="33443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61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00"/>
              </a:spcBef>
              <a:defRPr sz="1600"/>
            </a:lvl1pPr>
            <a:lvl2pPr marL="742950" indent="-285750">
              <a:spcBef>
                <a:spcPts val="300"/>
              </a:spcBef>
              <a:defRPr sz="1600"/>
            </a:lvl2pPr>
            <a:lvl3pPr marL="1143000" indent="-228600">
              <a:spcBef>
                <a:spcPts val="300"/>
              </a:spcBef>
              <a:defRPr sz="1600"/>
            </a:lvl3pPr>
            <a:lvl4pPr marL="1600200" indent="-228600">
              <a:spcBef>
                <a:spcPts val="300"/>
              </a:spcBef>
              <a:defRPr sz="1600"/>
            </a:lvl4pPr>
            <a:lvl5pPr marL="2057400" indent="-228600"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83183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1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8000" y="6324600"/>
            <a:ext cx="7924800" cy="381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M. Cehelsky 52nd Annual Users Meeting  |  June 20, 2018</a:t>
            </a:r>
          </a:p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2" r:id="rId5"/>
    <p:sldLayoutId id="2147483664" r:id="rId6"/>
    <p:sldLayoutId id="2147483684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M. Cehelsky 52nd Annual Users Meeting  |  June 20, 2018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84B4-9553-417D-80FA-DF4F55E9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ra-hq.org/awards/visiting-scholars-progra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067800" cy="934720"/>
          </a:xfrm>
        </p:spPr>
        <p:txBody>
          <a:bodyPr/>
          <a:lstStyle/>
          <a:p>
            <a:pPr algn="ctr"/>
            <a:r>
              <a:rPr lang="en-US" sz="2400" spc="200" dirty="0"/>
              <a:t>FERMILAB 55</a:t>
            </a:r>
            <a:r>
              <a:rPr lang="en-US" sz="2400" spc="200" baseline="30000" dirty="0"/>
              <a:t>th</a:t>
            </a:r>
            <a:r>
              <a:rPr lang="en-US" sz="2400" spc="200" dirty="0"/>
              <a:t>ANNUAL USERS (VIRTUAL) MEETING</a:t>
            </a:r>
          </a:p>
          <a:p>
            <a:pPr algn="ctr"/>
            <a:r>
              <a:rPr lang="en-US" sz="2400" spc="200" dirty="0"/>
              <a:t>June 15, 2022</a:t>
            </a:r>
            <a:endParaRPr lang="en-US" spc="200" dirty="0"/>
          </a:p>
        </p:txBody>
      </p:sp>
    </p:spTree>
    <p:extLst>
      <p:ext uri="{BB962C8B-B14F-4D97-AF65-F5344CB8AC3E}">
        <p14:creationId xmlns:p14="http://schemas.microsoft.com/office/powerpoint/2010/main" val="171645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2C2C6-222C-4A65-A870-969BD307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7531D-5FC5-953C-8692-211711E9A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12646"/>
            <a:ext cx="8077200" cy="52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9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23C22-130A-4B4A-B0A3-F85A86EC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E33A1-DAC5-49BB-99EF-30333A96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134600" cy="4038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>
                <a:solidFill>
                  <a:srgbClr val="000066"/>
                </a:solidFill>
                <a:latin typeface="Univers Condensed" panose="020B0506020202050204" pitchFamily="34" charset="0"/>
              </a:rPr>
              <a:t>URA Early Career Award</a:t>
            </a:r>
          </a:p>
          <a:p>
            <a:pPr marL="0" indent="0" algn="ctr">
              <a:buNone/>
              <a:defRPr/>
            </a:pPr>
            <a:endParaRPr lang="en-US" sz="3200" dirty="0"/>
          </a:p>
          <a:p>
            <a:pPr marL="0" indent="0" algn="ctr">
              <a:buNone/>
              <a:defRPr/>
            </a:pPr>
            <a:r>
              <a:rPr lang="en-US" sz="3200" dirty="0"/>
              <a:t>For outstanding work conducted by an early career researcher at Fermilab or benefiting the Fermilab scientific program</a:t>
            </a:r>
          </a:p>
          <a:p>
            <a:pPr marL="0" indent="0" algn="ctr">
              <a:buNone/>
              <a:defRPr/>
            </a:pPr>
            <a:endParaRPr lang="en-US" sz="3200" b="1" dirty="0">
              <a:solidFill>
                <a:srgbClr val="000066"/>
              </a:solidFill>
              <a:latin typeface="Univers Condensed" panose="020B050602020205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2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ADCA-917A-45F1-8193-7FEB7287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Univers Condensed" panose="020B0506020202050204" pitchFamily="34" charset="0"/>
              </a:rPr>
              <a:t>URA Early Career Award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4C198-E086-4DE4-AA2D-01C3D600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8B711-720D-05C2-C3D3-534B6D0FB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endParaRPr lang="en-US" sz="3200" dirty="0"/>
          </a:p>
          <a:p>
            <a:pPr lvl="6"/>
            <a:r>
              <a:rPr lang="en-US" sz="3200" dirty="0"/>
              <a:t>Laura Fields, University of Notre Dame, Chair</a:t>
            </a:r>
          </a:p>
          <a:p>
            <a:pPr lvl="6"/>
            <a:r>
              <a:rPr lang="en-US" sz="3200" dirty="0"/>
              <a:t>Paul Derwent, Fermilab</a:t>
            </a:r>
          </a:p>
          <a:p>
            <a:pPr lvl="6"/>
            <a:r>
              <a:rPr lang="en-US" sz="3200" dirty="0"/>
              <a:t>Pedro Machado, Fermilab</a:t>
            </a:r>
          </a:p>
          <a:p>
            <a:pPr lvl="6"/>
            <a:endParaRPr lang="en-US" sz="32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066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2C2C6-222C-4A65-A870-969BD307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E5B29-A6F5-5D95-4071-C272890E7458}"/>
              </a:ext>
            </a:extLst>
          </p:cNvPr>
          <p:cNvSpPr txBox="1"/>
          <p:nvPr/>
        </p:nvSpPr>
        <p:spPr>
          <a:xfrm>
            <a:off x="990600" y="1503590"/>
            <a:ext cx="102108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12FBC-6CD7-61FB-A4EB-D2A7655C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71600"/>
            <a:ext cx="7595054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9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23C22-130A-4B4A-B0A3-F85A86EC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E33A1-DAC5-49BB-99EF-30333A96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134600" cy="68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4400" b="1" dirty="0">
                <a:solidFill>
                  <a:srgbClr val="000066"/>
                </a:solidFill>
                <a:latin typeface="Univers Condensed" panose="020B0506020202050204" pitchFamily="34" charset="0"/>
              </a:rPr>
              <a:t>2022 URA Honorary Award Recipients</a:t>
            </a:r>
          </a:p>
          <a:p>
            <a:pPr marL="0" indent="0" algn="ctr">
              <a:buNone/>
              <a:defRPr/>
            </a:pPr>
            <a:endParaRPr lang="en-US" sz="4000" dirty="0"/>
          </a:p>
          <a:p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08085C-1C4A-4D5C-8FD5-5CCE56FF17FE}"/>
              </a:ext>
            </a:extLst>
          </p:cNvPr>
          <p:cNvSpPr txBox="1">
            <a:spLocks/>
          </p:cNvSpPr>
          <p:nvPr/>
        </p:nvSpPr>
        <p:spPr>
          <a:xfrm>
            <a:off x="1752600" y="2786015"/>
            <a:ext cx="10287000" cy="37671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i="1" dirty="0"/>
              <a:t>Alexandra Amon	</a:t>
            </a:r>
            <a:r>
              <a:rPr lang="en-US" sz="3600" b="1" dirty="0"/>
              <a:t>	Tollestrup Award for 							Postdoctoral Research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/>
          </a:p>
          <a:p>
            <a:pPr marL="0" indent="0">
              <a:buFont typeface="Arial" pitchFamily="34" charset="0"/>
              <a:buNone/>
            </a:pPr>
            <a:r>
              <a:rPr lang="en-US" sz="3600" b="1" dirty="0"/>
              <a:t>Maria Vincenzi		Graduate Thesis Award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/>
          </a:p>
          <a:p>
            <a:pPr marL="0" indent="0">
              <a:buFont typeface="Arial" pitchFamily="34" charset="0"/>
              <a:buNone/>
            </a:pPr>
            <a:r>
              <a:rPr lang="en-US" sz="3600" b="1" dirty="0"/>
              <a:t>Elizabeth Krause		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137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URA Awards at Fermilab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590800"/>
            <a:ext cx="96774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URA Visiting Scholars Program </a:t>
            </a:r>
          </a:p>
          <a:p>
            <a:pPr marL="0" indent="0">
              <a:buNone/>
            </a:pPr>
            <a:endParaRPr lang="en-US" sz="3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URA Honorary Awards ($10,000 stipend)</a:t>
            </a:r>
          </a:p>
          <a:p>
            <a:r>
              <a:rPr lang="en-US" sz="3600" dirty="0">
                <a:solidFill>
                  <a:srgbClr val="000000"/>
                </a:solidFill>
              </a:rPr>
              <a:t>URA Tollestrup Award for Postdoctoral Research</a:t>
            </a:r>
          </a:p>
          <a:p>
            <a:r>
              <a:rPr lang="en-US" sz="3600" dirty="0"/>
              <a:t>URA Graduate Thesis Award</a:t>
            </a:r>
          </a:p>
          <a:p>
            <a:r>
              <a:rPr lang="en-US" sz="3600" dirty="0"/>
              <a:t>URA Early Career Award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917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8FA7-1F55-4E50-A249-FD4E197E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393825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Univers Condensed" panose="020B0506020202050204" pitchFamily="34" charset="0"/>
              </a:rPr>
              <a:t>URA Visiting Scholars Program (VSP)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9BE32-B1E9-4421-8AF6-3A9645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278E15-4422-40D5-B008-D0AA3246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38400"/>
            <a:ext cx="102870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Established 2007, authorized through 2026</a:t>
            </a:r>
          </a:p>
          <a:p>
            <a:r>
              <a:rPr lang="en-US" sz="3600" dirty="0"/>
              <a:t>Competitive, peer reviewed awards for work at Fermilab by researchers from URA universities </a:t>
            </a:r>
          </a:p>
          <a:p>
            <a:r>
              <a:rPr lang="en-US" sz="3600" dirty="0"/>
              <a:t>Through spring 2022:  $6.6 million total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529 awards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 82 universities and Fermilab</a:t>
            </a:r>
          </a:p>
          <a:p>
            <a:r>
              <a:rPr lang="en-US" sz="3200" dirty="0">
                <a:solidFill>
                  <a:srgbClr val="C00000"/>
                </a:solidFill>
              </a:rPr>
              <a:t>Apply by August 29!  </a:t>
            </a:r>
            <a:r>
              <a:rPr lang="en-US" sz="2200" i="1" dirty="0">
                <a:hlinkClick r:id="rId2"/>
              </a:rPr>
              <a:t>https://www.ura-hq.org/awards/visiting-scholars-program</a:t>
            </a:r>
            <a:endParaRPr lang="en-US" sz="2200" i="1" dirty="0"/>
          </a:p>
          <a:p>
            <a:endParaRPr lang="en-US" sz="3600" dirty="0">
              <a:solidFill>
                <a:srgbClr val="C00000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400050" lvl="1" indent="0">
              <a:buNone/>
            </a:pPr>
            <a:endParaRPr lang="en-US" sz="2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885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5">
            <a:extLst>
              <a:ext uri="{FF2B5EF4-FFF2-40B4-BE49-F238E27FC236}">
                <a16:creationId xmlns:a16="http://schemas.microsoft.com/office/drawing/2014/main" id="{298919DD-5562-4EEE-88C2-5623A923A8AA}"/>
              </a:ext>
            </a:extLst>
          </p:cNvPr>
          <p:cNvSpPr/>
          <p:nvPr/>
        </p:nvSpPr>
        <p:spPr>
          <a:xfrm>
            <a:off x="9218988" y="2357194"/>
            <a:ext cx="1424613" cy="11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4FB9D-CACA-4F3D-9769-F02C4ED60283}"/>
              </a:ext>
            </a:extLst>
          </p:cNvPr>
          <p:cNvSpPr txBox="1"/>
          <p:nvPr/>
        </p:nvSpPr>
        <p:spPr>
          <a:xfrm>
            <a:off x="6096000" y="376535"/>
            <a:ext cx="519248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spc="-5" dirty="0">
                <a:solidFill>
                  <a:schemeClr val="bg1"/>
                </a:solidFill>
                <a:latin typeface="Univers Condensed" panose="020B0604020202020204" pitchFamily="34" charset="0"/>
              </a:rPr>
              <a:t>V</a:t>
            </a:r>
            <a:r>
              <a:rPr lang="en-US" sz="2400" b="1" spc="-10" dirty="0">
                <a:solidFill>
                  <a:schemeClr val="bg1"/>
                </a:solidFill>
                <a:latin typeface="Univers Condensed" panose="020B0604020202020204" pitchFamily="34" charset="0"/>
              </a:rPr>
              <a:t>isi</a:t>
            </a:r>
            <a:r>
              <a:rPr lang="en-US" sz="2400" b="1" spc="-20" dirty="0">
                <a:solidFill>
                  <a:schemeClr val="bg1"/>
                </a:solidFill>
                <a:latin typeface="Univers Condensed" panose="020B0604020202020204" pitchFamily="34" charset="0"/>
              </a:rPr>
              <a:t>t</a:t>
            </a:r>
            <a:r>
              <a:rPr lang="en-US" sz="2400" b="1" spc="-5" dirty="0">
                <a:solidFill>
                  <a:schemeClr val="bg1"/>
                </a:solidFill>
                <a:latin typeface="Univers Condensed" panose="020B0604020202020204" pitchFamily="34" charset="0"/>
              </a:rPr>
              <a:t>i</a:t>
            </a:r>
            <a:r>
              <a:rPr lang="en-US" sz="2400" b="1" spc="-20" dirty="0">
                <a:solidFill>
                  <a:schemeClr val="bg1"/>
                </a:solidFill>
                <a:latin typeface="Univers Condensed" panose="020B0604020202020204" pitchFamily="34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Univers Condensed" panose="020B0604020202020204" pitchFamily="34" charset="0"/>
              </a:rPr>
              <a:t>g</a:t>
            </a:r>
            <a:r>
              <a:rPr lang="en-US" sz="2000" b="1" spc="10" dirty="0">
                <a:solidFill>
                  <a:schemeClr val="bg1"/>
                </a:solidFill>
                <a:latin typeface="Univers Condensed" panose="020B0604020202020204" pitchFamily="34" charset="0"/>
              </a:rPr>
              <a:t> </a:t>
            </a:r>
            <a:r>
              <a:rPr lang="en-US" sz="2400" b="1" spc="-20" dirty="0">
                <a:solidFill>
                  <a:schemeClr val="bg1"/>
                </a:solidFill>
                <a:latin typeface="Univers Condensed" panose="020B0604020202020204" pitchFamily="34" charset="0"/>
              </a:rPr>
              <a:t>S</a:t>
            </a:r>
            <a:r>
              <a:rPr lang="en-US" sz="2400" b="1" spc="5" dirty="0">
                <a:solidFill>
                  <a:schemeClr val="bg1"/>
                </a:solidFill>
                <a:latin typeface="Univers Condensed" panose="020B0604020202020204" pitchFamily="34" charset="0"/>
              </a:rPr>
              <a:t>c</a:t>
            </a:r>
            <a:r>
              <a:rPr lang="en-US" sz="2400" b="1" spc="-20" dirty="0">
                <a:solidFill>
                  <a:schemeClr val="bg1"/>
                </a:solidFill>
                <a:latin typeface="Univers Condensed" panose="020B0604020202020204" pitchFamily="34" charset="0"/>
              </a:rPr>
              <a:t>h</a:t>
            </a:r>
            <a:r>
              <a:rPr lang="en-US" sz="2400" b="1" spc="-25" dirty="0">
                <a:solidFill>
                  <a:schemeClr val="bg1"/>
                </a:solidFill>
                <a:latin typeface="Univers Condensed" panose="020B0604020202020204" pitchFamily="34" charset="0"/>
              </a:rPr>
              <a:t>o</a:t>
            </a:r>
            <a:r>
              <a:rPr lang="en-US" sz="2400" b="1" spc="-5" dirty="0">
                <a:solidFill>
                  <a:schemeClr val="bg1"/>
                </a:solidFill>
                <a:latin typeface="Univers Condensed" panose="020B0604020202020204" pitchFamily="34" charset="0"/>
              </a:rPr>
              <a:t>l</a:t>
            </a:r>
            <a:r>
              <a:rPr lang="en-US" sz="2400" b="1" spc="-25" dirty="0">
                <a:solidFill>
                  <a:schemeClr val="bg1"/>
                </a:solidFill>
                <a:latin typeface="Univers Condensed" panose="020B0604020202020204" pitchFamily="34" charset="0"/>
              </a:rPr>
              <a:t>a</a:t>
            </a:r>
            <a:r>
              <a:rPr lang="en-US" sz="2400" b="1" spc="-45" dirty="0">
                <a:solidFill>
                  <a:schemeClr val="bg1"/>
                </a:solidFill>
                <a:latin typeface="Univers Condensed" panose="020B0604020202020204" pitchFamily="34" charset="0"/>
              </a:rPr>
              <a:t>r</a:t>
            </a:r>
            <a:r>
              <a:rPr lang="en-US" sz="2400" b="1" spc="-15" dirty="0">
                <a:solidFill>
                  <a:schemeClr val="bg1"/>
                </a:solidFill>
                <a:latin typeface="Univers Condensed" panose="020B0604020202020204" pitchFamily="34" charset="0"/>
              </a:rPr>
              <a:t>s</a:t>
            </a:r>
            <a:r>
              <a:rPr lang="en-US" sz="2400" b="1" spc="-10" dirty="0">
                <a:solidFill>
                  <a:schemeClr val="bg1"/>
                </a:solidFill>
                <a:latin typeface="Univers Condensed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Univers Condensed" panose="020B0604020202020204" pitchFamily="34" charset="0"/>
              </a:rPr>
              <a:t>P</a:t>
            </a:r>
            <a:r>
              <a:rPr lang="en-US" sz="2400" b="1" spc="-45" dirty="0">
                <a:solidFill>
                  <a:schemeClr val="bg1"/>
                </a:solidFill>
                <a:latin typeface="Univers Condensed" panose="020B0604020202020204" pitchFamily="34" charset="0"/>
              </a:rPr>
              <a:t>r</a:t>
            </a:r>
            <a:r>
              <a:rPr lang="en-US" sz="2400" b="1" spc="-25" dirty="0">
                <a:solidFill>
                  <a:schemeClr val="bg1"/>
                </a:solidFill>
                <a:latin typeface="Univers Condensed" panose="020B0604020202020204" pitchFamily="34" charset="0"/>
              </a:rPr>
              <a:t>o</a:t>
            </a:r>
            <a:r>
              <a:rPr lang="en-US" sz="2400" b="1" spc="-5" dirty="0">
                <a:solidFill>
                  <a:schemeClr val="bg1"/>
                </a:solidFill>
                <a:latin typeface="Univers Condensed" panose="020B0604020202020204" pitchFamily="34" charset="0"/>
              </a:rPr>
              <a:t>g</a:t>
            </a:r>
            <a:r>
              <a:rPr lang="en-US" sz="2400" b="1" spc="-80" dirty="0">
                <a:solidFill>
                  <a:schemeClr val="bg1"/>
                </a:solidFill>
                <a:latin typeface="Univers Condensed" panose="020B0604020202020204" pitchFamily="34" charset="0"/>
              </a:rPr>
              <a:t>r</a:t>
            </a:r>
            <a:r>
              <a:rPr lang="en-US" sz="2400" b="1" spc="-25" dirty="0">
                <a:solidFill>
                  <a:schemeClr val="bg1"/>
                </a:solidFill>
                <a:latin typeface="Univers Condensed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Univers Condensed" panose="020B0604020202020204" pitchFamily="34" charset="0"/>
              </a:rPr>
              <a:t>m</a:t>
            </a:r>
            <a:r>
              <a:rPr lang="en-US" sz="2400" b="1" spc="-15" dirty="0">
                <a:solidFill>
                  <a:schemeClr val="bg1"/>
                </a:solidFill>
                <a:latin typeface="Univers Condensed" panose="020B0604020202020204" pitchFamily="34" charset="0"/>
              </a:rPr>
              <a:t> </a:t>
            </a:r>
            <a:r>
              <a:rPr lang="en-US" sz="2400" b="1" spc="-60" dirty="0">
                <a:solidFill>
                  <a:schemeClr val="bg1"/>
                </a:solidFill>
                <a:latin typeface="Univers Condensed" panose="020B0604020202020204" pitchFamily="34" charset="0"/>
              </a:rPr>
              <a:t>a</a:t>
            </a:r>
            <a:r>
              <a:rPr lang="en-US" sz="2400" b="1" spc="-15" dirty="0">
                <a:solidFill>
                  <a:schemeClr val="bg1"/>
                </a:solidFill>
                <a:latin typeface="Univers Condensed" panose="020B0604020202020204" pitchFamily="34" charset="0"/>
              </a:rPr>
              <a:t>t</a:t>
            </a:r>
            <a:r>
              <a:rPr lang="en-US" sz="2400" b="1" dirty="0">
                <a:solidFill>
                  <a:schemeClr val="bg1"/>
                </a:solidFill>
                <a:latin typeface="Univers Condensed" panose="020B0604020202020204" pitchFamily="34" charset="0"/>
              </a:rPr>
              <a:t> </a:t>
            </a:r>
            <a:r>
              <a:rPr lang="en-US" sz="2400" b="1" spc="-65" dirty="0">
                <a:solidFill>
                  <a:schemeClr val="bg1"/>
                </a:solidFill>
                <a:latin typeface="Univers Condensed" panose="020B0604020202020204" pitchFamily="34" charset="0"/>
              </a:rPr>
              <a:t>F</a:t>
            </a:r>
            <a:r>
              <a:rPr lang="en-US" sz="2400" b="1" spc="-5" dirty="0">
                <a:solidFill>
                  <a:schemeClr val="bg1"/>
                </a:solidFill>
                <a:latin typeface="Univers Condensed" panose="020B0604020202020204" pitchFamily="34" charset="0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Univers Condensed" panose="020B0604020202020204" pitchFamily="34" charset="0"/>
              </a:rPr>
              <a:t>r</a:t>
            </a:r>
            <a:r>
              <a:rPr lang="en-US" sz="2400" b="1" spc="-5" dirty="0">
                <a:solidFill>
                  <a:schemeClr val="bg1"/>
                </a:solidFill>
                <a:latin typeface="Univers Condensed" panose="020B0604020202020204" pitchFamily="34" charset="0"/>
              </a:rPr>
              <a:t>m</a:t>
            </a:r>
            <a:r>
              <a:rPr lang="en-US" sz="2400" b="1" dirty="0">
                <a:solidFill>
                  <a:schemeClr val="bg1"/>
                </a:solidFill>
                <a:latin typeface="Univers Condensed" panose="020B0604020202020204" pitchFamily="34" charset="0"/>
              </a:rPr>
              <a:t>i</a:t>
            </a:r>
            <a:r>
              <a:rPr lang="en-US" sz="2400" b="1" spc="-10" dirty="0">
                <a:solidFill>
                  <a:schemeClr val="bg1"/>
                </a:solidFill>
                <a:latin typeface="Univers Condensed" panose="020B0604020202020204" pitchFamily="34" charset="0"/>
              </a:rPr>
              <a:t>l</a:t>
            </a:r>
            <a:r>
              <a:rPr lang="en-US" sz="2400" b="1" spc="-25" dirty="0">
                <a:solidFill>
                  <a:schemeClr val="bg1"/>
                </a:solidFill>
                <a:latin typeface="Univers Condensed" panose="020B0604020202020204" pitchFamily="34" charset="0"/>
              </a:rPr>
              <a:t>a</a:t>
            </a:r>
            <a:r>
              <a:rPr lang="en-US" sz="2400" b="1" spc="-20" dirty="0">
                <a:solidFill>
                  <a:schemeClr val="bg1"/>
                </a:solidFill>
                <a:latin typeface="Univers Condensed" panose="020B0604020202020204" pitchFamily="34" charset="0"/>
              </a:rPr>
              <a:t>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9C416E-EA71-4547-BB50-31D2F2D33A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52286" y="1123275"/>
            <a:ext cx="6330114" cy="4904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/>
              <a:t>Fall 2021</a:t>
            </a:r>
          </a:p>
          <a:p>
            <a:pPr marL="0" indent="0">
              <a:buNone/>
            </a:pPr>
            <a:r>
              <a:rPr lang="en-US" sz="1500" b="1" dirty="0"/>
              <a:t>Antoni Aduszkiewicz, University of Houston</a:t>
            </a:r>
          </a:p>
          <a:p>
            <a:pPr marL="0" indent="0">
              <a:buNone/>
            </a:pPr>
            <a:r>
              <a:rPr lang="en-US" sz="1500" b="1" dirty="0"/>
              <a:t>Tyler Barrett, Cornell University</a:t>
            </a:r>
          </a:p>
          <a:p>
            <a:pPr marL="0" indent="0">
              <a:buNone/>
            </a:pPr>
            <a:r>
              <a:rPr lang="en-US" sz="1500" b="1" dirty="0"/>
              <a:t>Dominic Battaglia, University of Notre Dame</a:t>
            </a:r>
          </a:p>
          <a:p>
            <a:pPr marL="0" indent="0">
              <a:buNone/>
            </a:pPr>
            <a:r>
              <a:rPr lang="en-US" sz="1500" b="1" dirty="0"/>
              <a:t>Kaushik Borah, University of Kentucky</a:t>
            </a:r>
          </a:p>
          <a:p>
            <a:pPr marL="0" indent="0">
              <a:buNone/>
            </a:pPr>
            <a:r>
              <a:rPr lang="en-US" sz="1500" b="1" dirty="0"/>
              <a:t>Leo Borrel, California Institute of Technology</a:t>
            </a:r>
          </a:p>
          <a:p>
            <a:pPr marL="0" indent="0">
              <a:buNone/>
            </a:pPr>
            <a:r>
              <a:rPr lang="en-US" sz="1500" b="1" dirty="0"/>
              <a:t>Prudhvi Raj Varma Chintalapati, Northern Illinois University</a:t>
            </a:r>
          </a:p>
          <a:p>
            <a:pPr marL="0" indent="0">
              <a:buNone/>
            </a:pPr>
            <a:r>
              <a:rPr lang="en-US" sz="1500" b="1" dirty="0"/>
              <a:t>Lorenzo Crescimbeni, University of Pisa</a:t>
            </a:r>
          </a:p>
          <a:p>
            <a:pPr marL="0" indent="0">
              <a:buNone/>
            </a:pPr>
            <a:r>
              <a:rPr lang="en-US" sz="1500" b="1" dirty="0"/>
              <a:t>Clarke Esmerian, University of Chicago</a:t>
            </a:r>
          </a:p>
          <a:p>
            <a:pPr marL="0" indent="0">
              <a:buNone/>
            </a:pPr>
            <a:r>
              <a:rPr lang="en-US" sz="1500" b="1" dirty="0"/>
              <a:t>Paul Christian Hackspacher, University of California-Davis</a:t>
            </a:r>
          </a:p>
          <a:p>
            <a:pPr marL="0" indent="0">
              <a:buNone/>
            </a:pPr>
            <a:r>
              <a:rPr lang="en-US" sz="1500" b="1" dirty="0"/>
              <a:t>Kenneth Heitritter, University of Iowa</a:t>
            </a:r>
          </a:p>
          <a:p>
            <a:pPr marL="0" indent="0">
              <a:buNone/>
            </a:pPr>
            <a:r>
              <a:rPr lang="en-US" sz="1500" b="1" dirty="0"/>
              <a:t>Lane </a:t>
            </a:r>
            <a:r>
              <a:rPr lang="en-US" sz="1500" b="1" dirty="0" err="1"/>
              <a:t>Kashur</a:t>
            </a:r>
            <a:r>
              <a:rPr lang="en-US" sz="1500" b="1" dirty="0"/>
              <a:t>, Colorado State University</a:t>
            </a:r>
          </a:p>
          <a:p>
            <a:pPr marL="0" indent="0">
              <a:buNone/>
            </a:pPr>
            <a:r>
              <a:rPr lang="en-US" sz="1500" b="1" dirty="0"/>
              <a:t>Ohannes Kamer Koseyan, University of Iowa</a:t>
            </a:r>
          </a:p>
          <a:p>
            <a:pPr marL="0" indent="0">
              <a:buNone/>
            </a:pPr>
            <a:r>
              <a:rPr lang="en-US" sz="1500" b="1" dirty="0"/>
              <a:t>Tong Ou, University of Chicago</a:t>
            </a:r>
          </a:p>
          <a:p>
            <a:pPr marL="0" indent="0">
              <a:buNone/>
            </a:pPr>
            <a:r>
              <a:rPr lang="en-US" sz="1500" b="1" dirty="0"/>
              <a:t>Stephen Pate, New Mexico State University</a:t>
            </a:r>
          </a:p>
          <a:p>
            <a:pPr marL="0" indent="0">
              <a:buNone/>
            </a:pPr>
            <a:r>
              <a:rPr lang="en-US" sz="1500" b="1" dirty="0"/>
              <a:t>Andrés Alejandro Plazas Malagón, Princeton University</a:t>
            </a:r>
          </a:p>
          <a:p>
            <a:pPr marL="0" indent="0">
              <a:buNone/>
            </a:pPr>
            <a:r>
              <a:rPr lang="en-US" sz="1500" b="1" dirty="0"/>
              <a:t>Monica Tecchio, University of Michigan</a:t>
            </a:r>
          </a:p>
          <a:p>
            <a:pPr marL="0" indent="0">
              <a:buNone/>
            </a:pPr>
            <a:r>
              <a:rPr lang="en-US" sz="1500" b="1" dirty="0"/>
              <a:t>Zijie Wan, Boston University</a:t>
            </a:r>
          </a:p>
          <a:p>
            <a:pPr marL="0" indent="0">
              <a:buNone/>
            </a:pPr>
            <a:r>
              <a:rPr lang="en-US" sz="1500" b="1" dirty="0"/>
              <a:t>Jeremy Wolcott, Tufts University</a:t>
            </a:r>
            <a:br>
              <a:rPr lang="en-US" sz="1800" b="1" dirty="0"/>
            </a:b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25004-FB71-4B98-9151-6C95A519D44D}"/>
              </a:ext>
            </a:extLst>
          </p:cNvPr>
          <p:cNvSpPr txBox="1"/>
          <p:nvPr/>
        </p:nvSpPr>
        <p:spPr>
          <a:xfrm>
            <a:off x="195427" y="1115976"/>
            <a:ext cx="4528973" cy="5509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2700"/>
            <a:r>
              <a:rPr lang="en-US" sz="1600" b="1" dirty="0"/>
              <a:t>S</a:t>
            </a:r>
            <a:r>
              <a:rPr lang="en-US" sz="1600" b="1" spc="-405" dirty="0"/>
              <a:t> </a:t>
            </a:r>
            <a:r>
              <a:rPr lang="en-US" sz="1600" b="1" spc="70" dirty="0" err="1"/>
              <a:t>p</a:t>
            </a:r>
            <a:r>
              <a:rPr lang="en-US" sz="1600" b="1" spc="35" dirty="0" err="1"/>
              <a:t>r</a:t>
            </a:r>
            <a:r>
              <a:rPr lang="en-US" sz="1600" b="1" spc="40" dirty="0" err="1"/>
              <a:t>i</a:t>
            </a:r>
            <a:r>
              <a:rPr lang="en-US" sz="1600" b="1" spc="70" dirty="0" err="1"/>
              <a:t>n</a:t>
            </a:r>
            <a:r>
              <a:rPr lang="en-US" sz="1600" b="1" dirty="0" err="1"/>
              <a:t>g</a:t>
            </a:r>
            <a:r>
              <a:rPr lang="en-US" sz="1600" b="1" spc="260" dirty="0"/>
              <a:t> </a:t>
            </a:r>
            <a:r>
              <a:rPr lang="en-US" sz="1600" b="1" spc="65" dirty="0"/>
              <a:t>2022</a:t>
            </a:r>
          </a:p>
          <a:p>
            <a:pPr marL="12700"/>
            <a:r>
              <a:rPr lang="en-US" sz="1400" b="1" spc="65" dirty="0"/>
              <a:t>Catarina Sampaio Alves, University College London</a:t>
            </a:r>
          </a:p>
          <a:p>
            <a:pPr marL="12700"/>
            <a:r>
              <a:rPr lang="en-US" sz="1400" b="1" spc="65" dirty="0"/>
              <a:t>Lorenzo </a:t>
            </a:r>
            <a:r>
              <a:rPr lang="en-US" sz="1400" b="1" spc="65" dirty="0" err="1"/>
              <a:t>Andreoli</a:t>
            </a:r>
            <a:r>
              <a:rPr lang="en-US" sz="1400" b="1" spc="65" dirty="0"/>
              <a:t>, Washington University in St Louis</a:t>
            </a:r>
          </a:p>
          <a:p>
            <a:pPr marL="12700"/>
            <a:r>
              <a:rPr lang="en-US" sz="1400" b="1" spc="65" dirty="0"/>
              <a:t>Luciano Gabriel Arellano, The University of Manchester</a:t>
            </a:r>
          </a:p>
          <a:p>
            <a:pPr marL="12700"/>
            <a:r>
              <a:rPr lang="en-US" sz="1400" b="1" spc="65" dirty="0"/>
              <a:t>Dominic Battaglia, University of Notre Dame</a:t>
            </a:r>
          </a:p>
          <a:p>
            <a:pPr marL="12700"/>
            <a:r>
              <a:rPr lang="en-US" sz="1400" b="1" spc="65" dirty="0"/>
              <a:t>Behera, Middleton, Dasu, Fermilab</a:t>
            </a:r>
          </a:p>
          <a:p>
            <a:pPr marL="12700"/>
            <a:r>
              <a:rPr lang="en-US" sz="1400" b="1" spc="65" dirty="0"/>
              <a:t>Daniel </a:t>
            </a:r>
            <a:r>
              <a:rPr lang="en-US" sz="1400" b="1" spc="65" dirty="0" err="1"/>
              <a:t>Carber</a:t>
            </a:r>
            <a:r>
              <a:rPr lang="en-US" sz="1400" b="1" spc="65" dirty="0"/>
              <a:t>, Colorado State University</a:t>
            </a:r>
          </a:p>
          <a:p>
            <a:pPr marL="12700"/>
            <a:r>
              <a:rPr lang="en-US" sz="1400" b="1" spc="65" dirty="0"/>
              <a:t>Robert Victor Chirco, Illinois Institute of Technology</a:t>
            </a:r>
          </a:p>
          <a:p>
            <a:pPr marL="12700"/>
            <a:r>
              <a:rPr lang="en-US" sz="1400" b="1" spc="65" dirty="0"/>
              <a:t>Alessio </a:t>
            </a:r>
            <a:r>
              <a:rPr lang="en-US" sz="1400" b="1" spc="65" dirty="0" err="1"/>
              <a:t>D'Agliano</a:t>
            </a:r>
            <a:r>
              <a:rPr lang="en-US" sz="1400" b="1" spc="65" dirty="0"/>
              <a:t>, University of Pisa</a:t>
            </a:r>
          </a:p>
          <a:p>
            <a:pPr marL="12700"/>
            <a:r>
              <a:rPr lang="en-US" sz="1400" b="1" spc="65" dirty="0"/>
              <a:t>Sridhara Rao Dasu, University of Wisconsin, Madison</a:t>
            </a:r>
          </a:p>
          <a:p>
            <a:pPr marL="12700"/>
            <a:r>
              <a:rPr lang="en-US" sz="1400" b="1" spc="65" dirty="0" err="1"/>
              <a:t>Paratma</a:t>
            </a:r>
            <a:r>
              <a:rPr lang="en-US" sz="1400" b="1" spc="65" dirty="0"/>
              <a:t> Sri Bhupal Dev, Washington University in </a:t>
            </a:r>
            <a:r>
              <a:rPr lang="en-US" sz="1400" b="1" spc="65" dirty="0" err="1"/>
              <a:t>St.Louis</a:t>
            </a:r>
            <a:endParaRPr lang="en-US" sz="1400" b="1" spc="65" dirty="0"/>
          </a:p>
          <a:p>
            <a:pPr marL="12700"/>
            <a:r>
              <a:rPr lang="en-US" sz="1400" b="1" spc="65" dirty="0"/>
              <a:t>Kenneth Ivan-James Heitritter, University of Iowa</a:t>
            </a:r>
          </a:p>
          <a:p>
            <a:pPr marL="12700"/>
            <a:r>
              <a:rPr lang="en-US" sz="1400" b="1" spc="65" dirty="0"/>
              <a:t>Jay Hyun Jo, Yale University</a:t>
            </a:r>
          </a:p>
          <a:p>
            <a:pPr marL="12700"/>
            <a:r>
              <a:rPr lang="en-US" sz="1400" b="1" spc="65" dirty="0"/>
              <a:t>Daisy Kalra, Columbia University</a:t>
            </a:r>
          </a:p>
          <a:p>
            <a:pPr marL="12700"/>
            <a:r>
              <a:rPr lang="en-US" sz="1400" b="1" spc="65" dirty="0"/>
              <a:t>Alysia D. Marino, University of Colorado Boulder</a:t>
            </a:r>
          </a:p>
          <a:p>
            <a:pPr marL="12700"/>
            <a:r>
              <a:rPr lang="en-US" sz="1400" b="1" spc="65" dirty="0"/>
              <a:t>Mitchell Matheny, University of Notre Dame</a:t>
            </a:r>
          </a:p>
          <a:p>
            <a:pPr marL="12700"/>
            <a:r>
              <a:rPr lang="en-US" sz="1400" b="1" spc="65" dirty="0"/>
              <a:t>Dalton Myer, The University of Texas at Austin</a:t>
            </a:r>
          </a:p>
          <a:p>
            <a:pPr marL="12700"/>
            <a:r>
              <a:rPr lang="en-US" sz="1400" b="1" spc="65" dirty="0"/>
              <a:t>Dragana Pilipovic, University of Illinois Chicago</a:t>
            </a:r>
          </a:p>
          <a:p>
            <a:pPr marL="12700"/>
            <a:r>
              <a:rPr lang="en-US" sz="1400" b="1" spc="65" dirty="0" err="1"/>
              <a:t>Namratha</a:t>
            </a:r>
            <a:r>
              <a:rPr lang="en-US" sz="1400" b="1" spc="65" dirty="0"/>
              <a:t> </a:t>
            </a:r>
            <a:r>
              <a:rPr lang="en-US" sz="1400" b="1" spc="65" dirty="0" err="1"/>
              <a:t>Vijaygopalraj</a:t>
            </a:r>
            <a:r>
              <a:rPr lang="en-US" sz="1400" b="1" spc="65" dirty="0"/>
              <a:t> Urs, University of North Texas</a:t>
            </a:r>
          </a:p>
          <a:p>
            <a:pPr marL="12700"/>
            <a:r>
              <a:rPr lang="en-US" sz="1400" b="1" spc="65" dirty="0"/>
              <a:t>Zoya Vallari, California Institute of Technology</a:t>
            </a:r>
          </a:p>
          <a:p>
            <a:pPr marL="12700"/>
            <a:r>
              <a:rPr lang="en-US" sz="1400" b="1" spc="65" dirty="0"/>
              <a:t>Venkatesh Veeraraghavan, Iowa State University</a:t>
            </a:r>
          </a:p>
          <a:p>
            <a:pPr marL="12700"/>
            <a:r>
              <a:rPr lang="en-US" sz="1400" b="1" spc="65" dirty="0"/>
              <a:t>Yao </a:t>
            </a:r>
            <a:r>
              <a:rPr lang="en-US" sz="1400" b="1" spc="65" dirty="0" err="1"/>
              <a:t>Yao</a:t>
            </a:r>
            <a:r>
              <a:rPr lang="en-US" sz="1400" b="1" spc="65" dirty="0"/>
              <a:t>, UC Davis</a:t>
            </a:r>
          </a:p>
          <a:p>
            <a:pPr marL="12700"/>
            <a:endParaRPr lang="en-US" sz="1200" b="1" spc="65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4F613B-6244-4BB3-93B7-7907F5B97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693" y="6306089"/>
            <a:ext cx="1445585" cy="404764"/>
          </a:xfrm>
          <a:prstGeom prst="rect">
            <a:avLst/>
          </a:prstGeom>
        </p:spPr>
      </p:pic>
      <p:sp>
        <p:nvSpPr>
          <p:cNvPr id="33" name="object 20">
            <a:extLst>
              <a:ext uri="{FF2B5EF4-FFF2-40B4-BE49-F238E27FC236}">
                <a16:creationId xmlns:a16="http://schemas.microsoft.com/office/drawing/2014/main" id="{43CE5CE2-8F0E-4E3A-8DED-7DC8D95E49B5}"/>
              </a:ext>
            </a:extLst>
          </p:cNvPr>
          <p:cNvSpPr/>
          <p:nvPr/>
        </p:nvSpPr>
        <p:spPr>
          <a:xfrm>
            <a:off x="4404800" y="1869539"/>
            <a:ext cx="852999" cy="99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3219ACF3-C67E-435C-9015-B94BEE26134B}"/>
              </a:ext>
            </a:extLst>
          </p:cNvPr>
          <p:cNvSpPr/>
          <p:nvPr/>
        </p:nvSpPr>
        <p:spPr>
          <a:xfrm>
            <a:off x="1894800" y="6096651"/>
            <a:ext cx="1845195" cy="670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69FD448C-3C1F-4D57-B81F-CC664FC13770}"/>
              </a:ext>
            </a:extLst>
          </p:cNvPr>
          <p:cNvSpPr/>
          <p:nvPr/>
        </p:nvSpPr>
        <p:spPr>
          <a:xfrm>
            <a:off x="9663069" y="6036722"/>
            <a:ext cx="749475" cy="775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D5FF5E0E-52D2-4EB3-9FE8-589BA0245829}"/>
              </a:ext>
            </a:extLst>
          </p:cNvPr>
          <p:cNvSpPr/>
          <p:nvPr/>
        </p:nvSpPr>
        <p:spPr>
          <a:xfrm>
            <a:off x="10944494" y="3449734"/>
            <a:ext cx="1095106" cy="1011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8D2D1C8F-9A28-4B9C-9E90-FAE43E1EDBCA}"/>
              </a:ext>
            </a:extLst>
          </p:cNvPr>
          <p:cNvSpPr/>
          <p:nvPr/>
        </p:nvSpPr>
        <p:spPr>
          <a:xfrm>
            <a:off x="4514857" y="1143000"/>
            <a:ext cx="699515" cy="6995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D397437-8FF2-4962-BE32-BDB8DDBA1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4863" y="2039377"/>
            <a:ext cx="1557462" cy="491830"/>
          </a:xfrm>
          <a:prstGeom prst="rect">
            <a:avLst/>
          </a:prstGeom>
        </p:spPr>
      </p:pic>
      <p:pic>
        <p:nvPicPr>
          <p:cNvPr id="1026" name="Picture 2" descr="university-of-notre-dame-vector-logo - WYSE Travel Confederation">
            <a:extLst>
              <a:ext uri="{FF2B5EF4-FFF2-40B4-BE49-F238E27FC236}">
                <a16:creationId xmlns:a16="http://schemas.microsoft.com/office/drawing/2014/main" id="{5A2D8857-444A-4E1F-83AE-2E71D099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93" y="3485608"/>
            <a:ext cx="1701378" cy="9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University of Kentucky logo stirs discussion | Lexington Herald Leader">
            <a:extLst>
              <a:ext uri="{FF2B5EF4-FFF2-40B4-BE49-F238E27FC236}">
                <a16:creationId xmlns:a16="http://schemas.microsoft.com/office/drawing/2014/main" id="{68CC8B50-20FC-41AE-976A-90AEAE7B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98" y="1110515"/>
            <a:ext cx="1550485" cy="9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rst University of Iowa student self-identifies as testing positive for  coronavirus | KHQA">
            <a:extLst>
              <a:ext uri="{FF2B5EF4-FFF2-40B4-BE49-F238E27FC236}">
                <a16:creationId xmlns:a16="http://schemas.microsoft.com/office/drawing/2014/main" id="{1603A59D-64FB-4D35-86E1-B0390C03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721" y="4780599"/>
            <a:ext cx="1361879" cy="7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iversity-college-london - Institute for International Law and Justice">
            <a:extLst>
              <a:ext uri="{FF2B5EF4-FFF2-40B4-BE49-F238E27FC236}">
                <a16:creationId xmlns:a16="http://schemas.microsoft.com/office/drawing/2014/main" id="{2A729089-89A6-4E17-B04E-1323A73B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12" y="5210133"/>
            <a:ext cx="752383" cy="75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34570026-9D70-4911-BF8B-21C3028ABC87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>
              <a:defRPr sz="1400">
                <a:solidFill>
                  <a:schemeClr val="accent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3384B4-9553-417D-80FA-DF4F55E96EB7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C34F0-2F22-F003-FCC7-33DE46D28F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72181" y="1853175"/>
            <a:ext cx="880048" cy="837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D6622-124E-7DAE-10D7-E90899D353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61161" y="2668223"/>
            <a:ext cx="1042478" cy="694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42876-74D9-087D-0AF2-D622CF634D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04282" y="4959826"/>
            <a:ext cx="759685" cy="949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73ADE-1896-3A1A-50DD-A5E240291A3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07515" y="6027499"/>
            <a:ext cx="1369685" cy="713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E19A3-3C67-737E-4A37-FB281840FE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90143" y="5659016"/>
            <a:ext cx="1077515" cy="809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F047DB-E4C1-6846-2A44-5F565DEA65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7953" y="3352800"/>
            <a:ext cx="659847" cy="745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88890-1105-D197-317D-F8CEB5C4D4C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67810" y="5893358"/>
            <a:ext cx="1330786" cy="9496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088921-B179-5503-4D6C-FF7975C9B1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9407" y="6096651"/>
            <a:ext cx="1230793" cy="692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F56A6E-D48D-5049-486E-EEE6CB9E052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43065" y="1143000"/>
            <a:ext cx="988166" cy="8096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B04A08-5099-6C3A-6F19-7530E02CBFE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28404" y="5575855"/>
            <a:ext cx="1681059" cy="524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3500D7-F7AF-8438-8570-B1451115813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59020" y="1828800"/>
            <a:ext cx="1101771" cy="661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5978CF-E26D-0F29-20D3-E1F3574DDC0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612427" y="4191000"/>
            <a:ext cx="645373" cy="911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A8A076-12CD-47AE-2FBD-F18593E8116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13057" y="4157081"/>
            <a:ext cx="1122794" cy="6801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685C5B-A12D-1166-CA25-1E32512E7F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39896" y="2727264"/>
            <a:ext cx="692321" cy="6923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12E4E6-F2BC-938C-DE07-518ECED8735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74490" y="4846457"/>
            <a:ext cx="1278328" cy="6725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39BB53-F827-9594-BB7D-F48540B1483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83847" y="5304845"/>
            <a:ext cx="582723" cy="6593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14BAA3-FDE3-248F-B7CD-FBBA69E260F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23493" y="1336448"/>
            <a:ext cx="735671" cy="7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665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23C22-130A-4B4A-B0A3-F85A86EC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E33A1-DAC5-49BB-99EF-30333A96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81200"/>
            <a:ext cx="9829800" cy="4038600"/>
          </a:xfrm>
        </p:spPr>
        <p:txBody>
          <a:bodyPr/>
          <a:lstStyle/>
          <a:p>
            <a:pPr marL="0" indent="0" algn="ctr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3600" b="1" dirty="0">
                <a:solidFill>
                  <a:srgbClr val="000066"/>
                </a:solidFill>
                <a:latin typeface="Univers Condensed" panose="020B0506020202050204" pitchFamily="34" charset="0"/>
              </a:rPr>
              <a:t>URA Alvin Tollestrup Award for </a:t>
            </a:r>
          </a:p>
          <a:p>
            <a:pPr marL="0" indent="0" algn="ctr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3600" b="1" dirty="0">
                <a:solidFill>
                  <a:srgbClr val="000066"/>
                </a:solidFill>
                <a:latin typeface="Univers Condensed" panose="020B0506020202050204" pitchFamily="34" charset="0"/>
              </a:rPr>
              <a:t>Post Doctoral Research</a:t>
            </a:r>
          </a:p>
          <a:p>
            <a:pPr marL="0" indent="0" algn="ctr">
              <a:buNone/>
              <a:defRPr/>
            </a:pPr>
            <a:endParaRPr lang="en-US" sz="3200" dirty="0"/>
          </a:p>
          <a:p>
            <a:pPr marL="0" indent="0" algn="ctr">
              <a:buNone/>
              <a:defRPr/>
            </a:pPr>
            <a:r>
              <a:rPr lang="en-US" sz="3600" dirty="0"/>
              <a:t>For outstanding work conducted by a postdoctoral research fellow at Fermilab or in collaboration with Fermilab scientists</a:t>
            </a:r>
          </a:p>
          <a:p>
            <a:pPr marL="0" indent="0" algn="ctr" defTabSz="91440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3200" b="1" dirty="0">
              <a:solidFill>
                <a:srgbClr val="000066"/>
              </a:solidFill>
              <a:latin typeface="Univers Condensed" panose="020B050602020205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1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ADCA-917A-45F1-8193-7FEB7287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752600"/>
            <a:ext cx="10972800" cy="609600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nivers Condensed" panose="020B0506020202050204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nivers Condensed" panose="020B0506020202050204" pitchFamily="34" charset="0"/>
              </a:rPr>
              <a:t>URA Alvin Tollestrup Award for Post Doctoral Research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nivers Condensed" panose="020B0506020202050204" pitchFamily="34" charset="0"/>
              </a:rPr>
            </a:b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nivers Condensed" panose="020B0506020202050204" pitchFamily="34" charset="0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nivers Condensed" panose="020B0506020202050204" pitchFamily="34" charset="0"/>
              </a:rPr>
              <a:t>Award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4C198-E086-4DE4-AA2D-01C3D600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B55A6-5963-4532-9901-9A3AD23D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3352800"/>
            <a:ext cx="8305800" cy="3429000"/>
          </a:xfrm>
        </p:spPr>
        <p:txBody>
          <a:bodyPr>
            <a:normAutofit/>
          </a:bodyPr>
          <a:lstStyle/>
          <a:p>
            <a:r>
              <a:rPr lang="en-US" sz="3200" dirty="0"/>
              <a:t>Michael Mulhearn, UC Davis, Chair</a:t>
            </a:r>
          </a:p>
          <a:p>
            <a:r>
              <a:rPr lang="en-US" sz="3200" dirty="0" err="1"/>
              <a:t>Jahred</a:t>
            </a:r>
            <a:r>
              <a:rPr lang="en-US" sz="3200" dirty="0"/>
              <a:t> Adelman, Northern Illinois University</a:t>
            </a:r>
          </a:p>
          <a:p>
            <a:r>
              <a:rPr lang="en-US" sz="3200" dirty="0"/>
              <a:t>Brenna </a:t>
            </a:r>
            <a:r>
              <a:rPr lang="en-US" sz="3200" dirty="0" err="1"/>
              <a:t>Flaugher</a:t>
            </a:r>
            <a:r>
              <a:rPr lang="en-US" sz="3200" dirty="0"/>
              <a:t>, Fermilab</a:t>
            </a:r>
          </a:p>
          <a:p>
            <a:r>
              <a:rPr lang="en-US" sz="3200" dirty="0"/>
              <a:t>Andreas Kronfeld, Fermilab</a:t>
            </a:r>
          </a:p>
          <a:p>
            <a:r>
              <a:rPr lang="en-US" sz="3200" dirty="0"/>
              <a:t>Matthew Toups, Fermilab</a:t>
            </a:r>
          </a:p>
        </p:txBody>
      </p:sp>
    </p:spTree>
    <p:extLst>
      <p:ext uri="{BB962C8B-B14F-4D97-AF65-F5344CB8AC3E}">
        <p14:creationId xmlns:p14="http://schemas.microsoft.com/office/powerpoint/2010/main" val="72657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2C2C6-222C-4A65-A870-969BD307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C035C-2C05-F0F3-B978-3C73C5054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47983"/>
            <a:ext cx="7924801" cy="51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6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5217C-6C32-49F7-98FB-CCEEDB7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ED1A-BB07-4F93-984A-3A6AB10B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2870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0066"/>
                </a:solidFill>
                <a:latin typeface="Univers Condensed" panose="020B0506020202050204" pitchFamily="34" charset="0"/>
              </a:rPr>
              <a:t>URA Graduate Thesis Award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0066"/>
              </a:solidFill>
              <a:latin typeface="Univers Condensed" panose="020B0506020202050204" pitchFamily="34" charset="0"/>
            </a:endParaRPr>
          </a:p>
          <a:p>
            <a:pPr marL="0" indent="0" algn="ctr">
              <a:buNone/>
            </a:pPr>
            <a:r>
              <a:rPr lang="en-US" sz="3600" dirty="0"/>
              <a:t>For the outstanding doctoral thesis written on research at Fermilab or in collaboration with </a:t>
            </a:r>
          </a:p>
          <a:p>
            <a:pPr marL="0" indent="0" algn="ctr">
              <a:buNone/>
            </a:pPr>
            <a:r>
              <a:rPr lang="en-US" sz="3600" dirty="0"/>
              <a:t>Fermilab scientists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0066"/>
              </a:solidFill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6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F9F9-DD01-43F5-8CC8-04D9F57D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latin typeface="Univers Condensed" panose="020B0506020202050204" pitchFamily="34" charset="0"/>
              </a:rPr>
              <a:t>URA Graduate Thesis Award Committee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E82FA-9A7F-49C5-9D5B-0BAF113B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4B4-9553-417D-80FA-DF4F55E96EB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D2891-D6B5-721C-46BE-1CFA7063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latin typeface="Univers Condensed" panose="020B0506020202050204" pitchFamily="34" charset="0"/>
            </a:endParaRPr>
          </a:p>
          <a:p>
            <a:pPr lvl="6"/>
            <a:r>
              <a:rPr lang="en-US" sz="3200" dirty="0"/>
              <a:t>Chris Stoughton, Fermilab, Chair</a:t>
            </a:r>
          </a:p>
          <a:p>
            <a:pPr lvl="6"/>
            <a:r>
              <a:rPr lang="en-US" sz="3200" dirty="0"/>
              <a:t>Philip Adamson, Fermilab</a:t>
            </a:r>
          </a:p>
          <a:p>
            <a:pPr lvl="6"/>
            <a:r>
              <a:rPr lang="en-US" sz="3200" dirty="0"/>
              <a:t>John Campbell, Fermilab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409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A">
      <a:dk1>
        <a:sysClr val="windowText" lastClr="000000"/>
      </a:dk1>
      <a:lt1>
        <a:sysClr val="window" lastClr="FFFFFF"/>
      </a:lt1>
      <a:dk2>
        <a:srgbClr val="25408F"/>
      </a:dk2>
      <a:lt2>
        <a:srgbClr val="E2E2E2"/>
      </a:lt2>
      <a:accent1>
        <a:srgbClr val="25408F"/>
      </a:accent1>
      <a:accent2>
        <a:srgbClr val="7C7C7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2540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661</Words>
  <Application>Microsoft Macintosh PowerPoint</Application>
  <PresentationFormat>Widescreen</PresentationFormat>
  <Paragraphs>121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Bodoni MT Black</vt:lpstr>
      <vt:lpstr>Calibri</vt:lpstr>
      <vt:lpstr>Calibri Light</vt:lpstr>
      <vt:lpstr>Univers Condensed</vt:lpstr>
      <vt:lpstr>Office Theme</vt:lpstr>
      <vt:lpstr>1_Office Theme</vt:lpstr>
      <vt:lpstr>PowerPoint Presentation</vt:lpstr>
      <vt:lpstr>URA Awards at Fermilab</vt:lpstr>
      <vt:lpstr>URA Visiting Scholars Program (VSP)</vt:lpstr>
      <vt:lpstr>PowerPoint Presentation</vt:lpstr>
      <vt:lpstr>PowerPoint Presentation</vt:lpstr>
      <vt:lpstr> URA Alvin Tollestrup Award for Post Doctoral Research  Award Committee</vt:lpstr>
      <vt:lpstr>PowerPoint Presentation</vt:lpstr>
      <vt:lpstr>PowerPoint Presentation</vt:lpstr>
      <vt:lpstr>URA Graduate Thesis Award Committee</vt:lpstr>
      <vt:lpstr>PowerPoint Presentation</vt:lpstr>
      <vt:lpstr>PowerPoint Presentation</vt:lpstr>
      <vt:lpstr>URA Early Career Award Committee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Universities Research Association Awards</dc:title>
  <dc:creator>Lourdes Garcia-Ruiz</dc:creator>
  <cp:lastModifiedBy>John Mester</cp:lastModifiedBy>
  <cp:revision>131</cp:revision>
  <cp:lastPrinted>2020-08-03T14:13:11Z</cp:lastPrinted>
  <dcterms:created xsi:type="dcterms:W3CDTF">2018-06-01T14:28:01Z</dcterms:created>
  <dcterms:modified xsi:type="dcterms:W3CDTF">2022-06-14T18:03:02Z</dcterms:modified>
</cp:coreProperties>
</file>