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34" r:id="rId2"/>
  </p:sldMasterIdLst>
  <p:notesMasterIdLst>
    <p:notesMasterId r:id="rId35"/>
  </p:notesMasterIdLst>
  <p:handoutMasterIdLst>
    <p:handoutMasterId r:id="rId36"/>
  </p:handoutMasterIdLst>
  <p:sldIdLst>
    <p:sldId id="294" r:id="rId3"/>
    <p:sldId id="366" r:id="rId4"/>
    <p:sldId id="359" r:id="rId5"/>
    <p:sldId id="307" r:id="rId6"/>
    <p:sldId id="261" r:id="rId7"/>
    <p:sldId id="371" r:id="rId8"/>
    <p:sldId id="256" r:id="rId9"/>
    <p:sldId id="257" r:id="rId10"/>
    <p:sldId id="380" r:id="rId11"/>
    <p:sldId id="406" r:id="rId12"/>
    <p:sldId id="275" r:id="rId13"/>
    <p:sldId id="372" r:id="rId14"/>
    <p:sldId id="281" r:id="rId15"/>
    <p:sldId id="283" r:id="rId16"/>
    <p:sldId id="419" r:id="rId17"/>
    <p:sldId id="420" r:id="rId18"/>
    <p:sldId id="375" r:id="rId19"/>
    <p:sldId id="421" r:id="rId20"/>
    <p:sldId id="423" r:id="rId21"/>
    <p:sldId id="385" r:id="rId22"/>
    <p:sldId id="393" r:id="rId23"/>
    <p:sldId id="387" r:id="rId24"/>
    <p:sldId id="413" r:id="rId25"/>
    <p:sldId id="391" r:id="rId26"/>
    <p:sldId id="388" r:id="rId27"/>
    <p:sldId id="382" r:id="rId28"/>
    <p:sldId id="389" r:id="rId29"/>
    <p:sldId id="377" r:id="rId30"/>
    <p:sldId id="378" r:id="rId31"/>
    <p:sldId id="370" r:id="rId32"/>
    <p:sldId id="379" r:id="rId33"/>
    <p:sldId id="296" r:id="rId3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97D7EB"/>
    <a:srgbClr val="98D7EA"/>
    <a:srgbClr val="98D7EB"/>
    <a:srgbClr val="50504E"/>
    <a:srgbClr val="4E4E4E"/>
    <a:srgbClr val="404040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7" autoAdjust="0"/>
    <p:restoredTop sz="94663"/>
  </p:normalViewPr>
  <p:slideViewPr>
    <p:cSldViewPr snapToGrid="0" snapToObjects="1" showGuides="1">
      <p:cViewPr>
        <p:scale>
          <a:sx n="168" d="100"/>
          <a:sy n="168" d="100"/>
        </p:scale>
        <p:origin x="200" y="24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1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e432446a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e432446a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b388e705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b388e705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want to present a new paradigm in physics driven hardware co-design for ASICs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have come up with an entire tool flow to go from algorithm development to ASIC implementation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ML physics algorithm are developed on </a:t>
            </a:r>
            <a:r>
              <a:rPr lang="en-US" dirty="0" err="1"/>
              <a:t>Keras</a:t>
            </a:r>
            <a:r>
              <a:rPr lang="en-US" dirty="0"/>
              <a:t> and Tensor flow by model training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Which then feeds into hls4ml tool – developed by Fermilab &amp; collaborators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essentially provides a set of directives to simplify the design of on-chip accelerators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output feeds into a commercially available High level synthesis tool to generate RTL for digital implementation. We Can implement TMR at this stage along with other RTLs. Finally leading to a layout for manufacture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Next slide please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457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7d01c6a5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7d01c6a5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ReLU</a:t>
            </a:r>
            <a:r>
              <a:rPr lang="en-US" dirty="0"/>
              <a:t> – Rectified linear unit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04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71860cf9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71860cf9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3776f98ec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3776f98ec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3776f98e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3776f98e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6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E4A-F153-9043-8BD1-E4506A2F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31EB-0373-4043-BD71-5D16C2575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36B09-D3E8-294B-A8F4-0D113058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0EBC-9FF7-CA4B-8688-E2686699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Farah Fahim | AI-on-chip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D1BBE-8802-E94B-8D1F-082B4B24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85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43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297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46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">
  <p:cSld name="Content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202420" y="796561"/>
            <a:ext cx="86955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700"/>
              <a:buFont typeface="Arial"/>
              <a:buChar char="•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400"/>
              <a:buFont typeface="Arial"/>
              <a:buChar char="•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87" name="Google Shape;87;p1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1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7"/>
          <p:cNvCxnSpPr/>
          <p:nvPr/>
        </p:nvCxnSpPr>
        <p:spPr>
          <a:xfrm>
            <a:off x="208434" y="4739581"/>
            <a:ext cx="8695500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28127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69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61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166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146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996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556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381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15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7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89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E4A-F153-9043-8BD1-E4506A2F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31EB-0373-4043-BD71-5D16C2575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36B09-D3E8-294B-A8F4-0D113058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0EBC-9FF7-CA4B-8688-E2686699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Farah Fahim | AI-on-chip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D1BBE-8802-E94B-8D1F-082B4B24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515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">
  <p:cSld name="Content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202420" y="291257"/>
            <a:ext cx="869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2400"/>
              <a:buFont typeface="Helvetica Neue"/>
              <a:buNone/>
              <a:defRPr sz="2400" b="1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202420" y="796561"/>
            <a:ext cx="86955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2000"/>
              <a:buFont typeface="Arial"/>
              <a:buChar char="•"/>
              <a:defRPr sz="20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700"/>
              <a:buFont typeface="Arial"/>
              <a:buChar char="•"/>
              <a:defRPr sz="1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500"/>
              <a:buFont typeface="Arial"/>
              <a:buChar char="•"/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400"/>
              <a:buFont typeface="Arial"/>
              <a:buChar char="•"/>
              <a:defRPr sz="14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F"/>
              </a:buClr>
              <a:buSzPts val="1200"/>
              <a:buFont typeface="Arial"/>
              <a:buChar char="•"/>
              <a:defRPr sz="12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202420" y="4872038"/>
            <a:ext cx="3357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1A8"/>
              </a:buClr>
              <a:buSzPts val="900"/>
              <a:buFont typeface="Helvetica Neue"/>
              <a:buNone/>
              <a:defRPr sz="900">
                <a:solidFill>
                  <a:srgbClr val="0061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  <p:pic>
        <p:nvPicPr>
          <p:cNvPr id="87" name="Google Shape;87;p1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34" y="75454"/>
            <a:ext cx="8695581" cy="21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7"/>
          <p:cNvCxnSpPr/>
          <p:nvPr/>
        </p:nvCxnSpPr>
        <p:spPr>
          <a:xfrm>
            <a:off x="208434" y="4739581"/>
            <a:ext cx="8695500" cy="0"/>
          </a:xfrm>
          <a:prstGeom prst="straightConnector1">
            <a:avLst/>
          </a:prstGeom>
          <a:noFill/>
          <a:ln w="76200" cap="flat" cmpd="sng">
            <a:solidFill>
              <a:srgbClr val="A8DEE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0200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  <p:sldLayoutId id="2147484131" r:id="rId16"/>
    <p:sldLayoutId id="2147484132" r:id="rId17"/>
    <p:sldLayoutId id="2147484133" r:id="rId1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24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4" r:id="rId9"/>
    <p:sldLayoutId id="2147484145" r:id="rId10"/>
    <p:sldLayoutId id="2147484146" r:id="rId11"/>
    <p:sldLayoutId id="2147484147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sp.cs.columbia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www.frontiersin.org/files/Articles/446328/fnbot-13-00028-HTML/image_m/fnbot-13-00028-g006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AI-on-chip: Microelectronics for enabling data reduction at source</a:t>
            </a:r>
          </a:p>
          <a:p>
            <a:r>
              <a:rPr lang="en-US" sz="1800" dirty="0"/>
              <a:t>An Engineer’s perspective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5" y="3989908"/>
            <a:ext cx="8499231" cy="935794"/>
          </a:xfrm>
        </p:spPr>
        <p:txBody>
          <a:bodyPr/>
          <a:lstStyle/>
          <a:p>
            <a:r>
              <a:rPr lang="en-US" sz="1400" dirty="0"/>
              <a:t>Farah Fahim</a:t>
            </a:r>
          </a:p>
          <a:p>
            <a:r>
              <a:rPr lang="en-US" sz="1400" dirty="0"/>
              <a:t>User’s meeting</a:t>
            </a:r>
          </a:p>
          <a:p>
            <a:r>
              <a:rPr lang="en-US" sz="1400" dirty="0"/>
              <a:t>June 15, 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211920" y="156117"/>
            <a:ext cx="8520600" cy="783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Rapid design prototyping</a:t>
            </a:r>
            <a:br>
              <a:rPr lang="en" dirty="0"/>
            </a:br>
            <a:r>
              <a:rPr lang="en" dirty="0"/>
              <a:t>Neural Network architecture optimization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F7A02-E308-1948-ACBA-2D8177E3A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96" y="3181012"/>
            <a:ext cx="33909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E80377-C953-7B47-BDA7-98B327E9D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" y="2725553"/>
            <a:ext cx="4947920" cy="2325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D1CD6-44D1-9A40-976A-279D6FE8C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620" y="1061853"/>
            <a:ext cx="5816600" cy="1663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B1733-11BF-79DE-ECAB-C8C353691D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B2D68-EA04-40B6-BBBE-FC60B36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000" dirty="0"/>
              <a:t>1</a:t>
            </a:r>
            <a:r>
              <a:rPr lang="en" sz="2000" baseline="30000" dirty="0"/>
              <a:t>st</a:t>
            </a:r>
            <a:r>
              <a:rPr lang="en" sz="2000" dirty="0"/>
              <a:t> AI-on-chip for HEP: ECON Autoencoder</a:t>
            </a:r>
            <a:endParaRPr lang="en-US" b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5C3FF55-7AB6-F9C8-4813-ADB79C8F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848" y="651178"/>
            <a:ext cx="2007729" cy="164001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BD9AAF1-5A75-21A7-1F91-01B2A27F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4" t="15225" r="14286" b="14879"/>
          <a:stretch/>
        </p:blipFill>
        <p:spPr>
          <a:xfrm>
            <a:off x="5052058" y="3815863"/>
            <a:ext cx="1055806" cy="58987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E30AB4-7087-A549-7463-33D768AE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B43A00-1808-AE06-6298-48937AE02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Farah Fahim | AI-on-chip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1B0D5C-CE49-96A2-6C0E-C8BB90F7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031162" cy="3794522"/>
          </a:xfrm>
        </p:spPr>
        <p:txBody>
          <a:bodyPr/>
          <a:lstStyle/>
          <a:p>
            <a:r>
              <a:rPr lang="en-US" dirty="0"/>
              <a:t>It works as intended !!!</a:t>
            </a:r>
          </a:p>
          <a:p>
            <a:r>
              <a:rPr lang="en-US" dirty="0"/>
              <a:t>Performance comparable to other expert algorithms</a:t>
            </a:r>
          </a:p>
          <a:p>
            <a:r>
              <a:rPr lang="en-US" dirty="0"/>
              <a:t>Rad hard with fully triplicated weights immune to Single Event Effects</a:t>
            </a:r>
          </a:p>
          <a:p>
            <a:endParaRPr lang="en-US" dirty="0"/>
          </a:p>
          <a:p>
            <a:r>
              <a:rPr lang="en-US" dirty="0"/>
              <a:t>Successful collaboration with Siemens mentor</a:t>
            </a:r>
          </a:p>
          <a:p>
            <a:r>
              <a:rPr lang="en-US" dirty="0"/>
              <a:t>Successful demonstration of hls4ml for ASICs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1E4B8B-4BC8-C7B7-682B-04D527F7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63" y="2450066"/>
            <a:ext cx="1552236" cy="20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394A2AF8-565E-F3A0-7298-15AE3CA3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02" y="636743"/>
            <a:ext cx="2228410" cy="22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19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92CA98-E90A-E868-8C00-63C1586F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02118"/>
            <a:ext cx="8520600" cy="572700"/>
          </a:xfrm>
        </p:spPr>
        <p:txBody>
          <a:bodyPr/>
          <a:lstStyle/>
          <a:p>
            <a:r>
              <a:rPr lang="en-US" dirty="0"/>
              <a:t>Step 2: How to reuse and verify? Develop and leverage open source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B8A5-8A5D-1209-3BDA-2CE482E78B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9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title"/>
          </p:nvPr>
        </p:nvSpPr>
        <p:spPr>
          <a:xfrm>
            <a:off x="253140" y="28416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Embedded Scalable Platform</a:t>
            </a:r>
            <a:endParaRPr sz="2000" dirty="0"/>
          </a:p>
        </p:txBody>
      </p:sp>
      <p:sp>
        <p:nvSpPr>
          <p:cNvPr id="336" name="Google Shape;336;p51"/>
          <p:cNvSpPr txBox="1"/>
          <p:nvPr/>
        </p:nvSpPr>
        <p:spPr>
          <a:xfrm>
            <a:off x="253140" y="856868"/>
            <a:ext cx="287346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000000"/>
                </a:solidFill>
              </a:rPr>
              <a:t>Accelerator Flow</a:t>
            </a:r>
            <a:endParaRPr sz="2100" b="1" dirty="0">
              <a:solidFill>
                <a:srgbClr val="000000"/>
              </a:solidFill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 dirty="0">
                <a:solidFill>
                  <a:srgbClr val="000000"/>
                </a:solidFill>
              </a:rPr>
              <a:t>Simplified design</a:t>
            </a:r>
            <a:endParaRPr sz="1700" dirty="0">
              <a:solidFill>
                <a:srgbClr val="000000"/>
              </a:solidFill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 dirty="0">
                <a:solidFill>
                  <a:srgbClr val="000000"/>
                </a:solidFill>
              </a:rPr>
              <a:t>Automated integration</a:t>
            </a:r>
            <a:endParaRPr sz="1700"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000000"/>
                </a:solidFill>
              </a:rPr>
              <a:t>SoC Flow</a:t>
            </a:r>
            <a:endParaRPr sz="2100" b="1" dirty="0">
              <a:solidFill>
                <a:srgbClr val="000000"/>
              </a:solidFill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 dirty="0">
                <a:solidFill>
                  <a:srgbClr val="000000"/>
                </a:solidFill>
              </a:rPr>
              <a:t>Mix &amp; match </a:t>
            </a:r>
            <a:r>
              <a:rPr lang="en" sz="1700" dirty="0" err="1">
                <a:solidFill>
                  <a:srgbClr val="000000"/>
                </a:solidFill>
              </a:rPr>
              <a:t>floorplanning</a:t>
            </a:r>
            <a:r>
              <a:rPr lang="en" sz="1700" dirty="0">
                <a:solidFill>
                  <a:srgbClr val="000000"/>
                </a:solidFill>
              </a:rPr>
              <a:t> GUI</a:t>
            </a:r>
            <a:endParaRPr sz="1700" dirty="0">
              <a:solidFill>
                <a:srgbClr val="000000"/>
              </a:solidFill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 dirty="0">
                <a:solidFill>
                  <a:srgbClr val="000000"/>
                </a:solidFill>
              </a:rPr>
              <a:t>Rapid FPGA prototyping</a:t>
            </a: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 dirty="0">
                <a:solidFill>
                  <a:srgbClr val="000000"/>
                </a:solidFill>
              </a:rPr>
              <a:t>Expanded to chip prototyping and verification by emulation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2423610" y="4368775"/>
            <a:ext cx="33519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ESP website: </a:t>
            </a:r>
            <a:r>
              <a:rPr lang="en" sz="2000" u="sng" dirty="0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esp.cs.columbia.edu</a:t>
            </a:r>
            <a:endParaRPr sz="2000" dirty="0"/>
          </a:p>
        </p:txBody>
      </p:sp>
      <p:pic>
        <p:nvPicPr>
          <p:cNvPr id="338" name="Google Shape;33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600" y="1112520"/>
            <a:ext cx="6017400" cy="31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08216-5428-E227-583F-0F04C26684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"/>
          <p:cNvSpPr txBox="1">
            <a:spLocks noGrp="1"/>
          </p:cNvSpPr>
          <p:nvPr>
            <p:ph type="title"/>
          </p:nvPr>
        </p:nvSpPr>
        <p:spPr>
          <a:xfrm>
            <a:off x="311700" y="233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ESP Architecture</a:t>
            </a:r>
            <a:endParaRPr sz="2000" dirty="0"/>
          </a:p>
        </p:txBody>
      </p:sp>
      <p:pic>
        <p:nvPicPr>
          <p:cNvPr id="393" name="Google Shape;3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021" y="1052761"/>
            <a:ext cx="5710438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6;p51">
            <a:extLst>
              <a:ext uri="{FF2B5EF4-FFF2-40B4-BE49-F238E27FC236}">
                <a16:creationId xmlns:a16="http://schemas.microsoft.com/office/drawing/2014/main" id="{8E8BC168-D0A5-EAEB-9348-EB1CD78D664A}"/>
              </a:ext>
            </a:extLst>
          </p:cNvPr>
          <p:cNvSpPr txBox="1"/>
          <p:nvPr/>
        </p:nvSpPr>
        <p:spPr>
          <a:xfrm>
            <a:off x="253140" y="923896"/>
            <a:ext cx="287346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Mix and match IP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Design and Reuse approach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7DC17-0304-1F18-264C-21C04CCCB1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A7DD-2975-DD4F-852C-A4CFE388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71455"/>
            <a:ext cx="8520600" cy="572700"/>
          </a:xfrm>
        </p:spPr>
        <p:txBody>
          <a:bodyPr/>
          <a:lstStyle/>
          <a:p>
            <a:r>
              <a:rPr lang="en-US" dirty="0"/>
              <a:t>Tiny ASIC for Tiny ML on the edge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F8EE2-1299-BA45-B95F-7CD840E97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57" y="757481"/>
            <a:ext cx="3615250" cy="4030029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Processor: </a:t>
            </a:r>
          </a:p>
          <a:p>
            <a:r>
              <a:rPr lang="en-US" dirty="0"/>
              <a:t>Configures the accelerator</a:t>
            </a:r>
          </a:p>
          <a:p>
            <a:r>
              <a:rPr lang="en-US" dirty="0"/>
              <a:t>Pre-processing the inputs</a:t>
            </a:r>
          </a:p>
          <a:p>
            <a:r>
              <a:rPr lang="en-US" dirty="0"/>
              <a:t>Post processes and validates the accelerator performance</a:t>
            </a:r>
          </a:p>
          <a:p>
            <a:r>
              <a:rPr lang="en-US" dirty="0"/>
              <a:t>No floating point unit</a:t>
            </a:r>
          </a:p>
          <a:p>
            <a:r>
              <a:rPr lang="en-US" dirty="0"/>
              <a:t>Programmable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Accelerator: DNN for anomaly detection </a:t>
            </a:r>
          </a:p>
          <a:p>
            <a:pPr marL="139700" indent="0">
              <a:buNone/>
            </a:pPr>
            <a:r>
              <a:rPr lang="en-US" dirty="0"/>
              <a:t>Bad recreation = </a:t>
            </a:r>
            <a:r>
              <a:rPr lang="en-US" dirty="0" err="1"/>
              <a:t>Anamoly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Memory:</a:t>
            </a:r>
          </a:p>
          <a:p>
            <a:r>
              <a:rPr lang="en-US" dirty="0"/>
              <a:t>SRAMs</a:t>
            </a:r>
          </a:p>
          <a:p>
            <a:r>
              <a:rPr lang="en-US" dirty="0"/>
              <a:t>Register files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1.2 mm</a:t>
            </a:r>
            <a:r>
              <a:rPr lang="en-US" baseline="30000" dirty="0"/>
              <a:t>2  </a:t>
            </a:r>
            <a:r>
              <a:rPr lang="en-US" dirty="0"/>
              <a:t>ASIC in 22 FDSOI</a:t>
            </a:r>
          </a:p>
          <a:p>
            <a:r>
              <a:rPr lang="en-US" dirty="0"/>
              <a:t>Entirely digital: Compact</a:t>
            </a:r>
          </a:p>
          <a:p>
            <a:r>
              <a:rPr lang="en-US" dirty="0"/>
              <a:t>Low power: Reduce </a:t>
            </a:r>
            <a:r>
              <a:rPr lang="en-US" dirty="0" err="1"/>
              <a:t>Vdd</a:t>
            </a:r>
            <a:r>
              <a:rPr lang="en-US" dirty="0"/>
              <a:t> &lt; 0.5V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8560E-56FE-A944-B440-76AC0A7DA5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6" name="Google Shape;75;p15">
            <a:extLst>
              <a:ext uri="{FF2B5EF4-FFF2-40B4-BE49-F238E27FC236}">
                <a16:creationId xmlns:a16="http://schemas.microsoft.com/office/drawing/2014/main" id="{0E6F511D-28EF-BA44-A035-1C080A1678FB}"/>
              </a:ext>
            </a:extLst>
          </p:cNvPr>
          <p:cNvSpPr/>
          <p:nvPr/>
        </p:nvSpPr>
        <p:spPr>
          <a:xfrm>
            <a:off x="4188482" y="1526671"/>
            <a:ext cx="3829800" cy="2895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NoC</a:t>
            </a:r>
            <a:r>
              <a:rPr lang="en" sz="1600" dirty="0"/>
              <a:t>: Network on chip</a:t>
            </a:r>
            <a:endParaRPr sz="1600" dirty="0"/>
          </a:p>
        </p:txBody>
      </p:sp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3B2DBCDA-545A-1041-A811-03A5D4C5E22C}"/>
              </a:ext>
            </a:extLst>
          </p:cNvPr>
          <p:cNvSpPr/>
          <p:nvPr/>
        </p:nvSpPr>
        <p:spPr>
          <a:xfrm>
            <a:off x="3913632" y="1237871"/>
            <a:ext cx="1805400" cy="129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processor tile</a:t>
            </a:r>
            <a:endParaRPr sz="700"/>
          </a:p>
        </p:txBody>
      </p:sp>
      <p:sp>
        <p:nvSpPr>
          <p:cNvPr id="8" name="Google Shape;79;p15">
            <a:extLst>
              <a:ext uri="{FF2B5EF4-FFF2-40B4-BE49-F238E27FC236}">
                <a16:creationId xmlns:a16="http://schemas.microsoft.com/office/drawing/2014/main" id="{4466472E-37C0-FB47-9EAF-D15B556619A0}"/>
              </a:ext>
            </a:extLst>
          </p:cNvPr>
          <p:cNvSpPr/>
          <p:nvPr/>
        </p:nvSpPr>
        <p:spPr>
          <a:xfrm>
            <a:off x="3966432" y="1313071"/>
            <a:ext cx="1699800" cy="84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ZeroRISCY</a:t>
            </a:r>
            <a:r>
              <a:rPr lang="en" sz="1600" dirty="0"/>
              <a:t> RISCV processor </a:t>
            </a:r>
            <a:r>
              <a:rPr lang="en" sz="1600" dirty="0">
                <a:solidFill>
                  <a:schemeClr val="dk1"/>
                </a:solidFill>
              </a:rPr>
              <a:t>(Ibex)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25KGE</a:t>
            </a:r>
            <a:endParaRPr sz="9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ULP 0.5V standard cell</a:t>
            </a:r>
            <a:endParaRPr sz="900" dirty="0"/>
          </a:p>
        </p:txBody>
      </p:sp>
      <p:sp>
        <p:nvSpPr>
          <p:cNvPr id="9" name="Google Shape;80;p15">
            <a:extLst>
              <a:ext uri="{FF2B5EF4-FFF2-40B4-BE49-F238E27FC236}">
                <a16:creationId xmlns:a16="http://schemas.microsoft.com/office/drawing/2014/main" id="{583D3A21-0893-1948-AF0C-8B44AA1D48CE}"/>
              </a:ext>
            </a:extLst>
          </p:cNvPr>
          <p:cNvSpPr/>
          <p:nvPr/>
        </p:nvSpPr>
        <p:spPr>
          <a:xfrm>
            <a:off x="5939857" y="1237871"/>
            <a:ext cx="1805400" cy="129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IO and auxiliary tile</a:t>
            </a:r>
            <a:endParaRPr sz="700" dirty="0"/>
          </a:p>
        </p:txBody>
      </p:sp>
      <p:sp>
        <p:nvSpPr>
          <p:cNvPr id="10" name="Google Shape;81;p15">
            <a:extLst>
              <a:ext uri="{FF2B5EF4-FFF2-40B4-BE49-F238E27FC236}">
                <a16:creationId xmlns:a16="http://schemas.microsoft.com/office/drawing/2014/main" id="{575AB4A5-263E-1748-8137-A4589FD47F90}"/>
              </a:ext>
            </a:extLst>
          </p:cNvPr>
          <p:cNvSpPr/>
          <p:nvPr/>
        </p:nvSpPr>
        <p:spPr>
          <a:xfrm>
            <a:off x="5992657" y="1313071"/>
            <a:ext cx="1699800" cy="84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Debug unit &amp; SPI</a:t>
            </a:r>
            <a:endParaRPr sz="1600"/>
          </a:p>
        </p:txBody>
      </p:sp>
      <p:sp>
        <p:nvSpPr>
          <p:cNvPr id="11" name="Google Shape;82;p15">
            <a:extLst>
              <a:ext uri="{FF2B5EF4-FFF2-40B4-BE49-F238E27FC236}">
                <a16:creationId xmlns:a16="http://schemas.microsoft.com/office/drawing/2014/main" id="{4E7EB027-8B8C-6644-86C8-D19682DA349B}"/>
              </a:ext>
            </a:extLst>
          </p:cNvPr>
          <p:cNvSpPr/>
          <p:nvPr/>
        </p:nvSpPr>
        <p:spPr>
          <a:xfrm>
            <a:off x="3913632" y="2772496"/>
            <a:ext cx="1805400" cy="129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memory tile</a:t>
            </a:r>
            <a:endParaRPr sz="700" dirty="0"/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514C4C17-1B3D-B346-9363-2EE53F473886}"/>
              </a:ext>
            </a:extLst>
          </p:cNvPr>
          <p:cNvSpPr/>
          <p:nvPr/>
        </p:nvSpPr>
        <p:spPr>
          <a:xfrm>
            <a:off x="3966432" y="2847696"/>
            <a:ext cx="1699800" cy="84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Memory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200KB memory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DP ultra-low power</a:t>
            </a:r>
            <a:endParaRPr sz="900" dirty="0"/>
          </a:p>
        </p:txBody>
      </p:sp>
      <p:sp>
        <p:nvSpPr>
          <p:cNvPr id="13" name="Google Shape;84;p15">
            <a:extLst>
              <a:ext uri="{FF2B5EF4-FFF2-40B4-BE49-F238E27FC236}">
                <a16:creationId xmlns:a16="http://schemas.microsoft.com/office/drawing/2014/main" id="{523F0C61-4040-4D44-92ED-34BC7F95170F}"/>
              </a:ext>
            </a:extLst>
          </p:cNvPr>
          <p:cNvSpPr/>
          <p:nvPr/>
        </p:nvSpPr>
        <p:spPr>
          <a:xfrm>
            <a:off x="5939857" y="2772496"/>
            <a:ext cx="1805400" cy="129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accelerator tile</a:t>
            </a:r>
            <a:endParaRPr sz="700"/>
          </a:p>
        </p:txBody>
      </p:sp>
      <p:sp>
        <p:nvSpPr>
          <p:cNvPr id="14" name="Google Shape;85;p15">
            <a:extLst>
              <a:ext uri="{FF2B5EF4-FFF2-40B4-BE49-F238E27FC236}">
                <a16:creationId xmlns:a16="http://schemas.microsoft.com/office/drawing/2014/main" id="{10C054CD-5ADA-BC46-BF6E-DCBCCC1C8283}"/>
              </a:ext>
            </a:extLst>
          </p:cNvPr>
          <p:cNvSpPr/>
          <p:nvPr/>
        </p:nvSpPr>
        <p:spPr>
          <a:xfrm>
            <a:off x="5992657" y="2847696"/>
            <a:ext cx="1699800" cy="84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DNN Accelerator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designed with hls4ml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for TinyMLPerf app</a:t>
            </a:r>
            <a:endParaRPr sz="900"/>
          </a:p>
        </p:txBody>
      </p:sp>
      <p:sp>
        <p:nvSpPr>
          <p:cNvPr id="15" name="Google Shape;86;p15">
            <a:extLst>
              <a:ext uri="{FF2B5EF4-FFF2-40B4-BE49-F238E27FC236}">
                <a16:creationId xmlns:a16="http://schemas.microsoft.com/office/drawing/2014/main" id="{130D8F76-F0C4-4443-AF63-76F2AA985B39}"/>
              </a:ext>
            </a:extLst>
          </p:cNvPr>
          <p:cNvSpPr/>
          <p:nvPr/>
        </p:nvSpPr>
        <p:spPr>
          <a:xfrm>
            <a:off x="6751657" y="676246"/>
            <a:ext cx="181800" cy="5727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" name="Google Shape;87;p15">
            <a:extLst>
              <a:ext uri="{FF2B5EF4-FFF2-40B4-BE49-F238E27FC236}">
                <a16:creationId xmlns:a16="http://schemas.microsoft.com/office/drawing/2014/main" id="{07A72A1D-14BD-9643-9ADD-05BCEF47D848}"/>
              </a:ext>
            </a:extLst>
          </p:cNvPr>
          <p:cNvSpPr txBox="1"/>
          <p:nvPr/>
        </p:nvSpPr>
        <p:spPr>
          <a:xfrm>
            <a:off x="6843175" y="486200"/>
            <a:ext cx="1315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off-chip host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12799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87D905-71A2-4BEE-F2E9-A28FCFEF3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Chip is currently being tested</a:t>
            </a:r>
          </a:p>
          <a:p>
            <a:r>
              <a:rPr lang="en-US" dirty="0"/>
              <a:t>Investigated open source IP, tools and platforms </a:t>
            </a:r>
          </a:p>
          <a:p>
            <a:r>
              <a:rPr lang="en-US" dirty="0"/>
              <a:t>Established a path towards programmable data processing and verifying the hardware-software interface </a:t>
            </a:r>
          </a:p>
          <a:p>
            <a:r>
              <a:rPr lang="en-US" dirty="0"/>
              <a:t>Generic – yet specific to extreme environment operation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7EF6AE-EB68-DFFD-C6B9-C335C5B5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6C29B-9E1F-93CE-0E48-62BAAA127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2E81C6-2EB3-6737-691D-FEC92785B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6625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92CA98-E90A-E868-8C00-63C1586F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02118"/>
            <a:ext cx="8520600" cy="572700"/>
          </a:xfrm>
        </p:spPr>
        <p:txBody>
          <a:bodyPr/>
          <a:lstStyle/>
          <a:p>
            <a:r>
              <a:rPr lang="en-US" dirty="0"/>
              <a:t>Step 4: Can we make it more energy efficient? Neuromorphic, Analog and Beyond CMOS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B8A5-8A5D-1209-3BDA-2CE482E78B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51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B2ED8B8-67D4-D845-B0AA-412FFDDB1C22}"/>
              </a:ext>
            </a:extLst>
          </p:cNvPr>
          <p:cNvSpPr/>
          <p:nvPr/>
        </p:nvSpPr>
        <p:spPr>
          <a:xfrm>
            <a:off x="176756" y="804023"/>
            <a:ext cx="2801389" cy="19523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Goals for scientific discovery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4814A0-D409-2A42-BA90-56B9F5AC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16" y="148685"/>
            <a:ext cx="8520600" cy="572700"/>
          </a:xfrm>
        </p:spPr>
        <p:txBody>
          <a:bodyPr/>
          <a:lstStyle/>
          <a:p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Pixel detector for phase III upgrades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9210AD-EE10-6A47-9408-3CB39CE02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351" y="3244640"/>
            <a:ext cx="8520600" cy="1842842"/>
          </a:xfrm>
        </p:spPr>
        <p:txBody>
          <a:bodyPr/>
          <a:lstStyle/>
          <a:p>
            <a:r>
              <a:rPr lang="en-US" dirty="0"/>
              <a:t>Data filtering by determining track momentum on-chip</a:t>
            </a:r>
          </a:p>
          <a:p>
            <a:r>
              <a:rPr lang="en-US" dirty="0"/>
              <a:t>Create hierarchical network and enable parallel computation.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15A26-A9C4-C84D-AF59-C72CA7FCBD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0E87A4-B11B-B849-8141-13F2FD8D6EC1}"/>
              </a:ext>
            </a:extLst>
          </p:cNvPr>
          <p:cNvSpPr/>
          <p:nvPr/>
        </p:nvSpPr>
        <p:spPr>
          <a:xfrm>
            <a:off x="6029562" y="894439"/>
            <a:ext cx="2801389" cy="1952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System level constraints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86C9E-9D15-AE49-BE04-F8A6AD9BDC12}"/>
              </a:ext>
            </a:extLst>
          </p:cNvPr>
          <p:cNvGrpSpPr/>
          <p:nvPr/>
        </p:nvGrpSpPr>
        <p:grpSpPr>
          <a:xfrm>
            <a:off x="371211" y="937628"/>
            <a:ext cx="8231222" cy="1952371"/>
            <a:chOff x="241236" y="1662040"/>
            <a:chExt cx="8231222" cy="19523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D52638-68DB-DF48-8488-4885EDF52548}"/>
                </a:ext>
              </a:extLst>
            </p:cNvPr>
            <p:cNvSpPr/>
            <p:nvPr/>
          </p:nvSpPr>
          <p:spPr>
            <a:xfrm>
              <a:off x="241236" y="2008093"/>
              <a:ext cx="2492188" cy="13447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Novel Device Development Highly Granular Sensors capable of producing both precise timing as well as charge information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3BCFB2-70D7-6545-A4D7-BFE6138B4A0C}"/>
                </a:ext>
              </a:extLst>
            </p:cNvPr>
            <p:cNvSpPr/>
            <p:nvPr/>
          </p:nvSpPr>
          <p:spPr>
            <a:xfrm>
              <a:off x="5980270" y="2008093"/>
              <a:ext cx="2492188" cy="134470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New Machine learning algorithms for data processing (feature extraction and fast Inference)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67140E-B890-4A46-9731-FF4FF96D4FA0}"/>
                </a:ext>
              </a:extLst>
            </p:cNvPr>
            <p:cNvSpPr/>
            <p:nvPr/>
          </p:nvSpPr>
          <p:spPr>
            <a:xfrm>
              <a:off x="3163731" y="2008094"/>
              <a:ext cx="1193116" cy="134470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Frontend Signal processing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556E76-F371-9F48-9645-9B3D4341DF3C}"/>
                </a:ext>
              </a:extLst>
            </p:cNvPr>
            <p:cNvSpPr/>
            <p:nvPr/>
          </p:nvSpPr>
          <p:spPr>
            <a:xfrm>
              <a:off x="4356847" y="2008094"/>
              <a:ext cx="1193116" cy="13447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Backend Data processing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Left-Right Arrow 11">
              <a:extLst>
                <a:ext uri="{FF2B5EF4-FFF2-40B4-BE49-F238E27FC236}">
                  <a16:creationId xmlns:a16="http://schemas.microsoft.com/office/drawing/2014/main" id="{76A9B226-B5FF-7F4F-8CD5-3F29891D55B3}"/>
                </a:ext>
              </a:extLst>
            </p:cNvPr>
            <p:cNvSpPr/>
            <p:nvPr/>
          </p:nvSpPr>
          <p:spPr>
            <a:xfrm>
              <a:off x="2848170" y="2680444"/>
              <a:ext cx="268941" cy="19722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Left-Right Arrow 12">
              <a:extLst>
                <a:ext uri="{FF2B5EF4-FFF2-40B4-BE49-F238E27FC236}">
                  <a16:creationId xmlns:a16="http://schemas.microsoft.com/office/drawing/2014/main" id="{850568B9-8FF3-9E42-9383-5EA98B229674}"/>
                </a:ext>
              </a:extLst>
            </p:cNvPr>
            <p:cNvSpPr/>
            <p:nvPr/>
          </p:nvSpPr>
          <p:spPr>
            <a:xfrm>
              <a:off x="5589081" y="2659218"/>
              <a:ext cx="268941" cy="197223"/>
            </a:xfrm>
            <a:prstGeom prst="left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562D38-C298-A94B-BCCA-56F6C0CB3B17}"/>
                </a:ext>
              </a:extLst>
            </p:cNvPr>
            <p:cNvSpPr txBox="1"/>
            <p:nvPr/>
          </p:nvSpPr>
          <p:spPr>
            <a:xfrm>
              <a:off x="2562637" y="1662040"/>
              <a:ext cx="102745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Pixel level solution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E86031-9C63-9F44-9CA6-12B9AB743770}"/>
                </a:ext>
              </a:extLst>
            </p:cNvPr>
            <p:cNvSpPr txBox="1"/>
            <p:nvPr/>
          </p:nvSpPr>
          <p:spPr>
            <a:xfrm>
              <a:off x="4953405" y="3091191"/>
              <a:ext cx="11931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999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EEE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Top level Architecture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04C927-BDE0-094E-BF14-1A83D1A884EB}"/>
              </a:ext>
            </a:extLst>
          </p:cNvPr>
          <p:cNvSpPr txBox="1"/>
          <p:nvPr/>
        </p:nvSpPr>
        <p:spPr>
          <a:xfrm>
            <a:off x="4187100" y="2212890"/>
            <a:ext cx="6335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ROIC</a:t>
            </a:r>
          </a:p>
        </p:txBody>
      </p:sp>
    </p:spTree>
    <p:extLst>
      <p:ext uri="{BB962C8B-B14F-4D97-AF65-F5344CB8AC3E}">
        <p14:creationId xmlns:p14="http://schemas.microsoft.com/office/powerpoint/2010/main" val="144172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2C763A-EEA7-D0D4-474E-10259F7E7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3289231"/>
            <a:ext cx="8282940" cy="11409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strong correlation between the cluster shape/size and the location within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momentum positive tracks increase cluster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momentum negative tracks decrease cluster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Filtering: Developing an algorithm to classify clusters – TRANSMIT or DISREGARD: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 to 80x data compression?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 descr="Chart, scatter chart&#10;&#10;Description automatically generated">
            <a:extLst>
              <a:ext uri="{FF2B5EF4-FFF2-40B4-BE49-F238E27FC236}">
                <a16:creationId xmlns:a16="http://schemas.microsoft.com/office/drawing/2014/main" id="{A74A2DE5-48A8-6730-72A4-54CB00ECB96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12420" y="852224"/>
            <a:ext cx="3573780" cy="249295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39603-2E5C-E5CF-1661-44492E0721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Farah Fahim | AI-on-chip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25312-D278-6073-641C-849CC52DC4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1D4A4D-67D4-C508-492C-8A1A7C94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informed algorithm development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2D5D9-C646-533E-DB9D-F3AA68B6170C}"/>
              </a:ext>
            </a:extLst>
          </p:cNvPr>
          <p:cNvSpPr txBox="1"/>
          <p:nvPr/>
        </p:nvSpPr>
        <p:spPr>
          <a:xfrm>
            <a:off x="7110624" y="181889"/>
            <a:ext cx="194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M. Swartz, JHU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301A20-4F0A-67A1-3775-A58222A70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33" b="46782"/>
          <a:stretch/>
        </p:blipFill>
        <p:spPr>
          <a:xfrm>
            <a:off x="4107180" y="1025962"/>
            <a:ext cx="2156460" cy="19266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B358E-15D4-6072-F81E-895BFE70F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33" b="46782"/>
          <a:stretch/>
        </p:blipFill>
        <p:spPr>
          <a:xfrm>
            <a:off x="6484620" y="1086921"/>
            <a:ext cx="2156460" cy="19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1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395C-FB83-7B4E-B753-F7454C05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0873"/>
            <a:ext cx="8520600" cy="550058"/>
          </a:xfrm>
        </p:spPr>
        <p:txBody>
          <a:bodyPr/>
          <a:lstStyle/>
          <a:p>
            <a:r>
              <a:rPr lang="en-US" sz="2200" dirty="0"/>
              <a:t>Major challenges at HEP detectors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B97CC-185A-9241-B2E1-C5BD4906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418" y="722779"/>
            <a:ext cx="3164559" cy="2739242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>
                <a:solidFill>
                  <a:srgbClr val="7030A0"/>
                </a:solidFill>
              </a:rPr>
              <a:t>EXTREME RADIATION ENVIRONMENT</a:t>
            </a:r>
          </a:p>
          <a:p>
            <a:pPr marL="139700" indent="0" fontAlgn="base">
              <a:buNone/>
            </a:pPr>
            <a:r>
              <a:rPr lang="en-US" b="1" dirty="0"/>
              <a:t>E.g. HL LHC: Total ionizing dose</a:t>
            </a:r>
            <a:r>
              <a:rPr lang="en-US" dirty="0"/>
              <a:t> : ~ 1 Grad</a:t>
            </a:r>
          </a:p>
          <a:p>
            <a:pPr marL="139700" indent="0" fontAlgn="base">
              <a:buNone/>
            </a:pPr>
            <a:r>
              <a:rPr lang="en-US" b="1" dirty="0"/>
              <a:t>Single event effects</a:t>
            </a:r>
            <a:r>
              <a:rPr lang="en-US" dirty="0"/>
              <a:t> : </a:t>
            </a:r>
          </a:p>
          <a:p>
            <a:pPr marL="139700" indent="0" fontAlgn="base">
              <a:buNone/>
            </a:pPr>
            <a:r>
              <a:rPr lang="en-US" sz="1200" dirty="0"/>
              <a:t>Flux of &gt; 20 MeV hadrons = 10 MHz/cm</a:t>
            </a:r>
            <a:r>
              <a:rPr lang="en-US" sz="1200" baseline="30000" dirty="0"/>
              <a:t>2</a:t>
            </a:r>
            <a:r>
              <a:rPr lang="en-US" sz="1200" dirty="0"/>
              <a:t>  </a:t>
            </a:r>
          </a:p>
          <a:p>
            <a:pPr marL="139700" indent="0" fontAlgn="base">
              <a:buNone/>
            </a:pPr>
            <a:r>
              <a:rPr lang="en-US" sz="1200" dirty="0"/>
              <a:t>Target 1 error every ~10s for 6M channel detector.</a:t>
            </a:r>
          </a:p>
          <a:p>
            <a:pPr marL="139700" indent="0" fontAlgn="base">
              <a:buNone/>
            </a:pPr>
            <a:endParaRPr lang="en-US" sz="1200" dirty="0"/>
          </a:p>
          <a:p>
            <a:pPr marL="139700" indent="0" fontAlgn="base">
              <a:buNone/>
            </a:pPr>
            <a:r>
              <a:rPr lang="en-US" b="1" dirty="0"/>
              <a:t>Radiation tolerant design and Triple Modular Redundancy for SEE mitigation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33DC1-D6E6-8844-ABB5-22E258E80F5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06312" y="717751"/>
            <a:ext cx="2637688" cy="1505049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>
                <a:solidFill>
                  <a:srgbClr val="7030A0"/>
                </a:solidFill>
              </a:rPr>
              <a:t>DATA VOLUME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On detector data compression of 4 – 15% eventually better than &lt; 1%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E6577-D36B-F449-A0C6-7BF888B06792}"/>
              </a:ext>
            </a:extLst>
          </p:cNvPr>
          <p:cNvSpPr txBox="1">
            <a:spLocks/>
          </p:cNvSpPr>
          <p:nvPr/>
        </p:nvSpPr>
        <p:spPr>
          <a:xfrm>
            <a:off x="3188947" y="705498"/>
            <a:ext cx="3421395" cy="2147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Font typeface="Arial"/>
              <a:buNone/>
            </a:pPr>
            <a:r>
              <a:rPr lang="en-US" b="1" dirty="0">
                <a:solidFill>
                  <a:srgbClr val="7030A0"/>
                </a:solidFill>
              </a:rPr>
              <a:t>OCCUPANCY</a:t>
            </a:r>
          </a:p>
          <a:p>
            <a:pPr marL="139700" indent="0" fontAlgn="base">
              <a:buNone/>
            </a:pPr>
            <a:endParaRPr lang="en-US" dirty="0"/>
          </a:p>
          <a:p>
            <a:pPr marL="139700" indent="0" fontAlgn="base">
              <a:buNone/>
            </a:pPr>
            <a:r>
              <a:rPr lang="en-US" dirty="0"/>
              <a:t>LHC: 50 pile up to HL-LHC: 200 pile up</a:t>
            </a:r>
          </a:p>
          <a:p>
            <a:pPr marL="139700" indent="0">
              <a:buNone/>
            </a:pPr>
            <a:r>
              <a:rPr lang="en-US" dirty="0"/>
              <a:t>Requires more </a:t>
            </a:r>
            <a:r>
              <a:rPr lang="en-US" b="1" dirty="0"/>
              <a:t>granular detectors</a:t>
            </a:r>
            <a:r>
              <a:rPr lang="en-US" dirty="0"/>
              <a:t> → increasing </a:t>
            </a:r>
            <a:r>
              <a:rPr lang="en-US" b="1" dirty="0"/>
              <a:t>data volume</a:t>
            </a:r>
            <a:r>
              <a:rPr lang="en-US" dirty="0"/>
              <a:t>, </a:t>
            </a:r>
            <a:r>
              <a:rPr lang="en-US" b="1" dirty="0"/>
              <a:t>power consumption</a:t>
            </a:r>
            <a:r>
              <a:rPr lang="en-US" dirty="0"/>
              <a:t>, more </a:t>
            </a:r>
            <a:r>
              <a:rPr lang="en-US" b="1" dirty="0"/>
              <a:t>complex on-detector electronics</a:t>
            </a:r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8912262-D9E2-FE48-BBD9-FDE4E0BC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2" y="3353645"/>
            <a:ext cx="5162031" cy="16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E939531-463E-5948-A065-137DAD8A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6" y="2249621"/>
            <a:ext cx="3827486" cy="241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D2D2-C07A-674B-AF73-9F4214B692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32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5F175-C46C-9C4F-B3CC-641E5150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2" y="34094"/>
            <a:ext cx="8520600" cy="572700"/>
          </a:xfrm>
        </p:spPr>
        <p:txBody>
          <a:bodyPr/>
          <a:lstStyle/>
          <a:p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Hardware options: Proposed ML 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7FC5A-EEE4-114E-8850-70CCDF1163B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20733" y="83357"/>
            <a:ext cx="500442" cy="39792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77A978-1A18-4F44-9D1D-5D8EA5B992F1}"/>
              </a:ext>
            </a:extLst>
          </p:cNvPr>
          <p:cNvGrpSpPr/>
          <p:nvPr/>
        </p:nvGrpSpPr>
        <p:grpSpPr>
          <a:xfrm>
            <a:off x="1939956" y="1117530"/>
            <a:ext cx="1645644" cy="3625089"/>
            <a:chOff x="1300899" y="1388515"/>
            <a:chExt cx="1804333" cy="358567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55D1096-4005-1C49-A5D1-3D3494A5D60A}"/>
                </a:ext>
              </a:extLst>
            </p:cNvPr>
            <p:cNvCxnSpPr/>
            <p:nvPr/>
          </p:nvCxnSpPr>
          <p:spPr>
            <a:xfrm>
              <a:off x="2396183" y="1615126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7D7C375-20A6-1B4E-8C69-074EFFA8287B}"/>
                </a:ext>
              </a:extLst>
            </p:cNvPr>
            <p:cNvSpPr/>
            <p:nvPr/>
          </p:nvSpPr>
          <p:spPr>
            <a:xfrm>
              <a:off x="1576051" y="1388515"/>
              <a:ext cx="828496" cy="4402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D3BD587-5E7F-8848-B833-1EB6D5E39C25}"/>
                </a:ext>
              </a:extLst>
            </p:cNvPr>
            <p:cNvSpPr/>
            <p:nvPr/>
          </p:nvSpPr>
          <p:spPr>
            <a:xfrm>
              <a:off x="1576051" y="1963550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14FAF94-20BD-F749-A623-F7373DC67804}"/>
                </a:ext>
              </a:extLst>
            </p:cNvPr>
            <p:cNvSpPr/>
            <p:nvPr/>
          </p:nvSpPr>
          <p:spPr>
            <a:xfrm>
              <a:off x="1576051" y="2522506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5C52A0F-D86D-8048-8CFC-4E41D795A9D6}"/>
                </a:ext>
              </a:extLst>
            </p:cNvPr>
            <p:cNvSpPr/>
            <p:nvPr/>
          </p:nvSpPr>
          <p:spPr>
            <a:xfrm>
              <a:off x="1576051" y="3432069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BEF664-230C-124C-B19E-30E78FF0D0E1}"/>
                </a:ext>
              </a:extLst>
            </p:cNvPr>
            <p:cNvSpPr/>
            <p:nvPr/>
          </p:nvSpPr>
          <p:spPr>
            <a:xfrm>
              <a:off x="1576051" y="3991025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42B994-24EF-D74A-AFDF-DBF1685A536B}"/>
                </a:ext>
              </a:extLst>
            </p:cNvPr>
            <p:cNvSpPr/>
            <p:nvPr/>
          </p:nvSpPr>
          <p:spPr>
            <a:xfrm>
              <a:off x="1576051" y="4549981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Neuron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EEB21D-B5A2-B247-84FF-80F78BC2FBF4}"/>
                </a:ext>
              </a:extLst>
            </p:cNvPr>
            <p:cNvSpPr txBox="1"/>
            <p:nvPr/>
          </p:nvSpPr>
          <p:spPr>
            <a:xfrm>
              <a:off x="2666540" y="1404594"/>
              <a:ext cx="438692" cy="356959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On-chip feature classification using DNN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8574DA9-FBFD-9D48-990A-C5B2394B04D7}"/>
                </a:ext>
              </a:extLst>
            </p:cNvPr>
            <p:cNvCxnSpPr/>
            <p:nvPr/>
          </p:nvCxnSpPr>
          <p:spPr>
            <a:xfrm>
              <a:off x="1300899" y="2193304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E5FA95-4FFA-6E4E-8D95-C76FCA25429E}"/>
                </a:ext>
              </a:extLst>
            </p:cNvPr>
            <p:cNvCxnSpPr/>
            <p:nvPr/>
          </p:nvCxnSpPr>
          <p:spPr>
            <a:xfrm>
              <a:off x="1300899" y="2768338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1696540-7486-3541-8BE1-38911E52FEEE}"/>
                </a:ext>
              </a:extLst>
            </p:cNvPr>
            <p:cNvCxnSpPr/>
            <p:nvPr/>
          </p:nvCxnSpPr>
          <p:spPr>
            <a:xfrm>
              <a:off x="1300899" y="3663885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EBABF83-1300-C34D-AA56-9E0A958A4339}"/>
                </a:ext>
              </a:extLst>
            </p:cNvPr>
            <p:cNvCxnSpPr/>
            <p:nvPr/>
          </p:nvCxnSpPr>
          <p:spPr>
            <a:xfrm>
              <a:off x="1300899" y="4220066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1809A67-BF17-2E40-9304-3521C2206CD7}"/>
                </a:ext>
              </a:extLst>
            </p:cNvPr>
            <p:cNvCxnSpPr/>
            <p:nvPr/>
          </p:nvCxnSpPr>
          <p:spPr>
            <a:xfrm>
              <a:off x="1300899" y="4766821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F40232-2516-EB41-91B2-F6D50471358C}"/>
                </a:ext>
              </a:extLst>
            </p:cNvPr>
            <p:cNvCxnSpPr/>
            <p:nvPr/>
          </p:nvCxnSpPr>
          <p:spPr>
            <a:xfrm>
              <a:off x="2396183" y="2191733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784BB3B-69C1-624F-A9FF-3006BE1C76E9}"/>
                </a:ext>
              </a:extLst>
            </p:cNvPr>
            <p:cNvCxnSpPr/>
            <p:nvPr/>
          </p:nvCxnSpPr>
          <p:spPr>
            <a:xfrm>
              <a:off x="2396183" y="2766767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ACDD208-5B8E-924B-B4FF-5FE606EFFAF1}"/>
                </a:ext>
              </a:extLst>
            </p:cNvPr>
            <p:cNvCxnSpPr/>
            <p:nvPr/>
          </p:nvCxnSpPr>
          <p:spPr>
            <a:xfrm>
              <a:off x="2396183" y="3662314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1DF3F31-7FFC-DA4B-BBF9-F9E61EDD5695}"/>
                </a:ext>
              </a:extLst>
            </p:cNvPr>
            <p:cNvCxnSpPr/>
            <p:nvPr/>
          </p:nvCxnSpPr>
          <p:spPr>
            <a:xfrm>
              <a:off x="2396183" y="4218495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9EF19FB-1E53-184D-AB09-0C21974955FF}"/>
                </a:ext>
              </a:extLst>
            </p:cNvPr>
            <p:cNvCxnSpPr/>
            <p:nvPr/>
          </p:nvCxnSpPr>
          <p:spPr>
            <a:xfrm>
              <a:off x="2396183" y="4765250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4C1F92B-5B4D-5C48-95E4-0C847B4FC5BE}"/>
              </a:ext>
            </a:extLst>
          </p:cNvPr>
          <p:cNvGrpSpPr/>
          <p:nvPr/>
        </p:nvGrpSpPr>
        <p:grpSpPr>
          <a:xfrm>
            <a:off x="6521422" y="1382904"/>
            <a:ext cx="1749726" cy="3421343"/>
            <a:chOff x="6541786" y="1507980"/>
            <a:chExt cx="1918452" cy="338414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2A81FC-B471-464B-9618-49BEEA98124D}"/>
                </a:ext>
              </a:extLst>
            </p:cNvPr>
            <p:cNvSpPr/>
            <p:nvPr/>
          </p:nvSpPr>
          <p:spPr>
            <a:xfrm>
              <a:off x="7640106" y="2350047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ADC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3ADD11-7197-7F4E-85E8-88DAE0EC667A}"/>
                </a:ext>
              </a:extLst>
            </p:cNvPr>
            <p:cNvSpPr txBox="1"/>
            <p:nvPr/>
          </p:nvSpPr>
          <p:spPr>
            <a:xfrm>
              <a:off x="6875164" y="1507980"/>
              <a:ext cx="438693" cy="33841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On-chip feature classification using DNN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E33ECFB-4C15-4246-B9E9-4D49502772DD}"/>
                </a:ext>
              </a:extLst>
            </p:cNvPr>
            <p:cNvCxnSpPr>
              <a:cxnSpLocks/>
            </p:cNvCxnSpPr>
            <p:nvPr/>
          </p:nvCxnSpPr>
          <p:spPr>
            <a:xfrm>
              <a:off x="6541786" y="1685882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763871A-80AF-D843-BBDE-08FB5A8564BD}"/>
                </a:ext>
              </a:extLst>
            </p:cNvPr>
            <p:cNvCxnSpPr/>
            <p:nvPr/>
          </p:nvCxnSpPr>
          <p:spPr>
            <a:xfrm>
              <a:off x="6541786" y="2246044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6F34BA4-98D4-A34A-8852-0145FA5DA309}"/>
                </a:ext>
              </a:extLst>
            </p:cNvPr>
            <p:cNvCxnSpPr/>
            <p:nvPr/>
          </p:nvCxnSpPr>
          <p:spPr>
            <a:xfrm>
              <a:off x="6541786" y="2730629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6C328C4-EDD8-E148-AFCB-FFEDB1B92E68}"/>
                </a:ext>
              </a:extLst>
            </p:cNvPr>
            <p:cNvCxnSpPr/>
            <p:nvPr/>
          </p:nvCxnSpPr>
          <p:spPr>
            <a:xfrm>
              <a:off x="6541786" y="3626176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B6D89E9-462C-644B-B5E1-821F86D63503}"/>
                </a:ext>
              </a:extLst>
            </p:cNvPr>
            <p:cNvCxnSpPr/>
            <p:nvPr/>
          </p:nvCxnSpPr>
          <p:spPr>
            <a:xfrm>
              <a:off x="6541786" y="4182357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49578E0-CEF1-934E-A985-8F61DE3F76F5}"/>
                </a:ext>
              </a:extLst>
            </p:cNvPr>
            <p:cNvCxnSpPr/>
            <p:nvPr/>
          </p:nvCxnSpPr>
          <p:spPr>
            <a:xfrm>
              <a:off x="6541786" y="4729112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74051E6-A450-D94F-833D-F93EE7ECB718}"/>
                </a:ext>
              </a:extLst>
            </p:cNvPr>
            <p:cNvCxnSpPr/>
            <p:nvPr/>
          </p:nvCxnSpPr>
          <p:spPr>
            <a:xfrm>
              <a:off x="7349763" y="2558984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4DE423B-9DDB-B041-988F-DA336E42D0CA}"/>
                </a:ext>
              </a:extLst>
            </p:cNvPr>
            <p:cNvCxnSpPr/>
            <p:nvPr/>
          </p:nvCxnSpPr>
          <p:spPr>
            <a:xfrm>
              <a:off x="7363027" y="3101026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6BE08DB-4932-934E-B5E2-72A3CC3FC77F}"/>
                </a:ext>
              </a:extLst>
            </p:cNvPr>
            <p:cNvCxnSpPr/>
            <p:nvPr/>
          </p:nvCxnSpPr>
          <p:spPr>
            <a:xfrm>
              <a:off x="7349763" y="3661919"/>
              <a:ext cx="27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B952821-9B37-4046-AD3E-F9AC234FBD93}"/>
                </a:ext>
              </a:extLst>
            </p:cNvPr>
            <p:cNvSpPr/>
            <p:nvPr/>
          </p:nvSpPr>
          <p:spPr>
            <a:xfrm>
              <a:off x="7640106" y="2918784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ADC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EE62AE8-D04B-5C4B-B175-7094587CA69B}"/>
                </a:ext>
              </a:extLst>
            </p:cNvPr>
            <p:cNvSpPr/>
            <p:nvPr/>
          </p:nvSpPr>
          <p:spPr>
            <a:xfrm>
              <a:off x="7640106" y="3444411"/>
              <a:ext cx="820132" cy="424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ADC</a:t>
              </a:r>
            </a:p>
          </p:txBody>
        </p:sp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979C1BEB-2D5C-FD4A-B94A-DCEE373D99E7}"/>
              </a:ext>
            </a:extLst>
          </p:cNvPr>
          <p:cNvSpPr/>
          <p:nvPr/>
        </p:nvSpPr>
        <p:spPr>
          <a:xfrm>
            <a:off x="1038990" y="890722"/>
            <a:ext cx="2990139" cy="404499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B1E8013C-24B8-D04C-B0BD-D8349EFE8CD9}"/>
              </a:ext>
            </a:extLst>
          </p:cNvPr>
          <p:cNvSpPr/>
          <p:nvPr/>
        </p:nvSpPr>
        <p:spPr>
          <a:xfrm>
            <a:off x="5588884" y="1190380"/>
            <a:ext cx="3305734" cy="3801000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953E71-CEB3-0242-9CB3-ED0B847854D4}"/>
              </a:ext>
            </a:extLst>
          </p:cNvPr>
          <p:cNvSpPr txBox="1"/>
          <p:nvPr/>
        </p:nvSpPr>
        <p:spPr>
          <a:xfrm>
            <a:off x="572494" y="592851"/>
            <a:ext cx="3456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Digital neuromorphic  implementation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14C3DDE-C15B-C641-9829-601291AD5558}"/>
              </a:ext>
            </a:extLst>
          </p:cNvPr>
          <p:cNvSpPr txBox="1"/>
          <p:nvPr/>
        </p:nvSpPr>
        <p:spPr>
          <a:xfrm>
            <a:off x="5287693" y="457108"/>
            <a:ext cx="3519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Analog – Mixed Signal implementation using floating gates or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memristive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cross-bar arrays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008C9A1-C2AA-8944-96BA-B63151EA105F}"/>
              </a:ext>
            </a:extLst>
          </p:cNvPr>
          <p:cNvSpPr/>
          <p:nvPr/>
        </p:nvSpPr>
        <p:spPr>
          <a:xfrm>
            <a:off x="1088482" y="1696370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C540413-28AA-EE47-A0F6-A2552B88A883}"/>
              </a:ext>
            </a:extLst>
          </p:cNvPr>
          <p:cNvSpPr/>
          <p:nvPr/>
        </p:nvSpPr>
        <p:spPr>
          <a:xfrm>
            <a:off x="1089681" y="2275619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9BB2610-E0B7-FE40-9FCB-045C496E37E2}"/>
              </a:ext>
            </a:extLst>
          </p:cNvPr>
          <p:cNvSpPr/>
          <p:nvPr/>
        </p:nvSpPr>
        <p:spPr>
          <a:xfrm>
            <a:off x="1094804" y="3670300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A6482F6-A43B-B549-952A-7046D4ADC3D4}"/>
              </a:ext>
            </a:extLst>
          </p:cNvPr>
          <p:cNvSpPr/>
          <p:nvPr/>
        </p:nvSpPr>
        <p:spPr>
          <a:xfrm>
            <a:off x="1096003" y="4249549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7D3A074-8630-7440-A3D8-1F84B9116445}"/>
              </a:ext>
            </a:extLst>
          </p:cNvPr>
          <p:cNvSpPr/>
          <p:nvPr/>
        </p:nvSpPr>
        <p:spPr>
          <a:xfrm>
            <a:off x="1096916" y="3153260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06C141C-4918-AF41-A25E-BFBA41D84750}"/>
              </a:ext>
            </a:extLst>
          </p:cNvPr>
          <p:cNvSpPr/>
          <p:nvPr/>
        </p:nvSpPr>
        <p:spPr>
          <a:xfrm>
            <a:off x="5711933" y="1876474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4B5BB59-D327-114E-AFAA-B6534CFA8196}"/>
              </a:ext>
            </a:extLst>
          </p:cNvPr>
          <p:cNvSpPr/>
          <p:nvPr/>
        </p:nvSpPr>
        <p:spPr>
          <a:xfrm>
            <a:off x="5713132" y="2380906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43140F-09E5-6740-8F02-EAE5B620693B}"/>
              </a:ext>
            </a:extLst>
          </p:cNvPr>
          <p:cNvSpPr/>
          <p:nvPr/>
        </p:nvSpPr>
        <p:spPr>
          <a:xfrm>
            <a:off x="5718255" y="3775587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172749-04EE-8346-9FAF-B6CE0F96BDEE}"/>
              </a:ext>
            </a:extLst>
          </p:cNvPr>
          <p:cNvSpPr/>
          <p:nvPr/>
        </p:nvSpPr>
        <p:spPr>
          <a:xfrm>
            <a:off x="5719454" y="4354836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1E1D7D3-416F-6944-827F-0BB68D8C7F64}"/>
              </a:ext>
            </a:extLst>
          </p:cNvPr>
          <p:cNvSpPr/>
          <p:nvPr/>
        </p:nvSpPr>
        <p:spPr>
          <a:xfrm>
            <a:off x="5720367" y="3258547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76D4B05-8ECC-7A4F-9163-030052C41A36}"/>
              </a:ext>
            </a:extLst>
          </p:cNvPr>
          <p:cNvSpPr/>
          <p:nvPr/>
        </p:nvSpPr>
        <p:spPr>
          <a:xfrm>
            <a:off x="5730969" y="1372555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705E4A1-C71E-AB4E-A07C-D15B1B27CF67}"/>
              </a:ext>
            </a:extLst>
          </p:cNvPr>
          <p:cNvSpPr/>
          <p:nvPr/>
        </p:nvSpPr>
        <p:spPr>
          <a:xfrm>
            <a:off x="1100056" y="1138576"/>
            <a:ext cx="865753" cy="4288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(Preamp)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4DE647-A674-684F-A343-EA55E8275111}"/>
              </a:ext>
            </a:extLst>
          </p:cNvPr>
          <p:cNvCxnSpPr/>
          <p:nvPr/>
        </p:nvCxnSpPr>
        <p:spPr>
          <a:xfrm>
            <a:off x="8138651" y="2442226"/>
            <a:ext cx="27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10391AD-3CAF-7B48-9E73-284613902B4D}"/>
              </a:ext>
            </a:extLst>
          </p:cNvPr>
          <p:cNvCxnSpPr/>
          <p:nvPr/>
        </p:nvCxnSpPr>
        <p:spPr>
          <a:xfrm>
            <a:off x="8151915" y="2984268"/>
            <a:ext cx="27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D8C70B0-A404-134E-88F4-80E3754938CE}"/>
              </a:ext>
            </a:extLst>
          </p:cNvPr>
          <p:cNvCxnSpPr/>
          <p:nvPr/>
        </p:nvCxnSpPr>
        <p:spPr>
          <a:xfrm>
            <a:off x="8138651" y="3545161"/>
            <a:ext cx="27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7641C99-1857-0545-AD8D-563A356775A6}"/>
              </a:ext>
            </a:extLst>
          </p:cNvPr>
          <p:cNvSpPr txBox="1"/>
          <p:nvPr/>
        </p:nvSpPr>
        <p:spPr>
          <a:xfrm>
            <a:off x="8403808" y="1804386"/>
            <a:ext cx="400110" cy="26296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Further compressive layers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9C46AFF-27D3-334F-9A48-D5391769D218}"/>
              </a:ext>
            </a:extLst>
          </p:cNvPr>
          <p:cNvCxnSpPr/>
          <p:nvPr/>
        </p:nvCxnSpPr>
        <p:spPr>
          <a:xfrm>
            <a:off x="1953806" y="1460098"/>
            <a:ext cx="2509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3F79C6C-5BD1-4943-9DE3-118857535251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939956" y="1460098"/>
            <a:ext cx="250953" cy="453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315E2B9-B5C3-3D42-9720-441EF12C8AF0}"/>
              </a:ext>
            </a:extLst>
          </p:cNvPr>
          <p:cNvCxnSpPr>
            <a:cxnSpLocks/>
          </p:cNvCxnSpPr>
          <p:nvPr/>
        </p:nvCxnSpPr>
        <p:spPr>
          <a:xfrm>
            <a:off x="1976227" y="1519261"/>
            <a:ext cx="211012" cy="945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20CB41-B9C7-0846-987A-91BF2D9D65A4}"/>
              </a:ext>
            </a:extLst>
          </p:cNvPr>
          <p:cNvCxnSpPr>
            <a:stCxn id="124" idx="3"/>
            <a:endCxn id="43" idx="1"/>
          </p:cNvCxnSpPr>
          <p:nvPr/>
        </p:nvCxnSpPr>
        <p:spPr>
          <a:xfrm flipV="1">
            <a:off x="1954235" y="1340093"/>
            <a:ext cx="236674" cy="570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2264D-705E-564C-A4F9-4BB8CBCE2DB4}"/>
              </a:ext>
            </a:extLst>
          </p:cNvPr>
          <p:cNvCxnSpPr>
            <a:stCxn id="124" idx="3"/>
            <a:endCxn id="45" idx="1"/>
          </p:cNvCxnSpPr>
          <p:nvPr/>
        </p:nvCxnSpPr>
        <p:spPr>
          <a:xfrm>
            <a:off x="1954235" y="1910805"/>
            <a:ext cx="236674" cy="567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CB0627-7ADC-7242-8130-0EFA80AF26DA}"/>
              </a:ext>
            </a:extLst>
          </p:cNvPr>
          <p:cNvCxnSpPr>
            <a:stCxn id="125" idx="3"/>
            <a:endCxn id="44" idx="1"/>
          </p:cNvCxnSpPr>
          <p:nvPr/>
        </p:nvCxnSpPr>
        <p:spPr>
          <a:xfrm flipV="1">
            <a:off x="1955434" y="1913321"/>
            <a:ext cx="235475" cy="576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3C62C9-8CF0-AC41-8FD7-5AFD7F442287}"/>
              </a:ext>
            </a:extLst>
          </p:cNvPr>
          <p:cNvCxnSpPr>
            <a:stCxn id="125" idx="3"/>
            <a:endCxn id="43" idx="1"/>
          </p:cNvCxnSpPr>
          <p:nvPr/>
        </p:nvCxnSpPr>
        <p:spPr>
          <a:xfrm flipV="1">
            <a:off x="1955434" y="1340093"/>
            <a:ext cx="235475" cy="1149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E77CC02-685F-F540-A731-7DF2DD6E4353}"/>
              </a:ext>
            </a:extLst>
          </p:cNvPr>
          <p:cNvCxnSpPr/>
          <p:nvPr/>
        </p:nvCxnSpPr>
        <p:spPr>
          <a:xfrm>
            <a:off x="1969053" y="3424009"/>
            <a:ext cx="2509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BEBD119-C8A8-CF42-8F8F-DC6E142C868C}"/>
              </a:ext>
            </a:extLst>
          </p:cNvPr>
          <p:cNvCxnSpPr>
            <a:cxnSpLocks/>
          </p:cNvCxnSpPr>
          <p:nvPr/>
        </p:nvCxnSpPr>
        <p:spPr>
          <a:xfrm>
            <a:off x="1955203" y="3424009"/>
            <a:ext cx="250953" cy="453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443F5BF-6B63-2B4B-86A4-0A4222B7D073}"/>
              </a:ext>
            </a:extLst>
          </p:cNvPr>
          <p:cNvCxnSpPr>
            <a:cxnSpLocks/>
          </p:cNvCxnSpPr>
          <p:nvPr/>
        </p:nvCxnSpPr>
        <p:spPr>
          <a:xfrm>
            <a:off x="1991474" y="3483172"/>
            <a:ext cx="211012" cy="945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A72E747-A3EB-C74D-8FD4-2A723133CDDF}"/>
              </a:ext>
            </a:extLst>
          </p:cNvPr>
          <p:cNvCxnSpPr/>
          <p:nvPr/>
        </p:nvCxnSpPr>
        <p:spPr>
          <a:xfrm flipV="1">
            <a:off x="1969482" y="3304004"/>
            <a:ext cx="236674" cy="570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95A1ACC-AAB7-694C-9953-B1B4C0BE199E}"/>
              </a:ext>
            </a:extLst>
          </p:cNvPr>
          <p:cNvCxnSpPr/>
          <p:nvPr/>
        </p:nvCxnSpPr>
        <p:spPr>
          <a:xfrm>
            <a:off x="1969482" y="3874716"/>
            <a:ext cx="236674" cy="567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F30956F-520F-2E41-BAFA-91F7E78065A7}"/>
              </a:ext>
            </a:extLst>
          </p:cNvPr>
          <p:cNvCxnSpPr/>
          <p:nvPr/>
        </p:nvCxnSpPr>
        <p:spPr>
          <a:xfrm flipV="1">
            <a:off x="1970681" y="3877232"/>
            <a:ext cx="235475" cy="576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0E34FDF-C96A-0346-B386-31FCE90DC925}"/>
              </a:ext>
            </a:extLst>
          </p:cNvPr>
          <p:cNvCxnSpPr/>
          <p:nvPr/>
        </p:nvCxnSpPr>
        <p:spPr>
          <a:xfrm flipV="1">
            <a:off x="1970681" y="3304004"/>
            <a:ext cx="235475" cy="1149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77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D5CF-396D-AD46-9D30-CE739BB4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46"/>
            <a:ext cx="9144000" cy="647850"/>
          </a:xfrm>
        </p:spPr>
        <p:txBody>
          <a:bodyPr/>
          <a:lstStyle/>
          <a:p>
            <a:r>
              <a:rPr lang="en-US" sz="2600" dirty="0"/>
              <a:t>Frontend – Modified DVS pixel (Dynamic Vision System)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1CDF7-DF6E-AD4A-A633-44027717BE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3657" y="2796946"/>
            <a:ext cx="8716685" cy="1935055"/>
          </a:xfrm>
        </p:spPr>
        <p:txBody>
          <a:bodyPr/>
          <a:lstStyle/>
          <a:p>
            <a:r>
              <a:rPr lang="en-US" dirty="0"/>
              <a:t>Low power and area pixel architecture ( DVS systems in 65 nm process of 9 × 9 µm</a:t>
            </a:r>
            <a:r>
              <a:rPr lang="en-US" baseline="30000" dirty="0"/>
              <a:t>2</a:t>
            </a:r>
            <a:r>
              <a:rPr lang="en-US" dirty="0"/>
              <a:t> to 18 × 18 µm</a:t>
            </a:r>
            <a:r>
              <a:rPr lang="en-US" baseline="30000" dirty="0"/>
              <a:t>2</a:t>
            </a:r>
            <a:r>
              <a:rPr lang="en-US" dirty="0"/>
              <a:t> have been demonstrated). Will not change much in 28 nm process</a:t>
            </a:r>
          </a:p>
          <a:p>
            <a:r>
              <a:rPr lang="en-US" dirty="0"/>
              <a:t>Creates a pulse train ( 2-5ns) dependent on the total charge in the pixel (spikes) </a:t>
            </a:r>
          </a:p>
          <a:p>
            <a:r>
              <a:rPr lang="en-US" dirty="0"/>
              <a:t>Large signals produce closely spaced spikes, small signal produce fewer farther spaced spikes</a:t>
            </a:r>
          </a:p>
          <a:p>
            <a:r>
              <a:rPr lang="en-US" dirty="0"/>
              <a:t>A negative pulse can dynamically reset the pixel (or can continue)</a:t>
            </a:r>
          </a:p>
          <a:p>
            <a:r>
              <a:rPr lang="en-US" dirty="0"/>
              <a:t>Information is time encoded in the pulse train</a:t>
            </a:r>
          </a:p>
          <a:p>
            <a:r>
              <a:rPr lang="en-US" dirty="0"/>
              <a:t>Non-uniformity correction and per pixel trimming can be handled by weight pruning (reusing resources)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78220-DF90-6042-A955-C4506B5D0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A958A1-A53B-8044-8B87-D942879F1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963" y="8616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7" name="Picture 2" descr="Diagram&#10;&#10;Description automatically generated">
            <a:extLst>
              <a:ext uri="{FF2B5EF4-FFF2-40B4-BE49-F238E27FC236}">
                <a16:creationId xmlns:a16="http://schemas.microsoft.com/office/drawing/2014/main" id="{D95D33F6-DED7-3047-A012-E46DBC12C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7"/>
          <a:stretch>
            <a:fillRect/>
          </a:stretch>
        </p:blipFill>
        <p:spPr bwMode="auto">
          <a:xfrm>
            <a:off x="1807732" y="778478"/>
            <a:ext cx="3644900" cy="18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047A79-ED86-1F4C-A9B5-370ACB96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861657"/>
            <a:ext cx="77099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0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0387-D506-1D41-82BE-66502515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7181"/>
            <a:ext cx="8520600" cy="572700"/>
          </a:xfrm>
        </p:spPr>
        <p:txBody>
          <a:bodyPr/>
          <a:lstStyle/>
          <a:p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Neuromorphic approaches:  digital spiking neural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52FD4-8AD6-8C43-86F4-0A40A8BE9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639133"/>
            <a:ext cx="4033393" cy="4504367"/>
          </a:xfrm>
        </p:spPr>
        <p:txBody>
          <a:bodyPr/>
          <a:lstStyle/>
          <a:p>
            <a:r>
              <a:rPr lang="en-US" sz="1600" dirty="0"/>
              <a:t>Local neighborhood for 1</a:t>
            </a:r>
            <a:r>
              <a:rPr lang="en-US" sz="1600" baseline="30000" dirty="0"/>
              <a:t>st</a:t>
            </a:r>
            <a:r>
              <a:rPr lang="en-US" sz="1600" dirty="0"/>
              <a:t> stage of classification</a:t>
            </a:r>
          </a:p>
          <a:p>
            <a:pPr lvl="1"/>
            <a:r>
              <a:rPr lang="en-US" sz="1400" dirty="0"/>
              <a:t>Compute total energy and track angle by </a:t>
            </a:r>
            <a:r>
              <a:rPr lang="en-US" sz="1400" dirty="0" err="1"/>
              <a:t>spatio</a:t>
            </a:r>
            <a:r>
              <a:rPr lang="en-US" sz="1400" dirty="0"/>
              <a:t>-temporal correlation</a:t>
            </a:r>
          </a:p>
          <a:p>
            <a:r>
              <a:rPr lang="en-US" sz="1600" dirty="0"/>
              <a:t>Mature systems are based on these SNNs e.g. </a:t>
            </a:r>
            <a:r>
              <a:rPr lang="en-US" sz="1600" dirty="0" err="1"/>
              <a:t>Loihi</a:t>
            </a:r>
            <a:r>
              <a:rPr lang="en-US" sz="1600" dirty="0"/>
              <a:t>, True-North, </a:t>
            </a:r>
            <a:r>
              <a:rPr lang="en-US" sz="1600" dirty="0" err="1"/>
              <a:t>Spinnakar</a:t>
            </a:r>
            <a:r>
              <a:rPr lang="en-US" sz="1600" dirty="0"/>
              <a:t> (in adv geometry nodes 14 nm and below)</a:t>
            </a:r>
          </a:p>
          <a:p>
            <a:r>
              <a:rPr lang="en-US" sz="1600" dirty="0"/>
              <a:t>Low–power since it runs without a clock</a:t>
            </a:r>
          </a:p>
          <a:p>
            <a:r>
              <a:rPr lang="en-US" sz="1600" dirty="0"/>
              <a:t>HL- LHC case: since events are uncorrelated between bunches we don’t need a complex network requiring historic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9A76A-B536-E04E-B649-2BC2D56EF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2" descr="Spiking Neural Networks Hardware Implementations and Challenges: A Survey">
            <a:extLst>
              <a:ext uri="{FF2B5EF4-FFF2-40B4-BE49-F238E27FC236}">
                <a16:creationId xmlns:a16="http://schemas.microsoft.com/office/drawing/2014/main" id="{B592CB87-AB3B-6248-A388-11FF795F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93" y="1582742"/>
            <a:ext cx="4987765" cy="21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7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EB3D-F2D6-024F-9639-E333125E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58" y="95737"/>
            <a:ext cx="8520600" cy="572700"/>
          </a:xfrm>
        </p:spPr>
        <p:txBody>
          <a:bodyPr/>
          <a:lstStyle/>
          <a:p>
            <a:r>
              <a:rPr lang="en-US" b="1" dirty="0">
                <a:solidFill>
                  <a:srgbClr val="004C97"/>
                </a:solidFill>
                <a:latin typeface="Helvetica" pitchFamily="2" charset="0"/>
              </a:rPr>
              <a:t>Converting raw data to local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7747A-602F-8344-B34F-532B3720A20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733582" y="584857"/>
            <a:ext cx="2111460" cy="3963358"/>
          </a:xfrm>
        </p:spPr>
        <p:txBody>
          <a:bodyPr/>
          <a:lstStyle/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Use Neural Network as a classifier</a:t>
            </a:r>
          </a:p>
          <a:p>
            <a:r>
              <a:rPr lang="en-US" dirty="0"/>
              <a:t>Determine 3D position (finer than pixel size)</a:t>
            </a:r>
          </a:p>
          <a:p>
            <a:r>
              <a:rPr lang="en-US" dirty="0"/>
              <a:t>Total charge</a:t>
            </a:r>
          </a:p>
          <a:p>
            <a:r>
              <a:rPr lang="en-US" dirty="0"/>
              <a:t>Angular momentum</a:t>
            </a:r>
          </a:p>
          <a:p>
            <a:r>
              <a:rPr lang="en-US" dirty="0"/>
              <a:t>Timing information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Early decision: KEEP / DISCARD Determine if cluster has useful information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D3447-D40F-8941-8201-92C6DCD59D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F979FF-49AC-EC42-8970-87AEF1D3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2" y="1319438"/>
            <a:ext cx="6205770" cy="32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5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1F46-F6AB-B041-A7A8-1672FB90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/>
          <a:lstStyle/>
          <a:p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Vector Matrix Multiplication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2E788-534B-5D49-B5C8-3E64E126B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building block of neural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26ED0-1C01-0F41-8526-E56B6959FFA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1021884"/>
            <a:ext cx="3999900" cy="3416400"/>
          </a:xfrm>
        </p:spPr>
        <p:txBody>
          <a:bodyPr/>
          <a:lstStyle/>
          <a:p>
            <a:r>
              <a:rPr lang="en-US" dirty="0"/>
              <a:t>Analog implementation</a:t>
            </a:r>
          </a:p>
          <a:p>
            <a:r>
              <a:rPr lang="en-US" dirty="0"/>
              <a:t>Small footprint, programmable, large resistors 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C0C29-42FF-904C-9844-D1C5343A1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F11DD-3832-2D4E-B6B0-4ED4A4215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" r="56517" b="15198"/>
          <a:stretch/>
        </p:blipFill>
        <p:spPr>
          <a:xfrm>
            <a:off x="857319" y="1825926"/>
            <a:ext cx="2908662" cy="2408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7CCFC-3D3F-CF44-9DB8-16B8F309A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75" b="6037"/>
          <a:stretch/>
        </p:blipFill>
        <p:spPr>
          <a:xfrm>
            <a:off x="5035801" y="1880262"/>
            <a:ext cx="3340850" cy="2735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12F5F6-19C3-6948-8858-3F6A32059116}"/>
              </a:ext>
            </a:extLst>
          </p:cNvPr>
          <p:cNvSpPr txBox="1"/>
          <p:nvPr/>
        </p:nvSpPr>
        <p:spPr>
          <a:xfrm>
            <a:off x="7110624" y="181889"/>
            <a:ext cx="194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D.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Strukov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UCSB</a:t>
            </a:r>
          </a:p>
        </p:txBody>
      </p:sp>
    </p:spTree>
    <p:extLst>
      <p:ext uri="{BB962C8B-B14F-4D97-AF65-F5344CB8AC3E}">
        <p14:creationId xmlns:p14="http://schemas.microsoft.com/office/powerpoint/2010/main" val="384698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2993-5476-A84F-B747-2FEFB64F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92776"/>
            <a:ext cx="8794950" cy="572700"/>
          </a:xfrm>
        </p:spPr>
        <p:txBody>
          <a:bodyPr/>
          <a:lstStyle/>
          <a:p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Integrate a Field programmable Analog Array (FPAA)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BE955-FB5C-8F40-A10B-4561B2A50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21" y="716980"/>
            <a:ext cx="5391648" cy="2126584"/>
          </a:xfrm>
        </p:spPr>
        <p:txBody>
          <a:bodyPr/>
          <a:lstStyle/>
          <a:p>
            <a:r>
              <a:rPr lang="en-US" dirty="0"/>
              <a:t>Programmable Floating gate transistors for weights and switches</a:t>
            </a:r>
          </a:p>
          <a:p>
            <a:r>
              <a:rPr lang="en-US" dirty="0"/>
              <a:t>Structures are available in standard CMOS process (have been demonstrated in 350 nm to 40 nm nodes)</a:t>
            </a:r>
          </a:p>
          <a:p>
            <a:r>
              <a:rPr lang="en-US" dirty="0"/>
              <a:t>Radiation performance – unknown</a:t>
            </a:r>
          </a:p>
          <a:p>
            <a:r>
              <a:rPr lang="en-US" dirty="0"/>
              <a:t>Uses operation transconductance amplifier (OTA) with floating gates for Vector Matrix multiplication</a:t>
            </a:r>
          </a:p>
          <a:p>
            <a:r>
              <a:rPr lang="en-US" dirty="0"/>
              <a:t>Reconfigurable architecture by using a switch matrix  and Manhattan routing to define interconnections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33C1D-7796-854E-9E31-E9BE97B9CF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BECE9-C30A-E942-B80B-3B16299E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037" y="830589"/>
            <a:ext cx="2797953" cy="1255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1FD741-7653-F648-AF14-E283F9930597}"/>
              </a:ext>
            </a:extLst>
          </p:cNvPr>
          <p:cNvSpPr txBox="1"/>
          <p:nvPr/>
        </p:nvSpPr>
        <p:spPr>
          <a:xfrm>
            <a:off x="6879396" y="18311"/>
            <a:ext cx="234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 Hasler, Georgia Tech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EAB7F-C793-654C-8EA8-83042533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3" y="3124112"/>
            <a:ext cx="3441700" cy="2044700"/>
          </a:xfrm>
          <a:prstGeom prst="rect">
            <a:avLst/>
          </a:prstGeom>
        </p:spPr>
      </p:pic>
      <p:pic>
        <p:nvPicPr>
          <p:cNvPr id="3074" name="Picture 2" descr="Programmable floating-gate transistors performing a vector matrix multiply using current-domain mathematics.">
            <a:extLst>
              <a:ext uri="{FF2B5EF4-FFF2-40B4-BE49-F238E27FC236}">
                <a16:creationId xmlns:a16="http://schemas.microsoft.com/office/drawing/2014/main" id="{FF749AF1-BAB2-0446-AE2F-88696580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93" y="2065524"/>
            <a:ext cx="3069765" cy="310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0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6600-9E93-C94D-8056-E9E6DEFE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" y="128812"/>
            <a:ext cx="8983808" cy="572700"/>
          </a:xfrm>
        </p:spPr>
        <p:txBody>
          <a:bodyPr/>
          <a:lstStyle/>
          <a:p>
            <a:r>
              <a:rPr lang="en-US" dirty="0"/>
              <a:t>Use the pixel area for starting the classification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3D068-DBEE-1445-A5F8-6C85F85AD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86080"/>
            <a:ext cx="4435208" cy="1445462"/>
          </a:xfrm>
        </p:spPr>
        <p:txBody>
          <a:bodyPr/>
          <a:lstStyle/>
          <a:p>
            <a:r>
              <a:rPr lang="en-US" dirty="0"/>
              <a:t>Group 4 pixels together and share their analog well (similar to RD53)</a:t>
            </a:r>
          </a:p>
          <a:p>
            <a:r>
              <a:rPr lang="en-US" dirty="0"/>
              <a:t>Create computational analog blocks which gathers information from nearest 8/15 neighbors</a:t>
            </a:r>
          </a:p>
          <a:p>
            <a:r>
              <a:rPr lang="en-US" dirty="0"/>
              <a:t>CAB based on a TIA  (FG or analog memristor)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8E14D-B6E4-5D4E-A44D-D74C27B8268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09213" y="660973"/>
            <a:ext cx="3999900" cy="1553176"/>
          </a:xfrm>
        </p:spPr>
        <p:txBody>
          <a:bodyPr/>
          <a:lstStyle/>
          <a:p>
            <a:r>
              <a:rPr lang="en-US" dirty="0"/>
              <a:t>Create hierarchical network.</a:t>
            </a:r>
          </a:p>
          <a:p>
            <a:r>
              <a:rPr lang="en-US" dirty="0"/>
              <a:t>Local physics information is important to determine track properties</a:t>
            </a:r>
          </a:p>
          <a:p>
            <a:r>
              <a:rPr lang="en-US" dirty="0"/>
              <a:t>Energy is shared within small area, which contains the angular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4EAE2-FFB6-4C44-90A2-0945BAE4F0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1ECDB-A924-964A-8064-5A093B6BB62D}"/>
              </a:ext>
            </a:extLst>
          </p:cNvPr>
          <p:cNvPicPr/>
          <p:nvPr/>
        </p:nvPicPr>
        <p:blipFill rotWithShape="1">
          <a:blip r:embed="rId2"/>
          <a:srcRect b="58711"/>
          <a:stretch/>
        </p:blipFill>
        <p:spPr bwMode="auto">
          <a:xfrm>
            <a:off x="474498" y="1873392"/>
            <a:ext cx="3685126" cy="3183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2043ED-69E9-C643-A099-8D1811629766}"/>
              </a:ext>
            </a:extLst>
          </p:cNvPr>
          <p:cNvGrpSpPr/>
          <p:nvPr/>
        </p:nvGrpSpPr>
        <p:grpSpPr>
          <a:xfrm>
            <a:off x="5211720" y="1897814"/>
            <a:ext cx="2845748" cy="3159003"/>
            <a:chOff x="3848889" y="2476869"/>
            <a:chExt cx="2371120" cy="25435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5F581A-47E2-034C-AF3F-D7F396F0B72F}"/>
                </a:ext>
              </a:extLst>
            </p:cNvPr>
            <p:cNvPicPr/>
            <p:nvPr/>
          </p:nvPicPr>
          <p:blipFill rotWithShape="1">
            <a:blip r:embed="rId3"/>
            <a:srcRect t="-3055" r="74423"/>
            <a:stretch/>
          </p:blipFill>
          <p:spPr>
            <a:xfrm>
              <a:off x="3848889" y="2476869"/>
              <a:ext cx="1202506" cy="25435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D03BBC-D440-DB46-8281-4F7241D971EB}"/>
                </a:ext>
              </a:extLst>
            </p:cNvPr>
            <p:cNvPicPr/>
            <p:nvPr/>
          </p:nvPicPr>
          <p:blipFill rotWithShape="1">
            <a:blip r:embed="rId3"/>
            <a:srcRect l="74423"/>
            <a:stretch/>
          </p:blipFill>
          <p:spPr>
            <a:xfrm>
              <a:off x="5017503" y="2569484"/>
              <a:ext cx="1202506" cy="245097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6D54F84-1076-414C-BDC2-81FBE1DA4B28}"/>
              </a:ext>
            </a:extLst>
          </p:cNvPr>
          <p:cNvSpPr/>
          <p:nvPr/>
        </p:nvSpPr>
        <p:spPr>
          <a:xfrm>
            <a:off x="3279228" y="2261603"/>
            <a:ext cx="620878" cy="705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93090-478C-A24A-AB53-57AE2D7AD7D3}"/>
              </a:ext>
            </a:extLst>
          </p:cNvPr>
          <p:cNvSpPr/>
          <p:nvPr/>
        </p:nvSpPr>
        <p:spPr>
          <a:xfrm>
            <a:off x="629811" y="2315393"/>
            <a:ext cx="620878" cy="705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650C2-A28E-394F-8AD7-58AFC7BE0F13}"/>
              </a:ext>
            </a:extLst>
          </p:cNvPr>
          <p:cNvSpPr/>
          <p:nvPr/>
        </p:nvSpPr>
        <p:spPr>
          <a:xfrm>
            <a:off x="3279228" y="4139195"/>
            <a:ext cx="620878" cy="705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11B4ED-E434-AC4B-AC73-34ED0DE09D07}"/>
              </a:ext>
            </a:extLst>
          </p:cNvPr>
          <p:cNvSpPr/>
          <p:nvPr/>
        </p:nvSpPr>
        <p:spPr>
          <a:xfrm>
            <a:off x="629812" y="4192986"/>
            <a:ext cx="620878" cy="65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CAB</a:t>
            </a:r>
          </a:p>
        </p:txBody>
      </p:sp>
    </p:spTree>
    <p:extLst>
      <p:ext uri="{BB962C8B-B14F-4D97-AF65-F5344CB8AC3E}">
        <p14:creationId xmlns:p14="http://schemas.microsoft.com/office/powerpoint/2010/main" val="2727698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EA4A-FB4C-0049-9940-01846FCF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04287"/>
            <a:ext cx="8520600" cy="572700"/>
          </a:xfrm>
        </p:spPr>
        <p:txBody>
          <a:bodyPr/>
          <a:lstStyle/>
          <a:p>
            <a:r>
              <a:rPr lang="en-US" sz="2200" b="1" dirty="0" err="1">
                <a:solidFill>
                  <a:srgbClr val="004C97"/>
                </a:solidFill>
                <a:latin typeface="Helvetica" pitchFamily="2" charset="0"/>
              </a:rPr>
              <a:t>Memristive</a:t>
            </a:r>
            <a:r>
              <a:rPr lang="en-US" sz="2200" b="1" dirty="0">
                <a:solidFill>
                  <a:srgbClr val="004C97"/>
                </a:solidFill>
                <a:latin typeface="Helvetica" pitchFamily="2" charset="0"/>
              </a:rPr>
              <a:t> cross-bar arrays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D62A8-3170-0D40-8B45-49A06F5D1F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7DFC6-6E2C-9F49-AEF5-7F192466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1" y="1257212"/>
            <a:ext cx="7013805" cy="3704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F7FF6-3F52-5449-A90D-DC80E8F9D21C}"/>
              </a:ext>
            </a:extLst>
          </p:cNvPr>
          <p:cNvSpPr txBox="1"/>
          <p:nvPr/>
        </p:nvSpPr>
        <p:spPr>
          <a:xfrm>
            <a:off x="7110624" y="181889"/>
            <a:ext cx="194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D.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Strukov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UCSB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777E0-E8FD-C645-B3EB-8FF7909E6BDB}"/>
              </a:ext>
            </a:extLst>
          </p:cNvPr>
          <p:cNvSpPr txBox="1"/>
          <p:nvPr/>
        </p:nvSpPr>
        <p:spPr>
          <a:xfrm>
            <a:off x="157654" y="676987"/>
            <a:ext cx="4414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of programmable resistors ( 1 – 10 GΩ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Small footprints ( &lt; 1µm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4551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92CA98-E90A-E868-8C00-63C1586F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02118"/>
            <a:ext cx="8520600" cy="572700"/>
          </a:xfrm>
        </p:spPr>
        <p:txBody>
          <a:bodyPr/>
          <a:lstStyle/>
          <a:p>
            <a:r>
              <a:rPr lang="en-US" dirty="0"/>
              <a:t>What’s next? Long term plans and impact beyond 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B8A5-8A5D-1209-3BDA-2CE482E78B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41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45C6C4-B882-C58A-5592-7D827EE6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PHYSICS driven: sensor, microelectronics and algorithm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D94B2-1501-75A1-4B33-3A260D1DC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5E5F04-13C7-9C05-7F80-31F8AD69C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63" y="674687"/>
            <a:ext cx="8839436" cy="400139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34C445-82DC-6174-D8EF-829E8725C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822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92;p14">
            <a:extLst>
              <a:ext uri="{FF2B5EF4-FFF2-40B4-BE49-F238E27FC236}">
                <a16:creationId xmlns:a16="http://schemas.microsoft.com/office/drawing/2014/main" id="{4F8FA9DF-2492-B240-AA99-37B96BE51BD9}"/>
              </a:ext>
            </a:extLst>
          </p:cNvPr>
          <p:cNvSpPr txBox="1">
            <a:spLocks/>
          </p:cNvSpPr>
          <p:nvPr/>
        </p:nvSpPr>
        <p:spPr>
          <a:xfrm>
            <a:off x="98385" y="221495"/>
            <a:ext cx="894723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rPr lang="en-US" sz="2200" b="1" dirty="0"/>
              <a:t>Why do we need data processing on the edge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483AE6A-9152-CF4C-89AC-A6C6E33E2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5" y="756695"/>
            <a:ext cx="8947230" cy="388845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POWER: CV</a:t>
            </a:r>
            <a:r>
              <a:rPr lang="en-US" sz="1600" b="1" baseline="30000" dirty="0"/>
              <a:t>2</a:t>
            </a:r>
            <a:r>
              <a:rPr lang="en-US" sz="1600" b="1" dirty="0"/>
              <a:t>f  x (data volume) problem</a:t>
            </a:r>
          </a:p>
          <a:p>
            <a:r>
              <a:rPr lang="en-US" sz="1600" dirty="0"/>
              <a:t>Total power consumption to move data from pixel to periphery: 1 </a:t>
            </a:r>
            <a:r>
              <a:rPr lang="en-US" sz="1600" dirty="0" err="1"/>
              <a:t>pJ</a:t>
            </a:r>
            <a:r>
              <a:rPr lang="en-US" sz="1600" dirty="0"/>
              <a:t>/bit (~ 5mm distance)</a:t>
            </a:r>
          </a:p>
          <a:p>
            <a:r>
              <a:rPr lang="en-US" sz="1600" dirty="0"/>
              <a:t>Total power consumption to move data off-chip: &gt; 0.1 </a:t>
            </a:r>
            <a:r>
              <a:rPr lang="en-US" sz="1600" dirty="0" err="1"/>
              <a:t>nJ</a:t>
            </a:r>
            <a:r>
              <a:rPr lang="en-US" sz="1600" dirty="0"/>
              <a:t>/bit</a:t>
            </a:r>
          </a:p>
          <a:p>
            <a:pPr marL="0" indent="0">
              <a:buNone/>
            </a:pPr>
            <a:r>
              <a:rPr lang="en-US" sz="1600" b="1" dirty="0"/>
              <a:t>Minimize C,V</a:t>
            </a:r>
          </a:p>
          <a:p>
            <a:r>
              <a:rPr lang="en-US" sz="1600" dirty="0"/>
              <a:t>3D Integration (high density, low capacitance interconnect)</a:t>
            </a:r>
          </a:p>
          <a:p>
            <a:r>
              <a:rPr lang="en-US" sz="1600" dirty="0"/>
              <a:t>Low voltage signaling   </a:t>
            </a:r>
          </a:p>
          <a:p>
            <a:pPr marL="0" indent="0">
              <a:buNone/>
            </a:pPr>
            <a:r>
              <a:rPr lang="en-US" sz="1600" b="1" dirty="0"/>
              <a:t>Reduce data</a:t>
            </a:r>
          </a:p>
          <a:p>
            <a:r>
              <a:rPr lang="en-US" sz="1600" dirty="0"/>
              <a:t>Typically just zero-suppression for on-detector                                                                electronics – OK for sparce data</a:t>
            </a:r>
          </a:p>
          <a:p>
            <a:pPr marL="0" indent="0">
              <a:buNone/>
            </a:pPr>
            <a:r>
              <a:rPr lang="en-US" sz="1600" b="1" dirty="0"/>
              <a:t>HL LHC: </a:t>
            </a:r>
          </a:p>
          <a:p>
            <a:pPr marL="0" indent="0">
              <a:buNone/>
            </a:pPr>
            <a:r>
              <a:rPr lang="en-US" sz="1600" dirty="0"/>
              <a:t>Higher granularity, higher occupancy, higher precision </a:t>
            </a:r>
          </a:p>
          <a:p>
            <a:pPr marL="0" indent="0">
              <a:buNone/>
            </a:pPr>
            <a:r>
              <a:rPr lang="en-US" sz="1600" dirty="0"/>
              <a:t>                                       =&gt; needs NEW APPROACH</a:t>
            </a:r>
          </a:p>
          <a:p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784AA6E-3E59-EC4B-B5A3-675E80F3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09" y="2336009"/>
            <a:ext cx="3765891" cy="230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B78CBC-B30B-764A-97EB-FFE5F6F4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Farah Fahim | AI-on-chip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F64C3-C253-894E-A85E-465DFF4B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2061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9ADB99-5435-6C44-FFE9-D6148E8A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988682"/>
            <a:ext cx="4531659" cy="2995599"/>
          </a:xfrm>
        </p:spPr>
        <p:txBody>
          <a:bodyPr lIns="0" tIns="0" rIns="0" bIns="0" anchor="t"/>
          <a:lstStyle/>
          <a:p>
            <a:pPr marL="229870" indent="-229870"/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Low power, low noise, ultra-sensitive analog for sensor signals (both amplitude and time)</a:t>
            </a:r>
            <a:endParaRPr lang="en-US" sz="1400">
              <a:solidFill>
                <a:schemeClr val="accent3">
                  <a:lumMod val="50000"/>
                </a:schemeClr>
              </a:solidFill>
              <a:ea typeface="ＭＳ Ｐゴシック"/>
            </a:endParaRPr>
          </a:p>
          <a:p>
            <a:pPr marL="229870" indent="-229870"/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SOC approach for integrated digital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(reconfigurable, reprogrammable architectures)</a:t>
            </a:r>
            <a:endParaRPr lang="en-US" sz="1400">
              <a:solidFill>
                <a:schemeClr val="accent6">
                  <a:lumMod val="50000"/>
                </a:schemeClr>
              </a:solidFill>
              <a:ea typeface="ＭＳ Ｐゴシック"/>
            </a:endParaRPr>
          </a:p>
          <a:p>
            <a:pPr marL="229870" indent="-229870"/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AI-on-chip for compact ML inference models for edge compute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(data processing at source)</a:t>
            </a:r>
          </a:p>
          <a:p>
            <a:pPr marL="229870" indent="-229870"/>
            <a:r>
              <a:rPr lang="en-US" sz="1600">
                <a:solidFill>
                  <a:schemeClr val="accent4"/>
                </a:solidFill>
              </a:rPr>
              <a:t>Wireless / Integrated photonics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(long distance data transfer)</a:t>
            </a:r>
          </a:p>
          <a:p>
            <a:pPr marL="229870" indent="-229870"/>
            <a:r>
              <a:rPr lang="en-US" sz="1600">
                <a:solidFill>
                  <a:schemeClr val="accent4"/>
                </a:solidFill>
              </a:rPr>
              <a:t>Integrated THz electronics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(short distance communication)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773A62-C74A-B426-89E2-4DF80582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 for the next 20 years: Enable Smart Sensors</a:t>
            </a:r>
          </a:p>
        </p:txBody>
      </p:sp>
      <p:pic>
        <p:nvPicPr>
          <p:cNvPr id="1026" name="Picture 2" descr="Custom IC&quot;, MEM, &quot;Photonic Design&quot; | Siemens Digital Industries Software">
            <a:extLst>
              <a:ext uri="{FF2B5EF4-FFF2-40B4-BE49-F238E27FC236}">
                <a16:creationId xmlns:a16="http://schemas.microsoft.com/office/drawing/2014/main" id="{580C8BB3-5168-CE03-0EE6-56578564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r="8312"/>
          <a:stretch/>
        </p:blipFill>
        <p:spPr bwMode="auto">
          <a:xfrm>
            <a:off x="4938108" y="1069012"/>
            <a:ext cx="3594847" cy="27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A04118-AD58-4BED-33BF-EAD879F4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0A995-024B-6AE1-F2E9-0A0CBE165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43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A112C-5977-F18B-E467-F4F775300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98404"/>
            <a:ext cx="2193848" cy="3746692"/>
          </a:xfrm>
        </p:spPr>
        <p:txBody>
          <a:bodyPr/>
          <a:lstStyle/>
          <a:p>
            <a:r>
              <a:rPr lang="en-US" dirty="0"/>
              <a:t>Benchmarks set by HEP experiments are beyond the current needs of industry applications</a:t>
            </a:r>
          </a:p>
          <a:p>
            <a:r>
              <a:rPr lang="en-US" dirty="0"/>
              <a:t>Mid-scale prototyping for HEP experiments advance lab to fab innovation required for growth in semiconductor manufacturing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2AFA5E-D4E9-F548-6909-CC7DB2E3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experiments are equivalent to real life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E468B-5107-EB98-F576-26B113E07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7117A-DE29-8381-6765-1F7FE71B6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9EB459-A9D6-7BBC-2ED3-E5D8B69B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26" y="728663"/>
            <a:ext cx="6376872" cy="38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03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AC9E3-B3FE-6F86-58D8-0F556AF2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behalf of several collaborators</a:t>
            </a:r>
          </a:p>
          <a:p>
            <a:r>
              <a:rPr lang="en-US" dirty="0"/>
              <a:t>Fermilab: </a:t>
            </a:r>
            <a:r>
              <a:rPr lang="en-US" dirty="0" err="1"/>
              <a:t>Nhan</a:t>
            </a:r>
            <a:r>
              <a:rPr lang="en-US" dirty="0"/>
              <a:t> Tran, Jim </a:t>
            </a:r>
            <a:r>
              <a:rPr lang="en-US" dirty="0" err="1"/>
              <a:t>Hirschauer</a:t>
            </a:r>
            <a:r>
              <a:rPr lang="en-US" dirty="0"/>
              <a:t>, Davide Braga, Doug Berry, Ron Lipton, Jennet Dickinson, Gauri Pradhan, Ben </a:t>
            </a:r>
            <a:r>
              <a:rPr lang="en-US" dirty="0" err="1"/>
              <a:t>Parpillon</a:t>
            </a:r>
            <a:r>
              <a:rPr lang="en-US" dirty="0"/>
              <a:t>, Christian Herwig </a:t>
            </a:r>
          </a:p>
          <a:p>
            <a:r>
              <a:rPr lang="en-US" dirty="0"/>
              <a:t>Northwestern University: Seda </a:t>
            </a:r>
            <a:r>
              <a:rPr lang="en-US" dirty="0" err="1"/>
              <a:t>Memik</a:t>
            </a:r>
            <a:r>
              <a:rPr lang="en-US" dirty="0"/>
              <a:t>, Manuel Blanco Valentin</a:t>
            </a:r>
          </a:p>
          <a:p>
            <a:r>
              <a:rPr lang="en-US" dirty="0"/>
              <a:t>Columbia University: Giuseppe Di Guglielmo, Davide </a:t>
            </a:r>
            <a:r>
              <a:rPr lang="en-US" dirty="0" err="1"/>
              <a:t>Giri</a:t>
            </a:r>
            <a:r>
              <a:rPr lang="en-US" dirty="0"/>
              <a:t>, </a:t>
            </a:r>
            <a:r>
              <a:rPr lang="en-US" dirty="0" err="1"/>
              <a:t>Maico</a:t>
            </a:r>
            <a:r>
              <a:rPr lang="en-US" dirty="0"/>
              <a:t> Cassel Santos, Luca </a:t>
            </a:r>
            <a:r>
              <a:rPr lang="en-US" dirty="0" err="1"/>
              <a:t>Carloni</a:t>
            </a:r>
            <a:endParaRPr lang="en-US" dirty="0"/>
          </a:p>
          <a:p>
            <a:r>
              <a:rPr lang="en-US" dirty="0"/>
              <a:t>UIC: Corrinne Mills, </a:t>
            </a:r>
            <a:r>
              <a:rPr lang="en-US" dirty="0" err="1"/>
              <a:t>Jieun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Amit Trivedi</a:t>
            </a:r>
          </a:p>
          <a:p>
            <a:r>
              <a:rPr lang="en-US" dirty="0"/>
              <a:t>JHU: Morris Swartz</a:t>
            </a:r>
          </a:p>
          <a:p>
            <a:pPr marL="0" indent="0">
              <a:buNone/>
            </a:pPr>
            <a:r>
              <a:rPr lang="en-US" dirty="0"/>
              <a:t>and many others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027A3-9914-7E93-8232-E330429F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1EB7A-2171-BC83-1D58-3F98FE9D2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A0DAD-6FDD-4835-5E76-AF656C96C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6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4ABCE-B0C1-A94D-8C63-5319F0646C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9424" y="546310"/>
            <a:ext cx="1967947" cy="2402164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ACADEMIC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CEB2CB-CC9B-BA4F-B246-1BFBD3B2760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06249" y="713622"/>
            <a:ext cx="2468011" cy="2402164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NATIONAL LABS: ADVANCED SCIENTIFIC INSTRUMENTATION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218C71-2FFB-0049-AC66-A51C6952384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08566" y="2841274"/>
            <a:ext cx="2181686" cy="1504114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Support interdisciplinary research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Enables new scientific discovery and foundational engineering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Novel solutions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Mission: new knowledge and education of students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60E683-6BDA-8E4F-86E6-4AD99D7F933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06978" y="3205370"/>
            <a:ext cx="2636630" cy="1321009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Support scientific experiments operating in extreme environments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>
                <a:solidFill>
                  <a:sysClr val="windowText" lastClr="000000"/>
                </a:solidFill>
              </a:rPr>
              <a:t>Mid-size scaling </a:t>
            </a:r>
            <a:r>
              <a:rPr lang="en-US" sz="1050" kern="0" dirty="0">
                <a:solidFill>
                  <a:sysClr val="windowText" lastClr="000000"/>
                </a:solidFill>
              </a:rPr>
              <a:t>for large experiments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Mission: robust performance over several decades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C40E4-51AD-834A-8EE5-A0C0566FD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Farah Fahim | AI-on-chip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4AF06-CC43-5746-814D-FC5693EE9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9DCA4-E004-E94D-94E7-F7EE8342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1" y="87298"/>
            <a:ext cx="8686800" cy="320908"/>
          </a:xfrm>
        </p:spPr>
        <p:txBody>
          <a:bodyPr/>
          <a:lstStyle/>
          <a:p>
            <a:r>
              <a:rPr lang="en-US" dirty="0"/>
              <a:t>Fermilab Microelectronics Capabilities and Mission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30FC6F8-098A-0E4B-B2F5-CCA7964C80D8}"/>
              </a:ext>
            </a:extLst>
          </p:cNvPr>
          <p:cNvSpPr txBox="1">
            <a:spLocks/>
          </p:cNvSpPr>
          <p:nvPr/>
        </p:nvSpPr>
        <p:spPr>
          <a:xfrm>
            <a:off x="6670989" y="606468"/>
            <a:ext cx="1967947" cy="240216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INDUSTRY – PRODUCT DRIVEN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B3704DB-07B5-8546-8D44-71F6E0FA0A25}"/>
              </a:ext>
            </a:extLst>
          </p:cNvPr>
          <p:cNvSpPr txBox="1">
            <a:spLocks/>
          </p:cNvSpPr>
          <p:nvPr/>
        </p:nvSpPr>
        <p:spPr>
          <a:xfrm>
            <a:off x="6670988" y="3501901"/>
            <a:ext cx="2235265" cy="8298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Support consumer electronics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Mature designs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ysClr val="windowText" lastClr="000000"/>
                </a:solidFill>
              </a:rPr>
              <a:t>Mission: incremental product driven design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C52E1D-4C65-C64F-A06E-D6882413904E}"/>
              </a:ext>
            </a:extLst>
          </p:cNvPr>
          <p:cNvSpPr/>
          <p:nvPr/>
        </p:nvSpPr>
        <p:spPr>
          <a:xfrm>
            <a:off x="2943092" y="563510"/>
            <a:ext cx="3251664" cy="381381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79EE1D-C209-4F4D-844D-D25CEBFB4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025"/>
          <a:stretch/>
        </p:blipFill>
        <p:spPr>
          <a:xfrm flipH="1">
            <a:off x="3373330" y="1326982"/>
            <a:ext cx="1442984" cy="1160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F274A1-6673-1245-911E-1EDBB792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" t="10021" b="7957"/>
          <a:stretch/>
        </p:blipFill>
        <p:spPr>
          <a:xfrm flipH="1">
            <a:off x="4058075" y="1555516"/>
            <a:ext cx="1354965" cy="1552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473AED-27A5-2346-BBC8-74C56E2A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8" t="9284" r="21977" b="12840"/>
          <a:stretch/>
        </p:blipFill>
        <p:spPr>
          <a:xfrm>
            <a:off x="6946571" y="1019370"/>
            <a:ext cx="1262330" cy="2368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2EEF13-0D8C-F841-91A5-553C1D088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81" y="862416"/>
            <a:ext cx="1807076" cy="18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224245" y="145682"/>
            <a:ext cx="8695500" cy="4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Co-design: Physics – Algorithm – Microelectronics Hardware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1F1AD2-8B22-CD42-A0F7-5D3D137E3A76}"/>
              </a:ext>
            </a:extLst>
          </p:cNvPr>
          <p:cNvGrpSpPr/>
          <p:nvPr/>
        </p:nvGrpSpPr>
        <p:grpSpPr>
          <a:xfrm>
            <a:off x="693021" y="646590"/>
            <a:ext cx="4978655" cy="4323443"/>
            <a:chOff x="192756" y="1341438"/>
            <a:chExt cx="4330976" cy="37496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224C62-58E8-9645-B6E8-A3BE954E35B3}"/>
                </a:ext>
              </a:extLst>
            </p:cNvPr>
            <p:cNvSpPr txBox="1"/>
            <p:nvPr/>
          </p:nvSpPr>
          <p:spPr>
            <a:xfrm>
              <a:off x="1794804" y="2140842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Hardware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81C58A-AFFF-1144-B041-6CEE4A937D1F}"/>
                </a:ext>
              </a:extLst>
            </p:cNvPr>
            <p:cNvSpPr txBox="1"/>
            <p:nvPr/>
          </p:nvSpPr>
          <p:spPr>
            <a:xfrm>
              <a:off x="3246394" y="3320316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4CD862-1F42-B54A-9562-51B68EEA2B6E}"/>
                </a:ext>
              </a:extLst>
            </p:cNvPr>
            <p:cNvSpPr txBox="1"/>
            <p:nvPr/>
          </p:nvSpPr>
          <p:spPr>
            <a:xfrm>
              <a:off x="1099456" y="4079177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Physics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D9C5E8-260B-D240-8A28-1B3251E0BF8E}"/>
                </a:ext>
              </a:extLst>
            </p:cNvPr>
            <p:cNvSpPr txBox="1"/>
            <p:nvPr/>
          </p:nvSpPr>
          <p:spPr>
            <a:xfrm>
              <a:off x="1886785" y="2458530"/>
              <a:ext cx="963855" cy="347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Interdisciplinary </a:t>
              </a:r>
            </a:p>
            <a:p>
              <a:pPr algn="ctr"/>
              <a:r>
                <a:rPr lang="en-US" sz="1000" dirty="0"/>
                <a:t>Codesign</a:t>
              </a:r>
            </a:p>
          </p:txBody>
        </p:sp>
        <p:pic>
          <p:nvPicPr>
            <p:cNvPr id="10" name="Picture 6" descr="Open - Ai Training And Inference Gpu Fpga Asic Clipart (#2074993) -  PinClipart">
              <a:extLst>
                <a:ext uri="{FF2B5EF4-FFF2-40B4-BE49-F238E27FC236}">
                  <a16:creationId xmlns:a16="http://schemas.microsoft.com/office/drawing/2014/main" id="{9CDDAB8F-26B7-AF49-837E-25E0B58C7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758" y="1744838"/>
              <a:ext cx="413251" cy="43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Physics Icon – Free Download, PNG and Vector">
              <a:extLst>
                <a:ext uri="{FF2B5EF4-FFF2-40B4-BE49-F238E27FC236}">
                  <a16:creationId xmlns:a16="http://schemas.microsoft.com/office/drawing/2014/main" id="{64076F6C-14DB-3B41-A218-B3D2FC710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5425" y="3773509"/>
              <a:ext cx="318407" cy="318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9B2F81F-B493-C94E-9FCD-412577C5F188}"/>
                </a:ext>
              </a:extLst>
            </p:cNvPr>
            <p:cNvSpPr/>
            <p:nvPr/>
          </p:nvSpPr>
          <p:spPr>
            <a:xfrm>
              <a:off x="1554510" y="2056514"/>
              <a:ext cx="2119009" cy="2232147"/>
            </a:xfrm>
            <a:prstGeom prst="arc">
              <a:avLst>
                <a:gd name="adj1" fmla="val 16199998"/>
                <a:gd name="adj2" fmla="val 998591"/>
              </a:avLst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EE71C4C-D5C8-2546-A600-67321121A930}"/>
                </a:ext>
              </a:extLst>
            </p:cNvPr>
            <p:cNvSpPr/>
            <p:nvPr/>
          </p:nvSpPr>
          <p:spPr>
            <a:xfrm rot="7981205">
              <a:off x="1369750" y="2224180"/>
              <a:ext cx="2119009" cy="2232147"/>
            </a:xfrm>
            <a:prstGeom prst="arc">
              <a:avLst>
                <a:gd name="adj1" fmla="val 15766192"/>
                <a:gd name="adj2" fmla="val 315149"/>
              </a:avLst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292A26D-A843-6940-9BAC-FD0F4F32C7DE}"/>
                </a:ext>
              </a:extLst>
            </p:cNvPr>
            <p:cNvSpPr/>
            <p:nvPr/>
          </p:nvSpPr>
          <p:spPr>
            <a:xfrm rot="14218408">
              <a:off x="1141220" y="1975404"/>
              <a:ext cx="2119009" cy="2232147"/>
            </a:xfrm>
            <a:prstGeom prst="arc">
              <a:avLst>
                <a:gd name="adj1" fmla="val 16199998"/>
                <a:gd name="adj2" fmla="val 979921"/>
              </a:avLst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6121A8-A01D-E74B-ABA9-7A69123C92B5}"/>
                </a:ext>
              </a:extLst>
            </p:cNvPr>
            <p:cNvSpPr txBox="1"/>
            <p:nvPr/>
          </p:nvSpPr>
          <p:spPr>
            <a:xfrm>
              <a:off x="1128191" y="1357001"/>
              <a:ext cx="655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System on Chip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34D892-A91F-A141-858F-A2E62EC55431}"/>
                </a:ext>
              </a:extLst>
            </p:cNvPr>
            <p:cNvSpPr txBox="1"/>
            <p:nvPr/>
          </p:nvSpPr>
          <p:spPr>
            <a:xfrm rot="16878117">
              <a:off x="263518" y="2706731"/>
              <a:ext cx="1369271" cy="32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70C0"/>
                  </a:solidFill>
                </a:rPr>
                <a:t>Resource constrained extreme environment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970BA8-A4DF-1A49-8EC2-6CE499F9BBA5}"/>
                </a:ext>
              </a:extLst>
            </p:cNvPr>
            <p:cNvSpPr txBox="1"/>
            <p:nvPr/>
          </p:nvSpPr>
          <p:spPr>
            <a:xfrm>
              <a:off x="1912201" y="4413094"/>
              <a:ext cx="1421241" cy="20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70C0"/>
                  </a:solidFill>
                </a:rPr>
                <a:t>Physics based distributed AI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25DC4E-6870-5F4B-917D-ABAE29A00F0C}"/>
                </a:ext>
              </a:extLst>
            </p:cNvPr>
            <p:cNvSpPr txBox="1"/>
            <p:nvPr/>
          </p:nvSpPr>
          <p:spPr>
            <a:xfrm rot="3716292">
              <a:off x="3189093" y="2433039"/>
              <a:ext cx="1064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70C0"/>
                  </a:solidFill>
                </a:rPr>
                <a:t>Efficiency and Reconfigurability</a:t>
              </a:r>
            </a:p>
          </p:txBody>
        </p:sp>
        <p:pic>
          <p:nvPicPr>
            <p:cNvPr id="19" name="Picture 14" descr="Particle Physics">
              <a:extLst>
                <a:ext uri="{FF2B5EF4-FFF2-40B4-BE49-F238E27FC236}">
                  <a16:creationId xmlns:a16="http://schemas.microsoft.com/office/drawing/2014/main" id="{4CF7DD39-679A-CB43-A504-04865F122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541" y="4326053"/>
              <a:ext cx="906882" cy="60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XPCS at the European X-ray free electron laser facility - ScienceDirect">
              <a:extLst>
                <a:ext uri="{FF2B5EF4-FFF2-40B4-BE49-F238E27FC236}">
                  <a16:creationId xmlns:a16="http://schemas.microsoft.com/office/drawing/2014/main" id="{7E5A7E57-E8D1-AA46-BA10-942C2D0D5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6" y="3968709"/>
              <a:ext cx="882136" cy="63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Synchrotron light source - Wikipedia">
              <a:extLst>
                <a:ext uri="{FF2B5EF4-FFF2-40B4-BE49-F238E27FC236}">
                  <a16:creationId xmlns:a16="http://schemas.microsoft.com/office/drawing/2014/main" id="{53E75B30-2F33-BD45-89E5-753A9C2E7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251" y="4604878"/>
              <a:ext cx="779184" cy="486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Microchip chip circuit component of computer system technology for  microprocessor memory processor and CPU electronic chipset Stock Vector  Image &amp; Art - Alamy">
              <a:extLst>
                <a:ext uri="{FF2B5EF4-FFF2-40B4-BE49-F238E27FC236}">
                  <a16:creationId xmlns:a16="http://schemas.microsoft.com/office/drawing/2014/main" id="{46781538-46BC-C246-B807-06AB022E83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1" t="13633" r="14203" b="20105"/>
            <a:stretch/>
          </p:blipFill>
          <p:spPr bwMode="auto">
            <a:xfrm>
              <a:off x="1682034" y="1376409"/>
              <a:ext cx="346934" cy="34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5A5C43-61E5-B144-A441-C587D93B43FA}"/>
                </a:ext>
              </a:extLst>
            </p:cNvPr>
            <p:cNvSpPr/>
            <p:nvPr/>
          </p:nvSpPr>
          <p:spPr>
            <a:xfrm>
              <a:off x="2818817" y="1341438"/>
              <a:ext cx="12739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Heterogenous System in Package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17BFB5-5440-F94D-AE61-24945A72338A}"/>
                </a:ext>
              </a:extLst>
            </p:cNvPr>
            <p:cNvGrpSpPr/>
            <p:nvPr/>
          </p:nvGrpSpPr>
          <p:grpSpPr>
            <a:xfrm>
              <a:off x="2522695" y="1386996"/>
              <a:ext cx="288650" cy="285047"/>
              <a:chOff x="4455830" y="920393"/>
              <a:chExt cx="599013" cy="543911"/>
            </a:xfrm>
          </p:grpSpPr>
          <p:pic>
            <p:nvPicPr>
              <p:cNvPr id="30" name="Picture 24" descr="Computer Icons Central processing unit Integrated Circuits &amp; Chips , symbol  transparent background PNG clipart | HiClipart">
                <a:extLst>
                  <a:ext uri="{FF2B5EF4-FFF2-40B4-BE49-F238E27FC236}">
                    <a16:creationId xmlns:a16="http://schemas.microsoft.com/office/drawing/2014/main" id="{0C8C0335-EB9A-EA44-AAA5-4584DF3DA4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5830" y="920393"/>
                <a:ext cx="599013" cy="543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2" descr="Open box icon line package symbol Royalty Free Vector Image">
                <a:extLst>
                  <a:ext uri="{FF2B5EF4-FFF2-40B4-BE49-F238E27FC236}">
                    <a16:creationId xmlns:a16="http://schemas.microsoft.com/office/drawing/2014/main" id="{FF4D18E4-89C7-4341-A0AC-235CF60E3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48" t="21777" r="17743" b="27989"/>
              <a:stretch/>
            </p:blipFill>
            <p:spPr bwMode="auto">
              <a:xfrm>
                <a:off x="4578624" y="1010347"/>
                <a:ext cx="383785" cy="319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6" descr="Spiking neural networks. What makes these biologically realistic… | by  Danijela Marković | Towards Data Science">
              <a:extLst>
                <a:ext uri="{FF2B5EF4-FFF2-40B4-BE49-F238E27FC236}">
                  <a16:creationId xmlns:a16="http://schemas.microsoft.com/office/drawing/2014/main" id="{60151AEE-678D-4842-ACA5-795FA7EF8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37"/>
            <a:stretch/>
          </p:blipFill>
          <p:spPr bwMode="auto">
            <a:xfrm>
              <a:off x="3738273" y="3515959"/>
              <a:ext cx="785459" cy="53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8" descr="Understanding of Convolutional Neural Network (CNN) — Deep Learning | by  Prabhu | Medium">
              <a:extLst>
                <a:ext uri="{FF2B5EF4-FFF2-40B4-BE49-F238E27FC236}">
                  <a16:creationId xmlns:a16="http://schemas.microsoft.com/office/drawing/2014/main" id="{0F14820B-80B4-8142-9D29-11C68A96B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780" y="4091662"/>
              <a:ext cx="1111336" cy="373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0">
              <a:extLst>
                <a:ext uri="{FF2B5EF4-FFF2-40B4-BE49-F238E27FC236}">
                  <a16:creationId xmlns:a16="http://schemas.microsoft.com/office/drawing/2014/main" id="{34C6A843-F217-BB45-B78C-47D67BE05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331" y="3101250"/>
              <a:ext cx="278493" cy="214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2" descr="Machine Learning Glyph Icon With Ml Technology Digital Processor Cpu Chip  And Graduation Square Academic Cap Symbols Stock Illustration - Download  Image Now - iStock">
              <a:extLst>
                <a:ext uri="{FF2B5EF4-FFF2-40B4-BE49-F238E27FC236}">
                  <a16:creationId xmlns:a16="http://schemas.microsoft.com/office/drawing/2014/main" id="{C4CA5E22-53E3-B143-A792-427CDF16B7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4" t="12876" r="10677" b="23228"/>
            <a:stretch/>
          </p:blipFill>
          <p:spPr bwMode="auto">
            <a:xfrm>
              <a:off x="4114823" y="3196370"/>
              <a:ext cx="370418" cy="317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Artificial Neural Network Icons - Download Free Vector Icons | Noun Project">
              <a:extLst>
                <a:ext uri="{FF2B5EF4-FFF2-40B4-BE49-F238E27FC236}">
                  <a16:creationId xmlns:a16="http://schemas.microsoft.com/office/drawing/2014/main" id="{A029576F-21C4-A044-B51C-4E92069B9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242" y="3511316"/>
              <a:ext cx="494393" cy="49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4" descr="Fast Machine Learning Lab">
            <a:extLst>
              <a:ext uri="{FF2B5EF4-FFF2-40B4-BE49-F238E27FC236}">
                <a16:creationId xmlns:a16="http://schemas.microsoft.com/office/drawing/2014/main" id="{C8F1F6ED-3CED-1649-8281-659D8CEA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94" y="2351244"/>
            <a:ext cx="1253012" cy="12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15CB21E9-BE3A-C441-80C8-3EA5CE03B030}"/>
              </a:ext>
            </a:extLst>
          </p:cNvPr>
          <p:cNvSpPr/>
          <p:nvPr/>
        </p:nvSpPr>
        <p:spPr>
          <a:xfrm>
            <a:off x="2904013" y="826052"/>
            <a:ext cx="406269" cy="9080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6CE1E8-2B44-9343-9A78-93B3E20F21DE}"/>
              </a:ext>
            </a:extLst>
          </p:cNvPr>
          <p:cNvSpPr txBox="1"/>
          <p:nvPr/>
        </p:nvSpPr>
        <p:spPr>
          <a:xfrm>
            <a:off x="967096" y="969116"/>
            <a:ext cx="1569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Digital scaling / Mixed signal approach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BF7FD5-7E92-5640-BC97-97FE41BAA95F}"/>
              </a:ext>
            </a:extLst>
          </p:cNvPr>
          <p:cNvSpPr txBox="1"/>
          <p:nvPr/>
        </p:nvSpPr>
        <p:spPr>
          <a:xfrm>
            <a:off x="3127067" y="946723"/>
            <a:ext cx="205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Integrated non-volatile memory / 3DIC / Wireless (5G)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EB8AF7-43AF-CF43-8361-0395740EA186}"/>
              </a:ext>
            </a:extLst>
          </p:cNvPr>
          <p:cNvSpPr txBox="1"/>
          <p:nvPr/>
        </p:nvSpPr>
        <p:spPr>
          <a:xfrm>
            <a:off x="40447" y="4364142"/>
            <a:ext cx="154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HL-LHC / XFEL / Synchrotron light sources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641AAE-5D4D-CC4B-AB5E-1728897A14B3}"/>
              </a:ext>
            </a:extLst>
          </p:cNvPr>
          <p:cNvSpPr txBox="1"/>
          <p:nvPr/>
        </p:nvSpPr>
        <p:spPr>
          <a:xfrm>
            <a:off x="3546298" y="4356949"/>
            <a:ext cx="1704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CNN / SNN/ Transfer learning/ Distributed AI  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DE7D619C-4C31-1C47-A679-6FBDD96B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3004" y="969116"/>
            <a:ext cx="3708914" cy="3685548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Resource constrained environment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Radiation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Limited Power/Material budget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Where should this intelligence be added ?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Efficiency and reconfigurability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Ultra-low energy per inference at extremely high rates (10’s ns)</a:t>
            </a:r>
          </a:p>
          <a:p>
            <a:pPr lvl="1">
              <a:lnSpc>
                <a:spcPct val="8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Reprogram both network and parameters 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On-chip learning / inference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Physics based Algorithms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Independent events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Depth vs. classification</a:t>
            </a:r>
          </a:p>
          <a:p>
            <a:pPr lvl="1">
              <a:lnSpc>
                <a:spcPct val="64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Compression vs. filtering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7CF40-0CBF-B741-BF69-CE75EB0257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92CA98-E90A-E868-8C00-63C1586F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02118"/>
            <a:ext cx="8520600" cy="572700"/>
          </a:xfrm>
        </p:spPr>
        <p:txBody>
          <a:bodyPr/>
          <a:lstStyle/>
          <a:p>
            <a:r>
              <a:rPr lang="en-US" dirty="0"/>
              <a:t>Step 1: How to do it? Establish design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B8A5-8A5D-1209-3BDA-2CE482E78B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944319-2FA2-914A-9E0C-4D0FA3B4E7A1}"/>
              </a:ext>
            </a:extLst>
          </p:cNvPr>
          <p:cNvSpPr txBox="1"/>
          <p:nvPr/>
        </p:nvSpPr>
        <p:spPr>
          <a:xfrm>
            <a:off x="67295" y="3294507"/>
            <a:ext cx="8976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Enable edge compute 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Data compression for efficient usage of power and bandwidth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Programmable and Reconfigurable: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ability to reprogram weights to adjust for detector conditions and eventually lead to self-learning intelligent detectors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Hardware – Software codesign 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Algorithm driven architectural approach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Optimized 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Low power and Low latency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Operating in extreme radiation environment: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200 M rad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Autoencoder for data compression is the first use case towards a DNN based on-chip learning and inference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55B7D3-AD3E-EC4F-BD2A-4112C7CB7182}"/>
              </a:ext>
            </a:extLst>
          </p:cNvPr>
          <p:cNvGrpSpPr/>
          <p:nvPr/>
        </p:nvGrpSpPr>
        <p:grpSpPr>
          <a:xfrm>
            <a:off x="354002" y="610981"/>
            <a:ext cx="8678680" cy="2377770"/>
            <a:chOff x="-151452" y="2239917"/>
            <a:chExt cx="11571569" cy="29134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0302C6-D79E-DE47-8DC6-F1C37F9AA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7804" b="53101"/>
            <a:stretch/>
          </p:blipFill>
          <p:spPr>
            <a:xfrm>
              <a:off x="198839" y="3185200"/>
              <a:ext cx="703737" cy="6675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B1E2B3-6345-474A-8341-B19973B0D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101" r="87804"/>
            <a:stretch/>
          </p:blipFill>
          <p:spPr>
            <a:xfrm>
              <a:off x="9643877" y="3027987"/>
              <a:ext cx="703737" cy="6675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1EE4B4-D2E2-CE41-B2FA-1FB2592197F3}"/>
                </a:ext>
              </a:extLst>
            </p:cNvPr>
            <p:cNvSpPr/>
            <p:nvPr/>
          </p:nvSpPr>
          <p:spPr>
            <a:xfrm>
              <a:off x="2053115" y="3119199"/>
              <a:ext cx="2317528" cy="4411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Encoder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C0EDB3-F568-D54F-98AD-BE812B70F933}"/>
                </a:ext>
              </a:extLst>
            </p:cNvPr>
            <p:cNvSpPr/>
            <p:nvPr/>
          </p:nvSpPr>
          <p:spPr>
            <a:xfrm>
              <a:off x="7366888" y="2991833"/>
              <a:ext cx="2060921" cy="7036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Decoder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1D8B4FF-CD92-F741-B296-1D0EBB152CA7}"/>
                </a:ext>
              </a:extLst>
            </p:cNvPr>
            <p:cNvSpPr/>
            <p:nvPr/>
          </p:nvSpPr>
          <p:spPr>
            <a:xfrm>
              <a:off x="1686311" y="2944229"/>
              <a:ext cx="3083089" cy="1655391"/>
            </a:xfrm>
            <a:prstGeom prst="round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EF2ABB-DA71-2942-B5F2-6701B6797157}"/>
                </a:ext>
              </a:extLst>
            </p:cNvPr>
            <p:cNvSpPr txBox="1"/>
            <p:nvPr/>
          </p:nvSpPr>
          <p:spPr>
            <a:xfrm>
              <a:off x="2299881" y="2515890"/>
              <a:ext cx="2067232" cy="3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On-detector ASIC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1769AF-83E8-2344-9A80-8D279B796091}"/>
                </a:ext>
              </a:extLst>
            </p:cNvPr>
            <p:cNvSpPr/>
            <p:nvPr/>
          </p:nvSpPr>
          <p:spPr>
            <a:xfrm>
              <a:off x="2049587" y="3725856"/>
              <a:ext cx="2317527" cy="6421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Reprogrammable weights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02B2FD-4CCF-5240-89B0-D91DBE597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93" t="17881" r="50000" b="31749"/>
            <a:stretch/>
          </p:blipFill>
          <p:spPr>
            <a:xfrm>
              <a:off x="5976551" y="3108800"/>
              <a:ext cx="164757" cy="7036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C41213-0FE6-2C40-BB6E-9ED4113E97C9}"/>
                </a:ext>
              </a:extLst>
            </p:cNvPr>
            <p:cNvSpPr txBox="1"/>
            <p:nvPr/>
          </p:nvSpPr>
          <p:spPr>
            <a:xfrm>
              <a:off x="-34945" y="2844142"/>
              <a:ext cx="1593265" cy="36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Original data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CD1BC0AC-F215-E04B-8567-F74CFF258B73}"/>
                </a:ext>
              </a:extLst>
            </p:cNvPr>
            <p:cNvSpPr/>
            <p:nvPr/>
          </p:nvSpPr>
          <p:spPr>
            <a:xfrm>
              <a:off x="1070542" y="3260230"/>
              <a:ext cx="935591" cy="276019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75EA-0F43-D543-B2DF-8BBC5EB4E396}"/>
                </a:ext>
              </a:extLst>
            </p:cNvPr>
            <p:cNvSpPr txBox="1"/>
            <p:nvPr/>
          </p:nvSpPr>
          <p:spPr>
            <a:xfrm>
              <a:off x="9627062" y="3669011"/>
              <a:ext cx="1793055" cy="62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Reconstructed data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353F53C4-F0BA-F44E-8937-8BD57201B0C4}"/>
                </a:ext>
              </a:extLst>
            </p:cNvPr>
            <p:cNvSpPr/>
            <p:nvPr/>
          </p:nvSpPr>
          <p:spPr>
            <a:xfrm>
              <a:off x="4548492" y="3264055"/>
              <a:ext cx="1103935" cy="294530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84F8FEA-3931-4E48-92F3-674AECB91FCD}"/>
                </a:ext>
              </a:extLst>
            </p:cNvPr>
            <p:cNvSpPr/>
            <p:nvPr/>
          </p:nvSpPr>
          <p:spPr>
            <a:xfrm>
              <a:off x="6622946" y="3286078"/>
              <a:ext cx="606473" cy="237336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1F1E65-C6C4-C448-B512-4C8A827C0C3B}"/>
                </a:ext>
              </a:extLst>
            </p:cNvPr>
            <p:cNvSpPr txBox="1"/>
            <p:nvPr/>
          </p:nvSpPr>
          <p:spPr>
            <a:xfrm>
              <a:off x="5288114" y="2239917"/>
              <a:ext cx="4157546" cy="622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Compressed data</a:t>
              </a:r>
            </a:p>
            <a:p>
              <a:r>
                <a:rPr lang="en-US" sz="1350" dirty="0"/>
                <a:t>- Efficient power and bandwidth usage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9FF1BC1-9A74-7E4D-B63D-6D0A9FD8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6873" y="3558587"/>
              <a:ext cx="0" cy="1603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A32C87E-4E83-C547-8584-59712053E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8902" y="4339611"/>
              <a:ext cx="0" cy="433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4A423C-E776-4048-BB0C-C7AF12B2C19A}"/>
                </a:ext>
              </a:extLst>
            </p:cNvPr>
            <p:cNvSpPr txBox="1"/>
            <p:nvPr/>
          </p:nvSpPr>
          <p:spPr>
            <a:xfrm>
              <a:off x="2607203" y="4753299"/>
              <a:ext cx="16116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reconfigurable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BD0008-90EA-6F4A-B602-35A8603B2EC9}"/>
                </a:ext>
              </a:extLst>
            </p:cNvPr>
            <p:cNvSpPr txBox="1"/>
            <p:nvPr/>
          </p:nvSpPr>
          <p:spPr>
            <a:xfrm>
              <a:off x="-151452" y="3906427"/>
              <a:ext cx="14513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Rate: 40MHz</a:t>
              </a:r>
            </a:p>
          </p:txBody>
        </p:sp>
      </p:grpSp>
      <p:sp>
        <p:nvSpPr>
          <p:cNvPr id="30" name="Google Shape;92;p14">
            <a:extLst>
              <a:ext uri="{FF2B5EF4-FFF2-40B4-BE49-F238E27FC236}">
                <a16:creationId xmlns:a16="http://schemas.microsoft.com/office/drawing/2014/main" id="{E67885C0-3311-FB40-BF5C-E049BB45CD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683" y="201049"/>
            <a:ext cx="8795486" cy="730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Deep Neural Network: Autoencoder for data-compression</a:t>
            </a:r>
            <a:endParaRPr sz="2400" b="1" dirty="0"/>
          </a:p>
        </p:txBody>
      </p:sp>
      <p:pic>
        <p:nvPicPr>
          <p:cNvPr id="26" name="Google Shape;91;p18">
            <a:extLst>
              <a:ext uri="{FF2B5EF4-FFF2-40B4-BE49-F238E27FC236}">
                <a16:creationId xmlns:a16="http://schemas.microsoft.com/office/drawing/2014/main" id="{5B26B314-3F51-4B47-A2B0-859F5841681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565" y="1818083"/>
            <a:ext cx="1905190" cy="135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95;p18">
            <a:extLst>
              <a:ext uri="{FF2B5EF4-FFF2-40B4-BE49-F238E27FC236}">
                <a16:creationId xmlns:a16="http://schemas.microsoft.com/office/drawing/2014/main" id="{CC0385CC-98DE-3247-8039-38475189561D}"/>
              </a:ext>
            </a:extLst>
          </p:cNvPr>
          <p:cNvSpPr txBox="1"/>
          <p:nvPr/>
        </p:nvSpPr>
        <p:spPr>
          <a:xfrm>
            <a:off x="5889657" y="2051581"/>
            <a:ext cx="3403800" cy="104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rgbClr val="7030A0"/>
                </a:solidFill>
              </a:rPr>
              <a:t>Work in latent space</a:t>
            </a:r>
            <a:endParaRPr sz="1200" dirty="0">
              <a:solidFill>
                <a:srgbClr val="7030A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rgbClr val="7030A0"/>
                </a:solidFill>
              </a:rPr>
              <a:t>Pruned network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rgbClr val="7030A0"/>
                </a:solidFill>
              </a:rPr>
              <a:t>Full decoding with mirror weights</a:t>
            </a:r>
            <a:endParaRPr sz="1200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E7BB0-FFB6-EB4C-8DDF-47952B9D4C7D}"/>
              </a:ext>
            </a:extLst>
          </p:cNvPr>
          <p:cNvSpPr txBox="1"/>
          <p:nvPr/>
        </p:nvSpPr>
        <p:spPr>
          <a:xfrm>
            <a:off x="5954852" y="1783856"/>
            <a:ext cx="16177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Off-detector FPGA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31DA8-BC12-5345-9FA4-5682EDE8C6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276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249761" y="8796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Physics Driven Hardware Co-design</a:t>
            </a:r>
            <a:endParaRPr sz="2400" b="1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7B0A1-6EE0-4146-8A37-2B4FA112C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612"/>
            <a:ext cx="9144000" cy="367243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003AA5-9479-0048-8668-1D8A035224EC}"/>
              </a:ext>
            </a:extLst>
          </p:cNvPr>
          <p:cNvSpPr/>
          <p:nvPr/>
        </p:nvSpPr>
        <p:spPr>
          <a:xfrm>
            <a:off x="6416702" y="3364637"/>
            <a:ext cx="1242874" cy="73823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287210" y="535200"/>
            <a:ext cx="5729468" cy="1648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fontAlgn="base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Algorithm development based on Physics data</a:t>
            </a:r>
          </a:p>
          <a:p>
            <a:pPr marL="182880" fontAlgn="base">
              <a:lnSpc>
                <a:spcPct val="100000"/>
              </a:lnSpc>
              <a:spcBef>
                <a:spcPts val="600"/>
              </a:spcBef>
            </a:pPr>
            <a:r>
              <a:rPr lang="en-US" sz="1400" b="1" dirty="0"/>
              <a:t>hls4ml</a:t>
            </a:r>
            <a:r>
              <a:rPr lang="en-US" sz="1400" dirty="0"/>
              <a:t> simplifies the design of on-chip ML accelerators</a:t>
            </a:r>
          </a:p>
          <a:p>
            <a:pPr marL="640080" lvl="2" fontAlgn="base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| hls4ml directives | &lt;&lt; | HLS directives |</a:t>
            </a:r>
          </a:p>
          <a:p>
            <a:pPr marL="640080" lvl="2" fontAlgn="base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C++ library of ML functionalities optimized for HLS</a:t>
            </a:r>
          </a:p>
          <a:p>
            <a:pPr marL="182880" fontAlgn="base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TMR4sv_hls: </a:t>
            </a:r>
            <a:r>
              <a:rPr lang="en-US" sz="1400" dirty="0"/>
              <a:t>Triple Modular Redundancy tool for System Verilog &amp; HLS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F3B125F-D28F-5B4C-8CDA-65C5EA1BC242}"/>
              </a:ext>
            </a:extLst>
          </p:cNvPr>
          <p:cNvCxnSpPr/>
          <p:nvPr/>
        </p:nvCxnSpPr>
        <p:spPr>
          <a:xfrm>
            <a:off x="7038139" y="2633599"/>
            <a:ext cx="0" cy="3891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2CEAD2-FB5B-7547-89DF-05906E5AE80C}"/>
              </a:ext>
            </a:extLst>
          </p:cNvPr>
          <p:cNvSpPr txBox="1"/>
          <p:nvPr/>
        </p:nvSpPr>
        <p:spPr>
          <a:xfrm>
            <a:off x="6117514" y="2126911"/>
            <a:ext cx="206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Automated Triple Modular redundancy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8D19FF-E07B-1696-5290-C000E46131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105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226208" y="866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HL LHC High Granularity Calorimeter*: Data flow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8F041-D023-3649-AE86-8CCAC3080C33}"/>
              </a:ext>
            </a:extLst>
          </p:cNvPr>
          <p:cNvSpPr txBox="1"/>
          <p:nvPr/>
        </p:nvSpPr>
        <p:spPr>
          <a:xfrm>
            <a:off x="211250" y="550632"/>
            <a:ext cx="852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Fully reconfigurable to adapt to different detector geometries</a:t>
            </a:r>
          </a:p>
          <a:p>
            <a:endParaRPr lang="en-US" sz="1400" b="1" dirty="0"/>
          </a:p>
          <a:p>
            <a:r>
              <a:rPr lang="en-US" sz="1400" b="1" dirty="0"/>
              <a:t>CNN: Encodes information by correlating spatial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conv2D layer </a:t>
            </a:r>
            <a:r>
              <a:rPr lang="en-US" sz="1400" dirty="0"/>
              <a:t>– extract spatially corelated geometric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Flatten layer </a:t>
            </a:r>
            <a:r>
              <a:rPr lang="en-US" sz="1400" dirty="0"/>
              <a:t>– Vectorizes the 2D image from the conv2D layer [8 x 4 x 4 = 128 x 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Dense layer </a:t>
            </a:r>
            <a:r>
              <a:rPr lang="en-US" sz="1400" dirty="0"/>
              <a:t>– aggregates the various features to provide higher order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ReLU</a:t>
            </a:r>
            <a:r>
              <a:rPr lang="en-US" sz="1400" dirty="0"/>
              <a:t> – an activation function which introduces non-linearity by applying thresholds (part of both the conv2D and dense layers)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169C409-283E-50CD-6BAB-F1323B2E1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8" y="2484096"/>
            <a:ext cx="4956009" cy="2108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A18F1-15B0-34C1-799C-9D94E5590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490" y="2293596"/>
            <a:ext cx="3165360" cy="21087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1EE76B-B777-3266-4C12-AD4187CB3D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551586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5F66C6-D237-CB49-BA9A-C207D97DB6B0}" vid="{8447B4AD-057F-EB49-A9BB-67AA10D7D270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236</TotalTime>
  <Words>1970</Words>
  <Application>Microsoft Macintosh PowerPoint</Application>
  <PresentationFormat>On-screen Show (16:9)</PresentationFormat>
  <Paragraphs>337</Paragraphs>
  <Slides>32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Helvetica</vt:lpstr>
      <vt:lpstr>Helvetica Neue</vt:lpstr>
      <vt:lpstr>Fermilab_PPT_090915</vt:lpstr>
      <vt:lpstr>Simple Light</vt:lpstr>
      <vt:lpstr>PowerPoint Presentation</vt:lpstr>
      <vt:lpstr>Major challenges at HEP detectors</vt:lpstr>
      <vt:lpstr>PowerPoint Presentation</vt:lpstr>
      <vt:lpstr>Fermilab Microelectronics Capabilities and Mission</vt:lpstr>
      <vt:lpstr>Co-design: Physics – Algorithm – Microelectronics Hardware </vt:lpstr>
      <vt:lpstr>Step 1: How to do it? Establish design methodology</vt:lpstr>
      <vt:lpstr>Deep Neural Network: Autoencoder for data-compression</vt:lpstr>
      <vt:lpstr>Physics Driven Hardware Co-design</vt:lpstr>
      <vt:lpstr>HL LHC High Granularity Calorimeter*: Data flow</vt:lpstr>
      <vt:lpstr>Rapid design prototyping Neural Network architecture optimization</vt:lpstr>
      <vt:lpstr>1st AI-on-chip for HEP: ECON Autoencoder</vt:lpstr>
      <vt:lpstr>Step 2: How to reuse and verify? Develop and leverage open source tools</vt:lpstr>
      <vt:lpstr>Embedded Scalable Platform</vt:lpstr>
      <vt:lpstr>ESP Architecture</vt:lpstr>
      <vt:lpstr>Tiny ASIC for Tiny ML on the edge</vt:lpstr>
      <vt:lpstr>Status</vt:lpstr>
      <vt:lpstr>Step 4: Can we make it more energy efficient? Neuromorphic, Analog and Beyond CMOS</vt:lpstr>
      <vt:lpstr>Pixel detector for phase III upgrades</vt:lpstr>
      <vt:lpstr>Physics informed algorithm development </vt:lpstr>
      <vt:lpstr>Hardware options: Proposed ML implementation</vt:lpstr>
      <vt:lpstr>Frontend – Modified DVS pixel (Dynamic Vision System) </vt:lpstr>
      <vt:lpstr>Neuromorphic approaches:  digital spiking neural network</vt:lpstr>
      <vt:lpstr>Converting raw data to local information</vt:lpstr>
      <vt:lpstr>Vector Matrix Multiplication</vt:lpstr>
      <vt:lpstr>Integrate a Field programmable Analog Array (FPAA)</vt:lpstr>
      <vt:lpstr>Use the pixel area for starting the classification process</vt:lpstr>
      <vt:lpstr>Memristive cross-bar arrays</vt:lpstr>
      <vt:lpstr>What’s next? Long term plans and impact beyond HEP</vt:lpstr>
      <vt:lpstr>PHYSICS driven: sensor, microelectronics and algorithm development</vt:lpstr>
      <vt:lpstr>Design Goals for the next 20 years: Enable Smart Sensors</vt:lpstr>
      <vt:lpstr>HEP experiments are equivalent to real life applications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Farah Fahim</dc:creator>
  <cp:lastModifiedBy>Farah Fahim</cp:lastModifiedBy>
  <cp:revision>7</cp:revision>
  <cp:lastPrinted>2014-01-20T19:40:21Z</cp:lastPrinted>
  <dcterms:created xsi:type="dcterms:W3CDTF">2022-06-15T14:10:35Z</dcterms:created>
  <dcterms:modified xsi:type="dcterms:W3CDTF">2022-06-15T18:07:26Z</dcterms:modified>
</cp:coreProperties>
</file>