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/>
          <p:nvPr>
            <p:ph type="title"/>
          </p:nvPr>
        </p:nvSpPr>
        <p:spPr>
          <a:xfrm>
            <a:off x="152400" y="1"/>
            <a:ext cx="7772400" cy="59054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457200" y="590550"/>
            <a:ext cx="6400800" cy="476249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defRPr>
                <a:solidFill>
                  <a:srgbClr val="376092"/>
                </a:solidFill>
              </a:defRPr>
            </a:lvl1pPr>
            <a:lvl2pPr marL="0" indent="342900">
              <a:buSzTx/>
              <a:buNone/>
              <a:defRPr>
                <a:solidFill>
                  <a:srgbClr val="376092"/>
                </a:solidFill>
              </a:defRPr>
            </a:lvl2pPr>
            <a:lvl3pPr marL="0" indent="685800">
              <a:buSzTx/>
              <a:buNone/>
              <a:defRPr>
                <a:solidFill>
                  <a:srgbClr val="376092"/>
                </a:solidFill>
              </a:defRPr>
            </a:lvl3pPr>
            <a:lvl4pPr marL="0" indent="1028700">
              <a:buSzTx/>
              <a:buNone/>
              <a:defRPr>
                <a:solidFill>
                  <a:srgbClr val="376092"/>
                </a:solidFill>
              </a:defRPr>
            </a:lvl4pPr>
            <a:lvl5pPr marL="0" indent="1371600">
              <a:buSzTx/>
              <a:buNone/>
              <a:defRPr>
                <a:solidFill>
                  <a:srgbClr val="37609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152400" y="1028700"/>
            <a:ext cx="8839200" cy="371475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4869657"/>
            <a:ext cx="9144000" cy="273845"/>
          </a:xfrm>
          <a:prstGeom prst="rect">
            <a:avLst/>
          </a:prstGeom>
          <a:solidFill>
            <a:srgbClr val="8EB4E3"/>
          </a:solidFill>
          <a:ln>
            <a:solidFill>
              <a:srgbClr val="4A7EBB"/>
            </a:solidFill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90551"/>
          </a:xfrm>
          <a:prstGeom prst="rect">
            <a:avLst/>
          </a:prstGeom>
          <a:solidFill>
            <a:srgbClr val="8EB4E3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11764" y="120014"/>
            <a:ext cx="1930873" cy="36576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/>
          <p:nvPr>
            <p:ph type="title"/>
          </p:nvPr>
        </p:nvSpPr>
        <p:spPr>
          <a:xfrm>
            <a:off x="228600" y="1"/>
            <a:ext cx="8229600" cy="590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912723" y="4891009"/>
            <a:ext cx="231278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700" u="none">
          <a:solidFill>
            <a:srgbClr val="376092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700" u="none">
          <a:solidFill>
            <a:srgbClr val="376092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700" u="none">
          <a:solidFill>
            <a:srgbClr val="376092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700" u="none">
          <a:solidFill>
            <a:srgbClr val="376092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700" u="none">
          <a:solidFill>
            <a:srgbClr val="376092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34290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700" u="none">
          <a:solidFill>
            <a:srgbClr val="376092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68580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700" u="none">
          <a:solidFill>
            <a:srgbClr val="376092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02870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700" u="none">
          <a:solidFill>
            <a:srgbClr val="376092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37160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700" u="none">
          <a:solidFill>
            <a:srgbClr val="376092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257175" marR="0" indent="-257175" algn="l" defTabSz="342900" rtl="0" latinLnBrk="0">
        <a:lnSpc>
          <a:spcPct val="100000"/>
        </a:lnSpc>
        <a:spcBef>
          <a:spcPts val="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557212" marR="0" indent="-214313" algn="l" defTabSz="3429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857250" marR="0" indent="-171450" algn="l" defTabSz="3429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1200150" marR="0" indent="-171450" algn="l" defTabSz="3429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1543050" marR="0" indent="-171450" algn="l" defTabSz="3429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1954529" marR="0" indent="-240029" algn="l" defTabSz="3429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2297429" marR="0" indent="-240029" algn="l" defTabSz="3429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2640329" marR="0" indent="-240029" algn="l" defTabSz="3429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2983229" marR="0" indent="-240029" algn="l" defTabSz="3429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100" u="none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s://uec.fnal.gov/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4"/>
          <p:cNvSpPr txBox="1"/>
          <p:nvPr/>
        </p:nvSpPr>
        <p:spPr>
          <a:xfrm>
            <a:off x="1296669" y="4891009"/>
            <a:ext cx="6734812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FNAL Users Executive Committee</a:t>
            </a:r>
          </a:p>
        </p:txBody>
      </p:sp>
      <p:pic>
        <p:nvPicPr>
          <p:cNvPr id="50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rcRect l="0" t="6970" r="0" b="16606"/>
          <a:stretch>
            <a:fillRect/>
          </a:stretch>
        </p:blipFill>
        <p:spPr>
          <a:xfrm>
            <a:off x="0" y="590550"/>
            <a:ext cx="9136381" cy="3927639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ubtitle 2"/>
          <p:cNvSpPr txBox="1"/>
          <p:nvPr>
            <p:ph type="subTitle" sz="quarter" idx="1"/>
          </p:nvPr>
        </p:nvSpPr>
        <p:spPr>
          <a:xfrm>
            <a:off x="228600" y="590549"/>
            <a:ext cx="86868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Your meeting to learn about FNAL research &amp; activities</a:t>
            </a:r>
          </a:p>
        </p:txBody>
      </p:sp>
      <p:sp>
        <p:nvSpPr>
          <p:cNvPr id="52" name="Date Placeholder 3"/>
          <p:cNvSpPr txBox="1"/>
          <p:nvPr/>
        </p:nvSpPr>
        <p:spPr>
          <a:xfrm>
            <a:off x="45719" y="4891009"/>
            <a:ext cx="1159512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9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6/13/22</a:t>
            </a:r>
          </a:p>
        </p:txBody>
      </p:sp>
      <p:sp>
        <p:nvSpPr>
          <p:cNvPr id="53" name="Slide Number Placeholder 5"/>
          <p:cNvSpPr txBox="1"/>
          <p:nvPr>
            <p:ph type="sldNum" sz="quarter" idx="2"/>
          </p:nvPr>
        </p:nvSpPr>
        <p:spPr>
          <a:xfrm>
            <a:off x="8976291" y="4891009"/>
            <a:ext cx="167709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4" name="TextBox 6"/>
          <p:cNvSpPr txBox="1"/>
          <p:nvPr/>
        </p:nvSpPr>
        <p:spPr>
          <a:xfrm>
            <a:off x="121919" y="1138356"/>
            <a:ext cx="3794762" cy="13564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FNAL UEC 2021-2022</a:t>
            </a:r>
          </a:p>
          <a:p>
            <a:pPr>
              <a:defRPr b="1" sz="1200">
                <a:latin typeface="Arial"/>
                <a:ea typeface="Arial"/>
                <a:cs typeface="Arial"/>
                <a:sym typeface="Arial"/>
              </a:defRPr>
            </a:pPr>
            <a:r>
              <a:t>Catherine Ayuso </a:t>
            </a:r>
            <a:r>
              <a:rPr sz="1100"/>
              <a:t>(Mississippi State University)</a:t>
            </a:r>
            <a:br>
              <a:rPr sz="1100"/>
            </a:br>
            <a:r>
              <a:t>Biswaranjan Behera </a:t>
            </a:r>
            <a:r>
              <a:rPr sz="1100"/>
              <a:t>(Colorado State University)</a:t>
            </a:r>
            <a:br>
              <a:rPr sz="1100"/>
            </a:br>
            <a:r>
              <a:t>Rick Cavanaugh </a:t>
            </a:r>
            <a:r>
              <a:rPr sz="1100"/>
              <a:t>(U. of Illinois-Chicago &amp; FNAL)</a:t>
            </a:r>
            <a:br>
              <a:rPr sz="1100"/>
            </a:br>
            <a:r>
              <a:t>Sridhara Dasu </a:t>
            </a:r>
            <a:r>
              <a:rPr sz="1100"/>
              <a:t>(University of Wisconsin),</a:t>
            </a:r>
            <a:r>
              <a:t> Chair</a:t>
            </a:r>
            <a:br/>
            <a:r>
              <a:t>Kristian Hahn </a:t>
            </a:r>
            <a:r>
              <a:rPr sz="1100"/>
              <a:t>(Northwestern University)</a:t>
            </a:r>
            <a:br>
              <a:rPr sz="1100"/>
            </a:br>
            <a:r>
              <a:t>Adam Lyon </a:t>
            </a:r>
            <a:r>
              <a:rPr sz="1100"/>
              <a:t>(Fermilab)</a:t>
            </a:r>
          </a:p>
        </p:txBody>
      </p:sp>
      <p:sp>
        <p:nvSpPr>
          <p:cNvPr id="55" name="Title 1"/>
          <p:cNvSpPr txBox="1"/>
          <p:nvPr>
            <p:ph type="ctrTitle"/>
          </p:nvPr>
        </p:nvSpPr>
        <p:spPr>
          <a:xfrm>
            <a:off x="152400" y="0"/>
            <a:ext cx="7772400" cy="5905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Annual Users Meeting</a:t>
            </a:r>
          </a:p>
        </p:txBody>
      </p:sp>
      <p:sp>
        <p:nvSpPr>
          <p:cNvPr id="56" name="Subtitle 2"/>
          <p:cNvSpPr txBox="1"/>
          <p:nvPr/>
        </p:nvSpPr>
        <p:spPr>
          <a:xfrm>
            <a:off x="253895" y="4518188"/>
            <a:ext cx="859536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 defTabSz="342900">
              <a:spcBef>
                <a:spcPts val="500"/>
              </a:spcBef>
              <a:defRPr sz="21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Organized with help from Fermilab Students and Postdocs Association</a:t>
            </a:r>
          </a:p>
        </p:txBody>
      </p:sp>
      <p:sp>
        <p:nvSpPr>
          <p:cNvPr id="57" name="TextBox 10"/>
          <p:cNvSpPr txBox="1"/>
          <p:nvPr/>
        </p:nvSpPr>
        <p:spPr>
          <a:xfrm>
            <a:off x="5760718" y="1323023"/>
            <a:ext cx="3337562" cy="1153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b="1" sz="1200">
                <a:latin typeface="Arial"/>
                <a:ea typeface="Arial"/>
                <a:cs typeface="Arial"/>
                <a:sym typeface="Arial"/>
              </a:defRPr>
            </a:pPr>
            <a:r>
              <a:t>Ashley Back </a:t>
            </a:r>
            <a:r>
              <a:rPr sz="1100"/>
              <a:t>(Indiana University)</a:t>
            </a:r>
          </a:p>
          <a:p>
            <a:pPr algn="r">
              <a:defRPr b="1" sz="1200">
                <a:latin typeface="Arial"/>
                <a:ea typeface="Arial"/>
                <a:cs typeface="Arial"/>
                <a:sym typeface="Arial"/>
              </a:defRPr>
            </a:pPr>
            <a:r>
              <a:t>Sophie Middleton </a:t>
            </a:r>
            <a:r>
              <a:rPr sz="1100"/>
              <a:t>(CalTech)</a:t>
            </a:r>
          </a:p>
          <a:p>
            <a:pPr algn="r">
              <a:defRPr b="1" sz="1200">
                <a:latin typeface="Arial"/>
                <a:ea typeface="Arial"/>
                <a:cs typeface="Arial"/>
                <a:sym typeface="Arial"/>
              </a:defRPr>
            </a:pPr>
            <a:r>
              <a:t>Monica Nunes </a:t>
            </a:r>
            <a:r>
              <a:rPr sz="1100"/>
              <a:t>(Fermilab)</a:t>
            </a:r>
          </a:p>
          <a:p>
            <a:pPr algn="r">
              <a:defRPr b="1" sz="1200">
                <a:latin typeface="Arial"/>
                <a:ea typeface="Arial"/>
                <a:cs typeface="Arial"/>
                <a:sym typeface="Arial"/>
              </a:defRPr>
            </a:pPr>
            <a:r>
              <a:t>Alexx Perloff </a:t>
            </a:r>
            <a:r>
              <a:rPr sz="1100"/>
              <a:t>(University of Colorado)</a:t>
            </a:r>
          </a:p>
          <a:p>
            <a:pPr algn="r">
              <a:defRPr b="1" sz="1200">
                <a:latin typeface="Arial"/>
                <a:ea typeface="Arial"/>
                <a:cs typeface="Arial"/>
                <a:sym typeface="Arial"/>
              </a:defRPr>
            </a:pPr>
            <a:r>
              <a:t>Aleena Rafique </a:t>
            </a:r>
            <a:r>
              <a:rPr sz="1100"/>
              <a:t>(Argonne National Laboratory)</a:t>
            </a:r>
          </a:p>
          <a:p>
            <a:pPr algn="r">
              <a:defRPr b="1" sz="1200">
                <a:latin typeface="Arial"/>
                <a:ea typeface="Arial"/>
                <a:cs typeface="Arial"/>
                <a:sym typeface="Arial"/>
              </a:defRPr>
            </a:pPr>
            <a:r>
              <a:t>Nadja Strobbe </a:t>
            </a:r>
            <a:r>
              <a:rPr sz="1100"/>
              <a:t>(University of Minnesota)</a:t>
            </a:r>
          </a:p>
        </p:txBody>
      </p:sp>
    </p:spTree>
  </p:cSld>
  <p:clrMapOvr>
    <a:masterClrMapping/>
  </p:clrMapOvr>
  <p:transition xmlns:p14="http://schemas.microsoft.com/office/powerpoint/2010/main" spd="med"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4"/>
          <p:cNvSpPr txBox="1"/>
          <p:nvPr/>
        </p:nvSpPr>
        <p:spPr>
          <a:xfrm>
            <a:off x="1296669" y="4891009"/>
            <a:ext cx="6734812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FNAL Users Executive Committee</a:t>
            </a:r>
          </a:p>
        </p:txBody>
      </p:sp>
      <p:sp>
        <p:nvSpPr>
          <p:cNvPr id="60" name="Title 1"/>
          <p:cNvSpPr txBox="1"/>
          <p:nvPr>
            <p:ph type="title"/>
          </p:nvPr>
        </p:nvSpPr>
        <p:spPr>
          <a:xfrm>
            <a:off x="228600" y="0"/>
            <a:ext cx="8229600" cy="590551"/>
          </a:xfrm>
          <a:prstGeom prst="rect">
            <a:avLst/>
          </a:prstGeom>
        </p:spPr>
        <p:txBody>
          <a:bodyPr/>
          <a:lstStyle/>
          <a:p>
            <a:pPr/>
            <a:r>
              <a:t>FNAL Users Organization &amp; UEC</a:t>
            </a:r>
          </a:p>
        </p:txBody>
      </p:sp>
      <p:sp>
        <p:nvSpPr>
          <p:cNvPr id="61" name="Date Placeholder 3"/>
          <p:cNvSpPr txBox="1"/>
          <p:nvPr/>
        </p:nvSpPr>
        <p:spPr>
          <a:xfrm>
            <a:off x="45719" y="4891009"/>
            <a:ext cx="1159512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9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6/13/22</a:t>
            </a:r>
          </a:p>
        </p:txBody>
      </p:sp>
      <p:sp>
        <p:nvSpPr>
          <p:cNvPr id="62" name="Slide Number Placeholder 5"/>
          <p:cNvSpPr txBox="1"/>
          <p:nvPr>
            <p:ph type="sldNum" sz="quarter" idx="2"/>
          </p:nvPr>
        </p:nvSpPr>
        <p:spPr>
          <a:xfrm>
            <a:off x="8976291" y="4891009"/>
            <a:ext cx="167709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6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0999" y="666750"/>
            <a:ext cx="8446745" cy="304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TextBox 8"/>
          <p:cNvSpPr txBox="1"/>
          <p:nvPr/>
        </p:nvSpPr>
        <p:spPr>
          <a:xfrm>
            <a:off x="426719" y="3704332"/>
            <a:ext cx="7985762" cy="999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Users Executive Committee – 12 elected members 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	Every year 6 members are elected for 2-year terms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	Nomination by 10-member petition for annual election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t>	</a:t>
            </a:r>
            <a:r>
              <a:rPr b="1">
                <a:solidFill>
                  <a:srgbClr val="4E8F00"/>
                </a:solidFill>
              </a:rPr>
              <a:t>Nomination process for 2022-24 UEC begins this week</a:t>
            </a:r>
          </a:p>
        </p:txBody>
      </p:sp>
      <p:sp>
        <p:nvSpPr>
          <p:cNvPr id="65" name="TextBox 9"/>
          <p:cNvSpPr txBox="1"/>
          <p:nvPr/>
        </p:nvSpPr>
        <p:spPr>
          <a:xfrm>
            <a:off x="6376670" y="4781549"/>
            <a:ext cx="2405353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https://uec.fnal.gov/</a:t>
            </a:r>
            <a:r>
              <a:t> </a:t>
            </a:r>
          </a:p>
        </p:txBody>
      </p:sp>
      <p:sp>
        <p:nvSpPr>
          <p:cNvPr id="66" name="TextBox 10"/>
          <p:cNvSpPr txBox="1"/>
          <p:nvPr/>
        </p:nvSpPr>
        <p:spPr>
          <a:xfrm>
            <a:off x="5139662" y="3662957"/>
            <a:ext cx="3642361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UEC strives to support you!</a:t>
            </a:r>
          </a:p>
        </p:txBody>
      </p:sp>
      <p:sp>
        <p:nvSpPr>
          <p:cNvPr id="67" name="TextBox 11"/>
          <p:cNvSpPr txBox="1"/>
          <p:nvPr/>
        </p:nvSpPr>
        <p:spPr>
          <a:xfrm>
            <a:off x="6294119" y="4442995"/>
            <a:ext cx="2804162" cy="313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Volunteer to Serve on UEC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3000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4" grpId="1"/>
      <p:bldP build="whole" bldLvl="1" animBg="1" rev="0" advAuto="0" spid="66" grpId="2"/>
      <p:bldP build="whole" bldLvl="1" animBg="1" rev="0" advAuto="0" spid="67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4"/>
          <p:cNvSpPr txBox="1"/>
          <p:nvPr/>
        </p:nvSpPr>
        <p:spPr>
          <a:xfrm>
            <a:off x="1296669" y="4891009"/>
            <a:ext cx="6734812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FNAL Users Executive Committee</a:t>
            </a:r>
          </a:p>
        </p:txBody>
      </p:sp>
      <p:sp>
        <p:nvSpPr>
          <p:cNvPr id="70" name="Title 1"/>
          <p:cNvSpPr txBox="1"/>
          <p:nvPr>
            <p:ph type="title"/>
          </p:nvPr>
        </p:nvSpPr>
        <p:spPr>
          <a:xfrm>
            <a:off x="228600" y="0"/>
            <a:ext cx="8229600" cy="590551"/>
          </a:xfrm>
          <a:prstGeom prst="rect">
            <a:avLst/>
          </a:prstGeom>
        </p:spPr>
        <p:txBody>
          <a:bodyPr/>
          <a:lstStyle/>
          <a:p>
            <a:pPr/>
            <a:r>
              <a:t>FNAL UEC Subcommittees</a:t>
            </a:r>
          </a:p>
        </p:txBody>
      </p:sp>
      <p:sp>
        <p:nvSpPr>
          <p:cNvPr id="71" name="Date Placeholder 3"/>
          <p:cNvSpPr txBox="1"/>
          <p:nvPr/>
        </p:nvSpPr>
        <p:spPr>
          <a:xfrm>
            <a:off x="45719" y="4891009"/>
            <a:ext cx="1159512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9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6/13/22</a:t>
            </a:r>
          </a:p>
        </p:txBody>
      </p:sp>
      <p:sp>
        <p:nvSpPr>
          <p:cNvPr id="72" name="Subtitle 2"/>
          <p:cNvSpPr txBox="1"/>
          <p:nvPr/>
        </p:nvSpPr>
        <p:spPr>
          <a:xfrm>
            <a:off x="274319" y="590549"/>
            <a:ext cx="8595362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57175" indent="-257175" defTabSz="342900">
              <a:spcBef>
                <a:spcPts val="500"/>
              </a:spcBef>
              <a:defRPr sz="21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Your forum to learn about our activities &amp; influence them, 2/22/22</a:t>
            </a:r>
          </a:p>
        </p:txBody>
      </p:sp>
      <p:sp>
        <p:nvSpPr>
          <p:cNvPr id="73" name="Slide Number Placeholder 5"/>
          <p:cNvSpPr txBox="1"/>
          <p:nvPr>
            <p:ph type="sldNum" sz="quarter" idx="2"/>
          </p:nvPr>
        </p:nvSpPr>
        <p:spPr>
          <a:xfrm>
            <a:off x="8976291" y="4891009"/>
            <a:ext cx="167709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" name="TextBox 9"/>
          <p:cNvSpPr txBox="1"/>
          <p:nvPr/>
        </p:nvSpPr>
        <p:spPr>
          <a:xfrm>
            <a:off x="274319" y="742949"/>
            <a:ext cx="8595362" cy="3946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Users Meeting (Sophie, Biswaranjan)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Responsible for bringing you this meeting!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Much effort went in to making this an informative and accessible one in hybrid mode!!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Unfortunately, had to adapt to Covid restrictions in the last minute – sigh!</a:t>
            </a:r>
          </a:p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Government Relations (Nadja, Adam)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Organized virtual congressional and executive office visits with USLUA in March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Excellent coverage of offices – over 100 meetings 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Strong support from offices we met</a:t>
            </a:r>
          </a:p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Quality of Life (Aleena, Rick)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Plans for safely returning back to work, restoring all important in-person interactions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Tackling continued issues with laboratory access – new rules, dissemination of procedures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Handling trouble tickets – housing, cost increases, lab access issues, etc.</a:t>
            </a:r>
          </a:p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Education &amp; Public Engagement (Alexx, </a:t>
            </a:r>
            <a:r>
              <a:rPr>
                <a:solidFill>
                  <a:srgbClr val="D9D9D9"/>
                </a:solidFill>
              </a:rPr>
              <a:t>Catherine</a:t>
            </a:r>
            <a:r>
              <a:t>)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Broad engagement with community, primarily on education efforts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New initiatives in improving Diversity, Equity and Inclusion</a:t>
            </a:r>
          </a:p>
          <a:p>
            <a:pPr lvl="1" marL="742950" indent="-285750">
              <a:buSzPct val="100000"/>
              <a:buFont typeface="Arial"/>
              <a:buChar char="•"/>
              <a:defRPr b="1" sz="1400">
                <a:latin typeface="Arial"/>
                <a:ea typeface="Arial"/>
                <a:cs typeface="Arial"/>
                <a:sym typeface="Arial"/>
              </a:defRPr>
            </a:pPr>
            <a:r>
              <a:t>Coordination of new DEI initiatives with individual experiment efforts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3000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3"/>
          <p:cNvSpPr txBox="1"/>
          <p:nvPr/>
        </p:nvSpPr>
        <p:spPr>
          <a:xfrm>
            <a:off x="1296669" y="4891009"/>
            <a:ext cx="6734812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9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FNAL Users Executive Committee</a:t>
            </a:r>
          </a:p>
        </p:txBody>
      </p:sp>
      <p:sp>
        <p:nvSpPr>
          <p:cNvPr id="77" name="Title 1"/>
          <p:cNvSpPr txBox="1"/>
          <p:nvPr>
            <p:ph type="title"/>
          </p:nvPr>
        </p:nvSpPr>
        <p:spPr>
          <a:xfrm>
            <a:off x="228600" y="0"/>
            <a:ext cx="8229600" cy="590551"/>
          </a:xfrm>
          <a:prstGeom prst="rect">
            <a:avLst/>
          </a:prstGeom>
        </p:spPr>
        <p:txBody>
          <a:bodyPr/>
          <a:lstStyle/>
          <a:p>
            <a:pPr/>
            <a:r>
              <a:t>Excellent Science Outcomes </a:t>
            </a:r>
            <a:r>
              <a:rPr sz="1200"/>
              <a:t>Covid Not Withstanding</a:t>
            </a:r>
          </a:p>
        </p:txBody>
      </p:sp>
      <p:sp>
        <p:nvSpPr>
          <p:cNvPr id="78" name="Text Placeholder 5"/>
          <p:cNvSpPr txBox="1"/>
          <p:nvPr>
            <p:ph type="body" idx="1"/>
          </p:nvPr>
        </p:nvSpPr>
        <p:spPr>
          <a:xfrm>
            <a:off x="76200" y="714373"/>
            <a:ext cx="8839200" cy="4067176"/>
          </a:xfrm>
          <a:prstGeom prst="rect">
            <a:avLst/>
          </a:prstGeom>
        </p:spPr>
        <p:txBody>
          <a:bodyPr/>
          <a:lstStyle/>
          <a:p>
            <a:pPr marL="244316" indent="-244316" defTabSz="325754">
              <a:spcBef>
                <a:spcPts val="400"/>
              </a:spcBef>
              <a:defRPr sz="1994"/>
            </a:pPr>
            <a:r>
              <a:t>Intriguing Results</a:t>
            </a:r>
          </a:p>
          <a:p>
            <a:pPr lvl="1" marL="610791" indent="-325754" defTabSz="325754">
              <a:spcBef>
                <a:spcPts val="400"/>
              </a:spcBef>
              <a:buFont typeface="Arial"/>
              <a:buChar char="•"/>
              <a:defRPr sz="1994">
                <a:solidFill>
                  <a:srgbClr val="FF0000"/>
                </a:solidFill>
              </a:defRPr>
            </a:pPr>
            <a:r>
              <a:t>Potential new physics in g-2</a:t>
            </a:r>
          </a:p>
          <a:p>
            <a:pPr lvl="1" marL="610791" indent="-325754" defTabSz="325754">
              <a:spcBef>
                <a:spcPts val="400"/>
              </a:spcBef>
              <a:buFont typeface="Arial"/>
              <a:buChar char="•"/>
              <a:defRPr sz="1994">
                <a:solidFill>
                  <a:srgbClr val="FF0000"/>
                </a:solidFill>
              </a:defRPr>
            </a:pPr>
            <a:r>
              <a:t>Potential new physics in W-mass</a:t>
            </a:r>
          </a:p>
          <a:p>
            <a:pPr lvl="1" marL="610791" indent="-325754" defTabSz="325754">
              <a:spcBef>
                <a:spcPts val="400"/>
              </a:spcBef>
              <a:buFont typeface="Arial"/>
              <a:buChar char="•"/>
              <a:defRPr sz="1994">
                <a:solidFill>
                  <a:srgbClr val="FF0000"/>
                </a:solidFill>
              </a:defRPr>
            </a:pPr>
            <a:r>
              <a:t>Squashing the excesses in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n-</a:t>
            </a:r>
            <a:r>
              <a:t>spectra – sterile neutrino search</a:t>
            </a:r>
          </a:p>
          <a:p>
            <a:pPr marL="0" indent="0" defTabSz="325754">
              <a:spcBef>
                <a:spcPts val="400"/>
              </a:spcBef>
              <a:defRPr sz="1994"/>
            </a:pPr>
            <a:r>
              <a:t>Substantial Results</a:t>
            </a:r>
          </a:p>
          <a:p>
            <a:pPr lvl="1" marL="610791" indent="-325754" defTabSz="325754">
              <a:spcBef>
                <a:spcPts val="400"/>
              </a:spcBef>
              <a:buFont typeface="Arial"/>
              <a:buChar char="•"/>
              <a:defRPr sz="1994">
                <a:solidFill>
                  <a:srgbClr val="FF0000"/>
                </a:solidFill>
              </a:defRPr>
            </a:pPr>
            <a:r>
              <a:t>100s of papers from CMS reporting SM measurements and limits of BSM parameter space</a:t>
            </a:r>
          </a:p>
          <a:p>
            <a:pPr lvl="1" marL="610791" indent="-325754" defTabSz="325754">
              <a:spcBef>
                <a:spcPts val="400"/>
              </a:spcBef>
              <a:buFont typeface="Arial"/>
              <a:buChar char="•"/>
              <a:defRPr sz="1994">
                <a:solidFill>
                  <a:srgbClr val="FF0000"/>
                </a:solidFill>
              </a:defRPr>
            </a:pPr>
            <a:r>
              <a:t>10s of papers from neutrino experiments on way to the determination of neutrino mass matrix fully</a:t>
            </a:r>
          </a:p>
          <a:p>
            <a:pPr marL="0" indent="0" defTabSz="325754">
              <a:spcBef>
                <a:spcPts val="400"/>
              </a:spcBef>
              <a:defRPr sz="1994"/>
            </a:pPr>
            <a:r>
              <a:t>New Projects</a:t>
            </a:r>
          </a:p>
          <a:p>
            <a:pPr lvl="1" marL="610791" indent="-325754" defTabSz="325754">
              <a:spcBef>
                <a:spcPts val="400"/>
              </a:spcBef>
              <a:buFont typeface="Arial"/>
              <a:buChar char="•"/>
              <a:defRPr sz="1994">
                <a:solidFill>
                  <a:srgbClr val="FF0000"/>
                </a:solidFill>
              </a:defRPr>
            </a:pPr>
            <a:r>
              <a:t>Progress through the CD processes &amp; new ML &amp; QIS programs</a:t>
            </a:r>
          </a:p>
        </p:txBody>
      </p:sp>
      <p:sp>
        <p:nvSpPr>
          <p:cNvPr id="79" name="Date Placeholder 2"/>
          <p:cNvSpPr txBox="1"/>
          <p:nvPr/>
        </p:nvSpPr>
        <p:spPr>
          <a:xfrm>
            <a:off x="45719" y="4891009"/>
            <a:ext cx="1159512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900">
                <a:solidFill>
                  <a:srgbClr val="376092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6/13/22</a:t>
            </a:r>
          </a:p>
        </p:txBody>
      </p:sp>
      <p:sp>
        <p:nvSpPr>
          <p:cNvPr id="80" name="Slide Number Placeholder 4"/>
          <p:cNvSpPr txBox="1"/>
          <p:nvPr>
            <p:ph type="sldNum" sz="quarter" idx="2"/>
          </p:nvPr>
        </p:nvSpPr>
        <p:spPr>
          <a:xfrm>
            <a:off x="8976291" y="4891009"/>
            <a:ext cx="167709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1" name="TextBox 6"/>
          <p:cNvSpPr txBox="1"/>
          <p:nvPr/>
        </p:nvSpPr>
        <p:spPr>
          <a:xfrm>
            <a:off x="5303519" y="734020"/>
            <a:ext cx="2423162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Details on all of these in talks at this </a:t>
            </a:r>
            <a:br/>
            <a:r>
              <a:t>Users meeting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8" grpId="1"/>
      <p:bldP build="whole" bldLvl="1" animBg="1" rev="0" advAuto="0" spid="81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