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9.jpg" ContentType="image/jpg"/>
  <Override PartName="/ppt/media/image10.jpg" ContentType="image/jpg"/>
  <Override PartName="/ppt/media/image12.jpg" ContentType="image/jpg"/>
  <Override PartName="/ppt/media/image13.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6" r:id="rId2"/>
  </p:sldMasterIdLst>
  <p:notesMasterIdLst>
    <p:notesMasterId r:id="rId18"/>
  </p:notesMasterIdLst>
  <p:handoutMasterIdLst>
    <p:handoutMasterId r:id="rId19"/>
  </p:handoutMasterIdLst>
  <p:sldIdLst>
    <p:sldId id="256" r:id="rId3"/>
    <p:sldId id="264" r:id="rId4"/>
    <p:sldId id="280" r:id="rId5"/>
    <p:sldId id="272" r:id="rId6"/>
    <p:sldId id="275" r:id="rId7"/>
    <p:sldId id="277" r:id="rId8"/>
    <p:sldId id="276" r:id="rId9"/>
    <p:sldId id="279" r:id="rId10"/>
    <p:sldId id="267" r:id="rId11"/>
    <p:sldId id="268" r:id="rId12"/>
    <p:sldId id="273" r:id="rId13"/>
    <p:sldId id="269" r:id="rId14"/>
    <p:sldId id="270" r:id="rId15"/>
    <p:sldId id="278" r:id="rId16"/>
    <p:sldId id="282" r:id="rId1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48" autoAdjust="0"/>
  </p:normalViewPr>
  <p:slideViewPr>
    <p:cSldViewPr>
      <p:cViewPr varScale="1">
        <p:scale>
          <a:sx n="65" d="100"/>
          <a:sy n="65" d="100"/>
        </p:scale>
        <p:origin x="168"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1104" y="-8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488" cy="461963"/>
          </a:xfrm>
          <a:prstGeom prst="rect">
            <a:avLst/>
          </a:prstGeom>
        </p:spPr>
        <p:txBody>
          <a:bodyPr vert="horz" lIns="91414" tIns="45706" rIns="91414" bIns="45706" rtlCol="0"/>
          <a:lstStyle>
            <a:lvl1pPr algn="l">
              <a:defRPr sz="1200"/>
            </a:lvl1pPr>
          </a:lstStyle>
          <a:p>
            <a:endParaRPr lang="en-US"/>
          </a:p>
        </p:txBody>
      </p:sp>
      <p:sp>
        <p:nvSpPr>
          <p:cNvPr id="3" name="Date Placeholder 2"/>
          <p:cNvSpPr>
            <a:spLocks noGrp="1"/>
          </p:cNvSpPr>
          <p:nvPr>
            <p:ph type="dt" sz="quarter" idx="1"/>
          </p:nvPr>
        </p:nvSpPr>
        <p:spPr>
          <a:xfrm>
            <a:off x="3937002" y="2"/>
            <a:ext cx="3011488" cy="461963"/>
          </a:xfrm>
          <a:prstGeom prst="rect">
            <a:avLst/>
          </a:prstGeom>
        </p:spPr>
        <p:txBody>
          <a:bodyPr vert="horz" lIns="91414" tIns="45706" rIns="91414" bIns="45706" rtlCol="0"/>
          <a:lstStyle>
            <a:lvl1pPr algn="r">
              <a:defRPr sz="1200"/>
            </a:lvl1pPr>
          </a:lstStyle>
          <a:p>
            <a:fld id="{A175375A-AEA8-4EA8-A38E-6648EFDAA28F}" type="datetimeFigureOut">
              <a:rPr lang="en-US" smtClean="0"/>
              <a:t>7/30/2021</a:t>
            </a:fld>
            <a:endParaRPr lang="en-US"/>
          </a:p>
        </p:txBody>
      </p:sp>
      <p:sp>
        <p:nvSpPr>
          <p:cNvPr id="4" name="Footer Placeholder 3"/>
          <p:cNvSpPr>
            <a:spLocks noGrp="1"/>
          </p:cNvSpPr>
          <p:nvPr>
            <p:ph type="ftr" sz="quarter" idx="2"/>
          </p:nvPr>
        </p:nvSpPr>
        <p:spPr>
          <a:xfrm>
            <a:off x="0" y="8772527"/>
            <a:ext cx="3011488" cy="461963"/>
          </a:xfrm>
          <a:prstGeom prst="rect">
            <a:avLst/>
          </a:prstGeom>
        </p:spPr>
        <p:txBody>
          <a:bodyPr vert="horz" lIns="91414" tIns="45706" rIns="91414" bIns="45706" rtlCol="0" anchor="b"/>
          <a:lstStyle>
            <a:lvl1pPr algn="l">
              <a:defRPr sz="1200"/>
            </a:lvl1pPr>
          </a:lstStyle>
          <a:p>
            <a:endParaRPr lang="en-US"/>
          </a:p>
        </p:txBody>
      </p:sp>
      <p:sp>
        <p:nvSpPr>
          <p:cNvPr id="5" name="Slide Number Placeholder 4"/>
          <p:cNvSpPr>
            <a:spLocks noGrp="1"/>
          </p:cNvSpPr>
          <p:nvPr>
            <p:ph type="sldNum" sz="quarter" idx="3"/>
          </p:nvPr>
        </p:nvSpPr>
        <p:spPr>
          <a:xfrm>
            <a:off x="3937002" y="8772527"/>
            <a:ext cx="3011488" cy="461963"/>
          </a:xfrm>
          <a:prstGeom prst="rect">
            <a:avLst/>
          </a:prstGeom>
        </p:spPr>
        <p:txBody>
          <a:bodyPr vert="horz" lIns="91414" tIns="45706" rIns="91414" bIns="45706" rtlCol="0" anchor="b"/>
          <a:lstStyle>
            <a:lvl1pPr algn="r">
              <a:defRPr sz="1200"/>
            </a:lvl1pPr>
          </a:lstStyle>
          <a:p>
            <a:fld id="{F3F054FD-907E-4F80-B4F2-A8B3E91E8444}" type="slidenum">
              <a:rPr lang="en-US" smtClean="0"/>
              <a:t>‹#›</a:t>
            </a:fld>
            <a:endParaRPr lang="en-US"/>
          </a:p>
        </p:txBody>
      </p:sp>
    </p:spTree>
    <p:extLst>
      <p:ext uri="{BB962C8B-B14F-4D97-AF65-F5344CB8AC3E}">
        <p14:creationId xmlns:p14="http://schemas.microsoft.com/office/powerpoint/2010/main" val="286585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488" cy="461963"/>
          </a:xfrm>
          <a:prstGeom prst="rect">
            <a:avLst/>
          </a:prstGeom>
        </p:spPr>
        <p:txBody>
          <a:bodyPr vert="horz" lIns="91414" tIns="45706" rIns="91414" bIns="45706" rtlCol="0"/>
          <a:lstStyle>
            <a:lvl1pPr algn="l">
              <a:defRPr sz="1200"/>
            </a:lvl1pPr>
          </a:lstStyle>
          <a:p>
            <a:endParaRPr lang="en-US"/>
          </a:p>
        </p:txBody>
      </p:sp>
      <p:sp>
        <p:nvSpPr>
          <p:cNvPr id="3" name="Date Placeholder 2"/>
          <p:cNvSpPr>
            <a:spLocks noGrp="1"/>
          </p:cNvSpPr>
          <p:nvPr>
            <p:ph type="dt" idx="1"/>
          </p:nvPr>
        </p:nvSpPr>
        <p:spPr>
          <a:xfrm>
            <a:off x="3937002" y="2"/>
            <a:ext cx="3011488" cy="461963"/>
          </a:xfrm>
          <a:prstGeom prst="rect">
            <a:avLst/>
          </a:prstGeom>
        </p:spPr>
        <p:txBody>
          <a:bodyPr vert="horz" lIns="91414" tIns="45706" rIns="91414" bIns="45706" rtlCol="0"/>
          <a:lstStyle>
            <a:lvl1pPr algn="r">
              <a:defRPr sz="1200"/>
            </a:lvl1pPr>
          </a:lstStyle>
          <a:p>
            <a:fld id="{A62A83AF-11B8-4225-953D-A32374EE9FAE}" type="datetimeFigureOut">
              <a:rPr lang="en-US" smtClean="0"/>
              <a:t>7/30/2021</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1414" tIns="45706" rIns="91414" bIns="45706" rtlCol="0" anchor="ctr"/>
          <a:lstStyle/>
          <a:p>
            <a:endParaRPr lang="en-US"/>
          </a:p>
        </p:txBody>
      </p:sp>
      <p:sp>
        <p:nvSpPr>
          <p:cNvPr id="5" name="Notes Placeholder 4"/>
          <p:cNvSpPr>
            <a:spLocks noGrp="1"/>
          </p:cNvSpPr>
          <p:nvPr>
            <p:ph type="body" sz="quarter" idx="3"/>
          </p:nvPr>
        </p:nvSpPr>
        <p:spPr>
          <a:xfrm>
            <a:off x="695327" y="4387852"/>
            <a:ext cx="5559425" cy="4156075"/>
          </a:xfrm>
          <a:prstGeom prst="rect">
            <a:avLst/>
          </a:prstGeom>
        </p:spPr>
        <p:txBody>
          <a:bodyPr vert="horz" lIns="91414" tIns="45706" rIns="91414"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7"/>
            <a:ext cx="3011488" cy="461963"/>
          </a:xfrm>
          <a:prstGeom prst="rect">
            <a:avLst/>
          </a:prstGeom>
        </p:spPr>
        <p:txBody>
          <a:bodyPr vert="horz" lIns="91414" tIns="45706" rIns="91414" bIns="45706" rtlCol="0" anchor="b"/>
          <a:lstStyle>
            <a:lvl1pPr algn="l">
              <a:defRPr sz="1200"/>
            </a:lvl1pPr>
          </a:lstStyle>
          <a:p>
            <a:endParaRPr lang="en-US"/>
          </a:p>
        </p:txBody>
      </p:sp>
      <p:sp>
        <p:nvSpPr>
          <p:cNvPr id="7" name="Slide Number Placeholder 6"/>
          <p:cNvSpPr>
            <a:spLocks noGrp="1"/>
          </p:cNvSpPr>
          <p:nvPr>
            <p:ph type="sldNum" sz="quarter" idx="5"/>
          </p:nvPr>
        </p:nvSpPr>
        <p:spPr>
          <a:xfrm>
            <a:off x="3937002" y="8772527"/>
            <a:ext cx="3011488" cy="461963"/>
          </a:xfrm>
          <a:prstGeom prst="rect">
            <a:avLst/>
          </a:prstGeom>
        </p:spPr>
        <p:txBody>
          <a:bodyPr vert="horz" lIns="91414" tIns="45706" rIns="91414" bIns="45706" rtlCol="0" anchor="b"/>
          <a:lstStyle>
            <a:lvl1pPr algn="r">
              <a:defRPr sz="1200"/>
            </a:lvl1pPr>
          </a:lstStyle>
          <a:p>
            <a:fld id="{96C8D374-E139-4C86-918C-4F996AC82615}" type="slidenum">
              <a:rPr lang="en-US" smtClean="0"/>
              <a:t>‹#›</a:t>
            </a:fld>
            <a:endParaRPr lang="en-US"/>
          </a:p>
        </p:txBody>
      </p:sp>
    </p:spTree>
    <p:extLst>
      <p:ext uri="{BB962C8B-B14F-4D97-AF65-F5344CB8AC3E}">
        <p14:creationId xmlns:p14="http://schemas.microsoft.com/office/powerpoint/2010/main" val="72978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to replace #3, above.  Order now is the same as the order of the following slides.  You talk about VSP first and then the honorary awards.</a:t>
            </a:r>
          </a:p>
          <a:p>
            <a:endParaRPr lang="en-US" dirty="0"/>
          </a:p>
          <a:p>
            <a:r>
              <a:rPr lang="en-US" dirty="0"/>
              <a:t>On the following slides you call the Tollestrup the “URA Alvin Tollestrup Award” not what’s listed here.  What’s the correct title?</a:t>
            </a:r>
          </a:p>
          <a:p>
            <a:r>
              <a:rPr lang="en-US" dirty="0"/>
              <a:t>On the following slides you call the Graduate Thesis Award just “URA Thesis Award” so I added “Graduate”.</a:t>
            </a:r>
          </a:p>
        </p:txBody>
      </p:sp>
      <p:sp>
        <p:nvSpPr>
          <p:cNvPr id="4" name="Slide Number Placeholder 3"/>
          <p:cNvSpPr>
            <a:spLocks noGrp="1"/>
          </p:cNvSpPr>
          <p:nvPr>
            <p:ph type="sldNum" sz="quarter" idx="5"/>
          </p:nvPr>
        </p:nvSpPr>
        <p:spPr/>
        <p:txBody>
          <a:bodyPr/>
          <a:lstStyle/>
          <a:p>
            <a:fld id="{96C8D374-E139-4C86-918C-4F996AC82615}" type="slidenum">
              <a:rPr lang="en-US" smtClean="0"/>
              <a:t>3</a:t>
            </a:fld>
            <a:endParaRPr lang="en-US"/>
          </a:p>
        </p:txBody>
      </p:sp>
    </p:spTree>
    <p:extLst>
      <p:ext uri="{BB962C8B-B14F-4D97-AF65-F5344CB8AC3E}">
        <p14:creationId xmlns:p14="http://schemas.microsoft.com/office/powerpoint/2010/main" val="330840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8D374-E139-4C86-918C-4F996AC82615}" type="slidenum">
              <a:rPr lang="en-US" smtClean="0"/>
              <a:t>5</a:t>
            </a:fld>
            <a:endParaRPr lang="en-US"/>
          </a:p>
        </p:txBody>
      </p:sp>
    </p:spTree>
    <p:extLst>
      <p:ext uri="{BB962C8B-B14F-4D97-AF65-F5344CB8AC3E}">
        <p14:creationId xmlns:p14="http://schemas.microsoft.com/office/powerpoint/2010/main" val="319830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8D374-E139-4C86-918C-4F996AC82615}" type="slidenum">
              <a:rPr lang="en-US" smtClean="0"/>
              <a:t>9</a:t>
            </a:fld>
            <a:endParaRPr lang="en-US"/>
          </a:p>
        </p:txBody>
      </p:sp>
    </p:spTree>
    <p:extLst>
      <p:ext uri="{BB962C8B-B14F-4D97-AF65-F5344CB8AC3E}">
        <p14:creationId xmlns:p14="http://schemas.microsoft.com/office/powerpoint/2010/main" val="130023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Ditto #10.</a:t>
            </a:r>
          </a:p>
        </p:txBody>
      </p:sp>
      <p:sp>
        <p:nvSpPr>
          <p:cNvPr id="4" name="Slide Number Placeholder 3"/>
          <p:cNvSpPr>
            <a:spLocks noGrp="1"/>
          </p:cNvSpPr>
          <p:nvPr>
            <p:ph type="sldNum" sz="quarter" idx="5"/>
          </p:nvPr>
        </p:nvSpPr>
        <p:spPr/>
        <p:txBody>
          <a:bodyPr/>
          <a:lstStyle/>
          <a:p>
            <a:fld id="{96C8D374-E139-4C86-918C-4F996AC82615}" type="slidenum">
              <a:rPr lang="en-US" smtClean="0"/>
              <a:t>10</a:t>
            </a:fld>
            <a:endParaRPr lang="en-US"/>
          </a:p>
        </p:txBody>
      </p:sp>
    </p:spTree>
    <p:extLst>
      <p:ext uri="{BB962C8B-B14F-4D97-AF65-F5344CB8AC3E}">
        <p14:creationId xmlns:p14="http://schemas.microsoft.com/office/powerpoint/2010/main" val="1107055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8D374-E139-4C86-918C-4F996AC82615}" type="slidenum">
              <a:rPr lang="en-US" smtClean="0"/>
              <a:t>15</a:t>
            </a:fld>
            <a:endParaRPr lang="en-US"/>
          </a:p>
        </p:txBody>
      </p:sp>
    </p:spTree>
    <p:extLst>
      <p:ext uri="{BB962C8B-B14F-4D97-AF65-F5344CB8AC3E}">
        <p14:creationId xmlns:p14="http://schemas.microsoft.com/office/powerpoint/2010/main" val="1913380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000" y="3429000"/>
            <a:ext cx="4267200" cy="914400"/>
          </a:xfrm>
          <a:prstGeom prst="rect">
            <a:avLst/>
          </a:prstGeom>
        </p:spPr>
        <p:txBody>
          <a:bodyPr>
            <a:normAutofit/>
          </a:bodyPr>
          <a:lstStyle>
            <a:lvl1pPr algn="l">
              <a:defRPr sz="2000" b="0">
                <a:solidFill>
                  <a:srgbClr val="FFFFFF"/>
                </a:solidFill>
              </a:defRPr>
            </a:lvl1pPr>
          </a:lstStyle>
          <a:p>
            <a:r>
              <a:rPr lang="en-US" dirty="0"/>
              <a:t>Click to edit Master title style</a:t>
            </a:r>
          </a:p>
        </p:txBody>
      </p:sp>
      <p:sp>
        <p:nvSpPr>
          <p:cNvPr id="3" name="Subtitle 2"/>
          <p:cNvSpPr>
            <a:spLocks noGrp="1"/>
          </p:cNvSpPr>
          <p:nvPr>
            <p:ph type="subTitle" idx="1" hasCustomPrompt="1"/>
          </p:nvPr>
        </p:nvSpPr>
        <p:spPr>
          <a:xfrm>
            <a:off x="508000" y="4648200"/>
            <a:ext cx="11176000" cy="533400"/>
          </a:xfrm>
          <a:prstGeom prst="rect">
            <a:avLst/>
          </a:prstGeom>
        </p:spPr>
        <p:txBody>
          <a:bodyPr>
            <a:noAutofit/>
          </a:bodyPr>
          <a:lstStyle>
            <a:lvl1pPr marL="0" indent="0" algn="l">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69183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BDE6FC-D800-44C9-9F28-4DA3F75C04DF}" type="datetimeFigureOut">
              <a:rPr lang="en-US" smtClean="0"/>
              <a:pPr/>
              <a:t>7/30/2021</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BD2FA371-C872-4E76-B1E3-5B0775D37C39}" type="slidenum">
              <a:rPr lang="en-US" smtClean="0"/>
              <a:pPr/>
              <a:t>‹#›</a:t>
            </a:fld>
            <a:endParaRPr lang="en-US"/>
          </a:p>
        </p:txBody>
      </p:sp>
    </p:spTree>
    <p:extLst>
      <p:ext uri="{BB962C8B-B14F-4D97-AF65-F5344CB8AC3E}">
        <p14:creationId xmlns:p14="http://schemas.microsoft.com/office/powerpoint/2010/main" val="388493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BDE6FC-D800-44C9-9F28-4DA3F75C04DF}" type="datetimeFigureOut">
              <a:rPr lang="en-US" smtClean="0"/>
              <a:pPr/>
              <a:t>7/30/2021</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BD2FA371-C872-4E76-B1E3-5B0775D37C39}" type="slidenum">
              <a:rPr lang="en-US" smtClean="0"/>
              <a:pPr/>
              <a:t>‹#›</a:t>
            </a:fld>
            <a:endParaRPr lang="en-US"/>
          </a:p>
        </p:txBody>
      </p:sp>
    </p:spTree>
    <p:extLst>
      <p:ext uri="{BB962C8B-B14F-4D97-AF65-F5344CB8AC3E}">
        <p14:creationId xmlns:p14="http://schemas.microsoft.com/office/powerpoint/2010/main" val="3117713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BDE6FC-D800-44C9-9F28-4DA3F75C04DF}" type="datetimeFigureOut">
              <a:rPr lang="en-US" smtClean="0"/>
              <a:pPr/>
              <a:t>7/30/2021</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BD2FA371-C872-4E76-B1E3-5B0775D37C39}" type="slidenum">
              <a:rPr lang="en-US" smtClean="0"/>
              <a:pPr/>
              <a:t>‹#›</a:t>
            </a:fld>
            <a:endParaRPr lang="en-US"/>
          </a:p>
        </p:txBody>
      </p:sp>
    </p:spTree>
    <p:extLst>
      <p:ext uri="{BB962C8B-B14F-4D97-AF65-F5344CB8AC3E}">
        <p14:creationId xmlns:p14="http://schemas.microsoft.com/office/powerpoint/2010/main" val="132701558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BDE6FC-D800-44C9-9F28-4DA3F75C04DF}" type="datetimeFigureOut">
              <a:rPr lang="en-US" smtClean="0"/>
              <a:pPr/>
              <a:t>7/30/2021</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BD2FA371-C872-4E76-B1E3-5B0775D37C39}" type="slidenum">
              <a:rPr lang="en-US" smtClean="0"/>
              <a:pPr/>
              <a:t>‹#›</a:t>
            </a:fld>
            <a:endParaRPr lang="en-US"/>
          </a:p>
        </p:txBody>
      </p:sp>
    </p:spTree>
    <p:extLst>
      <p:ext uri="{BB962C8B-B14F-4D97-AF65-F5344CB8AC3E}">
        <p14:creationId xmlns:p14="http://schemas.microsoft.com/office/powerpoint/2010/main" val="3237379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DE6FC-D800-44C9-9F28-4DA3F75C04DF}" type="datetimeFigureOut">
              <a:rPr lang="en-US" smtClean="0"/>
              <a:pPr/>
              <a:t>7/30/2021</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BD2FA371-C872-4E76-B1E3-5B0775D37C39}" type="slidenum">
              <a:rPr lang="en-US" smtClean="0"/>
              <a:pPr/>
              <a:t>‹#›</a:t>
            </a:fld>
            <a:endParaRPr lang="en-US"/>
          </a:p>
        </p:txBody>
      </p:sp>
    </p:spTree>
    <p:extLst>
      <p:ext uri="{BB962C8B-B14F-4D97-AF65-F5344CB8AC3E}">
        <p14:creationId xmlns:p14="http://schemas.microsoft.com/office/powerpoint/2010/main" val="322466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BDE6FC-D800-44C9-9F28-4DA3F75C04DF}" type="datetimeFigureOut">
              <a:rPr lang="en-US" smtClean="0"/>
              <a:pPr/>
              <a:t>7/30/2021</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BD2FA371-C872-4E76-B1E3-5B0775D37C39}" type="slidenum">
              <a:rPr lang="en-US" smtClean="0"/>
              <a:pPr/>
              <a:t>‹#›</a:t>
            </a:fld>
            <a:endParaRPr lang="en-US"/>
          </a:p>
        </p:txBody>
      </p:sp>
    </p:spTree>
    <p:extLst>
      <p:ext uri="{BB962C8B-B14F-4D97-AF65-F5344CB8AC3E}">
        <p14:creationId xmlns:p14="http://schemas.microsoft.com/office/powerpoint/2010/main" val="368056704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BDE6FC-D800-44C9-9F28-4DA3F75C04DF}" type="datetimeFigureOut">
              <a:rPr lang="en-US" smtClean="0"/>
              <a:pPr/>
              <a:t>7/30/2021</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BD2FA371-C872-4E76-B1E3-5B0775D37C39}" type="slidenum">
              <a:rPr lang="en-US" smtClean="0"/>
              <a:pPr/>
              <a:t>‹#›</a:t>
            </a:fld>
            <a:endParaRPr lang="en-US"/>
          </a:p>
        </p:txBody>
      </p:sp>
    </p:spTree>
    <p:extLst>
      <p:ext uri="{BB962C8B-B14F-4D97-AF65-F5344CB8AC3E}">
        <p14:creationId xmlns:p14="http://schemas.microsoft.com/office/powerpoint/2010/main" val="1381658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DE6FC-D800-44C9-9F28-4DA3F75C04DF}" type="datetimeFigureOut">
              <a:rPr lang="en-US" smtClean="0"/>
              <a:pPr/>
              <a:t>7/30/2021</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BD2FA371-C872-4E76-B1E3-5B0775D37C39}" type="slidenum">
              <a:rPr lang="en-US" smtClean="0"/>
              <a:pPr/>
              <a:t>‹#›</a:t>
            </a:fld>
            <a:endParaRPr lang="en-US"/>
          </a:p>
        </p:txBody>
      </p:sp>
    </p:spTree>
    <p:extLst>
      <p:ext uri="{BB962C8B-B14F-4D97-AF65-F5344CB8AC3E}">
        <p14:creationId xmlns:p14="http://schemas.microsoft.com/office/powerpoint/2010/main" val="3518498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DE6FC-D800-44C9-9F28-4DA3F75C04DF}" type="datetimeFigureOut">
              <a:rPr lang="en-US" smtClean="0"/>
              <a:pPr/>
              <a:t>7/30/2021</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BD2FA371-C872-4E76-B1E3-5B0775D37C39}" type="slidenum">
              <a:rPr lang="en-US" smtClean="0"/>
              <a:pPr/>
              <a:t>‹#›</a:t>
            </a:fld>
            <a:endParaRPr lang="en-US"/>
          </a:p>
        </p:txBody>
      </p:sp>
    </p:spTree>
    <p:extLst>
      <p:ext uri="{BB962C8B-B14F-4D97-AF65-F5344CB8AC3E}">
        <p14:creationId xmlns:p14="http://schemas.microsoft.com/office/powerpoint/2010/main" val="294467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you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1447800"/>
            <a:ext cx="10972800" cy="609600"/>
          </a:xfrm>
          <a:prstGeom prst="rect">
            <a:avLst/>
          </a:prstGeom>
        </p:spPr>
        <p:txBody>
          <a:bodyPr>
            <a:normAutofit/>
          </a:bodyPr>
          <a:lstStyle>
            <a:lvl1pPr>
              <a:defRPr sz="3200">
                <a:solidFill>
                  <a:schemeClr val="tx2"/>
                </a:solidFill>
              </a:defRPr>
            </a:lvl1pPr>
          </a:lstStyle>
          <a:p>
            <a:r>
              <a:rPr lang="en-US" dirty="0"/>
              <a:t>Click to edit Master title style</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lgn="r">
              <a:defRPr sz="1400">
                <a:solidFill>
                  <a:schemeClr val="accent2"/>
                </a:solidFill>
              </a:defRPr>
            </a:lvl1pPr>
          </a:lstStyle>
          <a:p>
            <a:fld id="{EC3384B4-9553-417D-80FA-DF4F55E96EB7}" type="slidenum">
              <a:rPr lang="en-US" smtClean="0"/>
              <a:pPr/>
              <a:t>‹#›</a:t>
            </a:fld>
            <a:endParaRPr lang="en-US" dirty="0"/>
          </a:p>
        </p:txBody>
      </p:sp>
      <p:sp>
        <p:nvSpPr>
          <p:cNvPr id="6" name="Content Placeholder 2"/>
          <p:cNvSpPr>
            <a:spLocks noGrp="1"/>
          </p:cNvSpPr>
          <p:nvPr>
            <p:ph idx="1"/>
          </p:nvPr>
        </p:nvSpPr>
        <p:spPr>
          <a:xfrm>
            <a:off x="508000" y="2209800"/>
            <a:ext cx="10972800" cy="3276600"/>
          </a:xfrm>
          <a:prstGeom prst="rect">
            <a:avLst/>
          </a:prstGeom>
        </p:spPr>
        <p:txBody>
          <a:bodyPr>
            <a:normAutofit/>
          </a:bodyPr>
          <a:lstStyle>
            <a:lvl1pPr>
              <a:defRPr sz="1600"/>
            </a:lvl1pPr>
            <a:lvl2pPr>
              <a:defRPr sz="1600">
                <a:solidFill>
                  <a:srgbClr val="7C7C7C"/>
                </a:solidFill>
              </a:defRPr>
            </a:lvl2pPr>
            <a:lvl3pPr>
              <a:defRPr sz="1600">
                <a:solidFill>
                  <a:srgbClr val="7C7C7C"/>
                </a:solidFill>
              </a:defRPr>
            </a:lvl3pPr>
            <a:lvl4pPr>
              <a:defRPr sz="1600">
                <a:solidFill>
                  <a:srgbClr val="7C7C7C"/>
                </a:solidFill>
              </a:defRPr>
            </a:lvl4pPr>
            <a:lvl5pPr>
              <a:defRPr sz="1600">
                <a:solidFill>
                  <a:srgbClr val="7C7C7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p:cNvSpPr>
            <a:spLocks noGrp="1"/>
          </p:cNvSpPr>
          <p:nvPr>
            <p:ph type="ftr" sz="quarter" idx="3"/>
          </p:nvPr>
        </p:nvSpPr>
        <p:spPr>
          <a:xfrm>
            <a:off x="508000" y="6324600"/>
            <a:ext cx="7924800" cy="381000"/>
          </a:xfrm>
          <a:prstGeom prst="rect">
            <a:avLst/>
          </a:prstGeom>
        </p:spPr>
        <p:txBody>
          <a:bodyPr/>
          <a:lstStyle>
            <a:lvl1pPr>
              <a:defRPr sz="1400">
                <a:solidFill>
                  <a:schemeClr val="accent2"/>
                </a:solidFill>
              </a:defRPr>
            </a:lvl1pPr>
          </a:lstStyle>
          <a:p>
            <a:r>
              <a:rPr lang="en-US" dirty="0"/>
              <a:t>M. Cehelsky 53rd Annual Users Meeting  |  August 12, 2020</a:t>
            </a:r>
          </a:p>
          <a:p>
            <a:endParaRPr lang="en-US" dirty="0"/>
          </a:p>
        </p:txBody>
      </p:sp>
    </p:spTree>
    <p:extLst>
      <p:ext uri="{BB962C8B-B14F-4D97-AF65-F5344CB8AC3E}">
        <p14:creationId xmlns:p14="http://schemas.microsoft.com/office/powerpoint/2010/main" val="251035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000" y="1447800"/>
            <a:ext cx="4267200" cy="914400"/>
          </a:xfrm>
          <a:prstGeom prst="rect">
            <a:avLst/>
          </a:prstGeom>
        </p:spPr>
        <p:txBody>
          <a:bodyPr>
            <a:normAutofit/>
          </a:bodyPr>
          <a:lstStyle>
            <a:lvl1pPr algn="l">
              <a:defRPr sz="2000" b="0">
                <a:solidFill>
                  <a:srgbClr val="FFFFFF"/>
                </a:solidFill>
              </a:defRPr>
            </a:lvl1pPr>
          </a:lstStyle>
          <a:p>
            <a:r>
              <a:rPr lang="en-US" dirty="0"/>
              <a:t>Click to edit Master title style</a:t>
            </a:r>
          </a:p>
        </p:txBody>
      </p:sp>
      <p:sp>
        <p:nvSpPr>
          <p:cNvPr id="3" name="Subtitle 2"/>
          <p:cNvSpPr>
            <a:spLocks noGrp="1"/>
          </p:cNvSpPr>
          <p:nvPr>
            <p:ph type="subTitle" idx="1" hasCustomPrompt="1"/>
          </p:nvPr>
        </p:nvSpPr>
        <p:spPr>
          <a:xfrm>
            <a:off x="508000" y="152400"/>
            <a:ext cx="11176000" cy="533400"/>
          </a:xfrm>
          <a:prstGeom prst="rect">
            <a:avLst/>
          </a:prstGeom>
        </p:spPr>
        <p:txBody>
          <a:bodyPr>
            <a:normAutofit/>
          </a:bodyPr>
          <a:lstStyle>
            <a:lvl1pPr marL="0" indent="0" algn="l">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3125688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you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1447800"/>
            <a:ext cx="10972800" cy="609600"/>
          </a:xfrm>
          <a:prstGeom prst="rect">
            <a:avLst/>
          </a:prstGeom>
        </p:spPr>
        <p:txBody>
          <a:bodyPr>
            <a:normAutofit/>
          </a:bodyPr>
          <a:lstStyle>
            <a:lvl1pPr>
              <a:defRPr sz="3200">
                <a:solidFill>
                  <a:schemeClr val="tx2"/>
                </a:solidFill>
              </a:defRPr>
            </a:lvl1pPr>
          </a:lstStyle>
          <a:p>
            <a:r>
              <a:rPr lang="en-US" dirty="0"/>
              <a:t>Click to edit Master title style</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lgn="r">
              <a:defRPr sz="1400">
                <a:solidFill>
                  <a:schemeClr val="accent2"/>
                </a:solidFill>
              </a:defRPr>
            </a:lvl1pPr>
          </a:lstStyle>
          <a:p>
            <a:fld id="{EC3384B4-9553-417D-80FA-DF4F55E96EB7}" type="slidenum">
              <a:rPr lang="en-US" smtClean="0"/>
              <a:pPr/>
              <a:t>‹#›</a:t>
            </a:fld>
            <a:endParaRPr lang="en-US" dirty="0"/>
          </a:p>
        </p:txBody>
      </p:sp>
      <p:sp>
        <p:nvSpPr>
          <p:cNvPr id="10" name="Footer Placeholder 3"/>
          <p:cNvSpPr>
            <a:spLocks noGrp="1"/>
          </p:cNvSpPr>
          <p:nvPr>
            <p:ph type="ftr" sz="quarter" idx="3"/>
          </p:nvPr>
        </p:nvSpPr>
        <p:spPr>
          <a:xfrm>
            <a:off x="508000" y="6324600"/>
            <a:ext cx="7924800" cy="381000"/>
          </a:xfrm>
          <a:prstGeom prst="rect">
            <a:avLst/>
          </a:prstGeom>
        </p:spPr>
        <p:txBody>
          <a:bodyPr/>
          <a:lstStyle>
            <a:lvl1pPr>
              <a:defRPr sz="1400">
                <a:solidFill>
                  <a:schemeClr val="accent2"/>
                </a:solidFill>
              </a:defRPr>
            </a:lvl1pPr>
          </a:lstStyle>
          <a:p>
            <a:r>
              <a:rPr lang="en-US" dirty="0"/>
              <a:t>M. Cehelsky 53rd Annual Users Meeting  |  August 12, 2020</a:t>
            </a:r>
          </a:p>
        </p:txBody>
      </p:sp>
    </p:spTree>
    <p:extLst>
      <p:ext uri="{BB962C8B-B14F-4D97-AF65-F5344CB8AC3E}">
        <p14:creationId xmlns:p14="http://schemas.microsoft.com/office/powerpoint/2010/main" val="152744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1447800"/>
            <a:ext cx="10972800" cy="609600"/>
          </a:xfrm>
          <a:prstGeom prst="rect">
            <a:avLst/>
          </a:prstGeom>
        </p:spPr>
        <p:txBody>
          <a:bodyPr>
            <a:normAutofit/>
          </a:bodyPr>
          <a:lstStyle>
            <a:lvl1pPr>
              <a:defRPr sz="3200">
                <a:solidFill>
                  <a:schemeClr val="tx2"/>
                </a:solidFill>
              </a:defRPr>
            </a:lvl1pPr>
          </a:lstStyle>
          <a:p>
            <a:r>
              <a:rPr lang="en-US" dirty="0"/>
              <a:t>Click to edit Master title style</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lgn="r">
              <a:defRPr sz="1400">
                <a:solidFill>
                  <a:schemeClr val="accent2"/>
                </a:solidFill>
              </a:defRPr>
            </a:lvl1pPr>
          </a:lstStyle>
          <a:p>
            <a:fld id="{EC3384B4-9553-417D-80FA-DF4F55E96EB7}" type="slidenum">
              <a:rPr lang="en-US" smtClean="0"/>
              <a:pPr/>
              <a:t>‹#›</a:t>
            </a:fld>
            <a:endParaRPr lang="en-US" dirty="0"/>
          </a:p>
        </p:txBody>
      </p:sp>
      <p:sp>
        <p:nvSpPr>
          <p:cNvPr id="10" name="Footer Placeholder 3"/>
          <p:cNvSpPr>
            <a:spLocks noGrp="1"/>
          </p:cNvSpPr>
          <p:nvPr>
            <p:ph type="ftr" sz="quarter" idx="3"/>
          </p:nvPr>
        </p:nvSpPr>
        <p:spPr>
          <a:xfrm>
            <a:off x="508000" y="6324600"/>
            <a:ext cx="7924800" cy="381000"/>
          </a:xfrm>
          <a:prstGeom prst="rect">
            <a:avLst/>
          </a:prstGeom>
        </p:spPr>
        <p:txBody>
          <a:bodyPr/>
          <a:lstStyle>
            <a:lvl1pPr>
              <a:defRPr sz="1400">
                <a:solidFill>
                  <a:schemeClr val="accent2"/>
                </a:solidFill>
              </a:defRPr>
            </a:lvl1pPr>
          </a:lstStyle>
          <a:p>
            <a:r>
              <a:rPr lang="en-US" dirty="0"/>
              <a:t>M. Cehelsky 53rd Annual Users Meeting  |  August 12, 2020</a:t>
            </a:r>
          </a:p>
        </p:txBody>
      </p:sp>
    </p:spTree>
    <p:extLst>
      <p:ext uri="{BB962C8B-B14F-4D97-AF65-F5344CB8AC3E}">
        <p14:creationId xmlns:p14="http://schemas.microsoft.com/office/powerpoint/2010/main" val="37605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1447800"/>
            <a:ext cx="10972800" cy="609600"/>
          </a:xfrm>
          <a:prstGeom prst="rect">
            <a:avLst/>
          </a:prstGeom>
        </p:spPr>
        <p:txBody>
          <a:bodyPr>
            <a:normAutofit/>
          </a:bodyPr>
          <a:lstStyle>
            <a:lvl1pPr>
              <a:defRPr sz="3200">
                <a:solidFill>
                  <a:schemeClr val="tx2"/>
                </a:solidFill>
              </a:defRPr>
            </a:lvl1pPr>
          </a:lstStyle>
          <a:p>
            <a:r>
              <a:rPr lang="en-US" dirty="0"/>
              <a:t>Click to edit Master title style</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lgn="r">
              <a:defRPr sz="1400">
                <a:solidFill>
                  <a:schemeClr val="accent2"/>
                </a:solidFill>
              </a:defRPr>
            </a:lvl1pPr>
          </a:lstStyle>
          <a:p>
            <a:fld id="{EC3384B4-9553-417D-80FA-DF4F55E96EB7}" type="slidenum">
              <a:rPr lang="en-US" smtClean="0"/>
              <a:pPr/>
              <a:t>‹#›</a:t>
            </a:fld>
            <a:endParaRPr lang="en-US" dirty="0"/>
          </a:p>
        </p:txBody>
      </p:sp>
      <p:sp>
        <p:nvSpPr>
          <p:cNvPr id="6" name="Content Placeholder 2"/>
          <p:cNvSpPr>
            <a:spLocks noGrp="1"/>
          </p:cNvSpPr>
          <p:nvPr>
            <p:ph idx="1"/>
          </p:nvPr>
        </p:nvSpPr>
        <p:spPr>
          <a:xfrm>
            <a:off x="508000" y="2209800"/>
            <a:ext cx="10972800" cy="3276600"/>
          </a:xfrm>
          <a:prstGeom prst="rect">
            <a:avLst/>
          </a:prstGeom>
        </p:spPr>
        <p:txBody>
          <a:bodyPr>
            <a:normAutofit/>
          </a:bodyPr>
          <a:lstStyle>
            <a:lvl1pPr>
              <a:defRPr sz="1600"/>
            </a:lvl1pPr>
            <a:lvl2pPr>
              <a:defRPr sz="1600">
                <a:solidFill>
                  <a:srgbClr val="7C7C7C"/>
                </a:solidFill>
              </a:defRPr>
            </a:lvl2pPr>
            <a:lvl3pPr>
              <a:defRPr sz="1600">
                <a:solidFill>
                  <a:srgbClr val="7C7C7C"/>
                </a:solidFill>
              </a:defRPr>
            </a:lvl3pPr>
            <a:lvl4pPr>
              <a:defRPr sz="1600">
                <a:solidFill>
                  <a:srgbClr val="7C7C7C"/>
                </a:solidFill>
              </a:defRPr>
            </a:lvl4pPr>
            <a:lvl5pPr>
              <a:defRPr sz="1600">
                <a:solidFill>
                  <a:srgbClr val="7C7C7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p:cNvSpPr>
            <a:spLocks noGrp="1"/>
          </p:cNvSpPr>
          <p:nvPr>
            <p:ph type="ftr" sz="quarter" idx="3"/>
          </p:nvPr>
        </p:nvSpPr>
        <p:spPr>
          <a:xfrm>
            <a:off x="508000" y="6324600"/>
            <a:ext cx="7924800" cy="381000"/>
          </a:xfrm>
          <a:prstGeom prst="rect">
            <a:avLst/>
          </a:prstGeom>
        </p:spPr>
        <p:txBody>
          <a:bodyPr/>
          <a:lstStyle>
            <a:lvl1pPr>
              <a:defRPr sz="1400">
                <a:solidFill>
                  <a:schemeClr val="accent2"/>
                </a:solidFill>
              </a:defRPr>
            </a:lvl1pPr>
          </a:lstStyle>
          <a:p>
            <a:r>
              <a:rPr lang="en-US" dirty="0"/>
              <a:t>M. Cehelsky 53rd Annual Users Meeting  |  August 12, 2020</a:t>
            </a:r>
          </a:p>
          <a:p>
            <a:endParaRPr lang="en-US" dirty="0"/>
          </a:p>
        </p:txBody>
      </p:sp>
    </p:spTree>
    <p:extLst>
      <p:ext uri="{BB962C8B-B14F-4D97-AF65-F5344CB8AC3E}">
        <p14:creationId xmlns:p14="http://schemas.microsoft.com/office/powerpoint/2010/main" val="22371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600201"/>
            <a:ext cx="5384800" cy="4525963"/>
          </a:xfrm>
          <a:prstGeom prst="rect">
            <a:avLst/>
          </a:prstGeom>
        </p:spPr>
        <p:txBody>
          <a:bodyPr/>
          <a:lstStyle>
            <a:lvl1pPr>
              <a:defRPr sz="1600"/>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1600"/>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a:xfrm>
            <a:off x="8737600" y="6356351"/>
            <a:ext cx="2844800" cy="365125"/>
          </a:xfrm>
          <a:prstGeom prst="rect">
            <a:avLst/>
          </a:prstGeom>
        </p:spPr>
        <p:txBody>
          <a:bodyPr/>
          <a:lstStyle>
            <a:lvl1pPr algn="r">
              <a:defRPr sz="1400">
                <a:solidFill>
                  <a:schemeClr val="accent2"/>
                </a:solidFill>
              </a:defRPr>
            </a:lvl1pPr>
          </a:lstStyle>
          <a:p>
            <a:fld id="{EC3384B4-9553-417D-80FA-DF4F55E96EB7}" type="slidenum">
              <a:rPr lang="en-US" smtClean="0"/>
              <a:pPr/>
              <a:t>‹#›</a:t>
            </a:fld>
            <a:endParaRPr lang="en-US" dirty="0"/>
          </a:p>
        </p:txBody>
      </p:sp>
      <p:sp>
        <p:nvSpPr>
          <p:cNvPr id="10" name="Footer Placeholder 3"/>
          <p:cNvSpPr>
            <a:spLocks noGrp="1"/>
          </p:cNvSpPr>
          <p:nvPr>
            <p:ph type="ftr" sz="quarter" idx="3"/>
          </p:nvPr>
        </p:nvSpPr>
        <p:spPr>
          <a:xfrm>
            <a:off x="508000" y="6324600"/>
            <a:ext cx="7924800" cy="381000"/>
          </a:xfrm>
          <a:prstGeom prst="rect">
            <a:avLst/>
          </a:prstGeom>
        </p:spPr>
        <p:txBody>
          <a:bodyPr/>
          <a:lstStyle>
            <a:lvl1pPr>
              <a:defRPr sz="1400">
                <a:solidFill>
                  <a:schemeClr val="accent2"/>
                </a:solidFill>
              </a:defRPr>
            </a:lvl1pPr>
          </a:lstStyle>
          <a:p>
            <a:r>
              <a:rPr lang="en-US" dirty="0"/>
              <a:t>M. Cehelsky 53rd Annual Users Meeting  |  August 12, 2020</a:t>
            </a:r>
          </a:p>
          <a:p>
            <a:endParaRPr lang="en-US" dirty="0"/>
          </a:p>
        </p:txBody>
      </p:sp>
    </p:spTree>
    <p:extLst>
      <p:ext uri="{BB962C8B-B14F-4D97-AF65-F5344CB8AC3E}">
        <p14:creationId xmlns:p14="http://schemas.microsoft.com/office/powerpoint/2010/main" val="390605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Calibri"/>
                <a:cs typeface="Calibri"/>
              </a:defRPr>
            </a:lvl1pPr>
          </a:lstStyle>
          <a:p>
            <a:endParaRPr/>
          </a:p>
        </p:txBody>
      </p:sp>
      <p:sp>
        <p:nvSpPr>
          <p:cNvPr id="3" name="Holder 3"/>
          <p:cNvSpPr>
            <a:spLocks noGrp="1"/>
          </p:cNvSpPr>
          <p:nvPr>
            <p:ph sz="half" idx="2"/>
          </p:nvPr>
        </p:nvSpPr>
        <p:spPr>
          <a:xfrm>
            <a:off x="1383115" y="1293193"/>
            <a:ext cx="4123267" cy="307777"/>
          </a:xfrm>
          <a:prstGeom prst="rect">
            <a:avLst/>
          </a:prstGeom>
        </p:spPr>
        <p:txBody>
          <a:bodyPr wrap="square" lIns="0" tIns="0" rIns="0" bIns="0">
            <a:spAutoFit/>
          </a:bodyPr>
          <a:lstStyle>
            <a:lvl1pPr>
              <a:defRPr sz="2000" b="1" i="0">
                <a:solidFill>
                  <a:schemeClr val="tx1"/>
                </a:solidFill>
                <a:latin typeface="Bodoni MT Black"/>
                <a:cs typeface="Bodoni MT Black"/>
              </a:defRPr>
            </a:lvl1pPr>
          </a:lstStyle>
          <a:p>
            <a:endParaRPr/>
          </a:p>
        </p:txBody>
      </p:sp>
      <p:sp>
        <p:nvSpPr>
          <p:cNvPr id="4" name="Holder 4"/>
          <p:cNvSpPr>
            <a:spLocks noGrp="1"/>
          </p:cNvSpPr>
          <p:nvPr>
            <p:ph sz="half" idx="3"/>
          </p:nvPr>
        </p:nvSpPr>
        <p:spPr>
          <a:xfrm>
            <a:off x="6848467" y="1305893"/>
            <a:ext cx="3344333" cy="307777"/>
          </a:xfrm>
          <a:prstGeom prst="rect">
            <a:avLst/>
          </a:prstGeom>
        </p:spPr>
        <p:txBody>
          <a:bodyPr wrap="square" lIns="0" tIns="0" rIns="0" bIns="0">
            <a:spAutoFit/>
          </a:bodyPr>
          <a:lstStyle>
            <a:lvl1pPr>
              <a:defRPr sz="2000" b="1" i="0">
                <a:solidFill>
                  <a:schemeClr val="tx1"/>
                </a:solidFill>
                <a:latin typeface="Bodoni MT Black"/>
                <a:cs typeface="Bodoni MT Black"/>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2961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Layout 3">
    <p:spTree>
      <p:nvGrpSpPr>
        <p:cNvPr id="1" name=""/>
        <p:cNvGrpSpPr/>
        <p:nvPr/>
      </p:nvGrpSpPr>
      <p:grpSpPr>
        <a:xfrm>
          <a:off x="0" y="0"/>
          <a:ext cx="0" cy="0"/>
          <a:chOff x="0" y="0"/>
          <a:chExt cx="0" cy="0"/>
        </a:xfrm>
      </p:grpSpPr>
      <p:sp>
        <p:nvSpPr>
          <p:cNvPr id="46" name="Body Level One…"/>
          <p:cNvSpPr txBox="1">
            <a:spLocks noGrp="1"/>
          </p:cNvSpPr>
          <p:nvPr>
            <p:ph type="body" sz="half" idx="1"/>
          </p:nvPr>
        </p:nvSpPr>
        <p:spPr>
          <a:xfrm>
            <a:off x="508000" y="1600201"/>
            <a:ext cx="5384800" cy="4525963"/>
          </a:xfrm>
          <a:prstGeom prst="rect">
            <a:avLst/>
          </a:prstGeom>
        </p:spPr>
        <p:txBody>
          <a:bodyPr>
            <a:normAutofit/>
          </a:bodyPr>
          <a:lstStyle>
            <a:lvl1pPr>
              <a:spcBef>
                <a:spcPts val="300"/>
              </a:spcBef>
              <a:defRPr sz="1600"/>
            </a:lvl1pPr>
            <a:lvl2pPr marL="742950" indent="-285750">
              <a:spcBef>
                <a:spcPts val="300"/>
              </a:spcBef>
              <a:defRPr sz="1600"/>
            </a:lvl2pPr>
            <a:lvl3pPr marL="1143000" indent="-228600">
              <a:spcBef>
                <a:spcPts val="300"/>
              </a:spcBef>
              <a:defRPr sz="1600"/>
            </a:lvl3pPr>
            <a:lvl4pPr marL="1600200" indent="-228600">
              <a:spcBef>
                <a:spcPts val="300"/>
              </a:spcBef>
              <a:defRPr sz="1600"/>
            </a:lvl4pPr>
            <a:lvl5pPr marL="2057400" indent="-228600">
              <a:spcBef>
                <a:spcPts val="300"/>
              </a:spcBef>
              <a:defRPr sz="1600"/>
            </a:lvl5p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4583183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BDE6FC-D800-44C9-9F28-4DA3F75C04DF}" type="datetimeFigureOut">
              <a:rPr lang="en-US" smtClean="0"/>
              <a:pPr/>
              <a:t>7/30/2021</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BD2FA371-C872-4E76-B1E3-5B0775D37C39}" type="slidenum">
              <a:rPr lang="en-US" smtClean="0"/>
              <a:pPr/>
              <a:t>‹#›</a:t>
            </a:fld>
            <a:endParaRPr lang="en-US"/>
          </a:p>
        </p:txBody>
      </p:sp>
    </p:spTree>
    <p:extLst>
      <p:ext uri="{BB962C8B-B14F-4D97-AF65-F5344CB8AC3E}">
        <p14:creationId xmlns:p14="http://schemas.microsoft.com/office/powerpoint/2010/main" val="213901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DE6FC-D800-44C9-9F28-4DA3F75C04DF}" type="datetimeFigureOut">
              <a:rPr lang="en-US" smtClean="0"/>
              <a:pPr/>
              <a:t>7/30/2021</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BD2FA371-C872-4E76-B1E3-5B0775D37C39}" type="slidenum">
              <a:rPr lang="en-US" smtClean="0"/>
              <a:pPr/>
              <a:t>‹#›</a:t>
            </a:fld>
            <a:endParaRPr lang="en-US"/>
          </a:p>
        </p:txBody>
      </p:sp>
    </p:spTree>
    <p:extLst>
      <p:ext uri="{BB962C8B-B14F-4D97-AF65-F5344CB8AC3E}">
        <p14:creationId xmlns:p14="http://schemas.microsoft.com/office/powerpoint/2010/main" val="1408814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9" name="Footer Placeholder 3"/>
          <p:cNvSpPr>
            <a:spLocks noGrp="1"/>
          </p:cNvSpPr>
          <p:nvPr>
            <p:ph type="ftr" sz="quarter" idx="3"/>
          </p:nvPr>
        </p:nvSpPr>
        <p:spPr>
          <a:xfrm>
            <a:off x="508000" y="6324600"/>
            <a:ext cx="7924800" cy="381000"/>
          </a:xfrm>
          <a:prstGeom prst="rect">
            <a:avLst/>
          </a:prstGeom>
        </p:spPr>
        <p:txBody>
          <a:bodyPr/>
          <a:lstStyle>
            <a:lvl1pPr>
              <a:defRPr sz="1400">
                <a:solidFill>
                  <a:schemeClr val="accent2"/>
                </a:solidFill>
              </a:defRPr>
            </a:lvl1pPr>
          </a:lstStyle>
          <a:p>
            <a:r>
              <a:rPr lang="en-US" dirty="0"/>
              <a:t>M. </a:t>
            </a:r>
            <a:r>
              <a:rPr lang="en-US" dirty="0" err="1"/>
              <a:t>Cehelsky</a:t>
            </a:r>
            <a:r>
              <a:rPr lang="en-US" dirty="0"/>
              <a:t> 52nd Annual Users Meeting  |  June 20, 2018</a:t>
            </a:r>
          </a:p>
          <a:p>
            <a:endParaRPr lang="en-US" dirty="0"/>
          </a:p>
        </p:txBody>
      </p:sp>
      <p:sp>
        <p:nvSpPr>
          <p:cNvPr id="10" name="Slide Number Placeholder 4"/>
          <p:cNvSpPr>
            <a:spLocks noGrp="1"/>
          </p:cNvSpPr>
          <p:nvPr>
            <p:ph type="sldNum" sz="quarter" idx="4"/>
          </p:nvPr>
        </p:nvSpPr>
        <p:spPr>
          <a:xfrm>
            <a:off x="8737600" y="6356351"/>
            <a:ext cx="2844800" cy="365125"/>
          </a:xfrm>
          <a:prstGeom prst="rect">
            <a:avLst/>
          </a:prstGeom>
        </p:spPr>
        <p:txBody>
          <a:bodyPr/>
          <a:lstStyle>
            <a:lvl1pPr algn="r">
              <a:defRPr sz="1400">
                <a:solidFill>
                  <a:schemeClr val="accent2"/>
                </a:solidFill>
              </a:defRPr>
            </a:lvl1pPr>
          </a:lstStyle>
          <a:p>
            <a:fld id="{EC3384B4-9553-417D-80FA-DF4F55E96EB7}" type="slidenum">
              <a:rPr lang="en-US" smtClean="0"/>
              <a:pPr/>
              <a:t>‹#›</a:t>
            </a:fld>
            <a:endParaRPr lang="en-US" dirty="0"/>
          </a:p>
        </p:txBody>
      </p:sp>
    </p:spTree>
    <p:extLst>
      <p:ext uri="{BB962C8B-B14F-4D97-AF65-F5344CB8AC3E}">
        <p14:creationId xmlns:p14="http://schemas.microsoft.com/office/powerpoint/2010/main" val="113187228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52" r:id="rId5"/>
    <p:sldLayoutId id="2147483664" r:id="rId6"/>
    <p:sldLayoutId id="2147483684" r:id="rId7"/>
  </p:sldLayoutIdLst>
  <p:hf hd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7/30/2021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 Cehelsky 52nd Annual Users Meeting  |  June 20, 2018</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384B4-9553-417D-80FA-DF4F55E96EB7}" type="slidenum">
              <a:rPr lang="en-US" smtClean="0"/>
              <a:pPr/>
              <a:t>‹#›</a:t>
            </a:fld>
            <a:endParaRPr lang="en-US" dirty="0"/>
          </a:p>
        </p:txBody>
      </p:sp>
    </p:spTree>
    <p:extLst>
      <p:ext uri="{BB962C8B-B14F-4D97-AF65-F5344CB8AC3E}">
        <p14:creationId xmlns:p14="http://schemas.microsoft.com/office/powerpoint/2010/main" val="5445500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ura-hq.org/awards/visiting-scholars-progra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jp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jp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495800"/>
            <a:ext cx="9067800" cy="934720"/>
          </a:xfrm>
        </p:spPr>
        <p:txBody>
          <a:bodyPr/>
          <a:lstStyle/>
          <a:p>
            <a:pPr algn="ctr"/>
            <a:r>
              <a:rPr lang="en-US" sz="2400" spc="200" dirty="0"/>
              <a:t>FERMILAB 54</a:t>
            </a:r>
            <a:r>
              <a:rPr lang="en-US" sz="2400" spc="200" baseline="30000" dirty="0"/>
              <a:t>th</a:t>
            </a:r>
            <a:r>
              <a:rPr lang="en-US" sz="2400" spc="200" dirty="0"/>
              <a:t>ANNUAL USERS (VIRTUAL) MEETING</a:t>
            </a:r>
          </a:p>
          <a:p>
            <a:pPr algn="ctr"/>
            <a:r>
              <a:rPr lang="en-US" sz="2400" spc="200" dirty="0"/>
              <a:t>August 2-6, 2021</a:t>
            </a:r>
            <a:endParaRPr lang="en-US" spc="200" dirty="0"/>
          </a:p>
        </p:txBody>
      </p:sp>
      <p:sp>
        <p:nvSpPr>
          <p:cNvPr id="4" name="Title 1">
            <a:extLst>
              <a:ext uri="{FF2B5EF4-FFF2-40B4-BE49-F238E27FC236}">
                <a16:creationId xmlns:a16="http://schemas.microsoft.com/office/drawing/2014/main" id="{E730C8F3-23F4-40A0-879E-1E791A333A92}"/>
              </a:ext>
            </a:extLst>
          </p:cNvPr>
          <p:cNvSpPr txBox="1">
            <a:spLocks/>
          </p:cNvSpPr>
          <p:nvPr/>
        </p:nvSpPr>
        <p:spPr>
          <a:xfrm>
            <a:off x="1752600" y="2362200"/>
            <a:ext cx="5029200" cy="1600200"/>
          </a:xfrm>
          <a:prstGeom prst="rect">
            <a:avLst/>
          </a:prstGeom>
        </p:spPr>
        <p:txBody>
          <a:bodyPr>
            <a:normAutofit fontScale="70000" lnSpcReduction="20000"/>
          </a:bodyPr>
          <a:lstStyle>
            <a:lvl1pPr algn="l" defTabSz="914400" rtl="0" eaLnBrk="1" latinLnBrk="0" hangingPunct="1">
              <a:spcBef>
                <a:spcPct val="0"/>
              </a:spcBef>
              <a:buNone/>
              <a:defRPr sz="2000" b="0" kern="1200">
                <a:solidFill>
                  <a:srgbClr val="FFFFFF"/>
                </a:solidFill>
                <a:latin typeface="+mj-lt"/>
                <a:ea typeface="+mj-ea"/>
                <a:cs typeface="+mj-cs"/>
              </a:defRPr>
            </a:lvl1pPr>
          </a:lstStyle>
          <a:p>
            <a:pPr algn="ctr"/>
            <a:r>
              <a:rPr lang="en-US" sz="5100" dirty="0">
                <a:solidFill>
                  <a:schemeClr val="bg1"/>
                </a:solidFill>
              </a:rPr>
              <a:t>URA Honorary Awards</a:t>
            </a:r>
          </a:p>
          <a:p>
            <a:pPr algn="ctr"/>
            <a:endParaRPr lang="en-US" sz="4000" dirty="0">
              <a:solidFill>
                <a:schemeClr val="bg1"/>
              </a:solidFill>
            </a:endParaRPr>
          </a:p>
          <a:p>
            <a:pPr algn="ctr"/>
            <a:r>
              <a:rPr lang="en-US" sz="4000" dirty="0">
                <a:solidFill>
                  <a:schemeClr val="bg1"/>
                </a:solidFill>
              </a:rPr>
              <a:t>Ted Wackler</a:t>
            </a:r>
            <a:br>
              <a:rPr lang="en-US" sz="4000" dirty="0">
                <a:solidFill>
                  <a:schemeClr val="bg1"/>
                </a:solidFill>
              </a:rPr>
            </a:br>
            <a:r>
              <a:rPr lang="en-US" sz="4000" dirty="0">
                <a:solidFill>
                  <a:schemeClr val="bg1"/>
                </a:solidFill>
              </a:rPr>
              <a:t>Deputy Executive Director, URA</a:t>
            </a:r>
          </a:p>
          <a:p>
            <a:pPr algn="ctr"/>
            <a:endParaRPr lang="en-US" sz="4000" dirty="0">
              <a:solidFill>
                <a:schemeClr val="bg1"/>
              </a:solidFill>
            </a:endParaRPr>
          </a:p>
        </p:txBody>
      </p:sp>
    </p:spTree>
    <p:extLst>
      <p:ext uri="{BB962C8B-B14F-4D97-AF65-F5344CB8AC3E}">
        <p14:creationId xmlns:p14="http://schemas.microsoft.com/office/powerpoint/2010/main" val="1716452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F9F9-DD01-43F5-8CC8-04D9F57DE731}"/>
              </a:ext>
            </a:extLst>
          </p:cNvPr>
          <p:cNvSpPr>
            <a:spLocks noGrp="1"/>
          </p:cNvSpPr>
          <p:nvPr>
            <p:ph type="title"/>
          </p:nvPr>
        </p:nvSpPr>
        <p:spPr/>
        <p:txBody>
          <a:bodyPr>
            <a:noAutofit/>
          </a:bodyPr>
          <a:lstStyle/>
          <a:p>
            <a:pPr algn="ctr"/>
            <a:r>
              <a:rPr lang="en-US" sz="3600" b="1" dirty="0">
                <a:latin typeface="Univers Condensed" panose="020B0506020202050204" pitchFamily="34" charset="0"/>
              </a:rPr>
              <a:t>URA Graduate Thesis Award Committee</a:t>
            </a:r>
          </a:p>
        </p:txBody>
      </p:sp>
      <p:sp>
        <p:nvSpPr>
          <p:cNvPr id="3" name="Slide Number Placeholder 2">
            <a:extLst>
              <a:ext uri="{FF2B5EF4-FFF2-40B4-BE49-F238E27FC236}">
                <a16:creationId xmlns:a16="http://schemas.microsoft.com/office/drawing/2014/main" id="{703E82FA-9A7F-49C5-9D5B-0BAF113B0FA6}"/>
              </a:ext>
            </a:extLst>
          </p:cNvPr>
          <p:cNvSpPr>
            <a:spLocks noGrp="1"/>
          </p:cNvSpPr>
          <p:nvPr>
            <p:ph type="sldNum" sz="quarter" idx="12"/>
          </p:nvPr>
        </p:nvSpPr>
        <p:spPr/>
        <p:txBody>
          <a:bodyPr/>
          <a:lstStyle/>
          <a:p>
            <a:fld id="{EC3384B4-9553-417D-80FA-DF4F55E96EB7}" type="slidenum">
              <a:rPr lang="en-US" smtClean="0"/>
              <a:pPr/>
              <a:t>10</a:t>
            </a:fld>
            <a:endParaRPr lang="en-US" dirty="0"/>
          </a:p>
        </p:txBody>
      </p:sp>
      <p:sp>
        <p:nvSpPr>
          <p:cNvPr id="4" name="Content Placeholder 3">
            <a:extLst>
              <a:ext uri="{FF2B5EF4-FFF2-40B4-BE49-F238E27FC236}">
                <a16:creationId xmlns:a16="http://schemas.microsoft.com/office/drawing/2014/main" id="{69A04EA7-EB53-4C94-A95B-C6D4B501C551}"/>
              </a:ext>
            </a:extLst>
          </p:cNvPr>
          <p:cNvSpPr>
            <a:spLocks noGrp="1"/>
          </p:cNvSpPr>
          <p:nvPr>
            <p:ph idx="1"/>
          </p:nvPr>
        </p:nvSpPr>
        <p:spPr>
          <a:xfrm>
            <a:off x="1295400" y="2667000"/>
            <a:ext cx="9372600" cy="3276600"/>
          </a:xfrm>
        </p:spPr>
        <p:txBody>
          <a:bodyPr>
            <a:normAutofit/>
          </a:bodyPr>
          <a:lstStyle/>
          <a:p>
            <a:r>
              <a:rPr lang="en-US" sz="3200" dirty="0"/>
              <a:t>Chris Stoughton (astrophysics), Chair</a:t>
            </a:r>
          </a:p>
          <a:p>
            <a:r>
              <a:rPr lang="en-US" sz="3200" dirty="0"/>
              <a:t>Phil Adamson (Accelerator Division, Neutrino experiments)</a:t>
            </a:r>
          </a:p>
          <a:p>
            <a:r>
              <a:rPr lang="en-US" sz="3200" dirty="0"/>
              <a:t>Catherine James (Neutrino experiments)</a:t>
            </a:r>
          </a:p>
          <a:p>
            <a:r>
              <a:rPr lang="en-US" sz="3200" dirty="0"/>
              <a:t>Andreas Kronfeld (Theory)</a:t>
            </a:r>
          </a:p>
          <a:p>
            <a:endParaRPr lang="en-US" sz="2400" dirty="0"/>
          </a:p>
          <a:p>
            <a:pPr marL="0" indent="0">
              <a:buNone/>
            </a:pPr>
            <a:endParaRPr lang="en-US" sz="2400" i="1" dirty="0">
              <a:solidFill>
                <a:srgbClr val="FF0000"/>
              </a:solidFill>
            </a:endParaRPr>
          </a:p>
        </p:txBody>
      </p:sp>
    </p:spTree>
    <p:extLst>
      <p:ext uri="{BB962C8B-B14F-4D97-AF65-F5344CB8AC3E}">
        <p14:creationId xmlns:p14="http://schemas.microsoft.com/office/powerpoint/2010/main" val="1624097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22C2C6-222C-4A65-A870-969BD307FFFE}"/>
              </a:ext>
            </a:extLst>
          </p:cNvPr>
          <p:cNvSpPr>
            <a:spLocks noGrp="1"/>
          </p:cNvSpPr>
          <p:nvPr>
            <p:ph type="sldNum" sz="quarter" idx="12"/>
          </p:nvPr>
        </p:nvSpPr>
        <p:spPr/>
        <p:txBody>
          <a:bodyPr/>
          <a:lstStyle/>
          <a:p>
            <a:fld id="{EC3384B4-9553-417D-80FA-DF4F55E96EB7}" type="slidenum">
              <a:rPr lang="en-US" smtClean="0"/>
              <a:pPr/>
              <a:t>11</a:t>
            </a:fld>
            <a:endParaRPr lang="en-US" dirty="0"/>
          </a:p>
        </p:txBody>
      </p:sp>
      <p:pic>
        <p:nvPicPr>
          <p:cNvPr id="6" name="Picture 5">
            <a:extLst>
              <a:ext uri="{FF2B5EF4-FFF2-40B4-BE49-F238E27FC236}">
                <a16:creationId xmlns:a16="http://schemas.microsoft.com/office/drawing/2014/main" id="{EC29C34B-0147-4CE8-BC76-ED2F3BCCF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199" y="1213264"/>
            <a:ext cx="7162801" cy="5534892"/>
          </a:xfrm>
          <a:prstGeom prst="rect">
            <a:avLst/>
          </a:prstGeom>
          <a:ln w="38100">
            <a:solidFill>
              <a:schemeClr val="tx1"/>
            </a:solidFill>
          </a:ln>
        </p:spPr>
      </p:pic>
    </p:spTree>
    <p:extLst>
      <p:ext uri="{BB962C8B-B14F-4D97-AF65-F5344CB8AC3E}">
        <p14:creationId xmlns:p14="http://schemas.microsoft.com/office/powerpoint/2010/main" val="1421494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123C22-130A-4B4A-B0A3-F85A86EC33B0}"/>
              </a:ext>
            </a:extLst>
          </p:cNvPr>
          <p:cNvSpPr>
            <a:spLocks noGrp="1"/>
          </p:cNvSpPr>
          <p:nvPr>
            <p:ph type="sldNum" sz="quarter" idx="12"/>
          </p:nvPr>
        </p:nvSpPr>
        <p:spPr/>
        <p:txBody>
          <a:bodyPr/>
          <a:lstStyle/>
          <a:p>
            <a:fld id="{EC3384B4-9553-417D-80FA-DF4F55E96EB7}" type="slidenum">
              <a:rPr lang="en-US" smtClean="0"/>
              <a:pPr/>
              <a:t>12</a:t>
            </a:fld>
            <a:endParaRPr lang="en-US" dirty="0"/>
          </a:p>
        </p:txBody>
      </p:sp>
      <p:sp>
        <p:nvSpPr>
          <p:cNvPr id="4" name="Content Placeholder 3">
            <a:extLst>
              <a:ext uri="{FF2B5EF4-FFF2-40B4-BE49-F238E27FC236}">
                <a16:creationId xmlns:a16="http://schemas.microsoft.com/office/drawing/2014/main" id="{4B6E33A1-DAC5-49BB-99EF-30333A966C1A}"/>
              </a:ext>
            </a:extLst>
          </p:cNvPr>
          <p:cNvSpPr>
            <a:spLocks noGrp="1"/>
          </p:cNvSpPr>
          <p:nvPr>
            <p:ph idx="1"/>
          </p:nvPr>
        </p:nvSpPr>
        <p:spPr>
          <a:xfrm>
            <a:off x="914400" y="1676400"/>
            <a:ext cx="10134600" cy="4038600"/>
          </a:xfrm>
        </p:spPr>
        <p:txBody>
          <a:bodyPr/>
          <a:lstStyle/>
          <a:p>
            <a:pPr marL="0" indent="0" algn="ctr">
              <a:buNone/>
              <a:defRPr/>
            </a:pPr>
            <a:r>
              <a:rPr lang="en-US" sz="3600" b="1" dirty="0">
                <a:solidFill>
                  <a:srgbClr val="000066"/>
                </a:solidFill>
                <a:latin typeface="Univers Condensed" panose="020B0506020202050204" pitchFamily="34" charset="0"/>
              </a:rPr>
              <a:t>URA Early Career Award</a:t>
            </a:r>
          </a:p>
          <a:p>
            <a:pPr marL="0" indent="0" algn="ctr">
              <a:buNone/>
              <a:defRPr/>
            </a:pPr>
            <a:endParaRPr lang="en-US" sz="3200" dirty="0"/>
          </a:p>
          <a:p>
            <a:pPr marL="0" indent="0" algn="ctr">
              <a:buNone/>
              <a:defRPr/>
            </a:pPr>
            <a:r>
              <a:rPr lang="en-US" sz="3200" dirty="0"/>
              <a:t>For outstanding work conducted by an early career researcher at Fermilab or benefiting the Fermilab scientific program</a:t>
            </a:r>
          </a:p>
          <a:p>
            <a:pPr marL="0" indent="0" algn="ctr">
              <a:buNone/>
              <a:defRPr/>
            </a:pPr>
            <a:endParaRPr lang="en-US" sz="3200" b="1" dirty="0">
              <a:solidFill>
                <a:srgbClr val="000066"/>
              </a:solidFill>
              <a:latin typeface="Univers Condensed" panose="020B0506020202050204" pitchFamily="34" charset="0"/>
            </a:endParaRPr>
          </a:p>
          <a:p>
            <a:endParaRPr lang="en-US" dirty="0"/>
          </a:p>
        </p:txBody>
      </p:sp>
    </p:spTree>
    <p:extLst>
      <p:ext uri="{BB962C8B-B14F-4D97-AF65-F5344CB8AC3E}">
        <p14:creationId xmlns:p14="http://schemas.microsoft.com/office/powerpoint/2010/main" val="4022823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BADCA-917A-45F1-8193-7FEB7287EA3E}"/>
              </a:ext>
            </a:extLst>
          </p:cNvPr>
          <p:cNvSpPr>
            <a:spLocks noGrp="1"/>
          </p:cNvSpPr>
          <p:nvPr>
            <p:ph type="title"/>
          </p:nvPr>
        </p:nvSpPr>
        <p:spPr/>
        <p:txBody>
          <a:bodyPr>
            <a:noAutofit/>
          </a:bodyPr>
          <a:lstStyle/>
          <a:p>
            <a:pPr algn="ctr"/>
            <a:r>
              <a:rPr lang="en-US" sz="3600" b="1" dirty="0">
                <a:latin typeface="Univers Condensed" panose="020B0506020202050204" pitchFamily="34" charset="0"/>
              </a:rPr>
              <a:t>URA Early Career Award Committee</a:t>
            </a:r>
          </a:p>
        </p:txBody>
      </p:sp>
      <p:sp>
        <p:nvSpPr>
          <p:cNvPr id="3" name="Slide Number Placeholder 2">
            <a:extLst>
              <a:ext uri="{FF2B5EF4-FFF2-40B4-BE49-F238E27FC236}">
                <a16:creationId xmlns:a16="http://schemas.microsoft.com/office/drawing/2014/main" id="{7114C198-E086-4DE4-AA2D-01C3D60092B8}"/>
              </a:ext>
            </a:extLst>
          </p:cNvPr>
          <p:cNvSpPr>
            <a:spLocks noGrp="1"/>
          </p:cNvSpPr>
          <p:nvPr>
            <p:ph type="sldNum" sz="quarter" idx="12"/>
          </p:nvPr>
        </p:nvSpPr>
        <p:spPr/>
        <p:txBody>
          <a:bodyPr/>
          <a:lstStyle/>
          <a:p>
            <a:fld id="{EC3384B4-9553-417D-80FA-DF4F55E96EB7}" type="slidenum">
              <a:rPr lang="en-US" smtClean="0"/>
              <a:pPr/>
              <a:t>13</a:t>
            </a:fld>
            <a:endParaRPr lang="en-US" dirty="0"/>
          </a:p>
        </p:txBody>
      </p:sp>
      <p:sp>
        <p:nvSpPr>
          <p:cNvPr id="4" name="Content Placeholder 3">
            <a:extLst>
              <a:ext uri="{FF2B5EF4-FFF2-40B4-BE49-F238E27FC236}">
                <a16:creationId xmlns:a16="http://schemas.microsoft.com/office/drawing/2014/main" id="{561B55A6-5963-4532-9901-9A3AD23DBEF6}"/>
              </a:ext>
            </a:extLst>
          </p:cNvPr>
          <p:cNvSpPr>
            <a:spLocks noGrp="1"/>
          </p:cNvSpPr>
          <p:nvPr>
            <p:ph idx="1"/>
          </p:nvPr>
        </p:nvSpPr>
        <p:spPr>
          <a:xfrm>
            <a:off x="2362200" y="2362200"/>
            <a:ext cx="7772400" cy="3886200"/>
          </a:xfrm>
        </p:spPr>
        <p:txBody>
          <a:bodyPr>
            <a:noAutofit/>
          </a:bodyPr>
          <a:lstStyle/>
          <a:p>
            <a:r>
              <a:rPr lang="en-US" sz="3200" dirty="0"/>
              <a:t>Sarah Demers (Yale University), Co-Chair</a:t>
            </a:r>
          </a:p>
          <a:p>
            <a:r>
              <a:rPr lang="en-US" sz="3200" dirty="0"/>
              <a:t>Julie Whitmore (Fermilab), Co-Chair</a:t>
            </a:r>
          </a:p>
          <a:p>
            <a:r>
              <a:rPr lang="en-US" sz="3200" dirty="0"/>
              <a:t>Ken Bloom (University of Nebraska)</a:t>
            </a:r>
          </a:p>
          <a:p>
            <a:r>
              <a:rPr lang="en-US" sz="3200" dirty="0"/>
              <a:t>Paul Derwent (Fermilab)</a:t>
            </a:r>
          </a:p>
          <a:p>
            <a:r>
              <a:rPr lang="en-US" sz="3200" dirty="0"/>
              <a:t>Brenna </a:t>
            </a:r>
            <a:r>
              <a:rPr lang="en-US" sz="3200" dirty="0" err="1"/>
              <a:t>Flaugher</a:t>
            </a:r>
            <a:r>
              <a:rPr lang="en-US" sz="3200" dirty="0"/>
              <a:t> (Fermilab)</a:t>
            </a:r>
          </a:p>
          <a:p>
            <a:r>
              <a:rPr lang="en-US" sz="3200" dirty="0"/>
              <a:t>Patrick Fox (Fermilab)</a:t>
            </a:r>
          </a:p>
          <a:p>
            <a:r>
              <a:rPr lang="en-US" sz="3200" dirty="0"/>
              <a:t>Peter </a:t>
            </a:r>
            <a:r>
              <a:rPr lang="en-US" sz="3200" dirty="0" err="1"/>
              <a:t>Wittich</a:t>
            </a:r>
            <a:r>
              <a:rPr lang="en-US" sz="3200" dirty="0"/>
              <a:t> (Cornell University)</a:t>
            </a:r>
          </a:p>
          <a:p>
            <a:endParaRPr lang="en-US" sz="3200" dirty="0"/>
          </a:p>
        </p:txBody>
      </p:sp>
    </p:spTree>
    <p:extLst>
      <p:ext uri="{BB962C8B-B14F-4D97-AF65-F5344CB8AC3E}">
        <p14:creationId xmlns:p14="http://schemas.microsoft.com/office/powerpoint/2010/main" val="3900664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22C2C6-222C-4A65-A870-969BD307FFFE}"/>
              </a:ext>
            </a:extLst>
          </p:cNvPr>
          <p:cNvSpPr>
            <a:spLocks noGrp="1"/>
          </p:cNvSpPr>
          <p:nvPr>
            <p:ph type="sldNum" sz="quarter" idx="12"/>
          </p:nvPr>
        </p:nvSpPr>
        <p:spPr/>
        <p:txBody>
          <a:bodyPr/>
          <a:lstStyle/>
          <a:p>
            <a:fld id="{EC3384B4-9553-417D-80FA-DF4F55E96EB7}" type="slidenum">
              <a:rPr lang="en-US" smtClean="0"/>
              <a:pPr/>
              <a:t>14</a:t>
            </a:fld>
            <a:endParaRPr lang="en-US" dirty="0"/>
          </a:p>
        </p:txBody>
      </p:sp>
      <p:pic>
        <p:nvPicPr>
          <p:cNvPr id="6" name="Picture 5" descr="Text, letter&#10;&#10;Description automatically generated">
            <a:extLst>
              <a:ext uri="{FF2B5EF4-FFF2-40B4-BE49-F238E27FC236}">
                <a16:creationId xmlns:a16="http://schemas.microsoft.com/office/drawing/2014/main" id="{2CB8100F-B71D-4543-9B57-0940FF8032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1260764"/>
            <a:ext cx="7086600" cy="5476008"/>
          </a:xfrm>
          <a:prstGeom prst="rect">
            <a:avLst/>
          </a:prstGeom>
          <a:ln w="38100">
            <a:solidFill>
              <a:schemeClr val="tx1"/>
            </a:solidFill>
          </a:ln>
        </p:spPr>
      </p:pic>
    </p:spTree>
    <p:extLst>
      <p:ext uri="{BB962C8B-B14F-4D97-AF65-F5344CB8AC3E}">
        <p14:creationId xmlns:p14="http://schemas.microsoft.com/office/powerpoint/2010/main" val="1153890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123C22-130A-4B4A-B0A3-F85A86EC33B0}"/>
              </a:ext>
            </a:extLst>
          </p:cNvPr>
          <p:cNvSpPr>
            <a:spLocks noGrp="1"/>
          </p:cNvSpPr>
          <p:nvPr>
            <p:ph type="sldNum" sz="quarter" idx="12"/>
          </p:nvPr>
        </p:nvSpPr>
        <p:spPr/>
        <p:txBody>
          <a:bodyPr/>
          <a:lstStyle/>
          <a:p>
            <a:fld id="{EC3384B4-9553-417D-80FA-DF4F55E96EB7}" type="slidenum">
              <a:rPr lang="en-US" smtClean="0"/>
              <a:pPr/>
              <a:t>15</a:t>
            </a:fld>
            <a:endParaRPr lang="en-US" dirty="0"/>
          </a:p>
        </p:txBody>
      </p:sp>
      <p:sp>
        <p:nvSpPr>
          <p:cNvPr id="4" name="Content Placeholder 3">
            <a:extLst>
              <a:ext uri="{FF2B5EF4-FFF2-40B4-BE49-F238E27FC236}">
                <a16:creationId xmlns:a16="http://schemas.microsoft.com/office/drawing/2014/main" id="{4B6E33A1-DAC5-49BB-99EF-30333A966C1A}"/>
              </a:ext>
            </a:extLst>
          </p:cNvPr>
          <p:cNvSpPr>
            <a:spLocks noGrp="1"/>
          </p:cNvSpPr>
          <p:nvPr>
            <p:ph idx="1"/>
          </p:nvPr>
        </p:nvSpPr>
        <p:spPr>
          <a:xfrm>
            <a:off x="914400" y="1676400"/>
            <a:ext cx="10134600" cy="685800"/>
          </a:xfrm>
        </p:spPr>
        <p:txBody>
          <a:bodyPr>
            <a:normAutofit fontScale="92500" lnSpcReduction="10000"/>
          </a:bodyPr>
          <a:lstStyle/>
          <a:p>
            <a:pPr marL="0" indent="0" algn="ctr">
              <a:buNone/>
              <a:defRPr/>
            </a:pPr>
            <a:r>
              <a:rPr lang="en-US" sz="4400" b="1" dirty="0">
                <a:solidFill>
                  <a:srgbClr val="000066"/>
                </a:solidFill>
                <a:latin typeface="Univers Condensed" panose="020B0506020202050204" pitchFamily="34" charset="0"/>
              </a:rPr>
              <a:t>2021 URA Honorary Award Recipients</a:t>
            </a:r>
          </a:p>
          <a:p>
            <a:pPr marL="0" indent="0" algn="ctr">
              <a:buNone/>
              <a:defRPr/>
            </a:pPr>
            <a:endParaRPr lang="en-US" sz="4000" dirty="0"/>
          </a:p>
          <a:p>
            <a:endParaRPr lang="en-US" sz="2000" dirty="0"/>
          </a:p>
        </p:txBody>
      </p:sp>
      <p:sp>
        <p:nvSpPr>
          <p:cNvPr id="5" name="Content Placeholder 2">
            <a:extLst>
              <a:ext uri="{FF2B5EF4-FFF2-40B4-BE49-F238E27FC236}">
                <a16:creationId xmlns:a16="http://schemas.microsoft.com/office/drawing/2014/main" id="{2B08085C-1C4A-4D5C-8FD5-5CCE56FF17FE}"/>
              </a:ext>
            </a:extLst>
          </p:cNvPr>
          <p:cNvSpPr txBox="1">
            <a:spLocks/>
          </p:cNvSpPr>
          <p:nvPr/>
        </p:nvSpPr>
        <p:spPr>
          <a:xfrm>
            <a:off x="1752600" y="2786015"/>
            <a:ext cx="10287000" cy="376718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i="1" dirty="0"/>
              <a:t>Saskia Charity	</a:t>
            </a:r>
            <a:r>
              <a:rPr lang="en-US" sz="3600" b="1" dirty="0"/>
              <a:t>		</a:t>
            </a:r>
            <a:r>
              <a:rPr lang="en-US" sz="3600" b="1" dirty="0" err="1"/>
              <a:t>Tollestrup</a:t>
            </a:r>
            <a:r>
              <a:rPr lang="en-US" sz="3600" b="1" dirty="0"/>
              <a:t> Award for 							Postdoctoral Research</a:t>
            </a:r>
          </a:p>
          <a:p>
            <a:pPr marL="0" indent="0">
              <a:buFont typeface="Arial" pitchFamily="34" charset="0"/>
              <a:buNone/>
            </a:pPr>
            <a:endParaRPr lang="en-US" sz="2000" b="1" dirty="0"/>
          </a:p>
          <a:p>
            <a:pPr marL="0" indent="0">
              <a:buFont typeface="Arial" pitchFamily="34" charset="0"/>
              <a:buNone/>
            </a:pPr>
            <a:r>
              <a:rPr lang="en-US" sz="3600" b="1" i="1" dirty="0" err="1"/>
              <a:t>Zhicai</a:t>
            </a:r>
            <a:r>
              <a:rPr lang="en-US" sz="3600" b="1" i="1" dirty="0"/>
              <a:t> Zhang</a:t>
            </a:r>
            <a:r>
              <a:rPr lang="en-US" sz="3600" b="1" dirty="0"/>
              <a:t>			Graduate Thesis Award</a:t>
            </a:r>
          </a:p>
          <a:p>
            <a:pPr marL="0" indent="0">
              <a:buFont typeface="Arial" pitchFamily="34" charset="0"/>
              <a:buNone/>
            </a:pPr>
            <a:endParaRPr lang="en-US" sz="2000" b="1" dirty="0"/>
          </a:p>
          <a:p>
            <a:pPr marL="0" indent="0">
              <a:buFont typeface="Arial" pitchFamily="34" charset="0"/>
              <a:buNone/>
            </a:pPr>
            <a:r>
              <a:rPr lang="en-US" sz="3600" b="1" i="1" dirty="0"/>
              <a:t>Pedro Machado</a:t>
            </a:r>
            <a:r>
              <a:rPr lang="en-US" sz="3600" b="1" dirty="0"/>
              <a:t>		Early Career Award</a:t>
            </a:r>
          </a:p>
        </p:txBody>
      </p:sp>
    </p:spTree>
    <p:extLst>
      <p:ext uri="{BB962C8B-B14F-4D97-AF65-F5344CB8AC3E}">
        <p14:creationId xmlns:p14="http://schemas.microsoft.com/office/powerpoint/2010/main" val="981372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447800"/>
            <a:ext cx="8835571" cy="1066800"/>
          </a:xfrm>
        </p:spPr>
        <p:txBody>
          <a:bodyPr>
            <a:noAutofit/>
          </a:bodyPr>
          <a:lstStyle/>
          <a:p>
            <a:pPr algn="ctr"/>
            <a:r>
              <a:rPr lang="en-US" sz="3600" b="1" dirty="0"/>
              <a:t>UNIVERSITIES RESEARCH ASSOCIATION (URA)</a:t>
            </a:r>
            <a:endParaRPr lang="en-US" sz="3600" dirty="0"/>
          </a:p>
        </p:txBody>
      </p:sp>
      <p:sp>
        <p:nvSpPr>
          <p:cNvPr id="5" name="Content Placeholder 4"/>
          <p:cNvSpPr>
            <a:spLocks noGrp="1"/>
          </p:cNvSpPr>
          <p:nvPr>
            <p:ph idx="1"/>
          </p:nvPr>
        </p:nvSpPr>
        <p:spPr>
          <a:xfrm>
            <a:off x="685800" y="2286000"/>
            <a:ext cx="6172200" cy="3886200"/>
          </a:xfrm>
        </p:spPr>
        <p:txBody>
          <a:bodyPr>
            <a:noAutofit/>
          </a:bodyPr>
          <a:lstStyle/>
          <a:p>
            <a:r>
              <a:rPr lang="en-US" sz="2400" dirty="0"/>
              <a:t>Non-profit consortium of over 90 leading research-oriented universities.</a:t>
            </a:r>
          </a:p>
          <a:p>
            <a:r>
              <a:rPr lang="en-US" sz="2400" dirty="0"/>
              <a:t>Established 1967: prime contractor to DOE for the creation and operation of Fermilab. </a:t>
            </a:r>
          </a:p>
          <a:p>
            <a:r>
              <a:rPr lang="en-US" sz="2400" dirty="0"/>
              <a:t>Since 2007, operates Fermilab in partnership with University of Chicago through Fermi Research Alliance, LLC.</a:t>
            </a:r>
          </a:p>
          <a:p>
            <a:r>
              <a:rPr lang="en-US" sz="2400" dirty="0"/>
              <a:t>Since 2018, member of Honeywell-led team that manages and operates Sandia National Laboratories.</a:t>
            </a:r>
          </a:p>
          <a:p>
            <a:pPr marL="0" indent="0" algn="ctr">
              <a:buNone/>
            </a:pPr>
            <a:endParaRPr lang="en-US" sz="1200" dirty="0">
              <a:solidFill>
                <a:schemeClr val="tx2">
                  <a:lumMod val="75000"/>
                </a:schemeClr>
              </a:solidFill>
            </a:endParaRPr>
          </a:p>
          <a:p>
            <a:endParaRPr lang="en-US" sz="2800" dirty="0"/>
          </a:p>
        </p:txBody>
      </p:sp>
      <p:sp>
        <p:nvSpPr>
          <p:cNvPr id="3" name="TextBox 2">
            <a:extLst>
              <a:ext uri="{FF2B5EF4-FFF2-40B4-BE49-F238E27FC236}">
                <a16:creationId xmlns:a16="http://schemas.microsoft.com/office/drawing/2014/main" id="{19AEBF72-AE0E-4AD9-8C83-11F9EEF06290}"/>
              </a:ext>
            </a:extLst>
          </p:cNvPr>
          <p:cNvSpPr txBox="1"/>
          <p:nvPr/>
        </p:nvSpPr>
        <p:spPr>
          <a:xfrm>
            <a:off x="7010400" y="2590324"/>
            <a:ext cx="4876800" cy="3200876"/>
          </a:xfrm>
          <a:prstGeom prst="rect">
            <a:avLst/>
          </a:prstGeom>
          <a:noFill/>
          <a:ln w="76200" cmpd="tri">
            <a:solidFill>
              <a:schemeClr val="tx2">
                <a:lumMod val="75000"/>
              </a:schemeClr>
            </a:solidFill>
          </a:ln>
        </p:spPr>
        <p:txBody>
          <a:bodyPr wrap="square" rtlCol="0">
            <a:spAutoFit/>
          </a:bodyPr>
          <a:lstStyle/>
          <a:p>
            <a:pPr marL="0" indent="0" algn="ctr">
              <a:buNone/>
            </a:pPr>
            <a:r>
              <a:rPr lang="en-US" sz="2400" dirty="0">
                <a:solidFill>
                  <a:schemeClr val="tx2">
                    <a:lumMod val="75000"/>
                  </a:schemeClr>
                </a:solidFill>
              </a:rPr>
              <a:t>The Mission of URA</a:t>
            </a:r>
          </a:p>
          <a:p>
            <a:pPr marL="0" indent="0" algn="ctr">
              <a:buNone/>
            </a:pPr>
            <a:endParaRPr lang="en-US" sz="2000" i="1" dirty="0">
              <a:solidFill>
                <a:schemeClr val="tx2">
                  <a:lumMod val="75000"/>
                </a:schemeClr>
              </a:solidFill>
            </a:endParaRPr>
          </a:p>
          <a:p>
            <a:pPr marL="0" indent="0" algn="ctr">
              <a:buNone/>
            </a:pPr>
            <a:r>
              <a:rPr lang="en-US" sz="2000" i="1" dirty="0">
                <a:solidFill>
                  <a:schemeClr val="tx2">
                    <a:lumMod val="75000"/>
                  </a:schemeClr>
                </a:solidFill>
              </a:rPr>
              <a:t>Establish and operate--</a:t>
            </a:r>
            <a:r>
              <a:rPr lang="en-US" sz="2000" b="1" i="1" dirty="0">
                <a:solidFill>
                  <a:schemeClr val="tx2">
                    <a:lumMod val="75000"/>
                  </a:schemeClr>
                </a:solidFill>
              </a:rPr>
              <a:t>in the national interest</a:t>
            </a:r>
            <a:r>
              <a:rPr lang="en-US" sz="2000" i="1" dirty="0">
                <a:solidFill>
                  <a:schemeClr val="tx2">
                    <a:lumMod val="75000"/>
                  </a:schemeClr>
                </a:solidFill>
              </a:rPr>
              <a:t>--unique laboratories and facilities for research, development, and education in the physical and biological sciences to expand the frontiers of knowledge, foster innovation, and promote the education of future generations of scientists.</a:t>
            </a:r>
          </a:p>
          <a:p>
            <a:endParaRPr lang="en-US" dirty="0"/>
          </a:p>
        </p:txBody>
      </p:sp>
      <p:sp>
        <p:nvSpPr>
          <p:cNvPr id="6" name="Slide Number Placeholder 3">
            <a:extLst>
              <a:ext uri="{FF2B5EF4-FFF2-40B4-BE49-F238E27FC236}">
                <a16:creationId xmlns:a16="http://schemas.microsoft.com/office/drawing/2014/main" id="{83FB6386-6E4A-46CB-8726-153369B0A0BA}"/>
              </a:ext>
            </a:extLst>
          </p:cNvPr>
          <p:cNvSpPr>
            <a:spLocks noGrp="1"/>
          </p:cNvSpPr>
          <p:nvPr>
            <p:ph type="sldNum" sz="quarter" idx="12"/>
          </p:nvPr>
        </p:nvSpPr>
        <p:spPr>
          <a:xfrm>
            <a:off x="8737600" y="6356351"/>
            <a:ext cx="2844800" cy="365125"/>
          </a:xfrm>
        </p:spPr>
        <p:txBody>
          <a:bodyPr/>
          <a:lstStyle/>
          <a:p>
            <a:fld id="{EC3384B4-9553-417D-80FA-DF4F55E96EB7}" type="slidenum">
              <a:rPr lang="en-US" smtClean="0"/>
              <a:pPr/>
              <a:t>2</a:t>
            </a:fld>
            <a:endParaRPr lang="en-US" dirty="0"/>
          </a:p>
        </p:txBody>
      </p:sp>
    </p:spTree>
    <p:extLst>
      <p:ext uri="{BB962C8B-B14F-4D97-AF65-F5344CB8AC3E}">
        <p14:creationId xmlns:p14="http://schemas.microsoft.com/office/powerpoint/2010/main" val="353395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447800"/>
            <a:ext cx="8458200" cy="609600"/>
          </a:xfrm>
        </p:spPr>
        <p:txBody>
          <a:bodyPr>
            <a:noAutofit/>
          </a:bodyPr>
          <a:lstStyle/>
          <a:p>
            <a:pPr algn="ctr"/>
            <a:r>
              <a:rPr lang="en-US" sz="4400" b="1" dirty="0"/>
              <a:t>URA Awards at </a:t>
            </a:r>
            <a:r>
              <a:rPr lang="en-US" sz="4400" b="1" dirty="0" err="1"/>
              <a:t>Fermilab</a:t>
            </a:r>
            <a:endParaRPr lang="en-US" sz="4400" dirty="0"/>
          </a:p>
        </p:txBody>
      </p:sp>
      <p:sp>
        <p:nvSpPr>
          <p:cNvPr id="4" name="Slide Number Placeholder 3"/>
          <p:cNvSpPr>
            <a:spLocks noGrp="1"/>
          </p:cNvSpPr>
          <p:nvPr>
            <p:ph type="sldNum" sz="quarter" idx="12"/>
          </p:nvPr>
        </p:nvSpPr>
        <p:spPr/>
        <p:txBody>
          <a:bodyPr/>
          <a:lstStyle/>
          <a:p>
            <a:fld id="{EC3384B4-9553-417D-80FA-DF4F55E96EB7}" type="slidenum">
              <a:rPr lang="en-US" smtClean="0"/>
              <a:pPr/>
              <a:t>3</a:t>
            </a:fld>
            <a:endParaRPr lang="en-US" dirty="0"/>
          </a:p>
        </p:txBody>
      </p:sp>
      <p:sp>
        <p:nvSpPr>
          <p:cNvPr id="5" name="Content Placeholder 4"/>
          <p:cNvSpPr>
            <a:spLocks noGrp="1"/>
          </p:cNvSpPr>
          <p:nvPr>
            <p:ph idx="1"/>
          </p:nvPr>
        </p:nvSpPr>
        <p:spPr>
          <a:xfrm>
            <a:off x="1219200" y="2590800"/>
            <a:ext cx="9677400" cy="3657600"/>
          </a:xfrm>
        </p:spPr>
        <p:txBody>
          <a:bodyPr>
            <a:normAutofit lnSpcReduction="10000"/>
          </a:bodyPr>
          <a:lstStyle/>
          <a:p>
            <a:pPr marL="0" indent="0">
              <a:buNone/>
            </a:pPr>
            <a:r>
              <a:rPr lang="en-US" sz="3600" b="1" dirty="0">
                <a:solidFill>
                  <a:srgbClr val="000000"/>
                </a:solidFill>
              </a:rPr>
              <a:t>URA Visiting Scholars Program </a:t>
            </a:r>
          </a:p>
          <a:p>
            <a:pPr marL="0" indent="0">
              <a:buNone/>
            </a:pPr>
            <a:endParaRPr lang="en-US" sz="3600" b="1" dirty="0">
              <a:solidFill>
                <a:srgbClr val="000000"/>
              </a:solidFill>
            </a:endParaRPr>
          </a:p>
          <a:p>
            <a:pPr marL="0" indent="0">
              <a:buNone/>
            </a:pPr>
            <a:r>
              <a:rPr lang="en-US" sz="3600" b="1" dirty="0">
                <a:solidFill>
                  <a:srgbClr val="000000"/>
                </a:solidFill>
              </a:rPr>
              <a:t>URA Honorary Awards ($10,000 stipend)</a:t>
            </a:r>
          </a:p>
          <a:p>
            <a:r>
              <a:rPr lang="en-US" sz="3600" dirty="0">
                <a:solidFill>
                  <a:srgbClr val="000000"/>
                </a:solidFill>
              </a:rPr>
              <a:t>URA Tollestrup Award for Postdoctoral Research</a:t>
            </a:r>
          </a:p>
          <a:p>
            <a:r>
              <a:rPr lang="en-US" sz="3600" dirty="0"/>
              <a:t>URA Graduate Thesis Award</a:t>
            </a:r>
          </a:p>
          <a:p>
            <a:r>
              <a:rPr lang="en-US" sz="3600" dirty="0"/>
              <a:t>URA Early Career Award</a:t>
            </a:r>
          </a:p>
          <a:p>
            <a:pPr marL="0" indent="0">
              <a:buNone/>
            </a:pPr>
            <a:endParaRPr lang="en-US" sz="3600" dirty="0"/>
          </a:p>
        </p:txBody>
      </p:sp>
    </p:spTree>
    <p:extLst>
      <p:ext uri="{BB962C8B-B14F-4D97-AF65-F5344CB8AC3E}">
        <p14:creationId xmlns:p14="http://schemas.microsoft.com/office/powerpoint/2010/main" val="46917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8FA7-1F55-4E50-A249-FD4E197E1E9A}"/>
              </a:ext>
            </a:extLst>
          </p:cNvPr>
          <p:cNvSpPr>
            <a:spLocks noGrp="1"/>
          </p:cNvSpPr>
          <p:nvPr>
            <p:ph type="title"/>
          </p:nvPr>
        </p:nvSpPr>
        <p:spPr>
          <a:xfrm>
            <a:off x="1955800" y="1393825"/>
            <a:ext cx="8229600" cy="609600"/>
          </a:xfrm>
        </p:spPr>
        <p:txBody>
          <a:bodyPr>
            <a:noAutofit/>
          </a:bodyPr>
          <a:lstStyle/>
          <a:p>
            <a:pPr algn="ctr"/>
            <a:r>
              <a:rPr lang="en-US" sz="4000" b="1" dirty="0">
                <a:latin typeface="Univers Condensed" panose="020B0506020202050204" pitchFamily="34" charset="0"/>
              </a:rPr>
              <a:t>URA Visiting Scholars Program (VSP)</a:t>
            </a:r>
          </a:p>
        </p:txBody>
      </p:sp>
      <p:sp>
        <p:nvSpPr>
          <p:cNvPr id="3" name="Slide Number Placeholder 2">
            <a:extLst>
              <a:ext uri="{FF2B5EF4-FFF2-40B4-BE49-F238E27FC236}">
                <a16:creationId xmlns:a16="http://schemas.microsoft.com/office/drawing/2014/main" id="{9C19BE32-B1E9-4421-8AF6-3A96455CF183}"/>
              </a:ext>
            </a:extLst>
          </p:cNvPr>
          <p:cNvSpPr>
            <a:spLocks noGrp="1"/>
          </p:cNvSpPr>
          <p:nvPr>
            <p:ph type="sldNum" sz="quarter" idx="12"/>
          </p:nvPr>
        </p:nvSpPr>
        <p:spPr/>
        <p:txBody>
          <a:bodyPr/>
          <a:lstStyle/>
          <a:p>
            <a:fld id="{EC3384B4-9553-417D-80FA-DF4F55E96EB7}" type="slidenum">
              <a:rPr lang="en-US" smtClean="0"/>
              <a:pPr/>
              <a:t>4</a:t>
            </a:fld>
            <a:endParaRPr lang="en-US" dirty="0"/>
          </a:p>
        </p:txBody>
      </p:sp>
      <p:sp>
        <p:nvSpPr>
          <p:cNvPr id="8" name="Content Placeholder 7">
            <a:extLst>
              <a:ext uri="{FF2B5EF4-FFF2-40B4-BE49-F238E27FC236}">
                <a16:creationId xmlns:a16="http://schemas.microsoft.com/office/drawing/2014/main" id="{7B278E15-4422-40D5-B008-D0AA32464E8C}"/>
              </a:ext>
            </a:extLst>
          </p:cNvPr>
          <p:cNvSpPr>
            <a:spLocks noGrp="1"/>
          </p:cNvSpPr>
          <p:nvPr>
            <p:ph idx="1"/>
          </p:nvPr>
        </p:nvSpPr>
        <p:spPr>
          <a:xfrm>
            <a:off x="1143000" y="2438400"/>
            <a:ext cx="10287000" cy="3733800"/>
          </a:xfrm>
        </p:spPr>
        <p:txBody>
          <a:bodyPr>
            <a:normAutofit fontScale="92500" lnSpcReduction="10000"/>
          </a:bodyPr>
          <a:lstStyle/>
          <a:p>
            <a:r>
              <a:rPr lang="en-US" sz="3600" dirty="0"/>
              <a:t>Established 2007, authorized through 2026</a:t>
            </a:r>
          </a:p>
          <a:p>
            <a:r>
              <a:rPr lang="en-US" sz="3600" dirty="0"/>
              <a:t>Competitive, peer reviewed awards for work at Fermilab by researchers from URA universities </a:t>
            </a:r>
          </a:p>
          <a:p>
            <a:r>
              <a:rPr lang="en-US" sz="3600" dirty="0"/>
              <a:t>Through spring 2021:  $6.2 million total</a:t>
            </a:r>
          </a:p>
          <a:p>
            <a:pPr lvl="1"/>
            <a:r>
              <a:rPr lang="en-US" sz="3200" dirty="0">
                <a:solidFill>
                  <a:schemeClr val="tx1"/>
                </a:solidFill>
              </a:rPr>
              <a:t>490 awards</a:t>
            </a:r>
          </a:p>
          <a:p>
            <a:pPr lvl="1"/>
            <a:r>
              <a:rPr lang="en-US" sz="3200" dirty="0">
                <a:solidFill>
                  <a:schemeClr val="tx1"/>
                </a:solidFill>
              </a:rPr>
              <a:t> 79 universities and Fermilab</a:t>
            </a:r>
          </a:p>
          <a:p>
            <a:r>
              <a:rPr lang="en-US" sz="3200" dirty="0">
                <a:solidFill>
                  <a:srgbClr val="C00000"/>
                </a:solidFill>
              </a:rPr>
              <a:t>Apply by August 30!  </a:t>
            </a:r>
            <a:r>
              <a:rPr lang="en-US" sz="2200" i="1" dirty="0">
                <a:hlinkClick r:id="rId2"/>
              </a:rPr>
              <a:t>https://www.ura-hq.org/awards/visiting-scholars-program</a:t>
            </a:r>
            <a:endParaRPr lang="en-US" sz="2200" i="1" dirty="0"/>
          </a:p>
          <a:p>
            <a:endParaRPr lang="en-US" sz="3600" dirty="0">
              <a:solidFill>
                <a:srgbClr val="C00000"/>
              </a:solidFill>
            </a:endParaRPr>
          </a:p>
          <a:p>
            <a:endParaRPr lang="en-US" sz="3200" dirty="0">
              <a:solidFill>
                <a:schemeClr val="tx1"/>
              </a:solidFill>
            </a:endParaRPr>
          </a:p>
          <a:p>
            <a:pPr marL="0" indent="0">
              <a:buNone/>
            </a:pPr>
            <a:endParaRPr lang="en-US" sz="3200" dirty="0"/>
          </a:p>
          <a:p>
            <a:pPr marL="400050" lvl="1" indent="0">
              <a:buNone/>
            </a:pPr>
            <a:endParaRPr lang="en-US" sz="2200" dirty="0"/>
          </a:p>
          <a:p>
            <a:endParaRPr lang="en-US" sz="3200" dirty="0"/>
          </a:p>
        </p:txBody>
      </p:sp>
    </p:spTree>
    <p:extLst>
      <p:ext uri="{BB962C8B-B14F-4D97-AF65-F5344CB8AC3E}">
        <p14:creationId xmlns:p14="http://schemas.microsoft.com/office/powerpoint/2010/main" val="2478853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25">
            <a:extLst>
              <a:ext uri="{FF2B5EF4-FFF2-40B4-BE49-F238E27FC236}">
                <a16:creationId xmlns:a16="http://schemas.microsoft.com/office/drawing/2014/main" id="{298919DD-5562-4EEE-88C2-5623A923A8AA}"/>
              </a:ext>
            </a:extLst>
          </p:cNvPr>
          <p:cNvSpPr/>
          <p:nvPr/>
        </p:nvSpPr>
        <p:spPr>
          <a:xfrm>
            <a:off x="2371178" y="5693949"/>
            <a:ext cx="1424613" cy="1164052"/>
          </a:xfrm>
          <a:prstGeom prst="rect">
            <a:avLst/>
          </a:prstGeom>
          <a:blipFill>
            <a:blip r:embed="rId3"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D0C4FB9D-CACA-4F3D-9769-F02C4ED60283}"/>
              </a:ext>
            </a:extLst>
          </p:cNvPr>
          <p:cNvSpPr txBox="1"/>
          <p:nvPr/>
        </p:nvSpPr>
        <p:spPr>
          <a:xfrm>
            <a:off x="6716486" y="131019"/>
            <a:ext cx="4572000"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spc="-5" dirty="0">
                <a:solidFill>
                  <a:schemeClr val="bg1"/>
                </a:solidFill>
                <a:latin typeface="Univers Condensed" panose="020B0604020202020204" pitchFamily="34" charset="0"/>
              </a:rPr>
              <a:t>V</a:t>
            </a:r>
            <a:r>
              <a:rPr lang="en-US" sz="2000" b="1" spc="-10" dirty="0">
                <a:solidFill>
                  <a:schemeClr val="bg1"/>
                </a:solidFill>
                <a:latin typeface="Univers Condensed" panose="020B0604020202020204" pitchFamily="34" charset="0"/>
              </a:rPr>
              <a:t>isi</a:t>
            </a:r>
            <a:r>
              <a:rPr lang="en-US" sz="2000" b="1" spc="-20" dirty="0">
                <a:solidFill>
                  <a:schemeClr val="bg1"/>
                </a:solidFill>
                <a:latin typeface="Univers Condensed" panose="020B0604020202020204" pitchFamily="34" charset="0"/>
              </a:rPr>
              <a:t>t</a:t>
            </a:r>
            <a:r>
              <a:rPr lang="en-US" sz="2000" b="1" spc="-5" dirty="0">
                <a:solidFill>
                  <a:schemeClr val="bg1"/>
                </a:solidFill>
                <a:latin typeface="Univers Condensed" panose="020B0604020202020204" pitchFamily="34" charset="0"/>
              </a:rPr>
              <a:t>i</a:t>
            </a:r>
            <a:r>
              <a:rPr lang="en-US" sz="2000" b="1" spc="-20" dirty="0">
                <a:solidFill>
                  <a:schemeClr val="bg1"/>
                </a:solidFill>
                <a:latin typeface="Univers Condensed" panose="020B0604020202020204" pitchFamily="34" charset="0"/>
              </a:rPr>
              <a:t>n</a:t>
            </a:r>
            <a:r>
              <a:rPr lang="en-US" sz="2000" b="1" dirty="0">
                <a:solidFill>
                  <a:schemeClr val="bg1"/>
                </a:solidFill>
                <a:latin typeface="Univers Condensed" panose="020B0604020202020204" pitchFamily="34" charset="0"/>
              </a:rPr>
              <a:t>g</a:t>
            </a:r>
            <a:r>
              <a:rPr lang="en-US" b="1" spc="10" dirty="0">
                <a:solidFill>
                  <a:schemeClr val="bg1"/>
                </a:solidFill>
                <a:latin typeface="Univers Condensed" panose="020B0604020202020204" pitchFamily="34" charset="0"/>
              </a:rPr>
              <a:t> </a:t>
            </a:r>
            <a:r>
              <a:rPr lang="en-US" b="1" spc="-20" dirty="0">
                <a:solidFill>
                  <a:schemeClr val="bg1"/>
                </a:solidFill>
                <a:latin typeface="Univers Condensed" panose="020B0604020202020204" pitchFamily="34" charset="0"/>
              </a:rPr>
              <a:t>S</a:t>
            </a:r>
            <a:r>
              <a:rPr lang="en-US" b="1" spc="5" dirty="0">
                <a:solidFill>
                  <a:schemeClr val="bg1"/>
                </a:solidFill>
                <a:latin typeface="Univers Condensed" panose="020B0604020202020204" pitchFamily="34" charset="0"/>
              </a:rPr>
              <a:t>c</a:t>
            </a:r>
            <a:r>
              <a:rPr lang="en-US" b="1" spc="-20" dirty="0">
                <a:solidFill>
                  <a:schemeClr val="bg1"/>
                </a:solidFill>
                <a:latin typeface="Univers Condensed" panose="020B0604020202020204" pitchFamily="34" charset="0"/>
              </a:rPr>
              <a:t>h</a:t>
            </a:r>
            <a:r>
              <a:rPr lang="en-US" b="1" spc="-25" dirty="0">
                <a:solidFill>
                  <a:schemeClr val="bg1"/>
                </a:solidFill>
                <a:latin typeface="Univers Condensed" panose="020B0604020202020204" pitchFamily="34" charset="0"/>
              </a:rPr>
              <a:t>o</a:t>
            </a:r>
            <a:r>
              <a:rPr lang="en-US" b="1" spc="-5" dirty="0">
                <a:solidFill>
                  <a:schemeClr val="bg1"/>
                </a:solidFill>
                <a:latin typeface="Univers Condensed" panose="020B0604020202020204" pitchFamily="34" charset="0"/>
              </a:rPr>
              <a:t>l</a:t>
            </a:r>
            <a:r>
              <a:rPr lang="en-US" b="1" spc="-25" dirty="0">
                <a:solidFill>
                  <a:schemeClr val="bg1"/>
                </a:solidFill>
                <a:latin typeface="Univers Condensed" panose="020B0604020202020204" pitchFamily="34" charset="0"/>
              </a:rPr>
              <a:t>a</a:t>
            </a:r>
            <a:r>
              <a:rPr lang="en-US" b="1" spc="-45" dirty="0">
                <a:solidFill>
                  <a:schemeClr val="bg1"/>
                </a:solidFill>
                <a:latin typeface="Univers Condensed" panose="020B0604020202020204" pitchFamily="34" charset="0"/>
              </a:rPr>
              <a:t>r</a:t>
            </a:r>
            <a:r>
              <a:rPr lang="en-US" b="1" spc="-15" dirty="0">
                <a:solidFill>
                  <a:schemeClr val="bg1"/>
                </a:solidFill>
                <a:latin typeface="Univers Condensed" panose="020B0604020202020204" pitchFamily="34" charset="0"/>
              </a:rPr>
              <a:t>s</a:t>
            </a:r>
            <a:r>
              <a:rPr lang="en-US" b="1" spc="-10" dirty="0">
                <a:solidFill>
                  <a:schemeClr val="bg1"/>
                </a:solidFill>
                <a:latin typeface="Univers Condensed" panose="020B0604020202020204" pitchFamily="34" charset="0"/>
              </a:rPr>
              <a:t> </a:t>
            </a:r>
            <a:r>
              <a:rPr lang="en-US" b="1" dirty="0">
                <a:solidFill>
                  <a:schemeClr val="bg1"/>
                </a:solidFill>
                <a:latin typeface="Univers Condensed" panose="020B0604020202020204" pitchFamily="34" charset="0"/>
              </a:rPr>
              <a:t>P</a:t>
            </a:r>
            <a:r>
              <a:rPr lang="en-US" b="1" spc="-45" dirty="0">
                <a:solidFill>
                  <a:schemeClr val="bg1"/>
                </a:solidFill>
                <a:latin typeface="Univers Condensed" panose="020B0604020202020204" pitchFamily="34" charset="0"/>
              </a:rPr>
              <a:t>r</a:t>
            </a:r>
            <a:r>
              <a:rPr lang="en-US" b="1" spc="-25" dirty="0">
                <a:solidFill>
                  <a:schemeClr val="bg1"/>
                </a:solidFill>
                <a:latin typeface="Univers Condensed" panose="020B0604020202020204" pitchFamily="34" charset="0"/>
              </a:rPr>
              <a:t>o</a:t>
            </a:r>
            <a:r>
              <a:rPr lang="en-US" b="1" spc="-5" dirty="0">
                <a:solidFill>
                  <a:schemeClr val="bg1"/>
                </a:solidFill>
                <a:latin typeface="Univers Condensed" panose="020B0604020202020204" pitchFamily="34" charset="0"/>
              </a:rPr>
              <a:t>g</a:t>
            </a:r>
            <a:r>
              <a:rPr lang="en-US" b="1" spc="-80" dirty="0">
                <a:solidFill>
                  <a:schemeClr val="bg1"/>
                </a:solidFill>
                <a:latin typeface="Univers Condensed" panose="020B0604020202020204" pitchFamily="34" charset="0"/>
              </a:rPr>
              <a:t>r</a:t>
            </a:r>
            <a:r>
              <a:rPr lang="en-US" b="1" spc="-25" dirty="0">
                <a:solidFill>
                  <a:schemeClr val="bg1"/>
                </a:solidFill>
                <a:latin typeface="Univers Condensed" panose="020B0604020202020204" pitchFamily="34" charset="0"/>
              </a:rPr>
              <a:t>a</a:t>
            </a:r>
            <a:r>
              <a:rPr lang="en-US" b="1" dirty="0">
                <a:solidFill>
                  <a:schemeClr val="bg1"/>
                </a:solidFill>
                <a:latin typeface="Univers Condensed" panose="020B0604020202020204" pitchFamily="34" charset="0"/>
              </a:rPr>
              <a:t>m</a:t>
            </a:r>
            <a:r>
              <a:rPr lang="en-US" b="1" spc="-15" dirty="0">
                <a:solidFill>
                  <a:schemeClr val="bg1"/>
                </a:solidFill>
                <a:latin typeface="Univers Condensed" panose="020B0604020202020204" pitchFamily="34" charset="0"/>
              </a:rPr>
              <a:t> </a:t>
            </a:r>
            <a:r>
              <a:rPr lang="en-US" b="1" spc="-60" dirty="0">
                <a:solidFill>
                  <a:schemeClr val="bg1"/>
                </a:solidFill>
                <a:latin typeface="Univers Condensed" panose="020B0604020202020204" pitchFamily="34" charset="0"/>
              </a:rPr>
              <a:t>a</a:t>
            </a:r>
            <a:r>
              <a:rPr lang="en-US" b="1" spc="-15" dirty="0">
                <a:solidFill>
                  <a:schemeClr val="bg1"/>
                </a:solidFill>
                <a:latin typeface="Univers Condensed" panose="020B0604020202020204" pitchFamily="34" charset="0"/>
              </a:rPr>
              <a:t>t</a:t>
            </a:r>
            <a:r>
              <a:rPr lang="en-US" b="1" dirty="0">
                <a:solidFill>
                  <a:schemeClr val="bg1"/>
                </a:solidFill>
                <a:latin typeface="Univers Condensed" panose="020B0604020202020204" pitchFamily="34" charset="0"/>
              </a:rPr>
              <a:t> </a:t>
            </a:r>
            <a:r>
              <a:rPr lang="en-US" b="1" spc="-65" dirty="0">
                <a:solidFill>
                  <a:schemeClr val="bg1"/>
                </a:solidFill>
                <a:latin typeface="Univers Condensed" panose="020B0604020202020204" pitchFamily="34" charset="0"/>
              </a:rPr>
              <a:t>F</a:t>
            </a:r>
            <a:r>
              <a:rPr lang="en-US" b="1" spc="-5" dirty="0">
                <a:solidFill>
                  <a:schemeClr val="bg1"/>
                </a:solidFill>
                <a:latin typeface="Univers Condensed" panose="020B0604020202020204" pitchFamily="34" charset="0"/>
              </a:rPr>
              <a:t>e</a:t>
            </a:r>
            <a:r>
              <a:rPr lang="en-US" b="1" dirty="0">
                <a:solidFill>
                  <a:schemeClr val="bg1"/>
                </a:solidFill>
                <a:latin typeface="Univers Condensed" panose="020B0604020202020204" pitchFamily="34" charset="0"/>
              </a:rPr>
              <a:t>r</a:t>
            </a:r>
            <a:r>
              <a:rPr lang="en-US" b="1" spc="-5" dirty="0">
                <a:solidFill>
                  <a:schemeClr val="bg1"/>
                </a:solidFill>
                <a:latin typeface="Univers Condensed" panose="020B0604020202020204" pitchFamily="34" charset="0"/>
              </a:rPr>
              <a:t>m</a:t>
            </a:r>
            <a:r>
              <a:rPr lang="en-US" b="1" dirty="0">
                <a:solidFill>
                  <a:schemeClr val="bg1"/>
                </a:solidFill>
                <a:latin typeface="Univers Condensed" panose="020B0604020202020204" pitchFamily="34" charset="0"/>
              </a:rPr>
              <a:t>i</a:t>
            </a:r>
            <a:r>
              <a:rPr lang="en-US" b="1" spc="-10" dirty="0">
                <a:solidFill>
                  <a:schemeClr val="bg1"/>
                </a:solidFill>
                <a:latin typeface="Univers Condensed" panose="020B0604020202020204" pitchFamily="34" charset="0"/>
              </a:rPr>
              <a:t>l</a:t>
            </a:r>
            <a:r>
              <a:rPr lang="en-US" b="1" spc="-25" dirty="0">
                <a:solidFill>
                  <a:schemeClr val="bg1"/>
                </a:solidFill>
                <a:latin typeface="Univers Condensed" panose="020B0604020202020204" pitchFamily="34" charset="0"/>
              </a:rPr>
              <a:t>a</a:t>
            </a:r>
            <a:r>
              <a:rPr lang="en-US" b="1" spc="-20" dirty="0">
                <a:solidFill>
                  <a:schemeClr val="bg1"/>
                </a:solidFill>
                <a:latin typeface="Univers Condensed" panose="020B0604020202020204" pitchFamily="34" charset="0"/>
              </a:rPr>
              <a:t>b</a:t>
            </a:r>
            <a:endParaRPr lang="en-US" b="1" dirty="0">
              <a:solidFill>
                <a:schemeClr val="bg1"/>
              </a:solidFill>
            </a:endParaRPr>
          </a:p>
        </p:txBody>
      </p:sp>
      <p:sp>
        <p:nvSpPr>
          <p:cNvPr id="10" name="Text Placeholder 9">
            <a:extLst>
              <a:ext uri="{FF2B5EF4-FFF2-40B4-BE49-F238E27FC236}">
                <a16:creationId xmlns:a16="http://schemas.microsoft.com/office/drawing/2014/main" id="{119C416E-EA71-4547-BB50-31D2F2D33A2B}"/>
              </a:ext>
            </a:extLst>
          </p:cNvPr>
          <p:cNvSpPr>
            <a:spLocks noGrp="1"/>
          </p:cNvSpPr>
          <p:nvPr>
            <p:ph type="body" sz="half" idx="1"/>
          </p:nvPr>
        </p:nvSpPr>
        <p:spPr>
          <a:xfrm>
            <a:off x="5252286" y="1123276"/>
            <a:ext cx="5187113" cy="3372524"/>
          </a:xfrm>
        </p:spPr>
        <p:txBody>
          <a:bodyPr>
            <a:normAutofit/>
          </a:bodyPr>
          <a:lstStyle/>
          <a:p>
            <a:pPr marL="0" indent="0">
              <a:buNone/>
            </a:pPr>
            <a:r>
              <a:rPr lang="en-US" sz="1900" b="1" dirty="0"/>
              <a:t>Fall </a:t>
            </a:r>
            <a:r>
              <a:rPr lang="en-US" sz="1800" b="1" dirty="0"/>
              <a:t>2020</a:t>
            </a:r>
          </a:p>
          <a:p>
            <a:pPr marL="0" indent="0">
              <a:buNone/>
            </a:pPr>
            <a:r>
              <a:rPr lang="en-US" b="1" dirty="0"/>
              <a:t>Saurabh Bansal, University of Notre Dame </a:t>
            </a:r>
          </a:p>
          <a:p>
            <a:pPr marL="0" indent="0">
              <a:buNone/>
            </a:pPr>
            <a:r>
              <a:rPr lang="en-US" b="1" dirty="0"/>
              <a:t>Ohana Benevides Rodrigues, Syracuse University </a:t>
            </a:r>
          </a:p>
          <a:p>
            <a:pPr marL="0" indent="0">
              <a:buNone/>
            </a:pPr>
            <a:r>
              <a:rPr lang="en-US" b="1" dirty="0"/>
              <a:t>Prudhvi Raj Varma Chintalapati, Northern Illinois University </a:t>
            </a:r>
          </a:p>
          <a:p>
            <a:pPr marL="0" indent="0">
              <a:buNone/>
            </a:pPr>
            <a:r>
              <a:rPr lang="en-US" b="1" dirty="0"/>
              <a:t>Michael Dolce, Tufts University </a:t>
            </a:r>
          </a:p>
          <a:p>
            <a:pPr marL="0" indent="0">
              <a:buNone/>
            </a:pPr>
            <a:r>
              <a:rPr lang="en-US" b="1" dirty="0"/>
              <a:t>Miranda Elkins, Iowa State University </a:t>
            </a:r>
          </a:p>
          <a:p>
            <a:pPr marL="0" indent="0">
              <a:buNone/>
            </a:pPr>
            <a:r>
              <a:rPr lang="en-US" b="1" dirty="0"/>
              <a:t>Yiding Yu, Illinois Institute of Technology </a:t>
            </a:r>
          </a:p>
          <a:p>
            <a:pPr marL="0" indent="0">
              <a:buNone/>
            </a:pPr>
            <a:br>
              <a:rPr lang="en-US" sz="2000" dirty="0"/>
            </a:br>
            <a:endParaRPr lang="en-US" sz="2000" dirty="0"/>
          </a:p>
          <a:p>
            <a:pPr marL="0" indent="0">
              <a:buNone/>
            </a:pPr>
            <a:endParaRPr lang="en-US" sz="1800" b="1" dirty="0"/>
          </a:p>
        </p:txBody>
      </p:sp>
      <p:sp>
        <p:nvSpPr>
          <p:cNvPr id="11" name="TextBox 10">
            <a:extLst>
              <a:ext uri="{FF2B5EF4-FFF2-40B4-BE49-F238E27FC236}">
                <a16:creationId xmlns:a16="http://schemas.microsoft.com/office/drawing/2014/main" id="{06C25004-FB71-4B98-9151-6C95A519D44D}"/>
              </a:ext>
            </a:extLst>
          </p:cNvPr>
          <p:cNvSpPr txBox="1"/>
          <p:nvPr/>
        </p:nvSpPr>
        <p:spPr>
          <a:xfrm>
            <a:off x="195427" y="1115976"/>
            <a:ext cx="4528973" cy="51090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2700"/>
            <a:r>
              <a:rPr lang="en-US" b="1" dirty="0"/>
              <a:t>S</a:t>
            </a:r>
            <a:r>
              <a:rPr lang="en-US" b="1" spc="-405" dirty="0"/>
              <a:t> </a:t>
            </a:r>
            <a:r>
              <a:rPr lang="en-US" b="1" spc="70" dirty="0" err="1"/>
              <a:t>p</a:t>
            </a:r>
            <a:r>
              <a:rPr lang="en-US" b="1" spc="35" dirty="0" err="1"/>
              <a:t>r</a:t>
            </a:r>
            <a:r>
              <a:rPr lang="en-US" b="1" spc="40" dirty="0" err="1"/>
              <a:t>i</a:t>
            </a:r>
            <a:r>
              <a:rPr lang="en-US" b="1" spc="70" dirty="0" err="1"/>
              <a:t>n</a:t>
            </a:r>
            <a:r>
              <a:rPr lang="en-US" b="1" dirty="0" err="1"/>
              <a:t>g</a:t>
            </a:r>
            <a:r>
              <a:rPr lang="en-US" b="1" spc="260" dirty="0"/>
              <a:t> </a:t>
            </a:r>
            <a:r>
              <a:rPr lang="en-US" b="1" spc="65" dirty="0"/>
              <a:t>2021</a:t>
            </a:r>
          </a:p>
          <a:p>
            <a:pPr marL="12700">
              <a:spcBef>
                <a:spcPts val="300"/>
              </a:spcBef>
            </a:pPr>
            <a:r>
              <a:rPr lang="en-US" sz="1600" b="1" spc="65" dirty="0"/>
              <a:t>Carl Eric Dahl, Northwestern University</a:t>
            </a:r>
          </a:p>
          <a:p>
            <a:pPr marL="12700">
              <a:spcBef>
                <a:spcPts val="300"/>
              </a:spcBef>
            </a:pPr>
            <a:r>
              <a:rPr lang="en-US" sz="1600" b="1" spc="65" dirty="0"/>
              <a:t>Clarke Esmerian, The University of Chicago</a:t>
            </a:r>
          </a:p>
          <a:p>
            <a:pPr marL="12700">
              <a:spcBef>
                <a:spcPts val="300"/>
              </a:spcBef>
            </a:pPr>
            <a:r>
              <a:rPr lang="en-US" sz="1600" b="1" spc="65" dirty="0"/>
              <a:t>Austin Hinkel, University of Kentucky</a:t>
            </a:r>
          </a:p>
          <a:p>
            <a:pPr marL="12700">
              <a:spcBef>
                <a:spcPts val="300"/>
              </a:spcBef>
            </a:pPr>
            <a:r>
              <a:rPr lang="en-US" sz="1600" b="1" spc="65" dirty="0" err="1"/>
              <a:t>Gourav</a:t>
            </a:r>
            <a:r>
              <a:rPr lang="en-US" sz="1600" b="1" spc="65" dirty="0"/>
              <a:t> Khullar, The University of Chicago</a:t>
            </a:r>
          </a:p>
          <a:p>
            <a:pPr marL="12700">
              <a:spcBef>
                <a:spcPts val="300"/>
              </a:spcBef>
            </a:pPr>
            <a:r>
              <a:rPr lang="en-US" sz="1600" b="1" spc="65" dirty="0"/>
              <a:t>Shaun Lahert, Illinois Urbana-Champaign</a:t>
            </a:r>
          </a:p>
          <a:p>
            <a:pPr marL="12700">
              <a:spcBef>
                <a:spcPts val="300"/>
              </a:spcBef>
            </a:pPr>
            <a:r>
              <a:rPr lang="en-US" sz="1600" b="1" spc="65" dirty="0"/>
              <a:t>Ievgen Lavrukhin, University of Michigan</a:t>
            </a:r>
          </a:p>
          <a:p>
            <a:pPr marL="12700">
              <a:spcBef>
                <a:spcPts val="300"/>
              </a:spcBef>
            </a:pPr>
            <a:r>
              <a:rPr lang="en-US" sz="1600" b="1" spc="65" dirty="0"/>
              <a:t>Yin Lin, The University of Chicago</a:t>
            </a:r>
          </a:p>
          <a:p>
            <a:pPr marL="12700">
              <a:spcBef>
                <a:spcPts val="300"/>
              </a:spcBef>
            </a:pPr>
            <a:r>
              <a:rPr lang="en-US" sz="1600" b="1" spc="65" dirty="0"/>
              <a:t>Middleton, Back &amp; Gandrajula, Fermilab</a:t>
            </a:r>
          </a:p>
          <a:p>
            <a:pPr marL="12700">
              <a:spcBef>
                <a:spcPts val="300"/>
              </a:spcBef>
            </a:pPr>
            <a:r>
              <a:rPr lang="en-US" sz="1600" b="1" spc="65" dirty="0"/>
              <a:t>Christian Pedersen, University College London</a:t>
            </a:r>
          </a:p>
          <a:p>
            <a:pPr marL="12700">
              <a:spcBef>
                <a:spcPts val="300"/>
              </a:spcBef>
            </a:pPr>
            <a:r>
              <a:rPr lang="en-US" sz="1600" b="1" spc="65" dirty="0"/>
              <a:t>Alexey A. Petrov, Wayne State University</a:t>
            </a:r>
          </a:p>
          <a:p>
            <a:pPr marL="12700">
              <a:spcBef>
                <a:spcPts val="300"/>
              </a:spcBef>
            </a:pPr>
            <a:r>
              <a:rPr lang="en-US" sz="1600" b="1" spc="65" dirty="0"/>
              <a:t>Matthew Portman, UC Irvine</a:t>
            </a:r>
          </a:p>
          <a:p>
            <a:pPr marL="12700">
              <a:spcBef>
                <a:spcPts val="300"/>
              </a:spcBef>
            </a:pPr>
            <a:r>
              <a:rPr lang="en-US" sz="1600" b="1" spc="65" dirty="0"/>
              <a:t>Daniel R. Simons, The University of Iowa</a:t>
            </a:r>
          </a:p>
          <a:p>
            <a:pPr marL="12700">
              <a:spcBef>
                <a:spcPts val="300"/>
              </a:spcBef>
            </a:pPr>
            <a:r>
              <a:rPr lang="en-US" sz="1600" b="1" spc="65" dirty="0"/>
              <a:t>Deheng Song, Virginia Tech</a:t>
            </a:r>
          </a:p>
          <a:p>
            <a:pPr marL="12700">
              <a:spcBef>
                <a:spcPts val="300"/>
              </a:spcBef>
            </a:pPr>
            <a:r>
              <a:rPr lang="en-US" sz="1600" b="1" spc="65" dirty="0"/>
              <a:t>Matthew Strait, University of Minnesota</a:t>
            </a:r>
          </a:p>
          <a:p>
            <a:pPr marL="12700">
              <a:spcBef>
                <a:spcPts val="300"/>
              </a:spcBef>
            </a:pPr>
            <a:r>
              <a:rPr lang="en-US" sz="1600" b="1" spc="65" dirty="0"/>
              <a:t>Samantha A. Usman, The University of Chicago</a:t>
            </a:r>
          </a:p>
          <a:p>
            <a:pPr marL="12700">
              <a:spcBef>
                <a:spcPts val="300"/>
              </a:spcBef>
            </a:pPr>
            <a:r>
              <a:rPr lang="en-US" sz="1600" b="1" spc="65" dirty="0"/>
              <a:t>Osmond Wen, California Institute of Technology</a:t>
            </a:r>
          </a:p>
          <a:p>
            <a:pPr marL="12700"/>
            <a:endParaRPr lang="en-US" sz="1200" b="1" spc="65" dirty="0"/>
          </a:p>
        </p:txBody>
      </p:sp>
      <p:pic>
        <p:nvPicPr>
          <p:cNvPr id="27" name="Picture 26">
            <a:extLst>
              <a:ext uri="{FF2B5EF4-FFF2-40B4-BE49-F238E27FC236}">
                <a16:creationId xmlns:a16="http://schemas.microsoft.com/office/drawing/2014/main" id="{414F613B-6244-4BB3-93B7-7907F5B97278}"/>
              </a:ext>
            </a:extLst>
          </p:cNvPr>
          <p:cNvPicPr>
            <a:picLocks noChangeAspect="1"/>
          </p:cNvPicPr>
          <p:nvPr/>
        </p:nvPicPr>
        <p:blipFill>
          <a:blip r:embed="rId4"/>
          <a:stretch>
            <a:fillRect/>
          </a:stretch>
        </p:blipFill>
        <p:spPr>
          <a:xfrm>
            <a:off x="6712366" y="3939518"/>
            <a:ext cx="1445585" cy="404764"/>
          </a:xfrm>
          <a:prstGeom prst="rect">
            <a:avLst/>
          </a:prstGeom>
        </p:spPr>
      </p:pic>
      <p:pic>
        <p:nvPicPr>
          <p:cNvPr id="28" name="Picture 27">
            <a:extLst>
              <a:ext uri="{FF2B5EF4-FFF2-40B4-BE49-F238E27FC236}">
                <a16:creationId xmlns:a16="http://schemas.microsoft.com/office/drawing/2014/main" id="{F1ACE34A-7C61-499D-87E6-D43F03CE4446}"/>
              </a:ext>
            </a:extLst>
          </p:cNvPr>
          <p:cNvPicPr>
            <a:picLocks noChangeAspect="1"/>
          </p:cNvPicPr>
          <p:nvPr/>
        </p:nvPicPr>
        <p:blipFill>
          <a:blip r:embed="rId5"/>
          <a:stretch>
            <a:fillRect/>
          </a:stretch>
        </p:blipFill>
        <p:spPr>
          <a:xfrm>
            <a:off x="10905629" y="2373942"/>
            <a:ext cx="1222008" cy="957096"/>
          </a:xfrm>
          <a:prstGeom prst="rect">
            <a:avLst/>
          </a:prstGeom>
        </p:spPr>
      </p:pic>
      <p:pic>
        <p:nvPicPr>
          <p:cNvPr id="30" name="Picture 29">
            <a:extLst>
              <a:ext uri="{FF2B5EF4-FFF2-40B4-BE49-F238E27FC236}">
                <a16:creationId xmlns:a16="http://schemas.microsoft.com/office/drawing/2014/main" id="{5170D844-F99E-43D8-A8D7-076A29ED18D2}"/>
              </a:ext>
            </a:extLst>
          </p:cNvPr>
          <p:cNvPicPr>
            <a:picLocks noChangeAspect="1"/>
          </p:cNvPicPr>
          <p:nvPr/>
        </p:nvPicPr>
        <p:blipFill>
          <a:blip r:embed="rId6"/>
          <a:stretch>
            <a:fillRect/>
          </a:stretch>
        </p:blipFill>
        <p:spPr>
          <a:xfrm>
            <a:off x="9653120" y="3358117"/>
            <a:ext cx="951058" cy="682811"/>
          </a:xfrm>
          <a:prstGeom prst="rect">
            <a:avLst/>
          </a:prstGeom>
        </p:spPr>
      </p:pic>
      <p:pic>
        <p:nvPicPr>
          <p:cNvPr id="31" name="Picture 30">
            <a:extLst>
              <a:ext uri="{FF2B5EF4-FFF2-40B4-BE49-F238E27FC236}">
                <a16:creationId xmlns:a16="http://schemas.microsoft.com/office/drawing/2014/main" id="{7A6C10A1-5B73-4989-9D58-FA49B2223550}"/>
              </a:ext>
            </a:extLst>
          </p:cNvPr>
          <p:cNvPicPr>
            <a:picLocks noChangeAspect="1"/>
          </p:cNvPicPr>
          <p:nvPr/>
        </p:nvPicPr>
        <p:blipFill>
          <a:blip r:embed="rId7"/>
          <a:stretch>
            <a:fillRect/>
          </a:stretch>
        </p:blipFill>
        <p:spPr>
          <a:xfrm>
            <a:off x="5883725" y="3322626"/>
            <a:ext cx="2047285" cy="412972"/>
          </a:xfrm>
          <a:prstGeom prst="rect">
            <a:avLst/>
          </a:prstGeom>
        </p:spPr>
      </p:pic>
      <p:sp>
        <p:nvSpPr>
          <p:cNvPr id="33" name="object 20">
            <a:extLst>
              <a:ext uri="{FF2B5EF4-FFF2-40B4-BE49-F238E27FC236}">
                <a16:creationId xmlns:a16="http://schemas.microsoft.com/office/drawing/2014/main" id="{43CE5CE2-8F0E-4E3A-8DED-7DC8D95E49B5}"/>
              </a:ext>
            </a:extLst>
          </p:cNvPr>
          <p:cNvSpPr/>
          <p:nvPr/>
        </p:nvSpPr>
        <p:spPr>
          <a:xfrm>
            <a:off x="10905629" y="3353140"/>
            <a:ext cx="951058" cy="949606"/>
          </a:xfrm>
          <a:prstGeom prst="rect">
            <a:avLst/>
          </a:prstGeom>
          <a:blipFill>
            <a:blip r:embed="rId8" cstate="print"/>
            <a:stretch>
              <a:fillRect/>
            </a:stretch>
          </a:blipFill>
        </p:spPr>
        <p:txBody>
          <a:bodyPr wrap="square" lIns="0" tIns="0" rIns="0" bIns="0" rtlCol="0"/>
          <a:lstStyle/>
          <a:p>
            <a:endParaRPr/>
          </a:p>
        </p:txBody>
      </p:sp>
      <p:sp>
        <p:nvSpPr>
          <p:cNvPr id="35" name="object 28">
            <a:extLst>
              <a:ext uri="{FF2B5EF4-FFF2-40B4-BE49-F238E27FC236}">
                <a16:creationId xmlns:a16="http://schemas.microsoft.com/office/drawing/2014/main" id="{3219ACF3-C67E-435C-9015-B94BEE26134B}"/>
              </a:ext>
            </a:extLst>
          </p:cNvPr>
          <p:cNvSpPr/>
          <p:nvPr/>
        </p:nvSpPr>
        <p:spPr>
          <a:xfrm>
            <a:off x="9294421" y="5932484"/>
            <a:ext cx="1845195" cy="670467"/>
          </a:xfrm>
          <a:prstGeom prst="rect">
            <a:avLst/>
          </a:prstGeom>
          <a:blipFill>
            <a:blip r:embed="rId9" cstate="print"/>
            <a:stretch>
              <a:fillRect/>
            </a:stretch>
          </a:blipFill>
        </p:spPr>
        <p:txBody>
          <a:bodyPr wrap="square" lIns="0" tIns="0" rIns="0" bIns="0" rtlCol="0"/>
          <a:lstStyle/>
          <a:p>
            <a:endParaRPr/>
          </a:p>
        </p:txBody>
      </p:sp>
      <p:sp>
        <p:nvSpPr>
          <p:cNvPr id="39" name="object 22">
            <a:extLst>
              <a:ext uri="{FF2B5EF4-FFF2-40B4-BE49-F238E27FC236}">
                <a16:creationId xmlns:a16="http://schemas.microsoft.com/office/drawing/2014/main" id="{69FD448C-3C1F-4D57-B81F-CC664FC13770}"/>
              </a:ext>
            </a:extLst>
          </p:cNvPr>
          <p:cNvSpPr/>
          <p:nvPr/>
        </p:nvSpPr>
        <p:spPr>
          <a:xfrm>
            <a:off x="4285229" y="1333183"/>
            <a:ext cx="749475" cy="775021"/>
          </a:xfrm>
          <a:prstGeom prst="rect">
            <a:avLst/>
          </a:prstGeom>
          <a:blipFill>
            <a:blip r:embed="rId10" cstate="print"/>
            <a:stretch>
              <a:fillRect/>
            </a:stretch>
          </a:blipFill>
        </p:spPr>
        <p:txBody>
          <a:bodyPr wrap="square" lIns="0" tIns="0" rIns="0" bIns="0" rtlCol="0"/>
          <a:lstStyle/>
          <a:p>
            <a:endParaRPr/>
          </a:p>
        </p:txBody>
      </p:sp>
      <p:sp>
        <p:nvSpPr>
          <p:cNvPr id="45" name="object 11">
            <a:extLst>
              <a:ext uri="{FF2B5EF4-FFF2-40B4-BE49-F238E27FC236}">
                <a16:creationId xmlns:a16="http://schemas.microsoft.com/office/drawing/2014/main" id="{D5FF5E0E-52D2-4EB3-9FE8-589BA0245829}"/>
              </a:ext>
            </a:extLst>
          </p:cNvPr>
          <p:cNvSpPr/>
          <p:nvPr/>
        </p:nvSpPr>
        <p:spPr>
          <a:xfrm>
            <a:off x="6887606" y="5726464"/>
            <a:ext cx="1095106" cy="1011236"/>
          </a:xfrm>
          <a:prstGeom prst="rect">
            <a:avLst/>
          </a:prstGeom>
          <a:blipFill>
            <a:blip r:embed="rId11" cstate="print"/>
            <a:stretch>
              <a:fillRect/>
            </a:stretch>
          </a:blipFill>
        </p:spPr>
        <p:txBody>
          <a:bodyPr wrap="square" lIns="0" tIns="0" rIns="0" bIns="0" rtlCol="0"/>
          <a:lstStyle/>
          <a:p>
            <a:endParaRPr/>
          </a:p>
        </p:txBody>
      </p:sp>
      <p:sp>
        <p:nvSpPr>
          <p:cNvPr id="48" name="object 15">
            <a:extLst>
              <a:ext uri="{FF2B5EF4-FFF2-40B4-BE49-F238E27FC236}">
                <a16:creationId xmlns:a16="http://schemas.microsoft.com/office/drawing/2014/main" id="{8D2D1C8F-9A28-4B9C-9E90-FAE43E1EDBCA}"/>
              </a:ext>
            </a:extLst>
          </p:cNvPr>
          <p:cNvSpPr/>
          <p:nvPr/>
        </p:nvSpPr>
        <p:spPr>
          <a:xfrm>
            <a:off x="7117844" y="4616504"/>
            <a:ext cx="699515" cy="699515"/>
          </a:xfrm>
          <a:prstGeom prst="rect">
            <a:avLst/>
          </a:prstGeom>
          <a:blipFill>
            <a:blip r:embed="rId12" cstate="print"/>
            <a:stretch>
              <a:fillRect/>
            </a:stretch>
          </a:blipFill>
        </p:spPr>
        <p:txBody>
          <a:bodyPr wrap="square" lIns="0" tIns="0" rIns="0" bIns="0" rtlCol="0"/>
          <a:lstStyle/>
          <a:p>
            <a:endParaRPr/>
          </a:p>
        </p:txBody>
      </p:sp>
      <p:pic>
        <p:nvPicPr>
          <p:cNvPr id="53" name="Picture 52">
            <a:extLst>
              <a:ext uri="{FF2B5EF4-FFF2-40B4-BE49-F238E27FC236}">
                <a16:creationId xmlns:a16="http://schemas.microsoft.com/office/drawing/2014/main" id="{9D397437-8FF2-4962-BE32-BDB8DDBA1731}"/>
              </a:ext>
            </a:extLst>
          </p:cNvPr>
          <p:cNvPicPr>
            <a:picLocks noChangeAspect="1"/>
          </p:cNvPicPr>
          <p:nvPr/>
        </p:nvPicPr>
        <p:blipFill>
          <a:blip r:embed="rId13"/>
          <a:stretch>
            <a:fillRect/>
          </a:stretch>
        </p:blipFill>
        <p:spPr>
          <a:xfrm>
            <a:off x="10287453" y="1358200"/>
            <a:ext cx="1709120" cy="539722"/>
          </a:xfrm>
          <a:prstGeom prst="rect">
            <a:avLst/>
          </a:prstGeom>
        </p:spPr>
      </p:pic>
      <p:pic>
        <p:nvPicPr>
          <p:cNvPr id="1026" name="Picture 2" descr="university-of-notre-dame-vector-logo - WYSE Travel Confederation">
            <a:extLst>
              <a:ext uri="{FF2B5EF4-FFF2-40B4-BE49-F238E27FC236}">
                <a16:creationId xmlns:a16="http://schemas.microsoft.com/office/drawing/2014/main" id="{5A2D8857-444A-4E1F-83AE-2E71D099BD2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67579" y="2403534"/>
            <a:ext cx="1701378" cy="9496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University of Kentucky logo stirs discussion | Lexington Herald Leader">
            <a:extLst>
              <a:ext uri="{FF2B5EF4-FFF2-40B4-BE49-F238E27FC236}">
                <a16:creationId xmlns:a16="http://schemas.microsoft.com/office/drawing/2014/main" id="{68CC8B50-20FC-41AE-976A-90AEAE7B39F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93962" y="4494765"/>
            <a:ext cx="1550485" cy="9468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University logo | Design | Brand | Office of Strategic Marketing and  Branding | University of Illinois Urbana-Champaign">
            <a:extLst>
              <a:ext uri="{FF2B5EF4-FFF2-40B4-BE49-F238E27FC236}">
                <a16:creationId xmlns:a16="http://schemas.microsoft.com/office/drawing/2014/main" id="{2A4A1E7B-5CE8-4465-9AA2-6F55EFB73A3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5427" y="6027501"/>
            <a:ext cx="1661651" cy="6883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Usage Guidelines: Brand Tools - Northwestern University">
            <a:extLst>
              <a:ext uri="{FF2B5EF4-FFF2-40B4-BE49-F238E27FC236}">
                <a16:creationId xmlns:a16="http://schemas.microsoft.com/office/drawing/2014/main" id="{6070A804-8E9E-4A6D-833D-F4818C591F7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64280" y="5932484"/>
            <a:ext cx="1424613" cy="8052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ayne State unveils new logo, marketing slogan">
            <a:extLst>
              <a:ext uri="{FF2B5EF4-FFF2-40B4-BE49-F238E27FC236}">
                <a16:creationId xmlns:a16="http://schemas.microsoft.com/office/drawing/2014/main" id="{D31860F5-DFF7-4A7C-AD5F-1F845279B0E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10308" y="4432571"/>
            <a:ext cx="1675917" cy="8379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rst University of Iowa student self-identifies as testing positive for  coronavirus | KHQA">
            <a:extLst>
              <a:ext uri="{FF2B5EF4-FFF2-40B4-BE49-F238E27FC236}">
                <a16:creationId xmlns:a16="http://schemas.microsoft.com/office/drawing/2014/main" id="{1603A59D-64FB-4D35-86E1-B0390C03B7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241618" y="4694389"/>
            <a:ext cx="1800790" cy="101444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niversity-college-london - Institute for International Law and Justice">
            <a:extLst>
              <a:ext uri="{FF2B5EF4-FFF2-40B4-BE49-F238E27FC236}">
                <a16:creationId xmlns:a16="http://schemas.microsoft.com/office/drawing/2014/main" id="{2A729089-89A6-4E17-B04E-1323A73B3C1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67649" y="2243714"/>
            <a:ext cx="1184637" cy="11846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Logo guidelines | The Virginia Tech Brand | Virginia Tech">
            <a:extLst>
              <a:ext uri="{FF2B5EF4-FFF2-40B4-BE49-F238E27FC236}">
                <a16:creationId xmlns:a16="http://schemas.microsoft.com/office/drawing/2014/main" id="{AC24D4AE-F011-4DC0-BED7-CB6955D7BEA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08603" y="3563861"/>
            <a:ext cx="1320136" cy="837959"/>
          </a:xfrm>
          <a:prstGeom prst="rect">
            <a:avLst/>
          </a:prstGeom>
          <a:noFill/>
          <a:extLst>
            <a:ext uri="{909E8E84-426E-40DD-AFC4-6F175D3DCCD1}">
              <a14:hiddenFill xmlns:a14="http://schemas.microsoft.com/office/drawing/2010/main">
                <a:solidFill>
                  <a:srgbClr val="FFFFFF"/>
                </a:solidFill>
              </a14:hiddenFill>
            </a:ext>
          </a:extLst>
        </p:spPr>
      </p:pic>
      <p:sp>
        <p:nvSpPr>
          <p:cNvPr id="24" name="Slide Number Placeholder 3">
            <a:extLst>
              <a:ext uri="{FF2B5EF4-FFF2-40B4-BE49-F238E27FC236}">
                <a16:creationId xmlns:a16="http://schemas.microsoft.com/office/drawing/2014/main" id="{34570026-9D70-4911-BF8B-21C3028ABC87}"/>
              </a:ext>
            </a:extLst>
          </p:cNvPr>
          <p:cNvSpPr txBox="1">
            <a:spLocks/>
          </p:cNvSpPr>
          <p:nvPr/>
        </p:nvSpPr>
        <p:spPr>
          <a:xfrm>
            <a:off x="8737600" y="6356351"/>
            <a:ext cx="2844800" cy="365125"/>
          </a:xfrm>
          <a:prstGeom prst="rect">
            <a:avLst/>
          </a:prstGeom>
        </p:spPr>
        <p:txBody>
          <a:bodyPr/>
          <a:lstStyle>
            <a:defPPr>
              <a:defRPr lang="en-US"/>
            </a:defPPr>
            <a:lvl1pPr algn="r">
              <a:defRPr sz="1400">
                <a:solidFill>
                  <a:schemeClr val="accent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3384B4-9553-417D-80FA-DF4F55E96EB7}" type="slidenum">
              <a:rPr lang="en-US"/>
              <a:pPr/>
              <a:t>5</a:t>
            </a:fld>
            <a:endParaRPr lang="en-US" dirty="0"/>
          </a:p>
        </p:txBody>
      </p:sp>
    </p:spTree>
    <p:extLst>
      <p:ext uri="{BB962C8B-B14F-4D97-AF65-F5344CB8AC3E}">
        <p14:creationId xmlns:p14="http://schemas.microsoft.com/office/powerpoint/2010/main" val="364696655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123C22-130A-4B4A-B0A3-F85A86EC33B0}"/>
              </a:ext>
            </a:extLst>
          </p:cNvPr>
          <p:cNvSpPr>
            <a:spLocks noGrp="1"/>
          </p:cNvSpPr>
          <p:nvPr>
            <p:ph type="sldNum" sz="quarter" idx="12"/>
          </p:nvPr>
        </p:nvSpPr>
        <p:spPr/>
        <p:txBody>
          <a:bodyPr/>
          <a:lstStyle/>
          <a:p>
            <a:fld id="{EC3384B4-9553-417D-80FA-DF4F55E96EB7}" type="slidenum">
              <a:rPr lang="en-US" smtClean="0">
                <a:solidFill>
                  <a:schemeClr val="tx1"/>
                </a:solidFill>
              </a:rPr>
              <a:pPr/>
              <a:t>6</a:t>
            </a:fld>
            <a:endParaRPr lang="en-US" dirty="0">
              <a:solidFill>
                <a:schemeClr val="tx1"/>
              </a:solidFill>
            </a:endParaRPr>
          </a:p>
        </p:txBody>
      </p:sp>
      <p:sp>
        <p:nvSpPr>
          <p:cNvPr id="4" name="Content Placeholder 3">
            <a:extLst>
              <a:ext uri="{FF2B5EF4-FFF2-40B4-BE49-F238E27FC236}">
                <a16:creationId xmlns:a16="http://schemas.microsoft.com/office/drawing/2014/main" id="{4B6E33A1-DAC5-49BB-99EF-30333A966C1A}"/>
              </a:ext>
            </a:extLst>
          </p:cNvPr>
          <p:cNvSpPr>
            <a:spLocks noGrp="1"/>
          </p:cNvSpPr>
          <p:nvPr>
            <p:ph idx="1"/>
          </p:nvPr>
        </p:nvSpPr>
        <p:spPr>
          <a:xfrm>
            <a:off x="1143000" y="1981200"/>
            <a:ext cx="9829800" cy="4038600"/>
          </a:xfrm>
        </p:spPr>
        <p:txBody>
          <a:bodyPr/>
          <a:lstStyle/>
          <a:p>
            <a:pPr marL="0" indent="0" algn="ctr" defTabSz="914400">
              <a:lnSpc>
                <a:spcPct val="100000"/>
              </a:lnSpc>
              <a:spcBef>
                <a:spcPct val="20000"/>
              </a:spcBef>
              <a:buNone/>
              <a:defRPr/>
            </a:pPr>
            <a:r>
              <a:rPr lang="en-US" sz="3600" b="1" dirty="0">
                <a:solidFill>
                  <a:srgbClr val="000066"/>
                </a:solidFill>
                <a:latin typeface="Univers Condensed" panose="020B0506020202050204" pitchFamily="34" charset="0"/>
              </a:rPr>
              <a:t>URA Alvin </a:t>
            </a:r>
            <a:r>
              <a:rPr lang="en-US" sz="3600" b="1" dirty="0" err="1">
                <a:solidFill>
                  <a:srgbClr val="000066"/>
                </a:solidFill>
                <a:latin typeface="Univers Condensed" panose="020B0506020202050204" pitchFamily="34" charset="0"/>
              </a:rPr>
              <a:t>Tollestrup</a:t>
            </a:r>
            <a:r>
              <a:rPr lang="en-US" sz="3600" b="1" dirty="0">
                <a:solidFill>
                  <a:srgbClr val="000066"/>
                </a:solidFill>
                <a:latin typeface="Univers Condensed" panose="020B0506020202050204" pitchFamily="34" charset="0"/>
              </a:rPr>
              <a:t> Award for </a:t>
            </a:r>
          </a:p>
          <a:p>
            <a:pPr marL="0" indent="0" algn="ctr" defTabSz="914400">
              <a:lnSpc>
                <a:spcPct val="100000"/>
              </a:lnSpc>
              <a:spcBef>
                <a:spcPct val="20000"/>
              </a:spcBef>
              <a:buNone/>
              <a:defRPr/>
            </a:pPr>
            <a:r>
              <a:rPr lang="en-US" sz="3600" b="1" dirty="0">
                <a:solidFill>
                  <a:srgbClr val="000066"/>
                </a:solidFill>
                <a:latin typeface="Univers Condensed" panose="020B0506020202050204" pitchFamily="34" charset="0"/>
              </a:rPr>
              <a:t>Post Doctoral Research</a:t>
            </a:r>
          </a:p>
          <a:p>
            <a:pPr marL="0" indent="0" algn="ctr">
              <a:buNone/>
              <a:defRPr/>
            </a:pPr>
            <a:endParaRPr lang="en-US" sz="3200" dirty="0"/>
          </a:p>
          <a:p>
            <a:pPr marL="0" indent="0" algn="ctr">
              <a:buNone/>
              <a:defRPr/>
            </a:pPr>
            <a:r>
              <a:rPr lang="en-US" sz="3600" dirty="0"/>
              <a:t>For outstanding work conducted by a postdoctoral research fellow at Fermilab or in collaboration with Fermilab scientists</a:t>
            </a:r>
          </a:p>
          <a:p>
            <a:pPr marL="0" indent="0" algn="ctr" defTabSz="914400">
              <a:lnSpc>
                <a:spcPct val="100000"/>
              </a:lnSpc>
              <a:spcBef>
                <a:spcPct val="20000"/>
              </a:spcBef>
              <a:buNone/>
              <a:defRPr/>
            </a:pPr>
            <a:endParaRPr lang="en-US" sz="3200" b="1" dirty="0">
              <a:solidFill>
                <a:srgbClr val="000066"/>
              </a:solidFill>
              <a:latin typeface="Univers Condensed" panose="020B0506020202050204" pitchFamily="34" charset="0"/>
            </a:endParaRPr>
          </a:p>
          <a:p>
            <a:endParaRPr lang="en-US" dirty="0"/>
          </a:p>
        </p:txBody>
      </p:sp>
    </p:spTree>
    <p:extLst>
      <p:ext uri="{BB962C8B-B14F-4D97-AF65-F5344CB8AC3E}">
        <p14:creationId xmlns:p14="http://schemas.microsoft.com/office/powerpoint/2010/main" val="2805619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BADCA-917A-45F1-8193-7FEB7287EA3E}"/>
              </a:ext>
            </a:extLst>
          </p:cNvPr>
          <p:cNvSpPr>
            <a:spLocks noGrp="1"/>
          </p:cNvSpPr>
          <p:nvPr>
            <p:ph type="title"/>
          </p:nvPr>
        </p:nvSpPr>
        <p:spPr>
          <a:xfrm>
            <a:off x="508000" y="1752600"/>
            <a:ext cx="10972800" cy="609600"/>
          </a:xfrm>
        </p:spPr>
        <p:txBody>
          <a:bodyPr>
            <a:noAutofit/>
          </a:bodyPr>
          <a:lstStyle/>
          <a:p>
            <a:pPr algn="ctr"/>
            <a:br>
              <a:rPr lang="en-US" sz="3600" b="1" dirty="0">
                <a:solidFill>
                  <a:schemeClr val="accent1">
                    <a:lumMod val="50000"/>
                  </a:schemeClr>
                </a:solidFill>
                <a:latin typeface="Univers Condensed" panose="020B0506020202050204" pitchFamily="34" charset="0"/>
              </a:rPr>
            </a:br>
            <a:r>
              <a:rPr lang="en-US" sz="3600" b="1" dirty="0">
                <a:solidFill>
                  <a:schemeClr val="accent1">
                    <a:lumMod val="50000"/>
                  </a:schemeClr>
                </a:solidFill>
                <a:latin typeface="Univers Condensed" panose="020B0506020202050204" pitchFamily="34" charset="0"/>
              </a:rPr>
              <a:t>URA Alvin </a:t>
            </a:r>
            <a:r>
              <a:rPr lang="en-US" sz="3600" b="1" dirty="0" err="1">
                <a:solidFill>
                  <a:schemeClr val="accent1">
                    <a:lumMod val="50000"/>
                  </a:schemeClr>
                </a:solidFill>
                <a:latin typeface="Univers Condensed" panose="020B0506020202050204" pitchFamily="34" charset="0"/>
              </a:rPr>
              <a:t>Tollestrup</a:t>
            </a:r>
            <a:r>
              <a:rPr lang="en-US" sz="3600" b="1" dirty="0">
                <a:solidFill>
                  <a:schemeClr val="accent1">
                    <a:lumMod val="50000"/>
                  </a:schemeClr>
                </a:solidFill>
                <a:latin typeface="Univers Condensed" panose="020B0506020202050204" pitchFamily="34" charset="0"/>
              </a:rPr>
              <a:t> Award for Post </a:t>
            </a:r>
            <a:r>
              <a:rPr lang="en-US" sz="3600" b="1" dirty="0" err="1">
                <a:solidFill>
                  <a:schemeClr val="accent1">
                    <a:lumMod val="50000"/>
                  </a:schemeClr>
                </a:solidFill>
                <a:latin typeface="Univers Condensed" panose="020B0506020202050204" pitchFamily="34" charset="0"/>
              </a:rPr>
              <a:t>Doctroral</a:t>
            </a:r>
            <a:r>
              <a:rPr lang="en-US" sz="3600" b="1" dirty="0">
                <a:solidFill>
                  <a:schemeClr val="accent1">
                    <a:lumMod val="50000"/>
                  </a:schemeClr>
                </a:solidFill>
                <a:latin typeface="Univers Condensed" panose="020B0506020202050204" pitchFamily="34" charset="0"/>
              </a:rPr>
              <a:t> Research</a:t>
            </a:r>
            <a:br>
              <a:rPr lang="en-US" sz="3600" b="1" dirty="0">
                <a:solidFill>
                  <a:schemeClr val="accent1">
                    <a:lumMod val="50000"/>
                  </a:schemeClr>
                </a:solidFill>
                <a:latin typeface="Univers Condensed" panose="020B0506020202050204" pitchFamily="34" charset="0"/>
              </a:rPr>
            </a:br>
            <a:br>
              <a:rPr lang="en-US" sz="3600" b="1" dirty="0">
                <a:solidFill>
                  <a:schemeClr val="accent1">
                    <a:lumMod val="50000"/>
                  </a:schemeClr>
                </a:solidFill>
                <a:latin typeface="Univers Condensed" panose="020B0506020202050204" pitchFamily="34" charset="0"/>
              </a:rPr>
            </a:br>
            <a:r>
              <a:rPr lang="en-US" sz="3600" b="1" dirty="0">
                <a:solidFill>
                  <a:schemeClr val="accent1">
                    <a:lumMod val="50000"/>
                  </a:schemeClr>
                </a:solidFill>
                <a:latin typeface="Univers Condensed" panose="020B0506020202050204" pitchFamily="34" charset="0"/>
              </a:rPr>
              <a:t>Award Committee</a:t>
            </a:r>
          </a:p>
        </p:txBody>
      </p:sp>
      <p:sp>
        <p:nvSpPr>
          <p:cNvPr id="3" name="Slide Number Placeholder 2">
            <a:extLst>
              <a:ext uri="{FF2B5EF4-FFF2-40B4-BE49-F238E27FC236}">
                <a16:creationId xmlns:a16="http://schemas.microsoft.com/office/drawing/2014/main" id="{7114C198-E086-4DE4-AA2D-01C3D60092B8}"/>
              </a:ext>
            </a:extLst>
          </p:cNvPr>
          <p:cNvSpPr>
            <a:spLocks noGrp="1"/>
          </p:cNvSpPr>
          <p:nvPr>
            <p:ph type="sldNum" sz="quarter" idx="12"/>
          </p:nvPr>
        </p:nvSpPr>
        <p:spPr/>
        <p:txBody>
          <a:bodyPr/>
          <a:lstStyle/>
          <a:p>
            <a:fld id="{EC3384B4-9553-417D-80FA-DF4F55E96EB7}" type="slidenum">
              <a:rPr lang="en-US" smtClean="0">
                <a:solidFill>
                  <a:schemeClr val="tx1"/>
                </a:solidFill>
              </a:rPr>
              <a:pPr/>
              <a:t>7</a:t>
            </a:fld>
            <a:endParaRPr lang="en-US" dirty="0">
              <a:solidFill>
                <a:schemeClr val="tx1"/>
              </a:solidFill>
            </a:endParaRPr>
          </a:p>
        </p:txBody>
      </p:sp>
      <p:sp>
        <p:nvSpPr>
          <p:cNvPr id="4" name="Content Placeholder 3">
            <a:extLst>
              <a:ext uri="{FF2B5EF4-FFF2-40B4-BE49-F238E27FC236}">
                <a16:creationId xmlns:a16="http://schemas.microsoft.com/office/drawing/2014/main" id="{561B55A6-5963-4532-9901-9A3AD23DBEF6}"/>
              </a:ext>
            </a:extLst>
          </p:cNvPr>
          <p:cNvSpPr>
            <a:spLocks noGrp="1"/>
          </p:cNvSpPr>
          <p:nvPr>
            <p:ph idx="1"/>
          </p:nvPr>
        </p:nvSpPr>
        <p:spPr>
          <a:xfrm>
            <a:off x="1828800" y="3352800"/>
            <a:ext cx="8305800" cy="3429000"/>
          </a:xfrm>
        </p:spPr>
        <p:txBody>
          <a:bodyPr/>
          <a:lstStyle/>
          <a:p>
            <a:r>
              <a:rPr lang="en-US" sz="3200" dirty="0"/>
              <a:t>Michael Mulhearn, UC Davis, Chair</a:t>
            </a:r>
          </a:p>
          <a:p>
            <a:r>
              <a:rPr lang="en-US" sz="3200" dirty="0" err="1"/>
              <a:t>Jahred</a:t>
            </a:r>
            <a:r>
              <a:rPr lang="en-US" sz="3200" dirty="0"/>
              <a:t> Adelman, Northern Illinois University</a:t>
            </a:r>
          </a:p>
          <a:p>
            <a:r>
              <a:rPr lang="en-US" sz="3200" dirty="0"/>
              <a:t>Brenna </a:t>
            </a:r>
            <a:r>
              <a:rPr lang="en-US" sz="3200" dirty="0" err="1"/>
              <a:t>Flaugher</a:t>
            </a:r>
            <a:r>
              <a:rPr lang="en-US" sz="3200" dirty="0"/>
              <a:t>, Fermilab</a:t>
            </a:r>
          </a:p>
          <a:p>
            <a:r>
              <a:rPr lang="en-US" sz="3200" dirty="0"/>
              <a:t>Christopher T. Hill, Fermilab</a:t>
            </a:r>
          </a:p>
          <a:p>
            <a:r>
              <a:rPr lang="en-US" sz="3200" dirty="0"/>
              <a:t>Matthew Toups, Fermilab</a:t>
            </a:r>
          </a:p>
          <a:p>
            <a:endParaRPr lang="en-US" dirty="0"/>
          </a:p>
        </p:txBody>
      </p:sp>
    </p:spTree>
    <p:extLst>
      <p:ext uri="{BB962C8B-B14F-4D97-AF65-F5344CB8AC3E}">
        <p14:creationId xmlns:p14="http://schemas.microsoft.com/office/powerpoint/2010/main" val="72657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22C2C6-222C-4A65-A870-969BD307FFFE}"/>
              </a:ext>
            </a:extLst>
          </p:cNvPr>
          <p:cNvSpPr>
            <a:spLocks noGrp="1"/>
          </p:cNvSpPr>
          <p:nvPr>
            <p:ph type="sldNum" sz="quarter" idx="12"/>
          </p:nvPr>
        </p:nvSpPr>
        <p:spPr/>
        <p:txBody>
          <a:bodyPr/>
          <a:lstStyle/>
          <a:p>
            <a:fld id="{EC3384B4-9553-417D-80FA-DF4F55E96EB7}" type="slidenum">
              <a:rPr lang="en-US" smtClean="0">
                <a:solidFill>
                  <a:schemeClr val="tx1"/>
                </a:solidFill>
              </a:rPr>
              <a:pPr/>
              <a:t>8</a:t>
            </a:fld>
            <a:endParaRPr lang="en-US" dirty="0">
              <a:solidFill>
                <a:schemeClr val="tx1"/>
              </a:solidFill>
            </a:endParaRPr>
          </a:p>
        </p:txBody>
      </p:sp>
      <p:pic>
        <p:nvPicPr>
          <p:cNvPr id="6" name="Picture 5" descr="Text, letter&#10;&#10;Description automatically generated">
            <a:extLst>
              <a:ext uri="{FF2B5EF4-FFF2-40B4-BE49-F238E27FC236}">
                <a16:creationId xmlns:a16="http://schemas.microsoft.com/office/drawing/2014/main" id="{50CD580C-7C88-4104-B969-A0EED73FD0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260746"/>
            <a:ext cx="7086600" cy="5475244"/>
          </a:xfrm>
          <a:prstGeom prst="rect">
            <a:avLst/>
          </a:prstGeom>
          <a:ln w="38100">
            <a:solidFill>
              <a:schemeClr val="tx1"/>
            </a:solidFill>
          </a:ln>
        </p:spPr>
      </p:pic>
    </p:spTree>
    <p:extLst>
      <p:ext uri="{BB962C8B-B14F-4D97-AF65-F5344CB8AC3E}">
        <p14:creationId xmlns:p14="http://schemas.microsoft.com/office/powerpoint/2010/main" val="300076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C5217C-6C32-49F7-98FB-CCEEDB7C2E97}"/>
              </a:ext>
            </a:extLst>
          </p:cNvPr>
          <p:cNvSpPr>
            <a:spLocks noGrp="1"/>
          </p:cNvSpPr>
          <p:nvPr>
            <p:ph type="sldNum" sz="quarter" idx="12"/>
          </p:nvPr>
        </p:nvSpPr>
        <p:spPr/>
        <p:txBody>
          <a:bodyPr/>
          <a:lstStyle/>
          <a:p>
            <a:fld id="{EC3384B4-9553-417D-80FA-DF4F55E96EB7}" type="slidenum">
              <a:rPr lang="en-US" smtClean="0"/>
              <a:pPr/>
              <a:t>9</a:t>
            </a:fld>
            <a:endParaRPr lang="en-US" dirty="0"/>
          </a:p>
        </p:txBody>
      </p:sp>
      <p:sp>
        <p:nvSpPr>
          <p:cNvPr id="4" name="Content Placeholder 3">
            <a:extLst>
              <a:ext uri="{FF2B5EF4-FFF2-40B4-BE49-F238E27FC236}">
                <a16:creationId xmlns:a16="http://schemas.microsoft.com/office/drawing/2014/main" id="{9C32ED1A-BB07-4F93-984A-3A6AB10B524D}"/>
              </a:ext>
            </a:extLst>
          </p:cNvPr>
          <p:cNvSpPr>
            <a:spLocks noGrp="1"/>
          </p:cNvSpPr>
          <p:nvPr>
            <p:ph idx="1"/>
          </p:nvPr>
        </p:nvSpPr>
        <p:spPr>
          <a:xfrm>
            <a:off x="990600" y="1676400"/>
            <a:ext cx="10287000" cy="3657600"/>
          </a:xfrm>
        </p:spPr>
        <p:txBody>
          <a:bodyPr>
            <a:normAutofit/>
          </a:bodyPr>
          <a:lstStyle/>
          <a:p>
            <a:pPr marL="0" indent="0" algn="ctr">
              <a:buNone/>
            </a:pPr>
            <a:r>
              <a:rPr lang="en-US" sz="4400" b="1" dirty="0">
                <a:solidFill>
                  <a:srgbClr val="000066"/>
                </a:solidFill>
                <a:latin typeface="Univers Condensed" panose="020B0506020202050204" pitchFamily="34" charset="0"/>
              </a:rPr>
              <a:t>URA Graduate Thesis Award</a:t>
            </a:r>
          </a:p>
          <a:p>
            <a:pPr marL="0" indent="0" algn="ctr">
              <a:buNone/>
            </a:pPr>
            <a:endParaRPr lang="en-US" sz="4400" b="1" dirty="0">
              <a:solidFill>
                <a:srgbClr val="000066"/>
              </a:solidFill>
              <a:latin typeface="Univers Condensed" panose="020B0506020202050204" pitchFamily="34" charset="0"/>
            </a:endParaRPr>
          </a:p>
          <a:p>
            <a:pPr marL="0" indent="0" algn="ctr">
              <a:buNone/>
            </a:pPr>
            <a:r>
              <a:rPr lang="en-US" sz="3600" dirty="0"/>
              <a:t>For the outstanding doctoral thesis written on research at Fermilab or in collaboration with </a:t>
            </a:r>
          </a:p>
          <a:p>
            <a:pPr marL="0" indent="0" algn="ctr">
              <a:buNone/>
            </a:pPr>
            <a:r>
              <a:rPr lang="en-US" sz="3600" dirty="0"/>
              <a:t>Fermilab scientists</a:t>
            </a:r>
          </a:p>
          <a:p>
            <a:pPr marL="0" indent="0" algn="ctr">
              <a:buNone/>
            </a:pPr>
            <a:endParaRPr lang="en-US" sz="3600" b="1" dirty="0">
              <a:solidFill>
                <a:srgbClr val="000066"/>
              </a:solidFill>
              <a:latin typeface="Univers Condensed" panose="020B0506020202050204" pitchFamily="34" charset="0"/>
            </a:endParaRPr>
          </a:p>
        </p:txBody>
      </p:sp>
    </p:spTree>
    <p:extLst>
      <p:ext uri="{BB962C8B-B14F-4D97-AF65-F5344CB8AC3E}">
        <p14:creationId xmlns:p14="http://schemas.microsoft.com/office/powerpoint/2010/main" val="3783861195"/>
      </p:ext>
    </p:extLst>
  </p:cSld>
  <p:clrMapOvr>
    <a:masterClrMapping/>
  </p:clrMapOvr>
</p:sld>
</file>

<file path=ppt/theme/theme1.xml><?xml version="1.0" encoding="utf-8"?>
<a:theme xmlns:a="http://schemas.openxmlformats.org/drawingml/2006/main" name="Office Theme">
  <a:themeElements>
    <a:clrScheme name="URA">
      <a:dk1>
        <a:sysClr val="windowText" lastClr="000000"/>
      </a:dk1>
      <a:lt1>
        <a:sysClr val="window" lastClr="FFFFFF"/>
      </a:lt1>
      <a:dk2>
        <a:srgbClr val="25408F"/>
      </a:dk2>
      <a:lt2>
        <a:srgbClr val="E2E2E2"/>
      </a:lt2>
      <a:accent1>
        <a:srgbClr val="25408F"/>
      </a:accent1>
      <a:accent2>
        <a:srgbClr val="7C7C7C"/>
      </a:accent2>
      <a:accent3>
        <a:srgbClr val="9BBB59"/>
      </a:accent3>
      <a:accent4>
        <a:srgbClr val="8064A2"/>
      </a:accent4>
      <a:accent5>
        <a:srgbClr val="4BACC6"/>
      </a:accent5>
      <a:accent6>
        <a:srgbClr val="F79646"/>
      </a:accent6>
      <a:hlink>
        <a:srgbClr val="25408F"/>
      </a:hlink>
      <a:folHlink>
        <a:srgbClr val="2540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3804</TotalTime>
  <Words>701</Words>
  <Application>Microsoft Office PowerPoint</Application>
  <PresentationFormat>Widescreen</PresentationFormat>
  <Paragraphs>116</Paragraphs>
  <Slides>15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Bodoni MT Black</vt:lpstr>
      <vt:lpstr>Calibri</vt:lpstr>
      <vt:lpstr>Calibri Light</vt:lpstr>
      <vt:lpstr>Univers Condensed</vt:lpstr>
      <vt:lpstr>Office Theme</vt:lpstr>
      <vt:lpstr>1_Office Theme</vt:lpstr>
      <vt:lpstr>PowerPoint Presentation</vt:lpstr>
      <vt:lpstr>UNIVERSITIES RESEARCH ASSOCIATION (URA)</vt:lpstr>
      <vt:lpstr>URA Awards at Fermilab</vt:lpstr>
      <vt:lpstr>URA Visiting Scholars Program (VSP)</vt:lpstr>
      <vt:lpstr>PowerPoint Presentation</vt:lpstr>
      <vt:lpstr>PowerPoint Presentation</vt:lpstr>
      <vt:lpstr> URA Alvin Tollestrup Award for Post Doctroral Research  Award Committee</vt:lpstr>
      <vt:lpstr>PowerPoint Presentation</vt:lpstr>
      <vt:lpstr>PowerPoint Presentation</vt:lpstr>
      <vt:lpstr>URA Graduate Thesis Award Committee</vt:lpstr>
      <vt:lpstr>PowerPoint Presentation</vt:lpstr>
      <vt:lpstr>PowerPoint Presentation</vt:lpstr>
      <vt:lpstr>URA Early Career Award Committee</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Universities Research Association Awards</dc:title>
  <dc:creator>Lourdes Garcia-Ruiz</dc:creator>
  <cp:lastModifiedBy>Ted Wackler</cp:lastModifiedBy>
  <cp:revision>127</cp:revision>
  <cp:lastPrinted>2020-08-03T14:13:11Z</cp:lastPrinted>
  <dcterms:created xsi:type="dcterms:W3CDTF">2018-06-01T14:28:01Z</dcterms:created>
  <dcterms:modified xsi:type="dcterms:W3CDTF">2021-07-30T20:42:00Z</dcterms:modified>
</cp:coreProperties>
</file>