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299" r:id="rId3"/>
    <p:sldId id="421" r:id="rId4"/>
    <p:sldId id="411" r:id="rId5"/>
    <p:sldId id="414" r:id="rId6"/>
    <p:sldId id="415" r:id="rId7"/>
    <p:sldId id="416" r:id="rId8"/>
    <p:sldId id="417" r:id="rId9"/>
    <p:sldId id="423" r:id="rId10"/>
    <p:sldId id="275" r:id="rId11"/>
    <p:sldId id="425" r:id="rId12"/>
    <p:sldId id="306" r:id="rId13"/>
    <p:sldId id="427" r:id="rId14"/>
    <p:sldId id="429" r:id="rId15"/>
    <p:sldId id="428" r:id="rId16"/>
    <p:sldId id="422" r:id="rId17"/>
    <p:sldId id="418" r:id="rId18"/>
    <p:sldId id="419" r:id="rId19"/>
    <p:sldId id="420" r:id="rId20"/>
    <p:sldId id="424" r:id="rId21"/>
    <p:sldId id="307" r:id="rId22"/>
    <p:sldId id="308" r:id="rId23"/>
    <p:sldId id="431" r:id="rId24"/>
    <p:sldId id="300" r:id="rId25"/>
    <p:sldId id="433" r:id="rId26"/>
    <p:sldId id="701" r:id="rId27"/>
    <p:sldId id="700" r:id="rId28"/>
    <p:sldId id="698" r:id="rId29"/>
    <p:sldId id="430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0" autoAdjust="0"/>
    <p:restoredTop sz="95964"/>
  </p:normalViewPr>
  <p:slideViewPr>
    <p:cSldViewPr snapToGrid="0" snapToObjects="1" showGuides="1">
      <p:cViewPr>
        <p:scale>
          <a:sx n="106" d="100"/>
          <a:sy n="106" d="100"/>
        </p:scale>
        <p:origin x="704" y="40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E6E1DE8-F796-7E46-88E9-243A8D8CF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4E9198F-2506-C74D-969E-A36A2178C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007F47-CF3C-D24A-BCCE-4FEB554CFB7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1C2FDB-C4E1-7844-822B-DA1EDF89C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C003AB1-5838-4C4C-8BF8-FADA9946BE3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BB5F42A-21CF-8842-99EC-2A82D79A5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DBC3C0E-A64D-A646-A1BB-54AAC97B8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182022-1956-6940-98A9-D05F65BDE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CB88D9E-4A71-E142-B3B5-46E673FFE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AB7DDCD-F6B8-CD49-A680-207F58CEF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2686B-943B-4B95-BBDE-56E2C34F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10-13,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7BE26-D472-4AD5-B49A-B2BB6BA5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Silvia Zorzetti | Engineering at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D490-B751-4563-99A2-1B957E0F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50EBE-77F9-471C-8A5C-2EE62738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8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indico.cern.ch/event/817780/contributions/3716530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indico.fnal.gov/event/43274/contributions/191900/attachments/131929/162204/HBCAM_PIP-II_HB650_CM_FDR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2.svg"/><Relationship Id="rId2" Type="http://schemas.openxmlformats.org/officeDocument/2006/relationships/image" Target="../media/image4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fnal.gov/2020/06/accelerating-science-globally-pip-ii-engineers-continue-designs-for-particle-propelling-machine-from-home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indico.fnal.gov/event/43274/contributions/190409/attachments/131934/161817/HB650_CM_FDR_26_Grimm_Cryomodule_Assembly_Experience_v2.pptx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Silvia </a:t>
            </a:r>
            <a:r>
              <a:rPr lang="en-US" dirty="0" err="1"/>
              <a:t>Zorzetti</a:t>
            </a:r>
            <a:endParaRPr lang="en-US" dirty="0"/>
          </a:p>
          <a:p>
            <a:r>
              <a:rPr lang="en-US" dirty="0"/>
              <a:t>53</a:t>
            </a:r>
            <a:r>
              <a:rPr lang="en-US" baseline="30000" dirty="0"/>
              <a:t>rd</a:t>
            </a:r>
            <a:r>
              <a:rPr lang="en-US" dirty="0"/>
              <a:t> Fermilab Users Meeting</a:t>
            </a:r>
          </a:p>
          <a:p>
            <a:r>
              <a:rPr lang="en-US" dirty="0"/>
              <a:t>August 10-13, 2020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Engineering at Fermilab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for SRF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8C2CC-FAD7-4821-83FD-BE80831A06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954" y="904275"/>
            <a:ext cx="3474720" cy="2606041"/>
          </a:xfrm>
          <a:prstGeom prst="roundRect">
            <a:avLst>
              <a:gd name="adj" fmla="val 0"/>
            </a:avLst>
          </a:prstGeom>
          <a:ln w="19050">
            <a:solidFill>
              <a:srgbClr val="003087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D21699-8C1D-4277-A09C-CF526C874BC2}"/>
              </a:ext>
            </a:extLst>
          </p:cNvPr>
          <p:cNvSpPr txBox="1"/>
          <p:nvPr/>
        </p:nvSpPr>
        <p:spPr>
          <a:xfrm>
            <a:off x="152968" y="914016"/>
            <a:ext cx="5082420" cy="44088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Manual operations in cleanroom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Operators are among the main sources of contamination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Performances highly depend on operator ability, experience and commitment</a:t>
            </a:r>
          </a:p>
          <a:p>
            <a:pPr algn="just"/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Robotically assisted operations 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 the risk of chemical and particulate contamination during critical assembly steps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Handling and positioning components in proximity of beamline aperture</a:t>
            </a:r>
            <a:endParaRPr lang="en-US" sz="1800" dirty="0">
              <a:solidFill>
                <a:schemeClr val="accent6"/>
              </a:solidFill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sz="1050" strike="sngStrike" dirty="0">
              <a:solidFill>
                <a:schemeClr val="accent6"/>
              </a:solidFill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Make the assembly process more efficient and systematic, in order to obtain repeatability in SRF performances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9686B6-2145-4FEC-8452-FDE894E77FBC}"/>
              </a:ext>
            </a:extLst>
          </p:cNvPr>
          <p:cNvSpPr/>
          <p:nvPr/>
        </p:nvSpPr>
        <p:spPr>
          <a:xfrm>
            <a:off x="152968" y="5372636"/>
            <a:ext cx="5082420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4C97"/>
                </a:solidFill>
                <a:latin typeface="Comic Sans MS" panose="030F0702030302020204" pitchFamily="66" charset="0"/>
              </a:rPr>
              <a:t>“People or systems?  To blame is human. </a:t>
            </a:r>
          </a:p>
          <a:p>
            <a:r>
              <a:rPr lang="en-US" sz="2000" dirty="0">
                <a:solidFill>
                  <a:srgbClr val="004C97"/>
                </a:solidFill>
                <a:latin typeface="Comic Sans MS" panose="030F0702030302020204" pitchFamily="66" charset="0"/>
              </a:rPr>
              <a:t>The fix is to engineer”</a:t>
            </a:r>
          </a:p>
          <a:p>
            <a:pPr algn="r"/>
            <a:r>
              <a:rPr lang="en-US" sz="1400" dirty="0">
                <a:solidFill>
                  <a:srgbClr val="004C97"/>
                </a:solidFill>
                <a:latin typeface="Comic Sans MS" panose="030F0702030302020204" pitchFamily="66" charset="0"/>
              </a:rPr>
              <a:t>R.J. Holden</a:t>
            </a:r>
          </a:p>
        </p:txBody>
      </p:sp>
      <p:pic>
        <p:nvPicPr>
          <p:cNvPr id="1026" name="Picture 2" descr="Image result for Robotically assisted operation&quot;">
            <a:extLst>
              <a:ext uri="{FF2B5EF4-FFF2-40B4-BE49-F238E27FC236}">
                <a16:creationId xmlns:a16="http://schemas.microsoft.com/office/drawing/2014/main" id="{DC69C1D7-9184-4D59-ADDB-384DFDA5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53" y="3766442"/>
            <a:ext cx="3474720" cy="2387470"/>
          </a:xfrm>
          <a:prstGeom prst="rect">
            <a:avLst/>
          </a:prstGeom>
          <a:noFill/>
          <a:ln w="19050">
            <a:solidFill>
              <a:srgbClr val="0030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DDD6DB0-0133-FD46-B38B-650EE07F7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1466C69-24C9-6C4F-8836-947B718AB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2100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0FE55-822E-3E4A-895E-ADAE9941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Targetless</a:t>
            </a:r>
            <a:r>
              <a:rPr lang="en-US" dirty="0"/>
              <a:t> computer vision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75150-DFB0-BD4B-98D3-B9B2886BF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383C84-3138-474D-A914-87DCCF6B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097" y="716455"/>
            <a:ext cx="4162827" cy="2977692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E9FB1BA9-63DF-5349-B766-C6F615FD6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71" y="3694147"/>
            <a:ext cx="3794477" cy="2192770"/>
          </a:xfrm>
          <a:prstGeom prst="rect">
            <a:avLst/>
          </a:prstGeom>
        </p:spPr>
      </p:pic>
      <p:pic>
        <p:nvPicPr>
          <p:cNvPr id="9" name="E84C7739">
            <a:hlinkClick r:id="" action="ppaction://media"/>
            <a:extLst>
              <a:ext uri="{FF2B5EF4-FFF2-40B4-BE49-F238E27FC236}">
                <a16:creationId xmlns:a16="http://schemas.microsoft.com/office/drawing/2014/main" id="{1310F70F-61C5-F04C-90C2-977D3B9AD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1138" t="43620" r="22808" b="27332"/>
          <a:stretch/>
        </p:blipFill>
        <p:spPr>
          <a:xfrm>
            <a:off x="222250" y="716455"/>
            <a:ext cx="4343400" cy="34992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A7B723-4849-5947-BEC4-D13FE843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13" y="3405155"/>
            <a:ext cx="4641847" cy="219277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Target-less computer vision technology, compatible with cleanroom</a:t>
            </a:r>
          </a:p>
          <a:p>
            <a:r>
              <a:rPr lang="en-US" sz="2000" dirty="0"/>
              <a:t>5mw laser projector</a:t>
            </a:r>
          </a:p>
          <a:p>
            <a:r>
              <a:rPr lang="en-US" sz="2000" dirty="0"/>
              <a:t>Point cloud technique combined with pose reconstruction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M. Parise, D. </a:t>
            </a:r>
            <a:r>
              <a:rPr lang="en-US" sz="2000" dirty="0" err="1"/>
              <a:t>Passarelli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DA06BE-B04B-7C48-A02C-D6CF1478AF37}"/>
              </a:ext>
            </a:extLst>
          </p:cNvPr>
          <p:cNvSpPr/>
          <p:nvPr/>
        </p:nvSpPr>
        <p:spPr>
          <a:xfrm>
            <a:off x="4256689" y="5887787"/>
            <a:ext cx="5738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https://indico.cern.ch/event/817780/contributions/3716530/</a:t>
            </a:r>
            <a:endParaRPr lang="en-US" sz="14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8E4CD93-A241-2F46-90D9-3DF770941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7936016-A4A8-5B4F-A18B-5FD88B1CE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2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F2B4EA-09B1-4225-A8DA-CD5903954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Performance evaluation</a:t>
            </a:r>
          </a:p>
          <a:p>
            <a:r>
              <a:rPr lang="en-US" sz="1800" dirty="0"/>
              <a:t>The cavity is mounted on translation stages to validate the position monitoring</a:t>
            </a:r>
          </a:p>
          <a:p>
            <a:r>
              <a:rPr lang="en-US" sz="1800" dirty="0"/>
              <a:t>Sub-micrometric accuracy for the translations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0E9ED-E7DD-4B07-BDFC-D21AD9B2C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74" name="ccdab399-e008-4299-a1da-1e89101458f5" descr="Image">
            <a:extLst>
              <a:ext uri="{FF2B5EF4-FFF2-40B4-BE49-F238E27FC236}">
                <a16:creationId xmlns:a16="http://schemas.microsoft.com/office/drawing/2014/main" id="{1BCD74AA-B51B-417A-A43B-12422DC01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"/>
          <a:stretch/>
        </p:blipFill>
        <p:spPr bwMode="auto">
          <a:xfrm>
            <a:off x="226219" y="2336913"/>
            <a:ext cx="8264525" cy="38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D1298-79D3-4ED1-86DF-6EF965F99BCC}"/>
              </a:ext>
            </a:extLst>
          </p:cNvPr>
          <p:cNvSpPr txBox="1"/>
          <p:nvPr/>
        </p:nvSpPr>
        <p:spPr>
          <a:xfrm>
            <a:off x="7258050" y="1973114"/>
            <a:ext cx="18415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DB3C2-E140-45C9-8BB0-EB6D1F860A16}"/>
              </a:ext>
            </a:extLst>
          </p:cNvPr>
          <p:cNvSpPr txBox="1"/>
          <p:nvPr/>
        </p:nvSpPr>
        <p:spPr>
          <a:xfrm>
            <a:off x="7258050" y="4192389"/>
            <a:ext cx="18415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A0FD23E-1B1A-425E-B967-0F112217ABC5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Pose reconstruction with point clouds - image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1FC363-8AB5-464E-9EF9-E480AA150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F4BDE8F-1949-7249-A154-605E5E84B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461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EE39A0-2E82-B946-8A7F-D1BFEF00C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optical cameras for alignment monitoring of CM components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A1D2A5-8AC7-7B46-A8DF-84A9FDC7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for CM alignment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AD963-12F4-F04E-B3F1-9BAD979FC9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F5732-9E91-FB4C-A99E-C30756687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EB485-20CA-F94F-8469-5EF179A00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F2E00F-750C-1A45-8058-18647F8D6E87}"/>
              </a:ext>
            </a:extLst>
          </p:cNvPr>
          <p:cNvSpPr/>
          <p:nvPr/>
        </p:nvSpPr>
        <p:spPr>
          <a:xfrm>
            <a:off x="6311078" y="5116461"/>
            <a:ext cx="29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https://indico.fnal.gov/event/43274/contributions/191900/attachments/131929/162204/HBCAM_PIP-II_HB650_CM_FDR.pptx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4EB0F4-89D7-8547-B3BF-8B42045D9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53" y="1801412"/>
            <a:ext cx="6570471" cy="2342497"/>
          </a:xfrm>
          <a:prstGeom prst="rect">
            <a:avLst/>
          </a:prstGeom>
        </p:spPr>
      </p:pic>
      <p:pic>
        <p:nvPicPr>
          <p:cNvPr id="11" name="Picture 10" descr="A circuit board&#10;&#10;Description generated with high confidence">
            <a:extLst>
              <a:ext uri="{FF2B5EF4-FFF2-40B4-BE49-F238E27FC236}">
                <a16:creationId xmlns:a16="http://schemas.microsoft.com/office/drawing/2014/main" id="{9EFF493C-C868-6442-A67D-37606830F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4405349"/>
            <a:ext cx="2681726" cy="16554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448C0B-B3E8-3B4E-83A6-462D8EB003C6}"/>
              </a:ext>
            </a:extLst>
          </p:cNvPr>
          <p:cNvSpPr/>
          <p:nvPr/>
        </p:nvSpPr>
        <p:spPr>
          <a:xfrm>
            <a:off x="207626" y="5783751"/>
            <a:ext cx="26817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HBCAM acquisition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F726E-1D87-8C49-A229-5CF0FDE587D2}"/>
              </a:ext>
            </a:extLst>
          </p:cNvPr>
          <p:cNvSpPr txBox="1"/>
          <p:nvPr/>
        </p:nvSpPr>
        <p:spPr>
          <a:xfrm>
            <a:off x="1552812" y="4459991"/>
            <a:ext cx="964688" cy="276999"/>
          </a:xfrm>
          <a:prstGeom prst="rect">
            <a:avLst/>
          </a:prstGeom>
          <a:solidFill>
            <a:schemeClr val="bg1"/>
          </a:solidFill>
          <a:ln>
            <a:solidFill>
              <a:srgbClr val="63666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Laser source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3CDDF8-7335-7B4A-960A-9D38B010B6B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885623" y="4736990"/>
            <a:ext cx="149533" cy="15417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 descr="G:\Support\SurveyingEng\Experiments\EM_Experimental_Zones (en cours)\ISOLDE\HIE-ISOLDE\Photos\20130723_Photo_cible_Poster_Exp\07230384.JPG">
            <a:extLst>
              <a:ext uri="{FF2B5EF4-FFF2-40B4-BE49-F238E27FC236}">
                <a16:creationId xmlns:a16="http://schemas.microsoft.com/office/drawing/2014/main" id="{2CD62ED2-49E3-9D42-AA9D-FF480F0B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906" y="2114351"/>
            <a:ext cx="1821750" cy="1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F04EF8-8F75-E043-A807-0E3B5BBDE56B}"/>
              </a:ext>
            </a:extLst>
          </p:cNvPr>
          <p:cNvSpPr txBox="1"/>
          <p:nvPr/>
        </p:nvSpPr>
        <p:spPr>
          <a:xfrm>
            <a:off x="7831907" y="2904554"/>
            <a:ext cx="1189300" cy="276999"/>
          </a:xfrm>
          <a:prstGeom prst="rect">
            <a:avLst/>
          </a:prstGeom>
          <a:solidFill>
            <a:schemeClr val="bg1"/>
          </a:solidFill>
          <a:ln>
            <a:solidFill>
              <a:srgbClr val="63666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H-BCAM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6BF930-9090-4C4E-B6B0-77660F260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189" y="4273055"/>
            <a:ext cx="3249621" cy="18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1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937C4F-706C-3F4F-8CAA-87E9F917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cooldown position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21F2-BAEE-FC49-B3F2-36AC85F90F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F84E2-3D75-5D44-960D-2318C36C2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04968-64E6-EE48-816B-C66127B25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 descr="A picture containing building, indoor, table, motorcycle&#10;&#10;Description automatically generated">
            <a:extLst>
              <a:ext uri="{FF2B5EF4-FFF2-40B4-BE49-F238E27FC236}">
                <a16:creationId xmlns:a16="http://schemas.microsoft.com/office/drawing/2014/main" id="{AF612F72-944C-6F44-86FA-422F5D9546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45675" y="2290464"/>
            <a:ext cx="4848092" cy="30105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F44C06-2D0A-EC40-9293-DE85D5C1ED32}"/>
              </a:ext>
            </a:extLst>
          </p:cNvPr>
          <p:cNvGrpSpPr/>
          <p:nvPr/>
        </p:nvGrpSpPr>
        <p:grpSpPr>
          <a:xfrm>
            <a:off x="3183664" y="1371710"/>
            <a:ext cx="3056674" cy="4075566"/>
            <a:chOff x="2617373" y="1471387"/>
            <a:chExt cx="3056674" cy="4075566"/>
          </a:xfrm>
        </p:grpSpPr>
        <p:pic>
          <p:nvPicPr>
            <p:cNvPr id="9" name="Picture 8" descr="A picture containing indoor, kitchen, sitting, table&#10;&#10;Description automatically generated">
              <a:extLst>
                <a:ext uri="{FF2B5EF4-FFF2-40B4-BE49-F238E27FC236}">
                  <a16:creationId xmlns:a16="http://schemas.microsoft.com/office/drawing/2014/main" id="{78E27741-2D89-C743-810D-A5872D25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107927" y="1980833"/>
              <a:ext cx="4075566" cy="30566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32D4DE-0776-2E49-9A3C-653FA1207165}"/>
                </a:ext>
              </a:extLst>
            </p:cNvPr>
            <p:cNvSpPr txBox="1"/>
            <p:nvPr/>
          </p:nvSpPr>
          <p:spPr>
            <a:xfrm>
              <a:off x="3283528" y="3678897"/>
              <a:ext cx="6640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Camera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CA8907-54E5-0F4C-B422-083436551924}"/>
                </a:ext>
              </a:extLst>
            </p:cNvPr>
            <p:cNvSpPr txBox="1"/>
            <p:nvPr/>
          </p:nvSpPr>
          <p:spPr>
            <a:xfrm>
              <a:off x="4478787" y="3955896"/>
              <a:ext cx="75937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Viewport</a:t>
              </a:r>
            </a:p>
          </p:txBody>
        </p:sp>
      </p:grpSp>
      <p:pic>
        <p:nvPicPr>
          <p:cNvPr id="12" name="Picture 11" descr="A picture containing monitor, indoor, wall, sitting&#10;&#10;Description automatically generated">
            <a:extLst>
              <a:ext uri="{FF2B5EF4-FFF2-40B4-BE49-F238E27FC236}">
                <a16:creationId xmlns:a16="http://schemas.microsoft.com/office/drawing/2014/main" id="{FDE661CE-05D7-2043-B6C3-8D9EF943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0" t="14344" r="34418" b="11604"/>
          <a:stretch/>
        </p:blipFill>
        <p:spPr>
          <a:xfrm>
            <a:off x="5941653" y="1410724"/>
            <a:ext cx="3253749" cy="3082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27A903-A8B2-AE49-9A73-EBF0F5939F66}"/>
              </a:ext>
            </a:extLst>
          </p:cNvPr>
          <p:cNvSpPr txBox="1"/>
          <p:nvPr/>
        </p:nvSpPr>
        <p:spPr>
          <a:xfrm>
            <a:off x="5911916" y="4242934"/>
            <a:ext cx="3185560" cy="27497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Full target view from the external H-BCAM</a:t>
            </a:r>
          </a:p>
        </p:txBody>
      </p:sp>
    </p:spTree>
    <p:extLst>
      <p:ext uri="{BB962C8B-B14F-4D97-AF65-F5344CB8AC3E}">
        <p14:creationId xmlns:p14="http://schemas.microsoft.com/office/powerpoint/2010/main" val="94830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4ADD50C-B32B-B047-8086-822A433F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" y="3716690"/>
            <a:ext cx="3077498" cy="22972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3E7A73-F022-6C4F-8F58-9453C11C4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79292-A01A-914E-807D-068092A3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cooldown position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A919-42B5-2748-AF14-31BA49210C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2F889-CFA8-2D43-87A0-79AE1C7B7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80B35-3AA6-F644-9146-44FBE9F1E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5F8C37-3974-4E43-87BB-CACFF2755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68"/>
          <a:stretch/>
        </p:blipFill>
        <p:spPr>
          <a:xfrm>
            <a:off x="3854449" y="2625464"/>
            <a:ext cx="5118308" cy="3646624"/>
          </a:xfrm>
          <a:prstGeom prst="rect">
            <a:avLst/>
          </a:prstGeom>
        </p:spPr>
      </p:pic>
      <p:sp>
        <p:nvSpPr>
          <p:cNvPr id="8" name="Arrow: Right 31">
            <a:extLst>
              <a:ext uri="{FF2B5EF4-FFF2-40B4-BE49-F238E27FC236}">
                <a16:creationId xmlns:a16="http://schemas.microsoft.com/office/drawing/2014/main" id="{4E785994-2020-9E40-AD3C-A8AE29049788}"/>
              </a:ext>
            </a:extLst>
          </p:cNvPr>
          <p:cNvSpPr/>
          <p:nvPr/>
        </p:nvSpPr>
        <p:spPr>
          <a:xfrm rot="874436">
            <a:off x="1379035" y="3203538"/>
            <a:ext cx="730299" cy="38813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32">
            <a:extLst>
              <a:ext uri="{FF2B5EF4-FFF2-40B4-BE49-F238E27FC236}">
                <a16:creationId xmlns:a16="http://schemas.microsoft.com/office/drawing/2014/main" id="{291F8E06-590C-E14C-8D86-3A3543ACE7CA}"/>
              </a:ext>
            </a:extLst>
          </p:cNvPr>
          <p:cNvSpPr/>
          <p:nvPr/>
        </p:nvSpPr>
        <p:spPr>
          <a:xfrm rot="1156954" flipH="1">
            <a:off x="2415113" y="3533454"/>
            <a:ext cx="730299" cy="3881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703BC-0CC1-B946-A1F0-1088FEFF7461}"/>
              </a:ext>
            </a:extLst>
          </p:cNvPr>
          <p:cNvSpPr txBox="1"/>
          <p:nvPr/>
        </p:nvSpPr>
        <p:spPr>
          <a:xfrm>
            <a:off x="2982094" y="3383209"/>
            <a:ext cx="87235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BCAM2 </a:t>
            </a:r>
            <a:r>
              <a:rPr lang="el-GR" sz="1400" b="1" dirty="0"/>
              <a:t>Δ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1CE40-3283-C849-82CC-3ABE5082A742}"/>
              </a:ext>
            </a:extLst>
          </p:cNvPr>
          <p:cNvSpPr txBox="1"/>
          <p:nvPr/>
        </p:nvSpPr>
        <p:spPr>
          <a:xfrm>
            <a:off x="1436619" y="2805290"/>
            <a:ext cx="85792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BCAM1 </a:t>
            </a:r>
            <a:r>
              <a:rPr lang="en-US" sz="1400" b="1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4E754-6469-2D48-8DC9-C28D6BEBEB66}"/>
              </a:ext>
            </a:extLst>
          </p:cNvPr>
          <p:cNvSpPr txBox="1"/>
          <p:nvPr/>
        </p:nvSpPr>
        <p:spPr>
          <a:xfrm>
            <a:off x="2304585" y="3271843"/>
            <a:ext cx="37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(-)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980F0-7041-764A-BF5C-01B7B36586B1}"/>
              </a:ext>
            </a:extLst>
          </p:cNvPr>
          <p:cNvSpPr txBox="1"/>
          <p:nvPr/>
        </p:nvSpPr>
        <p:spPr>
          <a:xfrm>
            <a:off x="1999292" y="31589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(+)</a:t>
            </a:r>
          </a:p>
        </p:txBody>
      </p: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F041970C-1A47-4D47-9636-6828BF070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56" y="956514"/>
            <a:ext cx="8268303" cy="16175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CD93DC-02AA-FE4B-838B-1CB9350DEFB8}"/>
              </a:ext>
            </a:extLst>
          </p:cNvPr>
          <p:cNvSpPr txBox="1"/>
          <p:nvPr/>
        </p:nvSpPr>
        <p:spPr>
          <a:xfrm>
            <a:off x="65377" y="1132933"/>
            <a:ext cx="728084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A5475B-1C4C-3244-A171-CE9A6D1D5A02}"/>
              </a:ext>
            </a:extLst>
          </p:cNvPr>
          <p:cNvSpPr txBox="1"/>
          <p:nvPr/>
        </p:nvSpPr>
        <p:spPr>
          <a:xfrm>
            <a:off x="111514" y="2099149"/>
            <a:ext cx="728084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FEF62-565F-4D4C-B2D3-30D467B882FB}"/>
              </a:ext>
            </a:extLst>
          </p:cNvPr>
          <p:cNvSpPr txBox="1"/>
          <p:nvPr/>
        </p:nvSpPr>
        <p:spPr>
          <a:xfrm>
            <a:off x="8241143" y="1064047"/>
            <a:ext cx="86914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BCAM2 </a:t>
            </a:r>
            <a:r>
              <a:rPr lang="en-US" sz="1400" b="1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8ED60E-7005-AA46-98DA-44CC03519BF1}"/>
              </a:ext>
            </a:extLst>
          </p:cNvPr>
          <p:cNvSpPr txBox="1"/>
          <p:nvPr/>
        </p:nvSpPr>
        <p:spPr>
          <a:xfrm>
            <a:off x="8249974" y="2140123"/>
            <a:ext cx="87235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BCAM1 </a:t>
            </a:r>
            <a:r>
              <a:rPr lang="el-GR" sz="1400" b="1" dirty="0"/>
              <a:t>Δ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F3B32-6A51-6346-80BD-836CA7919D5A}"/>
              </a:ext>
            </a:extLst>
          </p:cNvPr>
          <p:cNvSpPr txBox="1"/>
          <p:nvPr/>
        </p:nvSpPr>
        <p:spPr>
          <a:xfrm>
            <a:off x="6558646" y="776111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</a:rPr>
              <a:t>T1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829F5C-B505-9549-ABF7-4BE03DB70175}"/>
              </a:ext>
            </a:extLst>
          </p:cNvPr>
          <p:cNvSpPr txBox="1"/>
          <p:nvPr/>
        </p:nvSpPr>
        <p:spPr>
          <a:xfrm>
            <a:off x="5888086" y="779379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chemeClr val="accent1"/>
                </a:solidFill>
              </a:rPr>
              <a:t>T2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EFD41-8665-474B-B0C8-15DDD2992760}"/>
              </a:ext>
            </a:extLst>
          </p:cNvPr>
          <p:cNvSpPr txBox="1"/>
          <p:nvPr/>
        </p:nvSpPr>
        <p:spPr>
          <a:xfrm>
            <a:off x="5370705" y="779379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rgbClr val="FFFF00"/>
                </a:solidFill>
              </a:rPr>
              <a:t>T3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3D6996-816F-8341-9ACD-29E815A25319}"/>
              </a:ext>
            </a:extLst>
          </p:cNvPr>
          <p:cNvSpPr txBox="1"/>
          <p:nvPr/>
        </p:nvSpPr>
        <p:spPr>
          <a:xfrm>
            <a:off x="4767635" y="779379"/>
            <a:ext cx="3642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rgbClr val="50504E"/>
                  </a:solidFill>
                </a:ln>
                <a:solidFill>
                  <a:srgbClr val="FF0000"/>
                </a:solidFill>
              </a:rPr>
              <a:t>T4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F9E026-D0F5-5C4B-B8C9-77D635F68437}"/>
              </a:ext>
            </a:extLst>
          </p:cNvPr>
          <p:cNvSpPr txBox="1"/>
          <p:nvPr/>
        </p:nvSpPr>
        <p:spPr>
          <a:xfrm>
            <a:off x="899050" y="2389319"/>
            <a:ext cx="942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Upstream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E18F87-D3A1-DC42-BFF7-5A27A5EBF4CF}"/>
              </a:ext>
            </a:extLst>
          </p:cNvPr>
          <p:cNvCxnSpPr>
            <a:cxnSpLocks/>
          </p:cNvCxnSpPr>
          <p:nvPr/>
        </p:nvCxnSpPr>
        <p:spPr>
          <a:xfrm>
            <a:off x="1813008" y="2543207"/>
            <a:ext cx="64663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3DD2987-6E52-6641-8D65-BC5AF2270687}"/>
              </a:ext>
            </a:extLst>
          </p:cNvPr>
          <p:cNvSpPr txBox="1"/>
          <p:nvPr/>
        </p:nvSpPr>
        <p:spPr>
          <a:xfrm>
            <a:off x="6988322" y="2366742"/>
            <a:ext cx="116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Downstream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B06D23-0800-FB43-8A44-10E3287F0A86}"/>
              </a:ext>
            </a:extLst>
          </p:cNvPr>
          <p:cNvSpPr txBox="1"/>
          <p:nvPr/>
        </p:nvSpPr>
        <p:spPr>
          <a:xfrm>
            <a:off x="3668770" y="2321200"/>
            <a:ext cx="14922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Temperature sensors</a:t>
            </a:r>
          </a:p>
        </p:txBody>
      </p:sp>
    </p:spTree>
    <p:extLst>
      <p:ext uri="{BB962C8B-B14F-4D97-AF65-F5344CB8AC3E}">
        <p14:creationId xmlns:p14="http://schemas.microsoft.com/office/powerpoint/2010/main" val="3436848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934DA-A524-CC48-AFBF-4BFC83C8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A11E6-9260-E14E-927E-2BDF78D790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A697F-9715-BC4D-AF4C-21D073E5F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860291B-3598-B440-B234-690961D8F357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71268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7F4715-9DD0-8F4E-AAB4-DD9FB0402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Use accelerator technology to enable high coherent Quantum Computing systems</a:t>
            </a:r>
          </a:p>
          <a:p>
            <a:r>
              <a:rPr lang="en-US" sz="2000" dirty="0"/>
              <a:t>High Quality factor SRF cavities</a:t>
            </a:r>
          </a:p>
          <a:p>
            <a:r>
              <a:rPr lang="en-US" sz="2000" dirty="0">
                <a:solidFill>
                  <a:srgbClr val="50504E"/>
                </a:solidFill>
              </a:rPr>
              <a:t>Fermilab expertise in the development of custom analog and digital processing electronics for particle accelerators applications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5CEFBD-6729-7240-A669-D76573BF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Quantum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96176-A2C3-5D4B-A012-F91F768FE2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929E5-77B1-4549-827F-AE7CE70CF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D62C9-2294-1C43-A5C0-9FAB1A7AE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050" name="Picture 2" descr="page2image185884016">
            <a:extLst>
              <a:ext uri="{FF2B5EF4-FFF2-40B4-BE49-F238E27FC236}">
                <a16:creationId xmlns:a16="http://schemas.microsoft.com/office/drawing/2014/main" id="{677F629B-BDBD-894F-922C-3B540E9B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2" y="2762425"/>
            <a:ext cx="4202315" cy="16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81A2F0-9F61-FC4B-A5C9-5D2A762C6BF6}"/>
              </a:ext>
            </a:extLst>
          </p:cNvPr>
          <p:cNvSpPr/>
          <p:nvPr/>
        </p:nvSpPr>
        <p:spPr>
          <a:xfrm>
            <a:off x="4445202" y="3198168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F65926-E060-6D45-BF83-E3D257E8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3" y="4486179"/>
            <a:ext cx="5254752" cy="1828682"/>
          </a:xfrm>
          <a:prstGeom prst="rect">
            <a:avLst/>
          </a:prstGeom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4A16CD0F-72BC-E342-B5E1-1A1B1A818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351" y="2668944"/>
            <a:ext cx="3417761" cy="26571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DD09FA-82AB-F548-8F2A-D39ECF138B92}"/>
              </a:ext>
            </a:extLst>
          </p:cNvPr>
          <p:cNvSpPr txBox="1"/>
          <p:nvPr/>
        </p:nvSpPr>
        <p:spPr>
          <a:xfrm>
            <a:off x="5308965" y="5353222"/>
            <a:ext cx="393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Record high photon lifetime SRF cavities</a:t>
            </a:r>
          </a:p>
        </p:txBody>
      </p:sp>
    </p:spTree>
    <p:extLst>
      <p:ext uri="{BB962C8B-B14F-4D97-AF65-F5344CB8AC3E}">
        <p14:creationId xmlns:p14="http://schemas.microsoft.com/office/powerpoint/2010/main" val="351721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B8594F-7751-DD4D-A052-9CCC411C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2 Dilution Refrigerators</a:t>
            </a:r>
          </a:p>
          <a:p>
            <a:r>
              <a:rPr lang="en-US" sz="2000" dirty="0"/>
              <a:t>High-end laboratory to enable multi-qubit characterization</a:t>
            </a:r>
          </a:p>
          <a:p>
            <a:r>
              <a:rPr lang="en-US" sz="2000" dirty="0"/>
              <a:t>Outstanding commercially available equipment</a:t>
            </a:r>
          </a:p>
          <a:p>
            <a:pPr lvl="1"/>
            <a:r>
              <a:rPr lang="en-US" sz="2000" dirty="0"/>
              <a:t>Oscilloscope, 128Gsa/s sample rate on all channels</a:t>
            </a:r>
          </a:p>
          <a:p>
            <a:pPr lvl="1"/>
            <a:r>
              <a:rPr lang="en-US" sz="2000" dirty="0"/>
              <a:t>AWG, 65 GS/s</a:t>
            </a:r>
          </a:p>
          <a:p>
            <a:pPr lvl="1"/>
            <a:r>
              <a:rPr lang="en-US" sz="2000" dirty="0"/>
              <a:t>Spectrum Analyzer with noise down to thermal floor limit</a:t>
            </a:r>
          </a:p>
          <a:p>
            <a:pPr lvl="1"/>
            <a:r>
              <a:rPr lang="en-US" sz="2000" dirty="0"/>
              <a:t>RF microwave signal generator with lowest phase noise in industry</a:t>
            </a:r>
          </a:p>
          <a:p>
            <a:r>
              <a:rPr lang="en-US" sz="2000" dirty="0"/>
              <a:t>Working on compact electronics to compare device testing at partners’ facilities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897AE1-296C-5346-975E-B03BF839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 Laboratory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776A2-6EED-7D4F-898C-537F8F4E37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9D894-F9D3-E247-97F5-55A5F0A5D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5801A-BB7D-B145-B308-598732FDA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4DCFE5F6-EC07-AC4B-80D4-EEE38DEFC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3322"/>
          <a:stretch/>
        </p:blipFill>
        <p:spPr>
          <a:xfrm>
            <a:off x="148014" y="4546732"/>
            <a:ext cx="8847971" cy="14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B9A2C7-B082-EF4E-9C2D-A38A4A7E2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qubit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D4C0-A742-804A-B4EA-7399192B51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61E7C-8F66-8548-AF20-624FE8CB0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4050-AC22-BF4B-BCCF-60E37AEA6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A898A-8828-8243-9565-726E68BBD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7"/>
          <a:stretch/>
        </p:blipFill>
        <p:spPr>
          <a:xfrm>
            <a:off x="0" y="827087"/>
            <a:ext cx="9144000" cy="1709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BA79BA-6772-5448-AECE-962400D9C78F}"/>
              </a:ext>
            </a:extLst>
          </p:cNvPr>
          <p:cNvSpPr txBox="1"/>
          <p:nvPr/>
        </p:nvSpPr>
        <p:spPr>
          <a:xfrm>
            <a:off x="390293" y="166342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095102-61B7-1D43-A03B-C2D81FD09585}"/>
              </a:ext>
            </a:extLst>
          </p:cNvPr>
          <p:cNvSpPr txBox="1"/>
          <p:nvPr/>
        </p:nvSpPr>
        <p:spPr>
          <a:xfrm>
            <a:off x="4791308" y="166342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09C88-C6D8-1945-B497-89778CFC77FC}"/>
              </a:ext>
            </a:extLst>
          </p:cNvPr>
          <p:cNvSpPr txBox="1"/>
          <p:nvPr/>
        </p:nvSpPr>
        <p:spPr>
          <a:xfrm>
            <a:off x="6460273" y="1663428"/>
            <a:ext cx="115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Charlie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674B7-E2D9-3248-AB09-99438183FC9B}"/>
              </a:ext>
            </a:extLst>
          </p:cNvPr>
          <p:cNvSpPr txBox="1"/>
          <p:nvPr/>
        </p:nvSpPr>
        <p:spPr>
          <a:xfrm>
            <a:off x="7987991" y="1663428"/>
            <a:ext cx="115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David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3D5D24B-5536-6D45-8C95-64920E48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" y="2633796"/>
            <a:ext cx="4955089" cy="3602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4564F5-57EC-374B-A8B7-25333D5A7802}"/>
              </a:ext>
            </a:extLst>
          </p:cNvPr>
          <p:cNvSpPr txBox="1"/>
          <p:nvPr/>
        </p:nvSpPr>
        <p:spPr>
          <a:xfrm>
            <a:off x="33338" y="2125093"/>
            <a:ext cx="35083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Qubit spectroscopy to identify the qubit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BCD6A1-DDA7-CD46-B354-DD4CEE87D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0" b="5611"/>
          <a:stretch/>
        </p:blipFill>
        <p:spPr>
          <a:xfrm>
            <a:off x="5098681" y="2321685"/>
            <a:ext cx="3376117" cy="16715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AD413E-33CE-2F48-85F7-3325FD60AFBD}"/>
              </a:ext>
            </a:extLst>
          </p:cNvPr>
          <p:cNvSpPr txBox="1"/>
          <p:nvPr/>
        </p:nvSpPr>
        <p:spPr>
          <a:xfrm>
            <a:off x="7651375" y="2576008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C946BC-1ED6-3C4B-A086-8DF2F3B64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6" b="6102"/>
          <a:stretch/>
        </p:blipFill>
        <p:spPr>
          <a:xfrm>
            <a:off x="5200003" y="4042372"/>
            <a:ext cx="2592718" cy="21204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46BE62-A288-7C4B-97E0-93D63D8EB1E3}"/>
              </a:ext>
            </a:extLst>
          </p:cNvPr>
          <p:cNvSpPr txBox="1"/>
          <p:nvPr/>
        </p:nvSpPr>
        <p:spPr>
          <a:xfrm>
            <a:off x="7843168" y="40985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285746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CFA151-EE28-A24C-ACC7-3E2998E5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Detector Technology</a:t>
            </a:r>
          </a:p>
          <a:p>
            <a:r>
              <a:rPr lang="en-US" sz="2000" dirty="0"/>
              <a:t>Trigger and Data Acquisition</a:t>
            </a:r>
          </a:p>
          <a:p>
            <a:r>
              <a:rPr lang="en-US" sz="2000" dirty="0"/>
              <a:t>Accelerators and Beam</a:t>
            </a:r>
          </a:p>
          <a:p>
            <a:r>
              <a:rPr lang="en-US" sz="2000" dirty="0"/>
              <a:t>Integrated Circuit Design</a:t>
            </a:r>
          </a:p>
          <a:p>
            <a:r>
              <a:rPr lang="en-US" sz="2000" dirty="0"/>
              <a:t>Target Systems</a:t>
            </a:r>
          </a:p>
          <a:p>
            <a:r>
              <a:rPr lang="en-US" sz="2000" dirty="0"/>
              <a:t>Cryogenics</a:t>
            </a:r>
          </a:p>
          <a:p>
            <a:r>
              <a:rPr lang="en-US" sz="2000" dirty="0"/>
              <a:t>Vacuum Systems</a:t>
            </a:r>
          </a:p>
          <a:p>
            <a:r>
              <a:rPr lang="en-US" sz="2000" dirty="0"/>
              <a:t>High Power RF</a:t>
            </a:r>
          </a:p>
          <a:p>
            <a:r>
              <a:rPr lang="en-US" sz="2000" dirty="0"/>
              <a:t>Superconductors</a:t>
            </a:r>
          </a:p>
          <a:p>
            <a:r>
              <a:rPr lang="en-US" sz="2000" dirty="0"/>
              <a:t>AI and Robotics</a:t>
            </a:r>
          </a:p>
          <a:p>
            <a:r>
              <a:rPr lang="en-US" sz="2000" dirty="0"/>
              <a:t>Quantum Technology</a:t>
            </a:r>
          </a:p>
          <a:p>
            <a:r>
              <a:rPr lang="en-US" sz="2000" dirty="0"/>
              <a:t>Applied Materials and Advanced Fabrication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86B95D-30A7-1445-B2EF-E94825C7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DCFCB-33E0-D24D-A473-080AAA2020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97E2A-C194-2E4F-92F3-26F61E8BB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AFFF5-ECC0-9B41-B04F-1AD9463BA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75353-CCD8-2E40-BC11-F39A041C7098}"/>
              </a:ext>
            </a:extLst>
          </p:cNvPr>
          <p:cNvSpPr txBox="1"/>
          <p:nvPr/>
        </p:nvSpPr>
        <p:spPr>
          <a:xfrm>
            <a:off x="5137546" y="1182231"/>
            <a:ext cx="3777854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R&amp;D Engineering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Advance technology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Innovation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Increase efficiency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Improve quality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Cut costs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Reduce errors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Upgrade modern facilities</a:t>
            </a:r>
          </a:p>
        </p:txBody>
      </p:sp>
    </p:spTree>
    <p:extLst>
      <p:ext uri="{BB962C8B-B14F-4D97-AF65-F5344CB8AC3E}">
        <p14:creationId xmlns:p14="http://schemas.microsoft.com/office/powerpoint/2010/main" val="2717548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95F32-AA7A-C345-8FF4-0531AD57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2C3F0-8778-2D49-80CC-8914A03197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98A8B-F4A3-9449-84BF-92A71DD74BF5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Innovation in accelerator technology</a:t>
            </a:r>
          </a:p>
        </p:txBody>
      </p:sp>
    </p:spTree>
    <p:extLst>
      <p:ext uri="{BB962C8B-B14F-4D97-AF65-F5344CB8AC3E}">
        <p14:creationId xmlns:p14="http://schemas.microsoft.com/office/powerpoint/2010/main" val="13656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407E02-E3F7-F84C-AE93-07755776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304033" cy="5059363"/>
          </a:xfrm>
        </p:spPr>
        <p:txBody>
          <a:bodyPr/>
          <a:lstStyle/>
          <a:p>
            <a:r>
              <a:rPr lang="en-US" sz="1800" dirty="0"/>
              <a:t>Use of 3D printed Glass Reinforce Plastic - GFP at cryogenic temperature:</a:t>
            </a:r>
          </a:p>
          <a:p>
            <a:pPr lvl="1"/>
            <a:r>
              <a:rPr lang="en-US" sz="1800" dirty="0"/>
              <a:t>Reduce production time (from months to days) </a:t>
            </a:r>
          </a:p>
          <a:p>
            <a:pPr lvl="1"/>
            <a:r>
              <a:rPr lang="en-US" sz="1800" dirty="0"/>
              <a:t>Increase number of suppliers </a:t>
            </a:r>
          </a:p>
          <a:p>
            <a:pPr lvl="1"/>
            <a:r>
              <a:rPr lang="en-US" sz="1800" dirty="0"/>
              <a:t>Allows for new complex shapes</a:t>
            </a:r>
          </a:p>
          <a:p>
            <a:r>
              <a:rPr lang="en-US" sz="1800" dirty="0"/>
              <a:t>Use 3D printed metal parts, for example for complex aluminum vacuum vessels:</a:t>
            </a:r>
          </a:p>
          <a:p>
            <a:pPr lvl="1"/>
            <a:r>
              <a:rPr lang="en-US" sz="1800" dirty="0"/>
              <a:t>New design mindset is required</a:t>
            </a:r>
          </a:p>
          <a:p>
            <a:pPr lvl="1"/>
            <a:r>
              <a:rPr lang="en-US" sz="1800" dirty="0"/>
              <a:t>Simplification of parts</a:t>
            </a:r>
          </a:p>
          <a:p>
            <a:pPr lvl="1"/>
            <a:r>
              <a:rPr lang="en-US" sz="1800" dirty="0"/>
              <a:t>Integration of multiple functions in one component</a:t>
            </a:r>
          </a:p>
          <a:p>
            <a:pPr lvl="1"/>
            <a:endParaRPr lang="en-US" sz="1800" dirty="0"/>
          </a:p>
          <a:p>
            <a:r>
              <a:rPr lang="en-US" sz="1800" b="1" dirty="0"/>
              <a:t>Outlook: Direct Additive printing of superconducting wires/tapes or bulk HTS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600" dirty="0"/>
              <a:t>C. Boffo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B97579-C8F7-764C-91FD-C38CA533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Additive Manufacturing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EAE0-EA28-9449-ADC0-3F903B80ED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D484-4925-884C-911A-70FA7BE17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C854-C678-9242-AC26-38272DF96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B0912-140F-C141-98C8-6E8942DDF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07" y="918778"/>
            <a:ext cx="2637009" cy="2381023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518E5CE-8E91-504E-A3F0-69E5F419F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634" y="3449842"/>
            <a:ext cx="3487757" cy="2381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22353-DB80-CC47-8627-36FBD7C8C9DD}"/>
              </a:ext>
            </a:extLst>
          </p:cNvPr>
          <p:cNvSpPr txBox="1"/>
          <p:nvPr/>
        </p:nvSpPr>
        <p:spPr>
          <a:xfrm>
            <a:off x="7491471" y="5311701"/>
            <a:ext cx="142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Coil jump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F802F-BB44-E64B-9A77-757DC7C2A1DF}"/>
              </a:ext>
            </a:extLst>
          </p:cNvPr>
          <p:cNvSpPr txBox="1"/>
          <p:nvPr/>
        </p:nvSpPr>
        <p:spPr>
          <a:xfrm>
            <a:off x="7922820" y="5600242"/>
            <a:ext cx="9925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>
              <a:defRPr/>
            </a:pPr>
            <a:r>
              <a:rPr lang="en-US" sz="600" dirty="0">
                <a:solidFill>
                  <a:schemeClr val="bg1"/>
                </a:solidFill>
              </a:rPr>
              <a:t>HTS support in SC magnet</a:t>
            </a:r>
          </a:p>
        </p:txBody>
      </p:sp>
    </p:spTree>
    <p:extLst>
      <p:ext uri="{BB962C8B-B14F-4D97-AF65-F5344CB8AC3E}">
        <p14:creationId xmlns:p14="http://schemas.microsoft.com/office/powerpoint/2010/main" val="4247880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B48944-431E-DE48-A1B2-970B68C7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062239"/>
            <a:ext cx="5273566" cy="5059363"/>
          </a:xfrm>
        </p:spPr>
        <p:txBody>
          <a:bodyPr/>
          <a:lstStyle/>
          <a:p>
            <a:r>
              <a:rPr lang="en-US" sz="1600" dirty="0"/>
              <a:t>Optimal for stand alone systems:</a:t>
            </a:r>
          </a:p>
          <a:p>
            <a:pPr lvl="1"/>
            <a:r>
              <a:rPr lang="en-US" sz="1600" dirty="0"/>
              <a:t>Low cost of operation</a:t>
            </a:r>
          </a:p>
          <a:p>
            <a:pPr lvl="1"/>
            <a:r>
              <a:rPr lang="en-US" sz="1600" dirty="0"/>
              <a:t>Does not require complex infrastructure with cryo-lines </a:t>
            </a:r>
          </a:p>
          <a:p>
            <a:pPr lvl="1"/>
            <a:r>
              <a:rPr lang="en-US" sz="1600" dirty="0"/>
              <a:t>Position of the device in the beamline is flexible</a:t>
            </a:r>
          </a:p>
          <a:p>
            <a:r>
              <a:rPr lang="en-US" sz="1600" dirty="0"/>
              <a:t>Reduced safety requirements then bath cool systems:</a:t>
            </a:r>
          </a:p>
          <a:p>
            <a:pPr lvl="1"/>
            <a:r>
              <a:rPr lang="en-US" sz="1600" dirty="0"/>
              <a:t>Typically no pressure vessel stamp is required</a:t>
            </a:r>
          </a:p>
          <a:p>
            <a:pPr lvl="1"/>
            <a:r>
              <a:rPr lang="en-US" sz="1600" dirty="0"/>
              <a:t>No LH2 or LN2 filling procedures</a:t>
            </a:r>
          </a:p>
          <a:p>
            <a:pPr lvl="1"/>
            <a:r>
              <a:rPr lang="en-US" sz="1600" dirty="0"/>
              <a:t>No ODH or vent lines issues</a:t>
            </a:r>
          </a:p>
          <a:p>
            <a:r>
              <a:rPr lang="en-US" sz="1600" b="1" dirty="0"/>
              <a:t>Technology transfer to industry:</a:t>
            </a:r>
          </a:p>
          <a:p>
            <a:pPr lvl="1"/>
            <a:r>
              <a:rPr lang="en-US" sz="1600" dirty="0"/>
              <a:t>Optimal for small commercial systems even cyclotrons</a:t>
            </a:r>
          </a:p>
          <a:p>
            <a:pPr lvl="1"/>
            <a:r>
              <a:rPr lang="en-US" sz="1600" dirty="0"/>
              <a:t>SRF cavities in Nb</a:t>
            </a:r>
            <a:r>
              <a:rPr lang="en-US" sz="1600" baseline="-25000" dirty="0"/>
              <a:t>3</a:t>
            </a:r>
            <a:r>
              <a:rPr lang="en-US" sz="1600" dirty="0"/>
              <a:t>Sn are a perfect applications (IARC/APS-TD)</a:t>
            </a:r>
          </a:p>
          <a:p>
            <a:pPr lvl="1"/>
            <a:r>
              <a:rPr lang="en-US" sz="1600" dirty="0"/>
              <a:t>Superconducting undulators and proton therapy gantry magnets</a:t>
            </a:r>
          </a:p>
          <a:p>
            <a:pPr marL="0" indent="-57150">
              <a:buNone/>
            </a:pPr>
            <a:endParaRPr lang="en-US" sz="1600" dirty="0"/>
          </a:p>
          <a:p>
            <a:pPr marL="0" indent="-57150">
              <a:buNone/>
            </a:pPr>
            <a:r>
              <a:rPr lang="en-US" sz="1600" dirty="0"/>
              <a:t>C. Boffo, R. </a:t>
            </a:r>
            <a:r>
              <a:rPr lang="en-US" sz="1600" dirty="0" err="1"/>
              <a:t>Duley</a:t>
            </a:r>
            <a:r>
              <a:rPr lang="en-US" sz="1600" dirty="0"/>
              <a:t>, V. </a:t>
            </a:r>
            <a:r>
              <a:rPr lang="en-US" sz="1600" dirty="0" err="1"/>
              <a:t>Kashikhin</a:t>
            </a:r>
            <a:r>
              <a:rPr lang="en-US" sz="1600" dirty="0"/>
              <a:t>, S. Posen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CA6476-BF85-2644-9CEE-DD1379F6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Conduction cooled systems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AE463-0686-8241-A8C4-C9A0D64186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90EC7-D55D-3246-BE27-39E412D6F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D9CFE-CF8E-514E-8B6B-8E6FD9A61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86999C0F-E467-FE40-A7C2-7DF9D753F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31" t="37114" r="24129" b="37830"/>
          <a:stretch/>
        </p:blipFill>
        <p:spPr>
          <a:xfrm>
            <a:off x="5885401" y="857251"/>
            <a:ext cx="3258599" cy="4970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8672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F8B55A-549B-8143-898E-EE378F253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04047"/>
            <a:ext cx="3777916" cy="5026866"/>
          </a:xfrm>
        </p:spPr>
        <p:txBody>
          <a:bodyPr/>
          <a:lstStyle/>
          <a:p>
            <a:r>
              <a:rPr lang="en-US" sz="1600" dirty="0"/>
              <a:t>Main couplers are ones of most important elements of accelerator which determine a reliable operation of whole machine. </a:t>
            </a:r>
          </a:p>
          <a:p>
            <a:r>
              <a:rPr lang="en-US" sz="1600" dirty="0"/>
              <a:t>It isolates an accelerator vacuum and transmits RF average power of  tens and hundreds kW level into a cavity. In case of superconducting accelerator, a coupler is experienced a temperature difference from 0K to room temperature.</a:t>
            </a:r>
          </a:p>
          <a:p>
            <a:r>
              <a:rPr lang="en-US" sz="1600" dirty="0"/>
              <a:t>Design of reliable powerful main coupler is challenging task. 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F9F825-C06F-5C48-89FB-566B043D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Main Coupler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D2CED-754D-6D4B-972D-009488FDEC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696-5FBB-A749-9682-97062E53C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8E1AE-4987-E241-952B-EBEDCF7FC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8D202-1DF9-A74D-86A1-70623291B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4" y="679630"/>
            <a:ext cx="4984376" cy="3098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5F4C1A-8C44-4843-80C1-887878D2BBDE}"/>
              </a:ext>
            </a:extLst>
          </p:cNvPr>
          <p:cNvSpPr txBox="1"/>
          <p:nvPr/>
        </p:nvSpPr>
        <p:spPr>
          <a:xfrm>
            <a:off x="228600" y="4752193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Innovative type of couplers for superconductive accelerators was suggested, designed, built  and rested in FNAL. This design allows to </a:t>
            </a:r>
            <a:r>
              <a:rPr lang="en-US" sz="1600" b="1" dirty="0"/>
              <a:t>avoid a copper coatings and significantly reduce cryogenic loading from a coupler to cavity</a:t>
            </a:r>
            <a:r>
              <a:rPr lang="en-US" sz="1600" dirty="0"/>
              <a:t>. </a:t>
            </a:r>
          </a:p>
          <a:p>
            <a:r>
              <a:rPr lang="en-US" sz="1600" b="1" dirty="0"/>
              <a:t>Electromagnetic shields replace a copper coatings and improve cryogenic properties.</a:t>
            </a:r>
          </a:p>
          <a:p>
            <a:endParaRPr lang="en-US" sz="1600" b="1" dirty="0"/>
          </a:p>
          <a:p>
            <a:r>
              <a:rPr lang="en-US" sz="1600" dirty="0"/>
              <a:t>S. </a:t>
            </a:r>
            <a:r>
              <a:rPr lang="en-US" sz="1600" dirty="0" err="1"/>
              <a:t>Kazakov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29D161-BAF0-7542-8CEA-64C69C1F4BD1}"/>
              </a:ext>
            </a:extLst>
          </p:cNvPr>
          <p:cNvSpPr/>
          <p:nvPr/>
        </p:nvSpPr>
        <p:spPr>
          <a:xfrm>
            <a:off x="6218441" y="3090446"/>
            <a:ext cx="2690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New type of 650 MHz coupler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3ADFE-70F9-9641-A95F-7C32689839C6}"/>
              </a:ext>
            </a:extLst>
          </p:cNvPr>
          <p:cNvSpPr txBox="1"/>
          <p:nvPr/>
        </p:nvSpPr>
        <p:spPr>
          <a:xfrm>
            <a:off x="6218441" y="3570229"/>
            <a:ext cx="2782450" cy="89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Main features of new design: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no copper coating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ceramics is protected by shields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better cryogenics properties  </a:t>
            </a:r>
          </a:p>
        </p:txBody>
      </p:sp>
    </p:spTree>
    <p:extLst>
      <p:ext uri="{BB962C8B-B14F-4D97-AF65-F5344CB8AC3E}">
        <p14:creationId xmlns:p14="http://schemas.microsoft.com/office/powerpoint/2010/main" val="3895380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DF1589-BE05-427B-90AE-BA532A58C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801795"/>
            <a:ext cx="3283069" cy="3541600"/>
          </a:xfrm>
        </p:spPr>
        <p:txBody>
          <a:bodyPr/>
          <a:lstStyle/>
          <a:p>
            <a:r>
              <a:rPr lang="en-US" dirty="0"/>
              <a:t>To move beyond state of the art and enable robust high field magnet designs, new techniques and a better understanding of the interplay between magnet performance and magnet materials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Tougher stronger resins are a possibility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includes characterizing potential disturbance spectrum for superconducting magnet material and comparing to magnet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ECFC96F-1B66-40DA-B044-83D1AD40D63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456041" y="3248442"/>
            <a:ext cx="2878436" cy="21967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97EBF-45B0-42EC-9804-3441A760618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13EDB6-5BB4-4050-A16A-C5AFA431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47770"/>
            <a:ext cx="8686800" cy="613348"/>
          </a:xfrm>
        </p:spPr>
        <p:txBody>
          <a:bodyPr/>
          <a:lstStyle/>
          <a:p>
            <a:r>
              <a:rPr lang="en-US" dirty="0"/>
              <a:t>Development of New Processes and Exploration of New Materials for Superconducting Magnet Construction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A462F375-A422-45D2-95A5-4C8FBB40A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7003" y="1672782"/>
            <a:ext cx="2616904" cy="995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62702-5E01-42D3-A96B-3B92A3A3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995" y="1332027"/>
            <a:ext cx="1793382" cy="1687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B49455-F4CB-4430-945C-BC6D3ABD7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864" y="3760217"/>
            <a:ext cx="2925500" cy="1951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166AEA-CA4A-49B5-8976-0DDB462F5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487" y="1801795"/>
            <a:ext cx="1145517" cy="95962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13ED2D-1D49-4C7F-97A4-47EE63B3F610}"/>
              </a:ext>
            </a:extLst>
          </p:cNvPr>
          <p:cNvCxnSpPr/>
          <p:nvPr/>
        </p:nvCxnSpPr>
        <p:spPr>
          <a:xfrm>
            <a:off x="4800600" y="2432050"/>
            <a:ext cx="4445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9E063F-CB23-48AE-A9D3-524BAD6F7BF9}"/>
              </a:ext>
            </a:extLst>
          </p:cNvPr>
          <p:cNvSpPr txBox="1"/>
          <p:nvPr/>
        </p:nvSpPr>
        <p:spPr>
          <a:xfrm>
            <a:off x="3684889" y="2821280"/>
            <a:ext cx="2126660" cy="2539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Each crack could be one of these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73253-2BC8-4F99-95A3-423CD3F1E768}"/>
              </a:ext>
            </a:extLst>
          </p:cNvPr>
          <p:cNvSpPr txBox="1"/>
          <p:nvPr/>
        </p:nvSpPr>
        <p:spPr>
          <a:xfrm>
            <a:off x="5193323" y="4036367"/>
            <a:ext cx="1270000" cy="73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Which all map on a magnet like this, potentially triggering a quench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30799D-7A94-4F57-8FFE-A8D89FCDF5AE}"/>
              </a:ext>
            </a:extLst>
          </p:cNvPr>
          <p:cNvCxnSpPr>
            <a:cxnSpLocks/>
          </p:cNvCxnSpPr>
          <p:nvPr/>
        </p:nvCxnSpPr>
        <p:spPr>
          <a:xfrm>
            <a:off x="4895260" y="3739179"/>
            <a:ext cx="2553291" cy="6076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D3BB7E-41EA-44A7-92A8-6888A4FA3142}"/>
              </a:ext>
            </a:extLst>
          </p:cNvPr>
          <p:cNvSpPr txBox="1"/>
          <p:nvPr/>
        </p:nvSpPr>
        <p:spPr>
          <a:xfrm>
            <a:off x="6457950" y="2349890"/>
            <a:ext cx="1578554" cy="73866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Enabling Technique:</a:t>
            </a:r>
            <a:br>
              <a:rPr lang="en-US" sz="1050" dirty="0"/>
            </a:br>
            <a:r>
              <a:rPr lang="en-US" sz="1050" dirty="0"/>
              <a:t>Open design space to tougher higher viscosity resins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539C84-8BDE-4D16-979D-132427EB5B13}"/>
              </a:ext>
            </a:extLst>
          </p:cNvPr>
          <p:cNvSpPr txBox="1"/>
          <p:nvPr/>
        </p:nvSpPr>
        <p:spPr>
          <a:xfrm>
            <a:off x="172973" y="5720322"/>
            <a:ext cx="3283068" cy="584775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Hypothesis: Quiet magnets exhibit better training performance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53D664-EBC7-7B48-ADED-177F419AE5DA}"/>
              </a:ext>
            </a:extLst>
          </p:cNvPr>
          <p:cNvSpPr/>
          <p:nvPr/>
        </p:nvSpPr>
        <p:spPr>
          <a:xfrm>
            <a:off x="3511669" y="5911357"/>
            <a:ext cx="1763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C. Boffo, S. T.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Krave</a:t>
            </a:r>
            <a:endParaRPr lang="en-US" sz="1600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/>
        </p:nvSpPr>
        <p:spPr>
          <a:xfrm>
            <a:off x="2346796" y="6502815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Silvia </a:t>
            </a:r>
            <a:r>
              <a:rPr lang="en-US" dirty="0" err="1"/>
              <a:t>Zorzetti</a:t>
            </a:r>
            <a:r>
              <a:rPr lang="en-US" dirty="0"/>
              <a:t> | Engineering at Fermilab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EA772-A4F5-EC45-AE93-9EF0DDE8466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10-13, 2020</a:t>
            </a:r>
          </a:p>
        </p:txBody>
      </p:sp>
    </p:spTree>
    <p:extLst>
      <p:ext uri="{BB962C8B-B14F-4D97-AF65-F5344CB8AC3E}">
        <p14:creationId xmlns:p14="http://schemas.microsoft.com/office/powerpoint/2010/main" val="110627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95F32-AA7A-C345-8FF4-0531AD57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2C3F0-8778-2D49-80CC-8914A03197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98A8B-F4A3-9449-84BF-92A71DD74BF5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Targetry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71373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046D7-58CB-174B-8E8E-B23348A05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7" y="1050720"/>
            <a:ext cx="5754604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rPr>
              <a:t>Recent R&amp;D activities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lti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-material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RaDIATE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high energy proton irradiation run at BLIP, BNL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Thermal shock experiments at CERN’s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HiRadMat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facility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Examinations of spent targets and beam windows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Grew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RaDIATE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collaboration to 14 institutions &amp; over 70 members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rPr>
              <a:t>Future plans for HPT R&amp;D</a:t>
            </a:r>
          </a:p>
          <a:p>
            <a:pPr marL="0" indent="0">
              <a:buNone/>
            </a:pPr>
            <a:r>
              <a:rPr lang="en-US" sz="1400" dirty="0">
                <a:latin typeface="Helvetica" pitchFamily="2" charset="0"/>
              </a:rPr>
              <a:t>Global consensus to orient </a:t>
            </a:r>
            <a:r>
              <a:rPr lang="en-US" sz="1400" dirty="0" err="1">
                <a:latin typeface="Helvetica" pitchFamily="2" charset="0"/>
              </a:rPr>
              <a:t>targetry</a:t>
            </a:r>
            <a:r>
              <a:rPr lang="en-US" sz="1400" dirty="0">
                <a:latin typeface="Helvetica" pitchFamily="2" charset="0"/>
              </a:rPr>
              <a:t> R&amp;D toward future HEP experimental programs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Conventional and novel materials R&amp;D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High energy proton and low energy ion irradiations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In-beam thermal shock testing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Fundamental radiation damage effects modeling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Novel material development</a:t>
            </a:r>
          </a:p>
          <a:p>
            <a:pPr marL="0" indent="0">
              <a:buNone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Targetry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application R&amp;D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Novel target design and thermal management concepts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Semi-autonomous robotic remote handling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Fermilab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targetry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facilities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Irradiation and thermal shock testing capabilities at FNAL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R&amp;D laboratory equipped with hot cells, characterization instruments and test stands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Ammigan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, F.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Pellemoine</a:t>
            </a: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b="1" dirty="0">
              <a:solidFill>
                <a:schemeClr val="tx1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dirty="0">
              <a:latin typeface="Helvetica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6D8D55-3C0C-7549-9C7A-F3D801DD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R&amp;D (AD-TSD)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A7D4A-0ED5-2940-93C4-4EF8913301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10-13,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FF61D-BDBD-DD4C-ADFE-1025E0D56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FBBF4-9C76-8C4E-B0AC-48A4BCDFA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7B0A2-04D0-E046-86A6-7456894F0DEF}"/>
              </a:ext>
            </a:extLst>
          </p:cNvPr>
          <p:cNvSpPr txBox="1"/>
          <p:nvPr/>
        </p:nvSpPr>
        <p:spPr>
          <a:xfrm>
            <a:off x="5957930" y="1082268"/>
            <a:ext cx="3196917" cy="18158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Benefits to multi-MW targets</a:t>
            </a:r>
          </a:p>
          <a:p>
            <a:pPr defTabSz="914378">
              <a:defRPr/>
            </a:pPr>
            <a:r>
              <a:rPr lang="en-US" sz="1400" kern="0" dirty="0">
                <a:solidFill>
                  <a:schemeClr val="tx1"/>
                </a:solidFill>
                <a:latin typeface="Calibri"/>
              </a:rPr>
              <a:t>(NuMI 1 MW, LBNF 1.2/2.4 MW, J-PARC 1.3 MW)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Material choice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1400" kern="0" dirty="0" err="1">
                <a:solidFill>
                  <a:srgbClr val="000000"/>
                </a:solidFill>
                <a:latin typeface="Calibri"/>
              </a:rPr>
              <a:t>ooling</a:t>
            </a:r>
            <a:r>
              <a:rPr lang="en-US" sz="1400" kern="0" dirty="0">
                <a:solidFill>
                  <a:srgbClr val="000000"/>
                </a:solidFill>
                <a:latin typeface="Calibri"/>
              </a:rPr>
              <a:t> system design and operating temperatures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400" kern="0" dirty="0" err="1">
                <a:solidFill>
                  <a:srgbClr val="000000"/>
                </a:solidFill>
                <a:latin typeface="Calibri"/>
              </a:rPr>
              <a:t>olerable</a:t>
            </a:r>
            <a:r>
              <a:rPr lang="en-US" sz="1400" kern="0" dirty="0">
                <a:solidFill>
                  <a:srgbClr val="000000"/>
                </a:solidFill>
                <a:latin typeface="Calibri"/>
              </a:rPr>
              <a:t> beam intensities</a:t>
            </a:r>
          </a:p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400" kern="0" dirty="0" err="1">
                <a:solidFill>
                  <a:srgbClr val="000000"/>
                </a:solidFill>
                <a:latin typeface="Calibri"/>
              </a:rPr>
              <a:t>xpected</a:t>
            </a:r>
            <a:r>
              <a:rPr lang="en-US" sz="1400" kern="0" dirty="0">
                <a:solidFill>
                  <a:srgbClr val="000000"/>
                </a:solidFill>
                <a:latin typeface="Calibri"/>
              </a:rPr>
              <a:t> lifetimes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AB366-018F-4843-8C87-156697E6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56" y="2932493"/>
            <a:ext cx="1386857" cy="1778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253B3-1948-0342-92CD-81616C289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980" y="3066740"/>
            <a:ext cx="1306431" cy="999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DE6344-FD34-0B4F-8EC3-011042454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942" y="4850056"/>
            <a:ext cx="1324471" cy="1036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73409-1960-A440-880B-B5D1BD756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512" y="4184145"/>
            <a:ext cx="1335368" cy="950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2E19F-180A-2B4D-B633-8DD2088FB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227" y="5121713"/>
            <a:ext cx="1426588" cy="16049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A0595-C5B9-6040-8906-2D9EAF52AA98}"/>
              </a:ext>
            </a:extLst>
          </p:cNvPr>
          <p:cNvSpPr/>
          <p:nvPr/>
        </p:nvSpPr>
        <p:spPr>
          <a:xfrm>
            <a:off x="0" y="735205"/>
            <a:ext cx="9088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>
                <a:latin typeface="Helvetica" pitchFamily="2" charset="0"/>
              </a:rPr>
              <a:t>R&amp;D to optimize design &amp; reliable performance of future multi-MW accelerator target facilities</a:t>
            </a:r>
          </a:p>
        </p:txBody>
      </p:sp>
    </p:spTree>
    <p:extLst>
      <p:ext uri="{BB962C8B-B14F-4D97-AF65-F5344CB8AC3E}">
        <p14:creationId xmlns:p14="http://schemas.microsoft.com/office/powerpoint/2010/main" val="240072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95F32-AA7A-C345-8FF4-0531AD57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2C3F0-8778-2D49-80CC-8914A03197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F5A8-6D0A-7F4C-87CD-8E081BB37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98A8B-F4A3-9449-84BF-92A71DD74BF5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Cryogenic ASICS</a:t>
            </a:r>
          </a:p>
        </p:txBody>
      </p:sp>
    </p:spTree>
    <p:extLst>
      <p:ext uri="{BB962C8B-B14F-4D97-AF65-F5344CB8AC3E}">
        <p14:creationId xmlns:p14="http://schemas.microsoft.com/office/powerpoint/2010/main" val="1323799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941EFE-FDBE-4DC1-ABF7-3CB8E0226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650" y="3538343"/>
            <a:ext cx="2560694" cy="2442142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E8AF837-EB8C-4BFE-9CB1-3FF4B61B82D6}"/>
              </a:ext>
            </a:extLst>
          </p:cNvPr>
          <p:cNvSpPr txBox="1">
            <a:spLocks/>
          </p:cNvSpPr>
          <p:nvPr/>
        </p:nvSpPr>
        <p:spPr>
          <a:xfrm>
            <a:off x="157702" y="131978"/>
            <a:ext cx="8828596" cy="979713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2000" dirty="0"/>
              <a:t>LDRD: Characterization and Development of Nanoscale Integrated Circuits for Quantum Systems and Deep Cryogenic Detectors </a:t>
            </a:r>
          </a:p>
          <a:p>
            <a:pPr lvl="0" algn="ctr"/>
            <a:r>
              <a:rPr lang="en-US" sz="2000" dirty="0"/>
              <a:t>(Davide Braga, PPD/EED)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7151F94-D5F1-4328-8AEC-CFFA2E0D1D5B}"/>
              </a:ext>
            </a:extLst>
          </p:cNvPr>
          <p:cNvSpPr txBox="1">
            <a:spLocks/>
          </p:cNvSpPr>
          <p:nvPr/>
        </p:nvSpPr>
        <p:spPr>
          <a:xfrm>
            <a:off x="84841" y="1370137"/>
            <a:ext cx="6240545" cy="49181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10942">
              <a:defRPr>
                <a:latin typeface="+mn-lt"/>
                <a:ea typeface="+mn-ea"/>
                <a:cs typeface="+mn-cs"/>
              </a:defRPr>
            </a:lvl2pPr>
            <a:lvl3pPr marL="621883">
              <a:defRPr>
                <a:latin typeface="+mn-lt"/>
                <a:ea typeface="+mn-ea"/>
                <a:cs typeface="+mn-cs"/>
              </a:defRPr>
            </a:lvl3pPr>
            <a:lvl4pPr marL="932825">
              <a:defRPr>
                <a:latin typeface="+mn-lt"/>
                <a:ea typeface="+mn-ea"/>
                <a:cs typeface="+mn-cs"/>
              </a:defRPr>
            </a:lvl4pPr>
            <a:lvl5pPr marL="1243767">
              <a:defRPr>
                <a:latin typeface="+mn-lt"/>
                <a:ea typeface="+mn-ea"/>
                <a:cs typeface="+mn-cs"/>
              </a:defRPr>
            </a:lvl5pPr>
            <a:lvl6pPr marL="1554709">
              <a:defRPr>
                <a:latin typeface="+mn-lt"/>
                <a:ea typeface="+mn-ea"/>
                <a:cs typeface="+mn-cs"/>
              </a:defRPr>
            </a:lvl6pPr>
            <a:lvl7pPr marL="1865650">
              <a:defRPr>
                <a:latin typeface="+mn-lt"/>
                <a:ea typeface="+mn-ea"/>
                <a:cs typeface="+mn-cs"/>
              </a:defRPr>
            </a:lvl7pPr>
            <a:lvl8pPr marL="2176592">
              <a:defRPr>
                <a:latin typeface="+mn-lt"/>
                <a:ea typeface="+mn-ea"/>
                <a:cs typeface="+mn-cs"/>
              </a:defRPr>
            </a:lvl8pPr>
            <a:lvl9pPr marL="2487534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Cryogenic ASICs offer unique low-noise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performance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and a path to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scaling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for bot QIS and HEP applications</a:t>
            </a:r>
          </a:p>
          <a:p>
            <a:pPr>
              <a:spcBef>
                <a:spcPts val="600"/>
              </a:spcBef>
            </a:pPr>
            <a:endParaRPr lang="en-US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Main Objectives: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Characterization of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advanced nanoscale CMOS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(22 nm FDSOI) for cryogenic temperature for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QIS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(4K and below) and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HEP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LHe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LXe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LAr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Development of device models for seamless integration with standard, state-of-the-art EDA IC design tools.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Provide a toolkit for designing complex ASICs with high confidence of reliability</a:t>
            </a:r>
          </a:p>
          <a:p>
            <a:pPr>
              <a:spcBef>
                <a:spcPts val="600"/>
              </a:spcBef>
            </a:pPr>
            <a:endParaRPr lang="en-US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Impact: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Acquire in-house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infrastructure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and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know-how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for testing and characterization of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cryo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electronics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 tools to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enable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the design of complex integrated circuit in an advanced technology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Support and attract work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for QIS and HEP (competitive advantage)  </a:t>
            </a:r>
          </a:p>
          <a:p>
            <a:pPr marL="285750" indent="-285750">
              <a:buFontTx/>
              <a:buChar char="-"/>
            </a:pP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D. Braga</a:t>
            </a:r>
          </a:p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</a:p>
          <a:p>
            <a:pPr marL="285750" marR="0" lvl="0" indent="-28575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52A8BE-01BC-42D9-909C-FD9512141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802" y="1447371"/>
            <a:ext cx="2564496" cy="175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73F44C-FCB1-4E13-946A-8922DAABDED0}"/>
              </a:ext>
            </a:extLst>
          </p:cNvPr>
          <p:cNvSpPr/>
          <p:nvPr/>
        </p:nvSpPr>
        <p:spPr>
          <a:xfrm>
            <a:off x="6746450" y="5980485"/>
            <a:ext cx="1953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4K custom cryocooler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458E62-DA82-43C5-B0BA-26E2C3B01F28}"/>
              </a:ext>
            </a:extLst>
          </p:cNvPr>
          <p:cNvSpPr/>
          <p:nvPr/>
        </p:nvSpPr>
        <p:spPr>
          <a:xfrm>
            <a:off x="6746450" y="3205119"/>
            <a:ext cx="1915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CMOS device models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928EE-F744-AC4F-B765-03700C3A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02" y="6524832"/>
            <a:ext cx="414338" cy="237285"/>
          </a:xfrm>
        </p:spPr>
        <p:txBody>
          <a:bodyPr/>
          <a:lstStyle/>
          <a:p>
            <a:fld id="{A8C50EBE-77F9-471C-8A5C-2EE62738F19C}" type="slidenum">
              <a:rPr lang="en-US" smtClean="0"/>
              <a:t>28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12A7D4A-0ED5-2940-93C4-4EF891330117}"/>
              </a:ext>
            </a:extLst>
          </p:cNvPr>
          <p:cNvSpPr>
            <a:spLocks noGrp="1"/>
          </p:cNvSpPr>
          <p:nvPr/>
        </p:nvSpPr>
        <p:spPr>
          <a:xfrm>
            <a:off x="572040" y="6525891"/>
            <a:ext cx="1418544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August 10-13, 2020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D4FF61D-BDBD-DD4C-ADFE-1025E0D564B0}"/>
              </a:ext>
            </a:extLst>
          </p:cNvPr>
          <p:cNvSpPr>
            <a:spLocks noGrp="1"/>
          </p:cNvSpPr>
          <p:nvPr/>
        </p:nvSpPr>
        <p:spPr>
          <a:xfrm>
            <a:off x="2090823" y="6525891"/>
            <a:ext cx="5537111" cy="23728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3514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F0C75-A310-DF44-B433-D860145C8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K.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Ammigan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J.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Bernardini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D. Braga, C. Boffo, </a:t>
            </a:r>
            <a:r>
              <a:rPr lang="en-US" dirty="0">
                <a:solidFill>
                  <a:schemeClr val="accent6"/>
                </a:solidFill>
              </a:rPr>
              <a:t>S.K. Chandrasekaran,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R.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Duley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D.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Frolov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C. Grimm, V.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Kashikhin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S. T.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Krave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M. Parise, D.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Passarelli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F.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Pellemoine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, S. Posen, V. Roger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F2311-BCF7-1241-A8E8-862CF245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5FD3-D10C-AA42-8B1A-CA92D8E78D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8D338-AE7C-4849-8AF6-871EF3C6A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F77E3-1990-9043-B530-C294EDEB3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0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864119-0BD2-4746-9300-C696DF83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5AD3E-D60F-1744-8AF4-7D31D51C83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06098-E3A0-BF4E-BF8C-06699D684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1742B4-F60D-3844-91A1-F7C939A736C7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PIP-II</a:t>
            </a:r>
          </a:p>
        </p:txBody>
      </p:sp>
    </p:spTree>
    <p:extLst>
      <p:ext uri="{BB962C8B-B14F-4D97-AF65-F5344CB8AC3E}">
        <p14:creationId xmlns:p14="http://schemas.microsoft.com/office/powerpoint/2010/main" val="30724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6643CD-E59D-BC45-90F3-78473550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PIP-II SRF </a:t>
            </a:r>
            <a:r>
              <a:rPr lang="en-US" err="1"/>
              <a:t>Cryo</a:t>
            </a:r>
            <a:r>
              <a:rPr lang="en-US"/>
              <a:t>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013CC-6105-534E-BA6C-FF9C3195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BB101-C3E3-2945-9642-96C08ED6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" y="1202430"/>
            <a:ext cx="6076950" cy="51149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5DB2E7-4539-7A41-BCB4-09B9F4E21005}"/>
              </a:ext>
            </a:extLst>
          </p:cNvPr>
          <p:cNvGrpSpPr/>
          <p:nvPr/>
        </p:nvGrpSpPr>
        <p:grpSpPr>
          <a:xfrm>
            <a:off x="1281048" y="970620"/>
            <a:ext cx="1837685" cy="2036548"/>
            <a:chOff x="1279924" y="683172"/>
            <a:chExt cx="1837685" cy="20059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0C0360-7E3E-B54C-9822-E36AB5729265}"/>
                </a:ext>
              </a:extLst>
            </p:cNvPr>
            <p:cNvGrpSpPr/>
            <p:nvPr/>
          </p:nvGrpSpPr>
          <p:grpSpPr>
            <a:xfrm>
              <a:off x="1279924" y="683172"/>
              <a:ext cx="1837685" cy="739013"/>
              <a:chOff x="1279924" y="683172"/>
              <a:chExt cx="1837685" cy="739013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6404807-B6F2-4743-9D8C-BE35536FA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924" y="704192"/>
                <a:ext cx="183768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84C03C1-CC09-4F4B-BE9B-5992B3834B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7609" y="683172"/>
                <a:ext cx="0" cy="7350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7D68DC9-378E-8244-9679-D13B870F6F18}"/>
                  </a:ext>
                </a:extLst>
              </p:cNvPr>
              <p:cNvCxnSpPr/>
              <p:nvPr/>
            </p:nvCxnSpPr>
            <p:spPr>
              <a:xfrm>
                <a:off x="1279924" y="687121"/>
                <a:ext cx="0" cy="7350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EF39F1-C082-BB48-9E65-BCF14B23AB67}"/>
                </a:ext>
              </a:extLst>
            </p:cNvPr>
            <p:cNvGrpSpPr/>
            <p:nvPr/>
          </p:nvGrpSpPr>
          <p:grpSpPr>
            <a:xfrm>
              <a:off x="1279924" y="1402862"/>
              <a:ext cx="1837685" cy="1286238"/>
              <a:chOff x="1279924" y="1402862"/>
              <a:chExt cx="1837685" cy="128623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FAD5860-DB54-864C-9325-43460B629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2020" y="1422185"/>
                <a:ext cx="0" cy="126691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766FAD8-175F-0946-A328-5263B6C91640}"/>
                  </a:ext>
                </a:extLst>
              </p:cNvPr>
              <p:cNvCxnSpPr/>
              <p:nvPr/>
            </p:nvCxnSpPr>
            <p:spPr>
              <a:xfrm>
                <a:off x="1279924" y="1422185"/>
                <a:ext cx="35209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A9ACD5-A523-C145-98F9-0A0D19C34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2020" y="2678166"/>
                <a:ext cx="109774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B3C8007-FDA8-0147-90AF-25B3BB363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9760" y="1402862"/>
                <a:ext cx="0" cy="12862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C002BDB-A987-F34D-8920-4902D29F3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9760" y="1402862"/>
                <a:ext cx="38784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EAC0CC-7BE0-4E40-9E56-7CDE15BBD209}"/>
              </a:ext>
            </a:extLst>
          </p:cNvPr>
          <p:cNvGrpSpPr/>
          <p:nvPr/>
        </p:nvGrpSpPr>
        <p:grpSpPr>
          <a:xfrm>
            <a:off x="2424728" y="707204"/>
            <a:ext cx="6667997" cy="4994667"/>
            <a:chOff x="2423604" y="555795"/>
            <a:chExt cx="6667997" cy="4919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27D5D1-7014-0449-80EF-EF0DE408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232528"/>
                </a:clrFrom>
                <a:clrTo>
                  <a:srgbClr val="23252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87830">
              <a:off x="6375550" y="4152211"/>
              <a:ext cx="2716051" cy="119507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D7B665-4057-CA4D-BF4D-6F160EF4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895" y="1103236"/>
              <a:ext cx="1948938" cy="738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377D4DE-7EAD-C04F-86B6-3A28C4572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3604" y="1960947"/>
              <a:ext cx="1598195" cy="2058234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B1DABB9-3E5B-F241-947B-F060BA9B9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3062" y="2236741"/>
              <a:ext cx="2588708" cy="177108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7F2A672-465E-EC46-A691-E827A5B45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404" y="2730916"/>
              <a:ext cx="2960632" cy="12395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5939813-0A54-4F40-BB46-4231452081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378" y="3431771"/>
              <a:ext cx="2384246" cy="538732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563061E-B756-A24E-9F1B-A740535FABAB}"/>
                </a:ext>
              </a:extLst>
            </p:cNvPr>
            <p:cNvCxnSpPr>
              <a:cxnSpLocks/>
            </p:cNvCxnSpPr>
            <p:nvPr/>
          </p:nvCxnSpPr>
          <p:spPr>
            <a:xfrm>
              <a:off x="5622436" y="4290190"/>
              <a:ext cx="2194560" cy="9696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27" name="Content Placeholder 11" descr="15-0309-01.jpg">
              <a:extLst>
                <a:ext uri="{FF2B5EF4-FFF2-40B4-BE49-F238E27FC236}">
                  <a16:creationId xmlns:a16="http://schemas.microsoft.com/office/drawing/2014/main" id="{0185BB0F-6DD8-454A-BA96-68016C53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8" b="99211" l="1125" r="96000">
                          <a14:foregroundMark x1="92625" y1="34911" x2="92625" y2="34911"/>
                          <a14:foregroundMark x1="89750" y1="29980" x2="89750" y2="29980"/>
                          <a14:foregroundMark x1="90375" y1="30769" x2="90375" y2="30769"/>
                          <a14:foregroundMark x1="66000" y1="70217" x2="66000" y2="70217"/>
                          <a14:foregroundMark x1="67125" y1="75542" x2="67125" y2="75542"/>
                          <a14:foregroundMark x1="77875" y1="71203" x2="77875" y2="71203"/>
                          <a14:foregroundMark x1="81875" y1="64300" x2="81875" y2="64300"/>
                          <a14:backgroundMark x1="79125" y1="69625" x2="79125" y2="69625"/>
                          <a14:backgroundMark x1="78000" y1="68047" x2="78000" y2="68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500" y="965044"/>
              <a:ext cx="2073641" cy="131417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DC7CF3-20C7-0A4E-83D9-E3DF15AEB576}"/>
                </a:ext>
              </a:extLst>
            </p:cNvPr>
            <p:cNvSpPr txBox="1"/>
            <p:nvPr/>
          </p:nvSpPr>
          <p:spPr>
            <a:xfrm>
              <a:off x="3626672" y="641571"/>
              <a:ext cx="1293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HWR X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E88DC4-7797-0F4A-A215-42458272DD71}"/>
                </a:ext>
              </a:extLst>
            </p:cNvPr>
            <p:cNvSpPr txBox="1"/>
            <p:nvPr/>
          </p:nvSpPr>
          <p:spPr>
            <a:xfrm>
              <a:off x="5653783" y="555795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SSR1 X 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E2C6-36C6-504A-BA9F-CD94F3F2476D}"/>
                </a:ext>
              </a:extLst>
            </p:cNvPr>
            <p:cNvSpPr txBox="1"/>
            <p:nvPr/>
          </p:nvSpPr>
          <p:spPr>
            <a:xfrm>
              <a:off x="7400277" y="1552436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SSR2 X 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FCDE2E-2D18-244E-BC7D-3F2A48111EEE}"/>
                </a:ext>
              </a:extLst>
            </p:cNvPr>
            <p:cNvSpPr txBox="1"/>
            <p:nvPr/>
          </p:nvSpPr>
          <p:spPr>
            <a:xfrm>
              <a:off x="7525963" y="5013705"/>
              <a:ext cx="1481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HB650 X 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68C29-D2AC-2344-8FCC-F5DA7DA638A9}"/>
                </a:ext>
              </a:extLst>
            </p:cNvPr>
            <p:cNvSpPr txBox="1"/>
            <p:nvPr/>
          </p:nvSpPr>
          <p:spPr>
            <a:xfrm>
              <a:off x="7642796" y="2442817"/>
              <a:ext cx="1417376" cy="454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LB650 X 9</a:t>
              </a:r>
            </a:p>
          </p:txBody>
        </p:sp>
      </p:grpSp>
      <p:pic>
        <p:nvPicPr>
          <p:cNvPr id="33" name="Picture 4" descr="Image result">
            <a:extLst>
              <a:ext uri="{FF2B5EF4-FFF2-40B4-BE49-F238E27FC236}">
                <a16:creationId xmlns:a16="http://schemas.microsoft.com/office/drawing/2014/main" id="{011DFFA8-3A3B-1E45-964B-2B64CEA0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09" y="2578776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37D3FF24-56F2-9144-99C3-A00993F3C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5937" y="4367952"/>
            <a:ext cx="457200" cy="304800"/>
          </a:xfrm>
          <a:prstGeom prst="rect">
            <a:avLst/>
          </a:prstGeom>
        </p:spPr>
      </p:pic>
      <p:pic>
        <p:nvPicPr>
          <p:cNvPr id="35" name="Picture 4" descr="Image result">
            <a:extLst>
              <a:ext uri="{FF2B5EF4-FFF2-40B4-BE49-F238E27FC236}">
                <a16:creationId xmlns:a16="http://schemas.microsoft.com/office/drawing/2014/main" id="{04DF5402-0C17-5846-A97C-5C3731B9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69" y="790977"/>
            <a:ext cx="54864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B5ACF8-9162-0C4C-BE78-B7E841CA7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5765" y="3166102"/>
            <a:ext cx="457200" cy="3095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C0DF90-20D7-F547-AD5A-A96CAAFA9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9360" y="3746585"/>
            <a:ext cx="457200" cy="30954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8D7D57E-828B-EA40-B6B6-06778EDFD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0633" y="3532721"/>
            <a:ext cx="457200" cy="309453"/>
          </a:xfrm>
          <a:prstGeom prst="rect">
            <a:avLst/>
          </a:prstGeom>
        </p:spPr>
      </p:pic>
      <p:pic>
        <p:nvPicPr>
          <p:cNvPr id="39" name="Picture 4" descr="Image result">
            <a:extLst>
              <a:ext uri="{FF2B5EF4-FFF2-40B4-BE49-F238E27FC236}">
                <a16:creationId xmlns:a16="http://schemas.microsoft.com/office/drawing/2014/main" id="{89F437FE-B90C-8441-A49A-F2D4FC15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26" y="2954010"/>
            <a:ext cx="457200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mage result">
            <a:extLst>
              <a:ext uri="{FF2B5EF4-FFF2-40B4-BE49-F238E27FC236}">
                <a16:creationId xmlns:a16="http://schemas.microsoft.com/office/drawing/2014/main" id="{5308A018-4C85-E740-8D4A-6F7C6330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15" y="3627077"/>
            <a:ext cx="457200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mage result">
            <a:extLst>
              <a:ext uri="{FF2B5EF4-FFF2-40B4-BE49-F238E27FC236}">
                <a16:creationId xmlns:a16="http://schemas.microsoft.com/office/drawing/2014/main" id="{C9BDE5EC-19CE-C94F-80F4-4ED5FA179A2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60" y="4372851"/>
            <a:ext cx="457200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">
            <a:extLst>
              <a:ext uri="{FF2B5EF4-FFF2-40B4-BE49-F238E27FC236}">
                <a16:creationId xmlns:a16="http://schemas.microsoft.com/office/drawing/2014/main" id="{F1F0BBCB-1CBB-3243-91C8-3DDB140F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06" y="3456556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">
            <a:extLst>
              <a:ext uri="{FF2B5EF4-FFF2-40B4-BE49-F238E27FC236}">
                <a16:creationId xmlns:a16="http://schemas.microsoft.com/office/drawing/2014/main" id="{C6E9A515-AD6D-2443-83A8-0E46E7FC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75" y="3876323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AA9A1D-656C-6047-B988-D34AB07C30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3211" y="1993599"/>
            <a:ext cx="1756762" cy="1046233"/>
          </a:xfrm>
          <a:prstGeom prst="rect">
            <a:avLst/>
          </a:prstGeom>
        </p:spPr>
      </p:pic>
      <p:pic>
        <p:nvPicPr>
          <p:cNvPr id="45" name="Picture 2" descr="Image result">
            <a:extLst>
              <a:ext uri="{FF2B5EF4-FFF2-40B4-BE49-F238E27FC236}">
                <a16:creationId xmlns:a16="http://schemas.microsoft.com/office/drawing/2014/main" id="{8DBE372E-3316-DF4F-A786-0C65CB7C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96" y="3007827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BA973D7-F161-2248-AD48-CF2E78C112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4759" y="2972133"/>
            <a:ext cx="1776537" cy="1116030"/>
          </a:xfrm>
          <a:prstGeom prst="rect">
            <a:avLst/>
          </a:prstGeom>
        </p:spPr>
      </p:pic>
      <p:sp>
        <p:nvSpPr>
          <p:cNvPr id="46" name="Right Brace 45">
            <a:extLst>
              <a:ext uri="{FF2B5EF4-FFF2-40B4-BE49-F238E27FC236}">
                <a16:creationId xmlns:a16="http://schemas.microsoft.com/office/drawing/2014/main" id="{9F0374F3-2780-2B4E-BAD6-2852CCFE2525}"/>
              </a:ext>
            </a:extLst>
          </p:cNvPr>
          <p:cNvSpPr/>
          <p:nvPr/>
        </p:nvSpPr>
        <p:spPr>
          <a:xfrm rot="16200000">
            <a:off x="4335921" y="3688011"/>
            <a:ext cx="324599" cy="2675716"/>
          </a:xfrm>
          <a:prstGeom prst="rightBrace">
            <a:avLst>
              <a:gd name="adj1" fmla="val 8333"/>
              <a:gd name="adj2" fmla="val 50295"/>
            </a:avLst>
          </a:prstGeom>
          <a:ln w="38100"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975586F-8B38-1541-9527-714504C494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401" y="1813038"/>
            <a:ext cx="802024" cy="501265"/>
          </a:xfrm>
          <a:prstGeom prst="rect">
            <a:avLst/>
          </a:prstGeom>
        </p:spPr>
      </p:pic>
      <p:pic>
        <p:nvPicPr>
          <p:cNvPr id="49" name="Picture 2" descr="Image result">
            <a:extLst>
              <a:ext uri="{FF2B5EF4-FFF2-40B4-BE49-F238E27FC236}">
                <a16:creationId xmlns:a16="http://schemas.microsoft.com/office/drawing/2014/main" id="{8F7DB809-3C9E-E847-A803-7E1A0341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63" y="4396477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">
            <a:extLst>
              <a:ext uri="{FF2B5EF4-FFF2-40B4-BE49-F238E27FC236}">
                <a16:creationId xmlns:a16="http://schemas.microsoft.com/office/drawing/2014/main" id="{2E7D13B0-5791-8A4E-BC0B-9C0E9C37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26" y="2562112"/>
            <a:ext cx="45720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B84D1D-6E41-2643-9309-9030B80F12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180" y="4365495"/>
            <a:ext cx="457200" cy="309549"/>
          </a:xfrm>
          <a:prstGeom prst="rect">
            <a:avLst/>
          </a:prstGeom>
        </p:spPr>
      </p:pic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EBEA8DDA-516F-0745-85AB-B421B7B16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CA38DA91-7076-4946-8D96-769F808FD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63331A-AD8F-234B-8326-C5270B78138A}"/>
              </a:ext>
            </a:extLst>
          </p:cNvPr>
          <p:cNvSpPr/>
          <p:nvPr/>
        </p:nvSpPr>
        <p:spPr>
          <a:xfrm>
            <a:off x="6128366" y="5846247"/>
            <a:ext cx="30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S.K. Chandrasekaran, V. Roger </a:t>
            </a:r>
          </a:p>
        </p:txBody>
      </p:sp>
    </p:spTree>
    <p:extLst>
      <p:ext uri="{BB962C8B-B14F-4D97-AF65-F5344CB8AC3E}">
        <p14:creationId xmlns:p14="http://schemas.microsoft.com/office/powerpoint/2010/main" val="363596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0BDD14-8C88-484F-B48B-5364ACE3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 is design authority for HB650 CM &amp; 650 MHz Tuners</a:t>
            </a:r>
          </a:p>
          <a:p>
            <a:pPr lvl="3"/>
            <a:endParaRPr lang="en-US" dirty="0"/>
          </a:p>
          <a:p>
            <a:r>
              <a:rPr lang="en-US" dirty="0"/>
              <a:t>CM design is through integrated design team</a:t>
            </a:r>
          </a:p>
          <a:p>
            <a:pPr lvl="1"/>
            <a:r>
              <a:rPr lang="en-US" dirty="0"/>
              <a:t>CEA, FNAL, RRCAT, STFC-UKRI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Thermal shield assembly design</a:t>
            </a:r>
          </a:p>
          <a:p>
            <a:pPr lvl="2"/>
            <a:r>
              <a:rPr lang="en-US" dirty="0"/>
              <a:t>RRCAT &amp; FNAL</a:t>
            </a:r>
          </a:p>
          <a:p>
            <a:pPr lvl="1"/>
            <a:r>
              <a:rPr lang="en-US" dirty="0"/>
              <a:t>Strongback, interface to vacuum vessel, &amp; end cap tooling</a:t>
            </a:r>
          </a:p>
          <a:p>
            <a:pPr lvl="2"/>
            <a:r>
              <a:rPr lang="en-US" dirty="0"/>
              <a:t>CEA</a:t>
            </a:r>
          </a:p>
          <a:p>
            <a:pPr lvl="1"/>
            <a:r>
              <a:rPr lang="en-US" dirty="0"/>
              <a:t>All other items on the CM</a:t>
            </a:r>
          </a:p>
          <a:p>
            <a:pPr lvl="2"/>
            <a:r>
              <a:rPr lang="en-US" dirty="0"/>
              <a:t>FNAL</a:t>
            </a:r>
          </a:p>
          <a:p>
            <a:pPr lvl="3"/>
            <a:endParaRPr lang="en-US" dirty="0"/>
          </a:p>
          <a:p>
            <a:r>
              <a:rPr lang="en-US" dirty="0"/>
              <a:t>Transportation frame for CM</a:t>
            </a:r>
          </a:p>
          <a:p>
            <a:pPr lvl="1"/>
            <a:r>
              <a:rPr lang="en-US" dirty="0"/>
              <a:t>STFC-UKRI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FAAEDD-06AD-944F-9B76-94C0E0D6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HB650 Design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2F9BD-4D45-CA46-A211-4FB012109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C5DD7E-94CC-374D-AB92-4E17C1DE1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BF08D83-CA27-3D49-8452-F96AA5670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5610" y="6504213"/>
            <a:ext cx="5537111" cy="237285"/>
          </a:xfrm>
        </p:spPr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36B536-06D6-304C-B593-30217F4AC0C0}"/>
              </a:ext>
            </a:extLst>
          </p:cNvPr>
          <p:cNvSpPr/>
          <p:nvPr/>
        </p:nvSpPr>
        <p:spPr>
          <a:xfrm>
            <a:off x="6128366" y="5846247"/>
            <a:ext cx="30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S.K. Chandrasekaran, V. Roger </a:t>
            </a:r>
          </a:p>
        </p:txBody>
      </p:sp>
    </p:spTree>
    <p:extLst>
      <p:ext uri="{BB962C8B-B14F-4D97-AF65-F5344CB8AC3E}">
        <p14:creationId xmlns:p14="http://schemas.microsoft.com/office/powerpoint/2010/main" val="352080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55459-A5DB-DF40-AF50-E28CA7D2C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53439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Fermilab engineers and scientists continue the work on CM design remotely, coordinating with international partners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A89F3-52E4-994D-8874-D95CA6D7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continues mid lockdown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3A82-5381-934E-8DC5-207612750E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D9D7-2700-6D46-ABEA-4594FED8F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5A97-666B-C544-972E-64CBFEFEB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38DB0-DF2F-8B4D-A1F7-C98E0D183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1" y="1644850"/>
            <a:ext cx="8901113" cy="4227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CFB6FD-450A-8B4D-A11F-82A40F62F98C}"/>
              </a:ext>
            </a:extLst>
          </p:cNvPr>
          <p:cNvSpPr/>
          <p:nvPr/>
        </p:nvSpPr>
        <p:spPr>
          <a:xfrm>
            <a:off x="-32535" y="5953438"/>
            <a:ext cx="9022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https://news.fnal.gov/2020/06/accelerating-science-globally-pip-ii-engineers-continue-designs-for-particle-propelling-machine-from-home/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647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02378A-9D9D-D449-BB1B-F781CE0CF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ILC</a:t>
            </a:r>
          </a:p>
          <a:p>
            <a:pPr lvl="1"/>
            <a:r>
              <a:rPr lang="en-US" sz="1800" dirty="0"/>
              <a:t>1.3 GHz – 2 built, 6 planned</a:t>
            </a:r>
          </a:p>
          <a:p>
            <a:r>
              <a:rPr lang="en-US" sz="1800" dirty="0"/>
              <a:t>LCLS-II</a:t>
            </a:r>
          </a:p>
          <a:p>
            <a:pPr lvl="1"/>
            <a:r>
              <a:rPr lang="en-US" sz="1800" dirty="0"/>
              <a:t>1.3 GHz – 19 built</a:t>
            </a:r>
          </a:p>
          <a:p>
            <a:pPr lvl="1"/>
            <a:r>
              <a:rPr lang="en-US" sz="1800" dirty="0"/>
              <a:t>3.9 GHz.- 3 built</a:t>
            </a:r>
          </a:p>
          <a:p>
            <a:r>
              <a:rPr lang="en-US" sz="1800" dirty="0"/>
              <a:t>PIP-II</a:t>
            </a:r>
          </a:p>
          <a:p>
            <a:pPr lvl="1"/>
            <a:r>
              <a:rPr lang="en-US" sz="1800" dirty="0"/>
              <a:t>SSR1 – 1 built</a:t>
            </a:r>
          </a:p>
          <a:p>
            <a:pPr marL="57150" indent="0">
              <a:buNone/>
            </a:pPr>
            <a:r>
              <a:rPr lang="en-US" sz="1600" dirty="0"/>
              <a:t>C. Grimm</a:t>
            </a:r>
          </a:p>
          <a:p>
            <a:pPr lvl="1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21B414-77AE-E948-937F-19EC8598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 assembly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0F8F6-C652-0C43-99F4-10F016DC89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4FEB2-CB52-904E-B588-65E7435BA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27F4B-BA1E-DE4C-8C65-F55B255BD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A picture containing building, indoor, truck, display&#10;&#10;Description automatically generated">
            <a:extLst>
              <a:ext uri="{FF2B5EF4-FFF2-40B4-BE49-F238E27FC236}">
                <a16:creationId xmlns:a16="http://schemas.microsoft.com/office/drawing/2014/main" id="{99E93F9A-B0D4-344D-B700-9E6C291BE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559" y="679629"/>
            <a:ext cx="3814554" cy="2860915"/>
          </a:xfrm>
          <a:prstGeom prst="rect">
            <a:avLst/>
          </a:prstGeom>
        </p:spPr>
      </p:pic>
      <p:pic>
        <p:nvPicPr>
          <p:cNvPr id="8" name="Picture 7" descr="A picture containing building, sitting, old, table&#10;&#10;Description automatically generated">
            <a:extLst>
              <a:ext uri="{FF2B5EF4-FFF2-40B4-BE49-F238E27FC236}">
                <a16:creationId xmlns:a16="http://schemas.microsoft.com/office/drawing/2014/main" id="{924FCDC7-5985-0D4B-B507-FD6E3EDFE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966"/>
          <a:stretch/>
        </p:blipFill>
        <p:spPr>
          <a:xfrm>
            <a:off x="242887" y="3578662"/>
            <a:ext cx="4860312" cy="2771604"/>
          </a:xfrm>
          <a:prstGeom prst="rect">
            <a:avLst/>
          </a:prstGeom>
        </p:spPr>
      </p:pic>
      <p:pic>
        <p:nvPicPr>
          <p:cNvPr id="9" name="Picture 8" descr="A picture containing building, plane, train, truck&#10;&#10;Description automatically generated">
            <a:extLst>
              <a:ext uri="{FF2B5EF4-FFF2-40B4-BE49-F238E27FC236}">
                <a16:creationId xmlns:a16="http://schemas.microsoft.com/office/drawing/2014/main" id="{C91AD5B2-EBCA-8947-A5C4-2314E1834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797" y="3643134"/>
            <a:ext cx="3380316" cy="2535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E69F22-ED50-9244-8B3D-04700660BFB3}"/>
              </a:ext>
            </a:extLst>
          </p:cNvPr>
          <p:cNvSpPr txBox="1"/>
          <p:nvPr/>
        </p:nvSpPr>
        <p:spPr>
          <a:xfrm>
            <a:off x="7922692" y="3049142"/>
            <a:ext cx="9927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LCLS-II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3F185-D056-8849-A804-399128886FCD}"/>
              </a:ext>
            </a:extLst>
          </p:cNvPr>
          <p:cNvSpPr txBox="1"/>
          <p:nvPr/>
        </p:nvSpPr>
        <p:spPr>
          <a:xfrm>
            <a:off x="8349487" y="5742326"/>
            <a:ext cx="5516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ILC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BA8A9-6509-5F47-9A82-2B6A2753AF6D}"/>
              </a:ext>
            </a:extLst>
          </p:cNvPr>
          <p:cNvSpPr txBox="1"/>
          <p:nvPr/>
        </p:nvSpPr>
        <p:spPr>
          <a:xfrm>
            <a:off x="3667346" y="5838198"/>
            <a:ext cx="15007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PIP II-SSR1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5AFBC-598E-0A46-81A6-81E28B545EDE}"/>
              </a:ext>
            </a:extLst>
          </p:cNvPr>
          <p:cNvSpPr txBox="1"/>
          <p:nvPr/>
        </p:nvSpPr>
        <p:spPr>
          <a:xfrm>
            <a:off x="7932705" y="17561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C. Grimm</a:t>
            </a:r>
          </a:p>
        </p:txBody>
      </p:sp>
    </p:spTree>
    <p:extLst>
      <p:ext uri="{BB962C8B-B14F-4D97-AF65-F5344CB8AC3E}">
        <p14:creationId xmlns:p14="http://schemas.microsoft.com/office/powerpoint/2010/main" val="282831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5A2A3-F2C6-6C47-B1F2-E3A9AE169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DA2A1-D624-8646-8C85-5D2DBC417E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DC503-92E9-4D4A-AA8D-10E64E0B7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828AA-6ACE-8D4E-9AC9-469D1AC1C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A picture containing building, indoor, person, train&#10;&#10;Description automatically generated">
            <a:extLst>
              <a:ext uri="{FF2B5EF4-FFF2-40B4-BE49-F238E27FC236}">
                <a16:creationId xmlns:a16="http://schemas.microsoft.com/office/drawing/2014/main" id="{0B7AF566-4141-1E47-B37F-B0D50D827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71550"/>
            <a:ext cx="2467325" cy="3289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0F1AA-6588-C748-9ACB-A66D581322B3}"/>
              </a:ext>
            </a:extLst>
          </p:cNvPr>
          <p:cNvSpPr txBox="1"/>
          <p:nvPr/>
        </p:nvSpPr>
        <p:spPr>
          <a:xfrm>
            <a:off x="202879" y="3891985"/>
            <a:ext cx="25187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Align string in cleanroom</a:t>
            </a:r>
          </a:p>
        </p:txBody>
      </p:sp>
      <p:pic>
        <p:nvPicPr>
          <p:cNvPr id="9" name="Picture 8" descr="A picture containing building, indoor, train, large&#10;&#10;Description automatically generated">
            <a:extLst>
              <a:ext uri="{FF2B5EF4-FFF2-40B4-BE49-F238E27FC236}">
                <a16:creationId xmlns:a16="http://schemas.microsoft.com/office/drawing/2014/main" id="{C162B860-705A-0F4D-9762-138DC255A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645" y="971550"/>
            <a:ext cx="2749334" cy="2062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7CBA00-C871-9E4E-963C-0823BA6B2EBE}"/>
              </a:ext>
            </a:extLst>
          </p:cNvPr>
          <p:cNvSpPr txBox="1"/>
          <p:nvPr/>
        </p:nvSpPr>
        <p:spPr>
          <a:xfrm>
            <a:off x="2695925" y="2772354"/>
            <a:ext cx="27476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Lower cavities on strongback</a:t>
            </a:r>
          </a:p>
        </p:txBody>
      </p:sp>
      <p:pic>
        <p:nvPicPr>
          <p:cNvPr id="11" name="Picture 10" descr="A store inside of a building&#10;&#10;Description automatically generated">
            <a:extLst>
              <a:ext uri="{FF2B5EF4-FFF2-40B4-BE49-F238E27FC236}">
                <a16:creationId xmlns:a16="http://schemas.microsoft.com/office/drawing/2014/main" id="{72CE4EE9-FAB4-6C4F-8F09-969A41D38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343" y="967070"/>
            <a:ext cx="3446057" cy="2584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78A0E7-B5A5-024E-9CD1-126235CF17A4}"/>
              </a:ext>
            </a:extLst>
          </p:cNvPr>
          <p:cNvSpPr txBox="1"/>
          <p:nvPr/>
        </p:nvSpPr>
        <p:spPr>
          <a:xfrm>
            <a:off x="5469343" y="2902009"/>
            <a:ext cx="34317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/>
              <a:t>Coldmass</a:t>
            </a:r>
            <a:r>
              <a:rPr lang="en-US" sz="1800" dirty="0"/>
              <a:t> insertion into the vacuum vessel</a:t>
            </a:r>
          </a:p>
        </p:txBody>
      </p:sp>
      <p:pic>
        <p:nvPicPr>
          <p:cNvPr id="13" name="Picture 12" descr="A picture containing truck, building, indoor, parked&#10;&#10;Description automatically generated">
            <a:extLst>
              <a:ext uri="{FF2B5EF4-FFF2-40B4-BE49-F238E27FC236}">
                <a16:creationId xmlns:a16="http://schemas.microsoft.com/office/drawing/2014/main" id="{8793599A-8766-1E43-895C-8065DC44E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2"/>
          <a:stretch/>
        </p:blipFill>
        <p:spPr>
          <a:xfrm>
            <a:off x="5942014" y="3537959"/>
            <a:ext cx="2996971" cy="2206561"/>
          </a:xfrm>
          <a:prstGeom prst="rect">
            <a:avLst/>
          </a:prstGeom>
        </p:spPr>
      </p:pic>
      <p:pic>
        <p:nvPicPr>
          <p:cNvPr id="14" name="Picture 13" descr="A picture containing building, indoor, truck, person&#10;&#10;Description automatically generated">
            <a:extLst>
              <a:ext uri="{FF2B5EF4-FFF2-40B4-BE49-F238E27FC236}">
                <a16:creationId xmlns:a16="http://schemas.microsoft.com/office/drawing/2014/main" id="{50522CBF-5B16-0540-BA8F-7C83EC2B2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062" y="3531251"/>
            <a:ext cx="2942080" cy="22065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7C293-A286-164A-98C7-C16660A01DAE}"/>
              </a:ext>
            </a:extLst>
          </p:cNvPr>
          <p:cNvSpPr txBox="1"/>
          <p:nvPr/>
        </p:nvSpPr>
        <p:spPr>
          <a:xfrm>
            <a:off x="5113573" y="5382367"/>
            <a:ext cx="165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Transportation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CF297F-0DF7-1741-A39C-DC6D02E569EF}"/>
              </a:ext>
            </a:extLst>
          </p:cNvPr>
          <p:cNvSpPr txBox="1"/>
          <p:nvPr/>
        </p:nvSpPr>
        <p:spPr>
          <a:xfrm>
            <a:off x="214313" y="5503085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C. Grimm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32B9B-C0B1-3147-AF18-FC3A0FC5F980}"/>
              </a:ext>
            </a:extLst>
          </p:cNvPr>
          <p:cNvSpPr/>
          <p:nvPr/>
        </p:nvSpPr>
        <p:spPr>
          <a:xfrm>
            <a:off x="63676" y="5811292"/>
            <a:ext cx="90166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https://indico.fnal.gov/event/43274/contributions/190409/attachments/131934/161817/HB650_CM_FDR_26_Grimm_Cryomodule_Assembly_Experience_v2.pptx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053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DE32D-65AF-1449-AA50-80E1F511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31EF4-87E9-EC4E-9343-DA93B027D6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10-13,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60B62-E87F-DE43-8BE1-9F894DFF4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Silvia Zorzetti | Engineering at Fermilab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EC2D5F0-32F7-D246-A607-1B9A1F17BAF2}"/>
              </a:ext>
            </a:extLst>
          </p:cNvPr>
          <p:cNvSpPr/>
          <p:nvPr/>
        </p:nvSpPr>
        <p:spPr>
          <a:xfrm>
            <a:off x="636588" y="1669143"/>
            <a:ext cx="7883298" cy="129177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Robotics and Computer </a:t>
            </a:r>
          </a:p>
        </p:txBody>
      </p:sp>
    </p:spTree>
    <p:extLst>
      <p:ext uri="{BB962C8B-B14F-4D97-AF65-F5344CB8AC3E}">
        <p14:creationId xmlns:p14="http://schemas.microsoft.com/office/powerpoint/2010/main" val="117721415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1292</TotalTime>
  <Words>1839</Words>
  <Application>Microsoft Macintosh PowerPoint</Application>
  <PresentationFormat>On-screen Show (4:3)</PresentationFormat>
  <Paragraphs>340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Comic Sans MS</vt:lpstr>
      <vt:lpstr>Helvetica</vt:lpstr>
      <vt:lpstr>Wingdings</vt:lpstr>
      <vt:lpstr>Fermilab_PPT_090815</vt:lpstr>
      <vt:lpstr>PowerPoint Presentation</vt:lpstr>
      <vt:lpstr>Engineering at Fermilab</vt:lpstr>
      <vt:lpstr>PowerPoint Presentation</vt:lpstr>
      <vt:lpstr>PIP-II SRF Cryo Scope</vt:lpstr>
      <vt:lpstr>HB650 Design Scope</vt:lpstr>
      <vt:lpstr>Design continues mid lockdown </vt:lpstr>
      <vt:lpstr>CM assembly at Fermilab</vt:lpstr>
      <vt:lpstr>SSR1 assembly</vt:lpstr>
      <vt:lpstr>PowerPoint Presentation</vt:lpstr>
      <vt:lpstr>Automation for SRF applications</vt:lpstr>
      <vt:lpstr>Targetless computer vision technology</vt:lpstr>
      <vt:lpstr>PowerPoint Presentation</vt:lpstr>
      <vt:lpstr>Computer vision for CM alignment monitoring</vt:lpstr>
      <vt:lpstr>SSR1 cooldown position monitoring</vt:lpstr>
      <vt:lpstr>SSR1 cooldown position monitoring</vt:lpstr>
      <vt:lpstr>PowerPoint Presentation</vt:lpstr>
      <vt:lpstr>SRF Quantum Computing</vt:lpstr>
      <vt:lpstr>Quantum Computing Laboratory</vt:lpstr>
      <vt:lpstr>Full qubit characterization</vt:lpstr>
      <vt:lpstr>PowerPoint Presentation</vt:lpstr>
      <vt:lpstr>Additive Manufacturing</vt:lpstr>
      <vt:lpstr>Conduction cooled systems</vt:lpstr>
      <vt:lpstr>Innovative Main Coupler Design</vt:lpstr>
      <vt:lpstr>Development of New Processes and Exploration of New Materials for Superconducting Magnet Construction</vt:lpstr>
      <vt:lpstr>PowerPoint Presentation</vt:lpstr>
      <vt:lpstr>High Power Targetry R&amp;D (AD-TSD)</vt:lpstr>
      <vt:lpstr>PowerPoint Presentation</vt:lpstr>
      <vt:lpstr>PowerPoint Presentation</vt:lpstr>
      <vt:lpstr>Thanks 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 Zorzetti</dc:creator>
  <cp:lastModifiedBy>Silvia Zorzetti</cp:lastModifiedBy>
  <cp:revision>25</cp:revision>
  <cp:lastPrinted>2014-01-20T19:40:21Z</cp:lastPrinted>
  <dcterms:created xsi:type="dcterms:W3CDTF">2020-08-11T16:09:09Z</dcterms:created>
  <dcterms:modified xsi:type="dcterms:W3CDTF">2020-08-12T13:41:12Z</dcterms:modified>
</cp:coreProperties>
</file>