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32"/>
  </p:notesMasterIdLst>
  <p:handoutMasterIdLst>
    <p:handoutMasterId r:id="rId33"/>
  </p:handoutMasterIdLst>
  <p:sldIdLst>
    <p:sldId id="265" r:id="rId3"/>
    <p:sldId id="576" r:id="rId4"/>
    <p:sldId id="659" r:id="rId5"/>
    <p:sldId id="565" r:id="rId6"/>
    <p:sldId id="577" r:id="rId7"/>
    <p:sldId id="578" r:id="rId8"/>
    <p:sldId id="579" r:id="rId9"/>
    <p:sldId id="678" r:id="rId10"/>
    <p:sldId id="328" r:id="rId11"/>
    <p:sldId id="566" r:id="rId12"/>
    <p:sldId id="676" r:id="rId13"/>
    <p:sldId id="672" r:id="rId14"/>
    <p:sldId id="660" r:id="rId15"/>
    <p:sldId id="674" r:id="rId16"/>
    <p:sldId id="568" r:id="rId17"/>
    <p:sldId id="673" r:id="rId18"/>
    <p:sldId id="561" r:id="rId19"/>
    <p:sldId id="502" r:id="rId20"/>
    <p:sldId id="670" r:id="rId21"/>
    <p:sldId id="671" r:id="rId22"/>
    <p:sldId id="675" r:id="rId23"/>
    <p:sldId id="661" r:id="rId24"/>
    <p:sldId id="469" r:id="rId25"/>
    <p:sldId id="580" r:id="rId26"/>
    <p:sldId id="584" r:id="rId27"/>
    <p:sldId id="560" r:id="rId28"/>
    <p:sldId id="574" r:id="rId29"/>
    <p:sldId id="666" r:id="rId30"/>
    <p:sldId id="677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71" autoAdjust="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639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8/9/2020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8/9/2020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573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928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6328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7083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0429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6071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60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3250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067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13E92C3-C020-4C21-9FA3-EF86FA630A67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93E9ED0-BF5D-4285-A3BA-5585F015F55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8DCED38B-1B7B-46FB-A893-2EFD3F934D8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699DB4B-2729-43B3-A7B4-B22C816C6375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F6247CC-E094-4877-B520-A1B4DE75C1A3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A05B7C0-50C3-4D5D-B7B2-FDA2FA0EEA29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20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A08FE88-E8AD-4B60-8C43-CEFA988E9B7E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2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22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0749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26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023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13E92C3-C020-4C21-9FA3-EF86FA630A67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93E9ED0-BF5D-4285-A3BA-5585F015F55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8DCED38B-1B7B-46FB-A893-2EFD3F934D8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699DB4B-2729-43B3-A7B4-B22C816C6375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F6247CC-E094-4877-B520-A1B4DE75C1A3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A05B7C0-50C3-4D5D-B7B2-FDA2FA0EEA29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20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A08FE88-E8AD-4B60-8C43-CEFA988E9B7E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2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22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23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843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80881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75365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6525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7315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5566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6287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462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989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104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643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2730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57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8/9/2020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8/9/2020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8/9/2020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8/9/2020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8/9/2020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Wednesday, October 23, 2013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44C4D-BEB7-4624-8D2A-34E58A073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10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8/9/2020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8/9/2020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8/9/2020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8/9/2020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7" r:id="rId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8/9/2020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8831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Present and Future Particle Accelerators at Fermilab</a:t>
            </a: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endParaRPr lang="en-US" altLang="en-US" sz="28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accent6"/>
                </a:solidFill>
                <a:latin typeface="Helvetica" panose="020B0604020202020204" pitchFamily="34" charset="0"/>
                <a:ea typeface="Geneva" pitchFamily="121" charset="-128"/>
              </a:rPr>
              <a:t>Jeffrey Eldred</a:t>
            </a:r>
            <a:r>
              <a:rPr lang="en-US" altLang="en-US" dirty="0">
                <a:solidFill>
                  <a:schemeClr val="accent6"/>
                </a:solidFill>
                <a:latin typeface="Helvetica" panose="020B0604020202020204" pitchFamily="34" charset="0"/>
                <a:ea typeface="Geneva" pitchFamily="121" charset="-128"/>
              </a:rPr>
              <a:t>,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for Accelerator Division</a:t>
            </a:r>
          </a:p>
          <a:p>
            <a:pPr eaLnBrk="1" hangingPunct="1"/>
            <a:endParaRPr lang="en-US" altLang="en-US" sz="800" b="1" dirty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Fermilab User’s Meeting</a:t>
            </a:r>
            <a:r>
              <a:rPr lang="en-US" altLang="en-US" dirty="0">
                <a:solidFill>
                  <a:schemeClr val="accent6"/>
                </a:solidFill>
                <a:latin typeface="Helvetica" panose="020B0604020202020204" pitchFamily="34" charset="0"/>
                <a:ea typeface="Geneva" pitchFamily="121" charset="-128"/>
              </a:rPr>
              <a:t> (Introduction Series)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August 10th, 2020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</a:t>
            </a:r>
            <a:r>
              <a:rPr lang="en-US" sz="3400" baseline="30000" dirty="0"/>
              <a:t>-</a:t>
            </a:r>
            <a:r>
              <a:rPr lang="en-US" sz="2400" dirty="0"/>
              <a:t> Injection through Carbon foil into Booster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63E835-AA27-480E-A856-10B79183D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08" y="1088837"/>
            <a:ext cx="8812095" cy="3668342"/>
          </a:xfrm>
          <a:prstGeom prst="rect">
            <a:avLst/>
          </a:prstGeom>
        </p:spPr>
      </p:pic>
      <p:sp>
        <p:nvSpPr>
          <p:cNvPr id="7" name="Content Placeholder 29">
            <a:extLst>
              <a:ext uri="{FF2B5EF4-FFF2-40B4-BE49-F238E27FC236}">
                <a16:creationId xmlns:a16="http://schemas.microsoft.com/office/drawing/2014/main" id="{F8713071-A699-4533-976F-5B56011CBF19}"/>
              </a:ext>
            </a:extLst>
          </p:cNvPr>
          <p:cNvSpPr txBox="1">
            <a:spLocks/>
          </p:cNvSpPr>
          <p:nvPr/>
        </p:nvSpPr>
        <p:spPr bwMode="auto">
          <a:xfrm>
            <a:off x="2629896" y="4250565"/>
            <a:ext cx="6126015" cy="169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Carbon foil strips the two electrons from the proton.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Proton beam accumulates in the Booster ring.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Unstripped H- ions are sent to an absorber.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D8438E-9D87-45C9-9E27-88B816E9A319}"/>
              </a:ext>
            </a:extLst>
          </p:cNvPr>
          <p:cNvSpPr txBox="1"/>
          <p:nvPr/>
        </p:nvSpPr>
        <p:spPr>
          <a:xfrm>
            <a:off x="8647512" y="2591946"/>
            <a:ext cx="430887" cy="3273525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B. </a:t>
            </a:r>
            <a:r>
              <a:rPr lang="en-US" sz="1600" dirty="0" err="1">
                <a:solidFill>
                  <a:schemeClr val="accent6"/>
                </a:solidFill>
              </a:rPr>
              <a:t>Worthel</a:t>
            </a:r>
            <a:r>
              <a:rPr lang="en-US" sz="1600" dirty="0">
                <a:solidFill>
                  <a:schemeClr val="accent6"/>
                </a:solidFill>
              </a:rPr>
              <a:t> et al., Booster Rookie Book</a:t>
            </a:r>
          </a:p>
        </p:txBody>
      </p:sp>
    </p:spTree>
    <p:extLst>
      <p:ext uri="{BB962C8B-B14F-4D97-AF65-F5344CB8AC3E}">
        <p14:creationId xmlns:p14="http://schemas.microsoft.com/office/powerpoint/2010/main" val="42334642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Simplified Diagram of a Synchrotron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63E835-AA27-480E-A856-10B79183D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1088837"/>
            <a:ext cx="5198225" cy="2163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D8438E-9D87-45C9-9E27-88B816E9A319}"/>
              </a:ext>
            </a:extLst>
          </p:cNvPr>
          <p:cNvSpPr txBox="1"/>
          <p:nvPr/>
        </p:nvSpPr>
        <p:spPr>
          <a:xfrm>
            <a:off x="8405857" y="1272993"/>
            <a:ext cx="677108" cy="4555863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B. </a:t>
            </a:r>
            <a:r>
              <a:rPr lang="en-US" sz="1600" dirty="0" err="1">
                <a:solidFill>
                  <a:schemeClr val="accent6"/>
                </a:solidFill>
              </a:rPr>
              <a:t>Worthel</a:t>
            </a:r>
            <a:r>
              <a:rPr lang="en-US" sz="1600" dirty="0">
                <a:solidFill>
                  <a:schemeClr val="accent6"/>
                </a:solidFill>
              </a:rPr>
              <a:t> et al., Booster Rookie Book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D. Barak, B. Harrison, A. Watts, Concepts Rookie Book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3E9B44-5444-4C2E-8D40-98D0069BF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770" y="2756593"/>
            <a:ext cx="4793139" cy="32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808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1A13CA8-4BE6-49AD-93DF-B3A10DF197A2}"/>
              </a:ext>
            </a:extLst>
          </p:cNvPr>
          <p:cNvGrpSpPr/>
          <p:nvPr/>
        </p:nvGrpSpPr>
        <p:grpSpPr>
          <a:xfrm>
            <a:off x="104327" y="1248153"/>
            <a:ext cx="4589018" cy="2535589"/>
            <a:chOff x="104327" y="893411"/>
            <a:chExt cx="4589018" cy="25355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327" y="893411"/>
              <a:ext cx="4467673" cy="253558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20587" y="1443066"/>
              <a:ext cx="14136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F-Magnet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24151" y="1352501"/>
              <a:ext cx="14665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FF"/>
                  </a:solidFill>
                </a:rPr>
                <a:t>D-Magnet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24794" y="2223553"/>
              <a:ext cx="26685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FF00"/>
                  </a:solidFill>
                </a:rPr>
                <a:t>Resonant Capacitor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35000" y="2348522"/>
              <a:ext cx="9729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9900"/>
                  </a:solidFill>
                </a:rPr>
                <a:t>Choke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720014" y="965475"/>
            <a:ext cx="3640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15Hz Resonant circuit synchrotron</a:t>
            </a:r>
          </a:p>
          <a:p>
            <a:endParaRPr lang="en-US" sz="800" b="1" dirty="0">
              <a:solidFill>
                <a:schemeClr val="accent6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Accelerating protons from 400MeV to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8GeV in 33.33msec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29E8A5-2309-43E8-A2F3-0855D1D6D7CE}"/>
              </a:ext>
            </a:extLst>
          </p:cNvPr>
          <p:cNvSpPr/>
          <p:nvPr/>
        </p:nvSpPr>
        <p:spPr>
          <a:xfrm>
            <a:off x="4720014" y="3325791"/>
            <a:ext cx="3586765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Record flux:  	&gt;2.5e17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pph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 in FY18</a:t>
            </a:r>
          </a:p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Operational: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 	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2.3e17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pph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Goal: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2.7e17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pph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 in FY22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C45D61-B819-472B-BE7D-392D8446D0C6}"/>
              </a:ext>
            </a:extLst>
          </p:cNvPr>
          <p:cNvSpPr/>
          <p:nvPr/>
        </p:nvSpPr>
        <p:spPr>
          <a:xfrm>
            <a:off x="4893473" y="2038809"/>
            <a:ext cx="3640227" cy="1077218"/>
          </a:xfrm>
          <a:prstGeom prst="rect">
            <a:avLst/>
          </a:prstGeom>
          <a:ln w="28575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r>
              <a:rPr lang="en-US" sz="1600" b="1" u="sng" dirty="0"/>
              <a:t>Status</a:t>
            </a:r>
          </a:p>
          <a:p>
            <a:r>
              <a:rPr lang="en-US" sz="1600" dirty="0">
                <a:sym typeface="Wingdings" panose="05000000000000000000" pitchFamily="2" charset="2"/>
              </a:rPr>
              <a:t>Intensity:		4.5e12 protons</a:t>
            </a:r>
          </a:p>
          <a:p>
            <a:r>
              <a:rPr lang="en-US" sz="1600" dirty="0">
                <a:sym typeface="Wingdings" panose="05000000000000000000" pitchFamily="2" charset="2"/>
              </a:rPr>
              <a:t>Efficiency:		94%</a:t>
            </a:r>
          </a:p>
          <a:p>
            <a:r>
              <a:rPr lang="en-US" sz="1600" dirty="0">
                <a:sym typeface="Wingdings" panose="05000000000000000000" pitchFamily="2" charset="2"/>
              </a:rPr>
              <a:t>Number of protons per hour: 2.3e17 </a:t>
            </a:r>
            <a:r>
              <a:rPr lang="en-US" sz="1600" dirty="0" err="1">
                <a:sym typeface="Wingdings" panose="05000000000000000000" pitchFamily="2" charset="2"/>
              </a:rPr>
              <a:t>pph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D7BD16-70B1-47A2-A153-2E4CD91BF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7" y="4446169"/>
            <a:ext cx="8686801" cy="17480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D4AC82-6BBA-4CD3-A138-3AE266F94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23" y="4039598"/>
            <a:ext cx="2599799" cy="1027905"/>
          </a:xfrm>
          <a:prstGeom prst="rect">
            <a:avLst/>
          </a:prstGeom>
        </p:spPr>
      </p:pic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86E39F03-00ED-4356-9D51-0E014D092269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6259B7A3-AEFD-4500-B402-B8038F4FC978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E041BBC-DBC2-4AC3-996F-8B0E52F0CF0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A182D8E-F7CC-465D-B710-3E5707CC985F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Fermilab Booster – 8 GeV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977DE7-7D04-4FA5-9A29-996E2625D4D1}"/>
              </a:ext>
            </a:extLst>
          </p:cNvPr>
          <p:cNvSpPr txBox="1"/>
          <p:nvPr/>
        </p:nvSpPr>
        <p:spPr>
          <a:xfrm>
            <a:off x="8681714" y="969060"/>
            <a:ext cx="430887" cy="5081071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 K. Seiya,NUFACT19,   B. </a:t>
            </a:r>
            <a:r>
              <a:rPr lang="en-US" sz="1600" dirty="0" err="1">
                <a:solidFill>
                  <a:schemeClr val="accent6"/>
                </a:solidFill>
              </a:rPr>
              <a:t>Worthel</a:t>
            </a:r>
            <a:r>
              <a:rPr lang="en-US" sz="1600" dirty="0">
                <a:solidFill>
                  <a:schemeClr val="accent6"/>
                </a:solidFill>
              </a:rPr>
              <a:t> et al., Booster Rookie Book</a:t>
            </a:r>
          </a:p>
        </p:txBody>
      </p:sp>
    </p:spTree>
    <p:extLst>
      <p:ext uri="{BB962C8B-B14F-4D97-AF65-F5344CB8AC3E}">
        <p14:creationId xmlns:p14="http://schemas.microsoft.com/office/powerpoint/2010/main" val="2462577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93554-2950-48F4-B00B-F03FA26D5C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8600" y="296862"/>
            <a:ext cx="8643851" cy="581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001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Filling the Main Injector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E294E5-B215-43FA-83E0-2D8F62425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909599"/>
            <a:ext cx="8158222" cy="52435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329B9B-0B8E-4AAF-AE32-99A67098D97A}"/>
              </a:ext>
            </a:extLst>
          </p:cNvPr>
          <p:cNvSpPr txBox="1"/>
          <p:nvPr/>
        </p:nvSpPr>
        <p:spPr>
          <a:xfrm>
            <a:off x="8681714" y="969060"/>
            <a:ext cx="430887" cy="3570978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D. S. Ayres, </a:t>
            </a:r>
            <a:r>
              <a:rPr lang="en-US" sz="1600" dirty="0" err="1">
                <a:solidFill>
                  <a:schemeClr val="accent6"/>
                </a:solidFill>
              </a:rPr>
              <a:t>NOvA</a:t>
            </a:r>
            <a:r>
              <a:rPr lang="en-US" sz="1600" dirty="0">
                <a:solidFill>
                  <a:schemeClr val="accent6"/>
                </a:solidFill>
              </a:rPr>
              <a:t> Technical Design Report</a:t>
            </a:r>
          </a:p>
        </p:txBody>
      </p:sp>
    </p:spTree>
    <p:extLst>
      <p:ext uri="{BB962C8B-B14F-4D97-AF65-F5344CB8AC3E}">
        <p14:creationId xmlns:p14="http://schemas.microsoft.com/office/powerpoint/2010/main" val="38838721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Main Injector – 120 GeV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5737B-7707-4868-9961-73E6B7977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68" y="872359"/>
            <a:ext cx="5299153" cy="4163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F79D7E-8E7C-438C-A758-C86B61896D6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973856" y="3496887"/>
            <a:ext cx="4136588" cy="2743047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E3C657-54CB-4BC6-BFA8-3BC6BBF0D240}"/>
              </a:ext>
            </a:extLst>
          </p:cNvPr>
          <p:cNvSpPr/>
          <p:nvPr/>
        </p:nvSpPr>
        <p:spPr>
          <a:xfrm>
            <a:off x="1235880" y="5028275"/>
            <a:ext cx="2934265" cy="1200329"/>
          </a:xfrm>
          <a:prstGeom prst="rect">
            <a:avLst/>
          </a:prstGeom>
          <a:ln w="28575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r>
              <a:rPr lang="en-US" sz="1800" b="1" u="sng" dirty="0"/>
              <a:t>Status</a:t>
            </a:r>
          </a:p>
          <a:p>
            <a:r>
              <a:rPr lang="en-US" sz="1800" dirty="0">
                <a:sym typeface="Wingdings" panose="05000000000000000000" pitchFamily="2" charset="2"/>
              </a:rPr>
              <a:t>Intensity:		53e12 protons</a:t>
            </a:r>
          </a:p>
          <a:p>
            <a:r>
              <a:rPr lang="en-US" sz="1800" dirty="0">
                <a:sym typeface="Wingdings" panose="05000000000000000000" pitchFamily="2" charset="2"/>
              </a:rPr>
              <a:t>Energy Loss:	1 kJ</a:t>
            </a:r>
          </a:p>
          <a:p>
            <a:r>
              <a:rPr lang="en-US" sz="1800" dirty="0">
                <a:sym typeface="Wingdings" panose="05000000000000000000" pitchFamily="2" charset="2"/>
              </a:rPr>
              <a:t>Cycle time:      1.333 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B61C46-B256-4115-8A6F-9C62271C48F2}"/>
              </a:ext>
            </a:extLst>
          </p:cNvPr>
          <p:cNvSpPr txBox="1"/>
          <p:nvPr/>
        </p:nvSpPr>
        <p:spPr>
          <a:xfrm>
            <a:off x="5506545" y="2251979"/>
            <a:ext cx="28982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u="sng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Main Injector (MI):</a:t>
            </a:r>
          </a:p>
          <a:p>
            <a:pPr algn="l"/>
            <a:r>
              <a:rPr lang="en-US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8GeV –120GeV</a:t>
            </a:r>
          </a:p>
          <a:p>
            <a:pPr algn="l"/>
            <a:r>
              <a:rPr lang="en-US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Synchrotron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A41FCA-7093-42B3-AF12-F99F3E75A0C4}"/>
              </a:ext>
            </a:extLst>
          </p:cNvPr>
          <p:cNvSpPr/>
          <p:nvPr/>
        </p:nvSpPr>
        <p:spPr bwMode="auto">
          <a:xfrm>
            <a:off x="5503821" y="996944"/>
            <a:ext cx="2721506" cy="11221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r>
              <a:rPr lang="en-US" sz="1800" b="1" u="sng" dirty="0">
                <a:solidFill>
                  <a:srgbClr val="008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Recycler (RR):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</a:pPr>
            <a:r>
              <a:rPr lang="en-US" sz="1600" b="1" dirty="0">
                <a:solidFill>
                  <a:srgbClr val="008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8GeV fixed energy storage ring  with permanent magnets.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A648CC-0C67-42E1-A1B6-40DA8676E0EA}"/>
              </a:ext>
            </a:extLst>
          </p:cNvPr>
          <p:cNvSpPr txBox="1"/>
          <p:nvPr/>
        </p:nvSpPr>
        <p:spPr>
          <a:xfrm>
            <a:off x="8435493" y="969060"/>
            <a:ext cx="677108" cy="1709122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I. </a:t>
            </a:r>
            <a:r>
              <a:rPr lang="en-US" sz="1600" dirty="0" err="1">
                <a:solidFill>
                  <a:schemeClr val="accent6"/>
                </a:solidFill>
              </a:rPr>
              <a:t>Kourbanis</a:t>
            </a:r>
            <a:r>
              <a:rPr lang="en-US" sz="1600" dirty="0">
                <a:solidFill>
                  <a:schemeClr val="accent6"/>
                </a:solidFill>
              </a:rPr>
              <a:t>,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K. </a:t>
            </a:r>
            <a:r>
              <a:rPr lang="en-US" sz="1600" dirty="0" err="1">
                <a:solidFill>
                  <a:schemeClr val="accent6"/>
                </a:solidFill>
              </a:rPr>
              <a:t>Seiya</a:t>
            </a:r>
            <a:r>
              <a:rPr lang="en-US" sz="1600" dirty="0">
                <a:solidFill>
                  <a:schemeClr val="accent6"/>
                </a:solidFill>
              </a:rPr>
              <a:t>, NUFACT19</a:t>
            </a:r>
          </a:p>
        </p:txBody>
      </p:sp>
    </p:spTree>
    <p:extLst>
      <p:ext uri="{BB962C8B-B14F-4D97-AF65-F5344CB8AC3E}">
        <p14:creationId xmlns:p14="http://schemas.microsoft.com/office/powerpoint/2010/main" val="16220785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Delivery Ring &amp; Muon Campus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0DFE11-A243-4B36-A685-F049108D2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279" y="886539"/>
            <a:ext cx="7087441" cy="4082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DAD3A7-D316-48A6-A0D1-F9C035780C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764" y="4467728"/>
            <a:ext cx="2891949" cy="1785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CF4EE5-91AD-4051-BB6C-02035D7B9D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2953" y="4383062"/>
            <a:ext cx="3694378" cy="1869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C4AC48-2164-49A0-9055-5F942F2FFF19}"/>
              </a:ext>
            </a:extLst>
          </p:cNvPr>
          <p:cNvSpPr txBox="1"/>
          <p:nvPr/>
        </p:nvSpPr>
        <p:spPr>
          <a:xfrm>
            <a:off x="2413896" y="4222542"/>
            <a:ext cx="21581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g-2 </a:t>
            </a:r>
            <a:r>
              <a:rPr lang="en-US" sz="1800" b="1" dirty="0"/>
              <a:t>started 2017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E2B167-DD1A-4DF5-9207-DEC9215631C0}"/>
              </a:ext>
            </a:extLst>
          </p:cNvPr>
          <p:cNvSpPr txBox="1"/>
          <p:nvPr/>
        </p:nvSpPr>
        <p:spPr>
          <a:xfrm>
            <a:off x="6581554" y="3799124"/>
            <a:ext cx="25857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Mu2e </a:t>
            </a:r>
            <a:r>
              <a:rPr lang="en-US" sz="1800" b="1" dirty="0"/>
              <a:t>being built</a:t>
            </a:r>
            <a:endParaRPr lang="en-US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873543-DBA5-427F-9376-A02A000DED90}"/>
              </a:ext>
            </a:extLst>
          </p:cNvPr>
          <p:cNvSpPr txBox="1"/>
          <p:nvPr/>
        </p:nvSpPr>
        <p:spPr>
          <a:xfrm>
            <a:off x="8681714" y="969060"/>
            <a:ext cx="430887" cy="1709122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K. </a:t>
            </a:r>
            <a:r>
              <a:rPr lang="en-US" sz="1600" dirty="0" err="1">
                <a:solidFill>
                  <a:schemeClr val="accent6"/>
                </a:solidFill>
              </a:rPr>
              <a:t>Seiya</a:t>
            </a:r>
            <a:r>
              <a:rPr lang="en-US" sz="1600" dirty="0">
                <a:solidFill>
                  <a:schemeClr val="accent6"/>
                </a:solidFill>
              </a:rPr>
              <a:t>, NUFACT19</a:t>
            </a:r>
          </a:p>
        </p:txBody>
      </p:sp>
    </p:spTree>
    <p:extLst>
      <p:ext uri="{BB962C8B-B14F-4D97-AF65-F5344CB8AC3E}">
        <p14:creationId xmlns:p14="http://schemas.microsoft.com/office/powerpoint/2010/main" val="3805743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930684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Future Proton Complex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4200" dirty="0">
              <a:solidFill>
                <a:schemeClr val="tx2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5298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Beam Power and Detector Size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F8194-E877-4A51-887C-6E9B53F9D6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4313" y="1461683"/>
            <a:ext cx="8686799" cy="4646799"/>
          </a:xfrm>
          <a:prstGeom prst="rect">
            <a:avLst/>
          </a:prstGeom>
        </p:spPr>
      </p:pic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C6F5AE17-98CD-4D45-A317-DCC08D558987}"/>
              </a:ext>
            </a:extLst>
          </p:cNvPr>
          <p:cNvSpPr txBox="1">
            <a:spLocks/>
          </p:cNvSpPr>
          <p:nvPr/>
        </p:nvSpPr>
        <p:spPr bwMode="auto">
          <a:xfrm>
            <a:off x="228600" y="901920"/>
            <a:ext cx="8672513" cy="44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DUNE </a:t>
            </a:r>
            <a:r>
              <a:rPr lang="en-US" altLang="en-US" sz="2200" dirty="0">
                <a:solidFill>
                  <a:schemeClr val="accent6"/>
                </a:solidFill>
              </a:rPr>
              <a:t>long-baseline neutrino program calls for </a:t>
            </a:r>
            <a:r>
              <a:rPr lang="en-US" altLang="en-US" sz="2200" b="1" dirty="0">
                <a:solidFill>
                  <a:schemeClr val="accent6"/>
                </a:solidFill>
              </a:rPr>
              <a:t>2.4 MW</a:t>
            </a:r>
            <a:endParaRPr lang="en-US" altLang="en-US" sz="2200" dirty="0">
              <a:solidFill>
                <a:schemeClr val="accent6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876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F71B5E5-3D02-4043-81BD-CB9E0D02F047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Fermilab Upcoming Upgrades</a:t>
            </a:r>
            <a:r>
              <a:rPr lang="en-US" sz="2400" dirty="0">
                <a:solidFill>
                  <a:schemeClr val="accent6"/>
                </a:solidFill>
              </a:rPr>
              <a:t> Now   750kW</a:t>
            </a:r>
            <a:endParaRPr lang="en-US" sz="2400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593554-2950-48F4-B00B-F03FA26D5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14" y="941100"/>
            <a:ext cx="7349494" cy="517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47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4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1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1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Cartoon of Particle Accelerator Experiments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6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1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4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4587" name="Picture 14586">
            <a:extLst>
              <a:ext uri="{FF2B5EF4-FFF2-40B4-BE49-F238E27FC236}">
                <a16:creationId xmlns:a16="http://schemas.microsoft.com/office/drawing/2014/main" id="{492C2975-DCC2-4F10-BDFE-7C3F2AC692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2168" y="1050548"/>
            <a:ext cx="8085083" cy="3009011"/>
          </a:xfrm>
          <a:prstGeom prst="rect">
            <a:avLst/>
          </a:prstGeom>
        </p:spPr>
      </p:pic>
      <p:sp>
        <p:nvSpPr>
          <p:cNvPr id="284" name="Content Placeholder 29">
            <a:extLst>
              <a:ext uri="{FF2B5EF4-FFF2-40B4-BE49-F238E27FC236}">
                <a16:creationId xmlns:a16="http://schemas.microsoft.com/office/drawing/2014/main" id="{61BACEFE-4EC8-415A-B107-A1FCECD59826}"/>
              </a:ext>
            </a:extLst>
          </p:cNvPr>
          <p:cNvSpPr txBox="1">
            <a:spLocks/>
          </p:cNvSpPr>
          <p:nvPr/>
        </p:nvSpPr>
        <p:spPr bwMode="auto">
          <a:xfrm>
            <a:off x="3769797" y="4176006"/>
            <a:ext cx="2896818" cy="48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2"/>
                </a:solidFill>
              </a:rPr>
              <a:t>Secondary Particles</a:t>
            </a:r>
            <a:endParaRPr lang="en-US" altLang="en-US" sz="2200" dirty="0">
              <a:solidFill>
                <a:schemeClr val="accent2"/>
              </a:solidFill>
            </a:endParaRPr>
          </a:p>
        </p:txBody>
      </p:sp>
      <p:sp>
        <p:nvSpPr>
          <p:cNvPr id="287" name="Content Placeholder 29">
            <a:extLst>
              <a:ext uri="{FF2B5EF4-FFF2-40B4-BE49-F238E27FC236}">
                <a16:creationId xmlns:a16="http://schemas.microsoft.com/office/drawing/2014/main" id="{D1F0CCBB-C233-4D3C-A1F3-AC6090D9D06B}"/>
              </a:ext>
            </a:extLst>
          </p:cNvPr>
          <p:cNvSpPr txBox="1">
            <a:spLocks/>
          </p:cNvSpPr>
          <p:nvPr/>
        </p:nvSpPr>
        <p:spPr bwMode="auto">
          <a:xfrm>
            <a:off x="2509838" y="3592653"/>
            <a:ext cx="1094599" cy="48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Target</a:t>
            </a:r>
            <a:endParaRPr lang="en-US" altLang="en-US" sz="2200" dirty="0">
              <a:solidFill>
                <a:schemeClr val="accent6"/>
              </a:solidFill>
            </a:endParaRPr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35FE90D0-B60E-4016-B566-12E9811AB05C}"/>
              </a:ext>
            </a:extLst>
          </p:cNvPr>
          <p:cNvSpPr txBox="1">
            <a:spLocks/>
          </p:cNvSpPr>
          <p:nvPr/>
        </p:nvSpPr>
        <p:spPr bwMode="auto">
          <a:xfrm>
            <a:off x="228601" y="3583618"/>
            <a:ext cx="1952293" cy="48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rgbClr val="C00000"/>
                </a:solidFill>
              </a:rPr>
              <a:t>Proton-beam</a:t>
            </a:r>
            <a:endParaRPr lang="en-US" altLang="en-US" sz="2200" dirty="0">
              <a:solidFill>
                <a:srgbClr val="C00000"/>
              </a:solidFill>
            </a:endParaRP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ED41D0DA-66DC-4695-852E-2102BF4D56A9}"/>
              </a:ext>
            </a:extLst>
          </p:cNvPr>
          <p:cNvSpPr txBox="1">
            <a:spLocks/>
          </p:cNvSpPr>
          <p:nvPr/>
        </p:nvSpPr>
        <p:spPr bwMode="auto">
          <a:xfrm>
            <a:off x="6945075" y="3826107"/>
            <a:ext cx="1642176" cy="48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1">
                    <a:lumMod val="75000"/>
                  </a:schemeClr>
                </a:solidFill>
              </a:rPr>
              <a:t>Detector     </a:t>
            </a:r>
            <a:endParaRPr lang="en-US" altLang="en-US" sz="2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9EECA777-F602-4E83-A964-12621E7DCDBD}"/>
              </a:ext>
            </a:extLst>
          </p:cNvPr>
          <p:cNvSpPr txBox="1">
            <a:spLocks/>
          </p:cNvSpPr>
          <p:nvPr/>
        </p:nvSpPr>
        <p:spPr bwMode="auto">
          <a:xfrm>
            <a:off x="228600" y="5130746"/>
            <a:ext cx="8672513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The Fermilab Accelerator Complex is optimized to deliver intense proton beams at a variety of GeV-scale energies.</a:t>
            </a:r>
          </a:p>
        </p:txBody>
      </p:sp>
    </p:spTree>
    <p:extLst>
      <p:ext uri="{BB962C8B-B14F-4D97-AF65-F5344CB8AC3E}">
        <p14:creationId xmlns:p14="http://schemas.microsoft.com/office/powerpoint/2010/main" val="9398858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F71B5E5-3D02-4043-81BD-CB9E0D02F047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Fermilab Upcoming Upgrades</a:t>
            </a:r>
            <a:r>
              <a:rPr lang="en-US" sz="2400" dirty="0">
                <a:solidFill>
                  <a:schemeClr val="accent6"/>
                </a:solidFill>
              </a:rPr>
              <a:t> PIP-II  </a:t>
            </a:r>
            <a:r>
              <a:rPr lang="en-US" sz="2400" dirty="0">
                <a:solidFill>
                  <a:schemeClr val="accent4"/>
                </a:solidFill>
              </a:rPr>
              <a:t>1.2MW</a:t>
            </a:r>
            <a:endParaRPr lang="en-US" sz="2400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593554-2950-48F4-B00B-F03FA26D5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14" y="941100"/>
            <a:ext cx="7349494" cy="517793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C92CA0-9A07-4FBD-B54A-63E08E4A820A}"/>
              </a:ext>
            </a:extLst>
          </p:cNvPr>
          <p:cNvCxnSpPr>
            <a:cxnSpLocks/>
          </p:cNvCxnSpPr>
          <p:nvPr/>
        </p:nvCxnSpPr>
        <p:spPr>
          <a:xfrm flipV="1">
            <a:off x="2322747" y="4694274"/>
            <a:ext cx="856388" cy="678505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9">
            <a:extLst>
              <a:ext uri="{FF2B5EF4-FFF2-40B4-BE49-F238E27FC236}">
                <a16:creationId xmlns:a16="http://schemas.microsoft.com/office/drawing/2014/main" id="{559B04F3-7E90-4AE6-A760-EFEDFF692D35}"/>
              </a:ext>
            </a:extLst>
          </p:cNvPr>
          <p:cNvSpPr txBox="1">
            <a:spLocks/>
          </p:cNvSpPr>
          <p:nvPr/>
        </p:nvSpPr>
        <p:spPr bwMode="auto">
          <a:xfrm>
            <a:off x="1884387" y="5356029"/>
            <a:ext cx="1663995" cy="112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PIP-II SRF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Linac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0.8 GeV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0BE4C71-64F0-4EF7-8EF8-21BB15CE5D03}"/>
              </a:ext>
            </a:extLst>
          </p:cNvPr>
          <p:cNvCxnSpPr>
            <a:cxnSpLocks/>
          </p:cNvCxnSpPr>
          <p:nvPr/>
        </p:nvCxnSpPr>
        <p:spPr>
          <a:xfrm flipH="1">
            <a:off x="1298731" y="1822296"/>
            <a:ext cx="1068107" cy="619068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3A59ED83-0E82-4E1E-A60C-E6BA2F6F1D38}"/>
              </a:ext>
            </a:extLst>
          </p:cNvPr>
          <p:cNvSpPr txBox="1">
            <a:spLocks/>
          </p:cNvSpPr>
          <p:nvPr/>
        </p:nvSpPr>
        <p:spPr bwMode="auto">
          <a:xfrm>
            <a:off x="836214" y="1604329"/>
            <a:ext cx="1233377" cy="6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1.2 MW LBNF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Neutrinos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to DUNE</a:t>
            </a:r>
          </a:p>
        </p:txBody>
      </p:sp>
    </p:spTree>
    <p:extLst>
      <p:ext uri="{BB962C8B-B14F-4D97-AF65-F5344CB8AC3E}">
        <p14:creationId xmlns:p14="http://schemas.microsoft.com/office/powerpoint/2010/main" val="1781069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D43B3D-7626-4C52-A860-0F026AEA7A0D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EE1F5C4-9703-45B1-BE11-4D68C85AAD18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6"/>
                </a:solidFill>
              </a:rPr>
              <a:t>PIP-II Linac &amp; Upgrade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2711198-4C7C-40AA-BFC3-85A0476B8E1B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24E66DA-CF81-45A2-BDEE-F583E66CC251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3A2D131-93CC-4027-ABEE-23F44A55BAA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665E1-0023-45A2-9365-45157B477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70868"/>
            <a:ext cx="5247248" cy="3994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FAD087-9075-4CCE-A457-2E3886FFC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590" y="1170868"/>
            <a:ext cx="3058026" cy="44014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6EB573-AF4F-4BDC-B71F-38DD96930419}"/>
              </a:ext>
            </a:extLst>
          </p:cNvPr>
          <p:cNvSpPr txBox="1"/>
          <p:nvPr/>
        </p:nvSpPr>
        <p:spPr>
          <a:xfrm>
            <a:off x="8681714" y="969060"/>
            <a:ext cx="430887" cy="2429704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E. </a:t>
            </a:r>
            <a:r>
              <a:rPr lang="en-US" sz="1600" dirty="0" err="1">
                <a:solidFill>
                  <a:schemeClr val="accent6"/>
                </a:solidFill>
              </a:rPr>
              <a:t>Pozdeyev</a:t>
            </a:r>
            <a:r>
              <a:rPr lang="en-US" sz="1600" dirty="0">
                <a:solidFill>
                  <a:schemeClr val="accent6"/>
                </a:solidFill>
              </a:rPr>
              <a:t>, SpaceCharge19</a:t>
            </a:r>
          </a:p>
        </p:txBody>
      </p:sp>
    </p:spTree>
    <p:extLst>
      <p:ext uri="{BB962C8B-B14F-4D97-AF65-F5344CB8AC3E}">
        <p14:creationId xmlns:p14="http://schemas.microsoft.com/office/powerpoint/2010/main" val="24326695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F71B5E5-3D02-4043-81BD-CB9E0D02F047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Fermilab Upcoming Upgrades</a:t>
            </a:r>
            <a:r>
              <a:rPr lang="en-US" sz="2400" dirty="0">
                <a:solidFill>
                  <a:schemeClr val="accent6"/>
                </a:solidFill>
              </a:rPr>
              <a:t> Future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4"/>
                </a:solidFill>
              </a:rPr>
              <a:t>2.4MW</a:t>
            </a:r>
            <a:endParaRPr lang="en-US" sz="2400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593554-2950-48F4-B00B-F03FA26D5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14" y="941100"/>
            <a:ext cx="7349494" cy="517793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C92CA0-9A07-4FBD-B54A-63E08E4A820A}"/>
              </a:ext>
            </a:extLst>
          </p:cNvPr>
          <p:cNvCxnSpPr>
            <a:cxnSpLocks/>
          </p:cNvCxnSpPr>
          <p:nvPr/>
        </p:nvCxnSpPr>
        <p:spPr>
          <a:xfrm flipV="1">
            <a:off x="2322747" y="4694274"/>
            <a:ext cx="856388" cy="678505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9">
            <a:extLst>
              <a:ext uri="{FF2B5EF4-FFF2-40B4-BE49-F238E27FC236}">
                <a16:creationId xmlns:a16="http://schemas.microsoft.com/office/drawing/2014/main" id="{559B04F3-7E90-4AE6-A760-EFEDFF692D35}"/>
              </a:ext>
            </a:extLst>
          </p:cNvPr>
          <p:cNvSpPr txBox="1">
            <a:spLocks/>
          </p:cNvSpPr>
          <p:nvPr/>
        </p:nvSpPr>
        <p:spPr bwMode="auto">
          <a:xfrm>
            <a:off x="1884387" y="5356029"/>
            <a:ext cx="1663995" cy="112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PIP-II SRF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Linac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1-3 GeV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0BE4C71-64F0-4EF7-8EF8-21BB15CE5D03}"/>
              </a:ext>
            </a:extLst>
          </p:cNvPr>
          <p:cNvCxnSpPr>
            <a:cxnSpLocks/>
          </p:cNvCxnSpPr>
          <p:nvPr/>
        </p:nvCxnSpPr>
        <p:spPr>
          <a:xfrm flipH="1">
            <a:off x="1298731" y="1822296"/>
            <a:ext cx="1068107" cy="619068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3A59ED83-0E82-4E1E-A60C-E6BA2F6F1D38}"/>
              </a:ext>
            </a:extLst>
          </p:cNvPr>
          <p:cNvSpPr txBox="1">
            <a:spLocks/>
          </p:cNvSpPr>
          <p:nvPr/>
        </p:nvSpPr>
        <p:spPr bwMode="auto">
          <a:xfrm>
            <a:off x="836214" y="1604329"/>
            <a:ext cx="1233377" cy="6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2.4 MW LBNF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Neutrinos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to DUNE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000B9D-BDBB-4A23-AF8D-CB5AD800EB82}"/>
              </a:ext>
            </a:extLst>
          </p:cNvPr>
          <p:cNvSpPr/>
          <p:nvPr/>
        </p:nvSpPr>
        <p:spPr>
          <a:xfrm>
            <a:off x="2921299" y="4459408"/>
            <a:ext cx="983512" cy="85857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5668EB81-AC7E-462C-8C5D-0767D1AEF0AF}"/>
              </a:ext>
            </a:extLst>
          </p:cNvPr>
          <p:cNvSpPr txBox="1">
            <a:spLocks/>
          </p:cNvSpPr>
          <p:nvPr/>
        </p:nvSpPr>
        <p:spPr bwMode="auto">
          <a:xfrm>
            <a:off x="3954845" y="4972057"/>
            <a:ext cx="904233" cy="551558"/>
          </a:xfrm>
          <a:prstGeom prst="rect">
            <a:avLst/>
          </a:prstGeom>
          <a:solidFill>
            <a:schemeClr val="bg1"/>
          </a:solidFill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Replace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Booster</a:t>
            </a:r>
          </a:p>
        </p:txBody>
      </p:sp>
      <p:sp>
        <p:nvSpPr>
          <p:cNvPr id="18" name="Content Placeholder 29">
            <a:extLst>
              <a:ext uri="{FF2B5EF4-FFF2-40B4-BE49-F238E27FC236}">
                <a16:creationId xmlns:a16="http://schemas.microsoft.com/office/drawing/2014/main" id="{E33ED22C-2698-4821-89C8-70375630D8BD}"/>
              </a:ext>
            </a:extLst>
          </p:cNvPr>
          <p:cNvSpPr txBox="1">
            <a:spLocks/>
          </p:cNvSpPr>
          <p:nvPr/>
        </p:nvSpPr>
        <p:spPr bwMode="auto">
          <a:xfrm>
            <a:off x="6681729" y="2093833"/>
            <a:ext cx="1068107" cy="521775"/>
          </a:xfrm>
          <a:prstGeom prst="rect">
            <a:avLst/>
          </a:prstGeom>
          <a:solidFill>
            <a:schemeClr val="bg1"/>
          </a:solidFill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Recycler?</a:t>
            </a:r>
          </a:p>
        </p:txBody>
      </p:sp>
    </p:spTree>
    <p:extLst>
      <p:ext uri="{BB962C8B-B14F-4D97-AF65-F5344CB8AC3E}">
        <p14:creationId xmlns:p14="http://schemas.microsoft.com/office/powerpoint/2010/main" val="20093311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D43B3D-7626-4C52-A860-0F026AEA7A0D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EE1F5C4-9703-45B1-BE11-4D68C85AAD18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1229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6981" y="1011090"/>
            <a:ext cx="7235591" cy="476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6"/>
                </a:solidFill>
              </a:rPr>
              <a:t>Replace Booster with RCS and/or Linac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2711198-4C7C-40AA-BFC3-85A0476B8E1B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24E66DA-CF81-45A2-BDEE-F583E66CC251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3A2D131-93CC-4027-ABEE-23F44A55BAA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390D68F9-7D31-4C8D-A9AC-873275BF75F6}"/>
              </a:ext>
            </a:extLst>
          </p:cNvPr>
          <p:cNvSpPr txBox="1">
            <a:spLocks/>
          </p:cNvSpPr>
          <p:nvPr/>
        </p:nvSpPr>
        <p:spPr bwMode="auto">
          <a:xfrm>
            <a:off x="413535" y="5883420"/>
            <a:ext cx="3459823" cy="40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(Linac and RCS not to scale)</a:t>
            </a:r>
            <a:endParaRPr lang="en-US" altLang="en-US" sz="1800" dirty="0">
              <a:solidFill>
                <a:schemeClr val="accent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AB41E0-2D66-4D80-AC31-BE90747899DE}"/>
              </a:ext>
            </a:extLst>
          </p:cNvPr>
          <p:cNvSpPr txBox="1"/>
          <p:nvPr/>
        </p:nvSpPr>
        <p:spPr>
          <a:xfrm>
            <a:off x="8681714" y="969060"/>
            <a:ext cx="430887" cy="756874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S. Dixon</a:t>
            </a:r>
          </a:p>
        </p:txBody>
      </p:sp>
    </p:spTree>
    <p:extLst>
      <p:ext uri="{BB962C8B-B14F-4D97-AF65-F5344CB8AC3E}">
        <p14:creationId xmlns:p14="http://schemas.microsoft.com/office/powerpoint/2010/main" val="26686667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8 GeV Linac Option – other beamlines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92CD714-96D2-4BF0-A921-2A11121F2199}"/>
              </a:ext>
            </a:extLst>
          </p:cNvPr>
          <p:cNvSpPr/>
          <p:nvPr/>
        </p:nvSpPr>
        <p:spPr>
          <a:xfrm>
            <a:off x="4841768" y="1532679"/>
            <a:ext cx="3561907" cy="3397102"/>
          </a:xfrm>
          <a:prstGeom prst="ellips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18E366-BB5A-4C15-BDEB-0D8AF82D8D4E}"/>
              </a:ext>
            </a:extLst>
          </p:cNvPr>
          <p:cNvSpPr/>
          <p:nvPr/>
        </p:nvSpPr>
        <p:spPr>
          <a:xfrm>
            <a:off x="5261196" y="1532679"/>
            <a:ext cx="3561907" cy="339710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B2756FF-476A-4EFD-9C0B-6CA328C50BA0}"/>
              </a:ext>
            </a:extLst>
          </p:cNvPr>
          <p:cNvCxnSpPr>
            <a:cxnSpLocks/>
          </p:cNvCxnSpPr>
          <p:nvPr/>
        </p:nvCxnSpPr>
        <p:spPr>
          <a:xfrm>
            <a:off x="119725" y="4996762"/>
            <a:ext cx="1068572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166146A-D6EC-4ABC-85B8-1571B51703E7}"/>
              </a:ext>
            </a:extLst>
          </p:cNvPr>
          <p:cNvCxnSpPr>
            <a:cxnSpLocks/>
          </p:cNvCxnSpPr>
          <p:nvPr/>
        </p:nvCxnSpPr>
        <p:spPr>
          <a:xfrm>
            <a:off x="1249326" y="4996451"/>
            <a:ext cx="5039832" cy="312"/>
          </a:xfrm>
          <a:prstGeom prst="straightConnector1">
            <a:avLst/>
          </a:prstGeom>
          <a:ln w="57150">
            <a:solidFill>
              <a:schemeClr val="accent4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ECA0836-AD36-4DE6-A8F9-E35337F2261A}"/>
              </a:ext>
            </a:extLst>
          </p:cNvPr>
          <p:cNvSpPr txBox="1"/>
          <p:nvPr/>
        </p:nvSpPr>
        <p:spPr>
          <a:xfrm>
            <a:off x="6364341" y="1061788"/>
            <a:ext cx="2567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6"/>
                </a:solidFill>
              </a:rPr>
              <a:t>Main Injector</a:t>
            </a:r>
          </a:p>
          <a:p>
            <a:pPr algn="r"/>
            <a:r>
              <a:rPr lang="en-US" b="1" dirty="0">
                <a:solidFill>
                  <a:schemeClr val="accent6"/>
                </a:solidFill>
              </a:rPr>
              <a:t>(MI)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49BA4A8-C7C5-4849-8E09-2AA7FC072778}"/>
              </a:ext>
            </a:extLst>
          </p:cNvPr>
          <p:cNvCxnSpPr>
            <a:cxnSpLocks/>
          </p:cNvCxnSpPr>
          <p:nvPr/>
        </p:nvCxnSpPr>
        <p:spPr>
          <a:xfrm>
            <a:off x="3546621" y="5034286"/>
            <a:ext cx="1122076" cy="645515"/>
          </a:xfrm>
          <a:prstGeom prst="straightConnector1">
            <a:avLst/>
          </a:prstGeom>
          <a:ln w="38100">
            <a:solidFill>
              <a:schemeClr val="accent4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6A9F4E8-7B9B-4325-B1DC-149B78086786}"/>
              </a:ext>
            </a:extLst>
          </p:cNvPr>
          <p:cNvSpPr txBox="1"/>
          <p:nvPr/>
        </p:nvSpPr>
        <p:spPr>
          <a:xfrm>
            <a:off x="2058062" y="4984367"/>
            <a:ext cx="1780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8 GeV Linac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A28510-FC1E-4422-9AEB-D5D1335579EA}"/>
              </a:ext>
            </a:extLst>
          </p:cNvPr>
          <p:cNvSpPr txBox="1"/>
          <p:nvPr/>
        </p:nvSpPr>
        <p:spPr>
          <a:xfrm>
            <a:off x="119725" y="4104753"/>
            <a:ext cx="1686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PIP-II</a:t>
            </a:r>
          </a:p>
          <a:p>
            <a:r>
              <a:rPr lang="en-US" b="1" dirty="0">
                <a:solidFill>
                  <a:schemeClr val="accent6"/>
                </a:solidFill>
              </a:rPr>
              <a:t>Linac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DF7A77F-14AF-4C7C-B125-8E6E2B8C726E}"/>
              </a:ext>
            </a:extLst>
          </p:cNvPr>
          <p:cNvSpPr txBox="1"/>
          <p:nvPr/>
        </p:nvSpPr>
        <p:spPr>
          <a:xfrm>
            <a:off x="4668697" y="1324741"/>
            <a:ext cx="1686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Recycler?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ADEA7B-5ADD-4E8F-9E09-286B0022AE3D}"/>
              </a:ext>
            </a:extLst>
          </p:cNvPr>
          <p:cNvSpPr txBox="1"/>
          <p:nvPr/>
        </p:nvSpPr>
        <p:spPr>
          <a:xfrm>
            <a:off x="1228443" y="2503493"/>
            <a:ext cx="1880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Optional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Accumulator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Ring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1176CC-8CF0-42AC-BE63-A5CA77E89DAA}"/>
              </a:ext>
            </a:extLst>
          </p:cNvPr>
          <p:cNvCxnSpPr>
            <a:cxnSpLocks/>
          </p:cNvCxnSpPr>
          <p:nvPr/>
        </p:nvCxnSpPr>
        <p:spPr>
          <a:xfrm flipH="1" flipV="1">
            <a:off x="2783687" y="2136221"/>
            <a:ext cx="865811" cy="130868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370E4B2-FC27-4F1A-AEF3-9B84D353D1B2}"/>
              </a:ext>
            </a:extLst>
          </p:cNvPr>
          <p:cNvCxnSpPr>
            <a:cxnSpLocks/>
          </p:cNvCxnSpPr>
          <p:nvPr/>
        </p:nvCxnSpPr>
        <p:spPr>
          <a:xfrm>
            <a:off x="4700158" y="5004622"/>
            <a:ext cx="1122076" cy="645515"/>
          </a:xfrm>
          <a:prstGeom prst="straightConnector1">
            <a:avLst/>
          </a:prstGeom>
          <a:ln w="38100">
            <a:solidFill>
              <a:schemeClr val="accent4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AB0A4E86-C8CE-4EE8-8AEE-2348D365E4BA}"/>
              </a:ext>
            </a:extLst>
          </p:cNvPr>
          <p:cNvSpPr/>
          <p:nvPr/>
        </p:nvSpPr>
        <p:spPr>
          <a:xfrm>
            <a:off x="1958824" y="3152912"/>
            <a:ext cx="1880191" cy="1800447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317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Rapid-Cycling </a:t>
            </a:r>
            <a:r>
              <a:rPr lang="en-US" sz="2400" dirty="0" err="1"/>
              <a:t>Synchtron</a:t>
            </a:r>
            <a:r>
              <a:rPr lang="en-US" sz="2400" dirty="0"/>
              <a:t> (RCS) Option – other beamlines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92CD714-96D2-4BF0-A921-2A11121F2199}"/>
              </a:ext>
            </a:extLst>
          </p:cNvPr>
          <p:cNvSpPr/>
          <p:nvPr/>
        </p:nvSpPr>
        <p:spPr>
          <a:xfrm>
            <a:off x="4841768" y="1532679"/>
            <a:ext cx="3561907" cy="3397102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18E366-BB5A-4C15-BDEB-0D8AF82D8D4E}"/>
              </a:ext>
            </a:extLst>
          </p:cNvPr>
          <p:cNvSpPr/>
          <p:nvPr/>
        </p:nvSpPr>
        <p:spPr>
          <a:xfrm>
            <a:off x="5261196" y="1532679"/>
            <a:ext cx="3561907" cy="339710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B2756FF-476A-4EFD-9C0B-6CA328C50BA0}"/>
              </a:ext>
            </a:extLst>
          </p:cNvPr>
          <p:cNvCxnSpPr>
            <a:cxnSpLocks/>
          </p:cNvCxnSpPr>
          <p:nvPr/>
        </p:nvCxnSpPr>
        <p:spPr>
          <a:xfrm>
            <a:off x="119725" y="4996762"/>
            <a:ext cx="1068572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ECA0836-AD36-4DE6-A8F9-E35337F2261A}"/>
              </a:ext>
            </a:extLst>
          </p:cNvPr>
          <p:cNvSpPr txBox="1"/>
          <p:nvPr/>
        </p:nvSpPr>
        <p:spPr>
          <a:xfrm>
            <a:off x="6364341" y="1061788"/>
            <a:ext cx="2567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6"/>
                </a:solidFill>
              </a:rPr>
              <a:t>Main Injector</a:t>
            </a:r>
          </a:p>
          <a:p>
            <a:pPr algn="r"/>
            <a:r>
              <a:rPr lang="en-US" b="1" dirty="0">
                <a:solidFill>
                  <a:schemeClr val="accent6"/>
                </a:solidFill>
              </a:rPr>
              <a:t>(MI)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A28510-FC1E-4422-9AEB-D5D1335579EA}"/>
              </a:ext>
            </a:extLst>
          </p:cNvPr>
          <p:cNvSpPr txBox="1"/>
          <p:nvPr/>
        </p:nvSpPr>
        <p:spPr>
          <a:xfrm>
            <a:off x="119725" y="4104753"/>
            <a:ext cx="1686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PIP-II</a:t>
            </a:r>
          </a:p>
          <a:p>
            <a:r>
              <a:rPr lang="en-US" b="1" dirty="0">
                <a:solidFill>
                  <a:schemeClr val="accent6"/>
                </a:solidFill>
              </a:rPr>
              <a:t>Linac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DF7A77F-14AF-4C7C-B125-8E6E2B8C726E}"/>
              </a:ext>
            </a:extLst>
          </p:cNvPr>
          <p:cNvSpPr txBox="1"/>
          <p:nvPr/>
        </p:nvSpPr>
        <p:spPr>
          <a:xfrm>
            <a:off x="4494060" y="1222969"/>
            <a:ext cx="1686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Optional</a:t>
            </a:r>
          </a:p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Storage</a:t>
            </a:r>
          </a:p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ADEA7B-5ADD-4E8F-9E09-286B0022AE3D}"/>
              </a:ext>
            </a:extLst>
          </p:cNvPr>
          <p:cNvSpPr txBox="1"/>
          <p:nvPr/>
        </p:nvSpPr>
        <p:spPr>
          <a:xfrm>
            <a:off x="1225342" y="2835777"/>
            <a:ext cx="1146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Optional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Injector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Ring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1176CC-8CF0-42AC-BE63-A5CA77E89DAA}"/>
              </a:ext>
            </a:extLst>
          </p:cNvPr>
          <p:cNvCxnSpPr>
            <a:cxnSpLocks/>
          </p:cNvCxnSpPr>
          <p:nvPr/>
        </p:nvCxnSpPr>
        <p:spPr>
          <a:xfrm flipH="1" flipV="1">
            <a:off x="1878729" y="2390697"/>
            <a:ext cx="1284922" cy="81912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6863192B-EA1A-4778-A497-B0590C94B148}"/>
              </a:ext>
            </a:extLst>
          </p:cNvPr>
          <p:cNvSpPr/>
          <p:nvPr/>
        </p:nvSpPr>
        <p:spPr>
          <a:xfrm>
            <a:off x="1958824" y="3152912"/>
            <a:ext cx="1880191" cy="1800447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FAAA509-11D5-4C1F-BD6E-8856978C49D5}"/>
              </a:ext>
            </a:extLst>
          </p:cNvPr>
          <p:cNvSpPr/>
          <p:nvPr/>
        </p:nvSpPr>
        <p:spPr>
          <a:xfrm>
            <a:off x="2372049" y="3194954"/>
            <a:ext cx="1880191" cy="1800447"/>
          </a:xfrm>
          <a:prstGeom prst="ellipse">
            <a:avLst/>
          </a:prstGeom>
          <a:noFill/>
          <a:ln w="57150">
            <a:solidFill>
              <a:schemeClr val="accent3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F2FCC02-8CE2-4EC9-B89A-A31DFD600CE6}"/>
              </a:ext>
            </a:extLst>
          </p:cNvPr>
          <p:cNvCxnSpPr>
            <a:cxnSpLocks/>
          </p:cNvCxnSpPr>
          <p:nvPr/>
        </p:nvCxnSpPr>
        <p:spPr>
          <a:xfrm flipH="1" flipV="1">
            <a:off x="3915663" y="2238632"/>
            <a:ext cx="318610" cy="1590392"/>
          </a:xfrm>
          <a:prstGeom prst="straightConnector1">
            <a:avLst/>
          </a:prstGeom>
          <a:ln w="57150">
            <a:solidFill>
              <a:schemeClr val="accent3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5E9FFE-84CE-4215-930B-5068E4E78AC9}"/>
              </a:ext>
            </a:extLst>
          </p:cNvPr>
          <p:cNvCxnSpPr>
            <a:cxnSpLocks/>
          </p:cNvCxnSpPr>
          <p:nvPr/>
        </p:nvCxnSpPr>
        <p:spPr>
          <a:xfrm flipH="1">
            <a:off x="4074968" y="4597513"/>
            <a:ext cx="1453962" cy="0"/>
          </a:xfrm>
          <a:prstGeom prst="straightConnector1">
            <a:avLst/>
          </a:prstGeom>
          <a:ln w="57150">
            <a:solidFill>
              <a:schemeClr val="accent3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BDC6718-7403-4BD2-97D1-634A853EA0A5}"/>
              </a:ext>
            </a:extLst>
          </p:cNvPr>
          <p:cNvSpPr txBox="1"/>
          <p:nvPr/>
        </p:nvSpPr>
        <p:spPr>
          <a:xfrm>
            <a:off x="3039944" y="2543109"/>
            <a:ext cx="968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RCS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DDB7E64-519F-4578-8B6B-774A709F4B37}"/>
              </a:ext>
            </a:extLst>
          </p:cNvPr>
          <p:cNvCxnSpPr>
            <a:cxnSpLocks/>
          </p:cNvCxnSpPr>
          <p:nvPr/>
        </p:nvCxnSpPr>
        <p:spPr>
          <a:xfrm>
            <a:off x="1244512" y="5002941"/>
            <a:ext cx="1276678" cy="12187"/>
          </a:xfrm>
          <a:prstGeom prst="straightConnector1">
            <a:avLst/>
          </a:prstGeom>
          <a:ln w="38100">
            <a:solidFill>
              <a:schemeClr val="accent6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B2C0BCD-706A-47BC-84C0-A04622749B3A}"/>
              </a:ext>
            </a:extLst>
          </p:cNvPr>
          <p:cNvSpPr txBox="1"/>
          <p:nvPr/>
        </p:nvSpPr>
        <p:spPr>
          <a:xfrm>
            <a:off x="671119" y="5030895"/>
            <a:ext cx="2142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Optional 1-3 GeV Linac Upgrade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BFD9679-BD0A-41B8-A35E-43E578E61EFC}"/>
              </a:ext>
            </a:extLst>
          </p:cNvPr>
          <p:cNvCxnSpPr>
            <a:cxnSpLocks/>
          </p:cNvCxnSpPr>
          <p:nvPr/>
        </p:nvCxnSpPr>
        <p:spPr>
          <a:xfrm flipH="1" flipV="1">
            <a:off x="5938284" y="4853763"/>
            <a:ext cx="1324752" cy="723566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6103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930684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Accelerator R&amp;D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4200" dirty="0">
              <a:solidFill>
                <a:schemeClr val="tx2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7461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Superconducting RF at Fermilab Technology </a:t>
            </a:r>
            <a:r>
              <a:rPr lang="en-US" sz="2400" dirty="0" err="1"/>
              <a:t>Divisipn</a:t>
            </a:r>
            <a:endParaRPr lang="en-US" sz="24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D0D02-DDA0-4FEF-BD45-344A50F8C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911272"/>
            <a:ext cx="3620867" cy="2731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6176AF-9274-4574-93BC-FAC46C980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726" y="934890"/>
            <a:ext cx="4783991" cy="2855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2275B2-02C6-48DB-8BC0-91F89B4A6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64" y="3255405"/>
            <a:ext cx="3719540" cy="2971822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sp>
        <p:nvSpPr>
          <p:cNvPr id="9" name="Content Placeholder 29">
            <a:extLst>
              <a:ext uri="{FF2B5EF4-FFF2-40B4-BE49-F238E27FC236}">
                <a16:creationId xmlns:a16="http://schemas.microsoft.com/office/drawing/2014/main" id="{6F28D8BE-C79A-4DC0-932B-99CF68AAF94C}"/>
              </a:ext>
            </a:extLst>
          </p:cNvPr>
          <p:cNvSpPr txBox="1">
            <a:spLocks/>
          </p:cNvSpPr>
          <p:nvPr/>
        </p:nvSpPr>
        <p:spPr bwMode="auto">
          <a:xfrm>
            <a:off x="4344785" y="4001193"/>
            <a:ext cx="4411126" cy="194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Fermilab has a cutting-edge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superconducting RF R&amp;D program to make accelerators more powerful, more efficient, and more affordable.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A47B50-0DB0-4CDB-A721-727B851D74F5}"/>
              </a:ext>
            </a:extLst>
          </p:cNvPr>
          <p:cNvSpPr txBox="1"/>
          <p:nvPr/>
        </p:nvSpPr>
        <p:spPr>
          <a:xfrm>
            <a:off x="0" y="1062333"/>
            <a:ext cx="430887" cy="13000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S. Posen. 2018</a:t>
            </a:r>
          </a:p>
        </p:txBody>
      </p:sp>
    </p:spTree>
    <p:extLst>
      <p:ext uri="{BB962C8B-B14F-4D97-AF65-F5344CB8AC3E}">
        <p14:creationId xmlns:p14="http://schemas.microsoft.com/office/powerpoint/2010/main" val="14900474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60309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FAST/IOTA – Accelerator R&amp;D Facility at Fermilab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926754-D022-4F7B-B30F-0204CD208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4648"/>
            <a:ext cx="9144000" cy="2381041"/>
          </a:xfrm>
          <a:prstGeom prst="rect">
            <a:avLst/>
          </a:prstGeom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DE3B640E-DC62-4B9B-A8CF-FB7FCD9CE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3" y="3068760"/>
            <a:ext cx="6313838" cy="312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E1B04F-87F8-46EC-9003-7A7628DED55C}"/>
              </a:ext>
            </a:extLst>
          </p:cNvPr>
          <p:cNvCxnSpPr>
            <a:cxnSpLocks/>
          </p:cNvCxnSpPr>
          <p:nvPr/>
        </p:nvCxnSpPr>
        <p:spPr>
          <a:xfrm flipV="1">
            <a:off x="2833577" y="2324171"/>
            <a:ext cx="4614530" cy="794894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3DEFADA-7F89-41F3-A72E-67B464ACD84E}"/>
              </a:ext>
            </a:extLst>
          </p:cNvPr>
          <p:cNvCxnSpPr>
            <a:cxnSpLocks/>
          </p:cNvCxnSpPr>
          <p:nvPr/>
        </p:nvCxnSpPr>
        <p:spPr>
          <a:xfrm flipV="1">
            <a:off x="6358270" y="2995674"/>
            <a:ext cx="2090109" cy="2073562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6BDDC77-F069-4300-BFEA-078FEEEE7D12}"/>
              </a:ext>
            </a:extLst>
          </p:cNvPr>
          <p:cNvSpPr txBox="1"/>
          <p:nvPr/>
        </p:nvSpPr>
        <p:spPr>
          <a:xfrm>
            <a:off x="8653463" y="3312560"/>
            <a:ext cx="430887" cy="2395336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S. </a:t>
            </a:r>
            <a:r>
              <a:rPr lang="en-US" sz="1600" dirty="0" err="1">
                <a:solidFill>
                  <a:schemeClr val="accent6"/>
                </a:solidFill>
              </a:rPr>
              <a:t>Antipov</a:t>
            </a:r>
            <a:r>
              <a:rPr lang="en-US" sz="1600" dirty="0">
                <a:solidFill>
                  <a:schemeClr val="accent6"/>
                </a:solidFill>
              </a:rPr>
              <a:t> et al., JINST 2016</a:t>
            </a:r>
          </a:p>
        </p:txBody>
      </p:sp>
    </p:spTree>
    <p:extLst>
      <p:ext uri="{BB962C8B-B14F-4D97-AF65-F5344CB8AC3E}">
        <p14:creationId xmlns:p14="http://schemas.microsoft.com/office/powerpoint/2010/main" val="929940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930684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Thank you!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Any Questions?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019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93554-2950-48F4-B00B-F03FA26D5C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8600" y="296862"/>
            <a:ext cx="8643851" cy="581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68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Magnetron H</a:t>
            </a:r>
            <a:r>
              <a:rPr lang="en-US" sz="3600" baseline="30000" dirty="0"/>
              <a:t>-</a:t>
            </a:r>
            <a:r>
              <a:rPr lang="en-US" sz="2400" dirty="0"/>
              <a:t> Source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4B63CD-4D6F-470E-A0B1-F9AD4E12DB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1341" y="1095797"/>
            <a:ext cx="5323085" cy="36356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9024A-DF46-49F4-9B0E-A8E28D489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038" y="1271216"/>
            <a:ext cx="1722532" cy="879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49FD98-3393-4F45-98C7-25D94932E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650" y="3207648"/>
            <a:ext cx="950980" cy="888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9C0ECF-167D-4EA4-93A7-DC602FE25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2422" y="3482653"/>
            <a:ext cx="305032" cy="30503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23BF-AE8A-4214-8612-17C8A00CF437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974304" y="2150425"/>
            <a:ext cx="652666" cy="1015181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DCF4F6-DE5C-4871-AF77-C18C514CCC83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6326140" y="2150425"/>
            <a:ext cx="648164" cy="1015181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BFF42BF-1C18-4F32-A404-CBC819D24894}"/>
              </a:ext>
            </a:extLst>
          </p:cNvPr>
          <p:cNvSpPr txBox="1"/>
          <p:nvPr/>
        </p:nvSpPr>
        <p:spPr>
          <a:xfrm>
            <a:off x="6490261" y="830317"/>
            <a:ext cx="968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H</a:t>
            </a:r>
            <a:r>
              <a:rPr lang="en-US" b="1" baseline="-25000" dirty="0">
                <a:solidFill>
                  <a:schemeClr val="accent6"/>
                </a:solidFill>
              </a:rPr>
              <a:t>2</a:t>
            </a:r>
            <a:r>
              <a:rPr lang="en-US" b="1" dirty="0">
                <a:solidFill>
                  <a:schemeClr val="accent6"/>
                </a:solidFill>
              </a:rPr>
              <a:t> gas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ABDA5C-9581-4CF6-97D3-4E7D1466A18A}"/>
              </a:ext>
            </a:extLst>
          </p:cNvPr>
          <p:cNvSpPr txBox="1"/>
          <p:nvPr/>
        </p:nvSpPr>
        <p:spPr>
          <a:xfrm>
            <a:off x="5806606" y="4095828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H</a:t>
            </a:r>
            <a:r>
              <a:rPr lang="en-US" sz="3600" b="1" baseline="30000" dirty="0">
                <a:solidFill>
                  <a:schemeClr val="accent6"/>
                </a:solidFill>
              </a:rPr>
              <a:t>-</a:t>
            </a:r>
            <a:r>
              <a:rPr lang="en-US" b="1" dirty="0">
                <a:solidFill>
                  <a:schemeClr val="accent6"/>
                </a:solidFill>
              </a:rPr>
              <a:t> 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C46E20-F8CA-4229-9AC7-77C9DD7D3120}"/>
              </a:ext>
            </a:extLst>
          </p:cNvPr>
          <p:cNvSpPr txBox="1"/>
          <p:nvPr/>
        </p:nvSpPr>
        <p:spPr>
          <a:xfrm>
            <a:off x="7246498" y="4074906"/>
            <a:ext cx="1178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protons</a:t>
            </a:r>
          </a:p>
        </p:txBody>
      </p:sp>
      <p:sp>
        <p:nvSpPr>
          <p:cNvPr id="31" name="Content Placeholder 29">
            <a:extLst>
              <a:ext uri="{FF2B5EF4-FFF2-40B4-BE49-F238E27FC236}">
                <a16:creationId xmlns:a16="http://schemas.microsoft.com/office/drawing/2014/main" id="{1D158D4A-EECD-4B1D-866A-D65AC38D6137}"/>
              </a:ext>
            </a:extLst>
          </p:cNvPr>
          <p:cNvSpPr txBox="1">
            <a:spLocks/>
          </p:cNvSpPr>
          <p:nvPr/>
        </p:nvSpPr>
        <p:spPr bwMode="auto">
          <a:xfrm>
            <a:off x="228600" y="5172338"/>
            <a:ext cx="8672513" cy="85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The particle beam starts as a H</a:t>
            </a:r>
            <a:r>
              <a:rPr lang="en-US" altLang="en-US" sz="2200" baseline="-25000" dirty="0">
                <a:solidFill>
                  <a:schemeClr val="accent6"/>
                </a:solidFill>
              </a:rPr>
              <a:t>2</a:t>
            </a:r>
            <a:r>
              <a:rPr lang="en-US" altLang="en-US" sz="2200" dirty="0">
                <a:solidFill>
                  <a:schemeClr val="accent6"/>
                </a:solidFill>
              </a:rPr>
              <a:t> gas, which is bombarded with electrons to ionize it, and the H</a:t>
            </a:r>
            <a:r>
              <a:rPr lang="en-US" altLang="en-US" sz="3200" baseline="30000" dirty="0">
                <a:solidFill>
                  <a:schemeClr val="accent6"/>
                </a:solidFill>
              </a:rPr>
              <a:t>-</a:t>
            </a:r>
            <a:r>
              <a:rPr lang="en-US" altLang="en-US" sz="2200" dirty="0">
                <a:solidFill>
                  <a:schemeClr val="accent6"/>
                </a:solidFill>
              </a:rPr>
              <a:t> ions are extracted.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7362C8-545E-4AE5-A9C8-6630D4EE7944}"/>
              </a:ext>
            </a:extLst>
          </p:cNvPr>
          <p:cNvSpPr txBox="1"/>
          <p:nvPr/>
        </p:nvSpPr>
        <p:spPr>
          <a:xfrm>
            <a:off x="27972" y="1466084"/>
            <a:ext cx="430887" cy="304878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B. </a:t>
            </a:r>
            <a:r>
              <a:rPr lang="en-US" sz="1600" dirty="0" err="1">
                <a:solidFill>
                  <a:schemeClr val="accent6"/>
                </a:solidFill>
              </a:rPr>
              <a:t>Worthel</a:t>
            </a:r>
            <a:r>
              <a:rPr lang="en-US" sz="1600" dirty="0">
                <a:solidFill>
                  <a:schemeClr val="accent6"/>
                </a:solidFill>
              </a:rPr>
              <a:t> et al., Linac Rookie Book</a:t>
            </a:r>
          </a:p>
        </p:txBody>
      </p:sp>
    </p:spTree>
    <p:extLst>
      <p:ext uri="{BB962C8B-B14F-4D97-AF65-F5344CB8AC3E}">
        <p14:creationId xmlns:p14="http://schemas.microsoft.com/office/powerpoint/2010/main" val="21021485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Acceleration for Beam Stability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4364" name="Picture 14363">
            <a:extLst>
              <a:ext uri="{FF2B5EF4-FFF2-40B4-BE49-F238E27FC236}">
                <a16:creationId xmlns:a16="http://schemas.microsoft.com/office/drawing/2014/main" id="{389A5564-D75E-4F84-B948-F74D2012D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35" y="1260999"/>
            <a:ext cx="2955444" cy="28362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C324AE2-AD6E-46E7-A822-C8A74BC1D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67" y="4709262"/>
            <a:ext cx="4359066" cy="140241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DC2942E-6EEC-4555-87E0-39965440C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051" y="1204345"/>
            <a:ext cx="3131287" cy="2729839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7F6A1C47-7B7E-4AD8-AE42-892068BD00A6}"/>
              </a:ext>
            </a:extLst>
          </p:cNvPr>
          <p:cNvSpPr txBox="1"/>
          <p:nvPr/>
        </p:nvSpPr>
        <p:spPr>
          <a:xfrm>
            <a:off x="1041343" y="846084"/>
            <a:ext cx="2136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Electric Repulsion: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A37A6BA-C36E-4998-A4F2-42573B9073AE}"/>
              </a:ext>
            </a:extLst>
          </p:cNvPr>
          <p:cNvSpPr txBox="1"/>
          <p:nvPr/>
        </p:nvSpPr>
        <p:spPr>
          <a:xfrm>
            <a:off x="4968063" y="846084"/>
            <a:ext cx="2376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Magnetic Attraction: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916F2C9-FA1F-40F8-9332-D8DB95D9A372}"/>
              </a:ext>
            </a:extLst>
          </p:cNvPr>
          <p:cNvSpPr txBox="1"/>
          <p:nvPr/>
        </p:nvSpPr>
        <p:spPr>
          <a:xfrm>
            <a:off x="2207757" y="4285184"/>
            <a:ext cx="4417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Weakened Repulsion with Acceleration:</a:t>
            </a:r>
          </a:p>
        </p:txBody>
      </p:sp>
    </p:spTree>
    <p:extLst>
      <p:ext uri="{BB962C8B-B14F-4D97-AF65-F5344CB8AC3E}">
        <p14:creationId xmlns:p14="http://schemas.microsoft.com/office/powerpoint/2010/main" val="4947672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Focusing for Beam Stability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FEFFDF-8D6D-44C3-85AC-571A1E269ECA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937166" y="1278889"/>
            <a:ext cx="2780681" cy="2679670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F64D6A-AD0E-4C9A-A082-E969A22A2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55" y="4406160"/>
            <a:ext cx="7088937" cy="1746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AFE4CD-87DD-4DEE-940F-E96431144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077" y="1278889"/>
            <a:ext cx="2952071" cy="27880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DC0E4C-670D-410B-A3DD-82A5B1CC5821}"/>
              </a:ext>
            </a:extLst>
          </p:cNvPr>
          <p:cNvSpPr txBox="1"/>
          <p:nvPr/>
        </p:nvSpPr>
        <p:spPr>
          <a:xfrm>
            <a:off x="937166" y="878779"/>
            <a:ext cx="2415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Quadrupole Magnet: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CDBEEB-14F9-4B4B-930D-86288A7DFB05}"/>
              </a:ext>
            </a:extLst>
          </p:cNvPr>
          <p:cNvSpPr txBox="1"/>
          <p:nvPr/>
        </p:nvSpPr>
        <p:spPr>
          <a:xfrm>
            <a:off x="4809077" y="908896"/>
            <a:ext cx="2611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Linear Restoring Force: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411F83-9EB0-4546-89F4-CA9F1A4FE9A0}"/>
              </a:ext>
            </a:extLst>
          </p:cNvPr>
          <p:cNvSpPr txBox="1"/>
          <p:nvPr/>
        </p:nvSpPr>
        <p:spPr>
          <a:xfrm>
            <a:off x="2625545" y="4066472"/>
            <a:ext cx="3418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Alternating Focusing Magnets: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9332A-8C17-408C-9F03-BB52F85EE072}"/>
              </a:ext>
            </a:extLst>
          </p:cNvPr>
          <p:cNvSpPr txBox="1"/>
          <p:nvPr/>
        </p:nvSpPr>
        <p:spPr>
          <a:xfrm>
            <a:off x="8679238" y="1309006"/>
            <a:ext cx="430887" cy="4555863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D. Barak, B. Harrison, A. Watts, Concepts Rookie Book</a:t>
            </a:r>
          </a:p>
        </p:txBody>
      </p:sp>
    </p:spTree>
    <p:extLst>
      <p:ext uri="{BB962C8B-B14F-4D97-AF65-F5344CB8AC3E}">
        <p14:creationId xmlns:p14="http://schemas.microsoft.com/office/powerpoint/2010/main" val="16233150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RFQ = Radiofrequency Quadrupole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Content Placeholder 29">
            <a:extLst>
              <a:ext uri="{FF2B5EF4-FFF2-40B4-BE49-F238E27FC236}">
                <a16:creationId xmlns:a16="http://schemas.microsoft.com/office/drawing/2014/main" id="{672D8EFC-FCB7-40C8-B395-8C184762D000}"/>
              </a:ext>
            </a:extLst>
          </p:cNvPr>
          <p:cNvSpPr txBox="1">
            <a:spLocks/>
          </p:cNvSpPr>
          <p:nvPr/>
        </p:nvSpPr>
        <p:spPr bwMode="auto">
          <a:xfrm>
            <a:off x="228600" y="5604467"/>
            <a:ext cx="8672513" cy="48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The RFQ accelerates and focuses the beam simultaneously.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787FC2-6BD9-480E-9EB4-1BD062E74B46}"/>
              </a:ext>
            </a:extLst>
          </p:cNvPr>
          <p:cNvSpPr txBox="1"/>
          <p:nvPr/>
        </p:nvSpPr>
        <p:spPr>
          <a:xfrm>
            <a:off x="0" y="3429000"/>
            <a:ext cx="430887" cy="143314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Italian INFN-LNL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A4AA65-CC22-422D-8B10-524DB84F8177}"/>
              </a:ext>
            </a:extLst>
          </p:cNvPr>
          <p:cNvSpPr txBox="1"/>
          <p:nvPr/>
        </p:nvSpPr>
        <p:spPr>
          <a:xfrm>
            <a:off x="8452615" y="1012454"/>
            <a:ext cx="430887" cy="168507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K. </a:t>
            </a:r>
            <a:r>
              <a:rPr lang="en-US" sz="1600" dirty="0" err="1">
                <a:solidFill>
                  <a:schemeClr val="accent6"/>
                </a:solidFill>
              </a:rPr>
              <a:t>Seiya</a:t>
            </a:r>
            <a:r>
              <a:rPr lang="en-US" sz="1600" dirty="0">
                <a:solidFill>
                  <a:schemeClr val="accent6"/>
                </a:solidFill>
              </a:rPr>
              <a:t>, NuFACT19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6F968A-836E-4A04-AFEA-CDB4F19C66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62835" y="2990475"/>
            <a:ext cx="5464278" cy="2569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9507F1-A06A-4823-B7EC-6A727287A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477" y="871589"/>
            <a:ext cx="3628519" cy="203582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300246-C117-4DE3-8A70-125090DD7ED6}"/>
              </a:ext>
            </a:extLst>
          </p:cNvPr>
          <p:cNvCxnSpPr/>
          <p:nvPr/>
        </p:nvCxnSpPr>
        <p:spPr>
          <a:xfrm flipV="1">
            <a:off x="2153095" y="1663995"/>
            <a:ext cx="1685261" cy="1637414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31F049-9B8C-42A9-9576-D806EA9DDC8B}"/>
              </a:ext>
            </a:extLst>
          </p:cNvPr>
          <p:cNvCxnSpPr>
            <a:cxnSpLocks/>
          </p:cNvCxnSpPr>
          <p:nvPr/>
        </p:nvCxnSpPr>
        <p:spPr>
          <a:xfrm flipV="1">
            <a:off x="4194974" y="1854993"/>
            <a:ext cx="371712" cy="2180063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694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Linac = Linear Accelerator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80DE29-DC77-4A8E-B16A-46EA3C48C35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58947" y="1895795"/>
            <a:ext cx="4335840" cy="2894040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937212-18C4-4019-A04F-56C9ACE327B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178595" y="1138802"/>
            <a:ext cx="4635000" cy="627120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ADAF0E-9B7B-457B-9CA2-8C1640DCA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75" y="1031673"/>
            <a:ext cx="2990499" cy="3912471"/>
          </a:xfrm>
          <a:prstGeom prst="rect">
            <a:avLst/>
          </a:prstGeom>
        </p:spPr>
      </p:pic>
      <p:sp>
        <p:nvSpPr>
          <p:cNvPr id="7" name="Content Placeholder 29">
            <a:extLst>
              <a:ext uri="{FF2B5EF4-FFF2-40B4-BE49-F238E27FC236}">
                <a16:creationId xmlns:a16="http://schemas.microsoft.com/office/drawing/2014/main" id="{672D8EFC-FCB7-40C8-B395-8C184762D000}"/>
              </a:ext>
            </a:extLst>
          </p:cNvPr>
          <p:cNvSpPr txBox="1">
            <a:spLocks/>
          </p:cNvSpPr>
          <p:nvPr/>
        </p:nvSpPr>
        <p:spPr bwMode="auto">
          <a:xfrm>
            <a:off x="228600" y="5172338"/>
            <a:ext cx="8672513" cy="85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The Linac is a powerful single-pass accelerator design to get the H</a:t>
            </a:r>
            <a:r>
              <a:rPr lang="en-US" altLang="en-US" sz="3200" baseline="30000" dirty="0">
                <a:solidFill>
                  <a:schemeClr val="accent6"/>
                </a:solidFill>
              </a:rPr>
              <a:t>-</a:t>
            </a:r>
            <a:r>
              <a:rPr lang="en-US" altLang="en-US" sz="2200" dirty="0">
                <a:solidFill>
                  <a:schemeClr val="accent6"/>
                </a:solidFill>
              </a:rPr>
              <a:t> particles to relativistic energy very quickly.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787FC2-6BD9-480E-9EB4-1BD062E74B46}"/>
              </a:ext>
            </a:extLst>
          </p:cNvPr>
          <p:cNvSpPr txBox="1"/>
          <p:nvPr/>
        </p:nvSpPr>
        <p:spPr>
          <a:xfrm>
            <a:off x="27972" y="1466084"/>
            <a:ext cx="430887" cy="304878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B. </a:t>
            </a:r>
            <a:r>
              <a:rPr lang="en-US" sz="1600" dirty="0" err="1">
                <a:solidFill>
                  <a:schemeClr val="accent6"/>
                </a:solidFill>
              </a:rPr>
              <a:t>Worthel</a:t>
            </a:r>
            <a:r>
              <a:rPr lang="en-US" sz="1600" dirty="0">
                <a:solidFill>
                  <a:schemeClr val="accent6"/>
                </a:solidFill>
              </a:rPr>
              <a:t> et al., Linac Rookie Book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A4AA65-CC22-422D-8B10-524DB84F8177}"/>
              </a:ext>
            </a:extLst>
          </p:cNvPr>
          <p:cNvSpPr txBox="1"/>
          <p:nvPr/>
        </p:nvSpPr>
        <p:spPr>
          <a:xfrm>
            <a:off x="8699956" y="1552846"/>
            <a:ext cx="430887" cy="4555863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D. Barak, B. Harrison, A. Watts, Concepts Rookie Book</a:t>
            </a:r>
          </a:p>
        </p:txBody>
      </p:sp>
    </p:spTree>
    <p:extLst>
      <p:ext uri="{BB962C8B-B14F-4D97-AF65-F5344CB8AC3E}">
        <p14:creationId xmlns:p14="http://schemas.microsoft.com/office/powerpoint/2010/main" val="41380904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0F2BC0A-08EA-4A83-A1B4-C55C78B755A3}"/>
              </a:ext>
            </a:extLst>
          </p:cNvPr>
          <p:cNvSpPr txBox="1"/>
          <p:nvPr/>
        </p:nvSpPr>
        <p:spPr>
          <a:xfrm>
            <a:off x="141520" y="22872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275CAE-21D3-4581-BB35-C59A954E00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48" y="984231"/>
            <a:ext cx="8724104" cy="328287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2560987-2150-4EDF-B789-5A8C4AC0D278}"/>
              </a:ext>
            </a:extLst>
          </p:cNvPr>
          <p:cNvSpPr/>
          <p:nvPr/>
        </p:nvSpPr>
        <p:spPr>
          <a:xfrm>
            <a:off x="457117" y="4692003"/>
            <a:ext cx="2582758" cy="1200329"/>
          </a:xfrm>
          <a:prstGeom prst="rect">
            <a:avLst/>
          </a:prstGeom>
          <a:ln w="28575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r>
              <a:rPr lang="en-US" sz="1800" b="1" u="sng" dirty="0"/>
              <a:t>Status</a:t>
            </a:r>
          </a:p>
          <a:p>
            <a:r>
              <a:rPr lang="en-US" sz="1800" dirty="0" err="1">
                <a:sym typeface="Wingdings" panose="05000000000000000000" pitchFamily="2" charset="2"/>
              </a:rPr>
              <a:t>Linac</a:t>
            </a:r>
            <a:r>
              <a:rPr lang="en-US" sz="1800" dirty="0">
                <a:sym typeface="Wingdings" panose="05000000000000000000" pitchFamily="2" charset="2"/>
              </a:rPr>
              <a:t> output:		25mA</a:t>
            </a:r>
          </a:p>
          <a:p>
            <a:r>
              <a:rPr lang="en-US" sz="1800" dirty="0">
                <a:sym typeface="Wingdings" panose="05000000000000000000" pitchFamily="2" charset="2"/>
              </a:rPr>
              <a:t>Pulse length: 	35 </a:t>
            </a:r>
            <a:r>
              <a:rPr lang="en-US" sz="1800" dirty="0" err="1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sz="1800" dirty="0" err="1">
                <a:sym typeface="Wingdings" panose="05000000000000000000" pitchFamily="2" charset="2"/>
              </a:rPr>
              <a:t>sec</a:t>
            </a:r>
            <a:endParaRPr lang="en-US" sz="1800" dirty="0">
              <a:sym typeface="Wingdings" panose="05000000000000000000" pitchFamily="2" charset="2"/>
            </a:endParaRPr>
          </a:p>
          <a:p>
            <a:r>
              <a:rPr lang="en-US" sz="1800" dirty="0">
                <a:sym typeface="Wingdings" panose="05000000000000000000" pitchFamily="2" charset="2"/>
              </a:rPr>
              <a:t>Efficiency:		96%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F500461F-9C41-45C6-A5F0-4E17393B50A5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Fermilab Linac – 400 MeV</a:t>
            </a:r>
          </a:p>
        </p:txBody>
      </p:sp>
      <p:sp>
        <p:nvSpPr>
          <p:cNvPr id="38" name="Content Placeholder 29">
            <a:extLst>
              <a:ext uri="{FF2B5EF4-FFF2-40B4-BE49-F238E27FC236}">
                <a16:creationId xmlns:a16="http://schemas.microsoft.com/office/drawing/2014/main" id="{2103E273-7CFF-46CE-B016-8E7A2F69527D}"/>
              </a:ext>
            </a:extLst>
          </p:cNvPr>
          <p:cNvSpPr txBox="1">
            <a:spLocks/>
          </p:cNvSpPr>
          <p:nvPr/>
        </p:nvSpPr>
        <p:spPr bwMode="auto">
          <a:xfrm>
            <a:off x="3336175" y="4441772"/>
            <a:ext cx="5419736" cy="156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The length, frequency, and design of the RF cavities change as the beam accelerates.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Ultimately 400 MeV H- ions are delivered. </a:t>
            </a:r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73FEEC3A-C467-4657-99F3-2DE774BBE033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33063AB7-C036-4794-9A92-5E3B9D9D4666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AF1618CA-8E1D-470C-9619-1D897B59459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8/9/2020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41E9C9-68A2-43EC-A51A-82CA28C6866F}"/>
              </a:ext>
            </a:extLst>
          </p:cNvPr>
          <p:cNvSpPr txBox="1"/>
          <p:nvPr/>
        </p:nvSpPr>
        <p:spPr>
          <a:xfrm>
            <a:off x="8699956" y="1552846"/>
            <a:ext cx="430887" cy="168507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K. </a:t>
            </a:r>
            <a:r>
              <a:rPr lang="en-US" sz="1600" dirty="0" err="1">
                <a:solidFill>
                  <a:schemeClr val="accent6"/>
                </a:solidFill>
              </a:rPr>
              <a:t>Seiya</a:t>
            </a:r>
            <a:r>
              <a:rPr lang="en-US" sz="1600" dirty="0">
                <a:solidFill>
                  <a:schemeClr val="accent6"/>
                </a:solidFill>
              </a:rPr>
              <a:t>, NuFACT19</a:t>
            </a:r>
          </a:p>
        </p:txBody>
      </p:sp>
      <p:sp>
        <p:nvSpPr>
          <p:cNvPr id="3" name="Content Placeholder 29">
            <a:extLst>
              <a:ext uri="{FF2B5EF4-FFF2-40B4-BE49-F238E27FC236}">
                <a16:creationId xmlns:a16="http://schemas.microsoft.com/office/drawing/2014/main" id="{46E81DA0-0471-4161-8EB0-87FD029B297D}"/>
              </a:ext>
            </a:extLst>
          </p:cNvPr>
          <p:cNvSpPr txBox="1">
            <a:spLocks/>
          </p:cNvSpPr>
          <p:nvPr/>
        </p:nvSpPr>
        <p:spPr bwMode="auto">
          <a:xfrm>
            <a:off x="1663436" y="3812194"/>
            <a:ext cx="5729853" cy="47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Drift-tube linac                             Side-coupled linac</a:t>
            </a:r>
          </a:p>
        </p:txBody>
      </p:sp>
      <p:sp>
        <p:nvSpPr>
          <p:cNvPr id="4" name="Content Placeholder 29">
            <a:extLst>
              <a:ext uri="{FF2B5EF4-FFF2-40B4-BE49-F238E27FC236}">
                <a16:creationId xmlns:a16="http://schemas.microsoft.com/office/drawing/2014/main" id="{61614B7A-5BA7-4F3C-823E-84BB7BFD0A50}"/>
              </a:ext>
            </a:extLst>
          </p:cNvPr>
          <p:cNvSpPr txBox="1">
            <a:spLocks/>
          </p:cNvSpPr>
          <p:nvPr/>
        </p:nvSpPr>
        <p:spPr bwMode="auto">
          <a:xfrm>
            <a:off x="4704" y="3508845"/>
            <a:ext cx="895465" cy="47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RFQ-&gt;</a:t>
            </a:r>
          </a:p>
        </p:txBody>
      </p:sp>
    </p:spTree>
    <p:extLst>
      <p:ext uri="{BB962C8B-B14F-4D97-AF65-F5344CB8AC3E}">
        <p14:creationId xmlns:p14="http://schemas.microsoft.com/office/powerpoint/2010/main" val="2832423554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50978</TotalTime>
  <Words>1208</Words>
  <Application>Microsoft Office PowerPoint</Application>
  <PresentationFormat>On-screen Show (4:3)</PresentationFormat>
  <Paragraphs>401</Paragraphs>
  <Slides>29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Helvetica</vt:lpstr>
      <vt:lpstr>Symbol</vt:lpstr>
      <vt:lpstr>Times New Roman</vt:lpstr>
      <vt:lpstr>Wingdings</vt:lpstr>
      <vt:lpstr>FNAL_TemplateMac_060514</vt:lpstr>
      <vt:lpstr>Fermilab: Footer Only</vt:lpstr>
      <vt:lpstr>Present and Future Particle Accelerators at Fermilab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IOTA Optics Update: Flexibility for Experiments</dc:title>
  <dc:creator>Alexander L. Romanov x 13883N</dc:creator>
  <cp:lastModifiedBy>Jeffrey S. Eldred</cp:lastModifiedBy>
  <cp:revision>634</cp:revision>
  <cp:lastPrinted>2014-01-20T19:40:21Z</cp:lastPrinted>
  <dcterms:created xsi:type="dcterms:W3CDTF">2016-06-09T21:29:32Z</dcterms:created>
  <dcterms:modified xsi:type="dcterms:W3CDTF">2020-08-09T22:12:38Z</dcterms:modified>
</cp:coreProperties>
</file>