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83" r:id="rId10"/>
    <p:sldId id="265" r:id="rId11"/>
    <p:sldId id="285" r:id="rId12"/>
    <p:sldId id="279" r:id="rId13"/>
    <p:sldId id="266" r:id="rId14"/>
    <p:sldId id="268" r:id="rId15"/>
    <p:sldId id="269" r:id="rId16"/>
    <p:sldId id="270" r:id="rId17"/>
    <p:sldId id="280" r:id="rId18"/>
    <p:sldId id="271" r:id="rId19"/>
    <p:sldId id="282" r:id="rId20"/>
    <p:sldId id="272" r:id="rId21"/>
    <p:sldId id="273" r:id="rId22"/>
    <p:sldId id="274" r:id="rId23"/>
    <p:sldId id="284" r:id="rId24"/>
    <p:sldId id="275" r:id="rId25"/>
    <p:sldId id="276" r:id="rId26"/>
    <p:sldId id="277" r:id="rId27"/>
    <p:sldId id="278" r:id="rId28"/>
    <p:sldId id="281" r:id="rId2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2"/>
    <p:restoredTop sz="94694"/>
  </p:normalViewPr>
  <p:slideViewPr>
    <p:cSldViewPr snapToGrid="0" snapToObjects="1">
      <p:cViewPr>
        <p:scale>
          <a:sx n="112" d="100"/>
          <a:sy n="112" d="100"/>
        </p:scale>
        <p:origin x="11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7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esenter’s Name…"/>
          <p:cNvSpPr txBox="1">
            <a:spLocks noGrp="1"/>
          </p:cNvSpPr>
          <p:nvPr>
            <p:ph type="body" sz="quarter" idx="21"/>
          </p:nvPr>
        </p:nvSpPr>
        <p:spPr>
          <a:xfrm>
            <a:off x="787399" y="5159375"/>
            <a:ext cx="7518401" cy="1134865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Presenter’s Name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Meeting Title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Day Month Year</a:t>
            </a:r>
          </a:p>
        </p:txBody>
      </p:sp>
      <p:sp>
        <p:nvSpPr>
          <p:cNvPr id="14" name="Presentation Title — one line…"/>
          <p:cNvSpPr txBox="1">
            <a:spLocks noGrp="1"/>
          </p:cNvSpPr>
          <p:nvPr>
            <p:ph type="body" sz="quarter" idx="22"/>
          </p:nvPr>
        </p:nvSpPr>
        <p:spPr>
          <a:xfrm>
            <a:off x="787399" y="3673475"/>
            <a:ext cx="7543801" cy="11348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FontTx/>
              <a:buNone/>
              <a:defRPr sz="32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Presentation Title — one line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32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t>or two lines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228599" y="161499"/>
            <a:ext cx="8686801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8700"/>
            <a:ext cx="8686800" cy="50292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122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8686800" cy="502920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25" name="Table"/>
          <p:cNvGraphicFramePr/>
          <p:nvPr/>
        </p:nvGraphicFramePr>
        <p:xfrm>
          <a:off x="777240" y="6510528"/>
          <a:ext cx="6804659" cy="29972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Rob Ainsworth I Accelerator Science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08/10/20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 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ouble-click to edit"/>
          <p:cNvSpPr txBox="1">
            <a:spLocks noGrp="1"/>
          </p:cNvSpPr>
          <p:nvPr>
            <p:ph type="body" sz="quarter" idx="21"/>
          </p:nvPr>
        </p:nvSpPr>
        <p:spPr>
          <a:xfrm>
            <a:off x="232052" y="5054600"/>
            <a:ext cx="4206241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35" name="Double-click to edit"/>
          <p:cNvSpPr txBox="1">
            <a:spLocks noGrp="1"/>
          </p:cNvSpPr>
          <p:nvPr>
            <p:ph type="body" sz="quarter" idx="22"/>
          </p:nvPr>
        </p:nvSpPr>
        <p:spPr>
          <a:xfrm>
            <a:off x="4704863" y="5054600"/>
            <a:ext cx="4206242" cy="1004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23"/>
          </p:nvPr>
        </p:nvSpPr>
        <p:spPr>
          <a:xfrm>
            <a:off x="4701098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8287" y="1022350"/>
            <a:ext cx="4213772" cy="3627319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40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Double-click to edit"/>
          <p:cNvSpPr txBox="1">
            <a:spLocks noGrp="1"/>
          </p:cNvSpPr>
          <p:nvPr>
            <p:ph type="body" sz="half" idx="21"/>
          </p:nvPr>
        </p:nvSpPr>
        <p:spPr>
          <a:xfrm>
            <a:off x="224234" y="1023135"/>
            <a:ext cx="2905910" cy="5039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idx="1"/>
          </p:nvPr>
        </p:nvSpPr>
        <p:spPr>
          <a:xfrm>
            <a:off x="3378200" y="1023135"/>
            <a:ext cx="5541265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52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HeaderFooter_060314.png" descr="Header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Double-click to edit"/>
          <p:cNvSpPr txBox="1">
            <a:spLocks noGrp="1"/>
          </p:cNvSpPr>
          <p:nvPr>
            <p:ph type="body" sz="quarter" idx="21"/>
          </p:nvPr>
        </p:nvSpPr>
        <p:spPr>
          <a:xfrm>
            <a:off x="224234" y="5054600"/>
            <a:ext cx="8686801" cy="9979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228600" y="168274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3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4" name="13-0146-02D.jpg" descr="13-0146-02D.jpg"/>
          <p:cNvPicPr>
            <a:picLocks/>
          </p:cNvPicPr>
          <p:nvPr/>
        </p:nvPicPr>
        <p:blipFill>
          <a:blip r:embed="rId3"/>
          <a:srcRect l="2499" t="10903" r="2720" b="25426"/>
          <a:stretch>
            <a:fillRect/>
          </a:stretch>
        </p:blipFill>
        <p:spPr>
          <a:xfrm>
            <a:off x="220465" y="1003580"/>
            <a:ext cx="8686805" cy="3886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Body Level One…"/>
          <p:cNvSpPr txBox="1">
            <a:spLocks noGrp="1"/>
          </p:cNvSpPr>
          <p:nvPr>
            <p:ph type="body" sz="half" idx="21"/>
          </p:nvPr>
        </p:nvSpPr>
        <p:spPr>
          <a:xfrm>
            <a:off x="4671218" y="1023689"/>
            <a:ext cx="4206678" cy="503834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Double-click to edit"/>
          <p:cNvSpPr txBox="1">
            <a:spLocks noGrp="1"/>
          </p:cNvSpPr>
          <p:nvPr>
            <p:ph type="body" sz="quarter" idx="22"/>
          </p:nvPr>
        </p:nvSpPr>
        <p:spPr>
          <a:xfrm>
            <a:off x="4668698" y="162470"/>
            <a:ext cx="4206241" cy="5741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FontTx/>
              <a:buNone/>
              <a:defRPr sz="2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228600" y="160528"/>
            <a:ext cx="4202986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4234" y="1022350"/>
            <a:ext cx="4202987" cy="5041024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77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228600" y="393700"/>
            <a:ext cx="8686800" cy="567690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har char="•"/>
              <a:defRPr sz="24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  <a:lvl2pPr marL="457200" indent="-228600">
              <a:buChar char="-"/>
              <a:defRPr sz="22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2pPr>
            <a:lvl3pPr marL="662940" indent="-205740"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3pPr>
            <a:lvl4pPr marL="914400" indent="-228600">
              <a:buChar char="-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4pPr>
            <a:lvl5pPr marL="1143000">
              <a:buChar char="•"/>
              <a:defRPr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86" name="Table"/>
          <p:cNvGraphicFramePr/>
          <p:nvPr/>
        </p:nvGraphicFramePr>
        <p:xfrm>
          <a:off x="6654800" y="6508750"/>
          <a:ext cx="914400" cy="254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88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6" name="Table"/>
          <p:cNvGraphicFramePr/>
          <p:nvPr/>
        </p:nvGraphicFramePr>
        <p:xfrm>
          <a:off x="6654800" y="6508750"/>
          <a:ext cx="914400" cy="254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98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9" name="13-0146-02D.jpg" descr="13-0146-02D.jpg"/>
          <p:cNvPicPr>
            <a:picLocks noChangeAspect="1"/>
          </p:cNvPicPr>
          <p:nvPr/>
        </p:nvPicPr>
        <p:blipFill>
          <a:blip r:embed="rId3"/>
          <a:srcRect l="122" r="4937" b="3348"/>
          <a:stretch>
            <a:fillRect/>
          </a:stretch>
        </p:blipFill>
        <p:spPr>
          <a:xfrm>
            <a:off x="232767" y="216406"/>
            <a:ext cx="8678466" cy="5897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: Picture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Footer_060314.png" descr="Footer_0603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Double-click to edit"/>
          <p:cNvSpPr txBox="1">
            <a:spLocks noGrp="1"/>
          </p:cNvSpPr>
          <p:nvPr>
            <p:ph type="body" sz="quarter" idx="21"/>
          </p:nvPr>
        </p:nvSpPr>
        <p:spPr>
          <a:xfrm>
            <a:off x="228599" y="5054600"/>
            <a:ext cx="8686801" cy="10058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SzTx/>
              <a:buFontTx/>
              <a:buNone/>
              <a:defRPr sz="200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xfrm>
            <a:off x="228600" y="4295648"/>
            <a:ext cx="8686800" cy="57607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A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110" name="Table"/>
          <p:cNvGraphicFramePr/>
          <p:nvPr/>
        </p:nvGraphicFramePr>
        <p:xfrm>
          <a:off x="777240" y="6510528"/>
          <a:ext cx="6817360" cy="31242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5216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900">
                          <a:solidFill>
                            <a:srgbClr val="0061A8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05/07/14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1" name="13-0146-02D.jpg" descr="13-0146-02D.jpg"/>
          <p:cNvPicPr>
            <a:picLocks/>
          </p:cNvPicPr>
          <p:nvPr/>
        </p:nvPicPr>
        <p:blipFill>
          <a:blip r:embed="rId3"/>
          <a:srcRect l="2499" t="10903" r="2720" b="28200"/>
          <a:stretch>
            <a:fillRect/>
          </a:stretch>
        </p:blipFill>
        <p:spPr>
          <a:xfrm>
            <a:off x="228600" y="396034"/>
            <a:ext cx="8686804" cy="3716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Slide_060514.png" descr="TitleSlide_06051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FermiLogo_modified blue_Key-01.png" descr="FermiLogo_modified blue_Key-0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234" y="1042416"/>
            <a:ext cx="3473212" cy="7423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2pPr>
              <a:buChar char="–"/>
            </a:lvl2pPr>
            <a:lvl3pPr>
              <a:buChar char="•"/>
            </a:lvl3pPr>
            <a:lvl4pPr>
              <a:buChar char="–"/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1397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00308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700" b="1" i="0" u="none" strike="noStrike" cap="none" spc="0" baseline="0">
          <a:solidFill>
            <a:srgbClr val="074184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429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1pPr>
      <a:lvl2pPr marL="778668" marR="0" indent="-321468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2pPr>
      <a:lvl3pPr marL="1208314" marR="0" indent="-293914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3pPr>
      <a:lvl4pPr marL="1714500" marR="0" indent="-3429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4pPr>
      <a:lvl5pPr marL="20574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5pPr>
      <a:lvl6pPr marL="25146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6pPr>
      <a:lvl7pPr marL="29718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7pPr>
      <a:lvl8pPr marL="34290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8pPr>
      <a:lvl9pPr marL="3886200" marR="0" indent="-228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»"/>
        <a:tabLst/>
        <a:defRPr sz="1800" b="0" i="0" u="none" strike="noStrike" cap="none" spc="0" baseline="0">
          <a:solidFill>
            <a:srgbClr val="595959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>
            <a:solidFill>
              <a:srgbClr val="074184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ob Ainsworth…"/>
          <p:cNvSpPr txBox="1">
            <a:spLocks noGrp="1"/>
          </p:cNvSpPr>
          <p:nvPr>
            <p:ph type="body" idx="21"/>
          </p:nvPr>
        </p:nvSpPr>
        <p:spPr>
          <a:xfrm>
            <a:off x="800099" y="5231335"/>
            <a:ext cx="7518401" cy="113486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rPr dirty="0"/>
              <a:t>Rob Ainsworth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rPr dirty="0"/>
              <a:t>User’s meeting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pPr>
            <a:r>
              <a:rPr dirty="0"/>
              <a:t>10 August 2020</a:t>
            </a:r>
          </a:p>
        </p:txBody>
      </p:sp>
      <p:sp>
        <p:nvSpPr>
          <p:cNvPr id="132" name="Accelerator Physics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2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rPr dirty="0"/>
              <a:t>Accelerator Physics</a:t>
            </a:r>
            <a:endParaRPr lang="en-US" dirty="0"/>
          </a:p>
          <a:p>
            <a:r>
              <a:rPr lang="en-US" dirty="0"/>
              <a:t>Beam Physics in Synchrotrons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D3F749-DA88-D849-BA43-66F14ECBB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pace char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Space charge</a:t>
            </a:r>
          </a:p>
        </p:txBody>
      </p:sp>
      <p:sp>
        <p:nvSpPr>
          <p:cNvPr id="178" name="Inside a bunch, each there is a spread of tunes…"/>
          <p:cNvSpPr txBox="1">
            <a:spLocks noGrp="1"/>
          </p:cNvSpPr>
          <p:nvPr>
            <p:ph type="body" sz="half" idx="1"/>
          </p:nvPr>
        </p:nvSpPr>
        <p:spPr>
          <a:xfrm>
            <a:off x="228600" y="1022350"/>
            <a:ext cx="4686300" cy="5029201"/>
          </a:xfrm>
          <a:prstGeom prst="rect">
            <a:avLst/>
          </a:prstGeom>
        </p:spPr>
        <p:txBody>
          <a:bodyPr/>
          <a:lstStyle/>
          <a:p>
            <a:r>
              <a:rPr dirty="0"/>
              <a:t>Inside a bunch, each there is a spread of tunes</a:t>
            </a:r>
          </a:p>
          <a:p>
            <a:endParaRPr dirty="0"/>
          </a:p>
          <a:p>
            <a:r>
              <a:rPr dirty="0"/>
              <a:t>Space charge increases this spread with intensity</a:t>
            </a:r>
          </a:p>
          <a:p>
            <a:pPr lvl="1"/>
            <a:r>
              <a:rPr dirty="0"/>
              <a:t>More likely for particles to cross resonant lines</a:t>
            </a:r>
            <a:endParaRPr lang="en-US" dirty="0"/>
          </a:p>
          <a:p>
            <a:pPr lvl="1"/>
            <a:r>
              <a:rPr lang="en-US" dirty="0"/>
              <a:t>Reduction in available tune space</a:t>
            </a:r>
            <a:endParaRPr dirty="0"/>
          </a:p>
          <a:p>
            <a:endParaRPr dirty="0"/>
          </a:p>
          <a:p>
            <a:pPr marL="0" indent="0">
              <a:buNone/>
            </a:pPr>
            <a:endParaRPr dirty="0"/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 dirty="0"/>
          </a:p>
        </p:txBody>
      </p:sp>
      <p:pic>
        <p:nvPicPr>
          <p:cNvPr id="181" name="footprint.pdf" descr="footprin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852" y="1022350"/>
            <a:ext cx="2902436" cy="2864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7EC7C-6E36-E942-9795-99100ECFD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379"/>
          <a:stretch/>
        </p:blipFill>
        <p:spPr>
          <a:xfrm>
            <a:off x="1158988" y="4320461"/>
            <a:ext cx="1967514" cy="1731090"/>
          </a:xfrm>
          <a:prstGeom prst="rect">
            <a:avLst/>
          </a:prstGeom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1A6B68F0-D6FC-8E4C-93E8-286B06471D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4" t="-1904" r="57430" b="1904"/>
          <a:stretch/>
        </p:blipFill>
        <p:spPr>
          <a:xfrm>
            <a:off x="3813509" y="4206876"/>
            <a:ext cx="1734394" cy="1806831"/>
          </a:xfrm>
          <a:prstGeom prst="rect">
            <a:avLst/>
          </a:prstGeom>
        </p:spPr>
      </p:pic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271F8CA4-5E9C-884E-87BA-2AC7FA7484B6}"/>
              </a:ext>
            </a:extLst>
          </p:cNvPr>
          <p:cNvSpPr txBox="1">
            <a:spLocks/>
          </p:cNvSpPr>
          <p:nvPr/>
        </p:nvSpPr>
        <p:spPr bwMode="auto">
          <a:xfrm>
            <a:off x="2917277" y="5902904"/>
            <a:ext cx="573528" cy="3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Qx</a:t>
            </a:r>
            <a:endParaRPr lang="en-US" sz="2200" b="1" dirty="0">
              <a:solidFill>
                <a:schemeClr val="accent6"/>
              </a:solidFill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CE48D6EB-C485-164C-AF91-418607BBD6BF}"/>
              </a:ext>
            </a:extLst>
          </p:cNvPr>
          <p:cNvSpPr txBox="1">
            <a:spLocks/>
          </p:cNvSpPr>
          <p:nvPr/>
        </p:nvSpPr>
        <p:spPr bwMode="auto">
          <a:xfrm>
            <a:off x="794685" y="4244720"/>
            <a:ext cx="573528" cy="3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Qy</a:t>
            </a:r>
            <a:endParaRPr lang="en-US" sz="2200" b="1" dirty="0">
              <a:solidFill>
                <a:schemeClr val="accent6"/>
              </a:solidFill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89647FEF-7FE2-3F4C-A3BD-E1D903E73373}"/>
              </a:ext>
            </a:extLst>
          </p:cNvPr>
          <p:cNvSpPr txBox="1">
            <a:spLocks/>
          </p:cNvSpPr>
          <p:nvPr/>
        </p:nvSpPr>
        <p:spPr bwMode="auto">
          <a:xfrm>
            <a:off x="5230557" y="5902903"/>
            <a:ext cx="573528" cy="3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Qx</a:t>
            </a:r>
            <a:endParaRPr lang="en-US" sz="2200" b="1" dirty="0">
              <a:solidFill>
                <a:schemeClr val="accent6"/>
              </a:solidFill>
            </a:endParaRPr>
          </a:p>
        </p:txBody>
      </p:sp>
      <p:sp>
        <p:nvSpPr>
          <p:cNvPr id="12" name="Content Placeholder 29">
            <a:extLst>
              <a:ext uri="{FF2B5EF4-FFF2-40B4-BE49-F238E27FC236}">
                <a16:creationId xmlns:a16="http://schemas.microsoft.com/office/drawing/2014/main" id="{DBDD9596-C16C-3545-942D-9EB0F547DDE1}"/>
              </a:ext>
            </a:extLst>
          </p:cNvPr>
          <p:cNvSpPr txBox="1">
            <a:spLocks/>
          </p:cNvSpPr>
          <p:nvPr/>
        </p:nvSpPr>
        <p:spPr bwMode="auto">
          <a:xfrm>
            <a:off x="3390310" y="4244720"/>
            <a:ext cx="573528" cy="3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sz="2200" b="1" dirty="0" err="1">
                <a:solidFill>
                  <a:schemeClr val="accent6"/>
                </a:solidFill>
              </a:rPr>
              <a:t>Qy</a:t>
            </a:r>
            <a:endParaRPr lang="en-US" sz="2200" b="1" dirty="0">
              <a:solidFill>
                <a:schemeClr val="accent6"/>
              </a:solidFill>
            </a:endParaRPr>
          </a:p>
        </p:txBody>
      </p:sp>
      <p:sp>
        <p:nvSpPr>
          <p:cNvPr id="13" name="Before Correction">
            <a:extLst>
              <a:ext uri="{FF2B5EF4-FFF2-40B4-BE49-F238E27FC236}">
                <a16:creationId xmlns:a16="http://schemas.microsoft.com/office/drawing/2014/main" id="{14FEF556-25BA-6A4C-9925-01CBE72545AB}"/>
              </a:ext>
            </a:extLst>
          </p:cNvPr>
          <p:cNvSpPr txBox="1"/>
          <p:nvPr/>
        </p:nvSpPr>
        <p:spPr>
          <a:xfrm>
            <a:off x="1618671" y="4095271"/>
            <a:ext cx="1585370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/>
              <a:t>Low intensity</a:t>
            </a:r>
            <a:endParaRPr dirty="0"/>
          </a:p>
        </p:txBody>
      </p:sp>
      <p:sp>
        <p:nvSpPr>
          <p:cNvPr id="14" name="Before Correction">
            <a:extLst>
              <a:ext uri="{FF2B5EF4-FFF2-40B4-BE49-F238E27FC236}">
                <a16:creationId xmlns:a16="http://schemas.microsoft.com/office/drawing/2014/main" id="{F3DAD7C3-373B-584E-BA96-6107AF966737}"/>
              </a:ext>
            </a:extLst>
          </p:cNvPr>
          <p:cNvSpPr txBox="1"/>
          <p:nvPr/>
        </p:nvSpPr>
        <p:spPr>
          <a:xfrm>
            <a:off x="3992330" y="4019530"/>
            <a:ext cx="1643079" cy="45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/>
              <a:t>High intensity</a:t>
            </a:r>
            <a:endParaRPr dirty="0"/>
          </a:p>
        </p:txBody>
      </p:sp>
      <p:sp>
        <p:nvSpPr>
          <p:cNvPr id="15" name="Before Correction">
            <a:extLst>
              <a:ext uri="{FF2B5EF4-FFF2-40B4-BE49-F238E27FC236}">
                <a16:creationId xmlns:a16="http://schemas.microsoft.com/office/drawing/2014/main" id="{09AE542A-9E4A-6C4E-8A50-814E95D39507}"/>
              </a:ext>
            </a:extLst>
          </p:cNvPr>
          <p:cNvSpPr txBox="1"/>
          <p:nvPr/>
        </p:nvSpPr>
        <p:spPr>
          <a:xfrm>
            <a:off x="6018773" y="4320461"/>
            <a:ext cx="3052118" cy="1558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/>
              <a:t>Example measurements</a:t>
            </a:r>
          </a:p>
          <a:p>
            <a:r>
              <a:rPr lang="en-US" dirty="0"/>
              <a:t>In Booster</a:t>
            </a:r>
          </a:p>
          <a:p>
            <a:r>
              <a:rPr lang="en-US" dirty="0"/>
              <a:t>	- effect of half-integer </a:t>
            </a:r>
          </a:p>
          <a:p>
            <a:r>
              <a:rPr lang="en-US" dirty="0"/>
              <a:t>	   resonance</a:t>
            </a:r>
            <a:endParaRPr dirty="0"/>
          </a:p>
        </p:txBody>
      </p:sp>
    </p:spTree>
  </p:cSld>
  <p:clrMapOvr>
    <a:masterClrMapping/>
  </p:clrMapOvr>
  <p:transition spd="med" advTm="7720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ADC5-3C3F-9346-9D0C-B2C4B434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43883"/>
            <a:ext cx="8686800" cy="576073"/>
          </a:xfrm>
        </p:spPr>
        <p:txBody>
          <a:bodyPr/>
          <a:lstStyle/>
          <a:p>
            <a:pPr algn="ctr"/>
            <a:r>
              <a:rPr lang="en-US" sz="4000" dirty="0"/>
              <a:t>Difficult to compensate space charge</a:t>
            </a:r>
            <a:br>
              <a:rPr lang="en-US" dirty="0"/>
            </a:br>
            <a:br>
              <a:rPr lang="en-US" b="0" dirty="0"/>
            </a:br>
            <a:r>
              <a:rPr lang="en-US" b="0" dirty="0"/>
              <a:t>Actively trying to correct resonant lines in</a:t>
            </a:r>
            <a:br>
              <a:rPr lang="en-US" b="0" dirty="0"/>
            </a:br>
            <a:r>
              <a:rPr lang="en-US" b="0" dirty="0"/>
              <a:t>FNAL complex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5D463BC0-C2F4-6C46-ADE4-51519346545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7569147"/>
      </p:ext>
    </p:extLst>
  </p:cSld>
  <p:clrMapOvr>
    <a:masterClrMapping/>
  </p:clrMapOvr>
  <p:transition spd="med" advTm="10079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8513-860C-8147-806C-BBC1359B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integer correction in the FNAL booster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7C0563-12A0-264D-84AB-FC2330DF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642762"/>
            <a:ext cx="4366154" cy="2806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03BD12-D5EE-554D-9640-877991C8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7845" y="2642763"/>
            <a:ext cx="4366155" cy="2806813"/>
          </a:xfrm>
          <a:prstGeom prst="rect">
            <a:avLst/>
          </a:prstGeom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3C81A39E-8A2A-CC46-8786-56FFFCFF92D4}"/>
              </a:ext>
            </a:extLst>
          </p:cNvPr>
          <p:cNvSpPr/>
          <p:nvPr/>
        </p:nvSpPr>
        <p:spPr>
          <a:xfrm>
            <a:off x="4164208" y="4046167"/>
            <a:ext cx="861092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7" name="Before Correction">
            <a:extLst>
              <a:ext uri="{FF2B5EF4-FFF2-40B4-BE49-F238E27FC236}">
                <a16:creationId xmlns:a16="http://schemas.microsoft.com/office/drawing/2014/main" id="{213C6229-B8B4-2041-8C38-C3DBE77781E2}"/>
              </a:ext>
            </a:extLst>
          </p:cNvPr>
          <p:cNvSpPr txBox="1"/>
          <p:nvPr/>
        </p:nvSpPr>
        <p:spPr>
          <a:xfrm>
            <a:off x="1166693" y="2244836"/>
            <a:ext cx="210487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Before Correction</a:t>
            </a:r>
          </a:p>
        </p:txBody>
      </p:sp>
      <p:sp>
        <p:nvSpPr>
          <p:cNvPr id="8" name="After Correction">
            <a:extLst>
              <a:ext uri="{FF2B5EF4-FFF2-40B4-BE49-F238E27FC236}">
                <a16:creationId xmlns:a16="http://schemas.microsoft.com/office/drawing/2014/main" id="{74EFA73D-CF8F-D043-9152-DB15AC8EFDCF}"/>
              </a:ext>
            </a:extLst>
          </p:cNvPr>
          <p:cNvSpPr txBox="1"/>
          <p:nvPr/>
        </p:nvSpPr>
        <p:spPr>
          <a:xfrm>
            <a:off x="6008575" y="2244836"/>
            <a:ext cx="18929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After Correction</a:t>
            </a:r>
          </a:p>
        </p:txBody>
      </p:sp>
      <p:sp>
        <p:nvSpPr>
          <p:cNvPr id="9" name="Third order resonances can be compensated using sextupoles at appropriate locations">
            <a:extLst>
              <a:ext uri="{FF2B5EF4-FFF2-40B4-BE49-F238E27FC236}">
                <a16:creationId xmlns:a16="http://schemas.microsoft.com/office/drawing/2014/main" id="{DDF80EA9-4777-9343-B708-27B9F6D0B75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228600" y="1022350"/>
            <a:ext cx="8686800" cy="230795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half integer </a:t>
            </a:r>
            <a:r>
              <a:rPr dirty="0"/>
              <a:t>resonance can be compensated using </a:t>
            </a:r>
            <a:r>
              <a:rPr lang="en-US" dirty="0"/>
              <a:t>quadrupoles</a:t>
            </a:r>
            <a:r>
              <a:rPr dirty="0"/>
              <a:t> at appropriate locations</a:t>
            </a:r>
          </a:p>
        </p:txBody>
      </p:sp>
      <p:sp>
        <p:nvSpPr>
          <p:cNvPr id="10" name="Before Correction">
            <a:extLst>
              <a:ext uri="{FF2B5EF4-FFF2-40B4-BE49-F238E27FC236}">
                <a16:creationId xmlns:a16="http://schemas.microsoft.com/office/drawing/2014/main" id="{DDB88135-D986-574F-8007-9AD6539A5136}"/>
              </a:ext>
            </a:extLst>
          </p:cNvPr>
          <p:cNvSpPr txBox="1"/>
          <p:nvPr/>
        </p:nvSpPr>
        <p:spPr>
          <a:xfrm>
            <a:off x="561429" y="5425794"/>
            <a:ext cx="1542089" cy="81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dirty="0"/>
              <a:t>Early </a:t>
            </a:r>
          </a:p>
          <a:p>
            <a:pPr algn="ctr"/>
            <a:r>
              <a:rPr lang="en-US" dirty="0"/>
              <a:t>transmission</a:t>
            </a:r>
            <a:endParaRPr dirty="0"/>
          </a:p>
        </p:txBody>
      </p:sp>
      <p:sp>
        <p:nvSpPr>
          <p:cNvPr id="11" name="Before Correction">
            <a:extLst>
              <a:ext uri="{FF2B5EF4-FFF2-40B4-BE49-F238E27FC236}">
                <a16:creationId xmlns:a16="http://schemas.microsoft.com/office/drawing/2014/main" id="{F6C88090-A523-B34C-9792-91224A3CDEEF}"/>
              </a:ext>
            </a:extLst>
          </p:cNvPr>
          <p:cNvSpPr txBox="1"/>
          <p:nvPr/>
        </p:nvSpPr>
        <p:spPr>
          <a:xfrm>
            <a:off x="2286609" y="5449575"/>
            <a:ext cx="1542089" cy="819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dirty="0"/>
              <a:t>Late</a:t>
            </a:r>
          </a:p>
          <a:p>
            <a:pPr algn="ctr"/>
            <a:r>
              <a:rPr lang="en-US" dirty="0"/>
              <a:t>transmission</a:t>
            </a:r>
            <a:endParaRPr dirty="0"/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FD51EE18-479A-B548-8890-4149F683104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7055316"/>
      </p:ext>
    </p:extLst>
  </p:cSld>
  <p:clrMapOvr>
    <a:masterClrMapping/>
  </p:clrMapOvr>
  <p:transition spd="med" advTm="34214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hird order compensation in FNAL Recycl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Third order compensation in FNAL Recycler</a:t>
            </a:r>
          </a:p>
        </p:txBody>
      </p:sp>
      <p:sp>
        <p:nvSpPr>
          <p:cNvPr id="184" name="Third order resonances can be compensated using sextupoles at appropriate locations"/>
          <p:cNvSpPr txBox="1">
            <a:spLocks noGrp="1"/>
          </p:cNvSpPr>
          <p:nvPr>
            <p:ph type="body" sz="half" idx="1"/>
          </p:nvPr>
        </p:nvSpPr>
        <p:spPr>
          <a:xfrm>
            <a:off x="228600" y="1022351"/>
            <a:ext cx="8686800" cy="1261254"/>
          </a:xfrm>
          <a:prstGeom prst="rect">
            <a:avLst/>
          </a:prstGeom>
        </p:spPr>
        <p:txBody>
          <a:bodyPr/>
          <a:lstStyle/>
          <a:p>
            <a:r>
              <a:rPr dirty="0"/>
              <a:t>Third order resonances can be compensated using </a:t>
            </a:r>
            <a:r>
              <a:rPr dirty="0" err="1"/>
              <a:t>sextupoles</a:t>
            </a:r>
            <a:r>
              <a:rPr dirty="0"/>
              <a:t> at appropriate locations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86" name="2dscan_comp.png" descr="2dscan_com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340" y="2488747"/>
            <a:ext cx="3882060" cy="2239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2dscan_10.png" descr="2dscan_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7" y="2488747"/>
            <a:ext cx="3882060" cy="223911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Line"/>
          <p:cNvSpPr/>
          <p:nvPr/>
        </p:nvSpPr>
        <p:spPr>
          <a:xfrm>
            <a:off x="4119969" y="3585887"/>
            <a:ext cx="861092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89" name="Before Correction"/>
          <p:cNvSpPr txBox="1"/>
          <p:nvPr/>
        </p:nvSpPr>
        <p:spPr>
          <a:xfrm>
            <a:off x="1186028" y="2283605"/>
            <a:ext cx="210487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Before Correction</a:t>
            </a:r>
          </a:p>
        </p:txBody>
      </p:sp>
      <p:sp>
        <p:nvSpPr>
          <p:cNvPr id="190" name="After Correction"/>
          <p:cNvSpPr txBox="1"/>
          <p:nvPr/>
        </p:nvSpPr>
        <p:spPr>
          <a:xfrm>
            <a:off x="6027910" y="2283605"/>
            <a:ext cx="18929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After Correction</a:t>
            </a:r>
          </a:p>
        </p:txBody>
      </p:sp>
      <p:sp>
        <p:nvSpPr>
          <p:cNvPr id="12" name="Third order resonances can be compensated using sextupoles at appropriate locations">
            <a:extLst>
              <a:ext uri="{FF2B5EF4-FFF2-40B4-BE49-F238E27FC236}">
                <a16:creationId xmlns:a16="http://schemas.microsoft.com/office/drawing/2014/main" id="{EA2B1B02-B83F-0344-A14E-D60FF2F7EEA4}"/>
              </a:ext>
            </a:extLst>
          </p:cNvPr>
          <p:cNvSpPr txBox="1">
            <a:spLocks/>
          </p:cNvSpPr>
          <p:nvPr/>
        </p:nvSpPr>
        <p:spPr>
          <a:xfrm>
            <a:off x="452437" y="5093780"/>
            <a:ext cx="8686800" cy="1261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2286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4572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22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662940" marR="0" indent="-20574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9144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18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1430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25146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718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290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8862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/>
              <a:t>Side-effects – May make other lines stronger</a:t>
            </a:r>
          </a:p>
        </p:txBody>
      </p:sp>
    </p:spTree>
  </p:cSld>
  <p:clrMapOvr>
    <a:masterClrMapping/>
  </p:clrMapOvr>
  <p:transition spd="med" advTm="4622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s there a better wa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there a better way?</a:t>
            </a:r>
          </a:p>
        </p:txBody>
      </p:sp>
      <p:sp>
        <p:nvSpPr>
          <p:cNvPr id="197" name="Compensating resonances is trick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Compensating resonances is tricky</a:t>
            </a:r>
          </a:p>
          <a:p>
            <a:pPr lvl="1"/>
            <a:r>
              <a:t>May drive other resonances</a:t>
            </a:r>
          </a:p>
          <a:p>
            <a:pPr lvl="1"/>
            <a:r>
              <a:t>Multiple lines</a:t>
            </a:r>
          </a:p>
          <a:p>
            <a:pPr lvl="1"/>
            <a:endParaRPr/>
          </a:p>
          <a:p>
            <a:r>
              <a:t>Is there a better way?</a:t>
            </a:r>
          </a:p>
          <a:p>
            <a:pPr lvl="1"/>
            <a:r>
              <a:t>Rethink how we design our accelerators</a:t>
            </a:r>
          </a:p>
          <a:p>
            <a:pPr lvl="1"/>
            <a:r>
              <a:t>Move away from linear focusing to a non linear approach</a:t>
            </a:r>
          </a:p>
          <a:p>
            <a:pPr lvl="1"/>
            <a:endParaRPr/>
          </a:p>
          <a:p>
            <a:r>
              <a:t>Such an approach is being tested here at FNAL</a:t>
            </a:r>
          </a:p>
          <a:p>
            <a:pPr lvl="1"/>
            <a:r>
              <a:t>Nonlinear integrable optics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 advTm="52902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Motivation for nonlinear integrable opt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 for nonlinear integrable optics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202" name="We want to build an optical focusing system tha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We want to build an optical focusing system that </a:t>
            </a:r>
          </a:p>
          <a:p>
            <a:pPr marL="1023055" lvl="1" indent="-388055">
              <a:buFontTx/>
              <a:buAutoNum type="alphaUcPeriod"/>
              <a:defRPr sz="1800"/>
            </a:pPr>
            <a:r>
              <a:rPr dirty="0"/>
              <a:t>Is strongly nonlinear = strong dependence of oscillation frequency on amplitude</a:t>
            </a:r>
          </a:p>
          <a:p>
            <a:pPr marL="1023055" lvl="1" indent="-388055">
              <a:buFontTx/>
              <a:buAutoNum type="alphaUcPeriod"/>
              <a:defRPr sz="1800"/>
            </a:pPr>
            <a:r>
              <a:rPr dirty="0"/>
              <a:t>Is 2D integrable and stable</a:t>
            </a:r>
          </a:p>
          <a:p>
            <a:pPr marL="1023055" lvl="1" indent="-388055">
              <a:buFontTx/>
              <a:buAutoNum type="alphaUcPeriod"/>
              <a:defRPr sz="1800"/>
            </a:pPr>
            <a:r>
              <a:rPr dirty="0"/>
              <a:t>Can be realized with magnetic fields in vacuum</a:t>
            </a:r>
          </a:p>
          <a:p>
            <a:pPr>
              <a:defRPr sz="1800"/>
            </a:pPr>
            <a:r>
              <a:rPr dirty="0"/>
              <a:t>Mathematically, that means the system should</a:t>
            </a:r>
          </a:p>
          <a:p>
            <a:pPr lvl="1">
              <a:defRPr sz="1800"/>
            </a:pPr>
            <a:r>
              <a:rPr dirty="0"/>
              <a:t>Possess </a:t>
            </a:r>
            <a:r>
              <a:rPr b="1" dirty="0"/>
              <a:t>two integrals of motion</a:t>
            </a:r>
          </a:p>
          <a:p>
            <a:pPr lvl="1">
              <a:defRPr sz="1800"/>
            </a:pPr>
            <a:r>
              <a:rPr dirty="0"/>
              <a:t>Field potential satisfies the Laplace equation</a:t>
            </a:r>
          </a:p>
          <a:p>
            <a:pPr>
              <a:defRPr sz="1800"/>
            </a:pPr>
            <a:r>
              <a:rPr dirty="0"/>
              <a:t>Practical </a:t>
            </a:r>
            <a:r>
              <a:rPr b="1" dirty="0"/>
              <a:t>benefits</a:t>
            </a:r>
            <a:r>
              <a:rPr dirty="0"/>
              <a:t> relevant to future HEP machines</a:t>
            </a:r>
          </a:p>
          <a:p>
            <a:pPr lvl="1">
              <a:defRPr sz="1800"/>
            </a:pPr>
            <a:r>
              <a:rPr dirty="0"/>
              <a:t>Reduced chaos in single-particle motion, e.g. helpful for space-charge suppression</a:t>
            </a:r>
          </a:p>
          <a:p>
            <a:pPr lvl="1">
              <a:defRPr sz="1800"/>
            </a:pPr>
            <a:r>
              <a:rPr b="1" dirty="0"/>
              <a:t>Higher beam current and brightness</a:t>
            </a:r>
            <a:r>
              <a:rPr dirty="0"/>
              <a:t> from strong immunity to collective instabilities via Landau damping</a:t>
            </a:r>
          </a:p>
        </p:txBody>
      </p:sp>
    </p:spTree>
  </p:cSld>
  <p:clrMapOvr>
    <a:masterClrMapping/>
  </p:clrMapOvr>
  <p:transition spd="med" advTm="59328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tegrable Optics Test Accelerator (IOTA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Integrable Optics Test Accelerator (IOTA)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1191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7D32-F40E-8540-8A57-9DA1B92C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integrable optics at IOTA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D56E3-635F-CD43-A25D-CB5DA8BC9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22350"/>
            <a:ext cx="3670160" cy="5029201"/>
          </a:xfrm>
        </p:spPr>
        <p:txBody>
          <a:bodyPr/>
          <a:lstStyle/>
          <a:p>
            <a:r>
              <a:rPr lang="en-US" sz="1800" dirty="0"/>
              <a:t>Take a linear lattice and add a non-linear insert</a:t>
            </a:r>
          </a:p>
          <a:p>
            <a:endParaRPr lang="en-US" sz="1800" dirty="0"/>
          </a:p>
          <a:p>
            <a:r>
              <a:rPr lang="en-US" sz="1800" dirty="0"/>
              <a:t>Recent run tested two inserts</a:t>
            </a:r>
          </a:p>
          <a:p>
            <a:pPr lvl="1"/>
            <a:r>
              <a:rPr lang="en-US" sz="1800" dirty="0"/>
              <a:t>a quasi-integrable insert implemented as octupole string</a:t>
            </a:r>
          </a:p>
          <a:p>
            <a:pPr lvl="1"/>
            <a:r>
              <a:rPr lang="en-US" sz="1800" dirty="0"/>
              <a:t>insert with 2 invariants, aka Danilov-</a:t>
            </a:r>
            <a:r>
              <a:rPr lang="en-US" sz="1800" dirty="0" err="1"/>
              <a:t>Nagaitsev</a:t>
            </a:r>
            <a:r>
              <a:rPr lang="en-US" sz="1800" dirty="0"/>
              <a:t> or Elliptic potential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9F5D3405-36A6-EF4F-BFE4-DA04C9C19B2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AC9A8-4CE3-A448-B43C-F27FB870B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58715" y="3779472"/>
            <a:ext cx="3969099" cy="225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creen Shot 2014-07-11 at 3.38.00 PM.png">
            <a:extLst>
              <a:ext uri="{FF2B5EF4-FFF2-40B4-BE49-F238E27FC236}">
                <a16:creationId xmlns:a16="http://schemas.microsoft.com/office/drawing/2014/main" id="{31A066F9-A6C6-5842-802B-645E6C3FEF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55" y="1329758"/>
            <a:ext cx="2430018" cy="175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indoor, table, large, food&#10;&#10;Description automatically generated">
            <a:extLst>
              <a:ext uri="{FF2B5EF4-FFF2-40B4-BE49-F238E27FC236}">
                <a16:creationId xmlns:a16="http://schemas.microsoft.com/office/drawing/2014/main" id="{8901E227-0A15-8241-A865-0E19ED5EE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69" y="1164616"/>
            <a:ext cx="1373931" cy="202944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454F21CD-C9BD-6A40-854E-B5066BCC1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20" y="3798404"/>
            <a:ext cx="2374719" cy="2253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826370532"/>
      </p:ext>
    </p:extLst>
  </p:cSld>
  <p:clrMapOvr>
    <a:masterClrMapping/>
  </p:clrMapOvr>
  <p:transition spd="med" advTm="59227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eam on the integ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Stable b</a:t>
            </a:r>
            <a:r>
              <a:rPr dirty="0"/>
              <a:t>eam on the integer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416D6-0234-054A-8FCD-502C9CECF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11" y="1244976"/>
            <a:ext cx="6988877" cy="4368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C208E4-1FAF-044E-B09C-02AD6D026A04}"/>
              </a:ext>
            </a:extLst>
          </p:cNvPr>
          <p:cNvSpPr txBox="1"/>
          <p:nvPr/>
        </p:nvSpPr>
        <p:spPr>
          <a:xfrm>
            <a:off x="4816241" y="1278430"/>
            <a:ext cx="3063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Real-time video of IOTA beam</a:t>
            </a:r>
          </a:p>
          <a:p>
            <a:r>
              <a:rPr lang="en-US" sz="1600" dirty="0">
                <a:solidFill>
                  <a:srgbClr val="FFC000"/>
                </a:solidFill>
              </a:rPr>
              <a:t>in NIO optics on integer resonance</a:t>
            </a:r>
          </a:p>
        </p:txBody>
      </p:sp>
    </p:spTree>
  </p:cSld>
  <p:clrMapOvr>
    <a:masterClrMapping/>
  </p:clrMapOvr>
  <p:transition spd="med" advTm="29213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45F3-C7E1-3D4C-8660-DC9BCEB4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03653"/>
            <a:ext cx="8686800" cy="576073"/>
          </a:xfrm>
        </p:spPr>
        <p:txBody>
          <a:bodyPr/>
          <a:lstStyle/>
          <a:p>
            <a:pPr algn="ctr"/>
            <a:r>
              <a:rPr lang="en-US" sz="4400" dirty="0"/>
              <a:t>Instability Studies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A434DDB9-EAB5-FB45-80E6-2E106AB51CF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52CC8-8085-7146-B441-32A71ECCB465}"/>
              </a:ext>
            </a:extLst>
          </p:cNvPr>
          <p:cNvSpPr txBox="1"/>
          <p:nvPr/>
        </p:nvSpPr>
        <p:spPr>
          <a:xfrm>
            <a:off x="1458277" y="3245117"/>
            <a:ext cx="6227445" cy="2466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1800" dirty="0"/>
              <a:t>We see instabilities everyday operationally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Some are protected by feedback systems but not all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Important to study to develop mitigation strategies</a:t>
            </a:r>
          </a:p>
          <a:p>
            <a:pPr marL="285750" lvl="1" indent="-285750" algn="ctr">
              <a:buFontTx/>
              <a:buChar char="-"/>
            </a:pPr>
            <a:endParaRPr lang="en-US" sz="1800" dirty="0"/>
          </a:p>
          <a:p>
            <a:pPr marL="0" marR="0" indent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78980769"/>
      </p:ext>
    </p:extLst>
  </p:cSld>
  <p:clrMapOvr>
    <a:masterClrMapping/>
  </p:clrMapOvr>
  <p:transition spd="med" advTm="3803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13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Grand challenges of accelerator and beam physics</a:t>
            </a:r>
          </a:p>
          <a:p>
            <a:r>
              <a:rPr lang="en-US" dirty="0"/>
              <a:t>How to increase intensity</a:t>
            </a:r>
          </a:p>
          <a:p>
            <a:pPr lvl="1"/>
            <a:r>
              <a:rPr lang="en-US" dirty="0"/>
              <a:t>Space charge issues</a:t>
            </a:r>
          </a:p>
          <a:p>
            <a:pPr lvl="1"/>
            <a:r>
              <a:rPr lang="en-US" dirty="0"/>
              <a:t>Mitigations in FNAL complex</a:t>
            </a:r>
          </a:p>
          <a:p>
            <a:pPr lvl="1"/>
            <a:r>
              <a:rPr lang="en-US" dirty="0"/>
              <a:t>Looking to the future – IOTA</a:t>
            </a:r>
          </a:p>
          <a:p>
            <a:pPr lvl="1"/>
            <a:r>
              <a:rPr lang="en-US" dirty="0"/>
              <a:t>Instabilities</a:t>
            </a:r>
          </a:p>
          <a:p>
            <a:pPr lvl="1"/>
            <a:endParaRPr lang="en-US" dirty="0"/>
          </a:p>
          <a:p>
            <a:r>
              <a:rPr lang="en-US" dirty="0"/>
              <a:t>How to improve beam quality</a:t>
            </a:r>
          </a:p>
          <a:p>
            <a:pPr lvl="1"/>
            <a:r>
              <a:rPr lang="en-US" dirty="0"/>
              <a:t>Optical Stochastic cooling 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DC248A0-6006-954B-B60B-B43D9896C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nstabil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Instabilities</a:t>
            </a:r>
            <a:r>
              <a:rPr lang="en-US" dirty="0"/>
              <a:t> Studies</a:t>
            </a:r>
            <a:endParaRPr dirty="0"/>
          </a:p>
        </p:txBody>
      </p:sp>
      <p:sp>
        <p:nvSpPr>
          <p:cNvPr id="213" name="Double-click to edit"/>
          <p:cNvSpPr txBox="1">
            <a:spLocks noGrp="1"/>
          </p:cNvSpPr>
          <p:nvPr>
            <p:ph type="body" idx="1"/>
          </p:nvPr>
        </p:nvSpPr>
        <p:spPr>
          <a:xfrm>
            <a:off x="228600" y="882650"/>
            <a:ext cx="5127171" cy="5355590"/>
          </a:xfrm>
          <a:prstGeom prst="rect">
            <a:avLst/>
          </a:prstGeo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Electron cloud instabilities</a:t>
            </a:r>
          </a:p>
          <a:p>
            <a:pPr lvl="1"/>
            <a:r>
              <a:rPr lang="en-US" sz="1800" dirty="0"/>
              <a:t>Proton bunch interacting with electrons inside the vacuum chamber</a:t>
            </a:r>
          </a:p>
          <a:p>
            <a:pPr lvl="1"/>
            <a:r>
              <a:rPr lang="en-US" sz="1800" dirty="0"/>
              <a:t>An issue during commissioning of Recycler</a:t>
            </a:r>
          </a:p>
          <a:p>
            <a:pPr lvl="1"/>
            <a:endParaRPr lang="en-US" sz="1800" dirty="0"/>
          </a:p>
          <a:p>
            <a:r>
              <a:rPr lang="en-US" sz="1800" dirty="0"/>
              <a:t>Instabilities in the presence of strong space charge</a:t>
            </a:r>
          </a:p>
          <a:p>
            <a:pPr lvl="1"/>
            <a:r>
              <a:rPr lang="en-US" sz="1800" dirty="0"/>
              <a:t>Prediction of new instability – Convective instability (A. Burov)</a:t>
            </a:r>
          </a:p>
          <a:p>
            <a:pPr lvl="1"/>
            <a:r>
              <a:rPr lang="en-US" sz="1800" dirty="0"/>
              <a:t>Observed in dedicated booster studies</a:t>
            </a:r>
          </a:p>
          <a:p>
            <a:pPr lvl="1"/>
            <a:endParaRPr lang="en-US" sz="1800" dirty="0"/>
          </a:p>
          <a:p>
            <a:r>
              <a:rPr lang="en-US" sz="1800" dirty="0"/>
              <a:t>Dedicated experimental research program(ECA) beginning soon</a:t>
            </a:r>
          </a:p>
          <a:p>
            <a:pPr lvl="1"/>
            <a:r>
              <a:rPr lang="en-US" sz="1800" dirty="0"/>
              <a:t>Excite instabilities in a controlled way</a:t>
            </a:r>
          </a:p>
          <a:p>
            <a:pPr lvl="1"/>
            <a:r>
              <a:rPr lang="en-US" sz="1800" dirty="0"/>
              <a:t>Will explore how instabilities depend on space charge</a:t>
            </a:r>
          </a:p>
          <a:p>
            <a:pPr lvl="1"/>
            <a:endParaRPr lang="en-US" dirty="0"/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D3E41ED-4D4B-1B4D-BAEB-CD5651A9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09" y="882650"/>
            <a:ext cx="3631811" cy="1643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D24FB-F1CC-A54C-B508-2F25209F4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299" y="2669535"/>
            <a:ext cx="2787831" cy="1518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C0DD8-DA9A-9C43-91A5-660CD9067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14" y="4612640"/>
            <a:ext cx="2768600" cy="1625600"/>
          </a:xfrm>
          <a:prstGeom prst="rect">
            <a:avLst/>
          </a:prstGeom>
        </p:spPr>
      </p:pic>
    </p:spTree>
  </p:cSld>
  <p:clrMapOvr>
    <a:masterClrMapping/>
  </p:clrMapOvr>
  <p:transition spd="med" advTm="107278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nstabil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Instabilities</a:t>
            </a:r>
            <a:r>
              <a:rPr lang="en-US" dirty="0"/>
              <a:t> – IOTA can help with that too!</a:t>
            </a:r>
            <a:endParaRPr dirty="0"/>
          </a:p>
        </p:txBody>
      </p:sp>
      <p:sp>
        <p:nvSpPr>
          <p:cNvPr id="21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228600" y="1022350"/>
            <a:ext cx="8600080" cy="5029201"/>
          </a:xfrm>
          <a:prstGeom prst="rect">
            <a:avLst/>
          </a:prstGeom>
        </p:spPr>
        <p:txBody>
          <a:bodyPr/>
          <a:lstStyle/>
          <a:p>
            <a:r>
              <a:rPr lang="en-US" sz="1800" dirty="0"/>
              <a:t>Non-linear integrable optics can help with coherent instabilities</a:t>
            </a:r>
          </a:p>
          <a:p>
            <a:endParaRPr lang="en-US" sz="1800" dirty="0"/>
          </a:p>
          <a:p>
            <a:r>
              <a:rPr lang="en-US" sz="1800" dirty="0"/>
              <a:t>A coherent instability requires many of the particles to be working collectively</a:t>
            </a:r>
          </a:p>
          <a:p>
            <a:endParaRPr lang="en-US" sz="1800" dirty="0"/>
          </a:p>
          <a:p>
            <a:r>
              <a:rPr lang="en-US" sz="1800" dirty="0"/>
              <a:t>The large tune spread from nonlinear integrable optics helps damp this</a:t>
            </a:r>
          </a:p>
          <a:p>
            <a:endParaRPr lang="en-US" sz="1800" dirty="0"/>
          </a:p>
          <a:p>
            <a:r>
              <a:rPr lang="en-US" sz="1800" dirty="0"/>
              <a:t>Studies on-going at IOTA</a:t>
            </a:r>
          </a:p>
          <a:p>
            <a:pPr lvl="1"/>
            <a:r>
              <a:rPr lang="en-US" sz="1600" dirty="0"/>
              <a:t>Observed factor of 2 increase in the threshold with octupole insert on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4060A3-2A08-994F-84EB-D8AF0F677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45"/>
          <a:stretch/>
        </p:blipFill>
        <p:spPr>
          <a:xfrm>
            <a:off x="2027216" y="3865877"/>
            <a:ext cx="5841344" cy="20713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A07750-E00F-4244-8648-D8AE51F8E11B}"/>
              </a:ext>
            </a:extLst>
          </p:cNvPr>
          <p:cNvSpPr/>
          <p:nvPr/>
        </p:nvSpPr>
        <p:spPr>
          <a:xfrm>
            <a:off x="2148840" y="4091940"/>
            <a:ext cx="411480" cy="110871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48629E-830C-F74C-B121-83002F5E3671}"/>
              </a:ext>
            </a:extLst>
          </p:cNvPr>
          <p:cNvSpPr txBox="1"/>
          <p:nvPr/>
        </p:nvSpPr>
        <p:spPr>
          <a:xfrm rot="16200000">
            <a:off x="1421426" y="4277102"/>
            <a:ext cx="121158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Instability</a:t>
            </a:r>
          </a:p>
          <a:p>
            <a:pPr marL="0" marR="0" indent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threshold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>
                <a:solidFill>
                  <a:srgbClr val="074184"/>
                </a:solidFill>
              </a:uFill>
              <a:sym typeface="Helvetica"/>
            </a:endParaRPr>
          </a:p>
        </p:txBody>
      </p:sp>
    </p:spTree>
  </p:cSld>
  <p:clrMapOvr>
    <a:masterClrMapping/>
  </p:clrMapOvr>
  <p:transition spd="med" advTm="5576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rand challenge #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Grand challenge #2</a:t>
            </a:r>
          </a:p>
        </p:txBody>
      </p:sp>
      <p:sp>
        <p:nvSpPr>
          <p:cNvPr id="22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Grand challenge #2 (beam quality): How do we increase beam phase-space density by orders of magnitude, towards the quantum degeneracy limit?</a:t>
            </a:r>
          </a:p>
          <a:p>
            <a:endParaRPr dirty="0"/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8137B93-89A4-B941-9FA6-1D735B77A098}"/>
                  </a:ext>
                </a:extLst>
              </p:cNvPr>
              <p:cNvSpPr/>
              <p:nvPr/>
            </p:nvSpPr>
            <p:spPr>
              <a:xfrm>
                <a:off x="3375566" y="3298866"/>
                <a:ext cx="1752788" cy="936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ℒ</m:t>
                      </m:r>
                      <m:r>
                        <a:rPr lang="en-US" sz="2000" i="1">
                          <a:latin typeface="Cambria Math"/>
                        </a:rPr>
                        <m:t> ~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8137B93-89A4-B941-9FA6-1D735B77A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566" y="3298866"/>
                <a:ext cx="1752788" cy="9369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EF5429D-0223-B147-814A-8FF070AE5F11}"/>
              </a:ext>
            </a:extLst>
          </p:cNvPr>
          <p:cNvSpPr txBox="1"/>
          <p:nvPr/>
        </p:nvSpPr>
        <p:spPr>
          <a:xfrm>
            <a:off x="4057650" y="4621787"/>
            <a:ext cx="28917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Decrease beam size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269836-5048-EE4C-BE46-D028AB2AABBD}"/>
              </a:ext>
            </a:extLst>
          </p:cNvPr>
          <p:cNvCxnSpPr>
            <a:cxnSpLocks/>
          </p:cNvCxnSpPr>
          <p:nvPr/>
        </p:nvCxnSpPr>
        <p:spPr>
          <a:xfrm flipV="1">
            <a:off x="4674870" y="4235789"/>
            <a:ext cx="137161" cy="412925"/>
          </a:xfrm>
          <a:prstGeom prst="straightConnector1">
            <a:avLst/>
          </a:prstGeom>
          <a:noFill/>
          <a:ln w="25400" cap="flat">
            <a:solidFill>
              <a:schemeClr val="tx2">
                <a:lumMod val="10000"/>
              </a:schemeClr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058137-3AAC-8242-BE54-DDD12734B5CF}"/>
              </a:ext>
            </a:extLst>
          </p:cNvPr>
          <p:cNvCxnSpPr/>
          <p:nvPr/>
        </p:nvCxnSpPr>
        <p:spPr>
          <a:xfrm flipH="1" flipV="1">
            <a:off x="4459558" y="4262716"/>
            <a:ext cx="108585" cy="385998"/>
          </a:xfrm>
          <a:prstGeom prst="straightConnector1">
            <a:avLst/>
          </a:prstGeom>
          <a:noFill/>
          <a:ln w="25400" cap="flat">
            <a:solidFill>
              <a:schemeClr val="tx2">
                <a:lumMod val="10000"/>
              </a:schemeClr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 advTm="8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45F3-C7E1-3D4C-8660-DC9BCEB4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40963"/>
            <a:ext cx="8686800" cy="576073"/>
          </a:xfrm>
        </p:spPr>
        <p:txBody>
          <a:bodyPr/>
          <a:lstStyle/>
          <a:p>
            <a:pPr algn="ctr"/>
            <a:r>
              <a:rPr lang="en-US" sz="4400" dirty="0"/>
              <a:t>Improving beam quality with cooling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A434DDB9-EAB5-FB45-80E6-2E106AB51CF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7523951"/>
      </p:ext>
    </p:extLst>
  </p:cSld>
  <p:clrMapOvr>
    <a:masterClrMapping/>
  </p:clrMapOvr>
  <p:transition spd="med" advTm="4523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C: a powerful technique but limited to GHz B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SC: a powerful technique but limited to GHz BW</a:t>
            </a:r>
            <a:r>
              <a:rPr sz="12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529B2AB-F2BE-BC45-8413-55D8FDF4B318}"/>
              </a:ext>
            </a:extLst>
          </p:cNvPr>
          <p:cNvSpPr/>
          <p:nvPr/>
        </p:nvSpPr>
        <p:spPr>
          <a:xfrm>
            <a:off x="4918466" y="988942"/>
            <a:ext cx="3996934" cy="1792981"/>
          </a:xfrm>
          <a:prstGeom prst="roundRect">
            <a:avLst>
              <a:gd name="adj" fmla="val 8793"/>
            </a:avLst>
          </a:prstGeom>
          <a:solidFill>
            <a:schemeClr val="bg1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2BF0837-42AA-4740-9DAC-D57D13CF2709}"/>
              </a:ext>
            </a:extLst>
          </p:cNvPr>
          <p:cNvSpPr txBox="1">
            <a:spLocks/>
          </p:cNvSpPr>
          <p:nvPr/>
        </p:nvSpPr>
        <p:spPr>
          <a:xfrm>
            <a:off x="4681289" y="3001776"/>
            <a:ext cx="4401193" cy="2633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2286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4572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22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662940" marR="0" indent="-20574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9144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18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1430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25146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718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290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8862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514350" indent="-514350" hangingPunct="1">
              <a:buFont typeface="Arial"/>
              <a:buAutoNum type="arabicParenR"/>
            </a:pPr>
            <a:r>
              <a:rPr lang="en-US" dirty="0"/>
              <a:t>We can increase beam brightness if we have granular information about particle ensemble.</a:t>
            </a:r>
          </a:p>
          <a:p>
            <a:pPr marL="514350" indent="-514350" hangingPunct="1">
              <a:buFont typeface="Arial"/>
              <a:buAutoNum type="arabicParenR"/>
            </a:pPr>
            <a:endParaRPr lang="en-US" dirty="0"/>
          </a:p>
          <a:p>
            <a:pPr marL="514350" indent="-514350" hangingPunct="1">
              <a:buFont typeface="Arial"/>
              <a:buAutoNum type="arabicParenR"/>
            </a:pPr>
            <a:r>
              <a:rPr lang="en-US" dirty="0"/>
              <a:t>Bandwidth (time resolution) of feedback system controls cooling rate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25238-1DB1-ED4A-8D70-30FDD809343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3" y="1301430"/>
            <a:ext cx="4349303" cy="387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CC100-A9C1-6A48-BB4C-8F95A995AF3A}"/>
              </a:ext>
            </a:extLst>
          </p:cNvPr>
          <p:cNvSpPr txBox="1"/>
          <p:nvPr/>
        </p:nvSpPr>
        <p:spPr>
          <a:xfrm>
            <a:off x="545823" y="5406416"/>
            <a:ext cx="3986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Simplified stochastic cooling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DCD92-19FF-0B4E-868E-474124128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4" y="1161077"/>
            <a:ext cx="850330" cy="8503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BA4C14-F0E9-6A40-800C-2A2A5C20EC3E}"/>
                  </a:ext>
                </a:extLst>
              </p:cNvPr>
              <p:cNvSpPr/>
              <p:nvPr/>
            </p:nvSpPr>
            <p:spPr>
              <a:xfrm>
                <a:off x="6695441" y="1171809"/>
                <a:ext cx="1752788" cy="936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ℒ</m:t>
                      </m:r>
                      <m:r>
                        <a:rPr lang="en-US" sz="2000" i="1">
                          <a:latin typeface="Cambria Math"/>
                        </a:rPr>
                        <m:t> ~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8BA4C14-F0E9-6A40-800C-2A2A5C20E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1" y="1171809"/>
                <a:ext cx="1752788" cy="9369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46C0543D-5208-E84A-85FA-D311AF847ED1}"/>
              </a:ext>
            </a:extLst>
          </p:cNvPr>
          <p:cNvSpPr txBox="1"/>
          <p:nvPr/>
        </p:nvSpPr>
        <p:spPr>
          <a:xfrm>
            <a:off x="4991558" y="2026550"/>
            <a:ext cx="4045909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1984 Nobel: van der Meer/Rubbia</a:t>
            </a:r>
          </a:p>
        </p:txBody>
      </p:sp>
    </p:spTree>
  </p:cSld>
  <p:clrMapOvr>
    <a:masterClrMapping/>
  </p:clrMapOvr>
  <p:transition spd="med" advTm="51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OSC extends the SC principle to optical bandwid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OSC extends the SC principle to optical bandwidth</a:t>
            </a:r>
            <a:r>
              <a:rPr sz="12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3A016D4-3778-C743-8CBB-A0DF1ADC4FCB}"/>
              </a:ext>
            </a:extLst>
          </p:cNvPr>
          <p:cNvSpPr txBox="1">
            <a:spLocks/>
          </p:cNvSpPr>
          <p:nvPr/>
        </p:nvSpPr>
        <p:spPr>
          <a:xfrm>
            <a:off x="392820" y="2047966"/>
            <a:ext cx="4992308" cy="12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marL="2286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4572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22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662940" marR="0" indent="-20574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0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9144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-"/>
              <a:tabLst/>
              <a:defRPr sz="18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11430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solidFill>
                  <a:srgbClr val="515151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  <a:lvl6pPr marL="25146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718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290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886200" marR="0" indent="-228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1800" b="0" i="0" u="none" strike="noStrike" cap="none" spc="0" baseline="0">
                <a:solidFill>
                  <a:srgbClr val="595959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sz="1800">
                <a:solidFill>
                  <a:schemeClr val="accent6">
                    <a:lumMod val="50000"/>
                  </a:schemeClr>
                </a:solidFill>
              </a:rPr>
              <a:t>Microwave hardware of SC replaced with undulators, lenses and amplifiers</a:t>
            </a:r>
          </a:p>
          <a:p>
            <a:pPr hangingPunct="1"/>
            <a:r>
              <a:rPr lang="en-US" sz="1800">
                <a:solidFill>
                  <a:schemeClr val="accent6">
                    <a:lumMod val="50000"/>
                  </a:schemeClr>
                </a:solidFill>
              </a:rPr>
              <a:t>Potential for 10</a:t>
            </a:r>
            <a:r>
              <a:rPr lang="en-US" sz="1800" baseline="3000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</a:rPr>
              <a:t> – 10</a:t>
            </a:r>
            <a:r>
              <a:rPr lang="en-US" sz="1800" baseline="3000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en-US" sz="1800">
                <a:solidFill>
                  <a:schemeClr val="accent6">
                    <a:lumMod val="50000"/>
                  </a:schemeClr>
                </a:solidFill>
              </a:rPr>
              <a:t> increase in cooling rate over SC (~10 THz vs few GHz)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D40CA7-66B2-DC4D-926E-16BB48DD57E4}"/>
              </a:ext>
            </a:extLst>
          </p:cNvPr>
          <p:cNvGrpSpPr/>
          <p:nvPr/>
        </p:nvGrpSpPr>
        <p:grpSpPr>
          <a:xfrm>
            <a:off x="732778" y="843875"/>
            <a:ext cx="4591050" cy="1144422"/>
            <a:chOff x="222250" y="1133548"/>
            <a:chExt cx="8131175" cy="2026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6B926F-41E3-CF4E-A84F-37632F2FBE8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1133548"/>
              <a:ext cx="7668070" cy="2026878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9F4E194-E4D2-C945-A2C1-0A394BB9B777}"/>
                </a:ext>
              </a:extLst>
            </p:cNvPr>
            <p:cNvCxnSpPr/>
            <p:nvPr/>
          </p:nvCxnSpPr>
          <p:spPr>
            <a:xfrm>
              <a:off x="7962900" y="2247433"/>
              <a:ext cx="390525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9" name="Picture 2" descr="C:\Users\Jonathan\Downloads\GIFMaker.org_IfGT6l.gif">
            <a:extLst>
              <a:ext uri="{FF2B5EF4-FFF2-40B4-BE49-F238E27FC236}">
                <a16:creationId xmlns:a16="http://schemas.microsoft.com/office/drawing/2014/main" id="{2F8C08BE-B81D-4E41-8A5F-ACC9AC859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28" y="756160"/>
            <a:ext cx="3479471" cy="19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50AC07-2701-B84B-85AF-DA6FA35A9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32"/>
          <a:stretch/>
        </p:blipFill>
        <p:spPr>
          <a:xfrm>
            <a:off x="941939" y="4923045"/>
            <a:ext cx="7196034" cy="1230361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2AE3996-408D-C841-BEF3-E932D48421B5}"/>
              </a:ext>
            </a:extLst>
          </p:cNvPr>
          <p:cNvSpPr txBox="1">
            <a:spLocks/>
          </p:cNvSpPr>
          <p:nvPr/>
        </p:nvSpPr>
        <p:spPr>
          <a:xfrm>
            <a:off x="392819" y="3266717"/>
            <a:ext cx="8294275" cy="129463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2"/>
                </a:solidFill>
              </a:rPr>
              <a:t>OSC is at an intersection of fundamental beam-physics studies and pathfinding for operational systems in cooling, control and sensing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Potential applications: direct cooling of high-energy hadrons (~0.25-6 </a:t>
            </a:r>
            <a:r>
              <a:rPr lang="en-US" sz="1800" dirty="0" err="1">
                <a:solidFill>
                  <a:schemeClr val="accent6"/>
                </a:solidFill>
              </a:rPr>
              <a:t>TeV</a:t>
            </a:r>
            <a:r>
              <a:rPr lang="en-US" sz="1800" dirty="0">
                <a:solidFill>
                  <a:schemeClr val="accent6"/>
                </a:solidFill>
              </a:rPr>
              <a:t>); perf. enhancement in med.-energy ring coolers; specialized SR-damping systems for light sources; advanced beam sensing and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7830C-0AFE-394E-8394-E434DC2FB1DA}"/>
              </a:ext>
            </a:extLst>
          </p:cNvPr>
          <p:cNvSpPr txBox="1"/>
          <p:nvPr/>
        </p:nvSpPr>
        <p:spPr>
          <a:xfrm>
            <a:off x="5838771" y="966995"/>
            <a:ext cx="2339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Energy exchange vs. delay</a:t>
            </a:r>
          </a:p>
        </p:txBody>
      </p:sp>
    </p:spTree>
  </p:cSld>
  <p:clrMapOvr>
    <a:masterClrMapping/>
  </p:clrMapOvr>
  <p:transition spd="med" advTm="585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uiExpand="1" build="p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OSC program @ IOTA takes a staged 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OSC program @ IOTA takes a staged approach</a:t>
            </a:r>
            <a:r>
              <a:rPr sz="1200" b="0" dirty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C6BDB-9090-3A4E-A12D-BEDB0AE59F87}"/>
              </a:ext>
            </a:extLst>
          </p:cNvPr>
          <p:cNvSpPr/>
          <p:nvPr/>
        </p:nvSpPr>
        <p:spPr>
          <a:xfrm>
            <a:off x="228600" y="766368"/>
            <a:ext cx="5299053" cy="605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I: Non-amplified OSC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OSC physics decoupled from technological challenges related to high optical gain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Includes OSC studies with a single electron in IOTA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OSC elements are nearing completion and systems are being integrated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 begin in ~Sep ’20 (world’s first demo)</a:t>
            </a:r>
          </a:p>
          <a:p>
            <a:pPr>
              <a:lnSpc>
                <a:spcPct val="100000"/>
              </a:lnSpc>
            </a:pPr>
            <a:endParaRPr lang="en-US" sz="18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II (ECA): Amplified OSC and advanced control/sensing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a high-gain (1000x) amplified-OSC system at IOTA; leverages previous FNAL/DOE investments in Linac-Laser-Notcher system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specialized Machine-Learning systems and diffractive optics for advanced sensing and control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 on conceptual and technological paths towards operational systems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Amplified-OSC experiments beginning in ~FY’22/23</a:t>
            </a:r>
            <a:endParaRPr lang="en-US" sz="1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solidFill>
                <a:schemeClr val="accent2"/>
              </a:solidFill>
            </a:endParaRPr>
          </a:p>
          <a:p>
            <a:endParaRPr lang="en-US" sz="1800" b="1" dirty="0">
              <a:solidFill>
                <a:schemeClr val="accent2"/>
              </a:solidFill>
            </a:endParaRPr>
          </a:p>
        </p:txBody>
      </p:sp>
      <p:pic>
        <p:nvPicPr>
          <p:cNvPr id="6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0C525BE6-268C-1D44-95FD-2515E62DA3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1" t="12060" r="6445" b="14166"/>
          <a:stretch/>
        </p:blipFill>
        <p:spPr>
          <a:xfrm>
            <a:off x="5823476" y="2706306"/>
            <a:ext cx="2842304" cy="1816116"/>
          </a:xfrm>
          <a:prstGeom prst="rect">
            <a:avLst/>
          </a:prstGeom>
        </p:spPr>
      </p:pic>
      <p:pic>
        <p:nvPicPr>
          <p:cNvPr id="7" name="Picture 6" descr="A picture containing bed, table&#10;&#10;Description automatically generated">
            <a:extLst>
              <a:ext uri="{FF2B5EF4-FFF2-40B4-BE49-F238E27FC236}">
                <a16:creationId xmlns:a16="http://schemas.microsoft.com/office/drawing/2014/main" id="{A577D270-0E67-D34B-9D71-566E0359E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7" t="10442" r="19085" b="19040"/>
          <a:stretch/>
        </p:blipFill>
        <p:spPr>
          <a:xfrm>
            <a:off x="5823476" y="825228"/>
            <a:ext cx="2842304" cy="174048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98AD79-FBED-DA4A-8A94-8A1587BEE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109" y="4548756"/>
            <a:ext cx="3228652" cy="1816117"/>
          </a:xfrm>
          <a:prstGeom prst="rect">
            <a:avLst/>
          </a:prstGeom>
        </p:spPr>
      </p:pic>
    </p:spTree>
  </p:cSld>
  <p:clrMapOvr>
    <a:masterClrMapping/>
  </p:clrMapOvr>
  <p:transition spd="med" advTm="587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3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Increasing intensity involves many challenges</a:t>
            </a:r>
          </a:p>
          <a:p>
            <a:pPr lvl="1"/>
            <a:r>
              <a:rPr lang="en-US" dirty="0"/>
              <a:t>Space charge effects, instabilities are just a few examples</a:t>
            </a:r>
          </a:p>
          <a:p>
            <a:pPr lvl="1"/>
            <a:endParaRPr lang="en-US" dirty="0"/>
          </a:p>
          <a:p>
            <a:r>
              <a:rPr lang="en-US" dirty="0"/>
              <a:t>Looking to the future</a:t>
            </a:r>
          </a:p>
          <a:p>
            <a:pPr lvl="1"/>
            <a:r>
              <a:rPr lang="en-US" dirty="0"/>
              <a:t>IOTA is testing a novel method to redefine how we build our machines</a:t>
            </a:r>
          </a:p>
          <a:p>
            <a:pPr lvl="1"/>
            <a:r>
              <a:rPr lang="en-US" dirty="0"/>
              <a:t>World’s first OSC demonstration this year</a:t>
            </a:r>
          </a:p>
          <a:p>
            <a:pPr lvl="2"/>
            <a:r>
              <a:rPr lang="en-US" dirty="0"/>
              <a:t>New cooling method to improve beam quality</a:t>
            </a:r>
          </a:p>
          <a:p>
            <a:pPr lvl="2"/>
            <a:endParaRPr lang="en-US" dirty="0"/>
          </a:p>
          <a:p>
            <a:r>
              <a:rPr lang="en-US" dirty="0"/>
              <a:t>Thanks to J. Eldred, J. Jarvis, S. </a:t>
            </a:r>
            <a:r>
              <a:rPr lang="en-US" dirty="0" err="1"/>
              <a:t>Nagaitsev</a:t>
            </a:r>
            <a:r>
              <a:rPr lang="en-US" dirty="0"/>
              <a:t> and A. </a:t>
            </a:r>
            <a:r>
              <a:rPr lang="en-US" dirty="0" err="1"/>
              <a:t>Valishev</a:t>
            </a:r>
            <a:r>
              <a:rPr lang="en-US" dirty="0"/>
              <a:t> for slides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 advTm="3209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CE453-9F5C-544C-8AC6-997BC572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8195593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rand Challe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Accelerator and Beam Physics </a:t>
            </a:r>
            <a:r>
              <a:rPr dirty="0"/>
              <a:t>Grand Challenges</a:t>
            </a:r>
          </a:p>
        </p:txBody>
      </p:sp>
      <p:sp>
        <p:nvSpPr>
          <p:cNvPr id="139" name="Grand challenge #1 (beam intensity): How do we increase beam intensities by orders of magnitude?…"/>
          <p:cNvSpPr txBox="1">
            <a:spLocks noGrp="1"/>
          </p:cNvSpPr>
          <p:nvPr>
            <p:ph type="body" idx="1"/>
          </p:nvPr>
        </p:nvSpPr>
        <p:spPr>
          <a:xfrm>
            <a:off x="228600" y="978048"/>
            <a:ext cx="8686800" cy="5292429"/>
          </a:xfrm>
          <a:prstGeom prst="rect">
            <a:avLst/>
          </a:prstGeom>
        </p:spPr>
        <p:txBody>
          <a:bodyPr/>
          <a:lstStyle/>
          <a:p>
            <a:r>
              <a:rPr dirty="0"/>
              <a:t>Grand challenge #1 (beam intensity): How do we increase beam intensities by orders of magnitude?</a:t>
            </a:r>
          </a:p>
          <a:p>
            <a:endParaRPr dirty="0"/>
          </a:p>
          <a:p>
            <a:r>
              <a:rPr dirty="0"/>
              <a:t>Grand challenge #2 (beam quality): How do we increase beam phase-space density by orders of magnitude, towards the quantum degeneracy limit?</a:t>
            </a:r>
          </a:p>
          <a:p>
            <a:endParaRPr dirty="0"/>
          </a:p>
          <a:p>
            <a:r>
              <a:rPr dirty="0"/>
              <a:t>Grand challenge #3 (beam control): How do we measure and control the beam distribution down to the level of individual particles?</a:t>
            </a:r>
          </a:p>
          <a:p>
            <a:endParaRPr dirty="0"/>
          </a:p>
          <a:p>
            <a:r>
              <a:rPr dirty="0"/>
              <a:t>Grand Challenge #4 (beam prediction): How do we develop predictive “virtual particle accelerators”?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AFD776-5032-D040-86FC-88C5F4B1B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rand Challenge #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Grand Challenge #1</a:t>
            </a:r>
          </a:p>
        </p:txBody>
      </p:sp>
      <p:sp>
        <p:nvSpPr>
          <p:cNvPr id="143" name="Grand challenge #1 (beam intensity): How do we increase beam intensities by orders of magnitude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Grand challenge #1 (beam intensity): How do we increase beam intensities by orders of magnitude?</a:t>
            </a:r>
          </a:p>
          <a:p>
            <a:endParaRPr dirty="0"/>
          </a:p>
          <a:p>
            <a:r>
              <a:rPr dirty="0"/>
              <a:t>Important for FNAL accelerator complex as we try to increase beam power in the future</a:t>
            </a:r>
          </a:p>
          <a:p>
            <a:endParaRPr dirty="0"/>
          </a:p>
          <a:p>
            <a:r>
              <a:rPr dirty="0"/>
              <a:t>Why is this a challenge?</a:t>
            </a:r>
          </a:p>
          <a:p>
            <a:pPr lvl="1"/>
            <a:r>
              <a:rPr dirty="0"/>
              <a:t>Space charge - repulsive force between particles in a bunch</a:t>
            </a:r>
          </a:p>
          <a:p>
            <a:pPr lvl="1"/>
            <a:r>
              <a:rPr dirty="0"/>
              <a:t>Instabilities</a:t>
            </a:r>
          </a:p>
          <a:p>
            <a:pPr lvl="1"/>
            <a:endParaRPr dirty="0"/>
          </a:p>
          <a:p>
            <a:r>
              <a:rPr dirty="0"/>
              <a:t>But first, a </a:t>
            </a:r>
            <a:r>
              <a:rPr lang="en-US" dirty="0"/>
              <a:t>quick intro to linear focusing and resonances</a:t>
            </a:r>
            <a:endParaRPr dirty="0"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1CE589-CCA7-A74C-B421-3326E336C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ar focu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Linear focusing</a:t>
            </a:r>
          </a:p>
        </p:txBody>
      </p:sp>
      <p:sp>
        <p:nvSpPr>
          <p:cNvPr id="147" name="Dipole magnets to steer the beam…"/>
          <p:cNvSpPr txBox="1">
            <a:spLocks noGrp="1"/>
          </p:cNvSpPr>
          <p:nvPr>
            <p:ph type="body" sz="half" idx="1"/>
          </p:nvPr>
        </p:nvSpPr>
        <p:spPr>
          <a:xfrm>
            <a:off x="228600" y="1022350"/>
            <a:ext cx="4487430" cy="5029201"/>
          </a:xfrm>
          <a:prstGeom prst="rect">
            <a:avLst/>
          </a:prstGeom>
        </p:spPr>
        <p:txBody>
          <a:bodyPr/>
          <a:lstStyle/>
          <a:p>
            <a:r>
              <a:t>Dipole magnets to steer the beam</a:t>
            </a:r>
          </a:p>
          <a:p>
            <a:endParaRPr/>
          </a:p>
          <a:p>
            <a:r>
              <a:t>Quadrupole magnets to focus the beam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r>
              <a:t>Quads focus in one plane and de-focus in the other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49" name="magnets.pdf" descr="magne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709" y="1461618"/>
            <a:ext cx="2816568" cy="3934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creen Shot 2020-08-05 at 3.22.19 PM.png" descr="Screen Shot 2020-08-05 at 3.22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55" y="2938472"/>
            <a:ext cx="1385919" cy="13715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5922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Betatron tu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Betatron tune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4" name="Alternating focusing means the beam oscillates as it goes around the r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Alternating focusing means the beam oscillates as it goes around the ring</a:t>
            </a:r>
          </a:p>
          <a:p>
            <a:endParaRPr dirty="0"/>
          </a:p>
          <a:p>
            <a:pPr>
              <a:defRPr b="1"/>
            </a:pPr>
            <a:r>
              <a:rPr dirty="0" err="1"/>
              <a:t>Betatron</a:t>
            </a:r>
            <a:r>
              <a:rPr dirty="0"/>
              <a:t> tune - The number of oscillations the beam makes in one revolution</a:t>
            </a:r>
          </a:p>
          <a:p>
            <a:endParaRPr dirty="0"/>
          </a:p>
          <a:p>
            <a:r>
              <a:rPr dirty="0"/>
              <a:t>For example, In the Fermilab Recycler, the horizontal tune is 25.44 and the vertical tune is 24.39</a:t>
            </a:r>
          </a:p>
          <a:p>
            <a:endParaRPr dirty="0"/>
          </a:p>
          <a:p>
            <a:r>
              <a:rPr dirty="0"/>
              <a:t>The fractional part is very important!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9680581-FBAA-7A4E-9FFD-32DC5B13B4F3}"/>
              </a:ext>
            </a:extLst>
          </p:cNvPr>
          <p:cNvCxnSpPr>
            <a:cxnSpLocks/>
          </p:cNvCxnSpPr>
          <p:nvPr/>
        </p:nvCxnSpPr>
        <p:spPr>
          <a:xfrm flipV="1">
            <a:off x="4325007" y="4204138"/>
            <a:ext cx="246993" cy="378373"/>
          </a:xfrm>
          <a:prstGeom prst="straightConnector1">
            <a:avLst/>
          </a:prstGeom>
          <a:noFill/>
          <a:ln w="25400" cap="flat">
            <a:solidFill>
              <a:schemeClr val="tx2">
                <a:lumMod val="10000"/>
              </a:schemeClr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8FB7DF-B49A-C24B-B8CA-D9B704B8B6CB}"/>
              </a:ext>
            </a:extLst>
          </p:cNvPr>
          <p:cNvCxnSpPr>
            <a:cxnSpLocks/>
          </p:cNvCxnSpPr>
          <p:nvPr/>
        </p:nvCxnSpPr>
        <p:spPr>
          <a:xfrm flipH="1" flipV="1">
            <a:off x="1124607" y="4204138"/>
            <a:ext cx="294290" cy="378373"/>
          </a:xfrm>
          <a:prstGeom prst="straightConnector1">
            <a:avLst/>
          </a:prstGeom>
          <a:noFill/>
          <a:ln w="25400" cap="flat">
            <a:solidFill>
              <a:schemeClr val="tx2">
                <a:lumMod val="10000"/>
              </a:schemeClr>
            </a:solidFill>
            <a:prstDash val="solid"/>
            <a:round/>
            <a:tailEnd type="triangle"/>
          </a:ln>
          <a:effectLst>
            <a:outerShdw blurRad="38100" dist="19999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 advTm="31572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Integer reson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Integer resonance</a:t>
            </a:r>
          </a:p>
        </p:txBody>
      </p:sp>
      <p:sp>
        <p:nvSpPr>
          <p:cNvPr id="157" name="Suppose the fractional part was zero i.e. the tune is an intege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Suppose the fractional part was zero i.e. the tune is an integer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dirty="0"/>
              <a:t>If we have an error in a dipole magnet</a:t>
            </a:r>
          </a:p>
          <a:p>
            <a:r>
              <a:rPr dirty="0"/>
              <a:t>Particle would receive same kick every revolution</a:t>
            </a:r>
          </a:p>
          <a:p>
            <a:pPr lvl="1"/>
            <a:r>
              <a:rPr dirty="0"/>
              <a:t>Eventually hit the beam pipe </a:t>
            </a:r>
          </a:p>
          <a:p>
            <a:pPr lvl="1"/>
            <a:r>
              <a:rPr dirty="0"/>
              <a:t>Irradiate accelerator components</a:t>
            </a:r>
            <a:endParaRPr lang="en-US" dirty="0"/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59" name="Screen Shot 2020-08-03 at 5.14.22 PM.png" descr="Screen Shot 2020-08-03 at 5.14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53" y="1455028"/>
            <a:ext cx="2098134" cy="2213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Tm="5472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sona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Resonances</a:t>
            </a:r>
            <a:r>
              <a:rPr lang="en-US" dirty="0"/>
              <a:t> – many more possible</a:t>
            </a:r>
            <a:endParaRPr dirty="0"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68" name="2ndorder.png" descr="2ndor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08" y="1078209"/>
            <a:ext cx="3210640" cy="2407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3rdorder.png" descr="3rdor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60" y="1078209"/>
            <a:ext cx="3210456" cy="240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4thorder.png" descr="4thord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40" y="3873743"/>
            <a:ext cx="3210455" cy="2407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5thorder.png" descr="5thord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60" y="3873743"/>
            <a:ext cx="3210456" cy="240784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2nd order"/>
          <p:cNvSpPr txBox="1"/>
          <p:nvPr/>
        </p:nvSpPr>
        <p:spPr>
          <a:xfrm>
            <a:off x="2068301" y="790628"/>
            <a:ext cx="12016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2nd order</a:t>
            </a:r>
          </a:p>
        </p:txBody>
      </p:sp>
      <p:sp>
        <p:nvSpPr>
          <p:cNvPr id="173" name="3rd order"/>
          <p:cNvSpPr txBox="1"/>
          <p:nvPr/>
        </p:nvSpPr>
        <p:spPr>
          <a:xfrm>
            <a:off x="5854220" y="790628"/>
            <a:ext cx="114493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3rd order</a:t>
            </a:r>
          </a:p>
        </p:txBody>
      </p:sp>
      <p:sp>
        <p:nvSpPr>
          <p:cNvPr id="174" name="4th order"/>
          <p:cNvSpPr txBox="1"/>
          <p:nvPr/>
        </p:nvSpPr>
        <p:spPr>
          <a:xfrm>
            <a:off x="1921266" y="3565424"/>
            <a:ext cx="11309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4th order</a:t>
            </a:r>
          </a:p>
        </p:txBody>
      </p:sp>
      <p:sp>
        <p:nvSpPr>
          <p:cNvPr id="175" name="5th order"/>
          <p:cNvSpPr txBox="1"/>
          <p:nvPr/>
        </p:nvSpPr>
        <p:spPr>
          <a:xfrm>
            <a:off x="5861228" y="3647403"/>
            <a:ext cx="11309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5th order</a:t>
            </a:r>
          </a:p>
        </p:txBody>
      </p:sp>
    </p:spTree>
  </p:cSld>
  <p:clrMapOvr>
    <a:masterClrMapping/>
  </p:clrMapOvr>
  <p:transition spd="med" advTm="44678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0183-69CF-6E42-9A00-3834BEAAB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140963"/>
            <a:ext cx="8686800" cy="576073"/>
          </a:xfrm>
        </p:spPr>
        <p:txBody>
          <a:bodyPr/>
          <a:lstStyle/>
          <a:p>
            <a:pPr algn="ctr"/>
            <a:r>
              <a:rPr lang="en-US" sz="4400" dirty="0"/>
              <a:t>Intensity issues from space charge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320D03E-E2A0-5C4F-ACFD-057C4E34AF3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8600" y="6515100"/>
            <a:ext cx="447675" cy="1397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8813432"/>
      </p:ext>
    </p:extLst>
  </p:cSld>
  <p:clrMapOvr>
    <a:masterClrMapping/>
  </p:clrMapOvr>
  <p:transition spd="med" advTm="7488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38100" dist="19999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1212</Words>
  <Application>Microsoft Macintosh PowerPoint</Application>
  <PresentationFormat>On-screen Show (4:3)</PresentationFormat>
  <Paragraphs>227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Lucida Grande</vt:lpstr>
      <vt:lpstr>Times Roman</vt:lpstr>
      <vt:lpstr>White</vt:lpstr>
      <vt:lpstr>PowerPoint Presentation</vt:lpstr>
      <vt:lpstr>Outline</vt:lpstr>
      <vt:lpstr>Accelerator and Beam Physics Grand Challenges</vt:lpstr>
      <vt:lpstr>Grand Challenge #1</vt:lpstr>
      <vt:lpstr>Linear focusing</vt:lpstr>
      <vt:lpstr>Betatron tune</vt:lpstr>
      <vt:lpstr>Integer resonance</vt:lpstr>
      <vt:lpstr>Resonances – many more possible</vt:lpstr>
      <vt:lpstr>Intensity issues from space charge</vt:lpstr>
      <vt:lpstr>Space charge</vt:lpstr>
      <vt:lpstr>Difficult to compensate space charge  Actively trying to correct resonant lines in FNAL complex</vt:lpstr>
      <vt:lpstr>Half integer correction in the FNAL booster</vt:lpstr>
      <vt:lpstr>Third order compensation in FNAL Recycler</vt:lpstr>
      <vt:lpstr>Is there a better way?</vt:lpstr>
      <vt:lpstr>Motivation for nonlinear integrable optics</vt:lpstr>
      <vt:lpstr>Integrable Optics Test Accelerator (IOTA)</vt:lpstr>
      <vt:lpstr>Nonlinear integrable optics at IOTA</vt:lpstr>
      <vt:lpstr>Stable beam on the integer</vt:lpstr>
      <vt:lpstr>Instability Studies</vt:lpstr>
      <vt:lpstr>Instabilities Studies</vt:lpstr>
      <vt:lpstr>Instabilities – IOTA can help with that too!</vt:lpstr>
      <vt:lpstr>Grand challenge #2</vt:lpstr>
      <vt:lpstr>Improving beam quality with cooling</vt:lpstr>
      <vt:lpstr>SC: a powerful technique but limited to GHz BW </vt:lpstr>
      <vt:lpstr>OSC extends the SC principle to optical bandwidth </vt:lpstr>
      <vt:lpstr>OSC program @ IOTA takes a staged approach </vt:lpstr>
      <vt:lpstr>Summary</vt:lpstr>
      <vt:lpstr>Backup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Ainsworth</cp:lastModifiedBy>
  <cp:revision>46</cp:revision>
  <dcterms:modified xsi:type="dcterms:W3CDTF">2020-08-10T02:06:20Z</dcterms:modified>
</cp:coreProperties>
</file>