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56" r:id="rId2"/>
    <p:sldId id="292" r:id="rId3"/>
    <p:sldId id="290" r:id="rId4"/>
    <p:sldId id="291" r:id="rId5"/>
    <p:sldId id="281" r:id="rId6"/>
    <p:sldId id="296" r:id="rId7"/>
    <p:sldId id="306" r:id="rId8"/>
    <p:sldId id="322" r:id="rId9"/>
    <p:sldId id="285" r:id="rId10"/>
    <p:sldId id="323" r:id="rId11"/>
    <p:sldId id="301" r:id="rId12"/>
    <p:sldId id="307" r:id="rId13"/>
    <p:sldId id="277" r:id="rId14"/>
    <p:sldId id="302" r:id="rId15"/>
    <p:sldId id="304" r:id="rId16"/>
    <p:sldId id="316" r:id="rId17"/>
    <p:sldId id="318" r:id="rId18"/>
    <p:sldId id="278" r:id="rId19"/>
    <p:sldId id="308" r:id="rId20"/>
    <p:sldId id="311" r:id="rId21"/>
    <p:sldId id="282" r:id="rId22"/>
    <p:sldId id="349" r:id="rId23"/>
    <p:sldId id="310" r:id="rId24"/>
    <p:sldId id="319" r:id="rId25"/>
    <p:sldId id="286" r:id="rId26"/>
    <p:sldId id="346" r:id="rId27"/>
    <p:sldId id="347" r:id="rId28"/>
    <p:sldId id="287" r:id="rId29"/>
    <p:sldId id="289" r:id="rId30"/>
    <p:sldId id="326" r:id="rId31"/>
    <p:sldId id="327" r:id="rId32"/>
    <p:sldId id="261" r:id="rId33"/>
    <p:sldId id="337" r:id="rId34"/>
    <p:sldId id="313" r:id="rId35"/>
    <p:sldId id="345" r:id="rId36"/>
    <p:sldId id="338" r:id="rId37"/>
    <p:sldId id="305" r:id="rId38"/>
    <p:sldId id="343" r:id="rId39"/>
    <p:sldId id="288" r:id="rId40"/>
    <p:sldId id="265" r:id="rId41"/>
    <p:sldId id="334" r:id="rId42"/>
    <p:sldId id="339" r:id="rId43"/>
    <p:sldId id="348" r:id="rId44"/>
    <p:sldId id="268" r:id="rId45"/>
    <p:sldId id="317" r:id="rId46"/>
    <p:sldId id="342" r:id="rId47"/>
    <p:sldId id="271" r:id="rId48"/>
    <p:sldId id="340" r:id="rId49"/>
    <p:sldId id="341" r:id="rId50"/>
    <p:sldId id="273"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83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2AFDA0-D683-1B48-9467-4F7AF336FC24}" type="datetimeFigureOut">
              <a:rPr lang="en-US" smtClean="0"/>
              <a:t>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FB8C41-0EF2-CD43-8B2A-FE6D809EF639}" type="slidenum">
              <a:rPr lang="en-US" smtClean="0"/>
              <a:t>‹#›</a:t>
            </a:fld>
            <a:endParaRPr lang="en-US"/>
          </a:p>
        </p:txBody>
      </p:sp>
    </p:spTree>
    <p:extLst>
      <p:ext uri="{BB962C8B-B14F-4D97-AF65-F5344CB8AC3E}">
        <p14:creationId xmlns:p14="http://schemas.microsoft.com/office/powerpoint/2010/main" val="3503414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06315-E7E9-BB43-AA68-074025811F11}" type="datetimeFigureOut">
              <a:rPr lang="en-US" smtClean="0"/>
              <a:t>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961A63-FACD-7249-A420-4A3F6DF1C731}" type="slidenum">
              <a:rPr lang="en-US" smtClean="0"/>
              <a:t>‹#›</a:t>
            </a:fld>
            <a:endParaRPr lang="en-US"/>
          </a:p>
        </p:txBody>
      </p:sp>
    </p:spTree>
    <p:extLst>
      <p:ext uri="{BB962C8B-B14F-4D97-AF65-F5344CB8AC3E}">
        <p14:creationId xmlns:p14="http://schemas.microsoft.com/office/powerpoint/2010/main" val="18932276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97D50A-7E21-8049-9E1B-2F021928BBB9}" type="datetime1">
              <a:rPr lang="en-US" smtClean="0"/>
              <a:t>6/20/16</a:t>
            </a:fld>
            <a:endParaRPr lang="en-US"/>
          </a:p>
        </p:txBody>
      </p:sp>
      <p:sp>
        <p:nvSpPr>
          <p:cNvPr id="5" name="Footer Placeholder 4"/>
          <p:cNvSpPr>
            <a:spLocks noGrp="1"/>
          </p:cNvSpPr>
          <p:nvPr>
            <p:ph type="ftr" sz="quarter" idx="11"/>
          </p:nvPr>
        </p:nvSpPr>
        <p:spPr/>
        <p:txBody>
          <a:bodyPr/>
          <a:lstStyle/>
          <a:p>
            <a:r>
              <a:rPr lang="en-US" smtClean="0"/>
              <a:t>E. Ramberg; Physics of Detectors</a:t>
            </a:r>
            <a:endParaRPr lang="en-US"/>
          </a:p>
        </p:txBody>
      </p:sp>
      <p:sp>
        <p:nvSpPr>
          <p:cNvPr id="6" name="Slide Number Placeholder 5"/>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276587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82F38C-3EEE-0D4C-BEDE-6AC07565198E}" type="datetime1">
              <a:rPr lang="en-US" smtClean="0"/>
              <a:t>6/20/16</a:t>
            </a:fld>
            <a:endParaRPr lang="en-US"/>
          </a:p>
        </p:txBody>
      </p:sp>
      <p:sp>
        <p:nvSpPr>
          <p:cNvPr id="5" name="Footer Placeholder 4"/>
          <p:cNvSpPr>
            <a:spLocks noGrp="1"/>
          </p:cNvSpPr>
          <p:nvPr>
            <p:ph type="ftr" sz="quarter" idx="11"/>
          </p:nvPr>
        </p:nvSpPr>
        <p:spPr/>
        <p:txBody>
          <a:bodyPr/>
          <a:lstStyle/>
          <a:p>
            <a:r>
              <a:rPr lang="en-US" smtClean="0"/>
              <a:t>E. Ramberg; Physics of Detectors</a:t>
            </a:r>
            <a:endParaRPr lang="en-US"/>
          </a:p>
        </p:txBody>
      </p:sp>
      <p:sp>
        <p:nvSpPr>
          <p:cNvPr id="6" name="Slide Number Placeholder 5"/>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25214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EAA8CD-6FD0-4241-B85D-4BD71E42FB69}" type="datetime1">
              <a:rPr lang="en-US" smtClean="0"/>
              <a:t>6/20/16</a:t>
            </a:fld>
            <a:endParaRPr lang="en-US"/>
          </a:p>
        </p:txBody>
      </p:sp>
      <p:sp>
        <p:nvSpPr>
          <p:cNvPr id="5" name="Footer Placeholder 4"/>
          <p:cNvSpPr>
            <a:spLocks noGrp="1"/>
          </p:cNvSpPr>
          <p:nvPr>
            <p:ph type="ftr" sz="quarter" idx="11"/>
          </p:nvPr>
        </p:nvSpPr>
        <p:spPr/>
        <p:txBody>
          <a:bodyPr/>
          <a:lstStyle/>
          <a:p>
            <a:r>
              <a:rPr lang="en-US" smtClean="0"/>
              <a:t>E. Ramberg; Physics of Detectors</a:t>
            </a:r>
            <a:endParaRPr lang="en-US"/>
          </a:p>
        </p:txBody>
      </p:sp>
      <p:sp>
        <p:nvSpPr>
          <p:cNvPr id="6" name="Slide Number Placeholder 5"/>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100139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BC5E9-8183-9B4D-9312-FD3B029C1A6E}" type="datetime1">
              <a:rPr lang="en-US" smtClean="0"/>
              <a:t>6/20/16</a:t>
            </a:fld>
            <a:endParaRPr lang="en-US"/>
          </a:p>
        </p:txBody>
      </p:sp>
      <p:sp>
        <p:nvSpPr>
          <p:cNvPr id="5" name="Footer Placeholder 4"/>
          <p:cNvSpPr>
            <a:spLocks noGrp="1"/>
          </p:cNvSpPr>
          <p:nvPr>
            <p:ph type="ftr" sz="quarter" idx="11"/>
          </p:nvPr>
        </p:nvSpPr>
        <p:spPr/>
        <p:txBody>
          <a:bodyPr/>
          <a:lstStyle/>
          <a:p>
            <a:r>
              <a:rPr lang="en-US" smtClean="0"/>
              <a:t>E. Ramberg; Physics of Detectors</a:t>
            </a:r>
            <a:endParaRPr lang="en-US"/>
          </a:p>
        </p:txBody>
      </p:sp>
      <p:sp>
        <p:nvSpPr>
          <p:cNvPr id="6" name="Slide Number Placeholder 5"/>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318326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57499F-586C-3B40-BDA6-04CA0FA32553}" type="datetime1">
              <a:rPr lang="en-US" smtClean="0"/>
              <a:t>6/20/16</a:t>
            </a:fld>
            <a:endParaRPr lang="en-US"/>
          </a:p>
        </p:txBody>
      </p:sp>
      <p:sp>
        <p:nvSpPr>
          <p:cNvPr id="5" name="Footer Placeholder 4"/>
          <p:cNvSpPr>
            <a:spLocks noGrp="1"/>
          </p:cNvSpPr>
          <p:nvPr>
            <p:ph type="ftr" sz="quarter" idx="11"/>
          </p:nvPr>
        </p:nvSpPr>
        <p:spPr/>
        <p:txBody>
          <a:bodyPr/>
          <a:lstStyle/>
          <a:p>
            <a:r>
              <a:rPr lang="en-US" smtClean="0"/>
              <a:t>E. Ramberg; Physics of Detectors</a:t>
            </a:r>
            <a:endParaRPr lang="en-US"/>
          </a:p>
        </p:txBody>
      </p:sp>
      <p:sp>
        <p:nvSpPr>
          <p:cNvPr id="6" name="Slide Number Placeholder 5"/>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2116512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DA298B-71B0-264F-AEA3-7989BC7EA42D}" type="datetime1">
              <a:rPr lang="en-US" smtClean="0"/>
              <a:t>6/20/16</a:t>
            </a:fld>
            <a:endParaRPr lang="en-US"/>
          </a:p>
        </p:txBody>
      </p:sp>
      <p:sp>
        <p:nvSpPr>
          <p:cNvPr id="6" name="Footer Placeholder 5"/>
          <p:cNvSpPr>
            <a:spLocks noGrp="1"/>
          </p:cNvSpPr>
          <p:nvPr>
            <p:ph type="ftr" sz="quarter" idx="11"/>
          </p:nvPr>
        </p:nvSpPr>
        <p:spPr/>
        <p:txBody>
          <a:bodyPr/>
          <a:lstStyle/>
          <a:p>
            <a:r>
              <a:rPr lang="en-US" smtClean="0"/>
              <a:t>E. Ramberg; Physics of Detectors</a:t>
            </a:r>
            <a:endParaRPr lang="en-US"/>
          </a:p>
        </p:txBody>
      </p:sp>
      <p:sp>
        <p:nvSpPr>
          <p:cNvPr id="7" name="Slide Number Placeholder 6"/>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1669966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6E2200-E3DC-2C47-A4E2-D3108121B189}" type="datetime1">
              <a:rPr lang="en-US" smtClean="0"/>
              <a:t>6/20/16</a:t>
            </a:fld>
            <a:endParaRPr lang="en-US"/>
          </a:p>
        </p:txBody>
      </p:sp>
      <p:sp>
        <p:nvSpPr>
          <p:cNvPr id="8" name="Footer Placeholder 7"/>
          <p:cNvSpPr>
            <a:spLocks noGrp="1"/>
          </p:cNvSpPr>
          <p:nvPr>
            <p:ph type="ftr" sz="quarter" idx="11"/>
          </p:nvPr>
        </p:nvSpPr>
        <p:spPr/>
        <p:txBody>
          <a:bodyPr/>
          <a:lstStyle/>
          <a:p>
            <a:r>
              <a:rPr lang="en-US" smtClean="0"/>
              <a:t>E. Ramberg; Physics of Detectors</a:t>
            </a:r>
            <a:endParaRPr lang="en-US"/>
          </a:p>
        </p:txBody>
      </p:sp>
      <p:sp>
        <p:nvSpPr>
          <p:cNvPr id="9" name="Slide Number Placeholder 8"/>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131997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72861E-5EF2-9245-83A4-C2AA8CA2272E}" type="datetime1">
              <a:rPr lang="en-US" smtClean="0"/>
              <a:t>6/20/16</a:t>
            </a:fld>
            <a:endParaRPr lang="en-US"/>
          </a:p>
        </p:txBody>
      </p:sp>
      <p:sp>
        <p:nvSpPr>
          <p:cNvPr id="4" name="Footer Placeholder 3"/>
          <p:cNvSpPr>
            <a:spLocks noGrp="1"/>
          </p:cNvSpPr>
          <p:nvPr>
            <p:ph type="ftr" sz="quarter" idx="11"/>
          </p:nvPr>
        </p:nvSpPr>
        <p:spPr/>
        <p:txBody>
          <a:bodyPr/>
          <a:lstStyle/>
          <a:p>
            <a:r>
              <a:rPr lang="en-US" smtClean="0"/>
              <a:t>E. Ramberg; Physics of Detectors</a:t>
            </a:r>
            <a:endParaRPr lang="en-US"/>
          </a:p>
        </p:txBody>
      </p:sp>
      <p:sp>
        <p:nvSpPr>
          <p:cNvPr id="5" name="Slide Number Placeholder 4"/>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368321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CA7BB-81F7-CD4C-997C-790B27A4973D}" type="datetime1">
              <a:rPr lang="en-US" smtClean="0"/>
              <a:t>6/20/16</a:t>
            </a:fld>
            <a:endParaRPr lang="en-US"/>
          </a:p>
        </p:txBody>
      </p:sp>
      <p:sp>
        <p:nvSpPr>
          <p:cNvPr id="3" name="Footer Placeholder 2"/>
          <p:cNvSpPr>
            <a:spLocks noGrp="1"/>
          </p:cNvSpPr>
          <p:nvPr>
            <p:ph type="ftr" sz="quarter" idx="11"/>
          </p:nvPr>
        </p:nvSpPr>
        <p:spPr/>
        <p:txBody>
          <a:bodyPr/>
          <a:lstStyle/>
          <a:p>
            <a:r>
              <a:rPr lang="en-US" smtClean="0"/>
              <a:t>E. Ramberg; Physics of Detectors</a:t>
            </a:r>
            <a:endParaRPr lang="en-US"/>
          </a:p>
        </p:txBody>
      </p:sp>
      <p:sp>
        <p:nvSpPr>
          <p:cNvPr id="4" name="Slide Number Placeholder 3"/>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317486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011BD-7EDE-134C-B3CA-CD1BA5DB0AA9}" type="datetime1">
              <a:rPr lang="en-US" smtClean="0"/>
              <a:t>6/20/16</a:t>
            </a:fld>
            <a:endParaRPr lang="en-US"/>
          </a:p>
        </p:txBody>
      </p:sp>
      <p:sp>
        <p:nvSpPr>
          <p:cNvPr id="6" name="Footer Placeholder 5"/>
          <p:cNvSpPr>
            <a:spLocks noGrp="1"/>
          </p:cNvSpPr>
          <p:nvPr>
            <p:ph type="ftr" sz="quarter" idx="11"/>
          </p:nvPr>
        </p:nvSpPr>
        <p:spPr/>
        <p:txBody>
          <a:bodyPr/>
          <a:lstStyle/>
          <a:p>
            <a:r>
              <a:rPr lang="en-US" smtClean="0"/>
              <a:t>E. Ramberg; Physics of Detectors</a:t>
            </a:r>
            <a:endParaRPr lang="en-US"/>
          </a:p>
        </p:txBody>
      </p:sp>
      <p:sp>
        <p:nvSpPr>
          <p:cNvPr id="7" name="Slide Number Placeholder 6"/>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2494793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A917D-9E72-E044-B25F-D2F6037EC160}" type="datetime1">
              <a:rPr lang="en-US" smtClean="0"/>
              <a:t>6/20/16</a:t>
            </a:fld>
            <a:endParaRPr lang="en-US"/>
          </a:p>
        </p:txBody>
      </p:sp>
      <p:sp>
        <p:nvSpPr>
          <p:cNvPr id="6" name="Footer Placeholder 5"/>
          <p:cNvSpPr>
            <a:spLocks noGrp="1"/>
          </p:cNvSpPr>
          <p:nvPr>
            <p:ph type="ftr" sz="quarter" idx="11"/>
          </p:nvPr>
        </p:nvSpPr>
        <p:spPr/>
        <p:txBody>
          <a:bodyPr/>
          <a:lstStyle/>
          <a:p>
            <a:r>
              <a:rPr lang="en-US" smtClean="0"/>
              <a:t>E. Ramberg; Physics of Detectors</a:t>
            </a:r>
            <a:endParaRPr lang="en-US"/>
          </a:p>
        </p:txBody>
      </p:sp>
      <p:sp>
        <p:nvSpPr>
          <p:cNvPr id="7" name="Slide Number Placeholder 6"/>
          <p:cNvSpPr>
            <a:spLocks noGrp="1"/>
          </p:cNvSpPr>
          <p:nvPr>
            <p:ph type="sldNum" sz="quarter" idx="12"/>
          </p:nvPr>
        </p:nvSpPr>
        <p:spPr/>
        <p:txBody>
          <a:bodyPr/>
          <a:lstStyle/>
          <a:p>
            <a:fld id="{E031068E-BC95-6C4A-9159-7CF1E0A4CD3F}" type="slidenum">
              <a:rPr lang="en-US" smtClean="0"/>
              <a:t>‹#›</a:t>
            </a:fld>
            <a:endParaRPr lang="en-US"/>
          </a:p>
        </p:txBody>
      </p:sp>
    </p:spTree>
    <p:extLst>
      <p:ext uri="{BB962C8B-B14F-4D97-AF65-F5344CB8AC3E}">
        <p14:creationId xmlns:p14="http://schemas.microsoft.com/office/powerpoint/2010/main" val="450298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A65FF-DF1A-664D-945B-2BCDA5B211D2}" type="datetime1">
              <a:rPr lang="en-US" smtClean="0"/>
              <a:t>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 Ramberg; Physics of Detectors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1068E-BC95-6C4A-9159-7CF1E0A4CD3F}" type="slidenum">
              <a:rPr lang="en-US" smtClean="0"/>
              <a:t>‹#›</a:t>
            </a:fld>
            <a:endParaRPr lang="en-US"/>
          </a:p>
        </p:txBody>
      </p:sp>
    </p:spTree>
    <p:extLst>
      <p:ext uri="{BB962C8B-B14F-4D97-AF65-F5344CB8AC3E}">
        <p14:creationId xmlns:p14="http://schemas.microsoft.com/office/powerpoint/2010/main" val="2148480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1.emf"/><Relationship Id="rId5" Type="http://schemas.openxmlformats.org/officeDocument/2006/relationships/oleObject" Target="../embeddings/oleObject4.bin"/><Relationship Id="rId6" Type="http://schemas.openxmlformats.org/officeDocument/2006/relationships/image" Target="../media/image22.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wmf"/><Relationship Id="rId5" Type="http://schemas.openxmlformats.org/officeDocument/2006/relationships/image" Target="../media/image18.wmf"/><Relationship Id="rId6" Type="http://schemas.openxmlformats.org/officeDocument/2006/relationships/oleObject" Target="../embeddings/oleObject5.bin"/><Relationship Id="rId7" Type="http://schemas.openxmlformats.org/officeDocument/2006/relationships/image" Target="../media/image14.emf"/><Relationship Id="rId8" Type="http://schemas.openxmlformats.org/officeDocument/2006/relationships/image" Target="../media/image4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hyperlink" Target="http://www.google.com/url?sa=i&amp;rct=j&amp;q=&amp;esrc=s&amp;source=images&amp;cd=&amp;cad=rja&amp;uact=8&amp;ved=0CAcQjRw&amp;url=http://atlas.web.cern.ch/Atlas/Visits/resources/smartboard/en/hcal/index.html&amp;ei=xHllVejpC6vU7AbYmIMo&amp;bvm=bv.93990622,d.ZGU&amp;psig=AFQjCNH7tDOKV6jfVrCsHCWqtmMQJLK8Ag&amp;ust=1432800057429166" TargetMode="External"/><Relationship Id="rId5" Type="http://schemas.openxmlformats.org/officeDocument/2006/relationships/image" Target="../media/image62.jpeg"/><Relationship Id="rId6" Type="http://schemas.openxmlformats.org/officeDocument/2006/relationships/hyperlink" Target="http://en.wikipedia.org/wiki/File:Pistates.svg" TargetMode="External"/><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hyperlink" Target="http://www.google.com/url?sa=i&amp;rct=j&amp;q=&amp;esrc=s&amp;source=images&amp;cd=&amp;cad=rja&amp;uact=8&amp;ved=0CAcQjRw&amp;url=http://www.perkinelmer.com/resources/technicalresources/applicationsupportknowledgebase/radiometric/scint_cocktails.xhtml&amp;ei=EnhlVdLaC4TV7Qas4ICwCA&amp;bvm=bv.93990622,d.ZGU&amp;psig=AFQjCNEU0cIkg3KgGsBH32tNNaY-2mClTw&amp;ust=143279961338953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hyperlink" Target="https://www.google.com/url?sa=i&amp;rct=j&amp;q=&amp;esrc=s&amp;source=images&amp;cd=&amp;cad=rja&amp;uact=8&amp;ved=0CAcQjRw&amp;url=https://www.astro.virginia.edu/class/oconnell/astr130/imaging.html&amp;ei=XI9lVaO5DIqAywP64IHQBQ&amp;bvm=bv.93990622,d.ZGU&amp;psig=AFQjCNF5iDnIoA19utpn84JN-fu_27zNEQ&amp;ust=1432805574117058" TargetMode="External"/><Relationship Id="rId6" Type="http://schemas.openxmlformats.org/officeDocument/2006/relationships/image" Target="../media/image67.gif"/><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www.youtube.com/watch?v=dQY8pFhlFY8" TargetMode="Externa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imgkid.com/cherenkov-radiation-chernobyl.shtml&amp;ei=mJllVZ-tHYeY7gaVi4HgAw&amp;psig=AFQjCNF-3UPy0H-M1KzSRvj7MyGblDUacw&amp;ust=1432808168277799" TargetMode="External"/><Relationship Id="rId4" Type="http://schemas.openxmlformats.org/officeDocument/2006/relationships/image" Target="../media/image72.jpeg"/><Relationship Id="rId5" Type="http://schemas.openxmlformats.org/officeDocument/2006/relationships/hyperlink" Target="http://www.google.com/url?sa=i&amp;rct=j&amp;q=&amp;esrc=s&amp;source=images&amp;cd=&amp;cad=rja&amp;uact=8&amp;ved=0CAcQjRw&amp;url=http://www.thespectrumofriemannium.com/2012/10/16/log046-the-cherenkov-effect/&amp;ei=RJplVdGxL-XO7gbZm4L4Cg&amp;psig=AFQjCNFTEN6aX6UTvulW1IPhFAMU8rUTdA&amp;ust=1432808358660699" TargetMode="External"/><Relationship Id="rId6" Type="http://schemas.openxmlformats.org/officeDocument/2006/relationships/image" Target="../media/image73.jpeg"/><Relationship Id="rId7" Type="http://schemas.openxmlformats.org/officeDocument/2006/relationships/oleObject" Target="../embeddings/oleObject6.bin"/><Relationship Id="rId8" Type="http://schemas.openxmlformats.org/officeDocument/2006/relationships/image" Target="../media/image71.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xpda.com/junkmail/junk157/junk157.htm&amp;ei=jJJlVbuHLOLnywP15oDwCw&amp;psig=AFQjCNFxPAqKsGMGi3hcNowZBwQfS1n9rg&amp;ust=1432806402639853" TargetMode="External"/><Relationship Id="rId4" Type="http://schemas.openxmlformats.org/officeDocument/2006/relationships/image" Target="../media/image75.jpeg"/><Relationship Id="rId5" Type="http://schemas.openxmlformats.org/officeDocument/2006/relationships/hyperlink" Target="http://www.google.com/url?sa=i&amp;rct=j&amp;q=&amp;esrc=s&amp;source=images&amp;cd=&amp;cad=rja&amp;uact=8&amp;ved=0CAcQjRw&amp;url=http://www.ps.uci.edu/~tomba/sk/tscan/pictures.html&amp;ei=RJVlVbSrBYPlywPN5YOYBA&amp;psig=AFQjCNGPE9AXHTT2AXxABGg4dSi5DdvEiw&amp;ust=1432807096111475" TargetMode="External"/><Relationship Id="rId6" Type="http://schemas.openxmlformats.org/officeDocument/2006/relationships/image" Target="../media/image76.gif"/><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s://www.youtube.com/watch?v=iYRQpcJVQx8" TargetMode="External"/><Relationship Id="rId5" Type="http://schemas.openxmlformats.org/officeDocument/2006/relationships/image" Target="../media/image91.png"/><Relationship Id="rId6" Type="http://schemas.openxmlformats.org/officeDocument/2006/relationships/hyperlink" Target="https://www.i2u2.org/elab/cms/graphics/CMS_Slice_elab.swf" TargetMode="External"/><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jpeg"/><Relationship Id="rId5" Type="http://schemas.openxmlformats.org/officeDocument/2006/relationships/image" Target="../media/image17.wmf"/><Relationship Id="rId6" Type="http://schemas.openxmlformats.org/officeDocument/2006/relationships/image" Target="../media/image18.wmf"/><Relationship Id="rId7" Type="http://schemas.openxmlformats.org/officeDocument/2006/relationships/oleObject" Target="../embeddings/oleObject1.bin"/><Relationship Id="rId8" Type="http://schemas.openxmlformats.org/officeDocument/2006/relationships/image" Target="../media/image13.emf"/><Relationship Id="rId9" Type="http://schemas.openxmlformats.org/officeDocument/2006/relationships/oleObject" Target="../embeddings/oleObject2.bin"/><Relationship Id="rId10"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095"/>
            <a:ext cx="7772400" cy="1470025"/>
          </a:xfrm>
        </p:spPr>
        <p:txBody>
          <a:bodyPr/>
          <a:lstStyle/>
          <a:p>
            <a:r>
              <a:rPr lang="en-US" dirty="0" smtClean="0"/>
              <a:t>The Physics of Particle Detectors</a:t>
            </a:r>
            <a:endParaRPr lang="en-US" dirty="0"/>
          </a:p>
        </p:txBody>
      </p:sp>
      <p:sp>
        <p:nvSpPr>
          <p:cNvPr id="3" name="Subtitle 2"/>
          <p:cNvSpPr>
            <a:spLocks noGrp="1"/>
          </p:cNvSpPr>
          <p:nvPr>
            <p:ph type="subTitle" idx="1"/>
          </p:nvPr>
        </p:nvSpPr>
        <p:spPr>
          <a:xfrm>
            <a:off x="1371600" y="1206746"/>
            <a:ext cx="6400800" cy="1752600"/>
          </a:xfrm>
        </p:spPr>
        <p:txBody>
          <a:bodyPr/>
          <a:lstStyle/>
          <a:p>
            <a:r>
              <a:rPr lang="en-US" dirty="0" smtClean="0"/>
              <a:t>Erik Ramberg</a:t>
            </a:r>
          </a:p>
          <a:p>
            <a:r>
              <a:rPr lang="en-US" dirty="0" smtClean="0"/>
              <a:t>Summer, 2015</a:t>
            </a:r>
          </a:p>
          <a:p>
            <a:endParaRPr lang="en-US" dirty="0"/>
          </a:p>
        </p:txBody>
      </p:sp>
      <p:pic>
        <p:nvPicPr>
          <p:cNvPr id="4" name="Picture 3"/>
          <p:cNvPicPr>
            <a:picLocks noChangeAspect="1"/>
          </p:cNvPicPr>
          <p:nvPr/>
        </p:nvPicPr>
        <p:blipFill>
          <a:blip r:embed="rId2"/>
          <a:stretch>
            <a:fillRect/>
          </a:stretch>
        </p:blipFill>
        <p:spPr>
          <a:xfrm rot="16200000">
            <a:off x="2754582" y="1875882"/>
            <a:ext cx="3915364" cy="5246718"/>
          </a:xfrm>
          <a:prstGeom prst="rect">
            <a:avLst/>
          </a:prstGeom>
        </p:spPr>
      </p:pic>
    </p:spTree>
    <p:extLst>
      <p:ext uri="{BB962C8B-B14F-4D97-AF65-F5344CB8AC3E}">
        <p14:creationId xmlns:p14="http://schemas.microsoft.com/office/powerpoint/2010/main" val="5714184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Particle Decays</a:t>
            </a:r>
            <a:br>
              <a:rPr lang="en-US" dirty="0" smtClean="0"/>
            </a:br>
            <a:endParaRPr lang="en-US" dirty="0"/>
          </a:p>
        </p:txBody>
      </p:sp>
      <p:pic>
        <p:nvPicPr>
          <p:cNvPr id="4" name="Picture 3" descr="Screen Shot 2015-05-09 at 10.37.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599" y="969156"/>
            <a:ext cx="5263394" cy="3724170"/>
          </a:xfrm>
          <a:prstGeom prst="rect">
            <a:avLst/>
          </a:prstGeom>
        </p:spPr>
      </p:pic>
      <p:sp>
        <p:nvSpPr>
          <p:cNvPr id="3" name="TextBox 2"/>
          <p:cNvSpPr txBox="1"/>
          <p:nvPr/>
        </p:nvSpPr>
        <p:spPr>
          <a:xfrm>
            <a:off x="995756" y="5184653"/>
            <a:ext cx="7617302" cy="1200329"/>
          </a:xfrm>
          <a:prstGeom prst="rect">
            <a:avLst/>
          </a:prstGeom>
          <a:noFill/>
        </p:spPr>
        <p:txBody>
          <a:bodyPr wrap="square" rtlCol="0">
            <a:spAutoFit/>
          </a:bodyPr>
          <a:lstStyle/>
          <a:p>
            <a:r>
              <a:rPr lang="en-US" dirty="0" smtClean="0"/>
              <a:t>Electromagnetic and Strong decays aren’t directly visible, since these processes take place so quickly </a:t>
            </a:r>
            <a:r>
              <a:rPr lang="en-US" dirty="0"/>
              <a:t> </a:t>
            </a:r>
            <a:r>
              <a:rPr lang="en-US" dirty="0" smtClean="0"/>
              <a:t>10</a:t>
            </a:r>
            <a:r>
              <a:rPr lang="en-US" baseline="30000" dirty="0" smtClean="0"/>
              <a:t>-20</a:t>
            </a:r>
            <a:r>
              <a:rPr lang="en-US" dirty="0" smtClean="0"/>
              <a:t> seconds or less – (</a:t>
            </a:r>
            <a:r>
              <a:rPr lang="en-US" dirty="0" err="1" smtClean="0"/>
              <a:t>c</a:t>
            </a:r>
            <a:r>
              <a:rPr lang="en-US" dirty="0" err="1" smtClean="0">
                <a:latin typeface="Symbol" panose="05050102010706020507" pitchFamily="18" charset="2"/>
              </a:rPr>
              <a:t>t</a:t>
            </a:r>
            <a:r>
              <a:rPr lang="en-US" dirty="0" smtClean="0">
                <a:latin typeface="Symbol" panose="05050102010706020507" pitchFamily="18" charset="2"/>
              </a:rPr>
              <a:t> </a:t>
            </a:r>
            <a:r>
              <a:rPr lang="en-US" dirty="0" smtClean="0"/>
              <a:t>&lt; nanometer)</a:t>
            </a:r>
          </a:p>
          <a:p>
            <a:endParaRPr lang="en-US" dirty="0"/>
          </a:p>
          <a:p>
            <a:r>
              <a:rPr lang="en-US" dirty="0" smtClean="0"/>
              <a:t>Weak processes take place on time scale of 10</a:t>
            </a:r>
            <a:r>
              <a:rPr lang="en-US" baseline="30000" dirty="0" smtClean="0"/>
              <a:t>-12</a:t>
            </a:r>
            <a:r>
              <a:rPr lang="en-US" dirty="0" smtClean="0"/>
              <a:t> sec or more  </a:t>
            </a:r>
            <a:r>
              <a:rPr lang="en-US" dirty="0"/>
              <a:t>(</a:t>
            </a:r>
            <a:r>
              <a:rPr lang="en-US" dirty="0" err="1"/>
              <a:t>c</a:t>
            </a:r>
            <a:r>
              <a:rPr lang="en-US" dirty="0" err="1">
                <a:latin typeface="Symbol" panose="05050102010706020507" pitchFamily="18" charset="2"/>
              </a:rPr>
              <a:t>t</a:t>
            </a:r>
            <a:r>
              <a:rPr lang="en-US" dirty="0">
                <a:latin typeface="Symbol" panose="05050102010706020507" pitchFamily="18" charset="2"/>
              </a:rPr>
              <a:t> </a:t>
            </a:r>
            <a:r>
              <a:rPr lang="en-US" dirty="0" smtClean="0"/>
              <a:t>&gt; millimeter)</a:t>
            </a:r>
            <a:endParaRPr lang="en-US" dirty="0"/>
          </a:p>
        </p:txBody>
      </p:sp>
      <p:sp>
        <p:nvSpPr>
          <p:cNvPr id="7" name="Slide Number Placeholder 6"/>
          <p:cNvSpPr>
            <a:spLocks noGrp="1"/>
          </p:cNvSpPr>
          <p:nvPr>
            <p:ph type="sldNum" sz="quarter" idx="12"/>
          </p:nvPr>
        </p:nvSpPr>
        <p:spPr/>
        <p:txBody>
          <a:bodyPr/>
          <a:lstStyle/>
          <a:p>
            <a:fld id="{E031068E-BC95-6C4A-9159-7CF1E0A4CD3F}" type="slidenum">
              <a:rPr lang="en-US" smtClean="0"/>
              <a:t>10</a:t>
            </a:fld>
            <a:endParaRPr lang="en-US"/>
          </a:p>
        </p:txBody>
      </p:sp>
    </p:spTree>
    <p:extLst>
      <p:ext uri="{BB962C8B-B14F-4D97-AF65-F5344CB8AC3E}">
        <p14:creationId xmlns:p14="http://schemas.microsoft.com/office/powerpoint/2010/main" val="27012677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711200"/>
          </a:xfrm>
        </p:spPr>
        <p:txBody>
          <a:bodyPr>
            <a:normAutofit fontScale="90000"/>
          </a:bodyPr>
          <a:lstStyle/>
          <a:p>
            <a:r>
              <a:rPr lang="en-US" dirty="0"/>
              <a:t>Energy </a:t>
            </a:r>
            <a:r>
              <a:rPr lang="en-US" dirty="0" smtClean="0"/>
              <a:t>Loss (Bethe-Bloch)</a:t>
            </a:r>
            <a:endParaRPr lang="en-US" dirty="0"/>
          </a:p>
        </p:txBody>
      </p:sp>
      <p:sp>
        <p:nvSpPr>
          <p:cNvPr id="72707" name="Rectangle 3"/>
          <p:cNvSpPr>
            <a:spLocks noGrp="1" noChangeArrowheads="1"/>
          </p:cNvSpPr>
          <p:nvPr>
            <p:ph type="body" idx="1"/>
          </p:nvPr>
        </p:nvSpPr>
        <p:spPr>
          <a:xfrm>
            <a:off x="381000" y="990600"/>
            <a:ext cx="8382000" cy="5562600"/>
          </a:xfrm>
        </p:spPr>
        <p:txBody>
          <a:bodyPr>
            <a:normAutofit fontScale="70000" lnSpcReduction="20000"/>
          </a:bodyPr>
          <a:lstStyle/>
          <a:p>
            <a:r>
              <a:rPr lang="en-US" dirty="0"/>
              <a:t>Energy </a:t>
            </a:r>
            <a:r>
              <a:rPr lang="en-US" dirty="0" smtClean="0"/>
              <a:t>loss per cm (</a:t>
            </a:r>
            <a:r>
              <a:rPr lang="en-US" dirty="0" err="1" smtClean="0"/>
              <a:t>dE</a:t>
            </a:r>
            <a:r>
              <a:rPr lang="en-US" dirty="0" smtClean="0"/>
              <a:t>/dx) </a:t>
            </a:r>
            <a:r>
              <a:rPr lang="en-US" dirty="0"/>
              <a:t>by heavy charged particle (M &gt; m</a:t>
            </a:r>
            <a:r>
              <a:rPr lang="en-US" baseline="-25000" dirty="0">
                <a:latin typeface="Symbol" pitchFamily="18" charset="2"/>
              </a:rPr>
              <a:t>m</a:t>
            </a:r>
            <a:r>
              <a:rPr lang="en-US" dirty="0"/>
              <a:t>)</a:t>
            </a:r>
          </a:p>
          <a:p>
            <a:pPr lvl="1"/>
            <a:r>
              <a:rPr lang="en-US" dirty="0"/>
              <a:t>primarily by ionization and atomic excitation </a:t>
            </a:r>
          </a:p>
          <a:p>
            <a:pPr lvl="1"/>
            <a:r>
              <a:rPr lang="en-US" dirty="0"/>
              <a:t>mean rate of energy loss given by Bethe-Bloch equation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err="1"/>
              <a:t>dE/dx</a:t>
            </a:r>
            <a:r>
              <a:rPr lang="en-US" dirty="0"/>
              <a:t> in units of </a:t>
            </a:r>
            <a:r>
              <a:rPr lang="en-US" dirty="0" err="1"/>
              <a:t>MeV</a:t>
            </a:r>
            <a:r>
              <a:rPr lang="en-US" dirty="0"/>
              <a:t> g</a:t>
            </a:r>
            <a:r>
              <a:rPr lang="en-US" baseline="30000" dirty="0"/>
              <a:t>-1 </a:t>
            </a:r>
            <a:r>
              <a:rPr lang="en-US" dirty="0"/>
              <a:t>cm</a:t>
            </a:r>
            <a:r>
              <a:rPr lang="en-US" baseline="30000" dirty="0"/>
              <a:t>2</a:t>
            </a:r>
            <a:endParaRPr lang="en-US" dirty="0"/>
          </a:p>
          <a:p>
            <a:pPr lvl="1"/>
            <a:r>
              <a:rPr lang="en-US" dirty="0" err="1"/>
              <a:t>dE/dx</a:t>
            </a:r>
            <a:r>
              <a:rPr lang="en-US" dirty="0"/>
              <a:t> depends only on </a:t>
            </a:r>
            <a:r>
              <a:rPr lang="en-US" dirty="0" err="1">
                <a:latin typeface="Symbol" pitchFamily="18" charset="2"/>
              </a:rPr>
              <a:t>b</a:t>
            </a:r>
            <a:r>
              <a:rPr lang="en-US" dirty="0"/>
              <a:t>, independent of M</a:t>
            </a:r>
          </a:p>
          <a:p>
            <a:pPr lvl="1"/>
            <a:r>
              <a:rPr lang="en-US" dirty="0"/>
              <a:t>I ≈ I</a:t>
            </a:r>
            <a:r>
              <a:rPr lang="en-US" baseline="-25000" dirty="0"/>
              <a:t>0</a:t>
            </a:r>
            <a:r>
              <a:rPr lang="en-US" baseline="30000" dirty="0"/>
              <a:t> </a:t>
            </a:r>
            <a:r>
              <a:rPr lang="en-US" dirty="0"/>
              <a:t>Z , with I</a:t>
            </a:r>
            <a:r>
              <a:rPr lang="en-US" baseline="-25000" dirty="0"/>
              <a:t>0</a:t>
            </a:r>
            <a:r>
              <a:rPr lang="en-US" baseline="30000" dirty="0"/>
              <a:t> </a:t>
            </a:r>
            <a:r>
              <a:rPr lang="en-US" dirty="0"/>
              <a:t>≈ 10 </a:t>
            </a:r>
            <a:r>
              <a:rPr lang="en-US" dirty="0" err="1"/>
              <a:t>eV</a:t>
            </a:r>
            <a:endParaRPr lang="en-US" baseline="-25000" dirty="0"/>
          </a:p>
          <a:p>
            <a:pPr lvl="1"/>
            <a:r>
              <a:rPr lang="en-US" dirty="0"/>
              <a:t>Z/A does not differ much for most elements, except for hydrogen  </a:t>
            </a:r>
          </a:p>
        </p:txBody>
      </p:sp>
      <p:graphicFrame>
        <p:nvGraphicFramePr>
          <p:cNvPr id="72711" name="Object 7"/>
          <p:cNvGraphicFramePr>
            <a:graphicFrameLocks noChangeAspect="1"/>
          </p:cNvGraphicFramePr>
          <p:nvPr>
            <p:extLst>
              <p:ext uri="{D42A27DB-BD31-4B8C-83A1-F6EECF244321}">
                <p14:modId xmlns:p14="http://schemas.microsoft.com/office/powerpoint/2010/main" val="1558833394"/>
              </p:ext>
            </p:extLst>
          </p:nvPr>
        </p:nvGraphicFramePr>
        <p:xfrm>
          <a:off x="1484313" y="2255838"/>
          <a:ext cx="5419725" cy="931862"/>
        </p:xfrm>
        <a:graphic>
          <a:graphicData uri="http://schemas.openxmlformats.org/presentationml/2006/ole">
            <mc:AlternateContent xmlns:mc="http://schemas.openxmlformats.org/markup-compatibility/2006">
              <mc:Choice xmlns:v="urn:schemas-microsoft-com:vml" Requires="v">
                <p:oleObj spid="_x0000_s4239" name="Equation" r:id="rId3" imgW="2730500" imgH="469900" progId="Equation.3">
                  <p:embed/>
                </p:oleObj>
              </mc:Choice>
              <mc:Fallback>
                <p:oleObj name="Equation" r:id="rId3" imgW="2730500" imgH="469900" progId="Equation.3">
                  <p:embed/>
                  <p:pic>
                    <p:nvPicPr>
                      <p:cNvPr id="0" name=""/>
                      <p:cNvPicPr>
                        <a:picLocks noChangeAspect="1" noChangeArrowheads="1"/>
                      </p:cNvPicPr>
                      <p:nvPr/>
                    </p:nvPicPr>
                    <p:blipFill>
                      <a:blip r:embed="rId4"/>
                      <a:srcRect/>
                      <a:stretch>
                        <a:fillRect/>
                      </a:stretch>
                    </p:blipFill>
                    <p:spPr bwMode="auto">
                      <a:xfrm>
                        <a:off x="1484313" y="2255838"/>
                        <a:ext cx="5419725"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2" name="Object 8"/>
          <p:cNvGraphicFramePr>
            <a:graphicFrameLocks noChangeAspect="1"/>
          </p:cNvGraphicFramePr>
          <p:nvPr/>
        </p:nvGraphicFramePr>
        <p:xfrm>
          <a:off x="1524000" y="3375025"/>
          <a:ext cx="2895600" cy="1607948"/>
        </p:xfrm>
        <a:graphic>
          <a:graphicData uri="http://schemas.openxmlformats.org/presentationml/2006/ole">
            <mc:AlternateContent xmlns:mc="http://schemas.openxmlformats.org/markup-compatibility/2006">
              <mc:Choice xmlns:v="urn:schemas-microsoft-com:vml" Requires="v">
                <p:oleObj spid="_x0000_s4240" name="Equation" r:id="rId5" imgW="2082600" imgH="1155600" progId="Equation.3">
                  <p:embed/>
                </p:oleObj>
              </mc:Choice>
              <mc:Fallback>
                <p:oleObj name="Equation" r:id="rId5" imgW="2082600" imgH="11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375025"/>
                        <a:ext cx="2895600" cy="16079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6007715" y="3710819"/>
            <a:ext cx="1905000" cy="1035050"/>
            <a:chOff x="6781800" y="1219200"/>
            <a:chExt cx="1905000" cy="1035050"/>
          </a:xfrm>
        </p:grpSpPr>
        <p:sp>
          <p:nvSpPr>
            <p:cNvPr id="72713" name="Line 9"/>
            <p:cNvSpPr>
              <a:spLocks noChangeShapeType="1"/>
            </p:cNvSpPr>
            <p:nvPr/>
          </p:nvSpPr>
          <p:spPr bwMode="auto">
            <a:xfrm>
              <a:off x="6781800" y="1524000"/>
              <a:ext cx="990600" cy="0"/>
            </a:xfrm>
            <a:prstGeom prst="line">
              <a:avLst/>
            </a:prstGeom>
            <a:noFill/>
            <a:ln w="9525">
              <a:solidFill>
                <a:schemeClr val="tx1"/>
              </a:solidFill>
              <a:round/>
              <a:headEnd/>
              <a:tailEnd/>
            </a:ln>
            <a:effectLst/>
          </p:spPr>
          <p:txBody>
            <a:bodyPr wrap="none"/>
            <a:lstStyle/>
            <a:p>
              <a:endParaRPr lang="en-US"/>
            </a:p>
          </p:txBody>
        </p:sp>
        <p:sp>
          <p:nvSpPr>
            <p:cNvPr id="72714" name="Line 10"/>
            <p:cNvSpPr>
              <a:spLocks noChangeShapeType="1"/>
            </p:cNvSpPr>
            <p:nvPr/>
          </p:nvSpPr>
          <p:spPr bwMode="auto">
            <a:xfrm flipV="1">
              <a:off x="7772400" y="1219200"/>
              <a:ext cx="914400" cy="304800"/>
            </a:xfrm>
            <a:prstGeom prst="line">
              <a:avLst/>
            </a:prstGeom>
            <a:noFill/>
            <a:ln w="9525">
              <a:solidFill>
                <a:schemeClr val="tx1"/>
              </a:solidFill>
              <a:round/>
              <a:headEnd/>
              <a:tailEnd type="triangle" w="med" len="med"/>
            </a:ln>
            <a:effectLst/>
          </p:spPr>
          <p:txBody>
            <a:bodyPr wrap="none"/>
            <a:lstStyle/>
            <a:p>
              <a:endParaRPr lang="en-US"/>
            </a:p>
          </p:txBody>
        </p:sp>
        <p:sp>
          <p:nvSpPr>
            <p:cNvPr id="72715" name="Freeform 11"/>
            <p:cNvSpPr>
              <a:spLocks/>
            </p:cNvSpPr>
            <p:nvPr/>
          </p:nvSpPr>
          <p:spPr bwMode="auto">
            <a:xfrm rot="2623618">
              <a:off x="7708900" y="1676400"/>
              <a:ext cx="622300" cy="101600"/>
            </a:xfrm>
            <a:custGeom>
              <a:avLst/>
              <a:gdLst/>
              <a:ahLst/>
              <a:cxnLst>
                <a:cxn ang="0">
                  <a:pos x="0" y="104"/>
                </a:cxn>
                <a:cxn ang="0">
                  <a:pos x="48" y="8"/>
                </a:cxn>
                <a:cxn ang="0">
                  <a:pos x="96" y="152"/>
                </a:cxn>
                <a:cxn ang="0">
                  <a:pos x="144" y="8"/>
                </a:cxn>
                <a:cxn ang="0">
                  <a:pos x="192" y="152"/>
                </a:cxn>
                <a:cxn ang="0">
                  <a:pos x="240" y="8"/>
                </a:cxn>
                <a:cxn ang="0">
                  <a:pos x="288" y="152"/>
                </a:cxn>
                <a:cxn ang="0">
                  <a:pos x="336" y="8"/>
                </a:cxn>
                <a:cxn ang="0">
                  <a:pos x="384" y="152"/>
                </a:cxn>
                <a:cxn ang="0">
                  <a:pos x="432" y="8"/>
                </a:cxn>
                <a:cxn ang="0">
                  <a:pos x="480" y="152"/>
                </a:cxn>
                <a:cxn ang="0">
                  <a:pos x="528" y="8"/>
                </a:cxn>
                <a:cxn ang="0">
                  <a:pos x="576" y="152"/>
                </a:cxn>
                <a:cxn ang="0">
                  <a:pos x="624" y="8"/>
                </a:cxn>
                <a:cxn ang="0">
                  <a:pos x="672" y="104"/>
                </a:cxn>
              </a:cxnLst>
              <a:rect l="0" t="0" r="r" b="b"/>
              <a:pathLst>
                <a:path w="672" h="152">
                  <a:moveTo>
                    <a:pt x="0" y="104"/>
                  </a:moveTo>
                  <a:cubicBezTo>
                    <a:pt x="16" y="52"/>
                    <a:pt x="32" y="0"/>
                    <a:pt x="48" y="8"/>
                  </a:cubicBezTo>
                  <a:cubicBezTo>
                    <a:pt x="64" y="16"/>
                    <a:pt x="80" y="152"/>
                    <a:pt x="96" y="152"/>
                  </a:cubicBezTo>
                  <a:cubicBezTo>
                    <a:pt x="112" y="152"/>
                    <a:pt x="128" y="8"/>
                    <a:pt x="144" y="8"/>
                  </a:cubicBezTo>
                  <a:cubicBezTo>
                    <a:pt x="160" y="8"/>
                    <a:pt x="176" y="152"/>
                    <a:pt x="192" y="152"/>
                  </a:cubicBezTo>
                  <a:cubicBezTo>
                    <a:pt x="208" y="152"/>
                    <a:pt x="224" y="8"/>
                    <a:pt x="240" y="8"/>
                  </a:cubicBezTo>
                  <a:cubicBezTo>
                    <a:pt x="256" y="8"/>
                    <a:pt x="272" y="152"/>
                    <a:pt x="288" y="152"/>
                  </a:cubicBezTo>
                  <a:cubicBezTo>
                    <a:pt x="304" y="152"/>
                    <a:pt x="320" y="8"/>
                    <a:pt x="336" y="8"/>
                  </a:cubicBezTo>
                  <a:cubicBezTo>
                    <a:pt x="352" y="8"/>
                    <a:pt x="368" y="152"/>
                    <a:pt x="384" y="152"/>
                  </a:cubicBezTo>
                  <a:cubicBezTo>
                    <a:pt x="400" y="152"/>
                    <a:pt x="416" y="8"/>
                    <a:pt x="432" y="8"/>
                  </a:cubicBezTo>
                  <a:cubicBezTo>
                    <a:pt x="448" y="8"/>
                    <a:pt x="464" y="152"/>
                    <a:pt x="480" y="152"/>
                  </a:cubicBezTo>
                  <a:cubicBezTo>
                    <a:pt x="496" y="152"/>
                    <a:pt x="512" y="8"/>
                    <a:pt x="528" y="8"/>
                  </a:cubicBezTo>
                  <a:cubicBezTo>
                    <a:pt x="544" y="8"/>
                    <a:pt x="560" y="152"/>
                    <a:pt x="576" y="152"/>
                  </a:cubicBezTo>
                  <a:cubicBezTo>
                    <a:pt x="592" y="152"/>
                    <a:pt x="608" y="16"/>
                    <a:pt x="624" y="8"/>
                  </a:cubicBezTo>
                  <a:cubicBezTo>
                    <a:pt x="640" y="0"/>
                    <a:pt x="656" y="52"/>
                    <a:pt x="672" y="104"/>
                  </a:cubicBezTo>
                </a:path>
              </a:pathLst>
            </a:custGeom>
            <a:noFill/>
            <a:ln w="19050" cap="flat" cmpd="sng">
              <a:solidFill>
                <a:schemeClr val="tx1"/>
              </a:solidFill>
              <a:prstDash val="solid"/>
              <a:round/>
              <a:headEnd/>
              <a:tailEnd/>
            </a:ln>
            <a:effectLst/>
          </p:spPr>
          <p:txBody>
            <a:bodyPr>
              <a:spAutoFit/>
            </a:bodyPr>
            <a:lstStyle/>
            <a:p>
              <a:endParaRPr lang="en-US"/>
            </a:p>
          </p:txBody>
        </p:sp>
        <p:sp>
          <p:nvSpPr>
            <p:cNvPr id="72716" name="Oval 12"/>
            <p:cNvSpPr>
              <a:spLocks noChangeArrowheads="1"/>
            </p:cNvSpPr>
            <p:nvPr/>
          </p:nvSpPr>
          <p:spPr bwMode="auto">
            <a:xfrm>
              <a:off x="8153400" y="1911350"/>
              <a:ext cx="381000" cy="342900"/>
            </a:xfrm>
            <a:prstGeom prst="ellipse">
              <a:avLst/>
            </a:prstGeom>
            <a:gradFill rotWithShape="1">
              <a:gsLst>
                <a:gs pos="0">
                  <a:srgbClr val="FFFFFF"/>
                </a:gs>
                <a:gs pos="100000">
                  <a:srgbClr val="FF0066"/>
                </a:gs>
              </a:gsLst>
              <a:path path="shape">
                <a:fillToRect l="50000" t="50000" r="50000" b="50000"/>
              </a:path>
            </a:gradFill>
            <a:ln w="9525">
              <a:noFill/>
              <a:round/>
              <a:headEnd/>
              <a:tailEnd/>
            </a:ln>
            <a:effectLst/>
          </p:spPr>
          <p:txBody>
            <a:bodyPr wrap="none" anchor="ctr"/>
            <a:lstStyle/>
            <a:p>
              <a:endParaRPr lang="en-US"/>
            </a:p>
          </p:txBody>
        </p:sp>
        <p:sp>
          <p:nvSpPr>
            <p:cNvPr id="72717" name="Text Box 13"/>
            <p:cNvSpPr txBox="1">
              <a:spLocks noChangeArrowheads="1"/>
            </p:cNvSpPr>
            <p:nvPr/>
          </p:nvSpPr>
          <p:spPr bwMode="auto">
            <a:xfrm>
              <a:off x="7734300" y="1676400"/>
              <a:ext cx="304800" cy="366713"/>
            </a:xfrm>
            <a:prstGeom prst="rect">
              <a:avLst/>
            </a:prstGeom>
            <a:noFill/>
            <a:ln w="9525">
              <a:noFill/>
              <a:miter lim="800000"/>
              <a:headEnd/>
              <a:tailEnd/>
            </a:ln>
            <a:effectLst/>
          </p:spPr>
          <p:txBody>
            <a:bodyPr>
              <a:spAutoFit/>
            </a:bodyPr>
            <a:lstStyle/>
            <a:p>
              <a:pPr>
                <a:spcBef>
                  <a:spcPct val="50000"/>
                </a:spcBef>
              </a:pPr>
              <a:r>
                <a:rPr lang="en-US">
                  <a:latin typeface="Symbol" pitchFamily="18" charset="2"/>
                </a:rPr>
                <a:t>g</a:t>
              </a:r>
            </a:p>
          </p:txBody>
        </p:sp>
      </p:grpSp>
      <p:sp>
        <p:nvSpPr>
          <p:cNvPr id="5" name="Slide Number Placeholder 4"/>
          <p:cNvSpPr>
            <a:spLocks noGrp="1"/>
          </p:cNvSpPr>
          <p:nvPr>
            <p:ph type="sldNum" sz="quarter" idx="12"/>
          </p:nvPr>
        </p:nvSpPr>
        <p:spPr/>
        <p:txBody>
          <a:bodyPr/>
          <a:lstStyle/>
          <a:p>
            <a:fld id="{E031068E-BC95-6C4A-9159-7CF1E0A4CD3F}" type="slidenum">
              <a:rPr lang="en-US" smtClean="0"/>
              <a:t>11</a:t>
            </a:fld>
            <a:endParaRPr lang="en-US"/>
          </a:p>
        </p:txBody>
      </p:sp>
    </p:spTree>
    <p:extLst>
      <p:ext uri="{BB962C8B-B14F-4D97-AF65-F5344CB8AC3E}">
        <p14:creationId xmlns:p14="http://schemas.microsoft.com/office/powerpoint/2010/main" val="21443651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Ionizing Particle (MIP)</a:t>
            </a:r>
            <a:endParaRPr lang="en-US" dirty="0"/>
          </a:p>
        </p:txBody>
      </p:sp>
      <p:pic>
        <p:nvPicPr>
          <p:cNvPr id="4" name="Picture 3"/>
          <p:cNvPicPr>
            <a:picLocks noChangeAspect="1"/>
          </p:cNvPicPr>
          <p:nvPr/>
        </p:nvPicPr>
        <p:blipFill>
          <a:blip r:embed="rId2"/>
          <a:stretch>
            <a:fillRect/>
          </a:stretch>
        </p:blipFill>
        <p:spPr>
          <a:xfrm>
            <a:off x="948939" y="1593640"/>
            <a:ext cx="7323119" cy="3777335"/>
          </a:xfrm>
          <a:prstGeom prst="rect">
            <a:avLst/>
          </a:prstGeom>
        </p:spPr>
      </p:pic>
      <p:pic>
        <p:nvPicPr>
          <p:cNvPr id="6" name="Picture 5"/>
          <p:cNvPicPr>
            <a:picLocks noChangeAspect="1"/>
          </p:cNvPicPr>
          <p:nvPr/>
        </p:nvPicPr>
        <p:blipFill>
          <a:blip r:embed="rId3"/>
          <a:stretch>
            <a:fillRect/>
          </a:stretch>
        </p:blipFill>
        <p:spPr>
          <a:xfrm>
            <a:off x="2260706" y="2093507"/>
            <a:ext cx="3921349" cy="2970419"/>
          </a:xfrm>
          <a:prstGeom prst="rect">
            <a:avLst/>
          </a:prstGeom>
        </p:spPr>
      </p:pic>
      <p:sp>
        <p:nvSpPr>
          <p:cNvPr id="3" name="TextBox 2"/>
          <p:cNvSpPr txBox="1"/>
          <p:nvPr/>
        </p:nvSpPr>
        <p:spPr>
          <a:xfrm>
            <a:off x="1618779" y="5622202"/>
            <a:ext cx="6084370" cy="923330"/>
          </a:xfrm>
          <a:prstGeom prst="rect">
            <a:avLst/>
          </a:prstGeom>
          <a:noFill/>
        </p:spPr>
        <p:txBody>
          <a:bodyPr wrap="square" rtlCol="0">
            <a:spAutoFit/>
          </a:bodyPr>
          <a:lstStyle/>
          <a:p>
            <a:r>
              <a:rPr lang="en-US" dirty="0" smtClean="0"/>
              <a:t>You can reconstruct the identity of a particle by measuring its momentum in a magnetic and its rate of ionization (de/dx).  But it doesn’t work for minimum ionizing particles (&gt; 1 </a:t>
            </a:r>
            <a:r>
              <a:rPr lang="en-US" dirty="0" err="1" smtClean="0"/>
              <a:t>GeV</a:t>
            </a:r>
            <a:r>
              <a:rPr lang="en-US" dirty="0" smtClean="0"/>
              <a:t>)</a:t>
            </a:r>
            <a:endParaRPr lang="en-US" dirty="0"/>
          </a:p>
        </p:txBody>
      </p:sp>
      <p:sp>
        <p:nvSpPr>
          <p:cNvPr id="5" name="TextBox 4"/>
          <p:cNvSpPr txBox="1"/>
          <p:nvPr/>
        </p:nvSpPr>
        <p:spPr>
          <a:xfrm>
            <a:off x="2705100" y="2496066"/>
            <a:ext cx="364202" cy="461665"/>
          </a:xfrm>
          <a:prstGeom prst="rect">
            <a:avLst/>
          </a:prstGeom>
          <a:noFill/>
        </p:spPr>
        <p:txBody>
          <a:bodyPr wrap="none" rtlCol="0">
            <a:spAutoFit/>
          </a:bodyPr>
          <a:lstStyle/>
          <a:p>
            <a:r>
              <a:rPr lang="en-US" sz="2400" b="1" dirty="0" smtClean="0">
                <a:solidFill>
                  <a:srgbClr val="FF0000"/>
                </a:solidFill>
                <a:latin typeface="Symbol" charset="2"/>
                <a:cs typeface="Symbol" charset="2"/>
              </a:rPr>
              <a:t>m</a:t>
            </a:r>
            <a:endParaRPr lang="en-US" sz="2400" b="1" dirty="0">
              <a:solidFill>
                <a:srgbClr val="FF0000"/>
              </a:solidFill>
              <a:latin typeface="Symbol" charset="2"/>
              <a:cs typeface="Symbol" charset="2"/>
            </a:endParaRPr>
          </a:p>
        </p:txBody>
      </p:sp>
      <p:sp>
        <p:nvSpPr>
          <p:cNvPr id="7" name="TextBox 6"/>
          <p:cNvSpPr txBox="1"/>
          <p:nvPr/>
        </p:nvSpPr>
        <p:spPr>
          <a:xfrm>
            <a:off x="3202280" y="2463800"/>
            <a:ext cx="364202" cy="461665"/>
          </a:xfrm>
          <a:prstGeom prst="rect">
            <a:avLst/>
          </a:prstGeom>
          <a:noFill/>
        </p:spPr>
        <p:txBody>
          <a:bodyPr wrap="none" rtlCol="0">
            <a:spAutoFit/>
          </a:bodyPr>
          <a:lstStyle/>
          <a:p>
            <a:r>
              <a:rPr lang="en-US" sz="2400" b="1" dirty="0">
                <a:solidFill>
                  <a:srgbClr val="FF0000"/>
                </a:solidFill>
                <a:latin typeface="Symbol" charset="2"/>
                <a:cs typeface="Symbol" charset="2"/>
              </a:rPr>
              <a:t>p</a:t>
            </a:r>
          </a:p>
        </p:txBody>
      </p:sp>
      <p:sp>
        <p:nvSpPr>
          <p:cNvPr id="8" name="TextBox 7"/>
          <p:cNvSpPr txBox="1"/>
          <p:nvPr/>
        </p:nvSpPr>
        <p:spPr>
          <a:xfrm>
            <a:off x="3581400" y="2514144"/>
            <a:ext cx="324929" cy="400110"/>
          </a:xfrm>
          <a:prstGeom prst="rect">
            <a:avLst/>
          </a:prstGeom>
          <a:noFill/>
        </p:spPr>
        <p:txBody>
          <a:bodyPr wrap="none" rtlCol="0">
            <a:spAutoFit/>
          </a:bodyPr>
          <a:lstStyle/>
          <a:p>
            <a:r>
              <a:rPr lang="en-US" sz="2000" b="1" dirty="0" smtClean="0">
                <a:solidFill>
                  <a:srgbClr val="FF0000"/>
                </a:solidFill>
                <a:cs typeface="Symbol" charset="2"/>
              </a:rPr>
              <a:t>K</a:t>
            </a:r>
            <a:endParaRPr lang="en-US" sz="2000" b="1" dirty="0">
              <a:solidFill>
                <a:srgbClr val="FF0000"/>
              </a:solidFill>
              <a:cs typeface="Symbol" charset="2"/>
            </a:endParaRPr>
          </a:p>
        </p:txBody>
      </p:sp>
      <p:sp>
        <p:nvSpPr>
          <p:cNvPr id="9" name="TextBox 8"/>
          <p:cNvSpPr txBox="1"/>
          <p:nvPr/>
        </p:nvSpPr>
        <p:spPr>
          <a:xfrm>
            <a:off x="4222750" y="2526844"/>
            <a:ext cx="322299" cy="400110"/>
          </a:xfrm>
          <a:prstGeom prst="rect">
            <a:avLst/>
          </a:prstGeom>
          <a:noFill/>
        </p:spPr>
        <p:txBody>
          <a:bodyPr wrap="none" rtlCol="0">
            <a:spAutoFit/>
          </a:bodyPr>
          <a:lstStyle/>
          <a:p>
            <a:r>
              <a:rPr lang="en-US" sz="2000" b="1" dirty="0" smtClean="0">
                <a:solidFill>
                  <a:srgbClr val="FF0000"/>
                </a:solidFill>
                <a:cs typeface="Symbol" charset="2"/>
              </a:rPr>
              <a:t>p</a:t>
            </a:r>
            <a:endParaRPr lang="en-US" sz="2000" b="1" dirty="0">
              <a:solidFill>
                <a:srgbClr val="FF0000"/>
              </a:solidFill>
              <a:cs typeface="Symbol" charset="2"/>
            </a:endParaRPr>
          </a:p>
        </p:txBody>
      </p:sp>
      <p:sp>
        <p:nvSpPr>
          <p:cNvPr id="10" name="TextBox 9"/>
          <p:cNvSpPr txBox="1"/>
          <p:nvPr/>
        </p:nvSpPr>
        <p:spPr>
          <a:xfrm>
            <a:off x="4672026" y="2545438"/>
            <a:ext cx="346344" cy="400110"/>
          </a:xfrm>
          <a:prstGeom prst="rect">
            <a:avLst/>
          </a:prstGeom>
          <a:noFill/>
        </p:spPr>
        <p:txBody>
          <a:bodyPr wrap="none" rtlCol="0">
            <a:spAutoFit/>
          </a:bodyPr>
          <a:lstStyle/>
          <a:p>
            <a:r>
              <a:rPr lang="en-US" sz="2000" b="1" dirty="0">
                <a:solidFill>
                  <a:srgbClr val="FF0000"/>
                </a:solidFill>
                <a:cs typeface="Symbol" charset="2"/>
              </a:rPr>
              <a:t>D</a:t>
            </a:r>
          </a:p>
        </p:txBody>
      </p:sp>
      <p:sp>
        <p:nvSpPr>
          <p:cNvPr id="11" name="TextBox 10"/>
          <p:cNvSpPr txBox="1"/>
          <p:nvPr/>
        </p:nvSpPr>
        <p:spPr>
          <a:xfrm>
            <a:off x="2728697" y="3225786"/>
            <a:ext cx="365430" cy="523220"/>
          </a:xfrm>
          <a:prstGeom prst="rect">
            <a:avLst/>
          </a:prstGeom>
          <a:noFill/>
        </p:spPr>
        <p:txBody>
          <a:bodyPr wrap="none" rtlCol="0">
            <a:spAutoFit/>
          </a:bodyPr>
          <a:lstStyle/>
          <a:p>
            <a:r>
              <a:rPr lang="en-US" sz="2800" b="1" dirty="0" smtClean="0">
                <a:solidFill>
                  <a:srgbClr val="FF0000"/>
                </a:solidFill>
                <a:cs typeface="Symbol" charset="2"/>
              </a:rPr>
              <a:t>e</a:t>
            </a:r>
            <a:endParaRPr lang="en-US" sz="2800" b="1" dirty="0">
              <a:solidFill>
                <a:srgbClr val="FF0000"/>
              </a:solidFill>
              <a:cs typeface="Symbol" charset="2"/>
            </a:endParaRPr>
          </a:p>
        </p:txBody>
      </p:sp>
      <p:sp>
        <p:nvSpPr>
          <p:cNvPr id="14" name="Slide Number Placeholder 13"/>
          <p:cNvSpPr>
            <a:spLocks noGrp="1"/>
          </p:cNvSpPr>
          <p:nvPr>
            <p:ph type="sldNum" sz="quarter" idx="12"/>
          </p:nvPr>
        </p:nvSpPr>
        <p:spPr/>
        <p:txBody>
          <a:bodyPr/>
          <a:lstStyle/>
          <a:p>
            <a:fld id="{E031068E-BC95-6C4A-9159-7CF1E0A4CD3F}" type="slidenum">
              <a:rPr lang="en-US" smtClean="0"/>
              <a:t>12</a:t>
            </a:fld>
            <a:endParaRPr lang="en-US"/>
          </a:p>
        </p:txBody>
      </p:sp>
    </p:spTree>
    <p:extLst>
      <p:ext uri="{BB962C8B-B14F-4D97-AF65-F5344CB8AC3E}">
        <p14:creationId xmlns:p14="http://schemas.microsoft.com/office/powerpoint/2010/main" val="3583199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Amplifying and converting the signals from particle interactions</a:t>
            </a:r>
            <a:endParaRPr lang="en-US" dirty="0"/>
          </a:p>
        </p:txBody>
      </p:sp>
      <p:sp>
        <p:nvSpPr>
          <p:cNvPr id="3" name="Content Placeholder 2"/>
          <p:cNvSpPr>
            <a:spLocks noGrp="1"/>
          </p:cNvSpPr>
          <p:nvPr>
            <p:ph idx="1"/>
          </p:nvPr>
        </p:nvSpPr>
        <p:spPr>
          <a:xfrm>
            <a:off x="262965" y="1573621"/>
            <a:ext cx="8229600" cy="4525963"/>
          </a:xfrm>
        </p:spPr>
        <p:txBody>
          <a:bodyPr>
            <a:normAutofit/>
          </a:bodyPr>
          <a:lstStyle/>
          <a:p>
            <a:endParaRPr lang="en-US" sz="2400" dirty="0" smtClean="0"/>
          </a:p>
          <a:p>
            <a:r>
              <a:rPr lang="en-US" sz="2400" dirty="0" smtClean="0"/>
              <a:t>Quite often, we operate on the threshold of changes of state:</a:t>
            </a:r>
          </a:p>
          <a:p>
            <a:pPr lvl="1"/>
            <a:endParaRPr lang="en-US" sz="2000" dirty="0" smtClean="0"/>
          </a:p>
          <a:p>
            <a:pPr lvl="1"/>
            <a:r>
              <a:rPr lang="en-US" sz="2000" dirty="0" smtClean="0"/>
              <a:t>Photographic emulsion – very sensitive chemical reaction ready to occur if given a photon impact</a:t>
            </a:r>
          </a:p>
          <a:p>
            <a:pPr lvl="1"/>
            <a:r>
              <a:rPr lang="en-US" sz="2000" dirty="0" smtClean="0"/>
              <a:t>Cloud Chambers – super-cooled, ready to condense around ionization</a:t>
            </a:r>
            <a:endParaRPr lang="en-US" sz="2000" dirty="0"/>
          </a:p>
          <a:p>
            <a:pPr lvl="1"/>
            <a:r>
              <a:rPr lang="en-US" sz="2000" dirty="0" smtClean="0"/>
              <a:t>Bubble Chambers – super heated, ready to boil around ionization</a:t>
            </a:r>
          </a:p>
          <a:p>
            <a:pPr lvl="1"/>
            <a:r>
              <a:rPr lang="en-US" sz="2000" dirty="0" smtClean="0"/>
              <a:t>Geiger Tubes, Spark Chamber, RPC – Voltage is set just at the edge of sparking – all it needs is an impetus</a:t>
            </a:r>
          </a:p>
          <a:p>
            <a:pPr lvl="1"/>
            <a:r>
              <a:rPr lang="en-US" sz="2000" dirty="0" smtClean="0"/>
              <a:t>Transition edge sensor – on threshold of change of state between normal and superconducting</a:t>
            </a:r>
          </a:p>
        </p:txBody>
      </p:sp>
      <p:sp>
        <p:nvSpPr>
          <p:cNvPr id="6" name="Slide Number Placeholder 5"/>
          <p:cNvSpPr>
            <a:spLocks noGrp="1"/>
          </p:cNvSpPr>
          <p:nvPr>
            <p:ph type="sldNum" sz="quarter" idx="12"/>
          </p:nvPr>
        </p:nvSpPr>
        <p:spPr/>
        <p:txBody>
          <a:bodyPr/>
          <a:lstStyle/>
          <a:p>
            <a:fld id="{E031068E-BC95-6C4A-9159-7CF1E0A4CD3F}" type="slidenum">
              <a:rPr lang="en-US" smtClean="0"/>
              <a:t>13</a:t>
            </a:fld>
            <a:endParaRPr lang="en-US"/>
          </a:p>
        </p:txBody>
      </p:sp>
    </p:spTree>
    <p:extLst>
      <p:ext uri="{BB962C8B-B14F-4D97-AF65-F5344CB8AC3E}">
        <p14:creationId xmlns:p14="http://schemas.microsoft.com/office/powerpoint/2010/main" val="21685613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70458" y="3066529"/>
            <a:ext cx="3163342" cy="3163342"/>
          </a:xfrm>
          <a:prstGeom prst="rect">
            <a:avLst/>
          </a:prstGeom>
        </p:spPr>
      </p:pic>
      <p:sp>
        <p:nvSpPr>
          <p:cNvPr id="2" name="Title 1"/>
          <p:cNvSpPr>
            <a:spLocks noGrp="1"/>
          </p:cNvSpPr>
          <p:nvPr>
            <p:ph type="title"/>
          </p:nvPr>
        </p:nvSpPr>
        <p:spPr>
          <a:xfrm>
            <a:off x="457200" y="23416"/>
            <a:ext cx="8229600" cy="1143000"/>
          </a:xfrm>
        </p:spPr>
        <p:txBody>
          <a:bodyPr/>
          <a:lstStyle/>
          <a:p>
            <a:r>
              <a:rPr lang="en-US" dirty="0" smtClean="0"/>
              <a:t>Film and Emulsion</a:t>
            </a:r>
            <a:endParaRPr lang="en-US" dirty="0"/>
          </a:p>
        </p:txBody>
      </p:sp>
      <p:sp>
        <p:nvSpPr>
          <p:cNvPr id="3" name="Content Placeholder 2"/>
          <p:cNvSpPr>
            <a:spLocks noGrp="1"/>
          </p:cNvSpPr>
          <p:nvPr>
            <p:ph idx="1"/>
          </p:nvPr>
        </p:nvSpPr>
        <p:spPr>
          <a:xfrm>
            <a:off x="381000" y="990600"/>
            <a:ext cx="4343400" cy="2362200"/>
          </a:xfrm>
        </p:spPr>
        <p:txBody>
          <a:bodyPr>
            <a:noAutofit/>
          </a:bodyPr>
          <a:lstStyle/>
          <a:p>
            <a:r>
              <a:rPr lang="en-US" sz="1400" dirty="0" smtClean="0"/>
              <a:t>Natural radioactivity was discovered by </a:t>
            </a:r>
            <a:r>
              <a:rPr lang="en-US" sz="1400" dirty="0" smtClean="0"/>
              <a:t>Becquerel accidentally from the </a:t>
            </a:r>
            <a:r>
              <a:rPr lang="en-US" sz="1400" dirty="0" smtClean="0"/>
              <a:t>darkening of  photographic </a:t>
            </a:r>
            <a:r>
              <a:rPr lang="en-US" sz="1400" dirty="0" smtClean="0"/>
              <a:t>film by a Uranium salt.</a:t>
            </a:r>
          </a:p>
          <a:p>
            <a:r>
              <a:rPr lang="en-US" sz="1400" dirty="0" smtClean="0"/>
              <a:t>Roentgen used film as his X-ray detector</a:t>
            </a:r>
            <a:endParaRPr lang="en-US" sz="1400" dirty="0" smtClean="0"/>
          </a:p>
          <a:p>
            <a:r>
              <a:rPr lang="en-US" sz="1400" dirty="0" smtClean="0"/>
              <a:t>Emulsions developed to be sensitive to radiation were used in the discovery of the </a:t>
            </a:r>
            <a:r>
              <a:rPr lang="en-US" sz="1400" dirty="0" smtClean="0"/>
              <a:t>pion and the ‘strange particles’, </a:t>
            </a:r>
            <a:r>
              <a:rPr lang="en-US" sz="1400" dirty="0" smtClean="0"/>
              <a:t>and continue to be used for neutrino physics (Opera</a:t>
            </a:r>
            <a:r>
              <a:rPr lang="en-US" sz="1400" dirty="0" smtClean="0"/>
              <a:t>) and dark matter detection.</a:t>
            </a:r>
            <a:endParaRPr lang="en-US" sz="1400" dirty="0"/>
          </a:p>
        </p:txBody>
      </p:sp>
      <p:pic>
        <p:nvPicPr>
          <p:cNvPr id="6" name="Picture 5"/>
          <p:cNvPicPr>
            <a:picLocks noChangeAspect="1"/>
          </p:cNvPicPr>
          <p:nvPr/>
        </p:nvPicPr>
        <p:blipFill>
          <a:blip r:embed="rId3"/>
          <a:stretch>
            <a:fillRect/>
          </a:stretch>
        </p:blipFill>
        <p:spPr>
          <a:xfrm>
            <a:off x="5410200" y="1701800"/>
            <a:ext cx="2794000" cy="2260600"/>
          </a:xfrm>
          <a:prstGeom prst="rect">
            <a:avLst/>
          </a:prstGeom>
        </p:spPr>
      </p:pic>
      <p:sp>
        <p:nvSpPr>
          <p:cNvPr id="7" name="Rectangle 6"/>
          <p:cNvSpPr/>
          <p:nvPr/>
        </p:nvSpPr>
        <p:spPr>
          <a:xfrm>
            <a:off x="5594045" y="4351454"/>
            <a:ext cx="2743200" cy="954107"/>
          </a:xfrm>
          <a:prstGeom prst="rect">
            <a:avLst/>
          </a:prstGeom>
        </p:spPr>
        <p:txBody>
          <a:bodyPr wrap="square">
            <a:spAutoFit/>
          </a:bodyPr>
          <a:lstStyle/>
          <a:p>
            <a:r>
              <a:rPr lang="en-US" sz="1400" dirty="0" smtClean="0"/>
              <a:t>Image of Becquerel's photographic plate which has been fogged by exposure to radiation from a uranium salt.</a:t>
            </a:r>
            <a:endParaRPr lang="en-US" sz="1400" dirty="0"/>
          </a:p>
        </p:txBody>
      </p:sp>
      <p:cxnSp>
        <p:nvCxnSpPr>
          <p:cNvPr id="11" name="Straight Arrow Connector 10"/>
          <p:cNvCxnSpPr/>
          <p:nvPr/>
        </p:nvCxnSpPr>
        <p:spPr bwMode="auto">
          <a:xfrm flipH="1">
            <a:off x="2895600" y="3532427"/>
            <a:ext cx="38100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2608965" y="5181600"/>
            <a:ext cx="1223412" cy="369332"/>
          </a:xfrm>
          <a:prstGeom prst="rect">
            <a:avLst/>
          </a:prstGeom>
          <a:noFill/>
        </p:spPr>
        <p:txBody>
          <a:bodyPr wrap="none" rtlCol="0">
            <a:spAutoFit/>
          </a:bodyPr>
          <a:lstStyle/>
          <a:p>
            <a:r>
              <a:rPr lang="en-US" dirty="0" smtClean="0"/>
              <a:t>K-&gt;</a:t>
            </a:r>
            <a:r>
              <a:rPr lang="en-US" dirty="0" err="1" smtClean="0">
                <a:latin typeface="Symbol" charset="2"/>
                <a:cs typeface="Symbol" charset="2"/>
              </a:rPr>
              <a:t>p</a:t>
            </a:r>
            <a:r>
              <a:rPr lang="en-US" baseline="30000" dirty="0" err="1" smtClean="0">
                <a:latin typeface="Symbol" charset="2"/>
                <a:cs typeface="Symbol" charset="2"/>
              </a:rPr>
              <a:t>+</a:t>
            </a:r>
            <a:r>
              <a:rPr lang="en-US" dirty="0" err="1" smtClean="0">
                <a:latin typeface="Symbol" charset="2"/>
                <a:cs typeface="Symbol" charset="2"/>
              </a:rPr>
              <a:t>p</a:t>
            </a:r>
            <a:r>
              <a:rPr lang="en-US" baseline="30000" dirty="0" err="1" smtClean="0">
                <a:latin typeface="Symbol" charset="2"/>
                <a:cs typeface="Symbol" charset="2"/>
              </a:rPr>
              <a:t>-</a:t>
            </a:r>
            <a:r>
              <a:rPr lang="en-US" dirty="0" err="1" smtClean="0">
                <a:latin typeface="Symbol" charset="2"/>
                <a:cs typeface="Symbol" charset="2"/>
              </a:rPr>
              <a:t>p</a:t>
            </a:r>
            <a:r>
              <a:rPr lang="en-US" baseline="30000" dirty="0" smtClean="0">
                <a:latin typeface="Symbol" charset="2"/>
                <a:cs typeface="Symbol" charset="2"/>
              </a:rPr>
              <a:t>-</a:t>
            </a:r>
            <a:r>
              <a:rPr lang="en-US" dirty="0" smtClean="0"/>
              <a:t> </a:t>
            </a:r>
            <a:endParaRPr lang="en-US" dirty="0"/>
          </a:p>
        </p:txBody>
      </p:sp>
      <p:sp>
        <p:nvSpPr>
          <p:cNvPr id="8" name="Slide Number Placeholder 7"/>
          <p:cNvSpPr>
            <a:spLocks noGrp="1"/>
          </p:cNvSpPr>
          <p:nvPr>
            <p:ph type="sldNum" sz="quarter" idx="12"/>
          </p:nvPr>
        </p:nvSpPr>
        <p:spPr/>
        <p:txBody>
          <a:bodyPr/>
          <a:lstStyle/>
          <a:p>
            <a:fld id="{E031068E-BC95-6C4A-9159-7CF1E0A4CD3F}" type="slidenum">
              <a:rPr lang="en-US" smtClean="0"/>
              <a:t>14</a:t>
            </a:fld>
            <a:endParaRPr lang="en-US"/>
          </a:p>
        </p:txBody>
      </p:sp>
      <p:pic>
        <p:nvPicPr>
          <p:cNvPr id="9" name="Picture 8"/>
          <p:cNvPicPr>
            <a:picLocks noChangeAspect="1"/>
          </p:cNvPicPr>
          <p:nvPr/>
        </p:nvPicPr>
        <p:blipFill>
          <a:blip r:embed="rId4"/>
          <a:stretch>
            <a:fillRect/>
          </a:stretch>
        </p:blipFill>
        <p:spPr>
          <a:xfrm>
            <a:off x="5775469" y="1270005"/>
            <a:ext cx="2292725" cy="2968172"/>
          </a:xfrm>
          <a:prstGeom prst="rect">
            <a:avLst/>
          </a:prstGeom>
        </p:spPr>
      </p:pic>
      <p:sp>
        <p:nvSpPr>
          <p:cNvPr id="14" name="Rectangle 13"/>
          <p:cNvSpPr/>
          <p:nvPr/>
        </p:nvSpPr>
        <p:spPr>
          <a:xfrm>
            <a:off x="5586730" y="4331081"/>
            <a:ext cx="2743200" cy="1169551"/>
          </a:xfrm>
          <a:prstGeom prst="rect">
            <a:avLst/>
          </a:prstGeom>
        </p:spPr>
        <p:txBody>
          <a:bodyPr wrap="square">
            <a:spAutoFit/>
          </a:bodyPr>
          <a:lstStyle/>
          <a:p>
            <a:r>
              <a:rPr lang="en-US" sz="1400" dirty="0" smtClean="0"/>
              <a:t>Image of </a:t>
            </a:r>
            <a:r>
              <a:rPr lang="en-US" sz="1400" dirty="0" smtClean="0"/>
              <a:t>Roentgen’s wife’s </a:t>
            </a:r>
            <a:r>
              <a:rPr lang="en-US" sz="1400" dirty="0" smtClean="0"/>
              <a:t>hand. This creates a world-wide sensation (1896) and has immediate consequence for medical treatment.</a:t>
            </a:r>
            <a:endParaRPr lang="en-US" sz="1400" dirty="0"/>
          </a:p>
        </p:txBody>
      </p:sp>
      <p:sp>
        <p:nvSpPr>
          <p:cNvPr id="4" name="TextBox 3"/>
          <p:cNvSpPr txBox="1"/>
          <p:nvPr/>
        </p:nvSpPr>
        <p:spPr>
          <a:xfrm>
            <a:off x="688911" y="6352143"/>
            <a:ext cx="4721289" cy="369332"/>
          </a:xfrm>
          <a:prstGeom prst="rect">
            <a:avLst/>
          </a:prstGeom>
          <a:noFill/>
        </p:spPr>
        <p:txBody>
          <a:bodyPr wrap="none" rtlCol="0">
            <a:spAutoFit/>
          </a:bodyPr>
          <a:lstStyle/>
          <a:p>
            <a:r>
              <a:rPr lang="en-US" dirty="0" smtClean="0"/>
              <a:t>Discovery of </a:t>
            </a:r>
            <a:r>
              <a:rPr lang="en-US" dirty="0" err="1" smtClean="0"/>
              <a:t>kaon</a:t>
            </a:r>
            <a:r>
              <a:rPr lang="en-US" dirty="0" smtClean="0"/>
              <a:t> by Powell and </a:t>
            </a:r>
            <a:r>
              <a:rPr lang="en-US" dirty="0" err="1" smtClean="0"/>
              <a:t>Ochialini</a:t>
            </a:r>
            <a:r>
              <a:rPr lang="en-US" dirty="0" smtClean="0"/>
              <a:t> - 1947</a:t>
            </a:r>
            <a:endParaRPr lang="en-US" dirty="0"/>
          </a:p>
        </p:txBody>
      </p:sp>
    </p:spTree>
    <p:extLst>
      <p:ext uri="{BB962C8B-B14F-4D97-AF65-F5344CB8AC3E}">
        <p14:creationId xmlns:p14="http://schemas.microsoft.com/office/powerpoint/2010/main" val="1665104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160" y="1223368"/>
            <a:ext cx="5178101" cy="4525963"/>
          </a:xfrm>
        </p:spPr>
        <p:txBody>
          <a:bodyPr>
            <a:normAutofit/>
          </a:bodyPr>
          <a:lstStyle/>
          <a:p>
            <a:r>
              <a:rPr lang="en-US" sz="2000" dirty="0" smtClean="0"/>
              <a:t>Wilson was a Scottish meteorologist at the Cavendish Labs</a:t>
            </a:r>
          </a:p>
          <a:p>
            <a:r>
              <a:rPr lang="en-US" sz="2000" dirty="0" smtClean="0"/>
              <a:t>Fascinated by clouds in the Highlands, especially the ‘Brocken </a:t>
            </a:r>
            <a:r>
              <a:rPr lang="en-US" sz="2000" dirty="0" err="1" smtClean="0"/>
              <a:t>Spectre</a:t>
            </a:r>
            <a:r>
              <a:rPr lang="en-US" sz="2000" dirty="0" smtClean="0"/>
              <a:t>’</a:t>
            </a:r>
          </a:p>
          <a:p>
            <a:r>
              <a:rPr lang="en-US" sz="2000" dirty="0" smtClean="0"/>
              <a:t>Built a chamber to play with purified air</a:t>
            </a:r>
          </a:p>
          <a:p>
            <a:r>
              <a:rPr lang="en-US" sz="2000" dirty="0" smtClean="0"/>
              <a:t>Clouds condense around ionization when piston is pulled and volume becomes supersaturated</a:t>
            </a:r>
            <a:endParaRPr lang="en-US" sz="2000" dirty="0"/>
          </a:p>
        </p:txBody>
      </p:sp>
      <p:pic>
        <p:nvPicPr>
          <p:cNvPr id="4" name="Picture 3"/>
          <p:cNvPicPr>
            <a:picLocks noChangeAspect="1"/>
          </p:cNvPicPr>
          <p:nvPr/>
        </p:nvPicPr>
        <p:blipFill>
          <a:blip r:embed="rId2"/>
          <a:stretch>
            <a:fillRect/>
          </a:stretch>
        </p:blipFill>
        <p:spPr>
          <a:xfrm>
            <a:off x="6124700" y="1295400"/>
            <a:ext cx="1735442" cy="2454411"/>
          </a:xfrm>
          <a:prstGeom prst="rect">
            <a:avLst/>
          </a:prstGeom>
        </p:spPr>
      </p:pic>
      <p:pic>
        <p:nvPicPr>
          <p:cNvPr id="5" name="Picture 4"/>
          <p:cNvPicPr>
            <a:picLocks noChangeAspect="1"/>
          </p:cNvPicPr>
          <p:nvPr/>
        </p:nvPicPr>
        <p:blipFill>
          <a:blip r:embed="rId3"/>
          <a:stretch>
            <a:fillRect/>
          </a:stretch>
        </p:blipFill>
        <p:spPr>
          <a:xfrm>
            <a:off x="585305" y="4059443"/>
            <a:ext cx="4140200" cy="2286000"/>
          </a:xfrm>
          <a:prstGeom prst="rect">
            <a:avLst/>
          </a:prstGeom>
        </p:spPr>
      </p:pic>
      <p:pic>
        <p:nvPicPr>
          <p:cNvPr id="6" name="Picture 5"/>
          <p:cNvPicPr>
            <a:picLocks noChangeAspect="1"/>
          </p:cNvPicPr>
          <p:nvPr/>
        </p:nvPicPr>
        <p:blipFill>
          <a:blip r:embed="rId4"/>
          <a:stretch>
            <a:fillRect/>
          </a:stretch>
        </p:blipFill>
        <p:spPr>
          <a:xfrm>
            <a:off x="5177058" y="3937097"/>
            <a:ext cx="3321524" cy="2524358"/>
          </a:xfrm>
          <a:prstGeom prst="rect">
            <a:avLst/>
          </a:prstGeom>
        </p:spPr>
      </p:pic>
      <p:sp>
        <p:nvSpPr>
          <p:cNvPr id="8" name="Title 1"/>
          <p:cNvSpPr>
            <a:spLocks noGrp="1"/>
          </p:cNvSpPr>
          <p:nvPr>
            <p:ph type="title"/>
          </p:nvPr>
        </p:nvSpPr>
        <p:spPr>
          <a:xfrm>
            <a:off x="-1" y="4633"/>
            <a:ext cx="7425765" cy="1143000"/>
          </a:xfrm>
        </p:spPr>
        <p:txBody>
          <a:bodyPr>
            <a:normAutofit fontScale="90000"/>
          </a:bodyPr>
          <a:lstStyle/>
          <a:p>
            <a:r>
              <a:rPr lang="en-US" dirty="0" smtClean="0"/>
              <a:t>C.T.R. Wilson: The Cloud Chamber</a:t>
            </a:r>
            <a:endParaRPr lang="en-US" dirty="0"/>
          </a:p>
        </p:txBody>
      </p:sp>
      <p:pic>
        <p:nvPicPr>
          <p:cNvPr id="2" name="Picture 1"/>
          <p:cNvPicPr>
            <a:picLocks noChangeAspect="1"/>
          </p:cNvPicPr>
          <p:nvPr/>
        </p:nvPicPr>
        <p:blipFill>
          <a:blip r:embed="rId5"/>
          <a:stretch>
            <a:fillRect/>
          </a:stretch>
        </p:blipFill>
        <p:spPr>
          <a:xfrm>
            <a:off x="5553842" y="1295400"/>
            <a:ext cx="2794000" cy="2133600"/>
          </a:xfrm>
          <a:prstGeom prst="rect">
            <a:avLst/>
          </a:prstGeom>
        </p:spPr>
      </p:pic>
      <p:sp>
        <p:nvSpPr>
          <p:cNvPr id="10" name="Slide Number Placeholder 9"/>
          <p:cNvSpPr>
            <a:spLocks noGrp="1"/>
          </p:cNvSpPr>
          <p:nvPr>
            <p:ph type="sldNum" sz="quarter" idx="12"/>
          </p:nvPr>
        </p:nvSpPr>
        <p:spPr/>
        <p:txBody>
          <a:bodyPr/>
          <a:lstStyle/>
          <a:p>
            <a:fld id="{E031068E-BC95-6C4A-9159-7CF1E0A4CD3F}" type="slidenum">
              <a:rPr lang="en-US" smtClean="0"/>
              <a:t>15</a:t>
            </a:fld>
            <a:endParaRPr lang="en-US"/>
          </a:p>
        </p:txBody>
      </p:sp>
    </p:spTree>
    <p:extLst>
      <p:ext uri="{BB962C8B-B14F-4D97-AF65-F5344CB8AC3E}">
        <p14:creationId xmlns:p14="http://schemas.microsoft.com/office/powerpoint/2010/main" val="3282496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t>The birth of particle detector experimentation</a:t>
            </a:r>
            <a:endParaRPr lang="en-US" sz="3600" dirty="0"/>
          </a:p>
        </p:txBody>
      </p:sp>
      <p:pic>
        <p:nvPicPr>
          <p:cNvPr id="4" name="Picture 3"/>
          <p:cNvPicPr>
            <a:picLocks noChangeAspect="1"/>
          </p:cNvPicPr>
          <p:nvPr/>
        </p:nvPicPr>
        <p:blipFill>
          <a:blip r:embed="rId2"/>
          <a:stretch>
            <a:fillRect/>
          </a:stretch>
        </p:blipFill>
        <p:spPr>
          <a:xfrm>
            <a:off x="2021788" y="3441763"/>
            <a:ext cx="4043453" cy="3032590"/>
          </a:xfrm>
          <a:prstGeom prst="rect">
            <a:avLst/>
          </a:prstGeom>
        </p:spPr>
      </p:pic>
      <p:pic>
        <p:nvPicPr>
          <p:cNvPr id="5" name="Picture 4"/>
          <p:cNvPicPr>
            <a:picLocks noChangeAspect="1"/>
          </p:cNvPicPr>
          <p:nvPr/>
        </p:nvPicPr>
        <p:blipFill>
          <a:blip r:embed="rId3"/>
          <a:stretch>
            <a:fillRect/>
          </a:stretch>
        </p:blipFill>
        <p:spPr>
          <a:xfrm>
            <a:off x="1735418" y="1618558"/>
            <a:ext cx="6710494" cy="5032871"/>
          </a:xfrm>
          <a:prstGeom prst="rect">
            <a:avLst/>
          </a:prstGeom>
        </p:spPr>
      </p:pic>
      <p:sp>
        <p:nvSpPr>
          <p:cNvPr id="3" name="Content Placeholder 2"/>
          <p:cNvSpPr>
            <a:spLocks noGrp="1"/>
          </p:cNvSpPr>
          <p:nvPr>
            <p:ph idx="1"/>
          </p:nvPr>
        </p:nvSpPr>
        <p:spPr>
          <a:xfrm>
            <a:off x="457200" y="1199123"/>
            <a:ext cx="8229600" cy="2105569"/>
          </a:xfrm>
          <a:solidFill>
            <a:srgbClr val="FFFFFF"/>
          </a:solidFill>
        </p:spPr>
        <p:txBody>
          <a:bodyPr>
            <a:normAutofit/>
          </a:bodyPr>
          <a:lstStyle/>
          <a:p>
            <a:r>
              <a:rPr lang="en-US" sz="2400" dirty="0" smtClean="0"/>
              <a:t>Wilson made the first true particle physics experiment.  </a:t>
            </a:r>
          </a:p>
          <a:p>
            <a:r>
              <a:rPr lang="en-US" sz="2400" dirty="0" smtClean="0"/>
              <a:t>He brought in a ‘Roentgen Ray’ tube and put it in front of his cloud chamber. (1896)</a:t>
            </a:r>
          </a:p>
          <a:p>
            <a:r>
              <a:rPr lang="en-US" sz="2400" dirty="0" smtClean="0"/>
              <a:t>His table of results is one of the most beautiful that I’ve ever seen.  Here it is:</a:t>
            </a:r>
          </a:p>
          <a:p>
            <a:endParaRPr lang="en-US" sz="2400" dirty="0"/>
          </a:p>
        </p:txBody>
      </p:sp>
      <p:sp>
        <p:nvSpPr>
          <p:cNvPr id="8" name="Slide Number Placeholder 7"/>
          <p:cNvSpPr>
            <a:spLocks noGrp="1"/>
          </p:cNvSpPr>
          <p:nvPr>
            <p:ph type="sldNum" sz="quarter" idx="12"/>
          </p:nvPr>
        </p:nvSpPr>
        <p:spPr/>
        <p:txBody>
          <a:bodyPr/>
          <a:lstStyle/>
          <a:p>
            <a:fld id="{E031068E-BC95-6C4A-9159-7CF1E0A4CD3F}" type="slidenum">
              <a:rPr lang="en-US" smtClean="0"/>
              <a:t>16</a:t>
            </a:fld>
            <a:endParaRPr lang="en-US"/>
          </a:p>
        </p:txBody>
      </p:sp>
    </p:spTree>
    <p:extLst>
      <p:ext uri="{BB962C8B-B14F-4D97-AF65-F5344CB8AC3E}">
        <p14:creationId xmlns:p14="http://schemas.microsoft.com/office/powerpoint/2010/main" val="4163439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14"/>
            <a:ext cx="8229600" cy="1143000"/>
          </a:xfrm>
        </p:spPr>
        <p:txBody>
          <a:bodyPr>
            <a:normAutofit fontScale="90000"/>
          </a:bodyPr>
          <a:lstStyle/>
          <a:p>
            <a:r>
              <a:rPr lang="en-US" dirty="0" smtClean="0"/>
              <a:t>A similar technique: Bubble Chambers</a:t>
            </a:r>
            <a:endParaRPr lang="en-US" dirty="0"/>
          </a:p>
        </p:txBody>
      </p:sp>
      <p:pic>
        <p:nvPicPr>
          <p:cNvPr id="4" name="Content Placeholder 3"/>
          <p:cNvPicPr>
            <a:picLocks noGrp="1" noChangeAspect="1"/>
          </p:cNvPicPr>
          <p:nvPr>
            <p:ph idx="1"/>
          </p:nvPr>
        </p:nvPicPr>
        <p:blipFill>
          <a:blip r:embed="rId2"/>
          <a:srcRect t="8840" b="8840"/>
          <a:stretch>
            <a:fillRect/>
          </a:stretch>
        </p:blipFill>
        <p:spPr>
          <a:xfrm>
            <a:off x="2543049" y="2661010"/>
            <a:ext cx="5369859" cy="2953216"/>
          </a:xfrm>
        </p:spPr>
      </p:pic>
      <p:sp>
        <p:nvSpPr>
          <p:cNvPr id="6" name="TextBox 5"/>
          <p:cNvSpPr txBox="1"/>
          <p:nvPr/>
        </p:nvSpPr>
        <p:spPr>
          <a:xfrm>
            <a:off x="4681973" y="5926638"/>
            <a:ext cx="4384588" cy="646331"/>
          </a:xfrm>
          <a:prstGeom prst="rect">
            <a:avLst/>
          </a:prstGeom>
          <a:noFill/>
        </p:spPr>
        <p:txBody>
          <a:bodyPr wrap="square" rtlCol="0">
            <a:spAutoFit/>
          </a:bodyPr>
          <a:lstStyle/>
          <a:p>
            <a:r>
              <a:rPr lang="en-US" dirty="0" smtClean="0"/>
              <a:t>Discovery of the </a:t>
            </a:r>
            <a:r>
              <a:rPr lang="en-US" dirty="0" err="1" smtClean="0">
                <a:latin typeface="Symbol" charset="2"/>
                <a:cs typeface="Symbol" charset="2"/>
              </a:rPr>
              <a:t>S</a:t>
            </a:r>
            <a:r>
              <a:rPr lang="en-US" baseline="-25000" dirty="0" err="1" smtClean="0">
                <a:cs typeface="Symbol" charset="2"/>
              </a:rPr>
              <a:t>c</a:t>
            </a:r>
            <a:r>
              <a:rPr lang="en-US" dirty="0" smtClean="0">
                <a:cs typeface="Symbol" charset="2"/>
              </a:rPr>
              <a:t>++  (Note the Lambda particle decaying to Proton + Pion)</a:t>
            </a:r>
            <a:endParaRPr lang="en-US" dirty="0"/>
          </a:p>
        </p:txBody>
      </p:sp>
      <p:cxnSp>
        <p:nvCxnSpPr>
          <p:cNvPr id="8" name="Straight Arrow Connector 7"/>
          <p:cNvCxnSpPr/>
          <p:nvPr/>
        </p:nvCxnSpPr>
        <p:spPr>
          <a:xfrm flipH="1" flipV="1">
            <a:off x="3735825" y="4885765"/>
            <a:ext cx="1299883" cy="1135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96471" y="1041228"/>
            <a:ext cx="7930376" cy="1477328"/>
          </a:xfrm>
          <a:prstGeom prst="rect">
            <a:avLst/>
          </a:prstGeom>
          <a:noFill/>
        </p:spPr>
        <p:txBody>
          <a:bodyPr wrap="none" rtlCol="0">
            <a:spAutoFit/>
          </a:bodyPr>
          <a:lstStyle/>
          <a:p>
            <a:pPr marL="285750" indent="-285750">
              <a:buFont typeface="Arial"/>
              <a:buChar char="•"/>
            </a:pPr>
            <a:r>
              <a:rPr lang="en-US" dirty="0" smtClean="0"/>
              <a:t>Simply raise the temperature of any liquid under pressure</a:t>
            </a:r>
          </a:p>
          <a:p>
            <a:pPr marL="285750" indent="-285750">
              <a:buFont typeface="Arial"/>
              <a:buChar char="•"/>
            </a:pPr>
            <a:r>
              <a:rPr lang="en-US" dirty="0" smtClean="0"/>
              <a:t>Release the pressure quickly. (piston or bellows) in time with incoming particles</a:t>
            </a:r>
          </a:p>
          <a:p>
            <a:pPr marL="285750" indent="-285750">
              <a:buFont typeface="Arial"/>
              <a:buChar char="•"/>
            </a:pPr>
            <a:r>
              <a:rPr lang="en-US" dirty="0" smtClean="0"/>
              <a:t>The first bubbles will coalesce around the ionization trail</a:t>
            </a:r>
          </a:p>
          <a:p>
            <a:pPr marL="285750" indent="-285750">
              <a:buFont typeface="Arial"/>
              <a:buChar char="•"/>
            </a:pPr>
            <a:r>
              <a:rPr lang="en-US" dirty="0" smtClean="0"/>
              <a:t>Take a photograph</a:t>
            </a:r>
          </a:p>
          <a:p>
            <a:pPr marL="285750" indent="-285750">
              <a:buFont typeface="Arial"/>
              <a:buChar char="•"/>
            </a:pPr>
            <a:r>
              <a:rPr lang="en-US" dirty="0" err="1" smtClean="0"/>
              <a:t>Repressurize</a:t>
            </a:r>
            <a:r>
              <a:rPr lang="en-US" dirty="0" smtClean="0"/>
              <a:t> quickly since otherwise the chamber will bubble uncontrollably</a:t>
            </a:r>
            <a:endParaRPr lang="en-US" dirty="0"/>
          </a:p>
        </p:txBody>
      </p:sp>
      <p:sp>
        <p:nvSpPr>
          <p:cNvPr id="10" name="TextBox 9"/>
          <p:cNvSpPr txBox="1"/>
          <p:nvPr/>
        </p:nvSpPr>
        <p:spPr>
          <a:xfrm>
            <a:off x="529269" y="5827577"/>
            <a:ext cx="3634983" cy="646331"/>
          </a:xfrm>
          <a:prstGeom prst="rect">
            <a:avLst/>
          </a:prstGeom>
          <a:noFill/>
        </p:spPr>
        <p:txBody>
          <a:bodyPr wrap="square" rtlCol="0">
            <a:spAutoFit/>
          </a:bodyPr>
          <a:lstStyle/>
          <a:p>
            <a:r>
              <a:rPr lang="en-US" dirty="0" smtClean="0"/>
              <a:t>Tracks are curved because of a magnetic field</a:t>
            </a:r>
            <a:endParaRPr lang="en-US" dirty="0"/>
          </a:p>
        </p:txBody>
      </p:sp>
      <p:pic>
        <p:nvPicPr>
          <p:cNvPr id="11" name="Picture 10"/>
          <p:cNvPicPr>
            <a:picLocks noChangeAspect="1"/>
          </p:cNvPicPr>
          <p:nvPr/>
        </p:nvPicPr>
        <p:blipFill>
          <a:blip r:embed="rId3"/>
          <a:stretch>
            <a:fillRect/>
          </a:stretch>
        </p:blipFill>
        <p:spPr>
          <a:xfrm>
            <a:off x="896471" y="2837560"/>
            <a:ext cx="1906319" cy="2884897"/>
          </a:xfrm>
          <a:prstGeom prst="rect">
            <a:avLst/>
          </a:prstGeom>
        </p:spPr>
      </p:pic>
      <p:sp>
        <p:nvSpPr>
          <p:cNvPr id="7" name="Slide Number Placeholder 6"/>
          <p:cNvSpPr>
            <a:spLocks noGrp="1"/>
          </p:cNvSpPr>
          <p:nvPr>
            <p:ph type="sldNum" sz="quarter" idx="12"/>
          </p:nvPr>
        </p:nvSpPr>
        <p:spPr/>
        <p:txBody>
          <a:bodyPr/>
          <a:lstStyle/>
          <a:p>
            <a:fld id="{E031068E-BC95-6C4A-9159-7CF1E0A4CD3F}" type="slidenum">
              <a:rPr lang="en-US" smtClean="0"/>
              <a:t>17</a:t>
            </a:fld>
            <a:endParaRPr lang="en-US"/>
          </a:p>
        </p:txBody>
      </p:sp>
    </p:spTree>
    <p:extLst>
      <p:ext uri="{BB962C8B-B14F-4D97-AF65-F5344CB8AC3E}">
        <p14:creationId xmlns:p14="http://schemas.microsoft.com/office/powerpoint/2010/main" val="13611028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33"/>
            <a:ext cx="8417859" cy="1143000"/>
          </a:xfrm>
        </p:spPr>
        <p:txBody>
          <a:bodyPr>
            <a:noAutofit/>
          </a:bodyPr>
          <a:lstStyle/>
          <a:p>
            <a:r>
              <a:rPr lang="en-US" sz="3200" dirty="0" smtClean="0"/>
              <a:t>The bubble chamber fell into disuse as a detector but gained an important role as ornament!</a:t>
            </a:r>
            <a:endParaRPr lang="en-US" sz="3200" dirty="0"/>
          </a:p>
        </p:txBody>
      </p:sp>
      <p:pic>
        <p:nvPicPr>
          <p:cNvPr id="5" name="Picture 4"/>
          <p:cNvPicPr>
            <a:picLocks noChangeAspect="1"/>
          </p:cNvPicPr>
          <p:nvPr/>
        </p:nvPicPr>
        <p:blipFill>
          <a:blip r:embed="rId2"/>
          <a:stretch>
            <a:fillRect/>
          </a:stretch>
        </p:blipFill>
        <p:spPr>
          <a:xfrm>
            <a:off x="6115050" y="2383905"/>
            <a:ext cx="2984690" cy="3979587"/>
          </a:xfrm>
          <a:prstGeom prst="rect">
            <a:avLst/>
          </a:prstGeom>
        </p:spPr>
      </p:pic>
      <p:pic>
        <p:nvPicPr>
          <p:cNvPr id="8" name="Picture 7"/>
          <p:cNvPicPr>
            <a:picLocks noChangeAspect="1"/>
          </p:cNvPicPr>
          <p:nvPr/>
        </p:nvPicPr>
        <p:blipFill>
          <a:blip r:embed="rId3"/>
          <a:stretch>
            <a:fillRect/>
          </a:stretch>
        </p:blipFill>
        <p:spPr>
          <a:xfrm>
            <a:off x="3111633" y="1861323"/>
            <a:ext cx="3460796" cy="2307197"/>
          </a:xfrm>
          <a:prstGeom prst="rect">
            <a:avLst/>
          </a:prstGeom>
        </p:spPr>
      </p:pic>
      <p:pic>
        <p:nvPicPr>
          <p:cNvPr id="10" name="Picture 9"/>
          <p:cNvPicPr>
            <a:picLocks noChangeAspect="1"/>
          </p:cNvPicPr>
          <p:nvPr/>
        </p:nvPicPr>
        <p:blipFill>
          <a:blip r:embed="rId4"/>
          <a:stretch>
            <a:fillRect/>
          </a:stretch>
        </p:blipFill>
        <p:spPr>
          <a:xfrm>
            <a:off x="2894835" y="4168520"/>
            <a:ext cx="3677594" cy="2370324"/>
          </a:xfrm>
          <a:prstGeom prst="rect">
            <a:avLst/>
          </a:prstGeom>
        </p:spPr>
      </p:pic>
      <p:pic>
        <p:nvPicPr>
          <p:cNvPr id="9" name="Picture 8"/>
          <p:cNvPicPr>
            <a:picLocks noChangeAspect="1"/>
          </p:cNvPicPr>
          <p:nvPr/>
        </p:nvPicPr>
        <p:blipFill>
          <a:blip r:embed="rId5"/>
          <a:stretch>
            <a:fillRect/>
          </a:stretch>
        </p:blipFill>
        <p:spPr>
          <a:xfrm>
            <a:off x="275410" y="2101716"/>
            <a:ext cx="2296085" cy="3061447"/>
          </a:xfrm>
          <a:prstGeom prst="rect">
            <a:avLst/>
          </a:prstGeom>
        </p:spPr>
      </p:pic>
      <p:sp>
        <p:nvSpPr>
          <p:cNvPr id="6" name="Slide Number Placeholder 5"/>
          <p:cNvSpPr>
            <a:spLocks noGrp="1"/>
          </p:cNvSpPr>
          <p:nvPr>
            <p:ph type="sldNum" sz="quarter" idx="12"/>
          </p:nvPr>
        </p:nvSpPr>
        <p:spPr/>
        <p:txBody>
          <a:bodyPr/>
          <a:lstStyle/>
          <a:p>
            <a:fld id="{E031068E-BC95-6C4A-9159-7CF1E0A4CD3F}" type="slidenum">
              <a:rPr lang="en-US" smtClean="0"/>
              <a:t>18</a:t>
            </a:fld>
            <a:endParaRPr lang="en-US"/>
          </a:p>
        </p:txBody>
      </p:sp>
    </p:spTree>
    <p:extLst>
      <p:ext uri="{BB962C8B-B14F-4D97-AF65-F5344CB8AC3E}">
        <p14:creationId xmlns:p14="http://schemas.microsoft.com/office/powerpoint/2010/main" val="2303215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054" y="29599"/>
            <a:ext cx="6748179" cy="1143000"/>
          </a:xfrm>
        </p:spPr>
        <p:txBody>
          <a:bodyPr>
            <a:noAutofit/>
          </a:bodyPr>
          <a:lstStyle/>
          <a:p>
            <a:r>
              <a:rPr lang="en-US" sz="2800" dirty="0" smtClean="0"/>
              <a:t>To speed up data collection, need an electronic readout, not a </a:t>
            </a:r>
            <a:r>
              <a:rPr lang="en-US" sz="2800" dirty="0" err="1" smtClean="0"/>
              <a:t>photograph+scan</a:t>
            </a:r>
            <a:r>
              <a:rPr lang="en-US" sz="2800" dirty="0" smtClean="0"/>
              <a:t>.</a:t>
            </a:r>
            <a:endParaRPr lang="en-US" sz="2800" dirty="0"/>
          </a:p>
        </p:txBody>
      </p:sp>
      <p:pic>
        <p:nvPicPr>
          <p:cNvPr id="3" name="Picture 2"/>
          <p:cNvPicPr>
            <a:picLocks noChangeAspect="1"/>
          </p:cNvPicPr>
          <p:nvPr/>
        </p:nvPicPr>
        <p:blipFill>
          <a:blip r:embed="rId2"/>
          <a:stretch>
            <a:fillRect/>
          </a:stretch>
        </p:blipFill>
        <p:spPr>
          <a:xfrm>
            <a:off x="1278054" y="1386981"/>
            <a:ext cx="5101915" cy="3554497"/>
          </a:xfrm>
          <a:prstGeom prst="rect">
            <a:avLst/>
          </a:prstGeom>
        </p:spPr>
      </p:pic>
      <p:sp>
        <p:nvSpPr>
          <p:cNvPr id="8" name="TextBox 7"/>
          <p:cNvSpPr txBox="1"/>
          <p:nvPr/>
        </p:nvSpPr>
        <p:spPr>
          <a:xfrm>
            <a:off x="902733" y="5379527"/>
            <a:ext cx="7640395" cy="1292662"/>
          </a:xfrm>
          <a:prstGeom prst="rect">
            <a:avLst/>
          </a:prstGeom>
          <a:noFill/>
        </p:spPr>
        <p:txBody>
          <a:bodyPr wrap="none" rtlCol="0">
            <a:spAutoFit/>
          </a:bodyPr>
          <a:lstStyle/>
          <a:p>
            <a:r>
              <a:rPr lang="en-US" dirty="0" smtClean="0"/>
              <a:t>About 20-100 ion pairs per centimeter of gas  = 10</a:t>
            </a:r>
            <a:r>
              <a:rPr lang="en-US" baseline="30000" dirty="0" smtClean="0"/>
              <a:t>-17</a:t>
            </a:r>
            <a:r>
              <a:rPr lang="en-US" dirty="0" smtClean="0"/>
              <a:t> Coulombs</a:t>
            </a:r>
          </a:p>
          <a:p>
            <a:r>
              <a:rPr lang="en-US" dirty="0" smtClean="0"/>
              <a:t>Collect in 100 nanosecond in a 100 Ohm cable = 10</a:t>
            </a:r>
            <a:r>
              <a:rPr lang="en-US" baseline="30000" dirty="0" smtClean="0"/>
              <a:t>-8 </a:t>
            </a:r>
            <a:r>
              <a:rPr lang="en-US" dirty="0" smtClean="0"/>
              <a:t>Volts = 10 </a:t>
            </a:r>
            <a:r>
              <a:rPr lang="en-US" dirty="0" err="1" smtClean="0"/>
              <a:t>nanoVolt</a:t>
            </a:r>
            <a:r>
              <a:rPr lang="en-US" dirty="0" smtClean="0"/>
              <a:t>!!!</a:t>
            </a:r>
          </a:p>
          <a:p>
            <a:r>
              <a:rPr lang="en-US" b="1" dirty="0" smtClean="0">
                <a:solidFill>
                  <a:srgbClr val="800000"/>
                </a:solidFill>
              </a:rPr>
              <a:t>Thus, to see an individual particle, you will need amplification of on the order </a:t>
            </a:r>
          </a:p>
          <a:p>
            <a:r>
              <a:rPr lang="en-US" b="1" dirty="0" smtClean="0">
                <a:solidFill>
                  <a:srgbClr val="800000"/>
                </a:solidFill>
              </a:rPr>
              <a:t>of 10</a:t>
            </a:r>
            <a:r>
              <a:rPr lang="en-US" sz="2400" b="1" baseline="30000" dirty="0" smtClean="0">
                <a:solidFill>
                  <a:srgbClr val="800000"/>
                </a:solidFill>
              </a:rPr>
              <a:t>5</a:t>
            </a:r>
            <a:r>
              <a:rPr lang="en-US" sz="2400" b="1" dirty="0" smtClean="0">
                <a:solidFill>
                  <a:srgbClr val="800000"/>
                </a:solidFill>
              </a:rPr>
              <a:t> </a:t>
            </a:r>
            <a:r>
              <a:rPr lang="en-US" b="1" dirty="0" smtClean="0">
                <a:solidFill>
                  <a:srgbClr val="800000"/>
                </a:solidFill>
              </a:rPr>
              <a:t>to get any decent signal</a:t>
            </a:r>
            <a:endParaRPr lang="en-US" b="1" dirty="0">
              <a:solidFill>
                <a:srgbClr val="800000"/>
              </a:solidFill>
            </a:endParaRPr>
          </a:p>
        </p:txBody>
      </p:sp>
      <p:sp>
        <p:nvSpPr>
          <p:cNvPr id="6" name="Slide Number Placeholder 5"/>
          <p:cNvSpPr>
            <a:spLocks noGrp="1"/>
          </p:cNvSpPr>
          <p:nvPr>
            <p:ph type="sldNum" sz="quarter" idx="12"/>
          </p:nvPr>
        </p:nvSpPr>
        <p:spPr/>
        <p:txBody>
          <a:bodyPr/>
          <a:lstStyle/>
          <a:p>
            <a:fld id="{E031068E-BC95-6C4A-9159-7CF1E0A4CD3F}" type="slidenum">
              <a:rPr lang="en-US" smtClean="0"/>
              <a:t>19</a:t>
            </a:fld>
            <a:endParaRPr lang="en-US" dirty="0"/>
          </a:p>
        </p:txBody>
      </p:sp>
      <p:pic>
        <p:nvPicPr>
          <p:cNvPr id="4" name="Picture 3"/>
          <p:cNvPicPr>
            <a:picLocks noChangeAspect="1"/>
          </p:cNvPicPr>
          <p:nvPr/>
        </p:nvPicPr>
        <p:blipFill>
          <a:blip r:embed="rId3"/>
          <a:stretch>
            <a:fillRect/>
          </a:stretch>
        </p:blipFill>
        <p:spPr>
          <a:xfrm>
            <a:off x="6324900" y="2403044"/>
            <a:ext cx="2701985" cy="1984322"/>
          </a:xfrm>
          <a:prstGeom prst="rect">
            <a:avLst/>
          </a:prstGeom>
        </p:spPr>
      </p:pic>
    </p:spTree>
    <p:extLst>
      <p:ext uri="{BB962C8B-B14F-4D97-AF65-F5344CB8AC3E}">
        <p14:creationId xmlns:p14="http://schemas.microsoft.com/office/powerpoint/2010/main" val="21159775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4" y="274638"/>
            <a:ext cx="8986486" cy="1143000"/>
          </a:xfrm>
        </p:spPr>
        <p:txBody>
          <a:bodyPr>
            <a:noAutofit/>
          </a:bodyPr>
          <a:lstStyle/>
          <a:p>
            <a:r>
              <a:rPr lang="en-US" sz="3600" dirty="0" smtClean="0"/>
              <a:t>The spectrum of particle physics</a:t>
            </a:r>
            <a:endParaRPr lang="en-US" sz="3600" dirty="0"/>
          </a:p>
        </p:txBody>
      </p:sp>
      <p:sp>
        <p:nvSpPr>
          <p:cNvPr id="3" name="Content Placeholder 2"/>
          <p:cNvSpPr>
            <a:spLocks noGrp="1"/>
          </p:cNvSpPr>
          <p:nvPr>
            <p:ph idx="1"/>
          </p:nvPr>
        </p:nvSpPr>
        <p:spPr>
          <a:xfrm>
            <a:off x="552569" y="1417638"/>
            <a:ext cx="8108032" cy="4785445"/>
          </a:xfrm>
        </p:spPr>
        <p:txBody>
          <a:bodyPr>
            <a:normAutofit fontScale="92500" lnSpcReduction="20000"/>
          </a:bodyPr>
          <a:lstStyle/>
          <a:p>
            <a:pPr>
              <a:lnSpc>
                <a:spcPct val="110000"/>
              </a:lnSpc>
              <a:spcBef>
                <a:spcPts val="0"/>
              </a:spcBef>
            </a:pPr>
            <a:r>
              <a:rPr lang="en-US" sz="2200" dirty="0" smtClean="0"/>
              <a:t>Energy regimes:</a:t>
            </a:r>
          </a:p>
          <a:p>
            <a:pPr lvl="1">
              <a:lnSpc>
                <a:spcPct val="110000"/>
              </a:lnSpc>
              <a:spcBef>
                <a:spcPts val="0"/>
              </a:spcBef>
            </a:pPr>
            <a:r>
              <a:rPr lang="en-US" sz="1800" dirty="0" smtClean="0"/>
              <a:t>1 </a:t>
            </a:r>
            <a:r>
              <a:rPr lang="en-US" sz="1800" dirty="0" err="1" smtClean="0"/>
              <a:t>meV</a:t>
            </a:r>
            <a:r>
              <a:rPr lang="en-US" sz="1800" dirty="0" smtClean="0"/>
              <a:t>:		</a:t>
            </a:r>
            <a:r>
              <a:rPr lang="en-US" sz="1800" dirty="0" smtClean="0">
                <a:latin typeface="Symbol"/>
              </a:rPr>
              <a:t>n</a:t>
            </a:r>
            <a:r>
              <a:rPr lang="en-US" sz="1800" dirty="0" smtClean="0"/>
              <a:t> masses &amp; </a:t>
            </a:r>
            <a:r>
              <a:rPr lang="en-US" sz="1800" dirty="0" err="1" smtClean="0"/>
              <a:t>axions</a:t>
            </a:r>
            <a:r>
              <a:rPr lang="en-US" sz="1800" dirty="0" smtClean="0"/>
              <a:t>:	 		STJ, High-Q cavities</a:t>
            </a:r>
          </a:p>
          <a:p>
            <a:pPr lvl="1">
              <a:lnSpc>
                <a:spcPct val="110000"/>
              </a:lnSpc>
              <a:spcBef>
                <a:spcPts val="0"/>
              </a:spcBef>
            </a:pPr>
            <a:r>
              <a:rPr lang="en-US" sz="1800" dirty="0" smtClean="0"/>
              <a:t>1 </a:t>
            </a:r>
            <a:r>
              <a:rPr lang="en-US" sz="1800" dirty="0" err="1" smtClean="0"/>
              <a:t>eV</a:t>
            </a:r>
            <a:r>
              <a:rPr lang="en-US" sz="1800" dirty="0" smtClean="0"/>
              <a:t>:		astrophysics photometry:		TES, CCD, MKID</a:t>
            </a:r>
          </a:p>
          <a:p>
            <a:pPr lvl="1">
              <a:lnSpc>
                <a:spcPct val="110000"/>
              </a:lnSpc>
              <a:spcBef>
                <a:spcPts val="0"/>
              </a:spcBef>
            </a:pPr>
            <a:r>
              <a:rPr lang="en-US" sz="1800" dirty="0" smtClean="0"/>
              <a:t>1 </a:t>
            </a:r>
            <a:r>
              <a:rPr lang="en-US" sz="1800" dirty="0" err="1"/>
              <a:t>K</a:t>
            </a:r>
            <a:r>
              <a:rPr lang="en-US" sz="1800" dirty="0" err="1" smtClean="0"/>
              <a:t>eV</a:t>
            </a:r>
            <a:r>
              <a:rPr lang="en-US" sz="1800" dirty="0" smtClean="0"/>
              <a:t>:		X-ray physics; dark matter:	Pixel Arrays, Crystals</a:t>
            </a:r>
          </a:p>
          <a:p>
            <a:pPr lvl="1">
              <a:lnSpc>
                <a:spcPct val="110000"/>
              </a:lnSpc>
              <a:spcBef>
                <a:spcPts val="0"/>
              </a:spcBef>
            </a:pPr>
            <a:r>
              <a:rPr lang="en-US" sz="1800" dirty="0" smtClean="0"/>
              <a:t>1 MeV:	Solar/supernova </a:t>
            </a:r>
            <a:r>
              <a:rPr lang="en-US" sz="1800" dirty="0" smtClean="0">
                <a:latin typeface="Symbol"/>
              </a:rPr>
              <a:t>n</a:t>
            </a:r>
            <a:r>
              <a:rPr lang="en-US" sz="1800" dirty="0" smtClean="0">
                <a:latin typeface="Cambria"/>
              </a:rPr>
              <a:t> :</a:t>
            </a:r>
            <a:r>
              <a:rPr lang="en-US" sz="1800" dirty="0" smtClean="0"/>
              <a:t>			Water </a:t>
            </a:r>
            <a:r>
              <a:rPr lang="en-US" sz="1800" dirty="0" err="1" smtClean="0"/>
              <a:t>cerenkov</a:t>
            </a:r>
            <a:r>
              <a:rPr lang="en-US" sz="1800" dirty="0" smtClean="0"/>
              <a:t>, Liquid </a:t>
            </a:r>
            <a:r>
              <a:rPr lang="en-US" sz="1800" dirty="0" err="1" smtClean="0"/>
              <a:t>Scint</a:t>
            </a:r>
            <a:r>
              <a:rPr lang="en-US" sz="1800" dirty="0" smtClean="0"/>
              <a:t>.</a:t>
            </a:r>
          </a:p>
          <a:p>
            <a:pPr lvl="1">
              <a:lnSpc>
                <a:spcPct val="110000"/>
              </a:lnSpc>
              <a:spcBef>
                <a:spcPts val="0"/>
              </a:spcBef>
            </a:pPr>
            <a:r>
              <a:rPr lang="en-US" sz="1800" dirty="0" smtClean="0"/>
              <a:t>1 </a:t>
            </a:r>
            <a:r>
              <a:rPr lang="en-US" sz="1800" dirty="0" err="1" smtClean="0"/>
              <a:t>GeV</a:t>
            </a:r>
            <a:r>
              <a:rPr lang="en-US" sz="1800" dirty="0" smtClean="0"/>
              <a:t>:		</a:t>
            </a:r>
            <a:r>
              <a:rPr lang="en-US" sz="1800" dirty="0" err="1" smtClean="0">
                <a:latin typeface="Symbol"/>
              </a:rPr>
              <a:t>n</a:t>
            </a:r>
            <a:r>
              <a:rPr lang="en-US" sz="1800" dirty="0" smtClean="0"/>
              <a:t> </a:t>
            </a:r>
            <a:r>
              <a:rPr lang="en-US" sz="1800" dirty="0" err="1" smtClean="0"/>
              <a:t>osc</a:t>
            </a:r>
            <a:r>
              <a:rPr lang="en-US" sz="1800" dirty="0" smtClean="0"/>
              <a:t>., rare decays:			</a:t>
            </a:r>
            <a:r>
              <a:rPr lang="en-US" sz="1800" dirty="0" err="1" smtClean="0"/>
              <a:t>LAr</a:t>
            </a:r>
            <a:r>
              <a:rPr lang="en-US" sz="1800" dirty="0" smtClean="0"/>
              <a:t>, Straw tubes</a:t>
            </a:r>
          </a:p>
          <a:p>
            <a:pPr lvl="1">
              <a:lnSpc>
                <a:spcPct val="110000"/>
              </a:lnSpc>
              <a:spcBef>
                <a:spcPts val="0"/>
              </a:spcBef>
            </a:pPr>
            <a:r>
              <a:rPr lang="en-US" sz="1800" dirty="0" smtClean="0"/>
              <a:t>1 </a:t>
            </a:r>
            <a:r>
              <a:rPr lang="en-US" sz="1800" dirty="0" err="1" smtClean="0"/>
              <a:t>TeV</a:t>
            </a:r>
            <a:r>
              <a:rPr lang="en-US" sz="1800" dirty="0" smtClean="0"/>
              <a:t>:		Colliders EW, SUSY:			Silicon strips, </a:t>
            </a:r>
            <a:r>
              <a:rPr lang="en-US" sz="1800" dirty="0" err="1" smtClean="0"/>
              <a:t>calorimetry</a:t>
            </a:r>
            <a:endParaRPr lang="en-US" sz="1800" dirty="0" smtClean="0"/>
          </a:p>
          <a:p>
            <a:pPr lvl="1">
              <a:lnSpc>
                <a:spcPct val="110000"/>
              </a:lnSpc>
              <a:spcBef>
                <a:spcPts val="0"/>
              </a:spcBef>
            </a:pPr>
            <a:r>
              <a:rPr lang="en-US" sz="1800" dirty="0" smtClean="0"/>
              <a:t>1 </a:t>
            </a:r>
            <a:r>
              <a:rPr lang="en-US" sz="1800" dirty="0" err="1"/>
              <a:t>Z</a:t>
            </a:r>
            <a:r>
              <a:rPr lang="en-US" sz="1800" dirty="0" err="1" smtClean="0"/>
              <a:t>eV</a:t>
            </a:r>
            <a:r>
              <a:rPr lang="en-US" sz="1800" dirty="0" smtClean="0"/>
              <a:t>:		Cosmic rays:				Ground arrays, satellites</a:t>
            </a:r>
          </a:p>
          <a:p>
            <a:pPr lvl="1">
              <a:lnSpc>
                <a:spcPct val="110000"/>
              </a:lnSpc>
              <a:spcBef>
                <a:spcPts val="0"/>
              </a:spcBef>
            </a:pPr>
            <a:endParaRPr lang="en-US" sz="1800" dirty="0" smtClean="0"/>
          </a:p>
          <a:p>
            <a:pPr>
              <a:lnSpc>
                <a:spcPct val="110000"/>
              </a:lnSpc>
              <a:spcBef>
                <a:spcPts val="0"/>
              </a:spcBef>
            </a:pPr>
            <a:endParaRPr lang="en-US" sz="2000" dirty="0" smtClean="0"/>
          </a:p>
          <a:p>
            <a:pPr>
              <a:lnSpc>
                <a:spcPct val="110000"/>
              </a:lnSpc>
              <a:spcBef>
                <a:spcPts val="0"/>
              </a:spcBef>
            </a:pPr>
            <a:endParaRPr lang="en-US" sz="2000" dirty="0" smtClean="0"/>
          </a:p>
          <a:p>
            <a:pPr>
              <a:lnSpc>
                <a:spcPct val="110000"/>
              </a:lnSpc>
              <a:spcBef>
                <a:spcPts val="0"/>
              </a:spcBef>
            </a:pPr>
            <a:r>
              <a:rPr lang="en-US" sz="2000" dirty="0" smtClean="0"/>
              <a:t>Particle species commonly encountered:</a:t>
            </a:r>
          </a:p>
          <a:p>
            <a:pPr lvl="1">
              <a:lnSpc>
                <a:spcPct val="110000"/>
              </a:lnSpc>
              <a:spcBef>
                <a:spcPts val="0"/>
              </a:spcBef>
            </a:pPr>
            <a:r>
              <a:rPr lang="en-US" sz="1946" dirty="0" smtClean="0"/>
              <a:t>Photon, electron, proton, </a:t>
            </a:r>
            <a:r>
              <a:rPr lang="en-US" sz="1946" dirty="0" err="1" smtClean="0"/>
              <a:t>kaon</a:t>
            </a:r>
            <a:r>
              <a:rPr lang="en-US" sz="1946" dirty="0" smtClean="0"/>
              <a:t>, </a:t>
            </a:r>
          </a:p>
          <a:p>
            <a:pPr lvl="1">
              <a:lnSpc>
                <a:spcPct val="110000"/>
              </a:lnSpc>
              <a:spcBef>
                <a:spcPts val="0"/>
              </a:spcBef>
            </a:pPr>
            <a:r>
              <a:rPr lang="en-US" sz="1946" dirty="0" smtClean="0"/>
              <a:t>neutron, </a:t>
            </a:r>
            <a:r>
              <a:rPr lang="en-US" sz="1946" dirty="0" err="1" smtClean="0"/>
              <a:t>muon</a:t>
            </a:r>
            <a:r>
              <a:rPr lang="en-US" sz="1946" dirty="0" smtClean="0"/>
              <a:t>, neutrino, ‘Phonon’, ‘</a:t>
            </a:r>
          </a:p>
          <a:p>
            <a:pPr lvl="1">
              <a:lnSpc>
                <a:spcPct val="110000"/>
              </a:lnSpc>
              <a:spcBef>
                <a:spcPts val="0"/>
              </a:spcBef>
            </a:pPr>
            <a:r>
              <a:rPr lang="en-US" sz="1946" dirty="0" smtClean="0"/>
              <a:t>quasi-particles’, nuclei, ions, etc.</a:t>
            </a:r>
          </a:p>
          <a:p>
            <a:pPr lvl="1">
              <a:lnSpc>
                <a:spcPct val="110000"/>
              </a:lnSpc>
              <a:spcBef>
                <a:spcPts val="0"/>
              </a:spcBef>
            </a:pPr>
            <a:endParaRPr lang="en-US" sz="1600" dirty="0" smtClean="0"/>
          </a:p>
          <a:p>
            <a:pPr>
              <a:lnSpc>
                <a:spcPct val="110000"/>
              </a:lnSpc>
              <a:spcBef>
                <a:spcPts val="0"/>
              </a:spcBef>
            </a:pPr>
            <a:r>
              <a:rPr lang="en-US" sz="2000" dirty="0" smtClean="0"/>
              <a:t>As this shows, particle physics (more than any other field) has an immense reach in energies and particle species to detect. Because of this, the field has had a rich tradition of detector innovation and development. </a:t>
            </a:r>
          </a:p>
          <a:p>
            <a:pPr>
              <a:buNone/>
            </a:pPr>
            <a:endParaRPr lang="en-US" sz="2000" dirty="0" smtClean="0"/>
          </a:p>
        </p:txBody>
      </p:sp>
      <p:sp>
        <p:nvSpPr>
          <p:cNvPr id="4" name="TextBox 3"/>
          <p:cNvSpPr txBox="1"/>
          <p:nvPr/>
        </p:nvSpPr>
        <p:spPr>
          <a:xfrm>
            <a:off x="1931015" y="3561667"/>
            <a:ext cx="2503585" cy="369332"/>
          </a:xfrm>
          <a:prstGeom prst="rect">
            <a:avLst/>
          </a:prstGeom>
          <a:noFill/>
          <a:ln>
            <a:solidFill>
              <a:srgbClr val="4F81BD"/>
            </a:solidFill>
          </a:ln>
        </p:spPr>
        <p:txBody>
          <a:bodyPr wrap="none" rtlCol="0">
            <a:spAutoFit/>
          </a:bodyPr>
          <a:lstStyle/>
          <a:p>
            <a:r>
              <a:rPr lang="en-US" b="1" dirty="0" smtClean="0">
                <a:solidFill>
                  <a:srgbClr val="FF0000"/>
                </a:solidFill>
              </a:rPr>
              <a:t>24 orders of magnitude!</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E031068E-BC95-6C4A-9159-7CF1E0A4CD3F}" type="slidenum">
              <a:rPr lang="en-US" smtClean="0"/>
              <a:t>2</a:t>
            </a:fld>
            <a:endParaRPr lang="en-US"/>
          </a:p>
        </p:txBody>
      </p:sp>
    </p:spTree>
    <p:extLst>
      <p:ext uri="{BB962C8B-B14F-4D97-AF65-F5344CB8AC3E}">
        <p14:creationId xmlns:p14="http://schemas.microsoft.com/office/powerpoint/2010/main" val="5489641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815" y="305990"/>
            <a:ext cx="5678326" cy="989252"/>
          </a:xfrm>
        </p:spPr>
        <p:txBody>
          <a:bodyPr>
            <a:normAutofit fontScale="90000"/>
          </a:bodyPr>
          <a:lstStyle/>
          <a:p>
            <a:r>
              <a:rPr lang="en-US" sz="3600" dirty="0" smtClean="0"/>
              <a:t>Wire chamber operation  as you raise the voltage</a:t>
            </a:r>
            <a:endParaRPr lang="en-US" sz="3600" dirty="0"/>
          </a:p>
        </p:txBody>
      </p:sp>
      <p:sp>
        <p:nvSpPr>
          <p:cNvPr id="7" name="TextBox 6"/>
          <p:cNvSpPr txBox="1"/>
          <p:nvPr/>
        </p:nvSpPr>
        <p:spPr>
          <a:xfrm>
            <a:off x="5287857" y="2252733"/>
            <a:ext cx="3398943" cy="3539430"/>
          </a:xfrm>
          <a:prstGeom prst="rect">
            <a:avLst/>
          </a:prstGeom>
          <a:noFill/>
        </p:spPr>
        <p:txBody>
          <a:bodyPr wrap="square" rtlCol="0">
            <a:spAutoFit/>
          </a:bodyPr>
          <a:lstStyle/>
          <a:p>
            <a:pPr marL="285750" indent="-285750">
              <a:buFont typeface="Arial"/>
              <a:buChar char="•"/>
            </a:pPr>
            <a:r>
              <a:rPr lang="en-US" sz="1600" dirty="0" smtClean="0"/>
              <a:t>As voltage increases, then you start to get very high electric fields next to the wire. </a:t>
            </a:r>
          </a:p>
          <a:p>
            <a:pPr marL="285750" indent="-285750">
              <a:buFont typeface="Arial"/>
              <a:buChar char="•"/>
            </a:pPr>
            <a:endParaRPr lang="en-US" sz="1600" dirty="0" smtClean="0"/>
          </a:p>
          <a:p>
            <a:pPr marL="285750" indent="-285750">
              <a:buFont typeface="Arial"/>
              <a:buChar char="•"/>
            </a:pPr>
            <a:r>
              <a:rPr lang="en-US" sz="1600" dirty="0" smtClean="0"/>
              <a:t>In this region you can get amplification from electrons being accelerated and hitting more gas atoms.  </a:t>
            </a:r>
          </a:p>
          <a:p>
            <a:pPr marL="285750" indent="-285750">
              <a:buFont typeface="Arial"/>
              <a:buChar char="•"/>
            </a:pPr>
            <a:endParaRPr lang="en-US" sz="1600" dirty="0" smtClean="0"/>
          </a:p>
          <a:p>
            <a:pPr marL="285750" indent="-285750">
              <a:buFont typeface="Arial"/>
              <a:buChar char="•"/>
            </a:pPr>
            <a:r>
              <a:rPr lang="en-US" sz="1600" dirty="0" smtClean="0"/>
              <a:t>You get a “proportional effect” until you turn the voltage up even further – then you get a self-sustaining spark. That is called the “Geiger avalanche” region</a:t>
            </a:r>
            <a:endParaRPr lang="en-US" sz="1600" dirty="0"/>
          </a:p>
        </p:txBody>
      </p:sp>
      <p:pic>
        <p:nvPicPr>
          <p:cNvPr id="4" name="Picture 3"/>
          <p:cNvPicPr>
            <a:picLocks noChangeAspect="1"/>
          </p:cNvPicPr>
          <p:nvPr/>
        </p:nvPicPr>
        <p:blipFill>
          <a:blip r:embed="rId2"/>
          <a:stretch>
            <a:fillRect/>
          </a:stretch>
        </p:blipFill>
        <p:spPr>
          <a:xfrm>
            <a:off x="536178" y="1555514"/>
            <a:ext cx="4635587" cy="4605267"/>
          </a:xfrm>
          <a:prstGeom prst="rect">
            <a:avLst/>
          </a:prstGeom>
        </p:spPr>
      </p:pic>
      <p:sp>
        <p:nvSpPr>
          <p:cNvPr id="6" name="Slide Number Placeholder 5"/>
          <p:cNvSpPr>
            <a:spLocks noGrp="1"/>
          </p:cNvSpPr>
          <p:nvPr>
            <p:ph type="sldNum" sz="quarter" idx="12"/>
          </p:nvPr>
        </p:nvSpPr>
        <p:spPr/>
        <p:txBody>
          <a:bodyPr/>
          <a:lstStyle/>
          <a:p>
            <a:fld id="{E031068E-BC95-6C4A-9159-7CF1E0A4CD3F}" type="slidenum">
              <a:rPr lang="en-US" smtClean="0"/>
              <a:t>20</a:t>
            </a:fld>
            <a:endParaRPr lang="en-US"/>
          </a:p>
        </p:txBody>
      </p:sp>
    </p:spTree>
    <p:extLst>
      <p:ext uri="{BB962C8B-B14F-4D97-AF65-F5344CB8AC3E}">
        <p14:creationId xmlns:p14="http://schemas.microsoft.com/office/powerpoint/2010/main" val="25260322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6-19 at 9.2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018" y="3543906"/>
            <a:ext cx="1629822" cy="665233"/>
          </a:xfrm>
          <a:prstGeom prst="rect">
            <a:avLst/>
          </a:prstGeom>
        </p:spPr>
      </p:pic>
      <p:sp>
        <p:nvSpPr>
          <p:cNvPr id="2" name="Title 1"/>
          <p:cNvSpPr>
            <a:spLocks noGrp="1"/>
          </p:cNvSpPr>
          <p:nvPr>
            <p:ph type="title"/>
          </p:nvPr>
        </p:nvSpPr>
        <p:spPr>
          <a:xfrm>
            <a:off x="457200" y="29846"/>
            <a:ext cx="8229600" cy="1143000"/>
          </a:xfrm>
        </p:spPr>
        <p:txBody>
          <a:bodyPr>
            <a:normAutofit/>
          </a:bodyPr>
          <a:lstStyle/>
          <a:p>
            <a:r>
              <a:rPr lang="en-US" dirty="0" smtClean="0"/>
              <a:t>Multi Wire Proportional Counters</a:t>
            </a:r>
            <a:endParaRPr lang="en-US" dirty="0"/>
          </a:p>
        </p:txBody>
      </p:sp>
      <p:sp>
        <p:nvSpPr>
          <p:cNvPr id="3" name="Content Placeholder 2"/>
          <p:cNvSpPr>
            <a:spLocks noGrp="1"/>
          </p:cNvSpPr>
          <p:nvPr>
            <p:ph idx="1"/>
          </p:nvPr>
        </p:nvSpPr>
        <p:spPr>
          <a:xfrm>
            <a:off x="810930" y="1600200"/>
            <a:ext cx="3499065" cy="4525963"/>
          </a:xfrm>
        </p:spPr>
        <p:txBody>
          <a:bodyPr>
            <a:normAutofit fontScale="85000" lnSpcReduction="20000"/>
          </a:bodyPr>
          <a:lstStyle/>
          <a:p>
            <a:r>
              <a:rPr lang="en-US" sz="2000" dirty="0" smtClean="0"/>
              <a:t>Georges </a:t>
            </a:r>
            <a:r>
              <a:rPr lang="en-US" sz="2000" dirty="0" err="1" smtClean="0"/>
              <a:t>Charpak</a:t>
            </a:r>
            <a:r>
              <a:rPr lang="en-US" sz="2000" dirty="0" smtClean="0"/>
              <a:t> won a Nobel prize for the invention of this crucial particle physics technique</a:t>
            </a:r>
          </a:p>
          <a:p>
            <a:endParaRPr lang="en-US" sz="2000" dirty="0" smtClean="0"/>
          </a:p>
          <a:p>
            <a:r>
              <a:rPr lang="en-US" sz="2000" dirty="0" smtClean="0"/>
              <a:t>Can get significant gain around a wire, if the wire is thin enough, since the electric potential increases inversely </a:t>
            </a:r>
            <a:r>
              <a:rPr lang="en-US" sz="2000" dirty="0" smtClean="0"/>
              <a:t>with radius </a:t>
            </a:r>
            <a:r>
              <a:rPr lang="en-US" sz="2000" dirty="0" smtClean="0"/>
              <a:t>r:</a:t>
            </a:r>
          </a:p>
          <a:p>
            <a:endParaRPr lang="en-US" sz="2000" dirty="0"/>
          </a:p>
          <a:p>
            <a:endParaRPr lang="en-US" sz="2000" dirty="0" smtClean="0"/>
          </a:p>
          <a:p>
            <a:endParaRPr lang="en-US" sz="2000" dirty="0" smtClean="0"/>
          </a:p>
          <a:p>
            <a:r>
              <a:rPr lang="en-US" sz="2000" dirty="0" smtClean="0"/>
              <a:t>electron sees  an avalanche region where </a:t>
            </a:r>
            <a:r>
              <a:rPr lang="en-US" sz="2000" dirty="0" smtClean="0"/>
              <a:t>the potential </a:t>
            </a:r>
            <a:r>
              <a:rPr lang="en-US" sz="2000" dirty="0" smtClean="0"/>
              <a:t>it gains causes further ionization</a:t>
            </a:r>
          </a:p>
          <a:p>
            <a:endParaRPr lang="en-US" sz="2000" dirty="0"/>
          </a:p>
          <a:p>
            <a:r>
              <a:rPr lang="en-US" sz="2000" dirty="0" smtClean="0"/>
              <a:t>Implement every wire with a charge sensor and you can then see individual  tracks with better than 1 mm resolution.</a:t>
            </a:r>
          </a:p>
          <a:p>
            <a:endParaRPr lang="en-US" sz="2000" dirty="0"/>
          </a:p>
        </p:txBody>
      </p:sp>
      <p:pic>
        <p:nvPicPr>
          <p:cNvPr id="4" name="Picture 3"/>
          <p:cNvPicPr>
            <a:picLocks noChangeAspect="1"/>
          </p:cNvPicPr>
          <p:nvPr/>
        </p:nvPicPr>
        <p:blipFill>
          <a:blip r:embed="rId3"/>
          <a:stretch>
            <a:fillRect/>
          </a:stretch>
        </p:blipFill>
        <p:spPr>
          <a:xfrm>
            <a:off x="6733773" y="3014797"/>
            <a:ext cx="2256931" cy="3009617"/>
          </a:xfrm>
          <a:prstGeom prst="rect">
            <a:avLst/>
          </a:prstGeom>
        </p:spPr>
      </p:pic>
      <p:pic>
        <p:nvPicPr>
          <p:cNvPr id="6" name="Picture 5"/>
          <p:cNvPicPr>
            <a:picLocks noChangeAspect="1"/>
          </p:cNvPicPr>
          <p:nvPr/>
        </p:nvPicPr>
        <p:blipFill>
          <a:blip r:embed="rId4"/>
          <a:stretch>
            <a:fillRect/>
          </a:stretch>
        </p:blipFill>
        <p:spPr>
          <a:xfrm>
            <a:off x="5170553" y="1105401"/>
            <a:ext cx="3973447" cy="1909396"/>
          </a:xfrm>
          <a:prstGeom prst="rect">
            <a:avLst/>
          </a:prstGeom>
        </p:spPr>
      </p:pic>
      <p:pic>
        <p:nvPicPr>
          <p:cNvPr id="7" name="Picture 6"/>
          <p:cNvPicPr>
            <a:picLocks noChangeAspect="1"/>
          </p:cNvPicPr>
          <p:nvPr/>
        </p:nvPicPr>
        <p:blipFill>
          <a:blip r:embed="rId5"/>
          <a:stretch>
            <a:fillRect/>
          </a:stretch>
        </p:blipFill>
        <p:spPr>
          <a:xfrm>
            <a:off x="4309994" y="3161682"/>
            <a:ext cx="2423779" cy="2862731"/>
          </a:xfrm>
          <a:prstGeom prst="rect">
            <a:avLst/>
          </a:prstGeom>
        </p:spPr>
      </p:pic>
      <p:sp>
        <p:nvSpPr>
          <p:cNvPr id="9" name="Slide Number Placeholder 8"/>
          <p:cNvSpPr>
            <a:spLocks noGrp="1"/>
          </p:cNvSpPr>
          <p:nvPr>
            <p:ph type="sldNum" sz="quarter" idx="12"/>
          </p:nvPr>
        </p:nvSpPr>
        <p:spPr/>
        <p:txBody>
          <a:bodyPr/>
          <a:lstStyle/>
          <a:p>
            <a:fld id="{E031068E-BC95-6C4A-9159-7CF1E0A4CD3F}" type="slidenum">
              <a:rPr lang="en-US" smtClean="0"/>
              <a:t>21</a:t>
            </a:fld>
            <a:endParaRPr lang="en-US"/>
          </a:p>
        </p:txBody>
      </p:sp>
    </p:spTree>
    <p:extLst>
      <p:ext uri="{BB962C8B-B14F-4D97-AF65-F5344CB8AC3E}">
        <p14:creationId xmlns:p14="http://schemas.microsoft.com/office/powerpoint/2010/main" val="26165788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83677"/>
            <a:ext cx="8229600" cy="1143000"/>
          </a:xfrm>
        </p:spPr>
        <p:txBody>
          <a:bodyPr>
            <a:normAutofit/>
          </a:bodyPr>
          <a:lstStyle/>
          <a:p>
            <a:r>
              <a:rPr lang="en-US" dirty="0" smtClean="0"/>
              <a:t>Remember our magnetic field:</a:t>
            </a:r>
            <a:endParaRPr lang="en-US" dirty="0"/>
          </a:p>
        </p:txBody>
      </p:sp>
      <p:sp>
        <p:nvSpPr>
          <p:cNvPr id="109571" name="Rectangle 3"/>
          <p:cNvSpPr>
            <a:spLocks noGrp="1" noChangeArrowheads="1"/>
          </p:cNvSpPr>
          <p:nvPr>
            <p:ph type="body" idx="1"/>
          </p:nvPr>
        </p:nvSpPr>
        <p:spPr>
          <a:xfrm>
            <a:off x="381000" y="990600"/>
            <a:ext cx="8686800" cy="1447800"/>
          </a:xfrm>
        </p:spPr>
        <p:txBody>
          <a:bodyPr>
            <a:normAutofit fontScale="70000" lnSpcReduction="20000"/>
          </a:bodyPr>
          <a:lstStyle/>
          <a:p>
            <a:r>
              <a:rPr lang="en-US" dirty="0"/>
              <a:t>Charged particle moving in magnetic field will experience Lorentz </a:t>
            </a:r>
            <a:r>
              <a:rPr lang="en-US" dirty="0" smtClean="0"/>
              <a:t>force and will thus bend its trajectory</a:t>
            </a:r>
            <a:endParaRPr lang="en-US" dirty="0"/>
          </a:p>
          <a:p>
            <a:endParaRPr lang="en-US" dirty="0"/>
          </a:p>
          <a:p>
            <a:pPr>
              <a:buFont typeface="Wingdings" pitchFamily="2" charset="2"/>
              <a:buNone/>
            </a:pPr>
            <a:r>
              <a:rPr lang="en-US" dirty="0" smtClean="0"/>
              <a:t>			        </a:t>
            </a:r>
            <a:endParaRPr lang="en-US" dirty="0"/>
          </a:p>
        </p:txBody>
      </p:sp>
      <p:sp>
        <p:nvSpPr>
          <p:cNvPr id="109625" name="Rectangle 57" descr="Parchment"/>
          <p:cNvSpPr>
            <a:spLocks noChangeArrowheads="1"/>
          </p:cNvSpPr>
          <p:nvPr/>
        </p:nvSpPr>
        <p:spPr bwMode="auto">
          <a:xfrm>
            <a:off x="3135567" y="2813334"/>
            <a:ext cx="1828800" cy="2554069"/>
          </a:xfrm>
          <a:prstGeom prst="rect">
            <a:avLst/>
          </a:prstGeom>
          <a:blipFill dpi="0" rotWithShape="1">
            <a:blip r:embed="rId3" cstate="print"/>
            <a:srcRect/>
            <a:tile tx="0" ty="0" sx="100000" sy="100000" flip="none" algn="tl"/>
          </a:blipFill>
          <a:ln w="9525">
            <a:solidFill>
              <a:schemeClr val="tx1"/>
            </a:solidFill>
            <a:miter lim="800000"/>
            <a:headEnd/>
            <a:tailEnd/>
          </a:ln>
          <a:effectLst/>
        </p:spPr>
        <p:txBody>
          <a:bodyPr wrap="none" anchor="ctr"/>
          <a:lstStyle/>
          <a:p>
            <a:endParaRPr lang="en-US"/>
          </a:p>
        </p:txBody>
      </p:sp>
      <p:sp>
        <p:nvSpPr>
          <p:cNvPr id="109626" name="Line 58"/>
          <p:cNvSpPr>
            <a:spLocks noChangeShapeType="1"/>
          </p:cNvSpPr>
          <p:nvPr/>
        </p:nvSpPr>
        <p:spPr bwMode="auto">
          <a:xfrm>
            <a:off x="1430592" y="4540044"/>
            <a:ext cx="1524000" cy="0"/>
          </a:xfrm>
          <a:prstGeom prst="line">
            <a:avLst/>
          </a:prstGeom>
          <a:noFill/>
          <a:ln w="9525">
            <a:solidFill>
              <a:srgbClr val="FF0066"/>
            </a:solidFill>
            <a:round/>
            <a:headEnd/>
            <a:tailEnd type="triangle" w="med" len="med"/>
          </a:ln>
          <a:effectLst/>
        </p:spPr>
        <p:txBody>
          <a:bodyPr wrap="none"/>
          <a:lstStyle/>
          <a:p>
            <a:endParaRPr lang="en-US"/>
          </a:p>
        </p:txBody>
      </p:sp>
      <p:sp>
        <p:nvSpPr>
          <p:cNvPr id="109627" name="AutoShape 59"/>
          <p:cNvSpPr>
            <a:spLocks noChangeArrowheads="1"/>
          </p:cNvSpPr>
          <p:nvPr/>
        </p:nvSpPr>
        <p:spPr bwMode="auto">
          <a:xfrm rot="9036614">
            <a:off x="607140" y="-30369"/>
            <a:ext cx="4570413" cy="4570413"/>
          </a:xfrm>
          <a:custGeom>
            <a:avLst/>
            <a:gdLst>
              <a:gd name="G0" fmla="+- 10800 0 0"/>
              <a:gd name="G1" fmla="+- -7770659 0 0"/>
              <a:gd name="G2" fmla="+- 0 0 -7770659"/>
              <a:gd name="T0" fmla="*/ 0 256 1"/>
              <a:gd name="T1" fmla="*/ 180 256 1"/>
              <a:gd name="G3" fmla="+- -7770659 T0 T1"/>
              <a:gd name="T2" fmla="*/ 0 256 1"/>
              <a:gd name="T3" fmla="*/ 90 256 1"/>
              <a:gd name="G4" fmla="+- -7770659 T2 T3"/>
              <a:gd name="G5" fmla="*/ G4 2 1"/>
              <a:gd name="T4" fmla="*/ 90 256 1"/>
              <a:gd name="T5" fmla="*/ 0 256 1"/>
              <a:gd name="G6" fmla="+- -7770659 T4 T5"/>
              <a:gd name="G7" fmla="*/ G6 2 1"/>
              <a:gd name="G8" fmla="abs -777065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7770659"/>
              <a:gd name="G21" fmla="sin G19 -7770659"/>
              <a:gd name="G22" fmla="+- G20 10800 0"/>
              <a:gd name="G23" fmla="+- G21 10800 0"/>
              <a:gd name="G24" fmla="+- 10800 0 G20"/>
              <a:gd name="G25" fmla="+- 10800 10800 0"/>
              <a:gd name="G26" fmla="?: G9 G17 G25"/>
              <a:gd name="G27" fmla="?: G9 0 21600"/>
              <a:gd name="G28" fmla="cos 10800 -7770659"/>
              <a:gd name="G29" fmla="sin 10800 -7770659"/>
              <a:gd name="G30" fmla="sin 10800 -7770659"/>
              <a:gd name="G31" fmla="+- G28 10800 0"/>
              <a:gd name="G32" fmla="+- G29 10800 0"/>
              <a:gd name="G33" fmla="+- G30 10800 0"/>
              <a:gd name="G34" fmla="?: G4 0 G31"/>
              <a:gd name="G35" fmla="?: -7770659 G34 0"/>
              <a:gd name="G36" fmla="?: G6 G35 G31"/>
              <a:gd name="G37" fmla="+- 21600 0 G36"/>
              <a:gd name="G38" fmla="?: G4 0 G33"/>
              <a:gd name="G39" fmla="?: -7770659 G38 G32"/>
              <a:gd name="G40" fmla="?: G6 G39 0"/>
              <a:gd name="G41" fmla="?: G4 G32 21600"/>
              <a:gd name="G42" fmla="?: G6 G41 G33"/>
              <a:gd name="T12" fmla="*/ 10800 w 21600"/>
              <a:gd name="T13" fmla="*/ 0 h 21600"/>
              <a:gd name="T14" fmla="*/ 5634 w 21600"/>
              <a:gd name="T15" fmla="*/ 1315 h 21600"/>
              <a:gd name="T16" fmla="*/ 10800 w 21600"/>
              <a:gd name="T17" fmla="*/ 0 h 21600"/>
              <a:gd name="T18" fmla="*/ 15966 w 21600"/>
              <a:gd name="T19" fmla="*/ 131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634" y="1315"/>
                </a:moveTo>
                <a:cubicBezTo>
                  <a:pt x="7219" y="452"/>
                  <a:pt x="8995" y="-1"/>
                  <a:pt x="10800" y="0"/>
                </a:cubicBezTo>
                <a:cubicBezTo>
                  <a:pt x="12604" y="0"/>
                  <a:pt x="14380" y="452"/>
                  <a:pt x="15965" y="1315"/>
                </a:cubicBezTo>
                <a:cubicBezTo>
                  <a:pt x="14380" y="452"/>
                  <a:pt x="12604" y="-1"/>
                  <a:pt x="10799" y="0"/>
                </a:cubicBezTo>
                <a:cubicBezTo>
                  <a:pt x="8995" y="0"/>
                  <a:pt x="7219" y="452"/>
                  <a:pt x="5634" y="1315"/>
                </a:cubicBezTo>
                <a:close/>
              </a:path>
            </a:pathLst>
          </a:custGeom>
          <a:solidFill>
            <a:schemeClr val="accent1"/>
          </a:solidFill>
          <a:ln w="9525">
            <a:solidFill>
              <a:srgbClr val="FF0066"/>
            </a:solidFill>
            <a:miter lim="800000"/>
            <a:headEnd/>
            <a:tailEnd/>
          </a:ln>
          <a:effectLst/>
        </p:spPr>
        <p:txBody>
          <a:bodyPr wrap="none" anchor="ctr"/>
          <a:lstStyle/>
          <a:p>
            <a:endParaRPr lang="en-US"/>
          </a:p>
        </p:txBody>
      </p:sp>
      <p:sp>
        <p:nvSpPr>
          <p:cNvPr id="109628" name="Line 60"/>
          <p:cNvSpPr>
            <a:spLocks noChangeShapeType="1"/>
          </p:cNvSpPr>
          <p:nvPr/>
        </p:nvSpPr>
        <p:spPr bwMode="auto">
          <a:xfrm flipV="1">
            <a:off x="4783392" y="2215944"/>
            <a:ext cx="914400" cy="1295400"/>
          </a:xfrm>
          <a:prstGeom prst="line">
            <a:avLst/>
          </a:prstGeom>
          <a:noFill/>
          <a:ln w="9525">
            <a:solidFill>
              <a:srgbClr val="FF0066"/>
            </a:solidFill>
            <a:round/>
            <a:headEnd/>
            <a:tailEnd type="triangle" w="med" len="med"/>
          </a:ln>
          <a:effectLst/>
        </p:spPr>
        <p:txBody>
          <a:bodyPr wrap="none"/>
          <a:lstStyle/>
          <a:p>
            <a:endParaRPr lang="en-US"/>
          </a:p>
        </p:txBody>
      </p:sp>
      <p:sp>
        <p:nvSpPr>
          <p:cNvPr id="109629" name="Line 61"/>
          <p:cNvSpPr>
            <a:spLocks noChangeAspect="1" noChangeShapeType="1"/>
          </p:cNvSpPr>
          <p:nvPr/>
        </p:nvSpPr>
        <p:spPr bwMode="auto">
          <a:xfrm rot="10800000" flipH="1" flipV="1">
            <a:off x="2935542" y="2225469"/>
            <a:ext cx="1114425" cy="1989138"/>
          </a:xfrm>
          <a:prstGeom prst="line">
            <a:avLst/>
          </a:prstGeom>
          <a:noFill/>
          <a:ln w="9525">
            <a:solidFill>
              <a:schemeClr val="tx1"/>
            </a:solidFill>
            <a:round/>
            <a:headEnd type="oval" w="med" len="med"/>
            <a:tailEnd type="triangle" w="med" len="med"/>
          </a:ln>
          <a:effectLst/>
        </p:spPr>
        <p:txBody>
          <a:bodyPr wrap="none"/>
          <a:lstStyle/>
          <a:p>
            <a:endParaRPr lang="en-US"/>
          </a:p>
        </p:txBody>
      </p:sp>
      <p:sp>
        <p:nvSpPr>
          <p:cNvPr id="109630" name="Text Box 62"/>
          <p:cNvSpPr txBox="1">
            <a:spLocks noChangeArrowheads="1"/>
          </p:cNvSpPr>
          <p:nvPr/>
        </p:nvSpPr>
        <p:spPr bwMode="auto">
          <a:xfrm>
            <a:off x="3335592" y="3244644"/>
            <a:ext cx="304800" cy="366713"/>
          </a:xfrm>
          <a:prstGeom prst="rect">
            <a:avLst/>
          </a:prstGeom>
          <a:noFill/>
          <a:ln w="9525">
            <a:noFill/>
            <a:miter lim="800000"/>
            <a:headEnd/>
            <a:tailEnd/>
          </a:ln>
          <a:effectLst/>
        </p:spPr>
        <p:txBody>
          <a:bodyPr>
            <a:spAutoFit/>
          </a:bodyPr>
          <a:lstStyle/>
          <a:p>
            <a:pPr>
              <a:spcBef>
                <a:spcPct val="50000"/>
              </a:spcBef>
            </a:pPr>
            <a:r>
              <a:rPr lang="en-US" dirty="0">
                <a:latin typeface="Symbol" pitchFamily="18" charset="2"/>
              </a:rPr>
              <a:t>r</a:t>
            </a:r>
          </a:p>
        </p:txBody>
      </p:sp>
      <p:pic>
        <p:nvPicPr>
          <p:cNvPr id="109631" name="Picture 63"/>
          <p:cNvPicPr>
            <a:picLocks noChangeAspect="1" noChangeArrowheads="1"/>
          </p:cNvPicPr>
          <p:nvPr/>
        </p:nvPicPr>
        <p:blipFill>
          <a:blip r:embed="rId4"/>
          <a:srcRect/>
          <a:stretch>
            <a:fillRect/>
          </a:stretch>
        </p:blipFill>
        <p:spPr bwMode="auto">
          <a:xfrm>
            <a:off x="4097592" y="4685240"/>
            <a:ext cx="609600" cy="504825"/>
          </a:xfrm>
          <a:prstGeom prst="rect">
            <a:avLst/>
          </a:prstGeom>
          <a:noFill/>
        </p:spPr>
      </p:pic>
      <p:pic>
        <p:nvPicPr>
          <p:cNvPr id="109632" name="Picture 64"/>
          <p:cNvPicPr>
            <a:picLocks noChangeAspect="1" noChangeArrowheads="1"/>
          </p:cNvPicPr>
          <p:nvPr/>
        </p:nvPicPr>
        <p:blipFill>
          <a:blip r:embed="rId5"/>
          <a:srcRect/>
          <a:stretch>
            <a:fillRect/>
          </a:stretch>
        </p:blipFill>
        <p:spPr bwMode="auto">
          <a:xfrm>
            <a:off x="1430592" y="4141780"/>
            <a:ext cx="457200" cy="398264"/>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3827989759"/>
              </p:ext>
            </p:extLst>
          </p:nvPr>
        </p:nvGraphicFramePr>
        <p:xfrm>
          <a:off x="5990164" y="3640667"/>
          <a:ext cx="1339850" cy="609600"/>
        </p:xfrm>
        <a:graphic>
          <a:graphicData uri="http://schemas.openxmlformats.org/presentationml/2006/ole">
            <mc:AlternateContent xmlns:mc="http://schemas.openxmlformats.org/markup-compatibility/2006">
              <mc:Choice xmlns:v="urn:schemas-microsoft-com:vml" Requires="v">
                <p:oleObj spid="_x0000_s6157" name="Equation" r:id="rId6" imgW="546100" imgH="190500" progId="Equation.3">
                  <p:embed/>
                </p:oleObj>
              </mc:Choice>
              <mc:Fallback>
                <p:oleObj name="Equation" r:id="rId6" imgW="546100" imgH="190500" progId="Equation.3">
                  <p:embed/>
                  <p:pic>
                    <p:nvPicPr>
                      <p:cNvPr id="0" name=""/>
                      <p:cNvPicPr/>
                      <p:nvPr/>
                    </p:nvPicPr>
                    <p:blipFill>
                      <a:blip r:embed="rId7"/>
                      <a:stretch>
                        <a:fillRect/>
                      </a:stretch>
                    </p:blipFill>
                    <p:spPr>
                      <a:xfrm>
                        <a:off x="5990164" y="3640667"/>
                        <a:ext cx="1339850" cy="609600"/>
                      </a:xfrm>
                      <a:prstGeom prst="rect">
                        <a:avLst/>
                      </a:prstGeom>
                    </p:spPr>
                  </p:pic>
                </p:oleObj>
              </mc:Fallback>
            </mc:AlternateContent>
          </a:graphicData>
        </a:graphic>
      </p:graphicFrame>
      <p:grpSp>
        <p:nvGrpSpPr>
          <p:cNvPr id="7" name="Group 6"/>
          <p:cNvGrpSpPr/>
          <p:nvPr/>
        </p:nvGrpSpPr>
        <p:grpSpPr>
          <a:xfrm>
            <a:off x="2003464" y="3931735"/>
            <a:ext cx="321619" cy="1193942"/>
            <a:chOff x="2003464" y="3931735"/>
            <a:chExt cx="321619" cy="1193942"/>
          </a:xfrm>
        </p:grpSpPr>
        <p:sp>
          <p:nvSpPr>
            <p:cNvPr id="3" name="Rectangle 2"/>
            <p:cNvSpPr/>
            <p:nvPr/>
          </p:nvSpPr>
          <p:spPr>
            <a:xfrm rot="5400000">
              <a:off x="1553239" y="4434475"/>
              <a:ext cx="1171269"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003464" y="3931735"/>
              <a:ext cx="304478" cy="369332"/>
            </a:xfrm>
            <a:prstGeom prst="rect">
              <a:avLst/>
            </a:prstGeom>
            <a:noFill/>
          </p:spPr>
          <p:txBody>
            <a:bodyPr wrap="none" rtlCol="0">
              <a:spAutoFit/>
            </a:bodyPr>
            <a:lstStyle/>
            <a:p>
              <a:r>
                <a:rPr lang="en-US" dirty="0" smtClean="0"/>
                <a:t>X</a:t>
              </a:r>
              <a:endParaRPr lang="en-US" dirty="0"/>
            </a:p>
          </p:txBody>
        </p:sp>
        <p:sp>
          <p:nvSpPr>
            <p:cNvPr id="6" name="TextBox 5"/>
            <p:cNvSpPr txBox="1"/>
            <p:nvPr/>
          </p:nvSpPr>
          <p:spPr>
            <a:xfrm>
              <a:off x="2015627" y="4337779"/>
              <a:ext cx="304478" cy="369332"/>
            </a:xfrm>
            <a:prstGeom prst="rect">
              <a:avLst/>
            </a:prstGeom>
            <a:noFill/>
          </p:spPr>
          <p:txBody>
            <a:bodyPr wrap="none" rtlCol="0">
              <a:spAutoFit/>
            </a:bodyPr>
            <a:lstStyle/>
            <a:p>
              <a:r>
                <a:rPr lang="en-US" dirty="0">
                  <a:solidFill>
                    <a:srgbClr val="FF0000"/>
                  </a:solidFill>
                </a:rPr>
                <a:t>X</a:t>
              </a:r>
            </a:p>
          </p:txBody>
        </p:sp>
        <p:sp>
          <p:nvSpPr>
            <p:cNvPr id="23" name="TextBox 22"/>
            <p:cNvSpPr txBox="1"/>
            <p:nvPr/>
          </p:nvSpPr>
          <p:spPr>
            <a:xfrm>
              <a:off x="2006939" y="4126629"/>
              <a:ext cx="304478" cy="369332"/>
            </a:xfrm>
            <a:prstGeom prst="rect">
              <a:avLst/>
            </a:prstGeom>
            <a:noFill/>
          </p:spPr>
          <p:txBody>
            <a:bodyPr wrap="none" rtlCol="0">
              <a:spAutoFit/>
            </a:bodyPr>
            <a:lstStyle/>
            <a:p>
              <a:r>
                <a:rPr lang="en-US" dirty="0" smtClean="0"/>
                <a:t>X</a:t>
              </a:r>
              <a:endParaRPr lang="en-US" dirty="0"/>
            </a:p>
          </p:txBody>
        </p:sp>
        <p:sp>
          <p:nvSpPr>
            <p:cNvPr id="24" name="TextBox 23"/>
            <p:cNvSpPr txBox="1"/>
            <p:nvPr/>
          </p:nvSpPr>
          <p:spPr>
            <a:xfrm>
              <a:off x="2020605" y="4542379"/>
              <a:ext cx="304478" cy="369332"/>
            </a:xfrm>
            <a:prstGeom prst="rect">
              <a:avLst/>
            </a:prstGeom>
            <a:noFill/>
          </p:spPr>
          <p:txBody>
            <a:bodyPr wrap="none" rtlCol="0">
              <a:spAutoFit/>
            </a:bodyPr>
            <a:lstStyle/>
            <a:p>
              <a:r>
                <a:rPr lang="en-US" dirty="0" smtClean="0"/>
                <a:t>X</a:t>
              </a:r>
              <a:endParaRPr lang="en-US" dirty="0"/>
            </a:p>
          </p:txBody>
        </p:sp>
        <p:sp>
          <p:nvSpPr>
            <p:cNvPr id="26" name="TextBox 25"/>
            <p:cNvSpPr txBox="1"/>
            <p:nvPr/>
          </p:nvSpPr>
          <p:spPr>
            <a:xfrm>
              <a:off x="2019121" y="4755736"/>
              <a:ext cx="304478" cy="369332"/>
            </a:xfrm>
            <a:prstGeom prst="rect">
              <a:avLst/>
            </a:prstGeom>
            <a:noFill/>
          </p:spPr>
          <p:txBody>
            <a:bodyPr wrap="none" rtlCol="0">
              <a:spAutoFit/>
            </a:bodyPr>
            <a:lstStyle/>
            <a:p>
              <a:r>
                <a:rPr lang="en-US" dirty="0" smtClean="0"/>
                <a:t>X</a:t>
              </a:r>
              <a:endParaRPr lang="en-US" dirty="0"/>
            </a:p>
          </p:txBody>
        </p:sp>
      </p:grpSp>
      <p:grpSp>
        <p:nvGrpSpPr>
          <p:cNvPr id="32" name="Group 31"/>
          <p:cNvGrpSpPr/>
          <p:nvPr/>
        </p:nvGrpSpPr>
        <p:grpSpPr>
          <a:xfrm>
            <a:off x="2545346" y="3957130"/>
            <a:ext cx="321619" cy="1193942"/>
            <a:chOff x="2003464" y="3931735"/>
            <a:chExt cx="321619" cy="1193942"/>
          </a:xfrm>
        </p:grpSpPr>
        <p:sp>
          <p:nvSpPr>
            <p:cNvPr id="33" name="Rectangle 32"/>
            <p:cNvSpPr/>
            <p:nvPr/>
          </p:nvSpPr>
          <p:spPr>
            <a:xfrm rot="5400000">
              <a:off x="1553239" y="4434475"/>
              <a:ext cx="1171269"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003464" y="3931735"/>
              <a:ext cx="304478" cy="369332"/>
            </a:xfrm>
            <a:prstGeom prst="rect">
              <a:avLst/>
            </a:prstGeom>
            <a:noFill/>
          </p:spPr>
          <p:txBody>
            <a:bodyPr wrap="none" rtlCol="0">
              <a:spAutoFit/>
            </a:bodyPr>
            <a:lstStyle/>
            <a:p>
              <a:r>
                <a:rPr lang="en-US" dirty="0" smtClean="0"/>
                <a:t>X</a:t>
              </a:r>
              <a:endParaRPr lang="en-US" dirty="0"/>
            </a:p>
          </p:txBody>
        </p:sp>
        <p:sp>
          <p:nvSpPr>
            <p:cNvPr id="35" name="TextBox 34"/>
            <p:cNvSpPr txBox="1"/>
            <p:nvPr/>
          </p:nvSpPr>
          <p:spPr>
            <a:xfrm>
              <a:off x="2015627" y="4337779"/>
              <a:ext cx="304478" cy="369332"/>
            </a:xfrm>
            <a:prstGeom prst="rect">
              <a:avLst/>
            </a:prstGeom>
            <a:noFill/>
          </p:spPr>
          <p:txBody>
            <a:bodyPr wrap="none" rtlCol="0">
              <a:spAutoFit/>
            </a:bodyPr>
            <a:lstStyle/>
            <a:p>
              <a:r>
                <a:rPr lang="en-US" dirty="0">
                  <a:solidFill>
                    <a:srgbClr val="FF0000"/>
                  </a:solidFill>
                </a:rPr>
                <a:t>X</a:t>
              </a:r>
            </a:p>
          </p:txBody>
        </p:sp>
        <p:sp>
          <p:nvSpPr>
            <p:cNvPr id="36" name="TextBox 35"/>
            <p:cNvSpPr txBox="1"/>
            <p:nvPr/>
          </p:nvSpPr>
          <p:spPr>
            <a:xfrm>
              <a:off x="2006939" y="4126629"/>
              <a:ext cx="304478" cy="369332"/>
            </a:xfrm>
            <a:prstGeom prst="rect">
              <a:avLst/>
            </a:prstGeom>
            <a:noFill/>
          </p:spPr>
          <p:txBody>
            <a:bodyPr wrap="none" rtlCol="0">
              <a:spAutoFit/>
            </a:bodyPr>
            <a:lstStyle/>
            <a:p>
              <a:r>
                <a:rPr lang="en-US" dirty="0" smtClean="0"/>
                <a:t>X</a:t>
              </a:r>
              <a:endParaRPr lang="en-US" dirty="0"/>
            </a:p>
          </p:txBody>
        </p:sp>
        <p:sp>
          <p:nvSpPr>
            <p:cNvPr id="37" name="TextBox 36"/>
            <p:cNvSpPr txBox="1"/>
            <p:nvPr/>
          </p:nvSpPr>
          <p:spPr>
            <a:xfrm>
              <a:off x="2020605" y="4542379"/>
              <a:ext cx="304478" cy="369332"/>
            </a:xfrm>
            <a:prstGeom prst="rect">
              <a:avLst/>
            </a:prstGeom>
            <a:noFill/>
          </p:spPr>
          <p:txBody>
            <a:bodyPr wrap="none" rtlCol="0">
              <a:spAutoFit/>
            </a:bodyPr>
            <a:lstStyle/>
            <a:p>
              <a:r>
                <a:rPr lang="en-US" dirty="0" smtClean="0"/>
                <a:t>X</a:t>
              </a:r>
              <a:endParaRPr lang="en-US" dirty="0"/>
            </a:p>
          </p:txBody>
        </p:sp>
        <p:sp>
          <p:nvSpPr>
            <p:cNvPr id="38" name="TextBox 37"/>
            <p:cNvSpPr txBox="1"/>
            <p:nvPr/>
          </p:nvSpPr>
          <p:spPr>
            <a:xfrm>
              <a:off x="2019121" y="4755736"/>
              <a:ext cx="304478" cy="369332"/>
            </a:xfrm>
            <a:prstGeom prst="rect">
              <a:avLst/>
            </a:prstGeom>
            <a:noFill/>
          </p:spPr>
          <p:txBody>
            <a:bodyPr wrap="none" rtlCol="0">
              <a:spAutoFit/>
            </a:bodyPr>
            <a:lstStyle/>
            <a:p>
              <a:r>
                <a:rPr lang="en-US" dirty="0" smtClean="0"/>
                <a:t>X</a:t>
              </a:r>
              <a:endParaRPr lang="en-US" dirty="0"/>
            </a:p>
          </p:txBody>
        </p:sp>
      </p:grpSp>
      <p:grpSp>
        <p:nvGrpSpPr>
          <p:cNvPr id="39" name="Group 38"/>
          <p:cNvGrpSpPr/>
          <p:nvPr/>
        </p:nvGrpSpPr>
        <p:grpSpPr>
          <a:xfrm>
            <a:off x="3427154" y="3843798"/>
            <a:ext cx="321619" cy="1193942"/>
            <a:chOff x="2003464" y="3931735"/>
            <a:chExt cx="321619" cy="1193942"/>
          </a:xfrm>
        </p:grpSpPr>
        <p:sp>
          <p:nvSpPr>
            <p:cNvPr id="40" name="Rectangle 39"/>
            <p:cNvSpPr/>
            <p:nvPr/>
          </p:nvSpPr>
          <p:spPr>
            <a:xfrm rot="5400000">
              <a:off x="1553239" y="4434475"/>
              <a:ext cx="1171269"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003464" y="3931735"/>
              <a:ext cx="304478" cy="369332"/>
            </a:xfrm>
            <a:prstGeom prst="rect">
              <a:avLst/>
            </a:prstGeom>
            <a:noFill/>
          </p:spPr>
          <p:txBody>
            <a:bodyPr wrap="none" rtlCol="0">
              <a:spAutoFit/>
            </a:bodyPr>
            <a:lstStyle/>
            <a:p>
              <a:r>
                <a:rPr lang="en-US" dirty="0" smtClean="0"/>
                <a:t>X</a:t>
              </a:r>
              <a:endParaRPr lang="en-US" dirty="0"/>
            </a:p>
          </p:txBody>
        </p:sp>
        <p:sp>
          <p:nvSpPr>
            <p:cNvPr id="42" name="TextBox 41"/>
            <p:cNvSpPr txBox="1"/>
            <p:nvPr/>
          </p:nvSpPr>
          <p:spPr>
            <a:xfrm>
              <a:off x="2015627" y="4337779"/>
              <a:ext cx="304478" cy="369332"/>
            </a:xfrm>
            <a:prstGeom prst="rect">
              <a:avLst/>
            </a:prstGeom>
            <a:noFill/>
          </p:spPr>
          <p:txBody>
            <a:bodyPr wrap="none" rtlCol="0">
              <a:spAutoFit/>
            </a:bodyPr>
            <a:lstStyle/>
            <a:p>
              <a:r>
                <a:rPr lang="en-US" dirty="0">
                  <a:solidFill>
                    <a:srgbClr val="FF0000"/>
                  </a:solidFill>
                </a:rPr>
                <a:t>X</a:t>
              </a:r>
            </a:p>
          </p:txBody>
        </p:sp>
        <p:sp>
          <p:nvSpPr>
            <p:cNvPr id="43" name="TextBox 42"/>
            <p:cNvSpPr txBox="1"/>
            <p:nvPr/>
          </p:nvSpPr>
          <p:spPr>
            <a:xfrm>
              <a:off x="2006939" y="4126629"/>
              <a:ext cx="304478" cy="369332"/>
            </a:xfrm>
            <a:prstGeom prst="rect">
              <a:avLst/>
            </a:prstGeom>
            <a:noFill/>
          </p:spPr>
          <p:txBody>
            <a:bodyPr wrap="none" rtlCol="0">
              <a:spAutoFit/>
            </a:bodyPr>
            <a:lstStyle/>
            <a:p>
              <a:r>
                <a:rPr lang="en-US" dirty="0" smtClean="0"/>
                <a:t>X</a:t>
              </a:r>
              <a:endParaRPr lang="en-US" dirty="0"/>
            </a:p>
          </p:txBody>
        </p:sp>
        <p:sp>
          <p:nvSpPr>
            <p:cNvPr id="44" name="TextBox 43"/>
            <p:cNvSpPr txBox="1"/>
            <p:nvPr/>
          </p:nvSpPr>
          <p:spPr>
            <a:xfrm>
              <a:off x="2020605" y="4542379"/>
              <a:ext cx="304478" cy="369332"/>
            </a:xfrm>
            <a:prstGeom prst="rect">
              <a:avLst/>
            </a:prstGeom>
            <a:noFill/>
          </p:spPr>
          <p:txBody>
            <a:bodyPr wrap="none" rtlCol="0">
              <a:spAutoFit/>
            </a:bodyPr>
            <a:lstStyle/>
            <a:p>
              <a:r>
                <a:rPr lang="en-US" dirty="0" smtClean="0"/>
                <a:t>X</a:t>
              </a:r>
              <a:endParaRPr lang="en-US" dirty="0"/>
            </a:p>
          </p:txBody>
        </p:sp>
        <p:sp>
          <p:nvSpPr>
            <p:cNvPr id="45" name="TextBox 44"/>
            <p:cNvSpPr txBox="1"/>
            <p:nvPr/>
          </p:nvSpPr>
          <p:spPr>
            <a:xfrm>
              <a:off x="2019121" y="4755736"/>
              <a:ext cx="304478" cy="369332"/>
            </a:xfrm>
            <a:prstGeom prst="rect">
              <a:avLst/>
            </a:prstGeom>
            <a:noFill/>
          </p:spPr>
          <p:txBody>
            <a:bodyPr wrap="none" rtlCol="0">
              <a:spAutoFit/>
            </a:bodyPr>
            <a:lstStyle/>
            <a:p>
              <a:r>
                <a:rPr lang="en-US" dirty="0" smtClean="0"/>
                <a:t>X</a:t>
              </a:r>
              <a:endParaRPr lang="en-US" dirty="0"/>
            </a:p>
          </p:txBody>
        </p:sp>
      </p:grpSp>
      <p:grpSp>
        <p:nvGrpSpPr>
          <p:cNvPr id="46" name="Group 45"/>
          <p:cNvGrpSpPr/>
          <p:nvPr/>
        </p:nvGrpSpPr>
        <p:grpSpPr>
          <a:xfrm>
            <a:off x="4273848" y="3352706"/>
            <a:ext cx="321619" cy="1193942"/>
            <a:chOff x="2003464" y="3931735"/>
            <a:chExt cx="321619" cy="1193942"/>
          </a:xfrm>
        </p:grpSpPr>
        <p:sp>
          <p:nvSpPr>
            <p:cNvPr id="47" name="Rectangle 46"/>
            <p:cNvSpPr/>
            <p:nvPr/>
          </p:nvSpPr>
          <p:spPr>
            <a:xfrm rot="5400000">
              <a:off x="1553239" y="4434475"/>
              <a:ext cx="1171269"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2003464" y="3931735"/>
              <a:ext cx="304478" cy="369332"/>
            </a:xfrm>
            <a:prstGeom prst="rect">
              <a:avLst/>
            </a:prstGeom>
            <a:noFill/>
          </p:spPr>
          <p:txBody>
            <a:bodyPr wrap="none" rtlCol="0">
              <a:spAutoFit/>
            </a:bodyPr>
            <a:lstStyle/>
            <a:p>
              <a:r>
                <a:rPr lang="en-US" dirty="0" smtClean="0"/>
                <a:t>X</a:t>
              </a:r>
              <a:endParaRPr lang="en-US" dirty="0"/>
            </a:p>
          </p:txBody>
        </p:sp>
        <p:sp>
          <p:nvSpPr>
            <p:cNvPr id="49" name="TextBox 48"/>
            <p:cNvSpPr txBox="1"/>
            <p:nvPr/>
          </p:nvSpPr>
          <p:spPr>
            <a:xfrm>
              <a:off x="2015627" y="4337779"/>
              <a:ext cx="304478" cy="369332"/>
            </a:xfrm>
            <a:prstGeom prst="rect">
              <a:avLst/>
            </a:prstGeom>
            <a:noFill/>
          </p:spPr>
          <p:txBody>
            <a:bodyPr wrap="none" rtlCol="0">
              <a:spAutoFit/>
            </a:bodyPr>
            <a:lstStyle/>
            <a:p>
              <a:r>
                <a:rPr lang="en-US" dirty="0">
                  <a:solidFill>
                    <a:srgbClr val="FF0000"/>
                  </a:solidFill>
                </a:rPr>
                <a:t>X</a:t>
              </a:r>
            </a:p>
          </p:txBody>
        </p:sp>
        <p:sp>
          <p:nvSpPr>
            <p:cNvPr id="50" name="TextBox 49"/>
            <p:cNvSpPr txBox="1"/>
            <p:nvPr/>
          </p:nvSpPr>
          <p:spPr>
            <a:xfrm>
              <a:off x="2006939" y="4126629"/>
              <a:ext cx="304478" cy="369332"/>
            </a:xfrm>
            <a:prstGeom prst="rect">
              <a:avLst/>
            </a:prstGeom>
            <a:noFill/>
          </p:spPr>
          <p:txBody>
            <a:bodyPr wrap="none" rtlCol="0">
              <a:spAutoFit/>
            </a:bodyPr>
            <a:lstStyle/>
            <a:p>
              <a:r>
                <a:rPr lang="en-US" dirty="0" smtClean="0"/>
                <a:t>X</a:t>
              </a:r>
              <a:endParaRPr lang="en-US" dirty="0"/>
            </a:p>
          </p:txBody>
        </p:sp>
        <p:sp>
          <p:nvSpPr>
            <p:cNvPr id="51" name="TextBox 50"/>
            <p:cNvSpPr txBox="1"/>
            <p:nvPr/>
          </p:nvSpPr>
          <p:spPr>
            <a:xfrm>
              <a:off x="2020605" y="4542379"/>
              <a:ext cx="304478" cy="369332"/>
            </a:xfrm>
            <a:prstGeom prst="rect">
              <a:avLst/>
            </a:prstGeom>
            <a:noFill/>
          </p:spPr>
          <p:txBody>
            <a:bodyPr wrap="none" rtlCol="0">
              <a:spAutoFit/>
            </a:bodyPr>
            <a:lstStyle/>
            <a:p>
              <a:r>
                <a:rPr lang="en-US" dirty="0" smtClean="0"/>
                <a:t>X</a:t>
              </a:r>
              <a:endParaRPr lang="en-US" dirty="0"/>
            </a:p>
          </p:txBody>
        </p:sp>
        <p:sp>
          <p:nvSpPr>
            <p:cNvPr id="52" name="TextBox 51"/>
            <p:cNvSpPr txBox="1"/>
            <p:nvPr/>
          </p:nvSpPr>
          <p:spPr>
            <a:xfrm>
              <a:off x="2019121" y="4755736"/>
              <a:ext cx="304478" cy="369332"/>
            </a:xfrm>
            <a:prstGeom prst="rect">
              <a:avLst/>
            </a:prstGeom>
            <a:noFill/>
          </p:spPr>
          <p:txBody>
            <a:bodyPr wrap="none" rtlCol="0">
              <a:spAutoFit/>
            </a:bodyPr>
            <a:lstStyle/>
            <a:p>
              <a:r>
                <a:rPr lang="en-US" dirty="0" smtClean="0"/>
                <a:t>X</a:t>
              </a:r>
              <a:endParaRPr lang="en-US" dirty="0"/>
            </a:p>
          </p:txBody>
        </p:sp>
      </p:grpSp>
      <p:grpSp>
        <p:nvGrpSpPr>
          <p:cNvPr id="53" name="Group 52"/>
          <p:cNvGrpSpPr/>
          <p:nvPr/>
        </p:nvGrpSpPr>
        <p:grpSpPr>
          <a:xfrm>
            <a:off x="5222115" y="2155968"/>
            <a:ext cx="321619" cy="1193942"/>
            <a:chOff x="2003464" y="3931735"/>
            <a:chExt cx="321619" cy="1193942"/>
          </a:xfrm>
        </p:grpSpPr>
        <p:sp>
          <p:nvSpPr>
            <p:cNvPr id="54" name="Rectangle 53"/>
            <p:cNvSpPr/>
            <p:nvPr/>
          </p:nvSpPr>
          <p:spPr>
            <a:xfrm rot="5400000">
              <a:off x="1553239" y="4434475"/>
              <a:ext cx="1171269" cy="211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003464" y="3931735"/>
              <a:ext cx="304478" cy="369332"/>
            </a:xfrm>
            <a:prstGeom prst="rect">
              <a:avLst/>
            </a:prstGeom>
            <a:noFill/>
          </p:spPr>
          <p:txBody>
            <a:bodyPr wrap="none" rtlCol="0">
              <a:spAutoFit/>
            </a:bodyPr>
            <a:lstStyle/>
            <a:p>
              <a:r>
                <a:rPr lang="en-US" dirty="0" smtClean="0"/>
                <a:t>X</a:t>
              </a:r>
              <a:endParaRPr lang="en-US" dirty="0"/>
            </a:p>
          </p:txBody>
        </p:sp>
        <p:sp>
          <p:nvSpPr>
            <p:cNvPr id="56" name="TextBox 55"/>
            <p:cNvSpPr txBox="1"/>
            <p:nvPr/>
          </p:nvSpPr>
          <p:spPr>
            <a:xfrm>
              <a:off x="2015627" y="4337779"/>
              <a:ext cx="304478" cy="369332"/>
            </a:xfrm>
            <a:prstGeom prst="rect">
              <a:avLst/>
            </a:prstGeom>
            <a:noFill/>
          </p:spPr>
          <p:txBody>
            <a:bodyPr wrap="none" rtlCol="0">
              <a:spAutoFit/>
            </a:bodyPr>
            <a:lstStyle/>
            <a:p>
              <a:r>
                <a:rPr lang="en-US" dirty="0">
                  <a:solidFill>
                    <a:srgbClr val="FF0000"/>
                  </a:solidFill>
                </a:rPr>
                <a:t>X</a:t>
              </a:r>
            </a:p>
          </p:txBody>
        </p:sp>
        <p:sp>
          <p:nvSpPr>
            <p:cNvPr id="57" name="TextBox 56"/>
            <p:cNvSpPr txBox="1"/>
            <p:nvPr/>
          </p:nvSpPr>
          <p:spPr>
            <a:xfrm>
              <a:off x="2006939" y="4126629"/>
              <a:ext cx="304478" cy="369332"/>
            </a:xfrm>
            <a:prstGeom prst="rect">
              <a:avLst/>
            </a:prstGeom>
            <a:noFill/>
          </p:spPr>
          <p:txBody>
            <a:bodyPr wrap="none" rtlCol="0">
              <a:spAutoFit/>
            </a:bodyPr>
            <a:lstStyle/>
            <a:p>
              <a:r>
                <a:rPr lang="en-US" dirty="0" smtClean="0"/>
                <a:t>X</a:t>
              </a:r>
              <a:endParaRPr lang="en-US" dirty="0"/>
            </a:p>
          </p:txBody>
        </p:sp>
        <p:sp>
          <p:nvSpPr>
            <p:cNvPr id="58" name="TextBox 57"/>
            <p:cNvSpPr txBox="1"/>
            <p:nvPr/>
          </p:nvSpPr>
          <p:spPr>
            <a:xfrm>
              <a:off x="2020605" y="4542379"/>
              <a:ext cx="304478" cy="369332"/>
            </a:xfrm>
            <a:prstGeom prst="rect">
              <a:avLst/>
            </a:prstGeom>
            <a:noFill/>
          </p:spPr>
          <p:txBody>
            <a:bodyPr wrap="none" rtlCol="0">
              <a:spAutoFit/>
            </a:bodyPr>
            <a:lstStyle/>
            <a:p>
              <a:r>
                <a:rPr lang="en-US" dirty="0" smtClean="0"/>
                <a:t>X</a:t>
              </a:r>
              <a:endParaRPr lang="en-US" dirty="0"/>
            </a:p>
          </p:txBody>
        </p:sp>
        <p:sp>
          <p:nvSpPr>
            <p:cNvPr id="59" name="TextBox 58"/>
            <p:cNvSpPr txBox="1"/>
            <p:nvPr/>
          </p:nvSpPr>
          <p:spPr>
            <a:xfrm>
              <a:off x="2019121" y="4755736"/>
              <a:ext cx="304478" cy="369332"/>
            </a:xfrm>
            <a:prstGeom prst="rect">
              <a:avLst/>
            </a:prstGeom>
            <a:noFill/>
          </p:spPr>
          <p:txBody>
            <a:bodyPr wrap="none" rtlCol="0">
              <a:spAutoFit/>
            </a:bodyPr>
            <a:lstStyle/>
            <a:p>
              <a:r>
                <a:rPr lang="en-US" dirty="0" smtClean="0"/>
                <a:t>X</a:t>
              </a:r>
              <a:endParaRPr lang="en-US" dirty="0"/>
            </a:p>
          </p:txBody>
        </p:sp>
      </p:grpSp>
      <p:pic>
        <p:nvPicPr>
          <p:cNvPr id="8" name="Picture 7"/>
          <p:cNvPicPr>
            <a:picLocks noChangeAspect="1"/>
          </p:cNvPicPr>
          <p:nvPr/>
        </p:nvPicPr>
        <p:blipFill>
          <a:blip r:embed="rId8"/>
          <a:stretch>
            <a:fillRect/>
          </a:stretch>
        </p:blipFill>
        <p:spPr>
          <a:xfrm>
            <a:off x="1430592" y="1965325"/>
            <a:ext cx="5862715" cy="4397036"/>
          </a:xfrm>
          <a:prstGeom prst="rect">
            <a:avLst/>
          </a:prstGeom>
        </p:spPr>
      </p:pic>
      <p:sp>
        <p:nvSpPr>
          <p:cNvPr id="10" name="Slide Number Placeholder 9"/>
          <p:cNvSpPr>
            <a:spLocks noGrp="1"/>
          </p:cNvSpPr>
          <p:nvPr>
            <p:ph type="sldNum" sz="quarter" idx="12"/>
          </p:nvPr>
        </p:nvSpPr>
        <p:spPr/>
        <p:txBody>
          <a:bodyPr/>
          <a:lstStyle/>
          <a:p>
            <a:fld id="{E031068E-BC95-6C4A-9159-7CF1E0A4CD3F}" type="slidenum">
              <a:rPr lang="en-US" smtClean="0"/>
              <a:t>22</a:t>
            </a:fld>
            <a:endParaRPr lang="en-US"/>
          </a:p>
        </p:txBody>
      </p:sp>
    </p:spTree>
    <p:extLst>
      <p:ext uri="{BB962C8B-B14F-4D97-AF65-F5344CB8AC3E}">
        <p14:creationId xmlns:p14="http://schemas.microsoft.com/office/powerpoint/2010/main" val="98823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Untitled]_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36" y="-157474"/>
            <a:ext cx="5421048" cy="7015474"/>
          </a:xfrm>
          <a:prstGeom prst="rect">
            <a:avLst/>
          </a:prstGeom>
        </p:spPr>
      </p:pic>
      <p:pic>
        <p:nvPicPr>
          <p:cNvPr id="4" name="Picture 4" descr="cot"/>
          <p:cNvPicPr>
            <a:picLocks noChangeAspect="1" noChangeArrowheads="1"/>
          </p:cNvPicPr>
          <p:nvPr/>
        </p:nvPicPr>
        <p:blipFill>
          <a:blip r:embed="rId3" cstate="print"/>
          <a:srcRect/>
          <a:stretch>
            <a:fillRect/>
          </a:stretch>
        </p:blipFill>
        <p:spPr bwMode="auto">
          <a:xfrm rot="5400000" flipH="1">
            <a:off x="5859549" y="364053"/>
            <a:ext cx="2453355" cy="3066167"/>
          </a:xfrm>
          <a:prstGeom prst="rect">
            <a:avLst/>
          </a:prstGeom>
          <a:noFill/>
          <a:ln w="9525">
            <a:noFill/>
            <a:miter lim="800000"/>
            <a:headEnd/>
            <a:tailEnd/>
          </a:ln>
        </p:spPr>
      </p:pic>
      <p:sp>
        <p:nvSpPr>
          <p:cNvPr id="5" name="TextBox 4"/>
          <p:cNvSpPr txBox="1"/>
          <p:nvPr/>
        </p:nvSpPr>
        <p:spPr>
          <a:xfrm>
            <a:off x="5878248" y="3364818"/>
            <a:ext cx="2532664" cy="369332"/>
          </a:xfrm>
          <a:prstGeom prst="rect">
            <a:avLst/>
          </a:prstGeom>
          <a:noFill/>
        </p:spPr>
        <p:txBody>
          <a:bodyPr wrap="none" rtlCol="0">
            <a:spAutoFit/>
          </a:bodyPr>
          <a:lstStyle/>
          <a:p>
            <a:r>
              <a:rPr lang="en-US" dirty="0" smtClean="0"/>
              <a:t>CDF Outer Drift Chamber </a:t>
            </a:r>
            <a:endParaRPr lang="en-US" dirty="0"/>
          </a:p>
        </p:txBody>
      </p:sp>
      <p:pic>
        <p:nvPicPr>
          <p:cNvPr id="6" name="Picture 5"/>
          <p:cNvPicPr>
            <a:picLocks noChangeAspect="1"/>
          </p:cNvPicPr>
          <p:nvPr/>
        </p:nvPicPr>
        <p:blipFill>
          <a:blip r:embed="rId4"/>
          <a:stretch>
            <a:fillRect/>
          </a:stretch>
        </p:blipFill>
        <p:spPr>
          <a:xfrm>
            <a:off x="5660247" y="3871844"/>
            <a:ext cx="3133657" cy="2848779"/>
          </a:xfrm>
          <a:prstGeom prst="rect">
            <a:avLst/>
          </a:prstGeom>
        </p:spPr>
      </p:pic>
      <p:sp>
        <p:nvSpPr>
          <p:cNvPr id="9" name="Slide Number Placeholder 8"/>
          <p:cNvSpPr>
            <a:spLocks noGrp="1"/>
          </p:cNvSpPr>
          <p:nvPr>
            <p:ph type="sldNum" sz="quarter" idx="12"/>
          </p:nvPr>
        </p:nvSpPr>
        <p:spPr/>
        <p:txBody>
          <a:bodyPr/>
          <a:lstStyle/>
          <a:p>
            <a:fld id="{E031068E-BC95-6C4A-9159-7CF1E0A4CD3F}" type="slidenum">
              <a:rPr lang="en-US" smtClean="0"/>
              <a:t>23</a:t>
            </a:fld>
            <a:endParaRPr lang="en-US"/>
          </a:p>
        </p:txBody>
      </p:sp>
      <p:sp>
        <p:nvSpPr>
          <p:cNvPr id="7" name="TextBox 6"/>
          <p:cNvSpPr txBox="1"/>
          <p:nvPr/>
        </p:nvSpPr>
        <p:spPr>
          <a:xfrm>
            <a:off x="3313811" y="5620713"/>
            <a:ext cx="2131349" cy="646331"/>
          </a:xfrm>
          <a:prstGeom prst="rect">
            <a:avLst/>
          </a:prstGeom>
          <a:noFill/>
        </p:spPr>
        <p:txBody>
          <a:bodyPr wrap="square" rtlCol="0">
            <a:spAutoFit/>
          </a:bodyPr>
          <a:lstStyle/>
          <a:p>
            <a:r>
              <a:rPr lang="en-US" dirty="0" smtClean="0"/>
              <a:t>Drift speed ~10 cm per microsecond</a:t>
            </a:r>
            <a:endParaRPr lang="en-US" dirty="0"/>
          </a:p>
        </p:txBody>
      </p:sp>
    </p:spTree>
    <p:extLst>
      <p:ext uri="{BB962C8B-B14F-4D97-AF65-F5344CB8AC3E}">
        <p14:creationId xmlns:p14="http://schemas.microsoft.com/office/powerpoint/2010/main" val="25260322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49" y="-130593"/>
            <a:ext cx="8229600" cy="1143000"/>
          </a:xfrm>
        </p:spPr>
        <p:txBody>
          <a:bodyPr>
            <a:normAutofit/>
          </a:bodyPr>
          <a:lstStyle/>
          <a:p>
            <a:r>
              <a:rPr lang="en-US" sz="4000" dirty="0" err="1" smtClean="0"/>
              <a:t>Micropattern</a:t>
            </a:r>
            <a:r>
              <a:rPr lang="en-US" sz="4000" dirty="0" smtClean="0"/>
              <a:t> Detectors – GEM’s</a:t>
            </a:r>
            <a:endParaRPr lang="en-US" sz="4000" dirty="0"/>
          </a:p>
        </p:txBody>
      </p:sp>
      <p:sp>
        <p:nvSpPr>
          <p:cNvPr id="3" name="Content Placeholder 2"/>
          <p:cNvSpPr>
            <a:spLocks noGrp="1"/>
          </p:cNvSpPr>
          <p:nvPr>
            <p:ph idx="1"/>
          </p:nvPr>
        </p:nvSpPr>
        <p:spPr>
          <a:xfrm>
            <a:off x="1222520" y="755742"/>
            <a:ext cx="5335267" cy="561710"/>
          </a:xfrm>
        </p:spPr>
        <p:txBody>
          <a:bodyPr>
            <a:noAutofit/>
          </a:bodyPr>
          <a:lstStyle/>
          <a:p>
            <a:pPr marL="0" indent="0">
              <a:buNone/>
            </a:pPr>
            <a:r>
              <a:rPr lang="en-US" sz="2400" dirty="0" smtClean="0"/>
              <a:t>GEM = ‘gaseous electron multiplier</a:t>
            </a:r>
            <a:r>
              <a:rPr lang="en-US" sz="2400" dirty="0" smtClean="0"/>
              <a:t>’</a:t>
            </a:r>
            <a:endParaRPr lang="en-US" sz="2400" dirty="0" smtClean="0"/>
          </a:p>
        </p:txBody>
      </p:sp>
      <p:pic>
        <p:nvPicPr>
          <p:cNvPr id="5" name="Picture 4"/>
          <p:cNvPicPr>
            <a:picLocks noChangeAspect="1"/>
          </p:cNvPicPr>
          <p:nvPr/>
        </p:nvPicPr>
        <p:blipFill>
          <a:blip r:embed="rId2"/>
          <a:stretch>
            <a:fillRect/>
          </a:stretch>
        </p:blipFill>
        <p:spPr>
          <a:xfrm>
            <a:off x="175872" y="4116589"/>
            <a:ext cx="3695700" cy="2197100"/>
          </a:xfrm>
          <a:prstGeom prst="rect">
            <a:avLst/>
          </a:prstGeom>
        </p:spPr>
      </p:pic>
      <p:pic>
        <p:nvPicPr>
          <p:cNvPr id="6" name="Picture 5"/>
          <p:cNvPicPr>
            <a:picLocks noChangeAspect="1"/>
          </p:cNvPicPr>
          <p:nvPr/>
        </p:nvPicPr>
        <p:blipFill>
          <a:blip r:embed="rId3"/>
          <a:stretch>
            <a:fillRect/>
          </a:stretch>
        </p:blipFill>
        <p:spPr>
          <a:xfrm>
            <a:off x="701882" y="1545252"/>
            <a:ext cx="4023460" cy="2204272"/>
          </a:xfrm>
          <a:prstGeom prst="rect">
            <a:avLst/>
          </a:prstGeom>
        </p:spPr>
      </p:pic>
      <p:pic>
        <p:nvPicPr>
          <p:cNvPr id="8" name="Picture 7"/>
          <p:cNvPicPr>
            <a:picLocks noChangeAspect="1"/>
          </p:cNvPicPr>
          <p:nvPr/>
        </p:nvPicPr>
        <p:blipFill>
          <a:blip r:embed="rId4"/>
          <a:stretch>
            <a:fillRect/>
          </a:stretch>
        </p:blipFill>
        <p:spPr>
          <a:xfrm>
            <a:off x="5442831" y="1361575"/>
            <a:ext cx="2801159" cy="2203283"/>
          </a:xfrm>
          <a:prstGeom prst="rect">
            <a:avLst/>
          </a:prstGeom>
        </p:spPr>
      </p:pic>
      <p:pic>
        <p:nvPicPr>
          <p:cNvPr id="9" name="Picture 8"/>
          <p:cNvPicPr>
            <a:picLocks noChangeAspect="1"/>
          </p:cNvPicPr>
          <p:nvPr/>
        </p:nvPicPr>
        <p:blipFill>
          <a:blip r:embed="rId5"/>
          <a:stretch>
            <a:fillRect/>
          </a:stretch>
        </p:blipFill>
        <p:spPr>
          <a:xfrm>
            <a:off x="4290458" y="4390956"/>
            <a:ext cx="3178109" cy="1898920"/>
          </a:xfrm>
          <a:prstGeom prst="rect">
            <a:avLst/>
          </a:prstGeom>
        </p:spPr>
      </p:pic>
      <p:sp>
        <p:nvSpPr>
          <p:cNvPr id="10" name="TextBox 9"/>
          <p:cNvSpPr txBox="1"/>
          <p:nvPr/>
        </p:nvSpPr>
        <p:spPr>
          <a:xfrm>
            <a:off x="7481976" y="4390956"/>
            <a:ext cx="1422953" cy="1477328"/>
          </a:xfrm>
          <a:prstGeom prst="rect">
            <a:avLst/>
          </a:prstGeom>
          <a:noFill/>
        </p:spPr>
        <p:txBody>
          <a:bodyPr wrap="square" rtlCol="0">
            <a:spAutoFit/>
          </a:bodyPr>
          <a:lstStyle/>
          <a:p>
            <a:r>
              <a:rPr lang="en-US" dirty="0" smtClean="0"/>
              <a:t>Very versatile gas chamber – no easily broken wires</a:t>
            </a:r>
            <a:endParaRPr lang="en-US" dirty="0"/>
          </a:p>
        </p:txBody>
      </p:sp>
      <p:sp>
        <p:nvSpPr>
          <p:cNvPr id="4" name="TextBox 3"/>
          <p:cNvSpPr txBox="1"/>
          <p:nvPr/>
        </p:nvSpPr>
        <p:spPr>
          <a:xfrm>
            <a:off x="1977817" y="6289876"/>
            <a:ext cx="4350165" cy="369332"/>
          </a:xfrm>
          <a:prstGeom prst="rect">
            <a:avLst/>
          </a:prstGeom>
          <a:noFill/>
        </p:spPr>
        <p:txBody>
          <a:bodyPr wrap="none" rtlCol="0">
            <a:spAutoFit/>
          </a:bodyPr>
          <a:lstStyle/>
          <a:p>
            <a:r>
              <a:rPr lang="en-US" dirty="0" smtClean="0"/>
              <a:t>Fabio </a:t>
            </a:r>
            <a:r>
              <a:rPr lang="en-US" dirty="0" err="1" smtClean="0"/>
              <a:t>Sauli</a:t>
            </a:r>
            <a:r>
              <a:rPr lang="en-US" dirty="0" smtClean="0"/>
              <a:t> at CERN invented this technology</a:t>
            </a:r>
            <a:endParaRPr lang="en-US" dirty="0"/>
          </a:p>
        </p:txBody>
      </p:sp>
      <p:sp>
        <p:nvSpPr>
          <p:cNvPr id="11" name="TextBox 10"/>
          <p:cNvSpPr txBox="1"/>
          <p:nvPr/>
        </p:nvSpPr>
        <p:spPr>
          <a:xfrm>
            <a:off x="5140477" y="3564858"/>
            <a:ext cx="3356768" cy="369332"/>
          </a:xfrm>
          <a:prstGeom prst="rect">
            <a:avLst/>
          </a:prstGeom>
          <a:noFill/>
        </p:spPr>
        <p:txBody>
          <a:bodyPr wrap="square" rtlCol="0">
            <a:spAutoFit/>
          </a:bodyPr>
          <a:lstStyle/>
          <a:p>
            <a:r>
              <a:rPr lang="en-US" dirty="0" smtClean="0"/>
              <a:t>Use 2 or 3 layers to get large gain</a:t>
            </a:r>
            <a:endParaRPr lang="en-US" dirty="0"/>
          </a:p>
        </p:txBody>
      </p:sp>
      <p:sp>
        <p:nvSpPr>
          <p:cNvPr id="13" name="Slide Number Placeholder 12"/>
          <p:cNvSpPr>
            <a:spLocks noGrp="1"/>
          </p:cNvSpPr>
          <p:nvPr>
            <p:ph type="sldNum" sz="quarter" idx="12"/>
          </p:nvPr>
        </p:nvSpPr>
        <p:spPr/>
        <p:txBody>
          <a:bodyPr/>
          <a:lstStyle/>
          <a:p>
            <a:fld id="{E031068E-BC95-6C4A-9159-7CF1E0A4CD3F}" type="slidenum">
              <a:rPr lang="en-US" smtClean="0"/>
              <a:t>24</a:t>
            </a:fld>
            <a:endParaRPr lang="en-US"/>
          </a:p>
        </p:txBody>
      </p:sp>
    </p:spTree>
    <p:extLst>
      <p:ext uri="{BB962C8B-B14F-4D97-AF65-F5344CB8AC3E}">
        <p14:creationId xmlns:p14="http://schemas.microsoft.com/office/powerpoint/2010/main" val="42291385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Time Projection Chamber (TPC)</a:t>
            </a:r>
            <a:endParaRPr lang="en-US" dirty="0"/>
          </a:p>
        </p:txBody>
      </p:sp>
      <p:pic>
        <p:nvPicPr>
          <p:cNvPr id="6" name="Content Placeholder 5"/>
          <p:cNvPicPr>
            <a:picLocks noGrp="1" noChangeAspect="1"/>
          </p:cNvPicPr>
          <p:nvPr>
            <p:ph idx="1"/>
          </p:nvPr>
        </p:nvPicPr>
        <p:blipFill>
          <a:blip r:embed="rId2"/>
          <a:srcRect t="15599" b="15599"/>
          <a:stretch>
            <a:fillRect/>
          </a:stretch>
        </p:blipFill>
        <p:spPr>
          <a:xfrm>
            <a:off x="1067119" y="3015909"/>
            <a:ext cx="6856470" cy="3179582"/>
          </a:xfrm>
        </p:spPr>
      </p:pic>
      <p:sp>
        <p:nvSpPr>
          <p:cNvPr id="5" name="TextBox 4"/>
          <p:cNvSpPr txBox="1"/>
          <p:nvPr/>
        </p:nvSpPr>
        <p:spPr>
          <a:xfrm>
            <a:off x="1067119" y="1417638"/>
            <a:ext cx="7885152"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very large volume single plane drift chamber</a:t>
            </a:r>
          </a:p>
          <a:p>
            <a:pPr marL="285750" indent="-285750">
              <a:buFont typeface="Arial" panose="020B0604020202020204" pitchFamily="34" charset="0"/>
              <a:buChar char="•"/>
            </a:pPr>
            <a:r>
              <a:rPr lang="en-US" dirty="0" smtClean="0"/>
              <a:t>Particle trajectory in X &amp; Y measured by the wires or GEM readout </a:t>
            </a:r>
          </a:p>
          <a:p>
            <a:pPr marL="285750" indent="-285750">
              <a:buFont typeface="Arial" panose="020B0604020202020204" pitchFamily="34" charset="0"/>
              <a:buChar char="•"/>
            </a:pPr>
            <a:r>
              <a:rPr lang="en-US" dirty="0" smtClean="0"/>
              <a:t>Position in Z measured by the drift time. Typically both an electric field and a magnetic field in the Z direction so you can see curvature of the track. </a:t>
            </a:r>
          </a:p>
          <a:p>
            <a:pPr marL="285750" indent="-285750">
              <a:buFont typeface="Arial" panose="020B0604020202020204" pitchFamily="34" charset="0"/>
              <a:buChar char="•"/>
            </a:pPr>
            <a:r>
              <a:rPr lang="en-US" dirty="0" smtClean="0"/>
              <a:t>Invented by Dave </a:t>
            </a:r>
            <a:r>
              <a:rPr lang="en-US" dirty="0" err="1" smtClean="0"/>
              <a:t>Nygren</a:t>
            </a:r>
            <a:r>
              <a:rPr lang="en-US" dirty="0" smtClean="0"/>
              <a:t> at LBNL</a:t>
            </a:r>
            <a:endParaRPr lang="en-US" dirty="0"/>
          </a:p>
        </p:txBody>
      </p:sp>
      <p:sp>
        <p:nvSpPr>
          <p:cNvPr id="7" name="TextBox 6"/>
          <p:cNvSpPr txBox="1"/>
          <p:nvPr/>
        </p:nvSpPr>
        <p:spPr>
          <a:xfrm>
            <a:off x="1315849" y="6349292"/>
            <a:ext cx="7260897" cy="369332"/>
          </a:xfrm>
          <a:prstGeom prst="rect">
            <a:avLst/>
          </a:prstGeom>
          <a:noFill/>
        </p:spPr>
        <p:txBody>
          <a:bodyPr wrap="none" rtlCol="0">
            <a:spAutoFit/>
          </a:bodyPr>
          <a:lstStyle/>
          <a:p>
            <a:r>
              <a:rPr lang="en-US" dirty="0" smtClean="0"/>
              <a:t>(Note: you can use a liquid instead of a gas in the sensitive volume of a TPC)</a:t>
            </a:r>
            <a:endParaRPr lang="en-US" dirty="0"/>
          </a:p>
        </p:txBody>
      </p:sp>
      <p:sp>
        <p:nvSpPr>
          <p:cNvPr id="8" name="Slide Number Placeholder 7"/>
          <p:cNvSpPr>
            <a:spLocks noGrp="1"/>
          </p:cNvSpPr>
          <p:nvPr>
            <p:ph type="sldNum" sz="quarter" idx="12"/>
          </p:nvPr>
        </p:nvSpPr>
        <p:spPr/>
        <p:txBody>
          <a:bodyPr/>
          <a:lstStyle/>
          <a:p>
            <a:fld id="{E031068E-BC95-6C4A-9159-7CF1E0A4CD3F}" type="slidenum">
              <a:rPr lang="en-US" smtClean="0"/>
              <a:t>25</a:t>
            </a:fld>
            <a:endParaRPr lang="en-US"/>
          </a:p>
        </p:txBody>
      </p:sp>
    </p:spTree>
    <p:extLst>
      <p:ext uri="{BB962C8B-B14F-4D97-AF65-F5344CB8AC3E}">
        <p14:creationId xmlns:p14="http://schemas.microsoft.com/office/powerpoint/2010/main" val="17430019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94"/>
            <a:ext cx="8229600" cy="1143000"/>
          </a:xfrm>
        </p:spPr>
        <p:txBody>
          <a:bodyPr/>
          <a:lstStyle/>
          <a:p>
            <a:r>
              <a:rPr lang="en-US" dirty="0" smtClean="0"/>
              <a:t>Liquid Argon TPC</a:t>
            </a:r>
            <a:endParaRPr lang="en-US" dirty="0"/>
          </a:p>
        </p:txBody>
      </p:sp>
      <p:sp>
        <p:nvSpPr>
          <p:cNvPr id="9" name="Content Placeholder 8"/>
          <p:cNvSpPr>
            <a:spLocks noGrp="1"/>
          </p:cNvSpPr>
          <p:nvPr>
            <p:ph idx="1"/>
          </p:nvPr>
        </p:nvSpPr>
        <p:spPr>
          <a:xfrm>
            <a:off x="304799" y="990600"/>
            <a:ext cx="8606183" cy="5257800"/>
          </a:xfrm>
        </p:spPr>
        <p:txBody>
          <a:bodyPr/>
          <a:lstStyle/>
          <a:p>
            <a:r>
              <a:rPr lang="en-US" dirty="0"/>
              <a:t>L</a:t>
            </a:r>
            <a:r>
              <a:rPr lang="en-US" dirty="0" smtClean="0"/>
              <a:t>arge liquid argon Time Projection Chamber – 'bubble chamber’ for neutrinos and dark matter</a:t>
            </a:r>
          </a:p>
          <a:p>
            <a:pPr lvl="1"/>
            <a:r>
              <a:rPr lang="en-US" dirty="0" smtClean="0"/>
              <a:t>Electrons and argon ions drift in an electric field </a:t>
            </a:r>
          </a:p>
          <a:p>
            <a:pPr lvl="1"/>
            <a:r>
              <a:rPr lang="en-US" dirty="0" smtClean="0"/>
              <a:t>Charge is collected on stretched wires</a:t>
            </a:r>
          </a:p>
          <a:p>
            <a:pPr lvl="1"/>
            <a:r>
              <a:rPr lang="en-US" dirty="0" smtClean="0"/>
              <a:t>The readout electronics builds an image of the neutrino interaction</a:t>
            </a:r>
            <a:endParaRPr lang="en-US" dirty="0"/>
          </a:p>
        </p:txBody>
      </p:sp>
      <p:pic>
        <p:nvPicPr>
          <p:cNvPr id="7" name="Picture 6"/>
          <p:cNvPicPr>
            <a:picLocks noChangeAspect="1"/>
          </p:cNvPicPr>
          <p:nvPr/>
        </p:nvPicPr>
        <p:blipFill>
          <a:blip r:embed="rId2"/>
          <a:stretch>
            <a:fillRect/>
          </a:stretch>
        </p:blipFill>
        <p:spPr>
          <a:xfrm>
            <a:off x="304800" y="2514601"/>
            <a:ext cx="5184649" cy="4114801"/>
          </a:xfrm>
          <a:prstGeom prst="rect">
            <a:avLst/>
          </a:prstGeom>
        </p:spPr>
      </p:pic>
      <p:pic>
        <p:nvPicPr>
          <p:cNvPr id="8" name="Picture 7"/>
          <p:cNvPicPr>
            <a:picLocks noChangeAspect="1"/>
          </p:cNvPicPr>
          <p:nvPr/>
        </p:nvPicPr>
        <p:blipFill>
          <a:blip r:embed="rId3"/>
          <a:stretch>
            <a:fillRect/>
          </a:stretch>
        </p:blipFill>
        <p:spPr>
          <a:xfrm>
            <a:off x="5715000" y="2590800"/>
            <a:ext cx="2819400" cy="3916771"/>
          </a:xfrm>
          <a:prstGeom prst="rect">
            <a:avLst/>
          </a:prstGeom>
        </p:spPr>
      </p:pic>
      <p:sp>
        <p:nvSpPr>
          <p:cNvPr id="10" name="Slide Number Placeholder 9"/>
          <p:cNvSpPr>
            <a:spLocks noGrp="1"/>
          </p:cNvSpPr>
          <p:nvPr>
            <p:ph type="sldNum" sz="quarter" idx="12"/>
          </p:nvPr>
        </p:nvSpPr>
        <p:spPr/>
        <p:txBody>
          <a:bodyPr/>
          <a:lstStyle/>
          <a:p>
            <a:fld id="{E031068E-BC95-6C4A-9159-7CF1E0A4CD3F}" type="slidenum">
              <a:rPr lang="en-US" smtClean="0"/>
              <a:t>26</a:t>
            </a:fld>
            <a:endParaRPr lang="en-US"/>
          </a:p>
        </p:txBody>
      </p:sp>
    </p:spTree>
    <p:extLst>
      <p:ext uri="{BB962C8B-B14F-4D97-AF65-F5344CB8AC3E}">
        <p14:creationId xmlns:p14="http://schemas.microsoft.com/office/powerpoint/2010/main" val="24339157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721" y="4137145"/>
            <a:ext cx="6922902" cy="2743200"/>
          </a:xfrm>
          <a:prstGeom prst="rect">
            <a:avLst/>
          </a:prstGeom>
        </p:spPr>
      </p:pic>
      <p:sp>
        <p:nvSpPr>
          <p:cNvPr id="2" name="Title 1"/>
          <p:cNvSpPr>
            <a:spLocks noGrp="1"/>
          </p:cNvSpPr>
          <p:nvPr>
            <p:ph type="title"/>
          </p:nvPr>
        </p:nvSpPr>
        <p:spPr>
          <a:xfrm>
            <a:off x="193520" y="221190"/>
            <a:ext cx="3326190" cy="685800"/>
          </a:xfrm>
        </p:spPr>
        <p:txBody>
          <a:bodyPr>
            <a:noAutofit/>
          </a:bodyPr>
          <a:lstStyle/>
          <a:p>
            <a:r>
              <a:rPr lang="en-US" sz="2400" b="1" dirty="0" smtClean="0"/>
              <a:t>DUNE = ‘Deep Underground Neutrino Experiment</a:t>
            </a:r>
            <a:endParaRPr lang="en-US" sz="2400" b="1" dirty="0"/>
          </a:p>
        </p:txBody>
      </p:sp>
      <p:sp>
        <p:nvSpPr>
          <p:cNvPr id="3" name="Content Placeholder 2"/>
          <p:cNvSpPr>
            <a:spLocks noGrp="1"/>
          </p:cNvSpPr>
          <p:nvPr>
            <p:ph idx="1"/>
          </p:nvPr>
        </p:nvSpPr>
        <p:spPr>
          <a:xfrm>
            <a:off x="381000" y="1147835"/>
            <a:ext cx="3276600" cy="2438400"/>
          </a:xfrm>
        </p:spPr>
        <p:txBody>
          <a:bodyPr>
            <a:normAutofit fontScale="77500" lnSpcReduction="20000"/>
          </a:bodyPr>
          <a:lstStyle/>
          <a:p>
            <a:pPr marL="0" indent="0">
              <a:buNone/>
            </a:pPr>
            <a:r>
              <a:rPr lang="en-US" dirty="0" smtClean="0"/>
              <a:t>DUNE would send a beam of neutrinos 1300 km from Fermilab to a mine with a 10 kiloton liquid argon TPC detector in Lead, South Dakota</a:t>
            </a:r>
            <a:endParaRPr lang="en-US" dirty="0"/>
          </a:p>
        </p:txBody>
      </p:sp>
      <p:pic>
        <p:nvPicPr>
          <p:cNvPr id="7" name="Picture 6"/>
          <p:cNvPicPr>
            <a:picLocks noChangeAspect="1"/>
          </p:cNvPicPr>
          <p:nvPr/>
        </p:nvPicPr>
        <p:blipFill>
          <a:blip r:embed="rId3"/>
          <a:stretch>
            <a:fillRect/>
          </a:stretch>
        </p:blipFill>
        <p:spPr>
          <a:xfrm>
            <a:off x="3818190" y="0"/>
            <a:ext cx="5325810" cy="2209800"/>
          </a:xfrm>
          <a:prstGeom prst="rect">
            <a:avLst/>
          </a:prstGeom>
        </p:spPr>
      </p:pic>
      <p:pic>
        <p:nvPicPr>
          <p:cNvPr id="6" name="Picture 5"/>
          <p:cNvPicPr>
            <a:picLocks noChangeAspect="1"/>
          </p:cNvPicPr>
          <p:nvPr/>
        </p:nvPicPr>
        <p:blipFill>
          <a:blip r:embed="rId4"/>
          <a:stretch>
            <a:fillRect/>
          </a:stretch>
        </p:blipFill>
        <p:spPr>
          <a:xfrm>
            <a:off x="3810000" y="1752600"/>
            <a:ext cx="5175837" cy="3163939"/>
          </a:xfrm>
          <a:prstGeom prst="rect">
            <a:avLst/>
          </a:prstGeom>
        </p:spPr>
      </p:pic>
      <p:sp>
        <p:nvSpPr>
          <p:cNvPr id="11" name="Slide Number Placeholder 10"/>
          <p:cNvSpPr>
            <a:spLocks noGrp="1"/>
          </p:cNvSpPr>
          <p:nvPr>
            <p:ph type="sldNum" sz="quarter" idx="12"/>
          </p:nvPr>
        </p:nvSpPr>
        <p:spPr/>
        <p:txBody>
          <a:bodyPr/>
          <a:lstStyle/>
          <a:p>
            <a:fld id="{E031068E-BC95-6C4A-9159-7CF1E0A4CD3F}" type="slidenum">
              <a:rPr lang="en-US" smtClean="0"/>
              <a:t>27</a:t>
            </a:fld>
            <a:endParaRPr lang="en-US"/>
          </a:p>
        </p:txBody>
      </p:sp>
    </p:spTree>
    <p:extLst>
      <p:ext uri="{BB962C8B-B14F-4D97-AF65-F5344CB8AC3E}">
        <p14:creationId xmlns:p14="http://schemas.microsoft.com/office/powerpoint/2010/main" val="34114065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160"/>
            <a:ext cx="8229600" cy="1143000"/>
          </a:xfrm>
        </p:spPr>
        <p:txBody>
          <a:bodyPr/>
          <a:lstStyle/>
          <a:p>
            <a:r>
              <a:rPr lang="en-US" dirty="0" smtClean="0"/>
              <a:t>Scintillators</a:t>
            </a:r>
            <a:endParaRPr lang="en-US" dirty="0"/>
          </a:p>
        </p:txBody>
      </p:sp>
      <p:sp>
        <p:nvSpPr>
          <p:cNvPr id="3" name="Content Placeholder 2"/>
          <p:cNvSpPr>
            <a:spLocks noGrp="1"/>
          </p:cNvSpPr>
          <p:nvPr>
            <p:ph idx="1"/>
          </p:nvPr>
        </p:nvSpPr>
        <p:spPr>
          <a:xfrm>
            <a:off x="457200" y="1187245"/>
            <a:ext cx="8229600" cy="4525963"/>
          </a:xfrm>
        </p:spPr>
        <p:txBody>
          <a:bodyPr>
            <a:normAutofit/>
          </a:bodyPr>
          <a:lstStyle/>
          <a:p>
            <a:r>
              <a:rPr lang="en-US" sz="2000" dirty="0" smtClean="0"/>
              <a:t>For many applications, simply want a signal when a particle crosses a certain area.</a:t>
            </a:r>
          </a:p>
          <a:p>
            <a:r>
              <a:rPr lang="en-US" sz="2000" dirty="0" smtClean="0"/>
              <a:t>One of the simplest ways to do that is with a piece of plastic, embedded with an organic scintillator that glows when it is energized by a charged particle.</a:t>
            </a:r>
            <a:endParaRPr lang="en-US" sz="2000" dirty="0"/>
          </a:p>
          <a:p>
            <a:r>
              <a:rPr lang="en-US" sz="2000" dirty="0" smtClean="0"/>
              <a:t>Offshoot from the earliest days of particle physics</a:t>
            </a:r>
            <a:endParaRPr lang="en-US" sz="2000" dirty="0"/>
          </a:p>
        </p:txBody>
      </p:sp>
      <p:pic>
        <p:nvPicPr>
          <p:cNvPr id="6146" name="Picture 2" descr="http://www.perkinelmer.com/CMSResources/Images/44-148798primary_scintillator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24" y="3641936"/>
            <a:ext cx="4439962" cy="2531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atlas.web.cern.ch/Atlas/Visits/resources/smartboard/objects/hcal1_5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04" y="3509204"/>
            <a:ext cx="4187844" cy="30897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upload.wikimedia.org/wikipedia/commons/thumb/b/b6/Pistates.svg/350px-Pistates.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294" y="3417021"/>
            <a:ext cx="2873273" cy="317701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E031068E-BC95-6C4A-9159-7CF1E0A4CD3F}" type="slidenum">
              <a:rPr lang="en-US" smtClean="0"/>
              <a:t>28</a:t>
            </a:fld>
            <a:endParaRPr lang="en-US"/>
          </a:p>
        </p:txBody>
      </p:sp>
    </p:spTree>
    <p:extLst>
      <p:ext uri="{BB962C8B-B14F-4D97-AF65-F5344CB8AC3E}">
        <p14:creationId xmlns:p14="http://schemas.microsoft.com/office/powerpoint/2010/main" val="28945624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86"/>
            <a:ext cx="8229600" cy="1143000"/>
          </a:xfrm>
        </p:spPr>
        <p:txBody>
          <a:bodyPr/>
          <a:lstStyle/>
          <a:p>
            <a:r>
              <a:rPr lang="en-US" dirty="0"/>
              <a:t>P</a:t>
            </a:r>
            <a:r>
              <a:rPr lang="en-US" dirty="0" smtClean="0"/>
              <a:t>hototubes</a:t>
            </a:r>
            <a:endParaRPr lang="en-US" dirty="0"/>
          </a:p>
        </p:txBody>
      </p:sp>
      <p:pic>
        <p:nvPicPr>
          <p:cNvPr id="4" name="Content Placeholder 3"/>
          <p:cNvPicPr>
            <a:picLocks noGrp="1" noChangeAspect="1"/>
          </p:cNvPicPr>
          <p:nvPr>
            <p:ph idx="1"/>
          </p:nvPr>
        </p:nvPicPr>
        <p:blipFill>
          <a:blip r:embed="rId2"/>
          <a:srcRect t="13336" b="13336"/>
          <a:stretch>
            <a:fillRect/>
          </a:stretch>
        </p:blipFill>
        <p:spPr>
          <a:xfrm>
            <a:off x="457200" y="1172846"/>
            <a:ext cx="5632929" cy="3097894"/>
          </a:xfrm>
        </p:spPr>
      </p:pic>
      <p:pic>
        <p:nvPicPr>
          <p:cNvPr id="5" name="Picture 4"/>
          <p:cNvPicPr>
            <a:picLocks noChangeAspect="1"/>
          </p:cNvPicPr>
          <p:nvPr/>
        </p:nvPicPr>
        <p:blipFill>
          <a:blip r:embed="rId3"/>
          <a:stretch>
            <a:fillRect/>
          </a:stretch>
        </p:blipFill>
        <p:spPr>
          <a:xfrm>
            <a:off x="5788264" y="1828800"/>
            <a:ext cx="3200400" cy="3200400"/>
          </a:xfrm>
          <a:prstGeom prst="rect">
            <a:avLst/>
          </a:prstGeom>
        </p:spPr>
      </p:pic>
      <p:pic>
        <p:nvPicPr>
          <p:cNvPr id="6" name="Picture 5"/>
          <p:cNvPicPr>
            <a:picLocks noChangeAspect="1"/>
          </p:cNvPicPr>
          <p:nvPr/>
        </p:nvPicPr>
        <p:blipFill>
          <a:blip r:embed="rId4"/>
          <a:stretch>
            <a:fillRect/>
          </a:stretch>
        </p:blipFill>
        <p:spPr>
          <a:xfrm>
            <a:off x="6270310" y="2018188"/>
            <a:ext cx="2540000" cy="3543300"/>
          </a:xfrm>
          <a:prstGeom prst="rect">
            <a:avLst/>
          </a:prstGeom>
        </p:spPr>
      </p:pic>
      <p:pic>
        <p:nvPicPr>
          <p:cNvPr id="6148" name="Picture 4" descr="https://www.astro.virginia.edu/class/oconnell/astr130/im/detector-QEs-FB.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89838"/>
            <a:ext cx="3443305" cy="27753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635" y="944606"/>
            <a:ext cx="7115859" cy="369332"/>
          </a:xfrm>
          <a:prstGeom prst="rect">
            <a:avLst/>
          </a:prstGeom>
          <a:noFill/>
        </p:spPr>
        <p:txBody>
          <a:bodyPr wrap="none" rtlCol="0">
            <a:spAutoFit/>
          </a:bodyPr>
          <a:lstStyle/>
          <a:p>
            <a:r>
              <a:rPr lang="en-US" dirty="0" smtClean="0"/>
              <a:t>A vacuum tube light amplifier – Gain of about 1 million – Invented in 1944</a:t>
            </a:r>
            <a:endParaRPr lang="en-US" dirty="0"/>
          </a:p>
        </p:txBody>
      </p:sp>
      <p:sp>
        <p:nvSpPr>
          <p:cNvPr id="9" name="Slide Number Placeholder 8"/>
          <p:cNvSpPr>
            <a:spLocks noGrp="1"/>
          </p:cNvSpPr>
          <p:nvPr>
            <p:ph type="sldNum" sz="quarter" idx="12"/>
          </p:nvPr>
        </p:nvSpPr>
        <p:spPr/>
        <p:txBody>
          <a:bodyPr/>
          <a:lstStyle/>
          <a:p>
            <a:fld id="{E031068E-BC95-6C4A-9159-7CF1E0A4CD3F}" type="slidenum">
              <a:rPr lang="en-US" smtClean="0"/>
              <a:t>29</a:t>
            </a:fld>
            <a:endParaRPr lang="en-US"/>
          </a:p>
        </p:txBody>
      </p:sp>
      <p:sp>
        <p:nvSpPr>
          <p:cNvPr id="10" name="TextBox 9"/>
          <p:cNvSpPr txBox="1"/>
          <p:nvPr/>
        </p:nvSpPr>
        <p:spPr>
          <a:xfrm>
            <a:off x="4160762" y="3850314"/>
            <a:ext cx="2109548" cy="2585323"/>
          </a:xfrm>
          <a:prstGeom prst="rect">
            <a:avLst/>
          </a:prstGeom>
          <a:noFill/>
        </p:spPr>
        <p:txBody>
          <a:bodyPr wrap="square" rtlCol="0">
            <a:spAutoFit/>
          </a:bodyPr>
          <a:lstStyle/>
          <a:p>
            <a:r>
              <a:rPr lang="en-US" dirty="0" smtClean="0"/>
              <a:t>Each stage (‘dynode’) in the tube releases 3-5 electrons for each electron that hits </a:t>
            </a:r>
            <a:r>
              <a:rPr lang="en-US" dirty="0" smtClean="0"/>
              <a:t>it.</a:t>
            </a:r>
          </a:p>
          <a:p>
            <a:endParaRPr lang="en-US" dirty="0"/>
          </a:p>
          <a:p>
            <a:r>
              <a:rPr lang="en-US" dirty="0" smtClean="0"/>
              <a:t>For a 10 stage tube you get </a:t>
            </a:r>
            <a:r>
              <a:rPr lang="en-US" dirty="0" smtClean="0"/>
              <a:t>total </a:t>
            </a:r>
            <a:r>
              <a:rPr lang="en-US" dirty="0" smtClean="0"/>
              <a:t>gain of </a:t>
            </a:r>
            <a:r>
              <a:rPr lang="en-US" dirty="0" smtClean="0"/>
              <a:t>~</a:t>
            </a:r>
            <a:r>
              <a:rPr lang="en-US" dirty="0" smtClean="0"/>
              <a:t>3</a:t>
            </a:r>
            <a:r>
              <a:rPr lang="en-US" baseline="30000" dirty="0" smtClean="0"/>
              <a:t>10</a:t>
            </a:r>
            <a:r>
              <a:rPr lang="en-US" dirty="0" smtClean="0"/>
              <a:t> or  &gt;10</a:t>
            </a:r>
            <a:r>
              <a:rPr lang="en-US" baseline="30000" dirty="0" smtClean="0"/>
              <a:t>5</a:t>
            </a:r>
            <a:endParaRPr lang="en-US" baseline="30000" dirty="0"/>
          </a:p>
        </p:txBody>
      </p:sp>
    </p:spTree>
    <p:extLst>
      <p:ext uri="{BB962C8B-B14F-4D97-AF65-F5344CB8AC3E}">
        <p14:creationId xmlns:p14="http://schemas.microsoft.com/office/powerpoint/2010/main" val="681622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a:t>
            </a:r>
            <a:r>
              <a:rPr lang="en-US" sz="2800" dirty="0" smtClean="0"/>
              <a:t>e do know that subatomic particles exist, </a:t>
            </a:r>
            <a:r>
              <a:rPr lang="en-US" sz="2800" dirty="0"/>
              <a:t>they are essentially ‘</a:t>
            </a:r>
            <a:r>
              <a:rPr lang="en-US" sz="2800" dirty="0" smtClean="0"/>
              <a:t>invisible’ to human senses and can be harmful or deadly in some </a:t>
            </a:r>
            <a:r>
              <a:rPr lang="en-US" sz="2800" dirty="0" smtClean="0"/>
              <a:t>circumstances</a:t>
            </a:r>
            <a:r>
              <a:rPr lang="en-US" sz="2800" dirty="0"/>
              <a:t>.</a:t>
            </a:r>
            <a:endParaRPr lang="en-US" sz="2800" dirty="0"/>
          </a:p>
        </p:txBody>
      </p:sp>
      <p:pic>
        <p:nvPicPr>
          <p:cNvPr id="4" name="Content Placeholder 3"/>
          <p:cNvPicPr>
            <a:picLocks noGrp="1" noChangeAspect="1"/>
          </p:cNvPicPr>
          <p:nvPr>
            <p:ph idx="1"/>
          </p:nvPr>
        </p:nvPicPr>
        <p:blipFill>
          <a:blip r:embed="rId2"/>
          <a:srcRect t="5946" b="5946"/>
          <a:stretch>
            <a:fillRect/>
          </a:stretch>
        </p:blipFill>
        <p:spPr>
          <a:xfrm>
            <a:off x="4451288" y="1720019"/>
            <a:ext cx="3589422" cy="1974044"/>
          </a:xfrm>
        </p:spPr>
      </p:pic>
      <p:pic>
        <p:nvPicPr>
          <p:cNvPr id="5" name="Picture 4"/>
          <p:cNvPicPr>
            <a:picLocks noChangeAspect="1"/>
          </p:cNvPicPr>
          <p:nvPr/>
        </p:nvPicPr>
        <p:blipFill>
          <a:blip r:embed="rId3"/>
          <a:stretch>
            <a:fillRect/>
          </a:stretch>
        </p:blipFill>
        <p:spPr>
          <a:xfrm>
            <a:off x="596750" y="1528357"/>
            <a:ext cx="3289300" cy="2463800"/>
          </a:xfrm>
          <a:prstGeom prst="rect">
            <a:avLst/>
          </a:prstGeom>
        </p:spPr>
      </p:pic>
      <p:sp>
        <p:nvSpPr>
          <p:cNvPr id="8" name="TextBox 7"/>
          <p:cNvSpPr txBox="1"/>
          <p:nvPr/>
        </p:nvSpPr>
        <p:spPr>
          <a:xfrm>
            <a:off x="256693" y="4090780"/>
            <a:ext cx="4194595" cy="2893100"/>
          </a:xfrm>
          <a:prstGeom prst="rect">
            <a:avLst/>
          </a:prstGeom>
          <a:noFill/>
        </p:spPr>
        <p:txBody>
          <a:bodyPr wrap="square" rtlCol="0">
            <a:spAutoFit/>
          </a:bodyPr>
          <a:lstStyle/>
          <a:p>
            <a:r>
              <a:rPr lang="en-US" sz="1600" dirty="0" smtClean="0"/>
              <a:t>Send in the robotic particle detector:</a:t>
            </a:r>
          </a:p>
          <a:p>
            <a:r>
              <a:rPr lang="en-US" sz="1600" dirty="0">
                <a:hlinkClick r:id="rId4"/>
              </a:rPr>
              <a:t>https://www.youtube.com/watch?v=</a:t>
            </a:r>
            <a:r>
              <a:rPr lang="en-US" sz="1600" dirty="0" smtClean="0">
                <a:hlinkClick r:id="rId4"/>
              </a:rPr>
              <a:t>dQY8pFhlFY8</a:t>
            </a:r>
            <a:endParaRPr lang="en-US" sz="1600" dirty="0" smtClean="0"/>
          </a:p>
          <a:p>
            <a:endParaRPr lang="en-US" sz="1600" dirty="0"/>
          </a:p>
          <a:p>
            <a:r>
              <a:rPr lang="en-US" sz="1600" dirty="0" smtClean="0"/>
              <a:t>Stopped working after a few hours,</a:t>
            </a:r>
            <a:r>
              <a:rPr lang="en-US" sz="1600" dirty="0"/>
              <a:t> </a:t>
            </a:r>
            <a:r>
              <a:rPr lang="en-US" sz="1600" dirty="0" smtClean="0"/>
              <a:t>but obtained incredible footage and measurements of deadly radiation levels</a:t>
            </a:r>
          </a:p>
          <a:p>
            <a:endParaRPr lang="en-US" sz="1600" dirty="0"/>
          </a:p>
          <a:p>
            <a:r>
              <a:rPr lang="en-US" sz="1600" b="1" dirty="0" smtClean="0">
                <a:solidFill>
                  <a:srgbClr val="FF0000"/>
                </a:solidFill>
                <a:sym typeface="Wingdings"/>
              </a:rPr>
              <a:t> Particle detection can be </a:t>
            </a:r>
            <a:r>
              <a:rPr lang="en-US" sz="1600" b="1" dirty="0" smtClean="0">
                <a:solidFill>
                  <a:srgbClr val="FF0000"/>
                </a:solidFill>
                <a:sym typeface="Wingdings"/>
              </a:rPr>
              <a:t>crucial in an emergency</a:t>
            </a:r>
            <a:endParaRPr lang="en-US" sz="1600" b="1" dirty="0">
              <a:solidFill>
                <a:srgbClr val="FF0000"/>
              </a:solidFill>
            </a:endParaRPr>
          </a:p>
          <a:p>
            <a:endParaRPr lang="en-US" sz="1600" dirty="0" smtClean="0"/>
          </a:p>
        </p:txBody>
      </p:sp>
      <p:sp>
        <p:nvSpPr>
          <p:cNvPr id="3" name="TextBox 2"/>
          <p:cNvSpPr txBox="1"/>
          <p:nvPr/>
        </p:nvSpPr>
        <p:spPr>
          <a:xfrm>
            <a:off x="1353429" y="6016156"/>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5"/>
          <a:stretch>
            <a:fillRect/>
          </a:stretch>
        </p:blipFill>
        <p:spPr>
          <a:xfrm>
            <a:off x="4451288" y="3992157"/>
            <a:ext cx="3486008" cy="2614506"/>
          </a:xfrm>
          <a:prstGeom prst="rect">
            <a:avLst/>
          </a:prstGeom>
        </p:spPr>
      </p:pic>
      <p:sp>
        <p:nvSpPr>
          <p:cNvPr id="10" name="Slide Number Placeholder 9"/>
          <p:cNvSpPr>
            <a:spLocks noGrp="1"/>
          </p:cNvSpPr>
          <p:nvPr>
            <p:ph type="sldNum" sz="quarter" idx="12"/>
          </p:nvPr>
        </p:nvSpPr>
        <p:spPr/>
        <p:txBody>
          <a:bodyPr/>
          <a:lstStyle/>
          <a:p>
            <a:fld id="{E031068E-BC95-6C4A-9159-7CF1E0A4CD3F}" type="slidenum">
              <a:rPr lang="en-US" smtClean="0"/>
              <a:t>3</a:t>
            </a:fld>
            <a:endParaRPr lang="en-US"/>
          </a:p>
        </p:txBody>
      </p:sp>
      <p:pic>
        <p:nvPicPr>
          <p:cNvPr id="11" name="Picture 10" descr="Screen Shot 2016-06-19 at 7.21.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157" y="3992157"/>
            <a:ext cx="4091700" cy="2731865"/>
          </a:xfrm>
          <a:prstGeom prst="rect">
            <a:avLst/>
          </a:prstGeom>
        </p:spPr>
      </p:pic>
    </p:spTree>
    <p:extLst>
      <p:ext uri="{BB962C8B-B14F-4D97-AF65-F5344CB8AC3E}">
        <p14:creationId xmlns:p14="http://schemas.microsoft.com/office/powerpoint/2010/main" val="1530254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ormAutofit fontScale="90000"/>
          </a:bodyPr>
          <a:lstStyle/>
          <a:p>
            <a:r>
              <a:rPr lang="en-US" dirty="0" err="1"/>
              <a:t>Muon</a:t>
            </a:r>
            <a:r>
              <a:rPr lang="en-US" dirty="0"/>
              <a:t> Scintillator Pixel Counter: DØ</a:t>
            </a:r>
          </a:p>
        </p:txBody>
      </p:sp>
      <p:pic>
        <p:nvPicPr>
          <p:cNvPr id="248836" name="Picture 4" descr="d0_single_pixel_counter"/>
          <p:cNvPicPr>
            <a:picLocks noChangeAspect="1" noChangeArrowheads="1"/>
          </p:cNvPicPr>
          <p:nvPr/>
        </p:nvPicPr>
        <p:blipFill>
          <a:blip r:embed="rId2" cstate="print"/>
          <a:srcRect/>
          <a:stretch>
            <a:fillRect/>
          </a:stretch>
        </p:blipFill>
        <p:spPr bwMode="auto">
          <a:xfrm>
            <a:off x="4332288" y="1600200"/>
            <a:ext cx="3744912" cy="4819650"/>
          </a:xfrm>
          <a:prstGeom prst="rect">
            <a:avLst/>
          </a:prstGeom>
          <a:noFill/>
        </p:spPr>
      </p:pic>
      <p:sp>
        <p:nvSpPr>
          <p:cNvPr id="248837" name="Rectangle 5"/>
          <p:cNvSpPr>
            <a:spLocks noChangeArrowheads="1"/>
          </p:cNvSpPr>
          <p:nvPr/>
        </p:nvSpPr>
        <p:spPr bwMode="auto">
          <a:xfrm>
            <a:off x="65088" y="2250050"/>
            <a:ext cx="3887480" cy="3048000"/>
          </a:xfrm>
          <a:prstGeom prst="rect">
            <a:avLst/>
          </a:prstGeom>
          <a:noFill/>
          <a:ln w="9525">
            <a:noFill/>
            <a:miter lim="800000"/>
            <a:headEnd/>
            <a:tailEnd/>
          </a:ln>
          <a:effectLst/>
        </p:spPr>
        <p:txBody>
          <a:bodyPr/>
          <a:lstStyle/>
          <a:p>
            <a:pPr marL="342900" indent="-342900" eaLnBrk="1" hangingPunct="1">
              <a:spcBef>
                <a:spcPct val="20000"/>
              </a:spcBef>
              <a:buClr>
                <a:schemeClr val="folHlink"/>
              </a:buClr>
              <a:buSzPct val="70000"/>
              <a:buFont typeface="Wingdings" pitchFamily="2" charset="2"/>
              <a:buChar char="n"/>
            </a:pPr>
            <a:r>
              <a:rPr lang="en-US" dirty="0">
                <a:solidFill>
                  <a:srgbClr val="3333CC"/>
                </a:solidFill>
              </a:rPr>
              <a:t>Single pixel counter</a:t>
            </a:r>
          </a:p>
          <a:p>
            <a:pPr marL="742950" lvl="1" indent="-285750" eaLnBrk="1" hangingPunct="1">
              <a:spcBef>
                <a:spcPct val="20000"/>
              </a:spcBef>
              <a:buClr>
                <a:schemeClr val="hlink"/>
              </a:buClr>
              <a:buSzPct val="70000"/>
              <a:buFont typeface="Wingdings" pitchFamily="2" charset="2"/>
              <a:buChar char="n"/>
            </a:pPr>
            <a:r>
              <a:rPr lang="en-US" sz="1600" dirty="0"/>
              <a:t>Scintillator with w</a:t>
            </a:r>
            <a:r>
              <a:rPr lang="en-US" sz="1600" dirty="0" smtClean="0"/>
              <a:t>avelength shifting  fiber to make the blue light turn into green light</a:t>
            </a:r>
            <a:endParaRPr lang="en-US" sz="1600" dirty="0"/>
          </a:p>
          <a:p>
            <a:pPr marL="742950" lvl="1" indent="-285750" eaLnBrk="1" hangingPunct="1">
              <a:spcBef>
                <a:spcPct val="20000"/>
              </a:spcBef>
              <a:buClr>
                <a:schemeClr val="hlink"/>
              </a:buClr>
              <a:buSzPct val="70000"/>
              <a:buFont typeface="Wingdings" pitchFamily="2" charset="2"/>
              <a:buChar char="n"/>
            </a:pPr>
            <a:r>
              <a:rPr lang="en-US" sz="1600" dirty="0"/>
              <a:t>PMT readout </a:t>
            </a:r>
          </a:p>
          <a:p>
            <a:pPr marL="742950" lvl="1" indent="-285750" eaLnBrk="1" hangingPunct="1">
              <a:spcBef>
                <a:spcPct val="20000"/>
              </a:spcBef>
              <a:buClr>
                <a:schemeClr val="hlink"/>
              </a:buClr>
              <a:buSzPct val="70000"/>
              <a:buFont typeface="Wingdings" pitchFamily="2" charset="2"/>
              <a:buChar char="n"/>
            </a:pPr>
            <a:r>
              <a:rPr lang="en-US" sz="1600" dirty="0"/>
              <a:t>calibration signal </a:t>
            </a:r>
          </a:p>
          <a:p>
            <a:pPr marL="742950" lvl="1" indent="-285750" eaLnBrk="1" hangingPunct="1">
              <a:spcBef>
                <a:spcPct val="20000"/>
              </a:spcBef>
              <a:buClr>
                <a:schemeClr val="hlink"/>
              </a:buClr>
              <a:buSzPct val="70000"/>
              <a:buFont typeface="Wingdings" pitchFamily="2" charset="2"/>
              <a:buChar char="n"/>
            </a:pPr>
            <a:r>
              <a:rPr lang="en-US" sz="1600" dirty="0"/>
              <a:t>scintillator covered with plastic </a:t>
            </a:r>
            <a:br>
              <a:rPr lang="en-US" sz="1600" dirty="0"/>
            </a:br>
            <a:r>
              <a:rPr lang="en-US" sz="1600" dirty="0"/>
              <a:t>to make it light tight</a:t>
            </a:r>
          </a:p>
          <a:p>
            <a:pPr marL="742950" lvl="1" indent="-285750" eaLnBrk="1" hangingPunct="1">
              <a:spcBef>
                <a:spcPct val="20000"/>
              </a:spcBef>
              <a:buClr>
                <a:schemeClr val="hlink"/>
              </a:buClr>
              <a:buSzPct val="70000"/>
              <a:buFont typeface="Wingdings" pitchFamily="2" charset="2"/>
              <a:buChar char="n"/>
            </a:pPr>
            <a:r>
              <a:rPr lang="en-US" sz="1600" dirty="0"/>
              <a:t>Position resolution of single </a:t>
            </a:r>
            <a:r>
              <a:rPr lang="en-US" sz="1600" dirty="0" smtClean="0"/>
              <a:t>hit is only a few </a:t>
            </a:r>
            <a:r>
              <a:rPr lang="en-US" sz="1600" dirty="0"/>
              <a:t>cm </a:t>
            </a:r>
          </a:p>
        </p:txBody>
      </p:sp>
      <p:sp>
        <p:nvSpPr>
          <p:cNvPr id="4" name="Slide Number Placeholder 3"/>
          <p:cNvSpPr>
            <a:spLocks noGrp="1"/>
          </p:cNvSpPr>
          <p:nvPr>
            <p:ph type="sldNum" sz="quarter" idx="12"/>
          </p:nvPr>
        </p:nvSpPr>
        <p:spPr/>
        <p:txBody>
          <a:bodyPr/>
          <a:lstStyle/>
          <a:p>
            <a:fld id="{E031068E-BC95-6C4A-9159-7CF1E0A4CD3F}" type="slidenum">
              <a:rPr lang="en-US" smtClean="0"/>
              <a:t>30</a:t>
            </a:fld>
            <a:endParaRPr lang="en-US"/>
          </a:p>
        </p:txBody>
      </p:sp>
    </p:spTree>
    <p:extLst>
      <p:ext uri="{BB962C8B-B14F-4D97-AF65-F5344CB8AC3E}">
        <p14:creationId xmlns:p14="http://schemas.microsoft.com/office/powerpoint/2010/main" val="40077333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112406"/>
            <a:ext cx="8229600" cy="1143000"/>
          </a:xfrm>
        </p:spPr>
        <p:txBody>
          <a:bodyPr/>
          <a:lstStyle/>
          <a:p>
            <a:r>
              <a:rPr lang="en-US" dirty="0" err="1"/>
              <a:t>Muon</a:t>
            </a:r>
            <a:r>
              <a:rPr lang="en-US" dirty="0"/>
              <a:t> Scintillator </a:t>
            </a:r>
            <a:r>
              <a:rPr lang="en-US" dirty="0" smtClean="0"/>
              <a:t>Wall at D0</a:t>
            </a:r>
            <a:endParaRPr lang="en-US" dirty="0"/>
          </a:p>
        </p:txBody>
      </p:sp>
      <p:pic>
        <p:nvPicPr>
          <p:cNvPr id="249861" name="Picture 5" descr="d0_pixel_octant"/>
          <p:cNvPicPr>
            <a:picLocks noChangeAspect="1" noChangeArrowheads="1"/>
          </p:cNvPicPr>
          <p:nvPr/>
        </p:nvPicPr>
        <p:blipFill>
          <a:blip r:embed="rId2" cstate="print"/>
          <a:srcRect/>
          <a:stretch>
            <a:fillRect/>
          </a:stretch>
        </p:blipFill>
        <p:spPr bwMode="auto">
          <a:xfrm>
            <a:off x="2292350" y="1066800"/>
            <a:ext cx="4260850" cy="5334000"/>
          </a:xfrm>
          <a:prstGeom prst="rect">
            <a:avLst/>
          </a:prstGeom>
          <a:noFill/>
        </p:spPr>
      </p:pic>
      <p:sp>
        <p:nvSpPr>
          <p:cNvPr id="249862" name="Text Box 6"/>
          <p:cNvSpPr txBox="1">
            <a:spLocks noChangeArrowheads="1"/>
          </p:cNvSpPr>
          <p:nvPr/>
        </p:nvSpPr>
        <p:spPr bwMode="auto">
          <a:xfrm>
            <a:off x="2514600" y="5957888"/>
            <a:ext cx="1447800" cy="366712"/>
          </a:xfrm>
          <a:prstGeom prst="rect">
            <a:avLst/>
          </a:prstGeom>
          <a:noFill/>
          <a:ln w="9525">
            <a:noFill/>
            <a:miter lim="800000"/>
            <a:headEnd/>
            <a:tailEnd/>
          </a:ln>
          <a:effectLst/>
        </p:spPr>
        <p:txBody>
          <a:bodyPr>
            <a:spAutoFit/>
          </a:bodyPr>
          <a:lstStyle/>
          <a:p>
            <a:pPr>
              <a:spcBef>
                <a:spcPct val="50000"/>
              </a:spcBef>
            </a:pPr>
            <a:r>
              <a:rPr lang="en-US">
                <a:solidFill>
                  <a:srgbClr val="FF0066"/>
                </a:solidFill>
                <a:latin typeface="Times New Roman" pitchFamily="18" charset="0"/>
              </a:rPr>
              <a:t>Pixel octant</a:t>
            </a:r>
          </a:p>
        </p:txBody>
      </p:sp>
      <p:pic>
        <p:nvPicPr>
          <p:cNvPr id="249866" name="Picture 10" descr="d0_hr_muon_forward_pixel"/>
          <p:cNvPicPr>
            <a:picLocks noChangeAspect="1" noChangeArrowheads="1"/>
          </p:cNvPicPr>
          <p:nvPr/>
        </p:nvPicPr>
        <p:blipFill>
          <a:blip r:embed="rId3" cstate="print"/>
          <a:srcRect/>
          <a:stretch>
            <a:fillRect/>
          </a:stretch>
        </p:blipFill>
        <p:spPr bwMode="auto">
          <a:xfrm>
            <a:off x="1133875" y="1066800"/>
            <a:ext cx="6867525" cy="5446713"/>
          </a:xfrm>
          <a:prstGeom prst="rect">
            <a:avLst/>
          </a:prstGeom>
          <a:noFill/>
        </p:spPr>
      </p:pic>
      <p:sp>
        <p:nvSpPr>
          <p:cNvPr id="4" name="Slide Number Placeholder 3"/>
          <p:cNvSpPr>
            <a:spLocks noGrp="1"/>
          </p:cNvSpPr>
          <p:nvPr>
            <p:ph type="sldNum" sz="quarter" idx="12"/>
          </p:nvPr>
        </p:nvSpPr>
        <p:spPr/>
        <p:txBody>
          <a:bodyPr/>
          <a:lstStyle/>
          <a:p>
            <a:fld id="{E031068E-BC95-6C4A-9159-7CF1E0A4CD3F}" type="slidenum">
              <a:rPr lang="en-US" smtClean="0"/>
              <a:t>31</a:t>
            </a:fld>
            <a:endParaRPr lang="en-US"/>
          </a:p>
        </p:txBody>
      </p:sp>
    </p:spTree>
    <p:extLst>
      <p:ext uri="{BB962C8B-B14F-4D97-AF65-F5344CB8AC3E}">
        <p14:creationId xmlns:p14="http://schemas.microsoft.com/office/powerpoint/2010/main" val="419456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866"/>
                                        </p:tgtEl>
                                        <p:attrNameLst>
                                          <p:attrName>style.visibility</p:attrName>
                                        </p:attrNameLst>
                                      </p:cBhvr>
                                      <p:to>
                                        <p:strVal val="visible"/>
                                      </p:to>
                                    </p:set>
                                    <p:animEffect transition="in" filter="fade">
                                      <p:cBhvr>
                                        <p:cTn id="7" dur="1000"/>
                                        <p:tgtEl>
                                          <p:spTgt spid="249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Cerenkov-</a:t>
            </a:r>
            <a:r>
              <a:rPr lang="en-US" dirty="0" err="1" smtClean="0"/>
              <a:t>Vavilov</a:t>
            </a:r>
            <a:r>
              <a:rPr lang="en-US" dirty="0" smtClean="0"/>
              <a:t> effect (another way to produce light – not ionization)</a:t>
            </a:r>
            <a:endParaRPr lang="en-US" dirty="0"/>
          </a:p>
        </p:txBody>
      </p:sp>
      <p:sp>
        <p:nvSpPr>
          <p:cNvPr id="3" name="Content Placeholder 2"/>
          <p:cNvSpPr>
            <a:spLocks noGrp="1"/>
          </p:cNvSpPr>
          <p:nvPr>
            <p:ph idx="1"/>
          </p:nvPr>
        </p:nvSpPr>
        <p:spPr>
          <a:xfrm>
            <a:off x="339213" y="3878826"/>
            <a:ext cx="8229600" cy="2293374"/>
          </a:xfrm>
        </p:spPr>
        <p:txBody>
          <a:bodyPr>
            <a:noAutofit/>
          </a:bodyPr>
          <a:lstStyle/>
          <a:p>
            <a:endParaRPr lang="en-US" sz="1800" dirty="0" smtClean="0"/>
          </a:p>
          <a:p>
            <a:endParaRPr lang="en-US" sz="1800" dirty="0" smtClean="0"/>
          </a:p>
          <a:p>
            <a:r>
              <a:rPr lang="en-US" sz="1800" dirty="0" smtClean="0"/>
              <a:t>Occurs when particle is going faster than the nominal speed of light in that medium (i.e. </a:t>
            </a:r>
            <a:r>
              <a:rPr lang="en-US" sz="1800" dirty="0" err="1" smtClean="0">
                <a:latin typeface="Symbol" panose="05050102010706020507" pitchFamily="18" charset="2"/>
              </a:rPr>
              <a:t>b</a:t>
            </a:r>
            <a:r>
              <a:rPr lang="en-US" sz="1800" dirty="0" err="1" smtClean="0"/>
              <a:t>n</a:t>
            </a:r>
            <a:r>
              <a:rPr lang="en-US" sz="1800" dirty="0" smtClean="0"/>
              <a:t> &gt; 0, where n is the index of refraction of the material)</a:t>
            </a:r>
          </a:p>
          <a:p>
            <a:r>
              <a:rPr lang="en-US" sz="1800" dirty="0" smtClean="0"/>
              <a:t>Can be thought of as a ‘shock-wave’ of light, similar to sonic boom</a:t>
            </a:r>
          </a:p>
          <a:p>
            <a:r>
              <a:rPr lang="en-US" sz="1800" dirty="0" smtClean="0"/>
              <a:t>Liquid, gas or solid Cerenkov detectors (can be used for fast triggering on particle species or energy)</a:t>
            </a:r>
          </a:p>
          <a:p>
            <a:r>
              <a:rPr lang="en-US" sz="1800" dirty="0" smtClean="0"/>
              <a:t>RICH = ‘Ring Imaging Cherenkov detector measures the ring of light</a:t>
            </a:r>
            <a:endParaRPr lang="en-US" sz="1800" dirty="0"/>
          </a:p>
        </p:txBody>
      </p:sp>
      <p:sp>
        <p:nvSpPr>
          <p:cNvPr id="5" name="AutoShape 2" descr="Image result for cherenkov vavilov effec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http://www.iggdawg.com/pics/misc/cherenkov/cerenkov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24" y="1578077"/>
            <a:ext cx="3603236" cy="27008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thespectrumofriemannium.com/wp-content/uploads/2012/10/cherenkovrin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999" y="1535631"/>
            <a:ext cx="4591050" cy="2676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4"/>
          <p:cNvGraphicFramePr>
            <a:graphicFrameLocks noChangeAspect="1"/>
          </p:cNvGraphicFramePr>
          <p:nvPr>
            <p:extLst>
              <p:ext uri="{D42A27DB-BD31-4B8C-83A1-F6EECF244321}">
                <p14:modId xmlns:p14="http://schemas.microsoft.com/office/powerpoint/2010/main" val="2461076562"/>
              </p:ext>
            </p:extLst>
          </p:nvPr>
        </p:nvGraphicFramePr>
        <p:xfrm>
          <a:off x="5515363" y="3688377"/>
          <a:ext cx="3333750" cy="590550"/>
        </p:xfrm>
        <a:graphic>
          <a:graphicData uri="http://schemas.openxmlformats.org/presentationml/2006/ole">
            <mc:AlternateContent xmlns:mc="http://schemas.openxmlformats.org/markup-compatibility/2006">
              <mc:Choice xmlns:v="urn:schemas-microsoft-com:vml" Requires="v">
                <p:oleObj spid="_x0000_s1044" name="Equation" r:id="rId7" imgW="2222280" imgH="393480" progId="Equation.3">
                  <p:embed/>
                </p:oleObj>
              </mc:Choice>
              <mc:Fallback>
                <p:oleObj name="Equation" r:id="rId7" imgW="222228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5363" y="3688377"/>
                        <a:ext cx="333375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fld id="{E031068E-BC95-6C4A-9159-7CF1E0A4CD3F}" type="slidenum">
              <a:rPr lang="en-US" smtClean="0"/>
              <a:t>32</a:t>
            </a:fld>
            <a:endParaRPr lang="en-US"/>
          </a:p>
        </p:txBody>
      </p:sp>
    </p:spTree>
    <p:extLst>
      <p:ext uri="{BB962C8B-B14F-4D97-AF65-F5344CB8AC3E}">
        <p14:creationId xmlns:p14="http://schemas.microsoft.com/office/powerpoint/2010/main" val="39450265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6" y="-35070"/>
            <a:ext cx="8229600" cy="1143000"/>
          </a:xfrm>
        </p:spPr>
        <p:txBody>
          <a:bodyPr>
            <a:normAutofit/>
          </a:bodyPr>
          <a:lstStyle/>
          <a:p>
            <a:r>
              <a:rPr lang="en-US" dirty="0" smtClean="0"/>
              <a:t>The Super-</a:t>
            </a:r>
            <a:r>
              <a:rPr lang="en-US" dirty="0" err="1" smtClean="0"/>
              <a:t>Kamiokande</a:t>
            </a:r>
            <a:r>
              <a:rPr lang="en-US" dirty="0" smtClean="0"/>
              <a:t> Detector</a:t>
            </a:r>
            <a:endParaRPr lang="en-US" dirty="0"/>
          </a:p>
        </p:txBody>
      </p:sp>
      <p:sp>
        <p:nvSpPr>
          <p:cNvPr id="3" name="Content Placeholder 2"/>
          <p:cNvSpPr>
            <a:spLocks noGrp="1"/>
          </p:cNvSpPr>
          <p:nvPr>
            <p:ph idx="1"/>
          </p:nvPr>
        </p:nvSpPr>
        <p:spPr>
          <a:xfrm>
            <a:off x="973356" y="494087"/>
            <a:ext cx="8229600" cy="4525963"/>
          </a:xfrm>
        </p:spPr>
        <p:txBody>
          <a:bodyPr>
            <a:normAutofit/>
          </a:bodyPr>
          <a:lstStyle/>
          <a:p>
            <a:endParaRPr lang="en-US" sz="2400" dirty="0" smtClean="0"/>
          </a:p>
          <a:p>
            <a:r>
              <a:rPr lang="en-US" sz="2400" dirty="0" smtClean="0"/>
              <a:t>Water filled Cerenkov neutrino detector</a:t>
            </a:r>
          </a:p>
          <a:p>
            <a:r>
              <a:rPr lang="en-US" sz="2400" dirty="0" smtClean="0"/>
              <a:t>50,000 tons of pure water + 13,000 phototubes</a:t>
            </a:r>
          </a:p>
          <a:p>
            <a:r>
              <a:rPr lang="en-US" sz="2400" dirty="0" smtClean="0"/>
              <a:t>In 1998, discovered definitive evidence for neutrino oscillations.</a:t>
            </a:r>
          </a:p>
        </p:txBody>
      </p:sp>
      <p:pic>
        <p:nvPicPr>
          <p:cNvPr id="4" name="Picture 3"/>
          <p:cNvPicPr>
            <a:picLocks noChangeAspect="1"/>
          </p:cNvPicPr>
          <p:nvPr/>
        </p:nvPicPr>
        <p:blipFill>
          <a:blip r:embed="rId2"/>
          <a:stretch>
            <a:fillRect/>
          </a:stretch>
        </p:blipFill>
        <p:spPr>
          <a:xfrm>
            <a:off x="663677" y="2718039"/>
            <a:ext cx="4645743" cy="3012474"/>
          </a:xfrm>
          <a:prstGeom prst="rect">
            <a:avLst/>
          </a:prstGeom>
        </p:spPr>
      </p:pic>
      <p:pic>
        <p:nvPicPr>
          <p:cNvPr id="7172" name="Picture 4" descr="http://xpda.com/junkmail/junk157/skDamag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864" y="2536722"/>
            <a:ext cx="4734373" cy="3548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6696" y="2676124"/>
            <a:ext cx="1870175" cy="3785652"/>
          </a:xfrm>
          <a:prstGeom prst="rect">
            <a:avLst/>
          </a:prstGeom>
          <a:noFill/>
        </p:spPr>
        <p:txBody>
          <a:bodyPr wrap="square" rtlCol="0">
            <a:spAutoFit/>
          </a:bodyPr>
          <a:lstStyle/>
          <a:p>
            <a:r>
              <a:rPr lang="en-US" sz="1600" dirty="0" smtClean="0"/>
              <a:t>In 2001, a worker broke one of the tubes, which sent a shockwave to the adjacent PMT, which broke and sent a shockwave to the next, ETC.</a:t>
            </a:r>
          </a:p>
          <a:p>
            <a:endParaRPr lang="en-US" sz="1600" dirty="0"/>
          </a:p>
          <a:p>
            <a:r>
              <a:rPr lang="en-US" sz="1600" dirty="0" smtClean="0"/>
              <a:t>7000 tubes destroyed, at a cost of $20M</a:t>
            </a:r>
          </a:p>
          <a:p>
            <a:endParaRPr lang="en-US" sz="1600" dirty="0"/>
          </a:p>
          <a:p>
            <a:r>
              <a:rPr lang="en-US" sz="1600" dirty="0" smtClean="0"/>
              <a:t>Restored to perfection!</a:t>
            </a:r>
            <a:endParaRPr lang="en-US" sz="1600" dirty="0"/>
          </a:p>
        </p:txBody>
      </p:sp>
      <p:pic>
        <p:nvPicPr>
          <p:cNvPr id="7174" name="Picture 6" descr="http://www.ps.uci.edu/~tomba/sk/tscan/tscan-pic-03-acs.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7142" y="2536722"/>
            <a:ext cx="3429237" cy="323998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E031068E-BC95-6C4A-9159-7CF1E0A4CD3F}" type="slidenum">
              <a:rPr lang="en-US" smtClean="0"/>
              <a:t>33</a:t>
            </a:fld>
            <a:endParaRPr lang="en-US"/>
          </a:p>
        </p:txBody>
      </p:sp>
    </p:spTree>
    <p:extLst>
      <p:ext uri="{BB962C8B-B14F-4D97-AF65-F5344CB8AC3E}">
        <p14:creationId xmlns:p14="http://schemas.microsoft.com/office/powerpoint/2010/main" val="2025200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1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6893" y="3863757"/>
            <a:ext cx="2652653" cy="1990464"/>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dirty="0" err="1" smtClean="0"/>
              <a:t>Calorimetry</a:t>
            </a:r>
            <a:endParaRPr lang="en-US" dirty="0"/>
          </a:p>
        </p:txBody>
      </p:sp>
      <p:sp>
        <p:nvSpPr>
          <p:cNvPr id="3" name="Content Placeholder 2"/>
          <p:cNvSpPr>
            <a:spLocks noGrp="1"/>
          </p:cNvSpPr>
          <p:nvPr>
            <p:ph idx="1"/>
          </p:nvPr>
        </p:nvSpPr>
        <p:spPr>
          <a:xfrm>
            <a:off x="457200" y="1231490"/>
            <a:ext cx="8229600" cy="4525963"/>
          </a:xfrm>
        </p:spPr>
        <p:txBody>
          <a:bodyPr>
            <a:normAutofit/>
          </a:bodyPr>
          <a:lstStyle/>
          <a:p>
            <a:r>
              <a:rPr lang="en-US" sz="1800" dirty="0" smtClean="0"/>
              <a:t>A Shower of Particles! Turning energy into mass – 1000’s of particles and antiparticles can be produced from one incident particle.</a:t>
            </a:r>
          </a:p>
          <a:p>
            <a:r>
              <a:rPr lang="en-US" sz="1800" dirty="0" smtClean="0"/>
              <a:t>Then they are absorbed by eventually pairing up with the anti-particles produced in the shower</a:t>
            </a:r>
          </a:p>
          <a:p>
            <a:r>
              <a:rPr lang="en-US" sz="1800" dirty="0" smtClean="0"/>
              <a:t>Different physical scale between Electromagnetic and nuclear (‘hadronic’) showers – both longitudinally and laterally </a:t>
            </a:r>
          </a:p>
          <a:p>
            <a:r>
              <a:rPr lang="en-US" sz="1800" dirty="0" err="1"/>
              <a:t>Muons</a:t>
            </a:r>
            <a:r>
              <a:rPr lang="en-US" sz="1800" dirty="0"/>
              <a:t> </a:t>
            </a:r>
            <a:r>
              <a:rPr lang="en-US" sz="1800" dirty="0" smtClean="0"/>
              <a:t>often exit at </a:t>
            </a:r>
            <a:r>
              <a:rPr lang="en-US" sz="1800" dirty="0"/>
              <a:t>the back</a:t>
            </a:r>
          </a:p>
          <a:p>
            <a:r>
              <a:rPr lang="en-US" sz="1800" dirty="0" smtClean="0"/>
              <a:t>Neutrons can be missing energy </a:t>
            </a:r>
          </a:p>
          <a:p>
            <a:endParaRPr lang="en-US" sz="18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12" y="4278259"/>
            <a:ext cx="2373141" cy="157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5277896" y="3212632"/>
            <a:ext cx="3866104" cy="2899578"/>
          </a:xfrm>
          <a:prstGeom prst="rect">
            <a:avLst/>
          </a:prstGeom>
        </p:spPr>
      </p:pic>
      <p:sp>
        <p:nvSpPr>
          <p:cNvPr id="5" name="TextBox 4"/>
          <p:cNvSpPr txBox="1"/>
          <p:nvPr/>
        </p:nvSpPr>
        <p:spPr>
          <a:xfrm>
            <a:off x="5635326" y="6151511"/>
            <a:ext cx="3051474" cy="369332"/>
          </a:xfrm>
          <a:prstGeom prst="rect">
            <a:avLst/>
          </a:prstGeom>
          <a:noFill/>
        </p:spPr>
        <p:txBody>
          <a:bodyPr wrap="none" rtlCol="0">
            <a:spAutoFit/>
          </a:bodyPr>
          <a:lstStyle/>
          <a:p>
            <a:r>
              <a:rPr lang="en-US" dirty="0" err="1" smtClean="0"/>
              <a:t>Geisen</a:t>
            </a:r>
            <a:r>
              <a:rPr lang="en-US" dirty="0" smtClean="0"/>
              <a:t> formula for EM shower</a:t>
            </a:r>
            <a:endParaRPr lang="en-US" dirty="0"/>
          </a:p>
        </p:txBody>
      </p:sp>
      <p:sp>
        <p:nvSpPr>
          <p:cNvPr id="9" name="Slide Number Placeholder 8"/>
          <p:cNvSpPr>
            <a:spLocks noGrp="1"/>
          </p:cNvSpPr>
          <p:nvPr>
            <p:ph type="sldNum" sz="quarter" idx="12"/>
          </p:nvPr>
        </p:nvSpPr>
        <p:spPr/>
        <p:txBody>
          <a:bodyPr/>
          <a:lstStyle/>
          <a:p>
            <a:fld id="{E031068E-BC95-6C4A-9159-7CF1E0A4CD3F}" type="slidenum">
              <a:rPr lang="en-US" smtClean="0"/>
              <a:t>34</a:t>
            </a:fld>
            <a:endParaRPr lang="en-US"/>
          </a:p>
        </p:txBody>
      </p:sp>
    </p:spTree>
    <p:extLst>
      <p:ext uri="{BB962C8B-B14F-4D97-AF65-F5344CB8AC3E}">
        <p14:creationId xmlns:p14="http://schemas.microsoft.com/office/powerpoint/2010/main" val="28109510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Hadronic</a:t>
            </a:r>
            <a:r>
              <a:rPr lang="en-US" dirty="0" smtClean="0"/>
              <a:t> and EM Showers</a:t>
            </a:r>
            <a:endParaRPr lang="en-US" dirty="0"/>
          </a:p>
        </p:txBody>
      </p:sp>
      <p:pic>
        <p:nvPicPr>
          <p:cNvPr id="7" name="Picture 6"/>
          <p:cNvPicPr>
            <a:picLocks noChangeAspect="1"/>
          </p:cNvPicPr>
          <p:nvPr/>
        </p:nvPicPr>
        <p:blipFill>
          <a:blip r:embed="rId2"/>
          <a:stretch>
            <a:fillRect/>
          </a:stretch>
        </p:blipFill>
        <p:spPr>
          <a:xfrm>
            <a:off x="291960" y="1649717"/>
            <a:ext cx="8708164" cy="3640701"/>
          </a:xfrm>
          <a:prstGeom prst="rect">
            <a:avLst/>
          </a:prstGeom>
        </p:spPr>
      </p:pic>
      <p:sp>
        <p:nvSpPr>
          <p:cNvPr id="8" name="Slide Number Placeholder 7"/>
          <p:cNvSpPr>
            <a:spLocks noGrp="1"/>
          </p:cNvSpPr>
          <p:nvPr>
            <p:ph type="sldNum" sz="quarter" idx="12"/>
          </p:nvPr>
        </p:nvSpPr>
        <p:spPr/>
        <p:txBody>
          <a:bodyPr/>
          <a:lstStyle/>
          <a:p>
            <a:fld id="{E031068E-BC95-6C4A-9159-7CF1E0A4CD3F}" type="slidenum">
              <a:rPr lang="en-US" smtClean="0"/>
              <a:t>35</a:t>
            </a:fld>
            <a:endParaRPr lang="en-US"/>
          </a:p>
        </p:txBody>
      </p:sp>
    </p:spTree>
    <p:extLst>
      <p:ext uri="{BB962C8B-B14F-4D97-AF65-F5344CB8AC3E}">
        <p14:creationId xmlns:p14="http://schemas.microsoft.com/office/powerpoint/2010/main" val="36689005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Calorimeter energy resolution</a:t>
            </a:r>
            <a:endParaRPr lang="en-US" dirty="0"/>
          </a:p>
        </p:txBody>
      </p:sp>
      <p:sp>
        <p:nvSpPr>
          <p:cNvPr id="3" name="Content Placeholder 2"/>
          <p:cNvSpPr>
            <a:spLocks noGrp="1"/>
          </p:cNvSpPr>
          <p:nvPr>
            <p:ph idx="1"/>
          </p:nvPr>
        </p:nvSpPr>
        <p:spPr>
          <a:xfrm>
            <a:off x="457200" y="1600200"/>
            <a:ext cx="3760839" cy="4525963"/>
          </a:xfrm>
        </p:spPr>
        <p:txBody>
          <a:bodyPr>
            <a:noAutofit/>
          </a:bodyPr>
          <a:lstStyle/>
          <a:p>
            <a:r>
              <a:rPr lang="en-US" sz="2000" dirty="0" smtClean="0"/>
              <a:t>Heavy inorganic scintillating crystals essentially see all the energy of the shower and give on the order of ~1-5% for a </a:t>
            </a:r>
            <a:r>
              <a:rPr lang="en-US" sz="2000" dirty="0" err="1" smtClean="0"/>
              <a:t>GeV</a:t>
            </a:r>
            <a:r>
              <a:rPr lang="en-US" sz="2000" dirty="0" smtClean="0"/>
              <a:t> electron</a:t>
            </a:r>
          </a:p>
          <a:p>
            <a:endParaRPr lang="en-US" sz="2000" dirty="0" smtClean="0"/>
          </a:p>
          <a:p>
            <a:r>
              <a:rPr lang="en-US" sz="2000" dirty="0" smtClean="0"/>
              <a:t>Sampling calorimeters, typically with layers of lead or iron and plastic scintillator, give much poorer energy resolution (~15% - or much worse for hadrons)</a:t>
            </a:r>
            <a:endParaRPr lang="en-US" sz="2000" dirty="0"/>
          </a:p>
        </p:txBody>
      </p:sp>
      <p:pic>
        <p:nvPicPr>
          <p:cNvPr id="6" name="Picture 5"/>
          <p:cNvPicPr>
            <a:picLocks noChangeAspect="1"/>
          </p:cNvPicPr>
          <p:nvPr/>
        </p:nvPicPr>
        <p:blipFill>
          <a:blip r:embed="rId2"/>
          <a:stretch>
            <a:fillRect/>
          </a:stretch>
        </p:blipFill>
        <p:spPr>
          <a:xfrm>
            <a:off x="4349127" y="1227933"/>
            <a:ext cx="3949700" cy="2057400"/>
          </a:xfrm>
          <a:prstGeom prst="rect">
            <a:avLst/>
          </a:prstGeom>
        </p:spPr>
      </p:pic>
      <p:pic>
        <p:nvPicPr>
          <p:cNvPr id="7" name="Picture 6"/>
          <p:cNvPicPr>
            <a:picLocks noChangeAspect="1"/>
          </p:cNvPicPr>
          <p:nvPr/>
        </p:nvPicPr>
        <p:blipFill>
          <a:blip r:embed="rId3"/>
          <a:stretch>
            <a:fillRect/>
          </a:stretch>
        </p:blipFill>
        <p:spPr>
          <a:xfrm>
            <a:off x="4461738" y="3501227"/>
            <a:ext cx="3800689" cy="2624936"/>
          </a:xfrm>
          <a:prstGeom prst="rect">
            <a:avLst/>
          </a:prstGeom>
        </p:spPr>
      </p:pic>
      <p:sp>
        <p:nvSpPr>
          <p:cNvPr id="8" name="TextBox 7"/>
          <p:cNvSpPr txBox="1"/>
          <p:nvPr/>
        </p:nvSpPr>
        <p:spPr>
          <a:xfrm>
            <a:off x="4884243" y="6288040"/>
            <a:ext cx="3071536" cy="369332"/>
          </a:xfrm>
          <a:prstGeom prst="rect">
            <a:avLst/>
          </a:prstGeom>
          <a:noFill/>
        </p:spPr>
        <p:txBody>
          <a:bodyPr wrap="none" rtlCol="0">
            <a:spAutoFit/>
          </a:bodyPr>
          <a:lstStyle/>
          <a:p>
            <a:r>
              <a:rPr lang="en-US" dirty="0" smtClean="0"/>
              <a:t>CDF Central Barrel Calorimeter</a:t>
            </a:r>
            <a:endParaRPr lang="en-US" dirty="0"/>
          </a:p>
        </p:txBody>
      </p:sp>
      <p:sp>
        <p:nvSpPr>
          <p:cNvPr id="9" name="Slide Number Placeholder 8"/>
          <p:cNvSpPr>
            <a:spLocks noGrp="1"/>
          </p:cNvSpPr>
          <p:nvPr>
            <p:ph type="sldNum" sz="quarter" idx="12"/>
          </p:nvPr>
        </p:nvSpPr>
        <p:spPr/>
        <p:txBody>
          <a:bodyPr/>
          <a:lstStyle/>
          <a:p>
            <a:fld id="{E031068E-BC95-6C4A-9159-7CF1E0A4CD3F}" type="slidenum">
              <a:rPr lang="en-US" smtClean="0"/>
              <a:t>36</a:t>
            </a:fld>
            <a:endParaRPr lang="en-US"/>
          </a:p>
        </p:txBody>
      </p:sp>
    </p:spTree>
    <p:extLst>
      <p:ext uri="{BB962C8B-B14F-4D97-AF65-F5344CB8AC3E}">
        <p14:creationId xmlns:p14="http://schemas.microsoft.com/office/powerpoint/2010/main" val="8447726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96" y="1374074"/>
            <a:ext cx="3343276" cy="167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495" y="1205570"/>
            <a:ext cx="3161872" cy="2371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337" y="3328284"/>
            <a:ext cx="2876306" cy="255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57200" y="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 Calorimeter as big as a state</a:t>
            </a:r>
            <a:endParaRPr lang="en-US" dirty="0"/>
          </a:p>
        </p:txBody>
      </p:sp>
      <p:sp>
        <p:nvSpPr>
          <p:cNvPr id="2" name="TextBox 1"/>
          <p:cNvSpPr txBox="1"/>
          <p:nvPr/>
        </p:nvSpPr>
        <p:spPr>
          <a:xfrm>
            <a:off x="4961153" y="3770411"/>
            <a:ext cx="2979214" cy="1477328"/>
          </a:xfrm>
          <a:prstGeom prst="rect">
            <a:avLst/>
          </a:prstGeom>
          <a:noFill/>
        </p:spPr>
        <p:txBody>
          <a:bodyPr wrap="square" rtlCol="0">
            <a:spAutoFit/>
          </a:bodyPr>
          <a:lstStyle/>
          <a:p>
            <a:r>
              <a:rPr lang="en-US" dirty="0" smtClean="0"/>
              <a:t>The Pierre Auger Observatory in Argentina, with local denizens observing the installation of a water Cerenkov detector</a:t>
            </a:r>
            <a:endParaRPr lang="en-US" dirty="0"/>
          </a:p>
        </p:txBody>
      </p:sp>
      <p:sp>
        <p:nvSpPr>
          <p:cNvPr id="4" name="TextBox 3"/>
          <p:cNvSpPr txBox="1"/>
          <p:nvPr/>
        </p:nvSpPr>
        <p:spPr>
          <a:xfrm>
            <a:off x="1209524" y="5925928"/>
            <a:ext cx="3246948" cy="923330"/>
          </a:xfrm>
          <a:prstGeom prst="rect">
            <a:avLst/>
          </a:prstGeom>
          <a:noFill/>
        </p:spPr>
        <p:txBody>
          <a:bodyPr wrap="square" rtlCol="0">
            <a:spAutoFit/>
          </a:bodyPr>
          <a:lstStyle/>
          <a:p>
            <a:r>
              <a:rPr lang="en-US" dirty="0" smtClean="0"/>
              <a:t>Also has 4 stations of phototube arrays looking at N2 fluorescence</a:t>
            </a:r>
            <a:endParaRPr lang="en-US" dirty="0"/>
          </a:p>
        </p:txBody>
      </p:sp>
      <p:sp>
        <p:nvSpPr>
          <p:cNvPr id="7" name="Slide Number Placeholder 6"/>
          <p:cNvSpPr>
            <a:spLocks noGrp="1"/>
          </p:cNvSpPr>
          <p:nvPr>
            <p:ph type="sldNum" sz="quarter" idx="12"/>
          </p:nvPr>
        </p:nvSpPr>
        <p:spPr/>
        <p:txBody>
          <a:bodyPr/>
          <a:lstStyle/>
          <a:p>
            <a:fld id="{E031068E-BC95-6C4A-9159-7CF1E0A4CD3F}" type="slidenum">
              <a:rPr lang="en-US" smtClean="0"/>
              <a:t>37</a:t>
            </a:fld>
            <a:endParaRPr lang="en-US"/>
          </a:p>
        </p:txBody>
      </p:sp>
    </p:spTree>
    <p:extLst>
      <p:ext uri="{BB962C8B-B14F-4D97-AF65-F5344CB8AC3E}">
        <p14:creationId xmlns:p14="http://schemas.microsoft.com/office/powerpoint/2010/main" val="4805789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585"/>
            <a:ext cx="8229600" cy="800389"/>
          </a:xfrm>
        </p:spPr>
        <p:txBody>
          <a:bodyPr/>
          <a:lstStyle/>
          <a:p>
            <a:r>
              <a:rPr lang="en-US" dirty="0" err="1" smtClean="0"/>
              <a:t>Icecube</a:t>
            </a:r>
            <a:endParaRPr lang="en-US" dirty="0"/>
          </a:p>
        </p:txBody>
      </p:sp>
      <p:sp>
        <p:nvSpPr>
          <p:cNvPr id="3" name="Content Placeholder 2"/>
          <p:cNvSpPr>
            <a:spLocks noGrp="1"/>
          </p:cNvSpPr>
          <p:nvPr>
            <p:ph idx="1"/>
          </p:nvPr>
        </p:nvSpPr>
        <p:spPr>
          <a:xfrm>
            <a:off x="228600" y="914400"/>
            <a:ext cx="4234254" cy="2133600"/>
          </a:xfrm>
        </p:spPr>
        <p:txBody>
          <a:bodyPr>
            <a:normAutofit fontScale="70000" lnSpcReduction="20000"/>
          </a:bodyPr>
          <a:lstStyle/>
          <a:p>
            <a:r>
              <a:rPr lang="en-US" dirty="0" err="1" smtClean="0"/>
              <a:t>Icecube</a:t>
            </a:r>
            <a:r>
              <a:rPr lang="en-US" dirty="0" smtClean="0"/>
              <a:t> is an array of phototubes embedded in the ice at </a:t>
            </a:r>
            <a:r>
              <a:rPr lang="en-US" dirty="0"/>
              <a:t>the South Pole </a:t>
            </a:r>
            <a:r>
              <a:rPr lang="en-US" dirty="0" smtClean="0"/>
              <a:t>designed to study neutrino interactions. </a:t>
            </a:r>
          </a:p>
          <a:p>
            <a:r>
              <a:rPr lang="en-US" dirty="0" smtClean="0"/>
              <a:t>The </a:t>
            </a:r>
            <a:r>
              <a:rPr lang="en-US" dirty="0"/>
              <a:t>detector encompasses a cubic kilometer of ice </a:t>
            </a:r>
            <a:r>
              <a:rPr lang="en-US" dirty="0" smtClean="0"/>
              <a:t>as the target/detector</a:t>
            </a:r>
            <a:endParaRPr lang="en-US" dirty="0"/>
          </a:p>
        </p:txBody>
      </p:sp>
      <p:pic>
        <p:nvPicPr>
          <p:cNvPr id="10" name="Picture 9"/>
          <p:cNvPicPr>
            <a:picLocks noChangeAspect="1"/>
          </p:cNvPicPr>
          <p:nvPr/>
        </p:nvPicPr>
        <p:blipFill>
          <a:blip r:embed="rId2"/>
          <a:stretch>
            <a:fillRect/>
          </a:stretch>
        </p:blipFill>
        <p:spPr>
          <a:xfrm>
            <a:off x="4801643" y="3429000"/>
            <a:ext cx="4342357" cy="2971800"/>
          </a:xfrm>
          <a:prstGeom prst="rect">
            <a:avLst/>
          </a:prstGeom>
        </p:spPr>
      </p:pic>
      <p:pic>
        <p:nvPicPr>
          <p:cNvPr id="7" name="Picture 6"/>
          <p:cNvPicPr>
            <a:picLocks noChangeAspect="1"/>
          </p:cNvPicPr>
          <p:nvPr/>
        </p:nvPicPr>
        <p:blipFill>
          <a:blip r:embed="rId3"/>
          <a:stretch>
            <a:fillRect/>
          </a:stretch>
        </p:blipFill>
        <p:spPr>
          <a:xfrm>
            <a:off x="457200" y="3124200"/>
            <a:ext cx="4572000" cy="3429000"/>
          </a:xfrm>
          <a:prstGeom prst="rect">
            <a:avLst/>
          </a:prstGeom>
        </p:spPr>
      </p:pic>
      <p:pic>
        <p:nvPicPr>
          <p:cNvPr id="8" name="Picture 7"/>
          <p:cNvPicPr>
            <a:picLocks noChangeAspect="1"/>
          </p:cNvPicPr>
          <p:nvPr/>
        </p:nvPicPr>
        <p:blipFill>
          <a:blip r:embed="rId4"/>
          <a:stretch>
            <a:fillRect/>
          </a:stretch>
        </p:blipFill>
        <p:spPr>
          <a:xfrm>
            <a:off x="4801643" y="880974"/>
            <a:ext cx="4307833" cy="2477004"/>
          </a:xfrm>
          <a:prstGeom prst="rect">
            <a:avLst/>
          </a:prstGeom>
        </p:spPr>
      </p:pic>
      <p:sp>
        <p:nvSpPr>
          <p:cNvPr id="11" name="Slide Number Placeholder 10"/>
          <p:cNvSpPr>
            <a:spLocks noGrp="1"/>
          </p:cNvSpPr>
          <p:nvPr>
            <p:ph type="sldNum" sz="quarter" idx="12"/>
          </p:nvPr>
        </p:nvSpPr>
        <p:spPr/>
        <p:txBody>
          <a:bodyPr/>
          <a:lstStyle/>
          <a:p>
            <a:fld id="{E031068E-BC95-6C4A-9159-7CF1E0A4CD3F}" type="slidenum">
              <a:rPr lang="en-US" smtClean="0"/>
              <a:t>38</a:t>
            </a:fld>
            <a:endParaRPr lang="en-US"/>
          </a:p>
        </p:txBody>
      </p:sp>
    </p:spTree>
    <p:extLst>
      <p:ext uri="{BB962C8B-B14F-4D97-AF65-F5344CB8AC3E}">
        <p14:creationId xmlns:p14="http://schemas.microsoft.com/office/powerpoint/2010/main" val="17407810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022" y="1216074"/>
            <a:ext cx="4690978" cy="238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89" y="1074944"/>
            <a:ext cx="4358996" cy="301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8650" y="6200794"/>
            <a:ext cx="4930482" cy="369332"/>
          </a:xfrm>
          <a:prstGeom prst="rect">
            <a:avLst/>
          </a:prstGeom>
          <a:noFill/>
        </p:spPr>
        <p:txBody>
          <a:bodyPr wrap="none" rtlCol="0">
            <a:spAutoFit/>
          </a:bodyPr>
          <a:lstStyle/>
          <a:p>
            <a:r>
              <a:rPr lang="en-US" dirty="0" smtClean="0">
                <a:hlinkClick r:id="rId4"/>
              </a:rPr>
              <a:t>https://www.youtube.com/watch?v=iYRQpcJVQx8</a:t>
            </a:r>
            <a:endParaRPr lang="en-US" dirty="0"/>
          </a:p>
        </p:txBody>
      </p:sp>
      <p:pic>
        <p:nvPicPr>
          <p:cNvPr id="6" name="Picture 5" descr="Screen Shot 2015-06-05 at 5.48.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5133" y="4162447"/>
            <a:ext cx="3072959" cy="2407679"/>
          </a:xfrm>
          <a:prstGeom prst="rect">
            <a:avLst/>
          </a:prstGeom>
        </p:spPr>
      </p:pic>
      <p:sp>
        <p:nvSpPr>
          <p:cNvPr id="7" name="TextBox 6"/>
          <p:cNvSpPr txBox="1"/>
          <p:nvPr/>
        </p:nvSpPr>
        <p:spPr>
          <a:xfrm>
            <a:off x="285189" y="5181077"/>
            <a:ext cx="5056077" cy="923330"/>
          </a:xfrm>
          <a:prstGeom prst="rect">
            <a:avLst/>
          </a:prstGeom>
          <a:noFill/>
        </p:spPr>
        <p:txBody>
          <a:bodyPr wrap="square" rtlCol="0">
            <a:spAutoFit/>
          </a:bodyPr>
          <a:lstStyle/>
          <a:p>
            <a:r>
              <a:rPr lang="en-US" dirty="0" smtClean="0"/>
              <a:t>Also, a wonderful video outlining the design of ATLAS and how each component works can be found on YouTube:</a:t>
            </a:r>
          </a:p>
        </p:txBody>
      </p:sp>
      <p:sp>
        <p:nvSpPr>
          <p:cNvPr id="3" name="TextBox 2"/>
          <p:cNvSpPr txBox="1"/>
          <p:nvPr/>
        </p:nvSpPr>
        <p:spPr>
          <a:xfrm>
            <a:off x="564448" y="282259"/>
            <a:ext cx="8334132" cy="584776"/>
          </a:xfrm>
          <a:prstGeom prst="rect">
            <a:avLst/>
          </a:prstGeom>
          <a:noFill/>
        </p:spPr>
        <p:txBody>
          <a:bodyPr wrap="none" rtlCol="0">
            <a:spAutoFit/>
          </a:bodyPr>
          <a:lstStyle/>
          <a:p>
            <a:r>
              <a:rPr lang="en-US" sz="3200" b="1" dirty="0" smtClean="0"/>
              <a:t>Putting it together at LHC’s two great detectors:</a:t>
            </a:r>
            <a:endParaRPr lang="en-US" sz="3200" b="1" dirty="0"/>
          </a:p>
        </p:txBody>
      </p:sp>
      <p:sp>
        <p:nvSpPr>
          <p:cNvPr id="4" name="TextBox 3"/>
          <p:cNvSpPr txBox="1"/>
          <p:nvPr/>
        </p:nvSpPr>
        <p:spPr>
          <a:xfrm>
            <a:off x="558699" y="4112998"/>
            <a:ext cx="4085486" cy="369332"/>
          </a:xfrm>
          <a:prstGeom prst="rect">
            <a:avLst/>
          </a:prstGeom>
          <a:noFill/>
        </p:spPr>
        <p:txBody>
          <a:bodyPr wrap="none" rtlCol="0">
            <a:spAutoFit/>
          </a:bodyPr>
          <a:lstStyle/>
          <a:p>
            <a:r>
              <a:rPr lang="en-US" dirty="0" smtClean="0"/>
              <a:t>Nice interactive version of CMS detector:</a:t>
            </a:r>
            <a:endParaRPr lang="en-US" dirty="0"/>
          </a:p>
        </p:txBody>
      </p:sp>
      <p:sp>
        <p:nvSpPr>
          <p:cNvPr id="5" name="Rectangle 4"/>
          <p:cNvSpPr/>
          <p:nvPr/>
        </p:nvSpPr>
        <p:spPr>
          <a:xfrm>
            <a:off x="777132" y="4446467"/>
            <a:ext cx="4572000" cy="646331"/>
          </a:xfrm>
          <a:prstGeom prst="rect">
            <a:avLst/>
          </a:prstGeom>
        </p:spPr>
        <p:txBody>
          <a:bodyPr>
            <a:spAutoFit/>
          </a:bodyPr>
          <a:lstStyle/>
          <a:p>
            <a:r>
              <a:rPr lang="en-US" dirty="0">
                <a:hlinkClick r:id="rId6"/>
              </a:rPr>
              <a:t>https://www.i2u2.org/</a:t>
            </a:r>
            <a:r>
              <a:rPr lang="en-US" dirty="0" err="1">
                <a:hlinkClick r:id="rId6"/>
              </a:rPr>
              <a:t>elab</a:t>
            </a:r>
            <a:r>
              <a:rPr lang="en-US" dirty="0">
                <a:hlinkClick r:id="rId6"/>
              </a:rPr>
              <a:t>/</a:t>
            </a:r>
            <a:r>
              <a:rPr lang="en-US" dirty="0" err="1">
                <a:hlinkClick r:id="rId6"/>
              </a:rPr>
              <a:t>cms</a:t>
            </a:r>
            <a:r>
              <a:rPr lang="en-US" dirty="0">
                <a:hlinkClick r:id="rId6"/>
              </a:rPr>
              <a:t>/graphics/</a:t>
            </a:r>
            <a:r>
              <a:rPr lang="en-US" dirty="0" err="1">
                <a:hlinkClick r:id="rId6"/>
              </a:rPr>
              <a:t>CMS_Slice_elab.swf</a:t>
            </a:r>
            <a:endParaRPr lang="en-US" dirty="0"/>
          </a:p>
        </p:txBody>
      </p:sp>
      <p:sp>
        <p:nvSpPr>
          <p:cNvPr id="10" name="Slide Number Placeholder 9"/>
          <p:cNvSpPr>
            <a:spLocks noGrp="1"/>
          </p:cNvSpPr>
          <p:nvPr>
            <p:ph type="sldNum" sz="quarter" idx="12"/>
          </p:nvPr>
        </p:nvSpPr>
        <p:spPr/>
        <p:txBody>
          <a:bodyPr/>
          <a:lstStyle/>
          <a:p>
            <a:fld id="{E031068E-BC95-6C4A-9159-7CF1E0A4CD3F}" type="slidenum">
              <a:rPr lang="en-US" smtClean="0"/>
              <a:t>39</a:t>
            </a:fld>
            <a:endParaRPr lang="en-US"/>
          </a:p>
        </p:txBody>
      </p:sp>
    </p:spTree>
    <p:extLst>
      <p:ext uri="{BB962C8B-B14F-4D97-AF65-F5344CB8AC3E}">
        <p14:creationId xmlns:p14="http://schemas.microsoft.com/office/powerpoint/2010/main" val="18799533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25"/>
            <a:ext cx="8229600" cy="1143000"/>
          </a:xfrm>
        </p:spPr>
        <p:txBody>
          <a:bodyPr/>
          <a:lstStyle/>
          <a:p>
            <a:r>
              <a:rPr lang="en-US" dirty="0" smtClean="0"/>
              <a:t>Particle Detection in Medicine</a:t>
            </a:r>
            <a:endParaRPr lang="en-US" dirty="0"/>
          </a:p>
        </p:txBody>
      </p:sp>
      <p:pic>
        <p:nvPicPr>
          <p:cNvPr id="4" name="Picture 3"/>
          <p:cNvPicPr>
            <a:picLocks noChangeAspect="1"/>
          </p:cNvPicPr>
          <p:nvPr/>
        </p:nvPicPr>
        <p:blipFill>
          <a:blip r:embed="rId2"/>
          <a:stretch>
            <a:fillRect/>
          </a:stretch>
        </p:blipFill>
        <p:spPr>
          <a:xfrm>
            <a:off x="4445528" y="1292025"/>
            <a:ext cx="3327400" cy="2438400"/>
          </a:xfrm>
          <a:prstGeom prst="rect">
            <a:avLst/>
          </a:prstGeom>
        </p:spPr>
      </p:pic>
      <p:pic>
        <p:nvPicPr>
          <p:cNvPr id="5" name="Picture 4"/>
          <p:cNvPicPr>
            <a:picLocks noChangeAspect="1"/>
          </p:cNvPicPr>
          <p:nvPr/>
        </p:nvPicPr>
        <p:blipFill>
          <a:blip r:embed="rId3"/>
          <a:stretch>
            <a:fillRect/>
          </a:stretch>
        </p:blipFill>
        <p:spPr>
          <a:xfrm>
            <a:off x="1025307" y="1417638"/>
            <a:ext cx="3085108" cy="2313831"/>
          </a:xfrm>
          <a:prstGeom prst="rect">
            <a:avLst/>
          </a:prstGeom>
        </p:spPr>
      </p:pic>
      <p:pic>
        <p:nvPicPr>
          <p:cNvPr id="6" name="Picture 5"/>
          <p:cNvPicPr>
            <a:picLocks noChangeAspect="1"/>
          </p:cNvPicPr>
          <p:nvPr/>
        </p:nvPicPr>
        <p:blipFill>
          <a:blip r:embed="rId4"/>
          <a:stretch>
            <a:fillRect/>
          </a:stretch>
        </p:blipFill>
        <p:spPr>
          <a:xfrm>
            <a:off x="3860800" y="3836232"/>
            <a:ext cx="5283200" cy="1879600"/>
          </a:xfrm>
          <a:prstGeom prst="rect">
            <a:avLst/>
          </a:prstGeom>
        </p:spPr>
      </p:pic>
      <p:sp>
        <p:nvSpPr>
          <p:cNvPr id="3" name="TextBox 2"/>
          <p:cNvSpPr txBox="1"/>
          <p:nvPr/>
        </p:nvSpPr>
        <p:spPr>
          <a:xfrm>
            <a:off x="305309" y="4174659"/>
            <a:ext cx="3468308" cy="2031325"/>
          </a:xfrm>
          <a:prstGeom prst="rect">
            <a:avLst/>
          </a:prstGeom>
          <a:noFill/>
        </p:spPr>
        <p:txBody>
          <a:bodyPr wrap="square" rtlCol="0">
            <a:spAutoFit/>
          </a:bodyPr>
          <a:lstStyle/>
          <a:p>
            <a:r>
              <a:rPr lang="en-US" dirty="0" smtClean="0"/>
              <a:t>PET imaging uses positron source (like Na22) and captures the energy of the two gammas coming from the electron-positron annihilation to form a line segment along which the event took place.</a:t>
            </a:r>
          </a:p>
          <a:p>
            <a:endParaRPr lang="en-US" dirty="0"/>
          </a:p>
        </p:txBody>
      </p:sp>
      <p:sp>
        <p:nvSpPr>
          <p:cNvPr id="7" name="TextBox 6"/>
          <p:cNvSpPr txBox="1"/>
          <p:nvPr/>
        </p:nvSpPr>
        <p:spPr>
          <a:xfrm>
            <a:off x="457200" y="5882818"/>
            <a:ext cx="8377455" cy="646331"/>
          </a:xfrm>
          <a:prstGeom prst="rect">
            <a:avLst/>
          </a:prstGeom>
          <a:noFill/>
        </p:spPr>
        <p:txBody>
          <a:bodyPr wrap="square" rtlCol="0">
            <a:spAutoFit/>
          </a:bodyPr>
          <a:lstStyle/>
          <a:p>
            <a:r>
              <a:rPr lang="en-US" dirty="0"/>
              <a:t>Gives excellent information on biological </a:t>
            </a:r>
            <a:r>
              <a:rPr lang="en-US" dirty="0" smtClean="0"/>
              <a:t>activity rather than density (such as a CT scan)</a:t>
            </a:r>
            <a:endParaRPr lang="en-US" dirty="0"/>
          </a:p>
          <a:p>
            <a:endParaRPr lang="en-US" dirty="0"/>
          </a:p>
        </p:txBody>
      </p:sp>
      <p:sp>
        <p:nvSpPr>
          <p:cNvPr id="8" name="TextBox 7"/>
          <p:cNvSpPr txBox="1"/>
          <p:nvPr/>
        </p:nvSpPr>
        <p:spPr>
          <a:xfrm>
            <a:off x="1845180" y="6315955"/>
            <a:ext cx="4632924" cy="369332"/>
          </a:xfrm>
          <a:prstGeom prst="rect">
            <a:avLst/>
          </a:prstGeom>
          <a:noFill/>
          <a:ln>
            <a:solidFill>
              <a:srgbClr val="4F81BD"/>
            </a:solidFill>
          </a:ln>
        </p:spPr>
        <p:txBody>
          <a:bodyPr wrap="none" rtlCol="0">
            <a:spAutoFit/>
          </a:bodyPr>
          <a:lstStyle/>
          <a:p>
            <a:r>
              <a:rPr lang="en-US" b="1" dirty="0" smtClean="0">
                <a:solidFill>
                  <a:srgbClr val="FF0000"/>
                </a:solidFill>
              </a:rPr>
              <a:t>Particle detection is an important medical tool</a:t>
            </a:r>
            <a:endParaRPr lang="en-US" b="1" dirty="0">
              <a:solidFill>
                <a:srgbClr val="FF0000"/>
              </a:solidFill>
            </a:endParaRPr>
          </a:p>
        </p:txBody>
      </p:sp>
      <p:sp>
        <p:nvSpPr>
          <p:cNvPr id="11" name="Slide Number Placeholder 10"/>
          <p:cNvSpPr>
            <a:spLocks noGrp="1"/>
          </p:cNvSpPr>
          <p:nvPr>
            <p:ph type="sldNum" sz="quarter" idx="12"/>
          </p:nvPr>
        </p:nvSpPr>
        <p:spPr/>
        <p:txBody>
          <a:bodyPr/>
          <a:lstStyle/>
          <a:p>
            <a:fld id="{E031068E-BC95-6C4A-9159-7CF1E0A4CD3F}" type="slidenum">
              <a:rPr lang="en-US" smtClean="0"/>
              <a:t>4</a:t>
            </a:fld>
            <a:endParaRPr lang="en-US"/>
          </a:p>
        </p:txBody>
      </p:sp>
    </p:spTree>
    <p:extLst>
      <p:ext uri="{BB962C8B-B14F-4D97-AF65-F5344CB8AC3E}">
        <p14:creationId xmlns:p14="http://schemas.microsoft.com/office/powerpoint/2010/main" val="2507512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in trackers</a:t>
            </a:r>
            <a:endParaRPr lang="en-US" dirty="0"/>
          </a:p>
        </p:txBody>
      </p:sp>
      <p:sp>
        <p:nvSpPr>
          <p:cNvPr id="3" name="Content Placeholder 2"/>
          <p:cNvSpPr>
            <a:spLocks noGrp="1"/>
          </p:cNvSpPr>
          <p:nvPr>
            <p:ph idx="1"/>
          </p:nvPr>
        </p:nvSpPr>
        <p:spPr>
          <a:xfrm>
            <a:off x="2175761" y="1718896"/>
            <a:ext cx="6651523" cy="4525963"/>
          </a:xfrm>
        </p:spPr>
        <p:txBody>
          <a:bodyPr>
            <a:normAutofit lnSpcReduction="10000"/>
          </a:bodyPr>
          <a:lstStyle/>
          <a:p>
            <a:r>
              <a:rPr lang="en-US" sz="2400" dirty="0" smtClean="0"/>
              <a:t>Scintillator bars 	10 mm</a:t>
            </a:r>
          </a:p>
          <a:p>
            <a:r>
              <a:rPr lang="en-US" sz="2400" dirty="0" smtClean="0"/>
              <a:t>Scintillating fibers: 	  1 mm</a:t>
            </a:r>
          </a:p>
          <a:p>
            <a:r>
              <a:rPr lang="en-US" sz="2400" dirty="0" smtClean="0"/>
              <a:t>Wire chamber: 		 .5 mm</a:t>
            </a:r>
          </a:p>
          <a:p>
            <a:r>
              <a:rPr lang="en-US" sz="2400" dirty="0" smtClean="0"/>
              <a:t>Drift chamber:  		 .1 mm</a:t>
            </a:r>
          </a:p>
          <a:p>
            <a:r>
              <a:rPr lang="en-US" sz="2400" dirty="0" smtClean="0"/>
              <a:t>TPC:				      .05 mm </a:t>
            </a:r>
          </a:p>
          <a:p>
            <a:r>
              <a:rPr lang="en-US" sz="2400" dirty="0" smtClean="0"/>
              <a:t>Silicon: </a:t>
            </a:r>
            <a:r>
              <a:rPr lang="en-US" sz="2400" dirty="0"/>
              <a:t>	</a:t>
            </a:r>
            <a:r>
              <a:rPr lang="en-US" sz="2400" dirty="0" smtClean="0"/>
              <a:t>		    .005 mm</a:t>
            </a:r>
          </a:p>
          <a:p>
            <a:endParaRPr lang="en-US" sz="2400" dirty="0" smtClean="0"/>
          </a:p>
          <a:p>
            <a:pPr marL="0" indent="0">
              <a:buNone/>
            </a:pPr>
            <a:r>
              <a:rPr lang="en-US" sz="2400" dirty="0" smtClean="0"/>
              <a:t>(Emulsion beats all of these at </a:t>
            </a:r>
            <a:r>
              <a:rPr lang="en-US" sz="2400" dirty="0" smtClean="0"/>
              <a:t>.</a:t>
            </a:r>
            <a:r>
              <a:rPr lang="en-US" sz="2400" dirty="0" smtClean="0"/>
              <a:t>0001</a:t>
            </a:r>
            <a:r>
              <a:rPr lang="en-US" sz="2400" dirty="0" smtClean="0"/>
              <a:t> </a:t>
            </a:r>
            <a:r>
              <a:rPr lang="en-US" sz="2400" dirty="0" smtClean="0"/>
              <a:t>mm resolution! But there is no direct readout. It has to be taken out of your detector and developed and then searched for tracks)</a:t>
            </a:r>
            <a:endParaRPr lang="en-US" sz="2400" dirty="0"/>
          </a:p>
        </p:txBody>
      </p:sp>
      <p:sp>
        <p:nvSpPr>
          <p:cNvPr id="6" name="Slide Number Placeholder 5"/>
          <p:cNvSpPr>
            <a:spLocks noGrp="1"/>
          </p:cNvSpPr>
          <p:nvPr>
            <p:ph type="sldNum" sz="quarter" idx="12"/>
          </p:nvPr>
        </p:nvSpPr>
        <p:spPr/>
        <p:txBody>
          <a:bodyPr/>
          <a:lstStyle/>
          <a:p>
            <a:fld id="{E031068E-BC95-6C4A-9159-7CF1E0A4CD3F}" type="slidenum">
              <a:rPr lang="en-US" smtClean="0"/>
              <a:t>40</a:t>
            </a:fld>
            <a:endParaRPr lang="en-US"/>
          </a:p>
        </p:txBody>
      </p:sp>
    </p:spTree>
    <p:extLst>
      <p:ext uri="{BB962C8B-B14F-4D97-AF65-F5344CB8AC3E}">
        <p14:creationId xmlns:p14="http://schemas.microsoft.com/office/powerpoint/2010/main" val="39450265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0"/>
            <a:ext cx="8229600" cy="1143000"/>
          </a:xfrm>
        </p:spPr>
        <p:txBody>
          <a:bodyPr>
            <a:normAutofit fontScale="90000"/>
          </a:bodyPr>
          <a:lstStyle/>
          <a:p>
            <a:r>
              <a:rPr lang="en-US" sz="3600" dirty="0" smtClean="0"/>
              <a:t>The clear winner in the high resolution game</a:t>
            </a:r>
            <a:endParaRPr lang="en-US" sz="3600" dirty="0"/>
          </a:p>
        </p:txBody>
      </p:sp>
      <p:pic>
        <p:nvPicPr>
          <p:cNvPr id="6" name="Content Placeholder 4"/>
          <p:cNvPicPr>
            <a:picLocks noChangeAspect="1"/>
          </p:cNvPicPr>
          <p:nvPr/>
        </p:nvPicPr>
        <p:blipFill>
          <a:blip r:embed="rId2"/>
          <a:srcRect l="2509" r="2509"/>
          <a:stretch>
            <a:fillRect/>
          </a:stretch>
        </p:blipFill>
        <p:spPr bwMode="auto">
          <a:xfrm>
            <a:off x="4926108" y="1152460"/>
            <a:ext cx="4496717" cy="5039364"/>
          </a:xfrm>
          <a:prstGeom prst="rect">
            <a:avLst/>
          </a:prstGeom>
          <a:noFill/>
          <a:ln w="9525">
            <a:noFill/>
            <a:miter lim="800000"/>
            <a:headEnd/>
            <a:tailEnd/>
          </a:ln>
          <a:effectLst/>
        </p:spPr>
      </p:pic>
      <p:sp>
        <p:nvSpPr>
          <p:cNvPr id="9" name="Content Placeholder 2"/>
          <p:cNvSpPr txBox="1">
            <a:spLocks/>
          </p:cNvSpPr>
          <p:nvPr/>
        </p:nvSpPr>
        <p:spPr>
          <a:xfrm>
            <a:off x="139551" y="1507000"/>
            <a:ext cx="4499701" cy="401468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In the early 80s various groups adapted “planar” silicon technology to particle detectors</a:t>
            </a:r>
          </a:p>
          <a:p>
            <a:r>
              <a:rPr lang="en-US" sz="2400" dirty="0" smtClean="0"/>
              <a:t>Fast (~10ns)</a:t>
            </a:r>
          </a:p>
          <a:p>
            <a:r>
              <a:rPr lang="en-US" sz="2400" dirty="0" smtClean="0"/>
              <a:t>Precise (~5-10 microns)</a:t>
            </a:r>
          </a:p>
          <a:p>
            <a:r>
              <a:rPr lang="en-US" sz="2400" dirty="0" smtClean="0"/>
              <a:t>Low mass</a:t>
            </a:r>
          </a:p>
          <a:p>
            <a:pPr marL="0" indent="0">
              <a:buNone/>
            </a:pPr>
            <a:endParaRPr lang="en-US" sz="2400" dirty="0" smtClean="0"/>
          </a:p>
          <a:p>
            <a:pPr marL="0" indent="0">
              <a:buNone/>
            </a:pPr>
            <a:r>
              <a:rPr lang="en-US" sz="2400" dirty="0" smtClean="0"/>
              <a:t>One drawback is that the charge yield in a typical 300 micron thick silicon detector is about 10</a:t>
            </a:r>
            <a:r>
              <a:rPr lang="en-US" sz="2400" baseline="30000" dirty="0" smtClean="0"/>
              <a:t>4</a:t>
            </a:r>
            <a:r>
              <a:rPr lang="en-US" sz="2400" dirty="0" smtClean="0"/>
              <a:t> electrons/holes per passing particle.</a:t>
            </a:r>
          </a:p>
          <a:p>
            <a:pPr marL="0" indent="0">
              <a:buNone/>
            </a:pPr>
            <a:endParaRPr lang="en-US" sz="2400" dirty="0"/>
          </a:p>
          <a:p>
            <a:pPr marL="0" indent="0">
              <a:buNone/>
            </a:pPr>
            <a:r>
              <a:rPr lang="en-US" sz="2400" dirty="0" smtClean="0"/>
              <a:t>Therefore there is a premium on low noise circuits  and cooling of the silicon to reduce thermal noise.</a:t>
            </a:r>
          </a:p>
          <a:p>
            <a:endParaRPr lang="en-US" sz="2400" dirty="0"/>
          </a:p>
        </p:txBody>
      </p:sp>
      <p:sp>
        <p:nvSpPr>
          <p:cNvPr id="5" name="Slide Number Placeholder 4"/>
          <p:cNvSpPr>
            <a:spLocks noGrp="1"/>
          </p:cNvSpPr>
          <p:nvPr>
            <p:ph type="sldNum" sz="quarter" idx="12"/>
          </p:nvPr>
        </p:nvSpPr>
        <p:spPr/>
        <p:txBody>
          <a:bodyPr/>
          <a:lstStyle/>
          <a:p>
            <a:fld id="{E031068E-BC95-6C4A-9159-7CF1E0A4CD3F}" type="slidenum">
              <a:rPr lang="en-US" smtClean="0"/>
              <a:t>41</a:t>
            </a:fld>
            <a:endParaRPr lang="en-US"/>
          </a:p>
        </p:txBody>
      </p:sp>
    </p:spTree>
    <p:extLst>
      <p:ext uri="{BB962C8B-B14F-4D97-AF65-F5344CB8AC3E}">
        <p14:creationId xmlns:p14="http://schemas.microsoft.com/office/powerpoint/2010/main" val="41652085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72" y="663767"/>
            <a:ext cx="7865491" cy="592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1677" y="43549"/>
            <a:ext cx="8414286" cy="1631216"/>
          </a:xfrm>
          <a:prstGeom prst="rect">
            <a:avLst/>
          </a:prstGeom>
          <a:solidFill>
            <a:schemeClr val="bg1"/>
          </a:solidFill>
        </p:spPr>
        <p:txBody>
          <a:bodyPr wrap="square" rtlCol="0">
            <a:spAutoFit/>
          </a:bodyPr>
          <a:lstStyle/>
          <a:p>
            <a:r>
              <a:rPr lang="en-US" sz="2800" b="1" dirty="0" smtClean="0"/>
              <a:t>Silicon detectors</a:t>
            </a:r>
            <a:endParaRPr lang="en-US" dirty="0" smtClean="0"/>
          </a:p>
          <a:p>
            <a:r>
              <a:rPr lang="en-US" dirty="0" smtClean="0"/>
              <a:t>Small amounts of doping in semiconductor gives rise to a diode structure across the crystal. When reverse voltage is applied, then the crystal becomes fully depleted, with no current flowing. When a particle traverses the silicon, then current will flow to the electronic readout - similar to how a multi-wire chamber produces signals. </a:t>
            </a:r>
            <a:endParaRPr lang="en-US" dirty="0"/>
          </a:p>
        </p:txBody>
      </p:sp>
      <p:sp>
        <p:nvSpPr>
          <p:cNvPr id="6" name="Slide Number Placeholder 5"/>
          <p:cNvSpPr>
            <a:spLocks noGrp="1"/>
          </p:cNvSpPr>
          <p:nvPr>
            <p:ph type="sldNum" sz="quarter" idx="12"/>
          </p:nvPr>
        </p:nvSpPr>
        <p:spPr/>
        <p:txBody>
          <a:bodyPr/>
          <a:lstStyle/>
          <a:p>
            <a:fld id="{E031068E-BC95-6C4A-9159-7CF1E0A4CD3F}" type="slidenum">
              <a:rPr lang="en-US" smtClean="0"/>
              <a:t>42</a:t>
            </a:fld>
            <a:endParaRPr lang="en-US"/>
          </a:p>
        </p:txBody>
      </p:sp>
    </p:spTree>
    <p:extLst>
      <p:ext uri="{BB962C8B-B14F-4D97-AF65-F5344CB8AC3E}">
        <p14:creationId xmlns:p14="http://schemas.microsoft.com/office/powerpoint/2010/main" val="22328383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Pixelation</a:t>
            </a:r>
            <a:r>
              <a:rPr lang="en-US" dirty="0" smtClean="0"/>
              <a:t> in Silicon Detectors</a:t>
            </a:r>
            <a:endParaRPr lang="en-US" dirty="0"/>
          </a:p>
        </p:txBody>
      </p:sp>
      <p:pic>
        <p:nvPicPr>
          <p:cNvPr id="7" name="Picture 6"/>
          <p:cNvPicPr>
            <a:picLocks noChangeAspect="1"/>
          </p:cNvPicPr>
          <p:nvPr/>
        </p:nvPicPr>
        <p:blipFill>
          <a:blip r:embed="rId2"/>
          <a:stretch>
            <a:fillRect/>
          </a:stretch>
        </p:blipFill>
        <p:spPr>
          <a:xfrm>
            <a:off x="4800600" y="1417638"/>
            <a:ext cx="3886200" cy="2413000"/>
          </a:xfrm>
          <a:prstGeom prst="rect">
            <a:avLst/>
          </a:prstGeom>
        </p:spPr>
      </p:pic>
      <p:pic>
        <p:nvPicPr>
          <p:cNvPr id="8" name="Picture 7"/>
          <p:cNvPicPr>
            <a:picLocks noChangeAspect="1"/>
          </p:cNvPicPr>
          <p:nvPr/>
        </p:nvPicPr>
        <p:blipFill>
          <a:blip r:embed="rId3"/>
          <a:stretch>
            <a:fillRect/>
          </a:stretch>
        </p:blipFill>
        <p:spPr>
          <a:xfrm>
            <a:off x="495008" y="1417638"/>
            <a:ext cx="4305592" cy="2973756"/>
          </a:xfrm>
          <a:prstGeom prst="rect">
            <a:avLst/>
          </a:prstGeom>
        </p:spPr>
      </p:pic>
      <p:pic>
        <p:nvPicPr>
          <p:cNvPr id="9" name="Picture 8"/>
          <p:cNvPicPr>
            <a:picLocks noChangeAspect="1"/>
          </p:cNvPicPr>
          <p:nvPr/>
        </p:nvPicPr>
        <p:blipFill>
          <a:blip r:embed="rId4"/>
          <a:stretch>
            <a:fillRect/>
          </a:stretch>
        </p:blipFill>
        <p:spPr>
          <a:xfrm>
            <a:off x="4427210" y="3615987"/>
            <a:ext cx="4517925" cy="2605687"/>
          </a:xfrm>
          <a:prstGeom prst="rect">
            <a:avLst/>
          </a:prstGeom>
        </p:spPr>
      </p:pic>
      <p:sp>
        <p:nvSpPr>
          <p:cNvPr id="10" name="TextBox 9"/>
          <p:cNvSpPr txBox="1"/>
          <p:nvPr/>
        </p:nvSpPr>
        <p:spPr>
          <a:xfrm>
            <a:off x="818063" y="4670650"/>
            <a:ext cx="3444474" cy="2031325"/>
          </a:xfrm>
          <a:prstGeom prst="rect">
            <a:avLst/>
          </a:prstGeom>
          <a:noFill/>
        </p:spPr>
        <p:txBody>
          <a:bodyPr wrap="square" rtlCol="0">
            <a:spAutoFit/>
          </a:bodyPr>
          <a:lstStyle/>
          <a:p>
            <a:r>
              <a:rPr lang="en-US" dirty="0" smtClean="0"/>
              <a:t>These types of detectors are some of the most sophisticated devices ever built </a:t>
            </a:r>
          </a:p>
          <a:p>
            <a:endParaRPr lang="en-US" dirty="0"/>
          </a:p>
          <a:p>
            <a:r>
              <a:rPr lang="en-US" dirty="0" smtClean="0"/>
              <a:t>High speed readout (25 </a:t>
            </a:r>
            <a:r>
              <a:rPr lang="en-US" dirty="0" err="1" smtClean="0"/>
              <a:t>nsec</a:t>
            </a:r>
            <a:r>
              <a:rPr lang="en-US" dirty="0" smtClean="0"/>
              <a:t>), small pitch (40 microns), and  10’s of gigabits/sec  readout speed</a:t>
            </a:r>
            <a:endParaRPr lang="en-US" dirty="0"/>
          </a:p>
        </p:txBody>
      </p:sp>
      <p:sp>
        <p:nvSpPr>
          <p:cNvPr id="5" name="Slide Number Placeholder 4"/>
          <p:cNvSpPr>
            <a:spLocks noGrp="1"/>
          </p:cNvSpPr>
          <p:nvPr>
            <p:ph type="sldNum" sz="quarter" idx="12"/>
          </p:nvPr>
        </p:nvSpPr>
        <p:spPr/>
        <p:txBody>
          <a:bodyPr/>
          <a:lstStyle/>
          <a:p>
            <a:fld id="{E031068E-BC95-6C4A-9159-7CF1E0A4CD3F}" type="slidenum">
              <a:rPr lang="en-US" smtClean="0"/>
              <a:t>43</a:t>
            </a:fld>
            <a:endParaRPr lang="en-US"/>
          </a:p>
        </p:txBody>
      </p:sp>
    </p:spTree>
    <p:extLst>
      <p:ext uri="{BB962C8B-B14F-4D97-AF65-F5344CB8AC3E}">
        <p14:creationId xmlns:p14="http://schemas.microsoft.com/office/powerpoint/2010/main" val="2208212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371828" y="3333645"/>
            <a:ext cx="6510497" cy="3122494"/>
          </a:xfrm>
          <a:prstGeom prst="rect">
            <a:avLst/>
          </a:prstGeom>
        </p:spPr>
      </p:pic>
      <p:sp>
        <p:nvSpPr>
          <p:cNvPr id="2" name="Title 1"/>
          <p:cNvSpPr>
            <a:spLocks noGrp="1"/>
          </p:cNvSpPr>
          <p:nvPr>
            <p:ph type="title"/>
          </p:nvPr>
        </p:nvSpPr>
        <p:spPr/>
        <p:txBody>
          <a:bodyPr>
            <a:noAutofit/>
          </a:bodyPr>
          <a:lstStyle/>
          <a:p>
            <a:r>
              <a:rPr lang="en-US" sz="3200" dirty="0" smtClean="0"/>
              <a:t>Silicon detector replacement for the phototube:  ‘</a:t>
            </a:r>
            <a:r>
              <a:rPr lang="en-US" sz="3200" dirty="0" err="1" smtClean="0"/>
              <a:t>SiPM</a:t>
            </a:r>
            <a:r>
              <a:rPr lang="en-US" sz="3200" dirty="0" smtClean="0"/>
              <a:t>’ = Silicon </a:t>
            </a:r>
            <a:r>
              <a:rPr lang="en-US" sz="3200" dirty="0" err="1" smtClean="0"/>
              <a:t>PhotoMuliplier</a:t>
            </a:r>
            <a:r>
              <a:rPr lang="en-US" sz="3200" dirty="0" smtClean="0"/>
              <a:t/>
            </a:r>
            <a:br>
              <a:rPr lang="en-US" sz="3200" dirty="0" smtClean="0"/>
            </a:br>
            <a:endParaRPr lang="en-US" sz="3200" dirty="0"/>
          </a:p>
        </p:txBody>
      </p:sp>
      <p:sp>
        <p:nvSpPr>
          <p:cNvPr id="3" name="Content Placeholder 2"/>
          <p:cNvSpPr>
            <a:spLocks noGrp="1"/>
          </p:cNvSpPr>
          <p:nvPr>
            <p:ph idx="1"/>
          </p:nvPr>
        </p:nvSpPr>
        <p:spPr>
          <a:xfrm>
            <a:off x="1621424" y="1242232"/>
            <a:ext cx="6387018" cy="4525963"/>
          </a:xfrm>
        </p:spPr>
        <p:txBody>
          <a:bodyPr>
            <a:normAutofit/>
          </a:bodyPr>
          <a:lstStyle/>
          <a:p>
            <a:r>
              <a:rPr lang="en-US" sz="2400" dirty="0" smtClean="0"/>
              <a:t>An array of pixels that are operated right at the edge of Geiger avalanche mode</a:t>
            </a:r>
          </a:p>
          <a:p>
            <a:r>
              <a:rPr lang="en-US" sz="2400" dirty="0" smtClean="0"/>
              <a:t>Output is the same pulse height for each photon that hits </a:t>
            </a:r>
          </a:p>
          <a:p>
            <a:r>
              <a:rPr lang="en-US" sz="2400" dirty="0" smtClean="0"/>
              <a:t>Basically counts the number of photons</a:t>
            </a:r>
            <a:endParaRPr lang="en-US" sz="2400" dirty="0"/>
          </a:p>
        </p:txBody>
      </p:sp>
      <p:pic>
        <p:nvPicPr>
          <p:cNvPr id="5" name="Picture 4"/>
          <p:cNvPicPr>
            <a:picLocks noChangeAspect="1"/>
          </p:cNvPicPr>
          <p:nvPr/>
        </p:nvPicPr>
        <p:blipFill>
          <a:blip r:embed="rId3"/>
          <a:stretch>
            <a:fillRect/>
          </a:stretch>
        </p:blipFill>
        <p:spPr>
          <a:xfrm>
            <a:off x="4577334" y="3515590"/>
            <a:ext cx="4109466" cy="2840760"/>
          </a:xfrm>
          <a:prstGeom prst="rect">
            <a:avLst/>
          </a:prstGeom>
        </p:spPr>
      </p:pic>
      <p:sp>
        <p:nvSpPr>
          <p:cNvPr id="8" name="Slide Number Placeholder 7"/>
          <p:cNvSpPr>
            <a:spLocks noGrp="1"/>
          </p:cNvSpPr>
          <p:nvPr>
            <p:ph type="sldNum" sz="quarter" idx="12"/>
          </p:nvPr>
        </p:nvSpPr>
        <p:spPr/>
        <p:txBody>
          <a:bodyPr/>
          <a:lstStyle/>
          <a:p>
            <a:fld id="{E031068E-BC95-6C4A-9159-7CF1E0A4CD3F}" type="slidenum">
              <a:rPr lang="en-US" smtClean="0"/>
              <a:t>44</a:t>
            </a:fld>
            <a:endParaRPr lang="en-US"/>
          </a:p>
        </p:txBody>
      </p:sp>
      <p:pic>
        <p:nvPicPr>
          <p:cNvPr id="10" name="Picture 9"/>
          <p:cNvPicPr>
            <a:picLocks noChangeAspect="1"/>
          </p:cNvPicPr>
          <p:nvPr/>
        </p:nvPicPr>
        <p:blipFill>
          <a:blip r:embed="rId4"/>
          <a:stretch>
            <a:fillRect/>
          </a:stretch>
        </p:blipFill>
        <p:spPr>
          <a:xfrm>
            <a:off x="1957185" y="3768807"/>
            <a:ext cx="2620149" cy="2687332"/>
          </a:xfrm>
          <a:prstGeom prst="rect">
            <a:avLst/>
          </a:prstGeom>
        </p:spPr>
      </p:pic>
      <p:pic>
        <p:nvPicPr>
          <p:cNvPr id="6" name="Picture 5"/>
          <p:cNvPicPr>
            <a:picLocks noChangeAspect="1"/>
          </p:cNvPicPr>
          <p:nvPr/>
        </p:nvPicPr>
        <p:blipFill>
          <a:blip r:embed="rId5"/>
          <a:stretch>
            <a:fillRect/>
          </a:stretch>
        </p:blipFill>
        <p:spPr>
          <a:xfrm>
            <a:off x="1277407" y="3229207"/>
            <a:ext cx="3299927" cy="3299927"/>
          </a:xfrm>
          <a:prstGeom prst="rect">
            <a:avLst/>
          </a:prstGeom>
        </p:spPr>
      </p:pic>
    </p:spTree>
    <p:extLst>
      <p:ext uri="{BB962C8B-B14F-4D97-AF65-F5344CB8AC3E}">
        <p14:creationId xmlns:p14="http://schemas.microsoft.com/office/powerpoint/2010/main" val="3945026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Invisible Universe</a:t>
            </a:r>
            <a:endParaRPr lang="en-US" dirty="0"/>
          </a:p>
        </p:txBody>
      </p:sp>
      <p:sp>
        <p:nvSpPr>
          <p:cNvPr id="3" name="Content Placeholder 2"/>
          <p:cNvSpPr>
            <a:spLocks noGrp="1"/>
          </p:cNvSpPr>
          <p:nvPr>
            <p:ph idx="1"/>
          </p:nvPr>
        </p:nvSpPr>
        <p:spPr>
          <a:xfrm>
            <a:off x="271211" y="1664614"/>
            <a:ext cx="5426425" cy="4121685"/>
          </a:xfrm>
        </p:spPr>
        <p:txBody>
          <a:bodyPr>
            <a:normAutofit fontScale="70000" lnSpcReduction="20000"/>
          </a:bodyPr>
          <a:lstStyle/>
          <a:p>
            <a:r>
              <a:rPr lang="en-US" sz="2800" dirty="0" smtClean="0"/>
              <a:t>There is good evidence that we live in a cloud of unseen particles, called ‘dark matter’, that clumps up at the galaxy cluster scale. We haven’t seen this matter in the lab or at the collider detectors, or in our telescopes – only through its gravitational effect</a:t>
            </a:r>
          </a:p>
          <a:p>
            <a:endParaRPr lang="en-US" sz="2800" dirty="0"/>
          </a:p>
          <a:p>
            <a:r>
              <a:rPr lang="en-US" sz="2800" dirty="0" smtClean="0"/>
              <a:t>In dark matter searches need unprecedented event sensitivity: </a:t>
            </a:r>
          </a:p>
          <a:p>
            <a:pPr lvl="1"/>
            <a:r>
              <a:rPr lang="en-US" sz="2400" dirty="0" smtClean="0"/>
              <a:t>1 nuclear recoil per ton of active volume per year</a:t>
            </a:r>
          </a:p>
          <a:p>
            <a:pPr lvl="1"/>
            <a:r>
              <a:rPr lang="en-US" sz="2400" dirty="0" smtClean="0"/>
              <a:t>That recoil results in perhaps 10 </a:t>
            </a:r>
            <a:r>
              <a:rPr lang="en-US" sz="2400" dirty="0" err="1" smtClean="0"/>
              <a:t>KeV</a:t>
            </a:r>
            <a:r>
              <a:rPr lang="en-US" sz="2400" dirty="0" smtClean="0"/>
              <a:t> of energy and the nucleus recoils for about a micron.</a:t>
            </a:r>
            <a:endParaRPr lang="en-US" dirty="0"/>
          </a:p>
          <a:p>
            <a:endParaRPr lang="en-US" dirty="0"/>
          </a:p>
          <a:p>
            <a:r>
              <a:rPr lang="en-US" dirty="0" smtClean="0"/>
              <a:t>The name of the game is purity, sensitivity and background rejection</a:t>
            </a:r>
          </a:p>
        </p:txBody>
      </p:sp>
      <p:pic>
        <p:nvPicPr>
          <p:cNvPr id="4" name="Picture 3"/>
          <p:cNvPicPr>
            <a:picLocks noChangeAspect="1"/>
          </p:cNvPicPr>
          <p:nvPr/>
        </p:nvPicPr>
        <p:blipFill>
          <a:blip r:embed="rId2"/>
          <a:stretch>
            <a:fillRect/>
          </a:stretch>
        </p:blipFill>
        <p:spPr>
          <a:xfrm>
            <a:off x="5981700" y="2369305"/>
            <a:ext cx="2819400" cy="2882900"/>
          </a:xfrm>
          <a:prstGeom prst="rect">
            <a:avLst/>
          </a:prstGeom>
        </p:spPr>
      </p:pic>
      <p:sp>
        <p:nvSpPr>
          <p:cNvPr id="7" name="Slide Number Placeholder 6"/>
          <p:cNvSpPr>
            <a:spLocks noGrp="1"/>
          </p:cNvSpPr>
          <p:nvPr>
            <p:ph type="sldNum" sz="quarter" idx="12"/>
          </p:nvPr>
        </p:nvSpPr>
        <p:spPr/>
        <p:txBody>
          <a:bodyPr/>
          <a:lstStyle/>
          <a:p>
            <a:fld id="{E031068E-BC95-6C4A-9159-7CF1E0A4CD3F}" type="slidenum">
              <a:rPr lang="en-US" smtClean="0"/>
              <a:t>45</a:t>
            </a:fld>
            <a:endParaRPr lang="en-US"/>
          </a:p>
        </p:txBody>
      </p:sp>
    </p:spTree>
    <p:extLst>
      <p:ext uri="{BB962C8B-B14F-4D97-AF65-F5344CB8AC3E}">
        <p14:creationId xmlns:p14="http://schemas.microsoft.com/office/powerpoint/2010/main" val="13425137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685800"/>
          </a:xfrm>
        </p:spPr>
        <p:txBody>
          <a:bodyPr>
            <a:normAutofit fontScale="90000"/>
          </a:bodyPr>
          <a:lstStyle/>
          <a:p>
            <a:r>
              <a:rPr lang="en-US" dirty="0" smtClean="0"/>
              <a:t>Dark Matter Detectors</a:t>
            </a:r>
            <a:endParaRPr lang="en-US" dirty="0"/>
          </a:p>
        </p:txBody>
      </p:sp>
      <p:sp>
        <p:nvSpPr>
          <p:cNvPr id="3" name="Content Placeholder 2"/>
          <p:cNvSpPr>
            <a:spLocks noGrp="1"/>
          </p:cNvSpPr>
          <p:nvPr>
            <p:ph idx="1"/>
          </p:nvPr>
        </p:nvSpPr>
        <p:spPr>
          <a:xfrm>
            <a:off x="304800" y="914400"/>
            <a:ext cx="4495800" cy="1295400"/>
          </a:xfrm>
        </p:spPr>
        <p:txBody>
          <a:bodyPr>
            <a:normAutofit fontScale="62500" lnSpcReduction="20000"/>
          </a:bodyPr>
          <a:lstStyle/>
          <a:p>
            <a:r>
              <a:rPr lang="en-US" dirty="0" smtClean="0"/>
              <a:t>Need lots of mass, high sensitivity</a:t>
            </a:r>
          </a:p>
          <a:p>
            <a:r>
              <a:rPr lang="en-US" dirty="0" smtClean="0"/>
              <a:t>Rejection of radioactive background</a:t>
            </a:r>
          </a:p>
          <a:p>
            <a:r>
              <a:rPr lang="en-US" dirty="0" smtClean="0"/>
              <a:t>Energy deposit of ~</a:t>
            </a:r>
            <a:r>
              <a:rPr lang="en-US" dirty="0" err="1" smtClean="0"/>
              <a:t>KeV</a:t>
            </a:r>
            <a:r>
              <a:rPr lang="en-US" dirty="0" smtClean="0"/>
              <a:t> for </a:t>
            </a:r>
            <a:r>
              <a:rPr lang="en-US" dirty="0" smtClean="0"/>
              <a:t>WIMPs – no tracks are seen – just single events</a:t>
            </a:r>
            <a:endParaRPr lang="en-US" dirty="0"/>
          </a:p>
        </p:txBody>
      </p:sp>
      <p:pic>
        <p:nvPicPr>
          <p:cNvPr id="6" name="Picture 5"/>
          <p:cNvPicPr>
            <a:picLocks noChangeAspect="1"/>
          </p:cNvPicPr>
          <p:nvPr/>
        </p:nvPicPr>
        <p:blipFill>
          <a:blip r:embed="rId2"/>
          <a:stretch>
            <a:fillRect/>
          </a:stretch>
        </p:blipFill>
        <p:spPr>
          <a:xfrm>
            <a:off x="5108322" y="914400"/>
            <a:ext cx="3771320" cy="1981200"/>
          </a:xfrm>
          <a:prstGeom prst="rect">
            <a:avLst/>
          </a:prstGeom>
        </p:spPr>
      </p:pic>
      <p:pic>
        <p:nvPicPr>
          <p:cNvPr id="8" name="Picture 7"/>
          <p:cNvPicPr>
            <a:picLocks noChangeAspect="1"/>
          </p:cNvPicPr>
          <p:nvPr/>
        </p:nvPicPr>
        <p:blipFill>
          <a:blip r:embed="rId3"/>
          <a:stretch>
            <a:fillRect/>
          </a:stretch>
        </p:blipFill>
        <p:spPr>
          <a:xfrm>
            <a:off x="4419600" y="3352800"/>
            <a:ext cx="4460042" cy="2974848"/>
          </a:xfrm>
          <a:prstGeom prst="rect">
            <a:avLst/>
          </a:prstGeom>
        </p:spPr>
      </p:pic>
      <p:pic>
        <p:nvPicPr>
          <p:cNvPr id="9" name="Picture 8"/>
          <p:cNvPicPr>
            <a:picLocks noChangeAspect="1"/>
          </p:cNvPicPr>
          <p:nvPr/>
        </p:nvPicPr>
        <p:blipFill>
          <a:blip r:embed="rId4"/>
          <a:stretch>
            <a:fillRect/>
          </a:stretch>
        </p:blipFill>
        <p:spPr>
          <a:xfrm>
            <a:off x="1095335" y="2203390"/>
            <a:ext cx="2619223" cy="4114800"/>
          </a:xfrm>
          <a:prstGeom prst="rect">
            <a:avLst/>
          </a:prstGeom>
        </p:spPr>
      </p:pic>
      <p:sp>
        <p:nvSpPr>
          <p:cNvPr id="7" name="TextBox 6"/>
          <p:cNvSpPr txBox="1"/>
          <p:nvPr/>
        </p:nvSpPr>
        <p:spPr>
          <a:xfrm>
            <a:off x="5257800" y="2895600"/>
            <a:ext cx="3657600" cy="369332"/>
          </a:xfrm>
          <a:prstGeom prst="rect">
            <a:avLst/>
          </a:prstGeom>
          <a:noFill/>
        </p:spPr>
        <p:txBody>
          <a:bodyPr wrap="square" rtlCol="0">
            <a:spAutoFit/>
          </a:bodyPr>
          <a:lstStyle/>
          <a:p>
            <a:r>
              <a:rPr lang="en-US" dirty="0" smtClean="0"/>
              <a:t>silicon and germanium detectors</a:t>
            </a:r>
            <a:endParaRPr lang="en-US" dirty="0"/>
          </a:p>
        </p:txBody>
      </p:sp>
      <p:sp>
        <p:nvSpPr>
          <p:cNvPr id="11" name="TextBox 10"/>
          <p:cNvSpPr txBox="1"/>
          <p:nvPr/>
        </p:nvSpPr>
        <p:spPr>
          <a:xfrm>
            <a:off x="4948915" y="6373421"/>
            <a:ext cx="3880802" cy="369332"/>
          </a:xfrm>
          <a:prstGeom prst="rect">
            <a:avLst/>
          </a:prstGeom>
          <a:noFill/>
        </p:spPr>
        <p:txBody>
          <a:bodyPr wrap="none" rtlCol="0">
            <a:spAutoFit/>
          </a:bodyPr>
          <a:lstStyle/>
          <a:p>
            <a:r>
              <a:rPr lang="en-US" dirty="0" smtClean="0"/>
              <a:t>Liquid argon and xenon </a:t>
            </a:r>
            <a:r>
              <a:rPr lang="en-US" dirty="0" err="1" smtClean="0"/>
              <a:t>scint</a:t>
            </a:r>
            <a:r>
              <a:rPr lang="en-US" dirty="0" smtClean="0"/>
              <a:t>.</a:t>
            </a:r>
            <a:r>
              <a:rPr lang="en-US" dirty="0" smtClean="0"/>
              <a:t> </a:t>
            </a:r>
            <a:r>
              <a:rPr lang="en-US" dirty="0" smtClean="0"/>
              <a:t>detectors</a:t>
            </a:r>
            <a:endParaRPr lang="en-US" dirty="0"/>
          </a:p>
        </p:txBody>
      </p:sp>
      <p:sp>
        <p:nvSpPr>
          <p:cNvPr id="12" name="TextBox 11"/>
          <p:cNvSpPr txBox="1"/>
          <p:nvPr/>
        </p:nvSpPr>
        <p:spPr>
          <a:xfrm>
            <a:off x="1255913" y="6335536"/>
            <a:ext cx="2230035" cy="369332"/>
          </a:xfrm>
          <a:prstGeom prst="rect">
            <a:avLst/>
          </a:prstGeom>
          <a:noFill/>
        </p:spPr>
        <p:txBody>
          <a:bodyPr wrap="none" rtlCol="0">
            <a:spAutoFit/>
          </a:bodyPr>
          <a:lstStyle/>
          <a:p>
            <a:r>
              <a:rPr lang="en-US" dirty="0" smtClean="0"/>
              <a:t>PICO Bubble chamber</a:t>
            </a:r>
            <a:endParaRPr lang="en-US" dirty="0"/>
          </a:p>
        </p:txBody>
      </p:sp>
      <p:sp>
        <p:nvSpPr>
          <p:cNvPr id="10" name="Slide Number Placeholder 9"/>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5251975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1143000"/>
          </a:xfrm>
        </p:spPr>
        <p:txBody>
          <a:bodyPr/>
          <a:lstStyle/>
          <a:p>
            <a:r>
              <a:rPr lang="en-US" dirty="0" smtClean="0"/>
              <a:t>Superconducting detectors</a:t>
            </a:r>
            <a:endParaRPr lang="en-US" dirty="0"/>
          </a:p>
        </p:txBody>
      </p:sp>
      <p:sp>
        <p:nvSpPr>
          <p:cNvPr id="3" name="Content Placeholder 2"/>
          <p:cNvSpPr>
            <a:spLocks noGrp="1"/>
          </p:cNvSpPr>
          <p:nvPr>
            <p:ph idx="1"/>
          </p:nvPr>
        </p:nvSpPr>
        <p:spPr>
          <a:xfrm>
            <a:off x="1339848" y="2456067"/>
            <a:ext cx="8229600" cy="2747594"/>
          </a:xfrm>
        </p:spPr>
        <p:txBody>
          <a:bodyPr>
            <a:normAutofit/>
          </a:bodyPr>
          <a:lstStyle/>
          <a:p>
            <a:r>
              <a:rPr lang="en-US" sz="2400" dirty="0" smtClean="0"/>
              <a:t>TES – transition edge sensor</a:t>
            </a:r>
          </a:p>
          <a:p>
            <a:r>
              <a:rPr lang="en-US" sz="2400" dirty="0" smtClean="0"/>
              <a:t>STJ – superconducting tunnel junction</a:t>
            </a:r>
          </a:p>
          <a:p>
            <a:r>
              <a:rPr lang="en-US" sz="2400" dirty="0" smtClean="0"/>
              <a:t>MKID – microwave kinetic inductance det.</a:t>
            </a:r>
          </a:p>
          <a:p>
            <a:r>
              <a:rPr lang="en-US" sz="2400" dirty="0" smtClean="0"/>
              <a:t>MCAL – micro-calorimeter</a:t>
            </a:r>
            <a:endParaRPr lang="en-US" sz="2400" dirty="0"/>
          </a:p>
        </p:txBody>
      </p:sp>
      <p:pic>
        <p:nvPicPr>
          <p:cNvPr id="4" name="Picture 3"/>
          <p:cNvPicPr>
            <a:picLocks noChangeAspect="1"/>
          </p:cNvPicPr>
          <p:nvPr/>
        </p:nvPicPr>
        <p:blipFill>
          <a:blip r:embed="rId2"/>
          <a:stretch>
            <a:fillRect/>
          </a:stretch>
        </p:blipFill>
        <p:spPr>
          <a:xfrm>
            <a:off x="1857601" y="4278125"/>
            <a:ext cx="4988289" cy="2308128"/>
          </a:xfrm>
          <a:prstGeom prst="rect">
            <a:avLst/>
          </a:prstGeom>
        </p:spPr>
      </p:pic>
      <p:sp>
        <p:nvSpPr>
          <p:cNvPr id="5" name="TextBox 4"/>
          <p:cNvSpPr txBox="1"/>
          <p:nvPr/>
        </p:nvSpPr>
        <p:spPr>
          <a:xfrm>
            <a:off x="150696" y="1334472"/>
            <a:ext cx="8331319" cy="954107"/>
          </a:xfrm>
          <a:prstGeom prst="rect">
            <a:avLst/>
          </a:prstGeom>
          <a:noFill/>
        </p:spPr>
        <p:txBody>
          <a:bodyPr wrap="square" rtlCol="0">
            <a:spAutoFit/>
          </a:bodyPr>
          <a:lstStyle/>
          <a:p>
            <a:r>
              <a:rPr lang="en-US" sz="2800" dirty="0" smtClean="0"/>
              <a:t>Production of broken Cooper pairs, called ‘quasi particles’, can be on the order of 1000 electrons per </a:t>
            </a:r>
            <a:r>
              <a:rPr lang="en-US" sz="2800" dirty="0" err="1" smtClean="0"/>
              <a:t>eV</a:t>
            </a:r>
            <a:endParaRPr lang="en-US" sz="2800" dirty="0"/>
          </a:p>
        </p:txBody>
      </p:sp>
      <p:sp>
        <p:nvSpPr>
          <p:cNvPr id="8" name="Slide Number Placeholder 7"/>
          <p:cNvSpPr>
            <a:spLocks noGrp="1"/>
          </p:cNvSpPr>
          <p:nvPr>
            <p:ph type="sldNum" sz="quarter" idx="12"/>
          </p:nvPr>
        </p:nvSpPr>
        <p:spPr/>
        <p:txBody>
          <a:bodyPr/>
          <a:lstStyle/>
          <a:p>
            <a:fld id="{E031068E-BC95-6C4A-9159-7CF1E0A4CD3F}" type="slidenum">
              <a:rPr lang="en-US" smtClean="0"/>
              <a:t>47</a:t>
            </a:fld>
            <a:endParaRPr lang="en-US"/>
          </a:p>
        </p:txBody>
      </p:sp>
    </p:spTree>
    <p:extLst>
      <p:ext uri="{BB962C8B-B14F-4D97-AF65-F5344CB8AC3E}">
        <p14:creationId xmlns:p14="http://schemas.microsoft.com/office/powerpoint/2010/main" val="394502659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46369"/>
            <a:ext cx="8229600" cy="977097"/>
          </a:xfrm>
        </p:spPr>
        <p:txBody>
          <a:bodyPr/>
          <a:lstStyle/>
          <a:p>
            <a:r>
              <a:rPr lang="en-US" dirty="0"/>
              <a:t>First Transistor</a:t>
            </a:r>
          </a:p>
        </p:txBody>
      </p:sp>
      <p:pic>
        <p:nvPicPr>
          <p:cNvPr id="4" name="Picture 3"/>
          <p:cNvPicPr>
            <a:picLocks noChangeAspect="1"/>
          </p:cNvPicPr>
          <p:nvPr/>
        </p:nvPicPr>
        <p:blipFill>
          <a:blip r:embed="rId2"/>
          <a:stretch>
            <a:fillRect/>
          </a:stretch>
        </p:blipFill>
        <p:spPr>
          <a:xfrm>
            <a:off x="4152828" y="1433141"/>
            <a:ext cx="4551416" cy="3619198"/>
          </a:xfrm>
          <a:prstGeom prst="rect">
            <a:avLst/>
          </a:prstGeom>
        </p:spPr>
      </p:pic>
      <p:pic>
        <p:nvPicPr>
          <p:cNvPr id="53252" name="Picture 4" descr="transistor"/>
          <p:cNvPicPr>
            <a:picLocks noChangeAspect="1" noChangeArrowheads="1"/>
          </p:cNvPicPr>
          <p:nvPr/>
        </p:nvPicPr>
        <p:blipFill>
          <a:blip r:embed="rId3" cstate="print"/>
          <a:srcRect/>
          <a:stretch>
            <a:fillRect/>
          </a:stretch>
        </p:blipFill>
        <p:spPr bwMode="auto">
          <a:xfrm>
            <a:off x="4223610" y="1000513"/>
            <a:ext cx="4358702" cy="4358702"/>
          </a:xfrm>
          <a:prstGeom prst="rect">
            <a:avLst/>
          </a:prstGeom>
          <a:noFill/>
        </p:spPr>
      </p:pic>
      <p:sp>
        <p:nvSpPr>
          <p:cNvPr id="8" name="Content Placeholder 7"/>
          <p:cNvSpPr>
            <a:spLocks noGrp="1"/>
          </p:cNvSpPr>
          <p:nvPr>
            <p:ph idx="1"/>
          </p:nvPr>
        </p:nvSpPr>
        <p:spPr>
          <a:xfrm>
            <a:off x="219965" y="1000513"/>
            <a:ext cx="3766410" cy="4525963"/>
          </a:xfrm>
        </p:spPr>
        <p:txBody>
          <a:bodyPr>
            <a:normAutofit fontScale="62500" lnSpcReduction="20000"/>
          </a:bodyPr>
          <a:lstStyle/>
          <a:p>
            <a:r>
              <a:rPr lang="en-US" dirty="0" smtClean="0"/>
              <a:t>John Bardeen, William Shockley and Walter Brattain</a:t>
            </a:r>
          </a:p>
          <a:p>
            <a:r>
              <a:rPr lang="en-US" dirty="0" smtClean="0"/>
              <a:t>Working at GE after the war to replace the vacuum tube triode gate with a solid state device</a:t>
            </a:r>
          </a:p>
          <a:p>
            <a:r>
              <a:rPr lang="en-US" dirty="0" smtClean="0"/>
              <a:t>Achieved this with Germanium semi-conductor ‘transistor’</a:t>
            </a:r>
          </a:p>
          <a:p>
            <a:r>
              <a:rPr lang="en-US" dirty="0" smtClean="0"/>
              <a:t>Won Nobel prize for the transistor</a:t>
            </a:r>
          </a:p>
          <a:p>
            <a:r>
              <a:rPr lang="en-US" dirty="0" smtClean="0"/>
              <a:t>Robert </a:t>
            </a:r>
            <a:r>
              <a:rPr lang="en-US" dirty="0" err="1" smtClean="0"/>
              <a:t>Noyce</a:t>
            </a:r>
            <a:r>
              <a:rPr lang="en-US" dirty="0" smtClean="0"/>
              <a:t> and Jack </a:t>
            </a:r>
            <a:r>
              <a:rPr lang="en-US" dirty="0" err="1" smtClean="0"/>
              <a:t>Kilby</a:t>
            </a:r>
            <a:r>
              <a:rPr lang="en-US" dirty="0" smtClean="0"/>
              <a:t> subsequently won a Nobel for integrated circuits, which form the heart of silicon detector readout chips</a:t>
            </a:r>
          </a:p>
          <a:p>
            <a:endParaRPr lang="en-US" dirty="0"/>
          </a:p>
        </p:txBody>
      </p:sp>
      <p:sp>
        <p:nvSpPr>
          <p:cNvPr id="9" name="TextBox 8"/>
          <p:cNvSpPr txBox="1"/>
          <p:nvPr/>
        </p:nvSpPr>
        <p:spPr>
          <a:xfrm>
            <a:off x="1454806" y="5791880"/>
            <a:ext cx="6796075" cy="923330"/>
          </a:xfrm>
          <a:prstGeom prst="rect">
            <a:avLst/>
          </a:prstGeom>
          <a:solidFill>
            <a:srgbClr val="CCFFCC"/>
          </a:solidFill>
        </p:spPr>
        <p:txBody>
          <a:bodyPr wrap="square" rtlCol="0">
            <a:spAutoFit/>
          </a:bodyPr>
          <a:lstStyle/>
          <a:p>
            <a:r>
              <a:rPr lang="en-US" dirty="0"/>
              <a:t>"What we didn't realize then was that the integrated circuit would reduce the cost of electronic functions by a factor of a million to one, nothing had ever done that for anything before" - Jack </a:t>
            </a:r>
            <a:r>
              <a:rPr lang="en-US" dirty="0" err="1" smtClean="0"/>
              <a:t>Kilby</a:t>
            </a:r>
            <a:endParaRPr lang="en-US" baseline="30000" dirty="0"/>
          </a:p>
        </p:txBody>
      </p:sp>
      <p:sp>
        <p:nvSpPr>
          <p:cNvPr id="5" name="Slide Number Placeholder 4"/>
          <p:cNvSpPr>
            <a:spLocks noGrp="1"/>
          </p:cNvSpPr>
          <p:nvPr>
            <p:ph type="sldNum" sz="quarter" idx="12"/>
          </p:nvPr>
        </p:nvSpPr>
        <p:spPr/>
        <p:txBody>
          <a:bodyPr/>
          <a:lstStyle/>
          <a:p>
            <a:fld id="{E031068E-BC95-6C4A-9159-7CF1E0A4CD3F}" type="slidenum">
              <a:rPr lang="en-US" smtClean="0"/>
              <a:t>48</a:t>
            </a:fld>
            <a:endParaRPr lang="en-US"/>
          </a:p>
        </p:txBody>
      </p:sp>
    </p:spTree>
    <p:extLst>
      <p:ext uri="{BB962C8B-B14F-4D97-AF65-F5344CB8AC3E}">
        <p14:creationId xmlns:p14="http://schemas.microsoft.com/office/powerpoint/2010/main" val="433190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word on electronic readout</a:t>
            </a:r>
            <a:endParaRPr lang="en-US" dirty="0"/>
          </a:p>
        </p:txBody>
      </p:sp>
      <p:sp>
        <p:nvSpPr>
          <p:cNvPr id="3" name="Content Placeholder 2"/>
          <p:cNvSpPr>
            <a:spLocks noGrp="1"/>
          </p:cNvSpPr>
          <p:nvPr>
            <p:ph idx="1"/>
          </p:nvPr>
        </p:nvSpPr>
        <p:spPr/>
        <p:txBody>
          <a:bodyPr>
            <a:normAutofit/>
          </a:bodyPr>
          <a:lstStyle/>
          <a:p>
            <a:r>
              <a:rPr lang="en-US" sz="2400" dirty="0" smtClean="0"/>
              <a:t>Many detector systems have custom readout circuits that can sift very quickly through the torrential downpour of data coming in from millions of detector elements.</a:t>
            </a:r>
          </a:p>
          <a:p>
            <a:r>
              <a:rPr lang="en-US" sz="2400" dirty="0" smtClean="0"/>
              <a:t>ASIC’s (‘Application Specific Integrated Circuits’) can contain 1000’s of transistors on a single chip</a:t>
            </a:r>
            <a:endParaRPr lang="en-US" sz="2400" dirty="0"/>
          </a:p>
        </p:txBody>
      </p:sp>
      <p:pic>
        <p:nvPicPr>
          <p:cNvPr id="4" name="Picture 2" descr="vipic_right_pixel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5021" y="3843856"/>
            <a:ext cx="2742009" cy="273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994" t="17789" r="16003" b="23777"/>
          <a:stretch/>
        </p:blipFill>
        <p:spPr>
          <a:xfrm>
            <a:off x="4339375" y="3843856"/>
            <a:ext cx="4474635" cy="2644103"/>
          </a:xfrm>
          <a:prstGeom prst="rect">
            <a:avLst/>
          </a:prstGeom>
        </p:spPr>
      </p:pic>
      <p:sp>
        <p:nvSpPr>
          <p:cNvPr id="8" name="Slide Number Placeholder 7"/>
          <p:cNvSpPr>
            <a:spLocks noGrp="1"/>
          </p:cNvSpPr>
          <p:nvPr>
            <p:ph type="sldNum" sz="quarter" idx="12"/>
          </p:nvPr>
        </p:nvSpPr>
        <p:spPr/>
        <p:txBody>
          <a:bodyPr/>
          <a:lstStyle/>
          <a:p>
            <a:fld id="{E031068E-BC95-6C4A-9159-7CF1E0A4CD3F}" type="slidenum">
              <a:rPr lang="en-US" smtClean="0"/>
              <a:t>49</a:t>
            </a:fld>
            <a:endParaRPr lang="en-US"/>
          </a:p>
        </p:txBody>
      </p:sp>
    </p:spTree>
    <p:extLst>
      <p:ext uri="{BB962C8B-B14F-4D97-AF65-F5344CB8AC3E}">
        <p14:creationId xmlns:p14="http://schemas.microsoft.com/office/powerpoint/2010/main" val="30423041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giant collider detectors at LHC</a:t>
            </a:r>
            <a:endParaRPr lang="en-US" dirty="0"/>
          </a:p>
        </p:txBody>
      </p:sp>
      <p:pic>
        <p:nvPicPr>
          <p:cNvPr id="4" name="Picture 3"/>
          <p:cNvPicPr>
            <a:picLocks noChangeAspect="1"/>
          </p:cNvPicPr>
          <p:nvPr/>
        </p:nvPicPr>
        <p:blipFill>
          <a:blip r:embed="rId2"/>
          <a:stretch>
            <a:fillRect/>
          </a:stretch>
        </p:blipFill>
        <p:spPr>
          <a:xfrm>
            <a:off x="1423408" y="1417638"/>
            <a:ext cx="6367028" cy="4116058"/>
          </a:xfrm>
          <a:prstGeom prst="rect">
            <a:avLst/>
          </a:prstGeom>
        </p:spPr>
      </p:pic>
      <p:sp>
        <p:nvSpPr>
          <p:cNvPr id="3" name="TextBox 2"/>
          <p:cNvSpPr txBox="1"/>
          <p:nvPr/>
        </p:nvSpPr>
        <p:spPr>
          <a:xfrm>
            <a:off x="1702507" y="5764139"/>
            <a:ext cx="6339709" cy="369332"/>
          </a:xfrm>
          <a:prstGeom prst="rect">
            <a:avLst/>
          </a:prstGeom>
          <a:noFill/>
          <a:ln>
            <a:solidFill>
              <a:srgbClr val="4F81BD"/>
            </a:solidFill>
          </a:ln>
        </p:spPr>
        <p:txBody>
          <a:bodyPr wrap="none" rtlCol="0">
            <a:spAutoFit/>
          </a:bodyPr>
          <a:lstStyle/>
          <a:p>
            <a:r>
              <a:rPr lang="en-US" b="1" dirty="0" smtClean="0">
                <a:solidFill>
                  <a:srgbClr val="FF0000"/>
                </a:solidFill>
              </a:rPr>
              <a:t>Particle detectors teach us about the universe and are way cool!</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E031068E-BC95-6C4A-9159-7CF1E0A4CD3F}" type="slidenum">
              <a:rPr lang="en-US" smtClean="0"/>
              <a:t>5</a:t>
            </a:fld>
            <a:endParaRPr lang="en-US"/>
          </a:p>
        </p:txBody>
      </p:sp>
    </p:spTree>
    <p:extLst>
      <p:ext uri="{BB962C8B-B14F-4D97-AF65-F5344CB8AC3E}">
        <p14:creationId xmlns:p14="http://schemas.microsoft.com/office/powerpoint/2010/main" val="7238855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495"/>
            <a:ext cx="8468508" cy="1143000"/>
          </a:xfrm>
        </p:spPr>
        <p:txBody>
          <a:bodyPr>
            <a:normAutofit/>
          </a:bodyPr>
          <a:lstStyle/>
          <a:p>
            <a:r>
              <a:rPr lang="en-US" sz="3200" dirty="0" smtClean="0"/>
              <a:t>Q: Are there still big challenges in detector R&amp;D?</a:t>
            </a:r>
            <a:endParaRPr lang="en-US" sz="3200" dirty="0"/>
          </a:p>
        </p:txBody>
      </p:sp>
      <p:sp>
        <p:nvSpPr>
          <p:cNvPr id="3" name="Content Placeholder 2"/>
          <p:cNvSpPr>
            <a:spLocks noGrp="1"/>
          </p:cNvSpPr>
          <p:nvPr>
            <p:ph idx="1"/>
          </p:nvPr>
        </p:nvSpPr>
        <p:spPr>
          <a:xfrm>
            <a:off x="1023144" y="1724597"/>
            <a:ext cx="7661283" cy="1861075"/>
          </a:xfrm>
        </p:spPr>
        <p:txBody>
          <a:bodyPr>
            <a:noAutofit/>
          </a:bodyPr>
          <a:lstStyle/>
          <a:p>
            <a:r>
              <a:rPr lang="en-US" sz="1800" dirty="0" smtClean="0"/>
              <a:t>What is most of the Universe made of?</a:t>
            </a:r>
          </a:p>
          <a:p>
            <a:pPr lvl="1"/>
            <a:r>
              <a:rPr lang="en-US" sz="1800" dirty="0" smtClean="0"/>
              <a:t>Dark Matter experiments need unbelievable sensitivity and background rejection</a:t>
            </a:r>
          </a:p>
          <a:p>
            <a:r>
              <a:rPr lang="en-US" sz="1800" dirty="0" smtClean="0"/>
              <a:t>Is Dark Energy just a mysterious ‘Cosmological Constant’?</a:t>
            </a:r>
          </a:p>
          <a:p>
            <a:pPr lvl="1"/>
            <a:r>
              <a:rPr lang="en-US" sz="1800" dirty="0" smtClean="0"/>
              <a:t>Need to measure billions of galactic spectra to achieve enough accuracy</a:t>
            </a:r>
          </a:p>
          <a:p>
            <a:r>
              <a:rPr lang="en-US" sz="1800" dirty="0" smtClean="0"/>
              <a:t>The most attractive theory of particle physics – </a:t>
            </a:r>
            <a:r>
              <a:rPr lang="en-US" sz="1800" dirty="0" err="1" smtClean="0"/>
              <a:t>Supersymmetry</a:t>
            </a:r>
            <a:r>
              <a:rPr lang="en-US" sz="1800" dirty="0" smtClean="0"/>
              <a:t> – has not been seen yet. </a:t>
            </a:r>
          </a:p>
          <a:p>
            <a:pPr lvl="1"/>
            <a:r>
              <a:rPr lang="en-US" sz="1800" dirty="0" smtClean="0"/>
              <a:t>Will we need a larger machine?</a:t>
            </a:r>
          </a:p>
          <a:p>
            <a:pPr lvl="1"/>
            <a:r>
              <a:rPr lang="en-US" sz="1800" dirty="0" smtClean="0"/>
              <a:t>How do we run the LHC full tilt and survive (can silicon survive when there are 10</a:t>
            </a:r>
            <a:r>
              <a:rPr lang="en-US" sz="1800" baseline="30000" dirty="0" smtClean="0"/>
              <a:t>16</a:t>
            </a:r>
            <a:r>
              <a:rPr lang="en-US" sz="1800" dirty="0" smtClean="0"/>
              <a:t> particles per cm</a:t>
            </a:r>
            <a:r>
              <a:rPr lang="en-US" sz="1800" baseline="30000" dirty="0" smtClean="0"/>
              <a:t>2 </a:t>
            </a:r>
            <a:r>
              <a:rPr lang="en-US" sz="1800" dirty="0" smtClean="0"/>
              <a:t>?</a:t>
            </a:r>
          </a:p>
          <a:p>
            <a:r>
              <a:rPr lang="en-US" sz="1800" dirty="0" smtClean="0"/>
              <a:t>Do the fundamental constants of particles deviate from QM predictions?</a:t>
            </a:r>
          </a:p>
          <a:p>
            <a:pPr lvl="1"/>
            <a:r>
              <a:rPr lang="en-US" sz="1800" dirty="0" smtClean="0"/>
              <a:t>Need sensitivity of parts per billion</a:t>
            </a:r>
          </a:p>
          <a:p>
            <a:pPr lvl="1"/>
            <a:endParaRPr lang="en-US" sz="1600" dirty="0" smtClean="0"/>
          </a:p>
          <a:p>
            <a:endParaRPr lang="en-US" sz="2000" dirty="0"/>
          </a:p>
        </p:txBody>
      </p:sp>
      <p:sp>
        <p:nvSpPr>
          <p:cNvPr id="4" name="TextBox 3"/>
          <p:cNvSpPr txBox="1"/>
          <p:nvPr/>
        </p:nvSpPr>
        <p:spPr>
          <a:xfrm>
            <a:off x="820030" y="844193"/>
            <a:ext cx="7405593" cy="584776"/>
          </a:xfrm>
          <a:prstGeom prst="rect">
            <a:avLst/>
          </a:prstGeom>
          <a:noFill/>
        </p:spPr>
        <p:txBody>
          <a:bodyPr wrap="none" rtlCol="0">
            <a:spAutoFit/>
          </a:bodyPr>
          <a:lstStyle/>
          <a:p>
            <a:r>
              <a:rPr lang="en-US" sz="3200" dirty="0"/>
              <a:t>A: </a:t>
            </a:r>
            <a:r>
              <a:rPr lang="en-US" sz="3200" dirty="0" smtClean="0"/>
              <a:t>Yes! everything </a:t>
            </a:r>
            <a:r>
              <a:rPr lang="en-US" sz="3200" dirty="0"/>
              <a:t>is </a:t>
            </a:r>
            <a:r>
              <a:rPr lang="en-US" sz="3200" dirty="0" smtClean="0"/>
              <a:t>extremely challenging</a:t>
            </a:r>
            <a:r>
              <a:rPr lang="en-US" sz="3200" dirty="0"/>
              <a:t>!</a:t>
            </a:r>
          </a:p>
        </p:txBody>
      </p:sp>
      <p:sp>
        <p:nvSpPr>
          <p:cNvPr id="5" name="TextBox 4"/>
          <p:cNvSpPr txBox="1"/>
          <p:nvPr/>
        </p:nvSpPr>
        <p:spPr>
          <a:xfrm>
            <a:off x="1717535" y="5802476"/>
            <a:ext cx="7208173" cy="830997"/>
          </a:xfrm>
          <a:prstGeom prst="rect">
            <a:avLst/>
          </a:prstGeom>
          <a:noFill/>
        </p:spPr>
        <p:txBody>
          <a:bodyPr wrap="square" rtlCol="0">
            <a:spAutoFit/>
          </a:bodyPr>
          <a:lstStyle/>
          <a:p>
            <a:pPr algn="ctr"/>
            <a:r>
              <a:rPr lang="en-US" sz="2400" dirty="0" smtClean="0"/>
              <a:t>Remember:  ALL experiments need a detector </a:t>
            </a:r>
          </a:p>
          <a:p>
            <a:pPr algn="ctr"/>
            <a:r>
              <a:rPr lang="en-US" sz="2400" dirty="0" smtClean="0"/>
              <a:t>and your results will depend on its performance</a:t>
            </a:r>
            <a:endParaRPr lang="en-US" sz="2400" dirty="0"/>
          </a:p>
        </p:txBody>
      </p:sp>
      <p:sp>
        <p:nvSpPr>
          <p:cNvPr id="8" name="Slide Number Placeholder 7"/>
          <p:cNvSpPr>
            <a:spLocks noGrp="1"/>
          </p:cNvSpPr>
          <p:nvPr>
            <p:ph type="sldNum" sz="quarter" idx="12"/>
          </p:nvPr>
        </p:nvSpPr>
        <p:spPr/>
        <p:txBody>
          <a:bodyPr/>
          <a:lstStyle/>
          <a:p>
            <a:fld id="{E031068E-BC95-6C4A-9159-7CF1E0A4CD3F}" type="slidenum">
              <a:rPr lang="en-US" smtClean="0"/>
              <a:t>50</a:t>
            </a:fld>
            <a:endParaRPr lang="en-US"/>
          </a:p>
        </p:txBody>
      </p:sp>
    </p:spTree>
    <p:extLst>
      <p:ext uri="{BB962C8B-B14F-4D97-AF65-F5344CB8AC3E}">
        <p14:creationId xmlns:p14="http://schemas.microsoft.com/office/powerpoint/2010/main" val="3945026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 one slide review of the </a:t>
            </a:r>
            <a:br>
              <a:rPr lang="en-US" sz="3200" dirty="0" smtClean="0"/>
            </a:br>
            <a:r>
              <a:rPr lang="en-US" sz="3200" dirty="0" smtClean="0"/>
              <a:t>Standard Model of Particle </a:t>
            </a:r>
            <a:r>
              <a:rPr lang="en-US" sz="3200" dirty="0"/>
              <a:t>P</a:t>
            </a:r>
            <a:r>
              <a:rPr lang="en-US" sz="3200" dirty="0" smtClean="0"/>
              <a:t>hysics</a:t>
            </a:r>
            <a:endParaRPr lang="en-US" sz="3200" dirty="0"/>
          </a:p>
        </p:txBody>
      </p:sp>
      <p:pic>
        <p:nvPicPr>
          <p:cNvPr id="5" name="Picture 4"/>
          <p:cNvPicPr>
            <a:picLocks noChangeAspect="1"/>
          </p:cNvPicPr>
          <p:nvPr/>
        </p:nvPicPr>
        <p:blipFill>
          <a:blip r:embed="rId2"/>
          <a:stretch>
            <a:fillRect/>
          </a:stretch>
        </p:blipFill>
        <p:spPr>
          <a:xfrm>
            <a:off x="1322317" y="1613816"/>
            <a:ext cx="3340842" cy="2983372"/>
          </a:xfrm>
          <a:prstGeom prst="rect">
            <a:avLst/>
          </a:prstGeom>
        </p:spPr>
      </p:pic>
      <p:sp>
        <p:nvSpPr>
          <p:cNvPr id="7" name="Rectangle 46"/>
          <p:cNvSpPr>
            <a:spLocks noChangeArrowheads="1"/>
          </p:cNvSpPr>
          <p:nvPr/>
        </p:nvSpPr>
        <p:spPr bwMode="auto">
          <a:xfrm>
            <a:off x="4663159" y="1459470"/>
            <a:ext cx="4764778" cy="4953000"/>
          </a:xfrm>
          <a:prstGeom prst="rect">
            <a:avLst/>
          </a:prstGeom>
          <a:noFill/>
          <a:ln w="9525">
            <a:noFill/>
            <a:miter lim="800000"/>
            <a:headEnd/>
            <a:tailEnd/>
          </a:ln>
          <a:effectLst/>
        </p:spPr>
        <p:txBody>
          <a:bodyPr/>
          <a:lstStyle/>
          <a:p>
            <a:pPr marL="742950" lvl="1" indent="-285750" eaLnBrk="1" hangingPunct="1">
              <a:spcBef>
                <a:spcPct val="20000"/>
              </a:spcBef>
              <a:buClr>
                <a:schemeClr val="hlink"/>
              </a:buClr>
              <a:buSzPct val="70000"/>
              <a:buFont typeface="Wingdings" pitchFamily="2" charset="2"/>
              <a:buChar char="n"/>
            </a:pPr>
            <a:r>
              <a:rPr lang="en-US" dirty="0"/>
              <a:t>Leptons: </a:t>
            </a:r>
          </a:p>
          <a:p>
            <a:pPr marL="1143000" lvl="2" indent="-228600" eaLnBrk="1" hangingPunct="1">
              <a:spcBef>
                <a:spcPct val="20000"/>
              </a:spcBef>
              <a:buClr>
                <a:srgbClr val="008000"/>
              </a:buClr>
              <a:buSzPct val="70000"/>
              <a:buFont typeface="Wingdings" pitchFamily="2" charset="2"/>
              <a:buChar char="n"/>
            </a:pPr>
            <a:r>
              <a:rPr lang="en-US" sz="1600" dirty="0">
                <a:solidFill>
                  <a:srgbClr val="000000"/>
                </a:solidFill>
              </a:rPr>
              <a:t>are fundamental</a:t>
            </a:r>
          </a:p>
          <a:p>
            <a:pPr marL="1143000" lvl="2" indent="-228600" eaLnBrk="1" hangingPunct="1">
              <a:spcBef>
                <a:spcPct val="20000"/>
              </a:spcBef>
              <a:buClr>
                <a:srgbClr val="008000"/>
              </a:buClr>
              <a:buSzPct val="70000"/>
              <a:buFont typeface="Wingdings" pitchFamily="2" charset="2"/>
              <a:buChar char="n"/>
            </a:pPr>
            <a:r>
              <a:rPr lang="en-US" sz="1600" dirty="0">
                <a:solidFill>
                  <a:srgbClr val="000000"/>
                </a:solidFill>
              </a:rPr>
              <a:t>appear individually in nature</a:t>
            </a:r>
          </a:p>
          <a:p>
            <a:pPr marL="1600200" lvl="3" indent="-228600" eaLnBrk="1" hangingPunct="1">
              <a:spcBef>
                <a:spcPct val="20000"/>
              </a:spcBef>
              <a:buClr>
                <a:schemeClr val="accent2"/>
              </a:buClr>
              <a:buSzPct val="70000"/>
              <a:buFont typeface="Wingdings" pitchFamily="2" charset="2"/>
              <a:buChar char="n"/>
            </a:pPr>
            <a:r>
              <a:rPr lang="en-US" sz="1600" dirty="0">
                <a:solidFill>
                  <a:srgbClr val="000000"/>
                </a:solidFill>
              </a:rPr>
              <a:t>electron + electron neutrino</a:t>
            </a:r>
          </a:p>
          <a:p>
            <a:pPr marL="1600200" lvl="3" indent="-228600" eaLnBrk="1" hangingPunct="1">
              <a:spcBef>
                <a:spcPct val="20000"/>
              </a:spcBef>
              <a:buClr>
                <a:schemeClr val="accent2"/>
              </a:buClr>
              <a:buSzPct val="70000"/>
              <a:buFont typeface="Wingdings" pitchFamily="2" charset="2"/>
              <a:buChar char="n"/>
            </a:pPr>
            <a:r>
              <a:rPr lang="en-US" sz="1600" dirty="0" err="1">
                <a:solidFill>
                  <a:srgbClr val="000000"/>
                </a:solidFill>
              </a:rPr>
              <a:t>muon</a:t>
            </a:r>
            <a:r>
              <a:rPr lang="en-US" sz="1600" dirty="0">
                <a:solidFill>
                  <a:srgbClr val="000000"/>
                </a:solidFill>
              </a:rPr>
              <a:t> + </a:t>
            </a:r>
            <a:r>
              <a:rPr lang="en-US" sz="1600" dirty="0" err="1">
                <a:solidFill>
                  <a:srgbClr val="000000"/>
                </a:solidFill>
              </a:rPr>
              <a:t>muon</a:t>
            </a:r>
            <a:r>
              <a:rPr lang="en-US" sz="1600" dirty="0">
                <a:solidFill>
                  <a:srgbClr val="000000"/>
                </a:solidFill>
              </a:rPr>
              <a:t> neutrino</a:t>
            </a:r>
          </a:p>
          <a:p>
            <a:pPr marL="1600200" lvl="3" indent="-228600" eaLnBrk="1" hangingPunct="1">
              <a:spcBef>
                <a:spcPct val="20000"/>
              </a:spcBef>
              <a:buClr>
                <a:schemeClr val="accent2"/>
              </a:buClr>
              <a:buSzPct val="70000"/>
              <a:buFont typeface="Wingdings" pitchFamily="2" charset="2"/>
              <a:buChar char="n"/>
            </a:pPr>
            <a:r>
              <a:rPr lang="en-US" sz="1600" dirty="0">
                <a:solidFill>
                  <a:srgbClr val="000000"/>
                </a:solidFill>
              </a:rPr>
              <a:t>tau lepton + tau </a:t>
            </a:r>
            <a:r>
              <a:rPr lang="en-US" sz="1600" dirty="0" smtClean="0">
                <a:solidFill>
                  <a:srgbClr val="000000"/>
                </a:solidFill>
              </a:rPr>
              <a:t>neutrino</a:t>
            </a:r>
            <a:endParaRPr lang="en-US" sz="1600" dirty="0">
              <a:solidFill>
                <a:srgbClr val="000000"/>
              </a:solidFill>
            </a:endParaRPr>
          </a:p>
          <a:p>
            <a:pPr marL="742950" lvl="1" indent="-285750" eaLnBrk="1" hangingPunct="1">
              <a:spcBef>
                <a:spcPct val="20000"/>
              </a:spcBef>
              <a:buClr>
                <a:schemeClr val="hlink"/>
              </a:buClr>
              <a:buSzPct val="70000"/>
              <a:buFont typeface="Wingdings" pitchFamily="2" charset="2"/>
              <a:buChar char="n"/>
            </a:pPr>
            <a:r>
              <a:rPr lang="en-US" dirty="0">
                <a:solidFill>
                  <a:srgbClr val="000000"/>
                </a:solidFill>
              </a:rPr>
              <a:t>Quarks: </a:t>
            </a:r>
          </a:p>
          <a:p>
            <a:pPr marL="1143000" lvl="2" indent="-228600" eaLnBrk="1" hangingPunct="1">
              <a:spcBef>
                <a:spcPct val="20000"/>
              </a:spcBef>
              <a:buClr>
                <a:srgbClr val="008000"/>
              </a:buClr>
              <a:buSzPct val="70000"/>
              <a:buFont typeface="Wingdings" pitchFamily="2" charset="2"/>
              <a:buChar char="n"/>
            </a:pPr>
            <a:r>
              <a:rPr lang="en-US" sz="1600" dirty="0">
                <a:solidFill>
                  <a:srgbClr val="000000"/>
                </a:solidFill>
              </a:rPr>
              <a:t>Particles </a:t>
            </a:r>
            <a:r>
              <a:rPr lang="en-GB" sz="1600" dirty="0"/>
              <a:t>that make up protons and neutrons and lots of other particles</a:t>
            </a:r>
          </a:p>
          <a:p>
            <a:pPr marL="1143000" lvl="2" indent="-228600" eaLnBrk="1" hangingPunct="1">
              <a:spcBef>
                <a:spcPct val="20000"/>
              </a:spcBef>
              <a:buClr>
                <a:srgbClr val="008000"/>
              </a:buClr>
              <a:buSzPct val="70000"/>
              <a:buFont typeface="Wingdings" pitchFamily="2" charset="2"/>
              <a:buChar char="n"/>
            </a:pPr>
            <a:r>
              <a:rPr lang="en-GB" sz="1600" dirty="0"/>
              <a:t>appear in nature only in groups of</a:t>
            </a:r>
          </a:p>
          <a:p>
            <a:pPr marL="1600200" lvl="3" indent="-228600" eaLnBrk="1" hangingPunct="1">
              <a:spcBef>
                <a:spcPct val="20000"/>
              </a:spcBef>
              <a:buClr>
                <a:schemeClr val="accent2"/>
              </a:buClr>
              <a:buSzPct val="70000"/>
              <a:buFont typeface="Wingdings" pitchFamily="2" charset="2"/>
              <a:buChar char="n"/>
            </a:pPr>
            <a:r>
              <a:rPr lang="en-GB" sz="1600" dirty="0"/>
              <a:t>2 quarks</a:t>
            </a:r>
            <a:br>
              <a:rPr lang="en-GB" sz="1600" dirty="0"/>
            </a:br>
            <a:r>
              <a:rPr lang="en-US" dirty="0">
                <a:solidFill>
                  <a:srgbClr val="3333CC"/>
                </a:solidFill>
                <a:latin typeface="Symbol" pitchFamily="18" charset="2"/>
              </a:rPr>
              <a:t>p</a:t>
            </a:r>
            <a:r>
              <a:rPr lang="en-US" baseline="30000" dirty="0">
                <a:solidFill>
                  <a:srgbClr val="3333CC"/>
                </a:solidFill>
                <a:latin typeface="Times New Roman" pitchFamily="18" charset="0"/>
              </a:rPr>
              <a:t>+</a:t>
            </a:r>
            <a:r>
              <a:rPr lang="en-US" dirty="0">
                <a:solidFill>
                  <a:srgbClr val="3333CC"/>
                </a:solidFill>
                <a:latin typeface="Times New Roman" pitchFamily="18" charset="0"/>
              </a:rPr>
              <a:t> = </a:t>
            </a:r>
            <a:r>
              <a:rPr lang="en-US" dirty="0" err="1">
                <a:solidFill>
                  <a:srgbClr val="3333CC"/>
                </a:solidFill>
                <a:latin typeface="Times New Roman" pitchFamily="18" charset="0"/>
              </a:rPr>
              <a:t>ud</a:t>
            </a:r>
            <a:r>
              <a:rPr lang="en-US" dirty="0">
                <a:solidFill>
                  <a:srgbClr val="3333CC"/>
                </a:solidFill>
                <a:latin typeface="Times New Roman" pitchFamily="18" charset="0"/>
              </a:rPr>
              <a:t/>
            </a:r>
            <a:br>
              <a:rPr lang="en-US" dirty="0">
                <a:solidFill>
                  <a:srgbClr val="3333CC"/>
                </a:solidFill>
                <a:latin typeface="Times New Roman" pitchFamily="18" charset="0"/>
              </a:rPr>
            </a:br>
            <a:r>
              <a:rPr lang="en-US" dirty="0">
                <a:solidFill>
                  <a:srgbClr val="3333CC"/>
                </a:solidFill>
                <a:latin typeface="Times New Roman" pitchFamily="18" charset="0"/>
              </a:rPr>
              <a:t>J/</a:t>
            </a:r>
            <a:r>
              <a:rPr lang="en-US" dirty="0">
                <a:solidFill>
                  <a:srgbClr val="3333CC"/>
                </a:solidFill>
                <a:latin typeface="Symbol" pitchFamily="18" charset="2"/>
              </a:rPr>
              <a:t>Y</a:t>
            </a:r>
            <a:r>
              <a:rPr lang="en-US" dirty="0">
                <a:solidFill>
                  <a:srgbClr val="3333CC"/>
                </a:solidFill>
                <a:latin typeface="Times New Roman" pitchFamily="18" charset="0"/>
              </a:rPr>
              <a:t> = cc</a:t>
            </a:r>
            <a:br>
              <a:rPr lang="en-US" dirty="0">
                <a:solidFill>
                  <a:srgbClr val="3333CC"/>
                </a:solidFill>
                <a:latin typeface="Times New Roman" pitchFamily="18" charset="0"/>
              </a:rPr>
            </a:br>
            <a:r>
              <a:rPr lang="en-US" dirty="0">
                <a:solidFill>
                  <a:srgbClr val="3333CC"/>
                </a:solidFill>
                <a:latin typeface="Symbol" pitchFamily="18" charset="2"/>
              </a:rPr>
              <a:t>U</a:t>
            </a:r>
            <a:r>
              <a:rPr lang="en-US" dirty="0">
                <a:solidFill>
                  <a:srgbClr val="3333CC"/>
                </a:solidFill>
                <a:latin typeface="Times New Roman" pitchFamily="18" charset="0"/>
              </a:rPr>
              <a:t> = bb</a:t>
            </a:r>
          </a:p>
          <a:p>
            <a:pPr marL="1600200" lvl="3" indent="-228600" eaLnBrk="1" hangingPunct="1">
              <a:spcBef>
                <a:spcPct val="20000"/>
              </a:spcBef>
              <a:buClr>
                <a:schemeClr val="accent2"/>
              </a:buClr>
              <a:buSzPct val="70000"/>
              <a:buFont typeface="Wingdings" pitchFamily="2" charset="2"/>
              <a:buNone/>
            </a:pPr>
            <a:r>
              <a:rPr lang="en-GB" sz="1600" dirty="0"/>
              <a:t> </a:t>
            </a:r>
            <a:endParaRPr lang="en-US" sz="1600" dirty="0"/>
          </a:p>
        </p:txBody>
      </p:sp>
      <p:sp>
        <p:nvSpPr>
          <p:cNvPr id="8" name="AutoShape 60"/>
          <p:cNvSpPr>
            <a:spLocks/>
          </p:cNvSpPr>
          <p:nvPr/>
        </p:nvSpPr>
        <p:spPr bwMode="auto">
          <a:xfrm rot="16200000">
            <a:off x="8019432" y="5016559"/>
            <a:ext cx="152400" cy="1143000"/>
          </a:xfrm>
          <a:prstGeom prst="leftBrace">
            <a:avLst>
              <a:gd name="adj1" fmla="val 62500"/>
              <a:gd name="adj2" fmla="val 49676"/>
            </a:avLst>
          </a:prstGeom>
          <a:noFill/>
          <a:ln w="9525">
            <a:solidFill>
              <a:schemeClr val="tx1"/>
            </a:solidFill>
            <a:round/>
            <a:headEnd/>
            <a:tailEnd/>
          </a:ln>
          <a:effectLst/>
        </p:spPr>
        <p:txBody>
          <a:bodyPr wrap="none" anchor="ctr"/>
          <a:lstStyle/>
          <a:p>
            <a:endParaRPr lang="en-US" kern="1200"/>
          </a:p>
        </p:txBody>
      </p:sp>
      <p:sp>
        <p:nvSpPr>
          <p:cNvPr id="9" name="Text Box 61"/>
          <p:cNvSpPr txBox="1">
            <a:spLocks noChangeArrowheads="1"/>
          </p:cNvSpPr>
          <p:nvPr/>
        </p:nvSpPr>
        <p:spPr bwMode="auto">
          <a:xfrm>
            <a:off x="6353137" y="5572988"/>
            <a:ext cx="1066800" cy="338554"/>
          </a:xfrm>
          <a:prstGeom prst="rect">
            <a:avLst/>
          </a:prstGeom>
          <a:noFill/>
          <a:ln w="9525">
            <a:noFill/>
            <a:miter lim="800000"/>
            <a:headEnd/>
            <a:tailEnd/>
          </a:ln>
          <a:effectLst/>
        </p:spPr>
        <p:txBody>
          <a:bodyPr>
            <a:spAutoFit/>
          </a:bodyPr>
          <a:lstStyle/>
          <a:p>
            <a:pPr>
              <a:spcBef>
                <a:spcPct val="50000"/>
              </a:spcBef>
            </a:pPr>
            <a:r>
              <a:rPr lang="en-US" sz="1600" kern="1200" dirty="0"/>
              <a:t>Mesons</a:t>
            </a:r>
            <a:endParaRPr lang="en-US" kern="1200" dirty="0"/>
          </a:p>
        </p:txBody>
      </p:sp>
      <p:sp>
        <p:nvSpPr>
          <p:cNvPr id="10" name="Rectangle 9"/>
          <p:cNvSpPr>
            <a:spLocks noChangeArrowheads="1"/>
          </p:cNvSpPr>
          <p:nvPr/>
        </p:nvSpPr>
        <p:spPr bwMode="auto">
          <a:xfrm>
            <a:off x="5885657" y="4335001"/>
            <a:ext cx="2971800" cy="1447800"/>
          </a:xfrm>
          <a:prstGeom prst="rect">
            <a:avLst/>
          </a:prstGeom>
          <a:noFill/>
          <a:ln w="9525">
            <a:noFill/>
            <a:miter lim="800000"/>
            <a:headEnd/>
            <a:tailEnd/>
          </a:ln>
          <a:effectLst/>
        </p:spPr>
        <p:txBody>
          <a:bodyPr/>
          <a:lstStyle/>
          <a:p>
            <a:pPr marL="1600200" lvl="3" indent="-228600" eaLnBrk="1" hangingPunct="1">
              <a:spcBef>
                <a:spcPct val="20000"/>
              </a:spcBef>
              <a:buClr>
                <a:schemeClr val="accent2"/>
              </a:buClr>
              <a:buSzPct val="70000"/>
              <a:buFont typeface="Wingdings" pitchFamily="2" charset="2"/>
              <a:buChar char="n"/>
            </a:pPr>
            <a:r>
              <a:rPr lang="en-GB" sz="1600" kern="1200" dirty="0"/>
              <a:t>3 quarks</a:t>
            </a:r>
            <a:br>
              <a:rPr lang="en-GB" sz="1600" kern="1200" dirty="0"/>
            </a:br>
            <a:r>
              <a:rPr lang="en-US" kern="1200" dirty="0">
                <a:solidFill>
                  <a:srgbClr val="3333CC"/>
                </a:solidFill>
                <a:latin typeface="Times New Roman" pitchFamily="18" charset="0"/>
              </a:rPr>
              <a:t>p = </a:t>
            </a:r>
            <a:r>
              <a:rPr lang="en-GB" kern="1200" dirty="0" err="1">
                <a:solidFill>
                  <a:srgbClr val="3333CC"/>
                </a:solidFill>
                <a:latin typeface="Times New Roman" pitchFamily="18" charset="0"/>
              </a:rPr>
              <a:t>uud</a:t>
            </a:r>
            <a:r>
              <a:rPr lang="en-GB" sz="1400" kern="1200" dirty="0">
                <a:solidFill>
                  <a:srgbClr val="3333CC"/>
                </a:solidFill>
                <a:latin typeface="Times New Roman" pitchFamily="18" charset="0"/>
              </a:rPr>
              <a:t/>
            </a:r>
            <a:br>
              <a:rPr lang="en-GB" sz="1400" kern="1200" dirty="0">
                <a:solidFill>
                  <a:srgbClr val="3333CC"/>
                </a:solidFill>
                <a:latin typeface="Times New Roman" pitchFamily="18" charset="0"/>
              </a:rPr>
            </a:br>
            <a:r>
              <a:rPr lang="en-US" kern="1200" dirty="0">
                <a:solidFill>
                  <a:srgbClr val="3333CC"/>
                </a:solidFill>
                <a:latin typeface="Symbol" pitchFamily="18" charset="2"/>
              </a:rPr>
              <a:t>L</a:t>
            </a:r>
            <a:r>
              <a:rPr lang="en-US" kern="1200" baseline="30000" dirty="0">
                <a:solidFill>
                  <a:srgbClr val="3333CC"/>
                </a:solidFill>
                <a:latin typeface="Times New Roman" pitchFamily="18" charset="0"/>
              </a:rPr>
              <a:t>0</a:t>
            </a:r>
            <a:r>
              <a:rPr lang="en-US" kern="1200" dirty="0">
                <a:solidFill>
                  <a:srgbClr val="3333CC"/>
                </a:solidFill>
                <a:latin typeface="Times New Roman" pitchFamily="18" charset="0"/>
              </a:rPr>
              <a:t> = </a:t>
            </a:r>
            <a:r>
              <a:rPr lang="en-US" kern="1200" dirty="0" err="1">
                <a:solidFill>
                  <a:srgbClr val="3333CC"/>
                </a:solidFill>
                <a:latin typeface="Times New Roman" pitchFamily="18" charset="0"/>
              </a:rPr>
              <a:t>uds</a:t>
            </a:r>
            <a:r>
              <a:rPr lang="en-US" kern="1200" dirty="0">
                <a:solidFill>
                  <a:srgbClr val="3333CC"/>
                </a:solidFill>
                <a:latin typeface="Times New Roman" pitchFamily="18" charset="0"/>
              </a:rPr>
              <a:t/>
            </a:r>
            <a:br>
              <a:rPr lang="en-US" kern="1200" dirty="0">
                <a:solidFill>
                  <a:srgbClr val="3333CC"/>
                </a:solidFill>
                <a:latin typeface="Times New Roman" pitchFamily="18" charset="0"/>
              </a:rPr>
            </a:br>
            <a:r>
              <a:rPr lang="en-US" kern="1200" dirty="0">
                <a:solidFill>
                  <a:srgbClr val="3333CC"/>
                </a:solidFill>
                <a:latin typeface="Symbol" pitchFamily="18" charset="2"/>
              </a:rPr>
              <a:t>L</a:t>
            </a:r>
            <a:r>
              <a:rPr lang="en-US" kern="1200" baseline="30000" dirty="0">
                <a:solidFill>
                  <a:srgbClr val="3333CC"/>
                </a:solidFill>
                <a:latin typeface="Times New Roman" pitchFamily="18" charset="0"/>
              </a:rPr>
              <a:t>0</a:t>
            </a:r>
            <a:r>
              <a:rPr lang="en-US" kern="1200" baseline="-25000" dirty="0">
                <a:solidFill>
                  <a:srgbClr val="3333CC"/>
                </a:solidFill>
                <a:latin typeface="Times New Roman" pitchFamily="18" charset="0"/>
              </a:rPr>
              <a:t>b</a:t>
            </a:r>
            <a:r>
              <a:rPr lang="en-US" kern="1200" dirty="0">
                <a:solidFill>
                  <a:srgbClr val="3333CC"/>
                </a:solidFill>
                <a:latin typeface="Times New Roman" pitchFamily="18" charset="0"/>
              </a:rPr>
              <a:t> = </a:t>
            </a:r>
            <a:r>
              <a:rPr lang="en-US" kern="1200" dirty="0" err="1">
                <a:solidFill>
                  <a:srgbClr val="3333CC"/>
                </a:solidFill>
                <a:latin typeface="Times New Roman" pitchFamily="18" charset="0"/>
              </a:rPr>
              <a:t>udb</a:t>
            </a:r>
            <a:endParaRPr lang="en-US" kern="1200" dirty="0">
              <a:solidFill>
                <a:srgbClr val="3333CC"/>
              </a:solidFill>
              <a:latin typeface="Times New Roman" pitchFamily="18" charset="0"/>
            </a:endParaRPr>
          </a:p>
          <a:p>
            <a:pPr marL="342900" indent="-342900" eaLnBrk="1" hangingPunct="1"/>
            <a:endParaRPr lang="en-GB" kern="1200" dirty="0">
              <a:solidFill>
                <a:srgbClr val="3333CC"/>
              </a:solidFill>
            </a:endParaRPr>
          </a:p>
          <a:p>
            <a:pPr marL="342900" indent="-342900" algn="ctr" eaLnBrk="1">
              <a:buClr>
                <a:srgbClr val="000000"/>
              </a:buClr>
              <a:buSzPct val="45000"/>
              <a:buFont typeface="StarSymbol" charset="0"/>
              <a:buNone/>
            </a:pPr>
            <a:endParaRPr lang="en-US" kern="1200" dirty="0">
              <a:solidFill>
                <a:srgbClr val="3333CC"/>
              </a:solidFill>
            </a:endParaRPr>
          </a:p>
        </p:txBody>
      </p:sp>
      <p:sp>
        <p:nvSpPr>
          <p:cNvPr id="11" name="TextBox 10"/>
          <p:cNvSpPr txBox="1"/>
          <p:nvPr/>
        </p:nvSpPr>
        <p:spPr>
          <a:xfrm>
            <a:off x="261802" y="4911693"/>
            <a:ext cx="5623855" cy="1200329"/>
          </a:xfrm>
          <a:prstGeom prst="rect">
            <a:avLst/>
          </a:prstGeom>
          <a:noFill/>
          <a:ln>
            <a:solidFill>
              <a:schemeClr val="tx1"/>
            </a:solidFill>
          </a:ln>
        </p:spPr>
        <p:txBody>
          <a:bodyPr wrap="square" rtlCol="0">
            <a:spAutoFit/>
          </a:bodyPr>
          <a:lstStyle/>
          <a:p>
            <a:r>
              <a:rPr lang="en-US" dirty="0" smtClean="0"/>
              <a:t>Force carrying particles:</a:t>
            </a:r>
          </a:p>
          <a:p>
            <a:r>
              <a:rPr lang="en-US" dirty="0"/>
              <a:t>	</a:t>
            </a:r>
            <a:r>
              <a:rPr lang="en-US" dirty="0" smtClean="0"/>
              <a:t>Strong – gluons binds quarks together into nuclei</a:t>
            </a:r>
          </a:p>
          <a:p>
            <a:r>
              <a:rPr lang="en-US" dirty="0"/>
              <a:t>	</a:t>
            </a:r>
            <a:r>
              <a:rPr lang="en-US" dirty="0" smtClean="0"/>
              <a:t>Weak – W/Z mediate transitions between flavors</a:t>
            </a:r>
          </a:p>
          <a:p>
            <a:r>
              <a:rPr lang="en-US" dirty="0"/>
              <a:t>	</a:t>
            </a:r>
            <a:r>
              <a:rPr lang="en-US" dirty="0" smtClean="0"/>
              <a:t>Electromagnetic -  gamma couples to electric charge</a:t>
            </a:r>
            <a:endParaRPr lang="en-US" dirty="0"/>
          </a:p>
        </p:txBody>
      </p:sp>
      <p:sp>
        <p:nvSpPr>
          <p:cNvPr id="12" name="AutoShape 60"/>
          <p:cNvSpPr>
            <a:spLocks/>
          </p:cNvSpPr>
          <p:nvPr/>
        </p:nvSpPr>
        <p:spPr bwMode="auto">
          <a:xfrm rot="16200000">
            <a:off x="6668022" y="4985127"/>
            <a:ext cx="152400" cy="1143000"/>
          </a:xfrm>
          <a:prstGeom prst="leftBrace">
            <a:avLst>
              <a:gd name="adj1" fmla="val 62500"/>
              <a:gd name="adj2" fmla="val 49676"/>
            </a:avLst>
          </a:prstGeom>
          <a:noFill/>
          <a:ln w="9525">
            <a:solidFill>
              <a:schemeClr val="tx1"/>
            </a:solidFill>
            <a:round/>
            <a:headEnd/>
            <a:tailEnd/>
          </a:ln>
          <a:effectLst/>
        </p:spPr>
        <p:txBody>
          <a:bodyPr wrap="none" anchor="ctr"/>
          <a:lstStyle/>
          <a:p>
            <a:endParaRPr lang="en-US" kern="1200"/>
          </a:p>
        </p:txBody>
      </p:sp>
      <p:sp>
        <p:nvSpPr>
          <p:cNvPr id="13" name="Text Box 61"/>
          <p:cNvSpPr txBox="1">
            <a:spLocks noChangeArrowheads="1"/>
          </p:cNvSpPr>
          <p:nvPr/>
        </p:nvSpPr>
        <p:spPr bwMode="auto">
          <a:xfrm>
            <a:off x="7625040" y="5574980"/>
            <a:ext cx="1066800" cy="338554"/>
          </a:xfrm>
          <a:prstGeom prst="rect">
            <a:avLst/>
          </a:prstGeom>
          <a:noFill/>
          <a:ln w="9525">
            <a:noFill/>
            <a:miter lim="800000"/>
            <a:headEnd/>
            <a:tailEnd/>
          </a:ln>
          <a:effectLst/>
        </p:spPr>
        <p:txBody>
          <a:bodyPr>
            <a:spAutoFit/>
          </a:bodyPr>
          <a:lstStyle/>
          <a:p>
            <a:pPr>
              <a:spcBef>
                <a:spcPct val="50000"/>
              </a:spcBef>
            </a:pPr>
            <a:r>
              <a:rPr lang="en-US" sz="1600" kern="1200" dirty="0" smtClean="0"/>
              <a:t>Baryons</a:t>
            </a:r>
            <a:endParaRPr lang="en-US" kern="1200" dirty="0"/>
          </a:p>
        </p:txBody>
      </p:sp>
      <p:sp>
        <p:nvSpPr>
          <p:cNvPr id="3" name="TextBox 2"/>
          <p:cNvSpPr txBox="1"/>
          <p:nvPr/>
        </p:nvSpPr>
        <p:spPr>
          <a:xfrm>
            <a:off x="3065005" y="6227804"/>
            <a:ext cx="4166826" cy="461665"/>
          </a:xfrm>
          <a:prstGeom prst="rect">
            <a:avLst/>
          </a:prstGeom>
          <a:noFill/>
        </p:spPr>
        <p:txBody>
          <a:bodyPr wrap="none" rtlCol="0">
            <a:spAutoFit/>
          </a:bodyPr>
          <a:lstStyle/>
          <a:p>
            <a:r>
              <a:rPr lang="en-US" sz="2400" b="1" dirty="0" smtClean="0">
                <a:solidFill>
                  <a:srgbClr val="FF0000"/>
                </a:solidFill>
              </a:rPr>
              <a:t>Don’t forget the antiparticles !!</a:t>
            </a:r>
          </a:p>
        </p:txBody>
      </p:sp>
      <p:sp>
        <p:nvSpPr>
          <p:cNvPr id="14" name="Slide Number Placeholder 13"/>
          <p:cNvSpPr>
            <a:spLocks noGrp="1"/>
          </p:cNvSpPr>
          <p:nvPr>
            <p:ph type="sldNum" sz="quarter" idx="12"/>
          </p:nvPr>
        </p:nvSpPr>
        <p:spPr/>
        <p:txBody>
          <a:bodyPr/>
          <a:lstStyle/>
          <a:p>
            <a:fld id="{E031068E-BC95-6C4A-9159-7CF1E0A4CD3F}" type="slidenum">
              <a:rPr lang="en-US" smtClean="0"/>
              <a:t>6</a:t>
            </a:fld>
            <a:endParaRPr lang="en-US"/>
          </a:p>
        </p:txBody>
      </p:sp>
    </p:spTree>
    <p:extLst>
      <p:ext uri="{BB962C8B-B14F-4D97-AF65-F5344CB8AC3E}">
        <p14:creationId xmlns:p14="http://schemas.microsoft.com/office/powerpoint/2010/main" val="4127441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39438"/>
            <a:ext cx="8229600" cy="1143000"/>
          </a:xfrm>
        </p:spPr>
        <p:txBody>
          <a:bodyPr/>
          <a:lstStyle/>
          <a:p>
            <a:r>
              <a:rPr lang="en-US" dirty="0"/>
              <a:t>Tracks </a:t>
            </a:r>
          </a:p>
        </p:txBody>
      </p:sp>
      <p:sp>
        <p:nvSpPr>
          <p:cNvPr id="137219" name="Rectangle 3"/>
          <p:cNvSpPr>
            <a:spLocks noGrp="1" noChangeArrowheads="1"/>
          </p:cNvSpPr>
          <p:nvPr>
            <p:ph type="body" idx="1"/>
          </p:nvPr>
        </p:nvSpPr>
        <p:spPr>
          <a:xfrm>
            <a:off x="381000" y="990600"/>
            <a:ext cx="8534400" cy="5257800"/>
          </a:xfrm>
        </p:spPr>
        <p:txBody>
          <a:bodyPr>
            <a:normAutofit/>
          </a:bodyPr>
          <a:lstStyle/>
          <a:p>
            <a:r>
              <a:rPr lang="en-US" sz="2000" dirty="0"/>
              <a:t>Particles leave tracks, just as animals leave tracks, from which we deduce their </a:t>
            </a:r>
            <a:r>
              <a:rPr lang="en-US" sz="2000" dirty="0" smtClean="0"/>
              <a:t>presence. What </a:t>
            </a:r>
            <a:r>
              <a:rPr lang="en-US" sz="2000" dirty="0"/>
              <a:t>can we learn ? </a:t>
            </a:r>
          </a:p>
        </p:txBody>
      </p:sp>
      <p:pic>
        <p:nvPicPr>
          <p:cNvPr id="137221" name="Picture 5"/>
          <p:cNvPicPr>
            <a:picLocks noChangeAspect="1" noChangeArrowheads="1"/>
          </p:cNvPicPr>
          <p:nvPr/>
        </p:nvPicPr>
        <p:blipFill>
          <a:blip r:embed="rId2" cstate="print"/>
          <a:srcRect/>
          <a:stretch>
            <a:fillRect/>
          </a:stretch>
        </p:blipFill>
        <p:spPr bwMode="auto">
          <a:xfrm rot="5400000">
            <a:off x="1868487" y="722313"/>
            <a:ext cx="1520825" cy="4343400"/>
          </a:xfrm>
          <a:prstGeom prst="rect">
            <a:avLst/>
          </a:prstGeom>
          <a:noFill/>
        </p:spPr>
      </p:pic>
      <p:sp>
        <p:nvSpPr>
          <p:cNvPr id="137222" name="Rectangle 6"/>
          <p:cNvSpPr>
            <a:spLocks noChangeArrowheads="1"/>
          </p:cNvSpPr>
          <p:nvPr/>
        </p:nvSpPr>
        <p:spPr bwMode="auto">
          <a:xfrm>
            <a:off x="4648200" y="2133600"/>
            <a:ext cx="4343400" cy="4495800"/>
          </a:xfrm>
          <a:prstGeom prst="rect">
            <a:avLst/>
          </a:prstGeom>
          <a:noFill/>
          <a:ln w="9525">
            <a:noFill/>
            <a:miter lim="800000"/>
            <a:headEnd/>
            <a:tailEnd/>
          </a:ln>
          <a:effectLst/>
        </p:spPr>
        <p:txBody>
          <a:bodyPr/>
          <a:lstStyle/>
          <a:p>
            <a:pPr marL="742950" lvl="1" indent="-285750" eaLnBrk="1" hangingPunct="1">
              <a:buClr>
                <a:schemeClr val="hlink"/>
              </a:buClr>
              <a:buSzPct val="70000"/>
              <a:buFont typeface="Wingdings" pitchFamily="2" charset="2"/>
              <a:buChar char="n"/>
            </a:pPr>
            <a:r>
              <a:rPr lang="en-US" dirty="0" smtClean="0"/>
              <a:t>What </a:t>
            </a:r>
            <a:r>
              <a:rPr lang="en-US" dirty="0"/>
              <a:t>do the tracks tell us ? </a:t>
            </a:r>
          </a:p>
          <a:p>
            <a:pPr marL="1143000" lvl="2" indent="-228600" eaLnBrk="1" hangingPunct="1">
              <a:buClr>
                <a:srgbClr val="008000"/>
              </a:buClr>
              <a:buSzPct val="70000"/>
              <a:buFont typeface="Wingdings" pitchFamily="2" charset="2"/>
              <a:buChar char="n"/>
            </a:pPr>
            <a:r>
              <a:rPr lang="en-US" sz="1600" dirty="0">
                <a:solidFill>
                  <a:srgbClr val="008000"/>
                </a:solidFill>
              </a:rPr>
              <a:t>how heavy was the animal ?</a:t>
            </a:r>
          </a:p>
          <a:p>
            <a:pPr marL="1143000" lvl="2" indent="-228600" eaLnBrk="1" hangingPunct="1">
              <a:buClr>
                <a:srgbClr val="008000"/>
              </a:buClr>
              <a:buSzPct val="70000"/>
              <a:buFont typeface="Wingdings" pitchFamily="2" charset="2"/>
              <a:buChar char="n"/>
            </a:pPr>
            <a:r>
              <a:rPr lang="en-US" sz="1600" dirty="0">
                <a:solidFill>
                  <a:srgbClr val="008000"/>
                </a:solidFill>
              </a:rPr>
              <a:t>was the animal running ?</a:t>
            </a:r>
          </a:p>
          <a:p>
            <a:pPr marL="1143000" lvl="2" indent="-228600" eaLnBrk="1" hangingPunct="1">
              <a:buClr>
                <a:srgbClr val="008000"/>
              </a:buClr>
              <a:buSzPct val="70000"/>
              <a:buFont typeface="Wingdings" pitchFamily="2" charset="2"/>
              <a:buChar char="n"/>
            </a:pPr>
            <a:r>
              <a:rPr lang="en-US" sz="1600" dirty="0">
                <a:solidFill>
                  <a:srgbClr val="008000"/>
                </a:solidFill>
              </a:rPr>
              <a:t>being hunted ?</a:t>
            </a:r>
          </a:p>
          <a:p>
            <a:pPr marL="1143000" lvl="2" indent="-228600" eaLnBrk="1" hangingPunct="1">
              <a:buClr>
                <a:srgbClr val="008000"/>
              </a:buClr>
              <a:buSzPct val="70000"/>
              <a:buFont typeface="Wingdings" pitchFamily="2" charset="2"/>
              <a:buChar char="n"/>
            </a:pPr>
            <a:r>
              <a:rPr lang="en-US" sz="1600" dirty="0">
                <a:solidFill>
                  <a:srgbClr val="008000"/>
                </a:solidFill>
              </a:rPr>
              <a:t>tired ?</a:t>
            </a:r>
          </a:p>
          <a:p>
            <a:pPr lvl="1" eaLnBrk="1" hangingPunct="1">
              <a:buClr>
                <a:srgbClr val="008000"/>
              </a:buClr>
              <a:buSzPct val="70000"/>
            </a:pPr>
            <a:endParaRPr lang="en-US" dirty="0" smtClean="0"/>
          </a:p>
          <a:p>
            <a:pPr lvl="1" eaLnBrk="1" hangingPunct="1">
              <a:buClr>
                <a:srgbClr val="008000"/>
              </a:buClr>
              <a:buSzPct val="70000"/>
            </a:pPr>
            <a:endParaRPr lang="en-US" dirty="0" smtClean="0"/>
          </a:p>
          <a:p>
            <a:pPr marL="685800" lvl="1" indent="-228600" eaLnBrk="1" hangingPunct="1">
              <a:buClr>
                <a:srgbClr val="008000"/>
              </a:buClr>
              <a:buSzPct val="70000"/>
              <a:buFont typeface="Wingdings" pitchFamily="2" charset="2"/>
              <a:buChar char="n"/>
            </a:pPr>
            <a:r>
              <a:rPr lang="en-US" dirty="0" smtClean="0"/>
              <a:t>What do the emulsion tracks tell us?</a:t>
            </a:r>
          </a:p>
          <a:p>
            <a:pPr marL="1143000" lvl="2" indent="-228600" eaLnBrk="1" hangingPunct="1">
              <a:buClr>
                <a:srgbClr val="008000"/>
              </a:buClr>
              <a:buSzPct val="70000"/>
              <a:buFont typeface="Wingdings" pitchFamily="2" charset="2"/>
              <a:buChar char="n"/>
            </a:pPr>
            <a:r>
              <a:rPr lang="en-US" sz="1600" dirty="0" smtClean="0">
                <a:solidFill>
                  <a:schemeClr val="accent5">
                    <a:lumMod val="25000"/>
                  </a:schemeClr>
                </a:solidFill>
              </a:rPr>
              <a:t>Particle ionization – related to velocity</a:t>
            </a:r>
          </a:p>
          <a:p>
            <a:pPr marL="1143000" lvl="2" indent="-228600" eaLnBrk="1" hangingPunct="1">
              <a:buClr>
                <a:srgbClr val="008000"/>
              </a:buClr>
              <a:buSzPct val="70000"/>
              <a:buFont typeface="Wingdings" pitchFamily="2" charset="2"/>
              <a:buChar char="n"/>
            </a:pPr>
            <a:r>
              <a:rPr lang="en-US" sz="1600" dirty="0" smtClean="0">
                <a:solidFill>
                  <a:schemeClr val="accent5">
                    <a:lumMod val="25000"/>
                  </a:schemeClr>
                </a:solidFill>
              </a:rPr>
              <a:t>Charge</a:t>
            </a:r>
          </a:p>
          <a:p>
            <a:pPr marL="1143000" lvl="2" indent="-228600" eaLnBrk="1" hangingPunct="1">
              <a:buClr>
                <a:srgbClr val="008000"/>
              </a:buClr>
              <a:buSzPct val="70000"/>
              <a:buFont typeface="Wingdings" pitchFamily="2" charset="2"/>
              <a:buChar char="n"/>
            </a:pPr>
            <a:r>
              <a:rPr lang="en-US" sz="1600" dirty="0" smtClean="0">
                <a:solidFill>
                  <a:schemeClr val="accent5">
                    <a:lumMod val="25000"/>
                  </a:schemeClr>
                </a:solidFill>
              </a:rPr>
              <a:t>Estimate of mass</a:t>
            </a:r>
          </a:p>
          <a:p>
            <a:pPr marL="1143000" lvl="2" indent="-228600" eaLnBrk="1" hangingPunct="1">
              <a:buClr>
                <a:srgbClr val="008000"/>
              </a:buClr>
              <a:buSzPct val="70000"/>
              <a:buFont typeface="Wingdings" pitchFamily="2" charset="2"/>
              <a:buChar char="n"/>
            </a:pPr>
            <a:r>
              <a:rPr lang="en-US" sz="1600" dirty="0" smtClean="0">
                <a:solidFill>
                  <a:schemeClr val="accent5">
                    <a:lumMod val="25000"/>
                  </a:schemeClr>
                </a:solidFill>
              </a:rPr>
              <a:t>Fact that it decayed into something else</a:t>
            </a:r>
          </a:p>
          <a:p>
            <a:pPr marL="1143000" lvl="2" indent="-228600" eaLnBrk="1" hangingPunct="1">
              <a:buClr>
                <a:srgbClr val="008000"/>
              </a:buClr>
              <a:buSzPct val="70000"/>
              <a:buFont typeface="Wingdings" pitchFamily="2" charset="2"/>
              <a:buChar char="n"/>
            </a:pPr>
            <a:r>
              <a:rPr lang="en-US" sz="1600" dirty="0" smtClean="0">
                <a:solidFill>
                  <a:schemeClr val="accent5">
                    <a:lumMod val="25000"/>
                  </a:schemeClr>
                </a:solidFill>
              </a:rPr>
              <a:t>lifetime</a:t>
            </a:r>
          </a:p>
          <a:p>
            <a:pPr marL="1143000" lvl="2" indent="-228600" eaLnBrk="1" hangingPunct="1">
              <a:buClr>
                <a:srgbClr val="008000"/>
              </a:buClr>
              <a:buSzPct val="70000"/>
              <a:buFont typeface="Wingdings" pitchFamily="2" charset="2"/>
              <a:buChar char="n"/>
            </a:pPr>
            <a:endParaRPr lang="en-US" sz="1600" dirty="0" smtClean="0">
              <a:solidFill>
                <a:schemeClr val="accent5">
                  <a:lumMod val="25000"/>
                </a:schemeClr>
              </a:solidFill>
            </a:endParaRPr>
          </a:p>
          <a:p>
            <a:pPr marL="1143000" lvl="2" indent="-228600" eaLnBrk="1" hangingPunct="1">
              <a:buClr>
                <a:srgbClr val="008000"/>
              </a:buClr>
              <a:buSzPct val="70000"/>
              <a:buFont typeface="Wingdings" pitchFamily="2" charset="2"/>
              <a:buChar char="n"/>
            </a:pPr>
            <a:endParaRPr lang="en-US" sz="1600" dirty="0" smtClean="0">
              <a:solidFill>
                <a:schemeClr val="accent5">
                  <a:lumMod val="25000"/>
                </a:schemeClr>
              </a:solidFill>
            </a:endParaRPr>
          </a:p>
        </p:txBody>
      </p:sp>
      <p:pic>
        <p:nvPicPr>
          <p:cNvPr id="9" name="Picture 8"/>
          <p:cNvPicPr>
            <a:picLocks noChangeAspect="1"/>
          </p:cNvPicPr>
          <p:nvPr/>
        </p:nvPicPr>
        <p:blipFill>
          <a:blip r:embed="rId3"/>
          <a:stretch>
            <a:fillRect/>
          </a:stretch>
        </p:blipFill>
        <p:spPr>
          <a:xfrm>
            <a:off x="503249" y="4199133"/>
            <a:ext cx="4330975" cy="1295400"/>
          </a:xfrm>
          <a:prstGeom prst="rect">
            <a:avLst/>
          </a:prstGeom>
        </p:spPr>
      </p:pic>
      <p:sp>
        <p:nvSpPr>
          <p:cNvPr id="2" name="TextBox 1"/>
          <p:cNvSpPr txBox="1"/>
          <p:nvPr/>
        </p:nvSpPr>
        <p:spPr>
          <a:xfrm>
            <a:off x="758509" y="5645170"/>
            <a:ext cx="3439749" cy="646331"/>
          </a:xfrm>
          <a:prstGeom prst="rect">
            <a:avLst/>
          </a:prstGeom>
          <a:noFill/>
        </p:spPr>
        <p:txBody>
          <a:bodyPr wrap="square" rtlCol="0">
            <a:spAutoFit/>
          </a:bodyPr>
          <a:lstStyle/>
          <a:p>
            <a:r>
              <a:rPr lang="en-US" dirty="0" smtClean="0"/>
              <a:t>Discovery of pion to </a:t>
            </a:r>
            <a:r>
              <a:rPr lang="en-US" dirty="0" err="1" smtClean="0"/>
              <a:t>muon</a:t>
            </a:r>
            <a:r>
              <a:rPr lang="en-US" dirty="0" smtClean="0"/>
              <a:t> decay in 1947 by Powell and </a:t>
            </a:r>
            <a:r>
              <a:rPr lang="en-US" dirty="0" err="1" smtClean="0"/>
              <a:t>Occhialini</a:t>
            </a:r>
            <a:endParaRPr lang="en-US" dirty="0"/>
          </a:p>
        </p:txBody>
      </p:sp>
      <p:sp>
        <p:nvSpPr>
          <p:cNvPr id="5" name="Slide Number Placeholder 4"/>
          <p:cNvSpPr>
            <a:spLocks noGrp="1"/>
          </p:cNvSpPr>
          <p:nvPr>
            <p:ph type="sldNum" sz="quarter" idx="12"/>
          </p:nvPr>
        </p:nvSpPr>
        <p:spPr/>
        <p:txBody>
          <a:bodyPr/>
          <a:lstStyle/>
          <a:p>
            <a:fld id="{E031068E-BC95-6C4A-9159-7CF1E0A4CD3F}" type="slidenum">
              <a:rPr lang="en-US" smtClean="0"/>
              <a:t>7</a:t>
            </a:fld>
            <a:endParaRPr lang="en-US"/>
          </a:p>
        </p:txBody>
      </p:sp>
      <p:sp>
        <p:nvSpPr>
          <p:cNvPr id="6" name="Oval 5"/>
          <p:cNvSpPr/>
          <p:nvPr/>
        </p:nvSpPr>
        <p:spPr>
          <a:xfrm>
            <a:off x="1076477" y="4100287"/>
            <a:ext cx="1124858" cy="7015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0343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83677"/>
            <a:ext cx="8229600" cy="1143000"/>
          </a:xfrm>
        </p:spPr>
        <p:txBody>
          <a:bodyPr>
            <a:normAutofit/>
          </a:bodyPr>
          <a:lstStyle/>
          <a:p>
            <a:r>
              <a:rPr lang="en-US" dirty="0" smtClean="0"/>
              <a:t>Magnetic force acting on particles </a:t>
            </a:r>
            <a:endParaRPr lang="en-US" dirty="0"/>
          </a:p>
        </p:txBody>
      </p:sp>
      <p:sp>
        <p:nvSpPr>
          <p:cNvPr id="109571" name="Rectangle 3"/>
          <p:cNvSpPr>
            <a:spLocks noGrp="1" noChangeArrowheads="1"/>
          </p:cNvSpPr>
          <p:nvPr>
            <p:ph type="body" idx="1"/>
          </p:nvPr>
        </p:nvSpPr>
        <p:spPr>
          <a:xfrm>
            <a:off x="381000" y="990600"/>
            <a:ext cx="8686800" cy="1447800"/>
          </a:xfrm>
        </p:spPr>
        <p:txBody>
          <a:bodyPr>
            <a:normAutofit fontScale="70000" lnSpcReduction="20000"/>
          </a:bodyPr>
          <a:lstStyle/>
          <a:p>
            <a:r>
              <a:rPr lang="en-US" dirty="0"/>
              <a:t>Charged particle moving in magnetic field will experience Lorentz </a:t>
            </a:r>
            <a:r>
              <a:rPr lang="en-US" dirty="0" smtClean="0"/>
              <a:t>force and will thus bend its trajectory</a:t>
            </a:r>
            <a:endParaRPr lang="en-US" dirty="0"/>
          </a:p>
          <a:p>
            <a:endParaRPr lang="en-US" dirty="0"/>
          </a:p>
          <a:p>
            <a:pPr>
              <a:buFont typeface="Wingdings" pitchFamily="2" charset="2"/>
              <a:buNone/>
            </a:pPr>
            <a:r>
              <a:rPr lang="en-US" dirty="0" smtClean="0"/>
              <a:t>			        </a:t>
            </a:r>
            <a:endParaRPr lang="en-US" dirty="0"/>
          </a:p>
        </p:txBody>
      </p:sp>
      <p:pic>
        <p:nvPicPr>
          <p:cNvPr id="109615" name="Picture 47"/>
          <p:cNvPicPr>
            <a:picLocks noChangeAspect="1" noChangeArrowheads="1"/>
          </p:cNvPicPr>
          <p:nvPr/>
        </p:nvPicPr>
        <p:blipFill>
          <a:blip r:embed="rId3"/>
          <a:srcRect/>
          <a:stretch>
            <a:fillRect/>
          </a:stretch>
        </p:blipFill>
        <p:spPr bwMode="auto">
          <a:xfrm>
            <a:off x="5207254" y="1509376"/>
            <a:ext cx="981075" cy="827087"/>
          </a:xfrm>
          <a:prstGeom prst="rect">
            <a:avLst/>
          </a:prstGeom>
          <a:noFill/>
        </p:spPr>
      </p:pic>
      <p:sp>
        <p:nvSpPr>
          <p:cNvPr id="109617" name="Rectangle 49"/>
          <p:cNvSpPr>
            <a:spLocks noChangeArrowheads="1"/>
          </p:cNvSpPr>
          <p:nvPr/>
        </p:nvSpPr>
        <p:spPr bwMode="auto">
          <a:xfrm>
            <a:off x="1092704" y="5519274"/>
            <a:ext cx="6065195" cy="990600"/>
          </a:xfrm>
          <a:prstGeom prst="rect">
            <a:avLst/>
          </a:prstGeom>
          <a:noFill/>
          <a:ln w="9525">
            <a:noFill/>
            <a:miter lim="800000"/>
            <a:headEnd/>
            <a:tailEnd/>
          </a:ln>
          <a:effectLst/>
        </p:spPr>
        <p:txBody>
          <a:bodyPr/>
          <a:lstStyle/>
          <a:p>
            <a:pPr marL="342900" indent="-342900" eaLnBrk="1" hangingPunct="1">
              <a:spcBef>
                <a:spcPct val="20000"/>
              </a:spcBef>
              <a:buClr>
                <a:schemeClr val="folHlink"/>
              </a:buClr>
              <a:buSzPct val="70000"/>
              <a:buFont typeface="Wingdings" pitchFamily="2" charset="2"/>
              <a:buChar char="n"/>
            </a:pPr>
            <a:r>
              <a:rPr lang="en-US" dirty="0">
                <a:solidFill>
                  <a:srgbClr val="3333CC"/>
                </a:solidFill>
              </a:rPr>
              <a:t>P</a:t>
            </a:r>
            <a:r>
              <a:rPr lang="en-US" dirty="0" smtClean="0">
                <a:solidFill>
                  <a:srgbClr val="3333CC"/>
                </a:solidFill>
              </a:rPr>
              <a:t>article </a:t>
            </a:r>
            <a:r>
              <a:rPr lang="en-US" dirty="0">
                <a:solidFill>
                  <a:srgbClr val="3333CC"/>
                </a:solidFill>
              </a:rPr>
              <a:t>moves perpendicular to magnetic field:</a:t>
            </a:r>
          </a:p>
          <a:p>
            <a:pPr marL="342900" indent="-342900" eaLnBrk="1" hangingPunct="1">
              <a:spcBef>
                <a:spcPct val="20000"/>
              </a:spcBef>
              <a:buClr>
                <a:schemeClr val="folHlink"/>
              </a:buClr>
              <a:buSzPct val="70000"/>
              <a:buFont typeface="Wingdings" pitchFamily="2" charset="2"/>
              <a:buChar char="n"/>
            </a:pPr>
            <a:r>
              <a:rPr lang="en-US" dirty="0">
                <a:solidFill>
                  <a:srgbClr val="3333CC"/>
                </a:solidFill>
              </a:rPr>
              <a:t>The </a:t>
            </a:r>
            <a:r>
              <a:rPr lang="en-GB" dirty="0">
                <a:solidFill>
                  <a:srgbClr val="3333CC"/>
                </a:solidFill>
              </a:rPr>
              <a:t>faster the particle goes, </a:t>
            </a:r>
            <a:r>
              <a:rPr lang="en-GB" dirty="0" smtClean="0">
                <a:solidFill>
                  <a:srgbClr val="3333CC"/>
                </a:solidFill>
              </a:rPr>
              <a:t>the greater is its radius of curvature and the </a:t>
            </a:r>
            <a:r>
              <a:rPr lang="en-GB" dirty="0">
                <a:solidFill>
                  <a:srgbClr val="3333CC"/>
                </a:solidFill>
              </a:rPr>
              <a:t>more magnetic field is needed for the same deflection</a:t>
            </a:r>
            <a:endParaRPr lang="en-US" dirty="0">
              <a:solidFill>
                <a:srgbClr val="3333CC"/>
              </a:solidFill>
            </a:endParaRPr>
          </a:p>
        </p:txBody>
      </p:sp>
      <p:sp>
        <p:nvSpPr>
          <p:cNvPr id="109625" name="Rectangle 57" descr="Parchment"/>
          <p:cNvSpPr>
            <a:spLocks noChangeArrowheads="1"/>
          </p:cNvSpPr>
          <p:nvPr/>
        </p:nvSpPr>
        <p:spPr bwMode="auto">
          <a:xfrm>
            <a:off x="3135567" y="2813334"/>
            <a:ext cx="1828800" cy="2554069"/>
          </a:xfrm>
          <a:prstGeom prst="rect">
            <a:avLst/>
          </a:prstGeom>
          <a:blipFill dpi="0" rotWithShape="1">
            <a:blip r:embed="rId4" cstate="print"/>
            <a:srcRect/>
            <a:tile tx="0" ty="0" sx="100000" sy="100000" flip="none" algn="tl"/>
          </a:blipFill>
          <a:ln w="9525">
            <a:solidFill>
              <a:schemeClr val="tx1"/>
            </a:solidFill>
            <a:miter lim="800000"/>
            <a:headEnd/>
            <a:tailEnd/>
          </a:ln>
          <a:effectLst/>
        </p:spPr>
        <p:txBody>
          <a:bodyPr wrap="none" anchor="ctr"/>
          <a:lstStyle/>
          <a:p>
            <a:endParaRPr lang="en-US"/>
          </a:p>
        </p:txBody>
      </p:sp>
      <p:sp>
        <p:nvSpPr>
          <p:cNvPr id="109626" name="Line 58"/>
          <p:cNvSpPr>
            <a:spLocks noChangeShapeType="1"/>
          </p:cNvSpPr>
          <p:nvPr/>
        </p:nvSpPr>
        <p:spPr bwMode="auto">
          <a:xfrm>
            <a:off x="1430592" y="4540044"/>
            <a:ext cx="1524000" cy="0"/>
          </a:xfrm>
          <a:prstGeom prst="line">
            <a:avLst/>
          </a:prstGeom>
          <a:noFill/>
          <a:ln w="9525">
            <a:solidFill>
              <a:srgbClr val="FF0066"/>
            </a:solidFill>
            <a:round/>
            <a:headEnd/>
            <a:tailEnd type="triangle" w="med" len="med"/>
          </a:ln>
          <a:effectLst/>
        </p:spPr>
        <p:txBody>
          <a:bodyPr wrap="none"/>
          <a:lstStyle/>
          <a:p>
            <a:endParaRPr lang="en-US"/>
          </a:p>
        </p:txBody>
      </p:sp>
      <p:sp>
        <p:nvSpPr>
          <p:cNvPr id="109627" name="AutoShape 59"/>
          <p:cNvSpPr>
            <a:spLocks noChangeArrowheads="1"/>
          </p:cNvSpPr>
          <p:nvPr/>
        </p:nvSpPr>
        <p:spPr bwMode="auto">
          <a:xfrm rot="9036614">
            <a:off x="607140" y="-30369"/>
            <a:ext cx="4570413" cy="4570413"/>
          </a:xfrm>
          <a:custGeom>
            <a:avLst/>
            <a:gdLst>
              <a:gd name="G0" fmla="+- 10800 0 0"/>
              <a:gd name="G1" fmla="+- -7770659 0 0"/>
              <a:gd name="G2" fmla="+- 0 0 -7770659"/>
              <a:gd name="T0" fmla="*/ 0 256 1"/>
              <a:gd name="T1" fmla="*/ 180 256 1"/>
              <a:gd name="G3" fmla="+- -7770659 T0 T1"/>
              <a:gd name="T2" fmla="*/ 0 256 1"/>
              <a:gd name="T3" fmla="*/ 90 256 1"/>
              <a:gd name="G4" fmla="+- -7770659 T2 T3"/>
              <a:gd name="G5" fmla="*/ G4 2 1"/>
              <a:gd name="T4" fmla="*/ 90 256 1"/>
              <a:gd name="T5" fmla="*/ 0 256 1"/>
              <a:gd name="G6" fmla="+- -7770659 T4 T5"/>
              <a:gd name="G7" fmla="*/ G6 2 1"/>
              <a:gd name="G8" fmla="abs -777065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800"/>
              <a:gd name="G18" fmla="*/ 10800 1 2"/>
              <a:gd name="G19" fmla="+- G18 5400 0"/>
              <a:gd name="G20" fmla="cos G19 -7770659"/>
              <a:gd name="G21" fmla="sin G19 -7770659"/>
              <a:gd name="G22" fmla="+- G20 10800 0"/>
              <a:gd name="G23" fmla="+- G21 10800 0"/>
              <a:gd name="G24" fmla="+- 10800 0 G20"/>
              <a:gd name="G25" fmla="+- 10800 10800 0"/>
              <a:gd name="G26" fmla="?: G9 G17 G25"/>
              <a:gd name="G27" fmla="?: G9 0 21600"/>
              <a:gd name="G28" fmla="cos 10800 -7770659"/>
              <a:gd name="G29" fmla="sin 10800 -7770659"/>
              <a:gd name="G30" fmla="sin 10800 -7770659"/>
              <a:gd name="G31" fmla="+- G28 10800 0"/>
              <a:gd name="G32" fmla="+- G29 10800 0"/>
              <a:gd name="G33" fmla="+- G30 10800 0"/>
              <a:gd name="G34" fmla="?: G4 0 G31"/>
              <a:gd name="G35" fmla="?: -7770659 G34 0"/>
              <a:gd name="G36" fmla="?: G6 G35 G31"/>
              <a:gd name="G37" fmla="+- 21600 0 G36"/>
              <a:gd name="G38" fmla="?: G4 0 G33"/>
              <a:gd name="G39" fmla="?: -7770659 G38 G32"/>
              <a:gd name="G40" fmla="?: G6 G39 0"/>
              <a:gd name="G41" fmla="?: G4 G32 21600"/>
              <a:gd name="G42" fmla="?: G6 G41 G33"/>
              <a:gd name="T12" fmla="*/ 10800 w 21600"/>
              <a:gd name="T13" fmla="*/ 0 h 21600"/>
              <a:gd name="T14" fmla="*/ 5634 w 21600"/>
              <a:gd name="T15" fmla="*/ 1315 h 21600"/>
              <a:gd name="T16" fmla="*/ 10800 w 21600"/>
              <a:gd name="T17" fmla="*/ 0 h 21600"/>
              <a:gd name="T18" fmla="*/ 15966 w 21600"/>
              <a:gd name="T19" fmla="*/ 131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634" y="1315"/>
                </a:moveTo>
                <a:cubicBezTo>
                  <a:pt x="7219" y="452"/>
                  <a:pt x="8995" y="-1"/>
                  <a:pt x="10800" y="0"/>
                </a:cubicBezTo>
                <a:cubicBezTo>
                  <a:pt x="12604" y="0"/>
                  <a:pt x="14380" y="452"/>
                  <a:pt x="15965" y="1315"/>
                </a:cubicBezTo>
                <a:cubicBezTo>
                  <a:pt x="14380" y="452"/>
                  <a:pt x="12604" y="-1"/>
                  <a:pt x="10799" y="0"/>
                </a:cubicBezTo>
                <a:cubicBezTo>
                  <a:pt x="8995" y="0"/>
                  <a:pt x="7219" y="452"/>
                  <a:pt x="5634" y="1315"/>
                </a:cubicBezTo>
                <a:close/>
              </a:path>
            </a:pathLst>
          </a:custGeom>
          <a:solidFill>
            <a:schemeClr val="accent1"/>
          </a:solidFill>
          <a:ln w="9525">
            <a:solidFill>
              <a:srgbClr val="FF0066"/>
            </a:solidFill>
            <a:miter lim="800000"/>
            <a:headEnd/>
            <a:tailEnd/>
          </a:ln>
          <a:effectLst/>
        </p:spPr>
        <p:txBody>
          <a:bodyPr wrap="none" anchor="ctr"/>
          <a:lstStyle/>
          <a:p>
            <a:endParaRPr lang="en-US"/>
          </a:p>
        </p:txBody>
      </p:sp>
      <p:sp>
        <p:nvSpPr>
          <p:cNvPr id="109628" name="Line 60"/>
          <p:cNvSpPr>
            <a:spLocks noChangeShapeType="1"/>
          </p:cNvSpPr>
          <p:nvPr/>
        </p:nvSpPr>
        <p:spPr bwMode="auto">
          <a:xfrm flipV="1">
            <a:off x="4783392" y="2230543"/>
            <a:ext cx="914400" cy="1295400"/>
          </a:xfrm>
          <a:prstGeom prst="line">
            <a:avLst/>
          </a:prstGeom>
          <a:noFill/>
          <a:ln w="9525">
            <a:solidFill>
              <a:srgbClr val="FF0066"/>
            </a:solidFill>
            <a:round/>
            <a:headEnd/>
            <a:tailEnd type="triangle" w="med" len="med"/>
          </a:ln>
          <a:effectLst/>
        </p:spPr>
        <p:txBody>
          <a:bodyPr wrap="none"/>
          <a:lstStyle/>
          <a:p>
            <a:endParaRPr lang="en-US"/>
          </a:p>
        </p:txBody>
      </p:sp>
      <p:sp>
        <p:nvSpPr>
          <p:cNvPr id="109629" name="Line 61"/>
          <p:cNvSpPr>
            <a:spLocks noChangeAspect="1" noChangeShapeType="1"/>
          </p:cNvSpPr>
          <p:nvPr/>
        </p:nvSpPr>
        <p:spPr bwMode="auto">
          <a:xfrm rot="10800000" flipH="1" flipV="1">
            <a:off x="2935542" y="2225469"/>
            <a:ext cx="1114425" cy="1989138"/>
          </a:xfrm>
          <a:prstGeom prst="line">
            <a:avLst/>
          </a:prstGeom>
          <a:noFill/>
          <a:ln w="9525">
            <a:solidFill>
              <a:schemeClr val="tx1"/>
            </a:solidFill>
            <a:round/>
            <a:headEnd type="oval" w="med" len="med"/>
            <a:tailEnd type="triangle" w="med" len="med"/>
          </a:ln>
          <a:effectLst/>
        </p:spPr>
        <p:txBody>
          <a:bodyPr wrap="none"/>
          <a:lstStyle/>
          <a:p>
            <a:endParaRPr lang="en-US"/>
          </a:p>
        </p:txBody>
      </p:sp>
      <p:sp>
        <p:nvSpPr>
          <p:cNvPr id="109630" name="Text Box 62"/>
          <p:cNvSpPr txBox="1">
            <a:spLocks noChangeArrowheads="1"/>
          </p:cNvSpPr>
          <p:nvPr/>
        </p:nvSpPr>
        <p:spPr bwMode="auto">
          <a:xfrm>
            <a:off x="3526342" y="2988894"/>
            <a:ext cx="1432226" cy="523220"/>
          </a:xfrm>
          <a:prstGeom prst="rect">
            <a:avLst/>
          </a:prstGeom>
          <a:noFill/>
          <a:ln w="9525">
            <a:noFill/>
            <a:miter lim="800000"/>
            <a:headEnd/>
            <a:tailEnd/>
          </a:ln>
          <a:effectLst/>
        </p:spPr>
        <p:txBody>
          <a:bodyPr wrap="square">
            <a:spAutoFit/>
          </a:bodyPr>
          <a:lstStyle/>
          <a:p>
            <a:r>
              <a:rPr lang="en-US" sz="1400" dirty="0" smtClean="0">
                <a:latin typeface="Symbol" pitchFamily="18" charset="2"/>
              </a:rPr>
              <a:t>r </a:t>
            </a:r>
            <a:r>
              <a:rPr lang="en-US" sz="1400" dirty="0" smtClean="0">
                <a:latin typeface="Symbol" pitchFamily="18" charset="2"/>
              </a:rPr>
              <a:t>= </a:t>
            </a:r>
            <a:r>
              <a:rPr lang="en-US" sz="1400" dirty="0" smtClean="0"/>
              <a:t>radius of curvature</a:t>
            </a:r>
            <a:r>
              <a:rPr lang="en-US" sz="1400" dirty="0" smtClean="0">
                <a:latin typeface="Symbol" pitchFamily="18" charset="2"/>
              </a:rPr>
              <a:t> </a:t>
            </a:r>
          </a:p>
        </p:txBody>
      </p:sp>
      <p:pic>
        <p:nvPicPr>
          <p:cNvPr id="109631" name="Picture 63"/>
          <p:cNvPicPr>
            <a:picLocks noChangeAspect="1" noChangeArrowheads="1"/>
          </p:cNvPicPr>
          <p:nvPr/>
        </p:nvPicPr>
        <p:blipFill>
          <a:blip r:embed="rId5"/>
          <a:srcRect/>
          <a:stretch>
            <a:fillRect/>
          </a:stretch>
        </p:blipFill>
        <p:spPr bwMode="auto">
          <a:xfrm>
            <a:off x="4097592" y="4685240"/>
            <a:ext cx="609600" cy="504825"/>
          </a:xfrm>
          <a:prstGeom prst="rect">
            <a:avLst/>
          </a:prstGeom>
          <a:noFill/>
        </p:spPr>
      </p:pic>
      <p:pic>
        <p:nvPicPr>
          <p:cNvPr id="109632" name="Picture 64"/>
          <p:cNvPicPr>
            <a:picLocks noChangeAspect="1" noChangeArrowheads="1"/>
          </p:cNvPicPr>
          <p:nvPr/>
        </p:nvPicPr>
        <p:blipFill>
          <a:blip r:embed="rId6"/>
          <a:srcRect/>
          <a:stretch>
            <a:fillRect/>
          </a:stretch>
        </p:blipFill>
        <p:spPr bwMode="auto">
          <a:xfrm>
            <a:off x="1430592" y="4141780"/>
            <a:ext cx="457200" cy="398264"/>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1999939296"/>
              </p:ext>
            </p:extLst>
          </p:nvPr>
        </p:nvGraphicFramePr>
        <p:xfrm>
          <a:off x="982917" y="1796844"/>
          <a:ext cx="1809750" cy="685800"/>
        </p:xfrm>
        <a:graphic>
          <a:graphicData uri="http://schemas.openxmlformats.org/presentationml/2006/ole">
            <mc:AlternateContent xmlns:mc="http://schemas.openxmlformats.org/markup-compatibility/2006">
              <mc:Choice xmlns:v="urn:schemas-microsoft-com:vml" Requires="v">
                <p:oleObj spid="_x0000_s5214" name="Equation" r:id="rId7" imgW="723900" imgH="228600" progId="Equation.3">
                  <p:embed/>
                </p:oleObj>
              </mc:Choice>
              <mc:Fallback>
                <p:oleObj name="Equation" r:id="rId7" imgW="723900" imgH="228600" progId="Equation.3">
                  <p:embed/>
                  <p:pic>
                    <p:nvPicPr>
                      <p:cNvPr id="0" name=""/>
                      <p:cNvPicPr/>
                      <p:nvPr/>
                    </p:nvPicPr>
                    <p:blipFill>
                      <a:blip r:embed="rId8"/>
                      <a:stretch>
                        <a:fillRect/>
                      </a:stretch>
                    </p:blipFill>
                    <p:spPr>
                      <a:xfrm>
                        <a:off x="982917" y="1796844"/>
                        <a:ext cx="1809750" cy="6858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251072291"/>
              </p:ext>
            </p:extLst>
          </p:nvPr>
        </p:nvGraphicFramePr>
        <p:xfrm>
          <a:off x="5697792" y="3640667"/>
          <a:ext cx="1632222" cy="609600"/>
        </p:xfrm>
        <a:graphic>
          <a:graphicData uri="http://schemas.openxmlformats.org/presentationml/2006/ole">
            <mc:AlternateContent xmlns:mc="http://schemas.openxmlformats.org/markup-compatibility/2006">
              <mc:Choice xmlns:v="urn:schemas-microsoft-com:vml" Requires="v">
                <p:oleObj spid="_x0000_s5215" name="Equation" r:id="rId9" imgW="546100" imgH="190500" progId="Equation.3">
                  <p:embed/>
                </p:oleObj>
              </mc:Choice>
              <mc:Fallback>
                <p:oleObj name="Equation" r:id="rId9" imgW="546100" imgH="190500" progId="Equation.3">
                  <p:embed/>
                  <p:pic>
                    <p:nvPicPr>
                      <p:cNvPr id="0" name=""/>
                      <p:cNvPicPr/>
                      <p:nvPr/>
                    </p:nvPicPr>
                    <p:blipFill>
                      <a:blip r:embed="rId10"/>
                      <a:stretch>
                        <a:fillRect/>
                      </a:stretch>
                    </p:blipFill>
                    <p:spPr>
                      <a:xfrm>
                        <a:off x="5697792" y="3640667"/>
                        <a:ext cx="1632222" cy="609600"/>
                      </a:xfrm>
                      <a:prstGeom prst="rect">
                        <a:avLst/>
                      </a:prstGeom>
                    </p:spPr>
                  </p:pic>
                </p:oleObj>
              </mc:Fallback>
            </mc:AlternateContent>
          </a:graphicData>
        </a:graphic>
      </p:graphicFrame>
      <p:sp>
        <p:nvSpPr>
          <p:cNvPr id="6" name="Slide Number Placeholder 5"/>
          <p:cNvSpPr>
            <a:spLocks noGrp="1"/>
          </p:cNvSpPr>
          <p:nvPr>
            <p:ph type="sldNum" sz="quarter" idx="12"/>
          </p:nvPr>
        </p:nvSpPr>
        <p:spPr/>
        <p:txBody>
          <a:bodyPr/>
          <a:lstStyle/>
          <a:p>
            <a:fld id="{E031068E-BC95-6C4A-9159-7CF1E0A4CD3F}" type="slidenum">
              <a:rPr lang="en-US" smtClean="0"/>
              <a:t>8</a:t>
            </a:fld>
            <a:endParaRPr lang="en-US"/>
          </a:p>
        </p:txBody>
      </p:sp>
      <p:sp>
        <p:nvSpPr>
          <p:cNvPr id="7" name="TextBox 6"/>
          <p:cNvSpPr txBox="1"/>
          <p:nvPr/>
        </p:nvSpPr>
        <p:spPr>
          <a:xfrm>
            <a:off x="1092704" y="2444002"/>
            <a:ext cx="1461458" cy="369332"/>
          </a:xfrm>
          <a:prstGeom prst="rect">
            <a:avLst/>
          </a:prstGeom>
          <a:noFill/>
        </p:spPr>
        <p:txBody>
          <a:bodyPr wrap="none" rtlCol="0">
            <a:spAutoFit/>
          </a:bodyPr>
          <a:lstStyle/>
          <a:p>
            <a:r>
              <a:rPr lang="en-US" dirty="0" smtClean="0"/>
              <a:t>Lorentz Force</a:t>
            </a:r>
            <a:endParaRPr lang="en-US" dirty="0"/>
          </a:p>
        </p:txBody>
      </p:sp>
      <p:sp>
        <p:nvSpPr>
          <p:cNvPr id="8" name="TextBox 7"/>
          <p:cNvSpPr txBox="1"/>
          <p:nvPr/>
        </p:nvSpPr>
        <p:spPr>
          <a:xfrm>
            <a:off x="1318381" y="4608290"/>
            <a:ext cx="1307269" cy="369332"/>
          </a:xfrm>
          <a:prstGeom prst="rect">
            <a:avLst/>
          </a:prstGeom>
          <a:noFill/>
        </p:spPr>
        <p:txBody>
          <a:bodyPr wrap="none" rtlCol="0">
            <a:spAutoFit/>
          </a:bodyPr>
          <a:lstStyle/>
          <a:p>
            <a:r>
              <a:rPr lang="en-US" dirty="0" smtClean="0"/>
              <a:t>Momentum</a:t>
            </a:r>
            <a:endParaRPr lang="en-US" dirty="0"/>
          </a:p>
        </p:txBody>
      </p:sp>
    </p:spTree>
    <p:extLst>
      <p:ext uri="{BB962C8B-B14F-4D97-AF65-F5344CB8AC3E}">
        <p14:creationId xmlns:p14="http://schemas.microsoft.com/office/powerpoint/2010/main" val="29424639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Energy and Momentum</a:t>
            </a:r>
            <a:endParaRPr lang="en-US" dirty="0"/>
          </a:p>
        </p:txBody>
      </p:sp>
      <p:sp>
        <p:nvSpPr>
          <p:cNvPr id="3" name="Content Placeholder 2"/>
          <p:cNvSpPr>
            <a:spLocks noGrp="1"/>
          </p:cNvSpPr>
          <p:nvPr>
            <p:ph idx="1"/>
          </p:nvPr>
        </p:nvSpPr>
        <p:spPr>
          <a:xfrm>
            <a:off x="457200" y="1676696"/>
            <a:ext cx="8229600" cy="1888086"/>
          </a:xfrm>
        </p:spPr>
        <p:txBody>
          <a:bodyPr>
            <a:normAutofit/>
          </a:bodyPr>
          <a:lstStyle/>
          <a:p>
            <a:r>
              <a:rPr lang="en-US" sz="2400" dirty="0" smtClean="0"/>
              <a:t>A ‘spectrometer’ uses a magnetic field to measure momentum</a:t>
            </a:r>
          </a:p>
          <a:p>
            <a:r>
              <a:rPr lang="en-US" sz="2400" dirty="0" smtClean="0"/>
              <a:t>A ‘calorimeter’ measures the energy of a particle by absorbing it or by causing it to ‘shower’</a:t>
            </a:r>
          </a:p>
          <a:p>
            <a:endParaRPr lang="en-US" sz="2400" dirty="0"/>
          </a:p>
          <a:p>
            <a:endParaRPr lang="en-US" sz="2400" dirty="0" smtClean="0"/>
          </a:p>
          <a:p>
            <a:endParaRPr lang="en-US" sz="2400" dirty="0"/>
          </a:p>
          <a:p>
            <a:endParaRPr lang="en-US" sz="2400" dirty="0" smtClean="0"/>
          </a:p>
          <a:p>
            <a:pPr marL="0" indent="0">
              <a:buNone/>
            </a:pPr>
            <a:endParaRPr lang="en-US" sz="2400" dirty="0"/>
          </a:p>
        </p:txBody>
      </p:sp>
      <p:pic>
        <p:nvPicPr>
          <p:cNvPr id="4" name="Picture 3"/>
          <p:cNvPicPr/>
          <p:nvPr/>
        </p:nvPicPr>
        <p:blipFill>
          <a:blip r:embed="rId2"/>
          <a:stretch>
            <a:fillRect/>
          </a:stretch>
        </p:blipFill>
        <p:spPr>
          <a:xfrm>
            <a:off x="2686102" y="3923317"/>
            <a:ext cx="2606675" cy="652462"/>
          </a:xfrm>
          <a:prstGeom prst="rect">
            <a:avLst/>
          </a:prstGeom>
        </p:spPr>
      </p:pic>
      <p:sp>
        <p:nvSpPr>
          <p:cNvPr id="5" name="TextBox 4"/>
          <p:cNvSpPr txBox="1"/>
          <p:nvPr/>
        </p:nvSpPr>
        <p:spPr>
          <a:xfrm>
            <a:off x="5968676" y="3901971"/>
            <a:ext cx="2502972" cy="646331"/>
          </a:xfrm>
          <a:prstGeom prst="rect">
            <a:avLst/>
          </a:prstGeom>
          <a:noFill/>
          <a:ln>
            <a:solidFill>
              <a:srgbClr val="4F81BD"/>
            </a:solidFill>
          </a:ln>
        </p:spPr>
        <p:txBody>
          <a:bodyPr wrap="square" rtlCol="0">
            <a:spAutoFit/>
          </a:bodyPr>
          <a:lstStyle/>
          <a:p>
            <a:r>
              <a:rPr lang="en-US" kern="1200" dirty="0" smtClean="0"/>
              <a:t>Einstein’s special theory of relativity formula</a:t>
            </a:r>
            <a:endParaRPr lang="en-US" kern="1200" dirty="0"/>
          </a:p>
        </p:txBody>
      </p:sp>
      <p:cxnSp>
        <p:nvCxnSpPr>
          <p:cNvPr id="6" name="Straight Arrow Connector 5"/>
          <p:cNvCxnSpPr/>
          <p:nvPr/>
        </p:nvCxnSpPr>
        <p:spPr bwMode="auto">
          <a:xfrm flipV="1">
            <a:off x="2686102" y="4545897"/>
            <a:ext cx="124999" cy="3452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5105920" y="4834532"/>
            <a:ext cx="2726302" cy="369332"/>
          </a:xfrm>
          <a:prstGeom prst="rect">
            <a:avLst/>
          </a:prstGeom>
          <a:noFill/>
        </p:spPr>
        <p:txBody>
          <a:bodyPr wrap="none" rtlCol="0">
            <a:spAutoFit/>
          </a:bodyPr>
          <a:lstStyle/>
          <a:p>
            <a:r>
              <a:rPr lang="en-US" kern="1200" dirty="0" smtClean="0"/>
              <a:t>Curvature in magnetic field</a:t>
            </a:r>
            <a:endParaRPr lang="en-US" kern="1200" dirty="0"/>
          </a:p>
        </p:txBody>
      </p:sp>
      <p:sp>
        <p:nvSpPr>
          <p:cNvPr id="10" name="TextBox 9"/>
          <p:cNvSpPr txBox="1"/>
          <p:nvPr/>
        </p:nvSpPr>
        <p:spPr>
          <a:xfrm>
            <a:off x="229415" y="4891164"/>
            <a:ext cx="3262432" cy="369332"/>
          </a:xfrm>
          <a:prstGeom prst="rect">
            <a:avLst/>
          </a:prstGeom>
          <a:noFill/>
        </p:spPr>
        <p:txBody>
          <a:bodyPr wrap="none" rtlCol="0">
            <a:spAutoFit/>
          </a:bodyPr>
          <a:lstStyle/>
          <a:p>
            <a:r>
              <a:rPr lang="en-US" kern="1200" dirty="0" smtClean="0"/>
              <a:t>Energy collected in a calorimeter</a:t>
            </a:r>
            <a:endParaRPr lang="en-US" kern="1200" dirty="0"/>
          </a:p>
        </p:txBody>
      </p:sp>
      <p:cxnSp>
        <p:nvCxnSpPr>
          <p:cNvPr id="13" name="Straight Arrow Connector 12"/>
          <p:cNvCxnSpPr/>
          <p:nvPr/>
        </p:nvCxnSpPr>
        <p:spPr bwMode="auto">
          <a:xfrm flipH="1" flipV="1">
            <a:off x="4960472" y="4516016"/>
            <a:ext cx="552822" cy="318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V="1">
            <a:off x="3700332" y="4516016"/>
            <a:ext cx="1" cy="10894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399710" y="5545482"/>
            <a:ext cx="6128551" cy="400110"/>
          </a:xfrm>
          <a:prstGeom prst="rect">
            <a:avLst/>
          </a:prstGeom>
          <a:noFill/>
        </p:spPr>
        <p:txBody>
          <a:bodyPr wrap="none" rtlCol="0">
            <a:spAutoFit/>
          </a:bodyPr>
          <a:lstStyle/>
          <a:p>
            <a:r>
              <a:rPr lang="en-US" sz="2000" dirty="0" smtClean="0"/>
              <a:t>Can determine the mass, and thus identity of the particle</a:t>
            </a:r>
            <a:endParaRPr lang="en-US" sz="2000" dirty="0"/>
          </a:p>
        </p:txBody>
      </p:sp>
      <p:sp>
        <p:nvSpPr>
          <p:cNvPr id="11" name="Slide Number Placeholder 10"/>
          <p:cNvSpPr>
            <a:spLocks noGrp="1"/>
          </p:cNvSpPr>
          <p:nvPr>
            <p:ph type="sldNum" sz="quarter" idx="12"/>
          </p:nvPr>
        </p:nvSpPr>
        <p:spPr/>
        <p:txBody>
          <a:bodyPr/>
          <a:lstStyle/>
          <a:p>
            <a:fld id="{E031068E-BC95-6C4A-9159-7CF1E0A4CD3F}" type="slidenum">
              <a:rPr lang="en-US" smtClean="0"/>
              <a:t>9</a:t>
            </a:fld>
            <a:endParaRPr lang="en-US"/>
          </a:p>
        </p:txBody>
      </p:sp>
    </p:spTree>
    <p:extLst>
      <p:ext uri="{BB962C8B-B14F-4D97-AF65-F5344CB8AC3E}">
        <p14:creationId xmlns:p14="http://schemas.microsoft.com/office/powerpoint/2010/main" val="31191174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26332</TotalTime>
  <Words>2917</Words>
  <Application>Microsoft Macintosh PowerPoint</Application>
  <PresentationFormat>On-screen Show (4:3)</PresentationFormat>
  <Paragraphs>407</Paragraphs>
  <Slides>50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Equation</vt:lpstr>
      <vt:lpstr>The Physics of Particle Detectors</vt:lpstr>
      <vt:lpstr>The spectrum of particle physics</vt:lpstr>
      <vt:lpstr>We do know that subatomic particles exist, they are essentially ‘invisible’ to human senses and can be harmful or deadly in some circumstances.</vt:lpstr>
      <vt:lpstr>Particle Detection in Medicine</vt:lpstr>
      <vt:lpstr>The giant collider detectors at LHC</vt:lpstr>
      <vt:lpstr>A one slide review of the  Standard Model of Particle Physics</vt:lpstr>
      <vt:lpstr>Tracks </vt:lpstr>
      <vt:lpstr>Magnetic force acting on particles </vt:lpstr>
      <vt:lpstr>Energy and Momentum</vt:lpstr>
      <vt:lpstr>Particle Decays </vt:lpstr>
      <vt:lpstr>Energy Loss (Bethe-Bloch)</vt:lpstr>
      <vt:lpstr>Minimum Ionizing Particle (MIP)</vt:lpstr>
      <vt:lpstr>Amplifying and converting the signals from particle interactions</vt:lpstr>
      <vt:lpstr>Film and Emulsion</vt:lpstr>
      <vt:lpstr>C.T.R. Wilson: The Cloud Chamber</vt:lpstr>
      <vt:lpstr>The birth of particle detector experimentation</vt:lpstr>
      <vt:lpstr>A similar technique: Bubble Chambers</vt:lpstr>
      <vt:lpstr>The bubble chamber fell into disuse as a detector but gained an important role as ornament!</vt:lpstr>
      <vt:lpstr>To speed up data collection, need an electronic readout, not a photograph+scan.</vt:lpstr>
      <vt:lpstr>Wire chamber operation  as you raise the voltage</vt:lpstr>
      <vt:lpstr>Multi Wire Proportional Counters</vt:lpstr>
      <vt:lpstr>Remember our magnetic field:</vt:lpstr>
      <vt:lpstr>PowerPoint Presentation</vt:lpstr>
      <vt:lpstr>Micropattern Detectors – GEM’s</vt:lpstr>
      <vt:lpstr>The Time Projection Chamber (TPC)</vt:lpstr>
      <vt:lpstr>Liquid Argon TPC</vt:lpstr>
      <vt:lpstr>DUNE = ‘Deep Underground Neutrino Experiment</vt:lpstr>
      <vt:lpstr>Scintillators</vt:lpstr>
      <vt:lpstr>Phototubes</vt:lpstr>
      <vt:lpstr>Muon Scintillator Pixel Counter: DØ</vt:lpstr>
      <vt:lpstr>Muon Scintillator Wall at D0</vt:lpstr>
      <vt:lpstr>The Cerenkov-Vavilov effect (another way to produce light – not ionization)</vt:lpstr>
      <vt:lpstr>The Super-Kamiokande Detector</vt:lpstr>
      <vt:lpstr>Calorimetry</vt:lpstr>
      <vt:lpstr>Hadronic and EM Showers</vt:lpstr>
      <vt:lpstr>Calorimeter energy resolution</vt:lpstr>
      <vt:lpstr>PowerPoint Presentation</vt:lpstr>
      <vt:lpstr>Icecube</vt:lpstr>
      <vt:lpstr>PowerPoint Presentation</vt:lpstr>
      <vt:lpstr>Resolution in trackers</vt:lpstr>
      <vt:lpstr>The clear winner in the high resolution game</vt:lpstr>
      <vt:lpstr>PowerPoint Presentation</vt:lpstr>
      <vt:lpstr>Pixelation in Silicon Detectors</vt:lpstr>
      <vt:lpstr>Silicon detector replacement for the phototube:  ‘SiPM’ = Silicon PhotoMuliplier </vt:lpstr>
      <vt:lpstr>The Invisible Universe</vt:lpstr>
      <vt:lpstr>Dark Matter Detectors</vt:lpstr>
      <vt:lpstr>Superconducting detectors</vt:lpstr>
      <vt:lpstr>First Transistor</vt:lpstr>
      <vt:lpstr>A word on electronic readout</vt:lpstr>
      <vt:lpstr>Q: Are there still big challenges in detector R&amp;D?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Particle Detectors</dc:title>
  <dc:creator>Erik Ramberg</dc:creator>
  <cp:lastModifiedBy>Erik Ramberg</cp:lastModifiedBy>
  <cp:revision>163</cp:revision>
  <cp:lastPrinted>2015-06-21T21:37:36Z</cp:lastPrinted>
  <dcterms:created xsi:type="dcterms:W3CDTF">2015-03-23T20:29:01Z</dcterms:created>
  <dcterms:modified xsi:type="dcterms:W3CDTF">2016-06-21T19:14:15Z</dcterms:modified>
</cp:coreProperties>
</file>