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mp4" ContentType="video/unknown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6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421" r:id="rId9"/>
    <p:sldId id="408" r:id="rId10"/>
    <p:sldId id="411" r:id="rId11"/>
    <p:sldId id="412" r:id="rId12"/>
    <p:sldId id="413" r:id="rId13"/>
    <p:sldId id="266" r:id="rId14"/>
    <p:sldId id="267" r:id="rId15"/>
    <p:sldId id="268" r:id="rId16"/>
    <p:sldId id="393" r:id="rId17"/>
    <p:sldId id="397" r:id="rId18"/>
    <p:sldId id="424" r:id="rId19"/>
    <p:sldId id="315" r:id="rId20"/>
    <p:sldId id="317" r:id="rId21"/>
    <p:sldId id="358" r:id="rId22"/>
    <p:sldId id="319" r:id="rId23"/>
    <p:sldId id="427" r:id="rId24"/>
    <p:sldId id="320" r:id="rId25"/>
    <p:sldId id="321" r:id="rId26"/>
    <p:sldId id="359" r:id="rId27"/>
    <p:sldId id="428" r:id="rId28"/>
    <p:sldId id="429" r:id="rId29"/>
    <p:sldId id="431" r:id="rId30"/>
    <p:sldId id="323" r:id="rId31"/>
    <p:sldId id="338" r:id="rId32"/>
    <p:sldId id="339" r:id="rId33"/>
    <p:sldId id="340" r:id="rId34"/>
    <p:sldId id="324" r:id="rId35"/>
    <p:sldId id="405" r:id="rId36"/>
    <p:sldId id="407" r:id="rId37"/>
    <p:sldId id="341" r:id="rId38"/>
    <p:sldId id="344" r:id="rId39"/>
    <p:sldId id="373" r:id="rId40"/>
    <p:sldId id="343" r:id="rId41"/>
    <p:sldId id="378" r:id="rId42"/>
    <p:sldId id="379" r:id="rId43"/>
    <p:sldId id="346" r:id="rId44"/>
    <p:sldId id="347" r:id="rId45"/>
    <p:sldId id="348" r:id="rId46"/>
    <p:sldId id="349" r:id="rId47"/>
    <p:sldId id="350" r:id="rId48"/>
    <p:sldId id="380" r:id="rId49"/>
    <p:sldId id="381" r:id="rId50"/>
    <p:sldId id="414" r:id="rId51"/>
    <p:sldId id="377" r:id="rId52"/>
    <p:sldId id="269" r:id="rId53"/>
    <p:sldId id="383" r:id="rId54"/>
    <p:sldId id="384" r:id="rId55"/>
    <p:sldId id="386" r:id="rId56"/>
    <p:sldId id="387" r:id="rId57"/>
    <p:sldId id="419" r:id="rId58"/>
    <p:sldId id="390" r:id="rId59"/>
    <p:sldId id="425" r:id="rId60"/>
    <p:sldId id="264" r:id="rId61"/>
    <p:sldId id="389" r:id="rId62"/>
    <p:sldId id="420" r:id="rId63"/>
    <p:sldId id="415" r:id="rId64"/>
    <p:sldId id="417" r:id="rId65"/>
    <p:sldId id="418" r:id="rId66"/>
    <p:sldId id="41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717"/>
    <a:srgbClr val="191919"/>
    <a:srgbClr val="1E1E1E"/>
    <a:srgbClr val="434343"/>
    <a:srgbClr val="7C7C7C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34" autoAdjust="0"/>
  </p:normalViewPr>
  <p:slideViewPr>
    <p:cSldViewPr snapToGrid="0" snapToObjects="1">
      <p:cViewPr>
        <p:scale>
          <a:sx n="103" d="100"/>
          <a:sy n="103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56"/>
    </p:cViewPr>
  </p:sorterViewPr>
  <p:notesViewPr>
    <p:cSldViewPr snapToGrid="0" snapToObjects="1">
      <p:cViewPr varScale="1">
        <p:scale>
          <a:sx n="84" d="100"/>
          <a:sy n="84" d="100"/>
        </p:scale>
        <p:origin x="-27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3A5FB-A395-7C49-9390-CDCD5893935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6F2C7-AD45-AE47-ADC2-7D4A0D7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9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century alchemy</a:t>
            </a:r>
            <a:r>
              <a:rPr lang="en-US" baseline="0" dirty="0" smtClean="0"/>
              <a:t> – four elements in corners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25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18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 BT" charset="0"/>
              <a:buNone/>
              <a:defRPr/>
            </a:pPr>
            <a:r>
              <a:rPr lang="en-US" sz="1200" dirty="0" smtClean="0"/>
              <a:t>-17 mile circular underground tunnel</a:t>
            </a:r>
          </a:p>
          <a:p>
            <a:pPr>
              <a:buFont typeface="ZapfDingbats BT" charset="0"/>
              <a:buNone/>
              <a:defRPr/>
            </a:pPr>
            <a:r>
              <a:rPr lang="en-US" sz="1200" dirty="0" smtClean="0"/>
              <a:t>-Protons are accelerated in both directions to 99.999997% of the speed of light, and are then collided head-on inside of enormous detectors</a:t>
            </a:r>
          </a:p>
          <a:p>
            <a:pPr>
              <a:buFont typeface="ZapfDingbats BT" charset="0"/>
              <a:buNone/>
              <a:defRPr/>
            </a:pPr>
            <a:r>
              <a:rPr lang="en-US" sz="1200" dirty="0" smtClean="0"/>
              <a:t>-Design Goal: 600 million collisions per second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7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5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Chandra (X-ray) and composite</a:t>
            </a:r>
            <a:r>
              <a:rPr lang="en-US" sz="1600" baseline="0" dirty="0" smtClean="0"/>
              <a:t> radio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Star Clusters, Supernova Remnants, Radio Filaments, Supermassive Black Hole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the ~4% normal matter,</a:t>
            </a:r>
            <a:r>
              <a:rPr lang="en-US" baseline="0" dirty="0" smtClean="0"/>
              <a:t> most is hydrogen and helium; 0.03% in heavy elements, 0.3% in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2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6F2C7-AD45-AE47-ADC2-7D4A0D7FD0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2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16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17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2.png"/><Relationship Id="rId1" Type="http://schemas.microsoft.com/office/2007/relationships/media" Target="../media/media6.mpg"/><Relationship Id="rId2" Type="http://schemas.openxmlformats.org/officeDocument/2006/relationships/video" Target="../media/media6.m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2.png"/><Relationship Id="rId1" Type="http://schemas.microsoft.com/office/2007/relationships/media" Target="../media/media6.mpg"/><Relationship Id="rId2" Type="http://schemas.openxmlformats.org/officeDocument/2006/relationships/video" Target="../media/media6.m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626" y="0"/>
            <a:ext cx="12084582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48270" y="388607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800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nir Black"/>
                <a:cs typeface="Avenir Black"/>
              </a:rPr>
              <a:t>Dan Hooper </a:t>
            </a:r>
            <a:endParaRPr lang="en-US" sz="2800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venir Black"/>
              <a:cs typeface="Avenir Blac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81913" y="1917182"/>
            <a:ext cx="6987197" cy="1470025"/>
          </a:xfrm>
        </p:spPr>
        <p:txBody>
          <a:bodyPr/>
          <a:lstStyle/>
          <a:p>
            <a:pPr algn="l"/>
            <a:r>
              <a:rPr lang="en-US" sz="3600" i="1" dirty="0" smtClean="0">
                <a:latin typeface="Arial Black"/>
                <a:cs typeface="Arial Black"/>
              </a:rPr>
              <a:t>Revealing the nature of dark matter</a:t>
            </a:r>
            <a:endParaRPr lang="en-US" sz="3600" i="1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2370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e0657_dark_matter_lg-xrayga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81000"/>
            <a:ext cx="822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0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0657_dark_matter_lg-darkmatt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81000"/>
            <a:ext cx="822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2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0657_dark_matter_lg-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81000"/>
            <a:ext cx="822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9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nr_full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8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nr_full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6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30" y="291547"/>
            <a:ext cx="8426824" cy="63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4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12" t="6509"/>
          <a:stretch/>
        </p:blipFill>
        <p:spPr>
          <a:xfrm>
            <a:off x="949379" y="1255891"/>
            <a:ext cx="7320918" cy="43262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03178" y="4967114"/>
            <a:ext cx="6738897" cy="5603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12" t="2709" b="92210"/>
          <a:stretch/>
        </p:blipFill>
        <p:spPr>
          <a:xfrm>
            <a:off x="949379" y="5400097"/>
            <a:ext cx="7320918" cy="2350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712" t="7546" b="86721"/>
          <a:stretch/>
        </p:blipFill>
        <p:spPr>
          <a:xfrm>
            <a:off x="949379" y="5009447"/>
            <a:ext cx="7320918" cy="2652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503178" y="1255891"/>
            <a:ext cx="6738897" cy="29633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4001" b="14438"/>
          <a:stretch/>
        </p:blipFill>
        <p:spPr>
          <a:xfrm>
            <a:off x="5823599" y="932078"/>
            <a:ext cx="2967623" cy="159381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67908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39" b="2233"/>
          <a:stretch/>
        </p:blipFill>
        <p:spPr>
          <a:xfrm>
            <a:off x="1306944" y="164178"/>
            <a:ext cx="6545101" cy="651813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609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39" b="2233"/>
          <a:stretch/>
        </p:blipFill>
        <p:spPr>
          <a:xfrm>
            <a:off x="1306944" y="164178"/>
            <a:ext cx="6545101" cy="651813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41222" y="2695221"/>
            <a:ext cx="4684889" cy="98488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dirty="0" smtClean="0">
                <a:latin typeface="Arial"/>
                <a:cs typeface="Arial"/>
              </a:rPr>
              <a:t>84.3±2.2% of the matter in our </a:t>
            </a:r>
            <a:r>
              <a:rPr lang="en-US" sz="2900" dirty="0">
                <a:latin typeface="Arial"/>
                <a:cs typeface="Arial"/>
              </a:rPr>
              <a:t>u</a:t>
            </a:r>
            <a:r>
              <a:rPr lang="en-US" sz="2900" dirty="0" smtClean="0">
                <a:latin typeface="Arial"/>
                <a:cs typeface="Arial"/>
              </a:rPr>
              <a:t>niverse is dark matter</a:t>
            </a:r>
            <a:endParaRPr lang="en-US" sz="2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47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2773002"/>
            <a:ext cx="7924800" cy="2812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i="1" dirty="0" smtClean="0">
                <a:latin typeface="Arial"/>
                <a:cs typeface="Arial"/>
              </a:rPr>
              <a:t>What is the Dark Matter?</a:t>
            </a:r>
            <a:endParaRPr lang="en-US" sz="4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24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2773002"/>
            <a:ext cx="7924800" cy="2812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i="1" dirty="0" smtClean="0">
                <a:latin typeface="Arial"/>
                <a:cs typeface="Arial"/>
              </a:rPr>
              <a:t>What is in our Universe?</a:t>
            </a:r>
            <a:endParaRPr lang="en-US" sz="4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96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8425" y="2424077"/>
            <a:ext cx="8163662" cy="2812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i="1" dirty="0" smtClean="0">
                <a:latin typeface="Arial"/>
                <a:cs typeface="Arial"/>
              </a:rPr>
              <a:t>Why is </a:t>
            </a:r>
            <a:r>
              <a:rPr lang="en-US" sz="4200" i="1" dirty="0">
                <a:latin typeface="Arial"/>
                <a:cs typeface="Arial"/>
              </a:rPr>
              <a:t>D</a:t>
            </a:r>
            <a:r>
              <a:rPr lang="en-US" sz="4200" i="1" dirty="0" smtClean="0">
                <a:latin typeface="Arial"/>
                <a:cs typeface="Arial"/>
              </a:rPr>
              <a:t>ark </a:t>
            </a:r>
            <a:r>
              <a:rPr lang="en-US" sz="4200" i="1" dirty="0">
                <a:latin typeface="Arial"/>
                <a:cs typeface="Arial"/>
              </a:rPr>
              <a:t>M</a:t>
            </a:r>
            <a:r>
              <a:rPr lang="en-US" sz="4200" i="1" dirty="0" smtClean="0">
                <a:latin typeface="Arial"/>
                <a:cs typeface="Arial"/>
              </a:rPr>
              <a:t>atter </a:t>
            </a:r>
            <a:r>
              <a:rPr lang="en-US" sz="4200" i="1" dirty="0" smtClean="0">
                <a:latin typeface="Arial"/>
                <a:cs typeface="Arial"/>
              </a:rPr>
              <a:t>so dark?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89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8425" y="2424077"/>
            <a:ext cx="8163662" cy="2812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i="1" dirty="0" smtClean="0">
                <a:latin typeface="Arial"/>
                <a:cs typeface="Arial"/>
              </a:rPr>
              <a:t>Why is </a:t>
            </a:r>
            <a:r>
              <a:rPr lang="en-US" sz="4200" i="1" dirty="0">
                <a:latin typeface="Arial"/>
                <a:cs typeface="Arial"/>
              </a:rPr>
              <a:t>D</a:t>
            </a:r>
            <a:r>
              <a:rPr lang="en-US" sz="4200" i="1" dirty="0" smtClean="0">
                <a:latin typeface="Arial"/>
                <a:cs typeface="Arial"/>
              </a:rPr>
              <a:t>ark </a:t>
            </a:r>
            <a:r>
              <a:rPr lang="en-US" sz="4200" i="1" dirty="0">
                <a:latin typeface="Arial"/>
                <a:cs typeface="Arial"/>
              </a:rPr>
              <a:t>M</a:t>
            </a:r>
            <a:r>
              <a:rPr lang="en-US" sz="4200" i="1" dirty="0" smtClean="0">
                <a:latin typeface="Arial"/>
                <a:cs typeface="Arial"/>
              </a:rPr>
              <a:t>atter </a:t>
            </a:r>
            <a:r>
              <a:rPr lang="en-US" sz="4200" i="1" dirty="0" smtClean="0">
                <a:latin typeface="Arial"/>
                <a:cs typeface="Arial"/>
              </a:rPr>
              <a:t>so dark?</a:t>
            </a:r>
            <a:endParaRPr lang="en-US" sz="1200" i="1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200" i="1" dirty="0" smtClean="0">
                <a:latin typeface="Arial"/>
                <a:cs typeface="Arial"/>
              </a:rPr>
              <a:t>Why is ordinary matter so bright?</a:t>
            </a:r>
            <a:endParaRPr lang="en-US" sz="4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0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8425" y="139569"/>
            <a:ext cx="8163662" cy="1674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200" i="1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200" i="1" dirty="0" smtClean="0">
                <a:solidFill>
                  <a:schemeClr val="tx2"/>
                </a:solidFill>
                <a:latin typeface="Arial"/>
                <a:cs typeface="Arial"/>
              </a:rPr>
              <a:t>The Four Forces of Nature</a:t>
            </a:r>
            <a:endParaRPr lang="en-US" sz="4200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882" b="53373"/>
          <a:stretch/>
        </p:blipFill>
        <p:spPr>
          <a:xfrm>
            <a:off x="4582790" y="4150299"/>
            <a:ext cx="2594657" cy="2096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459" t="55308"/>
          <a:stretch/>
        </p:blipFill>
        <p:spPr>
          <a:xfrm>
            <a:off x="1910130" y="1612358"/>
            <a:ext cx="2516157" cy="2009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5308" r="54616"/>
          <a:stretch/>
        </p:blipFill>
        <p:spPr>
          <a:xfrm>
            <a:off x="4918039" y="1612358"/>
            <a:ext cx="2259408" cy="2009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8518" b="50255"/>
          <a:stretch/>
        </p:blipFill>
        <p:spPr>
          <a:xfrm>
            <a:off x="2039922" y="4082228"/>
            <a:ext cx="2065143" cy="22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0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8425" y="139569"/>
            <a:ext cx="8163662" cy="1674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200" i="1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200" i="1" dirty="0" smtClean="0">
                <a:solidFill>
                  <a:schemeClr val="tx2"/>
                </a:solidFill>
                <a:latin typeface="Arial"/>
                <a:cs typeface="Arial"/>
              </a:rPr>
              <a:t>The Four Forces of Nature</a:t>
            </a:r>
            <a:endParaRPr lang="en-US" sz="4200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882" b="53373"/>
          <a:stretch/>
        </p:blipFill>
        <p:spPr>
          <a:xfrm>
            <a:off x="4582790" y="4150299"/>
            <a:ext cx="2594657" cy="2096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459" t="55308"/>
          <a:stretch/>
        </p:blipFill>
        <p:spPr>
          <a:xfrm>
            <a:off x="1910130" y="1612358"/>
            <a:ext cx="2516157" cy="2009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5308" r="54616"/>
          <a:stretch/>
        </p:blipFill>
        <p:spPr>
          <a:xfrm>
            <a:off x="4918039" y="1612358"/>
            <a:ext cx="2259408" cy="2009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8518" b="50255"/>
          <a:stretch/>
        </p:blipFill>
        <p:spPr>
          <a:xfrm>
            <a:off x="2039922" y="4082228"/>
            <a:ext cx="2065143" cy="22364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746927" y="1516466"/>
            <a:ext cx="2650882" cy="231785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75405" y="3928682"/>
            <a:ext cx="2650882" cy="231785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759257" y="1491808"/>
            <a:ext cx="2539912" cy="228086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775405" y="4037819"/>
            <a:ext cx="2539912" cy="228086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23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0" y="-293092"/>
            <a:ext cx="8283403" cy="739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0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0" y="-293092"/>
            <a:ext cx="8283403" cy="739708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050404" y="799675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61352" y="799675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33650" y="3304061"/>
            <a:ext cx="945037" cy="81975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33650" y="3304062"/>
            <a:ext cx="945037" cy="819754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08080" y="2371509"/>
            <a:ext cx="945037" cy="81975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008080" y="2371510"/>
            <a:ext cx="945037" cy="819754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804224" y="394528"/>
            <a:ext cx="533241" cy="2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62114" y="184937"/>
            <a:ext cx="2750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Electromagnetic Force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004254" y="804127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15202" y="804127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45774" y="820908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956722" y="820908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67174" y="1728802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78122" y="1728802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21024" y="1733254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031972" y="1733254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62544" y="1750035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973492" y="1750035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79504" y="3972680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90452" y="3972680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33354" y="3977132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044302" y="3977132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74874" y="3993913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985822" y="3993913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81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0" y="-293092"/>
            <a:ext cx="8283403" cy="739708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733650" y="3304061"/>
            <a:ext cx="945037" cy="81975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33650" y="3304062"/>
            <a:ext cx="945037" cy="819754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02746" y="3270328"/>
            <a:ext cx="945037" cy="819755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02746" y="3270329"/>
            <a:ext cx="945037" cy="819754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08080" y="2371509"/>
            <a:ext cx="945037" cy="81975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8080" y="2371510"/>
            <a:ext cx="945037" cy="819754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04224" y="394528"/>
            <a:ext cx="533241" cy="2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62114" y="184937"/>
            <a:ext cx="2750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Electromagnetic Force</a:t>
            </a:r>
          </a:p>
          <a:p>
            <a:r>
              <a:rPr lang="en-US" sz="2000" dirty="0" smtClean="0">
                <a:latin typeface="Arial"/>
                <a:cs typeface="Arial"/>
              </a:rPr>
              <a:t>Strong Force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808664" y="694876"/>
            <a:ext cx="533241" cy="2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50404" y="799675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61352" y="799675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04254" y="804127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015202" y="804127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45774" y="820908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956722" y="820908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67174" y="1728802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78122" y="1728802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21024" y="1733254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031972" y="1733254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62544" y="1750035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973492" y="1750035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79504" y="3972680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090452" y="3972680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33354" y="3977132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044302" y="3977132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974874" y="3993913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985822" y="3993913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67174" y="865772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078122" y="865772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21024" y="870224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031972" y="870224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962544" y="887005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973492" y="887005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83944" y="1794899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094892" y="1794899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037794" y="1799351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048742" y="1799351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979314" y="1816132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990262" y="1816132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07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0" y="-293092"/>
            <a:ext cx="8283403" cy="739708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733650" y="3304061"/>
            <a:ext cx="945037" cy="81975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33650" y="3304062"/>
            <a:ext cx="945037" cy="819754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02746" y="3270328"/>
            <a:ext cx="945037" cy="819755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02746" y="3270329"/>
            <a:ext cx="945037" cy="819754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08080" y="2371509"/>
            <a:ext cx="945037" cy="81975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8080" y="2371510"/>
            <a:ext cx="945037" cy="819754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66010" y="2824257"/>
            <a:ext cx="945037" cy="81975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366010" y="2824258"/>
            <a:ext cx="945037" cy="81975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804224" y="394528"/>
            <a:ext cx="533241" cy="2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62114" y="184937"/>
            <a:ext cx="2750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Electromagnetic Force</a:t>
            </a:r>
          </a:p>
          <a:p>
            <a:r>
              <a:rPr lang="en-US" sz="2000" dirty="0" smtClean="0">
                <a:latin typeface="Arial"/>
                <a:cs typeface="Arial"/>
              </a:rPr>
              <a:t>Strong Force</a:t>
            </a:r>
          </a:p>
          <a:p>
            <a:r>
              <a:rPr lang="en-US" sz="2000" dirty="0" smtClean="0">
                <a:latin typeface="Arial"/>
                <a:cs typeface="Arial"/>
              </a:rPr>
              <a:t>Unstable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5808664" y="694876"/>
            <a:ext cx="533241" cy="2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813104" y="982895"/>
            <a:ext cx="533241" cy="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50404" y="799675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61352" y="799675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004254" y="804127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015202" y="804127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945774" y="820908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956722" y="820908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67174" y="1728802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078122" y="1728802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021024" y="1733254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031972" y="1733254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962544" y="1750035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973492" y="1750035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79504" y="3972680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090452" y="3972680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033354" y="3977132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2044302" y="3977132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974874" y="3993913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985822" y="3993913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67174" y="865772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078122" y="865772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21024" y="870224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031972" y="870224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962544" y="887005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973492" y="887005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83944" y="1794899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094892" y="1794899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037794" y="1799351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048742" y="1799351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979314" y="1816132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990262" y="1816132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1959374" y="3964803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970322" y="3964803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913224" y="3969255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2924172" y="3969255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988474" y="1713048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1999422" y="1713048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2942324" y="1717500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2953272" y="1717500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955924" y="780496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1966872" y="780496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909774" y="784948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2920722" y="784948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40967" y="3231007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5714168" y="3259078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5733344" y="2338402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5744292" y="2338402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58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0" y="-293092"/>
            <a:ext cx="8283403" cy="73970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366010" y="2824257"/>
            <a:ext cx="945037" cy="81975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366010" y="2824258"/>
            <a:ext cx="945037" cy="81975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804224" y="394528"/>
            <a:ext cx="533241" cy="2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62114" y="184937"/>
            <a:ext cx="2750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Electromagnetic Force</a:t>
            </a:r>
          </a:p>
          <a:p>
            <a:r>
              <a:rPr lang="en-US" sz="2000" dirty="0" smtClean="0">
                <a:latin typeface="Arial"/>
                <a:cs typeface="Arial"/>
              </a:rPr>
              <a:t>Strong Force</a:t>
            </a:r>
          </a:p>
          <a:p>
            <a:r>
              <a:rPr lang="en-US" sz="2000" dirty="0" smtClean="0">
                <a:latin typeface="Arial"/>
                <a:cs typeface="Arial"/>
              </a:rPr>
              <a:t>Unstable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5808664" y="694876"/>
            <a:ext cx="533241" cy="2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813104" y="982895"/>
            <a:ext cx="533241" cy="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onut 1"/>
          <p:cNvSpPr/>
          <p:nvPr/>
        </p:nvSpPr>
        <p:spPr>
          <a:xfrm>
            <a:off x="875408" y="4764413"/>
            <a:ext cx="3279695" cy="1104186"/>
          </a:xfrm>
          <a:prstGeom prst="donut">
            <a:avLst>
              <a:gd name="adj" fmla="val 6013"/>
            </a:avLst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07992" y="5572703"/>
            <a:ext cx="801947" cy="653436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97604" y="6028875"/>
            <a:ext cx="398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T</a:t>
            </a:r>
            <a:r>
              <a:rPr lang="en-US" sz="2000" dirty="0" smtClean="0">
                <a:latin typeface="Arial"/>
                <a:cs typeface="Arial"/>
              </a:rPr>
              <a:t>oo fast moving or “hot” to make up much of the dark matter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50404" y="799675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61352" y="799675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04254" y="804127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015202" y="804127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945774" y="820908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956722" y="820908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67174" y="1728802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78122" y="1728802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021024" y="1733254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031972" y="1733254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962544" y="1750035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973492" y="1750035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79504" y="3972680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090452" y="3972680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033354" y="3977132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044302" y="3977132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974874" y="3993913"/>
            <a:ext cx="947004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985822" y="3993913"/>
            <a:ext cx="936056" cy="852409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67174" y="865772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078122" y="865772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021024" y="870224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2031972" y="870224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962544" y="887005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973492" y="887005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83944" y="1794899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094892" y="1794899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37794" y="1799351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048742" y="1799351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979314" y="1816132"/>
            <a:ext cx="947004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990262" y="1816132"/>
            <a:ext cx="936056" cy="852409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959374" y="3964803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970322" y="3964803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913224" y="3969255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924172" y="3969255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988474" y="1713048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1999422" y="1713048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942324" y="1717500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953272" y="1717500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955924" y="780496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1966872" y="780496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909774" y="784948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2920722" y="784948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733650" y="3304061"/>
            <a:ext cx="945037" cy="81975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5733650" y="3304062"/>
            <a:ext cx="945037" cy="819754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002746" y="3270328"/>
            <a:ext cx="945037" cy="819755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7002746" y="3270329"/>
            <a:ext cx="945037" cy="819754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008080" y="2371509"/>
            <a:ext cx="945037" cy="819755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7008080" y="2371510"/>
            <a:ext cx="945037" cy="819754"/>
          </a:xfrm>
          <a:prstGeom prst="line">
            <a:avLst/>
          </a:pr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740967" y="3231007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5714168" y="3259078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33344" y="2338402"/>
            <a:ext cx="947004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5744292" y="2338402"/>
            <a:ext cx="936056" cy="85240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45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4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3260"/>
          <a:stretch/>
        </p:blipFill>
        <p:spPr>
          <a:xfrm>
            <a:off x="1228988" y="233244"/>
            <a:ext cx="6695572" cy="640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5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8425" y="27913"/>
            <a:ext cx="8163662" cy="167480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1200" i="1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200" i="1" dirty="0" smtClean="0">
                <a:solidFill>
                  <a:schemeClr val="tx2"/>
                </a:solidFill>
                <a:latin typeface="Arial"/>
                <a:cs typeface="Arial"/>
              </a:rPr>
              <a:t>Searching for Evidence of     Dark Matter Particles</a:t>
            </a:r>
            <a:endParaRPr lang="en-US" sz="4200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143" r="6422"/>
          <a:stretch/>
        </p:blipFill>
        <p:spPr>
          <a:xfrm>
            <a:off x="1370971" y="1851067"/>
            <a:ext cx="2814093" cy="209713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544" y="1836637"/>
            <a:ext cx="2589019" cy="20971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34" y="4214883"/>
            <a:ext cx="2969590" cy="23336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620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4" y="540880"/>
            <a:ext cx="6097194" cy="5597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972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34" y="540880"/>
            <a:ext cx="6097194" cy="5597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083" y="3942114"/>
            <a:ext cx="5217459" cy="2698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565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34" y="540880"/>
            <a:ext cx="6097194" cy="5597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083" y="3942114"/>
            <a:ext cx="5217459" cy="2698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951" y="270441"/>
            <a:ext cx="6013606" cy="4439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760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73" y="490630"/>
            <a:ext cx="7344132" cy="59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1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1168" b="7503"/>
          <a:stretch/>
        </p:blipFill>
        <p:spPr>
          <a:xfrm flipH="1">
            <a:off x="1275645" y="3160883"/>
            <a:ext cx="6731000" cy="4007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965" y="-79026"/>
            <a:ext cx="617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66" y="211666"/>
            <a:ext cx="4719987" cy="1749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669" y="2823338"/>
            <a:ext cx="3161220" cy="3279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767" y="2331154"/>
            <a:ext cx="3780186" cy="396019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5232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889000"/>
            <a:ext cx="6464300" cy="508000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73188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775"/>
          <a:stretch/>
        </p:blipFill>
        <p:spPr>
          <a:xfrm>
            <a:off x="139550" y="1395674"/>
            <a:ext cx="8875366" cy="475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776" y="451556"/>
            <a:ext cx="1454468" cy="114300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08400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2775"/>
          <a:stretch/>
        </p:blipFill>
        <p:spPr>
          <a:xfrm>
            <a:off x="139551" y="310871"/>
            <a:ext cx="6133920" cy="32896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971764" y="2325041"/>
            <a:ext cx="886151" cy="243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2185" r="13704"/>
          <a:stretch>
            <a:fillRect/>
          </a:stretch>
        </p:blipFill>
        <p:spPr bwMode="auto">
          <a:xfrm>
            <a:off x="3153339" y="3525486"/>
            <a:ext cx="5770263" cy="307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Donut 3"/>
          <p:cNvSpPr/>
          <p:nvPr/>
        </p:nvSpPr>
        <p:spPr>
          <a:xfrm>
            <a:off x="2835433" y="3262715"/>
            <a:ext cx="6480987" cy="3624015"/>
          </a:xfrm>
          <a:prstGeom prst="donut">
            <a:avLst>
              <a:gd name="adj" fmla="val 106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8277" y="3525486"/>
            <a:ext cx="755387" cy="78830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57329" y="5867628"/>
            <a:ext cx="755387" cy="78830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24670" y="3525489"/>
            <a:ext cx="1265317" cy="35035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2839" y="3317459"/>
            <a:ext cx="1324526" cy="55838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76703" y="6255820"/>
            <a:ext cx="1265317" cy="55838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98438" y="6328346"/>
            <a:ext cx="1265317" cy="55838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28196" y="3629497"/>
            <a:ext cx="535559" cy="68429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412816" y="5945151"/>
            <a:ext cx="650939" cy="66238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33631" y="3327137"/>
            <a:ext cx="615800" cy="24769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915" r="59886" b="25181"/>
          <a:stretch/>
        </p:blipFill>
        <p:spPr>
          <a:xfrm>
            <a:off x="278560" y="4313793"/>
            <a:ext cx="2692349" cy="20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03" r="4766" b="2686"/>
          <a:stretch/>
        </p:blipFill>
        <p:spPr>
          <a:xfrm>
            <a:off x="466514" y="850901"/>
            <a:ext cx="8241749" cy="50060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7722" y="1205090"/>
            <a:ext cx="1710552" cy="401697"/>
          </a:xfrm>
          <a:prstGeom prst="rect">
            <a:avLst/>
          </a:prstGeom>
          <a:solidFill>
            <a:srgbClr val="1717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92" y="705596"/>
            <a:ext cx="8467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>
                <a:latin typeface="Arial"/>
                <a:cs typeface="Arial"/>
              </a:rPr>
              <a:t>Timeline</a:t>
            </a:r>
          </a:p>
          <a:p>
            <a:r>
              <a:rPr lang="en-US" sz="2400" dirty="0" smtClean="0">
                <a:latin typeface="Arial"/>
                <a:cs typeface="Arial"/>
              </a:rPr>
              <a:t>June 2008 – Fermi is successfully launched into orbit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33" y="3501957"/>
            <a:ext cx="4209084" cy="270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7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92" y="705596"/>
            <a:ext cx="8467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>
                <a:latin typeface="Arial"/>
                <a:cs typeface="Arial"/>
              </a:rPr>
              <a:t>Timeline</a:t>
            </a:r>
          </a:p>
          <a:p>
            <a:r>
              <a:rPr lang="en-US" sz="2400" dirty="0" smtClean="0">
                <a:latin typeface="Arial"/>
                <a:cs typeface="Arial"/>
              </a:rPr>
              <a:t>June 2008 – Fermi is successfully launched into orbit</a:t>
            </a:r>
          </a:p>
          <a:p>
            <a:r>
              <a:rPr lang="en-US" sz="2400" dirty="0" smtClean="0">
                <a:latin typeface="Arial"/>
                <a:cs typeface="Arial"/>
              </a:rPr>
              <a:t>Aug. 2009 – Fermi data becomes publicly available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33" y="3501957"/>
            <a:ext cx="4209084" cy="270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2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92" y="705596"/>
            <a:ext cx="84672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>
                <a:latin typeface="Arial"/>
                <a:cs typeface="Arial"/>
              </a:rPr>
              <a:t>Timeline</a:t>
            </a:r>
          </a:p>
          <a:p>
            <a:r>
              <a:rPr lang="en-US" sz="2400" dirty="0" smtClean="0">
                <a:latin typeface="Arial"/>
                <a:cs typeface="Arial"/>
              </a:rPr>
              <a:t>June 2008 – Fermi is successfully launched into orbit</a:t>
            </a:r>
          </a:p>
          <a:p>
            <a:r>
              <a:rPr lang="en-US" sz="2400" dirty="0" smtClean="0">
                <a:latin typeface="Arial"/>
                <a:cs typeface="Arial"/>
              </a:rPr>
              <a:t>Aug. 2009 – Fermi data becomes publicly available </a:t>
            </a:r>
          </a:p>
          <a:p>
            <a:r>
              <a:rPr lang="en-US" sz="2400" dirty="0" smtClean="0">
                <a:latin typeface="Arial"/>
                <a:cs typeface="Arial"/>
              </a:rPr>
              <a:t>Oct. 2009 – Lisa </a:t>
            </a:r>
            <a:r>
              <a:rPr lang="en-US" sz="2400" dirty="0" err="1" smtClean="0">
                <a:latin typeface="Arial"/>
                <a:cs typeface="Arial"/>
              </a:rPr>
              <a:t>Goodenough</a:t>
            </a:r>
            <a:r>
              <a:rPr lang="en-US" sz="2400" dirty="0" smtClean="0">
                <a:latin typeface="Arial"/>
                <a:cs typeface="Arial"/>
              </a:rPr>
              <a:t> and I present the first paper		on Fermi’s observations of the Galactic Center 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33" y="3501957"/>
            <a:ext cx="4209084" cy="2703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955" t="6374" r="6268"/>
          <a:stretch/>
        </p:blipFill>
        <p:spPr>
          <a:xfrm>
            <a:off x="1445745" y="3985442"/>
            <a:ext cx="1743001" cy="17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0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5" y="383315"/>
            <a:ext cx="7959785" cy="276669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5065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5" y="383315"/>
            <a:ext cx="7959785" cy="27666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84" y="3458231"/>
            <a:ext cx="3898786" cy="30890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Rectangle 11"/>
          <p:cNvSpPr/>
          <p:nvPr/>
        </p:nvSpPr>
        <p:spPr>
          <a:xfrm>
            <a:off x="6436094" y="3649381"/>
            <a:ext cx="1948089" cy="468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02052" y="2622143"/>
            <a:ext cx="5427466" cy="32891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2962" y="2951053"/>
            <a:ext cx="2101544" cy="15240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2962" y="2774543"/>
            <a:ext cx="539090" cy="17651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2962" y="1860904"/>
            <a:ext cx="5966556" cy="322692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2962" y="2183596"/>
            <a:ext cx="3040822" cy="15240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5" y="383315"/>
            <a:ext cx="7959785" cy="27666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84" y="3458231"/>
            <a:ext cx="3898786" cy="30890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Rectangle 11"/>
          <p:cNvSpPr/>
          <p:nvPr/>
        </p:nvSpPr>
        <p:spPr>
          <a:xfrm>
            <a:off x="6436094" y="3649381"/>
            <a:ext cx="1948089" cy="468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02052" y="2622143"/>
            <a:ext cx="5427466" cy="32891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2962" y="2951053"/>
            <a:ext cx="2101544" cy="15240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2962" y="2774543"/>
            <a:ext cx="539090" cy="17651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2962" y="1860904"/>
            <a:ext cx="5966556" cy="322692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2962" y="2183596"/>
            <a:ext cx="3040822" cy="15240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6265" y="3945402"/>
            <a:ext cx="432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“The Galactic Center is a very challenging region.” – Julie </a:t>
            </a:r>
            <a:r>
              <a:rPr lang="en-US" dirty="0" err="1" smtClean="0">
                <a:latin typeface="Arial"/>
                <a:cs typeface="Arial"/>
              </a:rPr>
              <a:t>McEnery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49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5" y="383315"/>
            <a:ext cx="7959785" cy="27666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84" y="3458231"/>
            <a:ext cx="3898786" cy="30890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Rectangle 11"/>
          <p:cNvSpPr/>
          <p:nvPr/>
        </p:nvSpPr>
        <p:spPr>
          <a:xfrm>
            <a:off x="6436094" y="3649381"/>
            <a:ext cx="1948089" cy="468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02052" y="2622143"/>
            <a:ext cx="5427466" cy="32891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2962" y="2951053"/>
            <a:ext cx="2101544" cy="15240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2962" y="2774543"/>
            <a:ext cx="539090" cy="17651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2962" y="1860904"/>
            <a:ext cx="5966556" cy="322692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2962" y="2183596"/>
            <a:ext cx="3040822" cy="15240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6265" y="3945402"/>
            <a:ext cx="43275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“The Galactic Center is a very challenging region.” – Julie </a:t>
            </a:r>
            <a:r>
              <a:rPr lang="en-US" dirty="0" err="1" smtClean="0">
                <a:latin typeface="Arial"/>
                <a:cs typeface="Arial"/>
              </a:rPr>
              <a:t>McEnery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Goodenough</a:t>
            </a:r>
            <a:r>
              <a:rPr lang="en-US" dirty="0" smtClean="0">
                <a:latin typeface="Arial"/>
                <a:cs typeface="Arial"/>
              </a:rPr>
              <a:t> and Hooper’s proposal is “Pretty shaky.” – Jan Conrad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02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5" y="383315"/>
            <a:ext cx="7959785" cy="27666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84" y="3458231"/>
            <a:ext cx="3898786" cy="30890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Rectangle 11"/>
          <p:cNvSpPr/>
          <p:nvPr/>
        </p:nvSpPr>
        <p:spPr>
          <a:xfrm>
            <a:off x="6436094" y="3649381"/>
            <a:ext cx="1948089" cy="468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02052" y="2622143"/>
            <a:ext cx="5427466" cy="32891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2962" y="2951053"/>
            <a:ext cx="2101544" cy="15240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2962" y="2774543"/>
            <a:ext cx="539090" cy="17651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2962" y="1860904"/>
            <a:ext cx="5966556" cy="322692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2962" y="2183596"/>
            <a:ext cx="3040822" cy="152400"/>
          </a:xfrm>
          <a:prstGeom prst="rect">
            <a:avLst/>
          </a:prstGeom>
          <a:solidFill>
            <a:srgbClr val="3366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6265" y="3945402"/>
            <a:ext cx="432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“The Galactic Center is a very challenging region.” – Julie </a:t>
            </a:r>
            <a:r>
              <a:rPr lang="en-US" dirty="0" err="1" smtClean="0">
                <a:latin typeface="Arial"/>
                <a:cs typeface="Arial"/>
              </a:rPr>
              <a:t>McEnery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Goodenough</a:t>
            </a:r>
            <a:r>
              <a:rPr lang="en-US" dirty="0" smtClean="0">
                <a:latin typeface="Arial"/>
                <a:cs typeface="Arial"/>
              </a:rPr>
              <a:t> and Hooper’s proposal is “Pretty shaky.” – Jan Conrad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“What were you smoking when you wrote that paper?” – Troy Porter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21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535" y="705596"/>
            <a:ext cx="84287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>
                <a:latin typeface="Arial"/>
                <a:cs typeface="Arial"/>
              </a:rPr>
              <a:t>Timeline</a:t>
            </a:r>
          </a:p>
          <a:p>
            <a:r>
              <a:rPr lang="en-US" sz="2400" dirty="0" smtClean="0">
                <a:latin typeface="Arial"/>
                <a:cs typeface="Arial"/>
              </a:rPr>
              <a:t>June 2008 – Fermi is successfully launched into orbit</a:t>
            </a:r>
          </a:p>
          <a:p>
            <a:r>
              <a:rPr lang="en-US" sz="2400" dirty="0" smtClean="0">
                <a:latin typeface="Arial"/>
                <a:cs typeface="Arial"/>
              </a:rPr>
              <a:t>Aug. 2009 – Fermi data becomes </a:t>
            </a:r>
            <a:r>
              <a:rPr lang="en-US" sz="2400" dirty="0" err="1" smtClean="0">
                <a:latin typeface="Arial"/>
                <a:cs typeface="Arial"/>
              </a:rPr>
              <a:t>publicaly</a:t>
            </a:r>
            <a:r>
              <a:rPr lang="en-US" sz="2400" dirty="0" smtClean="0">
                <a:latin typeface="Arial"/>
                <a:cs typeface="Arial"/>
              </a:rPr>
              <a:t> available </a:t>
            </a:r>
          </a:p>
          <a:p>
            <a:r>
              <a:rPr lang="en-US" sz="2400" dirty="0" smtClean="0">
                <a:latin typeface="Arial"/>
                <a:cs typeface="Arial"/>
              </a:rPr>
              <a:t>Oct. 2009  – Lisa </a:t>
            </a:r>
            <a:r>
              <a:rPr lang="en-US" sz="2400" dirty="0" err="1" smtClean="0">
                <a:latin typeface="Arial"/>
                <a:cs typeface="Arial"/>
              </a:rPr>
              <a:t>Goodenough</a:t>
            </a:r>
            <a:r>
              <a:rPr lang="en-US" sz="2400" dirty="0" smtClean="0">
                <a:latin typeface="Arial"/>
                <a:cs typeface="Arial"/>
              </a:rPr>
              <a:t> and I present the first paper 		on Fermi’s observations of the Galactic Center</a:t>
            </a:r>
          </a:p>
          <a:p>
            <a:r>
              <a:rPr lang="en-US" sz="2400" dirty="0" smtClean="0">
                <a:latin typeface="Arial"/>
                <a:cs typeface="Arial"/>
              </a:rPr>
              <a:t>2010-2011 </a:t>
            </a:r>
            <a:r>
              <a:rPr lang="en-US" sz="2400" dirty="0">
                <a:latin typeface="Arial"/>
                <a:cs typeface="Arial"/>
              </a:rPr>
              <a:t>– </a:t>
            </a:r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wo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follow up papers (with Lisa </a:t>
            </a:r>
            <a:r>
              <a:rPr lang="en-US" sz="2400" dirty="0" err="1" smtClean="0">
                <a:latin typeface="Arial"/>
                <a:cs typeface="Arial"/>
              </a:rPr>
              <a:t>Goodenough</a:t>
            </a:r>
            <a:r>
              <a:rPr lang="en-US" sz="2400" dirty="0">
                <a:latin typeface="Arial"/>
                <a:cs typeface="Arial"/>
              </a:rPr>
              <a:t>,</a:t>
            </a:r>
            <a:r>
              <a:rPr lang="en-US" sz="2400" dirty="0" smtClean="0">
                <a:latin typeface="Arial"/>
                <a:cs typeface="Arial"/>
              </a:rPr>
              <a:t>       		Tim Linden) </a:t>
            </a:r>
            <a:r>
              <a:rPr lang="en-US" sz="2400" dirty="0" smtClean="0">
                <a:latin typeface="Arial"/>
                <a:cs typeface="Arial"/>
              </a:rPr>
              <a:t>slowly strengthen </a:t>
            </a: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 smtClean="0">
                <a:latin typeface="Arial"/>
                <a:cs typeface="Arial"/>
              </a:rPr>
              <a:t>case </a:t>
            </a:r>
            <a:r>
              <a:rPr lang="en-US" sz="2400" dirty="0" smtClean="0">
                <a:latin typeface="Arial"/>
                <a:cs typeface="Arial"/>
              </a:rPr>
              <a:t>for a </a:t>
            </a:r>
            <a:r>
              <a:rPr lang="en-US" sz="2400" dirty="0" smtClean="0">
                <a:latin typeface="Arial"/>
                <a:cs typeface="Arial"/>
              </a:rPr>
              <a:t>   </a:t>
            </a:r>
          </a:p>
          <a:p>
            <a:r>
              <a:rPr lang="en-US" sz="2400" dirty="0" smtClean="0">
                <a:latin typeface="Arial"/>
                <a:cs typeface="Arial"/>
              </a:rPr>
              <a:t>		dark matter</a:t>
            </a:r>
            <a:r>
              <a:rPr lang="en-US" sz="2400" dirty="0" smtClean="0">
                <a:latin typeface="Arial"/>
                <a:cs typeface="Arial"/>
              </a:rPr>
              <a:t>-like signal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69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535" y="705596"/>
            <a:ext cx="842877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i="1" dirty="0" smtClean="0">
                <a:latin typeface="Arial"/>
                <a:cs typeface="Arial"/>
              </a:rPr>
              <a:t>Timeline</a:t>
            </a:r>
          </a:p>
          <a:p>
            <a:r>
              <a:rPr lang="en-US" sz="2400" dirty="0" smtClean="0">
                <a:latin typeface="Arial"/>
                <a:cs typeface="Arial"/>
              </a:rPr>
              <a:t>June 2008 – Fermi is successfully launched into orbit</a:t>
            </a:r>
          </a:p>
          <a:p>
            <a:r>
              <a:rPr lang="en-US" sz="2400" dirty="0" smtClean="0">
                <a:latin typeface="Arial"/>
                <a:cs typeface="Arial"/>
              </a:rPr>
              <a:t>Aug. 2009 – Fermi data becomes </a:t>
            </a:r>
            <a:r>
              <a:rPr lang="en-US" sz="2400" dirty="0" err="1" smtClean="0">
                <a:latin typeface="Arial"/>
                <a:cs typeface="Arial"/>
              </a:rPr>
              <a:t>publicaly</a:t>
            </a:r>
            <a:r>
              <a:rPr lang="en-US" sz="2400" dirty="0" smtClean="0">
                <a:latin typeface="Arial"/>
                <a:cs typeface="Arial"/>
              </a:rPr>
              <a:t> available </a:t>
            </a:r>
          </a:p>
          <a:p>
            <a:r>
              <a:rPr lang="en-US" sz="2400" dirty="0" smtClean="0">
                <a:latin typeface="Arial"/>
                <a:cs typeface="Arial"/>
              </a:rPr>
              <a:t>Oct. 2009  – Lisa </a:t>
            </a:r>
            <a:r>
              <a:rPr lang="en-US" sz="2400" dirty="0" err="1" smtClean="0">
                <a:latin typeface="Arial"/>
                <a:cs typeface="Arial"/>
              </a:rPr>
              <a:t>Goodenough</a:t>
            </a:r>
            <a:r>
              <a:rPr lang="en-US" sz="2400" dirty="0" smtClean="0">
                <a:latin typeface="Arial"/>
                <a:cs typeface="Arial"/>
              </a:rPr>
              <a:t> and I present the first paper 		on Fermi’s observations of the Galactic Center</a:t>
            </a:r>
          </a:p>
          <a:p>
            <a:r>
              <a:rPr lang="en-US" sz="2400" dirty="0" smtClean="0">
                <a:latin typeface="Arial"/>
                <a:cs typeface="Arial"/>
              </a:rPr>
              <a:t>2010-2011 </a:t>
            </a:r>
            <a:r>
              <a:rPr lang="en-US" sz="2400" dirty="0">
                <a:latin typeface="Arial"/>
                <a:cs typeface="Arial"/>
              </a:rPr>
              <a:t>– </a:t>
            </a:r>
            <a:r>
              <a:rPr lang="en-US" sz="2400" dirty="0">
                <a:latin typeface="Arial"/>
                <a:cs typeface="Arial"/>
              </a:rPr>
              <a:t>Two follow up papers (with Lisa </a:t>
            </a:r>
            <a:r>
              <a:rPr lang="en-US" sz="2400" dirty="0" err="1">
                <a:latin typeface="Arial"/>
                <a:cs typeface="Arial"/>
              </a:rPr>
              <a:t>Goodenough</a:t>
            </a:r>
            <a:r>
              <a:rPr lang="en-US" sz="2400" dirty="0">
                <a:latin typeface="Arial"/>
                <a:cs typeface="Arial"/>
              </a:rPr>
              <a:t>,       		Tim Linden) slowly strengthen the case for a    </a:t>
            </a:r>
          </a:p>
          <a:p>
            <a:r>
              <a:rPr lang="en-US" sz="2400" dirty="0">
                <a:latin typeface="Arial"/>
                <a:cs typeface="Arial"/>
              </a:rPr>
              <a:t>		dark matter-like signal</a:t>
            </a:r>
          </a:p>
          <a:p>
            <a:r>
              <a:rPr lang="en-US" sz="2400" dirty="0" smtClean="0">
                <a:latin typeface="Arial"/>
                <a:cs typeface="Arial"/>
              </a:rPr>
              <a:t>2012</a:t>
            </a:r>
            <a:r>
              <a:rPr lang="en-US" sz="2400" dirty="0" smtClean="0">
                <a:latin typeface="Arial"/>
                <a:cs typeface="Arial"/>
              </a:rPr>
              <a:t>-2013 </a:t>
            </a:r>
            <a:r>
              <a:rPr lang="en-US" sz="2400" dirty="0">
                <a:latin typeface="Arial"/>
                <a:cs typeface="Arial"/>
              </a:rPr>
              <a:t>– P</a:t>
            </a:r>
            <a:r>
              <a:rPr lang="en-US" sz="2400" dirty="0" smtClean="0">
                <a:latin typeface="Arial"/>
                <a:cs typeface="Arial"/>
              </a:rPr>
              <a:t>apers by other groups (UC Irvine, Canterbury) 		begin to appear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confirming our results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11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58" y="1373543"/>
            <a:ext cx="7368023" cy="41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89" y="-479779"/>
            <a:ext cx="8184445" cy="8184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95" y="253999"/>
            <a:ext cx="1598594" cy="2033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278" y="3464278"/>
            <a:ext cx="1313744" cy="172861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16" y="5270499"/>
            <a:ext cx="1186506" cy="135272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996" y="5319888"/>
            <a:ext cx="1270000" cy="1270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2970389" y="1467556"/>
            <a:ext cx="3026833" cy="110066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552" y="3048000"/>
            <a:ext cx="2522782" cy="2144889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17" name="Straight Connector 16"/>
          <p:cNvCxnSpPr/>
          <p:nvPr/>
        </p:nvCxnSpPr>
        <p:spPr>
          <a:xfrm flipV="1">
            <a:off x="7604716" y="1876778"/>
            <a:ext cx="664395" cy="117122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33244" y="1876780"/>
            <a:ext cx="3335867" cy="166510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ickRoddPhoto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2" t="5215" r="31246" b="19830"/>
          <a:stretch/>
        </p:blipFill>
        <p:spPr>
          <a:xfrm>
            <a:off x="4512887" y="5044280"/>
            <a:ext cx="979453" cy="1251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5-Point Star 2"/>
          <p:cNvSpPr/>
          <p:nvPr/>
        </p:nvSpPr>
        <p:spPr>
          <a:xfrm>
            <a:off x="5905147" y="2479322"/>
            <a:ext cx="181328" cy="143228"/>
          </a:xfrm>
          <a:prstGeom prst="star5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806087" y="2501801"/>
            <a:ext cx="181328" cy="143228"/>
          </a:xfrm>
          <a:prstGeom prst="star5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8144850" y="1805164"/>
            <a:ext cx="181328" cy="143228"/>
          </a:xfrm>
          <a:prstGeom prst="star5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8209239" y="1794115"/>
            <a:ext cx="181328" cy="143228"/>
          </a:xfrm>
          <a:prstGeom prst="star5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1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51" y="307928"/>
            <a:ext cx="804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February 2014 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51" y="883253"/>
            <a:ext cx="7023303" cy="464711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90832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298"/>
          <a:stretch/>
        </p:blipFill>
        <p:spPr>
          <a:xfrm>
            <a:off x="0" y="1167316"/>
            <a:ext cx="9144000" cy="486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5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298"/>
          <a:stretch/>
        </p:blipFill>
        <p:spPr>
          <a:xfrm>
            <a:off x="0" y="1167316"/>
            <a:ext cx="9144000" cy="4866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3139"/>
          <a:stretch/>
        </p:blipFill>
        <p:spPr>
          <a:xfrm>
            <a:off x="2061644" y="2935838"/>
            <a:ext cx="4783618" cy="3516487"/>
          </a:xfrm>
          <a:prstGeom prst="rect">
            <a:avLst/>
          </a:prstGeom>
          <a:solidFill>
            <a:srgbClr val="000000"/>
          </a:solidFill>
          <a:ln>
            <a:solidFill>
              <a:srgbClr val="8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42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42" y="1308423"/>
            <a:ext cx="8519037" cy="430612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70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3713" b="13713"/>
          <a:stretch>
            <a:fillRect/>
          </a:stretch>
        </p:blipFill>
        <p:spPr>
          <a:xfrm>
            <a:off x="-1751" y="1071123"/>
            <a:ext cx="9140913" cy="4746243"/>
          </a:xfrm>
        </p:spPr>
      </p:pic>
      <p:sp>
        <p:nvSpPr>
          <p:cNvPr id="3" name="TextBox 2"/>
          <p:cNvSpPr txBox="1"/>
          <p:nvPr/>
        </p:nvSpPr>
        <p:spPr>
          <a:xfrm>
            <a:off x="6571721" y="2416482"/>
            <a:ext cx="150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Moon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015590" y="2748827"/>
            <a:ext cx="135625" cy="19780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46227" y="3352438"/>
            <a:ext cx="227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Galactic Center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861006" y="3020602"/>
            <a:ext cx="353153" cy="42310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79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3713" b="13713"/>
          <a:stretch>
            <a:fillRect/>
          </a:stretch>
        </p:blipFill>
        <p:spPr>
          <a:xfrm>
            <a:off x="-1751" y="1071123"/>
            <a:ext cx="9140913" cy="4746243"/>
          </a:xfrm>
        </p:spPr>
      </p:pic>
      <p:sp>
        <p:nvSpPr>
          <p:cNvPr id="5" name="Donut 4"/>
          <p:cNvSpPr/>
          <p:nvPr/>
        </p:nvSpPr>
        <p:spPr>
          <a:xfrm>
            <a:off x="4361562" y="1188107"/>
            <a:ext cx="3670041" cy="3663850"/>
          </a:xfrm>
          <a:prstGeom prst="donut">
            <a:avLst>
              <a:gd name="adj" fmla="val 2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1721" y="2416482"/>
            <a:ext cx="150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Moon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015590" y="2748827"/>
            <a:ext cx="135625" cy="19780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46227" y="3352438"/>
            <a:ext cx="227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Galactic Center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61006" y="3020602"/>
            <a:ext cx="353153" cy="42310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49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3713" b="13713"/>
          <a:stretch>
            <a:fillRect/>
          </a:stretch>
        </p:blipFill>
        <p:spPr>
          <a:xfrm>
            <a:off x="-1751" y="1071123"/>
            <a:ext cx="9140913" cy="4746243"/>
          </a:xfrm>
        </p:spPr>
      </p:pic>
      <p:sp>
        <p:nvSpPr>
          <p:cNvPr id="5" name="Donut 4"/>
          <p:cNvSpPr/>
          <p:nvPr/>
        </p:nvSpPr>
        <p:spPr>
          <a:xfrm>
            <a:off x="4361562" y="1188107"/>
            <a:ext cx="3670041" cy="3663850"/>
          </a:xfrm>
          <a:prstGeom prst="donut">
            <a:avLst>
              <a:gd name="adj" fmla="val 2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1721" y="2416482"/>
            <a:ext cx="150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Moon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015590" y="2748827"/>
            <a:ext cx="135625" cy="19780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46227" y="3352438"/>
            <a:ext cx="227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Galactic Center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61006" y="3020602"/>
            <a:ext cx="353153" cy="42310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2185" r="13704"/>
          <a:stretch>
            <a:fillRect/>
          </a:stretch>
        </p:blipFill>
        <p:spPr bwMode="auto">
          <a:xfrm>
            <a:off x="90744" y="4315145"/>
            <a:ext cx="4598536" cy="24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Donut 10"/>
          <p:cNvSpPr/>
          <p:nvPr/>
        </p:nvSpPr>
        <p:spPr>
          <a:xfrm>
            <a:off x="2223476" y="5357840"/>
            <a:ext cx="382951" cy="367323"/>
          </a:xfrm>
          <a:prstGeom prst="donut">
            <a:avLst>
              <a:gd name="adj" fmla="val 248"/>
            </a:avLst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9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0999" y="-183445"/>
            <a:ext cx="8071557" cy="706966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2014 NASA Press Release: </a:t>
            </a:r>
          </a:p>
          <a:p>
            <a:pPr marL="400050" lvl="1" indent="0">
              <a:buNone/>
            </a:pPr>
            <a:r>
              <a:rPr lang="en-US" sz="1900" dirty="0" smtClean="0">
                <a:latin typeface="Arial"/>
                <a:cs typeface="Arial"/>
              </a:rPr>
              <a:t>“A </a:t>
            </a:r>
            <a:r>
              <a:rPr lang="en-US" sz="1900" dirty="0">
                <a:latin typeface="Arial"/>
                <a:cs typeface="Arial"/>
              </a:rPr>
              <a:t>new study of gamma-ray light from the center of our galaxy </a:t>
            </a:r>
            <a:r>
              <a:rPr lang="en-US" sz="1900" dirty="0" smtClean="0">
                <a:latin typeface="Arial"/>
                <a:cs typeface="Arial"/>
              </a:rPr>
              <a:t>makes </a:t>
            </a:r>
            <a:r>
              <a:rPr lang="en-US" sz="1900" dirty="0">
                <a:latin typeface="Arial"/>
                <a:cs typeface="Arial"/>
              </a:rPr>
              <a:t>the </a:t>
            </a:r>
            <a:r>
              <a:rPr lang="en-US" sz="1900" dirty="0" smtClean="0">
                <a:latin typeface="Arial"/>
                <a:cs typeface="Arial"/>
              </a:rPr>
              <a:t>strongest </a:t>
            </a:r>
            <a:r>
              <a:rPr lang="en-US" sz="1900" dirty="0">
                <a:latin typeface="Arial"/>
                <a:cs typeface="Arial"/>
              </a:rPr>
              <a:t>case to date that some of this emission may arise from dark </a:t>
            </a:r>
            <a:r>
              <a:rPr lang="en-US" sz="1900" dirty="0" smtClean="0">
                <a:latin typeface="Arial"/>
                <a:cs typeface="Arial"/>
              </a:rPr>
              <a:t>matter</a:t>
            </a:r>
            <a:r>
              <a:rPr lang="en-US" sz="1900" dirty="0">
                <a:latin typeface="Arial"/>
                <a:cs typeface="Arial"/>
              </a:rPr>
              <a:t>, an unknown substance making up most of the material universe. Using publicly available data from NASA's Fermi Gamma-ray Space Telescope, independent scientists at the Fermi National Accelerator Laboratory (</a:t>
            </a:r>
            <a:r>
              <a:rPr lang="en-US" sz="1900" dirty="0" err="1">
                <a:latin typeface="Arial"/>
                <a:cs typeface="Arial"/>
              </a:rPr>
              <a:t>Fermilab</a:t>
            </a:r>
            <a:r>
              <a:rPr lang="en-US" sz="1900" dirty="0">
                <a:latin typeface="Arial"/>
                <a:cs typeface="Arial"/>
              </a:rPr>
              <a:t>), the Harvard-Smithsonian Center for Astrophysics (</a:t>
            </a:r>
            <a:r>
              <a:rPr lang="en-US" sz="1900" dirty="0" err="1">
                <a:latin typeface="Arial"/>
                <a:cs typeface="Arial"/>
              </a:rPr>
              <a:t>CfA</a:t>
            </a:r>
            <a:r>
              <a:rPr lang="en-US" sz="1900" dirty="0">
                <a:latin typeface="Arial"/>
                <a:cs typeface="Arial"/>
              </a:rPr>
              <a:t>), the Massachusetts Institute of Technology (MIT) </a:t>
            </a:r>
            <a:r>
              <a:rPr lang="en-US" sz="1900" dirty="0" smtClean="0">
                <a:latin typeface="Arial"/>
                <a:cs typeface="Arial"/>
              </a:rPr>
              <a:t>and the </a:t>
            </a:r>
            <a:r>
              <a:rPr lang="en-US" sz="1900" dirty="0">
                <a:latin typeface="Arial"/>
                <a:cs typeface="Arial"/>
              </a:rPr>
              <a:t>University of Chicago have developed new maps showing that </a:t>
            </a:r>
            <a:r>
              <a:rPr lang="en-US" sz="1900" dirty="0" smtClean="0">
                <a:latin typeface="Arial"/>
                <a:cs typeface="Arial"/>
              </a:rPr>
              <a:t>the galactic </a:t>
            </a:r>
            <a:r>
              <a:rPr lang="en-US" sz="1900" dirty="0">
                <a:latin typeface="Arial"/>
                <a:cs typeface="Arial"/>
              </a:rPr>
              <a:t>center produces more high-energy gamma rays than can be explained by known sources and that this excess emission is consistent </a:t>
            </a:r>
            <a:r>
              <a:rPr lang="en-US" sz="1900" dirty="0" smtClean="0">
                <a:latin typeface="Arial"/>
                <a:cs typeface="Arial"/>
              </a:rPr>
              <a:t>with </a:t>
            </a:r>
            <a:r>
              <a:rPr lang="en-US" sz="1900" dirty="0">
                <a:latin typeface="Arial"/>
                <a:cs typeface="Arial"/>
              </a:rPr>
              <a:t>some forms of dark matter</a:t>
            </a:r>
            <a:r>
              <a:rPr lang="en-US" sz="1900" dirty="0" smtClean="0">
                <a:latin typeface="Arial"/>
                <a:cs typeface="Arial"/>
              </a:rPr>
              <a:t>.”</a:t>
            </a:r>
          </a:p>
          <a:p>
            <a:pPr marL="40005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From </a:t>
            </a:r>
            <a:r>
              <a:rPr lang="en-US" sz="2000" dirty="0" err="1" smtClean="0">
                <a:latin typeface="Arial"/>
                <a:cs typeface="Arial"/>
              </a:rPr>
              <a:t>Simona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Murgia’s</a:t>
            </a:r>
            <a:r>
              <a:rPr lang="en-US" sz="2000" dirty="0">
                <a:latin typeface="Arial"/>
                <a:cs typeface="Arial"/>
              </a:rPr>
              <a:t> talk at the 2014 Fermi </a:t>
            </a:r>
            <a:r>
              <a:rPr lang="en-US" sz="2000" dirty="0" smtClean="0">
                <a:latin typeface="Arial"/>
                <a:cs typeface="Arial"/>
              </a:rPr>
              <a:t>Symposium in Japan: </a:t>
            </a:r>
            <a:endParaRPr lang="en-US" sz="2000" dirty="0">
              <a:latin typeface="Arial"/>
              <a:cs typeface="Arial"/>
            </a:endParaRPr>
          </a:p>
          <a:p>
            <a:pPr marL="310896" lvl="1" indent="0">
              <a:buNone/>
            </a:pPr>
            <a:r>
              <a:rPr lang="en-US" sz="1900" dirty="0">
                <a:latin typeface="Arial"/>
                <a:cs typeface="Arial"/>
              </a:rPr>
              <a:t>“We find an enhancement approximately centered around the </a:t>
            </a:r>
            <a:r>
              <a:rPr lang="en-US" sz="1900" dirty="0" smtClean="0">
                <a:latin typeface="Arial"/>
                <a:cs typeface="Arial"/>
              </a:rPr>
              <a:t>Galactic </a:t>
            </a:r>
            <a:r>
              <a:rPr lang="en-US" sz="1900" dirty="0">
                <a:latin typeface="Arial"/>
                <a:cs typeface="Arial"/>
              </a:rPr>
              <a:t>Center with a spectrum that peaks in the </a:t>
            </a:r>
            <a:r>
              <a:rPr lang="en-US" sz="1900" dirty="0" err="1">
                <a:latin typeface="Arial"/>
                <a:cs typeface="Arial"/>
              </a:rPr>
              <a:t>GeV</a:t>
            </a:r>
            <a:r>
              <a:rPr lang="en-US" sz="1900" dirty="0">
                <a:latin typeface="Arial"/>
                <a:cs typeface="Arial"/>
              </a:rPr>
              <a:t> range</a:t>
            </a:r>
            <a:r>
              <a:rPr lang="en-US" sz="1900" dirty="0" smtClean="0">
                <a:latin typeface="Arial"/>
                <a:cs typeface="Arial"/>
              </a:rPr>
              <a:t>, </a:t>
            </a:r>
            <a:r>
              <a:rPr lang="en-US" sz="1900" dirty="0">
                <a:latin typeface="Arial"/>
                <a:cs typeface="Arial"/>
              </a:rPr>
              <a:t>that persists across the (background) models we have employed.</a:t>
            </a:r>
            <a:r>
              <a:rPr lang="en-US" sz="1900" dirty="0" smtClean="0">
                <a:latin typeface="Arial"/>
                <a:cs typeface="Arial"/>
              </a:rPr>
              <a:t>”</a:t>
            </a:r>
            <a:endParaRPr lang="en-US"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89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473" y="321991"/>
            <a:ext cx="3547288" cy="4436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3" y="3332046"/>
            <a:ext cx="5967566" cy="2609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6088" y="456172"/>
            <a:ext cx="3119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/>
                <a:cs typeface="Arial"/>
              </a:rPr>
              <a:t>s</a:t>
            </a:r>
            <a:r>
              <a:rPr lang="en-US" sz="2000" i="1" dirty="0" smtClean="0">
                <a:latin typeface="Arial"/>
                <a:cs typeface="Arial"/>
              </a:rPr>
              <a:t>tar clusters,     supernova remnants, 	         radio filaments, </a:t>
            </a:r>
            <a:r>
              <a:rPr lang="en-US" sz="2000" i="1" dirty="0" err="1" smtClean="0">
                <a:latin typeface="Arial"/>
                <a:cs typeface="Arial"/>
              </a:rPr>
              <a:t>microquasars</a:t>
            </a:r>
            <a:r>
              <a:rPr lang="en-US" sz="2000" i="1" dirty="0" smtClean="0">
                <a:latin typeface="Arial"/>
                <a:cs typeface="Arial"/>
              </a:rPr>
              <a:t>, 	    pulsars,       supermassive black hole, …</a:t>
            </a:r>
            <a:endParaRPr lang="en-US" sz="2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87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2773002"/>
            <a:ext cx="7924800" cy="2812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i="1" dirty="0" smtClean="0">
                <a:latin typeface="Arial"/>
                <a:cs typeface="Arial"/>
              </a:rPr>
              <a:t>Why </a:t>
            </a:r>
            <a:r>
              <a:rPr lang="en-US" sz="4200" i="1" dirty="0" smtClean="0">
                <a:latin typeface="Arial"/>
                <a:cs typeface="Arial"/>
              </a:rPr>
              <a:t>Dark Matter?</a:t>
            </a:r>
            <a:endParaRPr lang="en-US" sz="4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60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266" t="15385" r="7491" b="15385"/>
          <a:stretch/>
        </p:blipFill>
        <p:spPr>
          <a:xfrm>
            <a:off x="282223" y="259645"/>
            <a:ext cx="4877524" cy="3042355"/>
          </a:xfrm>
          <a:ln>
            <a:solidFill>
              <a:srgbClr val="FF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986" r="6831"/>
          <a:stretch/>
        </p:blipFill>
        <p:spPr>
          <a:xfrm>
            <a:off x="4005787" y="3541013"/>
            <a:ext cx="4896555" cy="3088385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8143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tion of Objects Orbiting the Milky Ways Center 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61" y="874888"/>
            <a:ext cx="9081285" cy="51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962" y="0"/>
            <a:ext cx="1042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350" y="1015714"/>
            <a:ext cx="843126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latin typeface="Arial"/>
                <a:cs typeface="Arial"/>
              </a:rPr>
              <a:t>How is the dark matter distributed in the universe? </a:t>
            </a:r>
          </a:p>
          <a:p>
            <a:pPr algn="ctr"/>
            <a:endParaRPr lang="en-US" sz="3200" i="1" dirty="0">
              <a:latin typeface="Arial"/>
              <a:cs typeface="Arial"/>
            </a:endParaRP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/>
            <a:endParaRPr lang="en-US" sz="3200" i="1" dirty="0">
              <a:latin typeface="Arial"/>
              <a:cs typeface="Arial"/>
            </a:endParaRP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/>
            <a:endParaRPr lang="en-US" sz="3200" i="1" dirty="0">
              <a:latin typeface="Arial"/>
              <a:cs typeface="Arial"/>
            </a:endParaRP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/>
            <a:endParaRPr lang="en-US" sz="3200" i="1" dirty="0">
              <a:latin typeface="Arial"/>
              <a:cs typeface="Arial"/>
            </a:endParaRPr>
          </a:p>
          <a:p>
            <a:pPr algn="ctr"/>
            <a:r>
              <a:rPr lang="en-US" sz="2800" i="1" dirty="0" smtClean="0">
                <a:latin typeface="Arial"/>
                <a:cs typeface="Arial"/>
              </a:rPr>
              <a:t>(Is this the beginning of dark matter cartography?)</a:t>
            </a:r>
            <a:endParaRPr lang="en-US" sz="2800" i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649" t="10298" b="8624"/>
          <a:stretch/>
        </p:blipFill>
        <p:spPr>
          <a:xfrm>
            <a:off x="3039283" y="2094045"/>
            <a:ext cx="3379579" cy="32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0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4440" y="833284"/>
            <a:ext cx="7644403" cy="5293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latin typeface="Arial"/>
                <a:cs typeface="Arial"/>
              </a:rPr>
              <a:t>How and when did the dark matter form?</a:t>
            </a:r>
          </a:p>
          <a:p>
            <a:pPr algn="ctr"/>
            <a:endParaRPr lang="en-US" sz="3200" i="1" dirty="0">
              <a:latin typeface="Arial"/>
              <a:cs typeface="Arial"/>
            </a:endParaRP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/>
            <a:endParaRPr lang="en-US" sz="3200" i="1" dirty="0">
              <a:latin typeface="Arial"/>
              <a:cs typeface="Arial"/>
            </a:endParaRP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/>
            <a:endParaRPr lang="en-US" sz="3200" i="1" dirty="0">
              <a:latin typeface="Arial"/>
              <a:cs typeface="Arial"/>
            </a:endParaRP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/>
            <a:endParaRPr lang="en-US" sz="3200" i="1" dirty="0">
              <a:latin typeface="Arial"/>
              <a:cs typeface="Arial"/>
            </a:endParaRP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/>
            <a:r>
              <a:rPr lang="en-US" sz="2500" i="1" dirty="0" smtClean="0">
                <a:latin typeface="Arial"/>
                <a:cs typeface="Arial"/>
              </a:rPr>
              <a:t>(Can we use dark matter to learn what the universe was like a billionth of a second after the Big Bang?)</a:t>
            </a:r>
            <a:endParaRPr lang="en-US" sz="2500" i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492" b="8827"/>
          <a:stretch/>
        </p:blipFill>
        <p:spPr>
          <a:xfrm>
            <a:off x="70557" y="1896084"/>
            <a:ext cx="9017000" cy="30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7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7677" y="691474"/>
            <a:ext cx="7549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Arial"/>
                <a:cs typeface="Arial"/>
              </a:rPr>
              <a:t>How does dark matter fit into the underlying theory that describes our universe?</a:t>
            </a:r>
            <a:endParaRPr lang="en-US" sz="3200" i="1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281" y="4125608"/>
            <a:ext cx="1492074" cy="133242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Donut 2"/>
          <p:cNvSpPr/>
          <p:nvPr/>
        </p:nvSpPr>
        <p:spPr>
          <a:xfrm>
            <a:off x="2621257" y="2148085"/>
            <a:ext cx="5760744" cy="4552861"/>
          </a:xfrm>
          <a:prstGeom prst="donut">
            <a:avLst>
              <a:gd name="adj" fmla="val 27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114" y="3391002"/>
            <a:ext cx="266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Grand Unification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7" name="Frame 6"/>
          <p:cNvSpPr/>
          <p:nvPr/>
        </p:nvSpPr>
        <p:spPr>
          <a:xfrm>
            <a:off x="3472492" y="3215373"/>
            <a:ext cx="3702192" cy="2593915"/>
          </a:xfrm>
          <a:prstGeom prst="frame">
            <a:avLst>
              <a:gd name="adj1" fmla="val 20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2050" y="2651742"/>
            <a:ext cx="2864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Quantum Gravity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0050" y="4651222"/>
            <a:ext cx="186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Supersymmetry</a:t>
            </a:r>
            <a:r>
              <a:rPr lang="en-US" sz="1600" i="1" dirty="0" smtClean="0">
                <a:latin typeface="Arial"/>
                <a:cs typeface="Arial"/>
              </a:rPr>
              <a:t>?</a:t>
            </a:r>
            <a:endParaRPr lang="en-US" sz="1600" i="1" dirty="0"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>
            <a:endCxn id="8" idx="1"/>
          </p:cNvCxnSpPr>
          <p:nvPr/>
        </p:nvCxnSpPr>
        <p:spPr>
          <a:xfrm>
            <a:off x="2918513" y="2026496"/>
            <a:ext cx="1783537" cy="825301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77979" y="2026496"/>
            <a:ext cx="1715977" cy="1459077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9" idx="0"/>
          </p:cNvCxnSpPr>
          <p:nvPr/>
        </p:nvCxnSpPr>
        <p:spPr>
          <a:xfrm>
            <a:off x="2877979" y="2026496"/>
            <a:ext cx="1594370" cy="262472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5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10"/>
            <a:ext cx="9144000" cy="688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6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laxy Rotation Under the Influence of Dark Mat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397000"/>
            <a:ext cx="8128000" cy="406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5688" y="5634347"/>
            <a:ext cx="785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Galaxy Without Dark Matter	          Galaxy With Dark Matter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74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e0657_dark_matter_lg-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81000"/>
            <a:ext cx="822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1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e0657_dark_matter_lg-optic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81000"/>
            <a:ext cx="82296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1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4989</TotalTime>
  <Words>601</Words>
  <Application>Microsoft Macintosh PowerPoint</Application>
  <PresentationFormat>On-screen Show (4:3)</PresentationFormat>
  <Paragraphs>115</Paragraphs>
  <Slides>66</Slides>
  <Notes>13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Horizon</vt:lpstr>
      <vt:lpstr>Revealing the nature of dark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Revealing the nature of dark matter</dc:title>
  <dc:creator>Dan Hooper</dc:creator>
  <cp:lastModifiedBy>Dan Hooper</cp:lastModifiedBy>
  <cp:revision>57</cp:revision>
  <dcterms:created xsi:type="dcterms:W3CDTF">2014-12-30T14:30:22Z</dcterms:created>
  <dcterms:modified xsi:type="dcterms:W3CDTF">2015-01-18T16:06:02Z</dcterms:modified>
</cp:coreProperties>
</file>