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714" r:id="rId2"/>
    <p:sldId id="300" r:id="rId3"/>
    <p:sldId id="734" r:id="rId4"/>
    <p:sldId id="736" r:id="rId5"/>
    <p:sldId id="737" r:id="rId6"/>
    <p:sldId id="738" r:id="rId7"/>
    <p:sldId id="723" r:id="rId8"/>
    <p:sldId id="735" r:id="rId9"/>
    <p:sldId id="944" r:id="rId10"/>
    <p:sldId id="945" r:id="rId11"/>
    <p:sldId id="946" r:id="rId12"/>
    <p:sldId id="708" r:id="rId13"/>
    <p:sldId id="662" r:id="rId14"/>
    <p:sldId id="948" r:id="rId15"/>
    <p:sldId id="671" r:id="rId16"/>
    <p:sldId id="943" r:id="rId17"/>
    <p:sldId id="701" r:id="rId18"/>
    <p:sldId id="719" r:id="rId19"/>
    <p:sldId id="674" r:id="rId20"/>
    <p:sldId id="680" r:id="rId21"/>
    <p:sldId id="682" r:id="rId22"/>
    <p:sldId id="849" r:id="rId23"/>
    <p:sldId id="733" r:id="rId24"/>
    <p:sldId id="729" r:id="rId25"/>
    <p:sldId id="730" r:id="rId26"/>
    <p:sldId id="308" r:id="rId27"/>
    <p:sldId id="949" r:id="rId28"/>
    <p:sldId id="382" r:id="rId29"/>
    <p:sldId id="732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vi, Federico" initials="FL" lastIdx="1" clrIdx="0"/>
  <p:cmAuthor id="1" name="Federico Levi" initials="FL" lastIdx="1" clrIdx="1">
    <p:extLst>
      <p:ext uri="{19B8F6BF-5375-455C-9EA6-DF929625EA0E}">
        <p15:presenceInfo xmlns:p15="http://schemas.microsoft.com/office/powerpoint/2012/main" userId="S-1-5-21-2763061908-3102728991-3641480467-178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212121"/>
    <a:srgbClr val="282828"/>
    <a:srgbClr val="1C1C1C"/>
    <a:srgbClr val="292929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04" autoAdjust="0"/>
    <p:restoredTop sz="95706" autoAdjust="0"/>
  </p:normalViewPr>
  <p:slideViewPr>
    <p:cSldViewPr showGuides="1">
      <p:cViewPr varScale="1">
        <p:scale>
          <a:sx n="152" d="100"/>
          <a:sy n="152" d="100"/>
        </p:scale>
        <p:origin x="414" y="144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981F9-6D6F-4291-9710-8F9798647C60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D4A4A-B07D-4374-A958-296F081703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415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D4A4A-B07D-4374-A958-296F0817039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7919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48,201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graphene-related papers, 2004 – 2014</a:t>
            </a:r>
          </a:p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830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 Nature journals </a:t>
            </a:r>
          </a:p>
          <a:p>
            <a:pPr>
              <a:buClr>
                <a:srgbClr val="FF0000"/>
              </a:buClr>
            </a:pPr>
            <a:endParaRPr lang="en-GB" sz="24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28,157 (0.3%)</a:t>
            </a:r>
          </a:p>
          <a:p>
            <a:pPr>
              <a:buClr>
                <a:srgbClr val="FF0000"/>
              </a:buClr>
            </a:pPr>
            <a:r>
              <a:rPr lang="en-GB" sz="2400" dirty="0">
                <a:ea typeface="Verdana" panose="020B0604030504040204" pitchFamily="34" charset="0"/>
                <a:cs typeface="Verdana" panose="020B0604030504040204" pitchFamily="34" charset="0"/>
              </a:rPr>
              <a:t>Nature Physics 2,419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Materials 3,165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Nanotechnology 1,707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Photonics 1,853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Communications 4,679 (%)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75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gave bring</a:t>
            </a:r>
            <a:r>
              <a:rPr lang="en-GB" baseline="0" dirty="0"/>
              <a:t> attention to your community.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71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CC00"/>
              </a:buClr>
              <a:buFont typeface="Wingdings" panose="05000000000000000000" pitchFamily="2" charset="2"/>
              <a:buChar char="§"/>
            </a:pPr>
            <a:endParaRPr lang="en-GB" sz="23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929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17A92-63B3-6E5F-987F-FB94EBB0C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10CEF9-51A9-0539-44D3-3351F9204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A40FE-F4DD-28E6-CA6E-077210236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CC00"/>
              </a:buClr>
              <a:buFont typeface="Wingdings" panose="05000000000000000000" pitchFamily="2" charset="2"/>
              <a:buChar char="§"/>
            </a:pPr>
            <a:endParaRPr lang="en-GB" sz="23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A82F6-21F0-D6E6-8D70-C071B8B9A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080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48,201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graphene-related papers, 2004 – 2014</a:t>
            </a:r>
          </a:p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830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 Nature journals </a:t>
            </a:r>
          </a:p>
          <a:p>
            <a:pPr>
              <a:buClr>
                <a:srgbClr val="FF0000"/>
              </a:buClr>
            </a:pPr>
            <a:endParaRPr lang="en-GB" sz="24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28,157 (0.3%)</a:t>
            </a:r>
          </a:p>
          <a:p>
            <a:pPr>
              <a:buClr>
                <a:srgbClr val="FF0000"/>
              </a:buClr>
            </a:pPr>
            <a:r>
              <a:rPr lang="en-GB" sz="2400" dirty="0">
                <a:ea typeface="Verdana" panose="020B0604030504040204" pitchFamily="34" charset="0"/>
                <a:cs typeface="Verdana" panose="020B0604030504040204" pitchFamily="34" charset="0"/>
              </a:rPr>
              <a:t>Nature Physics 2,419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Materials 3,165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Nanotechnology 1,707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Photonics 1,853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Communications 4,679 (%)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69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48,201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graphene-related papers, 2004 – 2014</a:t>
            </a:r>
          </a:p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830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 Nature journals </a:t>
            </a:r>
          </a:p>
          <a:p>
            <a:pPr>
              <a:buClr>
                <a:srgbClr val="FF0000"/>
              </a:buClr>
            </a:pPr>
            <a:endParaRPr lang="en-GB" sz="24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28,157 (0.3%)</a:t>
            </a:r>
          </a:p>
          <a:p>
            <a:pPr>
              <a:buClr>
                <a:srgbClr val="FF0000"/>
              </a:buClr>
            </a:pPr>
            <a:r>
              <a:rPr lang="en-GB" sz="2400" dirty="0">
                <a:ea typeface="Verdana" panose="020B0604030504040204" pitchFamily="34" charset="0"/>
                <a:cs typeface="Verdana" panose="020B0604030504040204" pitchFamily="34" charset="0"/>
              </a:rPr>
              <a:t>Nature Physics 2,419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Materials 3,165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Nanotechnology 1,707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Photonics 1,853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Communications 4,679 (%)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48,201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graphene-related papers, 2004 – 2014</a:t>
            </a:r>
          </a:p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830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 Nature journals </a:t>
            </a:r>
          </a:p>
          <a:p>
            <a:pPr>
              <a:buClr>
                <a:srgbClr val="FF0000"/>
              </a:buClr>
            </a:pPr>
            <a:endParaRPr lang="en-GB" sz="24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28,157 (0.3%)</a:t>
            </a:r>
          </a:p>
          <a:p>
            <a:pPr>
              <a:buClr>
                <a:srgbClr val="FF0000"/>
              </a:buClr>
            </a:pPr>
            <a:r>
              <a:rPr lang="en-GB" sz="2400" dirty="0">
                <a:ea typeface="Verdana" panose="020B0604030504040204" pitchFamily="34" charset="0"/>
                <a:cs typeface="Verdana" panose="020B0604030504040204" pitchFamily="34" charset="0"/>
              </a:rPr>
              <a:t>Nature Physics 2,419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Materials 3,165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Nanotechnology 1,707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Photonics 1,853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Communications 4,679 (%)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076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48,201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graphene-related papers, 2004 – 2014</a:t>
            </a:r>
          </a:p>
          <a:p>
            <a:pPr>
              <a:buClr>
                <a:srgbClr val="FF0000"/>
              </a:buClr>
            </a:pPr>
            <a:r>
              <a:rPr lang="en-GB" sz="2400" b="1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830</a:t>
            </a: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in Nature journals </a:t>
            </a:r>
          </a:p>
          <a:p>
            <a:pPr>
              <a:buClr>
                <a:srgbClr val="FF0000"/>
              </a:buClr>
            </a:pPr>
            <a:endParaRPr lang="en-GB" sz="24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28,157 (0.3%)</a:t>
            </a:r>
          </a:p>
          <a:p>
            <a:pPr>
              <a:buClr>
                <a:srgbClr val="FF0000"/>
              </a:buClr>
            </a:pPr>
            <a:r>
              <a:rPr lang="en-GB" sz="2400" dirty="0">
                <a:ea typeface="Verdana" panose="020B0604030504040204" pitchFamily="34" charset="0"/>
                <a:cs typeface="Verdana" panose="020B0604030504040204" pitchFamily="34" charset="0"/>
              </a:rPr>
              <a:t>Nature Physics 2,419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Materials 3,165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Nanotechnology 1,707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Photonics 1,853 (%)</a:t>
            </a:r>
          </a:p>
          <a:p>
            <a:pPr>
              <a:buClr>
                <a:srgbClr val="FF0000"/>
              </a:buClr>
            </a:pPr>
            <a:r>
              <a:rPr lang="en-GB" sz="24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Nature Communications 4,679 (%)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52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CC00"/>
              </a:buClr>
              <a:buFont typeface="Wingdings" panose="05000000000000000000" pitchFamily="2" charset="2"/>
              <a:buChar char="§"/>
            </a:pPr>
            <a:endParaRPr lang="en-GB" sz="23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232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CC00"/>
              </a:buClr>
              <a:buFont typeface="Wingdings" panose="05000000000000000000" pitchFamily="2" charset="2"/>
              <a:buChar char="§"/>
            </a:pPr>
            <a:endParaRPr lang="en-GB" sz="23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71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CC00"/>
              </a:buClr>
              <a:buFont typeface="Wingdings" panose="05000000000000000000" pitchFamily="2" charset="2"/>
              <a:buChar char="§"/>
            </a:pPr>
            <a:endParaRPr lang="en-GB" sz="23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934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CC00"/>
              </a:buClr>
              <a:buFont typeface="Wingdings" panose="05000000000000000000" pitchFamily="2" charset="2"/>
              <a:buChar char="§"/>
            </a:pPr>
            <a:endParaRPr lang="en-GB" sz="2300" kern="12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CA373-8B96-4406-B99C-E8696E46D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9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16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850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07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0" y="0"/>
            <a:ext cx="10972800" cy="1143000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1" y="4194"/>
            <a:ext cx="12201600" cy="11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76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132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51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24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039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79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07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95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C87FD-EF46-428C-A83C-AE2F9543CB71}" type="datetimeFigureOut">
              <a:rPr kumimoji="1" lang="ja-JP" altLang="en-US" smtClean="0"/>
              <a:t>2024/3/22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32B22-2065-4322-B679-7200B5F37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799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gif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11" Type="http://schemas.openxmlformats.org/officeDocument/2006/relationships/image" Target="../media/image76.png"/><Relationship Id="rId5" Type="http://schemas.openxmlformats.org/officeDocument/2006/relationships/image" Target="../media/image5.jpeg"/><Relationship Id="rId10" Type="http://schemas.openxmlformats.org/officeDocument/2006/relationships/image" Target="../media/image75.jpeg"/><Relationship Id="rId4" Type="http://schemas.openxmlformats.org/officeDocument/2006/relationships/image" Target="../media/image70.png"/><Relationship Id="rId9" Type="http://schemas.openxmlformats.org/officeDocument/2006/relationships/image" Target="../media/image7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W4s58u8PZo?start=1&amp;feature=oemb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flipH="1" flipV="1">
            <a:off x="0" y="-5702"/>
            <a:ext cx="1524000" cy="686370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 flipH="1" flipV="1">
            <a:off x="10487472" y="-5702"/>
            <a:ext cx="1704528" cy="686370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-1"/>
            <a:ext cx="987947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95400" y="112399"/>
            <a:ext cx="4104456" cy="1789991"/>
          </a:xfrm>
          <a:prstGeom prst="roundRect">
            <a:avLst>
              <a:gd name="adj" fmla="val 416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B75978D-2DCA-460A-A624-C8633C1B0635}"/>
              </a:ext>
            </a:extLst>
          </p:cNvPr>
          <p:cNvSpPr txBox="1">
            <a:spLocks/>
          </p:cNvSpPr>
          <p:nvPr/>
        </p:nvSpPr>
        <p:spPr>
          <a:xfrm>
            <a:off x="983432" y="188640"/>
            <a:ext cx="3600401" cy="6480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Inside </a:t>
            </a:r>
            <a:r>
              <a:rPr lang="en-US" sz="3200" i="1" dirty="0">
                <a:solidFill>
                  <a:schemeClr val="bg1"/>
                </a:solidFill>
                <a:latin typeface="Georgia" panose="02040502050405020303" pitchFamily="18" charset="0"/>
              </a:rPr>
              <a:t>Nature</a:t>
            </a:r>
            <a:endParaRPr lang="en-US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8C792B-27E7-4F1F-BBF1-68E3D5A9CBC7}"/>
              </a:ext>
            </a:extLst>
          </p:cNvPr>
          <p:cNvSpPr txBox="1">
            <a:spLocks/>
          </p:cNvSpPr>
          <p:nvPr/>
        </p:nvSpPr>
        <p:spPr>
          <a:xfrm>
            <a:off x="1488521" y="610228"/>
            <a:ext cx="2376264" cy="12921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Federico Levi</a:t>
            </a:r>
            <a:b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Senior Editor, </a:t>
            </a:r>
            <a:r>
              <a:rPr lang="en-US" sz="1400" i="1" dirty="0">
                <a:solidFill>
                  <a:schemeClr val="bg1"/>
                </a:solidFill>
                <a:latin typeface="Georgia" panose="02040502050405020303" pitchFamily="18" charset="0"/>
              </a:rPr>
              <a:t>Nature</a:t>
            </a:r>
          </a:p>
          <a:p>
            <a:pPr algn="l"/>
            <a:br>
              <a:rPr lang="en-US" sz="600" i="1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1400">
                <a:solidFill>
                  <a:schemeClr val="bg1"/>
                </a:solidFill>
                <a:latin typeface="Georgia" panose="02040502050405020303" pitchFamily="18" charset="0"/>
              </a:rPr>
              <a:t>Fermilab, </a:t>
            </a:r>
            <a:br>
              <a:rPr lang="en-US" sz="140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1400">
                <a:solidFill>
                  <a:schemeClr val="bg1"/>
                </a:solidFill>
                <a:latin typeface="Georgia" panose="02040502050405020303" pitchFamily="18" charset="0"/>
              </a:rPr>
              <a:t>13</a:t>
            </a:r>
            <a:r>
              <a:rPr lang="en-US" sz="1400" baseline="30000">
                <a:solidFill>
                  <a:schemeClr val="bg1"/>
                </a:solidFill>
                <a:latin typeface="Georgia" panose="02040502050405020303" pitchFamily="18" charset="0"/>
              </a:rPr>
              <a:t>th</a:t>
            </a:r>
            <a:r>
              <a:rPr lang="en-US" sz="140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50501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5198991-3396-F727-683D-DFEB5C8CE1D7}"/>
              </a:ext>
            </a:extLst>
          </p:cNvPr>
          <p:cNvSpPr txBox="1">
            <a:spLocks/>
          </p:cNvSpPr>
          <p:nvPr/>
        </p:nvSpPr>
        <p:spPr>
          <a:xfrm>
            <a:off x="298817" y="153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It’s not just “light” or “flashy” papers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1EF2D-513A-E44D-3971-FFE4D2262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044448"/>
            <a:ext cx="5489709" cy="1683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98685-9346-0DFD-C3E5-D43819F75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072" y="1268760"/>
            <a:ext cx="5840966" cy="1999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62CFC-E925-A2FA-9A5C-84B46E8BD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64" y="2996952"/>
            <a:ext cx="5769011" cy="1940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AFA0CD-0E90-A83D-CD04-F0568D89E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896" y="4727867"/>
            <a:ext cx="5616624" cy="17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26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91344" y="1338327"/>
            <a:ext cx="5177944" cy="418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pitchFamily="34" charset="0"/>
              <a:buChar char="•"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8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Helvetica" pitchFamily="34" charset="0"/>
              <a:buChar char="•"/>
              <a:defRPr sz="24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Clr>
                <a:srgbClr val="FF0000"/>
              </a:buClr>
              <a:buNone/>
              <a:defRPr/>
            </a:pPr>
            <a:r>
              <a:rPr lang="en-US" altLang="en-US" sz="1800" kern="0" dirty="0">
                <a:solidFill>
                  <a:schemeClr val="tx1"/>
                </a:solidFill>
                <a:latin typeface="Georgia" pitchFamily="18" charset="0"/>
              </a:rPr>
              <a:t>No external editorial board or society affiliation.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sz="1800" kern="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en-US" altLang="en-US" sz="1800" kern="0" dirty="0">
                <a:solidFill>
                  <a:schemeClr val="tx1"/>
                </a:solidFill>
                <a:latin typeface="Georgia" pitchFamily="18" charset="0"/>
              </a:rPr>
              <a:t>Full-time professional editorial staff.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sz="1800" kern="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sz="1800" kern="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sz="1800" kern="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sz="1800" kern="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br>
              <a:rPr lang="en-US" altLang="en-US" sz="1800" kern="0" dirty="0">
                <a:solidFill>
                  <a:schemeClr val="tx1"/>
                </a:solidFill>
                <a:latin typeface="Georgia" pitchFamily="18" charset="0"/>
              </a:rPr>
            </a:br>
            <a:endParaRPr lang="en-US" altLang="en-US" sz="1800" kern="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719"/>
          <a:stretch/>
        </p:blipFill>
        <p:spPr>
          <a:xfrm>
            <a:off x="8328248" y="548680"/>
            <a:ext cx="2210445" cy="5467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941" y="260648"/>
            <a:ext cx="2172307" cy="4195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064" y="4441566"/>
            <a:ext cx="2161747" cy="21855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1DD024-1696-822E-399D-61F7663A267B}"/>
              </a:ext>
            </a:extLst>
          </p:cNvPr>
          <p:cNvSpPr txBox="1">
            <a:spLocks/>
          </p:cNvSpPr>
          <p:nvPr/>
        </p:nvSpPr>
        <p:spPr>
          <a:xfrm>
            <a:off x="298817" y="153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Journal editors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35782-8FFC-0FE9-3DA0-AD5705A41841}"/>
              </a:ext>
            </a:extLst>
          </p:cNvPr>
          <p:cNvSpPr txBox="1"/>
          <p:nvPr/>
        </p:nvSpPr>
        <p:spPr>
          <a:xfrm>
            <a:off x="191344" y="2605132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altLang="en-US" sz="1800" kern="0" dirty="0">
                <a:solidFill>
                  <a:schemeClr val="tx1"/>
                </a:solidFill>
                <a:latin typeface="Georgia" pitchFamily="18" charset="0"/>
              </a:rPr>
              <a:t>40 editors (25 life sciences, 15 physical sciences).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sz="1800" kern="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en-US" altLang="en-US" sz="1800" kern="0" dirty="0">
                <a:solidFill>
                  <a:schemeClr val="tx1"/>
                </a:solidFill>
                <a:latin typeface="Georgia" pitchFamily="18" charset="0"/>
              </a:rPr>
              <a:t>Highly selective: 7-10% accept rate.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sz="1800" kern="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en-US" altLang="en-US" sz="1800" kern="0" dirty="0">
                <a:solidFill>
                  <a:schemeClr val="tx1"/>
                </a:solidFill>
                <a:latin typeface="Georgia" pitchFamily="18" charset="0"/>
              </a:rPr>
              <a:t>~ 20 articles per weekly issue. 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en-US" sz="1800" kern="0" dirty="0">
              <a:solidFill>
                <a:schemeClr val="tx1"/>
              </a:solidFill>
              <a:latin typeface="Georgia" pitchFamily="18" charset="0"/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en-US" altLang="en-US" sz="1800" kern="0" dirty="0">
                <a:solidFill>
                  <a:schemeClr val="tx1"/>
                </a:solidFill>
                <a:latin typeface="Georgia" pitchFamily="18" charset="0"/>
              </a:rPr>
              <a:t>~ 1000 papers per year (~ </a:t>
            </a:r>
            <a:r>
              <a:rPr lang="en-US" altLang="en-US" kern="0" dirty="0">
                <a:latin typeface="Georgia" pitchFamily="18" charset="0"/>
              </a:rPr>
              <a:t>7</a:t>
            </a:r>
            <a:r>
              <a:rPr lang="en-US" altLang="en-US" sz="1800" kern="0" dirty="0">
                <a:solidFill>
                  <a:schemeClr val="tx1"/>
                </a:solidFill>
                <a:latin typeface="Georgia" pitchFamily="18" charset="0"/>
              </a:rPr>
              <a:t>0 fundamental physics).</a:t>
            </a:r>
          </a:p>
        </p:txBody>
      </p:sp>
    </p:spTree>
    <p:extLst>
      <p:ext uri="{BB962C8B-B14F-4D97-AF65-F5344CB8AC3E}">
        <p14:creationId xmlns:p14="http://schemas.microsoft.com/office/powerpoint/2010/main" val="66857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1" y="908050"/>
            <a:ext cx="8748713" cy="51054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132080" bIns="45720" rtlCol="0">
            <a:normAutofit/>
          </a:bodyPr>
          <a:lstStyle/>
          <a:p>
            <a:pPr marL="38100" indent="0" algn="ctr">
              <a:spcBef>
                <a:spcPct val="0"/>
              </a:spcBef>
              <a:buClr>
                <a:srgbClr val="FF0000"/>
              </a:buClr>
              <a:buNone/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3600" dirty="0">
                <a:latin typeface="Georgia" pitchFamily="18" charset="0"/>
                <a:cs typeface="Arial" pitchFamily="34" charset="0"/>
              </a:rPr>
              <a:t>The editorial process</a:t>
            </a:r>
            <a:endParaRPr lang="en-US" sz="1800" dirty="0">
              <a:latin typeface="Georgia" pitchFamily="18" charset="0"/>
              <a:cs typeface="Arial" pitchFamily="34" charset="0"/>
            </a:endParaRPr>
          </a:p>
          <a:p>
            <a:pPr marL="38100" indent="0" algn="r">
              <a:spcBef>
                <a:spcPct val="0"/>
              </a:spcBef>
              <a:buClr>
                <a:srgbClr val="FF0000"/>
              </a:buClr>
              <a:buNone/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1800" dirty="0">
                <a:latin typeface="Georgia" pitchFamily="18" charset="0"/>
                <a:cs typeface="Arial" pitchFamily="34" charset="0"/>
              </a:rPr>
              <a:t>… how are papers selected and published?</a:t>
            </a:r>
          </a:p>
        </p:txBody>
      </p:sp>
      <p:pic>
        <p:nvPicPr>
          <p:cNvPr id="3" name="Picture 2" descr="C:\Users\A.Taroni\Desktop\Talks\Blackbox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204864"/>
            <a:ext cx="3775298" cy="377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8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 idx="4294967295"/>
          </p:nvPr>
        </p:nvSpPr>
        <p:spPr>
          <a:xfrm>
            <a:off x="551384" y="735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The editorial process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D1919B6-6718-C77F-053A-87E7E78B5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912" y="2600908"/>
            <a:ext cx="77724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pitchFamily="34" charset="0"/>
              <a:buChar char="•"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8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Helvetica" pitchFamily="34" charset="0"/>
              <a:buChar char="•"/>
              <a:defRPr sz="24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Georgia" pitchFamily="18" charset="0"/>
              </a:rPr>
              <a:t>Preprint  deposition</a:t>
            </a:r>
            <a:br>
              <a:rPr lang="en-US" altLang="en-US" sz="2400" kern="0" dirty="0">
                <a:solidFill>
                  <a:schemeClr val="tx1"/>
                </a:solidFill>
                <a:latin typeface="Georgia" pitchFamily="18" charset="0"/>
              </a:rPr>
            </a:br>
            <a:endParaRPr lang="en-US" altLang="en-US" sz="2400" kern="0" dirty="0">
              <a:solidFill>
                <a:schemeClr val="tx1"/>
              </a:solidFill>
              <a:latin typeface="Georgia" pitchFamily="18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Georgia" pitchFamily="18" charset="0"/>
              </a:rPr>
              <a:t>Data and code availability</a:t>
            </a:r>
            <a:br>
              <a:rPr lang="en-US" altLang="en-US" sz="2400" kern="0" dirty="0">
                <a:solidFill>
                  <a:schemeClr val="tx1"/>
                </a:solidFill>
                <a:latin typeface="Georgia" pitchFamily="18" charset="0"/>
              </a:rPr>
            </a:br>
            <a:endParaRPr lang="en-US" altLang="en-US" sz="2400" kern="0" dirty="0">
              <a:solidFill>
                <a:schemeClr val="tx1"/>
              </a:solidFill>
              <a:latin typeface="Georgia" pitchFamily="18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Georgia" pitchFamily="18" charset="0"/>
              </a:rPr>
              <a:t>Formatting (loose!)</a:t>
            </a:r>
            <a:br>
              <a:rPr lang="en-US" altLang="en-US" sz="2400" kern="0" dirty="0">
                <a:solidFill>
                  <a:schemeClr val="tx1"/>
                </a:solidFill>
                <a:latin typeface="Georgia" pitchFamily="18" charset="0"/>
              </a:rPr>
            </a:br>
            <a:endParaRPr lang="en-US" altLang="en-US" sz="2400" kern="0" dirty="0">
              <a:solidFill>
                <a:schemeClr val="tx1"/>
              </a:solidFill>
              <a:latin typeface="Georgia" pitchFamily="18" charset="0"/>
            </a:endParaRPr>
          </a:p>
          <a:p>
            <a:pPr>
              <a:buClr>
                <a:srgbClr val="FF0000"/>
              </a:buClr>
              <a:defRPr/>
            </a:pPr>
            <a:r>
              <a:rPr lang="en-US" altLang="en-US" sz="2400" kern="0" dirty="0">
                <a:solidFill>
                  <a:schemeClr val="tx1"/>
                </a:solidFill>
                <a:latin typeface="Georgia" pitchFamily="18" charset="0"/>
              </a:rPr>
              <a:t>Cover letter</a:t>
            </a:r>
          </a:p>
          <a:p>
            <a:pPr>
              <a:buClr>
                <a:srgbClr val="FF0000"/>
              </a:buClr>
              <a:defRPr/>
            </a:pPr>
            <a:endParaRPr lang="en-US" altLang="en-US" sz="2400" kern="0" dirty="0">
              <a:solidFill>
                <a:schemeClr val="tx1"/>
              </a:solidFill>
              <a:latin typeface="Georgia" pitchFamily="18" charset="0"/>
            </a:endParaRPr>
          </a:p>
          <a:p>
            <a:pPr>
              <a:buClr>
                <a:srgbClr val="FF0000"/>
              </a:buClr>
              <a:defRPr/>
            </a:pPr>
            <a:endParaRPr lang="en-US" altLang="en-US" sz="2400" kern="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5388F0-0722-FC4D-35A2-E25A84D20A00}"/>
              </a:ext>
            </a:extLst>
          </p:cNvPr>
          <p:cNvSpPr txBox="1">
            <a:spLocks/>
          </p:cNvSpPr>
          <p:nvPr/>
        </p:nvSpPr>
        <p:spPr>
          <a:xfrm>
            <a:off x="551384" y="33764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   To do at submission: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658D0924-AC76-FA35-9150-366F06C4E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340768"/>
            <a:ext cx="1447800" cy="112127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Submission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D26BE9-230B-565C-814A-B44DFE1760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03376" y="1916848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20560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 idx="4294967295"/>
          </p:nvPr>
        </p:nvSpPr>
        <p:spPr>
          <a:xfrm>
            <a:off x="280215" y="-1578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i="1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Nature</a:t>
            </a:r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’s physics and astronomy team</a:t>
            </a:r>
          </a:p>
        </p:txBody>
      </p:sp>
      <p:pic>
        <p:nvPicPr>
          <p:cNvPr id="2050" name="Picture 2" descr="Leslie Sage - My Life as the Astronomy Editor for Nature Magazine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r="24571"/>
          <a:stretch/>
        </p:blipFill>
        <p:spPr bwMode="auto">
          <a:xfrm>
            <a:off x="8540793" y="1958482"/>
            <a:ext cx="1521409" cy="179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bias C Rödel | Publ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68" y="1033210"/>
            <a:ext cx="1609659" cy="160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Christiana Varnava | Semiconductor Physics Group"/>
          <p:cNvSpPr>
            <a:spLocks noChangeAspect="1" noChangeArrowheads="1"/>
          </p:cNvSpPr>
          <p:nvPr/>
        </p:nvSpPr>
        <p:spPr bwMode="auto">
          <a:xfrm>
            <a:off x="1679575" y="-144463"/>
            <a:ext cx="1968153" cy="196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Christiana Varnava | Semiconductor Physics Grou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2" descr="C:\Users\Federico.Levi1\Desktop\Photos\NPhysbyPaulWoods-8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r="12149"/>
          <a:stretch/>
        </p:blipFill>
        <p:spPr bwMode="auto">
          <a:xfrm>
            <a:off x="767408" y="1196752"/>
            <a:ext cx="160965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84307" y="1593666"/>
            <a:ext cx="16385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kern="0" dirty="0">
                <a:latin typeface="Georgia" pitchFamily="18" charset="0"/>
              </a:rPr>
              <a:t>Federico Levi</a:t>
            </a:r>
            <a:br>
              <a:rPr lang="en-US" altLang="en-US" kern="0" dirty="0">
                <a:latin typeface="Georgia" pitchFamily="18" charset="0"/>
              </a:rPr>
            </a:br>
            <a:r>
              <a:rPr lang="en-US" altLang="en-US" i="1" kern="0" dirty="0">
                <a:latin typeface="Georgia" pitchFamily="18" charset="0"/>
              </a:rPr>
              <a:t>Fundamental </a:t>
            </a:r>
            <a:br>
              <a:rPr lang="en-US" altLang="en-US" i="1" kern="0" dirty="0">
                <a:latin typeface="Georgia" pitchFamily="18" charset="0"/>
              </a:rPr>
            </a:br>
            <a:r>
              <a:rPr lang="en-US" altLang="en-US" i="1" kern="0" dirty="0">
                <a:latin typeface="Georgia" pitchFamily="18" charset="0"/>
              </a:rPr>
              <a:t>physics</a:t>
            </a:r>
            <a:endParaRPr lang="en-GB" i="1" dirty="0"/>
          </a:p>
        </p:txBody>
      </p:sp>
      <p:sp>
        <p:nvSpPr>
          <p:cNvPr id="16" name="Rectangle 15"/>
          <p:cNvSpPr/>
          <p:nvPr/>
        </p:nvSpPr>
        <p:spPr>
          <a:xfrm>
            <a:off x="6358760" y="1496817"/>
            <a:ext cx="21643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kern="0" dirty="0">
                <a:latin typeface="Georgia" pitchFamily="18" charset="0"/>
              </a:rPr>
              <a:t>Tobias Roedel</a:t>
            </a:r>
            <a:br>
              <a:rPr lang="en-US" altLang="en-US" kern="0" dirty="0">
                <a:latin typeface="Georgia" pitchFamily="18" charset="0"/>
              </a:rPr>
            </a:br>
            <a:r>
              <a:rPr lang="en-US" altLang="en-US" i="1" kern="0" dirty="0">
                <a:latin typeface="Georgia" pitchFamily="18" charset="0"/>
              </a:rPr>
              <a:t>Condensed-matter </a:t>
            </a:r>
            <a:br>
              <a:rPr lang="en-US" altLang="en-US" i="1" kern="0" dirty="0">
                <a:latin typeface="Georgia" pitchFamily="18" charset="0"/>
              </a:rPr>
            </a:br>
            <a:r>
              <a:rPr lang="en-US" altLang="en-US" i="1" kern="0" dirty="0">
                <a:latin typeface="Georgia" pitchFamily="18" charset="0"/>
              </a:rPr>
              <a:t>physics</a:t>
            </a:r>
            <a:endParaRPr lang="en-GB" i="1" dirty="0"/>
          </a:p>
        </p:txBody>
      </p:sp>
      <p:sp>
        <p:nvSpPr>
          <p:cNvPr id="17" name="Rectangle 16"/>
          <p:cNvSpPr/>
          <p:nvPr/>
        </p:nvSpPr>
        <p:spPr>
          <a:xfrm>
            <a:off x="2484307" y="3174446"/>
            <a:ext cx="1410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kern="0" dirty="0">
                <a:latin typeface="Georgia" pitchFamily="18" charset="0"/>
              </a:rPr>
              <a:t>Optics </a:t>
            </a:r>
            <a:br>
              <a:rPr lang="en-US" i="1" kern="0" dirty="0">
                <a:latin typeface="Georgia" pitchFamily="18" charset="0"/>
              </a:rPr>
            </a:br>
            <a:r>
              <a:rPr lang="en-US" i="1" kern="0" dirty="0">
                <a:latin typeface="Georgia" pitchFamily="18" charset="0"/>
              </a:rPr>
              <a:t>&amp; Photonics</a:t>
            </a:r>
            <a:endParaRPr lang="en-GB" i="1" dirty="0"/>
          </a:p>
        </p:txBody>
      </p:sp>
      <p:sp>
        <p:nvSpPr>
          <p:cNvPr id="18" name="Rectangle 17"/>
          <p:cNvSpPr/>
          <p:nvPr/>
        </p:nvSpPr>
        <p:spPr>
          <a:xfrm>
            <a:off x="10079860" y="2313044"/>
            <a:ext cx="17331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kern="0" dirty="0">
                <a:latin typeface="Georgia" pitchFamily="18" charset="0"/>
              </a:rPr>
              <a:t>Leslie Sage</a:t>
            </a:r>
            <a:br>
              <a:rPr lang="en-US" altLang="en-US" kern="0" dirty="0">
                <a:latin typeface="Georgia" pitchFamily="18" charset="0"/>
              </a:rPr>
            </a:br>
            <a:r>
              <a:rPr lang="en-US" altLang="en-US" i="1" kern="0" dirty="0">
                <a:latin typeface="Georgia" pitchFamily="18" charset="0"/>
              </a:rPr>
              <a:t>Astronomy </a:t>
            </a:r>
            <a:br>
              <a:rPr lang="en-US" altLang="en-US" i="1" kern="0" dirty="0">
                <a:latin typeface="Georgia" pitchFamily="18" charset="0"/>
              </a:rPr>
            </a:br>
            <a:r>
              <a:rPr lang="en-US" altLang="en-US" i="1" kern="0" dirty="0">
                <a:latin typeface="Georgia" pitchFamily="18" charset="0"/>
              </a:rPr>
              <a:t>&amp; Astrophysics</a:t>
            </a:r>
            <a:endParaRPr lang="en-GB" i="1" dirty="0"/>
          </a:p>
        </p:txBody>
      </p:sp>
      <p:sp>
        <p:nvSpPr>
          <p:cNvPr id="10" name="Rectangle 9"/>
          <p:cNvSpPr/>
          <p:nvPr/>
        </p:nvSpPr>
        <p:spPr>
          <a:xfrm>
            <a:off x="1914618" y="5487615"/>
            <a:ext cx="8357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kern="0" dirty="0">
                <a:latin typeface="Georgia" pitchFamily="18" charset="0"/>
              </a:rPr>
              <a:t>On average, around 8-10 new papers per week per editor.</a:t>
            </a:r>
            <a:endParaRPr lang="en-GB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8503A6-893D-67BB-4027-525BDA216748}"/>
              </a:ext>
            </a:extLst>
          </p:cNvPr>
          <p:cNvSpPr/>
          <p:nvPr/>
        </p:nvSpPr>
        <p:spPr>
          <a:xfrm>
            <a:off x="2420093" y="4005064"/>
            <a:ext cx="1803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kern="0" dirty="0">
                <a:latin typeface="Georgia" pitchFamily="18" charset="0"/>
              </a:rPr>
              <a:t>Applied physics</a:t>
            </a:r>
            <a:br>
              <a:rPr lang="en-US" i="1" kern="0" dirty="0">
                <a:latin typeface="Georgia" pitchFamily="18" charset="0"/>
              </a:rPr>
            </a:br>
            <a:r>
              <a:rPr lang="en-US" i="1" kern="0" dirty="0">
                <a:latin typeface="Georgia" pitchFamily="18" charset="0"/>
              </a:rPr>
              <a:t>&amp; Electronics</a:t>
            </a:r>
            <a:endParaRPr lang="en-GB" i="1" dirty="0"/>
          </a:p>
        </p:txBody>
      </p:sp>
      <p:pic>
        <p:nvPicPr>
          <p:cNvPr id="1026" name="Picture 2" descr="Download Blank Profile Picture, Mystery Man, Avatar. Royalty-Free Vector  Graphic - Pixabay">
            <a:extLst>
              <a:ext uri="{FF2B5EF4-FFF2-40B4-BE49-F238E27FC236}">
                <a16:creationId xmlns:a16="http://schemas.microsoft.com/office/drawing/2014/main" id="{AF73738B-F4CC-E7BD-EBC1-681F276F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213358"/>
            <a:ext cx="1598369" cy="14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2AFB37-F4EF-E733-288A-7CE343CA6C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33" t="4692" b="-1"/>
          <a:stretch/>
        </p:blipFill>
        <p:spPr>
          <a:xfrm>
            <a:off x="4827444" y="3090125"/>
            <a:ext cx="1333396" cy="1609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CF03F2-1812-758B-1B3D-831D6AC11C97}"/>
              </a:ext>
            </a:extLst>
          </p:cNvPr>
          <p:cNvSpPr/>
          <p:nvPr/>
        </p:nvSpPr>
        <p:spPr>
          <a:xfrm>
            <a:off x="6311440" y="3543399"/>
            <a:ext cx="20040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kern="0" dirty="0">
                <a:latin typeface="Georgia" pitchFamily="18" charset="0"/>
              </a:rPr>
              <a:t>Yann Sweeney</a:t>
            </a:r>
          </a:p>
          <a:p>
            <a:r>
              <a:rPr lang="en-US" i="1" kern="0" dirty="0">
                <a:latin typeface="Georgia" pitchFamily="18" charset="0"/>
              </a:rPr>
              <a:t>Computer science</a:t>
            </a:r>
            <a:br>
              <a:rPr lang="en-US" i="1" kern="0" dirty="0">
                <a:latin typeface="Georgia" pitchFamily="18" charset="0"/>
              </a:rPr>
            </a:br>
            <a:r>
              <a:rPr lang="en-US" i="1" kern="0" dirty="0">
                <a:latin typeface="Georgia" pitchFamily="18" charset="0"/>
              </a:rPr>
              <a:t>and robotics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353504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479376" y="1340768"/>
            <a:ext cx="1447800" cy="112127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Submission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 idx="4294967295"/>
          </p:nvPr>
        </p:nvSpPr>
        <p:spPr>
          <a:xfrm>
            <a:off x="335360" y="-1356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Decision before review</a:t>
            </a:r>
          </a:p>
        </p:txBody>
      </p: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2003376" y="1916848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281189" y="1340768"/>
            <a:ext cx="1447800" cy="1143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Editorial decision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4060776" y="1340768"/>
            <a:ext cx="1447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Peer Review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3790901" y="1916848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urved Connector 38"/>
          <p:cNvCxnSpPr/>
          <p:nvPr/>
        </p:nvCxnSpPr>
        <p:spPr>
          <a:xfrm>
            <a:off x="3790902" y="1916848"/>
            <a:ext cx="396037" cy="129619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TextBox 41"/>
          <p:cNvSpPr txBox="1">
            <a:spLocks noChangeArrowheads="1"/>
          </p:cNvSpPr>
          <p:nvPr/>
        </p:nvSpPr>
        <p:spPr bwMode="auto">
          <a:xfrm>
            <a:off x="4218370" y="2959168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Georgia" pitchFamily="18" charset="0"/>
                <a:cs typeface="Arial" charset="0"/>
              </a:rPr>
              <a:t>Returned to author</a:t>
            </a:r>
          </a:p>
        </p:txBody>
      </p:sp>
      <p:sp>
        <p:nvSpPr>
          <p:cNvPr id="11" name="TextBox 42"/>
          <p:cNvSpPr txBox="1">
            <a:spLocks noChangeArrowheads="1"/>
          </p:cNvSpPr>
          <p:nvPr/>
        </p:nvSpPr>
        <p:spPr bwMode="auto">
          <a:xfrm>
            <a:off x="3120138" y="2742901"/>
            <a:ext cx="10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Georgia" panose="02040502050405020303" pitchFamily="18" charset="0"/>
                <a:cs typeface="Arial" charset="0"/>
              </a:rPr>
              <a:t>80-85%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8D68F-5926-D36B-A5F9-56E4255E9F1B}"/>
              </a:ext>
            </a:extLst>
          </p:cNvPr>
          <p:cNvSpPr txBox="1"/>
          <p:nvPr/>
        </p:nvSpPr>
        <p:spPr>
          <a:xfrm>
            <a:off x="490856" y="3813114"/>
            <a:ext cx="99256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000" dirty="0">
                <a:latin typeface="Georgia" pitchFamily="18" charset="0"/>
                <a:cs typeface="Arial" pitchFamily="34" charset="0"/>
              </a:rPr>
              <a:t>We read the whole paper.</a:t>
            </a:r>
            <a:br>
              <a:rPr lang="en-US" sz="2000" dirty="0">
                <a:latin typeface="Georgia" pitchFamily="18" charset="0"/>
                <a:cs typeface="Arial" pitchFamily="34" charset="0"/>
              </a:rPr>
            </a:br>
            <a:br>
              <a:rPr lang="en-US" sz="2000" dirty="0">
                <a:latin typeface="Georgia" pitchFamily="18" charset="0"/>
                <a:cs typeface="Arial" pitchFamily="34" charset="0"/>
              </a:rPr>
            </a:br>
            <a:r>
              <a:rPr lang="en-US" sz="2000" dirty="0">
                <a:latin typeface="Georgia" pitchFamily="18" charset="0"/>
                <a:cs typeface="Arial" pitchFamily="34" charset="0"/>
              </a:rPr>
              <a:t>Digest what has been done: What is the question? What is the answer?</a:t>
            </a:r>
            <a:br>
              <a:rPr lang="en-US" sz="2000" dirty="0">
                <a:latin typeface="Georgia" pitchFamily="18" charset="0"/>
                <a:cs typeface="Arial" pitchFamily="34" charset="0"/>
              </a:rPr>
            </a:br>
            <a:br>
              <a:rPr lang="en-US" sz="2000" dirty="0">
                <a:latin typeface="Georgia" pitchFamily="18" charset="0"/>
                <a:cs typeface="Arial" pitchFamily="34" charset="0"/>
              </a:rPr>
            </a:br>
            <a:r>
              <a:rPr lang="en-US" sz="2000" dirty="0">
                <a:latin typeface="Georgia" pitchFamily="18" charset="0"/>
                <a:cs typeface="Arial" pitchFamily="34" charset="0"/>
              </a:rPr>
              <a:t>Study the related literature, establish what is new.</a:t>
            </a:r>
            <a:br>
              <a:rPr lang="en-US" sz="2000" dirty="0">
                <a:latin typeface="Georgia" pitchFamily="18" charset="0"/>
                <a:cs typeface="Arial" pitchFamily="34" charset="0"/>
              </a:rPr>
            </a:br>
            <a:br>
              <a:rPr lang="en-US" sz="2000" dirty="0">
                <a:latin typeface="Georgia" pitchFamily="18" charset="0"/>
                <a:cs typeface="Arial" pitchFamily="34" charset="0"/>
              </a:rPr>
            </a:br>
            <a:r>
              <a:rPr lang="en-US" sz="2000" dirty="0">
                <a:latin typeface="Georgia" pitchFamily="18" charset="0"/>
                <a:cs typeface="Arial" pitchFamily="34" charset="0"/>
              </a:rPr>
              <a:t>Decide (alone or as a team) if the paper satisfies our editorial criteria.</a:t>
            </a:r>
            <a:endParaRPr lang="en-US" sz="2000" dirty="0">
              <a:latin typeface="Calibri Light" panose="020F03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09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759B-B1DD-714F-AD04-0DA3D874A228}"/>
              </a:ext>
            </a:extLst>
          </p:cNvPr>
          <p:cNvSpPr txBox="1">
            <a:spLocks/>
          </p:cNvSpPr>
          <p:nvPr/>
        </p:nvSpPr>
        <p:spPr>
          <a:xfrm>
            <a:off x="335360" y="-135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Pre-submission enquiries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71077-9ADE-DFF2-E924-F19F083BF404}"/>
              </a:ext>
            </a:extLst>
          </p:cNvPr>
          <p:cNvSpPr txBox="1"/>
          <p:nvPr/>
        </p:nvSpPr>
        <p:spPr>
          <a:xfrm>
            <a:off x="464236" y="1538169"/>
            <a:ext cx="9853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dirty="0">
                <a:latin typeface="Georgia" pitchFamily="18" charset="0"/>
                <a:cs typeface="Arial" pitchFamily="34" charset="0"/>
              </a:rPr>
              <a:t>Designed to save researchers’ time before preparing their manuscripts.</a:t>
            </a:r>
            <a:endParaRPr lang="en-US" sz="2400" dirty="0"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0BE76-7DA7-1141-E373-A3AB12BAA1E8}"/>
              </a:ext>
            </a:extLst>
          </p:cNvPr>
          <p:cNvSpPr txBox="1"/>
          <p:nvPr/>
        </p:nvSpPr>
        <p:spPr>
          <a:xfrm>
            <a:off x="464236" y="3821313"/>
            <a:ext cx="9853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dirty="0">
                <a:latin typeface="Georgia" pitchFamily="18" charset="0"/>
                <a:cs typeface="Arial" pitchFamily="34" charset="0"/>
              </a:rPr>
              <a:t>Via email or through our manuscript submission portal.</a:t>
            </a:r>
            <a:endParaRPr lang="en-US" sz="2400" dirty="0"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DE38D-9235-C1C1-EC37-A12D44EE84F9}"/>
              </a:ext>
            </a:extLst>
          </p:cNvPr>
          <p:cNvSpPr txBox="1"/>
          <p:nvPr/>
        </p:nvSpPr>
        <p:spPr>
          <a:xfrm>
            <a:off x="464236" y="4962885"/>
            <a:ext cx="9853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dirty="0">
                <a:latin typeface="Georgia" pitchFamily="18" charset="0"/>
                <a:cs typeface="Arial" pitchFamily="34" charset="0"/>
              </a:rPr>
              <a:t>The earlier in the process, the better!</a:t>
            </a:r>
            <a:endParaRPr lang="en-US" sz="2400" dirty="0"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B5B14-7477-1691-E4DD-C5594C8343F7}"/>
              </a:ext>
            </a:extLst>
          </p:cNvPr>
          <p:cNvSpPr txBox="1"/>
          <p:nvPr/>
        </p:nvSpPr>
        <p:spPr>
          <a:xfrm>
            <a:off x="436852" y="2679741"/>
            <a:ext cx="9853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dirty="0">
                <a:latin typeface="Georgia" pitchFamily="18" charset="0"/>
                <a:cs typeface="Arial" pitchFamily="34" charset="0"/>
              </a:rPr>
              <a:t>Extended abstract + a couple of figures or similar amount of material.</a:t>
            </a:r>
            <a:endParaRPr lang="en-US" sz="2400" dirty="0">
              <a:latin typeface="Calibri Light" panose="020F03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8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068" y="1470160"/>
            <a:ext cx="10945216" cy="390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Only seen by editors – a chance to pitch the paper with informal context.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endParaRPr lang="en-US" sz="2400" dirty="0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sz="2400" dirty="0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Identify related manuscripts in press or submitted elsewhere.</a:t>
            </a:r>
            <a:br>
              <a:rPr lang="en-US" sz="2400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Please suggest reviewers! And feel free to exclude others within reason.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F44A1-F7EB-63DB-C12D-E64545B08391}"/>
              </a:ext>
            </a:extLst>
          </p:cNvPr>
          <p:cNvSpPr txBox="1">
            <a:spLocks/>
          </p:cNvSpPr>
          <p:nvPr/>
        </p:nvSpPr>
        <p:spPr>
          <a:xfrm>
            <a:off x="335360" y="-135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Cover letters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DDB58-B616-9BE5-9062-9683639B9389}"/>
              </a:ext>
            </a:extLst>
          </p:cNvPr>
          <p:cNvSpPr txBox="1"/>
          <p:nvPr/>
        </p:nvSpPr>
        <p:spPr>
          <a:xfrm>
            <a:off x="447408" y="2561899"/>
            <a:ext cx="10441160" cy="579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Papers should speak by themselves. But cover letters can help and clarify.</a:t>
            </a:r>
          </a:p>
        </p:txBody>
      </p:sp>
    </p:spTree>
    <p:extLst>
      <p:ext uri="{BB962C8B-B14F-4D97-AF65-F5344CB8AC3E}">
        <p14:creationId xmlns:p14="http://schemas.microsoft.com/office/powerpoint/2010/main" val="4186660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07368" y="2780928"/>
            <a:ext cx="89154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pitchFamily="34" charset="0"/>
              <a:buChar char="•"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8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Helvetica" pitchFamily="34" charset="0"/>
              <a:buChar char="•"/>
              <a:defRPr sz="24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38100" indent="0">
              <a:spcBef>
                <a:spcPts val="1400"/>
              </a:spcBef>
              <a:buClr>
                <a:srgbClr val="FF0000"/>
              </a:buClr>
              <a:buNone/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Peer review</a:t>
            </a:r>
          </a:p>
          <a:p>
            <a:pPr marL="381000">
              <a:spcBef>
                <a:spcPts val="140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Now double blind or transparent. </a:t>
            </a:r>
          </a:p>
          <a:p>
            <a:pPr marL="381000">
              <a:spcBef>
                <a:spcPts val="140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At </a:t>
            </a:r>
            <a:r>
              <a:rPr lang="en-US" sz="2400" i="1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nature, </a:t>
            </a: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an editor-intensive process</a:t>
            </a:r>
          </a:p>
          <a:p>
            <a:pPr marL="38100" indent="0">
              <a:spcBef>
                <a:spcPts val="1400"/>
              </a:spcBef>
              <a:buClr>
                <a:srgbClr val="FF0000"/>
              </a:buClr>
              <a:buNone/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Reviewers:</a:t>
            </a:r>
          </a:p>
          <a:p>
            <a:pPr marL="381000">
              <a:spcBef>
                <a:spcPts val="140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2-4 experts with complementary backgrounds.</a:t>
            </a:r>
          </a:p>
          <a:p>
            <a:pPr marL="381000">
              <a:spcBef>
                <a:spcPts val="140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Assemble a diverse team of referees.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4C4B8-1DA7-25B3-4012-ABE5E62D08F8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Peer review</a:t>
            </a:r>
          </a:p>
        </p:txBody>
      </p: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946D3791-C826-A471-B579-CA29A373C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340768"/>
            <a:ext cx="1447800" cy="112127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Submission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0606820-D7FA-4AA4-B8C2-36D59DBB41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03376" y="1916848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6E55790F-DCCC-084D-0C21-F83CFAAC4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189" y="1340768"/>
            <a:ext cx="1447800" cy="1143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Editorial decision</a:t>
            </a:r>
          </a:p>
        </p:txBody>
      </p:sp>
      <p:sp>
        <p:nvSpPr>
          <p:cNvPr id="22" name="Rounded Rectangle 6">
            <a:extLst>
              <a:ext uri="{FF2B5EF4-FFF2-40B4-BE49-F238E27FC236}">
                <a16:creationId xmlns:a16="http://schemas.microsoft.com/office/drawing/2014/main" id="{0527ACCB-FEE0-622F-EA75-3BF33DE81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776" y="1340768"/>
            <a:ext cx="1447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Peer Review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A05902-56F4-954D-7659-0403226191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0901" y="1916848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7818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35360" y="2994695"/>
            <a:ext cx="9937104" cy="280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pitchFamily="34" charset="0"/>
              <a:buChar char="•"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8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Helvetica" pitchFamily="34" charset="0"/>
              <a:buChar char="•"/>
              <a:defRPr sz="24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38100" indent="0">
              <a:spcBef>
                <a:spcPts val="1400"/>
              </a:spcBef>
              <a:buClr>
                <a:srgbClr val="FF0000"/>
              </a:buClr>
              <a:buNone/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ADVICE not VOTES</a:t>
            </a:r>
            <a:b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</a:br>
            <a:endParaRPr lang="en-US" sz="1200" kern="0" dirty="0">
              <a:solidFill>
                <a:schemeClr val="tx1"/>
              </a:solidFill>
              <a:latin typeface="Georgia" panose="02040502050405020303" pitchFamily="18" charset="0"/>
              <a:cs typeface="Arial"/>
            </a:endParaRPr>
          </a:p>
          <a:p>
            <a:pPr marL="381000">
              <a:spcBef>
                <a:spcPts val="140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Decision is for the editor, not for the referees, to make.</a:t>
            </a:r>
          </a:p>
          <a:p>
            <a:pPr marL="381000">
              <a:spcBef>
                <a:spcPts val="140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Decision based on arguments, relevance and background.</a:t>
            </a:r>
          </a:p>
          <a:p>
            <a:pPr marL="381000">
              <a:spcBef>
                <a:spcPts val="140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Difficult decisions involve more than one editor.</a:t>
            </a:r>
          </a:p>
          <a:p>
            <a:pPr marL="381000">
              <a:spcBef>
                <a:spcPts val="140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We often overrule reviewers, but not on technical issues.</a:t>
            </a:r>
          </a:p>
          <a:p>
            <a:pPr marL="381000">
              <a:spcBef>
                <a:spcPts val="140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endParaRPr lang="en-US" sz="2000" kern="0" dirty="0">
              <a:solidFill>
                <a:schemeClr val="tx1"/>
              </a:solidFill>
              <a:latin typeface="Georgia" panose="02040502050405020303" pitchFamily="18" charset="0"/>
              <a:cs typeface="Arial"/>
            </a:endParaRP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5978684" y="1355791"/>
            <a:ext cx="1447800" cy="1143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Post-review decision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5641273" y="1940501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AB04ADF-5E4C-0407-803F-287634F9D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340768"/>
            <a:ext cx="1447800" cy="112127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Submission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90E2B5-9738-23B5-BE72-FB311104B2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03376" y="1916848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6643B4F-FC9B-B936-F636-88B127ACD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189" y="1340768"/>
            <a:ext cx="1447800" cy="1143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Editorial decision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1A1F07D2-33DE-5D2A-062C-B5A24045C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776" y="1340768"/>
            <a:ext cx="1447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Peer Review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44B112-8822-2DFA-B64E-FFB4307064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0901" y="1916848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C154B444-8910-24D7-18F4-0D2C051B8FD0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Post-review decision</a:t>
            </a:r>
          </a:p>
        </p:txBody>
      </p:sp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07A767CD-40C0-DCCA-68F5-6C9F2E46C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281" y="1890538"/>
            <a:ext cx="1447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aseline="0" dirty="0">
                <a:latin typeface="Corbel" panose="020B0503020204020204" pitchFamily="34" charset="0"/>
                <a:ea typeface="+mn-ea"/>
              </a:rPr>
              <a:t>Revise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9EBFF9-A4FA-59F9-4E2E-9BDDE3D6A74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453477" y="1126757"/>
            <a:ext cx="847543" cy="74854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A24419-0506-8804-050A-25A882E1D065}"/>
              </a:ext>
            </a:extLst>
          </p:cNvPr>
          <p:cNvCxnSpPr>
            <a:cxnSpLocks noChangeShapeType="1"/>
            <a:endCxn id="2" idx="1"/>
          </p:cNvCxnSpPr>
          <p:nvPr/>
        </p:nvCxnSpPr>
        <p:spPr bwMode="auto">
          <a:xfrm>
            <a:off x="7453477" y="1850850"/>
            <a:ext cx="508804" cy="6111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1">
            <a:extLst>
              <a:ext uri="{FF2B5EF4-FFF2-40B4-BE49-F238E27FC236}">
                <a16:creationId xmlns:a16="http://schemas.microsoft.com/office/drawing/2014/main" id="{32E3CCA4-2FD3-B72A-34ED-6C9970712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020" y="972831"/>
            <a:ext cx="10679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i="0" baseline="0" dirty="0">
                <a:latin typeface="Georgia" panose="02040502050405020303" pitchFamily="18" charset="0"/>
              </a:rPr>
              <a:t>Rejected</a:t>
            </a:r>
          </a:p>
        </p:txBody>
      </p:sp>
      <p:sp>
        <p:nvSpPr>
          <p:cNvPr id="6" name="TextBox 42">
            <a:extLst>
              <a:ext uri="{FF2B5EF4-FFF2-40B4-BE49-F238E27FC236}">
                <a16:creationId xmlns:a16="http://schemas.microsoft.com/office/drawing/2014/main" id="{8688BB2F-DF44-290A-4041-449377691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477" y="966699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i="0" baseline="0" dirty="0">
                <a:latin typeface="Georgia" panose="02040502050405020303" pitchFamily="18" charset="0"/>
                <a:cs typeface="Arial" panose="020B0604020202020204" pitchFamily="34" charset="0"/>
              </a:rPr>
              <a:t>50 %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AE4E77-9ADF-FD68-F01B-35F9C1D6421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23342" y="2489854"/>
            <a:ext cx="30495" cy="800099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C1890-25ED-2124-8B7A-10361AB79D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38589" y="3304738"/>
            <a:ext cx="390616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B3AEC2-A91F-E852-02FF-8C02D1213C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744757" y="3033538"/>
            <a:ext cx="0" cy="271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3294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3332" y="908720"/>
            <a:ext cx="3096344" cy="12241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CC00"/>
              </a:buClr>
              <a:buNone/>
            </a:pPr>
            <a:r>
              <a:rPr lang="en-GB" sz="1800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weekly journal of science</a:t>
            </a:r>
          </a:p>
          <a:p>
            <a:pPr marL="0" indent="0">
              <a:buClr>
                <a:srgbClr val="FFCC00"/>
              </a:buClr>
              <a:buNone/>
            </a:pPr>
            <a:r>
              <a:rPr lang="en-GB" sz="1800" i="1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First issue: November 1869</a:t>
            </a:r>
          </a:p>
          <a:p>
            <a:pPr marL="0" indent="0">
              <a:buClr>
                <a:srgbClr val="FFCC00"/>
              </a:buClr>
              <a:buNone/>
            </a:pPr>
            <a:endParaRPr lang="en-GB" sz="2300" dirty="0">
              <a:latin typeface="Georgia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7" b="41835"/>
          <a:stretch/>
        </p:blipFill>
        <p:spPr bwMode="auto">
          <a:xfrm>
            <a:off x="479377" y="1988840"/>
            <a:ext cx="532859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0CF539E-224F-085B-5054-BE50671BCB92}"/>
              </a:ext>
            </a:extLst>
          </p:cNvPr>
          <p:cNvSpPr txBox="1">
            <a:spLocks noChangeArrowheads="1"/>
          </p:cNvSpPr>
          <p:nvPr/>
        </p:nvSpPr>
        <p:spPr>
          <a:xfrm>
            <a:off x="6960096" y="836712"/>
            <a:ext cx="3600400" cy="33525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CC00"/>
              </a:buClr>
              <a:buNone/>
            </a:pPr>
            <a:r>
              <a:rPr lang="en-GB" sz="1800" b="1" dirty="0">
                <a:solidFill>
                  <a:srgbClr val="C00000"/>
                </a:solidFill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nature's </a:t>
            </a:r>
            <a:r>
              <a:rPr lang="en-GB" sz="1800" b="1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 statement</a:t>
            </a:r>
          </a:p>
          <a:p>
            <a:pPr marL="0" indent="0">
              <a:buClr>
                <a:srgbClr val="FFCC00"/>
              </a:buClr>
              <a:buNone/>
            </a:pPr>
            <a:r>
              <a:rPr lang="en-GB" sz="1800" dirty="0">
                <a:solidFill>
                  <a:srgbClr val="C00000"/>
                </a:solidFill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… to place before the general public the result of scientific discovery and to help scientists to learn about advances in all branches of natural knowledge …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F2ACE1-2246-AB36-DADD-DA969C36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51" y="2996952"/>
            <a:ext cx="580607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convention.bio.org/uploadedImages/2012/Report_on_the_Convention/Nature%20Logo.jpg">
            <a:extLst>
              <a:ext uri="{FF2B5EF4-FFF2-40B4-BE49-F238E27FC236}">
                <a16:creationId xmlns:a16="http://schemas.microsoft.com/office/drawing/2014/main" id="{C12B721A-0D96-B8A7-1D68-C5DDE148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4" y="171210"/>
            <a:ext cx="2172333" cy="48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9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5993244" y="3556142"/>
            <a:ext cx="1447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Accept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6702584" y="2498791"/>
            <a:ext cx="14560" cy="1057351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42"/>
          <p:cNvSpPr txBox="1">
            <a:spLocks noChangeArrowheads="1"/>
          </p:cNvSpPr>
          <p:nvPr/>
        </p:nvSpPr>
        <p:spPr bwMode="auto">
          <a:xfrm>
            <a:off x="6907644" y="2829417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 baseline="-25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i="0" baseline="0" dirty="0">
                <a:latin typeface="Georgia" panose="02040502050405020303" pitchFamily="18" charset="0"/>
                <a:cs typeface="Arial" panose="020B0604020202020204" pitchFamily="34" charset="0"/>
              </a:rPr>
              <a:t>7-10 %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23392" y="3012774"/>
            <a:ext cx="4027227" cy="280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pitchFamily="34" charset="0"/>
              <a:buChar char="•"/>
              <a:defRPr sz="32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8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Helvetica" pitchFamily="34" charset="0"/>
              <a:buChar char="•"/>
              <a:defRPr sz="24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–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2425"/>
              </a:buClr>
              <a:buFont typeface="Arial" charset="0"/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38100" indent="0">
              <a:spcBef>
                <a:spcPts val="1400"/>
              </a:spcBef>
              <a:buClr>
                <a:srgbClr val="FF0000"/>
              </a:buClr>
              <a:buNone/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Post-acceptance:</a:t>
            </a:r>
          </a:p>
          <a:p>
            <a:pPr marL="381000">
              <a:spcBef>
                <a:spcPts val="1400"/>
              </a:spcBef>
              <a:buClr>
                <a:schemeClr val="accent2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Copyediting, art editing</a:t>
            </a:r>
          </a:p>
          <a:p>
            <a:pPr marL="381000">
              <a:spcBef>
                <a:spcPts val="1400"/>
              </a:spcBef>
              <a:buClr>
                <a:schemeClr val="accent2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Press coverage</a:t>
            </a:r>
          </a:p>
          <a:p>
            <a:pPr marL="381000">
              <a:spcBef>
                <a:spcPts val="1400"/>
              </a:spcBef>
              <a:buClr>
                <a:schemeClr val="accent2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Dissemination</a:t>
            </a:r>
            <a:b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</a:br>
            <a:r>
              <a:rPr lang="en-US" sz="2400" kern="0" dirty="0">
                <a:solidFill>
                  <a:schemeClr val="tx1"/>
                </a:solidFill>
                <a:latin typeface="Georgia" panose="02040502050405020303" pitchFamily="18" charset="0"/>
                <a:cs typeface="Arial"/>
              </a:rPr>
              <a:t>(Highlights, N&amp;Vs, etc.)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78497-EBB4-6ACD-6229-70565D933839}"/>
              </a:ext>
            </a:extLst>
          </p:cNvPr>
          <p:cNvSpPr txBox="1">
            <a:spLocks/>
          </p:cNvSpPr>
          <p:nvPr/>
        </p:nvSpPr>
        <p:spPr>
          <a:xfrm>
            <a:off x="40736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Acceptance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FCFD82C8-4533-496F-1744-3910AC116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8684" y="1355791"/>
            <a:ext cx="1447800" cy="1143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Post-review decision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F8FF194-3D73-23AE-9F44-FC4132F649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41273" y="1940501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0F1A1D4E-7EAF-59D4-8E6E-3B31AB2DA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340768"/>
            <a:ext cx="1447800" cy="1121270"/>
          </a:xfrm>
          <a:prstGeom prst="roundRect">
            <a:avLst>
              <a:gd name="adj" fmla="val 16667"/>
            </a:avLst>
          </a:prstGeom>
          <a:solidFill>
            <a:srgbClr val="C6D9F1"/>
          </a:solidFill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Submission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00C486-9E5D-55A6-F6B8-E5C0B68EFB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03376" y="1916848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33214559-3C99-03D4-E555-F39183498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189" y="1340768"/>
            <a:ext cx="1447800" cy="1143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Editorial decision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02AEF2A1-C1DF-77CD-AC36-140AD7206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776" y="1340768"/>
            <a:ext cx="1447800" cy="1143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orbel" panose="020B0503020204020204" pitchFamily="34" charset="0"/>
              </a:rPr>
              <a:t>Peer Review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C60CF0-7CDE-0947-F684-EE6141DCFF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0901" y="1916848"/>
            <a:ext cx="228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79873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 idx="4294967295"/>
          </p:nvPr>
        </p:nvSpPr>
        <p:spPr>
          <a:xfrm>
            <a:off x="42177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Dissemination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58" y="948938"/>
            <a:ext cx="6008963" cy="2570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7833" b="74746"/>
          <a:stretch/>
        </p:blipFill>
        <p:spPr>
          <a:xfrm>
            <a:off x="8044181" y="460861"/>
            <a:ext cx="3706557" cy="2005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38" y="3720528"/>
            <a:ext cx="5337425" cy="954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456" y="4752307"/>
            <a:ext cx="3083049" cy="1741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0096" y="4917048"/>
            <a:ext cx="4611523" cy="1411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0136" y="4151969"/>
            <a:ext cx="4032448" cy="621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9B76F8-35E6-FA7F-5954-F1BBD5332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22" t="69587" b="11329"/>
          <a:stretch/>
        </p:blipFill>
        <p:spPr>
          <a:xfrm>
            <a:off x="8472264" y="2609760"/>
            <a:ext cx="3153544" cy="1244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C8E23-E480-92E8-953D-D517821BEE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83" y="357321"/>
            <a:ext cx="1935898" cy="25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6476159"/>
            <a:ext cx="1674996" cy="25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8933" y="1022542"/>
            <a:ext cx="9534133" cy="45318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Nature papers get noticed and inform: in 2022 over </a:t>
            </a:r>
            <a:r>
              <a:rPr lang="en-GB" sz="2000" b="0" i="0" dirty="0">
                <a:effectLst/>
                <a:latin typeface="Georgia" panose="02040502050405020303" pitchFamily="18" charset="0"/>
              </a:rPr>
              <a:t>152,000 </a:t>
            </a:r>
            <a:r>
              <a:rPr lang="en-GB" sz="2000" dirty="0">
                <a:latin typeface="Georgia" panose="02040502050405020303" pitchFamily="18" charset="0"/>
              </a:rPr>
              <a:t>news stories generated</a:t>
            </a: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650381"/>
            <a:ext cx="6676282" cy="4651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E62C07-C30E-2F77-805F-ED4065DCF479}"/>
              </a:ext>
            </a:extLst>
          </p:cNvPr>
          <p:cNvSpPr txBox="1">
            <a:spLocks/>
          </p:cNvSpPr>
          <p:nvPr/>
        </p:nvSpPr>
        <p:spPr>
          <a:xfrm>
            <a:off x="42177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Press coverage</a:t>
            </a:r>
          </a:p>
        </p:txBody>
      </p:sp>
    </p:spTree>
    <p:extLst>
      <p:ext uri="{BB962C8B-B14F-4D97-AF65-F5344CB8AC3E}">
        <p14:creationId xmlns:p14="http://schemas.microsoft.com/office/powerpoint/2010/main" val="3514634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47E475-CE94-1AA5-5487-A2870046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980728"/>
            <a:ext cx="7339095" cy="55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55B3D3-9F7E-F8DB-20DE-1A88B5433C17}"/>
              </a:ext>
            </a:extLst>
          </p:cNvPr>
          <p:cNvSpPr txBox="1">
            <a:spLocks/>
          </p:cNvSpPr>
          <p:nvPr/>
        </p:nvSpPr>
        <p:spPr>
          <a:xfrm>
            <a:off x="479376" y="401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Correcting the record</a:t>
            </a:r>
          </a:p>
        </p:txBody>
      </p:sp>
    </p:spTree>
    <p:extLst>
      <p:ext uri="{BB962C8B-B14F-4D97-AF65-F5344CB8AC3E}">
        <p14:creationId xmlns:p14="http://schemas.microsoft.com/office/powerpoint/2010/main" val="3674904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 idx="4294967295"/>
          </p:nvPr>
        </p:nvSpPr>
        <p:spPr>
          <a:xfrm>
            <a:off x="335360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Advocacy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A5CB784-C4A6-65DD-3228-32C81A761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424" y="476597"/>
            <a:ext cx="3337520" cy="387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19A91C18-B3AE-1CF1-B53A-FFCE20A68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2" y="3645024"/>
            <a:ext cx="5072467" cy="214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F642BD9D-2444-7C4C-6004-B7DA1B267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0" y="1234892"/>
            <a:ext cx="4368154" cy="214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3540786-1951-9FA7-9EFD-9A7340DCD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37112"/>
            <a:ext cx="4968552" cy="19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645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 idx="4294967295"/>
          </p:nvPr>
        </p:nvSpPr>
        <p:spPr>
          <a:xfrm>
            <a:off x="305292" y="-799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rgbClr val="FF0000"/>
                </a:solidFill>
                <a:latin typeface="Georgia" panose="02040502050405020303" pitchFamily="18" charset="0"/>
                <a:ea typeface="ＭＳ Ｐゴシック" pitchFamily="34" charset="-128"/>
                <a:cs typeface="Arial" panose="020B0604020202020204" pitchFamily="34" charset="0"/>
              </a:rPr>
              <a:t>Supporting change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BB4DCB6-88EA-45F4-C32B-B246CC9E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2" y="925434"/>
            <a:ext cx="4824536" cy="15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636261-7B39-F48D-FE43-493AC6D58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486" y="1957656"/>
            <a:ext cx="3976816" cy="4669500"/>
          </a:xfrm>
          <a:prstGeom prst="rect">
            <a:avLst/>
          </a:prstGeom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7773D5B-E2FE-B379-23A6-6C7DEDC4D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1459" r="42913" b="20655"/>
          <a:stretch/>
        </p:blipFill>
        <p:spPr bwMode="auto">
          <a:xfrm>
            <a:off x="305292" y="2343697"/>
            <a:ext cx="3976816" cy="41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82AF79-620C-5C2C-477D-0529E53D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925434"/>
            <a:ext cx="5040560" cy="103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527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59;p6"/>
          <p:cNvPicPr preferRelativeResize="0"/>
          <p:nvPr/>
        </p:nvPicPr>
        <p:blipFill rotWithShape="1">
          <a:blip r:embed="rId3">
            <a:alphaModFix/>
          </a:blip>
          <a:srcRect r="-5462"/>
          <a:stretch/>
        </p:blipFill>
        <p:spPr>
          <a:xfrm>
            <a:off x="7251729" y="252993"/>
            <a:ext cx="3168352" cy="48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1766105"/>
            <a:ext cx="1645062" cy="2193415"/>
          </a:xfrm>
          <a:prstGeom prst="rect">
            <a:avLst/>
          </a:prstGeom>
        </p:spPr>
      </p:pic>
      <p:pic>
        <p:nvPicPr>
          <p:cNvPr id="3" name="Picture 2" descr="http://convention.bio.org/uploadedImages/2012/Report_on_the_Convention/Nature%20Logo.jpg">
            <a:extLst>
              <a:ext uri="{FF2B5EF4-FFF2-40B4-BE49-F238E27FC236}">
                <a16:creationId xmlns:a16="http://schemas.microsoft.com/office/drawing/2014/main" id="{9256D64D-4CB6-AB56-7DA9-8AAD57AC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58" y="231621"/>
            <a:ext cx="2172333" cy="48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http://www.nature.com/nm/journal/v20/n1/covers/largecover.gif">
            <a:extLst>
              <a:ext uri="{FF2B5EF4-FFF2-40B4-BE49-F238E27FC236}">
                <a16:creationId xmlns:a16="http://schemas.microsoft.com/office/drawing/2014/main" id="{48DEE6DE-B456-14FE-8A94-29A7A051D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04" y="1905799"/>
            <a:ext cx="1584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nature.com/nphoton/journal/v8/n7/covers/largecov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19" y="2906738"/>
            <a:ext cx="1752585" cy="230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ABCAFF2C-5C0B-55E2-9A59-8347497AA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331" y="1199755"/>
            <a:ext cx="57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2002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C9C3B70-9E61-10D1-5808-C9007C311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9655" y="1564484"/>
            <a:ext cx="57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1995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14578D26-1C20-0D7D-16DF-5C3805099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5906" y="1494818"/>
            <a:ext cx="57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2017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421D2061-A95E-0ED4-6E81-8C9482C91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2130" y="4520699"/>
            <a:ext cx="57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2005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43126195-E59B-FDDB-C39B-A01D55131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770" y="4659199"/>
            <a:ext cx="11079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2007	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2870F8D3-931B-68AC-40A2-CF4B8859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133" y="5732924"/>
            <a:ext cx="57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2010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B67253F-7621-A173-2706-B1C83F52E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782" y="1494817"/>
            <a:ext cx="57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1869</a:t>
            </a:r>
          </a:p>
        </p:txBody>
      </p:sp>
      <p:pic>
        <p:nvPicPr>
          <p:cNvPr id="17" name="Picture 21" descr="https://library.ictp.it/image/nature-communicati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31" y="4881354"/>
            <a:ext cx="2151833" cy="82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nature.com/nmat/journal/v13/n1/covers/largecover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20" y="1494817"/>
            <a:ext cx="1638967" cy="216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145" y="2283592"/>
            <a:ext cx="1648401" cy="219341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960DAC3-167D-B91E-3448-729825C46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688" y="2787245"/>
            <a:ext cx="1589481" cy="21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1031">
            <a:extLst>
              <a:ext uri="{FF2B5EF4-FFF2-40B4-BE49-F238E27FC236}">
                <a16:creationId xmlns:a16="http://schemas.microsoft.com/office/drawing/2014/main" id="{C4E30555-C18D-51E4-8505-F6474E66A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9528" y="4895958"/>
            <a:ext cx="5757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/>
              <a:t>2018</a:t>
            </a:r>
            <a:endParaRPr lang="en-US" altLang="en-US" sz="1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2FBB92D-36E8-BA63-8079-630D95A4628A}"/>
              </a:ext>
            </a:extLst>
          </p:cNvPr>
          <p:cNvCxnSpPr>
            <a:cxnSpLocks/>
          </p:cNvCxnSpPr>
          <p:nvPr/>
        </p:nvCxnSpPr>
        <p:spPr>
          <a:xfrm>
            <a:off x="4108242" y="506923"/>
            <a:ext cx="30678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A magazine cover with a circular pattern&#10;&#10;Description automatically generated">
            <a:extLst>
              <a:ext uri="{FF2B5EF4-FFF2-40B4-BE49-F238E27FC236}">
                <a16:creationId xmlns:a16="http://schemas.microsoft.com/office/drawing/2014/main" id="{7DE07F1A-B8E5-367E-B89E-62E6141531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78" y="1889800"/>
            <a:ext cx="2724207" cy="361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03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C9AA6-89F5-7F70-556F-9A05A1E5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EC9BB45-AA91-3A2B-EF0A-F55727C9B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628800"/>
            <a:ext cx="2584505" cy="3439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E25F2A-A9CB-507B-D73E-6D49F2D37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2" y="605830"/>
            <a:ext cx="6782388" cy="2171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174BD2-C6E1-DD5F-11D3-FCAAFF31A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810" y="3645024"/>
            <a:ext cx="7064352" cy="23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2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A network of science: 150 years of Nature papers">
            <a:hlinkClick r:id="" action="ppaction://media"/>
            <a:extLst>
              <a:ext uri="{FF2B5EF4-FFF2-40B4-BE49-F238E27FC236}">
                <a16:creationId xmlns:a16="http://schemas.microsoft.com/office/drawing/2014/main" id="{F390C670-24F4-5F4B-46A6-7C6962A73A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410887" y="6141458"/>
            <a:ext cx="1259996" cy="4680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CC00"/>
              </a:buClr>
              <a:buNone/>
            </a:pPr>
            <a:r>
              <a:rPr lang="en-GB" sz="2000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sz="2000" dirty="0" err="1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fdlevi</a:t>
            </a:r>
            <a:r>
              <a:rPr lang="en-GB" sz="2000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Clr>
                <a:srgbClr val="FFCC00"/>
              </a:buClr>
              <a:buNone/>
            </a:pPr>
            <a:r>
              <a:rPr lang="en-GB" sz="2000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             </a:t>
            </a:r>
          </a:p>
        </p:txBody>
      </p:sp>
      <p:pic>
        <p:nvPicPr>
          <p:cNvPr id="10" name="Picture 9" descr="https://encrypted-tbn3.gstatic.com/images?q=tbn:ANd9GcSakrBWFndL0deHZCUtCWDTRjEvFFcMXkVQ0SP0NO5qKons8jM8f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94" y="6195464"/>
            <a:ext cx="560062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61294" y="2325050"/>
            <a:ext cx="34866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en-GB" sz="3200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Thank you.</a:t>
            </a:r>
            <a:br>
              <a:rPr lang="en-GB" sz="2200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sz="2200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sz="2200" dirty="0">
              <a:latin typeface="Georgia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735961" y="282880"/>
            <a:ext cx="4532225" cy="629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0290" y="5729555"/>
            <a:ext cx="300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</a:pPr>
            <a:r>
              <a:rPr lang="en-GB" dirty="0">
                <a:latin typeface="Georgia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Federico.levi@nature.com</a:t>
            </a:r>
          </a:p>
        </p:txBody>
      </p:sp>
    </p:spTree>
    <p:extLst>
      <p:ext uri="{BB962C8B-B14F-4D97-AF65-F5344CB8AC3E}">
        <p14:creationId xmlns:p14="http://schemas.microsoft.com/office/powerpoint/2010/main" val="184405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27849" y="-161807"/>
            <a:ext cx="119897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48" y="1556941"/>
            <a:ext cx="4079603" cy="4784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900" y="1556941"/>
            <a:ext cx="3799482" cy="4502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9316" y="1556941"/>
            <a:ext cx="4061736" cy="4555938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 rot="5400000" flipH="1" flipV="1">
            <a:off x="2184551" y="-489630"/>
            <a:ext cx="221377" cy="391975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16200000" flipV="1">
            <a:off x="8042287" y="-2295704"/>
            <a:ext cx="221376" cy="761615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04353" y="819816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algn="ctr">
              <a:spcBef>
                <a:spcPct val="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dirty="0">
                <a:latin typeface="Georgia" pitchFamily="18" charset="0"/>
                <a:cs typeface="Arial" pitchFamily="34" charset="0"/>
              </a:rPr>
              <a:t>Magazine</a:t>
            </a:r>
            <a:endParaRPr lang="en-US" sz="1200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08168" y="886644"/>
            <a:ext cx="1276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" algn="ctr">
              <a:spcBef>
                <a:spcPct val="0"/>
              </a:spcBef>
              <a:buClr>
                <a:srgbClr val="FF0000"/>
              </a:buClr>
              <a:tabLst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  <a:tab pos="4521200" algn="l"/>
                <a:tab pos="4965700" algn="l"/>
                <a:tab pos="5422900" algn="l"/>
                <a:tab pos="5867400" algn="l"/>
                <a:tab pos="6311900" algn="l"/>
                <a:tab pos="6769100" algn="l"/>
                <a:tab pos="7213600" algn="l"/>
                <a:tab pos="7670800" algn="l"/>
                <a:tab pos="8115300" algn="l"/>
                <a:tab pos="8559800" algn="l"/>
                <a:tab pos="9017000" algn="l"/>
                <a:tab pos="9029700" algn="l"/>
                <a:tab pos="368300" algn="l"/>
                <a:tab pos="482600" algn="l"/>
                <a:tab pos="927100" algn="l"/>
                <a:tab pos="1371600" algn="l"/>
                <a:tab pos="1828800" algn="l"/>
                <a:tab pos="2273300" algn="l"/>
                <a:tab pos="2717800" algn="l"/>
                <a:tab pos="3175000" algn="l"/>
                <a:tab pos="3619500" algn="l"/>
                <a:tab pos="4076700" algn="l"/>
              </a:tabLst>
            </a:pPr>
            <a:r>
              <a:rPr lang="en-US" sz="2400" dirty="0">
                <a:latin typeface="Georgia" pitchFamily="18" charset="0"/>
                <a:cs typeface="Arial" pitchFamily="34" charset="0"/>
              </a:rPr>
              <a:t>Journal</a:t>
            </a:r>
            <a:endParaRPr lang="en-US" sz="1200" dirty="0"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Picture 11" descr="http://convention.bio.org/uploadedImages/2012/Report_on_the_Convention/Nature%20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4" y="171210"/>
            <a:ext cx="2172333" cy="48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29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F31A0360-094D-04D5-238B-F9C3947FA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7"/>
          <a:stretch/>
        </p:blipFill>
        <p:spPr bwMode="auto">
          <a:xfrm>
            <a:off x="7968208" y="4725144"/>
            <a:ext cx="4079776" cy="135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27849" y="-161807"/>
            <a:ext cx="119897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78B47B-4558-6ABD-AAA0-2C5326669057}"/>
              </a:ext>
            </a:extLst>
          </p:cNvPr>
          <p:cNvSpPr txBox="1">
            <a:spLocks/>
          </p:cNvSpPr>
          <p:nvPr/>
        </p:nvSpPr>
        <p:spPr>
          <a:xfrm>
            <a:off x="298817" y="153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DNA &amp; genomes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CB5F4B5-EA89-3CA6-8DB6-9A23C79E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16" y="1158344"/>
            <a:ext cx="2146866" cy="29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DB73-C576-A8F0-E958-20F2BCDC4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1912384"/>
            <a:ext cx="5536438" cy="12503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D71E33-9329-6B4E-D998-100EECDDD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1918" y="4453951"/>
            <a:ext cx="4680520" cy="196514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553FC79-EE53-4C60-76E7-704B7C57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2" y="1142602"/>
            <a:ext cx="3252542" cy="46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178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27849" y="-161807"/>
            <a:ext cx="119897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78B47B-4558-6ABD-AAA0-2C5326669057}"/>
              </a:ext>
            </a:extLst>
          </p:cNvPr>
          <p:cNvSpPr txBox="1">
            <a:spLocks/>
          </p:cNvSpPr>
          <p:nvPr/>
        </p:nvSpPr>
        <p:spPr>
          <a:xfrm>
            <a:off x="298817" y="153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The ozone layer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BAC09795-A556-46D5-4298-45006379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0" y="919809"/>
            <a:ext cx="6696744" cy="18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A480F2D5-CAF8-E8E7-BEF4-90F059192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89" y="1938842"/>
            <a:ext cx="5904656" cy="175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C23DC72-4D14-CCF8-F379-55B45AA3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4509120"/>
            <a:ext cx="6791304" cy="183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E1CC871-1E30-A04C-13E0-064BDD79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3722471"/>
            <a:ext cx="3888432" cy="147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49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27849" y="-161807"/>
            <a:ext cx="119897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78B47B-4558-6ABD-AAA0-2C5326669057}"/>
              </a:ext>
            </a:extLst>
          </p:cNvPr>
          <p:cNvSpPr txBox="1">
            <a:spLocks/>
          </p:cNvSpPr>
          <p:nvPr/>
        </p:nvSpPr>
        <p:spPr>
          <a:xfrm>
            <a:off x="298816" y="15344"/>
            <a:ext cx="108377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Expanding the scope – sustainability &amp; social science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DF824E2-C435-0A67-BB39-2478E0091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8" b="11957"/>
          <a:stretch/>
        </p:blipFill>
        <p:spPr bwMode="auto">
          <a:xfrm>
            <a:off x="298816" y="980728"/>
            <a:ext cx="438482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DB587A78-6FE4-F6C5-0758-F4E31708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087775"/>
            <a:ext cx="5926806" cy="195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45AB68-311B-6FA0-56EA-E11CBB808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3034620"/>
            <a:ext cx="5832648" cy="206254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114A277-06EC-EBB6-141A-1D2EEB8C0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99" y="4509120"/>
            <a:ext cx="7011280" cy="191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942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EDEBED4-B09E-0066-6498-86A0D9555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94" y="1124744"/>
            <a:ext cx="6014327" cy="24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782C4-DA22-9F1D-64B4-A30FDD2A6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04" y="4581128"/>
            <a:ext cx="5582850" cy="1719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CCCA1D-A921-8D0C-B2D0-A47B6A663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767" y="4005064"/>
            <a:ext cx="5575849" cy="239210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92D343-B826-CC80-D89C-A6A7AD3AE366}"/>
              </a:ext>
            </a:extLst>
          </p:cNvPr>
          <p:cNvSpPr txBox="1">
            <a:spLocks/>
          </p:cNvSpPr>
          <p:nvPr/>
        </p:nvSpPr>
        <p:spPr>
          <a:xfrm>
            <a:off x="298817" y="153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Celebrating fundamental science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D50D8FA-1FA1-F4D2-C0AE-7BA4CD4E2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052736"/>
            <a:ext cx="2376264" cy="31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52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A16843B-DB87-A168-8A4F-977B00A1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55" y="932807"/>
            <a:ext cx="3253682" cy="145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C8FDBD0E-1D28-13C3-9CA9-E0F0FD6D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6" y="815005"/>
            <a:ext cx="3590552" cy="138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A1AC2EA-FE33-37DC-2BED-80CE42F5E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876" y="1001999"/>
            <a:ext cx="4968552" cy="13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AABD8-3083-6DE0-AA6C-9AFA0953BA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035"/>
          <a:stretch/>
        </p:blipFill>
        <p:spPr>
          <a:xfrm>
            <a:off x="6139840" y="2603494"/>
            <a:ext cx="5736822" cy="13872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5198991-3396-F727-683D-DFEB5C8CE1D7}"/>
              </a:ext>
            </a:extLst>
          </p:cNvPr>
          <p:cNvSpPr txBox="1">
            <a:spLocks/>
          </p:cNvSpPr>
          <p:nvPr/>
        </p:nvSpPr>
        <p:spPr>
          <a:xfrm>
            <a:off x="298817" y="153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Celebrating fundamental science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F04806-0201-94C8-07A5-33FF0BFED4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7" y="2433165"/>
            <a:ext cx="5398316" cy="1460105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78B36DF-D652-C1BC-0DF0-3ED006A6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40" y="3992745"/>
            <a:ext cx="5848996" cy="203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AFA0E-5E7D-0032-10EF-BA530529C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" y="4102268"/>
            <a:ext cx="5398316" cy="204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1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5198991-3396-F727-683D-DFEB5C8CE1D7}"/>
              </a:ext>
            </a:extLst>
          </p:cNvPr>
          <p:cNvSpPr txBox="1">
            <a:spLocks/>
          </p:cNvSpPr>
          <p:nvPr/>
        </p:nvSpPr>
        <p:spPr>
          <a:xfrm>
            <a:off x="298817" y="153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rgbClr val="FF0000"/>
                </a:solidFill>
                <a:latin typeface="Georgia" pitchFamily="18" charset="0"/>
                <a:ea typeface="ＭＳ Ｐゴシック" pitchFamily="34" charset="-128"/>
                <a:cs typeface="Arial" panose="020B0604020202020204" pitchFamily="34" charset="0"/>
              </a:rPr>
              <a:t>Ten years of Higgs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D8746-C67C-7C39-3ADB-B71DBE5FF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27" y="1124827"/>
            <a:ext cx="6988146" cy="1988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1AF69-DE94-705A-35ED-2A097F0F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07" y="3232616"/>
            <a:ext cx="7247248" cy="1981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19444F-B5D6-7CEC-37AF-291D5C6B6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065" y="2252685"/>
            <a:ext cx="4473328" cy="1722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8F2C8C-7FF7-0F7D-C492-BB481EBD5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515" y="4486991"/>
            <a:ext cx="4473329" cy="16596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372109-DB76-9800-0DF9-277F0F42C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3" t="20628" r="1241" b="27406"/>
          <a:stretch/>
        </p:blipFill>
        <p:spPr bwMode="auto">
          <a:xfrm>
            <a:off x="7546065" y="324761"/>
            <a:ext cx="3327273" cy="189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6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13285</TotalTime>
  <Words>772</Words>
  <Application>Microsoft Office PowerPoint</Application>
  <PresentationFormat>Widescreen</PresentationFormat>
  <Paragraphs>181</Paragraphs>
  <Slides>29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Corbel</vt:lpstr>
      <vt:lpstr>Georgia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editorial process</vt:lpstr>
      <vt:lpstr>Nature’s physics and astronomy team</vt:lpstr>
      <vt:lpstr>Decision before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Dissemination</vt:lpstr>
      <vt:lpstr>PowerPoint Presentation</vt:lpstr>
      <vt:lpstr>PowerPoint Presentation</vt:lpstr>
      <vt:lpstr>Advocacy</vt:lpstr>
      <vt:lpstr>Supporting change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writing and publishing</dc:title>
  <dc:creator>DE</dc:creator>
  <cp:lastModifiedBy>Federico Levi</cp:lastModifiedBy>
  <cp:revision>272</cp:revision>
  <dcterms:created xsi:type="dcterms:W3CDTF">2017-02-15T09:36:22Z</dcterms:created>
  <dcterms:modified xsi:type="dcterms:W3CDTF">2024-03-22T09:41:30Z</dcterms:modified>
</cp:coreProperties>
</file>