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62"/>
  </p:notesMasterIdLst>
  <p:sldIdLst>
    <p:sldId id="411" r:id="rId3"/>
    <p:sldId id="404" r:id="rId4"/>
    <p:sldId id="409" r:id="rId5"/>
    <p:sldId id="273" r:id="rId6"/>
    <p:sldId id="412" r:id="rId7"/>
    <p:sldId id="504" r:id="rId8"/>
    <p:sldId id="271" r:id="rId9"/>
    <p:sldId id="272" r:id="rId10"/>
    <p:sldId id="500" r:id="rId11"/>
    <p:sldId id="413" r:id="rId12"/>
    <p:sldId id="270" r:id="rId13"/>
    <p:sldId id="274" r:id="rId14"/>
    <p:sldId id="490" r:id="rId15"/>
    <p:sldId id="275" r:id="rId16"/>
    <p:sldId id="261" r:id="rId17"/>
    <p:sldId id="262" r:id="rId18"/>
    <p:sldId id="502" r:id="rId19"/>
    <p:sldId id="259" r:id="rId20"/>
    <p:sldId id="260" r:id="rId21"/>
    <p:sldId id="277" r:id="rId22"/>
    <p:sldId id="414" r:id="rId23"/>
    <p:sldId id="468" r:id="rId24"/>
    <p:sldId id="488" r:id="rId25"/>
    <p:sldId id="469" r:id="rId26"/>
    <p:sldId id="471" r:id="rId27"/>
    <p:sldId id="470" r:id="rId28"/>
    <p:sldId id="462" r:id="rId29"/>
    <p:sldId id="258" r:id="rId30"/>
    <p:sldId id="472" r:id="rId31"/>
    <p:sldId id="473" r:id="rId32"/>
    <p:sldId id="474" r:id="rId33"/>
    <p:sldId id="349" r:id="rId34"/>
    <p:sldId id="498" r:id="rId35"/>
    <p:sldId id="492" r:id="rId36"/>
    <p:sldId id="493" r:id="rId37"/>
    <p:sldId id="495" r:id="rId38"/>
    <p:sldId id="494" r:id="rId39"/>
    <p:sldId id="475" r:id="rId40"/>
    <p:sldId id="476" r:id="rId41"/>
    <p:sldId id="477" r:id="rId42"/>
    <p:sldId id="487" r:id="rId43"/>
    <p:sldId id="489" r:id="rId44"/>
    <p:sldId id="484" r:id="rId45"/>
    <p:sldId id="478" r:id="rId46"/>
    <p:sldId id="479" r:id="rId47"/>
    <p:sldId id="481" r:id="rId48"/>
    <p:sldId id="503" r:id="rId49"/>
    <p:sldId id="482" r:id="rId50"/>
    <p:sldId id="485" r:id="rId51"/>
    <p:sldId id="264" r:id="rId52"/>
    <p:sldId id="266" r:id="rId53"/>
    <p:sldId id="265" r:id="rId54"/>
    <p:sldId id="268" r:id="rId55"/>
    <p:sldId id="483" r:id="rId56"/>
    <p:sldId id="397" r:id="rId57"/>
    <p:sldId id="486" r:id="rId58"/>
    <p:sldId id="480" r:id="rId59"/>
    <p:sldId id="496" r:id="rId60"/>
    <p:sldId id="26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k, Charles W. Dr. (Fed)" initials="CCWD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3A5"/>
    <a:srgbClr val="FFEF08"/>
    <a:srgbClr val="17161A"/>
    <a:srgbClr val="453841"/>
    <a:srgbClr val="CB9657"/>
    <a:srgbClr val="D38944"/>
    <a:srgbClr val="7E5B56"/>
    <a:srgbClr val="8E8683"/>
    <a:srgbClr val="E94196"/>
    <a:srgbClr val="FDD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8" autoAdjust="0"/>
    <p:restoredTop sz="94660"/>
  </p:normalViewPr>
  <p:slideViewPr>
    <p:cSldViewPr snapToGrid="0">
      <p:cViewPr varScale="1">
        <p:scale>
          <a:sx n="59" d="100"/>
          <a:sy n="59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FB115-14DB-4E3A-A91C-EF4353C8CC7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70F12-38DE-428D-A89A-67B980C17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70F12-38DE-428D-A89A-67B980C17F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39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ACED8-4D3D-4436-9574-FB88E1587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7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70F12-38DE-428D-A89A-67B980C17F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4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D2AD7-BD31-48B9-8C8A-7D4EAE7F6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60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ACED8-4D3D-4436-9574-FB88E1587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5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F1B48-F1B7-4F72-A93F-1F4AE65C9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8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F1B48-F1B7-4F72-A93F-1F4AE65C9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8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D2AD7-BD31-48B9-8C8A-7D4EAE7F6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588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ACED8-4D3D-4436-9574-FB88E1587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144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70F12-38DE-428D-A89A-67B980C17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99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0B436-A1E3-4999-B932-1BCA5D7F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March 4,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AB253-D7D0-446B-803C-54270A10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NIST Radiation Physics Division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E41ED-949A-4B70-91CF-6BE5ED84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2B4A45D9-9A66-4C4F-A21A-30879116B5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597810-85A3-4390-A187-5DCACDF6F506}"/>
              </a:ext>
            </a:extLst>
          </p:cNvPr>
          <p:cNvSpPr txBox="1">
            <a:spLocks/>
          </p:cNvSpPr>
          <p:nvPr userDrawn="1"/>
        </p:nvSpPr>
        <p:spPr>
          <a:xfrm>
            <a:off x="2019300" y="327025"/>
            <a:ext cx="856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 baseline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0" dirty="0"/>
              <a:t>From Feature to Bug, and Back Again</a:t>
            </a:r>
          </a:p>
        </p:txBody>
      </p:sp>
    </p:spTree>
    <p:extLst>
      <p:ext uri="{BB962C8B-B14F-4D97-AF65-F5344CB8AC3E}">
        <p14:creationId xmlns:p14="http://schemas.microsoft.com/office/powerpoint/2010/main" val="21453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234FC-D85F-4E8B-84B9-B805BE6B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B43A-4B8F-4FF3-AC4C-9F61B6E5B2D7}" type="datetime1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14582-1DAC-429D-9777-CE48B92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CEA0D-DAF2-4F4F-B7EA-44ABB3A9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5A49-DD50-4A73-BCEB-DC8B053F6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5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234FC-D85F-4E8B-84B9-B805BE6B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9B43A-4B8F-4FF3-AC4C-9F61B6E5B2D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14582-1DAC-429D-9777-CE48B92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CEA0D-DAF2-4F4F-B7EA-44ABB3A9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17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73F3-F48B-4700-840F-F6718790F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83D1D-1A8E-46F1-8090-C18CDEB3B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FE2E0-A459-4A60-97A0-B2640A42B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34A04-CDF3-4BDA-BD95-DAAE8D84CF9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34D8E-329C-4F49-9098-BD27D90C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90D4C-C561-4DFB-BBC2-D04D8349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2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B6F7D-D8B4-48E6-8177-AE51A56E1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March 4,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F9A69-1612-40A8-A417-7974C4C0D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NIST Radiation Physics Division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B9806-D78A-4DC0-BE6D-45B051B61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2B4A45D9-9A66-4C4F-A21A-30879116B5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3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A5502-8820-410D-978F-5F6F68A6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8129F-0051-4553-8BA2-4499527D0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91611-1ACB-493D-9FAD-816A50E5A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5190C-7F82-4A99-B2D1-C8ED7EC6E820}" type="datetime1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DEE38-A345-4589-A0B8-F82D2ADE2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971D3-A617-4ED1-9613-8F436B6AE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5A49-DD50-4A73-BCEB-DC8B053F6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6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0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0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nQdiDVOlvI?feature=oembed" TargetMode="Externa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6491B5-8DC8-8BD5-7F5E-4BB317E0B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0" t="17839" r="24427" b="22656"/>
          <a:stretch/>
        </p:blipFill>
        <p:spPr bwMode="auto">
          <a:xfrm>
            <a:off x="-1" y="0"/>
            <a:ext cx="9351523" cy="68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44921B-CBFA-F6E2-00F4-9AA0FDF7E9A9}"/>
              </a:ext>
            </a:extLst>
          </p:cNvPr>
          <p:cNvSpPr txBox="1"/>
          <p:nvPr/>
        </p:nvSpPr>
        <p:spPr>
          <a:xfrm>
            <a:off x="9286284" y="128514"/>
            <a:ext cx="2854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</a:rPr>
              <a:t>An Empire of Time and Tide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50EBF-A42B-55FE-B54B-744B227647E6}"/>
              </a:ext>
            </a:extLst>
          </p:cNvPr>
          <p:cNvSpPr txBox="1"/>
          <p:nvPr/>
        </p:nvSpPr>
        <p:spPr>
          <a:xfrm>
            <a:off x="9406826" y="4104622"/>
            <a:ext cx="27360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Harrison H4 Watch  (1759)</a:t>
            </a:r>
          </a:p>
          <a:p>
            <a:pPr algn="ctr"/>
            <a:endParaRPr lang="en-US" sz="1600" dirty="0"/>
          </a:p>
          <a:p>
            <a:r>
              <a:rPr lang="en-US" sz="1600" dirty="0"/>
              <a:t>A precision portable time standard makes possible the determination of local longitude, e.g. by comparing time of local sunrise to known time of sunrise in London.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108FE-0B13-AE2F-E5F8-0DDE698BB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9" t="13166" r="37569" b="46060"/>
          <a:stretch/>
        </p:blipFill>
        <p:spPr>
          <a:xfrm>
            <a:off x="9345297" y="1363791"/>
            <a:ext cx="2852928" cy="2379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E3A9A-84E0-868C-2250-1DF090698ED6}"/>
              </a:ext>
            </a:extLst>
          </p:cNvPr>
          <p:cNvSpPr txBox="1"/>
          <p:nvPr/>
        </p:nvSpPr>
        <p:spPr>
          <a:xfrm>
            <a:off x="9787234" y="3604587"/>
            <a:ext cx="22260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Royal Greenwich Observatory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5DF206-3007-097F-81F5-777D9F45A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091" y="6350056"/>
            <a:ext cx="258336" cy="365125"/>
          </a:xfrm>
        </p:spPr>
        <p:txBody>
          <a:bodyPr/>
          <a:lstStyle/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964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39FF78-31AE-7CDF-64D3-D8C5B2C34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7" t="26837" r="30285" b="1142"/>
          <a:stretch/>
        </p:blipFill>
        <p:spPr>
          <a:xfrm>
            <a:off x="4096636" y="839322"/>
            <a:ext cx="7678653" cy="5577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CA000E-CCAB-A63C-33AB-EFFCE5D90232}"/>
              </a:ext>
            </a:extLst>
          </p:cNvPr>
          <p:cNvSpPr/>
          <p:nvPr/>
        </p:nvSpPr>
        <p:spPr>
          <a:xfrm>
            <a:off x="8613175" y="3288273"/>
            <a:ext cx="2556098" cy="33996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BED02-1167-33F1-6870-897196E7F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3" t="30407" r="23751" b="7315"/>
          <a:stretch/>
        </p:blipFill>
        <p:spPr>
          <a:xfrm>
            <a:off x="416711" y="194399"/>
            <a:ext cx="3575341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330C39-B52A-8C31-1BF1-AE64FAE40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85" t="15369" r="34213" b="10603"/>
          <a:stretch/>
        </p:blipFill>
        <p:spPr>
          <a:xfrm>
            <a:off x="517336" y="2881312"/>
            <a:ext cx="3374092" cy="3657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E7FE-0200-BBEF-0DB0-D5F170B28FCB}"/>
              </a:ext>
            </a:extLst>
          </p:cNvPr>
          <p:cNvCxnSpPr>
            <a:cxnSpLocks/>
          </p:cNvCxnSpPr>
          <p:nvPr/>
        </p:nvCxnSpPr>
        <p:spPr>
          <a:xfrm>
            <a:off x="8001000" y="6081768"/>
            <a:ext cx="3517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B2885B-0757-FD75-73F0-0964676FDF2B}"/>
              </a:ext>
            </a:extLst>
          </p:cNvPr>
          <p:cNvCxnSpPr>
            <a:cxnSpLocks/>
          </p:cNvCxnSpPr>
          <p:nvPr/>
        </p:nvCxnSpPr>
        <p:spPr>
          <a:xfrm>
            <a:off x="4559300" y="6297668"/>
            <a:ext cx="53319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EAB4DE-7E47-4888-8BCB-45AD489189B1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pPr/>
              <a:t>10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03DF3E-0F85-F538-1F39-679172330B4D}"/>
              </a:ext>
            </a:extLst>
          </p:cNvPr>
          <p:cNvCxnSpPr>
            <a:cxnSpLocks/>
          </p:cNvCxnSpPr>
          <p:nvPr/>
        </p:nvCxnSpPr>
        <p:spPr>
          <a:xfrm>
            <a:off x="6137945" y="5164572"/>
            <a:ext cx="3517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A7D4A58-09D0-3EC7-C352-ABEA839B7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55" t="19962" r="16635" b="31001"/>
          <a:stretch/>
        </p:blipFill>
        <p:spPr>
          <a:xfrm>
            <a:off x="4843632" y="3263128"/>
            <a:ext cx="6548269" cy="32694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9A0C7A-AF26-230C-7CE9-862C9038C012}"/>
              </a:ext>
            </a:extLst>
          </p:cNvPr>
          <p:cNvCxnSpPr>
            <a:cxnSpLocks/>
          </p:cNvCxnSpPr>
          <p:nvPr/>
        </p:nvCxnSpPr>
        <p:spPr>
          <a:xfrm>
            <a:off x="5256208" y="4483083"/>
            <a:ext cx="56003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13345619-43E8-5C3B-2668-5595A0F5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24" y="227441"/>
            <a:ext cx="208076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4298A9-160B-45EE-B7F7-0E481E3490F9}"/>
              </a:ext>
            </a:extLst>
          </p:cNvPr>
          <p:cNvSpPr txBox="1"/>
          <p:nvPr/>
        </p:nvSpPr>
        <p:spPr>
          <a:xfrm>
            <a:off x="9855368" y="1653950"/>
            <a:ext cx="2134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C4043"/>
                </a:solidFill>
              </a:rPr>
              <a:t>Prof. Sir Michael Berry FRS</a:t>
            </a:r>
          </a:p>
          <a:p>
            <a:pPr algn="ctr"/>
            <a:r>
              <a:rPr lang="en-US" sz="1400" dirty="0">
                <a:solidFill>
                  <a:srgbClr val="3C4043"/>
                </a:solidFill>
              </a:rPr>
              <a:t>Shih-I Pai Lecturer, 2012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E39AE8-393C-00E2-E7EB-F966621C7536}"/>
              </a:ext>
            </a:extLst>
          </p:cNvPr>
          <p:cNvCxnSpPr>
            <a:cxnSpLocks/>
          </p:cNvCxnSpPr>
          <p:nvPr/>
        </p:nvCxnSpPr>
        <p:spPr>
          <a:xfrm>
            <a:off x="5036573" y="6479562"/>
            <a:ext cx="14986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58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75836-4E6F-07F5-F7A8-AA6948808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3" t="12305" r="10790" b="11890"/>
          <a:stretch/>
        </p:blipFill>
        <p:spPr>
          <a:xfrm>
            <a:off x="1443789" y="945383"/>
            <a:ext cx="9361743" cy="4967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D67287-3951-62F3-72C3-8129DCF50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37" t="40234" r="45546" b="54172"/>
          <a:stretch/>
        </p:blipFill>
        <p:spPr>
          <a:xfrm>
            <a:off x="4235116" y="168437"/>
            <a:ext cx="3721768" cy="433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4633D-AFBA-A81B-5D77-08E111D50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7" t="28087" r="62432" b="64269"/>
          <a:stretch/>
        </p:blipFill>
        <p:spPr>
          <a:xfrm>
            <a:off x="4460871" y="477531"/>
            <a:ext cx="3555448" cy="591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8F195A-9D03-77C6-6A3E-640E7A5E9397}"/>
              </a:ext>
            </a:extLst>
          </p:cNvPr>
          <p:cNvSpPr txBox="1"/>
          <p:nvPr/>
        </p:nvSpPr>
        <p:spPr>
          <a:xfrm rot="16200000">
            <a:off x="-1165033" y="3148313"/>
            <a:ext cx="4262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3C4043"/>
                </a:solidFill>
              </a:rPr>
              <a:t>Citations by year, per Web of Science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623DC2-2284-7117-8FFA-C084FF03A701}"/>
              </a:ext>
            </a:extLst>
          </p:cNvPr>
          <p:cNvSpPr/>
          <p:nvPr/>
        </p:nvSpPr>
        <p:spPr>
          <a:xfrm>
            <a:off x="5563935" y="1057851"/>
            <a:ext cx="5254907" cy="493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F022F00-211A-9BCB-84D8-EBDBC32A0DC6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pPr/>
              <a:t>11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78105D-1643-AC75-C5E6-E5648F1A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58" y="1264023"/>
            <a:ext cx="4876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E6A28E-2F4A-623B-5D17-F50C2AC2249C}"/>
              </a:ext>
            </a:extLst>
          </p:cNvPr>
          <p:cNvSpPr txBox="1"/>
          <p:nvPr/>
        </p:nvSpPr>
        <p:spPr>
          <a:xfrm>
            <a:off x="7342093" y="4899195"/>
            <a:ext cx="3088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C4043"/>
                </a:solidFill>
              </a:rPr>
              <a:t>Prof. Sir Michael Berry FRS</a:t>
            </a:r>
          </a:p>
        </p:txBody>
      </p:sp>
    </p:spTree>
    <p:extLst>
      <p:ext uri="{BB962C8B-B14F-4D97-AF65-F5344CB8AC3E}">
        <p14:creationId xmlns:p14="http://schemas.microsoft.com/office/powerpoint/2010/main" val="310421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75836-4E6F-07F5-F7A8-AA6948808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3" t="12305" r="10790" b="11890"/>
          <a:stretch/>
        </p:blipFill>
        <p:spPr>
          <a:xfrm>
            <a:off x="1443789" y="945383"/>
            <a:ext cx="9361743" cy="4967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D67287-3951-62F3-72C3-8129DCF50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37" t="40234" r="45546" b="54172"/>
          <a:stretch/>
        </p:blipFill>
        <p:spPr>
          <a:xfrm>
            <a:off x="4235116" y="168437"/>
            <a:ext cx="3721768" cy="433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4633D-AFBA-A81B-5D77-08E111D50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7" t="28087" r="62432" b="64269"/>
          <a:stretch/>
        </p:blipFill>
        <p:spPr>
          <a:xfrm>
            <a:off x="4460871" y="477531"/>
            <a:ext cx="3555448" cy="591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8F195A-9D03-77C6-6A3E-640E7A5E9397}"/>
              </a:ext>
            </a:extLst>
          </p:cNvPr>
          <p:cNvSpPr txBox="1"/>
          <p:nvPr/>
        </p:nvSpPr>
        <p:spPr>
          <a:xfrm rot="16200000">
            <a:off x="-1165033" y="3148313"/>
            <a:ext cx="4262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3C4043"/>
                </a:solidFill>
              </a:rPr>
              <a:t>Citations by year, per Web of Science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277C88-E642-31BB-47D2-DED125A99343}"/>
              </a:ext>
            </a:extLst>
          </p:cNvPr>
          <p:cNvCxnSpPr/>
          <p:nvPr/>
        </p:nvCxnSpPr>
        <p:spPr>
          <a:xfrm>
            <a:off x="1849408" y="5151863"/>
            <a:ext cx="2877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B8BD04-D629-ABF5-246F-584D82BF6AB5}"/>
              </a:ext>
            </a:extLst>
          </p:cNvPr>
          <p:cNvCxnSpPr>
            <a:cxnSpLocks/>
          </p:cNvCxnSpPr>
          <p:nvPr/>
        </p:nvCxnSpPr>
        <p:spPr>
          <a:xfrm flipV="1">
            <a:off x="4872330" y="1201860"/>
            <a:ext cx="5625908" cy="3950003"/>
          </a:xfrm>
          <a:prstGeom prst="line">
            <a:avLst/>
          </a:prstGeom>
          <a:ln w="38100">
            <a:solidFill>
              <a:srgbClr val="03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367458-CD82-8FDD-6F07-1A20B509F911}"/>
              </a:ext>
            </a:extLst>
          </p:cNvPr>
          <p:cNvSpPr txBox="1"/>
          <p:nvPr/>
        </p:nvSpPr>
        <p:spPr>
          <a:xfrm>
            <a:off x="2885389" y="4733271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4C8D6-E295-9A64-53F4-9775BA9CB7D9}"/>
              </a:ext>
            </a:extLst>
          </p:cNvPr>
          <p:cNvSpPr txBox="1"/>
          <p:nvPr/>
        </p:nvSpPr>
        <p:spPr>
          <a:xfrm rot="19740760">
            <a:off x="7309413" y="3113587"/>
            <a:ext cx="418704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030303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C634A1-15F4-07D2-0089-553D8544BB43}"/>
              </a:ext>
            </a:extLst>
          </p:cNvPr>
          <p:cNvSpPr txBox="1"/>
          <p:nvPr/>
        </p:nvSpPr>
        <p:spPr>
          <a:xfrm>
            <a:off x="4235116" y="6108326"/>
            <a:ext cx="4262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3C4043"/>
                </a:solidFill>
              </a:rPr>
              <a:t>Year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9D922-FE45-CFA4-D729-CFEA23CB45EE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pPr/>
              <a:t>12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71785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654C6C-D5F9-0899-FEDF-BABE135B6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37" r="2093" b="13771"/>
          <a:stretch/>
        </p:blipFill>
        <p:spPr>
          <a:xfrm>
            <a:off x="21252" y="-54532"/>
            <a:ext cx="12161520" cy="67227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52E6B3-BC73-B63B-5898-2BE62889FF86}"/>
              </a:ext>
            </a:extLst>
          </p:cNvPr>
          <p:cNvSpPr/>
          <p:nvPr/>
        </p:nvSpPr>
        <p:spPr>
          <a:xfrm>
            <a:off x="209076" y="3752193"/>
            <a:ext cx="8140342" cy="781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9D922-FE45-CFA4-D729-CFEA23CB45EE}"/>
              </a:ext>
            </a:extLst>
          </p:cNvPr>
          <p:cNvSpPr txBox="1">
            <a:spLocks/>
          </p:cNvSpPr>
          <p:nvPr/>
        </p:nvSpPr>
        <p:spPr>
          <a:xfrm>
            <a:off x="11675108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pPr/>
              <a:t>13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432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3C4043"/>
                </a:solidFill>
                <a:effectLst/>
              </a:rPr>
              <a:t>Generation and Detection of Twisted Waves of Neutrons and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  <a:effectLst/>
              </a:rPr>
              <a:t>Tractricious</a:t>
            </a:r>
            <a:endParaRPr lang="en-US" i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R. R. Wilson, 1988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FermiLab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2E40D-2834-B516-53E0-21F76BF0DCEB}"/>
              </a:ext>
            </a:extLst>
          </p:cNvPr>
          <p:cNvSpPr txBox="1"/>
          <p:nvPr/>
        </p:nvSpPr>
        <p:spPr>
          <a:xfrm>
            <a:off x="524107" y="1081668"/>
            <a:ext cx="5406432" cy="5268388"/>
          </a:xfrm>
          <a:prstGeom prst="rect">
            <a:avLst/>
          </a:prstGeom>
          <a:solidFill>
            <a:srgbClr val="F6B4D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3274F-6CB6-DD9C-630A-31D443D4ED7D}"/>
              </a:ext>
            </a:extLst>
          </p:cNvPr>
          <p:cNvSpPr txBox="1"/>
          <p:nvPr/>
        </p:nvSpPr>
        <p:spPr>
          <a:xfrm>
            <a:off x="1009246" y="1494262"/>
            <a:ext cx="4594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EBD0"/>
                </a:solidFill>
              </a:rPr>
              <a:t>A golden jubilee</a:t>
            </a:r>
          </a:p>
          <a:p>
            <a:endParaRPr lang="en-US" sz="2400" b="1" dirty="0">
              <a:solidFill>
                <a:srgbClr val="3C4043"/>
              </a:solidFill>
            </a:endParaRPr>
          </a:p>
          <a:p>
            <a:r>
              <a:rPr lang="en-US" sz="2400" b="1" dirty="0">
                <a:solidFill>
                  <a:srgbClr val="3C4043"/>
                </a:solidFill>
              </a:rPr>
              <a:t>A new twist</a:t>
            </a:r>
          </a:p>
          <a:p>
            <a:endParaRPr lang="en-US" sz="2400" b="1" dirty="0">
              <a:solidFill>
                <a:srgbClr val="FFEBD0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Waves 101</a:t>
            </a:r>
          </a:p>
          <a:p>
            <a:endParaRPr lang="en-US" sz="2400" b="1" dirty="0">
              <a:solidFill>
                <a:srgbClr val="FFEBD0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Neutron as particle</a:t>
            </a:r>
          </a:p>
          <a:p>
            <a:endParaRPr lang="en-US" sz="2400" b="1" dirty="0">
              <a:solidFill>
                <a:srgbClr val="FFEBD0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Neutron as wave</a:t>
            </a:r>
          </a:p>
          <a:p>
            <a:endParaRPr lang="en-US" sz="2400" b="1" dirty="0">
              <a:solidFill>
                <a:srgbClr val="FFEBD0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The latest twist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D5418C-EF6A-27AE-F2E5-A1F391D143B0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pPr/>
              <a:t>14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84611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of National Flag">
            <a:extLst>
              <a:ext uri="{FF2B5EF4-FFF2-40B4-BE49-F238E27FC236}">
                <a16:creationId xmlns:a16="http://schemas.microsoft.com/office/drawing/2014/main" id="{8B406E95-E20B-40DA-B777-2A16CBECB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57AED3-EC82-4E47-A118-0C729979B036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flags.net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9BF7D-ED3A-40DD-AC40-7B279B6C5729}"/>
              </a:ext>
            </a:extLst>
          </p:cNvPr>
          <p:cNvSpPr txBox="1"/>
          <p:nvPr/>
        </p:nvSpPr>
        <p:spPr>
          <a:xfrm>
            <a:off x="1291709" y="2747904"/>
            <a:ext cx="10677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Laser beams with screw dislocations in their wavefronts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2DE578-C44B-4D00-B9A0-590F0CDA2116}"/>
              </a:ext>
            </a:extLst>
          </p:cNvPr>
          <p:cNvSpPr txBox="1"/>
          <p:nvPr/>
        </p:nvSpPr>
        <p:spPr>
          <a:xfrm>
            <a:off x="1926427" y="3762376"/>
            <a:ext cx="7208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Physics, Academy of Sciences of the Ukrainian SSR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DA430F-E3AE-4F69-988B-34E4818498D1}"/>
              </a:ext>
            </a:extLst>
          </p:cNvPr>
          <p:cNvSpPr txBox="1"/>
          <p:nvPr/>
        </p:nvSpPr>
        <p:spPr>
          <a:xfrm>
            <a:off x="1926427" y="3386435"/>
            <a:ext cx="6663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V. Yu. </a:t>
            </a:r>
            <a:r>
              <a:rPr lang="en-US" sz="2400" dirty="0" err="1"/>
              <a:t>Bazhenov</a:t>
            </a:r>
            <a:r>
              <a:rPr lang="en-US" sz="2400" dirty="0"/>
              <a:t>, M. V. </a:t>
            </a:r>
            <a:r>
              <a:rPr lang="en-US" sz="2400" dirty="0" err="1"/>
              <a:t>Vasnetsov</a:t>
            </a:r>
            <a:r>
              <a:rPr lang="en-US" sz="2400" dirty="0"/>
              <a:t>, and M. S. </a:t>
            </a:r>
            <a:r>
              <a:rPr lang="en-US" sz="2400" dirty="0" err="1"/>
              <a:t>Soskin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73050A-BDAF-411C-8D31-742ECB806466}"/>
              </a:ext>
            </a:extLst>
          </p:cNvPr>
          <p:cNvSpPr txBox="1"/>
          <p:nvPr/>
        </p:nvSpPr>
        <p:spPr>
          <a:xfrm>
            <a:off x="1964527" y="4219576"/>
            <a:ext cx="7208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(Submitted 28 August 1990)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C7EB30-0A45-41D7-8B3C-BAECD7768559}"/>
              </a:ext>
            </a:extLst>
          </p:cNvPr>
          <p:cNvSpPr txBox="1"/>
          <p:nvPr/>
        </p:nvSpPr>
        <p:spPr>
          <a:xfrm>
            <a:off x="1942968" y="4543395"/>
            <a:ext cx="72080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Pis’ma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52, No. 8, 1037-1039 (25 October 1990)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D3B0575-2382-6C2C-9A1C-7AE8304C7C84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rgbClr val="0873A5"/>
                </a:solidFill>
              </a:rPr>
              <a:pPr/>
              <a:t>15</a:t>
            </a:fld>
            <a:endParaRPr lang="en-US" b="1" dirty="0">
              <a:solidFill>
                <a:srgbClr val="087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54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Image of National Flag">
            <a:extLst>
              <a:ext uri="{FF2B5EF4-FFF2-40B4-BE49-F238E27FC236}">
                <a16:creationId xmlns:a16="http://schemas.microsoft.com/office/drawing/2014/main" id="{158E4733-E1B1-444D-A794-AA21B0C1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E6FE57-6F71-4577-9A72-28C04E87E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8" t="10048" r="15411" b="424"/>
          <a:stretch/>
        </p:blipFill>
        <p:spPr>
          <a:xfrm>
            <a:off x="1283495" y="23877"/>
            <a:ext cx="9729785" cy="68341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7B024F-882E-430F-8745-68A8412F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9" t="27356" r="13750" b="38605"/>
          <a:stretch/>
        </p:blipFill>
        <p:spPr>
          <a:xfrm>
            <a:off x="1307304" y="2243447"/>
            <a:ext cx="9705976" cy="22479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DCD651-7608-48DA-9D38-26519D19948A}"/>
              </a:ext>
            </a:extLst>
          </p:cNvPr>
          <p:cNvSpPr txBox="1"/>
          <p:nvPr/>
        </p:nvSpPr>
        <p:spPr>
          <a:xfrm rot="16200000">
            <a:off x="9950351" y="5511170"/>
            <a:ext cx="2433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worldometers.info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CEE667E-9CA9-8B6B-D498-0F254A0D1FFA}"/>
              </a:ext>
            </a:extLst>
          </p:cNvPr>
          <p:cNvSpPr txBox="1">
            <a:spLocks/>
          </p:cNvSpPr>
          <p:nvPr/>
        </p:nvSpPr>
        <p:spPr>
          <a:xfrm>
            <a:off x="150966" y="6350056"/>
            <a:ext cx="369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260234C-BAE0-5BD3-7AC7-4FC3819B7C5A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rgbClr val="0873A5"/>
                </a:solidFill>
              </a:rPr>
              <a:pPr/>
              <a:t>16</a:t>
            </a:fld>
            <a:endParaRPr lang="en-US" b="1" dirty="0">
              <a:solidFill>
                <a:srgbClr val="087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91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Image of National Flag">
            <a:extLst>
              <a:ext uri="{FF2B5EF4-FFF2-40B4-BE49-F238E27FC236}">
                <a16:creationId xmlns:a16="http://schemas.microsoft.com/office/drawing/2014/main" id="{158E4733-E1B1-444D-A794-AA21B0C1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CEE667E-9CA9-8B6B-D498-0F254A0D1FFA}"/>
              </a:ext>
            </a:extLst>
          </p:cNvPr>
          <p:cNvSpPr txBox="1">
            <a:spLocks/>
          </p:cNvSpPr>
          <p:nvPr/>
        </p:nvSpPr>
        <p:spPr>
          <a:xfrm>
            <a:off x="150966" y="6350056"/>
            <a:ext cx="369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260234C-BAE0-5BD3-7AC7-4FC3819B7C5A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rgbClr val="0873A5"/>
                </a:solidFill>
              </a:rPr>
              <a:pPr/>
              <a:t>17</a:t>
            </a:fld>
            <a:endParaRPr lang="en-US" b="1" dirty="0">
              <a:solidFill>
                <a:srgbClr val="0873A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98DA7-4C0E-5B9A-9600-B35CA303F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33" t="21472" r="22945" b="19745"/>
          <a:stretch/>
        </p:blipFill>
        <p:spPr>
          <a:xfrm>
            <a:off x="6809251" y="22033"/>
            <a:ext cx="5422392" cy="340394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99F5F14-488C-0A8E-D0DD-D2F9418C1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7" t="4310" r="6105" b="38022"/>
          <a:stretch/>
        </p:blipFill>
        <p:spPr bwMode="auto">
          <a:xfrm>
            <a:off x="6797525" y="3425976"/>
            <a:ext cx="5424917" cy="336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2D64A-9F42-F88B-BC7D-300C596DA2B6}"/>
              </a:ext>
            </a:extLst>
          </p:cNvPr>
          <p:cNvSpPr txBox="1"/>
          <p:nvPr/>
        </p:nvSpPr>
        <p:spPr>
          <a:xfrm>
            <a:off x="8161585" y="6974664"/>
            <a:ext cx="2957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Norman Einstein, Wikipedia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2AB9D-C8E6-789C-AEDD-02B541C44BC9}"/>
              </a:ext>
            </a:extLst>
          </p:cNvPr>
          <p:cNvSpPr txBox="1"/>
          <p:nvPr/>
        </p:nvSpPr>
        <p:spPr>
          <a:xfrm>
            <a:off x="211043" y="908090"/>
            <a:ext cx="6101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172. </a:t>
            </a:r>
            <a:r>
              <a:rPr lang="en-US" dirty="0" err="1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Amphidromy</a:t>
            </a:r>
            <a:r>
              <a:rPr lang="en-US" dirty="0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semi-diurnal tides in the Black Sea. </a:t>
            </a:r>
            <a:r>
              <a:rPr lang="en-US" dirty="0" err="1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Establishlisments</a:t>
            </a:r>
            <a:r>
              <a:rPr lang="en-US" dirty="0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stations (according to </a:t>
            </a:r>
            <a:r>
              <a:rPr lang="en-US" dirty="0" err="1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Sterneck</a:t>
            </a:r>
            <a:r>
              <a:rPr lang="en-US" dirty="0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[1922]).</a:t>
            </a:r>
          </a:p>
          <a:p>
            <a:endParaRPr lang="en-US" b="1" dirty="0">
              <a:solidFill>
                <a:srgbClr val="FFEF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Oceanography, Vol. II</a:t>
            </a:r>
            <a:r>
              <a:rPr lang="en-US" dirty="0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dirty="0" err="1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Defant</a:t>
            </a:r>
            <a:r>
              <a:rPr lang="en-US" dirty="0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(Pergamon Press, Oxford, 1960. </a:t>
            </a:r>
            <a:r>
              <a:rPr lang="en-US" i="1" dirty="0">
                <a:solidFill>
                  <a:srgbClr val="FFEF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>
              <a:solidFill>
                <a:srgbClr val="FFEF08"/>
              </a:solidFill>
            </a:endParaRPr>
          </a:p>
          <a:p>
            <a:endParaRPr lang="en-US" b="1" dirty="0">
              <a:solidFill>
                <a:srgbClr val="FFEF08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AC7B1-659C-8ADD-2AB4-FA40C423C0A4}"/>
              </a:ext>
            </a:extLst>
          </p:cNvPr>
          <p:cNvSpPr txBox="1"/>
          <p:nvPr/>
        </p:nvSpPr>
        <p:spPr>
          <a:xfrm>
            <a:off x="444977" y="4844214"/>
            <a:ext cx="610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7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Contemporary geographical map, same scale (Norman Einstein, Wikipedia, 2005)</a:t>
            </a:r>
          </a:p>
        </p:txBody>
      </p:sp>
    </p:spTree>
    <p:extLst>
      <p:ext uri="{BB962C8B-B14F-4D97-AF65-F5344CB8AC3E}">
        <p14:creationId xmlns:p14="http://schemas.microsoft.com/office/powerpoint/2010/main" val="1396759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mage of National Flag">
            <a:extLst>
              <a:ext uri="{FF2B5EF4-FFF2-40B4-BE49-F238E27FC236}">
                <a16:creationId xmlns:a16="http://schemas.microsoft.com/office/drawing/2014/main" id="{65575E6B-5210-4E44-8F48-1CC9A84C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D493DC-3708-4C29-9536-A9CA87B8D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24178" r="12573" b="48421"/>
          <a:stretch/>
        </p:blipFill>
        <p:spPr bwMode="auto">
          <a:xfrm>
            <a:off x="228600" y="76201"/>
            <a:ext cx="6400800" cy="21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408E45-4F15-4666-842E-DC8E0BC83F93}"/>
              </a:ext>
            </a:extLst>
          </p:cNvPr>
          <p:cNvSpPr txBox="1"/>
          <p:nvPr/>
        </p:nvSpPr>
        <p:spPr>
          <a:xfrm>
            <a:off x="44718" y="1981200"/>
            <a:ext cx="7327632" cy="461665"/>
          </a:xfrm>
          <a:prstGeom prst="rect">
            <a:avLst/>
          </a:prstGeom>
          <a:solidFill>
            <a:srgbClr val="0873A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1990 holograms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Bazhenov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Vasnetsov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Soskin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CB5F1A-56B5-49CD-AE34-37894AC8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2" t="33333" r="33452" b="35555"/>
          <a:stretch/>
        </p:blipFill>
        <p:spPr>
          <a:xfrm>
            <a:off x="4328516" y="2514600"/>
            <a:ext cx="2148484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8727FA-827A-45C0-82EF-D8903841AAF4}"/>
              </a:ext>
            </a:extLst>
          </p:cNvPr>
          <p:cNvSpPr txBox="1"/>
          <p:nvPr/>
        </p:nvSpPr>
        <p:spPr>
          <a:xfrm rot="16200000">
            <a:off x="6017066" y="3273593"/>
            <a:ext cx="1566198" cy="646331"/>
          </a:xfrm>
          <a:prstGeom prst="rect">
            <a:avLst/>
          </a:prstGeom>
          <a:solidFill>
            <a:srgbClr val="0873A5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W. Wood,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Optics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E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874EE-F8F4-4FD1-98C1-F8DD47656236}"/>
              </a:ext>
            </a:extLst>
          </p:cNvPr>
          <p:cNvSpPr txBox="1"/>
          <p:nvPr/>
        </p:nvSpPr>
        <p:spPr>
          <a:xfrm>
            <a:off x="916852" y="685800"/>
            <a:ext cx="98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4835F9-DDC4-4597-8041-E8E42520D640}"/>
              </a:ext>
            </a:extLst>
          </p:cNvPr>
          <p:cNvSpPr txBox="1"/>
          <p:nvPr/>
        </p:nvSpPr>
        <p:spPr>
          <a:xfrm>
            <a:off x="4267200" y="152400"/>
            <a:ext cx="114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ReferenceBeam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853D6-197E-4594-9EE4-3802D3625D9F}"/>
              </a:ext>
            </a:extLst>
          </p:cNvPr>
          <p:cNvSpPr txBox="1"/>
          <p:nvPr/>
        </p:nvSpPr>
        <p:spPr>
          <a:xfrm>
            <a:off x="2475274" y="743634"/>
            <a:ext cx="114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437092-2193-42C7-A720-E484ECDA64D6}"/>
              </a:ext>
            </a:extLst>
          </p:cNvPr>
          <p:cNvSpPr txBox="1"/>
          <p:nvPr/>
        </p:nvSpPr>
        <p:spPr>
          <a:xfrm>
            <a:off x="9640670" y="59778"/>
            <a:ext cx="2544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EBD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Reference Beam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spherical wave and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EBD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Object Beam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plane wave, then the hologram is the familiar Newton ring pattern.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4E5465-A6AE-AB0F-68FC-22D8CCD97479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rgbClr val="0873A5"/>
                </a:solidFill>
              </a:rPr>
              <a:pPr/>
              <a:t>18</a:t>
            </a:fld>
            <a:endParaRPr lang="en-US" b="1" dirty="0">
              <a:solidFill>
                <a:srgbClr val="087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94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Image of National Flag">
            <a:extLst>
              <a:ext uri="{FF2B5EF4-FFF2-40B4-BE49-F238E27FC236}">
                <a16:creationId xmlns:a16="http://schemas.microsoft.com/office/drawing/2014/main" id="{C80FFAE9-453B-45AD-8B95-09770B409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D493DC-3708-4C29-9536-A9CA87B8D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24178" r="12573" b="48421"/>
          <a:stretch/>
        </p:blipFill>
        <p:spPr bwMode="auto">
          <a:xfrm>
            <a:off x="228600" y="76201"/>
            <a:ext cx="6400800" cy="21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F6066A-6CB2-4FC8-8586-55353AA8731F}"/>
              </a:ext>
            </a:extLst>
          </p:cNvPr>
          <p:cNvSpPr txBox="1"/>
          <p:nvPr/>
        </p:nvSpPr>
        <p:spPr>
          <a:xfrm>
            <a:off x="253041" y="5648146"/>
            <a:ext cx="622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0563" marR="0" lvl="0" indent="-690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Above: Mach-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Zehnder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interferometer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Bazhenov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(1990)</a:t>
            </a: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Below: Hologram of optical vortex  using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spherical-wave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reference beam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B47AF-A01F-4153-878E-AA9A1F784510}"/>
              </a:ext>
            </a:extLst>
          </p:cNvPr>
          <p:cNvSpPr txBox="1"/>
          <p:nvPr/>
        </p:nvSpPr>
        <p:spPr>
          <a:xfrm>
            <a:off x="916852" y="685800"/>
            <a:ext cx="98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 Beam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C3010-F745-4620-A112-FA118E6C2CAE}"/>
              </a:ext>
            </a:extLst>
          </p:cNvPr>
          <p:cNvSpPr txBox="1"/>
          <p:nvPr/>
        </p:nvSpPr>
        <p:spPr>
          <a:xfrm>
            <a:off x="4267200" y="152400"/>
            <a:ext cx="114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ReferenceBeam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0F3C-5224-4E3E-9AC4-0DE155510C2D}"/>
              </a:ext>
            </a:extLst>
          </p:cNvPr>
          <p:cNvSpPr txBox="1"/>
          <p:nvPr/>
        </p:nvSpPr>
        <p:spPr>
          <a:xfrm>
            <a:off x="7240369" y="4949928"/>
            <a:ext cx="2201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Synthetic holograms using plane-wave reference beam: forked dislocation gratings with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 and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8C65EB-B3FA-449F-BB55-F1677AD3D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57229" r="12573" b="2995"/>
          <a:stretch/>
        </p:blipFill>
        <p:spPr bwMode="auto">
          <a:xfrm>
            <a:off x="66675" y="2440039"/>
            <a:ext cx="6400800" cy="310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CB5F1A-56B5-49CD-AE34-37894AC8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2" t="33333" r="33452" b="35555"/>
          <a:stretch/>
        </p:blipFill>
        <p:spPr>
          <a:xfrm>
            <a:off x="4328516" y="2514600"/>
            <a:ext cx="2148484" cy="2133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706981-B825-441E-9B13-1DAB29A30AC3}"/>
              </a:ext>
            </a:extLst>
          </p:cNvPr>
          <p:cNvSpPr txBox="1"/>
          <p:nvPr/>
        </p:nvSpPr>
        <p:spPr>
          <a:xfrm>
            <a:off x="2475274" y="743634"/>
            <a:ext cx="114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A049EA-15BA-45B6-ABDC-0D0BBD0C0B7C}"/>
              </a:ext>
            </a:extLst>
          </p:cNvPr>
          <p:cNvSpPr txBox="1"/>
          <p:nvPr/>
        </p:nvSpPr>
        <p:spPr>
          <a:xfrm>
            <a:off x="9640670" y="5019675"/>
            <a:ext cx="2544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Twist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you unwrap Newton’s rings!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4D0955-F119-499B-ABF7-28437B5686B6}"/>
              </a:ext>
            </a:extLst>
          </p:cNvPr>
          <p:cNvSpPr txBox="1"/>
          <p:nvPr/>
        </p:nvSpPr>
        <p:spPr>
          <a:xfrm>
            <a:off x="44718" y="1981200"/>
            <a:ext cx="7327632" cy="461665"/>
          </a:xfrm>
          <a:prstGeom prst="rect">
            <a:avLst/>
          </a:prstGeom>
          <a:solidFill>
            <a:srgbClr val="0873A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1990 holograms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Bazhenov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Vasnetsov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Soskin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3ADAE92-5937-4070-A075-5A0C6FE8F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6" t="51687" r="16315" b="19468"/>
          <a:stretch/>
        </p:blipFill>
        <p:spPr bwMode="auto">
          <a:xfrm rot="5400000" flipV="1">
            <a:off x="5840363" y="1551039"/>
            <a:ext cx="47784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06EF41-A25B-4E9F-AC0F-6A9C05588372}"/>
              </a:ext>
            </a:extLst>
          </p:cNvPr>
          <p:cNvSpPr txBox="1"/>
          <p:nvPr/>
        </p:nvSpPr>
        <p:spPr>
          <a:xfrm rot="16200000">
            <a:off x="6017066" y="3273593"/>
            <a:ext cx="1566198" cy="646331"/>
          </a:xfrm>
          <a:prstGeom prst="rect">
            <a:avLst/>
          </a:prstGeom>
          <a:solidFill>
            <a:srgbClr val="0873A5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W. Wood,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Optics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E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F457F-C37D-D837-C24D-F374B41DE881}"/>
              </a:ext>
            </a:extLst>
          </p:cNvPr>
          <p:cNvSpPr txBox="1"/>
          <p:nvPr/>
        </p:nvSpPr>
        <p:spPr>
          <a:xfrm>
            <a:off x="9640670" y="59778"/>
            <a:ext cx="2544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EBD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Reference Beam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spherical wave and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EBD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Object Beam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plane wave, then the hologram is the familiar Newton ring pattern.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F900676E-73F1-7C2F-A4E8-8B349EC6C78B}"/>
              </a:ext>
            </a:extLst>
          </p:cNvPr>
          <p:cNvSpPr txBox="1">
            <a:spLocks/>
          </p:cNvSpPr>
          <p:nvPr/>
        </p:nvSpPr>
        <p:spPr>
          <a:xfrm>
            <a:off x="150966" y="6350056"/>
            <a:ext cx="369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23659998-8458-0471-7EDD-235C1B9304C1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rgbClr val="0873A5"/>
                </a:solidFill>
              </a:rPr>
              <a:pPr/>
              <a:t>19</a:t>
            </a:fld>
            <a:endParaRPr lang="en-US" b="1" dirty="0">
              <a:solidFill>
                <a:srgbClr val="087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2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6491B5-8DC8-8BD5-7F5E-4BB317E0B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0" t="17839" r="24427" b="22656"/>
          <a:stretch/>
        </p:blipFill>
        <p:spPr bwMode="auto">
          <a:xfrm>
            <a:off x="-1" y="0"/>
            <a:ext cx="9351523" cy="68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7F80909-AF51-A03E-1E56-B303C800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881" y="0"/>
            <a:ext cx="2854119" cy="34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44921B-CBFA-F6E2-00F4-9AA0FDF7E9A9}"/>
              </a:ext>
            </a:extLst>
          </p:cNvPr>
          <p:cNvSpPr txBox="1"/>
          <p:nvPr/>
        </p:nvSpPr>
        <p:spPr>
          <a:xfrm>
            <a:off x="9337880" y="3641322"/>
            <a:ext cx="2854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</a:rPr>
              <a:t>William Whewell FRS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1794-1866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Master of Trinity, Cambridge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50EBF-A42B-55FE-B54B-744B227647E6}"/>
              </a:ext>
            </a:extLst>
          </p:cNvPr>
          <p:cNvSpPr txBox="1"/>
          <p:nvPr/>
        </p:nvSpPr>
        <p:spPr>
          <a:xfrm>
            <a:off x="9337880" y="4656986"/>
            <a:ext cx="27360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“King of the One-Liners”</a:t>
            </a:r>
          </a:p>
          <a:p>
            <a:pPr algn="ctr"/>
            <a:r>
              <a:rPr lang="en-US" sz="1600" dirty="0"/>
              <a:t>Anode, astigmatism, cathode, diamagnetic, dielectric, electrode, ion, nebular hypothesis, paramagnetic, philosophy of science, physicist, scientist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FF19A0-BB7E-AB37-2DA4-E95EBBEB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4091" y="6350056"/>
            <a:ext cx="258336" cy="365125"/>
          </a:xfrm>
        </p:spPr>
        <p:txBody>
          <a:bodyPr/>
          <a:lstStyle/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t>2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2751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and Detection of Twisted Waves of Neutrons and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Tractricious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R. Wilson, 1988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842B7C0-68EF-E440-DE5A-A0007CFD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2E40D-2834-B516-53E0-21F76BF0DCEB}"/>
              </a:ext>
            </a:extLst>
          </p:cNvPr>
          <p:cNvSpPr txBox="1"/>
          <p:nvPr/>
        </p:nvSpPr>
        <p:spPr>
          <a:xfrm>
            <a:off x="524107" y="1081668"/>
            <a:ext cx="5406432" cy="5268388"/>
          </a:xfrm>
          <a:prstGeom prst="rect">
            <a:avLst/>
          </a:prstGeom>
          <a:solidFill>
            <a:srgbClr val="F6B4D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3274F-6CB6-DD9C-630A-31D443D4ED7D}"/>
              </a:ext>
            </a:extLst>
          </p:cNvPr>
          <p:cNvSpPr txBox="1"/>
          <p:nvPr/>
        </p:nvSpPr>
        <p:spPr>
          <a:xfrm>
            <a:off x="1009246" y="1494262"/>
            <a:ext cx="4594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golden jubilee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twist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particle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latest twist</a:t>
            </a:r>
          </a:p>
        </p:txBody>
      </p:sp>
    </p:spTree>
    <p:extLst>
      <p:ext uri="{BB962C8B-B14F-4D97-AF65-F5344CB8AC3E}">
        <p14:creationId xmlns:p14="http://schemas.microsoft.com/office/powerpoint/2010/main" val="290817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7296" y="227738"/>
            <a:ext cx="9162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101: orbital angular momentum (OAM)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3" t="54854" r="25151" b="33836"/>
          <a:stretch/>
        </p:blipFill>
        <p:spPr bwMode="auto">
          <a:xfrm>
            <a:off x="7251421" y="1039016"/>
            <a:ext cx="3141942" cy="78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7010198" y="2035314"/>
            <a:ext cx="3401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Orbital angular momentum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(OAM) waves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906064" y="1981201"/>
            <a:ext cx="3533336" cy="1365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31086" r="33499" b="57377"/>
          <a:stretch/>
        </p:blipFill>
        <p:spPr bwMode="auto">
          <a:xfrm>
            <a:off x="7114534" y="2763520"/>
            <a:ext cx="3172467" cy="53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71" y="1039016"/>
            <a:ext cx="4291013" cy="353853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57468" y="5208710"/>
            <a:ext cx="10359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Field amplitude carries a spiral phase exp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)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Helical phase fronts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(a)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0, (b)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1, (c)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2, and (d)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3. 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topological charge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orbital angular momentum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units of the reduced Planck constant     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/(2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p)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9884" y="4613432"/>
            <a:ext cx="653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M. Yao and M. J. Padgett,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Adv. Opt. Photon.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161–204 (2011)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25604" y="3573090"/>
            <a:ext cx="38712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Implemented in light (1990),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ultracold atoms (2006),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 (2010), neutrons (2015),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 atom beams (2021)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966104-4794-401A-D6BB-119A2AB0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865FBB-9DA0-6697-9BD9-CB8F083E8D54}"/>
                  </a:ext>
                </a:extLst>
              </p:cNvPr>
              <p:cNvSpPr txBox="1"/>
              <p:nvPr/>
            </p:nvSpPr>
            <p:spPr>
              <a:xfrm>
                <a:off x="9657861" y="6003874"/>
                <a:ext cx="46089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865FBB-9DA0-6697-9BD9-CB8F083E8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861" y="6003874"/>
                <a:ext cx="460895" cy="36933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5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29EAC4-21AB-80A0-B63D-205225F0E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4" t="17241" r="16769" b="2605"/>
          <a:stretch/>
        </p:blipFill>
        <p:spPr>
          <a:xfrm>
            <a:off x="234181" y="189573"/>
            <a:ext cx="10303726" cy="653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CF3609-8FC8-56AC-119F-468B7DEFA18D}"/>
              </a:ext>
            </a:extLst>
          </p:cNvPr>
          <p:cNvSpPr txBox="1"/>
          <p:nvPr/>
        </p:nvSpPr>
        <p:spPr>
          <a:xfrm rot="16200000">
            <a:off x="8103193" y="2855258"/>
            <a:ext cx="653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“Optical vortices 30 years on: OAM manipulation from topological charge to multiple singularities,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Shen,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al., Light Sci. App.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,90 (2019)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C1EC344-EB7B-D979-F241-173167FA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21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49DFD-B282-DDDD-A2C6-7B4F3AE1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8652B-A01D-F126-8930-748971582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98" t="25816" r="13478" b="28983"/>
          <a:stretch/>
        </p:blipFill>
        <p:spPr>
          <a:xfrm>
            <a:off x="0" y="712449"/>
            <a:ext cx="8981872" cy="5178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57AAA5-478F-C3E4-6FD5-90519E01BD7D}"/>
              </a:ext>
            </a:extLst>
          </p:cNvPr>
          <p:cNvSpPr txBox="1"/>
          <p:nvPr/>
        </p:nvSpPr>
        <p:spPr>
          <a:xfrm>
            <a:off x="356681" y="168612"/>
            <a:ext cx="261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Published 30 August 2023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1D08C8-9936-C89F-CB0E-7AA97127F0DB}"/>
              </a:ext>
            </a:extLst>
          </p:cNvPr>
          <p:cNvSpPr/>
          <p:nvPr/>
        </p:nvSpPr>
        <p:spPr>
          <a:xfrm>
            <a:off x="355885" y="5207137"/>
            <a:ext cx="5011518" cy="1815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778623-1EAB-33A6-B981-7D6F69C1D2E7}"/>
              </a:ext>
            </a:extLst>
          </p:cNvPr>
          <p:cNvSpPr txBox="1"/>
          <p:nvPr/>
        </p:nvSpPr>
        <p:spPr>
          <a:xfrm>
            <a:off x="7475705" y="5128651"/>
            <a:ext cx="1348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Three Amigos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607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89" y="654287"/>
            <a:ext cx="8359621" cy="5549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9276" y="1447801"/>
            <a:ext cx="3575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M. Yao and M. J. Padgett,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Adv. Opt. Photon.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161–204 (2011)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152401"/>
            <a:ext cx="80010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OAM with transmission spiral phase plate (SPP)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24434F-3FA3-2737-C8A6-576A6DE18472}"/>
              </a:ext>
            </a:extLst>
          </p:cNvPr>
          <p:cNvSpPr txBox="1"/>
          <p:nvPr/>
        </p:nvSpPr>
        <p:spPr>
          <a:xfrm>
            <a:off x="858644" y="6396335"/>
            <a:ext cx="10497015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phase dislocation within optical figure tolerances of machining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DBB7E2-FE91-8F1B-8B02-47EF1BB5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78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9B7E53-1910-4FDF-50A7-4B36A960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54229-9B64-19D2-5899-1CE1D33B1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5" t="20481" r="23990" b="15382"/>
          <a:stretch/>
        </p:blipFill>
        <p:spPr>
          <a:xfrm>
            <a:off x="69799" y="2869534"/>
            <a:ext cx="4910080" cy="3629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1159E-85CF-D23B-E8D1-6151224AECFB}"/>
              </a:ext>
            </a:extLst>
          </p:cNvPr>
          <p:cNvSpPr txBox="1"/>
          <p:nvPr/>
        </p:nvSpPr>
        <p:spPr>
          <a:xfrm>
            <a:off x="538719" y="5380672"/>
            <a:ext cx="49100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E-beam lithography: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Electron beam OAM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J. McMorran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 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Phil. Trans. Roy. Soc.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20150434 (2017)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C5DAB-CB96-32BE-C17F-5A35039CC76C}"/>
              </a:ext>
            </a:extLst>
          </p:cNvPr>
          <p:cNvSpPr txBox="1"/>
          <p:nvPr/>
        </p:nvSpPr>
        <p:spPr>
          <a:xfrm>
            <a:off x="841131" y="217661"/>
            <a:ext cx="10509737" cy="64008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 anchorCtr="1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generally useful for OAM : nanofabricated forked-dislocation diffraction gratings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9FCCEBA-420C-804D-356C-0B461C484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6" t="51687" r="50869" b="19191"/>
          <a:stretch/>
        </p:blipFill>
        <p:spPr bwMode="auto">
          <a:xfrm flipV="1">
            <a:off x="738009" y="993197"/>
            <a:ext cx="2327573" cy="1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19EB38-2B0C-DE1A-22E4-30891E3EF6CA}"/>
              </a:ext>
            </a:extLst>
          </p:cNvPr>
          <p:cNvSpPr txBox="1"/>
          <p:nvPr/>
        </p:nvSpPr>
        <p:spPr>
          <a:xfrm>
            <a:off x="3065582" y="1401972"/>
            <a:ext cx="10257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Soskin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synthesis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(1990)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71E6FF-A474-8B82-B14D-08779460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37" t="20391" r="16058"/>
          <a:stretch/>
        </p:blipFill>
        <p:spPr>
          <a:xfrm>
            <a:off x="5563776" y="1900395"/>
            <a:ext cx="6093648" cy="4765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161EA7-FF66-5DE8-806F-FE1E80AB47ED}"/>
              </a:ext>
            </a:extLst>
          </p:cNvPr>
          <p:cNvSpPr txBox="1"/>
          <p:nvPr/>
        </p:nvSpPr>
        <p:spPr>
          <a:xfrm>
            <a:off x="5370633" y="1029191"/>
            <a:ext cx="6504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Transmission holograms on 20-nm-thick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SiN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 nitride membranes for OAM of He, He*, He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*: 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Luski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et al.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Science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373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, 1105 (2021)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16582CD-AFD0-13AC-FA29-D88A08C1F0A6}"/>
              </a:ext>
            </a:extLst>
          </p:cNvPr>
          <p:cNvSpPr txBox="1">
            <a:spLocks/>
          </p:cNvSpPr>
          <p:nvPr/>
        </p:nvSpPr>
        <p:spPr>
          <a:xfrm>
            <a:off x="150965" y="6350056"/>
            <a:ext cx="373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8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C42966-9637-24EF-07BD-D7202A836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1" t="27877" r="9336" b="8356"/>
          <a:stretch/>
        </p:blipFill>
        <p:spPr>
          <a:xfrm>
            <a:off x="0" y="0"/>
            <a:ext cx="12192000" cy="6012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40175D-96D4-D3B2-A287-B6EA028EC68F}"/>
              </a:ext>
            </a:extLst>
          </p:cNvPr>
          <p:cNvSpPr txBox="1"/>
          <p:nvPr/>
        </p:nvSpPr>
        <p:spPr>
          <a:xfrm>
            <a:off x="312235" y="6129323"/>
            <a:ext cx="11517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Electrons with extremely high OAM diffracted from gratings with topological charge of (a) 200 (a) and (b) 800.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 B. J. McMorran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 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Phil. Trans. Roy. Soc.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20150434 (2017)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B2930AA-E502-8ED5-30AE-5C93F1BE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45797" y="646580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73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thumb1.shutterstock.com/display_pic_with_logo/1090928/410096794/stock-photo-pasta-shapes-pasta-collection-spaghetti-bunch-410096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381250"/>
            <a:ext cx="28575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presleyspantry.com/wp-content/uploads/2014/10/IMG_5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1462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1689" y="613731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Nicole Presley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42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can a particle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twist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 a central trajectory axis in the absence of external forces?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FE0C439-0CE9-44BC-799D-81D72DC7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933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sta Posters Images | Free Vectors, Stock Photos &amp; PSD">
            <a:extLst>
              <a:ext uri="{FF2B5EF4-FFF2-40B4-BE49-F238E27FC236}">
                <a16:creationId xmlns:a16="http://schemas.microsoft.com/office/drawing/2014/main" id="{797210EA-BB63-4A19-9FDF-FC78ADB0A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/>
          <a:stretch/>
        </p:blipFill>
        <p:spPr bwMode="auto">
          <a:xfrm>
            <a:off x="8875289" y="0"/>
            <a:ext cx="3321107" cy="68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0CAC5-2CC6-404B-8EBD-5C829C284DC8}"/>
              </a:ext>
            </a:extLst>
          </p:cNvPr>
          <p:cNvSpPr txBox="1"/>
          <p:nvPr/>
        </p:nvSpPr>
        <p:spPr>
          <a:xfrm>
            <a:off x="0" y="61076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Nicole Presley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C8CC31C-D328-4C1C-8C2B-79B0EAC4F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8" r="28124"/>
          <a:stretch/>
        </p:blipFill>
        <p:spPr bwMode="auto">
          <a:xfrm>
            <a:off x="-546" y="0"/>
            <a:ext cx="224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EB19CB-8918-44FC-AB81-6058CB0701C7}"/>
              </a:ext>
            </a:extLst>
          </p:cNvPr>
          <p:cNvSpPr txBox="1"/>
          <p:nvPr/>
        </p:nvSpPr>
        <p:spPr>
          <a:xfrm>
            <a:off x="-282213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Tractricious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R. Wilson, 1988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A6327D1-A80E-BF74-EE2C-2B8538CE5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6" b="4485"/>
          <a:stretch/>
        </p:blipFill>
        <p:spPr bwMode="auto">
          <a:xfrm>
            <a:off x="2247355" y="-3761"/>
            <a:ext cx="6753225" cy="68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E521E-3522-7721-0779-7816BD3648A4}"/>
              </a:ext>
            </a:extLst>
          </p:cNvPr>
          <p:cNvSpPr txBox="1"/>
          <p:nvPr/>
        </p:nvSpPr>
        <p:spPr>
          <a:xfrm>
            <a:off x="3846656" y="6169223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V-X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Kenneth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Snelson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1968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4A8CE9-E356-8F66-6CEA-2EA9F5370EE8}"/>
              </a:ext>
            </a:extLst>
          </p:cNvPr>
          <p:cNvSpPr txBox="1"/>
          <p:nvPr/>
        </p:nvSpPr>
        <p:spPr>
          <a:xfrm>
            <a:off x="2259078" y="-11282"/>
            <a:ext cx="6753224" cy="430887"/>
          </a:xfrm>
          <a:prstGeom prst="rect">
            <a:avLst/>
          </a:prstGeom>
          <a:solidFill>
            <a:srgbClr val="89B1D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Spiral motion is 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superposition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linear trajectories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2D0C84E-C57F-F650-4240-24AECAD9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8859" y="6437235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75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7296" y="227738"/>
            <a:ext cx="9162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101: orbital angular momentum (OAM)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3" t="54854" r="25151" b="33836"/>
          <a:stretch/>
        </p:blipFill>
        <p:spPr bwMode="auto">
          <a:xfrm>
            <a:off x="7251421" y="1039016"/>
            <a:ext cx="3141942" cy="78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7010198" y="2035314"/>
            <a:ext cx="3401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Orbital angular momentum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(OAM) waves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906064" y="1981201"/>
            <a:ext cx="3533336" cy="1365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31086" r="33499" b="57377"/>
          <a:stretch/>
        </p:blipFill>
        <p:spPr bwMode="auto">
          <a:xfrm>
            <a:off x="7114534" y="2763520"/>
            <a:ext cx="3172467" cy="53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71" y="1039016"/>
            <a:ext cx="4291013" cy="353853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57468" y="5208710"/>
            <a:ext cx="10359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Field amplitude carries a spiral phase exp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)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Helical phase fronts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(a)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0, (b)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1, (c)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2, and (d)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3. 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topological charge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orbital angular momentum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units of the reduced Planck constant     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/(2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p)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9884" y="4613432"/>
            <a:ext cx="653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M. Yao and M. J. Padgett,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Adv. Opt. Photon.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161–204 (2011)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25604" y="3573090"/>
            <a:ext cx="38712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Implemented in light (1990),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ultracold atoms (2006),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 (2010), neutrons (2015),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 atom beams (2021)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966104-4794-401A-D6BB-119A2AB0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865FBB-9DA0-6697-9BD9-CB8F083E8D54}"/>
                  </a:ext>
                </a:extLst>
              </p:cNvPr>
              <p:cNvSpPr txBox="1"/>
              <p:nvPr/>
            </p:nvSpPr>
            <p:spPr>
              <a:xfrm>
                <a:off x="9657861" y="6003874"/>
                <a:ext cx="46089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865FBB-9DA0-6697-9BD9-CB8F083E8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861" y="6003874"/>
                <a:ext cx="460895" cy="36933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BFF6EBEC-0E02-B801-FC4C-FEDE76750623}"/>
              </a:ext>
            </a:extLst>
          </p:cNvPr>
          <p:cNvSpPr/>
          <p:nvPr/>
        </p:nvSpPr>
        <p:spPr>
          <a:xfrm>
            <a:off x="3729144" y="1943415"/>
            <a:ext cx="3979020" cy="1860153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only sculpt in a limited range</a:t>
            </a:r>
          </a:p>
        </p:txBody>
      </p:sp>
    </p:spTree>
    <p:extLst>
      <p:ext uri="{BB962C8B-B14F-4D97-AF65-F5344CB8AC3E}">
        <p14:creationId xmlns:p14="http://schemas.microsoft.com/office/powerpoint/2010/main" val="330063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044921B-CBFA-F6E2-00F4-9AA0FDF7E9A9}"/>
              </a:ext>
            </a:extLst>
          </p:cNvPr>
          <p:cNvSpPr txBox="1"/>
          <p:nvPr/>
        </p:nvSpPr>
        <p:spPr>
          <a:xfrm>
            <a:off x="9337880" y="3641322"/>
            <a:ext cx="2854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</a:rPr>
              <a:t>William Whewell FRS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1794-1866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Master of Trinity, Cambridge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50EBF-A42B-55FE-B54B-744B227647E6}"/>
              </a:ext>
            </a:extLst>
          </p:cNvPr>
          <p:cNvSpPr txBox="1"/>
          <p:nvPr/>
        </p:nvSpPr>
        <p:spPr>
          <a:xfrm>
            <a:off x="9337880" y="4564652"/>
            <a:ext cx="279736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Pioneer of Scientific Crowdsourcing</a:t>
            </a:r>
          </a:p>
          <a:p>
            <a:r>
              <a:rPr lang="en-US" sz="1600" dirty="0"/>
              <a:t>His Great Tide Experiment of 1835 engaged 650 volunteers in 9 nations to measure tides every 15 minutes during a two-week period in June, 1835, yielding charts of </a:t>
            </a:r>
            <a:r>
              <a:rPr lang="en-US" sz="1600" b="1" dirty="0">
                <a:solidFill>
                  <a:srgbClr val="FF0000"/>
                </a:solidFill>
              </a:rPr>
              <a:t>cotidal lines </a:t>
            </a:r>
            <a:r>
              <a:rPr lang="en-US" sz="1600" dirty="0"/>
              <a:t>and </a:t>
            </a:r>
            <a:r>
              <a:rPr lang="en-US" sz="1600" b="1" dirty="0">
                <a:solidFill>
                  <a:srgbClr val="FF0000"/>
                </a:solidFill>
              </a:rPr>
              <a:t>amphidromic points 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B3ADB5-D2CE-8846-499F-C3E828A21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3" t="40506" r="28325" b="41848"/>
          <a:stretch/>
        </p:blipFill>
        <p:spPr bwMode="auto">
          <a:xfrm>
            <a:off x="0" y="58049"/>
            <a:ext cx="9337880" cy="684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E1B77F-642D-A0B9-8D00-160A84A550D4}"/>
              </a:ext>
            </a:extLst>
          </p:cNvPr>
          <p:cNvSpPr txBox="1"/>
          <p:nvPr/>
        </p:nvSpPr>
        <p:spPr>
          <a:xfrm>
            <a:off x="4668940" y="2692143"/>
            <a:ext cx="312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German Ocean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F9076-05E4-8240-F974-98C9D34E044E}"/>
              </a:ext>
            </a:extLst>
          </p:cNvPr>
          <p:cNvSpPr txBox="1"/>
          <p:nvPr/>
        </p:nvSpPr>
        <p:spPr>
          <a:xfrm rot="719206">
            <a:off x="3677383" y="821613"/>
            <a:ext cx="145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cotidal lines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7F80909-AF51-A03E-1E56-B303C800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881" y="0"/>
            <a:ext cx="2854119" cy="34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D28F9-97BE-264A-33CB-C70D1608F756}"/>
              </a:ext>
            </a:extLst>
          </p:cNvPr>
          <p:cNvSpPr txBox="1"/>
          <p:nvPr/>
        </p:nvSpPr>
        <p:spPr>
          <a:xfrm>
            <a:off x="1398178" y="2818473"/>
            <a:ext cx="12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Irish Sea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CC52924-639C-75C4-5CB0-3482206A98EB}"/>
              </a:ext>
            </a:extLst>
          </p:cNvPr>
          <p:cNvSpPr/>
          <p:nvPr/>
        </p:nvSpPr>
        <p:spPr>
          <a:xfrm>
            <a:off x="6749610" y="1253591"/>
            <a:ext cx="2286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0F554798-2FC8-1D02-0D8A-609B562A7013}"/>
              </a:ext>
            </a:extLst>
          </p:cNvPr>
          <p:cNvSpPr/>
          <p:nvPr/>
        </p:nvSpPr>
        <p:spPr>
          <a:xfrm>
            <a:off x="5754277" y="4395126"/>
            <a:ext cx="2286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8D14AAD-C322-302A-5B12-7DA90326DB52}"/>
              </a:ext>
            </a:extLst>
          </p:cNvPr>
          <p:cNvSpPr/>
          <p:nvPr/>
        </p:nvSpPr>
        <p:spPr>
          <a:xfrm>
            <a:off x="11570877" y="6566826"/>
            <a:ext cx="2286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F654989-CD38-1134-9848-69BA7EF9629E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pPr/>
              <a:t>3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95278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and Detection of Twisted Waves of Neutrons and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Tractricious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R. Wilson, 1988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842B7C0-68EF-E440-DE5A-A0007CFD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2E40D-2834-B516-53E0-21F76BF0DCEB}"/>
              </a:ext>
            </a:extLst>
          </p:cNvPr>
          <p:cNvSpPr txBox="1"/>
          <p:nvPr/>
        </p:nvSpPr>
        <p:spPr>
          <a:xfrm>
            <a:off x="524107" y="1081668"/>
            <a:ext cx="5406432" cy="5268388"/>
          </a:xfrm>
          <a:prstGeom prst="rect">
            <a:avLst/>
          </a:prstGeom>
          <a:solidFill>
            <a:srgbClr val="F6B4D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3274F-6CB6-DD9C-630A-31D443D4ED7D}"/>
              </a:ext>
            </a:extLst>
          </p:cNvPr>
          <p:cNvSpPr txBox="1"/>
          <p:nvPr/>
        </p:nvSpPr>
        <p:spPr>
          <a:xfrm>
            <a:off x="1044415" y="1482539"/>
            <a:ext cx="4594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golden jubilee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twist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E1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particle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latest twist</a:t>
            </a:r>
          </a:p>
        </p:txBody>
      </p:sp>
    </p:spTree>
    <p:extLst>
      <p:ext uri="{BB962C8B-B14F-4D97-AF65-F5344CB8AC3E}">
        <p14:creationId xmlns:p14="http://schemas.microsoft.com/office/powerpoint/2010/main" val="2568066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247AD-F085-14CB-F615-565E42F7A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3921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21CA41-B4FE-71B8-F2AA-B95878F6DEC0}"/>
              </a:ext>
            </a:extLst>
          </p:cNvPr>
          <p:cNvSpPr/>
          <p:nvPr/>
        </p:nvSpPr>
        <p:spPr>
          <a:xfrm>
            <a:off x="2934412" y="57150"/>
            <a:ext cx="1370888" cy="16853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2894C7-7006-0B6B-E461-C4EF3B197927}"/>
              </a:ext>
            </a:extLst>
          </p:cNvPr>
          <p:cNvSpPr/>
          <p:nvPr/>
        </p:nvSpPr>
        <p:spPr>
          <a:xfrm>
            <a:off x="432599" y="1042260"/>
            <a:ext cx="1370888" cy="16853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348D63-674E-FEC3-035E-C97AA3C31AEE}"/>
              </a:ext>
            </a:extLst>
          </p:cNvPr>
          <p:cNvSpPr/>
          <p:nvPr/>
        </p:nvSpPr>
        <p:spPr>
          <a:xfrm>
            <a:off x="4729810" y="836915"/>
            <a:ext cx="6458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zero-day attack!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951C56-5602-077B-1FA4-9E8A459D5ECE}"/>
              </a:ext>
            </a:extLst>
          </p:cNvPr>
          <p:cNvSpPr/>
          <p:nvPr/>
        </p:nvSpPr>
        <p:spPr>
          <a:xfrm>
            <a:off x="2228045" y="2137893"/>
            <a:ext cx="2266682" cy="4218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7F72EE-91D9-D9D3-4D00-86D5BFB15712}"/>
              </a:ext>
            </a:extLst>
          </p:cNvPr>
          <p:cNvSpPr/>
          <p:nvPr/>
        </p:nvSpPr>
        <p:spPr>
          <a:xfrm>
            <a:off x="4729810" y="1804029"/>
            <a:ext cx="64581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Unanticipated in detail: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Heisenberg (months later): the neutral neutron is a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charged proton – isospin symmetry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Unique awesome power 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penetrate all matter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C759B0D-6087-2B43-6533-68ABB834CE4D}"/>
              </a:ext>
            </a:extLst>
          </p:cNvPr>
          <p:cNvSpPr txBox="1">
            <a:spLocks/>
          </p:cNvSpPr>
          <p:nvPr/>
        </p:nvSpPr>
        <p:spPr>
          <a:xfrm flipV="1">
            <a:off x="-1931830" y="6856850"/>
            <a:ext cx="2314268" cy="239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6E0F8-C315-17C9-8EAA-47B7646BB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750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083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30343" y="632999"/>
            <a:ext cx="6875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most powerful source of energy yet known, from a wee particle discovered but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years before.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3981DB1-09BD-4C4D-B930-62FDC7A38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3921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34412" y="57150"/>
            <a:ext cx="1370888" cy="16853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204" y="2103120"/>
            <a:ext cx="9162238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550C3F-CBAA-467A-8373-8B276D6DCFCA}"/>
              </a:ext>
            </a:extLst>
          </p:cNvPr>
          <p:cNvSpPr txBox="1"/>
          <p:nvPr/>
        </p:nvSpPr>
        <p:spPr>
          <a:xfrm>
            <a:off x="2986629" y="2073772"/>
            <a:ext cx="919081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controlled nuclear chain reaction attained with Chicago Pile 1.                 December 2, 1942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2B094B-D686-46EC-B399-B6278CA93405}"/>
              </a:ext>
            </a:extLst>
          </p:cNvPr>
          <p:cNvSpPr txBox="1"/>
          <p:nvPr/>
        </p:nvSpPr>
        <p:spPr>
          <a:xfrm>
            <a:off x="10214479" y="6848"/>
            <a:ext cx="197248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February 27, 1932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CE930A-40C8-43B3-A396-BCBCD70D6780}"/>
              </a:ext>
            </a:extLst>
          </p:cNvPr>
          <p:cNvSpPr/>
          <p:nvPr/>
        </p:nvSpPr>
        <p:spPr>
          <a:xfrm rot="16200000">
            <a:off x="11068773" y="5749331"/>
            <a:ext cx="19403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Chicago Historical Society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7F5C2B-7AE9-4AFB-AC17-B149D67B52FA}"/>
              </a:ext>
            </a:extLst>
          </p:cNvPr>
          <p:cNvCxnSpPr>
            <a:cxnSpLocks/>
          </p:cNvCxnSpPr>
          <p:nvPr/>
        </p:nvCxnSpPr>
        <p:spPr>
          <a:xfrm>
            <a:off x="4439734" y="160466"/>
            <a:ext cx="567581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694010-904F-4376-B761-EC0BE486FD02}"/>
              </a:ext>
            </a:extLst>
          </p:cNvPr>
          <p:cNvCxnSpPr>
            <a:cxnSpLocks/>
          </p:cNvCxnSpPr>
          <p:nvPr/>
        </p:nvCxnSpPr>
        <p:spPr>
          <a:xfrm>
            <a:off x="11220857" y="461575"/>
            <a:ext cx="0" cy="14720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D66B6FD-B3AD-4CE9-B350-041A0F28C80E}"/>
              </a:ext>
            </a:extLst>
          </p:cNvPr>
          <p:cNvSpPr/>
          <p:nvPr/>
        </p:nvSpPr>
        <p:spPr>
          <a:xfrm>
            <a:off x="432599" y="1042260"/>
            <a:ext cx="1370888" cy="16853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0F6CE29-317E-8D2D-50BF-CB78D3770906}"/>
              </a:ext>
            </a:extLst>
          </p:cNvPr>
          <p:cNvSpPr txBox="1">
            <a:spLocks/>
          </p:cNvSpPr>
          <p:nvPr/>
        </p:nvSpPr>
        <p:spPr>
          <a:xfrm>
            <a:off x="9296" y="6491725"/>
            <a:ext cx="373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70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30343" y="632999"/>
            <a:ext cx="6875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most powerful source of energy yet known, from a wee particle discovered but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years before.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3981DB1-09BD-4C4D-B930-62FDC7A38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3921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34412" y="57150"/>
            <a:ext cx="1370888" cy="16853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204" y="2103120"/>
            <a:ext cx="9162238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550C3F-CBAA-467A-8373-8B276D6DCFCA}"/>
              </a:ext>
            </a:extLst>
          </p:cNvPr>
          <p:cNvSpPr txBox="1"/>
          <p:nvPr/>
        </p:nvSpPr>
        <p:spPr>
          <a:xfrm>
            <a:off x="2986629" y="2073772"/>
            <a:ext cx="919081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controlled nuclear chain reaction attained with Chicago Pile 1.                 December 2, 1942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2B094B-D686-46EC-B399-B6278CA93405}"/>
              </a:ext>
            </a:extLst>
          </p:cNvPr>
          <p:cNvSpPr txBox="1"/>
          <p:nvPr/>
        </p:nvSpPr>
        <p:spPr>
          <a:xfrm>
            <a:off x="10214479" y="6848"/>
            <a:ext cx="197248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February 27, 1932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CE930A-40C8-43B3-A396-BCBCD70D6780}"/>
              </a:ext>
            </a:extLst>
          </p:cNvPr>
          <p:cNvSpPr/>
          <p:nvPr/>
        </p:nvSpPr>
        <p:spPr>
          <a:xfrm rot="16200000">
            <a:off x="11068773" y="5749331"/>
            <a:ext cx="19403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Chicago Historical Society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7F5C2B-7AE9-4AFB-AC17-B149D67B52FA}"/>
              </a:ext>
            </a:extLst>
          </p:cNvPr>
          <p:cNvCxnSpPr>
            <a:cxnSpLocks/>
          </p:cNvCxnSpPr>
          <p:nvPr/>
        </p:nvCxnSpPr>
        <p:spPr>
          <a:xfrm>
            <a:off x="4439734" y="160466"/>
            <a:ext cx="567581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694010-904F-4376-B761-EC0BE486FD02}"/>
              </a:ext>
            </a:extLst>
          </p:cNvPr>
          <p:cNvCxnSpPr>
            <a:cxnSpLocks/>
          </p:cNvCxnSpPr>
          <p:nvPr/>
        </p:nvCxnSpPr>
        <p:spPr>
          <a:xfrm>
            <a:off x="11220857" y="461575"/>
            <a:ext cx="0" cy="14720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D66B6FD-B3AD-4CE9-B350-041A0F28C80E}"/>
              </a:ext>
            </a:extLst>
          </p:cNvPr>
          <p:cNvSpPr/>
          <p:nvPr/>
        </p:nvSpPr>
        <p:spPr>
          <a:xfrm>
            <a:off x="432599" y="1042260"/>
            <a:ext cx="1370888" cy="16853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0F6CE29-317E-8D2D-50BF-CB78D3770906}"/>
              </a:ext>
            </a:extLst>
          </p:cNvPr>
          <p:cNvSpPr txBox="1">
            <a:spLocks/>
          </p:cNvSpPr>
          <p:nvPr/>
        </p:nvSpPr>
        <p:spPr>
          <a:xfrm>
            <a:off x="9296" y="6491725"/>
            <a:ext cx="373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1091F-9503-A4D4-3609-F31BE1C08460}"/>
              </a:ext>
            </a:extLst>
          </p:cNvPr>
          <p:cNvSpPr/>
          <p:nvPr/>
        </p:nvSpPr>
        <p:spPr>
          <a:xfrm>
            <a:off x="4406579" y="5613245"/>
            <a:ext cx="6875672" cy="830997"/>
          </a:xfrm>
          <a:prstGeom prst="rect">
            <a:avLst/>
          </a:prstGeom>
          <a:solidFill>
            <a:srgbClr val="17161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B96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notable event occurred just about a year previously, on December 6, 1941?</a:t>
            </a:r>
          </a:p>
        </p:txBody>
      </p:sp>
    </p:spTree>
    <p:extLst>
      <p:ext uri="{BB962C8B-B14F-4D97-AF65-F5344CB8AC3E}">
        <p14:creationId xmlns:p14="http://schemas.microsoft.com/office/powerpoint/2010/main" val="554726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48380" r="5992" b="18463"/>
          <a:stretch/>
        </p:blipFill>
        <p:spPr bwMode="auto">
          <a:xfrm>
            <a:off x="1524000" y="1302658"/>
            <a:ext cx="9144000" cy="247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61208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What could possibly go wrong?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0134" y="2777271"/>
            <a:ext cx="4761018" cy="276321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07544" y="3552372"/>
            <a:ext cx="3207657" cy="2286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81852" r="5992" b="2469"/>
          <a:stretch/>
        </p:blipFill>
        <p:spPr bwMode="auto">
          <a:xfrm>
            <a:off x="1524000" y="4229101"/>
            <a:ext cx="9144000" cy="117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E7631A7-F35B-033D-660E-FD7421C4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750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A2ED5-58D1-0A48-F183-B94FFA774A69}"/>
              </a:ext>
            </a:extLst>
          </p:cNvPr>
          <p:cNvSpPr txBox="1"/>
          <p:nvPr/>
        </p:nvSpPr>
        <p:spPr>
          <a:xfrm>
            <a:off x="681317" y="81580"/>
            <a:ext cx="104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Management of the Hanford Engineer Works in World War II</a:t>
            </a:r>
          </a:p>
        </p:txBody>
      </p:sp>
    </p:spTree>
    <p:extLst>
      <p:ext uri="{BB962C8B-B14F-4D97-AF65-F5344CB8AC3E}">
        <p14:creationId xmlns:p14="http://schemas.microsoft.com/office/powerpoint/2010/main" val="1719463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18416" r="7413" b="5224"/>
          <a:stretch/>
        </p:blipFill>
        <p:spPr bwMode="auto">
          <a:xfrm>
            <a:off x="2046514" y="914400"/>
            <a:ext cx="3657600" cy="523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317" y="81580"/>
            <a:ext cx="104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Management of the Hanford Engineer Works in World War II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9" t="13732" r="14386" b="3068"/>
          <a:stretch/>
        </p:blipFill>
        <p:spPr bwMode="auto">
          <a:xfrm>
            <a:off x="6248400" y="1143000"/>
            <a:ext cx="3657600" cy="440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00867-0121-608F-4A9D-A7C02973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750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735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5" t="22650" r="13124" b="10617"/>
          <a:stretch/>
        </p:blipFill>
        <p:spPr bwMode="auto">
          <a:xfrm>
            <a:off x="2667000" y="914400"/>
            <a:ext cx="676656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61208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Mere details!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1" y="933450"/>
            <a:ext cx="609600" cy="20955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19401" y="913494"/>
            <a:ext cx="997857" cy="229506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60BC95B-3239-E526-F50A-B4C60AAB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750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15A71-3C23-2F42-BD77-7616821F0318}"/>
              </a:ext>
            </a:extLst>
          </p:cNvPr>
          <p:cNvSpPr txBox="1"/>
          <p:nvPr/>
        </p:nvSpPr>
        <p:spPr>
          <a:xfrm>
            <a:off x="681317" y="81580"/>
            <a:ext cx="104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Management of the Hanford Engineer Works in World War II</a:t>
            </a:r>
          </a:p>
        </p:txBody>
      </p:sp>
    </p:spTree>
    <p:extLst>
      <p:ext uri="{BB962C8B-B14F-4D97-AF65-F5344CB8AC3E}">
        <p14:creationId xmlns:p14="http://schemas.microsoft.com/office/powerpoint/2010/main" val="2311799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19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The Management Team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4" t="13455" r="18619" b="29964"/>
          <a:stretch/>
        </p:blipFill>
        <p:spPr bwMode="auto">
          <a:xfrm>
            <a:off x="1623588" y="994480"/>
            <a:ext cx="4572000" cy="436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9" t="70375" r="16481" b="3245"/>
          <a:stretch/>
        </p:blipFill>
        <p:spPr bwMode="auto">
          <a:xfrm>
            <a:off x="6324600" y="4572001"/>
            <a:ext cx="4069248" cy="203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79957" y="1524000"/>
            <a:ext cx="820444" cy="1143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37087" y="2743200"/>
            <a:ext cx="945757" cy="1143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37086" y="3015264"/>
            <a:ext cx="1344515" cy="1143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16608" y="3326166"/>
            <a:ext cx="992735" cy="1143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44578" y="3613025"/>
            <a:ext cx="1394223" cy="1143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00801" y="6360112"/>
            <a:ext cx="697111" cy="1143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1250070-97EE-CBE9-AA53-D6B117F8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750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128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95AE04-DA8B-D262-5C3F-71046B90047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E1B884-D53D-80A0-BB44-164386890B65}"/>
              </a:ext>
            </a:extLst>
          </p:cNvPr>
          <p:cNvSpPr/>
          <p:nvPr/>
        </p:nvSpPr>
        <p:spPr>
          <a:xfrm>
            <a:off x="9296" y="7223"/>
            <a:ext cx="12182704" cy="6832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58BF2C-99B9-BAFE-049A-5BB059BA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3B9EB5-8869-115E-1379-F8A58C14295D}"/>
              </a:ext>
            </a:extLst>
          </p:cNvPr>
          <p:cNvSpPr txBox="1">
            <a:spLocks/>
          </p:cNvSpPr>
          <p:nvPr/>
        </p:nvSpPr>
        <p:spPr>
          <a:xfrm>
            <a:off x="9296" y="6491725"/>
            <a:ext cx="373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C79033C-25FE-B74D-FB29-334ACAF46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/>
          <a:stretch/>
        </p:blipFill>
        <p:spPr bwMode="auto">
          <a:xfrm>
            <a:off x="462989" y="7223"/>
            <a:ext cx="11323461" cy="676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C48B60-6DDD-3583-5CDF-43A86CD73DC5}"/>
              </a:ext>
            </a:extLst>
          </p:cNvPr>
          <p:cNvSpPr/>
          <p:nvPr/>
        </p:nvSpPr>
        <p:spPr>
          <a:xfrm>
            <a:off x="0" y="0"/>
            <a:ext cx="18288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FEFE9-B7EA-6276-E25C-72DFA08EC22F}"/>
              </a:ext>
            </a:extLst>
          </p:cNvPr>
          <p:cNvSpPr/>
          <p:nvPr/>
        </p:nvSpPr>
        <p:spPr>
          <a:xfrm>
            <a:off x="7392743" y="6378413"/>
            <a:ext cx="3534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Neutrons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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764FC4-34E8-AD96-D853-BEFF8D314EF9}"/>
              </a:ext>
            </a:extLst>
          </p:cNvPr>
          <p:cNvSpPr/>
          <p:nvPr/>
        </p:nvSpPr>
        <p:spPr>
          <a:xfrm rot="-5400000">
            <a:off x="-1372237" y="2837627"/>
            <a:ext cx="3213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Protons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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1BEEF-D97B-4D10-42D2-4ADE886B9FA9}"/>
              </a:ext>
            </a:extLst>
          </p:cNvPr>
          <p:cNvSpPr/>
          <p:nvPr/>
        </p:nvSpPr>
        <p:spPr>
          <a:xfrm>
            <a:off x="2028340" y="106692"/>
            <a:ext cx="767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the Nuclides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656ED-C69C-931A-9AA8-C87F6A31B2A6}"/>
              </a:ext>
            </a:extLst>
          </p:cNvPr>
          <p:cNvSpPr/>
          <p:nvPr/>
        </p:nvSpPr>
        <p:spPr>
          <a:xfrm rot="16200000">
            <a:off x="11111479" y="1033068"/>
            <a:ext cx="1853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IAEA Nuclear Data Section </a:t>
            </a:r>
          </a:p>
        </p:txBody>
      </p:sp>
    </p:spTree>
    <p:extLst>
      <p:ext uri="{BB962C8B-B14F-4D97-AF65-F5344CB8AC3E}">
        <p14:creationId xmlns:p14="http://schemas.microsoft.com/office/powerpoint/2010/main" val="624581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319FF45-E59F-D088-C1DE-20FEBC33442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E65415-9D36-8182-8705-A9D791832BBA}"/>
              </a:ext>
            </a:extLst>
          </p:cNvPr>
          <p:cNvSpPr/>
          <p:nvPr/>
        </p:nvSpPr>
        <p:spPr>
          <a:xfrm>
            <a:off x="9296" y="7223"/>
            <a:ext cx="12182704" cy="6832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A6420-AB3D-C9C2-AFE3-22A6778D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7AC4C-FE6A-1858-F6E1-86AEC6DDF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/>
          <a:stretch/>
        </p:blipFill>
        <p:spPr bwMode="auto">
          <a:xfrm>
            <a:off x="462989" y="7223"/>
            <a:ext cx="11323461" cy="676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D8FAFA-DE55-CD7C-3B09-8794C1710FF4}"/>
              </a:ext>
            </a:extLst>
          </p:cNvPr>
          <p:cNvSpPr/>
          <p:nvPr/>
        </p:nvSpPr>
        <p:spPr>
          <a:xfrm>
            <a:off x="0" y="0"/>
            <a:ext cx="18288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020ED2-8640-184E-3BAB-C571702AB81B}"/>
              </a:ext>
            </a:extLst>
          </p:cNvPr>
          <p:cNvSpPr/>
          <p:nvPr/>
        </p:nvSpPr>
        <p:spPr>
          <a:xfrm>
            <a:off x="2028340" y="106692"/>
            <a:ext cx="767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the Nuclides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1FD6CA-074D-9192-8FF3-8BD9E126AF20}"/>
              </a:ext>
            </a:extLst>
          </p:cNvPr>
          <p:cNvSpPr/>
          <p:nvPr/>
        </p:nvSpPr>
        <p:spPr>
          <a:xfrm rot="16200000">
            <a:off x="11111479" y="1033068"/>
            <a:ext cx="1853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IAEA Nuclear Data Section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72BD7A0-E7D0-41F2-49A6-C9A46F773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96108" r="96995" b="255"/>
          <a:stretch/>
        </p:blipFill>
        <p:spPr bwMode="auto">
          <a:xfrm>
            <a:off x="1133337" y="1047179"/>
            <a:ext cx="25666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443004-B9F0-DABA-7417-A4B2C7F3E48B}"/>
              </a:ext>
            </a:extLst>
          </p:cNvPr>
          <p:cNvSpPr/>
          <p:nvPr/>
        </p:nvSpPr>
        <p:spPr>
          <a:xfrm>
            <a:off x="667763" y="219671"/>
            <a:ext cx="3657600" cy="36576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6995A-8FD1-E2D0-A3B6-00CE2BB5113A}"/>
              </a:ext>
            </a:extLst>
          </p:cNvPr>
          <p:cNvSpPr txBox="1"/>
          <p:nvPr/>
        </p:nvSpPr>
        <p:spPr>
          <a:xfrm>
            <a:off x="1358634" y="223428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80BE7-D963-0734-B4C3-089B6E4E0970}"/>
              </a:ext>
            </a:extLst>
          </p:cNvPr>
          <p:cNvSpPr txBox="1"/>
          <p:nvPr/>
        </p:nvSpPr>
        <p:spPr>
          <a:xfrm>
            <a:off x="1930796" y="223428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B4DF6-78F7-B586-EFC3-BFDA8D47CBE9}"/>
              </a:ext>
            </a:extLst>
          </p:cNvPr>
          <p:cNvSpPr txBox="1"/>
          <p:nvPr/>
        </p:nvSpPr>
        <p:spPr>
          <a:xfrm>
            <a:off x="1861453" y="1652864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89E676-BA1C-E3DC-DFA5-1F7B99FAB5CD}"/>
              </a:ext>
            </a:extLst>
          </p:cNvPr>
          <p:cNvSpPr txBox="1"/>
          <p:nvPr/>
        </p:nvSpPr>
        <p:spPr>
          <a:xfrm>
            <a:off x="2496563" y="1652864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93FF0D-B4A0-6950-6E27-D7D4CBB78CC3}"/>
              </a:ext>
            </a:extLst>
          </p:cNvPr>
          <p:cNvSpPr txBox="1"/>
          <p:nvPr/>
        </p:nvSpPr>
        <p:spPr>
          <a:xfrm>
            <a:off x="3119716" y="1104735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D25EB8-58C7-BE3B-7D24-CE3F3693C70B}"/>
              </a:ext>
            </a:extLst>
          </p:cNvPr>
          <p:cNvCxnSpPr>
            <a:cxnSpLocks/>
          </p:cNvCxnSpPr>
          <p:nvPr/>
        </p:nvCxnSpPr>
        <p:spPr>
          <a:xfrm flipH="1">
            <a:off x="554602" y="3247518"/>
            <a:ext cx="593910" cy="323392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BEAAB9-7095-20D2-85E3-1F0408965801}"/>
              </a:ext>
            </a:extLst>
          </p:cNvPr>
          <p:cNvSpPr txBox="1"/>
          <p:nvPr/>
        </p:nvSpPr>
        <p:spPr>
          <a:xfrm>
            <a:off x="2573507" y="223428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DAC135-E1BB-A232-D883-F76E8D994E1D}"/>
              </a:ext>
            </a:extLst>
          </p:cNvPr>
          <p:cNvSpPr/>
          <p:nvPr/>
        </p:nvSpPr>
        <p:spPr>
          <a:xfrm>
            <a:off x="7392743" y="6378413"/>
            <a:ext cx="3534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Neutrons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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CA4059-4D6F-26E3-91C5-3C942E6E3A3C}"/>
              </a:ext>
            </a:extLst>
          </p:cNvPr>
          <p:cNvSpPr/>
          <p:nvPr/>
        </p:nvSpPr>
        <p:spPr>
          <a:xfrm rot="-5400000">
            <a:off x="-1372237" y="2837627"/>
            <a:ext cx="3213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Protons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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67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39FF78-31AE-7CDF-64D3-D8C5B2C34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7" t="26837" r="30285" b="1142"/>
          <a:stretch/>
        </p:blipFill>
        <p:spPr>
          <a:xfrm>
            <a:off x="4096636" y="839322"/>
            <a:ext cx="7678653" cy="5577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CA000E-CCAB-A63C-33AB-EFFCE5D90232}"/>
              </a:ext>
            </a:extLst>
          </p:cNvPr>
          <p:cNvSpPr/>
          <p:nvPr/>
        </p:nvSpPr>
        <p:spPr>
          <a:xfrm>
            <a:off x="8613175" y="3288273"/>
            <a:ext cx="2556098" cy="33996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BED02-1167-33F1-6870-897196E7F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3" t="30407" r="23751" b="7315"/>
          <a:stretch/>
        </p:blipFill>
        <p:spPr>
          <a:xfrm>
            <a:off x="416711" y="194399"/>
            <a:ext cx="3575341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330C39-B52A-8C31-1BF1-AE64FAE40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85" t="15369" r="34213" b="10603"/>
          <a:stretch/>
        </p:blipFill>
        <p:spPr>
          <a:xfrm>
            <a:off x="517336" y="2881312"/>
            <a:ext cx="3374092" cy="3657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E7FE-0200-BBEF-0DB0-D5F170B28FCB}"/>
              </a:ext>
            </a:extLst>
          </p:cNvPr>
          <p:cNvCxnSpPr>
            <a:cxnSpLocks/>
          </p:cNvCxnSpPr>
          <p:nvPr/>
        </p:nvCxnSpPr>
        <p:spPr>
          <a:xfrm>
            <a:off x="8001000" y="6081768"/>
            <a:ext cx="3517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B2885B-0757-FD75-73F0-0964676FDF2B}"/>
              </a:ext>
            </a:extLst>
          </p:cNvPr>
          <p:cNvCxnSpPr>
            <a:cxnSpLocks/>
          </p:cNvCxnSpPr>
          <p:nvPr/>
        </p:nvCxnSpPr>
        <p:spPr>
          <a:xfrm>
            <a:off x="4559300" y="6297668"/>
            <a:ext cx="53319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60E2AEE3-8872-7436-693C-93C676E3AF86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pPr/>
              <a:t>4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6B8F49-038F-8676-0739-E59E05EE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24" y="227441"/>
            <a:ext cx="208076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B9F12-247B-DCAC-8050-E7BC265E2F59}"/>
              </a:ext>
            </a:extLst>
          </p:cNvPr>
          <p:cNvSpPr txBox="1"/>
          <p:nvPr/>
        </p:nvSpPr>
        <p:spPr>
          <a:xfrm>
            <a:off x="9855368" y="1653950"/>
            <a:ext cx="2134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C4043"/>
                </a:solidFill>
              </a:rPr>
              <a:t>Prof. Sir Michael Berry FRS</a:t>
            </a:r>
          </a:p>
          <a:p>
            <a:pPr algn="ctr"/>
            <a:r>
              <a:rPr lang="en-US" sz="1400" dirty="0">
                <a:solidFill>
                  <a:srgbClr val="3C4043"/>
                </a:solidFill>
              </a:rPr>
              <a:t>Shih-I Pai Lecturer, 2012 </a:t>
            </a:r>
          </a:p>
        </p:txBody>
      </p:sp>
    </p:spTree>
    <p:extLst>
      <p:ext uri="{BB962C8B-B14F-4D97-AF65-F5344CB8AC3E}">
        <p14:creationId xmlns:p14="http://schemas.microsoft.com/office/powerpoint/2010/main" val="989471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01F798C-66C6-F6CD-3C55-68ABB2B1A00B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5ABDD7-A3CB-3C9F-9823-F386528D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AF8BA-AA9A-D522-7E9C-3F52D4788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/>
          <a:stretch/>
        </p:blipFill>
        <p:spPr bwMode="auto">
          <a:xfrm>
            <a:off x="462989" y="7223"/>
            <a:ext cx="11323461" cy="676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808F84-41A2-E760-0830-092E8D55C075}"/>
              </a:ext>
            </a:extLst>
          </p:cNvPr>
          <p:cNvSpPr/>
          <p:nvPr/>
        </p:nvSpPr>
        <p:spPr>
          <a:xfrm>
            <a:off x="0" y="0"/>
            <a:ext cx="18288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D1761-4EE4-AD75-018D-AD6B71692B24}"/>
              </a:ext>
            </a:extLst>
          </p:cNvPr>
          <p:cNvSpPr/>
          <p:nvPr/>
        </p:nvSpPr>
        <p:spPr>
          <a:xfrm>
            <a:off x="7443050" y="3578300"/>
            <a:ext cx="4571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DD28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only atomic nucleus that is electrically neutral, and thus able to penetrate matter at even the lowest energies.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7A5765-65B8-936D-14F9-8FB6ACF3FE1F}"/>
              </a:ext>
            </a:extLst>
          </p:cNvPr>
          <p:cNvCxnSpPr/>
          <p:nvPr/>
        </p:nvCxnSpPr>
        <p:spPr>
          <a:xfrm flipH="1">
            <a:off x="3671888" y="3950521"/>
            <a:ext cx="3727576" cy="2797808"/>
          </a:xfrm>
          <a:prstGeom prst="straightConnector1">
            <a:avLst/>
          </a:prstGeom>
          <a:ln w="12700">
            <a:solidFill>
              <a:srgbClr val="5DD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A75CFB-9818-E14D-4FA7-EE95D3EF696A}"/>
              </a:ext>
            </a:extLst>
          </p:cNvPr>
          <p:cNvCxnSpPr>
            <a:cxnSpLocks/>
          </p:cNvCxnSpPr>
          <p:nvPr/>
        </p:nvCxnSpPr>
        <p:spPr>
          <a:xfrm flipH="1">
            <a:off x="701171" y="6738871"/>
            <a:ext cx="2970717" cy="0"/>
          </a:xfrm>
          <a:prstGeom prst="straightConnector1">
            <a:avLst/>
          </a:prstGeom>
          <a:ln w="12700">
            <a:solidFill>
              <a:srgbClr val="5DD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189C290-612D-059D-620A-B9D23ABBCAB7}"/>
              </a:ext>
            </a:extLst>
          </p:cNvPr>
          <p:cNvSpPr/>
          <p:nvPr/>
        </p:nvSpPr>
        <p:spPr>
          <a:xfrm rot="16200000">
            <a:off x="11111479" y="1033068"/>
            <a:ext cx="1853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IAEA Nuclear Data Section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EF2107-836C-0CD3-4E8E-796F5AE87700}"/>
              </a:ext>
            </a:extLst>
          </p:cNvPr>
          <p:cNvSpPr/>
          <p:nvPr/>
        </p:nvSpPr>
        <p:spPr>
          <a:xfrm>
            <a:off x="2028340" y="106692"/>
            <a:ext cx="767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the Nuclides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DFC0BF-2601-0714-D6A1-2736FC9433CF}"/>
              </a:ext>
            </a:extLst>
          </p:cNvPr>
          <p:cNvSpPr/>
          <p:nvPr/>
        </p:nvSpPr>
        <p:spPr>
          <a:xfrm>
            <a:off x="7392743" y="6378413"/>
            <a:ext cx="3534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Neutrons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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BEECD5-E938-0DBE-4818-C826830338C2}"/>
              </a:ext>
            </a:extLst>
          </p:cNvPr>
          <p:cNvSpPr/>
          <p:nvPr/>
        </p:nvSpPr>
        <p:spPr>
          <a:xfrm rot="-5400000">
            <a:off x="-1372237" y="2837627"/>
            <a:ext cx="3213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Protons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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46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DE5CCA-FBA2-4B07-AF17-E486F77F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8119E87F-E3A8-BF1A-B71E-B556AAAD7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7258" r="13145" b="17244"/>
          <a:stretch/>
        </p:blipFill>
        <p:spPr>
          <a:xfrm>
            <a:off x="7299366" y="136525"/>
            <a:ext cx="4892634" cy="6583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A9B9B8-09FC-F1EA-A554-46A11D84567D}"/>
              </a:ext>
            </a:extLst>
          </p:cNvPr>
          <p:cNvSpPr txBox="1"/>
          <p:nvPr/>
        </p:nvSpPr>
        <p:spPr>
          <a:xfrm>
            <a:off x="178130" y="374030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Photonuclear reactions triggered by lightning discharge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77547-5C75-E710-99E1-BB69AA8CB41E}"/>
              </a:ext>
            </a:extLst>
          </p:cNvPr>
          <p:cNvSpPr txBox="1"/>
          <p:nvPr/>
        </p:nvSpPr>
        <p:spPr>
          <a:xfrm>
            <a:off x="178130" y="743362"/>
            <a:ext cx="4460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Teruaki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481 (2017)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68C3A-BCB5-90C6-A8D9-0894AD0A4AB0}"/>
              </a:ext>
            </a:extLst>
          </p:cNvPr>
          <p:cNvSpPr txBox="1"/>
          <p:nvPr/>
        </p:nvSpPr>
        <p:spPr>
          <a:xfrm>
            <a:off x="301830" y="1737713"/>
            <a:ext cx="6485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Philosopher’s Stone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37902-AD30-C824-099A-53B77D217F9E}"/>
              </a:ext>
            </a:extLst>
          </p:cNvPr>
          <p:cNvSpPr txBox="1"/>
          <p:nvPr/>
        </p:nvSpPr>
        <p:spPr>
          <a:xfrm>
            <a:off x="301830" y="2693768"/>
            <a:ext cx="6485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Room-temperature neutrons effect transmutation of the elements: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3192F9-B9A1-1D9E-EECA-348B672B3BB7}"/>
              </a:ext>
            </a:extLst>
          </p:cNvPr>
          <p:cNvSpPr txBox="1"/>
          <p:nvPr/>
        </p:nvSpPr>
        <p:spPr>
          <a:xfrm>
            <a:off x="2408216" y="3166873"/>
            <a:ext cx="17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N,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F2197B-A39A-482E-8103-75D9316D7F08}"/>
              </a:ext>
            </a:extLst>
          </p:cNvPr>
          <p:cNvCxnSpPr>
            <a:cxnSpLocks/>
          </p:cNvCxnSpPr>
          <p:nvPr/>
        </p:nvCxnSpPr>
        <p:spPr>
          <a:xfrm flipV="1">
            <a:off x="4351316" y="3289465"/>
            <a:ext cx="3522024" cy="13901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E6B163-A018-3E18-F712-069385B3FEB6}"/>
              </a:ext>
            </a:extLst>
          </p:cNvPr>
          <p:cNvSpPr txBox="1"/>
          <p:nvPr/>
        </p:nvSpPr>
        <p:spPr>
          <a:xfrm>
            <a:off x="301830" y="3896814"/>
            <a:ext cx="6485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reaction, initiated by neutrons produced by cosmic-ray spallation in the Earth’s atmosphere, generates the unstable carbon-14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5700 years) used in dating applications.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93DB97-B696-6851-5D38-623252988165}"/>
              </a:ext>
            </a:extLst>
          </p:cNvPr>
          <p:cNvSpPr txBox="1"/>
          <p:nvPr/>
        </p:nvSpPr>
        <p:spPr>
          <a:xfrm>
            <a:off x="301830" y="5051424"/>
            <a:ext cx="6485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million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diagnostic medical procedures/year made possible by thermal neutron-induced reactions. 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EA7967AA-651C-76E9-7A60-6BDBC3BD052F}"/>
              </a:ext>
            </a:extLst>
          </p:cNvPr>
          <p:cNvSpPr txBox="1">
            <a:spLocks/>
          </p:cNvSpPr>
          <p:nvPr/>
        </p:nvSpPr>
        <p:spPr>
          <a:xfrm>
            <a:off x="150965" y="6350056"/>
            <a:ext cx="373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53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7076B-0706-CF91-03F4-E25A9CCF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CEC98-0225-49C0-8FCD-F1B5A760F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2" t="38451" r="11936" b="44245"/>
          <a:stretch/>
        </p:blipFill>
        <p:spPr>
          <a:xfrm>
            <a:off x="1678546" y="577681"/>
            <a:ext cx="8834907" cy="1186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C2EDD-F575-95CF-C3AA-8848386C9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0" t="29483" r="10987" b="7315"/>
          <a:stretch/>
        </p:blipFill>
        <p:spPr>
          <a:xfrm>
            <a:off x="1137634" y="1893193"/>
            <a:ext cx="9375819" cy="4334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40D93-55BA-BBC0-68A9-C1D05BA52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2" t="22723" r="11936" b="68720"/>
          <a:stretch/>
        </p:blipFill>
        <p:spPr>
          <a:xfrm>
            <a:off x="1678546" y="25020"/>
            <a:ext cx="8834907" cy="586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612925-F19B-D661-8170-DCB483E5B2C2}"/>
              </a:ext>
            </a:extLst>
          </p:cNvPr>
          <p:cNvSpPr txBox="1"/>
          <p:nvPr/>
        </p:nvSpPr>
        <p:spPr>
          <a:xfrm>
            <a:off x="1203103" y="6227561"/>
            <a:ext cx="970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Small-angle neutron scattering (SANS) studies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skyrmions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the NIST Center for Neutron Research</a:t>
            </a:r>
          </a:p>
        </p:txBody>
      </p:sp>
    </p:spTree>
    <p:extLst>
      <p:ext uri="{BB962C8B-B14F-4D97-AF65-F5344CB8AC3E}">
        <p14:creationId xmlns:p14="http://schemas.microsoft.com/office/powerpoint/2010/main" val="2599790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and Detection of Twisted Waves of Neutrons and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Tractricious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R. Wilson, 1988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842B7C0-68EF-E440-DE5A-A0007CFD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2E40D-2834-B516-53E0-21F76BF0DCEB}"/>
              </a:ext>
            </a:extLst>
          </p:cNvPr>
          <p:cNvSpPr txBox="1"/>
          <p:nvPr/>
        </p:nvSpPr>
        <p:spPr>
          <a:xfrm>
            <a:off x="524107" y="1081668"/>
            <a:ext cx="5406432" cy="5268388"/>
          </a:xfrm>
          <a:prstGeom prst="rect">
            <a:avLst/>
          </a:prstGeom>
          <a:solidFill>
            <a:srgbClr val="F6B4D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3274F-6CB6-DD9C-630A-31D443D4ED7D}"/>
              </a:ext>
            </a:extLst>
          </p:cNvPr>
          <p:cNvSpPr txBox="1"/>
          <p:nvPr/>
        </p:nvSpPr>
        <p:spPr>
          <a:xfrm>
            <a:off x="1044415" y="1482539"/>
            <a:ext cx="4594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golden jubilee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twist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E1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particle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latest twist</a:t>
            </a:r>
          </a:p>
        </p:txBody>
      </p:sp>
    </p:spTree>
    <p:extLst>
      <p:ext uri="{BB962C8B-B14F-4D97-AF65-F5344CB8AC3E}">
        <p14:creationId xmlns:p14="http://schemas.microsoft.com/office/powerpoint/2010/main" val="1977721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13250B-656A-21BA-9AEA-1833370943B0}"/>
              </a:ext>
            </a:extLst>
          </p:cNvPr>
          <p:cNvSpPr/>
          <p:nvPr/>
        </p:nvSpPr>
        <p:spPr>
          <a:xfrm>
            <a:off x="88629" y="5911856"/>
            <a:ext cx="12001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neutron is the only atomic nucleus that is electrically neutral, and thus able to penetrate matter at even the lowest energies.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77C19-DE68-59B0-9CA9-2304CEBD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http://patapsco.nist.gov/imagegallery/retrieve.cfm?imageid=520&amp;dpi=300&amp;fileformat=jpg">
            <a:extLst>
              <a:ext uri="{FF2B5EF4-FFF2-40B4-BE49-F238E27FC236}">
                <a16:creationId xmlns:a16="http://schemas.microsoft.com/office/drawing/2014/main" id="{96043C7B-A012-0C04-7114-507B4B9E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-16583"/>
            <a:ext cx="12188952" cy="56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4DD3E5-0241-8EE4-2EFA-C8F276EA8B16}"/>
              </a:ext>
            </a:extLst>
          </p:cNvPr>
          <p:cNvSpPr/>
          <p:nvPr/>
        </p:nvSpPr>
        <p:spPr>
          <a:xfrm>
            <a:off x="995097" y="5273762"/>
            <a:ext cx="43269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Lilies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cask, photographed from above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6D142-B7BD-1803-C9C9-AF067DEC9319}"/>
              </a:ext>
            </a:extLst>
          </p:cNvPr>
          <p:cNvSpPr txBox="1"/>
          <p:nvPr/>
        </p:nvSpPr>
        <p:spPr>
          <a:xfrm rot="16200000">
            <a:off x="-755404" y="223020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Daniel Hussey, NIST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79905-DF3D-000D-E81F-3958760E9CE5}"/>
              </a:ext>
            </a:extLst>
          </p:cNvPr>
          <p:cNvSpPr/>
          <p:nvPr/>
        </p:nvSpPr>
        <p:spPr>
          <a:xfrm>
            <a:off x="8511473" y="142767"/>
            <a:ext cx="248747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seen from the side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neutron radiography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02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ECBB3-FB8F-EB53-8C38-E5B55F72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5BEC3D-C6D0-0006-F799-81A9BCCB823A}"/>
              </a:ext>
            </a:extLst>
          </p:cNvPr>
          <p:cNvSpPr/>
          <p:nvPr/>
        </p:nvSpPr>
        <p:spPr>
          <a:xfrm>
            <a:off x="2538340" y="4838523"/>
            <a:ext cx="141506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6CC9-F2CC-2C6C-AA1A-593EF130D628}"/>
              </a:ext>
            </a:extLst>
          </p:cNvPr>
          <p:cNvSpPr/>
          <p:nvPr/>
        </p:nvSpPr>
        <p:spPr>
          <a:xfrm>
            <a:off x="100353" y="5595333"/>
            <a:ext cx="12001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neutron is the only atomic nucleus that is electrically neutral, and thus able to penetrate matter at even the lowest energies. </a:t>
            </a:r>
          </a:p>
        </p:txBody>
      </p:sp>
      <p:pic>
        <p:nvPicPr>
          <p:cNvPr id="10" name="Picture 2" descr="Amazon.com: fosa 3/6/9/12 Cups Aluminum Italian Type Moka Pot Espresso  Coffee Maker Stove for Office, Home, Restaurant, Cafe Use (600ML 12cups):  Kitchen &amp; Dining">
            <a:extLst>
              <a:ext uri="{FF2B5EF4-FFF2-40B4-BE49-F238E27FC236}">
                <a16:creationId xmlns:a16="http://schemas.microsoft.com/office/drawing/2014/main" id="{D875C760-A13C-A94E-2A3D-C30E7A7E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87" y="352095"/>
            <a:ext cx="4370832" cy="437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7FF03D-7939-730D-5EA9-DBEDE05D1324}"/>
              </a:ext>
            </a:extLst>
          </p:cNvPr>
          <p:cNvSpPr txBox="1"/>
          <p:nvPr/>
        </p:nvSpPr>
        <p:spPr>
          <a:xfrm rot="16200000">
            <a:off x="581570" y="3009315"/>
            <a:ext cx="110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Amazon.com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4F78E-0728-E842-DD84-EB224C36ECA1}"/>
              </a:ext>
            </a:extLst>
          </p:cNvPr>
          <p:cNvSpPr txBox="1"/>
          <p:nvPr/>
        </p:nvSpPr>
        <p:spPr>
          <a:xfrm>
            <a:off x="5331300" y="4838003"/>
            <a:ext cx="65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radiograph by Paul Scherrer Institute</a:t>
            </a:r>
          </a:p>
        </p:txBody>
      </p:sp>
      <p:pic>
        <p:nvPicPr>
          <p:cNvPr id="3" name="Online Media 3" title="neutron coffee">
            <a:hlinkClick r:id="" action="ppaction://media"/>
            <a:extLst>
              <a:ext uri="{FF2B5EF4-FFF2-40B4-BE49-F238E27FC236}">
                <a16:creationId xmlns:a16="http://schemas.microsoft.com/office/drawing/2014/main" id="{7167CE28-8E10-C67F-ACB1-22EA517E9E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15137" y="413125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3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4E995C-BE2E-6457-06A7-31471393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123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4E27A-8C95-2999-0981-C8F1F661C1A2}"/>
              </a:ext>
            </a:extLst>
          </p:cNvPr>
          <p:cNvSpPr txBox="1"/>
          <p:nvPr/>
        </p:nvSpPr>
        <p:spPr>
          <a:xfrm>
            <a:off x="1576753" y="1365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 Werner’s Rule of Twos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73885-5C88-3503-6E4C-270C823E61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6" y="3200400"/>
            <a:ext cx="2572017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0B261F-5E90-2D03-29F5-A49138D41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23154" b="25950"/>
          <a:stretch/>
        </p:blipFill>
        <p:spPr>
          <a:xfrm rot="10800000">
            <a:off x="756290" y="3173737"/>
            <a:ext cx="4158146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BD9927-1E58-F7F8-D15C-5F09E97B928F}"/>
              </a:ext>
            </a:extLst>
          </p:cNvPr>
          <p:cNvSpPr txBox="1"/>
          <p:nvPr/>
        </p:nvSpPr>
        <p:spPr>
          <a:xfrm>
            <a:off x="310505" y="916467"/>
            <a:ext cx="937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thermal neutron has: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2000 meter/second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kinetic energy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(millielectronvolt)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Broglie wavelength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2 Å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Ångstrom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unit)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CDEF74-3AD9-FB47-B84C-C3008367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415" y="3495807"/>
            <a:ext cx="2426676" cy="333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9AAAF4-5049-37E6-37C4-1F5DE1664909}"/>
              </a:ext>
            </a:extLst>
          </p:cNvPr>
          <p:cNvSpPr txBox="1"/>
          <p:nvPr/>
        </p:nvSpPr>
        <p:spPr>
          <a:xfrm>
            <a:off x="9135208" y="2906877"/>
            <a:ext cx="3056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Leona Woods Marshall Libby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1919-1986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633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4E995C-BE2E-6457-06A7-31471393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4123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4E27A-8C95-2999-0981-C8F1F661C1A2}"/>
              </a:ext>
            </a:extLst>
          </p:cNvPr>
          <p:cNvSpPr txBox="1"/>
          <p:nvPr/>
        </p:nvSpPr>
        <p:spPr>
          <a:xfrm>
            <a:off x="1576753" y="1365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 Werner’s Rule of Twos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73885-5C88-3503-6E4C-270C823E61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6" y="3200400"/>
            <a:ext cx="2572017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BD9927-1E58-F7F8-D15C-5F09E97B928F}"/>
              </a:ext>
            </a:extLst>
          </p:cNvPr>
          <p:cNvSpPr txBox="1"/>
          <p:nvPr/>
        </p:nvSpPr>
        <p:spPr>
          <a:xfrm>
            <a:off x="310505" y="916467"/>
            <a:ext cx="937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thermal neutron has: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2000 meter/second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kinetic energy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(millielectronvolt)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Broglie wavelength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2 Å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Ångstrom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unit)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CDEF74-3AD9-FB47-B84C-C3008367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415" y="3495807"/>
            <a:ext cx="2426676" cy="333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9AAAF4-5049-37E6-37C4-1F5DE1664909}"/>
              </a:ext>
            </a:extLst>
          </p:cNvPr>
          <p:cNvSpPr txBox="1"/>
          <p:nvPr/>
        </p:nvSpPr>
        <p:spPr>
          <a:xfrm>
            <a:off x="9135208" y="2906877"/>
            <a:ext cx="3056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Leona Woods Marshall Libby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1919-1986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9696957-8B3C-B5F5-C1C9-431972B2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7" y="3006725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962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12" b="57500"/>
          <a:stretch/>
        </p:blipFill>
        <p:spPr>
          <a:xfrm>
            <a:off x="173561" y="76201"/>
            <a:ext cx="3658734" cy="2838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8740" y="3154588"/>
            <a:ext cx="39902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 SPPs as seen from above, 10 mm and 15 mm diameter respectively.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Milled from Al 6061 dowel by CNC machine in NIST shops.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0" y="19884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wavefunction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increases linearly with azimuthal angle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.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0" y="3037307"/>
            <a:ext cx="12192000" cy="0"/>
          </a:xfrm>
          <a:prstGeom prst="line">
            <a:avLst/>
          </a:prstGeom>
          <a:ln w="889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98740" y="5141300"/>
            <a:ext cx="5155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Index of refraction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 – 2.43 x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-6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8740" y="5642168"/>
            <a:ext cx="3990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Control phase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 =0.271 nm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De Broglie wave with 0.1 mm dimensional figure!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794372" y="3504964"/>
            <a:ext cx="3805190" cy="28698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29762" y="3601075"/>
            <a:ext cx="166438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spiral staircase at the Joint Quantum Institute, College Park, MD.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D0D24-D841-7DCB-BDDD-2481E9D16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7" t="45586" r="16966"/>
          <a:stretch/>
        </p:blipFill>
        <p:spPr>
          <a:xfrm>
            <a:off x="37611" y="3154588"/>
            <a:ext cx="2103209" cy="35191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8289CE-A253-17D1-3F4C-1D9BE82310B8}"/>
              </a:ext>
            </a:extLst>
          </p:cNvPr>
          <p:cNvSpPr/>
          <p:nvPr/>
        </p:nvSpPr>
        <p:spPr>
          <a:xfrm>
            <a:off x="86780" y="2366030"/>
            <a:ext cx="547579" cy="562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89824E8D-FE57-093E-251D-D309B64F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45797" y="646580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741" y="392795"/>
            <a:ext cx="7593783" cy="1102631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 anchorCtr="1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of these thermal/cold neutrons through matter is described by “neutron optics” in media with index of refraction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where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|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| ~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2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and Detection of Twisted Waves of Neutrons and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Tractricious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R. Wilson, 1988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842B7C0-68EF-E440-DE5A-A0007CFD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5" y="6350056"/>
            <a:ext cx="373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2E40D-2834-B516-53E0-21F76BF0DCEB}"/>
              </a:ext>
            </a:extLst>
          </p:cNvPr>
          <p:cNvSpPr txBox="1"/>
          <p:nvPr/>
        </p:nvSpPr>
        <p:spPr>
          <a:xfrm>
            <a:off x="524107" y="1081668"/>
            <a:ext cx="5406432" cy="5268388"/>
          </a:xfrm>
          <a:prstGeom prst="rect">
            <a:avLst/>
          </a:prstGeom>
          <a:solidFill>
            <a:srgbClr val="F6B4D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3274F-6CB6-DD9C-630A-31D443D4ED7D}"/>
              </a:ext>
            </a:extLst>
          </p:cNvPr>
          <p:cNvSpPr txBox="1"/>
          <p:nvPr/>
        </p:nvSpPr>
        <p:spPr>
          <a:xfrm>
            <a:off x="1044415" y="1482539"/>
            <a:ext cx="4594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golden jubilee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twist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E1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B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particle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E1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EB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latest twist</a:t>
            </a:r>
          </a:p>
        </p:txBody>
      </p:sp>
    </p:spTree>
    <p:extLst>
      <p:ext uri="{BB962C8B-B14F-4D97-AF65-F5344CB8AC3E}">
        <p14:creationId xmlns:p14="http://schemas.microsoft.com/office/powerpoint/2010/main" val="294984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3C4043"/>
                </a:solidFill>
                <a:effectLst/>
              </a:rPr>
              <a:t>Generation, Detection and Application of Twisted Waves of Light and Neutrons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5DAB3-D234-4D4D-802E-B8F48BEBD837}"/>
              </a:ext>
            </a:extLst>
          </p:cNvPr>
          <p:cNvSpPr txBox="1"/>
          <p:nvPr/>
        </p:nvSpPr>
        <p:spPr>
          <a:xfrm>
            <a:off x="409302" y="873370"/>
            <a:ext cx="55473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Dusan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Sarenac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	Melissa E. Henderson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aseline="30000" dirty="0">
                <a:solidFill>
                  <a:srgbClr val="3C4043"/>
                </a:solidFill>
                <a:latin typeface="Roboto" panose="02000000000000000000" pitchFamily="2" charset="0"/>
              </a:rPr>
              <a:t>    </a:t>
            </a:r>
          </a:p>
          <a:p>
            <a:r>
              <a:rPr lang="en-US" baseline="30000" dirty="0">
                <a:solidFill>
                  <a:srgbClr val="3C4043"/>
                </a:solidFill>
                <a:latin typeface="Roboto" panose="02000000000000000000" pitchFamily="2" charset="0"/>
              </a:rPr>
              <a:t>       </a:t>
            </a:r>
            <a:r>
              <a:rPr lang="en-US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Huseyin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Ekinci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</a:t>
            </a:r>
            <a:r>
              <a:rPr lang="en-US" b="1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Charles W. Clark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2,3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	 </a:t>
            </a:r>
            <a:endParaRPr lang="en-US" dirty="0">
              <a:solidFill>
                <a:srgbClr val="3C4043"/>
              </a:solidFill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 Chandra B. Shahi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  David Cory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endParaRPr lang="en-US" b="0" i="0" dirty="0">
              <a:solidFill>
                <a:srgbClr val="3C404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     Lisa DeBeer-Schmitt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   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Michael G. Huber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</a:t>
            </a:r>
          </a:p>
          <a:p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                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Connor L. Kapahi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aseline="30000" dirty="0">
                <a:solidFill>
                  <a:srgbClr val="3C4043"/>
                </a:solidFill>
                <a:latin typeface="Roboto" panose="02000000000000000000" pitchFamily="2" charset="0"/>
              </a:rPr>
              <a:t>      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Dmitry Pushin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3A460-0E1A-4713-9D35-BAD1CBEDACF2}"/>
              </a:ext>
            </a:extLst>
          </p:cNvPr>
          <p:cNvSpPr txBox="1"/>
          <p:nvPr/>
        </p:nvSpPr>
        <p:spPr>
          <a:xfrm>
            <a:off x="8665028" y="1516017"/>
            <a:ext cx="3526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="0" i="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Institute for Quantum Computing,</a:t>
            </a:r>
          </a:p>
          <a:p>
            <a:r>
              <a:rPr lang="en-US" dirty="0">
                <a:solidFill>
                  <a:srgbClr val="3C4043"/>
                </a:solidFill>
                <a:latin typeface="Calibri" panose="020F0502020204030204" pitchFamily="34" charset="0"/>
              </a:rPr>
              <a:t>      University of Waterloo</a:t>
            </a:r>
            <a:endParaRPr lang="en-US" b="0" i="0" dirty="0">
              <a:solidFill>
                <a:srgbClr val="3C4043"/>
              </a:solidFill>
              <a:effectLst/>
              <a:latin typeface="Calibri" panose="020F0502020204030204" pitchFamily="34" charset="0"/>
            </a:endParaRPr>
          </a:p>
          <a:p>
            <a:r>
              <a:rPr lang="en-US" baseline="30000" dirty="0">
                <a:solidFill>
                  <a:srgbClr val="3C4043"/>
                </a:solidFill>
                <a:latin typeface="Calibri" panose="020F0502020204030204" pitchFamily="34" charset="0"/>
              </a:rPr>
              <a:t>2</a:t>
            </a:r>
            <a:r>
              <a:rPr lang="en-US" b="1" dirty="0">
                <a:solidFill>
                  <a:srgbClr val="3C4043"/>
                </a:solidFill>
                <a:latin typeface="Calibri" panose="020F0502020204030204" pitchFamily="34" charset="0"/>
              </a:rPr>
              <a:t>National Institute of Standards</a:t>
            </a:r>
          </a:p>
          <a:p>
            <a:r>
              <a:rPr lang="en-US" b="1" dirty="0">
                <a:solidFill>
                  <a:srgbClr val="3C4043"/>
                </a:solidFill>
                <a:latin typeface="Calibri" panose="020F0502020204030204" pitchFamily="34" charset="0"/>
              </a:rPr>
              <a:t>       and Technology</a:t>
            </a:r>
          </a:p>
          <a:p>
            <a:r>
              <a:rPr lang="en-US" baseline="30000" dirty="0">
                <a:solidFill>
                  <a:srgbClr val="3C4043"/>
                </a:solidFill>
                <a:latin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3C4043"/>
                </a:solidFill>
                <a:latin typeface="Calibri" panose="020F0502020204030204" pitchFamily="34" charset="0"/>
              </a:rPr>
              <a:t>Joint Quantum Institute</a:t>
            </a:r>
          </a:p>
          <a:p>
            <a:r>
              <a:rPr lang="en-US" baseline="30000" dirty="0">
                <a:solidFill>
                  <a:srgbClr val="3C4043"/>
                </a:solidFill>
                <a:latin typeface="Calibri" panose="020F0502020204030204" pitchFamily="34" charset="0"/>
              </a:rPr>
              <a:t>4</a:t>
            </a:r>
            <a:r>
              <a:rPr lang="en-US" dirty="0">
                <a:solidFill>
                  <a:srgbClr val="3C4043"/>
                </a:solidFill>
                <a:latin typeface="Calibri" panose="020F0502020204030204" pitchFamily="34" charset="0"/>
              </a:rPr>
              <a:t>Oak Ridge National Laboratory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  <a:effectLst/>
              </a:rPr>
              <a:t>Tractricious</a:t>
            </a:r>
            <a:endParaRPr lang="en-US" i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R. R. Wilson, 1988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FermiLab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AC673-25F4-6A25-91EB-5D9ADDA8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6" y="6350056"/>
            <a:ext cx="258336" cy="365125"/>
          </a:xfrm>
        </p:spPr>
        <p:txBody>
          <a:bodyPr/>
          <a:lstStyle/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t>5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976720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of National Flag">
            <a:extLst>
              <a:ext uri="{FF2B5EF4-FFF2-40B4-BE49-F238E27FC236}">
                <a16:creationId xmlns:a16="http://schemas.microsoft.com/office/drawing/2014/main" id="{A895692C-2F10-4E7A-9CC6-D44A4DC9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BC9EC9-45D5-43BF-9B4E-6677CF67286E}"/>
              </a:ext>
            </a:extLst>
          </p:cNvPr>
          <p:cNvSpPr txBox="1"/>
          <p:nvPr/>
        </p:nvSpPr>
        <p:spPr>
          <a:xfrm>
            <a:off x="9723092" y="731273"/>
            <a:ext cx="2287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holography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0C7DBA-7F60-4D20-9E00-72DE47B9477E}"/>
              </a:ext>
            </a:extLst>
          </p:cNvPr>
          <p:cNvSpPr/>
          <p:nvPr/>
        </p:nvSpPr>
        <p:spPr>
          <a:xfrm>
            <a:off x="9474874" y="4557067"/>
            <a:ext cx="27003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Leith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Upatnieks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configuration in a neutron interferometer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86427-A480-4B62-9A97-8F178F861A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47487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66B21-D9C8-5144-E104-0F029A430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529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of National Flag">
            <a:extLst>
              <a:ext uri="{FF2B5EF4-FFF2-40B4-BE49-F238E27FC236}">
                <a16:creationId xmlns:a16="http://schemas.microsoft.com/office/drawing/2014/main" id="{A895692C-2F10-4E7A-9CC6-D44A4DC9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" y="-2624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FCA786-FCE3-41B6-9E95-E7E1D0401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3" t="14755" r="5833" b="7093"/>
          <a:stretch/>
        </p:blipFill>
        <p:spPr>
          <a:xfrm>
            <a:off x="0" y="2969176"/>
            <a:ext cx="6248400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71466-4E43-440D-95EE-FA57800393D6}"/>
              </a:ext>
            </a:extLst>
          </p:cNvPr>
          <p:cNvSpPr txBox="1"/>
          <p:nvPr/>
        </p:nvSpPr>
        <p:spPr>
          <a:xfrm>
            <a:off x="229000" y="1193789"/>
            <a:ext cx="4179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Ripples in Spacetime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Nobel Prizes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Rise and Fall of the 750 GeV Bump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544D9-7409-42A1-9B1F-8B5A2D27F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1" t="64976" r="5787" b="10313"/>
          <a:stretch/>
        </p:blipFill>
        <p:spPr>
          <a:xfrm>
            <a:off x="6577434" y="4328981"/>
            <a:ext cx="5546928" cy="1836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362AD-C8FB-4C9D-ABC2-A1CCE567A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1" t="59999" r="62152" b="36268"/>
          <a:stretch/>
        </p:blipFill>
        <p:spPr>
          <a:xfrm>
            <a:off x="6577434" y="3742797"/>
            <a:ext cx="2155179" cy="274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97FA2-5CBB-45B7-AF38-EE84A82AD7DA}"/>
              </a:ext>
            </a:extLst>
          </p:cNvPr>
          <p:cNvSpPr txBox="1"/>
          <p:nvPr/>
        </p:nvSpPr>
        <p:spPr>
          <a:xfrm>
            <a:off x="1821698" y="274320"/>
            <a:ext cx="8630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APS News Top Ten Physics Newsmakers of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A7ECC-17F1-47CD-B8A6-8363390E148E}"/>
              </a:ext>
            </a:extLst>
          </p:cNvPr>
          <p:cNvSpPr txBox="1"/>
          <p:nvPr/>
        </p:nvSpPr>
        <p:spPr>
          <a:xfrm>
            <a:off x="8732613" y="1193789"/>
            <a:ext cx="3475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Kokabee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CERN’s First Female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Rosetta’s Last Signal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In Memoriam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FC109-3096-4CA5-BC03-0D518B86F60B}"/>
              </a:ext>
            </a:extLst>
          </p:cNvPr>
          <p:cNvSpPr txBox="1"/>
          <p:nvPr/>
        </p:nvSpPr>
        <p:spPr>
          <a:xfrm>
            <a:off x="4530309" y="1193789"/>
            <a:ext cx="396879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Celebrity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5. Neutron Holography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The Solar System’s 9th Resident?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F370C-D15D-3D40-0B26-1D8586AB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12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of National Flag">
            <a:extLst>
              <a:ext uri="{FF2B5EF4-FFF2-40B4-BE49-F238E27FC236}">
                <a16:creationId xmlns:a16="http://schemas.microsoft.com/office/drawing/2014/main" id="{A895692C-2F10-4E7A-9CC6-D44A4DC9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37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71B02D-A7A0-4374-AFD5-0D6B01BEDEB0}"/>
              </a:ext>
            </a:extLst>
          </p:cNvPr>
          <p:cNvSpPr/>
          <p:nvPr/>
        </p:nvSpPr>
        <p:spPr>
          <a:xfrm>
            <a:off x="8181585" y="988715"/>
            <a:ext cx="3911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Sarenac, M. Arif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C. W. Clark,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G. Cory, B.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Heacock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 G. Huber,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D. A. Pushin,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Optics Express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22528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EF0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35341E-70A6-438B-83EA-0B5FC78B1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28259" r="24367" b="6127"/>
          <a:stretch/>
        </p:blipFill>
        <p:spPr bwMode="auto">
          <a:xfrm>
            <a:off x="0" y="3429000"/>
            <a:ext cx="4543808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E2AF0D-B265-488C-A79B-0B20E9C01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7"/>
          <a:stretch/>
        </p:blipFill>
        <p:spPr>
          <a:xfrm>
            <a:off x="0" y="12879"/>
            <a:ext cx="7808662" cy="34290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F4EAF6F-DD03-4CA4-B780-4F674AA1C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2" t="41943" r="28633" b="42856"/>
          <a:stretch/>
        </p:blipFill>
        <p:spPr bwMode="auto">
          <a:xfrm>
            <a:off x="9198360" y="3579146"/>
            <a:ext cx="2743200" cy="277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C062E72-11E5-431C-B695-F17C9DB36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5" t="37179" r="27745" b="37076"/>
          <a:stretch/>
        </p:blipFill>
        <p:spPr bwMode="auto">
          <a:xfrm>
            <a:off x="5011536" y="3622669"/>
            <a:ext cx="2743200" cy="268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335353-A141-42AC-B951-C6D0708982AB}"/>
              </a:ext>
            </a:extLst>
          </p:cNvPr>
          <p:cNvSpPr/>
          <p:nvPr/>
        </p:nvSpPr>
        <p:spPr>
          <a:xfrm>
            <a:off x="5967943" y="6303591"/>
            <a:ext cx="814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87F29A-B272-485A-A03F-5A0637EF22B1}"/>
              </a:ext>
            </a:extLst>
          </p:cNvPr>
          <p:cNvSpPr/>
          <p:nvPr/>
        </p:nvSpPr>
        <p:spPr>
          <a:xfrm>
            <a:off x="10042493" y="6306114"/>
            <a:ext cx="1410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054CB-8600-46AF-8811-0E8E71C8CFEB}"/>
              </a:ext>
            </a:extLst>
          </p:cNvPr>
          <p:cNvSpPr txBox="1"/>
          <p:nvPr/>
        </p:nvSpPr>
        <p:spPr>
          <a:xfrm>
            <a:off x="8048613" y="90221"/>
            <a:ext cx="3218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Holography with a neutron interferometer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93A10-F8E6-74BA-5F01-7E1F382C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FF9B4-0E58-FBD2-C579-7333D1ADE8B6}"/>
              </a:ext>
            </a:extLst>
          </p:cNvPr>
          <p:cNvSpPr txBox="1"/>
          <p:nvPr/>
        </p:nvSpPr>
        <p:spPr>
          <a:xfrm>
            <a:off x="7883526" y="2256541"/>
            <a:ext cx="418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Coherence length of neutron beams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 1 micron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significantly diminishes contrast.</a:t>
            </a:r>
          </a:p>
        </p:txBody>
      </p:sp>
    </p:spTree>
    <p:extLst>
      <p:ext uri="{BB962C8B-B14F-4D97-AF65-F5344CB8AC3E}">
        <p14:creationId xmlns:p14="http://schemas.microsoft.com/office/powerpoint/2010/main" val="4947223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of National Flag">
            <a:extLst>
              <a:ext uri="{FF2B5EF4-FFF2-40B4-BE49-F238E27FC236}">
                <a16:creationId xmlns:a16="http://schemas.microsoft.com/office/drawing/2014/main" id="{57D65EEB-A9C7-D4AF-E3CB-61895F9E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85962-7B09-7D3E-85D4-0FBDE017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28DBF-0759-CBDF-BFAF-3E0DBB606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4" t="18110" r="23204" b="21944"/>
          <a:stretch/>
        </p:blipFill>
        <p:spPr>
          <a:xfrm>
            <a:off x="5456940" y="389833"/>
            <a:ext cx="6735060" cy="3052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AAB1E-9617-F6EB-FABB-6D38D3564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17" t="52900" r="53627" b="40615"/>
          <a:stretch/>
        </p:blipFill>
        <p:spPr>
          <a:xfrm>
            <a:off x="5446373" y="0"/>
            <a:ext cx="4700789" cy="425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9BD48-2752-0F52-5FEC-335CC16F5B91}"/>
              </a:ext>
            </a:extLst>
          </p:cNvPr>
          <p:cNvSpPr txBox="1"/>
          <p:nvPr/>
        </p:nvSpPr>
        <p:spPr>
          <a:xfrm>
            <a:off x="287626" y="915883"/>
            <a:ext cx="49814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construct a synthetic hologram of forked dislocation gratings with critical dimensions matched to the neutron coherence length.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AAA581-478F-8BA9-C6A3-3AB1BFBAE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81" t="30410" r="53269" b="26652"/>
          <a:stretch/>
        </p:blipFill>
        <p:spPr>
          <a:xfrm>
            <a:off x="266696" y="3725373"/>
            <a:ext cx="3810001" cy="2813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405F19-0E6F-EFC8-0E55-AE0163C04B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73" t="45617" r="54423" b="11445"/>
          <a:stretch/>
        </p:blipFill>
        <p:spPr>
          <a:xfrm>
            <a:off x="4324896" y="3725373"/>
            <a:ext cx="3645876" cy="2813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554400-5BC5-14FE-8AE5-EC9CD2EA88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89" t="40786" r="53462" b="16276"/>
          <a:stretch/>
        </p:blipFill>
        <p:spPr>
          <a:xfrm>
            <a:off x="8218971" y="3725373"/>
            <a:ext cx="3810002" cy="28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89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of National Flag">
            <a:extLst>
              <a:ext uri="{FF2B5EF4-FFF2-40B4-BE49-F238E27FC236}">
                <a16:creationId xmlns:a16="http://schemas.microsoft.com/office/drawing/2014/main" id="{57D65EEB-A9C7-D4AF-E3CB-61895F9E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228DBF-0759-CBDF-BFAF-3E0DBB606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4" t="18110" r="23204" b="21944"/>
          <a:stretch/>
        </p:blipFill>
        <p:spPr>
          <a:xfrm>
            <a:off x="5444358" y="389833"/>
            <a:ext cx="6735060" cy="3052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AAB1E-9617-F6EB-FABB-6D38D3564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17" t="52900" r="53627" b="40615"/>
          <a:stretch/>
        </p:blipFill>
        <p:spPr>
          <a:xfrm>
            <a:off x="5454761" y="0"/>
            <a:ext cx="4700789" cy="425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9BD48-2752-0F52-5FEC-335CC16F5B91}"/>
              </a:ext>
            </a:extLst>
          </p:cNvPr>
          <p:cNvSpPr txBox="1"/>
          <p:nvPr/>
        </p:nvSpPr>
        <p:spPr>
          <a:xfrm>
            <a:off x="267200" y="554497"/>
            <a:ext cx="4981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2,500 x 2,500 array of 6,250,000 forked dislocation gratings of micron-scale critical dimensions.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9EE70-073F-447F-4CC2-0333C39C14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50" t="18133" r="25194" b="22716"/>
          <a:stretch/>
        </p:blipFill>
        <p:spPr>
          <a:xfrm>
            <a:off x="-1" y="2309322"/>
            <a:ext cx="5445532" cy="44899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439284-5217-2065-80F3-34588555209C}"/>
              </a:ext>
            </a:extLst>
          </p:cNvPr>
          <p:cNvSpPr/>
          <p:nvPr/>
        </p:nvSpPr>
        <p:spPr>
          <a:xfrm>
            <a:off x="2989385" y="4958862"/>
            <a:ext cx="2456146" cy="1762613"/>
          </a:xfrm>
          <a:prstGeom prst="rect">
            <a:avLst/>
          </a:prstGeom>
          <a:solidFill>
            <a:srgbClr val="FFF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28E9AA-6D39-24CE-B40B-00B83741CA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69" t="30583" r="19566" b="31076"/>
          <a:stretch/>
        </p:blipFill>
        <p:spPr>
          <a:xfrm>
            <a:off x="6096000" y="3643032"/>
            <a:ext cx="5445533" cy="2512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3535E4-88F0-3E27-E389-8A72534B494D}"/>
              </a:ext>
            </a:extLst>
          </p:cNvPr>
          <p:cNvSpPr txBox="1"/>
          <p:nvPr/>
        </p:nvSpPr>
        <p:spPr>
          <a:xfrm>
            <a:off x="6025660" y="6283501"/>
            <a:ext cx="5908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73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Far-field image hints at true vortex structure.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85962-7B09-7D3E-85D4-0FBDE017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3604"/>
            <a:ext cx="41616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94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531315-37E4-4AD4-A6A7-D67A227797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B4C98D-1154-4EB0-840C-8A23D03BF49F}"/>
              </a:ext>
            </a:extLst>
          </p:cNvPr>
          <p:cNvSpPr txBox="1"/>
          <p:nvPr/>
        </p:nvSpPr>
        <p:spPr>
          <a:xfrm>
            <a:off x="264123" y="-87489"/>
            <a:ext cx="11848563" cy="97418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Spin-orbit coupling of neutron beams for analysis of chiral magnetic materials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3EE9D-725B-4440-9DD2-2F868A623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0" t="18592" r="16529" b="40281"/>
          <a:stretch/>
        </p:blipFill>
        <p:spPr>
          <a:xfrm>
            <a:off x="0" y="974189"/>
            <a:ext cx="9058215" cy="4735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28185-2E1D-4682-BC49-B44B0BEE1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84" t="45633" r="14141" b="13186"/>
          <a:stretch/>
        </p:blipFill>
        <p:spPr>
          <a:xfrm>
            <a:off x="6096000" y="3583184"/>
            <a:ext cx="6110587" cy="32748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96432E-D49B-49CD-824A-47916B209D0E}"/>
              </a:ext>
            </a:extLst>
          </p:cNvPr>
          <p:cNvSpPr/>
          <p:nvPr/>
        </p:nvSpPr>
        <p:spPr>
          <a:xfrm>
            <a:off x="4881093" y="3593206"/>
            <a:ext cx="1238957" cy="327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4AF12-8895-4B7C-BEE7-DFD05D97718D}"/>
              </a:ext>
            </a:extLst>
          </p:cNvPr>
          <p:cNvSpPr/>
          <p:nvPr/>
        </p:nvSpPr>
        <p:spPr>
          <a:xfrm>
            <a:off x="-25758" y="5938518"/>
            <a:ext cx="4973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-Roman"/>
                <a:ea typeface="+mn-ea"/>
                <a:cs typeface="+mn-cs"/>
              </a:rPr>
              <a:t>PNAS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6"/>
                <a:ea typeface="+mn-ea"/>
                <a:cs typeface="+mn-cs"/>
              </a:rPr>
              <a:t>|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-Bold"/>
                <a:ea typeface="+mn-ea"/>
                <a:cs typeface="+mn-cs"/>
              </a:rPr>
              <a:t>October 8, 2019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6"/>
                <a:ea typeface="+mn-ea"/>
                <a:cs typeface="+mn-cs"/>
              </a:rPr>
              <a:t>|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-Roman"/>
                <a:ea typeface="+mn-ea"/>
                <a:cs typeface="+mn-cs"/>
              </a:rPr>
              <a:t>vol. 116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6"/>
                <a:ea typeface="+mn-ea"/>
                <a:cs typeface="+mn-cs"/>
              </a:rPr>
              <a:t>|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-Roman"/>
                <a:ea typeface="+mn-ea"/>
                <a:cs typeface="+mn-cs"/>
              </a:rPr>
              <a:t>no. 41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6"/>
                <a:ea typeface="+mn-ea"/>
                <a:cs typeface="+mn-cs"/>
              </a:rPr>
              <a:t>|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-Bold"/>
                <a:ea typeface="+mn-ea"/>
                <a:cs typeface="+mn-cs"/>
              </a:rPr>
              <a:t>20329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75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and Detection of Twisted Waves of Neutrons and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Tractricious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R. Wilson, 1988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842B7C0-68EF-E440-DE5A-A0007CFD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6" y="6350056"/>
            <a:ext cx="2583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2E40D-2834-B516-53E0-21F76BF0DCEB}"/>
              </a:ext>
            </a:extLst>
          </p:cNvPr>
          <p:cNvSpPr txBox="1"/>
          <p:nvPr/>
        </p:nvSpPr>
        <p:spPr>
          <a:xfrm>
            <a:off x="524107" y="1081668"/>
            <a:ext cx="5406432" cy="5268388"/>
          </a:xfrm>
          <a:prstGeom prst="rect">
            <a:avLst/>
          </a:prstGeom>
          <a:solidFill>
            <a:srgbClr val="F6B4D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3274F-6CB6-DD9C-630A-31D443D4ED7D}"/>
              </a:ext>
            </a:extLst>
          </p:cNvPr>
          <p:cNvSpPr txBox="1"/>
          <p:nvPr/>
        </p:nvSpPr>
        <p:spPr>
          <a:xfrm>
            <a:off x="1009246" y="1494262"/>
            <a:ext cx="4594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golden jubilee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twist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particle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as 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C40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latest twist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665828-B32F-77DA-3613-F363D64B9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 r="9320"/>
          <a:stretch/>
        </p:blipFill>
        <p:spPr>
          <a:xfrm rot="5400000">
            <a:off x="4184698" y="2093334"/>
            <a:ext cx="6218782" cy="306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20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567866-B84D-C83F-C053-BF1A5C24E4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66A445-D05A-5E4B-2D6C-0FE1DE76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B64C2-75ED-99CC-7892-AADB59766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36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09CD44-5D0B-51DB-D11B-32F116335A07}"/>
              </a:ext>
            </a:extLst>
          </p:cNvPr>
          <p:cNvSpPr txBox="1"/>
          <p:nvPr/>
        </p:nvSpPr>
        <p:spPr>
          <a:xfrm rot="16200000">
            <a:off x="9671420" y="4006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Etsy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8D7C1-E6AA-BA1B-6846-60B80EB02F86}"/>
              </a:ext>
            </a:extLst>
          </p:cNvPr>
          <p:cNvSpPr txBox="1"/>
          <p:nvPr/>
        </p:nvSpPr>
        <p:spPr>
          <a:xfrm>
            <a:off x="3374158" y="5468813"/>
            <a:ext cx="57219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Maryland University Training Reactor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Maryland, College Park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Licensed power: 0.25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1590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E835E0-2CC6-9953-0D9C-38AE7025D0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4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ssue Cover">
            <a:extLst>
              <a:ext uri="{FF2B5EF4-FFF2-40B4-BE49-F238E27FC236}">
                <a16:creationId xmlns:a16="http://schemas.microsoft.com/office/drawing/2014/main" id="{C737DFF7-2BC1-0116-99CE-97DE37EA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48" y="2907741"/>
            <a:ext cx="2942579" cy="38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s uranium cube came from Nazi Germany's nuclear reactor program |  Science News">
            <a:extLst>
              <a:ext uri="{FF2B5EF4-FFF2-40B4-BE49-F238E27FC236}">
                <a16:creationId xmlns:a16="http://schemas.microsoft.com/office/drawing/2014/main" id="{296DF431-40AE-8836-1D77-27C8D8C6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14" y="147917"/>
            <a:ext cx="352425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03ACC8-F8DF-2CAE-B2CD-2CF211401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1" t="12037" r="69999" b="12703"/>
          <a:stretch/>
        </p:blipFill>
        <p:spPr>
          <a:xfrm>
            <a:off x="174811" y="195070"/>
            <a:ext cx="3299013" cy="5017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DB209-9A5B-E712-9DBB-E63E6470C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83" t="8171" r="16600" b="41712"/>
          <a:stretch/>
        </p:blipFill>
        <p:spPr>
          <a:xfrm>
            <a:off x="4086908" y="195070"/>
            <a:ext cx="3840480" cy="26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67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of National Flag">
            <a:extLst>
              <a:ext uri="{FF2B5EF4-FFF2-40B4-BE49-F238E27FC236}">
                <a16:creationId xmlns:a16="http://schemas.microsoft.com/office/drawing/2014/main" id="{A895692C-2F10-4E7A-9CC6-D44A4DC9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D8F46-E6F7-464D-895B-AC8C075B2A7E}"/>
              </a:ext>
            </a:extLst>
          </p:cNvPr>
          <p:cNvSpPr txBox="1"/>
          <p:nvPr/>
        </p:nvSpPr>
        <p:spPr>
          <a:xfrm>
            <a:off x="269640" y="209925"/>
            <a:ext cx="1167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EF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electrically neutral is the neutron?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F3CAA-513A-3F13-7325-CAFA888549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6" t="22082" r="28780" b="40547"/>
          <a:stretch/>
        </p:blipFill>
        <p:spPr>
          <a:xfrm>
            <a:off x="231003" y="850979"/>
            <a:ext cx="4853355" cy="2562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A529F4-A6F7-408C-B069-E04877024486}"/>
              </a:ext>
            </a:extLst>
          </p:cNvPr>
          <p:cNvSpPr txBox="1"/>
          <p:nvPr/>
        </p:nvSpPr>
        <p:spPr>
          <a:xfrm>
            <a:off x="5755313" y="2524378"/>
            <a:ext cx="4528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 Data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Exp. Phys.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083C01 (2022)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E6BB7A-5C26-A792-4A89-A90F6FFC19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2" t="70254" r="18066" b="6575"/>
          <a:stretch/>
        </p:blipFill>
        <p:spPr>
          <a:xfrm>
            <a:off x="275066" y="3825965"/>
            <a:ext cx="11667283" cy="25303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59541-61BA-8784-BB9D-7A7D8C25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5A49-DD50-4A73-BCEB-DC8B053F6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97E7F4-C881-9B35-C24B-0A81F5AE3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6" t="58890" r="28780" b="26666"/>
          <a:stretch/>
        </p:blipFill>
        <p:spPr>
          <a:xfrm>
            <a:off x="5261863" y="942842"/>
            <a:ext cx="6766560" cy="13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3C4043"/>
                </a:solidFill>
                <a:effectLst/>
              </a:rPr>
              <a:t>Generation, Detection and Application of Twisted Waves of Light and Neutrons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5DAB3-D234-4D4D-802E-B8F48BEBD837}"/>
              </a:ext>
            </a:extLst>
          </p:cNvPr>
          <p:cNvSpPr txBox="1"/>
          <p:nvPr/>
        </p:nvSpPr>
        <p:spPr>
          <a:xfrm>
            <a:off x="409302" y="873370"/>
            <a:ext cx="55473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Dusan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Sarenac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	Melissa E. Henderson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aseline="30000" dirty="0">
                <a:solidFill>
                  <a:srgbClr val="3C4043"/>
                </a:solidFill>
                <a:latin typeface="Roboto" panose="02000000000000000000" pitchFamily="2" charset="0"/>
              </a:rPr>
              <a:t>    </a:t>
            </a:r>
          </a:p>
          <a:p>
            <a:r>
              <a:rPr lang="en-US" baseline="30000" dirty="0">
                <a:solidFill>
                  <a:srgbClr val="3C4043"/>
                </a:solidFill>
                <a:latin typeface="Roboto" panose="02000000000000000000" pitchFamily="2" charset="0"/>
              </a:rPr>
              <a:t>       </a:t>
            </a:r>
            <a:r>
              <a:rPr lang="en-US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Huseyin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Ekinci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</a:t>
            </a:r>
            <a:r>
              <a:rPr lang="en-US" b="1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Charles W. Clark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2,3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	 </a:t>
            </a:r>
            <a:endParaRPr lang="en-US" dirty="0">
              <a:solidFill>
                <a:srgbClr val="3C4043"/>
              </a:solidFill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 Chandra B. Shahi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  David Cory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endParaRPr lang="en-US" b="0" i="0" dirty="0">
              <a:solidFill>
                <a:srgbClr val="3C404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     Lisa DeBeer-Schmitt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   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Michael G. Huber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</a:t>
            </a:r>
          </a:p>
          <a:p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                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Connor L. Kapahi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aseline="30000" dirty="0">
                <a:solidFill>
                  <a:srgbClr val="3C4043"/>
                </a:solidFill>
                <a:latin typeface="Roboto" panose="02000000000000000000" pitchFamily="2" charset="0"/>
              </a:rPr>
              <a:t>      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Dmitry Pushin</a:t>
            </a:r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3A460-0E1A-4713-9D35-BAD1CBEDACF2}"/>
              </a:ext>
            </a:extLst>
          </p:cNvPr>
          <p:cNvSpPr txBox="1"/>
          <p:nvPr/>
        </p:nvSpPr>
        <p:spPr>
          <a:xfrm>
            <a:off x="8665028" y="1516017"/>
            <a:ext cx="3526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baseline="3000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b="0" i="0" dirty="0">
                <a:solidFill>
                  <a:srgbClr val="3C4043"/>
                </a:solidFill>
                <a:effectLst/>
                <a:latin typeface="Calibri" panose="020F0502020204030204" pitchFamily="34" charset="0"/>
              </a:rPr>
              <a:t>Institute for Quantum Computing,</a:t>
            </a:r>
          </a:p>
          <a:p>
            <a:r>
              <a:rPr lang="en-US" dirty="0">
                <a:solidFill>
                  <a:srgbClr val="3C4043"/>
                </a:solidFill>
                <a:latin typeface="Calibri" panose="020F0502020204030204" pitchFamily="34" charset="0"/>
              </a:rPr>
              <a:t>      University of Waterloo</a:t>
            </a:r>
            <a:endParaRPr lang="en-US" b="0" i="0" dirty="0">
              <a:solidFill>
                <a:srgbClr val="3C4043"/>
              </a:solidFill>
              <a:effectLst/>
              <a:latin typeface="Calibri" panose="020F0502020204030204" pitchFamily="34" charset="0"/>
            </a:endParaRPr>
          </a:p>
          <a:p>
            <a:r>
              <a:rPr lang="en-US" baseline="30000" dirty="0">
                <a:solidFill>
                  <a:srgbClr val="3C4043"/>
                </a:solidFill>
                <a:latin typeface="Calibri" panose="020F0502020204030204" pitchFamily="34" charset="0"/>
              </a:rPr>
              <a:t>2</a:t>
            </a:r>
            <a:r>
              <a:rPr lang="en-US" b="1" dirty="0">
                <a:solidFill>
                  <a:srgbClr val="3C4043"/>
                </a:solidFill>
                <a:latin typeface="Calibri" panose="020F0502020204030204" pitchFamily="34" charset="0"/>
              </a:rPr>
              <a:t>National Institute of Standards</a:t>
            </a:r>
          </a:p>
          <a:p>
            <a:r>
              <a:rPr lang="en-US" b="1" dirty="0">
                <a:solidFill>
                  <a:srgbClr val="3C4043"/>
                </a:solidFill>
                <a:latin typeface="Calibri" panose="020F0502020204030204" pitchFamily="34" charset="0"/>
              </a:rPr>
              <a:t>       and Technology</a:t>
            </a:r>
          </a:p>
          <a:p>
            <a:r>
              <a:rPr lang="en-US" baseline="30000" dirty="0">
                <a:solidFill>
                  <a:srgbClr val="3C4043"/>
                </a:solidFill>
                <a:latin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3C4043"/>
                </a:solidFill>
                <a:latin typeface="Calibri" panose="020F0502020204030204" pitchFamily="34" charset="0"/>
              </a:rPr>
              <a:t>Joint Quantum Institute</a:t>
            </a:r>
          </a:p>
          <a:p>
            <a:r>
              <a:rPr lang="en-US" baseline="30000" dirty="0">
                <a:solidFill>
                  <a:srgbClr val="3C4043"/>
                </a:solidFill>
                <a:latin typeface="Calibri" panose="020F0502020204030204" pitchFamily="34" charset="0"/>
              </a:rPr>
              <a:t>4</a:t>
            </a:r>
            <a:r>
              <a:rPr lang="en-US" dirty="0">
                <a:solidFill>
                  <a:srgbClr val="3C4043"/>
                </a:solidFill>
                <a:latin typeface="Calibri" panose="020F0502020204030204" pitchFamily="34" charset="0"/>
              </a:rPr>
              <a:t>Oak Ridge National Laboratory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  <a:effectLst/>
              </a:rPr>
              <a:t>Tractricious</a:t>
            </a:r>
            <a:endParaRPr lang="en-US" i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R. R. Wilson, 1988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FermiLab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AC673-25F4-6A25-91EB-5D9ADDA8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6" y="6350056"/>
            <a:ext cx="258336" cy="365125"/>
          </a:xfrm>
        </p:spPr>
        <p:txBody>
          <a:bodyPr/>
          <a:lstStyle/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t>6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45CE0-5B3B-B7F9-DBE2-A85AE9318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 r="9320"/>
          <a:stretch/>
        </p:blipFill>
        <p:spPr>
          <a:xfrm rot="5400000">
            <a:off x="4184698" y="2093334"/>
            <a:ext cx="6218782" cy="306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9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3C4043"/>
                </a:solidFill>
                <a:effectLst/>
              </a:rPr>
              <a:t>Generation and Detection of Twisted Waves of Neutrons and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  <a:effectLst/>
              </a:rPr>
              <a:t>Tractricious</a:t>
            </a:r>
            <a:endParaRPr lang="en-US" i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R. R. Wilson, 1988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FermiLab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842B7C0-68EF-E440-DE5A-A0007CFD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6" y="6350056"/>
            <a:ext cx="258336" cy="365125"/>
          </a:xfrm>
        </p:spPr>
        <p:txBody>
          <a:bodyPr/>
          <a:lstStyle/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t>7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2E40D-2834-B516-53E0-21F76BF0DCEB}"/>
              </a:ext>
            </a:extLst>
          </p:cNvPr>
          <p:cNvSpPr txBox="1"/>
          <p:nvPr/>
        </p:nvSpPr>
        <p:spPr>
          <a:xfrm>
            <a:off x="524107" y="1081668"/>
            <a:ext cx="5406432" cy="5268388"/>
          </a:xfrm>
          <a:prstGeom prst="rect">
            <a:avLst/>
          </a:prstGeom>
          <a:solidFill>
            <a:srgbClr val="F6B4D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3274F-6CB6-DD9C-630A-31D443D4ED7D}"/>
              </a:ext>
            </a:extLst>
          </p:cNvPr>
          <p:cNvSpPr txBox="1"/>
          <p:nvPr/>
        </p:nvSpPr>
        <p:spPr>
          <a:xfrm>
            <a:off x="1009246" y="1494262"/>
            <a:ext cx="4594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C4043"/>
                </a:solidFill>
              </a:rPr>
              <a:t>A golden jubilee</a:t>
            </a:r>
          </a:p>
          <a:p>
            <a:endParaRPr lang="en-US" sz="2400" b="1" dirty="0">
              <a:solidFill>
                <a:srgbClr val="3C4043"/>
              </a:solidFill>
            </a:endParaRPr>
          </a:p>
          <a:p>
            <a:r>
              <a:rPr lang="en-US" sz="2400" b="1" dirty="0">
                <a:solidFill>
                  <a:srgbClr val="3C4043"/>
                </a:solidFill>
              </a:rPr>
              <a:t>A new twist</a:t>
            </a:r>
          </a:p>
          <a:p>
            <a:endParaRPr lang="en-US" sz="2400" b="1" dirty="0">
              <a:solidFill>
                <a:srgbClr val="3C4043"/>
              </a:solidFill>
            </a:endParaRPr>
          </a:p>
          <a:p>
            <a:r>
              <a:rPr lang="en-US" sz="2400" b="1" dirty="0">
                <a:solidFill>
                  <a:srgbClr val="3C4043"/>
                </a:solidFill>
              </a:rPr>
              <a:t>Waves 101</a:t>
            </a:r>
          </a:p>
          <a:p>
            <a:endParaRPr lang="en-US" sz="2400" b="1" dirty="0">
              <a:solidFill>
                <a:srgbClr val="3C4043"/>
              </a:solidFill>
            </a:endParaRPr>
          </a:p>
          <a:p>
            <a:r>
              <a:rPr lang="en-US" sz="2400" b="1" dirty="0">
                <a:solidFill>
                  <a:srgbClr val="3C4043"/>
                </a:solidFill>
              </a:rPr>
              <a:t>Neutron as particle</a:t>
            </a:r>
          </a:p>
          <a:p>
            <a:endParaRPr lang="en-US" sz="2400" b="1" dirty="0">
              <a:solidFill>
                <a:srgbClr val="3C4043"/>
              </a:solidFill>
            </a:endParaRPr>
          </a:p>
          <a:p>
            <a:r>
              <a:rPr lang="en-US" sz="2400" b="1" dirty="0">
                <a:solidFill>
                  <a:srgbClr val="3C4043"/>
                </a:solidFill>
              </a:rPr>
              <a:t>Neutron as wave</a:t>
            </a:r>
          </a:p>
          <a:p>
            <a:endParaRPr lang="en-US" sz="2400" b="1" dirty="0">
              <a:solidFill>
                <a:srgbClr val="3C4043"/>
              </a:solidFill>
            </a:endParaRPr>
          </a:p>
          <a:p>
            <a:r>
              <a:rPr lang="en-US" sz="2400" b="1" dirty="0">
                <a:solidFill>
                  <a:srgbClr val="3C4043"/>
                </a:solidFill>
              </a:rPr>
              <a:t>The latest twist</a:t>
            </a:r>
          </a:p>
        </p:txBody>
      </p:sp>
    </p:spTree>
    <p:extLst>
      <p:ext uri="{BB962C8B-B14F-4D97-AF65-F5344CB8AC3E}">
        <p14:creationId xmlns:p14="http://schemas.microsoft.com/office/powerpoint/2010/main" val="296893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7647C-655A-41ED-8481-0413BA6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21DAB-A287-432C-9D36-A630DC38A7A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3C4043"/>
                </a:solidFill>
                <a:effectLst/>
              </a:rPr>
              <a:t>Generation and Detection of Twisted Waves of Neutrons and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B92D-E9D2-4DD7-A17A-7A5ACF77A4C9}"/>
              </a:ext>
            </a:extLst>
          </p:cNvPr>
          <p:cNvSpPr txBox="1"/>
          <p:nvPr/>
        </p:nvSpPr>
        <p:spPr>
          <a:xfrm>
            <a:off x="6261462" y="6099628"/>
            <a:ext cx="29391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solidFill>
                  <a:schemeClr val="bg1"/>
                </a:solidFill>
                <a:effectLst/>
              </a:rPr>
              <a:t>Tractricious</a:t>
            </a:r>
            <a:endParaRPr lang="en-US" i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R. R. Wilson, 1988</a:t>
            </a:r>
            <a:endParaRPr lang="en-US" sz="16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29FA-A0B2-43A1-957A-67844C8FABC7}"/>
              </a:ext>
            </a:extLst>
          </p:cNvPr>
          <p:cNvSpPr txBox="1"/>
          <p:nvPr/>
        </p:nvSpPr>
        <p:spPr>
          <a:xfrm rot="16200000">
            <a:off x="11488222" y="6117252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FermiLab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842B7C0-68EF-E440-DE5A-A0007CFD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66" y="6350056"/>
            <a:ext cx="258336" cy="365125"/>
          </a:xfrm>
        </p:spPr>
        <p:txBody>
          <a:bodyPr/>
          <a:lstStyle/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t>8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2E40D-2834-B516-53E0-21F76BF0DCEB}"/>
              </a:ext>
            </a:extLst>
          </p:cNvPr>
          <p:cNvSpPr txBox="1"/>
          <p:nvPr/>
        </p:nvSpPr>
        <p:spPr>
          <a:xfrm>
            <a:off x="524107" y="1081668"/>
            <a:ext cx="5406432" cy="5268388"/>
          </a:xfrm>
          <a:prstGeom prst="rect">
            <a:avLst/>
          </a:prstGeom>
          <a:solidFill>
            <a:srgbClr val="F6B4D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3274F-6CB6-DD9C-630A-31D443D4ED7D}"/>
              </a:ext>
            </a:extLst>
          </p:cNvPr>
          <p:cNvSpPr txBox="1"/>
          <p:nvPr/>
        </p:nvSpPr>
        <p:spPr>
          <a:xfrm>
            <a:off x="1009246" y="1494262"/>
            <a:ext cx="45943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C4043"/>
                </a:solidFill>
              </a:rPr>
              <a:t>A golden jubilee</a:t>
            </a:r>
          </a:p>
          <a:p>
            <a:endParaRPr lang="en-US" sz="2400" b="1" dirty="0">
              <a:solidFill>
                <a:srgbClr val="3C4043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A new twist</a:t>
            </a:r>
          </a:p>
          <a:p>
            <a:endParaRPr lang="en-US" sz="2400" b="1" dirty="0">
              <a:solidFill>
                <a:srgbClr val="FFEBD0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Waves 101</a:t>
            </a:r>
          </a:p>
          <a:p>
            <a:endParaRPr lang="en-US" sz="2400" b="1" dirty="0">
              <a:solidFill>
                <a:srgbClr val="FFEBD0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Neutron as particle</a:t>
            </a:r>
          </a:p>
          <a:p>
            <a:endParaRPr lang="en-US" sz="2400" b="1" dirty="0">
              <a:solidFill>
                <a:srgbClr val="FFEBD0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Neutron as wave</a:t>
            </a:r>
          </a:p>
          <a:p>
            <a:endParaRPr lang="en-US" sz="2400" b="1" dirty="0">
              <a:solidFill>
                <a:srgbClr val="FFEBD0"/>
              </a:solidFill>
            </a:endParaRPr>
          </a:p>
          <a:p>
            <a:r>
              <a:rPr lang="en-US" sz="2400" b="1" dirty="0">
                <a:solidFill>
                  <a:srgbClr val="FFEBD0"/>
                </a:solidFill>
              </a:rPr>
              <a:t>The latest twist</a:t>
            </a:r>
          </a:p>
        </p:txBody>
      </p:sp>
    </p:spTree>
    <p:extLst>
      <p:ext uri="{BB962C8B-B14F-4D97-AF65-F5344CB8AC3E}">
        <p14:creationId xmlns:p14="http://schemas.microsoft.com/office/powerpoint/2010/main" val="25123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39FF78-31AE-7CDF-64D3-D8C5B2C34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7" t="26837" r="30285" b="1142"/>
          <a:stretch/>
        </p:blipFill>
        <p:spPr>
          <a:xfrm>
            <a:off x="4096636" y="839322"/>
            <a:ext cx="7678653" cy="5577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CA000E-CCAB-A63C-33AB-EFFCE5D90232}"/>
              </a:ext>
            </a:extLst>
          </p:cNvPr>
          <p:cNvSpPr/>
          <p:nvPr/>
        </p:nvSpPr>
        <p:spPr>
          <a:xfrm>
            <a:off x="8613175" y="3288273"/>
            <a:ext cx="2556098" cy="33996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BED02-1167-33F1-6870-897196E7F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3" t="30407" r="23751" b="7315"/>
          <a:stretch/>
        </p:blipFill>
        <p:spPr>
          <a:xfrm>
            <a:off x="416711" y="194399"/>
            <a:ext cx="3575341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330C39-B52A-8C31-1BF1-AE64FAE40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85" t="15369" r="34213" b="10603"/>
          <a:stretch/>
        </p:blipFill>
        <p:spPr>
          <a:xfrm>
            <a:off x="517336" y="2881312"/>
            <a:ext cx="3374092" cy="3657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E7FE-0200-BBEF-0DB0-D5F170B28FCB}"/>
              </a:ext>
            </a:extLst>
          </p:cNvPr>
          <p:cNvCxnSpPr>
            <a:cxnSpLocks/>
          </p:cNvCxnSpPr>
          <p:nvPr/>
        </p:nvCxnSpPr>
        <p:spPr>
          <a:xfrm>
            <a:off x="8001000" y="6081768"/>
            <a:ext cx="3517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B2885B-0757-FD75-73F0-0964676FDF2B}"/>
              </a:ext>
            </a:extLst>
          </p:cNvPr>
          <p:cNvCxnSpPr>
            <a:cxnSpLocks/>
          </p:cNvCxnSpPr>
          <p:nvPr/>
        </p:nvCxnSpPr>
        <p:spPr>
          <a:xfrm>
            <a:off x="4559300" y="6297668"/>
            <a:ext cx="53319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60E2AEE3-8872-7436-693C-93C676E3AF86}"/>
              </a:ext>
            </a:extLst>
          </p:cNvPr>
          <p:cNvSpPr txBox="1">
            <a:spLocks/>
          </p:cNvSpPr>
          <p:nvPr/>
        </p:nvSpPr>
        <p:spPr>
          <a:xfrm>
            <a:off x="21252" y="6350056"/>
            <a:ext cx="379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95A49-DD50-4A73-BCEB-DC8B053F6277}" type="slidenum">
              <a:rPr lang="en-US" b="1" smtClean="0">
                <a:solidFill>
                  <a:schemeClr val="bg1"/>
                </a:solidFill>
                <a:highlight>
                  <a:srgbClr val="000000"/>
                </a:highlight>
              </a:rPr>
              <a:pPr/>
              <a:t>9</a:t>
            </a:fld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6B8F49-038F-8676-0739-E59E05EE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24" y="227441"/>
            <a:ext cx="208076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B9F12-247B-DCAC-8050-E7BC265E2F59}"/>
              </a:ext>
            </a:extLst>
          </p:cNvPr>
          <p:cNvSpPr txBox="1"/>
          <p:nvPr/>
        </p:nvSpPr>
        <p:spPr>
          <a:xfrm>
            <a:off x="9855368" y="1653950"/>
            <a:ext cx="21349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C4043"/>
                </a:solidFill>
              </a:rPr>
              <a:t>Prof. Sir Michael Berry FRS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2E1B4-CC9B-1DD3-30F7-390B3656A6B6}"/>
              </a:ext>
            </a:extLst>
          </p:cNvPr>
          <p:cNvSpPr txBox="1"/>
          <p:nvPr/>
        </p:nvSpPr>
        <p:spPr>
          <a:xfrm>
            <a:off x="5257801" y="258164"/>
            <a:ext cx="2300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golden jubilee!</a:t>
            </a:r>
          </a:p>
        </p:txBody>
      </p:sp>
    </p:spTree>
    <p:extLst>
      <p:ext uri="{BB962C8B-B14F-4D97-AF65-F5344CB8AC3E}">
        <p14:creationId xmlns:p14="http://schemas.microsoft.com/office/powerpoint/2010/main" val="1306225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12754</TotalTime>
  <Words>2403</Words>
  <Application>Microsoft Office PowerPoint</Application>
  <PresentationFormat>Widescreen</PresentationFormat>
  <Paragraphs>444</Paragraphs>
  <Slides>59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AdvTTd7835f12</vt:lpstr>
      <vt:lpstr>Arial</vt:lpstr>
      <vt:lpstr>Calibri</vt:lpstr>
      <vt:lpstr>Calibri Light</vt:lpstr>
      <vt:lpstr>Cambria Math</vt:lpstr>
      <vt:lpstr>CMSY6</vt:lpstr>
      <vt:lpstr>Frutiger-Bold</vt:lpstr>
      <vt:lpstr>Frutiger-Roman</vt:lpstr>
      <vt:lpstr>Gill Sans MT</vt:lpstr>
      <vt:lpstr>Roboto</vt:lpstr>
      <vt:lpstr>Symbol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Clark, Charles W. Dr. (Fed)</dc:creator>
  <cp:lastModifiedBy>Clark, Charles W. Dr. (Assoc)</cp:lastModifiedBy>
  <cp:revision>135</cp:revision>
  <dcterms:created xsi:type="dcterms:W3CDTF">2020-02-27T16:18:51Z</dcterms:created>
  <dcterms:modified xsi:type="dcterms:W3CDTF">2024-01-24T15:10:33Z</dcterms:modified>
</cp:coreProperties>
</file>