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_rels/presentation.xml.rels" ContentType="application/vnd.openxmlformats-package.relationship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13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_rels/slideLayout4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.xml.rels" ContentType="application/vnd.openxmlformats-package.relationships+xml"/>
  <Override PartName="/ppt/slideLayouts/slideLayout17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theme/theme2.xml" ContentType="application/vnd.openxmlformats-officedocument.theme+xml"/>
  <Override PartName="/ppt/media/image57.png" ContentType="image/png"/>
  <Override PartName="/ppt/media/image14.png" ContentType="image/png"/>
  <Override PartName="/ppt/media/image48.png" ContentType="image/png"/>
  <Override PartName="/ppt/media/image47.png" ContentType="image/png"/>
  <Override PartName="/ppt/media/image44.png" ContentType="image/png"/>
  <Override PartName="/ppt/media/image87.png" ContentType="image/png"/>
  <Override PartName="/ppt/media/image43.emf" ContentType="image/x-emf"/>
  <Override PartName="/ppt/media/image40.png" ContentType="image/png"/>
  <Override PartName="/ppt/media/image83.png" ContentType="image/png"/>
  <Override PartName="/ppt/media/image56.png" ContentType="image/png"/>
  <Override PartName="/ppt/media/image13.jpeg" ContentType="image/jpeg"/>
  <Override PartName="/ppt/media/image39.png" ContentType="image/png"/>
  <Override PartName="/ppt/media/image55.png" ContentType="image/png"/>
  <Override PartName="/ppt/media/image12.png" ContentType="image/png"/>
  <Override PartName="/ppt/media/image38.png" ContentType="image/png"/>
  <Override PartName="/ppt/media/image54.png" ContentType="image/png"/>
  <Override PartName="/ppt/media/image37.png" ContentType="image/png"/>
  <Override PartName="/ppt/media/image49.png" ContentType="image/png"/>
  <Override PartName="/ppt/media/image1.png" ContentType="image/png"/>
  <Override PartName="/ppt/media/image33.jpeg" ContentType="image/jpeg"/>
  <Override PartName="/ppt/media/image30.png" ContentType="image/png"/>
  <Override PartName="/ppt/media/image73.png" ContentType="image/png"/>
  <Override PartName="/ppt/media/image9.png" ContentType="image/png"/>
  <Override PartName="/ppt/media/image10.png" ContentType="image/png"/>
  <Override PartName="/ppt/media/image53.png" ContentType="image/png"/>
  <Override PartName="/ppt/media/image32.png" ContentType="image/png"/>
  <Override PartName="/ppt/media/image75.png" ContentType="image/png"/>
  <Override PartName="/ppt/media/image15.png" ContentType="image/png"/>
  <Override PartName="/ppt/media/image58.png" ContentType="image/png"/>
  <Override PartName="/ppt/media/image8.png" ContentType="image/png"/>
  <Override PartName="/ppt/media/image20.png" ContentType="image/png"/>
  <Override PartName="/ppt/media/image63.png" ContentType="image/png"/>
  <Override PartName="/ppt/media/image7.png" ContentType="image/png"/>
  <Override PartName="/ppt/media/image6.png" ContentType="image/png"/>
  <Override PartName="/ppt/media/image18.png" ContentType="image/png"/>
  <Override PartName="/ppt/media/image60.png" ContentType="image/png"/>
  <Override PartName="/ppt/media/image26.png" ContentType="image/png"/>
  <Override PartName="/ppt/media/image69.png" ContentType="image/png"/>
  <Override PartName="/ppt/media/image86.png" ContentType="image/png"/>
  <Override PartName="/ppt/media/image27.jpeg" ContentType="image/jpeg"/>
  <Override PartName="/ppt/media/image22.emf" ContentType="image/x-emf"/>
  <Override PartName="/ppt/media/image29.png" ContentType="image/png"/>
  <Override PartName="/ppt/media/image80.png" ContentType="image/png"/>
  <Override PartName="/ppt/media/image89.png" ContentType="image/png"/>
  <Override PartName="/ppt/media/image46.png" ContentType="image/png"/>
  <Override PartName="/ppt/media/image28.png" ContentType="image/png"/>
  <Override PartName="/ppt/media/image88.png" ContentType="image/png"/>
  <Override PartName="/ppt/media/image45.png" ContentType="image/png"/>
  <Override PartName="/ppt/media/image62.png" ContentType="image/png"/>
  <Override PartName="/ppt/media/image61.png" ContentType="image/png"/>
  <Override PartName="/ppt/media/image91.png" ContentType="image/png"/>
  <Override PartName="/ppt/media/image92.png" ContentType="image/png"/>
  <Override PartName="/ppt/media/image76.png" ContentType="image/png"/>
  <Override PartName="/ppt/media/image2.png" ContentType="image/png"/>
  <Override PartName="/ppt/media/image21.png" ContentType="image/png"/>
  <Override PartName="/ppt/media/image64.png" ContentType="image/png"/>
  <Override PartName="/ppt/media/image81.png" ContentType="image/png"/>
  <Override PartName="/ppt/media/image72.png" ContentType="image/png"/>
  <Override PartName="/ppt/media/image71.png" ContentType="image/png"/>
  <Override PartName="/ppt/media/image90.png" ContentType="image/png"/>
  <Override PartName="/ppt/media/image82.png" ContentType="image/png"/>
  <Override PartName="/ppt/media/image65.png" ContentType="image/png"/>
  <Override PartName="/ppt/media/image66.png" ContentType="image/png"/>
  <Override PartName="/ppt/media/image70.png" ContentType="image/png"/>
  <Override PartName="/ppt/media/image19.png" ContentType="image/png"/>
  <Override PartName="/ppt/media/image35.png" ContentType="image/png"/>
  <Override PartName="/ppt/media/image78.png" ContentType="image/png"/>
  <Override PartName="/ppt/media/image52.png" ContentType="image/png"/>
  <Override PartName="/ppt/media/image95.png" ContentType="image/png"/>
  <Override PartName="/ppt/media/image4.png" ContentType="image/png"/>
  <Override PartName="/ppt/media/image68.png" ContentType="image/png"/>
  <Override PartName="/ppt/media/image25.png" ContentType="image/png"/>
  <Override PartName="/ppt/media/image85.png" ContentType="image/png"/>
  <Override PartName="/ppt/media/image42.png" ContentType="image/png"/>
  <Override PartName="/ppt/media/image17.png" ContentType="image/png"/>
  <Override PartName="/ppt/media/image34.png" ContentType="image/png"/>
  <Override PartName="/ppt/media/image77.png" ContentType="image/png"/>
  <Override PartName="/ppt/media/image51.png" ContentType="image/png"/>
  <Override PartName="/ppt/media/image94.png" ContentType="image/png"/>
  <Override PartName="/ppt/media/image3.png" ContentType="image/png"/>
  <Override PartName="/ppt/media/image67.png" ContentType="image/png"/>
  <Override PartName="/ppt/media/image24.png" ContentType="image/png"/>
  <Override PartName="/ppt/media/image84.png" ContentType="image/png"/>
  <Override PartName="/ppt/media/image41.png" ContentType="image/png"/>
  <Override PartName="/ppt/media/image93.png" ContentType="image/png"/>
  <Override PartName="/ppt/media/image50.png" ContentType="image/png"/>
  <Override PartName="/ppt/media/image59.png" ContentType="image/png"/>
  <Override PartName="/ppt/media/image16.png" ContentType="image/png"/>
  <Override PartName="/ppt/media/image74.png" ContentType="image/png"/>
  <Override PartName="/ppt/media/image31.png" ContentType="image/png"/>
  <Override PartName="/ppt/media/image23.gif" ContentType="image/gif"/>
  <Override PartName="/ppt/media/image5.png" ContentType="image/png"/>
  <Override PartName="/ppt/media/image36.png" ContentType="image/png"/>
  <Override PartName="/ppt/media/image11.jpeg" ContentType="image/jpeg"/>
  <Override PartName="/ppt/media/image79.png" ContentType="image/png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19.xml" ContentType="application/vnd.openxmlformats-officedocument.presentationml.slide+xml"/>
  <Override PartName="/ppt/slides/slide1.xml" ContentType="application/vnd.openxmlformats-officedocument.presentationml.slide+xml"/>
  <Override PartName="/ppt/slides/slide36.xml" ContentType="application/vnd.openxmlformats-officedocument.presentationml.slide+xml"/>
  <Override PartName="/ppt/slides/slide26.xml" ContentType="application/vnd.openxmlformats-officedocument.presentationml.slide+xml"/>
  <Override PartName="/ppt/slides/slide18.xml" ContentType="application/vnd.openxmlformats-officedocument.presentationml.slide+xml"/>
  <Override PartName="/ppt/slides/slide35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4.xml" ContentType="application/vnd.openxmlformats-officedocument.presentationml.slide+xml"/>
  <Override PartName="/ppt/slides/slide21.xml" ContentType="application/vnd.openxmlformats-officedocument.presentationml.slide+xml"/>
  <Override PartName="/ppt/slides/slide13.xml" ContentType="application/vnd.openxmlformats-officedocument.presentationml.slide+xml"/>
  <Override PartName="/ppt/slides/slide30.xml" ContentType="application/vnd.openxmlformats-officedocument.presentationml.slide+xml"/>
  <Override PartName="/ppt/slides/slide22.xml" ContentType="application/vnd.openxmlformats-officedocument.presentationml.slide+xml"/>
  <Override PartName="/ppt/slides/slide5.xml" ContentType="application/vnd.openxmlformats-officedocument.presentationml.slide+xml"/>
  <Override PartName="/ppt/slides/slide3.xml" ContentType="application/vnd.openxmlformats-officedocument.presentationml.slide+xml"/>
  <Override PartName="/ppt/slides/slide38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1.xml" ContentType="application/vnd.openxmlformats-officedocument.presentationml.slide+xml"/>
  <Override PartName="/ppt/slides/slide37.xml" ContentType="application/vnd.openxmlformats-officedocument.presentationml.slide+xml"/>
  <Override PartName="/ppt/slides/slide2.xml" ContentType="application/vnd.openxmlformats-officedocument.presentationml.slide+xml"/>
  <Override PartName="/ppt/slides/slide10.xml" ContentType="application/vnd.openxmlformats-officedocument.presentationml.slide+xml"/>
  <Override PartName="/ppt/slides/slide14.xml" ContentType="application/vnd.openxmlformats-officedocument.presentationml.slide+xml"/>
  <Override PartName="/ppt/slides/slide31.xml" ContentType="application/vnd.openxmlformats-officedocument.presentationml.slide+xml"/>
  <Override PartName="/ppt/slides/slide23.xml" ContentType="application/vnd.openxmlformats-officedocument.presentationml.slide+xml"/>
  <Override PartName="/ppt/slides/slide15.xml" ContentType="application/vnd.openxmlformats-officedocument.presentationml.slide+xml"/>
  <Override PartName="/ppt/slides/slide32.xml" ContentType="application/vnd.openxmlformats-officedocument.presentationml.slide+xml"/>
  <Override PartName="/ppt/slides/slide24.xml" ContentType="application/vnd.openxmlformats-officedocument.presentationml.slide+xml"/>
  <Override PartName="/ppt/slides/slide16.xml" ContentType="application/vnd.openxmlformats-officedocument.presentationml.slide+xml"/>
  <Override PartName="/ppt/slides/slide33.xml" ContentType="application/vnd.openxmlformats-officedocument.presentationml.slide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37.xml.rels" ContentType="application/vnd.openxmlformats-package.relationships+xml"/>
  <Override PartName="/ppt/slides/_rels/slide9.xml.rels" ContentType="application/vnd.openxmlformats-package.relationships+xml"/>
  <Override PartName="/ppt/slides/_rels/slide8.xml.rels" ContentType="application/vnd.openxmlformats-package.relationships+xml"/>
  <Override PartName="/ppt/slides/_rels/slide22.xml.rels" ContentType="application/vnd.openxmlformats-package.relationships+xml"/>
  <Override PartName="/ppt/slides/_rels/slide14.xml.rels" ContentType="application/vnd.openxmlformats-package.relationships+xml"/>
  <Override PartName="/ppt/slides/_rels/slide31.xml.rels" ContentType="application/vnd.openxmlformats-package.relationships+xml"/>
  <Override PartName="/ppt/slides/_rels/slide20.xml.rels" ContentType="application/vnd.openxmlformats-package.relationships+xml"/>
  <Override PartName="/ppt/slides/_rels/slide12.xml.rels" ContentType="application/vnd.openxmlformats-package.relationships+xml"/>
  <Override PartName="/ppt/slides/_rels/slide38.xml.rels" ContentType="application/vnd.openxmlformats-package.relationships+xml"/>
  <Override PartName="/ppt/slides/_rels/slide3.xml.rels" ContentType="application/vnd.openxmlformats-package.relationships+xml"/>
  <Override PartName="/ppt/slides/_rels/slide23.xml.rels" ContentType="application/vnd.openxmlformats-package.relationships+xml"/>
  <Override PartName="/ppt/slides/_rels/slide27.xml.rels" ContentType="application/vnd.openxmlformats-package.relationships+xml"/>
  <Override PartName="/ppt/slides/_rels/slide7.xml.rels" ContentType="application/vnd.openxmlformats-package.relationships+xml"/>
  <Override PartName="/ppt/slides/_rels/slide35.xml.rels" ContentType="application/vnd.openxmlformats-package.relationships+xml"/>
  <Override PartName="/ppt/slides/_rels/slide18.xml.rels" ContentType="application/vnd.openxmlformats-package.relationships+xml"/>
  <Override PartName="/ppt/slides/_rels/slide26.xml.rels" ContentType="application/vnd.openxmlformats-package.relationships+xml"/>
  <Override PartName="/ppt/slides/_rels/slide6.xml.rels" ContentType="application/vnd.openxmlformats-package.relationships+xml"/>
  <Override PartName="/ppt/slides/_rels/slide19.xml.rels" ContentType="application/vnd.openxmlformats-package.relationships+xml"/>
  <Override PartName="/ppt/slides/_rels/slide36.xml.rels" ContentType="application/vnd.openxmlformats-package.relationships+xml"/>
  <Override PartName="/ppt/slides/_rels/slide28.xml.rels" ContentType="application/vnd.openxmlformats-package.relationships+xml"/>
  <Override PartName="/ppt/slides/_rels/slide1.xml.rels" ContentType="application/vnd.openxmlformats-package.relationships+xml"/>
  <Override PartName="/ppt/slides/_rels/slide21.xml.rels" ContentType="application/vnd.openxmlformats-package.relationships+xml"/>
  <Override PartName="/ppt/slides/_rels/slide4.xml.rels" ContentType="application/vnd.openxmlformats-package.relationships+xml"/>
  <Override PartName="/ppt/slides/_rels/slide15.xml.rels" ContentType="application/vnd.openxmlformats-package.relationships+xml"/>
  <Override PartName="/ppt/slides/_rels/slide32.xml.rels" ContentType="application/vnd.openxmlformats-package.relationships+xml"/>
  <Override PartName="/ppt/slides/_rels/slide24.xml.rels" ContentType="application/vnd.openxmlformats-package.relationships+xml"/>
  <Override PartName="/ppt/slides/_rels/slide5.xml.rels" ContentType="application/vnd.openxmlformats-package.relationships+xml"/>
  <Override PartName="/ppt/slides/_rels/slide16.xml.rels" ContentType="application/vnd.openxmlformats-package.relationships+xml"/>
  <Override PartName="/ppt/slides/_rels/slide33.xml.rels" ContentType="application/vnd.openxmlformats-package.relationships+xml"/>
  <Override PartName="/ppt/slides/_rels/slide25.xml.rels" ContentType="application/vnd.openxmlformats-package.relationships+xml"/>
  <Override PartName="/ppt/slides/_rels/slide34.xml.rels" ContentType="application/vnd.openxmlformats-package.relationships+xml"/>
  <Override PartName="/ppt/slides/_rels/slide17.xml.rels" ContentType="application/vnd.openxmlformats-package.relationships+xml"/>
  <Override PartName="/ppt/slides/_rels/slide13.xml.rels" ContentType="application/vnd.openxmlformats-package.relationships+xml"/>
  <Override PartName="/ppt/slides/_rels/slide30.xml.rels" ContentType="application/vnd.openxmlformats-package.relationships+xml"/>
  <Override PartName="/ppt/slides/_rels/slide2.xml.rels" ContentType="application/vnd.openxmlformats-package.relationships+xml"/>
  <Override PartName="/ppt/slides/_rels/slide29.xml.rels" ContentType="application/vnd.openxmlformats-package.relationships+xml"/>
  <Override PartName="/ppt/slides/slide25.xml" ContentType="application/vnd.openxmlformats-officedocument.presentationml.slide+xml"/>
  <Override PartName="/ppt/slides/slide17.xml" ContentType="application/vnd.openxmlformats-officedocument.presentationml.slide+xml"/>
  <Override PartName="/ppt/slides/slide34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</p:sldIdLst>
  <p:sldSz cx="10077450" cy="5668963"/>
  <p:notesSz cx="7772400" cy="100584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presProps" Target="presProps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5C13B176-23AB-4C73-B4E5-40266E51D2C1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1387440" y="211680"/>
            <a:ext cx="8501040" cy="62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solidFill>
                <a:srgbClr val="0066cc"/>
              </a:solidFill>
              <a:latin typeface="Arial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/>
          </p:nvPr>
        </p:nvSpPr>
        <p:spPr>
          <a:xfrm>
            <a:off x="1387440" y="1005480"/>
            <a:ext cx="8501040" cy="1875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4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/>
          </p:nvPr>
        </p:nvSpPr>
        <p:spPr>
          <a:xfrm>
            <a:off x="1387440" y="3059280"/>
            <a:ext cx="8501040" cy="1875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4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3BC1EA2E-0B9B-4CE3-A922-E2BFA64D6F0A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ceHolder 1"/>
          <p:cNvSpPr>
            <a:spLocks noGrp="1"/>
          </p:cNvSpPr>
          <p:nvPr>
            <p:ph type="title"/>
          </p:nvPr>
        </p:nvSpPr>
        <p:spPr>
          <a:xfrm>
            <a:off x="1387440" y="211680"/>
            <a:ext cx="8501040" cy="62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solidFill>
                <a:srgbClr val="0066cc"/>
              </a:solidFill>
              <a:latin typeface="Arial"/>
            </a:endParaRPr>
          </a:p>
        </p:txBody>
      </p:sp>
      <p:sp>
        <p:nvSpPr>
          <p:cNvPr id="36" name="PlaceHolder 2"/>
          <p:cNvSpPr>
            <a:spLocks noGrp="1"/>
          </p:cNvSpPr>
          <p:nvPr>
            <p:ph/>
          </p:nvPr>
        </p:nvSpPr>
        <p:spPr>
          <a:xfrm>
            <a:off x="1387440" y="1005480"/>
            <a:ext cx="4148280" cy="1875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4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3"/>
          <p:cNvSpPr>
            <a:spLocks noGrp="1"/>
          </p:cNvSpPr>
          <p:nvPr>
            <p:ph/>
          </p:nvPr>
        </p:nvSpPr>
        <p:spPr>
          <a:xfrm>
            <a:off x="5743440" y="1005480"/>
            <a:ext cx="4148280" cy="1875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4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4"/>
          <p:cNvSpPr>
            <a:spLocks noGrp="1"/>
          </p:cNvSpPr>
          <p:nvPr>
            <p:ph/>
          </p:nvPr>
        </p:nvSpPr>
        <p:spPr>
          <a:xfrm>
            <a:off x="1387440" y="3059280"/>
            <a:ext cx="4148280" cy="1875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4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5"/>
          <p:cNvSpPr>
            <a:spLocks noGrp="1"/>
          </p:cNvSpPr>
          <p:nvPr>
            <p:ph/>
          </p:nvPr>
        </p:nvSpPr>
        <p:spPr>
          <a:xfrm>
            <a:off x="5743440" y="3059280"/>
            <a:ext cx="4148280" cy="1875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4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C17F86D5-F228-4706-B7F2-660F7CDFA5A2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1387440" y="211680"/>
            <a:ext cx="8501040" cy="62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solidFill>
                <a:srgbClr val="0066cc"/>
              </a:solidFill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/>
          </p:nvPr>
        </p:nvSpPr>
        <p:spPr>
          <a:xfrm>
            <a:off x="1387440" y="1005480"/>
            <a:ext cx="2737080" cy="1875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4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" name="PlaceHolder 3"/>
          <p:cNvSpPr>
            <a:spLocks noGrp="1"/>
          </p:cNvSpPr>
          <p:nvPr>
            <p:ph/>
          </p:nvPr>
        </p:nvSpPr>
        <p:spPr>
          <a:xfrm>
            <a:off x="4261680" y="1005480"/>
            <a:ext cx="2737080" cy="1875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4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PlaceHolder 4"/>
          <p:cNvSpPr>
            <a:spLocks noGrp="1"/>
          </p:cNvSpPr>
          <p:nvPr>
            <p:ph/>
          </p:nvPr>
        </p:nvSpPr>
        <p:spPr>
          <a:xfrm>
            <a:off x="7135920" y="1005480"/>
            <a:ext cx="2737080" cy="1875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4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" name="PlaceHolder 5"/>
          <p:cNvSpPr>
            <a:spLocks noGrp="1"/>
          </p:cNvSpPr>
          <p:nvPr>
            <p:ph/>
          </p:nvPr>
        </p:nvSpPr>
        <p:spPr>
          <a:xfrm>
            <a:off x="1387440" y="3059280"/>
            <a:ext cx="2737080" cy="1875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4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" name="PlaceHolder 6"/>
          <p:cNvSpPr>
            <a:spLocks noGrp="1"/>
          </p:cNvSpPr>
          <p:nvPr>
            <p:ph/>
          </p:nvPr>
        </p:nvSpPr>
        <p:spPr>
          <a:xfrm>
            <a:off x="4261680" y="3059280"/>
            <a:ext cx="2737080" cy="1875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4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" name="PlaceHolder 7"/>
          <p:cNvSpPr>
            <a:spLocks noGrp="1"/>
          </p:cNvSpPr>
          <p:nvPr>
            <p:ph/>
          </p:nvPr>
        </p:nvSpPr>
        <p:spPr>
          <a:xfrm>
            <a:off x="7135920" y="3059280"/>
            <a:ext cx="2737080" cy="1875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4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123DD24C-8838-48C8-8828-59AFBB6648BF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4"/>
          </p:nvPr>
        </p:nvSpPr>
        <p:spPr/>
        <p:txBody>
          <a:bodyPr/>
          <a:p>
            <a:fld id="{5715277A-E4FE-4C89-86D4-15397E77B7AD}" type="slidenum">
              <a:t>&lt;#&gt;</a:t>
            </a:fld>
          </a:p>
        </p:txBody>
      </p:sp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1387440" y="211680"/>
            <a:ext cx="8501040" cy="62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solidFill>
                <a:srgbClr val="0066cc"/>
              </a:solidFill>
              <a:latin typeface="Arial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subTitle"/>
          </p:nvPr>
        </p:nvSpPr>
        <p:spPr>
          <a:xfrm>
            <a:off x="1387440" y="1005480"/>
            <a:ext cx="8501040" cy="3931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4"/>
          </p:nvPr>
        </p:nvSpPr>
        <p:spPr/>
        <p:txBody>
          <a:bodyPr/>
          <a:p>
            <a:fld id="{C303EA56-ED82-4993-B858-515F841EE119}" type="slidenum">
              <a:t>&lt;#&gt;</a:t>
            </a:fld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1387440" y="211680"/>
            <a:ext cx="8501040" cy="62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solidFill>
                <a:srgbClr val="0066cc"/>
              </a:solidFill>
              <a:latin typeface="Arial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/>
          </p:nvPr>
        </p:nvSpPr>
        <p:spPr>
          <a:xfrm>
            <a:off x="1387440" y="1005480"/>
            <a:ext cx="8501040" cy="3931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4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4"/>
          </p:nvPr>
        </p:nvSpPr>
        <p:spPr/>
        <p:txBody>
          <a:bodyPr/>
          <a:p>
            <a:fld id="{A928DD1A-5ADB-400C-844B-10F15455797D}" type="slidenum">
              <a:t>&lt;#&gt;</a:t>
            </a:fld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1387440" y="211680"/>
            <a:ext cx="8501040" cy="62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solidFill>
                <a:srgbClr val="0066cc"/>
              </a:solidFill>
              <a:latin typeface="Arial"/>
            </a:endParaRPr>
          </a:p>
        </p:txBody>
      </p:sp>
      <p:sp>
        <p:nvSpPr>
          <p:cNvPr id="55" name="PlaceHolder 2"/>
          <p:cNvSpPr>
            <a:spLocks noGrp="1"/>
          </p:cNvSpPr>
          <p:nvPr>
            <p:ph/>
          </p:nvPr>
        </p:nvSpPr>
        <p:spPr>
          <a:xfrm>
            <a:off x="1387440" y="1005480"/>
            <a:ext cx="4148280" cy="3931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4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" name="PlaceHolder 3"/>
          <p:cNvSpPr>
            <a:spLocks noGrp="1"/>
          </p:cNvSpPr>
          <p:nvPr>
            <p:ph/>
          </p:nvPr>
        </p:nvSpPr>
        <p:spPr>
          <a:xfrm>
            <a:off x="5743440" y="1005480"/>
            <a:ext cx="4148280" cy="3931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4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4"/>
          </p:nvPr>
        </p:nvSpPr>
        <p:spPr/>
        <p:txBody>
          <a:bodyPr/>
          <a:p>
            <a:fld id="{6E8AF1B5-15FE-4AAA-9A7D-EA55BF742732}" type="slidenum">
              <a:t>&lt;#&gt;</a:t>
            </a:fld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1387440" y="211680"/>
            <a:ext cx="8501040" cy="62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solidFill>
                <a:srgbClr val="0066cc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4"/>
          </p:nvPr>
        </p:nvSpPr>
        <p:spPr/>
        <p:txBody>
          <a:bodyPr/>
          <a:p>
            <a:fld id="{9DD38E75-5888-4F19-845A-477FEF248855}" type="slidenum">
              <a:t>&lt;#&gt;</a:t>
            </a:fld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subTitle"/>
          </p:nvPr>
        </p:nvSpPr>
        <p:spPr>
          <a:xfrm>
            <a:off x="1387440" y="225720"/>
            <a:ext cx="8501040" cy="2768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4"/>
          </p:nvPr>
        </p:nvSpPr>
        <p:spPr/>
        <p:txBody>
          <a:bodyPr/>
          <a:p>
            <a:fld id="{B0081C03-D025-4B69-8F28-B7CFC12EAF00}" type="slidenum">
              <a:t>&lt;#&gt;</a:t>
            </a:fld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1387440" y="211680"/>
            <a:ext cx="8501040" cy="62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solidFill>
                <a:srgbClr val="0066cc"/>
              </a:solidFill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/>
          </p:nvPr>
        </p:nvSpPr>
        <p:spPr>
          <a:xfrm>
            <a:off x="1387440" y="1005480"/>
            <a:ext cx="4148280" cy="1875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4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/>
          </p:nvPr>
        </p:nvSpPr>
        <p:spPr>
          <a:xfrm>
            <a:off x="5743440" y="1005480"/>
            <a:ext cx="4148280" cy="3931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4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/>
          </p:nvPr>
        </p:nvSpPr>
        <p:spPr>
          <a:xfrm>
            <a:off x="1387440" y="3059280"/>
            <a:ext cx="4148280" cy="1875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4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4"/>
          </p:nvPr>
        </p:nvSpPr>
        <p:spPr/>
        <p:txBody>
          <a:bodyPr/>
          <a:p>
            <a:fld id="{36B0E8D1-08C3-4015-9F06-5D7C3AA082E3}" type="slidenum">
              <a:t>&lt;#&gt;</a:t>
            </a:fld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1387440" y="211680"/>
            <a:ext cx="8501040" cy="62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solidFill>
                <a:srgbClr val="0066cc"/>
              </a:solidFill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subTitle"/>
          </p:nvPr>
        </p:nvSpPr>
        <p:spPr>
          <a:xfrm>
            <a:off x="1387440" y="1005480"/>
            <a:ext cx="8501040" cy="3931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0907BA51-7453-4692-9A22-17B9478E0BF6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1387440" y="211680"/>
            <a:ext cx="8501040" cy="62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solidFill>
                <a:srgbClr val="0066cc"/>
              </a:solidFill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/>
          </p:nvPr>
        </p:nvSpPr>
        <p:spPr>
          <a:xfrm>
            <a:off x="1387440" y="1005480"/>
            <a:ext cx="4148280" cy="3931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4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/>
          </p:nvPr>
        </p:nvSpPr>
        <p:spPr>
          <a:xfrm>
            <a:off x="5743440" y="1005480"/>
            <a:ext cx="4148280" cy="1875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4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/>
          </p:nvPr>
        </p:nvSpPr>
        <p:spPr>
          <a:xfrm>
            <a:off x="5743440" y="3059280"/>
            <a:ext cx="4148280" cy="1875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4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4"/>
          </p:nvPr>
        </p:nvSpPr>
        <p:spPr/>
        <p:txBody>
          <a:bodyPr/>
          <a:p>
            <a:fld id="{E3E904D4-4059-4BEA-A76E-DCDEE2448F91}" type="slidenum">
              <a:t>&lt;#&gt;</a:t>
            </a:fld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1387440" y="211680"/>
            <a:ext cx="8501040" cy="62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solidFill>
                <a:srgbClr val="0066cc"/>
              </a:solidFill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/>
          </p:nvPr>
        </p:nvSpPr>
        <p:spPr>
          <a:xfrm>
            <a:off x="1387440" y="1005480"/>
            <a:ext cx="4148280" cy="1875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4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/>
          </p:nvPr>
        </p:nvSpPr>
        <p:spPr>
          <a:xfrm>
            <a:off x="5743440" y="1005480"/>
            <a:ext cx="4148280" cy="1875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4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" name="PlaceHolder 4"/>
          <p:cNvSpPr>
            <a:spLocks noGrp="1"/>
          </p:cNvSpPr>
          <p:nvPr>
            <p:ph/>
          </p:nvPr>
        </p:nvSpPr>
        <p:spPr>
          <a:xfrm>
            <a:off x="1387440" y="3059280"/>
            <a:ext cx="8501040" cy="1875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4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4"/>
          </p:nvPr>
        </p:nvSpPr>
        <p:spPr/>
        <p:txBody>
          <a:bodyPr/>
          <a:p>
            <a:fld id="{1D37096F-5DCB-450D-AC23-A396E7203A62}" type="slidenum">
              <a:t>&lt;#&gt;</a:t>
            </a:fld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1387440" y="211680"/>
            <a:ext cx="8501040" cy="62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solidFill>
                <a:srgbClr val="0066cc"/>
              </a:solidFill>
              <a:latin typeface="Arial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/>
          </p:nvPr>
        </p:nvSpPr>
        <p:spPr>
          <a:xfrm>
            <a:off x="1387440" y="1005480"/>
            <a:ext cx="8501040" cy="1875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4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PlaceHolder 3"/>
          <p:cNvSpPr>
            <a:spLocks noGrp="1"/>
          </p:cNvSpPr>
          <p:nvPr>
            <p:ph/>
          </p:nvPr>
        </p:nvSpPr>
        <p:spPr>
          <a:xfrm>
            <a:off x="1387440" y="3059280"/>
            <a:ext cx="8501040" cy="1875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4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4"/>
          </p:nvPr>
        </p:nvSpPr>
        <p:spPr/>
        <p:txBody>
          <a:bodyPr/>
          <a:p>
            <a:fld id="{1FAD8FC1-9880-4853-BCDA-DFA99B3E55DB}" type="slidenum">
              <a:t>&lt;#&gt;</a:t>
            </a:fld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laceHolder 1"/>
          <p:cNvSpPr>
            <a:spLocks noGrp="1"/>
          </p:cNvSpPr>
          <p:nvPr>
            <p:ph type="title"/>
          </p:nvPr>
        </p:nvSpPr>
        <p:spPr>
          <a:xfrm>
            <a:off x="1387440" y="211680"/>
            <a:ext cx="8501040" cy="62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solidFill>
                <a:srgbClr val="0066cc"/>
              </a:solidFill>
              <a:latin typeface="Arial"/>
            </a:endParaRPr>
          </a:p>
        </p:txBody>
      </p:sp>
      <p:sp>
        <p:nvSpPr>
          <p:cNvPr id="75" name="PlaceHolder 2"/>
          <p:cNvSpPr>
            <a:spLocks noGrp="1"/>
          </p:cNvSpPr>
          <p:nvPr>
            <p:ph/>
          </p:nvPr>
        </p:nvSpPr>
        <p:spPr>
          <a:xfrm>
            <a:off x="1387440" y="1005480"/>
            <a:ext cx="4148280" cy="1875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4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" name="PlaceHolder 3"/>
          <p:cNvSpPr>
            <a:spLocks noGrp="1"/>
          </p:cNvSpPr>
          <p:nvPr>
            <p:ph/>
          </p:nvPr>
        </p:nvSpPr>
        <p:spPr>
          <a:xfrm>
            <a:off x="5743440" y="1005480"/>
            <a:ext cx="4148280" cy="1875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4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PlaceHolder 4"/>
          <p:cNvSpPr>
            <a:spLocks noGrp="1"/>
          </p:cNvSpPr>
          <p:nvPr>
            <p:ph/>
          </p:nvPr>
        </p:nvSpPr>
        <p:spPr>
          <a:xfrm>
            <a:off x="1387440" y="3059280"/>
            <a:ext cx="4148280" cy="1875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4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" name="PlaceHolder 5"/>
          <p:cNvSpPr>
            <a:spLocks noGrp="1"/>
          </p:cNvSpPr>
          <p:nvPr>
            <p:ph/>
          </p:nvPr>
        </p:nvSpPr>
        <p:spPr>
          <a:xfrm>
            <a:off x="5743440" y="3059280"/>
            <a:ext cx="4148280" cy="1875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4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sldNum" idx="4"/>
          </p:nvPr>
        </p:nvSpPr>
        <p:spPr/>
        <p:txBody>
          <a:bodyPr/>
          <a:p>
            <a:fld id="{671E22FB-B862-4A45-B7B3-6ADCF4C937B1}" type="slidenum">
              <a:t>&lt;#&gt;</a:t>
            </a:fld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laceHolder 1"/>
          <p:cNvSpPr>
            <a:spLocks noGrp="1"/>
          </p:cNvSpPr>
          <p:nvPr>
            <p:ph type="title"/>
          </p:nvPr>
        </p:nvSpPr>
        <p:spPr>
          <a:xfrm>
            <a:off x="1387440" y="211680"/>
            <a:ext cx="8501040" cy="62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solidFill>
                <a:srgbClr val="0066cc"/>
              </a:solidFill>
              <a:latin typeface="Arial"/>
            </a:endParaRPr>
          </a:p>
        </p:txBody>
      </p:sp>
      <p:sp>
        <p:nvSpPr>
          <p:cNvPr id="80" name="PlaceHolder 2"/>
          <p:cNvSpPr>
            <a:spLocks noGrp="1"/>
          </p:cNvSpPr>
          <p:nvPr>
            <p:ph/>
          </p:nvPr>
        </p:nvSpPr>
        <p:spPr>
          <a:xfrm>
            <a:off x="1387440" y="1005480"/>
            <a:ext cx="2737080" cy="1875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4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" name="PlaceHolder 3"/>
          <p:cNvSpPr>
            <a:spLocks noGrp="1"/>
          </p:cNvSpPr>
          <p:nvPr>
            <p:ph/>
          </p:nvPr>
        </p:nvSpPr>
        <p:spPr>
          <a:xfrm>
            <a:off x="4261680" y="1005480"/>
            <a:ext cx="2737080" cy="1875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4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" name="PlaceHolder 4"/>
          <p:cNvSpPr>
            <a:spLocks noGrp="1"/>
          </p:cNvSpPr>
          <p:nvPr>
            <p:ph/>
          </p:nvPr>
        </p:nvSpPr>
        <p:spPr>
          <a:xfrm>
            <a:off x="7135920" y="1005480"/>
            <a:ext cx="2737080" cy="1875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4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" name="PlaceHolder 5"/>
          <p:cNvSpPr>
            <a:spLocks noGrp="1"/>
          </p:cNvSpPr>
          <p:nvPr>
            <p:ph/>
          </p:nvPr>
        </p:nvSpPr>
        <p:spPr>
          <a:xfrm>
            <a:off x="1387440" y="3059280"/>
            <a:ext cx="2737080" cy="1875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4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" name="PlaceHolder 6"/>
          <p:cNvSpPr>
            <a:spLocks noGrp="1"/>
          </p:cNvSpPr>
          <p:nvPr>
            <p:ph/>
          </p:nvPr>
        </p:nvSpPr>
        <p:spPr>
          <a:xfrm>
            <a:off x="4261680" y="3059280"/>
            <a:ext cx="2737080" cy="1875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4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" name="PlaceHolder 7"/>
          <p:cNvSpPr>
            <a:spLocks noGrp="1"/>
          </p:cNvSpPr>
          <p:nvPr>
            <p:ph/>
          </p:nvPr>
        </p:nvSpPr>
        <p:spPr>
          <a:xfrm>
            <a:off x="7135920" y="3059280"/>
            <a:ext cx="2737080" cy="1875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4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sldNum" idx="4"/>
          </p:nvPr>
        </p:nvSpPr>
        <p:spPr/>
        <p:txBody>
          <a:bodyPr/>
          <a:p>
            <a:fld id="{9FBEFD48-40BC-48FA-9D9B-1D1567E5CE4C}" type="slidenum">
              <a:t>&lt;#&gt;</a:t>
            </a:fld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1387440" y="211680"/>
            <a:ext cx="8501040" cy="62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solidFill>
                <a:srgbClr val="0066cc"/>
              </a:solidFill>
              <a:latin typeface="Arial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/>
          </p:nvPr>
        </p:nvSpPr>
        <p:spPr>
          <a:xfrm>
            <a:off x="1387440" y="1005480"/>
            <a:ext cx="8501040" cy="3931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4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CF52B911-3B73-4BE4-84C9-71164A797AC8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1387440" y="211680"/>
            <a:ext cx="8501040" cy="62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solidFill>
                <a:srgbClr val="0066cc"/>
              </a:solidFill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/>
          </p:nvPr>
        </p:nvSpPr>
        <p:spPr>
          <a:xfrm>
            <a:off x="1387440" y="1005480"/>
            <a:ext cx="4148280" cy="3931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4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/>
          </p:nvPr>
        </p:nvSpPr>
        <p:spPr>
          <a:xfrm>
            <a:off x="5743440" y="1005480"/>
            <a:ext cx="4148280" cy="3931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4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F0AC7888-07AA-4C7C-AE65-AF91DCC82683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1387440" y="211680"/>
            <a:ext cx="8501040" cy="62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solidFill>
                <a:srgbClr val="0066cc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BCA49F39-9BF3-4984-85A4-8EDA3C8DF9DE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subTitle"/>
          </p:nvPr>
        </p:nvSpPr>
        <p:spPr>
          <a:xfrm>
            <a:off x="1387440" y="225720"/>
            <a:ext cx="8501040" cy="2768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8CE9AE39-213A-4E9B-87CF-4D6CF66C0FD6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1387440" y="211680"/>
            <a:ext cx="8501040" cy="62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solidFill>
                <a:srgbClr val="0066cc"/>
              </a:solidFill>
              <a:latin typeface="Arial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/>
          </p:nvPr>
        </p:nvSpPr>
        <p:spPr>
          <a:xfrm>
            <a:off x="1387440" y="1005480"/>
            <a:ext cx="4148280" cy="1875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4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/>
          </p:nvPr>
        </p:nvSpPr>
        <p:spPr>
          <a:xfrm>
            <a:off x="5743440" y="1005480"/>
            <a:ext cx="4148280" cy="3931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4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/>
          </p:nvPr>
        </p:nvSpPr>
        <p:spPr>
          <a:xfrm>
            <a:off x="1387440" y="3059280"/>
            <a:ext cx="4148280" cy="1875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4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71835458-AD1A-40DF-BA3A-6625B97937FB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1387440" y="211680"/>
            <a:ext cx="8501040" cy="62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solidFill>
                <a:srgbClr val="0066cc"/>
              </a:solidFill>
              <a:latin typeface="Arial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/>
          </p:nvPr>
        </p:nvSpPr>
        <p:spPr>
          <a:xfrm>
            <a:off x="1387440" y="1005480"/>
            <a:ext cx="4148280" cy="3931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4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/>
          </p:nvPr>
        </p:nvSpPr>
        <p:spPr>
          <a:xfrm>
            <a:off x="5743440" y="1005480"/>
            <a:ext cx="4148280" cy="1875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4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4"/>
          <p:cNvSpPr>
            <a:spLocks noGrp="1"/>
          </p:cNvSpPr>
          <p:nvPr>
            <p:ph/>
          </p:nvPr>
        </p:nvSpPr>
        <p:spPr>
          <a:xfrm>
            <a:off x="5743440" y="3059280"/>
            <a:ext cx="4148280" cy="1875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4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E8E5AAE2-E97C-4F61-A82F-88329E7F86C4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1387440" y="211680"/>
            <a:ext cx="8501040" cy="62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solidFill>
                <a:srgbClr val="0066cc"/>
              </a:solidFill>
              <a:latin typeface="Arial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/>
          </p:nvPr>
        </p:nvSpPr>
        <p:spPr>
          <a:xfrm>
            <a:off x="1387440" y="1005480"/>
            <a:ext cx="4148280" cy="1875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4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/>
          </p:nvPr>
        </p:nvSpPr>
        <p:spPr>
          <a:xfrm>
            <a:off x="5743440" y="1005480"/>
            <a:ext cx="4148280" cy="1875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4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4"/>
          <p:cNvSpPr>
            <a:spLocks noGrp="1"/>
          </p:cNvSpPr>
          <p:nvPr>
            <p:ph/>
          </p:nvPr>
        </p:nvSpPr>
        <p:spPr>
          <a:xfrm>
            <a:off x="1387440" y="3059280"/>
            <a:ext cx="8501040" cy="1875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4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789E27F5-7B0F-4A9F-8EAC-DF86055AFCFD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slideLayout" Target="../slideLayouts/slideLayout1.xml"/><Relationship Id="rId8" Type="http://schemas.openxmlformats.org/officeDocument/2006/relationships/slideLayout" Target="../slideLayouts/slideLayout2.xml"/><Relationship Id="rId9" Type="http://schemas.openxmlformats.org/officeDocument/2006/relationships/slideLayout" Target="../slideLayouts/slideLayout3.xml"/><Relationship Id="rId10" Type="http://schemas.openxmlformats.org/officeDocument/2006/relationships/slideLayout" Target="../slideLayouts/slideLayout4.xml"/><Relationship Id="rId11" Type="http://schemas.openxmlformats.org/officeDocument/2006/relationships/slideLayout" Target="../slideLayouts/slideLayout5.xml"/><Relationship Id="rId12" Type="http://schemas.openxmlformats.org/officeDocument/2006/relationships/slideLayout" Target="../slideLayouts/slideLayout6.xml"/><Relationship Id="rId13" Type="http://schemas.openxmlformats.org/officeDocument/2006/relationships/slideLayout" Target="../slideLayouts/slideLayout7.xml"/><Relationship Id="rId14" Type="http://schemas.openxmlformats.org/officeDocument/2006/relationships/slideLayout" Target="../slideLayouts/slideLayout8.xml"/><Relationship Id="rId15" Type="http://schemas.openxmlformats.org/officeDocument/2006/relationships/slideLayout" Target="../slideLayouts/slideLayout9.xml"/><Relationship Id="rId16" Type="http://schemas.openxmlformats.org/officeDocument/2006/relationships/slideLayout" Target="../slideLayouts/slideLayout10.xml"/><Relationship Id="rId17" Type="http://schemas.openxmlformats.org/officeDocument/2006/relationships/slideLayout" Target="../slideLayouts/slideLayout11.xml"/><Relationship Id="rId18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1387440" y="225720"/>
            <a:ext cx="8501040" cy="596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en-US" sz="4400" spc="-1" strike="noStrike">
                <a:solidFill>
                  <a:srgbClr val="0066cc"/>
                </a:solidFill>
                <a:latin typeface="Arial"/>
              </a:rPr>
              <a:t>Click to edit the title text format</a:t>
            </a:r>
            <a:endParaRPr b="0" lang="en-US" sz="4400" spc="-1" strike="noStrike">
              <a:solidFill>
                <a:srgbClr val="0066cc"/>
              </a:solidFill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1387440" y="1005480"/>
            <a:ext cx="8501040" cy="3931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1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48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dt" idx="1"/>
          </p:nvPr>
        </p:nvSpPr>
        <p:spPr>
          <a:xfrm>
            <a:off x="503640" y="5164560"/>
            <a:ext cx="2347560" cy="390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 idx="2"/>
          </p:nvPr>
        </p:nvSpPr>
        <p:spPr>
          <a:xfrm>
            <a:off x="3445920" y="5164560"/>
            <a:ext cx="3193920" cy="390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 idx="3"/>
          </p:nvPr>
        </p:nvSpPr>
        <p:spPr>
          <a:xfrm>
            <a:off x="7224840" y="5164560"/>
            <a:ext cx="2347560" cy="390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fld id="{21C58F87-57D8-448A-A971-49E110B954A1}" type="slidenum"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"/>
          <p:cNvSpPr/>
          <p:nvPr/>
        </p:nvSpPr>
        <p:spPr>
          <a:xfrm>
            <a:off x="1221120" y="-49320"/>
            <a:ext cx="0" cy="5760000"/>
          </a:xfrm>
          <a:prstGeom prst="line">
            <a:avLst/>
          </a:prstGeom>
          <a:ln w="29160">
            <a:solidFill>
              <a:srgbClr val="3465a4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14400" rIns="14400" tIns="14400" bIns="14400" anchor="ctr">
            <a:noAutofit/>
          </a:bodyPr>
          <a:p>
            <a:endParaRPr b="0" lang="en-US" sz="24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" name="" descr=""/>
          <p:cNvPicPr/>
          <p:nvPr/>
        </p:nvPicPr>
        <p:blipFill>
          <a:blip r:embed="rId2"/>
          <a:stretch/>
        </p:blipFill>
        <p:spPr>
          <a:xfrm>
            <a:off x="127080" y="127080"/>
            <a:ext cx="968760" cy="640080"/>
          </a:xfrm>
          <a:prstGeom prst="rect">
            <a:avLst/>
          </a:prstGeom>
          <a:ln w="0">
            <a:noFill/>
          </a:ln>
        </p:spPr>
      </p:pic>
      <p:pic>
        <p:nvPicPr>
          <p:cNvPr id="7" name="" descr=""/>
          <p:cNvPicPr/>
          <p:nvPr/>
        </p:nvPicPr>
        <p:blipFill>
          <a:blip r:embed="rId3"/>
          <a:stretch/>
        </p:blipFill>
        <p:spPr>
          <a:xfrm>
            <a:off x="203040" y="2604600"/>
            <a:ext cx="766080" cy="734400"/>
          </a:xfrm>
          <a:prstGeom prst="rect">
            <a:avLst/>
          </a:prstGeom>
          <a:ln w="0">
            <a:noFill/>
          </a:ln>
        </p:spPr>
      </p:pic>
      <p:pic>
        <p:nvPicPr>
          <p:cNvPr id="8" name="" descr=""/>
          <p:cNvPicPr/>
          <p:nvPr/>
        </p:nvPicPr>
        <p:blipFill>
          <a:blip r:embed="rId4"/>
          <a:srcRect l="52723" t="23960" r="2823" b="19770"/>
          <a:stretch/>
        </p:blipFill>
        <p:spPr>
          <a:xfrm>
            <a:off x="158760" y="3371760"/>
            <a:ext cx="963720" cy="590040"/>
          </a:xfrm>
          <a:prstGeom prst="rect">
            <a:avLst/>
          </a:prstGeom>
          <a:ln w="0">
            <a:noFill/>
          </a:ln>
        </p:spPr>
      </p:pic>
      <p:pic>
        <p:nvPicPr>
          <p:cNvPr id="9" name="" descr=""/>
          <p:cNvPicPr/>
          <p:nvPr/>
        </p:nvPicPr>
        <p:blipFill>
          <a:blip r:embed="rId5"/>
          <a:stretch/>
        </p:blipFill>
        <p:spPr>
          <a:xfrm>
            <a:off x="290520" y="4025520"/>
            <a:ext cx="639720" cy="761400"/>
          </a:xfrm>
          <a:prstGeom prst="rect">
            <a:avLst/>
          </a:prstGeom>
          <a:ln w="0">
            <a:noFill/>
          </a:ln>
        </p:spPr>
      </p:pic>
      <p:pic>
        <p:nvPicPr>
          <p:cNvPr id="10" name="" descr=""/>
          <p:cNvPicPr/>
          <p:nvPr/>
        </p:nvPicPr>
        <p:blipFill>
          <a:blip r:embed="rId6"/>
          <a:stretch/>
        </p:blipFill>
        <p:spPr>
          <a:xfrm>
            <a:off x="153360" y="4937040"/>
            <a:ext cx="943200" cy="497160"/>
          </a:xfrm>
          <a:prstGeom prst="rect">
            <a:avLst/>
          </a:prstGeom>
          <a:ln w="0">
            <a:noFill/>
          </a:ln>
        </p:spPr>
      </p:pic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7"/>
    <p:sldLayoutId id="2147483650" r:id="rId8"/>
    <p:sldLayoutId id="2147483651" r:id="rId9"/>
    <p:sldLayoutId id="2147483652" r:id="rId10"/>
    <p:sldLayoutId id="2147483653" r:id="rId11"/>
    <p:sldLayoutId id="2147483654" r:id="rId12"/>
    <p:sldLayoutId id="2147483655" r:id="rId13"/>
    <p:sldLayoutId id="2147483656" r:id="rId14"/>
    <p:sldLayoutId id="2147483657" r:id="rId15"/>
    <p:sldLayoutId id="2147483658" r:id="rId16"/>
    <p:sldLayoutId id="2147483659" r:id="rId17"/>
    <p:sldLayoutId id="2147483660" r:id="rId18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sldNum" idx="4"/>
          </p:nvPr>
        </p:nvSpPr>
        <p:spPr>
          <a:xfrm>
            <a:off x="9065880" y="5165280"/>
            <a:ext cx="254520" cy="248400"/>
          </a:xfrm>
          <a:prstGeom prst="rect">
            <a:avLst/>
          </a:prstGeom>
          <a:noFill/>
          <a:ln w="12600">
            <a:noFill/>
          </a:ln>
        </p:spPr>
        <p:txBody>
          <a:bodyPr lIns="45720" rIns="45720" anchor="t">
            <a:noAutofit/>
          </a:bodyPr>
          <a:p>
            <a:pPr indent="0">
              <a:buNone/>
            </a:pPr>
            <a:endParaRPr b="0" lang="en-US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8" name="PlaceHolder 2"/>
          <p:cNvSpPr>
            <a:spLocks noGrp="1"/>
          </p:cNvSpPr>
          <p:nvPr>
            <p:ph type="title"/>
          </p:nvPr>
        </p:nvSpPr>
        <p:spPr>
          <a:xfrm>
            <a:off x="503640" y="225720"/>
            <a:ext cx="906876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en-US" sz="2640" spc="-1" strike="noStrike">
                <a:solidFill>
                  <a:srgbClr val="003300"/>
                </a:solidFill>
                <a:latin typeface="Arial"/>
              </a:rPr>
              <a:t>Click to edit the title text format</a:t>
            </a:r>
            <a:endParaRPr b="0" lang="en-US" sz="2640" spc="-1" strike="noStrike">
              <a:solidFill>
                <a:srgbClr val="003300"/>
              </a:solidFill>
              <a:latin typeface="Arial"/>
            </a:endParaRPr>
          </a:p>
        </p:txBody>
      </p:sp>
      <p:sp>
        <p:nvSpPr>
          <p:cNvPr id="49" name="PlaceHolder 3"/>
          <p:cNvSpPr>
            <a:spLocks noGrp="1"/>
          </p:cNvSpPr>
          <p:nvPr>
            <p:ph type="body"/>
          </p:nvPr>
        </p:nvSpPr>
        <p:spPr>
          <a:xfrm>
            <a:off x="503640" y="1326240"/>
            <a:ext cx="9068760" cy="3287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556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640" spc="-1" strike="noStrike">
                <a:solidFill>
                  <a:srgbClr val="003300"/>
                </a:solidFill>
                <a:latin typeface="Times New Roman"/>
              </a:rPr>
              <a:t>Click to edit the outline text format</a:t>
            </a:r>
            <a:endParaRPr b="0" lang="en-US" sz="2640" spc="-1" strike="noStrike">
              <a:solidFill>
                <a:srgbClr val="003300"/>
              </a:solidFill>
              <a:latin typeface="Times New Roman"/>
            </a:endParaRPr>
          </a:p>
          <a:p>
            <a:pPr lvl="1" marL="864000" indent="-324000">
              <a:spcBef>
                <a:spcPts val="124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640" spc="-1" strike="noStrike">
                <a:solidFill>
                  <a:srgbClr val="003300"/>
                </a:solidFill>
                <a:latin typeface="Times New Roman"/>
              </a:rPr>
              <a:t>Second Outline Level</a:t>
            </a:r>
            <a:endParaRPr b="0" lang="en-US" sz="2640" spc="-1" strike="noStrike">
              <a:solidFill>
                <a:srgbClr val="003300"/>
              </a:solidFill>
              <a:latin typeface="Times New Roman"/>
            </a:endParaRPr>
          </a:p>
          <a:p>
            <a:pPr lvl="2" marL="1296000" indent="-288000">
              <a:spcBef>
                <a:spcPts val="93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640" spc="-1" strike="noStrike">
                <a:solidFill>
                  <a:srgbClr val="003300"/>
                </a:solidFill>
                <a:latin typeface="Times New Roman"/>
              </a:rPr>
              <a:t>Third Outline Level</a:t>
            </a:r>
            <a:endParaRPr b="0" lang="en-US" sz="2640" spc="-1" strike="noStrike">
              <a:solidFill>
                <a:srgbClr val="003300"/>
              </a:solidFill>
              <a:latin typeface="Times New Roman"/>
            </a:endParaRPr>
          </a:p>
          <a:p>
            <a:pPr lvl="3" marL="1728000" indent="-216000">
              <a:spcBef>
                <a:spcPts val="621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640" spc="-1" strike="noStrike">
                <a:solidFill>
                  <a:srgbClr val="003300"/>
                </a:solidFill>
                <a:latin typeface="Times New Roman"/>
              </a:rPr>
              <a:t>Fourth Outline Level</a:t>
            </a:r>
            <a:endParaRPr b="0" lang="en-US" sz="2640" spc="-1" strike="noStrike">
              <a:solidFill>
                <a:srgbClr val="003300"/>
              </a:solidFill>
              <a:latin typeface="Times New Roman"/>
            </a:endParaRPr>
          </a:p>
          <a:p>
            <a:pPr lvl="4" marL="2160000" indent="-216000">
              <a:spcBef>
                <a:spcPts val="309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200" spc="-1" strike="noStrike">
                <a:solidFill>
                  <a:srgbClr val="003300"/>
                </a:solidFill>
                <a:latin typeface="Times New Roman"/>
              </a:rPr>
              <a:t>Fifth Outline Level</a:t>
            </a:r>
            <a:endParaRPr b="0" lang="en-US" sz="2200" spc="-1" strike="noStrike">
              <a:solidFill>
                <a:srgbClr val="003300"/>
              </a:solidFill>
              <a:latin typeface="Times New Roman"/>
            </a:endParaRPr>
          </a:p>
          <a:p>
            <a:pPr lvl="5" marL="2592000" indent="-216000">
              <a:spcBef>
                <a:spcPts val="309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200" spc="-1" strike="noStrike">
                <a:solidFill>
                  <a:srgbClr val="003300"/>
                </a:solidFill>
                <a:latin typeface="Times New Roman"/>
              </a:rPr>
              <a:t>Sixth Outline Level</a:t>
            </a:r>
            <a:endParaRPr b="0" lang="en-US" sz="2200" spc="-1" strike="noStrike">
              <a:solidFill>
                <a:srgbClr val="003300"/>
              </a:solidFill>
              <a:latin typeface="Times New Roman"/>
            </a:endParaRPr>
          </a:p>
          <a:p>
            <a:pPr lvl="6" marL="3024000" indent="-216000">
              <a:spcBef>
                <a:spcPts val="309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200" spc="-1" strike="noStrike">
                <a:solidFill>
                  <a:srgbClr val="003300"/>
                </a:solidFill>
                <a:latin typeface="Times New Roman"/>
              </a:rPr>
              <a:t>Seventh Outline Level</a:t>
            </a:r>
            <a:endParaRPr b="0" lang="en-US" sz="2200" spc="-1" strike="noStrike">
              <a:solidFill>
                <a:srgbClr val="0033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slideLayout" Target="../slideLayouts/slideLayout14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28.png"/><Relationship Id="rId2" Type="http://schemas.openxmlformats.org/officeDocument/2006/relationships/image" Target="../media/image28.png"/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slideLayout" Target="../slideLayouts/slideLayout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31.png"/><Relationship Id="rId2" Type="http://schemas.openxmlformats.org/officeDocument/2006/relationships/slideLayout" Target="../slideLayouts/slideLayout5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32.png"/><Relationship Id="rId2" Type="http://schemas.openxmlformats.org/officeDocument/2006/relationships/image" Target="../media/image33.jpeg"/><Relationship Id="rId3" Type="http://schemas.openxmlformats.org/officeDocument/2006/relationships/slideLayout" Target="../slideLayouts/slideLayout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34.png"/><Relationship Id="rId2" Type="http://schemas.openxmlformats.org/officeDocument/2006/relationships/slideLayout" Target="../slideLayouts/slideLayout1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35.png"/><Relationship Id="rId2" Type="http://schemas.openxmlformats.org/officeDocument/2006/relationships/slideLayout" Target="../slideLayouts/slideLayout3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36.png"/><Relationship Id="rId2" Type="http://schemas.openxmlformats.org/officeDocument/2006/relationships/image" Target="../media/image37.png"/><Relationship Id="rId3" Type="http://schemas.openxmlformats.org/officeDocument/2006/relationships/image" Target="../media/image38.png"/><Relationship Id="rId4" Type="http://schemas.openxmlformats.org/officeDocument/2006/relationships/slideLayout" Target="../slideLayouts/slideLayout4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34.png"/><Relationship Id="rId2" Type="http://schemas.openxmlformats.org/officeDocument/2006/relationships/image" Target="../media/image39.png"/><Relationship Id="rId3" Type="http://schemas.openxmlformats.org/officeDocument/2006/relationships/image" Target="../media/image1.png"/><Relationship Id="rId4" Type="http://schemas.openxmlformats.org/officeDocument/2006/relationships/slideLayout" Target="../slideLayouts/slideLayout1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40.png"/><Relationship Id="rId2" Type="http://schemas.openxmlformats.org/officeDocument/2006/relationships/image" Target="../media/image41.png"/><Relationship Id="rId3" Type="http://schemas.openxmlformats.org/officeDocument/2006/relationships/slideLayout" Target="../slideLayouts/slideLayout15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42.png"/><Relationship Id="rId2" Type="http://schemas.openxmlformats.org/officeDocument/2006/relationships/image" Target="../media/image43.emf"/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slideLayout" Target="../slideLayouts/slideLayout3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46.png"/><Relationship Id="rId2" Type="http://schemas.openxmlformats.org/officeDocument/2006/relationships/image" Target="../media/image47.png"/><Relationship Id="rId3" Type="http://schemas.openxmlformats.org/officeDocument/2006/relationships/slideLayout" Target="../slideLayouts/slideLayout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slideLayout" Target="../slideLayouts/slideLayout13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48.png"/><Relationship Id="rId2" Type="http://schemas.openxmlformats.org/officeDocument/2006/relationships/image" Target="../media/image49.png"/><Relationship Id="rId3" Type="http://schemas.openxmlformats.org/officeDocument/2006/relationships/slideLayout" Target="../slideLayouts/slideLayout3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50.png"/><Relationship Id="rId2" Type="http://schemas.openxmlformats.org/officeDocument/2006/relationships/image" Target="../media/image51.png"/><Relationship Id="rId3" Type="http://schemas.openxmlformats.org/officeDocument/2006/relationships/slideLayout" Target="../slideLayouts/slideLayout3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52.png"/><Relationship Id="rId2" Type="http://schemas.openxmlformats.org/officeDocument/2006/relationships/slideLayout" Target="../slideLayouts/slideLayout3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53.png"/><Relationship Id="rId2" Type="http://schemas.openxmlformats.org/officeDocument/2006/relationships/image" Target="../media/image54.png"/><Relationship Id="rId3" Type="http://schemas.openxmlformats.org/officeDocument/2006/relationships/image" Target="../media/image55.png"/><Relationship Id="rId4" Type="http://schemas.openxmlformats.org/officeDocument/2006/relationships/slideLayout" Target="../slideLayouts/slideLayout3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56.png"/><Relationship Id="rId2" Type="http://schemas.openxmlformats.org/officeDocument/2006/relationships/image" Target="../media/image57.png"/><Relationship Id="rId3" Type="http://schemas.openxmlformats.org/officeDocument/2006/relationships/image" Target="../media/image58.png"/><Relationship Id="rId4" Type="http://schemas.openxmlformats.org/officeDocument/2006/relationships/slideLayout" Target="../slideLayouts/slideLayout5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59.png"/><Relationship Id="rId2" Type="http://schemas.openxmlformats.org/officeDocument/2006/relationships/image" Target="../media/image60.png"/><Relationship Id="rId3" Type="http://schemas.openxmlformats.org/officeDocument/2006/relationships/image" Target="../media/image15.png"/><Relationship Id="rId4" Type="http://schemas.openxmlformats.org/officeDocument/2006/relationships/image" Target="../media/image61.png"/><Relationship Id="rId5" Type="http://schemas.openxmlformats.org/officeDocument/2006/relationships/slideLayout" Target="../slideLayouts/slideLayout3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62.png"/><Relationship Id="rId2" Type="http://schemas.openxmlformats.org/officeDocument/2006/relationships/image" Target="../media/image63.png"/><Relationship Id="rId3" Type="http://schemas.openxmlformats.org/officeDocument/2006/relationships/image" Target="../media/image64.png"/><Relationship Id="rId4" Type="http://schemas.openxmlformats.org/officeDocument/2006/relationships/slideLayout" Target="../slideLayouts/slideLayout5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65.png"/><Relationship Id="rId2" Type="http://schemas.openxmlformats.org/officeDocument/2006/relationships/slideLayout" Target="../slideLayouts/slideLayout1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66.png"/><Relationship Id="rId2" Type="http://schemas.openxmlformats.org/officeDocument/2006/relationships/image" Target="../media/image67.png"/><Relationship Id="rId3" Type="http://schemas.openxmlformats.org/officeDocument/2006/relationships/image" Target="../media/image68.png"/><Relationship Id="rId4" Type="http://schemas.openxmlformats.org/officeDocument/2006/relationships/image" Target="../media/image69.png"/><Relationship Id="rId5" Type="http://schemas.openxmlformats.org/officeDocument/2006/relationships/image" Target="../media/image70.png"/><Relationship Id="rId6" Type="http://schemas.openxmlformats.org/officeDocument/2006/relationships/slideLayout" Target="../slideLayouts/slideLayout3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71.png"/><Relationship Id="rId2" Type="http://schemas.openxmlformats.org/officeDocument/2006/relationships/image" Target="../media/image72.png"/><Relationship Id="rId3" Type="http://schemas.openxmlformats.org/officeDocument/2006/relationships/slideLayout" Target="../slideLayouts/slideLayout1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11.jpeg"/><Relationship Id="rId2" Type="http://schemas.openxmlformats.org/officeDocument/2006/relationships/image" Target="../media/image12.png"/><Relationship Id="rId3" Type="http://schemas.openxmlformats.org/officeDocument/2006/relationships/image" Target="../media/image13.jpeg"/><Relationship Id="rId4" Type="http://schemas.openxmlformats.org/officeDocument/2006/relationships/image" Target="../media/image14.png"/><Relationship Id="rId5" Type="http://schemas.openxmlformats.org/officeDocument/2006/relationships/image" Target="../media/image7.png"/><Relationship Id="rId6" Type="http://schemas.openxmlformats.org/officeDocument/2006/relationships/slideLayout" Target="../slideLayouts/slideLayout16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73.png"/><Relationship Id="rId2" Type="http://schemas.openxmlformats.org/officeDocument/2006/relationships/image" Target="../media/image74.png"/><Relationship Id="rId3" Type="http://schemas.openxmlformats.org/officeDocument/2006/relationships/image" Target="../media/image75.png"/><Relationship Id="rId4" Type="http://schemas.openxmlformats.org/officeDocument/2006/relationships/image" Target="../media/image76.png"/><Relationship Id="rId5" Type="http://schemas.openxmlformats.org/officeDocument/2006/relationships/slideLayout" Target="../slideLayouts/slideLayout3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77.png"/><Relationship Id="rId2" Type="http://schemas.openxmlformats.org/officeDocument/2006/relationships/image" Target="../media/image78.png"/><Relationship Id="rId3" Type="http://schemas.openxmlformats.org/officeDocument/2006/relationships/image" Target="../media/image79.png"/><Relationship Id="rId4" Type="http://schemas.openxmlformats.org/officeDocument/2006/relationships/image" Target="../media/image80.png"/><Relationship Id="rId5" Type="http://schemas.openxmlformats.org/officeDocument/2006/relationships/slideLayout" Target="../slideLayouts/slideLayout1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81.png"/><Relationship Id="rId2" Type="http://schemas.openxmlformats.org/officeDocument/2006/relationships/slideLayout" Target="../slideLayouts/slideLayout13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82.png"/><Relationship Id="rId2" Type="http://schemas.openxmlformats.org/officeDocument/2006/relationships/image" Target="../media/image83.png"/><Relationship Id="rId3" Type="http://schemas.openxmlformats.org/officeDocument/2006/relationships/image" Target="../media/image84.png"/><Relationship Id="rId4" Type="http://schemas.openxmlformats.org/officeDocument/2006/relationships/image" Target="../media/image85.png"/><Relationship Id="rId5" Type="http://schemas.openxmlformats.org/officeDocument/2006/relationships/image" Target="../media/image86.png"/><Relationship Id="rId6" Type="http://schemas.openxmlformats.org/officeDocument/2006/relationships/image" Target="../media/image87.png"/><Relationship Id="rId7" Type="http://schemas.openxmlformats.org/officeDocument/2006/relationships/slideLayout" Target="../slideLayouts/slideLayout3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88.png"/><Relationship Id="rId2" Type="http://schemas.openxmlformats.org/officeDocument/2006/relationships/image" Target="../media/image39.png"/><Relationship Id="rId3" Type="http://schemas.openxmlformats.org/officeDocument/2006/relationships/image" Target="../media/image89.png"/><Relationship Id="rId4" Type="http://schemas.openxmlformats.org/officeDocument/2006/relationships/image" Target="../media/image66.png"/><Relationship Id="rId5" Type="http://schemas.openxmlformats.org/officeDocument/2006/relationships/image" Target="../media/image90.png"/><Relationship Id="rId6" Type="http://schemas.openxmlformats.org/officeDocument/2006/relationships/slideLayout" Target="../slideLayouts/slideLayout3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91.png"/><Relationship Id="rId3" Type="http://schemas.openxmlformats.org/officeDocument/2006/relationships/slideLayout" Target="../slideLayouts/slideLayout15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image" Target="../media/image92.png"/><Relationship Id="rId2" Type="http://schemas.openxmlformats.org/officeDocument/2006/relationships/slideLayout" Target="../slideLayouts/slideLayout3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image" Target="../media/image93.png"/><Relationship Id="rId2" Type="http://schemas.openxmlformats.org/officeDocument/2006/relationships/image" Target="../media/image94.png"/><Relationship Id="rId3" Type="http://schemas.openxmlformats.org/officeDocument/2006/relationships/slideLayout" Target="../slideLayouts/slideLayout1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image" Target="../media/image39.png"/><Relationship Id="rId2" Type="http://schemas.openxmlformats.org/officeDocument/2006/relationships/image" Target="../media/image95.png"/><Relationship Id="rId3" Type="http://schemas.openxmlformats.org/officeDocument/2006/relationships/image" Target="../media/image89.png"/><Relationship Id="rId4" Type="http://schemas.openxmlformats.org/officeDocument/2006/relationships/slideLayout" Target="../slideLayouts/slideLayout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image" Target="../media/image16.png"/><Relationship Id="rId3" Type="http://schemas.openxmlformats.org/officeDocument/2006/relationships/hyperlink" Target="https://youtu.be/c2EKbvnee3o" TargetMode="External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slideLayout" Target="../slideLayouts/slideLayout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hyperlink" Target="https://nanograv.org/" TargetMode="External"/><Relationship Id="rId2" Type="http://schemas.openxmlformats.org/officeDocument/2006/relationships/image" Target="../media/image19.png"/><Relationship Id="rId3" Type="http://schemas.openxmlformats.org/officeDocument/2006/relationships/slideLayout" Target="../slideLayouts/slideLayout1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20.png"/><Relationship Id="rId2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image" Target="../media/image22.emf"/><Relationship Id="rId3" Type="http://schemas.openxmlformats.org/officeDocument/2006/relationships/slideLayout" Target="../slideLayouts/slideLayout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23.gif"/><Relationship Id="rId2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image" Target="../media/image25.png"/><Relationship Id="rId3" Type="http://schemas.openxmlformats.org/officeDocument/2006/relationships/hyperlink" Target="file:///home/sransom/Music/Misc/pulsar/B1937.wav" TargetMode="External"/><Relationship Id="rId4" Type="http://schemas.openxmlformats.org/officeDocument/2006/relationships/image" Target="../media/image26.png"/><Relationship Id="rId5" Type="http://schemas.openxmlformats.org/officeDocument/2006/relationships/image" Target="../media/image27.jpeg"/><Relationship Id="rId6" Type="http://schemas.openxmlformats.org/officeDocument/2006/relationships/slideLayout" Target="../slideLayouts/slideLayout4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" descr=""/>
          <p:cNvPicPr/>
          <p:nvPr/>
        </p:nvPicPr>
        <p:blipFill>
          <a:blip r:embed="rId1"/>
          <a:stretch/>
        </p:blipFill>
        <p:spPr>
          <a:xfrm>
            <a:off x="-20160" y="-96840"/>
            <a:ext cx="10099080" cy="6149160"/>
          </a:xfrm>
          <a:prstGeom prst="rect">
            <a:avLst/>
          </a:prstGeom>
          <a:ln w="0">
            <a:noFill/>
          </a:ln>
        </p:spPr>
      </p:pic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1436400" y="595440"/>
            <a:ext cx="5943600" cy="1360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r">
              <a:buNone/>
            </a:pPr>
            <a:r>
              <a:rPr b="0" lang="en-US" sz="4000" spc="-1" strike="noStrike">
                <a:solidFill>
                  <a:srgbClr val="66ffff"/>
                </a:solidFill>
                <a:latin typeface="Arial"/>
              </a:rPr>
              <a:t>Patience is a virtue:</a:t>
            </a:r>
            <a:br>
              <a:rPr sz="2600"/>
            </a:br>
            <a:r>
              <a:rPr b="0" lang="en-US" sz="2800" spc="-1" strike="noStrike">
                <a:solidFill>
                  <a:srgbClr val="ffffff"/>
                </a:solidFill>
                <a:latin typeface="Arial"/>
              </a:rPr>
              <a:t>The 15-year </a:t>
            </a:r>
            <a:br>
              <a:rPr sz="2800"/>
            </a:br>
            <a:r>
              <a:rPr b="0" lang="en-US" sz="2800" spc="-1" strike="noStrike">
                <a:solidFill>
                  <a:srgbClr val="ffffff"/>
                </a:solidFill>
                <a:latin typeface="Arial"/>
              </a:rPr>
              <a:t>Gravitational Wave Results </a:t>
            </a:r>
            <a:endParaRPr b="0" lang="en-US" sz="2800" spc="-1" strike="noStrike">
              <a:solidFill>
                <a:srgbClr val="003300"/>
              </a:solidFill>
              <a:latin typeface="Arial"/>
            </a:endParaRPr>
          </a:p>
        </p:txBody>
      </p:sp>
      <p:sp>
        <p:nvSpPr>
          <p:cNvPr id="88" name=""/>
          <p:cNvSpPr txBox="1"/>
          <p:nvPr/>
        </p:nvSpPr>
        <p:spPr>
          <a:xfrm>
            <a:off x="586800" y="2270880"/>
            <a:ext cx="2796480" cy="724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en-US" sz="3200" spc="-1" strike="noStrike">
                <a:solidFill>
                  <a:srgbClr val="ffffff"/>
                </a:solidFill>
                <a:latin typeface="Arial"/>
              </a:rPr>
              <a:t>Scott Ransom</a:t>
            </a:r>
            <a:endParaRPr b="0" lang="en-US" sz="3200" spc="-1" strike="noStrike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89" name="" descr=""/>
          <p:cNvPicPr/>
          <p:nvPr/>
        </p:nvPicPr>
        <p:blipFill>
          <a:blip r:embed="rId2"/>
          <a:stretch/>
        </p:blipFill>
        <p:spPr>
          <a:xfrm>
            <a:off x="7182000" y="-64440"/>
            <a:ext cx="2912400" cy="1781280"/>
          </a:xfrm>
          <a:prstGeom prst="rect">
            <a:avLst/>
          </a:prstGeom>
          <a:ln w="0">
            <a:noFill/>
          </a:ln>
        </p:spPr>
      </p:pic>
      <p:sp>
        <p:nvSpPr>
          <p:cNvPr id="90" name=""/>
          <p:cNvSpPr txBox="1"/>
          <p:nvPr/>
        </p:nvSpPr>
        <p:spPr>
          <a:xfrm>
            <a:off x="120600" y="5378760"/>
            <a:ext cx="3843000" cy="2610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en-US" sz="1200" spc="-1" strike="noStrike">
                <a:solidFill>
                  <a:srgbClr val="ffffff"/>
                </a:solidFill>
                <a:latin typeface="Arial"/>
              </a:rPr>
              <a:t>Credit: NANOGrav/Sonoma State U./Aurore Simonnet</a:t>
            </a:r>
            <a:endParaRPr b="0" lang="en-US" sz="1200" spc="-1" strike="noStrike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91" name="" descr=""/>
          <p:cNvPicPr/>
          <p:nvPr/>
        </p:nvPicPr>
        <p:blipFill>
          <a:blip r:embed="rId3"/>
          <a:stretch/>
        </p:blipFill>
        <p:spPr>
          <a:xfrm>
            <a:off x="1789560" y="2995560"/>
            <a:ext cx="1267920" cy="942840"/>
          </a:xfrm>
          <a:prstGeom prst="rect">
            <a:avLst/>
          </a:prstGeom>
          <a:ln w="0">
            <a:noFill/>
          </a:ln>
        </p:spPr>
      </p:pic>
      <p:pic>
        <p:nvPicPr>
          <p:cNvPr id="92" name="" descr=""/>
          <p:cNvPicPr/>
          <p:nvPr/>
        </p:nvPicPr>
        <p:blipFill>
          <a:blip r:embed="rId4"/>
          <a:stretch/>
        </p:blipFill>
        <p:spPr>
          <a:xfrm>
            <a:off x="649800" y="2874960"/>
            <a:ext cx="1071720" cy="1224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1387440" y="18360"/>
            <a:ext cx="8501040" cy="795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en-US" sz="3600" spc="-1" strike="noStrike">
                <a:solidFill>
                  <a:srgbClr val="0066cc"/>
                </a:solidFill>
                <a:latin typeface="Arial"/>
                <a:ea typeface="Noto Sans CJK SC"/>
              </a:rPr>
              <a:t>Pulsar Timing:</a:t>
            </a:r>
            <a:br>
              <a:rPr sz="3600"/>
            </a:br>
            <a:r>
              <a:rPr b="0" lang="en-GB" sz="2000" spc="-1" strike="noStrike">
                <a:solidFill>
                  <a:srgbClr val="000099"/>
                </a:solidFill>
                <a:latin typeface="Arial"/>
              </a:rPr>
              <a:t>Unambiguously account for every rotation of a pulsar over years</a:t>
            </a:r>
            <a:endParaRPr b="0" lang="en-US" sz="2000" spc="-1" strike="noStrike">
              <a:solidFill>
                <a:srgbClr val="0066cc"/>
              </a:solidFill>
              <a:latin typeface="Arial"/>
            </a:endParaRPr>
          </a:p>
        </p:txBody>
      </p:sp>
      <p:grpSp>
        <p:nvGrpSpPr>
          <p:cNvPr id="134" name=""/>
          <p:cNvGrpSpPr/>
          <p:nvPr/>
        </p:nvGrpSpPr>
        <p:grpSpPr>
          <a:xfrm>
            <a:off x="1333080" y="2257200"/>
            <a:ext cx="2280600" cy="1330920"/>
            <a:chOff x="1333080" y="2257200"/>
            <a:chExt cx="2280600" cy="1330920"/>
          </a:xfrm>
        </p:grpSpPr>
        <p:pic>
          <p:nvPicPr>
            <p:cNvPr id="135" name="" descr=""/>
            <p:cNvPicPr/>
            <p:nvPr/>
          </p:nvPicPr>
          <p:blipFill>
            <a:blip r:embed="rId1"/>
            <a:srcRect l="0" t="0" r="0" b="21777"/>
            <a:stretch/>
          </p:blipFill>
          <p:spPr>
            <a:xfrm rot="16200000">
              <a:off x="2200680" y="1877760"/>
              <a:ext cx="542520" cy="190980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36" name=""/>
            <p:cNvSpPr txBox="1"/>
            <p:nvPr/>
          </p:nvSpPr>
          <p:spPr>
            <a:xfrm>
              <a:off x="1692720" y="2257200"/>
              <a:ext cx="1767240" cy="37368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rIns="90000" tIns="45000" bIns="45000" anchor="t">
              <a:noAutofit/>
            </a:bodyPr>
            <a:p>
              <a:r>
                <a:rPr b="0" lang="en-US" sz="2000" spc="-1" strike="noStrike">
                  <a:solidFill>
                    <a:srgbClr val="ffffff"/>
                  </a:solidFill>
                  <a:latin typeface="Arial"/>
                </a:rPr>
                <a:t>Observation 1</a:t>
              </a:r>
              <a:endParaRPr b="0" lang="en-US" sz="20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37" name=""/>
            <p:cNvSpPr txBox="1"/>
            <p:nvPr/>
          </p:nvSpPr>
          <p:spPr>
            <a:xfrm>
              <a:off x="2088720" y="2689560"/>
              <a:ext cx="945720" cy="37368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rIns="90000" tIns="45000" bIns="45000" anchor="t">
              <a:noAutofit/>
            </a:bodyPr>
            <a:p>
              <a:r>
                <a:rPr b="0" lang="en-US" sz="2000" spc="-1" strike="noStrike">
                  <a:solidFill>
                    <a:srgbClr val="000000"/>
                  </a:solidFill>
                  <a:latin typeface="Arial"/>
                </a:rPr>
                <a:t>Pulses</a:t>
              </a:r>
              <a:endParaRPr b="0" lang="en-US" sz="20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38" name=""/>
            <p:cNvSpPr/>
            <p:nvPr/>
          </p:nvSpPr>
          <p:spPr>
            <a:xfrm>
              <a:off x="2241000" y="3342600"/>
              <a:ext cx="1372680" cy="0"/>
            </a:xfrm>
            <a:prstGeom prst="line">
              <a:avLst/>
            </a:prstGeom>
            <a:ln w="54720">
              <a:solidFill>
                <a:srgbClr val="ffffff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  <p:txBody>
            <a:bodyPr lIns="27000" rIns="27000" tIns="-27000" bIns="-27000" anchor="ctr" anchorCtr="1">
              <a:noAutofit/>
            </a:bodyPr>
            <a:p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39" name=""/>
            <p:cNvSpPr txBox="1"/>
            <p:nvPr/>
          </p:nvSpPr>
          <p:spPr>
            <a:xfrm>
              <a:off x="1333080" y="3157920"/>
              <a:ext cx="846720" cy="43020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rIns="90000" tIns="45000" bIns="45000" anchor="t">
              <a:noAutofit/>
            </a:bodyPr>
            <a:p>
              <a:r>
                <a:rPr b="0" lang="en-US" sz="2400" spc="-1" strike="noStrike">
                  <a:solidFill>
                    <a:srgbClr val="ffffff"/>
                  </a:solidFill>
                  <a:latin typeface="Arial"/>
                </a:rPr>
                <a:t>Time</a:t>
              </a:r>
              <a:endParaRPr b="0" lang="en-US" sz="24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40" name=""/>
          <p:cNvGrpSpPr/>
          <p:nvPr/>
        </p:nvGrpSpPr>
        <p:grpSpPr>
          <a:xfrm>
            <a:off x="4841640" y="2293200"/>
            <a:ext cx="1503720" cy="828720"/>
            <a:chOff x="4841640" y="2293200"/>
            <a:chExt cx="1503720" cy="828720"/>
          </a:xfrm>
        </p:grpSpPr>
        <p:pic>
          <p:nvPicPr>
            <p:cNvPr id="141" name="" descr=""/>
            <p:cNvPicPr/>
            <p:nvPr/>
          </p:nvPicPr>
          <p:blipFill>
            <a:blip r:embed="rId2"/>
            <a:srcRect l="0" t="0" r="0" b="21777"/>
            <a:stretch/>
          </p:blipFill>
          <p:spPr>
            <a:xfrm rot="16200000">
              <a:off x="5322240" y="2098800"/>
              <a:ext cx="542520" cy="15037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42" name=""/>
            <p:cNvSpPr txBox="1"/>
            <p:nvPr/>
          </p:nvSpPr>
          <p:spPr>
            <a:xfrm>
              <a:off x="5255640" y="2293200"/>
              <a:ext cx="860400" cy="37368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rIns="90000" tIns="45000" bIns="45000" anchor="t">
              <a:noAutofit/>
            </a:bodyPr>
            <a:p>
              <a:r>
                <a:rPr b="0" lang="en-US" sz="2000" spc="-1" strike="noStrike">
                  <a:solidFill>
                    <a:srgbClr val="ffffff"/>
                  </a:solidFill>
                  <a:latin typeface="Arial"/>
                </a:rPr>
                <a:t>Obs 2</a:t>
              </a:r>
              <a:endParaRPr b="0" lang="en-US" sz="20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43" name=""/>
          <p:cNvGrpSpPr/>
          <p:nvPr/>
        </p:nvGrpSpPr>
        <p:grpSpPr>
          <a:xfrm>
            <a:off x="8890560" y="2365200"/>
            <a:ext cx="860400" cy="828720"/>
            <a:chOff x="8890560" y="2365200"/>
            <a:chExt cx="860400" cy="828720"/>
          </a:xfrm>
        </p:grpSpPr>
        <p:sp>
          <p:nvSpPr>
            <p:cNvPr id="144" name=""/>
            <p:cNvSpPr txBox="1"/>
            <p:nvPr/>
          </p:nvSpPr>
          <p:spPr>
            <a:xfrm>
              <a:off x="8890560" y="2365200"/>
              <a:ext cx="860400" cy="37368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rIns="90000" tIns="45000" bIns="45000" anchor="t">
              <a:noAutofit/>
            </a:bodyPr>
            <a:p>
              <a:r>
                <a:rPr b="0" lang="en-US" sz="2000" spc="-1" strike="noStrike">
                  <a:solidFill>
                    <a:srgbClr val="ffffff"/>
                  </a:solidFill>
                  <a:latin typeface="Arial"/>
                </a:rPr>
                <a:t>Obs 3</a:t>
              </a:r>
              <a:endParaRPr b="0" lang="en-US" sz="2000" spc="-1" strike="noStrike">
                <a:solidFill>
                  <a:srgbClr val="000000"/>
                </a:solidFill>
                <a:latin typeface="Arial"/>
              </a:endParaRPr>
            </a:p>
          </p:txBody>
        </p:sp>
        <p:pic>
          <p:nvPicPr>
            <p:cNvPr id="145" name="" descr=""/>
            <p:cNvPicPr/>
            <p:nvPr/>
          </p:nvPicPr>
          <p:blipFill>
            <a:blip r:embed="rId3"/>
            <a:srcRect l="0" t="0" r="0" b="66024"/>
            <a:stretch/>
          </p:blipFill>
          <p:spPr>
            <a:xfrm rot="16200000">
              <a:off x="8963280" y="2596320"/>
              <a:ext cx="542520" cy="652320"/>
            </a:xfrm>
            <a:prstGeom prst="rect">
              <a:avLst/>
            </a:prstGeom>
            <a:ln w="0">
              <a:noFill/>
            </a:ln>
          </p:spPr>
        </p:pic>
      </p:grpSp>
      <p:grpSp>
        <p:nvGrpSpPr>
          <p:cNvPr id="146" name=""/>
          <p:cNvGrpSpPr/>
          <p:nvPr/>
        </p:nvGrpSpPr>
        <p:grpSpPr>
          <a:xfrm>
            <a:off x="1552680" y="2458440"/>
            <a:ext cx="7806600" cy="686520"/>
            <a:chOff x="1552680" y="2458440"/>
            <a:chExt cx="7806600" cy="686520"/>
          </a:xfrm>
        </p:grpSpPr>
        <p:sp>
          <p:nvSpPr>
            <p:cNvPr id="147" name=""/>
            <p:cNvSpPr/>
            <p:nvPr/>
          </p:nvSpPr>
          <p:spPr>
            <a:xfrm flipV="1">
              <a:off x="1552680" y="2835000"/>
              <a:ext cx="7806600" cy="14760"/>
            </a:xfrm>
            <a:prstGeom prst="line">
              <a:avLst/>
            </a:prstGeom>
            <a:ln w="36720">
              <a:solidFill>
                <a:srgbClr val="808080"/>
              </a:solidFill>
              <a:custDash>
                <a:ds d="498039" sp="498039"/>
                <a:ds d="498039" sp="498039"/>
              </a:custDash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18000" rIns="18000" tIns="-3240" bIns="-3240" anchor="ctr" anchorCtr="1">
              <a:noAutofit/>
            </a:bodyPr>
            <a:p>
              <a:pPr>
                <a:lnSpc>
                  <a:spcPct val="101000"/>
                </a:lnSpc>
                <a:tabLst>
                  <a:tab algn="l" pos="0"/>
                  <a:tab algn="l" pos="448920"/>
                  <a:tab algn="l" pos="898200"/>
                  <a:tab algn="l" pos="1347480"/>
                  <a:tab algn="l" pos="1796760"/>
                  <a:tab algn="l" pos="2246040"/>
                  <a:tab algn="l" pos="2695320"/>
                  <a:tab algn="l" pos="3144600"/>
                  <a:tab algn="l" pos="3593880"/>
                  <a:tab algn="l" pos="4043160"/>
                  <a:tab algn="l" pos="4492440"/>
                  <a:tab algn="l" pos="4941720"/>
                  <a:tab algn="l" pos="5391000"/>
                  <a:tab algn="l" pos="5840280"/>
                  <a:tab algn="l" pos="6289560"/>
                  <a:tab algn="l" pos="6738840"/>
                  <a:tab algn="l" pos="7188120"/>
                  <a:tab algn="l" pos="7637400"/>
                  <a:tab algn="l" pos="8086680"/>
                  <a:tab algn="l" pos="8535960"/>
                  <a:tab algn="l" pos="8985240"/>
                </a:tabLst>
              </a:pPr>
              <a:endParaRPr b="0" lang="en-US" sz="24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48" name=""/>
            <p:cNvSpPr txBox="1"/>
            <p:nvPr/>
          </p:nvSpPr>
          <p:spPr>
            <a:xfrm>
              <a:off x="6722640" y="2458440"/>
              <a:ext cx="1524600" cy="686520"/>
            </a:xfrm>
            <a:prstGeom prst="rect">
              <a:avLst/>
            </a:prstGeom>
            <a:noFill/>
            <a:ln w="0">
              <a:noFill/>
            </a:ln>
          </p:spPr>
          <p:txBody>
            <a:bodyPr lIns="0" rIns="0" tIns="0" bIns="0" anchor="t">
              <a:noAutofit/>
            </a:bodyPr>
            <a:p>
              <a:pPr algn="ctr">
                <a:lnSpc>
                  <a:spcPct val="101000"/>
                </a:lnSpc>
                <a:tabLst>
                  <a:tab algn="l" pos="0"/>
                  <a:tab algn="l" pos="448920"/>
                  <a:tab algn="l" pos="898200"/>
                  <a:tab algn="l" pos="1347480"/>
                  <a:tab algn="l" pos="1796760"/>
                  <a:tab algn="l" pos="2246040"/>
                  <a:tab algn="l" pos="2695320"/>
                  <a:tab algn="l" pos="3144600"/>
                  <a:tab algn="l" pos="3593880"/>
                  <a:tab algn="l" pos="4043160"/>
                  <a:tab algn="l" pos="4492440"/>
                  <a:tab algn="l" pos="4941720"/>
                  <a:tab algn="l" pos="5391000"/>
                  <a:tab algn="l" pos="5840280"/>
                  <a:tab algn="l" pos="6289560"/>
                  <a:tab algn="l" pos="6738840"/>
                  <a:tab algn="l" pos="7188120"/>
                  <a:tab algn="l" pos="7637400"/>
                  <a:tab algn="l" pos="8086680"/>
                  <a:tab algn="l" pos="8535960"/>
                  <a:tab algn="l" pos="8985240"/>
                </a:tabLst>
              </a:pPr>
              <a:r>
                <a:rPr b="0" lang="en-US" sz="2400" spc="-1" strike="noStrike">
                  <a:solidFill>
                    <a:srgbClr val="007826"/>
                  </a:solidFill>
                  <a:latin typeface="Arial"/>
                  <a:ea typeface="Arial"/>
                </a:rPr>
                <a:t>Model</a:t>
              </a:r>
              <a:endParaRPr b="0" lang="en-US" sz="2400" spc="-1" strike="noStrike">
                <a:solidFill>
                  <a:srgbClr val="000000"/>
                </a:solidFill>
                <a:latin typeface="Times New Roman"/>
              </a:endParaRPr>
            </a:p>
            <a:p>
              <a:pPr algn="ctr">
                <a:lnSpc>
                  <a:spcPct val="101000"/>
                </a:lnSpc>
                <a:tabLst>
                  <a:tab algn="l" pos="0"/>
                  <a:tab algn="l" pos="448920"/>
                  <a:tab algn="l" pos="898200"/>
                  <a:tab algn="l" pos="1347480"/>
                  <a:tab algn="l" pos="1796760"/>
                  <a:tab algn="l" pos="2246040"/>
                  <a:tab algn="l" pos="2695320"/>
                  <a:tab algn="l" pos="3144600"/>
                  <a:tab algn="l" pos="3593880"/>
                  <a:tab algn="l" pos="4043160"/>
                  <a:tab algn="l" pos="4492440"/>
                  <a:tab algn="l" pos="4941720"/>
                  <a:tab algn="l" pos="5391000"/>
                  <a:tab algn="l" pos="5840280"/>
                  <a:tab algn="l" pos="6289560"/>
                  <a:tab algn="l" pos="6738840"/>
                  <a:tab algn="l" pos="7188120"/>
                  <a:tab algn="l" pos="7637400"/>
                  <a:tab algn="l" pos="8086680"/>
                  <a:tab algn="l" pos="8535960"/>
                  <a:tab algn="l" pos="8985240"/>
                </a:tabLst>
              </a:pPr>
              <a:r>
                <a:rPr b="0" lang="en-US" sz="2400" spc="-1" strike="noStrike">
                  <a:solidFill>
                    <a:srgbClr val="007826"/>
                  </a:solidFill>
                  <a:latin typeface="Arial"/>
                  <a:ea typeface="Arial"/>
                </a:rPr>
                <a:t>(prediction)</a:t>
              </a:r>
              <a:endParaRPr b="0" lang="en-US" sz="2400" spc="-1" strike="noStrike">
                <a:solidFill>
                  <a:srgbClr val="000000"/>
                </a:solidFill>
                <a:latin typeface="Times New Roman"/>
              </a:endParaRPr>
            </a:p>
          </p:txBody>
        </p:sp>
      </p:grpSp>
      <p:grpSp>
        <p:nvGrpSpPr>
          <p:cNvPr id="149" name=""/>
          <p:cNvGrpSpPr/>
          <p:nvPr/>
        </p:nvGrpSpPr>
        <p:grpSpPr>
          <a:xfrm>
            <a:off x="2926080" y="1686600"/>
            <a:ext cx="2880360" cy="1148040"/>
            <a:chOff x="2926080" y="1686600"/>
            <a:chExt cx="2880360" cy="1148040"/>
          </a:xfrm>
        </p:grpSpPr>
        <p:sp>
          <p:nvSpPr>
            <p:cNvPr id="150" name=""/>
            <p:cNvSpPr txBox="1"/>
            <p:nvPr/>
          </p:nvSpPr>
          <p:spPr>
            <a:xfrm>
              <a:off x="2926080" y="1686600"/>
              <a:ext cx="2880360" cy="572040"/>
            </a:xfrm>
            <a:prstGeom prst="rect">
              <a:avLst/>
            </a:prstGeom>
            <a:noFill/>
            <a:ln w="0">
              <a:noFill/>
            </a:ln>
          </p:spPr>
          <p:txBody>
            <a:bodyPr lIns="0" rIns="0" tIns="0" bIns="0" anchor="t">
              <a:noAutofit/>
            </a:bodyPr>
            <a:p>
              <a:pPr algn="ctr">
                <a:lnSpc>
                  <a:spcPct val="101000"/>
                </a:lnSpc>
                <a:tabLst>
                  <a:tab algn="l" pos="0"/>
                  <a:tab algn="l" pos="448920"/>
                  <a:tab algn="l" pos="898200"/>
                  <a:tab algn="l" pos="1347480"/>
                  <a:tab algn="l" pos="1796760"/>
                  <a:tab algn="l" pos="2246040"/>
                  <a:tab algn="l" pos="2695320"/>
                  <a:tab algn="l" pos="3144600"/>
                  <a:tab algn="l" pos="3593880"/>
                  <a:tab algn="l" pos="4043160"/>
                  <a:tab algn="l" pos="4492440"/>
                  <a:tab algn="l" pos="4941720"/>
                  <a:tab algn="l" pos="5391000"/>
                  <a:tab algn="l" pos="5840280"/>
                  <a:tab algn="l" pos="6289560"/>
                  <a:tab algn="l" pos="6738840"/>
                  <a:tab algn="l" pos="7188120"/>
                  <a:tab algn="l" pos="7637400"/>
                  <a:tab algn="l" pos="8086680"/>
                  <a:tab algn="l" pos="8535960"/>
                  <a:tab algn="l" pos="8985240"/>
                </a:tabLst>
              </a:pPr>
              <a:r>
                <a:rPr b="0" lang="en-US" sz="2000" spc="-1" strike="noStrike">
                  <a:solidFill>
                    <a:srgbClr val="007826"/>
                  </a:solidFill>
                  <a:latin typeface="Arial"/>
                  <a:ea typeface="Arial"/>
                </a:rPr>
                <a:t>Pulse Measurements</a:t>
              </a:r>
              <a:endParaRPr b="0" lang="en-US" sz="2000" spc="-1" strike="noStrike">
                <a:solidFill>
                  <a:srgbClr val="000000"/>
                </a:solidFill>
                <a:latin typeface="Times New Roman"/>
              </a:endParaRPr>
            </a:p>
            <a:p>
              <a:pPr algn="ctr">
                <a:lnSpc>
                  <a:spcPct val="101000"/>
                </a:lnSpc>
                <a:tabLst>
                  <a:tab algn="l" pos="0"/>
                  <a:tab algn="l" pos="448920"/>
                  <a:tab algn="l" pos="898200"/>
                  <a:tab algn="l" pos="1347480"/>
                  <a:tab algn="l" pos="1796760"/>
                  <a:tab algn="l" pos="2246040"/>
                  <a:tab algn="l" pos="2695320"/>
                  <a:tab algn="l" pos="3144600"/>
                  <a:tab algn="l" pos="3593880"/>
                  <a:tab algn="l" pos="4043160"/>
                  <a:tab algn="l" pos="4492440"/>
                  <a:tab algn="l" pos="4941720"/>
                  <a:tab algn="l" pos="5391000"/>
                  <a:tab algn="l" pos="5840280"/>
                  <a:tab algn="l" pos="6289560"/>
                  <a:tab algn="l" pos="6738840"/>
                  <a:tab algn="l" pos="7188120"/>
                  <a:tab algn="l" pos="7637400"/>
                  <a:tab algn="l" pos="8086680"/>
                  <a:tab algn="l" pos="8535960"/>
                  <a:tab algn="l" pos="8985240"/>
                </a:tabLst>
              </a:pPr>
              <a:r>
                <a:rPr b="0" lang="en-US" sz="2000" spc="-1" strike="noStrike">
                  <a:solidFill>
                    <a:srgbClr val="007826"/>
                  </a:solidFill>
                  <a:latin typeface="Arial"/>
                  <a:ea typeface="Arial"/>
                </a:rPr>
                <a:t>(TOAs: Times of Arrival)</a:t>
              </a:r>
              <a:endParaRPr b="0" lang="en-US" sz="2000" spc="-1" strike="noStrike">
                <a:solidFill>
                  <a:srgbClr val="000000"/>
                </a:solidFill>
                <a:latin typeface="Times New Roman"/>
              </a:endParaRPr>
            </a:p>
          </p:txBody>
        </p:sp>
        <p:sp>
          <p:nvSpPr>
            <p:cNvPr id="151" name=""/>
            <p:cNvSpPr/>
            <p:nvPr/>
          </p:nvSpPr>
          <p:spPr>
            <a:xfrm flipH="1">
              <a:off x="3172320" y="2269440"/>
              <a:ext cx="698760" cy="565200"/>
            </a:xfrm>
            <a:prstGeom prst="line">
              <a:avLst/>
            </a:prstGeom>
            <a:ln w="54720">
              <a:solidFill>
                <a:srgbClr val="007826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  <p:txBody>
            <a:bodyPr lIns="27000" rIns="27000" tIns="27000" bIns="27000" anchor="ctr" anchorCtr="1">
              <a:noAutofit/>
            </a:bodyPr>
            <a:p>
              <a:pPr>
                <a:lnSpc>
                  <a:spcPct val="101000"/>
                </a:lnSpc>
                <a:tabLst>
                  <a:tab algn="l" pos="0"/>
                  <a:tab algn="l" pos="448920"/>
                  <a:tab algn="l" pos="898200"/>
                  <a:tab algn="l" pos="1347480"/>
                  <a:tab algn="l" pos="1796760"/>
                  <a:tab algn="l" pos="2246040"/>
                  <a:tab algn="l" pos="2695320"/>
                  <a:tab algn="l" pos="3144600"/>
                  <a:tab algn="l" pos="3593880"/>
                  <a:tab algn="l" pos="4043160"/>
                  <a:tab algn="l" pos="4492440"/>
                  <a:tab algn="l" pos="4941720"/>
                  <a:tab algn="l" pos="5391000"/>
                  <a:tab algn="l" pos="5840280"/>
                  <a:tab algn="l" pos="6289560"/>
                  <a:tab algn="l" pos="6738840"/>
                  <a:tab algn="l" pos="7188120"/>
                  <a:tab algn="l" pos="7637400"/>
                  <a:tab algn="l" pos="8086680"/>
                  <a:tab algn="l" pos="8535960"/>
                  <a:tab algn="l" pos="8985240"/>
                </a:tabLst>
              </a:pPr>
              <a:endParaRPr b="0" lang="en-US" sz="2400" spc="-1" strike="noStrike">
                <a:solidFill>
                  <a:srgbClr val="007826"/>
                </a:solidFill>
                <a:latin typeface="Arial"/>
              </a:endParaRPr>
            </a:p>
          </p:txBody>
        </p:sp>
      </p:grpSp>
      <p:sp>
        <p:nvSpPr>
          <p:cNvPr id="152" name=""/>
          <p:cNvSpPr txBox="1"/>
          <p:nvPr/>
        </p:nvSpPr>
        <p:spPr>
          <a:xfrm>
            <a:off x="8344440" y="3819240"/>
            <a:ext cx="1629720" cy="111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101000"/>
              </a:lnSpc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en-US" sz="2000" spc="-1" strike="noStrike">
                <a:solidFill>
                  <a:srgbClr val="000099"/>
                </a:solidFill>
                <a:latin typeface="Arial"/>
              </a:rPr>
              <a:t>Predict each pulse to ~200 ns over 2 yrs!</a:t>
            </a:r>
            <a:endParaRPr b="0" lang="en-US" sz="2000" spc="-1" strike="noStrike">
              <a:solidFill>
                <a:srgbClr val="000000"/>
              </a:solidFill>
              <a:latin typeface="Times New Roman"/>
            </a:endParaRPr>
          </a:p>
        </p:txBody>
      </p:sp>
      <p:grpSp>
        <p:nvGrpSpPr>
          <p:cNvPr id="153" name=""/>
          <p:cNvGrpSpPr/>
          <p:nvPr/>
        </p:nvGrpSpPr>
        <p:grpSpPr>
          <a:xfrm>
            <a:off x="1370160" y="3211920"/>
            <a:ext cx="6950880" cy="2442240"/>
            <a:chOff x="1370160" y="3211920"/>
            <a:chExt cx="6950880" cy="2442240"/>
          </a:xfrm>
        </p:grpSpPr>
        <p:pic>
          <p:nvPicPr>
            <p:cNvPr id="154" name="" descr=""/>
            <p:cNvPicPr/>
            <p:nvPr/>
          </p:nvPicPr>
          <p:blipFill>
            <a:blip r:embed="rId4"/>
            <a:stretch/>
          </p:blipFill>
          <p:spPr>
            <a:xfrm>
              <a:off x="1370160" y="3586320"/>
              <a:ext cx="6950880" cy="190620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55" name=""/>
            <p:cNvSpPr txBox="1"/>
            <p:nvPr/>
          </p:nvSpPr>
          <p:spPr>
            <a:xfrm>
              <a:off x="1971000" y="3211920"/>
              <a:ext cx="5864040" cy="43020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rIns="90000" tIns="45000" bIns="45000" anchor="t">
              <a:noAutofit/>
            </a:bodyPr>
            <a:p>
              <a:r>
                <a:rPr b="0" lang="en-US" sz="2400" spc="-1" strike="noStrike">
                  <a:solidFill>
                    <a:srgbClr val="000099"/>
                  </a:solidFill>
                  <a:latin typeface="Arial"/>
                </a:rPr>
                <a:t>Measurement - Model = Timing Residuals</a:t>
              </a:r>
              <a:endParaRPr b="0" lang="en-US" sz="24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56" name=""/>
            <p:cNvSpPr txBox="1"/>
            <p:nvPr/>
          </p:nvSpPr>
          <p:spPr>
            <a:xfrm>
              <a:off x="4089240" y="5223960"/>
              <a:ext cx="2152800" cy="43020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</p:spPr>
          <p:txBody>
            <a:bodyPr lIns="90000" rIns="90000" tIns="45000" bIns="45000" anchor="t">
              <a:noAutofit/>
            </a:bodyPr>
            <a:p>
              <a:r>
                <a:rPr b="0" lang="en-US" sz="2400" spc="-1" strike="noStrike">
                  <a:solidFill>
                    <a:srgbClr val="000000"/>
                  </a:solidFill>
                  <a:latin typeface="Arial"/>
                </a:rPr>
                <a:t>   </a:t>
              </a:r>
              <a:r>
                <a:rPr b="0" lang="en-US" sz="2400" spc="-1" strike="noStrike">
                  <a:solidFill>
                    <a:srgbClr val="000000"/>
                  </a:solidFill>
                  <a:latin typeface="Arial"/>
                </a:rPr>
                <a:t>Time in days</a:t>
              </a:r>
              <a:endParaRPr b="0" lang="en-US" sz="24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57" name=""/>
          <p:cNvGrpSpPr/>
          <p:nvPr/>
        </p:nvGrpSpPr>
        <p:grpSpPr>
          <a:xfrm>
            <a:off x="1648080" y="4295520"/>
            <a:ext cx="2504520" cy="597240"/>
            <a:chOff x="1648080" y="4295520"/>
            <a:chExt cx="2504520" cy="597240"/>
          </a:xfrm>
        </p:grpSpPr>
        <p:sp>
          <p:nvSpPr>
            <p:cNvPr id="158" name=""/>
            <p:cNvSpPr/>
            <p:nvPr/>
          </p:nvSpPr>
          <p:spPr>
            <a:xfrm flipV="1">
              <a:off x="2348640" y="4295520"/>
              <a:ext cx="321840" cy="305280"/>
            </a:xfrm>
            <a:prstGeom prst="line">
              <a:avLst/>
            </a:prstGeom>
            <a:ln w="18360">
              <a:solidFill>
                <a:srgbClr val="3465a4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  <p:txBody>
            <a:bodyPr lIns="9000" rIns="9000" tIns="9000" bIns="9000" anchor="ctr" anchorCtr="1">
              <a:noAutofit/>
            </a:bodyPr>
            <a:p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59" name=""/>
            <p:cNvSpPr txBox="1"/>
            <p:nvPr/>
          </p:nvSpPr>
          <p:spPr>
            <a:xfrm>
              <a:off x="1648080" y="4618440"/>
              <a:ext cx="2504520" cy="274320"/>
            </a:xfrm>
            <a:prstGeom prst="rect">
              <a:avLst/>
            </a:prstGeom>
            <a:solidFill>
              <a:srgbClr val="ffffff"/>
            </a:solidFill>
            <a:ln w="18360">
              <a:solidFill>
                <a:srgbClr val="000000"/>
              </a:solidFill>
              <a:round/>
            </a:ln>
          </p:spPr>
          <p:txBody>
            <a:bodyPr lIns="9000" rIns="9000" tIns="9000" bIns="9000" anchor="t">
              <a:noAutofit/>
            </a:bodyPr>
            <a:p>
              <a:r>
                <a:rPr b="0" lang="en-US" sz="1800" spc="-1" strike="noStrike">
                  <a:solidFill>
                    <a:srgbClr val="000000"/>
                  </a:solidFill>
                  <a:latin typeface="Arial"/>
                </a:rPr>
                <a:t> </a:t>
              </a:r>
              <a:r>
                <a:rPr b="0" lang="en-US" sz="1800" spc="-1" strike="noStrike">
                  <a:solidFill>
                    <a:srgbClr val="000000"/>
                  </a:solidFill>
                  <a:latin typeface="Arial"/>
                </a:rPr>
                <a:t>Single day at telescope </a:t>
              </a: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pic>
        <p:nvPicPr>
          <p:cNvPr id="160" name="" descr=""/>
          <p:cNvPicPr/>
          <p:nvPr/>
        </p:nvPicPr>
        <p:blipFill>
          <a:blip r:embed="rId5"/>
          <a:stretch/>
        </p:blipFill>
        <p:spPr>
          <a:xfrm>
            <a:off x="1886400" y="866160"/>
            <a:ext cx="7729920" cy="7941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7" dur="indefinite" restart="never" nodeType="tmRoot">
          <p:childTnLst>
            <p:seq>
              <p:cTn id="8" dur="indefinite" nodeType="mainSeq">
                <p:childTnLst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PlaceHolder 1"/>
          <p:cNvSpPr>
            <a:spLocks noGrp="1"/>
          </p:cNvSpPr>
          <p:nvPr>
            <p:ph type="title"/>
          </p:nvPr>
        </p:nvSpPr>
        <p:spPr>
          <a:xfrm>
            <a:off x="1427040" y="72000"/>
            <a:ext cx="4059360" cy="596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en-US" sz="3600" spc="-1" strike="noStrike">
                <a:solidFill>
                  <a:srgbClr val="0066cc"/>
                </a:solidFill>
                <a:latin typeface="Arial"/>
              </a:rPr>
              <a:t>Exquisite precision:</a:t>
            </a:r>
            <a:endParaRPr b="0" lang="en-US" sz="3600" spc="-1" strike="noStrike">
              <a:solidFill>
                <a:srgbClr val="0066cc"/>
              </a:solidFill>
              <a:latin typeface="Arial"/>
            </a:endParaRPr>
          </a:p>
        </p:txBody>
      </p:sp>
      <p:pic>
        <p:nvPicPr>
          <p:cNvPr id="162" name="" descr=""/>
          <p:cNvPicPr/>
          <p:nvPr/>
        </p:nvPicPr>
        <p:blipFill>
          <a:blip r:embed="rId1"/>
          <a:stretch/>
        </p:blipFill>
        <p:spPr>
          <a:xfrm>
            <a:off x="1296360" y="750960"/>
            <a:ext cx="8660880" cy="4798080"/>
          </a:xfrm>
          <a:prstGeom prst="rect">
            <a:avLst/>
          </a:prstGeom>
          <a:ln w="0">
            <a:noFill/>
          </a:ln>
        </p:spPr>
      </p:pic>
      <p:sp>
        <p:nvSpPr>
          <p:cNvPr id="163" name=""/>
          <p:cNvSpPr/>
          <p:nvPr/>
        </p:nvSpPr>
        <p:spPr>
          <a:xfrm>
            <a:off x="6649920" y="103320"/>
            <a:ext cx="2219760" cy="592200"/>
          </a:xfrm>
          <a:prstGeom prst="rect">
            <a:avLst/>
          </a:prstGeom>
          <a:solidFill>
            <a:srgbClr val="eeeeee"/>
          </a:solidFill>
          <a:ln w="12600">
            <a:solidFill>
              <a:srgbClr val="000000"/>
            </a:solidFill>
            <a:round/>
          </a:ln>
        </p:spPr>
        <p:txBody>
          <a:bodyPr lIns="96120" rIns="96120" tIns="52920" bIns="52920" anchor="t">
            <a:noAutofit/>
          </a:bodyPr>
          <a:p>
            <a:pPr algn="ctr">
              <a:lnSpc>
                <a:spcPct val="100000"/>
              </a:lnSpc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Reardon et al. 2016,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MNRAS, 455, 1751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164" name=""/>
          <p:cNvGrpSpPr/>
          <p:nvPr/>
        </p:nvGrpSpPr>
        <p:grpSpPr>
          <a:xfrm>
            <a:off x="4369680" y="2230560"/>
            <a:ext cx="5505840" cy="1723320"/>
            <a:chOff x="4369680" y="2230560"/>
            <a:chExt cx="5505840" cy="1723320"/>
          </a:xfrm>
        </p:grpSpPr>
        <p:sp>
          <p:nvSpPr>
            <p:cNvPr id="165" name=""/>
            <p:cNvSpPr/>
            <p:nvPr/>
          </p:nvSpPr>
          <p:spPr>
            <a:xfrm>
              <a:off x="4369680" y="2488320"/>
              <a:ext cx="2011680" cy="457200"/>
            </a:xfrm>
            <a:prstGeom prst="ellipse">
              <a:avLst/>
            </a:prstGeom>
            <a:noFill/>
            <a:ln w="38160">
              <a:solidFill>
                <a:srgbClr val="3465a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109080" rIns="109080" tIns="64080" bIns="64080" anchor="ctr">
              <a:noAutofit/>
            </a:bodyPr>
            <a:p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66" name=""/>
            <p:cNvSpPr/>
            <p:nvPr/>
          </p:nvSpPr>
          <p:spPr>
            <a:xfrm>
              <a:off x="5846040" y="3496680"/>
              <a:ext cx="2011680" cy="457200"/>
            </a:xfrm>
            <a:prstGeom prst="ellipse">
              <a:avLst/>
            </a:prstGeom>
            <a:noFill/>
            <a:ln w="38160">
              <a:solidFill>
                <a:srgbClr val="3465a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109080" rIns="109080" tIns="64080" bIns="64080" anchor="ctr">
              <a:noAutofit/>
            </a:bodyPr>
            <a:p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67" name=""/>
            <p:cNvSpPr/>
            <p:nvPr/>
          </p:nvSpPr>
          <p:spPr>
            <a:xfrm>
              <a:off x="7842960" y="2230560"/>
              <a:ext cx="2032560" cy="457200"/>
            </a:xfrm>
            <a:prstGeom prst="ellipse">
              <a:avLst/>
            </a:prstGeom>
            <a:noFill/>
            <a:ln w="38160">
              <a:solidFill>
                <a:srgbClr val="3465a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109080" rIns="109080" tIns="64080" bIns="64080" anchor="ctr">
              <a:noAutofit/>
            </a:bodyPr>
            <a:p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45" dur="indefinite" restart="never" nodeType="tmRoot">
          <p:childTnLst>
            <p:seq>
              <p:cTn id="46" dur="indefinite" nodeType="mainSeq">
                <p:childTnLst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PlaceHolder 1"/>
          <p:cNvSpPr>
            <a:spLocks noGrp="1"/>
          </p:cNvSpPr>
          <p:nvPr>
            <p:ph type="title"/>
          </p:nvPr>
        </p:nvSpPr>
        <p:spPr>
          <a:xfrm>
            <a:off x="1387440" y="211680"/>
            <a:ext cx="8501040" cy="62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en-US" sz="4000" spc="-1" strike="noStrike">
                <a:solidFill>
                  <a:srgbClr val="0066cc"/>
                </a:solidFill>
                <a:latin typeface="Arial"/>
              </a:rPr>
              <a:t>The most massive neutron star?</a:t>
            </a:r>
            <a:endParaRPr b="0" lang="en-US" sz="4000" spc="-1" strike="noStrike">
              <a:solidFill>
                <a:srgbClr val="0066cc"/>
              </a:solidFill>
              <a:latin typeface="Arial"/>
            </a:endParaRPr>
          </a:p>
        </p:txBody>
      </p:sp>
      <p:sp>
        <p:nvSpPr>
          <p:cNvPr id="169" name="PlaceHolder 2"/>
          <p:cNvSpPr>
            <a:spLocks noGrp="1"/>
          </p:cNvSpPr>
          <p:nvPr>
            <p:ph/>
          </p:nvPr>
        </p:nvSpPr>
        <p:spPr>
          <a:xfrm>
            <a:off x="1374480" y="1005840"/>
            <a:ext cx="3288960" cy="4023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2.89 ms pulsar discovered with GBNCC survey (GBT)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NANOGrav data plus a dedicated GBT Shapiro Delay timing campaign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US" sz="2000" spc="-1" strike="noStrike">
                <a:solidFill>
                  <a:srgbClr val="000000"/>
                </a:solidFill>
                <a:latin typeface="Arial"/>
              </a:rPr>
              <a:t>M</a:t>
            </a:r>
            <a:r>
              <a:rPr b="1" lang="en-US" sz="2000" spc="-1" strike="noStrike" baseline="-33000">
                <a:solidFill>
                  <a:srgbClr val="000000"/>
                </a:solidFill>
                <a:latin typeface="Arial"/>
              </a:rPr>
              <a:t>psr</a:t>
            </a:r>
            <a:r>
              <a:rPr b="1" lang="en-US" sz="2000" spc="-1" strike="noStrike">
                <a:solidFill>
                  <a:srgbClr val="000000"/>
                </a:solidFill>
                <a:latin typeface="Arial"/>
              </a:rPr>
              <a:t> ~ 2.14M</a:t>
            </a:r>
            <a:r>
              <a:rPr b="1" lang="en-US" sz="2000" spc="-1" strike="noStrike" baseline="-33000">
                <a:solidFill>
                  <a:srgbClr val="000000"/>
                </a:solidFill>
                <a:latin typeface="OpenSymbol"/>
                <a:ea typeface="OpenSymbol"/>
              </a:rPr>
              <a:t>⊙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  <a:ea typeface="Noto Sans CJK SC"/>
              </a:rPr>
              <a:t>+/- 0.1 M</a:t>
            </a:r>
            <a:r>
              <a:rPr b="0" lang="en-US" sz="2000" spc="-1" strike="noStrike" baseline="-33000">
                <a:solidFill>
                  <a:srgbClr val="000000"/>
                </a:solidFill>
                <a:latin typeface="OpenSymbol"/>
                <a:ea typeface="OpenSymbol"/>
              </a:rPr>
              <a:t>⊙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  <a:ea typeface="OpenSymbol"/>
              </a:rPr>
              <a:t>Highly constraining for NS Equation of State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70" name="" descr=""/>
          <p:cNvPicPr/>
          <p:nvPr/>
        </p:nvPicPr>
        <p:blipFill>
          <a:blip r:embed="rId1"/>
          <a:stretch/>
        </p:blipFill>
        <p:spPr>
          <a:xfrm>
            <a:off x="4728240" y="822960"/>
            <a:ext cx="5271840" cy="4411440"/>
          </a:xfrm>
          <a:prstGeom prst="rect">
            <a:avLst/>
          </a:prstGeom>
          <a:ln w="0">
            <a:noFill/>
          </a:ln>
        </p:spPr>
      </p:pic>
      <p:sp>
        <p:nvSpPr>
          <p:cNvPr id="171" name=""/>
          <p:cNvSpPr/>
          <p:nvPr/>
        </p:nvSpPr>
        <p:spPr>
          <a:xfrm>
            <a:off x="2828160" y="5300640"/>
            <a:ext cx="4304160" cy="274320"/>
          </a:xfrm>
          <a:prstGeom prst="rect">
            <a:avLst/>
          </a:prstGeom>
          <a:solidFill>
            <a:srgbClr val="eeeeee"/>
          </a:solidFill>
          <a:ln w="0"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1000"/>
              </a:lnSpc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en-US" sz="1500" spc="-1" strike="noStrike">
                <a:solidFill>
                  <a:srgbClr val="000000"/>
                </a:solidFill>
                <a:latin typeface="Arial"/>
              </a:rPr>
              <a:t>Cromartie et al. 2020, Nature Astronomy, v4, 72</a:t>
            </a:r>
            <a:endParaRPr b="0" lang="en-US" sz="15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72" name="" descr=""/>
          <p:cNvPicPr/>
          <p:nvPr/>
        </p:nvPicPr>
        <p:blipFill>
          <a:blip r:embed="rId2"/>
          <a:stretch/>
        </p:blipFill>
        <p:spPr>
          <a:xfrm>
            <a:off x="1645920" y="4392000"/>
            <a:ext cx="1066680" cy="11858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" descr=""/>
          <p:cNvPicPr/>
          <p:nvPr/>
        </p:nvPicPr>
        <p:blipFill>
          <a:blip r:embed="rId1"/>
          <a:stretch/>
        </p:blipFill>
        <p:spPr>
          <a:xfrm>
            <a:off x="1305000" y="110520"/>
            <a:ext cx="8701560" cy="5407920"/>
          </a:xfrm>
          <a:prstGeom prst="rect">
            <a:avLst/>
          </a:prstGeom>
          <a:ln w="0">
            <a:noFill/>
          </a:ln>
        </p:spPr>
      </p:pic>
      <p:sp>
        <p:nvSpPr>
          <p:cNvPr id="174" name=""/>
          <p:cNvSpPr txBox="1"/>
          <p:nvPr/>
        </p:nvSpPr>
        <p:spPr>
          <a:xfrm>
            <a:off x="8115120" y="5303160"/>
            <a:ext cx="1839600" cy="5137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en-US" sz="1500" spc="-1" strike="noStrike">
                <a:solidFill>
                  <a:srgbClr val="000000"/>
                </a:solidFill>
                <a:latin typeface="Arial"/>
              </a:rPr>
              <a:t>Slide by David Nice</a:t>
            </a:r>
            <a:endParaRPr b="0" lang="en-US" sz="15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PlaceHolder 1"/>
          <p:cNvSpPr>
            <a:spLocks noGrp="1"/>
          </p:cNvSpPr>
          <p:nvPr>
            <p:ph type="title"/>
          </p:nvPr>
        </p:nvSpPr>
        <p:spPr>
          <a:xfrm>
            <a:off x="1387440" y="67680"/>
            <a:ext cx="8501040" cy="62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en-US" sz="4400" spc="-1" strike="noStrike">
                <a:solidFill>
                  <a:srgbClr val="0066cc"/>
                </a:solidFill>
                <a:latin typeface="Arial"/>
              </a:rPr>
              <a:t>Loss of Arecibo</a:t>
            </a:r>
            <a:endParaRPr b="0" lang="en-US" sz="4400" spc="-1" strike="noStrike">
              <a:solidFill>
                <a:srgbClr val="0066cc"/>
              </a:solidFill>
              <a:latin typeface="Arial"/>
            </a:endParaRPr>
          </a:p>
        </p:txBody>
      </p:sp>
      <p:pic>
        <p:nvPicPr>
          <p:cNvPr id="176" name="" descr=""/>
          <p:cNvPicPr/>
          <p:nvPr/>
        </p:nvPicPr>
        <p:blipFill>
          <a:blip r:embed="rId1"/>
          <a:stretch/>
        </p:blipFill>
        <p:spPr>
          <a:xfrm>
            <a:off x="1364040" y="687600"/>
            <a:ext cx="8604720" cy="4839840"/>
          </a:xfrm>
          <a:prstGeom prst="rect">
            <a:avLst/>
          </a:prstGeom>
          <a:ln w="0">
            <a:noFill/>
          </a:ln>
        </p:spPr>
      </p:pic>
      <p:sp>
        <p:nvSpPr>
          <p:cNvPr id="177" name=""/>
          <p:cNvSpPr txBox="1"/>
          <p:nvPr/>
        </p:nvSpPr>
        <p:spPr>
          <a:xfrm>
            <a:off x="6202080" y="5228640"/>
            <a:ext cx="3726000" cy="3020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en-US" sz="1500" spc="-1" strike="noStrike">
                <a:solidFill>
                  <a:srgbClr val="ffffff"/>
                </a:solidFill>
                <a:latin typeface="Arial"/>
              </a:rPr>
              <a:t>Ricardo Arduengo, AFP via Getty Images</a:t>
            </a:r>
            <a:endParaRPr b="0" lang="en-US" sz="1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8" name="PlaceHolder 2"/>
          <p:cNvSpPr>
            <a:spLocks noGrp="1"/>
          </p:cNvSpPr>
          <p:nvPr>
            <p:ph/>
          </p:nvPr>
        </p:nvSpPr>
        <p:spPr>
          <a:xfrm>
            <a:off x="1459440" y="717480"/>
            <a:ext cx="7958880" cy="1277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52000"/>
          </a:bodyPr>
          <a:p>
            <a:pPr marL="224640" indent="-16848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ffffff"/>
                </a:solidFill>
                <a:latin typeface="Arial"/>
              </a:rPr>
              <a:t>Aug 2020:  Support cable failure damaged dish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marL="224640" indent="-16848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ffffff"/>
                </a:solidFill>
                <a:latin typeface="Arial"/>
              </a:rPr>
              <a:t>Dec 2020:  Catastrophic collapse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marL="224640" indent="-16848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4400" spc="-1" strike="noStrike">
                <a:solidFill>
                  <a:srgbClr val="ffffff"/>
                </a:solidFill>
                <a:latin typeface="Arial"/>
              </a:rPr>
              <a:t>Devastating loss for NANOGrav, science, and Puerto Rico</a:t>
            </a: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PlaceHolder 1"/>
          <p:cNvSpPr>
            <a:spLocks noGrp="1"/>
          </p:cNvSpPr>
          <p:nvPr>
            <p:ph type="title"/>
          </p:nvPr>
        </p:nvSpPr>
        <p:spPr>
          <a:xfrm>
            <a:off x="1387440" y="139680"/>
            <a:ext cx="6202080" cy="62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en-US" sz="4400" spc="-1" strike="noStrike">
                <a:solidFill>
                  <a:srgbClr val="0066cc"/>
                </a:solidFill>
                <a:latin typeface="Arial"/>
              </a:rPr>
              <a:t>Arecibo’s Pulsar Legacy</a:t>
            </a:r>
            <a:endParaRPr b="0" lang="en-US" sz="4400" spc="-1" strike="noStrike">
              <a:solidFill>
                <a:srgbClr val="0066cc"/>
              </a:solidFill>
              <a:latin typeface="Arial"/>
            </a:endParaRPr>
          </a:p>
        </p:txBody>
      </p:sp>
      <p:sp>
        <p:nvSpPr>
          <p:cNvPr id="180" name="PlaceHolder 2"/>
          <p:cNvSpPr>
            <a:spLocks noGrp="1"/>
          </p:cNvSpPr>
          <p:nvPr>
            <p:ph/>
          </p:nvPr>
        </p:nvSpPr>
        <p:spPr>
          <a:xfrm>
            <a:off x="1459440" y="1005480"/>
            <a:ext cx="4556160" cy="4389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9000"/>
          </a:bodyPr>
          <a:p>
            <a:pPr indent="0">
              <a:spcBef>
                <a:spcPts val="1440"/>
              </a:spcBef>
              <a:buNone/>
            </a:pPr>
            <a:r>
              <a:rPr b="1" lang="en-US" sz="1500" spc="-1" strike="noStrike">
                <a:solidFill>
                  <a:srgbClr val="000000"/>
                </a:solidFill>
                <a:latin typeface="Arial"/>
                <a:ea typeface="Noto Sans CJK SC"/>
              </a:rPr>
              <a:t>1968</a:t>
            </a:r>
            <a:r>
              <a:rPr b="0" lang="en-US" sz="1500" spc="-1" strike="noStrike">
                <a:solidFill>
                  <a:srgbClr val="000000"/>
                </a:solidFill>
                <a:latin typeface="Arial"/>
                <a:ea typeface="Noto Sans CJK SC"/>
              </a:rPr>
              <a:t> Crab spin period (Lovelace et al)</a:t>
            </a:r>
            <a:endParaRPr b="0" lang="en-US" sz="15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spcBef>
                <a:spcPts val="1414"/>
              </a:spcBef>
              <a:buNone/>
            </a:pPr>
            <a:r>
              <a:rPr b="1" lang="en-US" sz="1500" spc="-1" strike="noStrike">
                <a:solidFill>
                  <a:srgbClr val="000000"/>
                </a:solidFill>
                <a:latin typeface="Arial"/>
                <a:ea typeface="Noto Sans CJK SC"/>
              </a:rPr>
              <a:t>1970</a:t>
            </a:r>
            <a:r>
              <a:rPr b="0" lang="en-US" sz="1500" spc="-1" strike="noStrike">
                <a:solidFill>
                  <a:srgbClr val="000000"/>
                </a:solidFill>
                <a:latin typeface="Arial"/>
                <a:ea typeface="Noto Sans CJK SC"/>
              </a:rPr>
              <a:t> pulsar nulling (Backer)</a:t>
            </a:r>
            <a:endParaRPr b="0" lang="en-US" sz="15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spcBef>
                <a:spcPts val="1414"/>
              </a:spcBef>
              <a:buNone/>
            </a:pPr>
            <a:r>
              <a:rPr b="1" lang="en-US" sz="1500" spc="-1" strike="noStrike">
                <a:solidFill>
                  <a:srgbClr val="000000"/>
                </a:solidFill>
                <a:latin typeface="Arial"/>
                <a:ea typeface="Noto Sans CJK SC"/>
              </a:rPr>
              <a:t>1974</a:t>
            </a:r>
            <a:r>
              <a:rPr b="0" lang="en-US" sz="1500" spc="-1" strike="noStrike">
                <a:solidFill>
                  <a:srgbClr val="000000"/>
                </a:solidFill>
                <a:latin typeface="Arial"/>
                <a:ea typeface="Noto Sans CJK SC"/>
              </a:rPr>
              <a:t> 1</a:t>
            </a:r>
            <a:r>
              <a:rPr b="0" lang="en-US" sz="1500" spc="-1" strike="noStrike" baseline="33000">
                <a:solidFill>
                  <a:srgbClr val="000000"/>
                </a:solidFill>
                <a:latin typeface="Arial"/>
                <a:ea typeface="Noto Sans CJK SC"/>
              </a:rPr>
              <a:t>st</a:t>
            </a:r>
            <a:r>
              <a:rPr b="0" lang="en-US" sz="1500" spc="-1" strike="noStrike">
                <a:solidFill>
                  <a:srgbClr val="000000"/>
                </a:solidFill>
                <a:latin typeface="Arial"/>
                <a:ea typeface="Noto Sans CJK SC"/>
              </a:rPr>
              <a:t> binary pulsar (Hulse &amp; Taylor)</a:t>
            </a:r>
            <a:endParaRPr b="0" lang="en-US" sz="15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spcBef>
                <a:spcPts val="1414"/>
              </a:spcBef>
              <a:buNone/>
            </a:pPr>
            <a:r>
              <a:rPr b="1" lang="en-US" sz="1500" spc="-1" strike="noStrike">
                <a:solidFill>
                  <a:srgbClr val="000000"/>
                </a:solidFill>
                <a:latin typeface="Arial"/>
                <a:ea typeface="Noto Sans CJK SC"/>
              </a:rPr>
              <a:t>1982</a:t>
            </a:r>
            <a:r>
              <a:rPr b="0" lang="en-US" sz="1500" spc="-1" strike="noStrike">
                <a:solidFill>
                  <a:srgbClr val="000000"/>
                </a:solidFill>
                <a:latin typeface="Arial"/>
                <a:ea typeface="Noto Sans CJK SC"/>
              </a:rPr>
              <a:t> 1</a:t>
            </a:r>
            <a:r>
              <a:rPr b="0" lang="en-US" sz="1500" spc="-1" strike="noStrike" baseline="33000">
                <a:solidFill>
                  <a:srgbClr val="000000"/>
                </a:solidFill>
                <a:latin typeface="Arial"/>
                <a:ea typeface="Noto Sans CJK SC"/>
              </a:rPr>
              <a:t>st</a:t>
            </a:r>
            <a:r>
              <a:rPr b="0" lang="en-US" sz="1500" spc="-1" strike="noStrike">
                <a:solidFill>
                  <a:srgbClr val="000000"/>
                </a:solidFill>
                <a:latin typeface="Arial"/>
                <a:ea typeface="Noto Sans CJK SC"/>
              </a:rPr>
              <a:t> millisecond pulsar (Backer et al)</a:t>
            </a:r>
            <a:endParaRPr b="0" lang="en-US" sz="15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spcBef>
                <a:spcPts val="1414"/>
              </a:spcBef>
              <a:buNone/>
            </a:pPr>
            <a:r>
              <a:rPr b="1" lang="en-US" sz="1500" spc="-1" strike="noStrike">
                <a:solidFill>
                  <a:srgbClr val="000000"/>
                </a:solidFill>
                <a:latin typeface="Arial"/>
                <a:ea typeface="Noto Sans CJK SC"/>
              </a:rPr>
              <a:t>1989</a:t>
            </a:r>
            <a:r>
              <a:rPr b="0" lang="en-US" sz="1500" spc="-1" strike="noStrike">
                <a:solidFill>
                  <a:srgbClr val="000000"/>
                </a:solidFill>
                <a:latin typeface="Arial"/>
                <a:ea typeface="Noto Sans CJK SC"/>
              </a:rPr>
              <a:t> indirect GWs from B1913+16 (Taylor &amp; Weisberg)</a:t>
            </a:r>
            <a:endParaRPr b="0" lang="en-US" sz="15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spcBef>
                <a:spcPts val="1414"/>
              </a:spcBef>
              <a:buNone/>
            </a:pPr>
            <a:r>
              <a:rPr b="1" lang="en-US" sz="1500" spc="-1" strike="noStrike">
                <a:solidFill>
                  <a:srgbClr val="000000"/>
                </a:solidFill>
                <a:latin typeface="Arial"/>
                <a:ea typeface="Noto Sans CJK SC"/>
              </a:rPr>
              <a:t>1990</a:t>
            </a:r>
            <a:r>
              <a:rPr b="0" lang="en-US" sz="1500" spc="-1" strike="noStrike">
                <a:solidFill>
                  <a:srgbClr val="000000"/>
                </a:solidFill>
                <a:latin typeface="Arial"/>
                <a:ea typeface="Noto Sans CJK SC"/>
              </a:rPr>
              <a:t> 1</a:t>
            </a:r>
            <a:r>
              <a:rPr b="0" lang="en-US" sz="1500" spc="-1" strike="noStrike" baseline="33000">
                <a:solidFill>
                  <a:srgbClr val="000000"/>
                </a:solidFill>
                <a:latin typeface="Arial"/>
                <a:ea typeface="Noto Sans CJK SC"/>
              </a:rPr>
              <a:t>st</a:t>
            </a:r>
            <a:r>
              <a:rPr b="0" lang="en-US" sz="1500" spc="-1" strike="noStrike">
                <a:solidFill>
                  <a:srgbClr val="000000"/>
                </a:solidFill>
                <a:latin typeface="Arial"/>
                <a:ea typeface="Noto Sans CJK SC"/>
              </a:rPr>
              <a:t> eclipsing MSP (aka black-widow; Fruchter et al)</a:t>
            </a:r>
            <a:endParaRPr b="0" lang="en-US" sz="15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spcBef>
                <a:spcPts val="1414"/>
              </a:spcBef>
              <a:buNone/>
            </a:pPr>
            <a:r>
              <a:rPr b="1" lang="en-US" sz="1500" spc="-1" strike="noStrike">
                <a:solidFill>
                  <a:srgbClr val="000000"/>
                </a:solidFill>
                <a:latin typeface="Arial"/>
                <a:ea typeface="Noto Sans CJK SC"/>
              </a:rPr>
              <a:t>1992</a:t>
            </a:r>
            <a:r>
              <a:rPr b="0" lang="en-US" sz="1500" spc="-1" strike="noStrike">
                <a:solidFill>
                  <a:srgbClr val="000000"/>
                </a:solidFill>
                <a:latin typeface="Arial"/>
                <a:ea typeface="Noto Sans CJK SC"/>
              </a:rPr>
              <a:t> pulsar planets (1</a:t>
            </a:r>
            <a:r>
              <a:rPr b="0" lang="en-US" sz="1500" spc="-1" strike="noStrike" baseline="33000">
                <a:solidFill>
                  <a:srgbClr val="000000"/>
                </a:solidFill>
                <a:latin typeface="Arial"/>
                <a:ea typeface="Noto Sans CJK SC"/>
              </a:rPr>
              <a:t>st</a:t>
            </a:r>
            <a:r>
              <a:rPr b="0" lang="en-US" sz="1500" spc="-1" strike="noStrike">
                <a:solidFill>
                  <a:srgbClr val="000000"/>
                </a:solidFill>
                <a:latin typeface="Arial"/>
                <a:ea typeface="Noto Sans CJK SC"/>
              </a:rPr>
              <a:t> exoplanets!; Wolszczan &amp; Frail)</a:t>
            </a:r>
            <a:endParaRPr b="0" lang="en-US" sz="15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spcBef>
                <a:spcPts val="1414"/>
              </a:spcBef>
              <a:buNone/>
            </a:pPr>
            <a:r>
              <a:rPr b="1" lang="en-US" sz="1500" spc="-1" strike="noStrike">
                <a:solidFill>
                  <a:srgbClr val="000000"/>
                </a:solidFill>
                <a:latin typeface="Arial"/>
                <a:ea typeface="Noto Sans CJK SC"/>
              </a:rPr>
              <a:t>1994</a:t>
            </a:r>
            <a:r>
              <a:rPr b="0" lang="en-US" sz="1500" spc="-1" strike="noStrike">
                <a:solidFill>
                  <a:srgbClr val="000000"/>
                </a:solidFill>
                <a:latin typeface="Arial"/>
                <a:ea typeface="Noto Sans CJK SC"/>
              </a:rPr>
              <a:t> microsec long-term timing (Kaspi, Ryba, &amp; Taylor)</a:t>
            </a:r>
            <a:endParaRPr b="0" lang="en-US" sz="15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spcBef>
                <a:spcPts val="1414"/>
              </a:spcBef>
              <a:buNone/>
            </a:pPr>
            <a:r>
              <a:rPr b="1" lang="en-US" sz="1500" spc="-1" strike="noStrike">
                <a:solidFill>
                  <a:srgbClr val="000000"/>
                </a:solidFill>
                <a:latin typeface="Arial"/>
                <a:ea typeface="Noto Sans CJK SC"/>
              </a:rPr>
              <a:t>2008</a:t>
            </a:r>
            <a:r>
              <a:rPr b="0" lang="en-US" sz="1500" spc="-1" strike="noStrike">
                <a:solidFill>
                  <a:srgbClr val="000000"/>
                </a:solidFill>
                <a:latin typeface="Arial"/>
                <a:ea typeface="Noto Sans CJK SC"/>
              </a:rPr>
              <a:t> an MSP in an eccentric orbit (Champion et al)</a:t>
            </a:r>
            <a:endParaRPr b="0" lang="en-US" sz="15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spcBef>
                <a:spcPts val="1414"/>
              </a:spcBef>
              <a:buNone/>
            </a:pPr>
            <a:r>
              <a:rPr b="1" lang="en-US" sz="1500" spc="-1" strike="noStrike">
                <a:solidFill>
                  <a:srgbClr val="000000"/>
                </a:solidFill>
                <a:latin typeface="Arial"/>
                <a:ea typeface="Noto Sans CJK SC"/>
              </a:rPr>
              <a:t>2014</a:t>
            </a:r>
            <a:r>
              <a:rPr b="0" lang="en-US" sz="1500" spc="-1" strike="noStrike">
                <a:solidFill>
                  <a:srgbClr val="000000"/>
                </a:solidFill>
                <a:latin typeface="Arial"/>
                <a:ea typeface="Noto Sans CJK SC"/>
              </a:rPr>
              <a:t> 1</a:t>
            </a:r>
            <a:r>
              <a:rPr b="0" lang="en-US" sz="1500" spc="-1" strike="noStrike" baseline="33000">
                <a:solidFill>
                  <a:srgbClr val="000000"/>
                </a:solidFill>
                <a:latin typeface="Arial"/>
                <a:ea typeface="Noto Sans CJK SC"/>
              </a:rPr>
              <a:t>st</a:t>
            </a:r>
            <a:r>
              <a:rPr b="0" lang="en-US" sz="1500" spc="-1" strike="noStrike">
                <a:solidFill>
                  <a:srgbClr val="000000"/>
                </a:solidFill>
                <a:latin typeface="Arial"/>
                <a:ea typeface="Noto Sans CJK SC"/>
              </a:rPr>
              <a:t> non-Parkes FRB (Spitler et al)</a:t>
            </a:r>
            <a:endParaRPr b="0" lang="en-US" sz="15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spcBef>
                <a:spcPts val="1414"/>
              </a:spcBef>
              <a:buNone/>
            </a:pPr>
            <a:r>
              <a:rPr b="1" lang="en-US" sz="1500" spc="-1" strike="noStrike">
                <a:solidFill>
                  <a:srgbClr val="000000"/>
                </a:solidFill>
                <a:latin typeface="Arial"/>
                <a:ea typeface="Noto Sans CJK SC"/>
              </a:rPr>
              <a:t>2016</a:t>
            </a:r>
            <a:r>
              <a:rPr b="0" lang="en-US" sz="1500" spc="-1" strike="noStrike">
                <a:solidFill>
                  <a:srgbClr val="000000"/>
                </a:solidFill>
                <a:latin typeface="Arial"/>
                <a:ea typeface="Noto Sans CJK SC"/>
              </a:rPr>
              <a:t> 1</a:t>
            </a:r>
            <a:r>
              <a:rPr b="0" lang="en-US" sz="1500" spc="-1" strike="noStrike" baseline="33000">
                <a:solidFill>
                  <a:srgbClr val="000000"/>
                </a:solidFill>
                <a:latin typeface="Arial"/>
                <a:ea typeface="Noto Sans CJK SC"/>
              </a:rPr>
              <a:t>st</a:t>
            </a:r>
            <a:r>
              <a:rPr b="0" lang="en-US" sz="1500" spc="-1" strike="noStrike">
                <a:solidFill>
                  <a:srgbClr val="000000"/>
                </a:solidFill>
                <a:latin typeface="Arial"/>
                <a:ea typeface="Noto Sans CJK SC"/>
              </a:rPr>
              <a:t> FRB repeater (Spitler et al)</a:t>
            </a:r>
            <a:endParaRPr b="0" lang="en-US" sz="15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spcBef>
                <a:spcPts val="1414"/>
              </a:spcBef>
              <a:buNone/>
            </a:pPr>
            <a:r>
              <a:rPr b="1" lang="en-US" sz="1500" spc="-1" strike="noStrike">
                <a:solidFill>
                  <a:srgbClr val="000000"/>
                </a:solidFill>
                <a:latin typeface="Arial"/>
                <a:ea typeface="Noto Sans CJK SC"/>
              </a:rPr>
              <a:t>2018</a:t>
            </a:r>
            <a:r>
              <a:rPr b="0" lang="en-US" sz="1500" spc="-1" strike="noStrike">
                <a:solidFill>
                  <a:srgbClr val="000000"/>
                </a:solidFill>
                <a:latin typeface="Arial"/>
                <a:ea typeface="Noto Sans CJK SC"/>
              </a:rPr>
              <a:t> SEP test with triple system (Archibald et al)</a:t>
            </a:r>
            <a:endParaRPr b="0" lang="en-US" sz="15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spcBef>
                <a:spcPts val="1414"/>
              </a:spcBef>
              <a:buNone/>
            </a:pPr>
            <a:r>
              <a:rPr b="1" lang="en-US" sz="1500" spc="-1" strike="noStrike">
                <a:solidFill>
                  <a:srgbClr val="000000"/>
                </a:solidFill>
                <a:latin typeface="Arial"/>
                <a:ea typeface="Noto Sans CJK SC"/>
              </a:rPr>
              <a:t>… </a:t>
            </a:r>
            <a:r>
              <a:rPr b="1" lang="en-US" sz="1500" spc="-1" strike="noStrike">
                <a:solidFill>
                  <a:srgbClr val="000000"/>
                </a:solidFill>
                <a:latin typeface="Arial"/>
                <a:ea typeface="Noto Sans CJK SC"/>
              </a:rPr>
              <a:t>and much much more (plus non-pulsar science!)</a:t>
            </a:r>
            <a:endParaRPr b="0" lang="en-US" sz="15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81" name="" descr=""/>
          <p:cNvPicPr/>
          <p:nvPr/>
        </p:nvPicPr>
        <p:blipFill>
          <a:blip r:embed="rId1"/>
          <a:stretch/>
        </p:blipFill>
        <p:spPr>
          <a:xfrm>
            <a:off x="7844400" y="204480"/>
            <a:ext cx="2136600" cy="3103920"/>
          </a:xfrm>
          <a:prstGeom prst="rect">
            <a:avLst/>
          </a:prstGeom>
          <a:ln w="0">
            <a:noFill/>
          </a:ln>
        </p:spPr>
      </p:pic>
      <p:pic>
        <p:nvPicPr>
          <p:cNvPr id="182" name="" descr=""/>
          <p:cNvPicPr/>
          <p:nvPr/>
        </p:nvPicPr>
        <p:blipFill>
          <a:blip r:embed="rId2"/>
          <a:stretch/>
        </p:blipFill>
        <p:spPr>
          <a:xfrm>
            <a:off x="6625800" y="3291840"/>
            <a:ext cx="3312000" cy="2230560"/>
          </a:xfrm>
          <a:prstGeom prst="rect">
            <a:avLst/>
          </a:prstGeom>
          <a:ln w="0">
            <a:noFill/>
          </a:ln>
        </p:spPr>
      </p:pic>
      <p:pic>
        <p:nvPicPr>
          <p:cNvPr id="183" name="" descr=""/>
          <p:cNvPicPr/>
          <p:nvPr/>
        </p:nvPicPr>
        <p:blipFill>
          <a:blip r:embed="rId3"/>
          <a:stretch/>
        </p:blipFill>
        <p:spPr>
          <a:xfrm>
            <a:off x="5996160" y="847440"/>
            <a:ext cx="2311200" cy="26467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" descr=""/>
          <p:cNvPicPr/>
          <p:nvPr/>
        </p:nvPicPr>
        <p:blipFill>
          <a:blip r:embed="rId1"/>
          <a:stretch/>
        </p:blipFill>
        <p:spPr>
          <a:xfrm>
            <a:off x="1305000" y="110520"/>
            <a:ext cx="8701560" cy="5407920"/>
          </a:xfrm>
          <a:prstGeom prst="rect">
            <a:avLst/>
          </a:prstGeom>
          <a:ln w="0">
            <a:noFill/>
          </a:ln>
        </p:spPr>
      </p:pic>
      <p:sp>
        <p:nvSpPr>
          <p:cNvPr id="185" name=""/>
          <p:cNvSpPr txBox="1"/>
          <p:nvPr/>
        </p:nvSpPr>
        <p:spPr>
          <a:xfrm>
            <a:off x="8115120" y="5303160"/>
            <a:ext cx="1839600" cy="5137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en-US" sz="1500" spc="-1" strike="noStrike">
                <a:solidFill>
                  <a:srgbClr val="000000"/>
                </a:solidFill>
                <a:latin typeface="Arial"/>
              </a:rPr>
              <a:t>Slide by David Nice</a:t>
            </a:r>
            <a:endParaRPr b="0" lang="en-US" sz="1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6" name=""/>
          <p:cNvSpPr txBox="1"/>
          <p:nvPr/>
        </p:nvSpPr>
        <p:spPr>
          <a:xfrm>
            <a:off x="1737360" y="822960"/>
            <a:ext cx="2194560" cy="1188720"/>
          </a:xfrm>
          <a:prstGeom prst="rect">
            <a:avLst/>
          </a:prstGeom>
          <a:solidFill>
            <a:srgbClr val="ffffff">
              <a:alpha val="49000"/>
            </a:srgbClr>
          </a:solidFill>
          <a:ln w="0">
            <a:noFill/>
          </a:ln>
        </p:spPr>
        <p:txBody>
          <a:bodyPr lIns="90000" rIns="90000" tIns="45000" bIns="45000" anchor="ctr">
            <a:noAutofit/>
          </a:bodyPr>
          <a:p>
            <a:pPr algn="ctr"/>
            <a:r>
              <a:rPr b="0" lang="en-US" sz="4000" spc="-1" strike="noStrike">
                <a:solidFill>
                  <a:srgbClr val="ffffff"/>
                </a:solidFill>
                <a:latin typeface="Arial"/>
              </a:rPr>
              <a:t>    </a:t>
            </a:r>
            <a:r>
              <a:rPr b="0" lang="en-US" sz="4000" spc="-1" strike="noStrike">
                <a:solidFill>
                  <a:srgbClr val="ffffff"/>
                </a:solidFill>
                <a:latin typeface="Arial"/>
              </a:rPr>
              <a:t>RIP</a:t>
            </a:r>
            <a:endParaRPr b="0" lang="en-US" sz="4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7" name=""/>
          <p:cNvSpPr/>
          <p:nvPr/>
        </p:nvSpPr>
        <p:spPr>
          <a:xfrm>
            <a:off x="3931920" y="1097280"/>
            <a:ext cx="5943600" cy="201168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88" name="" descr=""/>
          <p:cNvPicPr/>
          <p:nvPr/>
        </p:nvPicPr>
        <p:blipFill>
          <a:blip r:embed="rId2"/>
          <a:stretch/>
        </p:blipFill>
        <p:spPr>
          <a:xfrm>
            <a:off x="4114800" y="1202760"/>
            <a:ext cx="2794320" cy="1083240"/>
          </a:xfrm>
          <a:prstGeom prst="rect">
            <a:avLst/>
          </a:prstGeom>
          <a:ln w="0">
            <a:noFill/>
          </a:ln>
        </p:spPr>
      </p:pic>
      <p:sp>
        <p:nvSpPr>
          <p:cNvPr id="189" name=""/>
          <p:cNvSpPr txBox="1"/>
          <p:nvPr/>
        </p:nvSpPr>
        <p:spPr>
          <a:xfrm>
            <a:off x="7040880" y="1393920"/>
            <a:ext cx="476280" cy="6573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en-US" sz="4000" spc="-1" strike="noStrike">
                <a:solidFill>
                  <a:srgbClr val="000000"/>
                </a:solidFill>
                <a:latin typeface="Arial"/>
              </a:rPr>
              <a:t>+</a:t>
            </a:r>
            <a:endParaRPr b="0" lang="en-US" sz="4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90" name="" descr=""/>
          <p:cNvPicPr/>
          <p:nvPr/>
        </p:nvPicPr>
        <p:blipFill>
          <a:blip r:embed="rId3"/>
          <a:stretch/>
        </p:blipFill>
        <p:spPr>
          <a:xfrm>
            <a:off x="7642440" y="1229760"/>
            <a:ext cx="1629000" cy="1075680"/>
          </a:xfrm>
          <a:prstGeom prst="rect">
            <a:avLst/>
          </a:prstGeom>
          <a:ln w="0">
            <a:noFill/>
          </a:ln>
        </p:spPr>
      </p:pic>
      <p:sp>
        <p:nvSpPr>
          <p:cNvPr id="191" name=""/>
          <p:cNvSpPr txBox="1"/>
          <p:nvPr/>
        </p:nvSpPr>
        <p:spPr>
          <a:xfrm>
            <a:off x="3934800" y="2432880"/>
            <a:ext cx="6028200" cy="602280"/>
          </a:xfrm>
          <a:prstGeom prst="rect">
            <a:avLst/>
          </a:prstGeom>
          <a:solidFill>
            <a:srgbClr val="eeeeee"/>
          </a:solidFill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en-US" sz="1800" spc="-1" strike="noStrike">
                <a:solidFill>
                  <a:srgbClr val="000000"/>
                </a:solidFill>
                <a:latin typeface="Arial"/>
              </a:rPr>
              <a:t>GBT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 now covers ~70 MSPs every ~4 weeks (&gt;600 hrs/yr)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algn="ctr"/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Fully funded at ~$1M/year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2" name=""/>
          <p:cNvSpPr/>
          <p:nvPr/>
        </p:nvSpPr>
        <p:spPr>
          <a:xfrm>
            <a:off x="3657600" y="4170240"/>
            <a:ext cx="1407600" cy="512640"/>
          </a:xfrm>
          <a:prstGeom prst="ellipse">
            <a:avLst/>
          </a:prstGeom>
          <a:noFill/>
          <a:ln w="5724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118440" rIns="118440" tIns="73440" bIns="7344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3" name=""/>
          <p:cNvSpPr txBox="1"/>
          <p:nvPr/>
        </p:nvSpPr>
        <p:spPr>
          <a:xfrm>
            <a:off x="6860880" y="4156560"/>
            <a:ext cx="2399760" cy="602280"/>
          </a:xfrm>
          <a:prstGeom prst="rect">
            <a:avLst/>
          </a:prstGeom>
          <a:solidFill>
            <a:srgbClr val="eeeeee"/>
          </a:solidFill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Provides most of our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low freq observations!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" descr=""/>
          <p:cNvPicPr/>
          <p:nvPr/>
        </p:nvPicPr>
        <p:blipFill>
          <a:blip r:embed="rId1"/>
          <a:stretch/>
        </p:blipFill>
        <p:spPr>
          <a:xfrm>
            <a:off x="203760" y="23400"/>
            <a:ext cx="9720000" cy="5668920"/>
          </a:xfrm>
          <a:prstGeom prst="rect">
            <a:avLst/>
          </a:prstGeom>
          <a:ln w="0">
            <a:noFill/>
          </a:ln>
        </p:spPr>
      </p:pic>
      <p:pic>
        <p:nvPicPr>
          <p:cNvPr id="195" name="" descr=""/>
          <p:cNvPicPr/>
          <p:nvPr/>
        </p:nvPicPr>
        <p:blipFill>
          <a:blip r:embed="rId2"/>
          <a:stretch/>
        </p:blipFill>
        <p:spPr>
          <a:xfrm>
            <a:off x="4064760" y="1609920"/>
            <a:ext cx="5370120" cy="2304360"/>
          </a:xfrm>
          <a:prstGeom prst="rect">
            <a:avLst/>
          </a:prstGeom>
          <a:ln w="19080">
            <a:solidFill>
              <a:srgbClr val="3465a4"/>
            </a:solidFill>
            <a:round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51" dur="indefinite" restart="never" nodeType="tmRoot">
          <p:childTnLst>
            <p:seq>
              <p:cTn id="52" dur="indefinite" nodeType="mainSeq">
                <p:childTnLst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" descr=""/>
          <p:cNvPicPr/>
          <p:nvPr/>
        </p:nvPicPr>
        <p:blipFill>
          <a:blip r:embed="rId1"/>
          <a:stretch/>
        </p:blipFill>
        <p:spPr>
          <a:xfrm>
            <a:off x="2976840" y="163440"/>
            <a:ext cx="5559120" cy="5303520"/>
          </a:xfrm>
          <a:prstGeom prst="rect">
            <a:avLst/>
          </a:prstGeom>
          <a:ln w="0">
            <a:noFill/>
          </a:ln>
        </p:spPr>
      </p:pic>
      <p:sp>
        <p:nvSpPr>
          <p:cNvPr id="197" name=""/>
          <p:cNvSpPr txBox="1"/>
          <p:nvPr/>
        </p:nvSpPr>
        <p:spPr>
          <a:xfrm>
            <a:off x="5702400" y="5303520"/>
            <a:ext cx="717840" cy="30204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en-US" sz="1500" spc="-1" strike="noStrike">
                <a:solidFill>
                  <a:srgbClr val="000000"/>
                </a:solidFill>
                <a:latin typeface="Arial"/>
              </a:rPr>
              <a:t>Year</a:t>
            </a:r>
            <a:endParaRPr b="0" lang="en-US" sz="1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8" name=""/>
          <p:cNvSpPr/>
          <p:nvPr/>
        </p:nvSpPr>
        <p:spPr>
          <a:xfrm>
            <a:off x="1737360" y="1828800"/>
            <a:ext cx="8138160" cy="1005840"/>
          </a:xfrm>
          <a:prstGeom prst="ellipse">
            <a:avLst/>
          </a:prstGeom>
          <a:noFill/>
          <a:ln w="57240">
            <a:solidFill>
              <a:srgbClr val="009933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118440" rIns="118440" tIns="73440" bIns="7344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9" name=""/>
          <p:cNvSpPr txBox="1"/>
          <p:nvPr/>
        </p:nvSpPr>
        <p:spPr>
          <a:xfrm>
            <a:off x="1577880" y="3383280"/>
            <a:ext cx="3542760" cy="346320"/>
          </a:xfrm>
          <a:prstGeom prst="rect">
            <a:avLst/>
          </a:prstGeom>
          <a:solidFill>
            <a:srgbClr val="eeeeee"/>
          </a:solidFill>
          <a:ln w="0">
            <a:solidFill>
              <a:srgbClr val="000000"/>
            </a:solidFill>
          </a:ln>
        </p:spPr>
        <p:txBody>
          <a:bodyPr lIns="90000" rIns="90000" tIns="45000" bIns="45000" anchor="t">
            <a:noAutofit/>
          </a:bodyPr>
          <a:p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Timing residuals in microseconds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0" name=""/>
          <p:cNvSpPr txBox="1"/>
          <p:nvPr/>
        </p:nvSpPr>
        <p:spPr>
          <a:xfrm>
            <a:off x="1271160" y="5331240"/>
            <a:ext cx="2954520" cy="302040"/>
          </a:xfrm>
          <a:prstGeom prst="rect">
            <a:avLst/>
          </a:prstGeom>
          <a:solidFill>
            <a:srgbClr val="eeeeee">
              <a:alpha val="66000"/>
            </a:srgbClr>
          </a:solidFill>
          <a:ln w="0">
            <a:solidFill>
              <a:srgbClr val="000000"/>
            </a:solidFill>
          </a:ln>
        </p:spPr>
        <p:txBody>
          <a:bodyPr lIns="90000" rIns="90000" tIns="45000" bIns="45000" anchor="t">
            <a:noAutofit/>
          </a:bodyPr>
          <a:p>
            <a:r>
              <a:rPr b="0" lang="en-US" sz="1500" spc="-1" strike="noStrike">
                <a:solidFill>
                  <a:srgbClr val="000000"/>
                </a:solidFill>
                <a:latin typeface="Arial"/>
              </a:rPr>
              <a:t>Agazie et al 2023 (Timing paper)</a:t>
            </a:r>
            <a:endParaRPr b="0" lang="en-US" sz="15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01" name="" descr=""/>
          <p:cNvPicPr/>
          <p:nvPr/>
        </p:nvPicPr>
        <p:blipFill>
          <a:blip r:embed="rId2"/>
          <a:stretch/>
        </p:blipFill>
        <p:spPr>
          <a:xfrm>
            <a:off x="3850200" y="3942720"/>
            <a:ext cx="5939280" cy="786960"/>
          </a:xfrm>
          <a:prstGeom prst="rect">
            <a:avLst/>
          </a:prstGeom>
          <a:ln w="19080">
            <a:solidFill>
              <a:srgbClr val="3465a4"/>
            </a:solidFill>
            <a:round/>
          </a:ln>
        </p:spPr>
      </p:pic>
      <p:pic>
        <p:nvPicPr>
          <p:cNvPr id="202" name="" descr=""/>
          <p:cNvPicPr/>
          <p:nvPr/>
        </p:nvPicPr>
        <p:blipFill>
          <a:blip r:embed="rId3"/>
          <a:stretch/>
        </p:blipFill>
        <p:spPr>
          <a:xfrm>
            <a:off x="1371600" y="91440"/>
            <a:ext cx="914400" cy="914400"/>
          </a:xfrm>
          <a:prstGeom prst="rect">
            <a:avLst/>
          </a:prstGeom>
          <a:ln w="0">
            <a:noFill/>
          </a:ln>
        </p:spPr>
      </p:pic>
      <p:pic>
        <p:nvPicPr>
          <p:cNvPr id="203" name="" descr=""/>
          <p:cNvPicPr/>
          <p:nvPr/>
        </p:nvPicPr>
        <p:blipFill>
          <a:blip r:embed="rId4"/>
          <a:stretch/>
        </p:blipFill>
        <p:spPr>
          <a:xfrm>
            <a:off x="1371600" y="1280160"/>
            <a:ext cx="914400" cy="914400"/>
          </a:xfrm>
          <a:prstGeom prst="rect">
            <a:avLst/>
          </a:prstGeom>
          <a:ln w="0">
            <a:noFill/>
          </a:ln>
        </p:spPr>
      </p:pic>
      <p:sp>
        <p:nvSpPr>
          <p:cNvPr id="204" name=""/>
          <p:cNvSpPr txBox="1"/>
          <p:nvPr/>
        </p:nvSpPr>
        <p:spPr>
          <a:xfrm>
            <a:off x="1283040" y="989280"/>
            <a:ext cx="1098000" cy="2610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en-US" sz="1200" spc="-1" strike="noStrike">
                <a:solidFill>
                  <a:srgbClr val="000000"/>
                </a:solidFill>
                <a:latin typeface="Arial"/>
              </a:rPr>
              <a:t>Joe Swiggum</a:t>
            </a:r>
            <a:endParaRPr b="0" lang="en-US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5" name=""/>
          <p:cNvSpPr txBox="1"/>
          <p:nvPr/>
        </p:nvSpPr>
        <p:spPr>
          <a:xfrm>
            <a:off x="1391040" y="2177640"/>
            <a:ext cx="849600" cy="4316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algn="ctr"/>
            <a:r>
              <a:rPr b="0" lang="en-US" sz="1200" spc="-1" strike="noStrike">
                <a:solidFill>
                  <a:srgbClr val="000000"/>
                </a:solidFill>
                <a:latin typeface="Arial"/>
              </a:rPr>
              <a:t>Thankful</a:t>
            </a:r>
            <a:endParaRPr b="0" lang="en-US" sz="1200" spc="-1" strike="noStrike">
              <a:solidFill>
                <a:srgbClr val="000000"/>
              </a:solidFill>
              <a:latin typeface="Arial"/>
            </a:endParaRPr>
          </a:p>
          <a:p>
            <a:pPr algn="ctr"/>
            <a:r>
              <a:rPr b="0" lang="en-US" sz="1200" spc="-1" strike="noStrike">
                <a:solidFill>
                  <a:srgbClr val="000000"/>
                </a:solidFill>
                <a:latin typeface="Arial"/>
              </a:rPr>
              <a:t>Cromartie</a:t>
            </a:r>
            <a:endParaRPr b="0" lang="en-US" sz="1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57" dur="indefinite" restart="never" nodeType="tmRoot">
          <p:childTnLst>
            <p:seq>
              <p:cTn id="58" dur="indefinite" nodeType="mainSeq">
                <p:childTnLst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PlaceHolder 1"/>
          <p:cNvSpPr>
            <a:spLocks noGrp="1"/>
          </p:cNvSpPr>
          <p:nvPr>
            <p:ph type="title"/>
          </p:nvPr>
        </p:nvSpPr>
        <p:spPr>
          <a:xfrm>
            <a:off x="1435320" y="21600"/>
            <a:ext cx="8353800" cy="570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en-US" sz="3600" spc="-1" strike="noStrike">
                <a:solidFill>
                  <a:srgbClr val="0066cc"/>
                </a:solidFill>
                <a:latin typeface="Arial"/>
              </a:rPr>
              <a:t>A Pulsar Timing Array (PTA)</a:t>
            </a:r>
            <a:endParaRPr b="0" lang="en-US" sz="3600" spc="-1" strike="noStrike">
              <a:solidFill>
                <a:srgbClr val="0066cc"/>
              </a:solidFill>
              <a:latin typeface="Arial"/>
            </a:endParaRPr>
          </a:p>
        </p:txBody>
      </p:sp>
      <p:pic>
        <p:nvPicPr>
          <p:cNvPr id="207" name="" descr=""/>
          <p:cNvPicPr/>
          <p:nvPr/>
        </p:nvPicPr>
        <p:blipFill>
          <a:blip r:embed="rId1"/>
          <a:stretch/>
        </p:blipFill>
        <p:spPr>
          <a:xfrm>
            <a:off x="4067280" y="1667520"/>
            <a:ext cx="5505840" cy="3853800"/>
          </a:xfrm>
          <a:prstGeom prst="rect">
            <a:avLst/>
          </a:prstGeom>
          <a:ln w="0">
            <a:noFill/>
          </a:ln>
        </p:spPr>
      </p:pic>
      <p:sp>
        <p:nvSpPr>
          <p:cNvPr id="208" name=""/>
          <p:cNvSpPr/>
          <p:nvPr/>
        </p:nvSpPr>
        <p:spPr>
          <a:xfrm>
            <a:off x="1312200" y="4921200"/>
            <a:ext cx="2946600" cy="493200"/>
          </a:xfrm>
          <a:prstGeom prst="rect">
            <a:avLst/>
          </a:prstGeom>
          <a:solidFill>
            <a:srgbClr val="eeeeee"/>
          </a:solidFill>
          <a:ln w="1008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5040" rIns="95040" tIns="50040" bIns="50040" anchor="ctr">
            <a:noAutofit/>
          </a:bodyPr>
          <a:p>
            <a:pPr algn="ctr"/>
            <a:r>
              <a:rPr b="0" lang="en-US" sz="1200" spc="-1" strike="noStrike">
                <a:solidFill>
                  <a:srgbClr val="000000"/>
                </a:solidFill>
                <a:latin typeface="Arial"/>
              </a:rPr>
              <a:t>e.g. Hellings &amp; Downs, 1983, ApJL, 265, 39; Jenet et al. 2005, ApJL, 625, 123</a:t>
            </a:r>
            <a:endParaRPr b="0" lang="en-US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9" name=""/>
          <p:cNvSpPr txBox="1"/>
          <p:nvPr/>
        </p:nvSpPr>
        <p:spPr>
          <a:xfrm>
            <a:off x="1352880" y="590760"/>
            <a:ext cx="8663400" cy="11808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en-US" sz="2200" spc="-1" strike="noStrike">
                <a:solidFill>
                  <a:srgbClr val="000000"/>
                </a:solidFill>
                <a:latin typeface="Arial"/>
              </a:rPr>
              <a:t>Timing residuals due to a GW have two components:</a:t>
            </a:r>
            <a:endParaRPr b="0" lang="en-US" sz="2200" spc="-1" strike="noStrike">
              <a:solidFill>
                <a:srgbClr val="000000"/>
              </a:solidFill>
              <a:latin typeface="Arial"/>
            </a:endParaRPr>
          </a:p>
          <a:p>
            <a:r>
              <a:rPr b="0" lang="en-US" sz="2000" spc="-1" strike="noStrike">
                <a:solidFill>
                  <a:srgbClr val="ff8080"/>
                </a:solidFill>
                <a:latin typeface="Arial"/>
              </a:rPr>
              <a:t>	</a:t>
            </a:r>
            <a:r>
              <a:rPr b="0" lang="en-US" sz="2000" spc="-1" strike="noStrike">
                <a:solidFill>
                  <a:srgbClr val="ff8080"/>
                </a:solidFill>
                <a:latin typeface="Arial"/>
              </a:rPr>
              <a:t>“</a:t>
            </a:r>
            <a:r>
              <a:rPr b="0" lang="en-US" sz="2000" spc="-1" strike="noStrike">
                <a:solidFill>
                  <a:srgbClr val="ff8080"/>
                </a:solidFill>
                <a:latin typeface="Arial"/>
              </a:rPr>
              <a:t>Pulsar components” are uncorrelated between MSPs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r>
              <a:rPr b="0" lang="en-US" sz="2000" spc="-1" strike="noStrike">
                <a:solidFill>
                  <a:srgbClr val="007826"/>
                </a:solidFill>
                <a:latin typeface="Arial"/>
              </a:rPr>
              <a:t>	</a:t>
            </a:r>
            <a:r>
              <a:rPr b="0" lang="en-US" sz="2000" spc="-1" strike="noStrike">
                <a:solidFill>
                  <a:srgbClr val="007826"/>
                </a:solidFill>
                <a:latin typeface="Arial"/>
              </a:rPr>
              <a:t>“</a:t>
            </a:r>
            <a:r>
              <a:rPr b="0" lang="en-US" sz="2000" spc="-1" strike="noStrike">
                <a:solidFill>
                  <a:srgbClr val="007826"/>
                </a:solidFill>
                <a:latin typeface="Arial"/>
              </a:rPr>
              <a:t>Earth components” are </a:t>
            </a:r>
            <a:r>
              <a:rPr b="1" lang="en-US" sz="2000" spc="-1" strike="noStrike" u="sng">
                <a:solidFill>
                  <a:srgbClr val="007826"/>
                </a:solidFill>
                <a:uFillTx/>
                <a:latin typeface="Arial"/>
              </a:rPr>
              <a:t>correlated</a:t>
            </a:r>
            <a:r>
              <a:rPr b="0" lang="en-US" sz="2000" spc="-1" strike="noStrike">
                <a:solidFill>
                  <a:srgbClr val="007826"/>
                </a:solidFill>
                <a:latin typeface="Arial"/>
              </a:rPr>
              <a:t> between MSPs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0" name=""/>
          <p:cNvSpPr txBox="1"/>
          <p:nvPr/>
        </p:nvSpPr>
        <p:spPr>
          <a:xfrm>
            <a:off x="1787040" y="1823400"/>
            <a:ext cx="2236320" cy="2199960"/>
          </a:xfrm>
          <a:prstGeom prst="rect">
            <a:avLst/>
          </a:prstGeom>
          <a:solidFill>
            <a:srgbClr val="ffff66"/>
          </a:solidFill>
          <a:ln w="18360">
            <a:solidFill>
              <a:srgbClr val="000000"/>
            </a:solidFill>
            <a:round/>
          </a:ln>
        </p:spPr>
        <p:txBody>
          <a:bodyPr lIns="99000" rIns="99000" tIns="54000" bIns="54000" anchor="t">
            <a:noAutofit/>
          </a:bodyPr>
          <a:p>
            <a:r>
              <a:rPr b="0" lang="en-US" sz="1800" spc="-1" strike="noStrike" u="sng">
                <a:solidFill>
                  <a:srgbClr val="800000"/>
                </a:solidFill>
                <a:uFillTx/>
                <a:latin typeface="Arial"/>
              </a:rPr>
              <a:t>Signal in Residuals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Clock errors: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	</a:t>
            </a:r>
            <a:r>
              <a:rPr b="0" lang="en-US" sz="1600" spc="-1" strike="noStrike">
                <a:solidFill>
                  <a:srgbClr val="000080"/>
                </a:solidFill>
                <a:latin typeface="Arial"/>
              </a:rPr>
              <a:t>monopole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Ephemeris errors: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	</a:t>
            </a:r>
            <a:r>
              <a:rPr b="0" lang="en-US" sz="1600" spc="-1" strike="noStrike">
                <a:solidFill>
                  <a:srgbClr val="000080"/>
                </a:solidFill>
                <a:latin typeface="Arial"/>
              </a:rPr>
              <a:t>dipole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GW signal: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	</a:t>
            </a:r>
            <a:r>
              <a:rPr b="1" lang="en-US" sz="1600" spc="-1" strike="noStrike">
                <a:solidFill>
                  <a:srgbClr val="000080"/>
                </a:solidFill>
                <a:latin typeface="Arial"/>
              </a:rPr>
              <a:t>quadrupole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1" name=""/>
          <p:cNvSpPr txBox="1"/>
          <p:nvPr/>
        </p:nvSpPr>
        <p:spPr>
          <a:xfrm>
            <a:off x="5750640" y="2264760"/>
            <a:ext cx="3224160" cy="346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Two-point correlation function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2" name=""/>
          <p:cNvSpPr txBox="1"/>
          <p:nvPr/>
        </p:nvSpPr>
        <p:spPr>
          <a:xfrm>
            <a:off x="8378280" y="5303520"/>
            <a:ext cx="1657800" cy="2746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en-US" sz="1300" spc="-1" strike="noStrike">
                <a:solidFill>
                  <a:srgbClr val="000000"/>
                </a:solidFill>
                <a:latin typeface="Arial"/>
              </a:rPr>
              <a:t>Courtesy: G. Hobbs</a:t>
            </a:r>
            <a:endParaRPr b="0" lang="en-US" sz="13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13" name="" descr=""/>
          <p:cNvPicPr/>
          <p:nvPr/>
        </p:nvPicPr>
        <p:blipFill>
          <a:blip r:embed="rId2"/>
          <a:stretch/>
        </p:blipFill>
        <p:spPr>
          <a:xfrm>
            <a:off x="5214960" y="1556640"/>
            <a:ext cx="4290480" cy="655200"/>
          </a:xfrm>
          <a:prstGeom prst="rect">
            <a:avLst/>
          </a:prstGeom>
          <a:ln w="18360">
            <a:solidFill>
              <a:srgbClr val="3465a4"/>
            </a:solidFill>
            <a:round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" descr=""/>
          <p:cNvPicPr/>
          <p:nvPr/>
        </p:nvPicPr>
        <p:blipFill>
          <a:blip r:embed="rId1"/>
          <a:stretch/>
        </p:blipFill>
        <p:spPr>
          <a:xfrm>
            <a:off x="25560" y="23040"/>
            <a:ext cx="10076400" cy="5668560"/>
          </a:xfrm>
          <a:prstGeom prst="rect">
            <a:avLst/>
          </a:prstGeom>
          <a:ln w="0">
            <a:noFill/>
          </a:ln>
        </p:spPr>
      </p:pic>
      <p:sp>
        <p:nvSpPr>
          <p:cNvPr id="94" name=""/>
          <p:cNvSpPr txBox="1"/>
          <p:nvPr/>
        </p:nvSpPr>
        <p:spPr>
          <a:xfrm>
            <a:off x="440640" y="4217400"/>
            <a:ext cx="2009520" cy="655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algn="ctr"/>
            <a:r>
              <a:rPr b="0" lang="en-US" sz="2400" spc="-1" strike="noStrike">
                <a:solidFill>
                  <a:srgbClr val="ffffff"/>
                </a:solidFill>
                <a:latin typeface="Arial"/>
              </a:rPr>
              <a:t>Sir Brian May</a:t>
            </a:r>
            <a:endParaRPr b="0" lang="en-US" sz="2400" spc="-1" strike="noStrike">
              <a:solidFill>
                <a:srgbClr val="ffffff"/>
              </a:solidFill>
              <a:latin typeface="Arial"/>
            </a:endParaRPr>
          </a:p>
          <a:p>
            <a:pPr algn="ctr"/>
            <a:r>
              <a:rPr b="0" lang="en-US" sz="1600" spc="-1" strike="noStrike">
                <a:solidFill>
                  <a:srgbClr val="ffffff"/>
                </a:solidFill>
                <a:latin typeface="Arial"/>
              </a:rPr>
              <a:t>31 October 2023</a:t>
            </a:r>
            <a:endParaRPr b="0" lang="en-US" sz="16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" descr=""/>
          <p:cNvPicPr/>
          <p:nvPr/>
        </p:nvPicPr>
        <p:blipFill>
          <a:blip r:embed="rId1"/>
          <a:stretch/>
        </p:blipFill>
        <p:spPr>
          <a:xfrm>
            <a:off x="4949640" y="730800"/>
            <a:ext cx="5107320" cy="3001680"/>
          </a:xfrm>
          <a:prstGeom prst="rect">
            <a:avLst/>
          </a:prstGeom>
          <a:ln w="0">
            <a:noFill/>
          </a:ln>
        </p:spPr>
      </p:pic>
      <p:sp>
        <p:nvSpPr>
          <p:cNvPr id="215" name="PlaceHolder 1"/>
          <p:cNvSpPr>
            <a:spLocks noGrp="1"/>
          </p:cNvSpPr>
          <p:nvPr>
            <p:ph type="title"/>
          </p:nvPr>
        </p:nvSpPr>
        <p:spPr>
          <a:xfrm>
            <a:off x="1387440" y="3960"/>
            <a:ext cx="8501040" cy="824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en-US" sz="3600" spc="-1" strike="noStrike">
                <a:solidFill>
                  <a:srgbClr val="0066cc"/>
                </a:solidFill>
                <a:latin typeface="Arial"/>
              </a:rPr>
              <a:t>Where is the Solar System Barycenter?</a:t>
            </a:r>
            <a:endParaRPr b="0" lang="en-US" sz="3600" spc="-1" strike="noStrike">
              <a:solidFill>
                <a:srgbClr val="0066cc"/>
              </a:solidFill>
              <a:latin typeface="Arial"/>
            </a:endParaRPr>
          </a:p>
        </p:txBody>
      </p:sp>
      <p:sp>
        <p:nvSpPr>
          <p:cNvPr id="216" name=""/>
          <p:cNvSpPr/>
          <p:nvPr/>
        </p:nvSpPr>
        <p:spPr>
          <a:xfrm>
            <a:off x="6218640" y="4497120"/>
            <a:ext cx="3588120" cy="274320"/>
          </a:xfrm>
          <a:prstGeom prst="rect">
            <a:avLst/>
          </a:prstGeom>
          <a:solidFill>
            <a:srgbClr val="eeeeee"/>
          </a:solidFill>
          <a:ln w="0"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/>
            <a:r>
              <a:rPr b="0" lang="en-US" sz="1500" spc="-1" strike="noStrike">
                <a:solidFill>
                  <a:srgbClr val="000000"/>
                </a:solidFill>
                <a:latin typeface="Arial"/>
              </a:rPr>
              <a:t>Vallisneri et al. 2020, ApJ, 893, 112</a:t>
            </a:r>
            <a:endParaRPr b="0" lang="en-US" sz="15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17" name="" descr=""/>
          <p:cNvPicPr/>
          <p:nvPr/>
        </p:nvPicPr>
        <p:blipFill>
          <a:blip r:embed="rId2"/>
          <a:stretch/>
        </p:blipFill>
        <p:spPr>
          <a:xfrm>
            <a:off x="2322000" y="3231720"/>
            <a:ext cx="3200400" cy="2436480"/>
          </a:xfrm>
          <a:prstGeom prst="rect">
            <a:avLst/>
          </a:prstGeom>
          <a:ln w="0">
            <a:noFill/>
          </a:ln>
        </p:spPr>
      </p:pic>
      <p:sp>
        <p:nvSpPr>
          <p:cNvPr id="218" name="PlaceHolder 2"/>
          <p:cNvSpPr>
            <a:spLocks noGrp="1"/>
          </p:cNvSpPr>
          <p:nvPr>
            <p:ph/>
          </p:nvPr>
        </p:nvSpPr>
        <p:spPr>
          <a:xfrm>
            <a:off x="1482480" y="762840"/>
            <a:ext cx="2648880" cy="4269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Solar System ephemerides are uncertain mostly due to orbits of outer planets (esp Jupiter, pre Juno mission)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Causes ~100m errors in position of Solar System Barycenter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PlaceHolder 1"/>
          <p:cNvSpPr>
            <a:spLocks noGrp="1"/>
          </p:cNvSpPr>
          <p:nvPr>
            <p:ph type="title"/>
          </p:nvPr>
        </p:nvSpPr>
        <p:spPr>
          <a:xfrm>
            <a:off x="1387440" y="117720"/>
            <a:ext cx="8501040" cy="596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en-US" sz="3600" spc="-1" strike="noStrike">
                <a:solidFill>
                  <a:srgbClr val="0066cc"/>
                </a:solidFill>
                <a:latin typeface="Arial"/>
              </a:rPr>
              <a:t>12.5 Year Bkgd Results</a:t>
            </a:r>
            <a:endParaRPr b="0" lang="en-US" sz="3600" spc="-1" strike="noStrike">
              <a:solidFill>
                <a:srgbClr val="0066cc"/>
              </a:solidFill>
              <a:latin typeface="Arial"/>
            </a:endParaRPr>
          </a:p>
        </p:txBody>
      </p:sp>
      <p:sp>
        <p:nvSpPr>
          <p:cNvPr id="220" name=""/>
          <p:cNvSpPr txBox="1"/>
          <p:nvPr/>
        </p:nvSpPr>
        <p:spPr>
          <a:xfrm>
            <a:off x="1401840" y="4846320"/>
            <a:ext cx="4289400" cy="489960"/>
          </a:xfrm>
          <a:prstGeom prst="rect">
            <a:avLst/>
          </a:prstGeom>
          <a:solidFill>
            <a:srgbClr val="eeeeee"/>
          </a:solidFill>
          <a:ln w="0">
            <a:solidFill>
              <a:srgbClr val="000000"/>
            </a:solidFill>
          </a:ln>
        </p:spPr>
        <p:txBody>
          <a:bodyPr lIns="90000" rIns="90000" tIns="45000" bIns="45000" anchor="t">
            <a:noAutofit/>
          </a:bodyPr>
          <a:p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Figures courtesy Joe Simon;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r>
              <a:rPr b="1" lang="en-US" sz="1400" spc="-1" strike="noStrike">
                <a:solidFill>
                  <a:srgbClr val="000000"/>
                </a:solidFill>
                <a:latin typeface="Arial"/>
              </a:rPr>
              <a:t>Arzoumanian et al. 2020, ApJL, arXiv:2009.04496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1" name="TextBox 10"/>
          <p:cNvSpPr/>
          <p:nvPr/>
        </p:nvSpPr>
        <p:spPr>
          <a:xfrm>
            <a:off x="6008040" y="4635000"/>
            <a:ext cx="3776040" cy="486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en-US" sz="1300" spc="-1" strike="noStrike">
                <a:solidFill>
                  <a:srgbClr val="000000"/>
                </a:solidFill>
                <a:latin typeface="Arial"/>
              </a:rPr>
              <a:t>Expected spectral index for a GWB from in-spiraling SMBHBs (𝞬=13/3)</a:t>
            </a:r>
            <a:endParaRPr b="0" lang="en-US" sz="13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22" name="" descr=""/>
          <p:cNvPicPr/>
          <p:nvPr/>
        </p:nvPicPr>
        <p:blipFill>
          <a:blip r:embed="rId1"/>
          <a:stretch/>
        </p:blipFill>
        <p:spPr>
          <a:xfrm>
            <a:off x="6145560" y="2072160"/>
            <a:ext cx="3821400" cy="2463840"/>
          </a:xfrm>
          <a:prstGeom prst="rect">
            <a:avLst/>
          </a:prstGeom>
          <a:ln w="0">
            <a:noFill/>
          </a:ln>
        </p:spPr>
      </p:pic>
      <p:sp>
        <p:nvSpPr>
          <p:cNvPr id="223" name=""/>
          <p:cNvSpPr/>
          <p:nvPr/>
        </p:nvSpPr>
        <p:spPr>
          <a:xfrm flipH="1" flipV="1">
            <a:off x="8778240" y="3749040"/>
            <a:ext cx="274320" cy="914400"/>
          </a:xfrm>
          <a:prstGeom prst="line">
            <a:avLst/>
          </a:prstGeom>
          <a:ln w="19080">
            <a:solidFill>
              <a:srgbClr val="3465a4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99360" rIns="99360" tIns="54360" bIns="5436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24" name="" descr=""/>
          <p:cNvPicPr/>
          <p:nvPr/>
        </p:nvPicPr>
        <p:blipFill>
          <a:blip r:embed="rId2"/>
          <a:stretch/>
        </p:blipFill>
        <p:spPr>
          <a:xfrm>
            <a:off x="1337400" y="1485000"/>
            <a:ext cx="4531320" cy="3300480"/>
          </a:xfrm>
          <a:prstGeom prst="rect">
            <a:avLst/>
          </a:prstGeom>
          <a:ln w="0">
            <a:noFill/>
          </a:ln>
        </p:spPr>
      </p:pic>
      <p:sp>
        <p:nvSpPr>
          <p:cNvPr id="225" name=""/>
          <p:cNvSpPr txBox="1"/>
          <p:nvPr/>
        </p:nvSpPr>
        <p:spPr>
          <a:xfrm>
            <a:off x="1460160" y="776160"/>
            <a:ext cx="8595360" cy="686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algn="ctr"/>
            <a:r>
              <a:rPr b="0" lang="en-US" sz="2200" spc="-1" strike="noStrike">
                <a:solidFill>
                  <a:srgbClr val="000099"/>
                </a:solidFill>
                <a:latin typeface="Arial"/>
              </a:rPr>
              <a:t>Strong evidence for </a:t>
            </a:r>
            <a:r>
              <a:rPr b="1" i="1" lang="en-US" sz="2200" spc="-1" strike="noStrike">
                <a:solidFill>
                  <a:srgbClr val="000099"/>
                </a:solidFill>
                <a:latin typeface="Arial"/>
              </a:rPr>
              <a:t>uncorrelated</a:t>
            </a:r>
            <a:r>
              <a:rPr b="1" lang="en-US" sz="2200" spc="-1" strike="noStrike">
                <a:solidFill>
                  <a:srgbClr val="000099"/>
                </a:solidFill>
                <a:latin typeface="Arial"/>
              </a:rPr>
              <a:t> common red noise process</a:t>
            </a:r>
            <a:r>
              <a:rPr b="0" lang="en-US" sz="2200" spc="-1" strike="noStrike">
                <a:solidFill>
                  <a:srgbClr val="000099"/>
                </a:solidFill>
                <a:latin typeface="Arial"/>
              </a:rPr>
              <a:t>…</a:t>
            </a:r>
            <a:endParaRPr b="0" lang="en-US" sz="2200" spc="-1" strike="noStrike">
              <a:solidFill>
                <a:srgbClr val="000000"/>
              </a:solidFill>
              <a:latin typeface="Arial"/>
            </a:endParaRPr>
          </a:p>
          <a:p>
            <a:pPr algn="ctr"/>
            <a:r>
              <a:rPr b="0" lang="en-US" sz="2000" spc="-1" strike="noStrike">
                <a:solidFill>
                  <a:srgbClr val="000099"/>
                </a:solidFill>
                <a:latin typeface="Arial"/>
              </a:rPr>
              <a:t>(Bayes factors of ~30,000:1 in favor for fixed SS Ephem)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PlaceHolder 1"/>
          <p:cNvSpPr>
            <a:spLocks noGrp="1"/>
          </p:cNvSpPr>
          <p:nvPr>
            <p:ph type="title"/>
          </p:nvPr>
        </p:nvSpPr>
        <p:spPr>
          <a:xfrm>
            <a:off x="1387440" y="117720"/>
            <a:ext cx="8501040" cy="596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en-US" sz="3600" spc="-1" strike="noStrike">
                <a:solidFill>
                  <a:srgbClr val="0066cc"/>
                </a:solidFill>
                <a:latin typeface="Arial"/>
              </a:rPr>
              <a:t>12.5 Year Bkgd Results</a:t>
            </a:r>
            <a:endParaRPr b="0" lang="en-US" sz="3600" spc="-1" strike="noStrike">
              <a:solidFill>
                <a:srgbClr val="0066cc"/>
              </a:solidFill>
              <a:latin typeface="Arial"/>
            </a:endParaRPr>
          </a:p>
        </p:txBody>
      </p:sp>
      <p:pic>
        <p:nvPicPr>
          <p:cNvPr id="227" name="" descr=""/>
          <p:cNvPicPr/>
          <p:nvPr/>
        </p:nvPicPr>
        <p:blipFill>
          <a:blip r:embed="rId1"/>
          <a:stretch/>
        </p:blipFill>
        <p:spPr>
          <a:xfrm>
            <a:off x="1424880" y="2169360"/>
            <a:ext cx="8549280" cy="2593440"/>
          </a:xfrm>
          <a:prstGeom prst="rect">
            <a:avLst/>
          </a:prstGeom>
          <a:ln w="0">
            <a:noFill/>
          </a:ln>
        </p:spPr>
      </p:pic>
      <p:sp>
        <p:nvSpPr>
          <p:cNvPr id="228" name=""/>
          <p:cNvSpPr txBox="1"/>
          <p:nvPr/>
        </p:nvSpPr>
        <p:spPr>
          <a:xfrm>
            <a:off x="1463040" y="848520"/>
            <a:ext cx="8321040" cy="12819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algn="ctr"/>
            <a:r>
              <a:rPr b="1" lang="en-US" sz="2200" spc="-1" strike="noStrike">
                <a:solidFill>
                  <a:srgbClr val="000099"/>
                </a:solidFill>
                <a:latin typeface="Arial"/>
              </a:rPr>
              <a:t>No good evidence of the required </a:t>
            </a:r>
            <a:r>
              <a:rPr b="1" i="1" lang="en-US" sz="2200" spc="-1" strike="noStrike">
                <a:solidFill>
                  <a:srgbClr val="000099"/>
                </a:solidFill>
                <a:latin typeface="Arial"/>
              </a:rPr>
              <a:t>spatial correlations</a:t>
            </a:r>
            <a:r>
              <a:rPr b="1" lang="en-US" sz="2200" spc="-1" strike="noStrike">
                <a:solidFill>
                  <a:srgbClr val="000099"/>
                </a:solidFill>
                <a:latin typeface="Arial"/>
              </a:rPr>
              <a:t> yet…</a:t>
            </a:r>
            <a:endParaRPr b="0" lang="en-US" sz="2200" spc="-1" strike="noStrike">
              <a:solidFill>
                <a:srgbClr val="000000"/>
              </a:solidFill>
              <a:latin typeface="Arial"/>
            </a:endParaRPr>
          </a:p>
          <a:p>
            <a:pPr algn="ctr"/>
            <a:endParaRPr b="0" lang="en-US" sz="2200" spc="-1" strike="noStrike">
              <a:solidFill>
                <a:srgbClr val="000000"/>
              </a:solidFill>
              <a:latin typeface="Arial"/>
            </a:endParaRPr>
          </a:p>
          <a:p>
            <a:pPr algn="ctr"/>
            <a:r>
              <a:rPr b="0" lang="en-US" sz="2000" spc="-1" strike="noStrike">
                <a:solidFill>
                  <a:srgbClr val="000099"/>
                </a:solidFill>
                <a:latin typeface="Arial"/>
              </a:rPr>
              <a:t>But the data are improving rapidly,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algn="ctr"/>
            <a:r>
              <a:rPr b="0" lang="en-US" sz="2000" spc="-1" strike="noStrike">
                <a:solidFill>
                  <a:srgbClr val="000099"/>
                </a:solidFill>
                <a:latin typeface="Arial"/>
              </a:rPr>
              <a:t>and there are ~2+ more years of data in the bank!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9" name=""/>
          <p:cNvSpPr txBox="1"/>
          <p:nvPr/>
        </p:nvSpPr>
        <p:spPr>
          <a:xfrm>
            <a:off x="5121000" y="4902480"/>
            <a:ext cx="4289400" cy="489960"/>
          </a:xfrm>
          <a:prstGeom prst="rect">
            <a:avLst/>
          </a:prstGeom>
          <a:solidFill>
            <a:srgbClr val="eeeeee"/>
          </a:solidFill>
          <a:ln w="0">
            <a:solidFill>
              <a:srgbClr val="000000"/>
            </a:solidFill>
          </a:ln>
        </p:spPr>
        <p:txBody>
          <a:bodyPr lIns="90000" rIns="90000" tIns="45000" bIns="45000" anchor="t">
            <a:noAutofit/>
          </a:bodyPr>
          <a:p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Figures courtesy Joe Simon;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r>
              <a:rPr b="1" lang="en-US" sz="1400" spc="-1" strike="noStrike">
                <a:solidFill>
                  <a:srgbClr val="000000"/>
                </a:solidFill>
                <a:latin typeface="Arial"/>
              </a:rPr>
              <a:t>Arzoumanian et al. 2020, ApJL, arXiv:2009.04496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PlaceHolder 1"/>
          <p:cNvSpPr>
            <a:spLocks noGrp="1"/>
          </p:cNvSpPr>
          <p:nvPr>
            <p:ph type="title"/>
          </p:nvPr>
        </p:nvSpPr>
        <p:spPr>
          <a:xfrm>
            <a:off x="1387440" y="225720"/>
            <a:ext cx="8501040" cy="596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en-US" sz="3600" spc="-1" strike="noStrike">
                <a:solidFill>
                  <a:srgbClr val="0066cc"/>
                </a:solidFill>
                <a:latin typeface="Arial"/>
              </a:rPr>
              <a:t>And the hints are not just NANOGrav...</a:t>
            </a:r>
            <a:endParaRPr b="0" lang="en-US" sz="3600" spc="-1" strike="noStrike">
              <a:solidFill>
                <a:srgbClr val="0066cc"/>
              </a:solidFill>
              <a:latin typeface="Arial"/>
            </a:endParaRPr>
          </a:p>
        </p:txBody>
      </p:sp>
      <p:pic>
        <p:nvPicPr>
          <p:cNvPr id="231" name="" descr=""/>
          <p:cNvPicPr/>
          <p:nvPr/>
        </p:nvPicPr>
        <p:blipFill>
          <a:blip r:embed="rId1"/>
          <a:stretch/>
        </p:blipFill>
        <p:spPr>
          <a:xfrm>
            <a:off x="1280160" y="914400"/>
            <a:ext cx="3224520" cy="2330640"/>
          </a:xfrm>
          <a:prstGeom prst="rect">
            <a:avLst/>
          </a:prstGeom>
          <a:ln w="0">
            <a:noFill/>
          </a:ln>
        </p:spPr>
      </p:pic>
      <p:sp>
        <p:nvSpPr>
          <p:cNvPr id="232" name=""/>
          <p:cNvSpPr txBox="1"/>
          <p:nvPr/>
        </p:nvSpPr>
        <p:spPr>
          <a:xfrm>
            <a:off x="1975680" y="2344320"/>
            <a:ext cx="759960" cy="346320"/>
          </a:xfrm>
          <a:prstGeom prst="rect">
            <a:avLst/>
          </a:prstGeom>
          <a:noFill/>
          <a:ln w="0">
            <a:solidFill>
              <a:srgbClr val="000000"/>
            </a:solidFill>
          </a:ln>
        </p:spPr>
        <p:txBody>
          <a:bodyPr lIns="90000" rIns="90000" tIns="45000" bIns="45000" anchor="t">
            <a:noAutofit/>
          </a:bodyPr>
          <a:p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PPTA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3" name=""/>
          <p:cNvSpPr txBox="1"/>
          <p:nvPr/>
        </p:nvSpPr>
        <p:spPr>
          <a:xfrm>
            <a:off x="3296520" y="842400"/>
            <a:ext cx="1989720" cy="689760"/>
          </a:xfrm>
          <a:prstGeom prst="rect">
            <a:avLst/>
          </a:prstGeom>
          <a:solidFill>
            <a:srgbClr val="eeeeee"/>
          </a:solidFill>
          <a:ln w="0">
            <a:solidFill>
              <a:srgbClr val="000000"/>
            </a:solidFill>
          </a:ln>
        </p:spPr>
        <p:txBody>
          <a:bodyPr lIns="90000" rIns="90000" tIns="45000" bIns="45000" anchor="t">
            <a:noAutofit/>
          </a:bodyPr>
          <a:p>
            <a:pPr algn="ctr"/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Goncharov et al. 2021,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algn="ctr"/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ApJL, 917, L19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algn="ctr"/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arXiv:2107.12112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34" name="" descr=""/>
          <p:cNvPicPr/>
          <p:nvPr/>
        </p:nvPicPr>
        <p:blipFill>
          <a:blip r:embed="rId2"/>
          <a:stretch/>
        </p:blipFill>
        <p:spPr>
          <a:xfrm>
            <a:off x="1518840" y="3383280"/>
            <a:ext cx="5973120" cy="2172240"/>
          </a:xfrm>
          <a:prstGeom prst="rect">
            <a:avLst/>
          </a:prstGeom>
          <a:ln w="0">
            <a:noFill/>
          </a:ln>
        </p:spPr>
      </p:pic>
      <p:sp>
        <p:nvSpPr>
          <p:cNvPr id="235" name=""/>
          <p:cNvSpPr txBox="1"/>
          <p:nvPr/>
        </p:nvSpPr>
        <p:spPr>
          <a:xfrm>
            <a:off x="4280040" y="3676320"/>
            <a:ext cx="759960" cy="346320"/>
          </a:xfrm>
          <a:prstGeom prst="rect">
            <a:avLst/>
          </a:prstGeom>
          <a:solidFill>
            <a:srgbClr val="ffffff"/>
          </a:solidFill>
          <a:ln w="0">
            <a:solidFill>
              <a:srgbClr val="000000"/>
            </a:solidFill>
          </a:ln>
        </p:spPr>
        <p:txBody>
          <a:bodyPr lIns="90000" rIns="90000" tIns="45000" bIns="45000" anchor="t">
            <a:noAutofit/>
          </a:bodyPr>
          <a:p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EPTA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6" name=""/>
          <p:cNvSpPr txBox="1"/>
          <p:nvPr/>
        </p:nvSpPr>
        <p:spPr>
          <a:xfrm>
            <a:off x="7148880" y="4766400"/>
            <a:ext cx="1716840" cy="689760"/>
          </a:xfrm>
          <a:prstGeom prst="rect">
            <a:avLst/>
          </a:prstGeom>
          <a:solidFill>
            <a:srgbClr val="eeeeee"/>
          </a:solidFill>
          <a:ln w="0">
            <a:solidFill>
              <a:srgbClr val="000000"/>
            </a:solidFill>
          </a:ln>
        </p:spPr>
        <p:txBody>
          <a:bodyPr lIns="90000" rIns="90000" tIns="45000" bIns="45000" anchor="t">
            <a:noAutofit/>
          </a:bodyPr>
          <a:p>
            <a:pPr algn="ctr"/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Chen et al. 2021,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algn="ctr"/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MNRAS, 508, 4970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algn="ctr"/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arXiv:2110.13184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237" name=""/>
          <p:cNvGrpSpPr/>
          <p:nvPr/>
        </p:nvGrpSpPr>
        <p:grpSpPr>
          <a:xfrm>
            <a:off x="3049560" y="1274400"/>
            <a:ext cx="7015320" cy="3100320"/>
            <a:chOff x="3049560" y="1274400"/>
            <a:chExt cx="7015320" cy="3100320"/>
          </a:xfrm>
        </p:grpSpPr>
        <p:pic>
          <p:nvPicPr>
            <p:cNvPr id="238" name="" descr=""/>
            <p:cNvPicPr/>
            <p:nvPr/>
          </p:nvPicPr>
          <p:blipFill>
            <a:blip r:embed="rId3"/>
            <a:stretch/>
          </p:blipFill>
          <p:spPr>
            <a:xfrm>
              <a:off x="3049560" y="1710360"/>
              <a:ext cx="7015320" cy="2664360"/>
            </a:xfrm>
            <a:prstGeom prst="rect">
              <a:avLst/>
            </a:prstGeom>
            <a:ln w="0">
              <a:solidFill>
                <a:srgbClr val="3465a4"/>
              </a:solidFill>
            </a:ln>
          </p:spPr>
        </p:pic>
        <p:sp>
          <p:nvSpPr>
            <p:cNvPr id="239" name=""/>
            <p:cNvSpPr txBox="1"/>
            <p:nvPr/>
          </p:nvSpPr>
          <p:spPr>
            <a:xfrm>
              <a:off x="7976880" y="1274400"/>
              <a:ext cx="1950120" cy="689760"/>
            </a:xfrm>
            <a:prstGeom prst="rect">
              <a:avLst/>
            </a:prstGeom>
            <a:solidFill>
              <a:srgbClr val="eeeeee"/>
            </a:solidFill>
            <a:ln w="0">
              <a:solidFill>
                <a:srgbClr val="000000"/>
              </a:solidFill>
            </a:ln>
          </p:spPr>
          <p:txBody>
            <a:bodyPr lIns="90000" rIns="90000" tIns="45000" bIns="45000" anchor="t">
              <a:noAutofit/>
            </a:bodyPr>
            <a:p>
              <a:pPr algn="ctr"/>
              <a:r>
                <a:rPr b="0" lang="en-US" sz="1400" spc="-1" strike="noStrike">
                  <a:solidFill>
                    <a:srgbClr val="000000"/>
                  </a:solidFill>
                  <a:latin typeface="Arial"/>
                </a:rPr>
                <a:t>Antoniadis et al. 2022,</a:t>
              </a:r>
              <a:endParaRPr b="0" lang="en-US" sz="1400" spc="-1" strike="noStrike">
                <a:solidFill>
                  <a:srgbClr val="000000"/>
                </a:solidFill>
                <a:latin typeface="Arial"/>
              </a:endParaRPr>
            </a:p>
            <a:p>
              <a:pPr algn="ctr"/>
              <a:r>
                <a:rPr b="0" lang="en-US" sz="1400" spc="-1" strike="noStrike">
                  <a:solidFill>
                    <a:srgbClr val="000000"/>
                  </a:solidFill>
                  <a:latin typeface="Arial"/>
                </a:rPr>
                <a:t>MNRAS, 510, 4873</a:t>
              </a:r>
              <a:endParaRPr b="0" lang="en-US" sz="1400" spc="-1" strike="noStrike">
                <a:solidFill>
                  <a:srgbClr val="000000"/>
                </a:solidFill>
                <a:latin typeface="Arial"/>
              </a:endParaRPr>
            </a:p>
            <a:p>
              <a:pPr algn="ctr"/>
              <a:r>
                <a:rPr b="0" lang="en-US" sz="1400" spc="-1" strike="noStrike">
                  <a:solidFill>
                    <a:srgbClr val="000000"/>
                  </a:solidFill>
                  <a:latin typeface="Arial"/>
                </a:rPr>
                <a:t> </a:t>
              </a:r>
              <a:r>
                <a:rPr b="0" lang="en-US" sz="1400" spc="-1" strike="noStrike">
                  <a:solidFill>
                    <a:srgbClr val="000000"/>
                  </a:solidFill>
                  <a:latin typeface="Arial"/>
                </a:rPr>
                <a:t>arXiv:2201.03980</a:t>
              </a:r>
              <a:endParaRPr b="0" lang="en-US" sz="14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40" name=""/>
            <p:cNvSpPr txBox="1"/>
            <p:nvPr/>
          </p:nvSpPr>
          <p:spPr>
            <a:xfrm>
              <a:off x="5036040" y="1984320"/>
              <a:ext cx="1179000" cy="346320"/>
            </a:xfrm>
            <a:prstGeom prst="rect">
              <a:avLst/>
            </a:prstGeom>
            <a:noFill/>
            <a:ln w="0">
              <a:solidFill>
                <a:srgbClr val="000000"/>
              </a:solidFill>
            </a:ln>
          </p:spPr>
          <p:txBody>
            <a:bodyPr lIns="90000" rIns="90000" tIns="45000" bIns="45000" anchor="t">
              <a:noAutofit/>
            </a:bodyPr>
            <a:p>
              <a:r>
                <a:rPr b="0" lang="en-US" sz="1800" spc="-1" strike="noStrike">
                  <a:solidFill>
                    <a:srgbClr val="000000"/>
                  </a:solidFill>
                  <a:latin typeface="Arial"/>
                </a:rPr>
                <a:t>IPTA DR2</a:t>
              </a: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67" dur="indefinite" restart="never" nodeType="tmRoot">
          <p:childTnLst>
            <p:seq>
              <p:cTn id="68" dur="indefinite" nodeType="mainSeq">
                <p:childTnLst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"/>
          <p:cNvSpPr/>
          <p:nvPr/>
        </p:nvSpPr>
        <p:spPr>
          <a:xfrm>
            <a:off x="5212080" y="5109120"/>
            <a:ext cx="4754880" cy="468720"/>
          </a:xfrm>
          <a:prstGeom prst="rect">
            <a:avLst/>
          </a:prstGeom>
          <a:solidFill>
            <a:srgbClr val="eeeeee"/>
          </a:solidFill>
          <a:ln w="0"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/>
            <a:r>
              <a:rPr b="0" lang="en-US" sz="1500" spc="-1" strike="noStrike">
                <a:solidFill>
                  <a:srgbClr val="000000"/>
                </a:solidFill>
                <a:latin typeface="Arial"/>
              </a:rPr>
              <a:t>Hazboun, Romano, &amp; Smith, 2019, PhRvD</a:t>
            </a:r>
            <a:endParaRPr b="0" lang="en-US" sz="1500" spc="-1" strike="noStrike">
              <a:solidFill>
                <a:srgbClr val="000000"/>
              </a:solidFill>
              <a:latin typeface="Arial"/>
            </a:endParaRPr>
          </a:p>
          <a:p>
            <a:pPr algn="ctr"/>
            <a:r>
              <a:rPr b="0" lang="en-US" sz="1500" spc="-1" strike="noStrike">
                <a:solidFill>
                  <a:srgbClr val="000000"/>
                </a:solidFill>
                <a:latin typeface="Arial"/>
              </a:rPr>
              <a:t>Agazie et al. 2023, Detector Characterization</a:t>
            </a:r>
            <a:endParaRPr b="0" lang="en-US" sz="15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42" name="" descr=""/>
          <p:cNvPicPr/>
          <p:nvPr/>
        </p:nvPicPr>
        <p:blipFill>
          <a:blip r:embed="rId1"/>
          <a:stretch/>
        </p:blipFill>
        <p:spPr>
          <a:xfrm>
            <a:off x="1643040" y="4278240"/>
            <a:ext cx="914400" cy="914400"/>
          </a:xfrm>
          <a:prstGeom prst="rect">
            <a:avLst/>
          </a:prstGeom>
          <a:ln w="0">
            <a:noFill/>
          </a:ln>
        </p:spPr>
      </p:pic>
      <p:sp>
        <p:nvSpPr>
          <p:cNvPr id="243" name=""/>
          <p:cNvSpPr txBox="1"/>
          <p:nvPr/>
        </p:nvSpPr>
        <p:spPr>
          <a:xfrm>
            <a:off x="1551600" y="5205960"/>
            <a:ext cx="1080000" cy="2610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en-US" sz="1200" spc="-1" strike="noStrike">
                <a:solidFill>
                  <a:srgbClr val="000000"/>
                </a:solidFill>
                <a:latin typeface="Arial"/>
              </a:rPr>
              <a:t>Jeff Hazboun</a:t>
            </a:r>
            <a:endParaRPr b="0" lang="en-US" sz="1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44" name="" descr=""/>
          <p:cNvPicPr/>
          <p:nvPr/>
        </p:nvPicPr>
        <p:blipFill>
          <a:blip r:embed="rId2"/>
          <a:stretch/>
        </p:blipFill>
        <p:spPr>
          <a:xfrm>
            <a:off x="2857320" y="640080"/>
            <a:ext cx="5609880" cy="4114800"/>
          </a:xfrm>
          <a:prstGeom prst="rect">
            <a:avLst/>
          </a:prstGeom>
          <a:ln w="0">
            <a:noFill/>
          </a:ln>
        </p:spPr>
      </p:pic>
      <p:sp>
        <p:nvSpPr>
          <p:cNvPr id="245" name="PlaceHolder 1"/>
          <p:cNvSpPr>
            <a:spLocks noGrp="1"/>
          </p:cNvSpPr>
          <p:nvPr>
            <p:ph type="title"/>
          </p:nvPr>
        </p:nvSpPr>
        <p:spPr>
          <a:xfrm>
            <a:off x="1387440" y="117720"/>
            <a:ext cx="8501040" cy="596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en-US" sz="3600" spc="-1" strike="noStrike">
                <a:solidFill>
                  <a:srgbClr val="0066cc"/>
                </a:solidFill>
                <a:latin typeface="Arial"/>
              </a:rPr>
              <a:t>“</a:t>
            </a:r>
            <a:r>
              <a:rPr b="0" lang="en-US" sz="3600" spc="-1" strike="noStrike">
                <a:solidFill>
                  <a:srgbClr val="0066cc"/>
                </a:solidFill>
                <a:latin typeface="Arial"/>
              </a:rPr>
              <a:t>Detector” Noise and (raw) Sensitivity</a:t>
            </a:r>
            <a:endParaRPr b="0" lang="en-US" sz="3600" spc="-1" strike="noStrike">
              <a:solidFill>
                <a:srgbClr val="0066cc"/>
              </a:solidFill>
              <a:latin typeface="Arial"/>
            </a:endParaRPr>
          </a:p>
        </p:txBody>
      </p:sp>
      <p:sp>
        <p:nvSpPr>
          <p:cNvPr id="246" name=""/>
          <p:cNvSpPr txBox="1"/>
          <p:nvPr/>
        </p:nvSpPr>
        <p:spPr>
          <a:xfrm>
            <a:off x="5045760" y="4689360"/>
            <a:ext cx="1753560" cy="346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Frequency (Hz)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7" name=""/>
          <p:cNvSpPr txBox="1"/>
          <p:nvPr/>
        </p:nvSpPr>
        <p:spPr>
          <a:xfrm rot="16200000">
            <a:off x="1769760" y="2313360"/>
            <a:ext cx="1867680" cy="346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Strain Sensitivity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248" name=""/>
          <p:cNvGrpSpPr/>
          <p:nvPr/>
        </p:nvGrpSpPr>
        <p:grpSpPr>
          <a:xfrm>
            <a:off x="2854800" y="640080"/>
            <a:ext cx="5614560" cy="4114800"/>
            <a:chOff x="2854800" y="640080"/>
            <a:chExt cx="5614560" cy="4114800"/>
          </a:xfrm>
        </p:grpSpPr>
        <p:pic>
          <p:nvPicPr>
            <p:cNvPr id="249" name="" descr=""/>
            <p:cNvPicPr/>
            <p:nvPr/>
          </p:nvPicPr>
          <p:blipFill>
            <a:blip r:embed="rId3"/>
            <a:stretch/>
          </p:blipFill>
          <p:spPr>
            <a:xfrm>
              <a:off x="2854800" y="640080"/>
              <a:ext cx="5614560" cy="411480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50" name=""/>
            <p:cNvSpPr/>
            <p:nvPr/>
          </p:nvSpPr>
          <p:spPr>
            <a:xfrm>
              <a:off x="3474720" y="3419280"/>
              <a:ext cx="4846320" cy="659520"/>
            </a:xfrm>
            <a:prstGeom prst="line">
              <a:avLst/>
            </a:prstGeom>
            <a:ln w="127080">
              <a:solidFill>
                <a:srgbClr val="cc00cc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153360" rIns="153360" tIns="108360" bIns="108360" anchor="ctr">
              <a:noAutofit/>
            </a:bodyPr>
            <a:p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51" name=""/>
            <p:cNvSpPr txBox="1"/>
            <p:nvPr/>
          </p:nvSpPr>
          <p:spPr>
            <a:xfrm rot="420000">
              <a:off x="4812480" y="3798360"/>
              <a:ext cx="1679040" cy="30204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rIns="90000" tIns="45000" bIns="45000" anchor="t">
              <a:noAutofit/>
            </a:bodyPr>
            <a:p>
              <a:pPr algn="ctr"/>
              <a:r>
                <a:rPr b="0" lang="en-US" sz="1500" spc="-1" strike="noStrike">
                  <a:solidFill>
                    <a:srgbClr val="cc00cc"/>
                  </a:solidFill>
                  <a:latin typeface="Arial"/>
                </a:rPr>
                <a:t>GW Background!</a:t>
              </a:r>
              <a:endParaRPr b="0" lang="en-US" sz="15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252" name=""/>
          <p:cNvSpPr txBox="1"/>
          <p:nvPr/>
        </p:nvSpPr>
        <p:spPr>
          <a:xfrm rot="19320000">
            <a:off x="6672600" y="2947320"/>
            <a:ext cx="1512720" cy="5137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algn="ctr"/>
            <a:r>
              <a:rPr b="0" lang="en-US" sz="1500" spc="-1" strike="noStrike">
                <a:solidFill>
                  <a:srgbClr val="6666ff"/>
                </a:solidFill>
                <a:latin typeface="Arial"/>
              </a:rPr>
              <a:t>White noise in</a:t>
            </a:r>
            <a:endParaRPr b="0" lang="en-US" sz="1500" spc="-1" strike="noStrike">
              <a:solidFill>
                <a:srgbClr val="000000"/>
              </a:solidFill>
              <a:latin typeface="Arial"/>
            </a:endParaRPr>
          </a:p>
          <a:p>
            <a:pPr algn="ctr"/>
            <a:r>
              <a:rPr b="0" lang="en-US" sz="1500" spc="-1" strike="noStrike">
                <a:solidFill>
                  <a:srgbClr val="6666ff"/>
                </a:solidFill>
                <a:latin typeface="Arial"/>
              </a:rPr>
              <a:t>timing residuals</a:t>
            </a:r>
            <a:endParaRPr b="0" lang="en-US" sz="1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3" name=""/>
          <p:cNvSpPr txBox="1"/>
          <p:nvPr/>
        </p:nvSpPr>
        <p:spPr>
          <a:xfrm>
            <a:off x="6919200" y="1001880"/>
            <a:ext cx="1436400" cy="5137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algn="ctr"/>
            <a:r>
              <a:rPr b="0" lang="en-US" sz="1500" spc="-1" strike="noStrike">
                <a:solidFill>
                  <a:srgbClr val="6666ff"/>
                </a:solidFill>
                <a:latin typeface="Arial"/>
              </a:rPr>
              <a:t>Position Fitting</a:t>
            </a:r>
            <a:endParaRPr b="0" lang="en-US" sz="1500" spc="-1" strike="noStrike">
              <a:solidFill>
                <a:srgbClr val="000000"/>
              </a:solidFill>
              <a:latin typeface="Arial"/>
            </a:endParaRPr>
          </a:p>
          <a:p>
            <a:pPr algn="ctr"/>
            <a:r>
              <a:rPr b="0" lang="en-US" sz="1500" spc="-1" strike="noStrike">
                <a:solidFill>
                  <a:srgbClr val="6666ff"/>
                </a:solidFill>
                <a:latin typeface="Arial"/>
              </a:rPr>
              <a:t>(1 year)</a:t>
            </a:r>
            <a:endParaRPr b="0" lang="en-US" sz="1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4" name=""/>
          <p:cNvSpPr txBox="1"/>
          <p:nvPr/>
        </p:nvSpPr>
        <p:spPr>
          <a:xfrm rot="2400000">
            <a:off x="4091040" y="2057760"/>
            <a:ext cx="1076040" cy="7254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algn="ctr"/>
            <a:r>
              <a:rPr b="0" lang="en-US" sz="1500" spc="-1" strike="noStrike">
                <a:solidFill>
                  <a:srgbClr val="6666ff"/>
                </a:solidFill>
                <a:latin typeface="Arial"/>
              </a:rPr>
              <a:t>Spin and Spindown fitting</a:t>
            </a:r>
            <a:endParaRPr b="0" lang="en-US" sz="15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73" dur="indefinite" restart="never" nodeType="tmRoot">
          <p:childTnLst>
            <p:seq>
              <p:cTn id="74" dur="indefinite" nodeType="mainSeq">
                <p:childTnLst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" descr=""/>
          <p:cNvPicPr/>
          <p:nvPr/>
        </p:nvPicPr>
        <p:blipFill>
          <a:blip r:embed="rId1"/>
          <a:stretch/>
        </p:blipFill>
        <p:spPr>
          <a:xfrm>
            <a:off x="2377440" y="3840480"/>
            <a:ext cx="1743840" cy="1737360"/>
          </a:xfrm>
          <a:prstGeom prst="rect">
            <a:avLst/>
          </a:prstGeom>
          <a:ln w="0">
            <a:noFill/>
          </a:ln>
        </p:spPr>
      </p:pic>
      <p:pic>
        <p:nvPicPr>
          <p:cNvPr id="256" name="" descr=""/>
          <p:cNvPicPr/>
          <p:nvPr/>
        </p:nvPicPr>
        <p:blipFill>
          <a:blip r:embed="rId2"/>
          <a:stretch/>
        </p:blipFill>
        <p:spPr>
          <a:xfrm>
            <a:off x="1371600" y="182880"/>
            <a:ext cx="4808160" cy="1581120"/>
          </a:xfrm>
          <a:prstGeom prst="rect">
            <a:avLst/>
          </a:prstGeom>
          <a:ln w="0">
            <a:solidFill>
              <a:srgbClr val="3465a4"/>
            </a:solidFill>
          </a:ln>
        </p:spPr>
      </p:pic>
      <p:pic>
        <p:nvPicPr>
          <p:cNvPr id="257" name="" descr=""/>
          <p:cNvPicPr/>
          <p:nvPr/>
        </p:nvPicPr>
        <p:blipFill>
          <a:blip r:embed="rId3"/>
          <a:stretch/>
        </p:blipFill>
        <p:spPr>
          <a:xfrm>
            <a:off x="1609920" y="2033640"/>
            <a:ext cx="3383280" cy="1587960"/>
          </a:xfrm>
          <a:prstGeom prst="rect">
            <a:avLst/>
          </a:prstGeom>
          <a:ln w="0">
            <a:solidFill>
              <a:srgbClr val="3465a4"/>
            </a:solidFill>
          </a:ln>
        </p:spPr>
      </p:pic>
      <p:sp>
        <p:nvSpPr>
          <p:cNvPr id="258" name=""/>
          <p:cNvSpPr txBox="1"/>
          <p:nvPr/>
        </p:nvSpPr>
        <p:spPr>
          <a:xfrm>
            <a:off x="6186960" y="5212080"/>
            <a:ext cx="2550600" cy="346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Plus more on the way...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59" name="" descr=""/>
          <p:cNvPicPr/>
          <p:nvPr/>
        </p:nvPicPr>
        <p:blipFill>
          <a:blip r:embed="rId4"/>
          <a:stretch/>
        </p:blipFill>
        <p:spPr>
          <a:xfrm>
            <a:off x="5741280" y="1119600"/>
            <a:ext cx="3943440" cy="3990240"/>
          </a:xfrm>
          <a:prstGeom prst="rect">
            <a:avLst/>
          </a:prstGeom>
          <a:ln w="0">
            <a:solidFill>
              <a:srgbClr val="3465a4"/>
            </a:solidFill>
          </a:ln>
        </p:spPr>
      </p:pic>
      <p:sp>
        <p:nvSpPr>
          <p:cNvPr id="260" name=""/>
          <p:cNvSpPr txBox="1"/>
          <p:nvPr/>
        </p:nvSpPr>
        <p:spPr>
          <a:xfrm>
            <a:off x="8306640" y="1371600"/>
            <a:ext cx="1387800" cy="2746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algn="r"/>
            <a:r>
              <a:rPr b="0" lang="en-US" sz="1300" spc="-1" strike="noStrike">
                <a:solidFill>
                  <a:srgbClr val="000000"/>
                </a:solidFill>
                <a:latin typeface="Arial"/>
              </a:rPr>
              <a:t>GW Background</a:t>
            </a:r>
            <a:endParaRPr b="0" lang="en-US" sz="13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1" name=""/>
          <p:cNvSpPr txBox="1"/>
          <p:nvPr/>
        </p:nvSpPr>
        <p:spPr>
          <a:xfrm>
            <a:off x="9025920" y="1920240"/>
            <a:ext cx="668520" cy="2746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algn="r"/>
            <a:r>
              <a:rPr b="0" lang="en-US" sz="1300" spc="-1" strike="noStrike">
                <a:solidFill>
                  <a:srgbClr val="000000"/>
                </a:solidFill>
                <a:latin typeface="Arial"/>
              </a:rPr>
              <a:t>Timing</a:t>
            </a:r>
            <a:endParaRPr b="0" lang="en-US" sz="13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2" name=""/>
          <p:cNvSpPr txBox="1"/>
          <p:nvPr/>
        </p:nvSpPr>
        <p:spPr>
          <a:xfrm>
            <a:off x="8334000" y="2496600"/>
            <a:ext cx="1360440" cy="2746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algn="r"/>
            <a:r>
              <a:rPr b="0" lang="en-US" sz="1300" spc="-1" strike="noStrike">
                <a:solidFill>
                  <a:srgbClr val="000000"/>
                </a:solidFill>
                <a:latin typeface="Arial"/>
              </a:rPr>
              <a:t>Detector / Noise</a:t>
            </a:r>
            <a:endParaRPr b="0" lang="en-US" sz="13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3" name=""/>
          <p:cNvSpPr txBox="1"/>
          <p:nvPr/>
        </p:nvSpPr>
        <p:spPr>
          <a:xfrm>
            <a:off x="8571960" y="3072960"/>
            <a:ext cx="1122480" cy="2746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algn="r"/>
            <a:r>
              <a:rPr b="0" lang="en-US" sz="1300" spc="-1" strike="noStrike">
                <a:solidFill>
                  <a:srgbClr val="000000"/>
                </a:solidFill>
                <a:latin typeface="Arial"/>
              </a:rPr>
              <a:t>New Physics</a:t>
            </a:r>
            <a:endParaRPr b="0" lang="en-US" sz="13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4" name=""/>
          <p:cNvSpPr txBox="1"/>
          <p:nvPr/>
        </p:nvSpPr>
        <p:spPr>
          <a:xfrm>
            <a:off x="8105400" y="3648960"/>
            <a:ext cx="1589040" cy="2746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algn="r"/>
            <a:r>
              <a:rPr b="0" lang="en-US" sz="1300" spc="-1" strike="noStrike">
                <a:solidFill>
                  <a:srgbClr val="000000"/>
                </a:solidFill>
                <a:latin typeface="Arial"/>
              </a:rPr>
              <a:t>Individual SMBHBs</a:t>
            </a:r>
            <a:endParaRPr b="0" lang="en-US" sz="13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5" name=""/>
          <p:cNvSpPr txBox="1"/>
          <p:nvPr/>
        </p:nvSpPr>
        <p:spPr>
          <a:xfrm>
            <a:off x="8489520" y="4296960"/>
            <a:ext cx="1204920" cy="2746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algn="r"/>
            <a:r>
              <a:rPr b="0" lang="en-US" sz="1300" spc="-1" strike="noStrike">
                <a:solidFill>
                  <a:srgbClr val="000000"/>
                </a:solidFill>
                <a:latin typeface="Arial"/>
              </a:rPr>
              <a:t>SMBHB GWB</a:t>
            </a:r>
            <a:endParaRPr b="0" lang="en-US" sz="13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6" name=""/>
          <p:cNvSpPr txBox="1"/>
          <p:nvPr/>
        </p:nvSpPr>
        <p:spPr>
          <a:xfrm>
            <a:off x="8736480" y="4836960"/>
            <a:ext cx="957960" cy="2746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algn="r"/>
            <a:r>
              <a:rPr b="0" lang="en-US" sz="1300" spc="-1" strike="noStrike">
                <a:solidFill>
                  <a:srgbClr val="000000"/>
                </a:solidFill>
                <a:latin typeface="Arial"/>
              </a:rPr>
              <a:t>Anisotropy</a:t>
            </a:r>
            <a:endParaRPr b="0" lang="en-US" sz="13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" descr=""/>
          <p:cNvPicPr/>
          <p:nvPr/>
        </p:nvPicPr>
        <p:blipFill>
          <a:blip r:embed="rId1"/>
          <a:stretch/>
        </p:blipFill>
        <p:spPr>
          <a:xfrm>
            <a:off x="2266560" y="824760"/>
            <a:ext cx="6217920" cy="4154040"/>
          </a:xfrm>
          <a:prstGeom prst="rect">
            <a:avLst/>
          </a:prstGeom>
          <a:ln w="0">
            <a:noFill/>
          </a:ln>
        </p:spPr>
      </p:pic>
      <p:sp>
        <p:nvSpPr>
          <p:cNvPr id="268" name=""/>
          <p:cNvSpPr txBox="1"/>
          <p:nvPr/>
        </p:nvSpPr>
        <p:spPr>
          <a:xfrm>
            <a:off x="4331880" y="5120640"/>
            <a:ext cx="3745440" cy="302040"/>
          </a:xfrm>
          <a:prstGeom prst="rect">
            <a:avLst/>
          </a:prstGeom>
          <a:solidFill>
            <a:srgbClr val="eeeeee">
              <a:alpha val="66000"/>
            </a:srgbClr>
          </a:solidFill>
          <a:ln w="0">
            <a:solidFill>
              <a:srgbClr val="000000"/>
            </a:solidFill>
          </a:ln>
        </p:spPr>
        <p:txBody>
          <a:bodyPr lIns="90000" rIns="90000" tIns="45000" bIns="45000" anchor="t">
            <a:noAutofit/>
          </a:bodyPr>
          <a:p>
            <a:r>
              <a:rPr b="0" lang="en-US" sz="1500" spc="-1" strike="noStrike">
                <a:solidFill>
                  <a:srgbClr val="000000"/>
                </a:solidFill>
                <a:latin typeface="Arial"/>
              </a:rPr>
              <a:t>Fig 1 from Agazie et al 2023 (GWB paper)</a:t>
            </a:r>
            <a:endParaRPr b="0" lang="en-US" sz="1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9" name="PlaceHolder 1"/>
          <p:cNvSpPr>
            <a:spLocks noGrp="1"/>
          </p:cNvSpPr>
          <p:nvPr>
            <p:ph type="title"/>
          </p:nvPr>
        </p:nvSpPr>
        <p:spPr>
          <a:xfrm>
            <a:off x="1387440" y="117720"/>
            <a:ext cx="8501040" cy="596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en-US" sz="3200" spc="-1" strike="noStrike">
                <a:solidFill>
                  <a:srgbClr val="0066cc"/>
                </a:solidFill>
                <a:latin typeface="Arial"/>
              </a:rPr>
              <a:t>“</a:t>
            </a:r>
            <a:r>
              <a:rPr b="0" lang="en-US" sz="3200" spc="-1" strike="noStrike">
                <a:solidFill>
                  <a:srgbClr val="0066cc"/>
                </a:solidFill>
                <a:latin typeface="Arial"/>
              </a:rPr>
              <a:t>Evidence for” a GW Background</a:t>
            </a:r>
            <a:endParaRPr b="0" lang="en-US" sz="3200" spc="-1" strike="noStrike">
              <a:solidFill>
                <a:srgbClr val="0066cc"/>
              </a:solidFill>
              <a:latin typeface="Arial"/>
            </a:endParaRPr>
          </a:p>
        </p:txBody>
      </p:sp>
      <p:pic>
        <p:nvPicPr>
          <p:cNvPr id="270" name="" descr=""/>
          <p:cNvPicPr/>
          <p:nvPr/>
        </p:nvPicPr>
        <p:blipFill>
          <a:blip r:embed="rId2"/>
          <a:stretch/>
        </p:blipFill>
        <p:spPr>
          <a:xfrm>
            <a:off x="8869680" y="822960"/>
            <a:ext cx="914400" cy="914400"/>
          </a:xfrm>
          <a:prstGeom prst="rect">
            <a:avLst/>
          </a:prstGeom>
          <a:ln w="0">
            <a:noFill/>
          </a:ln>
        </p:spPr>
      </p:pic>
      <p:pic>
        <p:nvPicPr>
          <p:cNvPr id="271" name="" descr=""/>
          <p:cNvPicPr/>
          <p:nvPr/>
        </p:nvPicPr>
        <p:blipFill>
          <a:blip r:embed="rId3"/>
          <a:stretch/>
        </p:blipFill>
        <p:spPr>
          <a:xfrm>
            <a:off x="8869680" y="2011680"/>
            <a:ext cx="914400" cy="914400"/>
          </a:xfrm>
          <a:prstGeom prst="rect">
            <a:avLst/>
          </a:prstGeom>
          <a:ln w="0">
            <a:noFill/>
          </a:ln>
        </p:spPr>
      </p:pic>
      <p:sp>
        <p:nvSpPr>
          <p:cNvPr id="272" name=""/>
          <p:cNvSpPr txBox="1"/>
          <p:nvPr/>
        </p:nvSpPr>
        <p:spPr>
          <a:xfrm>
            <a:off x="8706240" y="1737360"/>
            <a:ext cx="1224720" cy="2610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en-US" sz="1200" spc="-1" strike="noStrike">
                <a:solidFill>
                  <a:srgbClr val="000000"/>
                </a:solidFill>
                <a:latin typeface="Arial"/>
              </a:rPr>
              <a:t>Sarah Vigeland</a:t>
            </a:r>
            <a:endParaRPr b="0" lang="en-US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3" name=""/>
          <p:cNvSpPr txBox="1"/>
          <p:nvPr/>
        </p:nvSpPr>
        <p:spPr>
          <a:xfrm>
            <a:off x="8814240" y="2925720"/>
            <a:ext cx="1018800" cy="2610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en-US" sz="1200" spc="-1" strike="noStrike">
                <a:solidFill>
                  <a:srgbClr val="000000"/>
                </a:solidFill>
                <a:latin typeface="Arial"/>
              </a:rPr>
              <a:t>Steve Taylor</a:t>
            </a:r>
            <a:endParaRPr b="0" lang="en-US" sz="1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"/>
          <p:cNvSpPr txBox="1"/>
          <p:nvPr/>
        </p:nvSpPr>
        <p:spPr>
          <a:xfrm>
            <a:off x="4331880" y="5120640"/>
            <a:ext cx="3745440" cy="302040"/>
          </a:xfrm>
          <a:prstGeom prst="rect">
            <a:avLst/>
          </a:prstGeom>
          <a:solidFill>
            <a:srgbClr val="eeeeee">
              <a:alpha val="66000"/>
            </a:srgbClr>
          </a:solidFill>
          <a:ln w="0">
            <a:solidFill>
              <a:srgbClr val="000000"/>
            </a:solidFill>
          </a:ln>
        </p:spPr>
        <p:txBody>
          <a:bodyPr lIns="90000" rIns="90000" tIns="45000" bIns="45000" anchor="t">
            <a:noAutofit/>
          </a:bodyPr>
          <a:p>
            <a:r>
              <a:rPr b="0" lang="en-US" sz="1500" spc="-1" strike="noStrike">
                <a:solidFill>
                  <a:srgbClr val="000000"/>
                </a:solidFill>
                <a:latin typeface="Arial"/>
              </a:rPr>
              <a:t>Fig 2 from Agazie et al 2023 (GWB paper)</a:t>
            </a:r>
            <a:endParaRPr b="0" lang="en-US" sz="1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5" name="PlaceHolder 1"/>
          <p:cNvSpPr>
            <a:spLocks noGrp="1"/>
          </p:cNvSpPr>
          <p:nvPr>
            <p:ph type="title"/>
          </p:nvPr>
        </p:nvSpPr>
        <p:spPr>
          <a:xfrm>
            <a:off x="1387440" y="117720"/>
            <a:ext cx="8501040" cy="596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en-US" sz="3200" spc="-1" strike="noStrike">
                <a:solidFill>
                  <a:srgbClr val="0066cc"/>
                </a:solidFill>
                <a:latin typeface="Arial"/>
              </a:rPr>
              <a:t>“</a:t>
            </a:r>
            <a:r>
              <a:rPr b="0" lang="en-US" sz="3200" spc="-1" strike="noStrike">
                <a:solidFill>
                  <a:srgbClr val="0066cc"/>
                </a:solidFill>
                <a:latin typeface="Arial"/>
              </a:rPr>
              <a:t>Evidence for” a GW Background</a:t>
            </a:r>
            <a:endParaRPr b="0" lang="en-US" sz="3200" spc="-1" strike="noStrike">
              <a:solidFill>
                <a:srgbClr val="0066cc"/>
              </a:solidFill>
              <a:latin typeface="Arial"/>
            </a:endParaRPr>
          </a:p>
        </p:txBody>
      </p:sp>
      <p:pic>
        <p:nvPicPr>
          <p:cNvPr id="276" name="" descr=""/>
          <p:cNvPicPr/>
          <p:nvPr/>
        </p:nvPicPr>
        <p:blipFill>
          <a:blip r:embed="rId1"/>
          <a:stretch/>
        </p:blipFill>
        <p:spPr>
          <a:xfrm>
            <a:off x="1294200" y="1450080"/>
            <a:ext cx="8708760" cy="2678760"/>
          </a:xfrm>
          <a:prstGeom prst="rect">
            <a:avLst/>
          </a:prstGeom>
          <a:ln w="0">
            <a:noFill/>
          </a:ln>
        </p:spPr>
      </p:pic>
      <p:grpSp>
        <p:nvGrpSpPr>
          <p:cNvPr id="277" name=""/>
          <p:cNvGrpSpPr/>
          <p:nvPr/>
        </p:nvGrpSpPr>
        <p:grpSpPr>
          <a:xfrm>
            <a:off x="2389320" y="956160"/>
            <a:ext cx="5308200" cy="3559680"/>
            <a:chOff x="2389320" y="956160"/>
            <a:chExt cx="5308200" cy="3559680"/>
          </a:xfrm>
        </p:grpSpPr>
        <p:sp>
          <p:nvSpPr>
            <p:cNvPr id="278" name=""/>
            <p:cNvSpPr txBox="1"/>
            <p:nvPr/>
          </p:nvSpPr>
          <p:spPr>
            <a:xfrm>
              <a:off x="6097320" y="956160"/>
              <a:ext cx="1081440" cy="40284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rIns="90000" tIns="45000" bIns="45000" anchor="t">
              <a:noAutofit/>
            </a:bodyPr>
            <a:p>
              <a:r>
                <a:rPr b="0" lang="en-US" sz="2200" spc="-1" strike="noStrike">
                  <a:solidFill>
                    <a:srgbClr val="3465a4"/>
                  </a:solidFill>
                  <a:latin typeface="Arial"/>
                </a:rPr>
                <a:t>Models</a:t>
              </a:r>
              <a:endParaRPr b="0" lang="en-US" sz="22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79" name=""/>
            <p:cNvSpPr/>
            <p:nvPr/>
          </p:nvSpPr>
          <p:spPr>
            <a:xfrm flipV="1">
              <a:off x="5303520" y="1280160"/>
              <a:ext cx="1097280" cy="640080"/>
            </a:xfrm>
            <a:prstGeom prst="line">
              <a:avLst/>
            </a:prstGeom>
            <a:ln w="29160">
              <a:solidFill>
                <a:srgbClr val="3465a4"/>
              </a:solidFill>
              <a:round/>
              <a:headEnd len="med" type="triangle" w="med"/>
            </a:ln>
          </p:spPr>
          <p:style>
            <a:lnRef idx="0"/>
            <a:fillRef idx="0"/>
            <a:effectRef idx="0"/>
            <a:fontRef idx="minor"/>
          </p:style>
          <p:txBody>
            <a:bodyPr lIns="104760" rIns="104760" tIns="59760" bIns="59760" anchor="ctr">
              <a:noAutofit/>
            </a:bodyPr>
            <a:p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80" name=""/>
            <p:cNvSpPr/>
            <p:nvPr/>
          </p:nvSpPr>
          <p:spPr>
            <a:xfrm flipV="1">
              <a:off x="4572000" y="1308960"/>
              <a:ext cx="2010600" cy="1434240"/>
            </a:xfrm>
            <a:prstGeom prst="line">
              <a:avLst/>
            </a:prstGeom>
            <a:ln w="29160">
              <a:solidFill>
                <a:srgbClr val="3465a4"/>
              </a:solidFill>
              <a:round/>
              <a:headEnd len="med" type="triangle" w="med"/>
            </a:ln>
          </p:spPr>
          <p:style>
            <a:lnRef idx="0"/>
            <a:fillRef idx="0"/>
            <a:effectRef idx="0"/>
            <a:fontRef idx="minor"/>
          </p:style>
          <p:txBody>
            <a:bodyPr lIns="104760" rIns="104760" tIns="59760" bIns="59760" anchor="ctr">
              <a:noAutofit/>
            </a:bodyPr>
            <a:p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81" name=""/>
            <p:cNvSpPr/>
            <p:nvPr/>
          </p:nvSpPr>
          <p:spPr>
            <a:xfrm flipH="1" flipV="1">
              <a:off x="6766560" y="1280160"/>
              <a:ext cx="365760" cy="1280160"/>
            </a:xfrm>
            <a:prstGeom prst="line">
              <a:avLst/>
            </a:prstGeom>
            <a:ln w="29160">
              <a:solidFill>
                <a:srgbClr val="3465a4"/>
              </a:solidFill>
              <a:round/>
              <a:headEnd len="med" type="triangle" w="med"/>
            </a:ln>
          </p:spPr>
          <p:style>
            <a:lnRef idx="0"/>
            <a:fillRef idx="0"/>
            <a:effectRef idx="0"/>
            <a:fontRef idx="minor"/>
          </p:style>
          <p:txBody>
            <a:bodyPr lIns="104760" rIns="104760" tIns="59760" bIns="59760" anchor="ctr">
              <a:noAutofit/>
            </a:bodyPr>
            <a:p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82" name=""/>
            <p:cNvSpPr/>
            <p:nvPr/>
          </p:nvSpPr>
          <p:spPr>
            <a:xfrm flipH="1" flipV="1">
              <a:off x="6944040" y="1308960"/>
              <a:ext cx="462600" cy="519840"/>
            </a:xfrm>
            <a:prstGeom prst="line">
              <a:avLst/>
            </a:prstGeom>
            <a:ln w="29160">
              <a:solidFill>
                <a:srgbClr val="3465a4"/>
              </a:solidFill>
              <a:round/>
              <a:headEnd len="med" type="triangle" w="med"/>
            </a:ln>
          </p:spPr>
          <p:style>
            <a:lnRef idx="0"/>
            <a:fillRef idx="0"/>
            <a:effectRef idx="0"/>
            <a:fontRef idx="minor"/>
          </p:style>
          <p:txBody>
            <a:bodyPr lIns="104760" rIns="104760" tIns="59760" bIns="59760" anchor="ctr">
              <a:noAutofit/>
            </a:bodyPr>
            <a:p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83" name=""/>
            <p:cNvSpPr txBox="1"/>
            <p:nvPr/>
          </p:nvSpPr>
          <p:spPr>
            <a:xfrm>
              <a:off x="2389320" y="3800520"/>
              <a:ext cx="1113480" cy="71532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rIns="90000" tIns="45000" bIns="45000" anchor="t">
              <a:noAutofit/>
            </a:bodyPr>
            <a:p>
              <a:pPr algn="ctr"/>
              <a:r>
                <a:rPr b="0" lang="en-US" sz="2200" spc="-1" strike="noStrike">
                  <a:solidFill>
                    <a:srgbClr val="007826"/>
                  </a:solidFill>
                  <a:latin typeface="Arial"/>
                </a:rPr>
                <a:t>Bayes</a:t>
              </a:r>
              <a:endParaRPr b="0" lang="en-US" sz="2200" spc="-1" strike="noStrike">
                <a:solidFill>
                  <a:srgbClr val="000000"/>
                </a:solidFill>
                <a:latin typeface="Arial"/>
              </a:endParaRPr>
            </a:p>
            <a:p>
              <a:pPr algn="ctr"/>
              <a:r>
                <a:rPr b="0" lang="en-US" sz="2200" spc="-1" strike="noStrike">
                  <a:solidFill>
                    <a:srgbClr val="007826"/>
                  </a:solidFill>
                  <a:latin typeface="Arial"/>
                </a:rPr>
                <a:t>Factors</a:t>
              </a:r>
              <a:endParaRPr b="0" lang="en-US" sz="22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84" name=""/>
            <p:cNvSpPr/>
            <p:nvPr/>
          </p:nvSpPr>
          <p:spPr>
            <a:xfrm>
              <a:off x="2834640" y="2743200"/>
              <a:ext cx="91440" cy="1097280"/>
            </a:xfrm>
            <a:prstGeom prst="line">
              <a:avLst/>
            </a:prstGeom>
            <a:ln w="29160">
              <a:solidFill>
                <a:srgbClr val="007826"/>
              </a:solidFill>
              <a:round/>
              <a:headEnd len="med" type="triangle" w="med"/>
            </a:ln>
          </p:spPr>
          <p:style>
            <a:lnRef idx="0"/>
            <a:fillRef idx="0"/>
            <a:effectRef idx="0"/>
            <a:fontRef idx="minor"/>
          </p:style>
          <p:txBody>
            <a:bodyPr lIns="104760" rIns="104760" tIns="59760" bIns="59760" anchor="ctr">
              <a:noAutofit/>
            </a:bodyPr>
            <a:p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85" name=""/>
            <p:cNvSpPr/>
            <p:nvPr/>
          </p:nvSpPr>
          <p:spPr>
            <a:xfrm flipH="1">
              <a:off x="3200400" y="2377440"/>
              <a:ext cx="640080" cy="1463040"/>
            </a:xfrm>
            <a:prstGeom prst="line">
              <a:avLst/>
            </a:prstGeom>
            <a:ln w="29160">
              <a:solidFill>
                <a:srgbClr val="007826"/>
              </a:solidFill>
              <a:round/>
              <a:headEnd len="med" type="triangle" w="med"/>
            </a:ln>
          </p:spPr>
          <p:style>
            <a:lnRef idx="0"/>
            <a:fillRef idx="0"/>
            <a:effectRef idx="0"/>
            <a:fontRef idx="minor"/>
          </p:style>
          <p:txBody>
            <a:bodyPr lIns="104760" rIns="104760" tIns="59760" bIns="59760" anchor="ctr">
              <a:noAutofit/>
            </a:bodyPr>
            <a:p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86" name=""/>
            <p:cNvSpPr/>
            <p:nvPr/>
          </p:nvSpPr>
          <p:spPr>
            <a:xfrm flipH="1">
              <a:off x="3383280" y="2743200"/>
              <a:ext cx="1645920" cy="1371600"/>
            </a:xfrm>
            <a:prstGeom prst="line">
              <a:avLst/>
            </a:prstGeom>
            <a:ln w="29160">
              <a:solidFill>
                <a:srgbClr val="007826"/>
              </a:solidFill>
              <a:round/>
              <a:headEnd len="med" type="triangle" w="med"/>
            </a:ln>
          </p:spPr>
          <p:style>
            <a:lnRef idx="0"/>
            <a:fillRef idx="0"/>
            <a:effectRef idx="0"/>
            <a:fontRef idx="minor"/>
          </p:style>
          <p:txBody>
            <a:bodyPr lIns="104760" rIns="104760" tIns="59760" bIns="59760" anchor="ctr">
              <a:noAutofit/>
            </a:bodyPr>
            <a:p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87" name=""/>
            <p:cNvSpPr/>
            <p:nvPr/>
          </p:nvSpPr>
          <p:spPr>
            <a:xfrm>
              <a:off x="6126480" y="2432880"/>
              <a:ext cx="1571040" cy="803520"/>
            </a:xfrm>
            <a:prstGeom prst="ellipse">
              <a:avLst/>
            </a:prstGeom>
            <a:noFill/>
            <a:ln w="38160">
              <a:solidFill>
                <a:srgbClr val="ff33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108720" rIns="108720" tIns="63720" bIns="63720" anchor="ctr">
              <a:noAutofit/>
            </a:bodyPr>
            <a:p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79" dur="indefinite" restart="never" nodeType="tmRoot">
          <p:childTnLst>
            <p:seq>
              <p:cTn id="80" dur="indefinite" nodeType="mainSeq">
                <p:childTnLst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PlaceHolder 1"/>
          <p:cNvSpPr>
            <a:spLocks noGrp="1"/>
          </p:cNvSpPr>
          <p:nvPr>
            <p:ph type="title"/>
          </p:nvPr>
        </p:nvSpPr>
        <p:spPr>
          <a:xfrm>
            <a:off x="1459440" y="67680"/>
            <a:ext cx="6130080" cy="62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en-US" sz="3200" spc="-1" strike="noStrike">
                <a:solidFill>
                  <a:srgbClr val="0066cc"/>
                </a:solidFill>
                <a:latin typeface="Arial"/>
              </a:rPr>
              <a:t>Does everyone agree?</a:t>
            </a:r>
            <a:endParaRPr b="0" lang="en-US" sz="3200" spc="-1" strike="noStrike">
              <a:solidFill>
                <a:srgbClr val="0066cc"/>
              </a:solidFill>
              <a:latin typeface="Arial"/>
            </a:endParaRPr>
          </a:p>
        </p:txBody>
      </p:sp>
      <p:pic>
        <p:nvPicPr>
          <p:cNvPr id="289" name="" descr=""/>
          <p:cNvPicPr/>
          <p:nvPr/>
        </p:nvPicPr>
        <p:blipFill>
          <a:blip r:embed="rId1"/>
          <a:stretch/>
        </p:blipFill>
        <p:spPr>
          <a:xfrm>
            <a:off x="7478640" y="271440"/>
            <a:ext cx="2286000" cy="2286000"/>
          </a:xfrm>
          <a:prstGeom prst="rect">
            <a:avLst/>
          </a:prstGeom>
          <a:ln w="12600">
            <a:noFill/>
          </a:ln>
        </p:spPr>
      </p:pic>
      <p:pic>
        <p:nvPicPr>
          <p:cNvPr id="290" name="" descr=""/>
          <p:cNvPicPr/>
          <p:nvPr/>
        </p:nvPicPr>
        <p:blipFill>
          <a:blip r:embed="rId2"/>
          <a:stretch/>
        </p:blipFill>
        <p:spPr>
          <a:xfrm>
            <a:off x="1371600" y="640080"/>
            <a:ext cx="5926680" cy="2235960"/>
          </a:xfrm>
          <a:prstGeom prst="rect">
            <a:avLst/>
          </a:prstGeom>
          <a:ln w="0">
            <a:noFill/>
          </a:ln>
        </p:spPr>
      </p:pic>
      <p:pic>
        <p:nvPicPr>
          <p:cNvPr id="291" name="" descr=""/>
          <p:cNvPicPr/>
          <p:nvPr/>
        </p:nvPicPr>
        <p:blipFill>
          <a:blip r:embed="rId3"/>
          <a:stretch/>
        </p:blipFill>
        <p:spPr>
          <a:xfrm>
            <a:off x="1280160" y="2926080"/>
            <a:ext cx="3135600" cy="2669400"/>
          </a:xfrm>
          <a:prstGeom prst="rect">
            <a:avLst/>
          </a:prstGeom>
          <a:ln w="0">
            <a:noFill/>
          </a:ln>
        </p:spPr>
      </p:pic>
      <p:pic>
        <p:nvPicPr>
          <p:cNvPr id="292" name="" descr=""/>
          <p:cNvPicPr/>
          <p:nvPr/>
        </p:nvPicPr>
        <p:blipFill>
          <a:blip r:embed="rId4"/>
          <a:stretch/>
        </p:blipFill>
        <p:spPr>
          <a:xfrm>
            <a:off x="6217920" y="2834640"/>
            <a:ext cx="3811680" cy="2753280"/>
          </a:xfrm>
          <a:prstGeom prst="rect">
            <a:avLst/>
          </a:prstGeom>
          <a:ln w="0">
            <a:noFill/>
          </a:ln>
        </p:spPr>
      </p:pic>
      <p:pic>
        <p:nvPicPr>
          <p:cNvPr id="293" name="" descr=""/>
          <p:cNvPicPr/>
          <p:nvPr/>
        </p:nvPicPr>
        <p:blipFill>
          <a:blip r:embed="rId5"/>
          <a:stretch/>
        </p:blipFill>
        <p:spPr>
          <a:xfrm>
            <a:off x="5816160" y="3180960"/>
            <a:ext cx="2053800" cy="2344680"/>
          </a:xfrm>
          <a:prstGeom prst="rect">
            <a:avLst/>
          </a:prstGeom>
          <a:ln w="0">
            <a:noFill/>
          </a:ln>
        </p:spPr>
      </p:pic>
      <p:sp>
        <p:nvSpPr>
          <p:cNvPr id="294" name=""/>
          <p:cNvSpPr txBox="1"/>
          <p:nvPr/>
        </p:nvSpPr>
        <p:spPr>
          <a:xfrm rot="16200000">
            <a:off x="4957200" y="4224240"/>
            <a:ext cx="1563120" cy="2458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en-US" sz="1100" spc="-1" strike="noStrike">
                <a:solidFill>
                  <a:srgbClr val="000000"/>
                </a:solidFill>
                <a:latin typeface="Arial"/>
              </a:rPr>
              <a:t>Correlation Coefficient</a:t>
            </a:r>
            <a:endParaRPr b="0" lang="en-US" sz="1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5" name=""/>
          <p:cNvSpPr txBox="1"/>
          <p:nvPr/>
        </p:nvSpPr>
        <p:spPr>
          <a:xfrm>
            <a:off x="7369200" y="2725200"/>
            <a:ext cx="1557000" cy="513720"/>
          </a:xfrm>
          <a:prstGeom prst="rect">
            <a:avLst/>
          </a:prstGeom>
          <a:solidFill>
            <a:srgbClr val="eeeeee"/>
          </a:solidFill>
          <a:ln w="0">
            <a:solidFill>
              <a:srgbClr val="000000"/>
            </a:solidFill>
          </a:ln>
        </p:spPr>
        <p:txBody>
          <a:bodyPr lIns="90000" rIns="90000" tIns="45000" bIns="45000" anchor="t">
            <a:noAutofit/>
          </a:bodyPr>
          <a:p>
            <a:pPr algn="ctr"/>
            <a:r>
              <a:rPr b="0" lang="en-US" sz="1500" spc="-1" strike="noStrike">
                <a:solidFill>
                  <a:srgbClr val="000000"/>
                </a:solidFill>
                <a:latin typeface="Arial"/>
              </a:rPr>
              <a:t>Xu et al 2023,</a:t>
            </a:r>
            <a:endParaRPr b="0" lang="en-US" sz="1500" spc="-1" strike="noStrike">
              <a:solidFill>
                <a:srgbClr val="000000"/>
              </a:solidFill>
              <a:latin typeface="Arial"/>
            </a:endParaRPr>
          </a:p>
          <a:p>
            <a:pPr algn="ctr"/>
            <a:r>
              <a:rPr b="0" lang="en-US" sz="1500" spc="-1" strike="noStrike">
                <a:solidFill>
                  <a:srgbClr val="000000"/>
                </a:solidFill>
                <a:latin typeface="Arial"/>
              </a:rPr>
              <a:t>23, 7, id.075024</a:t>
            </a:r>
            <a:endParaRPr b="0" lang="en-US" sz="1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6" name=""/>
          <p:cNvSpPr txBox="1"/>
          <p:nvPr/>
        </p:nvSpPr>
        <p:spPr>
          <a:xfrm>
            <a:off x="4168800" y="2890080"/>
            <a:ext cx="1683360" cy="548640"/>
          </a:xfrm>
          <a:prstGeom prst="rect">
            <a:avLst/>
          </a:prstGeom>
          <a:solidFill>
            <a:srgbClr val="eeeeee">
              <a:alpha val="66000"/>
            </a:srgbClr>
          </a:solidFill>
          <a:ln w="0">
            <a:solidFill>
              <a:srgbClr val="000000"/>
            </a:solidFill>
          </a:ln>
        </p:spPr>
        <p:txBody>
          <a:bodyPr lIns="90000" rIns="90000" tIns="45000" bIns="45000" anchor="t">
            <a:noAutofit/>
          </a:bodyPr>
          <a:p>
            <a:pPr algn="ctr"/>
            <a:r>
              <a:rPr b="0" lang="en-US" sz="1500" spc="-1" strike="noStrike">
                <a:solidFill>
                  <a:srgbClr val="000000"/>
                </a:solidFill>
                <a:latin typeface="Arial"/>
              </a:rPr>
              <a:t>IPTA et al 2023,</a:t>
            </a:r>
            <a:endParaRPr b="0" lang="en-US" sz="1500" spc="-1" strike="noStrike">
              <a:solidFill>
                <a:srgbClr val="000000"/>
              </a:solidFill>
              <a:latin typeface="Arial"/>
            </a:endParaRPr>
          </a:p>
          <a:p>
            <a:pPr algn="ctr"/>
            <a:r>
              <a:rPr b="0" lang="en-US" sz="1500" spc="-1" strike="noStrike">
                <a:solidFill>
                  <a:srgbClr val="000000"/>
                </a:solidFill>
                <a:latin typeface="Arial"/>
              </a:rPr>
              <a:t>arXiv:2309.00693</a:t>
            </a:r>
            <a:endParaRPr b="0" lang="en-US" sz="1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7" name=""/>
          <p:cNvSpPr/>
          <p:nvPr/>
        </p:nvSpPr>
        <p:spPr>
          <a:xfrm>
            <a:off x="6090480" y="3200400"/>
            <a:ext cx="640080" cy="365760"/>
          </a:xfrm>
          <a:prstGeom prst="ellipse">
            <a:avLst/>
          </a:prstGeom>
          <a:noFill/>
          <a:ln w="2916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104400" rIns="104400" tIns="59400" bIns="5940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8" name=""/>
          <p:cNvSpPr txBox="1"/>
          <p:nvPr/>
        </p:nvSpPr>
        <p:spPr>
          <a:xfrm>
            <a:off x="7899840" y="3295440"/>
            <a:ext cx="1140840" cy="8582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algn="ctr"/>
            <a:r>
              <a:rPr b="0" lang="en-US" sz="1800" spc="-1" strike="noStrike">
                <a:solidFill>
                  <a:srgbClr val="cc0000"/>
                </a:solidFill>
                <a:latin typeface="Arial"/>
              </a:rPr>
              <a:t>T~3.5 yrs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algn="ctr"/>
            <a:r>
              <a:rPr b="0" lang="en-US" sz="1800" spc="-1" strike="noStrike">
                <a:solidFill>
                  <a:srgbClr val="cc0000"/>
                </a:solidFill>
                <a:latin typeface="Arial"/>
              </a:rPr>
              <a:t>57 MSPs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algn="ctr"/>
            <a:r>
              <a:rPr b="0" lang="en-US" sz="1800" spc="-1" strike="noStrike">
                <a:solidFill>
                  <a:srgbClr val="cc0000"/>
                </a:solidFill>
                <a:latin typeface="Arial"/>
              </a:rPr>
              <a:t>FAST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" descr=""/>
          <p:cNvPicPr/>
          <p:nvPr/>
        </p:nvPicPr>
        <p:blipFill>
          <a:blip r:embed="rId1"/>
          <a:stretch/>
        </p:blipFill>
        <p:spPr>
          <a:xfrm>
            <a:off x="1286640" y="1139400"/>
            <a:ext cx="5388480" cy="4424400"/>
          </a:xfrm>
          <a:prstGeom prst="rect">
            <a:avLst/>
          </a:prstGeom>
          <a:ln w="0">
            <a:noFill/>
          </a:ln>
        </p:spPr>
      </p:pic>
      <p:sp>
        <p:nvSpPr>
          <p:cNvPr id="300" name=""/>
          <p:cNvSpPr txBox="1"/>
          <p:nvPr/>
        </p:nvSpPr>
        <p:spPr>
          <a:xfrm>
            <a:off x="6877440" y="751320"/>
            <a:ext cx="2530800" cy="8830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algn="ctr"/>
            <a:r>
              <a:rPr b="0" lang="en-US" sz="2800" spc="-1" strike="noStrike">
                <a:solidFill>
                  <a:srgbClr val="2323dc"/>
                </a:solidFill>
                <a:latin typeface="Arial"/>
              </a:rPr>
              <a:t>Black Holes?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algn="ctr"/>
            <a:r>
              <a:rPr b="0" lang="en-US" sz="2800" spc="-1" strike="noStrike">
                <a:solidFill>
                  <a:srgbClr val="2323dc"/>
                </a:solidFill>
                <a:latin typeface="Arial"/>
              </a:rPr>
              <a:t>(aka SMBHBs)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1" name=""/>
          <p:cNvSpPr txBox="1"/>
          <p:nvPr/>
        </p:nvSpPr>
        <p:spPr>
          <a:xfrm>
            <a:off x="6708240" y="1737360"/>
            <a:ext cx="2833920" cy="302040"/>
          </a:xfrm>
          <a:prstGeom prst="rect">
            <a:avLst/>
          </a:prstGeom>
          <a:solidFill>
            <a:srgbClr val="eeeeee">
              <a:alpha val="66000"/>
            </a:srgbClr>
          </a:solidFill>
          <a:ln w="0">
            <a:solidFill>
              <a:srgbClr val="000000"/>
            </a:solidFill>
          </a:ln>
        </p:spPr>
        <p:txBody>
          <a:bodyPr lIns="90000" rIns="90000" tIns="45000" bIns="45000" anchor="t">
            <a:noAutofit/>
          </a:bodyPr>
          <a:p>
            <a:r>
              <a:rPr b="0" lang="en-US" sz="1500" spc="-1" strike="noStrike">
                <a:solidFill>
                  <a:srgbClr val="000000"/>
                </a:solidFill>
                <a:latin typeface="Arial"/>
              </a:rPr>
              <a:t>Agazie et al 2023 (Astro paper)</a:t>
            </a:r>
            <a:endParaRPr b="0" lang="en-US" sz="1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2" name=""/>
          <p:cNvSpPr txBox="1"/>
          <p:nvPr/>
        </p:nvSpPr>
        <p:spPr>
          <a:xfrm>
            <a:off x="6879600" y="2684520"/>
            <a:ext cx="2940480" cy="1829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rmAutofit/>
          </a:bodyPr>
          <a:p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If SMBHBs are the source, they are possibly: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Slightly more massive than expected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Merge more frequently than expected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03" name="" descr=""/>
          <p:cNvPicPr/>
          <p:nvPr/>
        </p:nvPicPr>
        <p:blipFill>
          <a:blip r:embed="rId2"/>
          <a:stretch/>
        </p:blipFill>
        <p:spPr>
          <a:xfrm>
            <a:off x="5567040" y="108000"/>
            <a:ext cx="914400" cy="914400"/>
          </a:xfrm>
          <a:prstGeom prst="rect">
            <a:avLst/>
          </a:prstGeom>
          <a:ln w="0">
            <a:noFill/>
          </a:ln>
        </p:spPr>
      </p:pic>
      <p:sp>
        <p:nvSpPr>
          <p:cNvPr id="304" name=""/>
          <p:cNvSpPr txBox="1"/>
          <p:nvPr/>
        </p:nvSpPr>
        <p:spPr>
          <a:xfrm>
            <a:off x="5564160" y="1019160"/>
            <a:ext cx="971640" cy="2610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en-US" sz="1200" spc="-1" strike="noStrike">
                <a:solidFill>
                  <a:srgbClr val="000000"/>
                </a:solidFill>
                <a:latin typeface="Arial"/>
              </a:rPr>
              <a:t>Luke Kelley</a:t>
            </a:r>
            <a:endParaRPr b="0" lang="en-US" sz="1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" descr=""/>
          <p:cNvPicPr/>
          <p:nvPr/>
        </p:nvPicPr>
        <p:blipFill>
          <a:blip r:embed="rId1"/>
          <a:stretch/>
        </p:blipFill>
        <p:spPr>
          <a:xfrm>
            <a:off x="6172200" y="1741320"/>
            <a:ext cx="3745080" cy="3745080"/>
          </a:xfrm>
          <a:prstGeom prst="rect">
            <a:avLst/>
          </a:prstGeom>
          <a:ln w="0">
            <a:noFill/>
          </a:ln>
        </p:spPr>
      </p:pic>
      <p:sp>
        <p:nvSpPr>
          <p:cNvPr id="96" name="Google Shape;342;p3"/>
          <p:cNvSpPr/>
          <p:nvPr/>
        </p:nvSpPr>
        <p:spPr>
          <a:xfrm>
            <a:off x="57960" y="-6120"/>
            <a:ext cx="6773760" cy="3324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22040" rIns="122040" tIns="122040" bIns="1220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" sz="2800" spc="-1" strike="noStrike">
                <a:solidFill>
                  <a:srgbClr val="ffffff"/>
                </a:solidFill>
                <a:latin typeface="Arial"/>
                <a:ea typeface="Arial"/>
              </a:rPr>
              <a:t>                             </a:t>
            </a:r>
            <a:r>
              <a:rPr b="1" lang="en" sz="2800" spc="-1" strike="noStrike">
                <a:solidFill>
                  <a:srgbClr val="ffffff"/>
                </a:solidFill>
                <a:latin typeface="Arial"/>
                <a:ea typeface="Arial"/>
              </a:rPr>
              <a:t>uses …</a:t>
            </a:r>
            <a:endParaRPr b="0" lang="en-US" sz="2800" spc="-1" strike="noStrike">
              <a:solidFill>
                <a:srgbClr val="ffffff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2000" spc="-1" strike="noStrike">
                <a:solidFill>
                  <a:srgbClr val="ffffff"/>
                </a:solidFill>
                <a:latin typeface="Arial"/>
                <a:ea typeface="Arial"/>
              </a:rPr>
              <a:t>the </a:t>
            </a:r>
            <a:r>
              <a:rPr b="1" lang="en" sz="2000" spc="-1" strike="noStrike">
                <a:solidFill>
                  <a:srgbClr val="66ffff"/>
                </a:solidFill>
                <a:latin typeface="Arial"/>
                <a:ea typeface="Arial"/>
              </a:rPr>
              <a:t>world’s largest radio telescopes</a:t>
            </a:r>
            <a:r>
              <a:rPr b="0" lang="en" sz="2000" spc="-1" strike="noStrike">
                <a:solidFill>
                  <a:srgbClr val="ffffff"/>
                </a:solidFill>
                <a:latin typeface="Arial"/>
                <a:ea typeface="Arial"/>
              </a:rPr>
              <a:t> ...</a:t>
            </a:r>
            <a:endParaRPr b="0" lang="en-US" sz="2000" spc="-1" strike="noStrike">
              <a:solidFill>
                <a:srgbClr val="ffffff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2000" spc="-1" strike="noStrike">
                <a:solidFill>
                  <a:srgbClr val="ffffff"/>
                </a:solidFill>
                <a:latin typeface="Arial"/>
                <a:ea typeface="Arial"/>
              </a:rPr>
              <a:t>to measure pulses from </a:t>
            </a:r>
            <a:r>
              <a:rPr b="1" lang="en" sz="2000" spc="-1" strike="noStrike">
                <a:solidFill>
                  <a:srgbClr val="66ffff"/>
                </a:solidFill>
                <a:latin typeface="Arial"/>
                <a:ea typeface="Arial"/>
              </a:rPr>
              <a:t>scores of pulsars</a:t>
            </a:r>
            <a:r>
              <a:rPr b="1" lang="en" sz="2000" spc="-1" strike="noStrike">
                <a:solidFill>
                  <a:srgbClr val="ffffff"/>
                </a:solidFill>
                <a:latin typeface="Arial"/>
                <a:ea typeface="Arial"/>
              </a:rPr>
              <a:t> </a:t>
            </a:r>
            <a:r>
              <a:rPr b="0" lang="en" sz="2000" spc="-1" strike="noStrike">
                <a:solidFill>
                  <a:srgbClr val="ffffff"/>
                </a:solidFill>
                <a:latin typeface="Arial"/>
                <a:ea typeface="Arial"/>
              </a:rPr>
              <a:t>... </a:t>
            </a:r>
            <a:endParaRPr b="0" lang="en-US" sz="2000" spc="-1" strike="noStrike">
              <a:solidFill>
                <a:srgbClr val="ffffff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2000" spc="-1" strike="noStrike">
                <a:solidFill>
                  <a:srgbClr val="ffffff"/>
                </a:solidFill>
                <a:latin typeface="Arial"/>
                <a:ea typeface="Arial"/>
              </a:rPr>
              <a:t>each spinning</a:t>
            </a:r>
            <a:r>
              <a:rPr b="1" lang="en" sz="2000" spc="-1" strike="noStrike">
                <a:solidFill>
                  <a:srgbClr val="ffffff"/>
                </a:solidFill>
                <a:latin typeface="Arial"/>
                <a:ea typeface="Arial"/>
              </a:rPr>
              <a:t> </a:t>
            </a:r>
            <a:r>
              <a:rPr b="1" lang="en" sz="2000" spc="-1" strike="noStrike">
                <a:solidFill>
                  <a:srgbClr val="66ffff"/>
                </a:solidFill>
                <a:latin typeface="Arial"/>
                <a:ea typeface="Arial"/>
              </a:rPr>
              <a:t>hundreds of times per second</a:t>
            </a:r>
            <a:r>
              <a:rPr b="1" lang="en" sz="2000" spc="-1" strike="noStrike">
                <a:solidFill>
                  <a:srgbClr val="ffffff"/>
                </a:solidFill>
                <a:latin typeface="Arial"/>
                <a:ea typeface="Arial"/>
              </a:rPr>
              <a:t> </a:t>
            </a:r>
            <a:r>
              <a:rPr b="0" lang="en" sz="2000" spc="-1" strike="noStrike">
                <a:solidFill>
                  <a:srgbClr val="ffffff"/>
                </a:solidFill>
                <a:latin typeface="Arial"/>
                <a:ea typeface="Arial"/>
              </a:rPr>
              <a:t>…</a:t>
            </a:r>
            <a:endParaRPr b="0" lang="en-US" sz="2000" spc="-1" strike="noStrike">
              <a:solidFill>
                <a:srgbClr val="ffffff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2000" spc="-1" strike="noStrike">
                <a:solidFill>
                  <a:srgbClr val="ffffff"/>
                </a:solidFill>
                <a:latin typeface="Arial"/>
                <a:ea typeface="Arial"/>
              </a:rPr>
              <a:t>and together making a </a:t>
            </a:r>
            <a:r>
              <a:rPr b="1" lang="en" sz="2000" spc="-1" strike="noStrike">
                <a:solidFill>
                  <a:srgbClr val="66ffff"/>
                </a:solidFill>
                <a:latin typeface="Arial"/>
                <a:ea typeface="Arial"/>
              </a:rPr>
              <a:t>Galactic-scale detector</a:t>
            </a:r>
            <a:r>
              <a:rPr b="1" lang="en" sz="2000" spc="-1" strike="noStrike">
                <a:solidFill>
                  <a:srgbClr val="ffffff"/>
                </a:solidFill>
                <a:latin typeface="Arial"/>
                <a:ea typeface="Arial"/>
              </a:rPr>
              <a:t> </a:t>
            </a:r>
            <a:r>
              <a:rPr b="0" lang="en" sz="2000" spc="-1" strike="noStrike">
                <a:solidFill>
                  <a:srgbClr val="ffffff"/>
                </a:solidFill>
                <a:latin typeface="Arial"/>
                <a:ea typeface="Arial"/>
              </a:rPr>
              <a:t>…</a:t>
            </a:r>
            <a:endParaRPr b="0" lang="en-US" sz="2000" spc="-1" strike="noStrike">
              <a:solidFill>
                <a:srgbClr val="ffffff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2000" spc="-1" strike="noStrike">
                <a:solidFill>
                  <a:srgbClr val="ffffff"/>
                </a:solidFill>
                <a:latin typeface="Arial"/>
                <a:ea typeface="Arial"/>
              </a:rPr>
              <a:t>that can detect the </a:t>
            </a:r>
            <a:r>
              <a:rPr b="1" lang="en" sz="2000" spc="-1" strike="noStrike">
                <a:solidFill>
                  <a:srgbClr val="66ffff"/>
                </a:solidFill>
                <a:latin typeface="Arial"/>
                <a:ea typeface="Arial"/>
              </a:rPr>
              <a:t>Earth bobbing on a “sea” of GWs</a:t>
            </a:r>
            <a:r>
              <a:rPr b="1" lang="en" sz="2000" spc="-1" strike="noStrike">
                <a:solidFill>
                  <a:srgbClr val="ffffff"/>
                </a:solidFill>
                <a:latin typeface="Arial"/>
                <a:ea typeface="Arial"/>
              </a:rPr>
              <a:t> </a:t>
            </a:r>
            <a:r>
              <a:rPr b="0" lang="en" sz="2000" spc="-1" strike="noStrike">
                <a:solidFill>
                  <a:srgbClr val="ffffff"/>
                </a:solidFill>
                <a:latin typeface="Arial"/>
                <a:ea typeface="Arial"/>
              </a:rPr>
              <a:t>…</a:t>
            </a:r>
            <a:endParaRPr b="0" lang="en-US" sz="2000" spc="-1" strike="noStrike">
              <a:solidFill>
                <a:srgbClr val="ffffff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2000" spc="-1" strike="noStrike">
                <a:solidFill>
                  <a:srgbClr val="ffffff"/>
                </a:solidFill>
                <a:latin typeface="Arial"/>
                <a:ea typeface="Arial"/>
              </a:rPr>
              <a:t>emitted by all of the </a:t>
            </a:r>
            <a:r>
              <a:rPr b="1" lang="en" sz="2000" spc="-1" strike="noStrike">
                <a:solidFill>
                  <a:srgbClr val="66ffff"/>
                </a:solidFill>
                <a:latin typeface="Arial"/>
                <a:ea typeface="Arial"/>
              </a:rPr>
              <a:t>gargantuan black hole binaries</a:t>
            </a:r>
            <a:r>
              <a:rPr b="1" lang="en" sz="2000" spc="-1" strike="noStrike">
                <a:solidFill>
                  <a:srgbClr val="ffffff"/>
                </a:solidFill>
                <a:latin typeface="Arial"/>
                <a:ea typeface="Arial"/>
              </a:rPr>
              <a:t> </a:t>
            </a:r>
            <a:r>
              <a:rPr b="0" lang="en" sz="2000" spc="-1" strike="noStrike">
                <a:solidFill>
                  <a:srgbClr val="ffffff"/>
                </a:solidFill>
                <a:latin typeface="Arial"/>
                <a:ea typeface="Arial"/>
              </a:rPr>
              <a:t>…</a:t>
            </a:r>
            <a:endParaRPr b="0" lang="en-US" sz="2000" spc="-1" strike="noStrike">
              <a:solidFill>
                <a:srgbClr val="ffffff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2000" spc="-1" strike="noStrike">
                <a:solidFill>
                  <a:srgbClr val="ffffff"/>
                </a:solidFill>
                <a:latin typeface="Arial"/>
                <a:ea typeface="Arial"/>
              </a:rPr>
              <a:t>in the centers of </a:t>
            </a:r>
            <a:r>
              <a:rPr b="1" lang="en" sz="2000" spc="-1" strike="noStrike">
                <a:solidFill>
                  <a:srgbClr val="66ffff"/>
                </a:solidFill>
                <a:latin typeface="Arial"/>
                <a:ea typeface="Arial"/>
              </a:rPr>
              <a:t>colliding galaxies</a:t>
            </a:r>
            <a:r>
              <a:rPr b="1" lang="en" sz="2000" spc="-1" strike="noStrike">
                <a:solidFill>
                  <a:srgbClr val="ffffff"/>
                </a:solidFill>
                <a:latin typeface="Arial"/>
                <a:ea typeface="Arial"/>
              </a:rPr>
              <a:t> </a:t>
            </a:r>
            <a:r>
              <a:rPr b="0" lang="en" sz="2000" spc="-1" strike="noStrike">
                <a:solidFill>
                  <a:srgbClr val="ffffff"/>
                </a:solidFill>
                <a:latin typeface="Arial"/>
                <a:ea typeface="Arial"/>
              </a:rPr>
              <a:t>...</a:t>
            </a:r>
            <a:endParaRPr b="0" lang="en-US" sz="2000" spc="-1" strike="noStrike">
              <a:solidFill>
                <a:srgbClr val="ffffff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2000" spc="-1" strike="noStrike">
                <a:solidFill>
                  <a:srgbClr val="ffffff"/>
                </a:solidFill>
                <a:latin typeface="Arial"/>
                <a:ea typeface="Arial"/>
              </a:rPr>
              <a:t>scattered </a:t>
            </a:r>
            <a:r>
              <a:rPr b="1" lang="en" sz="2000" spc="-1" strike="noStrike">
                <a:solidFill>
                  <a:srgbClr val="66ffff"/>
                </a:solidFill>
                <a:latin typeface="Arial"/>
                <a:ea typeface="Arial"/>
              </a:rPr>
              <a:t>throughout the Universe</a:t>
            </a:r>
            <a:r>
              <a:rPr b="0" lang="en" sz="2000" spc="-1" strike="noStrike">
                <a:solidFill>
                  <a:srgbClr val="ffffff"/>
                </a:solidFill>
                <a:latin typeface="Arial"/>
                <a:ea typeface="Arial"/>
              </a:rPr>
              <a:t>.</a:t>
            </a:r>
            <a:endParaRPr b="0" lang="en-US" sz="2000" spc="-1" strike="noStrike">
              <a:solidFill>
                <a:srgbClr val="ffffff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2000" spc="-1" strike="noStrike">
              <a:solidFill>
                <a:srgbClr val="ffffff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2000" spc="-1" strike="noStrike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97" name="" descr=""/>
          <p:cNvPicPr/>
          <p:nvPr/>
        </p:nvPicPr>
        <p:blipFill>
          <a:blip r:embed="rId2"/>
          <a:stretch/>
        </p:blipFill>
        <p:spPr>
          <a:xfrm>
            <a:off x="745560" y="2971800"/>
            <a:ext cx="4834800" cy="2713320"/>
          </a:xfrm>
          <a:prstGeom prst="rect">
            <a:avLst/>
          </a:prstGeom>
          <a:ln w="0">
            <a:noFill/>
          </a:ln>
        </p:spPr>
      </p:pic>
      <p:pic>
        <p:nvPicPr>
          <p:cNvPr id="98" name="" descr=""/>
          <p:cNvPicPr/>
          <p:nvPr/>
        </p:nvPicPr>
        <p:blipFill>
          <a:blip r:embed="rId3"/>
          <a:stretch/>
        </p:blipFill>
        <p:spPr>
          <a:xfrm>
            <a:off x="8458200" y="61200"/>
            <a:ext cx="1539000" cy="1539000"/>
          </a:xfrm>
          <a:prstGeom prst="rect">
            <a:avLst/>
          </a:prstGeom>
          <a:ln w="0">
            <a:noFill/>
          </a:ln>
        </p:spPr>
      </p:pic>
      <p:pic>
        <p:nvPicPr>
          <p:cNvPr id="99" name="" descr=""/>
          <p:cNvPicPr/>
          <p:nvPr/>
        </p:nvPicPr>
        <p:blipFill>
          <a:blip r:embed="rId4"/>
          <a:srcRect l="13236" t="7656" r="14239" b="27822"/>
          <a:stretch/>
        </p:blipFill>
        <p:spPr>
          <a:xfrm>
            <a:off x="6277680" y="66600"/>
            <a:ext cx="2108880" cy="1533600"/>
          </a:xfrm>
          <a:prstGeom prst="rect">
            <a:avLst/>
          </a:prstGeom>
          <a:ln w="0">
            <a:noFill/>
          </a:ln>
        </p:spPr>
      </p:pic>
      <p:pic>
        <p:nvPicPr>
          <p:cNvPr id="100" name="" descr=""/>
          <p:cNvPicPr/>
          <p:nvPr/>
        </p:nvPicPr>
        <p:blipFill>
          <a:blip r:embed="rId5"/>
          <a:srcRect l="8239" t="69423" r="10211" b="11112"/>
          <a:stretch/>
        </p:blipFill>
        <p:spPr>
          <a:xfrm>
            <a:off x="127800" y="91440"/>
            <a:ext cx="2925720" cy="4266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PlaceHolder 1"/>
          <p:cNvSpPr>
            <a:spLocks noGrp="1"/>
          </p:cNvSpPr>
          <p:nvPr>
            <p:ph type="title"/>
          </p:nvPr>
        </p:nvSpPr>
        <p:spPr>
          <a:xfrm>
            <a:off x="1279440" y="52560"/>
            <a:ext cx="3478320" cy="1367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en-US" sz="3200" spc="-1" strike="noStrike">
                <a:solidFill>
                  <a:srgbClr val="0066cc"/>
                </a:solidFill>
                <a:latin typeface="Arial"/>
              </a:rPr>
              <a:t>Continuous Wave (i.e. resolved) Sources?</a:t>
            </a:r>
            <a:endParaRPr b="0" lang="en-US" sz="3200" spc="-1" strike="noStrike">
              <a:solidFill>
                <a:srgbClr val="0066cc"/>
              </a:solidFill>
              <a:latin typeface="Arial"/>
            </a:endParaRPr>
          </a:p>
        </p:txBody>
      </p:sp>
      <p:pic>
        <p:nvPicPr>
          <p:cNvPr id="306" name="" descr=""/>
          <p:cNvPicPr/>
          <p:nvPr/>
        </p:nvPicPr>
        <p:blipFill>
          <a:blip r:embed="rId1"/>
          <a:stretch/>
        </p:blipFill>
        <p:spPr>
          <a:xfrm>
            <a:off x="1302480" y="3200400"/>
            <a:ext cx="4762080" cy="2377440"/>
          </a:xfrm>
          <a:prstGeom prst="rect">
            <a:avLst/>
          </a:prstGeom>
          <a:ln w="0">
            <a:noFill/>
          </a:ln>
        </p:spPr>
      </p:pic>
      <p:pic>
        <p:nvPicPr>
          <p:cNvPr id="307" name="" descr=""/>
          <p:cNvPicPr/>
          <p:nvPr/>
        </p:nvPicPr>
        <p:blipFill>
          <a:blip r:embed="rId2"/>
          <a:stretch/>
        </p:blipFill>
        <p:spPr>
          <a:xfrm>
            <a:off x="4716000" y="155520"/>
            <a:ext cx="5186160" cy="3583440"/>
          </a:xfrm>
          <a:prstGeom prst="rect">
            <a:avLst/>
          </a:prstGeom>
          <a:ln w="0">
            <a:solidFill>
              <a:srgbClr val="3465a4"/>
            </a:solidFill>
          </a:ln>
        </p:spPr>
      </p:pic>
      <p:sp>
        <p:nvSpPr>
          <p:cNvPr id="308" name=""/>
          <p:cNvSpPr txBox="1"/>
          <p:nvPr/>
        </p:nvSpPr>
        <p:spPr>
          <a:xfrm>
            <a:off x="1555200" y="1490760"/>
            <a:ext cx="2833920" cy="302040"/>
          </a:xfrm>
          <a:prstGeom prst="rect">
            <a:avLst/>
          </a:prstGeom>
          <a:solidFill>
            <a:srgbClr val="eeeeee">
              <a:alpha val="66000"/>
            </a:srgbClr>
          </a:solidFill>
          <a:ln w="0">
            <a:solidFill>
              <a:srgbClr val="000000"/>
            </a:solidFill>
          </a:ln>
        </p:spPr>
        <p:txBody>
          <a:bodyPr lIns="90000" rIns="90000" tIns="45000" bIns="45000" anchor="t">
            <a:noAutofit/>
          </a:bodyPr>
          <a:p>
            <a:r>
              <a:rPr b="0" lang="en-US" sz="1500" spc="-1" strike="noStrike">
                <a:solidFill>
                  <a:srgbClr val="000000"/>
                </a:solidFill>
                <a:latin typeface="Arial"/>
              </a:rPr>
              <a:t>Agazie et al 2023 (CWs paper)</a:t>
            </a:r>
            <a:endParaRPr b="0" lang="en-US" sz="1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9" name=""/>
          <p:cNvSpPr txBox="1"/>
          <p:nvPr/>
        </p:nvSpPr>
        <p:spPr>
          <a:xfrm>
            <a:off x="2894760" y="2743200"/>
            <a:ext cx="1494360" cy="346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en-US" sz="1800" spc="-1" strike="noStrike">
                <a:solidFill>
                  <a:srgbClr val="3465a4"/>
                </a:solidFill>
                <a:latin typeface="Arial"/>
              </a:rPr>
              <a:t>~4 nHz “hint”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0" name=""/>
          <p:cNvSpPr/>
          <p:nvPr/>
        </p:nvSpPr>
        <p:spPr>
          <a:xfrm flipH="1">
            <a:off x="2926080" y="3108960"/>
            <a:ext cx="731520" cy="1280160"/>
          </a:xfrm>
          <a:prstGeom prst="line">
            <a:avLst/>
          </a:prstGeom>
          <a:ln w="19080">
            <a:solidFill>
              <a:srgbClr val="3465a4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99360" rIns="99360" tIns="54360" bIns="5436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11" name="" descr=""/>
          <p:cNvPicPr/>
          <p:nvPr/>
        </p:nvPicPr>
        <p:blipFill>
          <a:blip r:embed="rId3"/>
          <a:stretch/>
        </p:blipFill>
        <p:spPr>
          <a:xfrm>
            <a:off x="7032240" y="4383360"/>
            <a:ext cx="914400" cy="914400"/>
          </a:xfrm>
          <a:prstGeom prst="rect">
            <a:avLst/>
          </a:prstGeom>
          <a:ln w="0">
            <a:noFill/>
          </a:ln>
        </p:spPr>
      </p:pic>
      <p:pic>
        <p:nvPicPr>
          <p:cNvPr id="312" name="" descr=""/>
          <p:cNvPicPr/>
          <p:nvPr/>
        </p:nvPicPr>
        <p:blipFill>
          <a:blip r:embed="rId4"/>
          <a:stretch/>
        </p:blipFill>
        <p:spPr>
          <a:xfrm>
            <a:off x="8328960" y="4383360"/>
            <a:ext cx="914400" cy="914400"/>
          </a:xfrm>
          <a:prstGeom prst="rect">
            <a:avLst/>
          </a:prstGeom>
          <a:ln w="0">
            <a:noFill/>
          </a:ln>
        </p:spPr>
      </p:pic>
      <p:sp>
        <p:nvSpPr>
          <p:cNvPr id="313" name=""/>
          <p:cNvSpPr txBox="1"/>
          <p:nvPr/>
        </p:nvSpPr>
        <p:spPr>
          <a:xfrm>
            <a:off x="6955560" y="5303520"/>
            <a:ext cx="1073880" cy="2610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en-US" sz="1200" spc="-1" strike="noStrike">
                <a:solidFill>
                  <a:srgbClr val="000000"/>
                </a:solidFill>
                <a:latin typeface="Arial"/>
              </a:rPr>
              <a:t>Bence B</a:t>
            </a:r>
            <a:r>
              <a:rPr b="0" lang="en-US" sz="1200" spc="-1" strike="noStrike">
                <a:solidFill>
                  <a:srgbClr val="000000"/>
                </a:solidFill>
                <a:latin typeface="Arial"/>
                <a:ea typeface="Arial"/>
              </a:rPr>
              <a:t>é</a:t>
            </a:r>
            <a:r>
              <a:rPr b="0" lang="en-US" sz="1200" spc="-1" strike="noStrike">
                <a:solidFill>
                  <a:srgbClr val="000000"/>
                </a:solidFill>
                <a:latin typeface="Arial"/>
              </a:rPr>
              <a:t>csy</a:t>
            </a:r>
            <a:endParaRPr b="0" lang="en-US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4" name=""/>
          <p:cNvSpPr txBox="1"/>
          <p:nvPr/>
        </p:nvSpPr>
        <p:spPr>
          <a:xfrm>
            <a:off x="8287920" y="5303880"/>
            <a:ext cx="1011240" cy="2610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en-US" sz="1200" spc="-1" strike="noStrike">
                <a:solidFill>
                  <a:srgbClr val="000000"/>
                </a:solidFill>
                <a:latin typeface="Arial"/>
              </a:rPr>
              <a:t>Neil Cornish</a:t>
            </a:r>
            <a:endParaRPr b="0" lang="en-US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5" name=""/>
          <p:cNvSpPr txBox="1"/>
          <p:nvPr/>
        </p:nvSpPr>
        <p:spPr>
          <a:xfrm>
            <a:off x="1724760" y="2121480"/>
            <a:ext cx="2669400" cy="346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No significant CWs yet...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" name="" descr=""/>
          <p:cNvPicPr/>
          <p:nvPr/>
        </p:nvPicPr>
        <p:blipFill>
          <a:blip r:embed="rId1"/>
          <a:stretch/>
        </p:blipFill>
        <p:spPr>
          <a:xfrm>
            <a:off x="1346400" y="137160"/>
            <a:ext cx="4871520" cy="3154680"/>
          </a:xfrm>
          <a:prstGeom prst="rect">
            <a:avLst/>
          </a:prstGeom>
          <a:ln w="0">
            <a:noFill/>
          </a:ln>
        </p:spPr>
      </p:pic>
      <p:pic>
        <p:nvPicPr>
          <p:cNvPr id="317" name="" descr=""/>
          <p:cNvPicPr/>
          <p:nvPr/>
        </p:nvPicPr>
        <p:blipFill>
          <a:blip r:embed="rId2"/>
          <a:stretch/>
        </p:blipFill>
        <p:spPr>
          <a:xfrm>
            <a:off x="4206240" y="3108960"/>
            <a:ext cx="5813640" cy="2496960"/>
          </a:xfrm>
          <a:prstGeom prst="rect">
            <a:avLst/>
          </a:prstGeom>
          <a:ln w="0">
            <a:noFill/>
          </a:ln>
        </p:spPr>
      </p:pic>
      <p:sp>
        <p:nvSpPr>
          <p:cNvPr id="318" name=""/>
          <p:cNvSpPr txBox="1"/>
          <p:nvPr/>
        </p:nvSpPr>
        <p:spPr>
          <a:xfrm>
            <a:off x="6913440" y="1578960"/>
            <a:ext cx="2414880" cy="4867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en-US" sz="2800" spc="-1" strike="noStrike">
                <a:solidFill>
                  <a:srgbClr val="2323dc"/>
                </a:solidFill>
                <a:latin typeface="Arial"/>
              </a:rPr>
              <a:t>New Physics?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9" name=""/>
          <p:cNvSpPr txBox="1"/>
          <p:nvPr/>
        </p:nvSpPr>
        <p:spPr>
          <a:xfrm>
            <a:off x="6482160" y="2241360"/>
            <a:ext cx="3301920" cy="302040"/>
          </a:xfrm>
          <a:prstGeom prst="rect">
            <a:avLst/>
          </a:prstGeom>
          <a:solidFill>
            <a:srgbClr val="eeeeee">
              <a:alpha val="66000"/>
            </a:srgbClr>
          </a:solidFill>
          <a:ln w="0">
            <a:solidFill>
              <a:srgbClr val="000000"/>
            </a:solidFill>
          </a:ln>
        </p:spPr>
        <p:txBody>
          <a:bodyPr lIns="90000" rIns="90000" tIns="45000" bIns="45000" anchor="t">
            <a:noAutofit/>
          </a:bodyPr>
          <a:p>
            <a:r>
              <a:rPr b="0" lang="en-US" sz="1500" spc="-1" strike="noStrike">
                <a:solidFill>
                  <a:srgbClr val="000000"/>
                </a:solidFill>
                <a:latin typeface="Arial"/>
              </a:rPr>
              <a:t>Afzal et al 2023 (New physics paper)</a:t>
            </a:r>
            <a:endParaRPr b="0" lang="en-US" sz="1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0" name=""/>
          <p:cNvSpPr txBox="1"/>
          <p:nvPr/>
        </p:nvSpPr>
        <p:spPr>
          <a:xfrm>
            <a:off x="1321200" y="3455280"/>
            <a:ext cx="2940480" cy="1829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rmAutofit fontScale="85000"/>
          </a:bodyPr>
          <a:p>
            <a:r>
              <a:rPr b="1" lang="en-US" sz="1800" spc="-1" strike="noStrike">
                <a:solidFill>
                  <a:srgbClr val="000000"/>
                </a:solidFill>
                <a:latin typeface="Arial"/>
              </a:rPr>
              <a:t>Some new physics models: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183600" indent="-1836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Cosmic inflation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183600" indent="-1836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Scalar-induced GWs 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183600" indent="-1836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1st-order Phase Transitions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183600" indent="-1836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Cosmic strings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183600" indent="-1836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Domain walls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183600" indent="-1836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Ultralight Dark Matter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183600" indent="-1836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(many others)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21" name="" descr=""/>
          <p:cNvPicPr/>
          <p:nvPr/>
        </p:nvPicPr>
        <p:blipFill>
          <a:blip r:embed="rId3"/>
          <a:stretch/>
        </p:blipFill>
        <p:spPr>
          <a:xfrm>
            <a:off x="6940800" y="163440"/>
            <a:ext cx="914400" cy="914400"/>
          </a:xfrm>
          <a:prstGeom prst="rect">
            <a:avLst/>
          </a:prstGeom>
          <a:ln w="0">
            <a:noFill/>
          </a:ln>
        </p:spPr>
      </p:pic>
      <p:pic>
        <p:nvPicPr>
          <p:cNvPr id="322" name="" descr=""/>
          <p:cNvPicPr/>
          <p:nvPr/>
        </p:nvPicPr>
        <p:blipFill>
          <a:blip r:embed="rId4"/>
          <a:stretch/>
        </p:blipFill>
        <p:spPr>
          <a:xfrm>
            <a:off x="8220960" y="163440"/>
            <a:ext cx="914400" cy="914400"/>
          </a:xfrm>
          <a:prstGeom prst="rect">
            <a:avLst/>
          </a:prstGeom>
          <a:ln w="0">
            <a:noFill/>
          </a:ln>
        </p:spPr>
      </p:pic>
      <p:sp>
        <p:nvSpPr>
          <p:cNvPr id="323" name=""/>
          <p:cNvSpPr txBox="1"/>
          <p:nvPr/>
        </p:nvSpPr>
        <p:spPr>
          <a:xfrm>
            <a:off x="6775560" y="1091160"/>
            <a:ext cx="1302480" cy="2610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en-US" sz="1200" spc="-1" strike="noStrike">
                <a:solidFill>
                  <a:srgbClr val="000000"/>
                </a:solidFill>
                <a:latin typeface="Arial"/>
              </a:rPr>
              <a:t>Andrea Mitridate</a:t>
            </a:r>
            <a:endParaRPr b="0" lang="en-US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4" name=""/>
          <p:cNvSpPr txBox="1"/>
          <p:nvPr/>
        </p:nvSpPr>
        <p:spPr>
          <a:xfrm>
            <a:off x="8179560" y="1091520"/>
            <a:ext cx="986760" cy="2610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en-US" sz="1200" spc="-1" strike="noStrike">
                <a:solidFill>
                  <a:srgbClr val="000000"/>
                </a:solidFill>
                <a:latin typeface="Arial"/>
              </a:rPr>
              <a:t>Kai Schmitz</a:t>
            </a:r>
            <a:endParaRPr b="0" lang="en-US" sz="1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" name="" descr=""/>
          <p:cNvPicPr/>
          <p:nvPr/>
        </p:nvPicPr>
        <p:blipFill>
          <a:blip r:embed="rId1"/>
          <a:stretch/>
        </p:blipFill>
        <p:spPr>
          <a:xfrm>
            <a:off x="436320" y="16560"/>
            <a:ext cx="9024120" cy="5668920"/>
          </a:xfrm>
          <a:prstGeom prst="rect">
            <a:avLst/>
          </a:prstGeom>
          <a:ln w="0">
            <a:noFill/>
          </a:ln>
        </p:spPr>
      </p:pic>
      <p:sp>
        <p:nvSpPr>
          <p:cNvPr id="326" name=""/>
          <p:cNvSpPr txBox="1"/>
          <p:nvPr/>
        </p:nvSpPr>
        <p:spPr>
          <a:xfrm>
            <a:off x="1728720" y="3502800"/>
            <a:ext cx="1764000" cy="346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en-US" sz="1800" spc="-1" strike="noStrike">
                <a:solidFill>
                  <a:srgbClr val="ffffff"/>
                </a:solidFill>
                <a:latin typeface="Arial"/>
              </a:rPr>
              <a:t>paperscape.org</a:t>
            </a:r>
            <a:endParaRPr b="0" lang="en-US" sz="18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327" name=""/>
          <p:cNvSpPr txBox="1"/>
          <p:nvPr/>
        </p:nvSpPr>
        <p:spPr>
          <a:xfrm>
            <a:off x="7734240" y="1789920"/>
            <a:ext cx="1335960" cy="8582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algn="ctr"/>
            <a:r>
              <a:rPr b="0" lang="en-US" sz="1800" spc="-1" strike="noStrike">
                <a:solidFill>
                  <a:srgbClr val="ffffff"/>
                </a:solidFill>
                <a:latin typeface="Arial"/>
              </a:rPr>
              <a:t>NANOGrav</a:t>
            </a:r>
            <a:endParaRPr b="0" lang="en-US" sz="1800" spc="-1" strike="noStrike">
              <a:solidFill>
                <a:srgbClr val="ffffff"/>
              </a:solidFill>
              <a:latin typeface="Arial"/>
            </a:endParaRPr>
          </a:p>
          <a:p>
            <a:pPr algn="ctr"/>
            <a:r>
              <a:rPr b="0" lang="en-US" sz="1800" spc="-1" strike="noStrike">
                <a:solidFill>
                  <a:srgbClr val="ffffff"/>
                </a:solidFill>
                <a:latin typeface="Arial"/>
              </a:rPr>
              <a:t>15yr GWB</a:t>
            </a:r>
            <a:endParaRPr b="0" lang="en-US" sz="1800" spc="-1" strike="noStrike">
              <a:solidFill>
                <a:srgbClr val="ffffff"/>
              </a:solidFill>
              <a:latin typeface="Arial"/>
            </a:endParaRPr>
          </a:p>
          <a:p>
            <a:pPr algn="ctr"/>
            <a:r>
              <a:rPr b="0" lang="en-US" sz="1800" spc="-1" strike="noStrike">
                <a:solidFill>
                  <a:srgbClr val="ffffff"/>
                </a:solidFill>
                <a:latin typeface="Arial"/>
              </a:rPr>
              <a:t>paper</a:t>
            </a:r>
            <a:endParaRPr b="0" lang="en-US" sz="18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328" name=""/>
          <p:cNvSpPr/>
          <p:nvPr/>
        </p:nvSpPr>
        <p:spPr>
          <a:xfrm flipH="1">
            <a:off x="7864560" y="2698560"/>
            <a:ext cx="457200" cy="731520"/>
          </a:xfrm>
          <a:prstGeom prst="line">
            <a:avLst/>
          </a:prstGeom>
          <a:ln w="38160">
            <a:solidFill>
              <a:srgbClr val="fffff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109080" rIns="109080" tIns="64080" bIns="6408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PlaceHolder 1"/>
          <p:cNvSpPr>
            <a:spLocks noGrp="1"/>
          </p:cNvSpPr>
          <p:nvPr>
            <p:ph type="title"/>
          </p:nvPr>
        </p:nvSpPr>
        <p:spPr>
          <a:xfrm>
            <a:off x="1459440" y="67680"/>
            <a:ext cx="8501040" cy="62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en-US" sz="3200" spc="-1" strike="noStrike">
                <a:solidFill>
                  <a:srgbClr val="0066cc"/>
                </a:solidFill>
                <a:latin typeface="Arial"/>
              </a:rPr>
              <a:t>How will we tell the difference?</a:t>
            </a:r>
            <a:endParaRPr b="0" lang="en-US" sz="3200" spc="-1" strike="noStrike">
              <a:solidFill>
                <a:srgbClr val="0066cc"/>
              </a:solidFill>
              <a:latin typeface="Arial"/>
            </a:endParaRPr>
          </a:p>
        </p:txBody>
      </p:sp>
      <p:sp>
        <p:nvSpPr>
          <p:cNvPr id="330" name=""/>
          <p:cNvSpPr txBox="1"/>
          <p:nvPr/>
        </p:nvSpPr>
        <p:spPr>
          <a:xfrm>
            <a:off x="1421280" y="750600"/>
            <a:ext cx="2607840" cy="366120"/>
          </a:xfrm>
          <a:prstGeom prst="rect">
            <a:avLst/>
          </a:prstGeom>
          <a:noFill/>
          <a:ln w="19080">
            <a:solidFill>
              <a:srgbClr val="3465a4"/>
            </a:solidFill>
            <a:round/>
          </a:ln>
        </p:spPr>
        <p:txBody>
          <a:bodyPr lIns="99360" rIns="99360" tIns="54360" bIns="54360" anchor="t">
            <a:normAutofit/>
          </a:bodyPr>
          <a:p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Cosmology = isotropic?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31" name="" descr=""/>
          <p:cNvPicPr/>
          <p:nvPr/>
        </p:nvPicPr>
        <p:blipFill>
          <a:blip r:embed="rId1"/>
          <a:stretch/>
        </p:blipFill>
        <p:spPr>
          <a:xfrm>
            <a:off x="1427040" y="2857680"/>
            <a:ext cx="914400" cy="914400"/>
          </a:xfrm>
          <a:prstGeom prst="rect">
            <a:avLst/>
          </a:prstGeom>
          <a:ln w="0">
            <a:noFill/>
          </a:ln>
        </p:spPr>
      </p:pic>
      <p:sp>
        <p:nvSpPr>
          <p:cNvPr id="332" name=""/>
          <p:cNvSpPr txBox="1"/>
          <p:nvPr/>
        </p:nvSpPr>
        <p:spPr>
          <a:xfrm>
            <a:off x="1462680" y="3791520"/>
            <a:ext cx="843840" cy="2610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en-US" sz="1200" spc="-1" strike="noStrike">
                <a:solidFill>
                  <a:srgbClr val="000000"/>
                </a:solidFill>
                <a:latin typeface="Arial"/>
              </a:rPr>
              <a:t>Nihan Pol</a:t>
            </a:r>
            <a:endParaRPr b="0" lang="en-US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3" name=""/>
          <p:cNvSpPr txBox="1"/>
          <p:nvPr/>
        </p:nvSpPr>
        <p:spPr>
          <a:xfrm>
            <a:off x="4662000" y="775800"/>
            <a:ext cx="4358160" cy="302040"/>
          </a:xfrm>
          <a:prstGeom prst="rect">
            <a:avLst/>
          </a:prstGeom>
          <a:solidFill>
            <a:srgbClr val="eeeeee">
              <a:alpha val="66000"/>
            </a:srgbClr>
          </a:solidFill>
          <a:ln w="0">
            <a:solidFill>
              <a:srgbClr val="000000"/>
            </a:solidFill>
          </a:ln>
        </p:spPr>
        <p:txBody>
          <a:bodyPr lIns="90000" rIns="90000" tIns="45000" bIns="45000" anchor="t">
            <a:noAutofit/>
          </a:bodyPr>
          <a:p>
            <a:r>
              <a:rPr b="0" lang="en-US" sz="1500" spc="-1" strike="noStrike">
                <a:solidFill>
                  <a:srgbClr val="000000"/>
                </a:solidFill>
                <a:latin typeface="Arial"/>
              </a:rPr>
              <a:t>Agazie et al 2023, (Anisotropy) arXiv:2306.16221</a:t>
            </a:r>
            <a:endParaRPr b="0" lang="en-US" sz="15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34" name="" descr=""/>
          <p:cNvPicPr/>
          <p:nvPr/>
        </p:nvPicPr>
        <p:blipFill>
          <a:blip r:embed="rId2"/>
          <a:stretch/>
        </p:blipFill>
        <p:spPr>
          <a:xfrm>
            <a:off x="2567520" y="3108960"/>
            <a:ext cx="3630960" cy="2468880"/>
          </a:xfrm>
          <a:prstGeom prst="rect">
            <a:avLst/>
          </a:prstGeom>
          <a:ln w="0">
            <a:noFill/>
          </a:ln>
        </p:spPr>
      </p:pic>
      <p:pic>
        <p:nvPicPr>
          <p:cNvPr id="335" name="" descr=""/>
          <p:cNvPicPr/>
          <p:nvPr/>
        </p:nvPicPr>
        <p:blipFill>
          <a:blip r:embed="rId3"/>
          <a:stretch/>
        </p:blipFill>
        <p:spPr>
          <a:xfrm>
            <a:off x="1280160" y="1197720"/>
            <a:ext cx="2743200" cy="1362600"/>
          </a:xfrm>
          <a:prstGeom prst="rect">
            <a:avLst/>
          </a:prstGeom>
          <a:ln w="0">
            <a:noFill/>
          </a:ln>
        </p:spPr>
      </p:pic>
      <p:pic>
        <p:nvPicPr>
          <p:cNvPr id="336" name="" descr=""/>
          <p:cNvPicPr/>
          <p:nvPr/>
        </p:nvPicPr>
        <p:blipFill>
          <a:blip r:embed="rId4"/>
          <a:stretch/>
        </p:blipFill>
        <p:spPr>
          <a:xfrm>
            <a:off x="4023360" y="1472040"/>
            <a:ext cx="2743200" cy="1362600"/>
          </a:xfrm>
          <a:prstGeom prst="rect">
            <a:avLst/>
          </a:prstGeom>
          <a:ln w="0">
            <a:noFill/>
          </a:ln>
        </p:spPr>
      </p:pic>
      <p:pic>
        <p:nvPicPr>
          <p:cNvPr id="337" name="" descr=""/>
          <p:cNvPicPr/>
          <p:nvPr/>
        </p:nvPicPr>
        <p:blipFill>
          <a:blip r:embed="rId5"/>
          <a:stretch/>
        </p:blipFill>
        <p:spPr>
          <a:xfrm>
            <a:off x="6766560" y="2020680"/>
            <a:ext cx="2743200" cy="1362600"/>
          </a:xfrm>
          <a:prstGeom prst="rect">
            <a:avLst/>
          </a:prstGeom>
          <a:ln w="0">
            <a:noFill/>
          </a:ln>
        </p:spPr>
      </p:pic>
      <p:pic>
        <p:nvPicPr>
          <p:cNvPr id="338" name="" descr=""/>
          <p:cNvPicPr/>
          <p:nvPr/>
        </p:nvPicPr>
        <p:blipFill>
          <a:blip r:embed="rId6"/>
          <a:stretch/>
        </p:blipFill>
        <p:spPr>
          <a:xfrm>
            <a:off x="7223760" y="3474720"/>
            <a:ext cx="2743200" cy="1362600"/>
          </a:xfrm>
          <a:prstGeom prst="rect">
            <a:avLst/>
          </a:prstGeom>
          <a:ln w="0">
            <a:noFill/>
          </a:ln>
        </p:spPr>
      </p:pic>
      <p:sp>
        <p:nvSpPr>
          <p:cNvPr id="339" name=""/>
          <p:cNvSpPr txBox="1"/>
          <p:nvPr/>
        </p:nvSpPr>
        <p:spPr>
          <a:xfrm>
            <a:off x="7075440" y="1326600"/>
            <a:ext cx="2885760" cy="640440"/>
          </a:xfrm>
          <a:prstGeom prst="rect">
            <a:avLst/>
          </a:prstGeom>
          <a:noFill/>
          <a:ln w="19080">
            <a:solidFill>
              <a:srgbClr val="3465a4"/>
            </a:solidFill>
            <a:round/>
          </a:ln>
        </p:spPr>
        <p:txBody>
          <a:bodyPr lIns="99360" rIns="99360" tIns="54360" bIns="54360" anchor="t">
            <a:normAutofit/>
          </a:bodyPr>
          <a:p>
            <a:pPr algn="ctr"/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SMBHBs =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algn="ctr"/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non-isotropic (resolvable)?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0" name=""/>
          <p:cNvSpPr txBox="1"/>
          <p:nvPr/>
        </p:nvSpPr>
        <p:spPr>
          <a:xfrm>
            <a:off x="6190560" y="4868640"/>
            <a:ext cx="3099240" cy="6022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No significant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evidence for anisotropy yet...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PlaceHolder 1"/>
          <p:cNvSpPr>
            <a:spLocks noGrp="1"/>
          </p:cNvSpPr>
          <p:nvPr>
            <p:ph type="title"/>
          </p:nvPr>
        </p:nvSpPr>
        <p:spPr>
          <a:xfrm>
            <a:off x="1387440" y="103680"/>
            <a:ext cx="2727360" cy="62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en-US" sz="4400" spc="-1" strike="noStrike">
                <a:solidFill>
                  <a:srgbClr val="0066cc"/>
                </a:solidFill>
                <a:latin typeface="Arial"/>
              </a:rPr>
              <a:t>The future</a:t>
            </a:r>
            <a:endParaRPr b="0" lang="en-US" sz="4400" spc="-1" strike="noStrike">
              <a:solidFill>
                <a:srgbClr val="0066cc"/>
              </a:solidFill>
              <a:latin typeface="Arial"/>
            </a:endParaRPr>
          </a:p>
        </p:txBody>
      </p:sp>
      <p:grpSp>
        <p:nvGrpSpPr>
          <p:cNvPr id="342" name=""/>
          <p:cNvGrpSpPr/>
          <p:nvPr/>
        </p:nvGrpSpPr>
        <p:grpSpPr>
          <a:xfrm>
            <a:off x="6453360" y="2194560"/>
            <a:ext cx="3407400" cy="3358080"/>
            <a:chOff x="6453360" y="2194560"/>
            <a:chExt cx="3407400" cy="3358080"/>
          </a:xfrm>
        </p:grpSpPr>
        <p:pic>
          <p:nvPicPr>
            <p:cNvPr id="343" name="" descr=""/>
            <p:cNvPicPr/>
            <p:nvPr/>
          </p:nvPicPr>
          <p:blipFill>
            <a:blip r:embed="rId1"/>
            <a:stretch/>
          </p:blipFill>
          <p:spPr>
            <a:xfrm>
              <a:off x="6453360" y="2194560"/>
              <a:ext cx="3407400" cy="33580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344" name=""/>
            <p:cNvSpPr txBox="1"/>
            <p:nvPr/>
          </p:nvSpPr>
          <p:spPr>
            <a:xfrm>
              <a:off x="7680600" y="2394000"/>
              <a:ext cx="1852560" cy="513720"/>
            </a:xfrm>
            <a:prstGeom prst="rect">
              <a:avLst/>
            </a:prstGeom>
            <a:solidFill>
              <a:srgbClr val="eeeeee"/>
            </a:solidFill>
            <a:ln w="0">
              <a:solidFill>
                <a:srgbClr val="000000"/>
              </a:solidFill>
            </a:ln>
          </p:spPr>
          <p:txBody>
            <a:bodyPr lIns="90000" rIns="90000" tIns="45000" bIns="45000" anchor="t">
              <a:noAutofit/>
            </a:bodyPr>
            <a:p>
              <a:pPr algn="ctr"/>
              <a:r>
                <a:rPr b="0" lang="en-US" sz="1500" spc="-1" strike="noStrike">
                  <a:solidFill>
                    <a:srgbClr val="000000"/>
                  </a:solidFill>
                  <a:latin typeface="Arial"/>
                </a:rPr>
                <a:t>Spiewak et al 2022,</a:t>
              </a:r>
              <a:endParaRPr b="0" lang="en-US" sz="1500" spc="-1" strike="noStrike">
                <a:solidFill>
                  <a:srgbClr val="000000"/>
                </a:solidFill>
                <a:latin typeface="Arial"/>
              </a:endParaRPr>
            </a:p>
            <a:p>
              <a:pPr algn="ctr"/>
              <a:r>
                <a:rPr b="0" lang="en-US" sz="1500" spc="-1" strike="noStrike">
                  <a:solidFill>
                    <a:srgbClr val="000000"/>
                  </a:solidFill>
                  <a:latin typeface="Arial"/>
                </a:rPr>
                <a:t>PASA, 39, id.e027</a:t>
              </a:r>
              <a:endParaRPr b="0" lang="en-US" sz="15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45" name=""/>
            <p:cNvSpPr txBox="1"/>
            <p:nvPr/>
          </p:nvSpPr>
          <p:spPr>
            <a:xfrm rot="18540600">
              <a:off x="8883360" y="3436560"/>
              <a:ext cx="813240" cy="26100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rIns="90000" tIns="45000" bIns="45000" anchor="t">
              <a:noAutofit/>
            </a:bodyPr>
            <a:p>
              <a:r>
                <a:rPr b="0" lang="en-US" sz="1200" spc="-1" strike="noStrike">
                  <a:solidFill>
                    <a:srgbClr val="6666ff"/>
                  </a:solidFill>
                  <a:latin typeface="Arial"/>
                </a:rPr>
                <a:t>MeerKAT</a:t>
              </a:r>
              <a:endParaRPr b="0" lang="en-US" sz="12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46" name=""/>
            <p:cNvSpPr txBox="1"/>
            <p:nvPr/>
          </p:nvSpPr>
          <p:spPr>
            <a:xfrm rot="18540000">
              <a:off x="8006400" y="3927960"/>
              <a:ext cx="509760" cy="26100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rIns="90000" tIns="45000" bIns="45000" anchor="t">
              <a:noAutofit/>
            </a:bodyPr>
            <a:p>
              <a:r>
                <a:rPr b="0" lang="en-US" sz="1200" spc="-1" strike="noStrike">
                  <a:solidFill>
                    <a:srgbClr val="000000"/>
                  </a:solidFill>
                  <a:latin typeface="Arial"/>
                </a:rPr>
                <a:t>IPTA</a:t>
              </a:r>
              <a:endParaRPr b="0" lang="en-US" sz="12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47" name=""/>
            <p:cNvSpPr txBox="1"/>
            <p:nvPr/>
          </p:nvSpPr>
          <p:spPr>
            <a:xfrm rot="20952600">
              <a:off x="8683560" y="4236120"/>
              <a:ext cx="951840" cy="26100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rIns="90000" tIns="45000" bIns="45000" anchor="t">
              <a:noAutofit/>
            </a:bodyPr>
            <a:p>
              <a:r>
                <a:rPr b="0" lang="en-US" sz="1200" spc="-1" strike="noStrike">
                  <a:solidFill>
                    <a:srgbClr val="ff3333"/>
                  </a:solidFill>
                  <a:latin typeface="Arial"/>
                </a:rPr>
                <a:t>NANOGrav</a:t>
              </a:r>
              <a:endParaRPr b="0" lang="en-US" sz="12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pic>
        <p:nvPicPr>
          <p:cNvPr id="348" name="" descr=""/>
          <p:cNvPicPr/>
          <p:nvPr/>
        </p:nvPicPr>
        <p:blipFill>
          <a:blip r:embed="rId2"/>
          <a:stretch/>
        </p:blipFill>
        <p:spPr>
          <a:xfrm>
            <a:off x="2739600" y="1249920"/>
            <a:ext cx="1804680" cy="711360"/>
          </a:xfrm>
          <a:prstGeom prst="rect">
            <a:avLst/>
          </a:prstGeom>
          <a:ln w="0">
            <a:noFill/>
          </a:ln>
        </p:spPr>
      </p:pic>
      <p:pic>
        <p:nvPicPr>
          <p:cNvPr id="349" name="" descr=""/>
          <p:cNvPicPr/>
          <p:nvPr/>
        </p:nvPicPr>
        <p:blipFill>
          <a:blip r:embed="rId3"/>
          <a:stretch/>
        </p:blipFill>
        <p:spPr>
          <a:xfrm>
            <a:off x="4650480" y="1240560"/>
            <a:ext cx="1553040" cy="1704960"/>
          </a:xfrm>
          <a:prstGeom prst="rect">
            <a:avLst/>
          </a:prstGeom>
          <a:ln w="0">
            <a:noFill/>
          </a:ln>
        </p:spPr>
      </p:pic>
      <p:pic>
        <p:nvPicPr>
          <p:cNvPr id="350" name="" descr=""/>
          <p:cNvPicPr/>
          <p:nvPr/>
        </p:nvPicPr>
        <p:blipFill>
          <a:blip r:embed="rId4"/>
          <a:stretch/>
        </p:blipFill>
        <p:spPr>
          <a:xfrm>
            <a:off x="8416080" y="91440"/>
            <a:ext cx="1554480" cy="1554480"/>
          </a:xfrm>
          <a:prstGeom prst="rect">
            <a:avLst/>
          </a:prstGeom>
          <a:ln w="12600">
            <a:noFill/>
          </a:ln>
        </p:spPr>
      </p:pic>
      <p:sp>
        <p:nvSpPr>
          <p:cNvPr id="351" name=""/>
          <p:cNvSpPr txBox="1"/>
          <p:nvPr/>
        </p:nvSpPr>
        <p:spPr>
          <a:xfrm>
            <a:off x="6769440" y="1866960"/>
            <a:ext cx="2968200" cy="4867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en-US" sz="2800" spc="-1" strike="noStrike">
                <a:solidFill>
                  <a:srgbClr val="999999"/>
                </a:solidFill>
                <a:latin typeface="Arial"/>
              </a:rPr>
              <a:t>FAST &amp; MeerKAT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2" name=""/>
          <p:cNvSpPr txBox="1"/>
          <p:nvPr/>
        </p:nvSpPr>
        <p:spPr>
          <a:xfrm>
            <a:off x="2737800" y="786960"/>
            <a:ext cx="3277440" cy="4867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en-US" sz="2800" spc="-1" strike="noStrike">
                <a:solidFill>
                  <a:srgbClr val="999999"/>
                </a:solidFill>
                <a:latin typeface="Arial"/>
              </a:rPr>
              <a:t>GBT Ultrawideband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3" name=""/>
          <p:cNvSpPr txBox="1"/>
          <p:nvPr/>
        </p:nvSpPr>
        <p:spPr>
          <a:xfrm>
            <a:off x="5761800" y="102960"/>
            <a:ext cx="2817000" cy="5000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en-US" sz="2800" spc="-1" strike="noStrike">
                <a:solidFill>
                  <a:srgbClr val="999999"/>
                </a:solidFill>
                <a:latin typeface="Arial"/>
              </a:rPr>
              <a:t>3</a:t>
            </a:r>
            <a:r>
              <a:rPr b="0" lang="en-US" sz="2800" spc="-1" strike="noStrike" baseline="33000">
                <a:solidFill>
                  <a:srgbClr val="999999"/>
                </a:solidFill>
                <a:latin typeface="Arial"/>
              </a:rPr>
              <a:t>rd</a:t>
            </a:r>
            <a:r>
              <a:rPr b="0" lang="en-US" sz="2800" spc="-1" strike="noStrike">
                <a:solidFill>
                  <a:srgbClr val="999999"/>
                </a:solidFill>
                <a:latin typeface="Arial"/>
              </a:rPr>
              <a:t> Data Release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4" name=""/>
          <p:cNvSpPr txBox="1"/>
          <p:nvPr/>
        </p:nvSpPr>
        <p:spPr>
          <a:xfrm>
            <a:off x="1515600" y="2596320"/>
            <a:ext cx="1820520" cy="4867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en-US" sz="2800" spc="-1" strike="noStrike">
                <a:solidFill>
                  <a:srgbClr val="999999"/>
                </a:solidFill>
                <a:latin typeface="Arial"/>
              </a:rPr>
              <a:t>DSA-2000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55" name="" descr=""/>
          <p:cNvPicPr/>
          <p:nvPr/>
        </p:nvPicPr>
        <p:blipFill>
          <a:blip r:embed="rId5"/>
          <a:stretch/>
        </p:blipFill>
        <p:spPr>
          <a:xfrm>
            <a:off x="1572120" y="3036960"/>
            <a:ext cx="3862800" cy="25761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" name="" descr=""/>
          <p:cNvPicPr/>
          <p:nvPr/>
        </p:nvPicPr>
        <p:blipFill>
          <a:blip r:embed="rId1"/>
          <a:stretch/>
        </p:blipFill>
        <p:spPr>
          <a:xfrm>
            <a:off x="8088840" y="4369680"/>
            <a:ext cx="1878120" cy="1240560"/>
          </a:xfrm>
          <a:prstGeom prst="rect">
            <a:avLst/>
          </a:prstGeom>
          <a:ln w="0">
            <a:noFill/>
          </a:ln>
        </p:spPr>
      </p:pic>
      <p:pic>
        <p:nvPicPr>
          <p:cNvPr id="357" name="" descr=""/>
          <p:cNvPicPr/>
          <p:nvPr/>
        </p:nvPicPr>
        <p:blipFill>
          <a:blip r:embed="rId2"/>
          <a:stretch/>
        </p:blipFill>
        <p:spPr>
          <a:xfrm>
            <a:off x="3439440" y="456480"/>
            <a:ext cx="3684240" cy="4869000"/>
          </a:xfrm>
          <a:prstGeom prst="rect">
            <a:avLst/>
          </a:prstGeom>
          <a:ln w="19080">
            <a:solidFill>
              <a:srgbClr val="3465a4"/>
            </a:solidFill>
            <a:round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PlaceHolder 1"/>
          <p:cNvSpPr>
            <a:spLocks noGrp="1"/>
          </p:cNvSpPr>
          <p:nvPr>
            <p:ph type="title"/>
          </p:nvPr>
        </p:nvSpPr>
        <p:spPr>
          <a:xfrm>
            <a:off x="1387440" y="175680"/>
            <a:ext cx="8501040" cy="62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en-US" sz="4400" spc="-1" strike="noStrike">
                <a:solidFill>
                  <a:srgbClr val="0066cc"/>
                </a:solidFill>
                <a:latin typeface="Arial"/>
              </a:rPr>
              <a:t>Overlapping Pulsars</a:t>
            </a:r>
            <a:endParaRPr b="0" lang="en-US" sz="4400" spc="-1" strike="noStrike">
              <a:solidFill>
                <a:srgbClr val="0066cc"/>
              </a:solidFill>
              <a:latin typeface="Arial"/>
            </a:endParaRPr>
          </a:p>
        </p:txBody>
      </p:sp>
      <p:pic>
        <p:nvPicPr>
          <p:cNvPr id="359" name="" descr=""/>
          <p:cNvPicPr/>
          <p:nvPr/>
        </p:nvPicPr>
        <p:blipFill>
          <a:blip r:embed="rId1"/>
          <a:stretch/>
        </p:blipFill>
        <p:spPr>
          <a:xfrm>
            <a:off x="2214720" y="834120"/>
            <a:ext cx="6801840" cy="4382280"/>
          </a:xfrm>
          <a:prstGeom prst="rect">
            <a:avLst/>
          </a:prstGeom>
          <a:ln w="0">
            <a:noFill/>
          </a:ln>
        </p:spPr>
      </p:pic>
      <p:sp>
        <p:nvSpPr>
          <p:cNvPr id="360" name=""/>
          <p:cNvSpPr txBox="1"/>
          <p:nvPr/>
        </p:nvSpPr>
        <p:spPr>
          <a:xfrm>
            <a:off x="7480800" y="3394080"/>
            <a:ext cx="1683360" cy="548640"/>
          </a:xfrm>
          <a:prstGeom prst="rect">
            <a:avLst/>
          </a:prstGeom>
          <a:solidFill>
            <a:srgbClr val="eeeeee">
              <a:alpha val="66000"/>
            </a:srgbClr>
          </a:solidFill>
          <a:ln w="0">
            <a:solidFill>
              <a:srgbClr val="000000"/>
            </a:solidFill>
          </a:ln>
        </p:spPr>
        <p:txBody>
          <a:bodyPr lIns="90000" rIns="90000" tIns="45000" bIns="45000" anchor="t">
            <a:noAutofit/>
          </a:bodyPr>
          <a:p>
            <a:pPr algn="ctr"/>
            <a:r>
              <a:rPr b="0" lang="en-US" sz="1500" spc="-1" strike="noStrike">
                <a:solidFill>
                  <a:srgbClr val="000000"/>
                </a:solidFill>
                <a:latin typeface="Arial"/>
              </a:rPr>
              <a:t>IPTA et al 2023,</a:t>
            </a:r>
            <a:endParaRPr b="0" lang="en-US" sz="1500" spc="-1" strike="noStrike">
              <a:solidFill>
                <a:srgbClr val="000000"/>
              </a:solidFill>
              <a:latin typeface="Arial"/>
            </a:endParaRPr>
          </a:p>
          <a:p>
            <a:pPr algn="ctr"/>
            <a:r>
              <a:rPr b="0" lang="en-US" sz="1500" spc="-1" strike="noStrike">
                <a:solidFill>
                  <a:srgbClr val="000000"/>
                </a:solidFill>
                <a:latin typeface="Arial"/>
              </a:rPr>
              <a:t>arXiv:2309.00693</a:t>
            </a:r>
            <a:endParaRPr b="0" lang="en-US" sz="15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" name="" descr=""/>
          <p:cNvPicPr/>
          <p:nvPr/>
        </p:nvPicPr>
        <p:blipFill>
          <a:blip r:embed="rId1"/>
          <a:stretch/>
        </p:blipFill>
        <p:spPr>
          <a:xfrm>
            <a:off x="2825280" y="1463040"/>
            <a:ext cx="3922920" cy="4125960"/>
          </a:xfrm>
          <a:prstGeom prst="rect">
            <a:avLst/>
          </a:prstGeom>
          <a:ln w="0">
            <a:noFill/>
          </a:ln>
        </p:spPr>
      </p:pic>
      <p:pic>
        <p:nvPicPr>
          <p:cNvPr id="362" name="" descr=""/>
          <p:cNvPicPr/>
          <p:nvPr/>
        </p:nvPicPr>
        <p:blipFill>
          <a:blip r:embed="rId2"/>
          <a:srcRect l="28701" t="0" r="26348" b="0"/>
          <a:stretch/>
        </p:blipFill>
        <p:spPr>
          <a:xfrm>
            <a:off x="8595360" y="1280160"/>
            <a:ext cx="1355040" cy="4289040"/>
          </a:xfrm>
          <a:prstGeom prst="rect">
            <a:avLst/>
          </a:prstGeom>
          <a:ln w="0">
            <a:noFill/>
          </a:ln>
        </p:spPr>
      </p:pic>
      <p:sp>
        <p:nvSpPr>
          <p:cNvPr id="363" name="PlaceHolder 1"/>
          <p:cNvSpPr>
            <a:spLocks noGrp="1"/>
          </p:cNvSpPr>
          <p:nvPr>
            <p:ph type="title"/>
          </p:nvPr>
        </p:nvSpPr>
        <p:spPr>
          <a:xfrm>
            <a:off x="1352160" y="55440"/>
            <a:ext cx="8174160" cy="64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en-US" sz="4000" spc="-1" strike="noStrike">
                <a:solidFill>
                  <a:srgbClr val="0066cc"/>
                </a:solidFill>
                <a:latin typeface="Arial"/>
              </a:rPr>
              <a:t>Dispersion</a:t>
            </a:r>
            <a:endParaRPr b="0" lang="en-US" sz="4000" spc="-1" strike="noStrike">
              <a:solidFill>
                <a:srgbClr val="0066cc"/>
              </a:solidFill>
              <a:latin typeface="Arial"/>
            </a:endParaRPr>
          </a:p>
        </p:txBody>
      </p:sp>
      <p:sp>
        <p:nvSpPr>
          <p:cNvPr id="364" name="PlaceHolder 2"/>
          <p:cNvSpPr>
            <a:spLocks noGrp="1"/>
          </p:cNvSpPr>
          <p:nvPr>
            <p:ph/>
          </p:nvPr>
        </p:nvSpPr>
        <p:spPr>
          <a:xfrm>
            <a:off x="1693800" y="693360"/>
            <a:ext cx="8090280" cy="1481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ctr">
              <a:spcAft>
                <a:spcPts val="575"/>
              </a:spcAft>
              <a:buNone/>
            </a:pPr>
            <a:r>
              <a:rPr b="0" lang="en-GB" sz="2200" spc="-1" strike="noStrike">
                <a:solidFill>
                  <a:srgbClr val="000000"/>
                </a:solidFill>
                <a:latin typeface="Arial"/>
              </a:rPr>
              <a:t>Lower frequency radio waves are delayed with respect to higher frequency radio waves by the ionized interstellar medium</a:t>
            </a:r>
            <a:endParaRPr b="0" lang="en-US" sz="2200" spc="-1" strike="noStrike">
              <a:solidFill>
                <a:srgbClr val="000000"/>
              </a:solidFill>
              <a:latin typeface="Arial"/>
            </a:endParaRPr>
          </a:p>
          <a:p>
            <a:pPr indent="0" algn="ctr">
              <a:spcAft>
                <a:spcPts val="575"/>
              </a:spcAft>
              <a:buNone/>
            </a:pPr>
            <a:r>
              <a:rPr b="0" lang="en-GB" sz="2800" spc="-1" strike="noStrike">
                <a:solidFill>
                  <a:srgbClr val="00ff00"/>
                </a:solidFill>
                <a:latin typeface="OpenSymbol"/>
                <a:ea typeface="OpenSymbol"/>
              </a:rPr>
              <a:t>  </a:t>
            </a:r>
            <a:r>
              <a:rPr b="0" lang="en-GB" sz="2800" spc="-1" strike="noStrike">
                <a:solidFill>
                  <a:srgbClr val="006600"/>
                </a:solidFill>
                <a:latin typeface="OpenSymbol"/>
                <a:ea typeface="OpenSymbol"/>
              </a:rPr>
              <a:t></a:t>
            </a:r>
            <a:r>
              <a:rPr b="0" lang="en-GB" sz="2800" spc="-1" strike="noStrike">
                <a:solidFill>
                  <a:srgbClr val="006600"/>
                </a:solidFill>
                <a:latin typeface="Arial"/>
              </a:rPr>
              <a:t>t </a:t>
            </a:r>
            <a:r>
              <a:rPr b="0" lang="en-GB" sz="2800" spc="-1" strike="noStrike">
                <a:solidFill>
                  <a:srgbClr val="006600"/>
                </a:solidFill>
                <a:latin typeface="Symbol"/>
              </a:rPr>
              <a:t></a:t>
            </a:r>
            <a:r>
              <a:rPr b="0" lang="en-GB" sz="2800" spc="-1" strike="noStrike">
                <a:solidFill>
                  <a:srgbClr val="006600"/>
                </a:solidFill>
                <a:latin typeface="Arial"/>
              </a:rPr>
              <a:t> DM</a:t>
            </a:r>
            <a:r>
              <a:rPr b="0" lang="en-GB" sz="2800" spc="-1" strike="noStrike">
                <a:solidFill>
                  <a:srgbClr val="006600"/>
                </a:solidFill>
                <a:latin typeface="OpenSymbol"/>
                <a:ea typeface="OpenSymbol"/>
              </a:rPr>
              <a:t></a:t>
            </a:r>
            <a:r>
              <a:rPr b="0" lang="en-GB" sz="2800" spc="-1" strike="noStrike" baseline="30000">
                <a:solidFill>
                  <a:srgbClr val="006600"/>
                </a:solidFill>
                <a:latin typeface="Arial"/>
              </a:rPr>
              <a:t>-2</a:t>
            </a:r>
            <a:r>
              <a:rPr b="0" lang="en-GB" sz="2800" spc="-1" strike="noStrike" baseline="30000">
                <a:solidFill>
                  <a:srgbClr val="00ff00"/>
                </a:solidFill>
                <a:latin typeface="Arial"/>
              </a:rPr>
              <a:t> 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indent="0" algn="ctr">
              <a:spcAft>
                <a:spcPts val="575"/>
              </a:spcAft>
              <a:buNone/>
            </a:pPr>
            <a:r>
              <a:rPr b="0" lang="en-GB" sz="2200" spc="-1" strike="noStrike">
                <a:solidFill>
                  <a:srgbClr val="000000"/>
                </a:solidFill>
                <a:latin typeface="Arial"/>
              </a:rPr>
              <a:t>   </a:t>
            </a:r>
            <a:r>
              <a:rPr b="0" lang="en-GB" sz="2200" spc="-1" strike="noStrike">
                <a:solidFill>
                  <a:srgbClr val="000000"/>
                </a:solidFill>
                <a:latin typeface="Arial"/>
              </a:rPr>
              <a:t>(DM = Dispersion Measure)</a:t>
            </a:r>
            <a:endParaRPr b="0" lang="en-US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5" name=""/>
          <p:cNvSpPr txBox="1"/>
          <p:nvPr/>
        </p:nvSpPr>
        <p:spPr>
          <a:xfrm>
            <a:off x="7112520" y="4078800"/>
            <a:ext cx="1940040" cy="1429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algn="r">
              <a:lnSpc>
                <a:spcPct val="101000"/>
              </a:lnSpc>
            </a:pPr>
            <a:r>
              <a:rPr b="0" lang="en-GB" sz="2000" spc="-1" strike="noStrike">
                <a:solidFill>
                  <a:srgbClr val="0000cc"/>
                </a:solidFill>
                <a:latin typeface="Arial"/>
              </a:rPr>
              <a:t>Coherent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algn="r">
              <a:lnSpc>
                <a:spcPct val="101000"/>
              </a:lnSpc>
            </a:pPr>
            <a:r>
              <a:rPr b="0" lang="en-GB" sz="2000" spc="-1" strike="noStrike">
                <a:solidFill>
                  <a:srgbClr val="0000cc"/>
                </a:solidFill>
                <a:latin typeface="Arial"/>
              </a:rPr>
              <a:t>dedispersion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algn="r">
              <a:lnSpc>
                <a:spcPct val="101000"/>
              </a:lnSpc>
            </a:pPr>
            <a:r>
              <a:rPr b="0" i="1" lang="en-GB" sz="2000" spc="-1" strike="noStrike">
                <a:solidFill>
                  <a:srgbClr val="000000"/>
                </a:solidFill>
                <a:latin typeface="Arial"/>
              </a:rPr>
              <a:t>exactly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algn="r">
              <a:lnSpc>
                <a:spcPct val="101000"/>
              </a:lnSpc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Removes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algn="r">
              <a:lnSpc>
                <a:spcPct val="101000"/>
              </a:lnSpc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this effect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366" name=""/>
          <p:cNvGrpSpPr/>
          <p:nvPr/>
        </p:nvGrpSpPr>
        <p:grpSpPr>
          <a:xfrm>
            <a:off x="4790520" y="2591280"/>
            <a:ext cx="1313640" cy="350640"/>
            <a:chOff x="4790520" y="2591280"/>
            <a:chExt cx="1313640" cy="350640"/>
          </a:xfrm>
        </p:grpSpPr>
        <p:sp>
          <p:nvSpPr>
            <p:cNvPr id="367" name=""/>
            <p:cNvSpPr/>
            <p:nvPr/>
          </p:nvSpPr>
          <p:spPr>
            <a:xfrm>
              <a:off x="4790520" y="2591280"/>
              <a:ext cx="1313640" cy="350640"/>
            </a:xfrm>
            <a:prstGeom prst="rect">
              <a:avLst/>
            </a:prstGeom>
            <a:solidFill>
              <a:srgbClr val="000000">
                <a:alpha val="69000"/>
              </a:srgbClr>
            </a:solidFill>
            <a:ln w="0">
              <a:noFill/>
            </a:ln>
          </p:spPr>
          <p:txBody>
            <a:bodyPr lIns="0" rIns="0" tIns="0" bIns="0" anchor="ctr" anchorCtr="1">
              <a:noAutofit/>
            </a:bodyPr>
            <a:p>
              <a:pPr>
                <a:lnSpc>
                  <a:spcPct val="101000"/>
                </a:lnSpc>
                <a:tabLst>
                  <a:tab algn="l" pos="0"/>
                  <a:tab algn="l" pos="448920"/>
                  <a:tab algn="l" pos="898200"/>
                  <a:tab algn="l" pos="1347480"/>
                  <a:tab algn="l" pos="1796760"/>
                  <a:tab algn="l" pos="2246040"/>
                  <a:tab algn="l" pos="2695320"/>
                  <a:tab algn="l" pos="3144600"/>
                  <a:tab algn="l" pos="3593880"/>
                  <a:tab algn="l" pos="4043160"/>
                  <a:tab algn="l" pos="4492440"/>
                  <a:tab algn="l" pos="4941720"/>
                  <a:tab algn="l" pos="5391000"/>
                  <a:tab algn="l" pos="5840280"/>
                  <a:tab algn="l" pos="6289560"/>
                  <a:tab algn="l" pos="6738840"/>
                  <a:tab algn="l" pos="7188120"/>
                  <a:tab algn="l" pos="7637400"/>
                  <a:tab algn="l" pos="8086680"/>
                  <a:tab algn="l" pos="8535960"/>
                  <a:tab algn="l" pos="8985240"/>
                </a:tabLst>
              </a:pPr>
              <a:endParaRPr b="0" lang="en-US" sz="24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68" name=""/>
            <p:cNvSpPr/>
            <p:nvPr/>
          </p:nvSpPr>
          <p:spPr>
            <a:xfrm>
              <a:off x="4790520" y="2591280"/>
              <a:ext cx="1313640" cy="35064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rIns="90000" tIns="46800" bIns="46800" anchor="t">
              <a:noAutofit/>
            </a:bodyPr>
            <a:p>
              <a:pPr algn="ctr">
                <a:lnSpc>
                  <a:spcPct val="100000"/>
                </a:lnSpc>
                <a:tabLst>
                  <a:tab algn="l" pos="0"/>
                  <a:tab algn="l" pos="448920"/>
                  <a:tab algn="l" pos="898200"/>
                  <a:tab algn="l" pos="1347480"/>
                  <a:tab algn="l" pos="1796760"/>
                  <a:tab algn="l" pos="2246040"/>
                  <a:tab algn="l" pos="2695320"/>
                  <a:tab algn="l" pos="3144600"/>
                  <a:tab algn="l" pos="3593880"/>
                  <a:tab algn="l" pos="4043160"/>
                  <a:tab algn="l" pos="4492440"/>
                  <a:tab algn="l" pos="4941720"/>
                  <a:tab algn="l" pos="5391000"/>
                  <a:tab algn="l" pos="5840280"/>
                  <a:tab algn="l" pos="6289560"/>
                  <a:tab algn="l" pos="6738840"/>
                  <a:tab algn="l" pos="7188120"/>
                  <a:tab algn="l" pos="7637400"/>
                  <a:tab algn="l" pos="8086680"/>
                  <a:tab algn="l" pos="8535960"/>
                  <a:tab algn="l" pos="8985240"/>
                </a:tabLst>
              </a:pPr>
              <a:r>
                <a:rPr b="0" lang="en-US" sz="2000" spc="-1" strike="noStrike">
                  <a:solidFill>
                    <a:srgbClr val="ffffff"/>
                  </a:solidFill>
                  <a:latin typeface="Arial"/>
                </a:rPr>
                <a:t>High Freq</a:t>
              </a:r>
              <a:endParaRPr b="0" lang="en-US" sz="20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369" name=""/>
          <p:cNvGrpSpPr/>
          <p:nvPr/>
        </p:nvGrpSpPr>
        <p:grpSpPr>
          <a:xfrm>
            <a:off x="3242880" y="4859280"/>
            <a:ext cx="1204920" cy="350640"/>
            <a:chOff x="3242880" y="4859280"/>
            <a:chExt cx="1204920" cy="350640"/>
          </a:xfrm>
        </p:grpSpPr>
        <p:sp>
          <p:nvSpPr>
            <p:cNvPr id="370" name=""/>
            <p:cNvSpPr/>
            <p:nvPr/>
          </p:nvSpPr>
          <p:spPr>
            <a:xfrm>
              <a:off x="3242880" y="4859280"/>
              <a:ext cx="1204920" cy="350640"/>
            </a:xfrm>
            <a:prstGeom prst="rect">
              <a:avLst/>
            </a:prstGeom>
            <a:solidFill>
              <a:srgbClr val="000000">
                <a:alpha val="69000"/>
              </a:srgbClr>
            </a:solidFill>
            <a:ln w="0">
              <a:noFill/>
            </a:ln>
          </p:spPr>
          <p:txBody>
            <a:bodyPr lIns="0" rIns="0" tIns="0" bIns="0" anchor="ctr" anchorCtr="1">
              <a:noAutofit/>
            </a:bodyPr>
            <a:p>
              <a:pPr>
                <a:lnSpc>
                  <a:spcPct val="101000"/>
                </a:lnSpc>
                <a:tabLst>
                  <a:tab algn="l" pos="0"/>
                  <a:tab algn="l" pos="448920"/>
                  <a:tab algn="l" pos="898200"/>
                  <a:tab algn="l" pos="1347480"/>
                  <a:tab algn="l" pos="1796760"/>
                  <a:tab algn="l" pos="2246040"/>
                  <a:tab algn="l" pos="2695320"/>
                  <a:tab algn="l" pos="3144600"/>
                  <a:tab algn="l" pos="3593880"/>
                  <a:tab algn="l" pos="4043160"/>
                  <a:tab algn="l" pos="4492440"/>
                  <a:tab algn="l" pos="4941720"/>
                  <a:tab algn="l" pos="5391000"/>
                  <a:tab algn="l" pos="5840280"/>
                  <a:tab algn="l" pos="6289560"/>
                  <a:tab algn="l" pos="6738840"/>
                  <a:tab algn="l" pos="7188120"/>
                  <a:tab algn="l" pos="7637400"/>
                  <a:tab algn="l" pos="8086680"/>
                  <a:tab algn="l" pos="8535960"/>
                  <a:tab algn="l" pos="8985240"/>
                </a:tabLst>
              </a:pPr>
              <a:endParaRPr b="0" lang="en-US" sz="24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71" name=""/>
            <p:cNvSpPr/>
            <p:nvPr/>
          </p:nvSpPr>
          <p:spPr>
            <a:xfrm>
              <a:off x="3242880" y="4859280"/>
              <a:ext cx="1204920" cy="35064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rIns="90000" tIns="46800" bIns="46800" anchor="t">
              <a:noAutofit/>
            </a:bodyPr>
            <a:p>
              <a:pPr algn="ctr">
                <a:lnSpc>
                  <a:spcPct val="100000"/>
                </a:lnSpc>
                <a:tabLst>
                  <a:tab algn="l" pos="0"/>
                  <a:tab algn="l" pos="448920"/>
                  <a:tab algn="l" pos="898200"/>
                  <a:tab algn="l" pos="1347480"/>
                  <a:tab algn="l" pos="1796760"/>
                  <a:tab algn="l" pos="2246040"/>
                  <a:tab algn="l" pos="2695320"/>
                  <a:tab algn="l" pos="3144600"/>
                  <a:tab algn="l" pos="3593880"/>
                  <a:tab algn="l" pos="4043160"/>
                  <a:tab algn="l" pos="4492440"/>
                  <a:tab algn="l" pos="4941720"/>
                  <a:tab algn="l" pos="5391000"/>
                  <a:tab algn="l" pos="5840280"/>
                  <a:tab algn="l" pos="6289560"/>
                  <a:tab algn="l" pos="6738840"/>
                  <a:tab algn="l" pos="7188120"/>
                  <a:tab algn="l" pos="7637400"/>
                  <a:tab algn="l" pos="8086680"/>
                  <a:tab algn="l" pos="8535960"/>
                  <a:tab algn="l" pos="8985240"/>
                </a:tabLst>
              </a:pPr>
              <a:r>
                <a:rPr b="0" lang="en-US" sz="2000" spc="-1" strike="noStrike">
                  <a:solidFill>
                    <a:srgbClr val="ffffff"/>
                  </a:solidFill>
                  <a:latin typeface="Arial"/>
                </a:rPr>
                <a:t>Low Freq</a:t>
              </a:r>
              <a:endParaRPr b="0" lang="en-US" sz="20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372" name=""/>
          <p:cNvGrpSpPr/>
          <p:nvPr/>
        </p:nvGrpSpPr>
        <p:grpSpPr>
          <a:xfrm>
            <a:off x="1463040" y="91440"/>
            <a:ext cx="2710080" cy="5486400"/>
            <a:chOff x="1463040" y="91440"/>
            <a:chExt cx="2710080" cy="5486400"/>
          </a:xfrm>
        </p:grpSpPr>
        <p:sp>
          <p:nvSpPr>
            <p:cNvPr id="373" name=""/>
            <p:cNvSpPr/>
            <p:nvPr/>
          </p:nvSpPr>
          <p:spPr>
            <a:xfrm>
              <a:off x="1463040" y="91440"/>
              <a:ext cx="0" cy="5486400"/>
            </a:xfrm>
            <a:prstGeom prst="line">
              <a:avLst/>
            </a:prstGeom>
            <a:ln w="38160">
              <a:solidFill>
                <a:srgbClr val="cc0000"/>
              </a:solidFill>
              <a:custDash>
                <a:ds d="48113" sp="119811"/>
                <a:ds d="48113" sp="119811"/>
                <a:ds d="239623" sp="119811"/>
                <a:ds d="239623" sp="119811"/>
                <a:ds d="239623" sp="119811"/>
              </a:custDash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109080" rIns="109080" tIns="64080" bIns="64080" anchor="ctr">
              <a:noAutofit/>
            </a:bodyPr>
            <a:p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74" name=""/>
            <p:cNvSpPr txBox="1"/>
            <p:nvPr/>
          </p:nvSpPr>
          <p:spPr>
            <a:xfrm rot="16200000">
              <a:off x="-409680" y="3184200"/>
              <a:ext cx="4357800" cy="374760"/>
            </a:xfrm>
            <a:prstGeom prst="rect">
              <a:avLst/>
            </a:prstGeom>
            <a:solidFill>
              <a:srgbClr val="ffcccc"/>
            </a:solidFill>
            <a:ln w="0">
              <a:solidFill>
                <a:srgbClr val="000000"/>
              </a:solidFill>
            </a:ln>
          </p:spPr>
          <p:txBody>
            <a:bodyPr lIns="0" rIns="0" tIns="0" bIns="0" anchor="t">
              <a:noAutofit/>
            </a:bodyPr>
            <a:p>
              <a:pPr algn="r">
                <a:lnSpc>
                  <a:spcPct val="101000"/>
                </a:lnSpc>
              </a:pPr>
              <a:r>
                <a:rPr b="0" lang="en-GB" sz="2000" spc="-1" strike="noStrike">
                  <a:solidFill>
                    <a:srgbClr val="cc0000"/>
                  </a:solidFill>
                  <a:latin typeface="Arial"/>
                </a:rPr>
                <a:t> </a:t>
              </a:r>
              <a:r>
                <a:rPr b="0" lang="en-GB" sz="2000" spc="-1" strike="noStrike">
                  <a:solidFill>
                    <a:srgbClr val="cc0000"/>
                  </a:solidFill>
                  <a:latin typeface="Arial"/>
                </a:rPr>
                <a:t>TOAs referenced to infinite frequency </a:t>
              </a:r>
              <a:endParaRPr b="0" lang="en-US" sz="20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75" name=""/>
            <p:cNvSpPr txBox="1"/>
            <p:nvPr/>
          </p:nvSpPr>
          <p:spPr>
            <a:xfrm>
              <a:off x="1978560" y="3696840"/>
              <a:ext cx="2194560" cy="766440"/>
            </a:xfrm>
            <a:prstGeom prst="rect">
              <a:avLst/>
            </a:prstGeom>
            <a:solidFill>
              <a:srgbClr val="ffcccc"/>
            </a:solidFill>
            <a:ln w="0">
              <a:solidFill>
                <a:srgbClr val="000000"/>
              </a:solidFill>
            </a:ln>
          </p:spPr>
          <p:txBody>
            <a:bodyPr lIns="90000" rIns="90000" tIns="45000" bIns="45000" anchor="t">
              <a:noAutofit/>
            </a:bodyPr>
            <a:p>
              <a:r>
                <a:rPr b="0" lang="en-US" sz="2200" spc="-1" strike="noStrike">
                  <a:solidFill>
                    <a:srgbClr val="cc0000"/>
                  </a:solidFill>
                  <a:latin typeface="Arial"/>
                </a:rPr>
                <a:t>And DM is a function of time!</a:t>
              </a:r>
              <a:endParaRPr b="0" lang="en-US" sz="22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85" dur="indefinite" restart="never" nodeType="tmRoot">
          <p:childTnLst>
            <p:seq>
              <p:cTn id="86" dur="indefinite" nodeType="mainSeq">
                <p:childTnLst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PlaceHolder 1"/>
          <p:cNvSpPr>
            <a:spLocks noGrp="1"/>
          </p:cNvSpPr>
          <p:nvPr>
            <p:ph type="title"/>
          </p:nvPr>
        </p:nvSpPr>
        <p:spPr>
          <a:xfrm>
            <a:off x="1387440" y="48240"/>
            <a:ext cx="4647600" cy="1024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en-US" sz="3600" spc="-1" strike="noStrike">
                <a:solidFill>
                  <a:srgbClr val="0066cc"/>
                </a:solidFill>
                <a:latin typeface="Arial"/>
              </a:rPr>
              <a:t>New Wideband Receiver for GBT</a:t>
            </a:r>
            <a:endParaRPr b="0" lang="en-US" sz="3600" spc="-1" strike="noStrike">
              <a:solidFill>
                <a:srgbClr val="0066cc"/>
              </a:solidFill>
              <a:latin typeface="Arial"/>
            </a:endParaRPr>
          </a:p>
        </p:txBody>
      </p:sp>
      <p:sp>
        <p:nvSpPr>
          <p:cNvPr id="377" name="PlaceHolder 2"/>
          <p:cNvSpPr>
            <a:spLocks noGrp="1"/>
          </p:cNvSpPr>
          <p:nvPr>
            <p:ph/>
          </p:nvPr>
        </p:nvSpPr>
        <p:spPr>
          <a:xfrm>
            <a:off x="1315440" y="1150200"/>
            <a:ext cx="4811040" cy="2579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4000"/>
          </a:bodyPr>
          <a:p>
            <a:pPr indent="0">
              <a:spcBef>
                <a:spcPts val="1414"/>
              </a:spcBef>
              <a:buNone/>
            </a:pPr>
            <a:r>
              <a:rPr b="1" lang="en-US" sz="2200" spc="-1" strike="noStrike">
                <a:solidFill>
                  <a:srgbClr val="000000"/>
                </a:solidFill>
                <a:latin typeface="Arial"/>
              </a:rPr>
              <a:t>Need multi-frequencies to mitigate the interstellar medium</a:t>
            </a:r>
            <a:endParaRPr b="0" lang="en-US" sz="2200" spc="-1" strike="noStrike">
              <a:solidFill>
                <a:srgbClr val="000000"/>
              </a:solidFill>
              <a:latin typeface="Arial"/>
            </a:endParaRPr>
          </a:p>
          <a:p>
            <a:pPr marL="406080" indent="-30456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200" spc="-1" strike="noStrike">
                <a:solidFill>
                  <a:srgbClr val="000000"/>
                </a:solidFill>
                <a:latin typeface="Arial"/>
              </a:rPr>
              <a:t>Current systems have &lt;800 MHz BW</a:t>
            </a:r>
            <a:endParaRPr b="0" lang="en-US" sz="2200" spc="-1" strike="noStrike">
              <a:solidFill>
                <a:srgbClr val="000000"/>
              </a:solidFill>
              <a:latin typeface="Arial"/>
            </a:endParaRPr>
          </a:p>
          <a:p>
            <a:pPr marL="406080" indent="-30456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US" sz="2200" spc="-1" strike="noStrike">
                <a:solidFill>
                  <a:srgbClr val="000000"/>
                </a:solidFill>
                <a:latin typeface="Arial"/>
              </a:rPr>
              <a:t>Ultra-wideband system</a:t>
            </a:r>
            <a:r>
              <a:rPr b="0" lang="en-US" sz="2200" spc="-1" strike="noStrike">
                <a:solidFill>
                  <a:srgbClr val="000000"/>
                </a:solidFill>
                <a:latin typeface="Arial"/>
              </a:rPr>
              <a:t> will give 2x better timing, fewer systematics, and more protection from scintillation</a:t>
            </a:r>
            <a:endParaRPr b="0" lang="en-US" sz="2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78" name="" descr=""/>
          <p:cNvPicPr/>
          <p:nvPr/>
        </p:nvPicPr>
        <p:blipFill>
          <a:blip r:embed="rId1"/>
          <a:stretch/>
        </p:blipFill>
        <p:spPr>
          <a:xfrm>
            <a:off x="1371600" y="3840480"/>
            <a:ext cx="2794320" cy="1083240"/>
          </a:xfrm>
          <a:prstGeom prst="rect">
            <a:avLst/>
          </a:prstGeom>
          <a:ln w="0">
            <a:noFill/>
          </a:ln>
        </p:spPr>
      </p:pic>
      <p:pic>
        <p:nvPicPr>
          <p:cNvPr id="379" name="" descr=""/>
          <p:cNvPicPr/>
          <p:nvPr/>
        </p:nvPicPr>
        <p:blipFill>
          <a:blip r:embed="rId2"/>
          <a:stretch/>
        </p:blipFill>
        <p:spPr>
          <a:xfrm>
            <a:off x="6244200" y="23040"/>
            <a:ext cx="3831120" cy="5668920"/>
          </a:xfrm>
          <a:prstGeom prst="rect">
            <a:avLst/>
          </a:prstGeom>
          <a:ln w="0">
            <a:noFill/>
          </a:ln>
        </p:spPr>
      </p:pic>
      <p:pic>
        <p:nvPicPr>
          <p:cNvPr id="380" name="" descr=""/>
          <p:cNvPicPr/>
          <p:nvPr/>
        </p:nvPicPr>
        <p:blipFill>
          <a:blip r:embed="rId3"/>
          <a:stretch/>
        </p:blipFill>
        <p:spPr>
          <a:xfrm>
            <a:off x="4258800" y="3419280"/>
            <a:ext cx="1884960" cy="2034360"/>
          </a:xfrm>
          <a:prstGeom prst="rect">
            <a:avLst/>
          </a:prstGeom>
          <a:ln w="0">
            <a:noFill/>
          </a:ln>
        </p:spPr>
      </p:pic>
      <p:sp>
        <p:nvSpPr>
          <p:cNvPr id="381" name=""/>
          <p:cNvSpPr/>
          <p:nvPr/>
        </p:nvSpPr>
        <p:spPr>
          <a:xfrm>
            <a:off x="6675120" y="1792800"/>
            <a:ext cx="2377440" cy="182880"/>
          </a:xfrm>
          <a:prstGeom prst="rect">
            <a:avLst/>
          </a:prstGeom>
          <a:solidFill>
            <a:srgbClr val="ffffcc">
              <a:alpha val="65000"/>
            </a:srgbClr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2" name=""/>
          <p:cNvSpPr/>
          <p:nvPr/>
        </p:nvSpPr>
        <p:spPr>
          <a:xfrm>
            <a:off x="6675120" y="2224800"/>
            <a:ext cx="2377440" cy="792720"/>
          </a:xfrm>
          <a:prstGeom prst="rect">
            <a:avLst/>
          </a:prstGeom>
          <a:solidFill>
            <a:srgbClr val="ffffcc">
              <a:alpha val="65000"/>
            </a:srgbClr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3" name=""/>
          <p:cNvSpPr txBox="1"/>
          <p:nvPr/>
        </p:nvSpPr>
        <p:spPr>
          <a:xfrm>
            <a:off x="6930720" y="1756800"/>
            <a:ext cx="1270440" cy="290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820 MHz PF1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4" name=""/>
          <p:cNvSpPr txBox="1"/>
          <p:nvPr/>
        </p:nvSpPr>
        <p:spPr>
          <a:xfrm>
            <a:off x="7074720" y="2368800"/>
            <a:ext cx="816120" cy="4899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algn="ctr"/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L-band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algn="ctr"/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receiver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" descr=""/>
          <p:cNvPicPr/>
          <p:nvPr/>
        </p:nvPicPr>
        <p:blipFill>
          <a:blip r:embed="rId1"/>
          <a:stretch/>
        </p:blipFill>
        <p:spPr>
          <a:xfrm>
            <a:off x="1535040" y="806400"/>
            <a:ext cx="4829760" cy="2267280"/>
          </a:xfrm>
          <a:prstGeom prst="rect">
            <a:avLst/>
          </a:prstGeom>
          <a:ln w="0">
            <a:solidFill>
              <a:srgbClr val="3465a4"/>
            </a:solidFill>
          </a:ln>
        </p:spPr>
      </p:pic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1387440" y="117720"/>
            <a:ext cx="8501040" cy="596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en-US" sz="3200" spc="-1" strike="noStrike">
                <a:solidFill>
                  <a:srgbClr val="0066cc"/>
                </a:solidFill>
                <a:latin typeface="Arial"/>
              </a:rPr>
              <a:t>15yr Coordinated Release: June 2023</a:t>
            </a:r>
            <a:endParaRPr b="0" lang="en-US" sz="3200" spc="-1" strike="noStrike">
              <a:solidFill>
                <a:srgbClr val="0066cc"/>
              </a:solidFill>
              <a:latin typeface="Arial"/>
            </a:endParaRPr>
          </a:p>
        </p:txBody>
      </p:sp>
      <p:pic>
        <p:nvPicPr>
          <p:cNvPr id="103" name="" descr=""/>
          <p:cNvPicPr/>
          <p:nvPr/>
        </p:nvPicPr>
        <p:blipFill>
          <a:blip r:embed="rId2"/>
          <a:stretch/>
        </p:blipFill>
        <p:spPr>
          <a:xfrm>
            <a:off x="1490760" y="3333600"/>
            <a:ext cx="3280680" cy="1860120"/>
          </a:xfrm>
          <a:prstGeom prst="rect">
            <a:avLst/>
          </a:prstGeom>
          <a:ln w="0">
            <a:noFill/>
          </a:ln>
        </p:spPr>
      </p:pic>
      <p:sp>
        <p:nvSpPr>
          <p:cNvPr id="104" name=""/>
          <p:cNvSpPr txBox="1"/>
          <p:nvPr/>
        </p:nvSpPr>
        <p:spPr>
          <a:xfrm>
            <a:off x="1554480" y="4536000"/>
            <a:ext cx="2909520" cy="3160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en-US" sz="1600" spc="-1" strike="noStrike">
                <a:solidFill>
                  <a:srgbClr val="ffffff"/>
                </a:solidFill>
                <a:latin typeface="Arial"/>
                <a:hlinkClick r:id="rId3"/>
              </a:rPr>
              <a:t>https://youtu.be/c2EKbvnee3o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05" name="" descr=""/>
          <p:cNvPicPr/>
          <p:nvPr/>
        </p:nvPicPr>
        <p:blipFill>
          <a:blip r:embed="rId4"/>
          <a:stretch/>
        </p:blipFill>
        <p:spPr>
          <a:xfrm>
            <a:off x="6675120" y="822960"/>
            <a:ext cx="3133800" cy="3017520"/>
          </a:xfrm>
          <a:prstGeom prst="rect">
            <a:avLst/>
          </a:prstGeom>
          <a:ln w="0">
            <a:noFill/>
          </a:ln>
        </p:spPr>
      </p:pic>
      <p:pic>
        <p:nvPicPr>
          <p:cNvPr id="106" name="" descr=""/>
          <p:cNvPicPr/>
          <p:nvPr/>
        </p:nvPicPr>
        <p:blipFill>
          <a:blip r:embed="rId5"/>
          <a:stretch/>
        </p:blipFill>
        <p:spPr>
          <a:xfrm>
            <a:off x="4937760" y="2834640"/>
            <a:ext cx="4959000" cy="2702520"/>
          </a:xfrm>
          <a:prstGeom prst="rect">
            <a:avLst/>
          </a:prstGeom>
          <a:ln w="0">
            <a:noFill/>
          </a:ln>
        </p:spPr>
      </p:pic>
      <p:sp>
        <p:nvSpPr>
          <p:cNvPr id="107" name=""/>
          <p:cNvSpPr txBox="1"/>
          <p:nvPr/>
        </p:nvSpPr>
        <p:spPr>
          <a:xfrm>
            <a:off x="6659640" y="770400"/>
            <a:ext cx="2591640" cy="3020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en-US" sz="1500" spc="-1" strike="noStrike">
                <a:solidFill>
                  <a:srgbClr val="ffffff"/>
                </a:solidFill>
                <a:latin typeface="Arial"/>
              </a:rPr>
              <a:t>Washington Post, front page</a:t>
            </a:r>
            <a:endParaRPr b="0" lang="en-US" sz="15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42"/>
          <p:cNvSpPr/>
          <p:nvPr/>
        </p:nvSpPr>
        <p:spPr>
          <a:xfrm>
            <a:off x="6475680" y="1689120"/>
            <a:ext cx="2429280" cy="29649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34200" rIns="34200" tIns="34200" bIns="34200" anchor="t">
            <a:spAutoFit/>
          </a:bodyPr>
          <a:p>
            <a:pPr algn="ctr">
              <a:lnSpc>
                <a:spcPct val="100000"/>
              </a:lnSpc>
              <a:spcBef>
                <a:spcPts val="575"/>
              </a:spcBef>
              <a:tabLst>
                <a:tab algn="l" pos="0"/>
              </a:tabLst>
            </a:pPr>
            <a:r>
              <a:rPr b="1" lang="en-US" sz="1600" spc="-1" strike="noStrike">
                <a:solidFill>
                  <a:srgbClr val="535353"/>
                </a:solidFill>
                <a:latin typeface="Arial"/>
                <a:ea typeface="Arial"/>
              </a:rPr>
              <a:t>Our mission is to detect nHz frequency gravitational waves using pulsar timing.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575"/>
              </a:spcBef>
              <a:tabLst>
                <a:tab algn="l" pos="0"/>
              </a:tabLst>
            </a:pP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575"/>
              </a:spcBef>
              <a:tabLst>
                <a:tab algn="l" pos="0"/>
              </a:tabLst>
            </a:pP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575"/>
              </a:spcBef>
              <a:tabLst>
                <a:tab algn="l" pos="0"/>
              </a:tabLst>
            </a:pPr>
            <a:r>
              <a:rPr b="0" lang="en-US" sz="1600" spc="-1" strike="noStrike">
                <a:solidFill>
                  <a:srgbClr val="2323dc"/>
                </a:solidFill>
                <a:latin typeface="Arial"/>
                <a:ea typeface="Arial"/>
              </a:rPr>
              <a:t>We are over 180 students and scientists and welcome new </a:t>
            </a:r>
            <a:r>
              <a:rPr b="0" lang="en-US" sz="1600" spc="-1" strike="noStrike">
                <a:solidFill>
                  <a:srgbClr val="2323dc"/>
                </a:solidFill>
                <a:latin typeface="Arial"/>
                <a:ea typeface="Arial"/>
              </a:rPr>
              <a:t>collaborators and members</a:t>
            </a:r>
            <a:r>
              <a:rPr b="0" lang="en-US" sz="1600" spc="-1" strike="noStrike">
                <a:solidFill>
                  <a:srgbClr val="2323dc"/>
                </a:solidFill>
                <a:latin typeface="Arial"/>
                <a:ea typeface="Arial"/>
              </a:rPr>
              <a:t>.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9" name=""/>
          <p:cNvSpPr txBox="1"/>
          <p:nvPr/>
        </p:nvSpPr>
        <p:spPr>
          <a:xfrm>
            <a:off x="6195600" y="653760"/>
            <a:ext cx="3200400" cy="6573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en-US" sz="4000" spc="-1" strike="noStrike">
                <a:solidFill>
                  <a:srgbClr val="000000"/>
                </a:solidFill>
                <a:latin typeface="Arial"/>
                <a:hlinkClick r:id="rId1"/>
              </a:rPr>
              <a:t>nanograv.org</a:t>
            </a:r>
            <a:endParaRPr b="0" lang="en-US" sz="4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10" name="" descr=""/>
          <p:cNvPicPr/>
          <p:nvPr/>
        </p:nvPicPr>
        <p:blipFill>
          <a:blip r:embed="rId2"/>
          <a:stretch/>
        </p:blipFill>
        <p:spPr>
          <a:xfrm>
            <a:off x="1820160" y="91440"/>
            <a:ext cx="3691800" cy="5526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" descr=""/>
          <p:cNvPicPr/>
          <p:nvPr/>
        </p:nvPicPr>
        <p:blipFill>
          <a:blip r:embed="rId1"/>
          <a:stretch/>
        </p:blipFill>
        <p:spPr>
          <a:xfrm>
            <a:off x="2520" y="7920"/>
            <a:ext cx="10076400" cy="5657400"/>
          </a:xfrm>
          <a:prstGeom prst="rect">
            <a:avLst/>
          </a:prstGeom>
          <a:ln w="0">
            <a:noFill/>
          </a:ln>
        </p:spPr>
      </p:pic>
      <p:sp>
        <p:nvSpPr>
          <p:cNvPr id="112" name=""/>
          <p:cNvSpPr txBox="1"/>
          <p:nvPr/>
        </p:nvSpPr>
        <p:spPr>
          <a:xfrm>
            <a:off x="7168320" y="5200560"/>
            <a:ext cx="2491200" cy="290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i="1" lang="en-US" sz="1400" spc="-1" strike="noStrike">
                <a:solidFill>
                  <a:srgbClr val="ffffff"/>
                </a:solidFill>
                <a:latin typeface="Arial"/>
              </a:rPr>
              <a:t>Figure by Thankful Cromartie</a:t>
            </a:r>
            <a:endParaRPr b="0" lang="en-US" sz="14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" descr=""/>
          <p:cNvPicPr/>
          <p:nvPr/>
        </p:nvPicPr>
        <p:blipFill>
          <a:blip r:embed="rId1"/>
          <a:stretch/>
        </p:blipFill>
        <p:spPr>
          <a:xfrm>
            <a:off x="2141640" y="551160"/>
            <a:ext cx="7120440" cy="4805640"/>
          </a:xfrm>
          <a:prstGeom prst="rect">
            <a:avLst/>
          </a:prstGeom>
          <a:ln w="0">
            <a:noFill/>
          </a:ln>
        </p:spPr>
      </p:pic>
      <p:sp>
        <p:nvSpPr>
          <p:cNvPr id="114" name="PlaceHolder 1"/>
          <p:cNvSpPr>
            <a:spLocks noGrp="1"/>
          </p:cNvSpPr>
          <p:nvPr>
            <p:ph type="title"/>
          </p:nvPr>
        </p:nvSpPr>
        <p:spPr>
          <a:xfrm>
            <a:off x="1387440" y="81720"/>
            <a:ext cx="8501040" cy="596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en-US" sz="3600" spc="-1" strike="noStrike">
                <a:solidFill>
                  <a:srgbClr val="0066cc"/>
                </a:solidFill>
                <a:latin typeface="Arial"/>
              </a:rPr>
              <a:t>The Gravitational Wave Spectrum</a:t>
            </a:r>
            <a:endParaRPr b="0" lang="en-US" sz="3600" spc="-1" strike="noStrike">
              <a:solidFill>
                <a:srgbClr val="0066cc"/>
              </a:solidFill>
              <a:latin typeface="Arial"/>
            </a:endParaRPr>
          </a:p>
        </p:txBody>
      </p:sp>
      <p:sp>
        <p:nvSpPr>
          <p:cNvPr id="115" name=""/>
          <p:cNvSpPr txBox="1"/>
          <p:nvPr/>
        </p:nvSpPr>
        <p:spPr>
          <a:xfrm>
            <a:off x="6966000" y="5181480"/>
            <a:ext cx="2945520" cy="431640"/>
          </a:xfrm>
          <a:prstGeom prst="rect">
            <a:avLst/>
          </a:prstGeom>
          <a:solidFill>
            <a:srgbClr val="eeeeee"/>
          </a:solidFill>
          <a:ln w="0">
            <a:solidFill>
              <a:srgbClr val="000000"/>
            </a:solidFill>
          </a:ln>
        </p:spPr>
        <p:txBody>
          <a:bodyPr lIns="90000" rIns="90000" tIns="45000" bIns="45000" anchor="t">
            <a:noAutofit/>
          </a:bodyPr>
          <a:p>
            <a:pPr algn="ctr"/>
            <a:r>
              <a:rPr b="0" lang="en-US" sz="1200" spc="-1" strike="noStrike">
                <a:solidFill>
                  <a:srgbClr val="000000"/>
                </a:solidFill>
                <a:latin typeface="Arial"/>
              </a:rPr>
              <a:t>S. Taylor, C. Mingarelli, adapted from</a:t>
            </a:r>
            <a:endParaRPr b="0" lang="en-US" sz="1200" spc="-1" strike="noStrike">
              <a:solidFill>
                <a:srgbClr val="000000"/>
              </a:solidFill>
              <a:latin typeface="Arial"/>
            </a:endParaRPr>
          </a:p>
          <a:p>
            <a:pPr algn="ctr"/>
            <a:r>
              <a:rPr b="0" lang="en-US" sz="1200" spc="-1" strike="noStrike">
                <a:solidFill>
                  <a:srgbClr val="0000ff"/>
                </a:solidFill>
                <a:latin typeface="Arial"/>
              </a:rPr>
              <a:t>gwplotter.com</a:t>
            </a:r>
            <a:r>
              <a:rPr b="0" lang="en-US" sz="1200" spc="-1" strike="noStrike">
                <a:solidFill>
                  <a:srgbClr val="000000"/>
                </a:solidFill>
                <a:latin typeface="Arial"/>
              </a:rPr>
              <a:t> (Moore, Cole, Berry 2014)</a:t>
            </a:r>
            <a:endParaRPr b="0" lang="en-US" sz="12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116" name=""/>
          <p:cNvGrpSpPr/>
          <p:nvPr/>
        </p:nvGrpSpPr>
        <p:grpSpPr>
          <a:xfrm>
            <a:off x="1972800" y="1975680"/>
            <a:ext cx="3614400" cy="2396880"/>
            <a:chOff x="1972800" y="1975680"/>
            <a:chExt cx="3614400" cy="2396880"/>
          </a:xfrm>
        </p:grpSpPr>
        <p:sp>
          <p:nvSpPr>
            <p:cNvPr id="117" name=""/>
            <p:cNvSpPr/>
            <p:nvPr/>
          </p:nvSpPr>
          <p:spPr>
            <a:xfrm>
              <a:off x="1972800" y="1975680"/>
              <a:ext cx="861840" cy="2396880"/>
            </a:xfrm>
            <a:prstGeom prst="ellipse">
              <a:avLst/>
            </a:prstGeom>
            <a:noFill/>
            <a:ln w="38160">
              <a:solidFill>
                <a:srgbClr val="3465a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109080" rIns="109080" tIns="64080" bIns="64080" anchor="ctr">
              <a:noAutofit/>
            </a:bodyPr>
            <a:p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grpSp>
          <p:nvGrpSpPr>
            <p:cNvPr id="118" name=""/>
            <p:cNvGrpSpPr/>
            <p:nvPr/>
          </p:nvGrpSpPr>
          <p:grpSpPr>
            <a:xfrm>
              <a:off x="2935440" y="2701440"/>
              <a:ext cx="2651760" cy="1005840"/>
              <a:chOff x="2935440" y="2701440"/>
              <a:chExt cx="2651760" cy="1005840"/>
            </a:xfrm>
          </p:grpSpPr>
          <p:sp>
            <p:nvSpPr>
              <p:cNvPr id="119" name=""/>
              <p:cNvSpPr/>
              <p:nvPr/>
            </p:nvSpPr>
            <p:spPr>
              <a:xfrm>
                <a:off x="2935440" y="2701440"/>
                <a:ext cx="2651760" cy="1005840"/>
              </a:xfrm>
              <a:prstGeom prst="rect">
                <a:avLst/>
              </a:prstGeom>
              <a:solidFill>
                <a:srgbClr val="ffffff"/>
              </a:solidFill>
              <a:ln w="0">
                <a:solidFill>
                  <a:srgbClr val="3465a4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wrap="none" lIns="90000" rIns="90000" tIns="45000" bIns="45000" anchor="ctr">
                <a:noAutofit/>
              </a:bodyPr>
              <a:p>
                <a:endParaRPr b="0" lang="en-US" sz="18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  <p:pic>
            <p:nvPicPr>
              <p:cNvPr id="120" name="" descr=""/>
              <p:cNvPicPr/>
              <p:nvPr/>
            </p:nvPicPr>
            <p:blipFill>
              <a:blip r:embed="rId2"/>
              <a:stretch/>
            </p:blipFill>
            <p:spPr>
              <a:xfrm>
                <a:off x="3046320" y="2784600"/>
                <a:ext cx="2388600" cy="795240"/>
              </a:xfrm>
              <a:prstGeom prst="rect">
                <a:avLst/>
              </a:prstGeom>
              <a:ln w="29160">
                <a:noFill/>
              </a:ln>
            </p:spPr>
          </p:pic>
        </p:grpSp>
      </p:grp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" descr=""/>
          <p:cNvPicPr/>
          <p:nvPr/>
        </p:nvPicPr>
        <p:blipFill>
          <a:blip r:embed="rId1"/>
          <a:stretch/>
        </p:blipFill>
        <p:spPr>
          <a:xfrm>
            <a:off x="3172320" y="961200"/>
            <a:ext cx="6553080" cy="3686040"/>
          </a:xfrm>
          <a:prstGeom prst="rect">
            <a:avLst/>
          </a:prstGeom>
          <a:ln w="0">
            <a:noFill/>
          </a:ln>
        </p:spPr>
      </p:pic>
      <p:sp>
        <p:nvSpPr>
          <p:cNvPr id="122" name=""/>
          <p:cNvSpPr txBox="1"/>
          <p:nvPr/>
        </p:nvSpPr>
        <p:spPr>
          <a:xfrm>
            <a:off x="516600" y="1814400"/>
            <a:ext cx="3674880" cy="18820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en-US" sz="3600" spc="-1" strike="noStrike">
                <a:solidFill>
                  <a:srgbClr val="66ffff"/>
                </a:solidFill>
                <a:latin typeface="Arial"/>
              </a:rPr>
              <a:t>Pulsars!</a:t>
            </a:r>
            <a:endParaRPr b="0" lang="en-US" sz="3600" spc="-1" strike="noStrike">
              <a:solidFill>
                <a:srgbClr val="ffffff"/>
              </a:solidFill>
              <a:latin typeface="Arial"/>
            </a:endParaRPr>
          </a:p>
          <a:p>
            <a:pPr marL="216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ffffff"/>
                </a:solidFill>
                <a:latin typeface="Arial"/>
              </a:rPr>
              <a:t>Neutron stars</a:t>
            </a:r>
            <a:endParaRPr b="0" lang="en-US" sz="1800" spc="-1" strike="noStrike">
              <a:solidFill>
                <a:srgbClr val="ffffff"/>
              </a:solidFill>
              <a:latin typeface="Arial"/>
            </a:endParaRPr>
          </a:p>
          <a:p>
            <a:pPr marL="216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ffffff"/>
                </a:solidFill>
                <a:latin typeface="Arial"/>
              </a:rPr>
              <a:t>Cosmic clocks</a:t>
            </a:r>
            <a:endParaRPr b="0" lang="en-US" sz="1800" spc="-1" strike="noStrike">
              <a:solidFill>
                <a:srgbClr val="ffffff"/>
              </a:solidFill>
              <a:latin typeface="Arial"/>
            </a:endParaRPr>
          </a:p>
          <a:p>
            <a:pPr marL="216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ffffff"/>
                </a:solidFill>
                <a:latin typeface="Arial"/>
              </a:rPr>
              <a:t>Size of city</a:t>
            </a:r>
            <a:endParaRPr b="0" lang="en-US" sz="1800" spc="-1" strike="noStrike">
              <a:solidFill>
                <a:srgbClr val="ffffff"/>
              </a:solidFill>
              <a:latin typeface="Arial"/>
            </a:endParaRPr>
          </a:p>
          <a:p>
            <a:pPr marL="216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ffffff"/>
                </a:solidFill>
                <a:latin typeface="Arial"/>
              </a:rPr>
              <a:t>More mass than Sun</a:t>
            </a:r>
            <a:endParaRPr b="0" lang="en-US" sz="1800" spc="-1" strike="noStrike">
              <a:solidFill>
                <a:srgbClr val="ffffff"/>
              </a:solidFill>
              <a:latin typeface="Arial"/>
            </a:endParaRPr>
          </a:p>
          <a:p>
            <a:pPr marL="216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ffffff"/>
                </a:solidFill>
                <a:latin typeface="Arial"/>
              </a:rPr>
              <a:t>Can spin 700+ times per second</a:t>
            </a:r>
            <a:endParaRPr b="0" lang="en-US" sz="18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23" name=""/>
          <p:cNvSpPr txBox="1"/>
          <p:nvPr/>
        </p:nvSpPr>
        <p:spPr>
          <a:xfrm>
            <a:off x="7936200" y="4620600"/>
            <a:ext cx="1716840" cy="2610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en-US" sz="1200" spc="-1" strike="noStrike">
                <a:solidFill>
                  <a:srgbClr val="ffffff"/>
                </a:solidFill>
                <a:latin typeface="Arial"/>
              </a:rPr>
              <a:t>Courtesy NASA/GSFC</a:t>
            </a:r>
            <a:endParaRPr b="0" lang="en-US" sz="12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title"/>
          </p:nvPr>
        </p:nvSpPr>
        <p:spPr>
          <a:xfrm>
            <a:off x="1387440" y="211680"/>
            <a:ext cx="8501040" cy="62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en-US" sz="4400" spc="-1" strike="noStrike">
                <a:solidFill>
                  <a:srgbClr val="0066cc"/>
                </a:solidFill>
                <a:latin typeface="Arial"/>
              </a:rPr>
              <a:t>AO 1982:</a:t>
            </a:r>
            <a:endParaRPr b="0" lang="en-US" sz="4400" spc="-1" strike="noStrike">
              <a:solidFill>
                <a:srgbClr val="0066cc"/>
              </a:solidFill>
              <a:latin typeface="Arial"/>
            </a:endParaRPr>
          </a:p>
        </p:txBody>
      </p:sp>
      <p:sp>
        <p:nvSpPr>
          <p:cNvPr id="125" name="PlaceHolder 2"/>
          <p:cNvSpPr>
            <a:spLocks noGrp="1"/>
          </p:cNvSpPr>
          <p:nvPr>
            <p:ph/>
          </p:nvPr>
        </p:nvSpPr>
        <p:spPr>
          <a:xfrm>
            <a:off x="1387440" y="1797480"/>
            <a:ext cx="4148280" cy="2043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100000"/>
              </a:lnSpc>
              <a:spcAft>
                <a:spcPts val="1412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17280"/>
                <a:tab algn="l" pos="466560"/>
                <a:tab algn="l" pos="915840"/>
                <a:tab algn="l" pos="1365120"/>
                <a:tab algn="l" pos="1814400"/>
                <a:tab algn="l" pos="2263680"/>
                <a:tab algn="l" pos="2712960"/>
                <a:tab algn="l" pos="3162240"/>
                <a:tab algn="l" pos="3611520"/>
                <a:tab algn="l" pos="4060800"/>
                <a:tab algn="l" pos="4510080"/>
                <a:tab algn="l" pos="4959000"/>
                <a:tab algn="l" pos="5408280"/>
                <a:tab algn="l" pos="5857560"/>
                <a:tab algn="l" pos="6306840"/>
                <a:tab algn="l" pos="6756120"/>
                <a:tab algn="l" pos="7205400"/>
                <a:tab algn="l" pos="7654680"/>
                <a:tab algn="l" pos="8103960"/>
                <a:tab algn="l" pos="8553240"/>
              </a:tabLst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Enigmatic bright, steep-spectrum, polarized, and scintillating radio source…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lnSpc>
                <a:spcPct val="100000"/>
              </a:lnSpc>
              <a:spcAft>
                <a:spcPts val="1412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17280"/>
                <a:tab algn="l" pos="466560"/>
                <a:tab algn="l" pos="915840"/>
                <a:tab algn="l" pos="1365120"/>
                <a:tab algn="l" pos="1814400"/>
                <a:tab algn="l" pos="2263680"/>
                <a:tab algn="l" pos="2712960"/>
                <a:tab algn="l" pos="3162240"/>
                <a:tab algn="l" pos="3611520"/>
                <a:tab algn="l" pos="4060800"/>
                <a:tab algn="l" pos="4510080"/>
                <a:tab algn="l" pos="4959000"/>
                <a:tab algn="l" pos="5408280"/>
                <a:tab algn="l" pos="5857560"/>
                <a:tab algn="l" pos="6306840"/>
                <a:tab algn="l" pos="6756120"/>
                <a:tab algn="l" pos="7205400"/>
                <a:tab algn="l" pos="7654680"/>
                <a:tab algn="l" pos="8103960"/>
                <a:tab algn="l" pos="8553240"/>
              </a:tabLst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Using Arecibo:            </a:t>
            </a:r>
            <a:r>
              <a:rPr b="1" lang="en-US" sz="2400" spc="-1" strike="noStrike">
                <a:solidFill>
                  <a:srgbClr val="000000"/>
                </a:solidFill>
                <a:latin typeface="Arial"/>
              </a:rPr>
              <a:t>1.558 ms pulsar (640 Hz)!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26" name="" descr=""/>
          <p:cNvPicPr/>
          <p:nvPr/>
        </p:nvPicPr>
        <p:blipFill>
          <a:blip r:embed="rId1"/>
          <a:stretch/>
        </p:blipFill>
        <p:spPr>
          <a:xfrm>
            <a:off x="3863520" y="99000"/>
            <a:ext cx="6163560" cy="1608480"/>
          </a:xfrm>
          <a:prstGeom prst="rect">
            <a:avLst/>
          </a:prstGeom>
          <a:ln w="19080">
            <a:solidFill>
              <a:srgbClr val="000000"/>
            </a:solidFill>
            <a:round/>
          </a:ln>
        </p:spPr>
      </p:pic>
      <p:pic>
        <p:nvPicPr>
          <p:cNvPr id="127" name="" descr=""/>
          <p:cNvPicPr/>
          <p:nvPr/>
        </p:nvPicPr>
        <p:blipFill>
          <a:blip r:embed="rId2"/>
          <a:stretch/>
        </p:blipFill>
        <p:spPr>
          <a:xfrm>
            <a:off x="5860440" y="1689840"/>
            <a:ext cx="3981960" cy="304200"/>
          </a:xfrm>
          <a:prstGeom prst="rect">
            <a:avLst/>
          </a:prstGeom>
          <a:ln w="18360">
            <a:solidFill>
              <a:srgbClr val="000000"/>
            </a:solidFill>
            <a:round/>
          </a:ln>
        </p:spPr>
      </p:pic>
      <p:sp>
        <p:nvSpPr>
          <p:cNvPr id="128" name=""/>
          <p:cNvSpPr txBox="1"/>
          <p:nvPr/>
        </p:nvSpPr>
        <p:spPr>
          <a:xfrm>
            <a:off x="2046240" y="5081760"/>
            <a:ext cx="7049520" cy="457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21x faster than Crab!       ~half an octave above “Concert A”! 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29" name="" descr="">
            <a:hlinkClick r:id="rId3"/>
          </p:cNvPr>
          <p:cNvPicPr/>
          <p:nvPr/>
        </p:nvPicPr>
        <p:blipFill>
          <a:blip r:embed="rId4"/>
          <a:stretch/>
        </p:blipFill>
        <p:spPr>
          <a:xfrm>
            <a:off x="1920240" y="3723480"/>
            <a:ext cx="4754880" cy="1253160"/>
          </a:xfrm>
          <a:prstGeom prst="rect">
            <a:avLst/>
          </a:prstGeom>
          <a:ln w="0">
            <a:noFill/>
          </a:ln>
        </p:spPr>
      </p:pic>
      <p:sp>
        <p:nvSpPr>
          <p:cNvPr id="130" name=""/>
          <p:cNvSpPr txBox="1"/>
          <p:nvPr/>
        </p:nvSpPr>
        <p:spPr>
          <a:xfrm>
            <a:off x="3660480" y="4584600"/>
            <a:ext cx="1626480" cy="37368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(6 pulses)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31" name="" descr=""/>
          <p:cNvPicPr/>
          <p:nvPr/>
        </p:nvPicPr>
        <p:blipFill>
          <a:blip r:embed="rId5"/>
          <a:stretch/>
        </p:blipFill>
        <p:spPr>
          <a:xfrm>
            <a:off x="7403400" y="2167200"/>
            <a:ext cx="2027880" cy="2513880"/>
          </a:xfrm>
          <a:prstGeom prst="rect">
            <a:avLst/>
          </a:prstGeom>
          <a:ln w="0">
            <a:noFill/>
          </a:ln>
        </p:spPr>
      </p:pic>
      <p:sp>
        <p:nvSpPr>
          <p:cNvPr id="132" name=""/>
          <p:cNvSpPr txBox="1"/>
          <p:nvPr/>
        </p:nvSpPr>
        <p:spPr>
          <a:xfrm>
            <a:off x="7511760" y="4628880"/>
            <a:ext cx="1838880" cy="290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Courtesy:  Bob Rood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1008</TotalTime>
  <Application>LibreOffice/7.5.7.1$Linux_X86_64 LibreOffice_project/50$Build-1</Application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2020-01-06T07:56:14Z</dcterms:created>
  <dc:creator>Scott Ransom</dc:creator>
  <dc:description/>
  <dc:language>en-US</dc:language>
  <cp:lastModifiedBy>Scott Ransom</cp:lastModifiedBy>
  <dcterms:modified xsi:type="dcterms:W3CDTF">2023-11-01T08:35:06Z</dcterms:modified>
  <cp:revision>155</cp:revision>
  <dc:subject/>
  <dc:title/>
</cp:coreProperties>
</file>