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275" r:id="rId3"/>
    <p:sldId id="276" r:id="rId4"/>
    <p:sldId id="278" r:id="rId5"/>
    <p:sldId id="277" r:id="rId6"/>
    <p:sldId id="257" r:id="rId7"/>
    <p:sldId id="274" r:id="rId8"/>
    <p:sldId id="269" r:id="rId9"/>
    <p:sldId id="279" r:id="rId10"/>
    <p:sldId id="280" r:id="rId11"/>
    <p:sldId id="282" r:id="rId12"/>
    <p:sldId id="281" r:id="rId13"/>
    <p:sldId id="272" r:id="rId14"/>
    <p:sldId id="271" r:id="rId15"/>
    <p:sldId id="283" r:id="rId16"/>
    <p:sldId id="284" r:id="rId17"/>
    <p:sldId id="286" r:id="rId18"/>
    <p:sldId id="287" r:id="rId19"/>
    <p:sldId id="292" r:id="rId20"/>
    <p:sldId id="285" r:id="rId21"/>
    <p:sldId id="288" r:id="rId22"/>
    <p:sldId id="289" r:id="rId23"/>
    <p:sldId id="273" r:id="rId24"/>
    <p:sldId id="290" r:id="rId25"/>
    <p:sldId id="291" r:id="rId26"/>
    <p:sldId id="293" r:id="rId27"/>
    <p:sldId id="294" r:id="rId28"/>
    <p:sldId id="295" r:id="rId29"/>
    <p:sldId id="296" r:id="rId30"/>
    <p:sldId id="297" r:id="rId31"/>
    <p:sldId id="298" r:id="rId32"/>
    <p:sldId id="299" r:id="rId33"/>
    <p:sldId id="300" r:id="rId34"/>
    <p:sldId id="266" r:id="rId35"/>
    <p:sldId id="267" r:id="rId36"/>
    <p:sldId id="268" r:id="rId37"/>
    <p:sldId id="270" r:id="rId38"/>
    <p:sldId id="301"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C3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43"/>
    <p:restoredTop sz="96405"/>
  </p:normalViewPr>
  <p:slideViewPr>
    <p:cSldViewPr snapToGrid="0" snapToObjects="1">
      <p:cViewPr varScale="1">
        <p:scale>
          <a:sx n="68" d="100"/>
          <a:sy n="68" d="100"/>
        </p:scale>
        <p:origin x="272"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8074958-EA21-F34E-87B8-88A9E6C1BB81}" type="datetimeFigureOut">
              <a:rPr lang="en-US" smtClean="0"/>
              <a:t>10/10/23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201F7C-6822-7649-8268-58D8DE1BBDEE}" type="slidenum">
              <a:rPr lang="en-US" smtClean="0"/>
              <a:t>‹#›</a:t>
            </a:fld>
            <a:endParaRPr lang="en-US"/>
          </a:p>
        </p:txBody>
      </p:sp>
    </p:spTree>
    <p:extLst>
      <p:ext uri="{BB962C8B-B14F-4D97-AF65-F5344CB8AC3E}">
        <p14:creationId xmlns:p14="http://schemas.microsoft.com/office/powerpoint/2010/main" val="42448484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552818-DF87-444F-9B38-2690AF4AA6F9}" type="datetimeFigureOut">
              <a:rPr lang="en-US" smtClean="0"/>
              <a:t>10/10/23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2EA695-6C67-334A-A529-3966110A3F27}" type="slidenum">
              <a:rPr lang="en-US" smtClean="0"/>
              <a:t>‹#›</a:t>
            </a:fld>
            <a:endParaRPr lang="en-US"/>
          </a:p>
        </p:txBody>
      </p:sp>
    </p:spTree>
    <p:extLst>
      <p:ext uri="{BB962C8B-B14F-4D97-AF65-F5344CB8AC3E}">
        <p14:creationId xmlns:p14="http://schemas.microsoft.com/office/powerpoint/2010/main" val="5230079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7/29/13</a:t>
            </a:r>
          </a:p>
        </p:txBody>
      </p:sp>
      <p:sp>
        <p:nvSpPr>
          <p:cNvPr id="6" name="Slide Number Placeholder 5"/>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515389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7/29/13</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105163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7/29/13</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1794513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7/29/13</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2933979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7/29/13</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375278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7/29/13</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134373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7/29/13</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478810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7/29/13</a:t>
            </a: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273657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7/29/13</a:t>
            </a: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149278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7/29/13</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15438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7/29/13</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D9BCE11-0EB0-8A49-A9C8-9E98B35A30F2}" type="slidenum">
              <a:rPr lang="en-US" smtClean="0"/>
              <a:t>‹#›</a:t>
            </a:fld>
            <a:endParaRPr lang="en-US"/>
          </a:p>
        </p:txBody>
      </p:sp>
    </p:spTree>
    <p:extLst>
      <p:ext uri="{BB962C8B-B14F-4D97-AF65-F5344CB8AC3E}">
        <p14:creationId xmlns:p14="http://schemas.microsoft.com/office/powerpoint/2010/main" val="3930936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FC39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7/29/13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BCE11-0EB0-8A49-A9C8-9E98B35A30F2}" type="slidenum">
              <a:rPr lang="en-US" smtClean="0"/>
              <a:t>‹#›</a:t>
            </a:fld>
            <a:endParaRPr lang="en-US"/>
          </a:p>
        </p:txBody>
      </p:sp>
      <p:pic>
        <p:nvPicPr>
          <p:cNvPr id="10" name="Picture 9" descr="print_logo.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75496" y="6264624"/>
            <a:ext cx="4079461" cy="593376"/>
          </a:xfrm>
          <a:prstGeom prst="rect">
            <a:avLst/>
          </a:prstGeom>
        </p:spPr>
      </p:pic>
    </p:spTree>
    <p:extLst>
      <p:ext uri="{BB962C8B-B14F-4D97-AF65-F5344CB8AC3E}">
        <p14:creationId xmlns:p14="http://schemas.microsoft.com/office/powerpoint/2010/main" val="1955333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worldometers.info/world-population/#:~:text=The%20World%20Population%20in%202023,the%20world%20population%20was%207%2C909%2C295%2C15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investopedia.com/terms/s/startup.asp"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investopedia.com/terms/s/startup.as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quote.org/wiki/Mone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22388"/>
            <a:ext cx="7772400" cy="1470025"/>
          </a:xfrm>
        </p:spPr>
        <p:txBody>
          <a:bodyPr/>
          <a:lstStyle/>
          <a:p>
            <a:r>
              <a:rPr lang="en-US" dirty="0"/>
              <a:t>Thinking about Agriculture while Thinking like a Physicist</a:t>
            </a:r>
          </a:p>
        </p:txBody>
      </p:sp>
      <p:sp>
        <p:nvSpPr>
          <p:cNvPr id="3" name="Subtitle 2"/>
          <p:cNvSpPr>
            <a:spLocks noGrp="1"/>
          </p:cNvSpPr>
          <p:nvPr>
            <p:ph type="subTitle" idx="1"/>
          </p:nvPr>
        </p:nvSpPr>
        <p:spPr>
          <a:xfrm>
            <a:off x="1371600" y="3524460"/>
            <a:ext cx="6400800" cy="1752600"/>
          </a:xfrm>
        </p:spPr>
        <p:txBody>
          <a:bodyPr>
            <a:normAutofit fontScale="92500"/>
          </a:bodyPr>
          <a:lstStyle/>
          <a:p>
            <a:r>
              <a:rPr lang="en-US" dirty="0"/>
              <a:t>Christopher Fasano</a:t>
            </a:r>
          </a:p>
          <a:p>
            <a:r>
              <a:rPr lang="en-US" dirty="0"/>
              <a:t>Department of Physics and Engineering</a:t>
            </a:r>
          </a:p>
          <a:p>
            <a:r>
              <a:rPr lang="en-US"/>
              <a:t>Monmouth </a:t>
            </a:r>
            <a:r>
              <a:rPr lang="en-US" dirty="0"/>
              <a:t>College</a:t>
            </a:r>
          </a:p>
        </p:txBody>
      </p:sp>
      <p:sp>
        <p:nvSpPr>
          <p:cNvPr id="5" name="Slide Number Placeholder 4"/>
          <p:cNvSpPr>
            <a:spLocks noGrp="1"/>
          </p:cNvSpPr>
          <p:nvPr>
            <p:ph type="sldNum" sz="quarter" idx="12"/>
          </p:nvPr>
        </p:nvSpPr>
        <p:spPr/>
        <p:txBody>
          <a:bodyPr/>
          <a:lstStyle/>
          <a:p>
            <a:fld id="{CD9BCE11-0EB0-8A49-A9C8-9E98B35A30F2}" type="slidenum">
              <a:rPr lang="en-US" smtClean="0"/>
              <a:t>1</a:t>
            </a:fld>
            <a:endParaRPr lang="en-US"/>
          </a:p>
        </p:txBody>
      </p:sp>
    </p:spTree>
    <p:extLst>
      <p:ext uri="{BB962C8B-B14F-4D97-AF65-F5344CB8AC3E}">
        <p14:creationId xmlns:p14="http://schemas.microsoft.com/office/powerpoint/2010/main" val="86999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425D-9F69-A0B1-3893-15605453BB81}"/>
              </a:ext>
            </a:extLst>
          </p:cNvPr>
          <p:cNvSpPr>
            <a:spLocks noGrp="1"/>
          </p:cNvSpPr>
          <p:nvPr>
            <p:ph type="title"/>
          </p:nvPr>
        </p:nvSpPr>
        <p:spPr/>
        <p:txBody>
          <a:bodyPr/>
          <a:lstStyle/>
          <a:p>
            <a:r>
              <a:rPr lang="en-US" dirty="0"/>
              <a:t>Input Parameters</a:t>
            </a:r>
          </a:p>
        </p:txBody>
      </p:sp>
      <p:sp>
        <p:nvSpPr>
          <p:cNvPr id="3" name="Text Placeholder 2">
            <a:extLst>
              <a:ext uri="{FF2B5EF4-FFF2-40B4-BE49-F238E27FC236}">
                <a16:creationId xmlns:a16="http://schemas.microsoft.com/office/drawing/2014/main" id="{E77EB82B-CCF8-6C66-B1D8-988F6F57ACCC}"/>
              </a:ext>
            </a:extLst>
          </p:cNvPr>
          <p:cNvSpPr>
            <a:spLocks noGrp="1"/>
          </p:cNvSpPr>
          <p:nvPr>
            <p:ph type="body" idx="1"/>
          </p:nvPr>
        </p:nvSpPr>
        <p:spPr>
          <a:xfrm>
            <a:off x="457200" y="1535113"/>
            <a:ext cx="4040188" cy="467857"/>
          </a:xfrm>
        </p:spPr>
        <p:txBody>
          <a:bodyPr/>
          <a:lstStyle/>
          <a:p>
            <a:pPr algn="ctr"/>
            <a:r>
              <a:rPr lang="en-US" dirty="0">
                <a:solidFill>
                  <a:srgbClr val="00B050"/>
                </a:solidFill>
              </a:rPr>
              <a:t>Things Farmers can control</a:t>
            </a:r>
          </a:p>
        </p:txBody>
      </p:sp>
      <p:sp>
        <p:nvSpPr>
          <p:cNvPr id="4" name="Content Placeholder 3">
            <a:extLst>
              <a:ext uri="{FF2B5EF4-FFF2-40B4-BE49-F238E27FC236}">
                <a16:creationId xmlns:a16="http://schemas.microsoft.com/office/drawing/2014/main" id="{A0CDE7D4-770D-E4B9-929E-B229F5C5DF78}"/>
              </a:ext>
            </a:extLst>
          </p:cNvPr>
          <p:cNvSpPr>
            <a:spLocks noGrp="1"/>
          </p:cNvSpPr>
          <p:nvPr>
            <p:ph sz="half" idx="2"/>
          </p:nvPr>
        </p:nvSpPr>
        <p:spPr>
          <a:xfrm>
            <a:off x="457200" y="2174875"/>
            <a:ext cx="4040188" cy="3834039"/>
          </a:xfrm>
        </p:spPr>
        <p:txBody>
          <a:bodyPr>
            <a:normAutofit fontScale="92500" lnSpcReduction="10000"/>
          </a:bodyPr>
          <a:lstStyle/>
          <a:p>
            <a:r>
              <a:rPr lang="en-US" dirty="0"/>
              <a:t>Choice of Crop</a:t>
            </a:r>
          </a:p>
          <a:p>
            <a:r>
              <a:rPr lang="en-US" dirty="0"/>
              <a:t>Choice of Hybrid</a:t>
            </a:r>
          </a:p>
          <a:p>
            <a:r>
              <a:rPr lang="en-US" dirty="0"/>
              <a:t>The planting density</a:t>
            </a:r>
          </a:p>
          <a:p>
            <a:r>
              <a:rPr lang="en-US" dirty="0"/>
              <a:t>Application (What, when, where, how, how much)</a:t>
            </a:r>
          </a:p>
          <a:p>
            <a:pPr lvl="1"/>
            <a:r>
              <a:rPr lang="en-US" dirty="0"/>
              <a:t>NPK </a:t>
            </a:r>
          </a:p>
          <a:p>
            <a:pPr lvl="1"/>
            <a:r>
              <a:rPr lang="en-US" dirty="0"/>
              <a:t>Herbicides</a:t>
            </a:r>
          </a:p>
          <a:p>
            <a:pPr lvl="1"/>
            <a:r>
              <a:rPr lang="en-US" dirty="0"/>
              <a:t>Pesticides</a:t>
            </a:r>
          </a:p>
          <a:p>
            <a:pPr lvl="1"/>
            <a:r>
              <a:rPr lang="en-US" dirty="0"/>
              <a:t>Fungicides</a:t>
            </a:r>
          </a:p>
          <a:p>
            <a:pPr lvl="1"/>
            <a:r>
              <a:rPr lang="en-US" dirty="0"/>
              <a:t>Biologics</a:t>
            </a:r>
          </a:p>
          <a:p>
            <a:r>
              <a:rPr lang="en-US" dirty="0"/>
              <a:t>Tillage (Cultural Practices)</a:t>
            </a:r>
          </a:p>
        </p:txBody>
      </p:sp>
      <p:sp>
        <p:nvSpPr>
          <p:cNvPr id="5" name="Text Placeholder 4">
            <a:extLst>
              <a:ext uri="{FF2B5EF4-FFF2-40B4-BE49-F238E27FC236}">
                <a16:creationId xmlns:a16="http://schemas.microsoft.com/office/drawing/2014/main" id="{8E376C0F-7438-0F4E-D4D4-0AA08B8178A6}"/>
              </a:ext>
            </a:extLst>
          </p:cNvPr>
          <p:cNvSpPr>
            <a:spLocks noGrp="1"/>
          </p:cNvSpPr>
          <p:nvPr>
            <p:ph type="body" sz="quarter" idx="3"/>
          </p:nvPr>
        </p:nvSpPr>
        <p:spPr>
          <a:xfrm>
            <a:off x="4645025" y="1535113"/>
            <a:ext cx="4041775" cy="467852"/>
          </a:xfrm>
        </p:spPr>
        <p:txBody>
          <a:bodyPr/>
          <a:lstStyle/>
          <a:p>
            <a:r>
              <a:rPr lang="en-US" dirty="0">
                <a:solidFill>
                  <a:srgbClr val="FF0000"/>
                </a:solidFill>
              </a:rPr>
              <a:t>Things Farmers can’t control</a:t>
            </a:r>
          </a:p>
        </p:txBody>
      </p:sp>
      <p:sp>
        <p:nvSpPr>
          <p:cNvPr id="6" name="Content Placeholder 5">
            <a:extLst>
              <a:ext uri="{FF2B5EF4-FFF2-40B4-BE49-F238E27FC236}">
                <a16:creationId xmlns:a16="http://schemas.microsoft.com/office/drawing/2014/main" id="{F8C1F045-53C5-AA2B-8070-FE074FA3FC10}"/>
              </a:ext>
            </a:extLst>
          </p:cNvPr>
          <p:cNvSpPr>
            <a:spLocks noGrp="1"/>
          </p:cNvSpPr>
          <p:nvPr>
            <p:ph sz="quarter" idx="4"/>
          </p:nvPr>
        </p:nvSpPr>
        <p:spPr/>
        <p:txBody>
          <a:bodyPr>
            <a:normAutofit fontScale="92500" lnSpcReduction="10000"/>
          </a:bodyPr>
          <a:lstStyle/>
          <a:p>
            <a:r>
              <a:rPr lang="en-US" dirty="0"/>
              <a:t>Weather</a:t>
            </a:r>
          </a:p>
          <a:p>
            <a:r>
              <a:rPr lang="en-US" dirty="0"/>
              <a:t>Price of inputs (seed, fuel, chemicals)</a:t>
            </a:r>
          </a:p>
          <a:p>
            <a:r>
              <a:rPr lang="en-US" dirty="0"/>
              <a:t>Commodity Prices</a:t>
            </a:r>
          </a:p>
          <a:p>
            <a:r>
              <a:rPr lang="en-US" dirty="0"/>
              <a:t>Interest rates</a:t>
            </a:r>
          </a:p>
          <a:p>
            <a:r>
              <a:rPr lang="en-US" dirty="0"/>
              <a:t>Competition</a:t>
            </a:r>
          </a:p>
          <a:p>
            <a:r>
              <a:rPr lang="en-US" dirty="0"/>
              <a:t>Public Perception (GMOs, perceptions of safety)</a:t>
            </a:r>
          </a:p>
          <a:p>
            <a:endParaRPr lang="en-US" dirty="0"/>
          </a:p>
        </p:txBody>
      </p:sp>
      <p:sp>
        <p:nvSpPr>
          <p:cNvPr id="8" name="Slide Number Placeholder 7">
            <a:extLst>
              <a:ext uri="{FF2B5EF4-FFF2-40B4-BE49-F238E27FC236}">
                <a16:creationId xmlns:a16="http://schemas.microsoft.com/office/drawing/2014/main" id="{1675C730-6848-E19E-847C-F851508BEE94}"/>
              </a:ext>
            </a:extLst>
          </p:cNvPr>
          <p:cNvSpPr>
            <a:spLocks noGrp="1"/>
          </p:cNvSpPr>
          <p:nvPr>
            <p:ph type="sldNum" sz="quarter" idx="12"/>
          </p:nvPr>
        </p:nvSpPr>
        <p:spPr/>
        <p:txBody>
          <a:bodyPr/>
          <a:lstStyle/>
          <a:p>
            <a:fld id="{CD9BCE11-0EB0-8A49-A9C8-9E98B35A30F2}" type="slidenum">
              <a:rPr lang="en-US" smtClean="0"/>
              <a:t>10</a:t>
            </a:fld>
            <a:endParaRPr lang="en-US"/>
          </a:p>
        </p:txBody>
      </p:sp>
      <p:cxnSp>
        <p:nvCxnSpPr>
          <p:cNvPr id="9" name="Straight Connector 8">
            <a:extLst>
              <a:ext uri="{FF2B5EF4-FFF2-40B4-BE49-F238E27FC236}">
                <a16:creationId xmlns:a16="http://schemas.microsoft.com/office/drawing/2014/main" id="{CAF01A45-201D-30E8-F1DB-6491F57F263F}"/>
              </a:ext>
            </a:extLst>
          </p:cNvPr>
          <p:cNvCxnSpPr/>
          <p:nvPr/>
        </p:nvCxnSpPr>
        <p:spPr>
          <a:xfrm>
            <a:off x="457200" y="1424724"/>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8818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048C-C2D0-6C54-48B8-B7F7022EAADE}"/>
              </a:ext>
            </a:extLst>
          </p:cNvPr>
          <p:cNvSpPr>
            <a:spLocks noGrp="1"/>
          </p:cNvSpPr>
          <p:nvPr>
            <p:ph type="title"/>
          </p:nvPr>
        </p:nvSpPr>
        <p:spPr/>
        <p:txBody>
          <a:bodyPr/>
          <a:lstStyle/>
          <a:p>
            <a:r>
              <a:rPr lang="en-US" dirty="0"/>
              <a:t>Planting Data Properties</a:t>
            </a:r>
          </a:p>
        </p:txBody>
      </p:sp>
      <p:pic>
        <p:nvPicPr>
          <p:cNvPr id="7" name="Content Placeholder 6" descr="A screenshot of a computer&#10;&#10;Description automatically generated">
            <a:extLst>
              <a:ext uri="{FF2B5EF4-FFF2-40B4-BE49-F238E27FC236}">
                <a16:creationId xmlns:a16="http://schemas.microsoft.com/office/drawing/2014/main" id="{23018EDE-0551-D1A4-156B-8AC716ACF6B8}"/>
              </a:ext>
            </a:extLst>
          </p:cNvPr>
          <p:cNvPicPr>
            <a:picLocks noGrp="1" noChangeAspect="1"/>
          </p:cNvPicPr>
          <p:nvPr>
            <p:ph idx="1"/>
          </p:nvPr>
        </p:nvPicPr>
        <p:blipFill>
          <a:blip r:embed="rId2"/>
          <a:stretch>
            <a:fillRect/>
          </a:stretch>
        </p:blipFill>
        <p:spPr>
          <a:xfrm>
            <a:off x="43543" y="1619606"/>
            <a:ext cx="9097940" cy="3957312"/>
          </a:xfrm>
        </p:spPr>
      </p:pic>
      <p:sp>
        <p:nvSpPr>
          <p:cNvPr id="5" name="Slide Number Placeholder 4">
            <a:extLst>
              <a:ext uri="{FF2B5EF4-FFF2-40B4-BE49-F238E27FC236}">
                <a16:creationId xmlns:a16="http://schemas.microsoft.com/office/drawing/2014/main" id="{55B453B4-21E5-201C-031B-A509CD1E7CE6}"/>
              </a:ext>
            </a:extLst>
          </p:cNvPr>
          <p:cNvSpPr>
            <a:spLocks noGrp="1"/>
          </p:cNvSpPr>
          <p:nvPr>
            <p:ph type="sldNum" sz="quarter" idx="12"/>
          </p:nvPr>
        </p:nvSpPr>
        <p:spPr/>
        <p:txBody>
          <a:bodyPr/>
          <a:lstStyle/>
          <a:p>
            <a:fld id="{CD9BCE11-0EB0-8A49-A9C8-9E98B35A30F2}" type="slidenum">
              <a:rPr lang="en-US" smtClean="0"/>
              <a:t>11</a:t>
            </a:fld>
            <a:endParaRPr lang="en-US"/>
          </a:p>
        </p:txBody>
      </p:sp>
      <p:sp>
        <p:nvSpPr>
          <p:cNvPr id="12" name="Rectangle 11">
            <a:extLst>
              <a:ext uri="{FF2B5EF4-FFF2-40B4-BE49-F238E27FC236}">
                <a16:creationId xmlns:a16="http://schemas.microsoft.com/office/drawing/2014/main" id="{D3EBB9F1-CE1F-D5FC-0E84-37DF73694A70}"/>
              </a:ext>
            </a:extLst>
          </p:cNvPr>
          <p:cNvSpPr/>
          <p:nvPr/>
        </p:nvSpPr>
        <p:spPr>
          <a:xfrm>
            <a:off x="839867" y="1840990"/>
            <a:ext cx="492374" cy="3592286"/>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63DB74-4823-F629-6C4B-B67043F4D97D}"/>
              </a:ext>
            </a:extLst>
          </p:cNvPr>
          <p:cNvSpPr/>
          <p:nvPr/>
        </p:nvSpPr>
        <p:spPr>
          <a:xfrm>
            <a:off x="6307013" y="1840990"/>
            <a:ext cx="492374" cy="3592286"/>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16B962-A18D-E2B7-FEFE-9A510ECFB310}"/>
              </a:ext>
            </a:extLst>
          </p:cNvPr>
          <p:cNvSpPr/>
          <p:nvPr/>
        </p:nvSpPr>
        <p:spPr>
          <a:xfrm>
            <a:off x="3446162" y="1840990"/>
            <a:ext cx="492374" cy="3592286"/>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321D53-C2F9-BDC1-541F-BBEC3B089688}"/>
              </a:ext>
            </a:extLst>
          </p:cNvPr>
          <p:cNvSpPr txBox="1"/>
          <p:nvPr/>
        </p:nvSpPr>
        <p:spPr>
          <a:xfrm>
            <a:off x="2124909" y="5771799"/>
            <a:ext cx="4848122" cy="369332"/>
          </a:xfrm>
          <a:prstGeom prst="rect">
            <a:avLst/>
          </a:prstGeom>
          <a:noFill/>
        </p:spPr>
        <p:txBody>
          <a:bodyPr wrap="none" rtlCol="0">
            <a:spAutoFit/>
          </a:bodyPr>
          <a:lstStyle/>
          <a:p>
            <a:r>
              <a:rPr lang="en-US" dirty="0"/>
              <a:t>Many parameters…speed, spacing, down force….</a:t>
            </a:r>
          </a:p>
        </p:txBody>
      </p:sp>
      <p:cxnSp>
        <p:nvCxnSpPr>
          <p:cNvPr id="16" name="Straight Connector 15">
            <a:extLst>
              <a:ext uri="{FF2B5EF4-FFF2-40B4-BE49-F238E27FC236}">
                <a16:creationId xmlns:a16="http://schemas.microsoft.com/office/drawing/2014/main" id="{6EBE6F8C-8665-DBFB-021D-AEB2848DB9E1}"/>
              </a:ext>
            </a:extLst>
          </p:cNvPr>
          <p:cNvCxnSpPr/>
          <p:nvPr/>
        </p:nvCxnSpPr>
        <p:spPr>
          <a:xfrm>
            <a:off x="457200" y="1424724"/>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134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DA86-730D-B7E8-4B77-DB7EE4E9A899}"/>
              </a:ext>
            </a:extLst>
          </p:cNvPr>
          <p:cNvSpPr>
            <a:spLocks noGrp="1"/>
          </p:cNvSpPr>
          <p:nvPr>
            <p:ph type="title"/>
          </p:nvPr>
        </p:nvSpPr>
        <p:spPr/>
        <p:txBody>
          <a:bodyPr/>
          <a:lstStyle/>
          <a:p>
            <a:r>
              <a:rPr lang="en-US" dirty="0"/>
              <a:t>The Data: Planting Files</a:t>
            </a:r>
          </a:p>
        </p:txBody>
      </p:sp>
      <p:pic>
        <p:nvPicPr>
          <p:cNvPr id="7" name="Content Placeholder 6">
            <a:extLst>
              <a:ext uri="{FF2B5EF4-FFF2-40B4-BE49-F238E27FC236}">
                <a16:creationId xmlns:a16="http://schemas.microsoft.com/office/drawing/2014/main" id="{30FA4175-DBDA-74E6-85BF-C45000D9F0B2}"/>
              </a:ext>
            </a:extLst>
          </p:cNvPr>
          <p:cNvPicPr>
            <a:picLocks noGrp="1" noChangeAspect="1"/>
          </p:cNvPicPr>
          <p:nvPr>
            <p:ph idx="1"/>
          </p:nvPr>
        </p:nvPicPr>
        <p:blipFill>
          <a:blip r:embed="rId2"/>
          <a:stretch>
            <a:fillRect/>
          </a:stretch>
        </p:blipFill>
        <p:spPr>
          <a:xfrm>
            <a:off x="159996" y="1417638"/>
            <a:ext cx="4861607" cy="4525963"/>
          </a:xfrm>
        </p:spPr>
      </p:pic>
      <p:sp>
        <p:nvSpPr>
          <p:cNvPr id="5" name="Slide Number Placeholder 4">
            <a:extLst>
              <a:ext uri="{FF2B5EF4-FFF2-40B4-BE49-F238E27FC236}">
                <a16:creationId xmlns:a16="http://schemas.microsoft.com/office/drawing/2014/main" id="{F4C0C0C5-B77C-D027-3C0A-6B968472E880}"/>
              </a:ext>
            </a:extLst>
          </p:cNvPr>
          <p:cNvSpPr>
            <a:spLocks noGrp="1"/>
          </p:cNvSpPr>
          <p:nvPr>
            <p:ph type="sldNum" sz="quarter" idx="12"/>
          </p:nvPr>
        </p:nvSpPr>
        <p:spPr/>
        <p:txBody>
          <a:bodyPr/>
          <a:lstStyle/>
          <a:p>
            <a:fld id="{CD9BCE11-0EB0-8A49-A9C8-9E98B35A30F2}" type="slidenum">
              <a:rPr lang="en-US" smtClean="0"/>
              <a:t>12</a:t>
            </a:fld>
            <a:endParaRPr lang="en-US"/>
          </a:p>
        </p:txBody>
      </p:sp>
      <p:pic>
        <p:nvPicPr>
          <p:cNvPr id="9" name="Picture 8" descr="A screenshot of a computer&#10;&#10;Description automatically generated">
            <a:extLst>
              <a:ext uri="{FF2B5EF4-FFF2-40B4-BE49-F238E27FC236}">
                <a16:creationId xmlns:a16="http://schemas.microsoft.com/office/drawing/2014/main" id="{DAC1D304-92BD-C230-91E3-A2A6928B3517}"/>
              </a:ext>
            </a:extLst>
          </p:cNvPr>
          <p:cNvPicPr>
            <a:picLocks noChangeAspect="1"/>
          </p:cNvPicPr>
          <p:nvPr/>
        </p:nvPicPr>
        <p:blipFill>
          <a:blip r:embed="rId3"/>
          <a:stretch>
            <a:fillRect/>
          </a:stretch>
        </p:blipFill>
        <p:spPr>
          <a:xfrm>
            <a:off x="5102098" y="4996880"/>
            <a:ext cx="3237593" cy="1178100"/>
          </a:xfrm>
          <a:prstGeom prst="rect">
            <a:avLst/>
          </a:prstGeom>
        </p:spPr>
      </p:pic>
      <p:sp>
        <p:nvSpPr>
          <p:cNvPr id="10" name="TextBox 9">
            <a:extLst>
              <a:ext uri="{FF2B5EF4-FFF2-40B4-BE49-F238E27FC236}">
                <a16:creationId xmlns:a16="http://schemas.microsoft.com/office/drawing/2014/main" id="{AA9FF5CE-4B5F-FA94-03CB-57118E5B6225}"/>
              </a:ext>
            </a:extLst>
          </p:cNvPr>
          <p:cNvSpPr txBox="1"/>
          <p:nvPr/>
        </p:nvSpPr>
        <p:spPr>
          <a:xfrm>
            <a:off x="5102098" y="1284260"/>
            <a:ext cx="4041902" cy="3570208"/>
          </a:xfrm>
          <a:prstGeom prst="rect">
            <a:avLst/>
          </a:prstGeom>
          <a:noFill/>
        </p:spPr>
        <p:txBody>
          <a:bodyPr wrap="square" rtlCol="0">
            <a:spAutoFit/>
          </a:bodyPr>
          <a:lstStyle/>
          <a:p>
            <a:r>
              <a:rPr lang="en-US" sz="2800" dirty="0"/>
              <a:t>Planting file</a:t>
            </a:r>
          </a:p>
          <a:p>
            <a:endParaRPr lang="en-US" dirty="0"/>
          </a:p>
          <a:p>
            <a:r>
              <a:rPr lang="en-US" dirty="0"/>
              <a:t>Each planted seed is represented as a geospatially located point.  The farmer must enter the correct hybrid usually by hand.</a:t>
            </a:r>
          </a:p>
          <a:p>
            <a:endParaRPr lang="en-US" dirty="0"/>
          </a:p>
          <a:p>
            <a:r>
              <a:rPr lang="en-US" dirty="0"/>
              <a:t>This kind of mixing of hybrids is common.  The bag runs out…</a:t>
            </a:r>
          </a:p>
          <a:p>
            <a:endParaRPr lang="en-US" dirty="0"/>
          </a:p>
          <a:p>
            <a:r>
              <a:rPr lang="en-US" dirty="0"/>
              <a:t>RIB: “Refuge in a Bag”—some fraction (5%) is not the hybrid with traits.</a:t>
            </a:r>
          </a:p>
        </p:txBody>
      </p:sp>
      <p:cxnSp>
        <p:nvCxnSpPr>
          <p:cNvPr id="11" name="Straight Connector 10">
            <a:extLst>
              <a:ext uri="{FF2B5EF4-FFF2-40B4-BE49-F238E27FC236}">
                <a16:creationId xmlns:a16="http://schemas.microsoft.com/office/drawing/2014/main" id="{43622E4E-665E-D6E0-D55C-F660B442F346}"/>
              </a:ext>
            </a:extLst>
          </p:cNvPr>
          <p:cNvCxnSpPr/>
          <p:nvPr/>
        </p:nvCxnSpPr>
        <p:spPr>
          <a:xfrm>
            <a:off x="457200" y="1272070"/>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772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7E26-2A65-3148-8ED7-1A7401B79A83}"/>
              </a:ext>
            </a:extLst>
          </p:cNvPr>
          <p:cNvSpPr>
            <a:spLocks noGrp="1"/>
          </p:cNvSpPr>
          <p:nvPr>
            <p:ph type="title"/>
          </p:nvPr>
        </p:nvSpPr>
        <p:spPr>
          <a:xfrm>
            <a:off x="558800" y="319957"/>
            <a:ext cx="8229600" cy="457199"/>
          </a:xfrm>
        </p:spPr>
        <p:txBody>
          <a:bodyPr>
            <a:noAutofit/>
          </a:bodyPr>
          <a:lstStyle/>
          <a:p>
            <a:r>
              <a:rPr lang="en-US" sz="3600" dirty="0"/>
              <a:t>The Data: Harvest in bu/acre</a:t>
            </a:r>
          </a:p>
        </p:txBody>
      </p:sp>
      <p:sp>
        <p:nvSpPr>
          <p:cNvPr id="5" name="Slide Number Placeholder 4">
            <a:extLst>
              <a:ext uri="{FF2B5EF4-FFF2-40B4-BE49-F238E27FC236}">
                <a16:creationId xmlns:a16="http://schemas.microsoft.com/office/drawing/2014/main" id="{7E896639-255B-8546-8971-2A59D4284F22}"/>
              </a:ext>
            </a:extLst>
          </p:cNvPr>
          <p:cNvSpPr>
            <a:spLocks noGrp="1"/>
          </p:cNvSpPr>
          <p:nvPr>
            <p:ph type="sldNum" sz="quarter" idx="12"/>
          </p:nvPr>
        </p:nvSpPr>
        <p:spPr/>
        <p:txBody>
          <a:bodyPr/>
          <a:lstStyle/>
          <a:p>
            <a:fld id="{CD9BCE11-0EB0-8A49-A9C8-9E98B35A30F2}" type="slidenum">
              <a:rPr lang="en-US" smtClean="0"/>
              <a:t>13</a:t>
            </a:fld>
            <a:endParaRPr lang="en-US" dirty="0"/>
          </a:p>
        </p:txBody>
      </p:sp>
      <p:pic>
        <p:nvPicPr>
          <p:cNvPr id="8" name="Content Placeholder 7">
            <a:extLst>
              <a:ext uri="{FF2B5EF4-FFF2-40B4-BE49-F238E27FC236}">
                <a16:creationId xmlns:a16="http://schemas.microsoft.com/office/drawing/2014/main" id="{989C6122-E129-DD41-9D94-7F7095051BFB}"/>
              </a:ext>
            </a:extLst>
          </p:cNvPr>
          <p:cNvPicPr>
            <a:picLocks noGrp="1" noChangeAspect="1"/>
          </p:cNvPicPr>
          <p:nvPr>
            <p:ph idx="1"/>
          </p:nvPr>
        </p:nvPicPr>
        <p:blipFill>
          <a:blip r:embed="rId2"/>
          <a:stretch>
            <a:fillRect/>
          </a:stretch>
        </p:blipFill>
        <p:spPr>
          <a:xfrm>
            <a:off x="-256499" y="1310556"/>
            <a:ext cx="9690864" cy="3718643"/>
          </a:xfrm>
          <a:prstGeom prst="rect">
            <a:avLst/>
          </a:prstGeom>
        </p:spPr>
      </p:pic>
      <p:sp>
        <p:nvSpPr>
          <p:cNvPr id="9" name="Rectangle 8">
            <a:extLst>
              <a:ext uri="{FF2B5EF4-FFF2-40B4-BE49-F238E27FC236}">
                <a16:creationId xmlns:a16="http://schemas.microsoft.com/office/drawing/2014/main" id="{6AB22718-FD8E-354A-98A3-1FB5E145EE4B}"/>
              </a:ext>
            </a:extLst>
          </p:cNvPr>
          <p:cNvSpPr/>
          <p:nvPr/>
        </p:nvSpPr>
        <p:spPr>
          <a:xfrm>
            <a:off x="3191933" y="1524000"/>
            <a:ext cx="2794000" cy="76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67920A2-4C57-B74F-B237-EDC57FEFF26D}"/>
              </a:ext>
            </a:extLst>
          </p:cNvPr>
          <p:cNvSpPr/>
          <p:nvPr/>
        </p:nvSpPr>
        <p:spPr>
          <a:xfrm>
            <a:off x="5799667" y="1744133"/>
            <a:ext cx="440266" cy="2751667"/>
          </a:xfrm>
          <a:prstGeom prst="rect">
            <a:avLst/>
          </a:prstGeom>
          <a:solidFill>
            <a:srgbClr val="FFFF00">
              <a:alpha val="2822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14216C4-93B6-F84A-BA65-333CE8A1E6D5}"/>
              </a:ext>
            </a:extLst>
          </p:cNvPr>
          <p:cNvSpPr/>
          <p:nvPr/>
        </p:nvSpPr>
        <p:spPr>
          <a:xfrm>
            <a:off x="1888067" y="1744132"/>
            <a:ext cx="440266" cy="2751667"/>
          </a:xfrm>
          <a:prstGeom prst="rect">
            <a:avLst/>
          </a:prstGeom>
          <a:solidFill>
            <a:srgbClr val="FFFF00">
              <a:alpha val="2822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9E27AF6-C140-2246-8E95-F96ECDFB867E}"/>
              </a:ext>
            </a:extLst>
          </p:cNvPr>
          <p:cNvCxnSpPr/>
          <p:nvPr/>
        </p:nvCxnSpPr>
        <p:spPr>
          <a:xfrm>
            <a:off x="287446" y="1022738"/>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505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57E26-2A65-3148-8ED7-1A7401B79A83}"/>
              </a:ext>
            </a:extLst>
          </p:cNvPr>
          <p:cNvSpPr>
            <a:spLocks noGrp="1"/>
          </p:cNvSpPr>
          <p:nvPr>
            <p:ph type="title"/>
          </p:nvPr>
        </p:nvSpPr>
        <p:spPr>
          <a:xfrm>
            <a:off x="457200" y="274638"/>
            <a:ext cx="8229600" cy="457199"/>
          </a:xfrm>
        </p:spPr>
        <p:txBody>
          <a:bodyPr>
            <a:noAutofit/>
          </a:bodyPr>
          <a:lstStyle/>
          <a:p>
            <a:r>
              <a:rPr lang="en-US" sz="3600" dirty="0"/>
              <a:t>The Data: Harvest Data Yield in bu/acre</a:t>
            </a:r>
          </a:p>
        </p:txBody>
      </p:sp>
      <p:pic>
        <p:nvPicPr>
          <p:cNvPr id="6" name="Content Placeholder 5">
            <a:extLst>
              <a:ext uri="{FF2B5EF4-FFF2-40B4-BE49-F238E27FC236}">
                <a16:creationId xmlns:a16="http://schemas.microsoft.com/office/drawing/2014/main" id="{AFF3D760-7B23-9B42-A586-C623E6C1D313}"/>
              </a:ext>
            </a:extLst>
          </p:cNvPr>
          <p:cNvPicPr>
            <a:picLocks noGrp="1" noChangeAspect="1"/>
          </p:cNvPicPr>
          <p:nvPr>
            <p:ph idx="1"/>
          </p:nvPr>
        </p:nvPicPr>
        <p:blipFill>
          <a:blip r:embed="rId2"/>
          <a:stretch>
            <a:fillRect/>
          </a:stretch>
        </p:blipFill>
        <p:spPr>
          <a:xfrm>
            <a:off x="0" y="972343"/>
            <a:ext cx="9144000" cy="5143501"/>
          </a:xfrm>
          <a:prstGeom prst="rect">
            <a:avLst/>
          </a:prstGeom>
        </p:spPr>
      </p:pic>
      <p:sp>
        <p:nvSpPr>
          <p:cNvPr id="5" name="Slide Number Placeholder 4">
            <a:extLst>
              <a:ext uri="{FF2B5EF4-FFF2-40B4-BE49-F238E27FC236}">
                <a16:creationId xmlns:a16="http://schemas.microsoft.com/office/drawing/2014/main" id="{7E896639-255B-8546-8971-2A59D4284F22}"/>
              </a:ext>
            </a:extLst>
          </p:cNvPr>
          <p:cNvSpPr>
            <a:spLocks noGrp="1"/>
          </p:cNvSpPr>
          <p:nvPr>
            <p:ph type="sldNum" sz="quarter" idx="12"/>
          </p:nvPr>
        </p:nvSpPr>
        <p:spPr/>
        <p:txBody>
          <a:bodyPr/>
          <a:lstStyle/>
          <a:p>
            <a:fld id="{CD9BCE11-0EB0-8A49-A9C8-9E98B35A30F2}" type="slidenum">
              <a:rPr lang="en-US" smtClean="0"/>
              <a:t>14</a:t>
            </a:fld>
            <a:endParaRPr lang="en-US" dirty="0"/>
          </a:p>
        </p:txBody>
      </p:sp>
      <p:sp>
        <p:nvSpPr>
          <p:cNvPr id="7" name="Rectangle 6">
            <a:extLst>
              <a:ext uri="{FF2B5EF4-FFF2-40B4-BE49-F238E27FC236}">
                <a16:creationId xmlns:a16="http://schemas.microsoft.com/office/drawing/2014/main" id="{32F89F6A-1C9E-1143-A519-DCC7D1B54D85}"/>
              </a:ext>
            </a:extLst>
          </p:cNvPr>
          <p:cNvSpPr/>
          <p:nvPr/>
        </p:nvSpPr>
        <p:spPr>
          <a:xfrm>
            <a:off x="5984488" y="1984917"/>
            <a:ext cx="936702" cy="1003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CB4AB40-A9FB-D348-9B8C-7B7826156F2F}"/>
              </a:ext>
            </a:extLst>
          </p:cNvPr>
          <p:cNvSpPr/>
          <p:nvPr/>
        </p:nvSpPr>
        <p:spPr>
          <a:xfrm>
            <a:off x="301614" y="4280476"/>
            <a:ext cx="1011044" cy="7434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B6DBFAC-786F-714A-8EB3-F74973C75D31}"/>
              </a:ext>
            </a:extLst>
          </p:cNvPr>
          <p:cNvSpPr/>
          <p:nvPr/>
        </p:nvSpPr>
        <p:spPr>
          <a:xfrm>
            <a:off x="4881282" y="5957047"/>
            <a:ext cx="682439" cy="9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E244E2D0-BB5C-3542-87A1-FBBC1A60429C}"/>
              </a:ext>
            </a:extLst>
          </p:cNvPr>
          <p:cNvCxnSpPr/>
          <p:nvPr/>
        </p:nvCxnSpPr>
        <p:spPr>
          <a:xfrm>
            <a:off x="457200" y="749242"/>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5800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AB016-52B4-051F-797A-B954A7C8CF81}"/>
              </a:ext>
            </a:extLst>
          </p:cNvPr>
          <p:cNvSpPr>
            <a:spLocks noGrp="1"/>
          </p:cNvSpPr>
          <p:nvPr>
            <p:ph type="title"/>
          </p:nvPr>
        </p:nvSpPr>
        <p:spPr/>
        <p:txBody>
          <a:bodyPr>
            <a:normAutofit fontScale="90000"/>
          </a:bodyPr>
          <a:lstStyle/>
          <a:p>
            <a:r>
              <a:rPr lang="en-US" dirty="0"/>
              <a:t>The Data:  Connecting Planting and Harvest</a:t>
            </a:r>
          </a:p>
        </p:txBody>
      </p:sp>
      <p:sp>
        <p:nvSpPr>
          <p:cNvPr id="3" name="Content Placeholder 2">
            <a:extLst>
              <a:ext uri="{FF2B5EF4-FFF2-40B4-BE49-F238E27FC236}">
                <a16:creationId xmlns:a16="http://schemas.microsoft.com/office/drawing/2014/main" id="{F4C2478E-3063-2811-CE6C-9C9E8EF18463}"/>
              </a:ext>
            </a:extLst>
          </p:cNvPr>
          <p:cNvSpPr>
            <a:spLocks noGrp="1"/>
          </p:cNvSpPr>
          <p:nvPr>
            <p:ph idx="1"/>
          </p:nvPr>
        </p:nvSpPr>
        <p:spPr>
          <a:xfrm>
            <a:off x="457200" y="2012949"/>
            <a:ext cx="8229600" cy="3625851"/>
          </a:xfrm>
        </p:spPr>
        <p:txBody>
          <a:bodyPr/>
          <a:lstStyle/>
          <a:p>
            <a:r>
              <a:rPr lang="en-US" dirty="0"/>
              <a:t>There is a painful process of geolocating each harvest yield point and associating it with the closest planting point</a:t>
            </a:r>
          </a:p>
          <a:p>
            <a:endParaRPr lang="en-US" dirty="0"/>
          </a:p>
          <a:p>
            <a:r>
              <a:rPr lang="en-US" dirty="0"/>
              <a:t>If we are successful, we have associated hybrid, yield, and a geospatial point.</a:t>
            </a:r>
          </a:p>
          <a:p>
            <a:endParaRPr lang="en-US" dirty="0"/>
          </a:p>
          <a:p>
            <a:endParaRPr lang="en-US" dirty="0"/>
          </a:p>
        </p:txBody>
      </p:sp>
      <p:sp>
        <p:nvSpPr>
          <p:cNvPr id="5" name="Slide Number Placeholder 4">
            <a:extLst>
              <a:ext uri="{FF2B5EF4-FFF2-40B4-BE49-F238E27FC236}">
                <a16:creationId xmlns:a16="http://schemas.microsoft.com/office/drawing/2014/main" id="{DB863739-24B1-1D01-42BE-387EF2612F2D}"/>
              </a:ext>
            </a:extLst>
          </p:cNvPr>
          <p:cNvSpPr>
            <a:spLocks noGrp="1"/>
          </p:cNvSpPr>
          <p:nvPr>
            <p:ph type="sldNum" sz="quarter" idx="12"/>
          </p:nvPr>
        </p:nvSpPr>
        <p:spPr/>
        <p:txBody>
          <a:bodyPr/>
          <a:lstStyle/>
          <a:p>
            <a:fld id="{CD9BCE11-0EB0-8A49-A9C8-9E98B35A30F2}" type="slidenum">
              <a:rPr lang="en-US" smtClean="0"/>
              <a:t>15</a:t>
            </a:fld>
            <a:endParaRPr lang="en-US"/>
          </a:p>
        </p:txBody>
      </p:sp>
      <p:cxnSp>
        <p:nvCxnSpPr>
          <p:cNvPr id="6" name="Straight Connector 5">
            <a:extLst>
              <a:ext uri="{FF2B5EF4-FFF2-40B4-BE49-F238E27FC236}">
                <a16:creationId xmlns:a16="http://schemas.microsoft.com/office/drawing/2014/main" id="{C9C23A8B-4FF2-7DC8-A410-30CEEC79CD8E}"/>
              </a:ext>
            </a:extLst>
          </p:cNvPr>
          <p:cNvCxnSpPr/>
          <p:nvPr/>
        </p:nvCxnSpPr>
        <p:spPr>
          <a:xfrm>
            <a:off x="287446" y="15234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3886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7B7EC06-664B-942B-F3C1-406730B18C38}"/>
              </a:ext>
            </a:extLst>
          </p:cNvPr>
          <p:cNvPicPr>
            <a:picLocks noGrp="1" noChangeAspect="1"/>
          </p:cNvPicPr>
          <p:nvPr>
            <p:ph sz="half" idx="2"/>
          </p:nvPr>
        </p:nvPicPr>
        <p:blipFill>
          <a:blip r:embed="rId2"/>
          <a:stretch>
            <a:fillRect/>
          </a:stretch>
        </p:blipFill>
        <p:spPr>
          <a:xfrm>
            <a:off x="5861318" y="0"/>
            <a:ext cx="3282682" cy="6291809"/>
          </a:xfrm>
        </p:spPr>
      </p:pic>
      <p:sp>
        <p:nvSpPr>
          <p:cNvPr id="5" name="Text Placeholder 4">
            <a:extLst>
              <a:ext uri="{FF2B5EF4-FFF2-40B4-BE49-F238E27FC236}">
                <a16:creationId xmlns:a16="http://schemas.microsoft.com/office/drawing/2014/main" id="{5C983389-9983-F363-1B36-D2229ABC9180}"/>
              </a:ext>
            </a:extLst>
          </p:cNvPr>
          <p:cNvSpPr>
            <a:spLocks noGrp="1"/>
          </p:cNvSpPr>
          <p:nvPr>
            <p:ph type="body" sz="quarter" idx="3"/>
          </p:nvPr>
        </p:nvSpPr>
        <p:spPr>
          <a:xfrm>
            <a:off x="167140" y="129060"/>
            <a:ext cx="5210403" cy="1841708"/>
          </a:xfrm>
        </p:spPr>
        <p:txBody>
          <a:bodyPr>
            <a:normAutofit fontScale="92500" lnSpcReduction="20000"/>
          </a:bodyPr>
          <a:lstStyle/>
          <a:p>
            <a:r>
              <a:rPr lang="en-US" dirty="0"/>
              <a:t>Soil Type:  NCCPI (National Commodity Crop Productivity Index (Corn and Soybean)</a:t>
            </a:r>
          </a:p>
          <a:p>
            <a:endParaRPr lang="en-US" dirty="0"/>
          </a:p>
          <a:p>
            <a:r>
              <a:rPr lang="en-US" dirty="0"/>
              <a:t>Soil Productivity is rated from – 0.0 (Poor) to 1.0 (Excellent)</a:t>
            </a:r>
          </a:p>
        </p:txBody>
      </p:sp>
      <p:pic>
        <p:nvPicPr>
          <p:cNvPr id="12" name="Content Placeholder 11">
            <a:extLst>
              <a:ext uri="{FF2B5EF4-FFF2-40B4-BE49-F238E27FC236}">
                <a16:creationId xmlns:a16="http://schemas.microsoft.com/office/drawing/2014/main" id="{875D701A-41F2-392D-C02B-489FD92C44CC}"/>
              </a:ext>
            </a:extLst>
          </p:cNvPr>
          <p:cNvPicPr>
            <a:picLocks noGrp="1" noChangeAspect="1"/>
          </p:cNvPicPr>
          <p:nvPr>
            <p:ph sz="quarter" idx="4"/>
          </p:nvPr>
        </p:nvPicPr>
        <p:blipFill>
          <a:blip r:embed="rId3"/>
          <a:stretch>
            <a:fillRect/>
          </a:stretch>
        </p:blipFill>
        <p:spPr>
          <a:xfrm>
            <a:off x="167140" y="2080162"/>
            <a:ext cx="5468918" cy="4166794"/>
          </a:xfrm>
        </p:spPr>
      </p:pic>
      <p:sp>
        <p:nvSpPr>
          <p:cNvPr id="8" name="Slide Number Placeholder 7">
            <a:extLst>
              <a:ext uri="{FF2B5EF4-FFF2-40B4-BE49-F238E27FC236}">
                <a16:creationId xmlns:a16="http://schemas.microsoft.com/office/drawing/2014/main" id="{F47EA045-A355-5D6B-0B58-8309C21D73CC}"/>
              </a:ext>
            </a:extLst>
          </p:cNvPr>
          <p:cNvSpPr>
            <a:spLocks noGrp="1"/>
          </p:cNvSpPr>
          <p:nvPr>
            <p:ph type="sldNum" sz="quarter" idx="12"/>
          </p:nvPr>
        </p:nvSpPr>
        <p:spPr/>
        <p:txBody>
          <a:bodyPr/>
          <a:lstStyle/>
          <a:p>
            <a:fld id="{CD9BCE11-0EB0-8A49-A9C8-9E98B35A30F2}" type="slidenum">
              <a:rPr lang="en-US" smtClean="0"/>
              <a:t>16</a:t>
            </a:fld>
            <a:endParaRPr lang="en-US"/>
          </a:p>
        </p:txBody>
      </p:sp>
    </p:spTree>
    <p:extLst>
      <p:ext uri="{BB962C8B-B14F-4D97-AF65-F5344CB8AC3E}">
        <p14:creationId xmlns:p14="http://schemas.microsoft.com/office/powerpoint/2010/main" val="3078813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A6B98-B70C-9C96-5481-4491C61FB1CB}"/>
              </a:ext>
            </a:extLst>
          </p:cNvPr>
          <p:cNvSpPr>
            <a:spLocks noGrp="1"/>
          </p:cNvSpPr>
          <p:nvPr>
            <p:ph type="title"/>
          </p:nvPr>
        </p:nvSpPr>
        <p:spPr/>
        <p:txBody>
          <a:bodyPr/>
          <a:lstStyle/>
          <a:p>
            <a:r>
              <a:rPr lang="en-US" dirty="0"/>
              <a:t>The Data: What do we learn?</a:t>
            </a:r>
          </a:p>
        </p:txBody>
      </p:sp>
      <p:pic>
        <p:nvPicPr>
          <p:cNvPr id="7" name="Content Placeholder 6">
            <a:extLst>
              <a:ext uri="{FF2B5EF4-FFF2-40B4-BE49-F238E27FC236}">
                <a16:creationId xmlns:a16="http://schemas.microsoft.com/office/drawing/2014/main" id="{3AB963A6-FD8E-38D9-CFAA-DF1D3E2FA8C8}"/>
              </a:ext>
            </a:extLst>
          </p:cNvPr>
          <p:cNvPicPr>
            <a:picLocks noGrp="1" noChangeAspect="1"/>
          </p:cNvPicPr>
          <p:nvPr>
            <p:ph idx="1"/>
          </p:nvPr>
        </p:nvPicPr>
        <p:blipFill>
          <a:blip r:embed="rId2"/>
          <a:stretch>
            <a:fillRect/>
          </a:stretch>
        </p:blipFill>
        <p:spPr>
          <a:xfrm>
            <a:off x="1025536" y="1551749"/>
            <a:ext cx="7092927" cy="4525963"/>
          </a:xfrm>
          <a:solidFill>
            <a:schemeClr val="bg1"/>
          </a:solidFill>
        </p:spPr>
      </p:pic>
      <p:sp>
        <p:nvSpPr>
          <p:cNvPr id="5" name="Slide Number Placeholder 4">
            <a:extLst>
              <a:ext uri="{FF2B5EF4-FFF2-40B4-BE49-F238E27FC236}">
                <a16:creationId xmlns:a16="http://schemas.microsoft.com/office/drawing/2014/main" id="{82728D2B-84AA-DAF8-BA43-6C8685B0FDB2}"/>
              </a:ext>
            </a:extLst>
          </p:cNvPr>
          <p:cNvSpPr>
            <a:spLocks noGrp="1"/>
          </p:cNvSpPr>
          <p:nvPr>
            <p:ph type="sldNum" sz="quarter" idx="12"/>
          </p:nvPr>
        </p:nvSpPr>
        <p:spPr/>
        <p:txBody>
          <a:bodyPr/>
          <a:lstStyle/>
          <a:p>
            <a:fld id="{CD9BCE11-0EB0-8A49-A9C8-9E98B35A30F2}" type="slidenum">
              <a:rPr lang="en-US" smtClean="0"/>
              <a:t>17</a:t>
            </a:fld>
            <a:endParaRPr lang="en-US"/>
          </a:p>
        </p:txBody>
      </p:sp>
      <p:sp>
        <p:nvSpPr>
          <p:cNvPr id="8" name="TextBox 7">
            <a:extLst>
              <a:ext uri="{FF2B5EF4-FFF2-40B4-BE49-F238E27FC236}">
                <a16:creationId xmlns:a16="http://schemas.microsoft.com/office/drawing/2014/main" id="{24A6AF27-C809-CB22-5F88-FF3713FC60A2}"/>
              </a:ext>
            </a:extLst>
          </p:cNvPr>
          <p:cNvSpPr txBox="1"/>
          <p:nvPr/>
        </p:nvSpPr>
        <p:spPr>
          <a:xfrm>
            <a:off x="4191000" y="2460355"/>
            <a:ext cx="3429000" cy="2031325"/>
          </a:xfrm>
          <a:prstGeom prst="rect">
            <a:avLst/>
          </a:prstGeom>
          <a:noFill/>
        </p:spPr>
        <p:txBody>
          <a:bodyPr wrap="square" rtlCol="0">
            <a:spAutoFit/>
          </a:bodyPr>
          <a:lstStyle/>
          <a:p>
            <a:r>
              <a:rPr lang="en-US" dirty="0"/>
              <a:t>Plot Number vs. Yield in </a:t>
            </a:r>
            <a:r>
              <a:rPr lang="en-US" dirty="0" err="1"/>
              <a:t>bu</a:t>
            </a:r>
            <a:r>
              <a:rPr lang="en-US" dirty="0"/>
              <a:t>/ac.</a:t>
            </a:r>
          </a:p>
          <a:p>
            <a:endParaRPr lang="en-US" dirty="0"/>
          </a:p>
          <a:p>
            <a:r>
              <a:rPr lang="en-US" dirty="0"/>
              <a:t>It’s a spectrum.  We’re doing spectroscopy….with corn yields!</a:t>
            </a:r>
          </a:p>
          <a:p>
            <a:endParaRPr lang="en-US" dirty="0"/>
          </a:p>
          <a:p>
            <a:r>
              <a:rPr lang="en-US" dirty="0"/>
              <a:t>Here we see the effect of planting density on yield. (1000’s/ac)</a:t>
            </a:r>
          </a:p>
        </p:txBody>
      </p:sp>
      <p:cxnSp>
        <p:nvCxnSpPr>
          <p:cNvPr id="9" name="Straight Connector 8">
            <a:extLst>
              <a:ext uri="{FF2B5EF4-FFF2-40B4-BE49-F238E27FC236}">
                <a16:creationId xmlns:a16="http://schemas.microsoft.com/office/drawing/2014/main" id="{024FBCFF-E0A0-323B-F316-8F1D73D40168}"/>
              </a:ext>
            </a:extLst>
          </p:cNvPr>
          <p:cNvCxnSpPr/>
          <p:nvPr/>
        </p:nvCxnSpPr>
        <p:spPr>
          <a:xfrm>
            <a:off x="372322" y="1327538"/>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7925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EB84-9F54-C9DB-C76A-A2DE39801E46}"/>
              </a:ext>
            </a:extLst>
          </p:cNvPr>
          <p:cNvSpPr>
            <a:spLocks noGrp="1"/>
          </p:cNvSpPr>
          <p:nvPr>
            <p:ph type="title"/>
          </p:nvPr>
        </p:nvSpPr>
        <p:spPr/>
        <p:txBody>
          <a:bodyPr/>
          <a:lstStyle/>
          <a:p>
            <a:r>
              <a:rPr lang="en-US" dirty="0"/>
              <a:t>The Data: What do we learn?</a:t>
            </a:r>
          </a:p>
        </p:txBody>
      </p:sp>
      <p:pic>
        <p:nvPicPr>
          <p:cNvPr id="7" name="Content Placeholder 6">
            <a:extLst>
              <a:ext uri="{FF2B5EF4-FFF2-40B4-BE49-F238E27FC236}">
                <a16:creationId xmlns:a16="http://schemas.microsoft.com/office/drawing/2014/main" id="{9FF284E3-6D6C-91A6-62C7-36E31C2C868F}"/>
              </a:ext>
            </a:extLst>
          </p:cNvPr>
          <p:cNvPicPr>
            <a:picLocks noGrp="1" noChangeAspect="1"/>
          </p:cNvPicPr>
          <p:nvPr>
            <p:ph idx="1"/>
          </p:nvPr>
        </p:nvPicPr>
        <p:blipFill>
          <a:blip r:embed="rId2"/>
          <a:stretch>
            <a:fillRect/>
          </a:stretch>
        </p:blipFill>
        <p:spPr>
          <a:xfrm>
            <a:off x="457200" y="2015247"/>
            <a:ext cx="8229600" cy="3743494"/>
          </a:xfrm>
          <a:solidFill>
            <a:schemeClr val="bg1"/>
          </a:solidFill>
        </p:spPr>
      </p:pic>
      <p:sp>
        <p:nvSpPr>
          <p:cNvPr id="5" name="Slide Number Placeholder 4">
            <a:extLst>
              <a:ext uri="{FF2B5EF4-FFF2-40B4-BE49-F238E27FC236}">
                <a16:creationId xmlns:a16="http://schemas.microsoft.com/office/drawing/2014/main" id="{0B12320D-B93B-FC8C-7C0E-C1E0AF2E0BCB}"/>
              </a:ext>
            </a:extLst>
          </p:cNvPr>
          <p:cNvSpPr>
            <a:spLocks noGrp="1"/>
          </p:cNvSpPr>
          <p:nvPr>
            <p:ph type="sldNum" sz="quarter" idx="12"/>
          </p:nvPr>
        </p:nvSpPr>
        <p:spPr/>
        <p:txBody>
          <a:bodyPr/>
          <a:lstStyle/>
          <a:p>
            <a:fld id="{CD9BCE11-0EB0-8A49-A9C8-9E98B35A30F2}" type="slidenum">
              <a:rPr lang="en-US" smtClean="0"/>
              <a:t>18</a:t>
            </a:fld>
            <a:endParaRPr lang="en-US"/>
          </a:p>
        </p:txBody>
      </p:sp>
      <p:sp>
        <p:nvSpPr>
          <p:cNvPr id="8" name="TextBox 7">
            <a:extLst>
              <a:ext uri="{FF2B5EF4-FFF2-40B4-BE49-F238E27FC236}">
                <a16:creationId xmlns:a16="http://schemas.microsoft.com/office/drawing/2014/main" id="{30A5CFDD-073A-45C6-C351-B4AB2D4DE0B3}"/>
              </a:ext>
            </a:extLst>
          </p:cNvPr>
          <p:cNvSpPr txBox="1"/>
          <p:nvPr/>
        </p:nvSpPr>
        <p:spPr>
          <a:xfrm>
            <a:off x="1306286" y="2113710"/>
            <a:ext cx="2383971" cy="1477328"/>
          </a:xfrm>
          <a:prstGeom prst="rect">
            <a:avLst/>
          </a:prstGeom>
          <a:noFill/>
        </p:spPr>
        <p:txBody>
          <a:bodyPr wrap="square" rtlCol="0">
            <a:spAutoFit/>
          </a:bodyPr>
          <a:lstStyle/>
          <a:p>
            <a:r>
              <a:rPr lang="en-US" dirty="0"/>
              <a:t>Yields for different soil types:</a:t>
            </a:r>
          </a:p>
          <a:p>
            <a:endParaRPr lang="en-US" dirty="0"/>
          </a:p>
          <a:p>
            <a:r>
              <a:rPr lang="en-US" dirty="0"/>
              <a:t>What hybrids perform best on each soil?</a:t>
            </a:r>
          </a:p>
        </p:txBody>
      </p:sp>
      <p:cxnSp>
        <p:nvCxnSpPr>
          <p:cNvPr id="9" name="Straight Connector 8">
            <a:extLst>
              <a:ext uri="{FF2B5EF4-FFF2-40B4-BE49-F238E27FC236}">
                <a16:creationId xmlns:a16="http://schemas.microsoft.com/office/drawing/2014/main" id="{96FFAA2F-3B86-7286-E868-B3344CE51F4B}"/>
              </a:ext>
            </a:extLst>
          </p:cNvPr>
          <p:cNvCxnSpPr/>
          <p:nvPr/>
        </p:nvCxnSpPr>
        <p:spPr>
          <a:xfrm>
            <a:off x="287446" y="15234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5787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EB84-9F54-C9DB-C76A-A2DE39801E46}"/>
              </a:ext>
            </a:extLst>
          </p:cNvPr>
          <p:cNvSpPr>
            <a:spLocks noGrp="1"/>
          </p:cNvSpPr>
          <p:nvPr>
            <p:ph type="title"/>
          </p:nvPr>
        </p:nvSpPr>
        <p:spPr/>
        <p:txBody>
          <a:bodyPr/>
          <a:lstStyle/>
          <a:p>
            <a:r>
              <a:rPr lang="en-US" dirty="0"/>
              <a:t>The Data: What do we learn?</a:t>
            </a:r>
          </a:p>
        </p:txBody>
      </p:sp>
      <p:sp>
        <p:nvSpPr>
          <p:cNvPr id="5" name="Slide Number Placeholder 4">
            <a:extLst>
              <a:ext uri="{FF2B5EF4-FFF2-40B4-BE49-F238E27FC236}">
                <a16:creationId xmlns:a16="http://schemas.microsoft.com/office/drawing/2014/main" id="{0B12320D-B93B-FC8C-7C0E-C1E0AF2E0BCB}"/>
              </a:ext>
            </a:extLst>
          </p:cNvPr>
          <p:cNvSpPr>
            <a:spLocks noGrp="1"/>
          </p:cNvSpPr>
          <p:nvPr>
            <p:ph type="sldNum" sz="quarter" idx="12"/>
          </p:nvPr>
        </p:nvSpPr>
        <p:spPr/>
        <p:txBody>
          <a:bodyPr/>
          <a:lstStyle/>
          <a:p>
            <a:fld id="{CD9BCE11-0EB0-8A49-A9C8-9E98B35A30F2}" type="slidenum">
              <a:rPr lang="en-US" smtClean="0"/>
              <a:t>19</a:t>
            </a:fld>
            <a:endParaRPr lang="en-US"/>
          </a:p>
        </p:txBody>
      </p:sp>
      <p:cxnSp>
        <p:nvCxnSpPr>
          <p:cNvPr id="9" name="Straight Connector 8">
            <a:extLst>
              <a:ext uri="{FF2B5EF4-FFF2-40B4-BE49-F238E27FC236}">
                <a16:creationId xmlns:a16="http://schemas.microsoft.com/office/drawing/2014/main" id="{96FFAA2F-3B86-7286-E868-B3344CE51F4B}"/>
              </a:ext>
            </a:extLst>
          </p:cNvPr>
          <p:cNvCxnSpPr/>
          <p:nvPr/>
        </p:nvCxnSpPr>
        <p:spPr>
          <a:xfrm>
            <a:off x="287446" y="15234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pic>
        <p:nvPicPr>
          <p:cNvPr id="10" name="Content Placeholder 9">
            <a:extLst>
              <a:ext uri="{FF2B5EF4-FFF2-40B4-BE49-F238E27FC236}">
                <a16:creationId xmlns:a16="http://schemas.microsoft.com/office/drawing/2014/main" id="{17AE886D-816E-A49E-6824-32A100E8F27A}"/>
              </a:ext>
            </a:extLst>
          </p:cNvPr>
          <p:cNvPicPr>
            <a:picLocks noGrp="1" noChangeAspect="1"/>
          </p:cNvPicPr>
          <p:nvPr>
            <p:ph idx="1"/>
          </p:nvPr>
        </p:nvPicPr>
        <p:blipFill>
          <a:blip r:embed="rId2">
            <a:alphaModFix/>
          </a:blip>
          <a:stretch>
            <a:fillRect/>
          </a:stretch>
        </p:blipFill>
        <p:spPr>
          <a:xfrm>
            <a:off x="1443988" y="1629325"/>
            <a:ext cx="6256023" cy="4525963"/>
          </a:xfrm>
          <a:solidFill>
            <a:schemeClr val="bg1"/>
          </a:solidFill>
        </p:spPr>
      </p:pic>
      <p:sp>
        <p:nvSpPr>
          <p:cNvPr id="11" name="TextBox 10">
            <a:extLst>
              <a:ext uri="{FF2B5EF4-FFF2-40B4-BE49-F238E27FC236}">
                <a16:creationId xmlns:a16="http://schemas.microsoft.com/office/drawing/2014/main" id="{9E22741B-8DED-D928-9C5C-609C8A5FB4A4}"/>
              </a:ext>
            </a:extLst>
          </p:cNvPr>
          <p:cNvSpPr txBox="1"/>
          <p:nvPr/>
        </p:nvSpPr>
        <p:spPr>
          <a:xfrm>
            <a:off x="5649686" y="2113710"/>
            <a:ext cx="1883228" cy="646331"/>
          </a:xfrm>
          <a:prstGeom prst="rect">
            <a:avLst/>
          </a:prstGeom>
          <a:noFill/>
        </p:spPr>
        <p:txBody>
          <a:bodyPr wrap="square" rtlCol="0">
            <a:spAutoFit/>
          </a:bodyPr>
          <a:lstStyle/>
          <a:p>
            <a:r>
              <a:rPr lang="en-US" dirty="0"/>
              <a:t>Many hybrids on a single soil type</a:t>
            </a:r>
          </a:p>
        </p:txBody>
      </p:sp>
    </p:spTree>
    <p:extLst>
      <p:ext uri="{BB962C8B-B14F-4D97-AF65-F5344CB8AC3E}">
        <p14:creationId xmlns:p14="http://schemas.microsoft.com/office/powerpoint/2010/main" val="100382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3D012-613C-3B74-D455-166E491D3A94}"/>
              </a:ext>
            </a:extLst>
          </p:cNvPr>
          <p:cNvSpPr>
            <a:spLocks noGrp="1"/>
          </p:cNvSpPr>
          <p:nvPr>
            <p:ph type="title"/>
          </p:nvPr>
        </p:nvSpPr>
        <p:spPr/>
        <p:txBody>
          <a:bodyPr/>
          <a:lstStyle/>
          <a:p>
            <a:r>
              <a:rPr lang="en-US" dirty="0"/>
              <a:t>Overview</a:t>
            </a:r>
          </a:p>
        </p:txBody>
      </p:sp>
      <p:sp>
        <p:nvSpPr>
          <p:cNvPr id="4" name="Slide Number Placeholder 3">
            <a:extLst>
              <a:ext uri="{FF2B5EF4-FFF2-40B4-BE49-F238E27FC236}">
                <a16:creationId xmlns:a16="http://schemas.microsoft.com/office/drawing/2014/main" id="{DE5F4BD8-175F-6B79-0A4E-6DD03D90CA47}"/>
              </a:ext>
            </a:extLst>
          </p:cNvPr>
          <p:cNvSpPr>
            <a:spLocks noGrp="1"/>
          </p:cNvSpPr>
          <p:nvPr>
            <p:ph type="sldNum" sz="quarter" idx="12"/>
          </p:nvPr>
        </p:nvSpPr>
        <p:spPr/>
        <p:txBody>
          <a:bodyPr/>
          <a:lstStyle/>
          <a:p>
            <a:fld id="{CD9BCE11-0EB0-8A49-A9C8-9E98B35A30F2}" type="slidenum">
              <a:rPr lang="en-US" smtClean="0"/>
              <a:t>2</a:t>
            </a:fld>
            <a:endParaRPr lang="en-US"/>
          </a:p>
        </p:txBody>
      </p:sp>
      <p:sp>
        <p:nvSpPr>
          <p:cNvPr id="5" name="TextBox 4">
            <a:extLst>
              <a:ext uri="{FF2B5EF4-FFF2-40B4-BE49-F238E27FC236}">
                <a16:creationId xmlns:a16="http://schemas.microsoft.com/office/drawing/2014/main" id="{7BDB8C57-85DD-2456-1348-49FBF1F1CC39}"/>
              </a:ext>
            </a:extLst>
          </p:cNvPr>
          <p:cNvSpPr txBox="1"/>
          <p:nvPr/>
        </p:nvSpPr>
        <p:spPr>
          <a:xfrm>
            <a:off x="740229" y="1752600"/>
            <a:ext cx="7707085" cy="3323987"/>
          </a:xfrm>
          <a:prstGeom prst="rect">
            <a:avLst/>
          </a:prstGeom>
          <a:noFill/>
        </p:spPr>
        <p:txBody>
          <a:bodyPr wrap="square" rtlCol="0">
            <a:spAutoFit/>
          </a:bodyPr>
          <a:lstStyle/>
          <a:p>
            <a:pPr marL="400050" indent="-400050">
              <a:buFont typeface="+mj-lt"/>
              <a:buAutoNum type="romanUcPeriod"/>
            </a:pPr>
            <a:r>
              <a:rPr lang="en-US" sz="2400" dirty="0"/>
              <a:t>Introduction—Why does it matter? What are the big questions and  Why Physics and Agriculture?  Do we have something to contribute?</a:t>
            </a:r>
          </a:p>
          <a:p>
            <a:pPr marL="400050" indent="-400050">
              <a:buFont typeface="+mj-lt"/>
              <a:buAutoNum type="romanUcPeriod"/>
            </a:pPr>
            <a:r>
              <a:rPr lang="en-US" sz="2400" dirty="0"/>
              <a:t>Data—What is it like and how is it acquired?  Connections to thinking like a Physicists</a:t>
            </a:r>
          </a:p>
          <a:p>
            <a:pPr marL="400050" indent="-400050">
              <a:buFont typeface="+mj-lt"/>
              <a:buAutoNum type="romanUcPeriod"/>
            </a:pPr>
            <a:r>
              <a:rPr lang="en-US" sz="2400" dirty="0"/>
              <a:t>What might we learn?  Modeling data like a Physicist.</a:t>
            </a:r>
          </a:p>
          <a:p>
            <a:pPr marL="400050" indent="-400050">
              <a:buFont typeface="+mj-lt"/>
              <a:buAutoNum type="romanUcPeriod"/>
            </a:pPr>
            <a:r>
              <a:rPr lang="en-US" sz="2400" dirty="0"/>
              <a:t>Getting better data—building better models</a:t>
            </a:r>
          </a:p>
          <a:p>
            <a:pPr marL="400050" indent="-400050">
              <a:buFont typeface="+mj-lt"/>
              <a:buAutoNum type="romanUcPeriod"/>
            </a:pPr>
            <a:r>
              <a:rPr lang="en-US" sz="2400" dirty="0"/>
              <a:t>The Future and How we contribute.</a:t>
            </a:r>
            <a:endParaRPr lang="en-US" dirty="0"/>
          </a:p>
          <a:p>
            <a:pPr marL="285750" indent="-285750">
              <a:buFont typeface="Arial" panose="020B0604020202020204" pitchFamily="34" charset="0"/>
              <a:buChar char="•"/>
            </a:pPr>
            <a:endParaRPr lang="en-US" dirty="0"/>
          </a:p>
        </p:txBody>
      </p:sp>
      <p:cxnSp>
        <p:nvCxnSpPr>
          <p:cNvPr id="6" name="Straight Connector 5">
            <a:extLst>
              <a:ext uri="{FF2B5EF4-FFF2-40B4-BE49-F238E27FC236}">
                <a16:creationId xmlns:a16="http://schemas.microsoft.com/office/drawing/2014/main" id="{1FBDCA57-C6CB-7D0B-6C33-A93A1939CDA3}"/>
              </a:ext>
            </a:extLst>
          </p:cNvPr>
          <p:cNvCxnSpPr/>
          <p:nvPr/>
        </p:nvCxnSpPr>
        <p:spPr>
          <a:xfrm>
            <a:off x="372323" y="1250552"/>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2207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C3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7B55-A47D-DE38-7C6A-FFC8EC5A96C2}"/>
              </a:ext>
            </a:extLst>
          </p:cNvPr>
          <p:cNvSpPr>
            <a:spLocks noGrp="1"/>
          </p:cNvSpPr>
          <p:nvPr>
            <p:ph type="title"/>
          </p:nvPr>
        </p:nvSpPr>
        <p:spPr>
          <a:xfrm>
            <a:off x="555172" y="-48700"/>
            <a:ext cx="8229600" cy="1143000"/>
          </a:xfrm>
        </p:spPr>
        <p:txBody>
          <a:bodyPr/>
          <a:lstStyle/>
          <a:p>
            <a:r>
              <a:rPr lang="en-US" dirty="0"/>
              <a:t>The Data:  What do we learn?</a:t>
            </a:r>
          </a:p>
        </p:txBody>
      </p:sp>
      <p:pic>
        <p:nvPicPr>
          <p:cNvPr id="8" name="Content Placeholder 7">
            <a:extLst>
              <a:ext uri="{FF2B5EF4-FFF2-40B4-BE49-F238E27FC236}">
                <a16:creationId xmlns:a16="http://schemas.microsoft.com/office/drawing/2014/main" id="{DBD3762A-11B0-31A0-BFD6-4A184107607C}"/>
              </a:ext>
            </a:extLst>
          </p:cNvPr>
          <p:cNvPicPr>
            <a:picLocks noGrp="1" noChangeAspect="1"/>
          </p:cNvPicPr>
          <p:nvPr>
            <p:ph sz="half" idx="1"/>
          </p:nvPr>
        </p:nvPicPr>
        <p:blipFill>
          <a:blip r:embed="rId2">
            <a:lum bright="-9000" contrast="-5000"/>
            <a:alphaModFix/>
          </a:blip>
          <a:stretch>
            <a:fillRect/>
          </a:stretch>
        </p:blipFill>
        <p:spPr>
          <a:xfrm>
            <a:off x="1524000" y="1452077"/>
            <a:ext cx="6302829" cy="4680868"/>
          </a:xfrm>
          <a:solidFill>
            <a:schemeClr val="bg1"/>
          </a:solidFill>
        </p:spPr>
      </p:pic>
      <p:sp>
        <p:nvSpPr>
          <p:cNvPr id="5" name="Date Placeholder 4">
            <a:extLst>
              <a:ext uri="{FF2B5EF4-FFF2-40B4-BE49-F238E27FC236}">
                <a16:creationId xmlns:a16="http://schemas.microsoft.com/office/drawing/2014/main" id="{F2265C1F-BB1C-722C-41B8-C37DC599B60B}"/>
              </a:ext>
            </a:extLst>
          </p:cNvPr>
          <p:cNvSpPr>
            <a:spLocks noGrp="1"/>
          </p:cNvSpPr>
          <p:nvPr>
            <p:ph type="dt" sz="half" idx="10"/>
          </p:nvPr>
        </p:nvSpPr>
        <p:spPr/>
        <p:txBody>
          <a:bodyPr/>
          <a:lstStyle/>
          <a:p>
            <a:r>
              <a:rPr lang="en-US"/>
              <a:t>7/29/13</a:t>
            </a:r>
          </a:p>
        </p:txBody>
      </p:sp>
      <p:sp>
        <p:nvSpPr>
          <p:cNvPr id="6" name="Slide Number Placeholder 5">
            <a:extLst>
              <a:ext uri="{FF2B5EF4-FFF2-40B4-BE49-F238E27FC236}">
                <a16:creationId xmlns:a16="http://schemas.microsoft.com/office/drawing/2014/main" id="{F1EB06E8-3775-0553-19A7-267EC315471A}"/>
              </a:ext>
            </a:extLst>
          </p:cNvPr>
          <p:cNvSpPr>
            <a:spLocks noGrp="1"/>
          </p:cNvSpPr>
          <p:nvPr>
            <p:ph type="sldNum" sz="quarter" idx="12"/>
          </p:nvPr>
        </p:nvSpPr>
        <p:spPr/>
        <p:txBody>
          <a:bodyPr/>
          <a:lstStyle/>
          <a:p>
            <a:fld id="{CD9BCE11-0EB0-8A49-A9C8-9E98B35A30F2}" type="slidenum">
              <a:rPr lang="en-US" smtClean="0"/>
              <a:t>20</a:t>
            </a:fld>
            <a:endParaRPr lang="en-US"/>
          </a:p>
        </p:txBody>
      </p:sp>
      <p:sp>
        <p:nvSpPr>
          <p:cNvPr id="9" name="TextBox 8">
            <a:extLst>
              <a:ext uri="{FF2B5EF4-FFF2-40B4-BE49-F238E27FC236}">
                <a16:creationId xmlns:a16="http://schemas.microsoft.com/office/drawing/2014/main" id="{F403A359-9B33-5D4F-BE36-6C0A2254B5FB}"/>
              </a:ext>
            </a:extLst>
          </p:cNvPr>
          <p:cNvSpPr txBox="1"/>
          <p:nvPr/>
        </p:nvSpPr>
        <p:spPr>
          <a:xfrm>
            <a:off x="5414748" y="1648020"/>
            <a:ext cx="2276903" cy="1200329"/>
          </a:xfrm>
          <a:prstGeom prst="rect">
            <a:avLst/>
          </a:prstGeom>
          <a:noFill/>
        </p:spPr>
        <p:txBody>
          <a:bodyPr wrap="square" rtlCol="0">
            <a:spAutoFit/>
          </a:bodyPr>
          <a:lstStyle/>
          <a:p>
            <a:r>
              <a:rPr lang="en-US" dirty="0"/>
              <a:t>Different growers with different yields – same hybrid, same soil type?  Why?</a:t>
            </a:r>
          </a:p>
        </p:txBody>
      </p:sp>
      <p:cxnSp>
        <p:nvCxnSpPr>
          <p:cNvPr id="10" name="Straight Connector 9">
            <a:extLst>
              <a:ext uri="{FF2B5EF4-FFF2-40B4-BE49-F238E27FC236}">
                <a16:creationId xmlns:a16="http://schemas.microsoft.com/office/drawing/2014/main" id="{F03496C5-C962-B3F5-8107-855B0A840C6F}"/>
              </a:ext>
            </a:extLst>
          </p:cNvPr>
          <p:cNvCxnSpPr/>
          <p:nvPr/>
        </p:nvCxnSpPr>
        <p:spPr>
          <a:xfrm>
            <a:off x="287446" y="1094300"/>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290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A0B2-ACD2-4AC5-7B9C-170F2DA95648}"/>
              </a:ext>
            </a:extLst>
          </p:cNvPr>
          <p:cNvSpPr>
            <a:spLocks noGrp="1"/>
          </p:cNvSpPr>
          <p:nvPr>
            <p:ph type="title"/>
          </p:nvPr>
        </p:nvSpPr>
        <p:spPr/>
        <p:txBody>
          <a:bodyPr/>
          <a:lstStyle/>
          <a:p>
            <a:r>
              <a:rPr lang="en-US" dirty="0"/>
              <a:t>The Data: What do we learn?</a:t>
            </a:r>
          </a:p>
        </p:txBody>
      </p:sp>
      <p:pic>
        <p:nvPicPr>
          <p:cNvPr id="7" name="Content Placeholder 6">
            <a:extLst>
              <a:ext uri="{FF2B5EF4-FFF2-40B4-BE49-F238E27FC236}">
                <a16:creationId xmlns:a16="http://schemas.microsoft.com/office/drawing/2014/main" id="{50531BEB-22D2-87CC-E395-337095D09645}"/>
              </a:ext>
            </a:extLst>
          </p:cNvPr>
          <p:cNvPicPr>
            <a:picLocks noGrp="1" noChangeAspect="1"/>
          </p:cNvPicPr>
          <p:nvPr>
            <p:ph idx="1"/>
          </p:nvPr>
        </p:nvPicPr>
        <p:blipFill>
          <a:blip r:embed="rId2"/>
          <a:stretch>
            <a:fillRect/>
          </a:stretch>
        </p:blipFill>
        <p:spPr>
          <a:xfrm>
            <a:off x="601267" y="1551748"/>
            <a:ext cx="7941466" cy="4525963"/>
          </a:xfrm>
          <a:solidFill>
            <a:schemeClr val="bg1"/>
          </a:solidFill>
        </p:spPr>
      </p:pic>
      <p:sp>
        <p:nvSpPr>
          <p:cNvPr id="5" name="Slide Number Placeholder 4">
            <a:extLst>
              <a:ext uri="{FF2B5EF4-FFF2-40B4-BE49-F238E27FC236}">
                <a16:creationId xmlns:a16="http://schemas.microsoft.com/office/drawing/2014/main" id="{9DD6C954-C8E7-C1FD-3B6F-DA92A963A579}"/>
              </a:ext>
            </a:extLst>
          </p:cNvPr>
          <p:cNvSpPr>
            <a:spLocks noGrp="1"/>
          </p:cNvSpPr>
          <p:nvPr>
            <p:ph type="sldNum" sz="quarter" idx="12"/>
          </p:nvPr>
        </p:nvSpPr>
        <p:spPr/>
        <p:txBody>
          <a:bodyPr/>
          <a:lstStyle/>
          <a:p>
            <a:fld id="{CD9BCE11-0EB0-8A49-A9C8-9E98B35A30F2}" type="slidenum">
              <a:rPr lang="en-US" smtClean="0"/>
              <a:t>21</a:t>
            </a:fld>
            <a:endParaRPr lang="en-US"/>
          </a:p>
        </p:txBody>
      </p:sp>
      <p:sp>
        <p:nvSpPr>
          <p:cNvPr id="8" name="TextBox 7">
            <a:extLst>
              <a:ext uri="{FF2B5EF4-FFF2-40B4-BE49-F238E27FC236}">
                <a16:creationId xmlns:a16="http://schemas.microsoft.com/office/drawing/2014/main" id="{C39D02E9-B1EA-F0B2-6AEE-FD591153F96A}"/>
              </a:ext>
            </a:extLst>
          </p:cNvPr>
          <p:cNvSpPr txBox="1"/>
          <p:nvPr/>
        </p:nvSpPr>
        <p:spPr>
          <a:xfrm>
            <a:off x="1524000" y="2013857"/>
            <a:ext cx="2676117" cy="369332"/>
          </a:xfrm>
          <a:prstGeom prst="rect">
            <a:avLst/>
          </a:prstGeom>
          <a:noFill/>
        </p:spPr>
        <p:txBody>
          <a:bodyPr wrap="none" rtlCol="0">
            <a:spAutoFit/>
          </a:bodyPr>
          <a:lstStyle/>
          <a:p>
            <a:r>
              <a:rPr lang="en-US" dirty="0"/>
              <a:t>The effect can be dramatic</a:t>
            </a:r>
          </a:p>
        </p:txBody>
      </p:sp>
      <p:cxnSp>
        <p:nvCxnSpPr>
          <p:cNvPr id="9" name="Straight Connector 8">
            <a:extLst>
              <a:ext uri="{FF2B5EF4-FFF2-40B4-BE49-F238E27FC236}">
                <a16:creationId xmlns:a16="http://schemas.microsoft.com/office/drawing/2014/main" id="{12AF2730-8DD8-5C76-E605-FB5DD7A398A6}"/>
              </a:ext>
            </a:extLst>
          </p:cNvPr>
          <p:cNvCxnSpPr/>
          <p:nvPr/>
        </p:nvCxnSpPr>
        <p:spPr>
          <a:xfrm>
            <a:off x="372323" y="1273109"/>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543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A89B-C03D-672D-54ED-928DE6946E6F}"/>
              </a:ext>
            </a:extLst>
          </p:cNvPr>
          <p:cNvSpPr>
            <a:spLocks noGrp="1"/>
          </p:cNvSpPr>
          <p:nvPr>
            <p:ph type="title"/>
          </p:nvPr>
        </p:nvSpPr>
        <p:spPr/>
        <p:txBody>
          <a:bodyPr/>
          <a:lstStyle/>
          <a:p>
            <a:r>
              <a:rPr lang="en-US" dirty="0"/>
              <a:t>The Data:  Yield != Profit</a:t>
            </a:r>
          </a:p>
        </p:txBody>
      </p:sp>
      <p:sp>
        <p:nvSpPr>
          <p:cNvPr id="5" name="Slide Number Placeholder 4">
            <a:extLst>
              <a:ext uri="{FF2B5EF4-FFF2-40B4-BE49-F238E27FC236}">
                <a16:creationId xmlns:a16="http://schemas.microsoft.com/office/drawing/2014/main" id="{FBDA520A-AD7C-1C74-91AD-CD6BED208E8E}"/>
              </a:ext>
            </a:extLst>
          </p:cNvPr>
          <p:cNvSpPr>
            <a:spLocks noGrp="1"/>
          </p:cNvSpPr>
          <p:nvPr>
            <p:ph type="sldNum" sz="quarter" idx="12"/>
          </p:nvPr>
        </p:nvSpPr>
        <p:spPr/>
        <p:txBody>
          <a:bodyPr/>
          <a:lstStyle/>
          <a:p>
            <a:fld id="{CD9BCE11-0EB0-8A49-A9C8-9E98B35A30F2}" type="slidenum">
              <a:rPr lang="en-US" smtClean="0"/>
              <a:t>22</a:t>
            </a:fld>
            <a:endParaRPr lang="en-US"/>
          </a:p>
        </p:txBody>
      </p:sp>
      <p:pic>
        <p:nvPicPr>
          <p:cNvPr id="9" name="Picture 8" descr="A graph with a curve&#10;&#10;Description automatically generated with medium confidence">
            <a:extLst>
              <a:ext uri="{FF2B5EF4-FFF2-40B4-BE49-F238E27FC236}">
                <a16:creationId xmlns:a16="http://schemas.microsoft.com/office/drawing/2014/main" id="{FCA066F7-C960-1276-2F9B-5D3BA848112E}"/>
              </a:ext>
            </a:extLst>
          </p:cNvPr>
          <p:cNvPicPr>
            <a:picLocks noChangeAspect="1"/>
          </p:cNvPicPr>
          <p:nvPr/>
        </p:nvPicPr>
        <p:blipFill>
          <a:blip r:embed="rId2"/>
          <a:stretch>
            <a:fillRect/>
          </a:stretch>
        </p:blipFill>
        <p:spPr>
          <a:xfrm>
            <a:off x="4372428" y="2665073"/>
            <a:ext cx="4531027" cy="3398270"/>
          </a:xfrm>
          <a:prstGeom prst="rect">
            <a:avLst/>
          </a:prstGeom>
        </p:spPr>
      </p:pic>
      <p:pic>
        <p:nvPicPr>
          <p:cNvPr id="7" name="Content Placeholder 6" descr="A graph of a diagram&#10;&#10;Description automatically generated">
            <a:extLst>
              <a:ext uri="{FF2B5EF4-FFF2-40B4-BE49-F238E27FC236}">
                <a16:creationId xmlns:a16="http://schemas.microsoft.com/office/drawing/2014/main" id="{9BFCAD48-500A-D5AA-6B35-87D779DD9FE5}"/>
              </a:ext>
            </a:extLst>
          </p:cNvPr>
          <p:cNvPicPr>
            <a:picLocks noGrp="1" noChangeAspect="1"/>
          </p:cNvPicPr>
          <p:nvPr>
            <p:ph idx="1"/>
          </p:nvPr>
        </p:nvPicPr>
        <p:blipFill>
          <a:blip r:embed="rId3"/>
          <a:stretch>
            <a:fillRect/>
          </a:stretch>
        </p:blipFill>
        <p:spPr>
          <a:xfrm>
            <a:off x="0" y="1417638"/>
            <a:ext cx="5254239" cy="3105954"/>
          </a:xfrm>
        </p:spPr>
      </p:pic>
      <p:cxnSp>
        <p:nvCxnSpPr>
          <p:cNvPr id="10" name="Straight Connector 9">
            <a:extLst>
              <a:ext uri="{FF2B5EF4-FFF2-40B4-BE49-F238E27FC236}">
                <a16:creationId xmlns:a16="http://schemas.microsoft.com/office/drawing/2014/main" id="{D83819D0-18E6-BE9F-4FB5-48B034BF0149}"/>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7EF19B6-3DB1-9230-A736-14451D4BC632}"/>
              </a:ext>
            </a:extLst>
          </p:cNvPr>
          <p:cNvSpPr txBox="1"/>
          <p:nvPr/>
        </p:nvSpPr>
        <p:spPr>
          <a:xfrm>
            <a:off x="707570" y="4909457"/>
            <a:ext cx="2732315" cy="923330"/>
          </a:xfrm>
          <a:prstGeom prst="rect">
            <a:avLst/>
          </a:prstGeom>
          <a:noFill/>
        </p:spPr>
        <p:txBody>
          <a:bodyPr wrap="square" rtlCol="0">
            <a:spAutoFit/>
          </a:bodyPr>
          <a:lstStyle/>
          <a:p>
            <a:r>
              <a:rPr lang="en-US" dirty="0"/>
              <a:t>If the Yield goes up, but the costs go up faster, the profit curve turns over.</a:t>
            </a:r>
          </a:p>
        </p:txBody>
      </p:sp>
    </p:spTree>
    <p:extLst>
      <p:ext uri="{BB962C8B-B14F-4D97-AF65-F5344CB8AC3E}">
        <p14:creationId xmlns:p14="http://schemas.microsoft.com/office/powerpoint/2010/main" val="190793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6005-C2DE-BBCF-69AD-461D8F4052D4}"/>
              </a:ext>
            </a:extLst>
          </p:cNvPr>
          <p:cNvSpPr>
            <a:spLocks noGrp="1"/>
          </p:cNvSpPr>
          <p:nvPr>
            <p:ph type="title"/>
          </p:nvPr>
        </p:nvSpPr>
        <p:spPr/>
        <p:txBody>
          <a:bodyPr>
            <a:normAutofit fontScale="90000"/>
          </a:bodyPr>
          <a:lstStyle/>
          <a:p>
            <a:r>
              <a:rPr lang="en-US" dirty="0"/>
              <a:t>Imaging--NDVI Data:  (NIR-R)/(NIR+R)</a:t>
            </a:r>
          </a:p>
        </p:txBody>
      </p:sp>
      <p:sp>
        <p:nvSpPr>
          <p:cNvPr id="5" name="Slide Number Placeholder 4">
            <a:extLst>
              <a:ext uri="{FF2B5EF4-FFF2-40B4-BE49-F238E27FC236}">
                <a16:creationId xmlns:a16="http://schemas.microsoft.com/office/drawing/2014/main" id="{E0695B69-E905-5522-DCA2-268F3BD9A15D}"/>
              </a:ext>
            </a:extLst>
          </p:cNvPr>
          <p:cNvSpPr>
            <a:spLocks noGrp="1"/>
          </p:cNvSpPr>
          <p:nvPr>
            <p:ph type="sldNum" sz="quarter" idx="12"/>
          </p:nvPr>
        </p:nvSpPr>
        <p:spPr/>
        <p:txBody>
          <a:bodyPr/>
          <a:lstStyle/>
          <a:p>
            <a:fld id="{CD9BCE11-0EB0-8A49-A9C8-9E98B35A30F2}" type="slidenum">
              <a:rPr lang="en-US" smtClean="0"/>
              <a:t>23</a:t>
            </a:fld>
            <a:endParaRPr lang="en-US"/>
          </a:p>
        </p:txBody>
      </p:sp>
      <p:pic>
        <p:nvPicPr>
          <p:cNvPr id="1026" name="Picture 2" descr="NDVI values by crop condition">
            <a:extLst>
              <a:ext uri="{FF2B5EF4-FFF2-40B4-BE49-F238E27FC236}">
                <a16:creationId xmlns:a16="http://schemas.microsoft.com/office/drawing/2014/main" id="{B651E4A5-FC03-98AE-DFBC-94A5C882F8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3239" y="1628875"/>
            <a:ext cx="7600524" cy="41643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8BEFDB-C0E7-225F-F769-BA7DAAC0CB70}"/>
              </a:ext>
            </a:extLst>
          </p:cNvPr>
          <p:cNvSpPr txBox="1"/>
          <p:nvPr/>
        </p:nvSpPr>
        <p:spPr>
          <a:xfrm>
            <a:off x="931982" y="5898892"/>
            <a:ext cx="7538777" cy="246221"/>
          </a:xfrm>
          <a:prstGeom prst="rect">
            <a:avLst/>
          </a:prstGeom>
          <a:noFill/>
        </p:spPr>
        <p:txBody>
          <a:bodyPr wrap="square">
            <a:spAutoFit/>
          </a:bodyPr>
          <a:lstStyle/>
          <a:p>
            <a:r>
              <a:rPr lang="en-US" sz="1000" dirty="0"/>
              <a:t>https://</a:t>
            </a:r>
            <a:r>
              <a:rPr lang="en-US" sz="1000" dirty="0" err="1"/>
              <a:t>www.auravant.com</a:t>
            </a:r>
            <a:r>
              <a:rPr lang="en-US" sz="1000" dirty="0"/>
              <a:t>/</a:t>
            </a:r>
            <a:r>
              <a:rPr lang="en-US" sz="1000" dirty="0" err="1"/>
              <a:t>en</a:t>
            </a:r>
            <a:r>
              <a:rPr lang="en-US" sz="1000" dirty="0"/>
              <a:t>/articles/precision-agriculture/vegetation-indices-and-their-interpretation-ndvi-gndvi-msavi2-ndre-and-ndwi/</a:t>
            </a:r>
          </a:p>
        </p:txBody>
      </p:sp>
      <p:cxnSp>
        <p:nvCxnSpPr>
          <p:cNvPr id="3" name="Straight Connector 2">
            <a:extLst>
              <a:ext uri="{FF2B5EF4-FFF2-40B4-BE49-F238E27FC236}">
                <a16:creationId xmlns:a16="http://schemas.microsoft.com/office/drawing/2014/main" id="{5F70CAAC-52AD-9DB0-E470-25DF57B452BD}"/>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8449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C593-7B7C-1612-177F-81813D918F35}"/>
              </a:ext>
            </a:extLst>
          </p:cNvPr>
          <p:cNvSpPr>
            <a:spLocks noGrp="1"/>
          </p:cNvSpPr>
          <p:nvPr>
            <p:ph type="title"/>
          </p:nvPr>
        </p:nvSpPr>
        <p:spPr/>
        <p:txBody>
          <a:bodyPr/>
          <a:lstStyle/>
          <a:p>
            <a:r>
              <a:rPr lang="en-US" dirty="0"/>
              <a:t>NDVI Example</a:t>
            </a:r>
          </a:p>
        </p:txBody>
      </p:sp>
      <p:sp>
        <p:nvSpPr>
          <p:cNvPr id="5" name="Slide Number Placeholder 4">
            <a:extLst>
              <a:ext uri="{FF2B5EF4-FFF2-40B4-BE49-F238E27FC236}">
                <a16:creationId xmlns:a16="http://schemas.microsoft.com/office/drawing/2014/main" id="{6523BB8F-C620-EACB-6225-485604B449B0}"/>
              </a:ext>
            </a:extLst>
          </p:cNvPr>
          <p:cNvSpPr>
            <a:spLocks noGrp="1"/>
          </p:cNvSpPr>
          <p:nvPr>
            <p:ph type="sldNum" sz="quarter" idx="12"/>
          </p:nvPr>
        </p:nvSpPr>
        <p:spPr/>
        <p:txBody>
          <a:bodyPr/>
          <a:lstStyle/>
          <a:p>
            <a:fld id="{CD9BCE11-0EB0-8A49-A9C8-9E98B35A30F2}" type="slidenum">
              <a:rPr lang="en-US" smtClean="0"/>
              <a:t>24</a:t>
            </a:fld>
            <a:endParaRPr lang="en-US"/>
          </a:p>
        </p:txBody>
      </p:sp>
      <p:pic>
        <p:nvPicPr>
          <p:cNvPr id="1026" name="Picture 2" descr="Landsat Surface Reflectance and Normalized Difference Vegetation Index">
            <a:extLst>
              <a:ext uri="{FF2B5EF4-FFF2-40B4-BE49-F238E27FC236}">
                <a16:creationId xmlns:a16="http://schemas.microsoft.com/office/drawing/2014/main" id="{A77D2277-309D-E951-D518-D17FA8E4B7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1485" y="1417638"/>
            <a:ext cx="7141029" cy="35928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B7F8191-A8F1-CB96-BF71-3E12846414EF}"/>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6CAF834-EAE5-DD53-4591-E8BFF88C1335}"/>
              </a:ext>
            </a:extLst>
          </p:cNvPr>
          <p:cNvSpPr txBox="1"/>
          <p:nvPr/>
        </p:nvSpPr>
        <p:spPr>
          <a:xfrm>
            <a:off x="1247176" y="5117196"/>
            <a:ext cx="6649646" cy="646331"/>
          </a:xfrm>
          <a:prstGeom prst="rect">
            <a:avLst/>
          </a:prstGeom>
          <a:noFill/>
        </p:spPr>
        <p:txBody>
          <a:bodyPr wrap="square" rtlCol="0">
            <a:spAutoFit/>
          </a:bodyPr>
          <a:lstStyle/>
          <a:p>
            <a:r>
              <a:rPr lang="en-US" dirty="0"/>
              <a:t>NDVI imaging can give in season data about the health of the crop from the color of the crop—acquiring it is challenging and expensive.</a:t>
            </a:r>
          </a:p>
        </p:txBody>
      </p:sp>
    </p:spTree>
    <p:extLst>
      <p:ext uri="{BB962C8B-B14F-4D97-AF65-F5344CB8AC3E}">
        <p14:creationId xmlns:p14="http://schemas.microsoft.com/office/powerpoint/2010/main" val="3058690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ABCEE-D2B6-45A0-FB46-B0A7E15E3ACD}"/>
              </a:ext>
            </a:extLst>
          </p:cNvPr>
          <p:cNvSpPr>
            <a:spLocks noGrp="1"/>
          </p:cNvSpPr>
          <p:nvPr>
            <p:ph type="title"/>
          </p:nvPr>
        </p:nvSpPr>
        <p:spPr/>
        <p:txBody>
          <a:bodyPr>
            <a:normAutofit fontScale="90000"/>
          </a:bodyPr>
          <a:lstStyle/>
          <a:p>
            <a:r>
              <a:rPr lang="en-US" dirty="0"/>
              <a:t>Modeling: An Example of a Mechanistic Model</a:t>
            </a:r>
          </a:p>
        </p:txBody>
      </p:sp>
      <p:sp>
        <p:nvSpPr>
          <p:cNvPr id="5" name="Slide Number Placeholder 4">
            <a:extLst>
              <a:ext uri="{FF2B5EF4-FFF2-40B4-BE49-F238E27FC236}">
                <a16:creationId xmlns:a16="http://schemas.microsoft.com/office/drawing/2014/main" id="{2F283CBF-E982-A421-D6DB-BC543584634E}"/>
              </a:ext>
            </a:extLst>
          </p:cNvPr>
          <p:cNvSpPr>
            <a:spLocks noGrp="1"/>
          </p:cNvSpPr>
          <p:nvPr>
            <p:ph type="sldNum" sz="quarter" idx="12"/>
          </p:nvPr>
        </p:nvSpPr>
        <p:spPr/>
        <p:txBody>
          <a:bodyPr/>
          <a:lstStyle/>
          <a:p>
            <a:fld id="{CD9BCE11-0EB0-8A49-A9C8-9E98B35A30F2}" type="slidenum">
              <a:rPr lang="en-US" smtClean="0"/>
              <a:t>25</a:t>
            </a:fld>
            <a:endParaRPr lang="en-US"/>
          </a:p>
        </p:txBody>
      </p:sp>
      <p:sp>
        <p:nvSpPr>
          <p:cNvPr id="6" name="TextBox 5">
            <a:extLst>
              <a:ext uri="{FF2B5EF4-FFF2-40B4-BE49-F238E27FC236}">
                <a16:creationId xmlns:a16="http://schemas.microsoft.com/office/drawing/2014/main" id="{A203DA6C-6B09-2A94-DDF9-5383AA160D0D}"/>
              </a:ext>
            </a:extLst>
          </p:cNvPr>
          <p:cNvSpPr txBox="1"/>
          <p:nvPr/>
        </p:nvSpPr>
        <p:spPr>
          <a:xfrm>
            <a:off x="287446" y="1883078"/>
            <a:ext cx="8376155" cy="3416320"/>
          </a:xfrm>
          <a:prstGeom prst="rect">
            <a:avLst/>
          </a:prstGeom>
          <a:noFill/>
        </p:spPr>
        <p:txBody>
          <a:bodyPr wrap="square" rtlCol="0">
            <a:spAutoFit/>
          </a:bodyPr>
          <a:lstStyle/>
          <a:p>
            <a:r>
              <a:rPr lang="en-US" sz="2000" b="1" u="sng" dirty="0">
                <a:latin typeface="+mj-lt"/>
                <a:cs typeface="Times New Roman"/>
              </a:rPr>
              <a:t>Imagine and agricultural system  is a kind of </a:t>
            </a:r>
            <a:r>
              <a:rPr lang="en-US" sz="2000" b="1" u="sng" dirty="0" err="1">
                <a:latin typeface="+mj-lt"/>
                <a:cs typeface="Times New Roman"/>
              </a:rPr>
              <a:t>machinen</a:t>
            </a:r>
            <a:r>
              <a:rPr lang="en-US" sz="2000" b="1" u="sng" dirty="0">
                <a:latin typeface="+mj-lt"/>
                <a:cs typeface="Times New Roman"/>
              </a:rPr>
              <a:t> or system</a:t>
            </a:r>
          </a:p>
          <a:p>
            <a:endParaRPr lang="en-US" dirty="0">
              <a:latin typeface="+mj-lt"/>
              <a:cs typeface="Times New Roman"/>
            </a:endParaRPr>
          </a:p>
          <a:p>
            <a:r>
              <a:rPr lang="en-US" sz="2000" dirty="0">
                <a:latin typeface="+mj-lt"/>
                <a:cs typeface="Times New Roman"/>
              </a:rPr>
              <a:t>Example:  Corn</a:t>
            </a:r>
          </a:p>
          <a:p>
            <a:endParaRPr lang="en-US" sz="2000" dirty="0">
              <a:latin typeface="+mj-lt"/>
              <a:cs typeface="Times New Roman"/>
            </a:endParaRPr>
          </a:p>
          <a:p>
            <a:r>
              <a:rPr lang="en-US" sz="2000" dirty="0">
                <a:latin typeface="+mj-lt"/>
                <a:cs typeface="Times New Roman"/>
              </a:rPr>
              <a:t>Uses energy (sunlight) and other inputs as fuel (Carbon Dioxide, Nitrogen, etc.) to produce biomass and yield (sugar).</a:t>
            </a:r>
          </a:p>
          <a:p>
            <a:endParaRPr lang="en-US" sz="2000" dirty="0">
              <a:latin typeface="+mj-lt"/>
              <a:cs typeface="Times New Roman"/>
            </a:endParaRPr>
          </a:p>
          <a:p>
            <a:r>
              <a:rPr lang="en-US" sz="2000" dirty="0">
                <a:latin typeface="+mj-lt"/>
                <a:cs typeface="Times New Roman"/>
              </a:rPr>
              <a:t>The dependence on inputs should be smooth and continuous because nature is smooth and continuous.   This smoothness and continuity should allow us to describe systems for which we have no data provided we get the underlying workings right or right enough.</a:t>
            </a:r>
          </a:p>
        </p:txBody>
      </p:sp>
      <p:cxnSp>
        <p:nvCxnSpPr>
          <p:cNvPr id="7" name="Straight Connector 6">
            <a:extLst>
              <a:ext uri="{FF2B5EF4-FFF2-40B4-BE49-F238E27FC236}">
                <a16:creationId xmlns:a16="http://schemas.microsoft.com/office/drawing/2014/main" id="{A3A145A0-0E45-0181-4E96-F24DE4715C4F}"/>
              </a:ext>
            </a:extLst>
          </p:cNvPr>
          <p:cNvCxnSpPr/>
          <p:nvPr/>
        </p:nvCxnSpPr>
        <p:spPr>
          <a:xfrm>
            <a:off x="287446" y="1449776"/>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4769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EF37-ED6D-2C8A-854E-CA73140A4336}"/>
              </a:ext>
            </a:extLst>
          </p:cNvPr>
          <p:cNvSpPr>
            <a:spLocks noGrp="1"/>
          </p:cNvSpPr>
          <p:nvPr>
            <p:ph type="title"/>
          </p:nvPr>
        </p:nvSpPr>
        <p:spPr/>
        <p:txBody>
          <a:bodyPr/>
          <a:lstStyle/>
          <a:p>
            <a:r>
              <a:rPr lang="en-US" dirty="0"/>
              <a:t>Mechanistic Models</a:t>
            </a:r>
          </a:p>
        </p:txBody>
      </p:sp>
      <p:sp>
        <p:nvSpPr>
          <p:cNvPr id="5" name="Slide Number Placeholder 4">
            <a:extLst>
              <a:ext uri="{FF2B5EF4-FFF2-40B4-BE49-F238E27FC236}">
                <a16:creationId xmlns:a16="http://schemas.microsoft.com/office/drawing/2014/main" id="{4F1D96D0-406A-81CC-7CBC-9F0D4249D240}"/>
              </a:ext>
            </a:extLst>
          </p:cNvPr>
          <p:cNvSpPr>
            <a:spLocks noGrp="1"/>
          </p:cNvSpPr>
          <p:nvPr>
            <p:ph type="sldNum" sz="quarter" idx="12"/>
          </p:nvPr>
        </p:nvSpPr>
        <p:spPr/>
        <p:txBody>
          <a:bodyPr/>
          <a:lstStyle/>
          <a:p>
            <a:fld id="{CD9BCE11-0EB0-8A49-A9C8-9E98B35A30F2}" type="slidenum">
              <a:rPr lang="en-US" smtClean="0"/>
              <a:t>26</a:t>
            </a:fld>
            <a:endParaRPr lang="en-US"/>
          </a:p>
        </p:txBody>
      </p:sp>
      <p:sp>
        <p:nvSpPr>
          <p:cNvPr id="6" name="TextBox 5">
            <a:extLst>
              <a:ext uri="{FF2B5EF4-FFF2-40B4-BE49-F238E27FC236}">
                <a16:creationId xmlns:a16="http://schemas.microsoft.com/office/drawing/2014/main" id="{D2C5591F-32C9-6490-3970-B04673386BE1}"/>
              </a:ext>
            </a:extLst>
          </p:cNvPr>
          <p:cNvSpPr txBox="1"/>
          <p:nvPr/>
        </p:nvSpPr>
        <p:spPr>
          <a:xfrm>
            <a:off x="383922" y="1417638"/>
            <a:ext cx="8376155" cy="4801314"/>
          </a:xfrm>
          <a:prstGeom prst="rect">
            <a:avLst/>
          </a:prstGeom>
          <a:noFill/>
        </p:spPr>
        <p:txBody>
          <a:bodyPr wrap="square" rtlCol="0">
            <a:spAutoFit/>
          </a:bodyPr>
          <a:lstStyle/>
          <a:p>
            <a:r>
              <a:rPr lang="en-US" b="1" dirty="0">
                <a:latin typeface="+mj-lt"/>
                <a:cs typeface="Times New Roman"/>
              </a:rPr>
              <a:t>Central Ideas Behind Mechanistic Growth Models</a:t>
            </a:r>
          </a:p>
          <a:p>
            <a:endParaRPr lang="en-US" dirty="0">
              <a:latin typeface="+mj-lt"/>
              <a:cs typeface="Times New Roman"/>
            </a:endParaRPr>
          </a:p>
          <a:p>
            <a:pPr marL="285750" indent="-285750">
              <a:buFont typeface="Arial"/>
              <a:buChar char="•"/>
            </a:pPr>
            <a:r>
              <a:rPr lang="en-US" dirty="0">
                <a:latin typeface="+mj-lt"/>
                <a:cs typeface="Times New Roman"/>
              </a:rPr>
              <a:t>Growth is causal</a:t>
            </a:r>
          </a:p>
          <a:p>
            <a:pPr marL="285750" indent="-285750">
              <a:buFont typeface="Arial"/>
              <a:buChar char="•"/>
            </a:pPr>
            <a:endParaRPr lang="en-US" dirty="0">
              <a:latin typeface="+mj-lt"/>
              <a:cs typeface="Times New Roman"/>
            </a:endParaRPr>
          </a:p>
          <a:p>
            <a:pPr marL="285750" indent="-285750">
              <a:buFont typeface="Arial"/>
              <a:buChar char="•"/>
            </a:pPr>
            <a:r>
              <a:rPr lang="en-US" dirty="0">
                <a:latin typeface="+mj-lt"/>
                <a:cs typeface="Times New Roman"/>
              </a:rPr>
              <a:t>Current state of a biological system is a function of the state of the system a moment before.</a:t>
            </a:r>
          </a:p>
          <a:p>
            <a:pPr marL="285750" indent="-285750">
              <a:buFont typeface="Arial"/>
              <a:buChar char="•"/>
            </a:pPr>
            <a:endParaRPr lang="en-US" dirty="0">
              <a:latin typeface="+mj-lt"/>
              <a:cs typeface="Times New Roman"/>
            </a:endParaRPr>
          </a:p>
          <a:p>
            <a:pPr marL="285750" indent="-285750">
              <a:buFont typeface="Arial"/>
              <a:buChar char="•"/>
            </a:pPr>
            <a:r>
              <a:rPr lang="en-US" dirty="0">
                <a:latin typeface="+mj-lt"/>
                <a:cs typeface="Times New Roman"/>
              </a:rPr>
              <a:t>Properties like yield and biomass are a function of the state of the system</a:t>
            </a:r>
          </a:p>
          <a:p>
            <a:pPr marL="285750" indent="-285750">
              <a:buFont typeface="Arial"/>
              <a:buChar char="•"/>
            </a:pPr>
            <a:endParaRPr lang="en-US" dirty="0">
              <a:latin typeface="+mj-lt"/>
              <a:cs typeface="Times New Roman"/>
            </a:endParaRPr>
          </a:p>
          <a:p>
            <a:pPr marL="285750" indent="-285750">
              <a:buFont typeface="Arial"/>
              <a:buChar char="•"/>
            </a:pPr>
            <a:r>
              <a:rPr lang="en-US" dirty="0">
                <a:latin typeface="+mj-lt"/>
                <a:cs typeface="Times New Roman"/>
              </a:rPr>
              <a:t>The rate of growth of the system is a function of the current state of the system</a:t>
            </a:r>
          </a:p>
          <a:p>
            <a:pPr marL="285750" indent="-285750">
              <a:buFont typeface="Arial"/>
              <a:buChar char="•"/>
            </a:pPr>
            <a:endParaRPr lang="en-US" dirty="0">
              <a:latin typeface="+mj-lt"/>
              <a:cs typeface="Times New Roman"/>
            </a:endParaRPr>
          </a:p>
          <a:p>
            <a:pPr marL="285750" indent="-285750">
              <a:buFont typeface="Arial"/>
              <a:buChar char="•"/>
            </a:pPr>
            <a:r>
              <a:rPr lang="en-US" dirty="0">
                <a:latin typeface="+mj-lt"/>
                <a:cs typeface="Times New Roman"/>
              </a:rPr>
              <a:t>There are fixed, natural limits to the growth of a system</a:t>
            </a:r>
          </a:p>
          <a:p>
            <a:pPr marL="285750" indent="-285750">
              <a:buFont typeface="Arial"/>
              <a:buChar char="•"/>
            </a:pPr>
            <a:endParaRPr lang="en-US" dirty="0">
              <a:latin typeface="+mj-lt"/>
              <a:cs typeface="Times New Roman"/>
            </a:endParaRPr>
          </a:p>
          <a:p>
            <a:pPr marL="285750" indent="-285750">
              <a:buFont typeface="Arial"/>
              <a:buChar char="•"/>
            </a:pPr>
            <a:r>
              <a:rPr lang="en-US" b="1" i="1" dirty="0">
                <a:latin typeface="+mj-lt"/>
                <a:cs typeface="Times New Roman"/>
              </a:rPr>
              <a:t>It is possible to capture both the state and growth of a system with an algorithm</a:t>
            </a:r>
          </a:p>
          <a:p>
            <a:pPr marL="285750" indent="-285750">
              <a:buFont typeface="Arial"/>
              <a:buChar char="•"/>
            </a:pPr>
            <a:endParaRPr lang="en-US" dirty="0">
              <a:latin typeface="+mj-lt"/>
              <a:cs typeface="Times New Roman"/>
            </a:endParaRPr>
          </a:p>
          <a:p>
            <a:pPr marL="285750" indent="-285750">
              <a:buFont typeface="Arial"/>
              <a:buChar char="•"/>
            </a:pPr>
            <a:r>
              <a:rPr lang="en-US" dirty="0">
                <a:latin typeface="+mj-lt"/>
                <a:cs typeface="Times New Roman"/>
              </a:rPr>
              <a:t>By modeling temporal behavior of a system over many life cycles, it is possible to discover which inputs and parameters are most important.</a:t>
            </a:r>
          </a:p>
        </p:txBody>
      </p:sp>
      <p:cxnSp>
        <p:nvCxnSpPr>
          <p:cNvPr id="7" name="Straight Connector 6">
            <a:extLst>
              <a:ext uri="{FF2B5EF4-FFF2-40B4-BE49-F238E27FC236}">
                <a16:creationId xmlns:a16="http://schemas.microsoft.com/office/drawing/2014/main" id="{BB8C7D41-E601-B85B-65F4-734CD1A15F33}"/>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903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FB75-96CD-1A3F-238D-C0736642F66B}"/>
              </a:ext>
            </a:extLst>
          </p:cNvPr>
          <p:cNvSpPr>
            <a:spLocks noGrp="1"/>
          </p:cNvSpPr>
          <p:nvPr>
            <p:ph type="title"/>
          </p:nvPr>
        </p:nvSpPr>
        <p:spPr/>
        <p:txBody>
          <a:bodyPr/>
          <a:lstStyle/>
          <a:p>
            <a:r>
              <a:rPr lang="en-US" dirty="0"/>
              <a:t>Mechanistic Models</a:t>
            </a:r>
          </a:p>
        </p:txBody>
      </p:sp>
      <p:sp>
        <p:nvSpPr>
          <p:cNvPr id="5" name="Slide Number Placeholder 4">
            <a:extLst>
              <a:ext uri="{FF2B5EF4-FFF2-40B4-BE49-F238E27FC236}">
                <a16:creationId xmlns:a16="http://schemas.microsoft.com/office/drawing/2014/main" id="{8252E833-555F-6E5A-49E1-8B6BF3A7F906}"/>
              </a:ext>
            </a:extLst>
          </p:cNvPr>
          <p:cNvSpPr>
            <a:spLocks noGrp="1"/>
          </p:cNvSpPr>
          <p:nvPr>
            <p:ph type="sldNum" sz="quarter" idx="12"/>
          </p:nvPr>
        </p:nvSpPr>
        <p:spPr/>
        <p:txBody>
          <a:bodyPr/>
          <a:lstStyle/>
          <a:p>
            <a:fld id="{CD9BCE11-0EB0-8A49-A9C8-9E98B35A30F2}" type="slidenum">
              <a:rPr lang="en-US" smtClean="0"/>
              <a:t>27</a:t>
            </a:fld>
            <a:endParaRPr lang="en-US"/>
          </a:p>
        </p:txBody>
      </p:sp>
      <p:sp>
        <p:nvSpPr>
          <p:cNvPr id="6" name="TextBox 5">
            <a:extLst>
              <a:ext uri="{FF2B5EF4-FFF2-40B4-BE49-F238E27FC236}">
                <a16:creationId xmlns:a16="http://schemas.microsoft.com/office/drawing/2014/main" id="{CCFF221E-3133-DC76-7EF7-8C84A4AF02BB}"/>
              </a:ext>
            </a:extLst>
          </p:cNvPr>
          <p:cNvSpPr txBox="1"/>
          <p:nvPr/>
        </p:nvSpPr>
        <p:spPr>
          <a:xfrm>
            <a:off x="457200" y="1294881"/>
            <a:ext cx="8376155" cy="5016758"/>
          </a:xfrm>
          <a:prstGeom prst="rect">
            <a:avLst/>
          </a:prstGeom>
          <a:noFill/>
        </p:spPr>
        <p:txBody>
          <a:bodyPr wrap="square" rtlCol="0">
            <a:spAutoFit/>
          </a:bodyPr>
          <a:lstStyle/>
          <a:p>
            <a:r>
              <a:rPr lang="en-US" sz="2000" b="1" dirty="0">
                <a:latin typeface="+mj-lt"/>
                <a:cs typeface="Times New Roman"/>
              </a:rPr>
              <a:t>Explore these ideas:</a:t>
            </a:r>
          </a:p>
          <a:p>
            <a:endParaRPr lang="en-US" sz="2000" dirty="0">
              <a:latin typeface="+mj-lt"/>
              <a:cs typeface="Times New Roman"/>
            </a:endParaRPr>
          </a:p>
          <a:p>
            <a:pPr marL="285750" indent="-285750">
              <a:buFont typeface="Arial"/>
              <a:buChar char="•"/>
            </a:pPr>
            <a:r>
              <a:rPr lang="en-US" sz="2000" dirty="0">
                <a:latin typeface="+mj-lt"/>
                <a:cs typeface="Times New Roman"/>
              </a:rPr>
              <a:t>Growth is causal</a:t>
            </a:r>
          </a:p>
          <a:p>
            <a:pPr marL="285750" indent="-285750">
              <a:buFont typeface="Arial"/>
              <a:buChar char="•"/>
            </a:pPr>
            <a:endParaRPr lang="en-US" sz="2000" dirty="0">
              <a:latin typeface="+mj-lt"/>
              <a:cs typeface="Times New Roman"/>
            </a:endParaRPr>
          </a:p>
          <a:p>
            <a:pPr lvl="1"/>
            <a:r>
              <a:rPr lang="en-US" sz="2000" dirty="0">
                <a:latin typeface="+mj-lt"/>
                <a:cs typeface="Times New Roman"/>
              </a:rPr>
              <a:t>Growth is complex, but not random.   There are intrinsic uncertainties, but it is possible to capture the causality in a sufficiently sophisticated algorithm</a:t>
            </a:r>
          </a:p>
          <a:p>
            <a:pPr marL="285750" indent="-285750">
              <a:buFont typeface="Arial"/>
              <a:buChar char="•"/>
            </a:pPr>
            <a:endParaRPr lang="en-US" sz="2000" dirty="0">
              <a:latin typeface="+mj-lt"/>
              <a:cs typeface="Times New Roman"/>
            </a:endParaRPr>
          </a:p>
          <a:p>
            <a:pPr marL="285750" indent="-285750">
              <a:buFont typeface="Arial"/>
              <a:buChar char="•"/>
            </a:pPr>
            <a:r>
              <a:rPr lang="en-US" sz="2000" dirty="0">
                <a:latin typeface="+mj-lt"/>
                <a:cs typeface="Times New Roman"/>
              </a:rPr>
              <a:t>Current state of a biological system is a function of the state of the system a moment before.</a:t>
            </a:r>
          </a:p>
          <a:p>
            <a:endParaRPr lang="en-US" sz="2000" dirty="0">
              <a:latin typeface="+mj-lt"/>
              <a:cs typeface="Times New Roman"/>
            </a:endParaRPr>
          </a:p>
          <a:p>
            <a:pPr lvl="1"/>
            <a:r>
              <a:rPr lang="en-US" sz="2000" dirty="0">
                <a:latin typeface="+mj-lt"/>
                <a:cs typeface="Times New Roman"/>
              </a:rPr>
              <a:t>State is broad—health, mass, potential, etc.</a:t>
            </a:r>
          </a:p>
          <a:p>
            <a:endParaRPr lang="en-US" sz="2000" dirty="0">
              <a:latin typeface="+mj-lt"/>
              <a:cs typeface="Times New Roman"/>
            </a:endParaRPr>
          </a:p>
          <a:p>
            <a:pPr marL="285750" indent="-285750">
              <a:buFont typeface="Arial"/>
              <a:buChar char="•"/>
            </a:pPr>
            <a:r>
              <a:rPr lang="en-US" sz="2000" dirty="0">
                <a:latin typeface="+mj-lt"/>
                <a:cs typeface="Times New Roman"/>
              </a:rPr>
              <a:t>Properties like yield and biomass are a function of the state of the system</a:t>
            </a:r>
          </a:p>
          <a:p>
            <a:r>
              <a:rPr lang="en-US" sz="2000" dirty="0">
                <a:latin typeface="+mj-lt"/>
                <a:cs typeface="Times New Roman"/>
              </a:rPr>
              <a:t>	</a:t>
            </a:r>
          </a:p>
          <a:p>
            <a:r>
              <a:rPr lang="en-US" sz="2000" dirty="0">
                <a:latin typeface="+mj-lt"/>
                <a:cs typeface="Times New Roman"/>
              </a:rPr>
              <a:t>	Yield and other properties develop in time with the state.</a:t>
            </a:r>
          </a:p>
        </p:txBody>
      </p:sp>
      <p:cxnSp>
        <p:nvCxnSpPr>
          <p:cNvPr id="7" name="Straight Connector 6">
            <a:extLst>
              <a:ext uri="{FF2B5EF4-FFF2-40B4-BE49-F238E27FC236}">
                <a16:creationId xmlns:a16="http://schemas.microsoft.com/office/drawing/2014/main" id="{3FEFA09E-52C9-7301-9BEA-6DE866AA3013}"/>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248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56CE-1A79-0C24-5426-3230EC8706A8}"/>
              </a:ext>
            </a:extLst>
          </p:cNvPr>
          <p:cNvSpPr>
            <a:spLocks noGrp="1"/>
          </p:cNvSpPr>
          <p:nvPr>
            <p:ph type="title"/>
          </p:nvPr>
        </p:nvSpPr>
        <p:spPr/>
        <p:txBody>
          <a:bodyPr/>
          <a:lstStyle/>
          <a:p>
            <a:r>
              <a:rPr lang="en-US" dirty="0"/>
              <a:t>Mechanistic Models</a:t>
            </a:r>
          </a:p>
        </p:txBody>
      </p:sp>
      <p:sp>
        <p:nvSpPr>
          <p:cNvPr id="5" name="Slide Number Placeholder 4">
            <a:extLst>
              <a:ext uri="{FF2B5EF4-FFF2-40B4-BE49-F238E27FC236}">
                <a16:creationId xmlns:a16="http://schemas.microsoft.com/office/drawing/2014/main" id="{8FA41B47-A677-BD43-BB4A-4C254E2B9E49}"/>
              </a:ext>
            </a:extLst>
          </p:cNvPr>
          <p:cNvSpPr>
            <a:spLocks noGrp="1"/>
          </p:cNvSpPr>
          <p:nvPr>
            <p:ph type="sldNum" sz="quarter" idx="12"/>
          </p:nvPr>
        </p:nvSpPr>
        <p:spPr/>
        <p:txBody>
          <a:bodyPr/>
          <a:lstStyle/>
          <a:p>
            <a:fld id="{CD9BCE11-0EB0-8A49-A9C8-9E98B35A30F2}" type="slidenum">
              <a:rPr lang="en-US" smtClean="0"/>
              <a:t>28</a:t>
            </a:fld>
            <a:endParaRPr lang="en-US"/>
          </a:p>
        </p:txBody>
      </p:sp>
      <p:sp>
        <p:nvSpPr>
          <p:cNvPr id="6" name="TextBox 5">
            <a:extLst>
              <a:ext uri="{FF2B5EF4-FFF2-40B4-BE49-F238E27FC236}">
                <a16:creationId xmlns:a16="http://schemas.microsoft.com/office/drawing/2014/main" id="{4F1E7039-B366-D8CF-6504-A69165B74F78}"/>
              </a:ext>
            </a:extLst>
          </p:cNvPr>
          <p:cNvSpPr txBox="1"/>
          <p:nvPr/>
        </p:nvSpPr>
        <p:spPr>
          <a:xfrm>
            <a:off x="287446" y="1417638"/>
            <a:ext cx="8376155" cy="4585871"/>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mj-lt"/>
                <a:cs typeface="Times New Roman"/>
              </a:rPr>
              <a:t>The rate of growth of the system is a function of the current state of the system</a:t>
            </a:r>
          </a:p>
          <a:p>
            <a:endParaRPr lang="en-US" dirty="0">
              <a:latin typeface="+mj-lt"/>
              <a:cs typeface="Times New Roman"/>
            </a:endParaRPr>
          </a:p>
          <a:p>
            <a:pPr marL="285750" indent="-285750">
              <a:buFont typeface="Arial"/>
              <a:buChar char="•"/>
            </a:pPr>
            <a:r>
              <a:rPr lang="en-US" sz="2000" dirty="0">
                <a:latin typeface="+mj-lt"/>
                <a:cs typeface="Times New Roman"/>
              </a:rPr>
              <a:t>There are fixed, natural limits to the growth of a system</a:t>
            </a:r>
          </a:p>
          <a:p>
            <a:endParaRPr lang="en-US" dirty="0">
              <a:latin typeface="+mj-lt"/>
              <a:cs typeface="Times New Roman"/>
            </a:endParaRPr>
          </a:p>
          <a:p>
            <a:r>
              <a:rPr lang="en-US" sz="2000" dirty="0">
                <a:latin typeface="+mj-lt"/>
                <a:cs typeface="Times New Roman"/>
              </a:rPr>
              <a:t>There is a genetic potential that provides an upper bound on the state of the system.  	The system may not attain that potential and be limited by other factors (inputs, 	environment, etc.)</a:t>
            </a:r>
          </a:p>
          <a:p>
            <a:endParaRPr lang="en-US" dirty="0">
              <a:latin typeface="+mj-lt"/>
              <a:cs typeface="Times New Roman"/>
            </a:endParaRPr>
          </a:p>
          <a:p>
            <a:pPr marL="285750" indent="-285750">
              <a:buFont typeface="Arial"/>
              <a:buChar char="•"/>
            </a:pPr>
            <a:r>
              <a:rPr lang="en-US" sz="2000" dirty="0">
                <a:latin typeface="+mj-lt"/>
                <a:cs typeface="Times New Roman"/>
              </a:rPr>
              <a:t>It is possible to capture both the state and growth of a system with an algorithm</a:t>
            </a:r>
          </a:p>
          <a:p>
            <a:endParaRPr lang="en-US" dirty="0">
              <a:latin typeface="+mj-lt"/>
              <a:cs typeface="Times New Roman"/>
            </a:endParaRPr>
          </a:p>
          <a:p>
            <a:r>
              <a:rPr lang="en-US" sz="2000" dirty="0">
                <a:latin typeface="+mj-lt"/>
                <a:cs typeface="Times New Roman"/>
              </a:rPr>
              <a:t>When calibrated with enough data, we can write an algorithm that accurately models properties of the system (like yield) that depend on the temporal evolution of the system.</a:t>
            </a:r>
          </a:p>
        </p:txBody>
      </p:sp>
      <p:cxnSp>
        <p:nvCxnSpPr>
          <p:cNvPr id="7" name="Straight Connector 6">
            <a:extLst>
              <a:ext uri="{FF2B5EF4-FFF2-40B4-BE49-F238E27FC236}">
                <a16:creationId xmlns:a16="http://schemas.microsoft.com/office/drawing/2014/main" id="{38AFB0C4-A328-B4DE-A706-34DFD23EB9B4}"/>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5931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DE95-CB3E-05F7-EC64-9064C9863C7F}"/>
              </a:ext>
            </a:extLst>
          </p:cNvPr>
          <p:cNvSpPr>
            <a:spLocks noGrp="1"/>
          </p:cNvSpPr>
          <p:nvPr>
            <p:ph type="title"/>
          </p:nvPr>
        </p:nvSpPr>
        <p:spPr/>
        <p:txBody>
          <a:bodyPr/>
          <a:lstStyle/>
          <a:p>
            <a:r>
              <a:rPr lang="en-US" dirty="0"/>
              <a:t>An Example of an Algorithm</a:t>
            </a:r>
          </a:p>
        </p:txBody>
      </p:sp>
      <p:sp>
        <p:nvSpPr>
          <p:cNvPr id="5" name="Slide Number Placeholder 4">
            <a:extLst>
              <a:ext uri="{FF2B5EF4-FFF2-40B4-BE49-F238E27FC236}">
                <a16:creationId xmlns:a16="http://schemas.microsoft.com/office/drawing/2014/main" id="{4ABBF24B-FA83-98A3-FBD9-33E59B485CB9}"/>
              </a:ext>
            </a:extLst>
          </p:cNvPr>
          <p:cNvSpPr>
            <a:spLocks noGrp="1"/>
          </p:cNvSpPr>
          <p:nvPr>
            <p:ph type="sldNum" sz="quarter" idx="12"/>
          </p:nvPr>
        </p:nvSpPr>
        <p:spPr/>
        <p:txBody>
          <a:bodyPr/>
          <a:lstStyle/>
          <a:p>
            <a:fld id="{CD9BCE11-0EB0-8A49-A9C8-9E98B35A30F2}" type="slidenum">
              <a:rPr lang="en-US" smtClean="0"/>
              <a:t>29</a:t>
            </a:fld>
            <a:endParaRPr lang="en-US"/>
          </a:p>
        </p:txBody>
      </p:sp>
      <p:graphicFrame>
        <p:nvGraphicFramePr>
          <p:cNvPr id="8" name="Object 7">
            <a:extLst>
              <a:ext uri="{FF2B5EF4-FFF2-40B4-BE49-F238E27FC236}">
                <a16:creationId xmlns:a16="http://schemas.microsoft.com/office/drawing/2014/main" id="{48968C0D-3989-4718-3505-BA97DEC385E5}"/>
              </a:ext>
            </a:extLst>
          </p:cNvPr>
          <p:cNvGraphicFramePr>
            <a:graphicFrameLocks noChangeAspect="1"/>
          </p:cNvGraphicFramePr>
          <p:nvPr>
            <p:extLst>
              <p:ext uri="{D42A27DB-BD31-4B8C-83A1-F6EECF244321}">
                <p14:modId xmlns:p14="http://schemas.microsoft.com/office/powerpoint/2010/main" val="763574457"/>
              </p:ext>
            </p:extLst>
          </p:nvPr>
        </p:nvGraphicFramePr>
        <p:xfrm>
          <a:off x="1241084" y="1632469"/>
          <a:ext cx="7026275" cy="3930650"/>
        </p:xfrm>
        <a:graphic>
          <a:graphicData uri="http://schemas.openxmlformats.org/presentationml/2006/ole">
            <mc:AlternateContent xmlns:mc="http://schemas.openxmlformats.org/markup-compatibility/2006">
              <mc:Choice xmlns:v="urn:schemas-microsoft-com:vml" Requires="v">
                <p:oleObj name="Equation" r:id="rId2" imgW="4470400" imgH="2501900" progId="Equation.DSMT4">
                  <p:embed/>
                </p:oleObj>
              </mc:Choice>
              <mc:Fallback>
                <p:oleObj name="Equation" r:id="rId2" imgW="4470400" imgH="2501900" progId="Equation.DSMT4">
                  <p:embed/>
                  <p:pic>
                    <p:nvPicPr>
                      <p:cNvPr id="8" name="Object 7"/>
                      <p:cNvPicPr/>
                      <p:nvPr/>
                    </p:nvPicPr>
                    <p:blipFill>
                      <a:blip r:embed="rId3"/>
                      <a:stretch>
                        <a:fillRect/>
                      </a:stretch>
                    </p:blipFill>
                    <p:spPr>
                      <a:xfrm>
                        <a:off x="1241084" y="1632469"/>
                        <a:ext cx="7026275" cy="3930650"/>
                      </a:xfrm>
                      <a:prstGeom prst="rect">
                        <a:avLst/>
                      </a:prstGeom>
                      <a:solidFill>
                        <a:schemeClr val="bg1"/>
                      </a:solidFill>
                    </p:spPr>
                  </p:pic>
                </p:oleObj>
              </mc:Fallback>
            </mc:AlternateContent>
          </a:graphicData>
        </a:graphic>
      </p:graphicFrame>
      <p:cxnSp>
        <p:nvCxnSpPr>
          <p:cNvPr id="11" name="Straight Connector 10">
            <a:extLst>
              <a:ext uri="{FF2B5EF4-FFF2-40B4-BE49-F238E27FC236}">
                <a16:creationId xmlns:a16="http://schemas.microsoft.com/office/drawing/2014/main" id="{BF8342D1-9CC1-0977-326C-0145FF76075F}"/>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0533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30B6-D0E2-B4E7-B5E6-D949D5B1627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C5089B5-326F-A2B7-5105-5CA4EF7D5E15}"/>
              </a:ext>
            </a:extLst>
          </p:cNvPr>
          <p:cNvSpPr>
            <a:spLocks noGrp="1"/>
          </p:cNvSpPr>
          <p:nvPr>
            <p:ph idx="1"/>
          </p:nvPr>
        </p:nvSpPr>
        <p:spPr>
          <a:xfrm>
            <a:off x="457200" y="1473851"/>
            <a:ext cx="8229600" cy="4525963"/>
          </a:xfrm>
        </p:spPr>
        <p:txBody>
          <a:bodyPr>
            <a:normAutofit lnSpcReduction="10000"/>
          </a:bodyPr>
          <a:lstStyle/>
          <a:p>
            <a:pPr marL="0" indent="0">
              <a:buNone/>
            </a:pPr>
            <a:r>
              <a:rPr lang="en-US" dirty="0"/>
              <a:t>Feeding a hungry world:</a:t>
            </a:r>
          </a:p>
          <a:p>
            <a:pPr marL="0" indent="0">
              <a:buNone/>
            </a:pPr>
            <a:endParaRPr lang="en-US" sz="2000" dirty="0"/>
          </a:p>
          <a:p>
            <a:pPr marL="0" indent="0" algn="ctr">
              <a:buNone/>
            </a:pPr>
            <a:r>
              <a:rPr lang="en-US" sz="1400" dirty="0">
                <a:hlinkClick r:id="rId2"/>
              </a:rPr>
              <a:t>World Population Clock</a:t>
            </a:r>
            <a:endParaRPr lang="en-US" sz="1400" dirty="0"/>
          </a:p>
          <a:p>
            <a:pPr marL="0" indent="0" algn="ctr">
              <a:buNone/>
            </a:pPr>
            <a:endParaRPr lang="en-US" sz="1400" dirty="0"/>
          </a:p>
          <a:p>
            <a:r>
              <a:rPr lang="en-US" sz="2000" dirty="0"/>
              <a:t>How do we feed a hungry world in as an environmentally friendly way as we can?</a:t>
            </a:r>
          </a:p>
          <a:p>
            <a:endParaRPr lang="en-US" sz="2000" dirty="0"/>
          </a:p>
          <a:p>
            <a:r>
              <a:rPr lang="en-US" sz="2000" dirty="0"/>
              <a:t>How do we reduce the costs to make healthy food affordable?</a:t>
            </a:r>
          </a:p>
          <a:p>
            <a:endParaRPr lang="en-US" sz="2000" dirty="0"/>
          </a:p>
          <a:p>
            <a:r>
              <a:rPr lang="en-US" sz="2000" dirty="0"/>
              <a:t>How do we manage risks associated with food production? (Weather, blights, pests, etc.?</a:t>
            </a:r>
          </a:p>
          <a:p>
            <a:pPr marL="0" indent="0">
              <a:buNone/>
            </a:pPr>
            <a:endParaRPr lang="en-US" sz="2000" dirty="0"/>
          </a:p>
          <a:p>
            <a:pPr marL="0" indent="0">
              <a:buNone/>
            </a:pPr>
            <a:r>
              <a:rPr lang="en-US" sz="2000" dirty="0"/>
              <a:t>How do we do these things while respecting and supporting food producers in potentially wildly different cultures?</a:t>
            </a:r>
          </a:p>
          <a:p>
            <a:pPr marL="0" indent="0">
              <a:buNone/>
            </a:pPr>
            <a:endParaRPr lang="en-US" sz="2000" dirty="0"/>
          </a:p>
        </p:txBody>
      </p:sp>
      <p:sp>
        <p:nvSpPr>
          <p:cNvPr id="5" name="Slide Number Placeholder 4">
            <a:extLst>
              <a:ext uri="{FF2B5EF4-FFF2-40B4-BE49-F238E27FC236}">
                <a16:creationId xmlns:a16="http://schemas.microsoft.com/office/drawing/2014/main" id="{7C68C7BF-28D9-5E69-A9E5-790E13775345}"/>
              </a:ext>
            </a:extLst>
          </p:cNvPr>
          <p:cNvSpPr>
            <a:spLocks noGrp="1"/>
          </p:cNvSpPr>
          <p:nvPr>
            <p:ph type="sldNum" sz="quarter" idx="12"/>
          </p:nvPr>
        </p:nvSpPr>
        <p:spPr/>
        <p:txBody>
          <a:bodyPr/>
          <a:lstStyle/>
          <a:p>
            <a:fld id="{CD9BCE11-0EB0-8A49-A9C8-9E98B35A30F2}" type="slidenum">
              <a:rPr lang="en-US" smtClean="0"/>
              <a:t>3</a:t>
            </a:fld>
            <a:endParaRPr lang="en-US"/>
          </a:p>
        </p:txBody>
      </p:sp>
      <p:cxnSp>
        <p:nvCxnSpPr>
          <p:cNvPr id="6" name="Straight Connector 5">
            <a:extLst>
              <a:ext uri="{FF2B5EF4-FFF2-40B4-BE49-F238E27FC236}">
                <a16:creationId xmlns:a16="http://schemas.microsoft.com/office/drawing/2014/main" id="{83CC93BE-8F55-03FA-9333-62DE38EB7695}"/>
              </a:ext>
            </a:extLst>
          </p:cNvPr>
          <p:cNvCxnSpPr/>
          <p:nvPr/>
        </p:nvCxnSpPr>
        <p:spPr>
          <a:xfrm>
            <a:off x="372323" y="1250552"/>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897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DE95-CB3E-05F7-EC64-9064C9863C7F}"/>
              </a:ext>
            </a:extLst>
          </p:cNvPr>
          <p:cNvSpPr>
            <a:spLocks noGrp="1"/>
          </p:cNvSpPr>
          <p:nvPr>
            <p:ph type="title"/>
          </p:nvPr>
        </p:nvSpPr>
        <p:spPr/>
        <p:txBody>
          <a:bodyPr/>
          <a:lstStyle/>
          <a:p>
            <a:r>
              <a:rPr lang="en-US" dirty="0"/>
              <a:t>Monte Carlo Runs</a:t>
            </a:r>
          </a:p>
        </p:txBody>
      </p:sp>
      <p:sp>
        <p:nvSpPr>
          <p:cNvPr id="5" name="Slide Number Placeholder 4">
            <a:extLst>
              <a:ext uri="{FF2B5EF4-FFF2-40B4-BE49-F238E27FC236}">
                <a16:creationId xmlns:a16="http://schemas.microsoft.com/office/drawing/2014/main" id="{4ABBF24B-FA83-98A3-FBD9-33E59B485CB9}"/>
              </a:ext>
            </a:extLst>
          </p:cNvPr>
          <p:cNvSpPr>
            <a:spLocks noGrp="1"/>
          </p:cNvSpPr>
          <p:nvPr>
            <p:ph type="sldNum" sz="quarter" idx="12"/>
          </p:nvPr>
        </p:nvSpPr>
        <p:spPr/>
        <p:txBody>
          <a:bodyPr/>
          <a:lstStyle/>
          <a:p>
            <a:fld id="{CD9BCE11-0EB0-8A49-A9C8-9E98B35A30F2}" type="slidenum">
              <a:rPr lang="en-US" smtClean="0"/>
              <a:t>30</a:t>
            </a:fld>
            <a:endParaRPr lang="en-US"/>
          </a:p>
        </p:txBody>
      </p:sp>
      <p:pic>
        <p:nvPicPr>
          <p:cNvPr id="6" name="Content Placeholder 5" descr="PathExample-corn.pdf">
            <a:extLst>
              <a:ext uri="{FF2B5EF4-FFF2-40B4-BE49-F238E27FC236}">
                <a16:creationId xmlns:a16="http://schemas.microsoft.com/office/drawing/2014/main" id="{69813F74-E28B-E8DE-085C-4AC11E1449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7285" y="2273003"/>
            <a:ext cx="5882715" cy="3840781"/>
          </a:xfrm>
          <a:prstGeom prst="rect">
            <a:avLst/>
          </a:prstGeom>
          <a:solidFill>
            <a:schemeClr val="bg1"/>
          </a:solidFill>
        </p:spPr>
      </p:pic>
      <p:graphicFrame>
        <p:nvGraphicFramePr>
          <p:cNvPr id="7" name="Object 6">
            <a:extLst>
              <a:ext uri="{FF2B5EF4-FFF2-40B4-BE49-F238E27FC236}">
                <a16:creationId xmlns:a16="http://schemas.microsoft.com/office/drawing/2014/main" id="{7D832C58-A79B-ADF0-523A-CF3C24450984}"/>
              </a:ext>
            </a:extLst>
          </p:cNvPr>
          <p:cNvGraphicFramePr>
            <a:graphicFrameLocks noChangeAspect="1"/>
          </p:cNvGraphicFramePr>
          <p:nvPr/>
        </p:nvGraphicFramePr>
        <p:xfrm>
          <a:off x="1262855" y="1545283"/>
          <a:ext cx="6618288" cy="600075"/>
        </p:xfrm>
        <a:graphic>
          <a:graphicData uri="http://schemas.openxmlformats.org/presentationml/2006/ole">
            <mc:AlternateContent xmlns:mc="http://schemas.openxmlformats.org/markup-compatibility/2006">
              <mc:Choice xmlns:v="urn:schemas-microsoft-com:vml" Requires="v">
                <p:oleObj name="Equation" r:id="rId3" imgW="3365500" imgH="304800" progId="Equation.DSMT4">
                  <p:embed/>
                </p:oleObj>
              </mc:Choice>
              <mc:Fallback>
                <p:oleObj name="Equation" r:id="rId3" imgW="3365500" imgH="304800" progId="Equation.DSMT4">
                  <p:embed/>
                  <p:pic>
                    <p:nvPicPr>
                      <p:cNvPr id="7" name="Object 6">
                        <a:extLst>
                          <a:ext uri="{FF2B5EF4-FFF2-40B4-BE49-F238E27FC236}">
                            <a16:creationId xmlns:a16="http://schemas.microsoft.com/office/drawing/2014/main" id="{7D832C58-A79B-ADF0-523A-CF3C24450984}"/>
                          </a:ext>
                        </a:extLst>
                      </p:cNvPr>
                      <p:cNvPicPr/>
                      <p:nvPr/>
                    </p:nvPicPr>
                    <p:blipFill>
                      <a:blip r:embed="rId4"/>
                      <a:stretch>
                        <a:fillRect/>
                      </a:stretch>
                    </p:blipFill>
                    <p:spPr>
                      <a:xfrm>
                        <a:off x="1262855" y="1545283"/>
                        <a:ext cx="6618288" cy="600075"/>
                      </a:xfrm>
                      <a:prstGeom prst="rect">
                        <a:avLst/>
                      </a:prstGeom>
                      <a:solidFill>
                        <a:schemeClr val="bg1"/>
                      </a:solidFill>
                    </p:spPr>
                  </p:pic>
                </p:oleObj>
              </mc:Fallback>
            </mc:AlternateContent>
          </a:graphicData>
        </a:graphic>
      </p:graphicFrame>
      <p:cxnSp>
        <p:nvCxnSpPr>
          <p:cNvPr id="3" name="Straight Connector 2">
            <a:extLst>
              <a:ext uri="{FF2B5EF4-FFF2-40B4-BE49-F238E27FC236}">
                <a16:creationId xmlns:a16="http://schemas.microsoft.com/office/drawing/2014/main" id="{B1B23CE3-AF98-9103-ECC7-EB7D3D06CAA7}"/>
              </a:ext>
            </a:extLst>
          </p:cNvPr>
          <p:cNvCxnSpPr/>
          <p:nvPr/>
        </p:nvCxnSpPr>
        <p:spPr>
          <a:xfrm>
            <a:off x="287446" y="1294881"/>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527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E002-14F0-FB7E-01BE-27CAA75C13A0}"/>
              </a:ext>
            </a:extLst>
          </p:cNvPr>
          <p:cNvSpPr>
            <a:spLocks noGrp="1"/>
          </p:cNvSpPr>
          <p:nvPr>
            <p:ph type="title"/>
          </p:nvPr>
        </p:nvSpPr>
        <p:spPr/>
        <p:txBody>
          <a:bodyPr/>
          <a:lstStyle/>
          <a:p>
            <a:r>
              <a:rPr lang="en-US" dirty="0"/>
              <a:t>Future Data Needed: Nitrogen</a:t>
            </a:r>
          </a:p>
        </p:txBody>
      </p:sp>
      <p:sp>
        <p:nvSpPr>
          <p:cNvPr id="5" name="Slide Number Placeholder 4">
            <a:extLst>
              <a:ext uri="{FF2B5EF4-FFF2-40B4-BE49-F238E27FC236}">
                <a16:creationId xmlns:a16="http://schemas.microsoft.com/office/drawing/2014/main" id="{5E1FD89A-09A3-1CA9-A1F7-4A4A29042A80}"/>
              </a:ext>
            </a:extLst>
          </p:cNvPr>
          <p:cNvSpPr>
            <a:spLocks noGrp="1"/>
          </p:cNvSpPr>
          <p:nvPr>
            <p:ph type="sldNum" sz="quarter" idx="12"/>
          </p:nvPr>
        </p:nvSpPr>
        <p:spPr/>
        <p:txBody>
          <a:bodyPr/>
          <a:lstStyle/>
          <a:p>
            <a:fld id="{CD9BCE11-0EB0-8A49-A9C8-9E98B35A30F2}" type="slidenum">
              <a:rPr lang="en-US" smtClean="0"/>
              <a:t>31</a:t>
            </a:fld>
            <a:endParaRPr lang="en-US"/>
          </a:p>
        </p:txBody>
      </p:sp>
      <p:pic>
        <p:nvPicPr>
          <p:cNvPr id="4098" name="Picture 5">
            <a:extLst>
              <a:ext uri="{FF2B5EF4-FFF2-40B4-BE49-F238E27FC236}">
                <a16:creationId xmlns:a16="http://schemas.microsoft.com/office/drawing/2014/main" id="{464993CB-642C-BD73-C1D3-43ADA435B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2409" y="3629024"/>
            <a:ext cx="4187216" cy="20862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19">
            <a:extLst>
              <a:ext uri="{FF2B5EF4-FFF2-40B4-BE49-F238E27FC236}">
                <a16:creationId xmlns:a16="http://schemas.microsoft.com/office/drawing/2014/main" id="{0779F29E-C917-7433-4B4D-2FD864341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71" y="3363706"/>
            <a:ext cx="3655220" cy="28227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3">
            <a:extLst>
              <a:ext uri="{FF2B5EF4-FFF2-40B4-BE49-F238E27FC236}">
                <a16:creationId xmlns:a16="http://schemas.microsoft.com/office/drawing/2014/main" id="{104BA9EA-3A4D-F4A9-33B7-FEDC4DF33F7A}"/>
              </a:ext>
            </a:extLst>
          </p:cNvPr>
          <p:cNvSpPr txBox="1">
            <a:spLocks noChangeArrowheads="1"/>
          </p:cNvSpPr>
          <p:nvPr/>
        </p:nvSpPr>
        <p:spPr bwMode="auto">
          <a:xfrm>
            <a:off x="1081767" y="5715227"/>
            <a:ext cx="2655888" cy="266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44546A"/>
                </a:solidFill>
                <a:effectLst/>
                <a:latin typeface="Times New Roman" panose="02020603050405020304" pitchFamily="18" charset="0"/>
                <a:ea typeface="ヒラギノ角ゴ Pro W3"/>
              </a:rPr>
              <a:t>Figure 1: Eutrophic and Hypoxic Zones [4]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24">
            <a:extLst>
              <a:ext uri="{FF2B5EF4-FFF2-40B4-BE49-F238E27FC236}">
                <a16:creationId xmlns:a16="http://schemas.microsoft.com/office/drawing/2014/main" id="{C6CB07FA-F0D1-838B-504D-9DFA23FA172A}"/>
              </a:ext>
            </a:extLst>
          </p:cNvPr>
          <p:cNvSpPr txBox="1">
            <a:spLocks noChangeArrowheads="1"/>
          </p:cNvSpPr>
          <p:nvPr/>
        </p:nvSpPr>
        <p:spPr bwMode="auto">
          <a:xfrm>
            <a:off x="4671332" y="5830321"/>
            <a:ext cx="3141663" cy="266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a:ln>
                  <a:noFill/>
                </a:ln>
                <a:solidFill>
                  <a:srgbClr val="44546A"/>
                </a:solidFill>
                <a:effectLst/>
                <a:latin typeface="Times New Roman" panose="02020603050405020304" pitchFamily="18" charset="0"/>
                <a:ea typeface="ヒラギノ角ゴ Pro W3"/>
              </a:rPr>
              <a:t>Figure 2: Gulf of Mexico Hypoxic Zone [1]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74E76E68-B0D8-B7B6-827C-FBB6B2D536D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77076EED-AA2C-FD66-6532-2EABBF6792A7}"/>
              </a:ext>
            </a:extLst>
          </p:cNvPr>
          <p:cNvSpPr>
            <a:spLocks noChangeArrowheads="1"/>
          </p:cNvSpPr>
          <p:nvPr/>
        </p:nvSpPr>
        <p:spPr bwMode="auto">
          <a:xfrm>
            <a:off x="457200" y="1282179"/>
            <a:ext cx="84037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000000"/>
                </a:solidFill>
                <a:latin typeface="+mj-lt"/>
                <a:ea typeface="ヒラギノ角ゴ Pro W3"/>
              </a:rPr>
              <a:t>B</a:t>
            </a:r>
            <a:r>
              <a:rPr kumimoji="0" lang="en-US" altLang="en-US" sz="2000" b="0" i="0" u="none" strike="noStrike" cap="none" normalizeH="0" baseline="0" dirty="0">
                <a:ln>
                  <a:noFill/>
                </a:ln>
                <a:solidFill>
                  <a:srgbClr val="000000"/>
                </a:solidFill>
                <a:effectLst/>
                <a:latin typeface="+mj-lt"/>
                <a:ea typeface="ヒラギノ角ゴ Pro W3"/>
              </a:rPr>
              <a:t>y the late 1940’s observers began to see </a:t>
            </a:r>
            <a:r>
              <a:rPr kumimoji="0" lang="en-US" altLang="en-US" sz="2000" b="0" i="0" u="none" strike="noStrike" cap="none" normalizeH="0" baseline="0" dirty="0" err="1">
                <a:ln>
                  <a:noFill/>
                </a:ln>
                <a:solidFill>
                  <a:srgbClr val="000000"/>
                </a:solidFill>
                <a:effectLst/>
                <a:latin typeface="+mj-lt"/>
                <a:ea typeface="ヒラギノ角ゴ Pro W3"/>
              </a:rPr>
              <a:t>eutrofication</a:t>
            </a:r>
            <a:r>
              <a:rPr kumimoji="0" lang="en-US" altLang="en-US" sz="2000" b="0" i="0" u="none" strike="noStrike" cap="none" normalizeH="0" baseline="0" dirty="0">
                <a:ln>
                  <a:noFill/>
                </a:ln>
                <a:solidFill>
                  <a:srgbClr val="000000"/>
                </a:solidFill>
                <a:effectLst/>
                <a:latin typeface="+mj-lt"/>
                <a:ea typeface="ヒラギノ角ゴ Pro W3"/>
              </a:rPr>
              <a:t> in lakes in the United States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000000"/>
              </a:solidFill>
              <a:latin typeface="+mj-lt"/>
              <a:ea typeface="ヒラギノ角ゴ Pro W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mj-lt"/>
                <a:ea typeface="ヒラギノ角ゴ Pro W3"/>
              </a:rPr>
              <a:t>The presence of and abundance of nutrients, including nitrogen, presumably from the widespread application of nitrogen and other nutrients for agriculture was beginning to have harmful ecological effects</a:t>
            </a:r>
            <a:endParaRPr kumimoji="0" lang="en-US" altLang="en-US" sz="20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298092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E002-14F0-FB7E-01BE-27CAA75C13A0}"/>
              </a:ext>
            </a:extLst>
          </p:cNvPr>
          <p:cNvSpPr>
            <a:spLocks noGrp="1"/>
          </p:cNvSpPr>
          <p:nvPr>
            <p:ph type="title"/>
          </p:nvPr>
        </p:nvSpPr>
        <p:spPr/>
        <p:txBody>
          <a:bodyPr/>
          <a:lstStyle/>
          <a:p>
            <a:r>
              <a:rPr lang="en-US" dirty="0"/>
              <a:t>Data Acquisition: Nitrogen</a:t>
            </a:r>
          </a:p>
        </p:txBody>
      </p:sp>
      <p:sp>
        <p:nvSpPr>
          <p:cNvPr id="3" name="Content Placeholder 2">
            <a:extLst>
              <a:ext uri="{FF2B5EF4-FFF2-40B4-BE49-F238E27FC236}">
                <a16:creationId xmlns:a16="http://schemas.microsoft.com/office/drawing/2014/main" id="{0D24EEAA-A114-E795-3235-5C5369E263F5}"/>
              </a:ext>
            </a:extLst>
          </p:cNvPr>
          <p:cNvSpPr>
            <a:spLocks noGrp="1"/>
          </p:cNvSpPr>
          <p:nvPr>
            <p:ph idx="1"/>
          </p:nvPr>
        </p:nvSpPr>
        <p:spPr>
          <a:xfrm>
            <a:off x="457200" y="1262744"/>
            <a:ext cx="8229600" cy="4863420"/>
          </a:xfrm>
        </p:spPr>
        <p:txBody>
          <a:bodyPr>
            <a:normAutofit lnSpcReduction="10000"/>
          </a:bodyPr>
          <a:lstStyle/>
          <a:p>
            <a:pPr marL="0" indent="0">
              <a:buNone/>
            </a:pPr>
            <a:r>
              <a:rPr lang="en-US" sz="1800" dirty="0">
                <a:solidFill>
                  <a:srgbClr val="000000"/>
                </a:solidFill>
                <a:effectLst/>
                <a:latin typeface="+mj-lt"/>
                <a:ea typeface="ヒラギノ角ゴ Pro W3"/>
              </a:rPr>
              <a:t>We consider it to be of high intellectual merit and high scientific value to develop techniques that will allow us to </a:t>
            </a:r>
            <a:r>
              <a:rPr lang="en-US" sz="1800" i="1" dirty="0">
                <a:solidFill>
                  <a:srgbClr val="000000"/>
                </a:solidFill>
                <a:effectLst/>
                <a:latin typeface="+mj-lt"/>
                <a:ea typeface="ヒラギノ角ゴ Pro W3"/>
              </a:rPr>
              <a:t>measure how chemicals, beginning with nitrogen, move through soil and the environment at length scales that range from meters to hundreds of kilometers and time scales that range from hours to months and years. While these techniques begin with a focus on agriculture, if successful, may have profound effects on how we can understand transport and action.</a:t>
            </a:r>
          </a:p>
          <a:p>
            <a:pPr marL="0" indent="0">
              <a:buNone/>
            </a:pPr>
            <a:endParaRPr lang="en-US" sz="1800" dirty="0">
              <a:solidFill>
                <a:srgbClr val="000000"/>
              </a:solidFill>
              <a:effectLst/>
              <a:latin typeface="+mj-lt"/>
              <a:ea typeface="ヒラギノ角ゴ Pro W3"/>
            </a:endParaRPr>
          </a:p>
          <a:p>
            <a:pPr marL="0" indent="0">
              <a:buNone/>
            </a:pPr>
            <a:r>
              <a:rPr lang="en-US" sz="1800" dirty="0">
                <a:solidFill>
                  <a:srgbClr val="000000"/>
                </a:solidFill>
                <a:effectLst/>
                <a:latin typeface="+mj-lt"/>
                <a:ea typeface="ヒラギノ角ゴ Pro W3"/>
              </a:rPr>
              <a:t>NSF Convergence Accelerator Proposal with a mult</a:t>
            </a:r>
            <a:r>
              <a:rPr lang="en-US" sz="1800" dirty="0">
                <a:solidFill>
                  <a:srgbClr val="000000"/>
                </a:solidFill>
                <a:latin typeface="+mj-lt"/>
                <a:ea typeface="ヒラギノ角ゴ Pro W3"/>
              </a:rPr>
              <a:t>i-disciplinary team.  </a:t>
            </a:r>
            <a:r>
              <a:rPr lang="en-US" sz="1800" dirty="0">
                <a:solidFill>
                  <a:srgbClr val="000000"/>
                </a:solidFill>
                <a:effectLst/>
                <a:latin typeface="+mj-lt"/>
                <a:ea typeface="ヒラギノ角ゴ Pro W3"/>
              </a:rPr>
              <a:t>Completion of our one-year study will lead to following deliverables:</a:t>
            </a:r>
          </a:p>
          <a:p>
            <a:pPr marL="0" indent="0">
              <a:buNone/>
            </a:pPr>
            <a:endParaRPr lang="en-US" sz="1800" dirty="0">
              <a:solidFill>
                <a:srgbClr val="000000"/>
              </a:solidFill>
              <a:effectLst/>
              <a:latin typeface="+mj-lt"/>
              <a:ea typeface="ヒラギノ角ゴ Pro W3"/>
            </a:endParaRPr>
          </a:p>
          <a:p>
            <a:pPr marL="342900" marR="0" lvl="0" indent="-342900">
              <a:spcBef>
                <a:spcPts val="0"/>
              </a:spcBef>
              <a:spcAft>
                <a:spcPts val="0"/>
              </a:spcAft>
              <a:buFont typeface="Symbol" pitchFamily="2" charset="2"/>
              <a:buChar char=""/>
            </a:pPr>
            <a:r>
              <a:rPr lang="en-US" sz="1800" dirty="0">
                <a:solidFill>
                  <a:srgbClr val="000000"/>
                </a:solidFill>
                <a:effectLst/>
                <a:latin typeface="+mj-lt"/>
                <a:ea typeface="ヒラギノ角ゴ Pro W3"/>
              </a:rPr>
              <a:t>Prototype nuclear technique (proton or neutron-bombardment and/or source-based, etc.) for finding </a:t>
            </a:r>
            <a:r>
              <a:rPr lang="en-US" sz="1800" baseline="30000" dirty="0">
                <a:solidFill>
                  <a:srgbClr val="000000"/>
                </a:solidFill>
                <a:effectLst/>
                <a:latin typeface="+mj-lt"/>
                <a:ea typeface="ヒラギノ角ゴ Pro W3"/>
              </a:rPr>
              <a:t>15</a:t>
            </a:r>
            <a:r>
              <a:rPr lang="en-US" sz="1800" dirty="0">
                <a:solidFill>
                  <a:srgbClr val="000000"/>
                </a:solidFill>
                <a:effectLst/>
                <a:latin typeface="+mj-lt"/>
                <a:ea typeface="ヒラギノ角ゴ Pro W3"/>
              </a:rPr>
              <a:t>N using identification of photon signatures with field deployable detectors.</a:t>
            </a:r>
          </a:p>
          <a:p>
            <a:pPr marL="342900" marR="0" lvl="0" indent="-342900">
              <a:spcBef>
                <a:spcPts val="0"/>
              </a:spcBef>
              <a:spcAft>
                <a:spcPts val="0"/>
              </a:spcAft>
              <a:buFont typeface="Symbol" pitchFamily="2" charset="2"/>
              <a:buChar char=""/>
            </a:pPr>
            <a:r>
              <a:rPr lang="en-US" sz="1800" dirty="0">
                <a:solidFill>
                  <a:srgbClr val="000000"/>
                </a:solidFill>
                <a:effectLst/>
                <a:latin typeface="+mj-lt"/>
                <a:ea typeface="ヒラギノ角ゴ Pro W3"/>
              </a:rPr>
              <a:t>Construct a calibration that allows us to make quantitative determination of the amount of 15N in a sample.</a:t>
            </a:r>
          </a:p>
          <a:p>
            <a:pPr marL="342900" marR="0" lvl="0" indent="-342900">
              <a:spcBef>
                <a:spcPts val="0"/>
              </a:spcBef>
              <a:spcAft>
                <a:spcPts val="0"/>
              </a:spcAft>
              <a:buFont typeface="Symbol" pitchFamily="2" charset="2"/>
              <a:buChar char=""/>
            </a:pPr>
            <a:r>
              <a:rPr lang="en-US" sz="1800" dirty="0">
                <a:solidFill>
                  <a:srgbClr val="000000"/>
                </a:solidFill>
                <a:effectLst/>
                <a:latin typeface="+mj-lt"/>
                <a:ea typeface="ヒラギノ角ゴ Pro W3"/>
              </a:rPr>
              <a:t>Prototype design of detectors and packages that allow easy deployment.</a:t>
            </a:r>
          </a:p>
          <a:p>
            <a:pPr marL="342900" marR="0" lvl="0" indent="-342900">
              <a:spcBef>
                <a:spcPts val="0"/>
              </a:spcBef>
              <a:spcAft>
                <a:spcPts val="0"/>
              </a:spcAft>
              <a:buFont typeface="Symbol" pitchFamily="2" charset="2"/>
              <a:buChar char=""/>
            </a:pPr>
            <a:r>
              <a:rPr lang="en-US" sz="1800" dirty="0">
                <a:solidFill>
                  <a:srgbClr val="000000"/>
                </a:solidFill>
                <a:effectLst/>
                <a:latin typeface="+mj-lt"/>
                <a:ea typeface="ヒラギノ角ゴ Pro W3"/>
              </a:rPr>
              <a:t>A “ground-truthing” process using known chemical techniques to verify the nuclear technique and drive detector development using stakeholder needs.</a:t>
            </a:r>
          </a:p>
        </p:txBody>
      </p:sp>
      <p:sp>
        <p:nvSpPr>
          <p:cNvPr id="5" name="Slide Number Placeholder 4">
            <a:extLst>
              <a:ext uri="{FF2B5EF4-FFF2-40B4-BE49-F238E27FC236}">
                <a16:creationId xmlns:a16="http://schemas.microsoft.com/office/drawing/2014/main" id="{5E1FD89A-09A3-1CA9-A1F7-4A4A29042A80}"/>
              </a:ext>
            </a:extLst>
          </p:cNvPr>
          <p:cNvSpPr>
            <a:spLocks noGrp="1"/>
          </p:cNvSpPr>
          <p:nvPr>
            <p:ph type="sldNum" sz="quarter" idx="12"/>
          </p:nvPr>
        </p:nvSpPr>
        <p:spPr/>
        <p:txBody>
          <a:bodyPr/>
          <a:lstStyle/>
          <a:p>
            <a:fld id="{CD9BCE11-0EB0-8A49-A9C8-9E98B35A30F2}" type="slidenum">
              <a:rPr lang="en-US" smtClean="0"/>
              <a:t>32</a:t>
            </a:fld>
            <a:endParaRPr lang="en-US"/>
          </a:p>
        </p:txBody>
      </p:sp>
      <p:cxnSp>
        <p:nvCxnSpPr>
          <p:cNvPr id="6" name="Straight Connector 5">
            <a:extLst>
              <a:ext uri="{FF2B5EF4-FFF2-40B4-BE49-F238E27FC236}">
                <a16:creationId xmlns:a16="http://schemas.microsoft.com/office/drawing/2014/main" id="{C8EB9E32-BB81-7B77-5D45-D420055EB449}"/>
              </a:ext>
            </a:extLst>
          </p:cNvPr>
          <p:cNvCxnSpPr/>
          <p:nvPr/>
        </p:nvCxnSpPr>
        <p:spPr>
          <a:xfrm>
            <a:off x="372323" y="1262744"/>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33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1257B-BE1E-D4ED-B940-CE7198F8578D}"/>
              </a:ext>
            </a:extLst>
          </p:cNvPr>
          <p:cNvSpPr>
            <a:spLocks noGrp="1"/>
          </p:cNvSpPr>
          <p:nvPr>
            <p:ph type="title"/>
          </p:nvPr>
        </p:nvSpPr>
        <p:spPr/>
        <p:txBody>
          <a:bodyPr/>
          <a:lstStyle/>
          <a:p>
            <a:r>
              <a:rPr lang="en-US" dirty="0"/>
              <a:t>Huge Needs: We contribute?</a:t>
            </a:r>
          </a:p>
        </p:txBody>
      </p:sp>
      <p:sp>
        <p:nvSpPr>
          <p:cNvPr id="3" name="Content Placeholder 2">
            <a:extLst>
              <a:ext uri="{FF2B5EF4-FFF2-40B4-BE49-F238E27FC236}">
                <a16:creationId xmlns:a16="http://schemas.microsoft.com/office/drawing/2014/main" id="{21F43B1A-D92E-E355-E3E7-0A8696E693E5}"/>
              </a:ext>
            </a:extLst>
          </p:cNvPr>
          <p:cNvSpPr>
            <a:spLocks noGrp="1"/>
          </p:cNvSpPr>
          <p:nvPr>
            <p:ph idx="1"/>
          </p:nvPr>
        </p:nvSpPr>
        <p:spPr>
          <a:xfrm>
            <a:off x="457200" y="1417638"/>
            <a:ext cx="8229600" cy="4525963"/>
          </a:xfrm>
        </p:spPr>
        <p:txBody>
          <a:bodyPr>
            <a:normAutofit fontScale="92500" lnSpcReduction="10000"/>
          </a:bodyPr>
          <a:lstStyle/>
          <a:p>
            <a:r>
              <a:rPr lang="en-US" dirty="0"/>
              <a:t>Modeling is still crude</a:t>
            </a:r>
          </a:p>
          <a:p>
            <a:r>
              <a:rPr lang="en-US" dirty="0"/>
              <a:t>More and different data needed (e.g. Nitrogen)</a:t>
            </a:r>
          </a:p>
          <a:p>
            <a:r>
              <a:rPr lang="en-US" dirty="0"/>
              <a:t>Field Data is of poor quality</a:t>
            </a:r>
          </a:p>
          <a:p>
            <a:pPr lvl="1"/>
            <a:r>
              <a:rPr lang="en-US" dirty="0"/>
              <a:t>Need a systematic and careful approach with calibration</a:t>
            </a:r>
          </a:p>
          <a:p>
            <a:pPr lvl="1"/>
            <a:r>
              <a:rPr lang="en-US" dirty="0"/>
              <a:t>Need detailed application data</a:t>
            </a:r>
          </a:p>
          <a:p>
            <a:pPr lvl="1"/>
            <a:r>
              <a:rPr lang="en-US" dirty="0"/>
              <a:t>Need detailed meteorological data</a:t>
            </a:r>
          </a:p>
          <a:p>
            <a:pPr lvl="1"/>
            <a:r>
              <a:rPr lang="en-US" dirty="0"/>
              <a:t>Need ag-data acquisition professionals—a new career path</a:t>
            </a:r>
          </a:p>
          <a:p>
            <a:pPr lvl="1"/>
            <a:r>
              <a:rPr lang="en-US" dirty="0"/>
              <a:t>Need automation</a:t>
            </a:r>
          </a:p>
        </p:txBody>
      </p:sp>
      <p:sp>
        <p:nvSpPr>
          <p:cNvPr id="5" name="Slide Number Placeholder 4">
            <a:extLst>
              <a:ext uri="{FF2B5EF4-FFF2-40B4-BE49-F238E27FC236}">
                <a16:creationId xmlns:a16="http://schemas.microsoft.com/office/drawing/2014/main" id="{0C3D3A55-9BA7-3F84-E629-BA71D6E56B35}"/>
              </a:ext>
            </a:extLst>
          </p:cNvPr>
          <p:cNvSpPr>
            <a:spLocks noGrp="1"/>
          </p:cNvSpPr>
          <p:nvPr>
            <p:ph type="sldNum" sz="quarter" idx="12"/>
          </p:nvPr>
        </p:nvSpPr>
        <p:spPr/>
        <p:txBody>
          <a:bodyPr/>
          <a:lstStyle/>
          <a:p>
            <a:fld id="{CD9BCE11-0EB0-8A49-A9C8-9E98B35A30F2}" type="slidenum">
              <a:rPr lang="en-US" smtClean="0"/>
              <a:t>33</a:t>
            </a:fld>
            <a:endParaRPr lang="en-US"/>
          </a:p>
        </p:txBody>
      </p:sp>
      <p:cxnSp>
        <p:nvCxnSpPr>
          <p:cNvPr id="6" name="Straight Connector 5">
            <a:extLst>
              <a:ext uri="{FF2B5EF4-FFF2-40B4-BE49-F238E27FC236}">
                <a16:creationId xmlns:a16="http://schemas.microsoft.com/office/drawing/2014/main" id="{DBC6332A-DA2B-CFE9-D320-5B7F3B58D490}"/>
              </a:ext>
            </a:extLst>
          </p:cNvPr>
          <p:cNvCxnSpPr/>
          <p:nvPr/>
        </p:nvCxnSpPr>
        <p:spPr>
          <a:xfrm>
            <a:off x="372323" y="1262744"/>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8251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AD2C-BECD-0B4E-A70B-159BC36C857A}"/>
              </a:ext>
            </a:extLst>
          </p:cNvPr>
          <p:cNvSpPr>
            <a:spLocks noGrp="1"/>
          </p:cNvSpPr>
          <p:nvPr>
            <p:ph type="title"/>
          </p:nvPr>
        </p:nvSpPr>
        <p:spPr>
          <a:xfrm>
            <a:off x="457200" y="213639"/>
            <a:ext cx="8229600" cy="564348"/>
          </a:xfrm>
        </p:spPr>
        <p:txBody>
          <a:bodyPr>
            <a:normAutofit fontScale="90000"/>
          </a:bodyPr>
          <a:lstStyle/>
          <a:p>
            <a:r>
              <a:rPr lang="en-US" dirty="0"/>
              <a:t>Innovators and Entrepreneurs</a:t>
            </a:r>
          </a:p>
        </p:txBody>
      </p:sp>
      <p:sp>
        <p:nvSpPr>
          <p:cNvPr id="3" name="Content Placeholder 2">
            <a:extLst>
              <a:ext uri="{FF2B5EF4-FFF2-40B4-BE49-F238E27FC236}">
                <a16:creationId xmlns:a16="http://schemas.microsoft.com/office/drawing/2014/main" id="{0EB30607-932B-6B43-B028-58E4E9B13FA5}"/>
              </a:ext>
            </a:extLst>
          </p:cNvPr>
          <p:cNvSpPr>
            <a:spLocks noGrp="1"/>
          </p:cNvSpPr>
          <p:nvPr>
            <p:ph idx="1"/>
          </p:nvPr>
        </p:nvSpPr>
        <p:spPr>
          <a:xfrm>
            <a:off x="5029200" y="960985"/>
            <a:ext cx="4114800" cy="4525963"/>
          </a:xfrm>
        </p:spPr>
        <p:txBody>
          <a:bodyPr>
            <a:normAutofit fontScale="47500" lnSpcReduction="20000"/>
          </a:bodyPr>
          <a:lstStyle/>
          <a:p>
            <a:pPr marL="0" indent="0">
              <a:buNone/>
            </a:pPr>
            <a:r>
              <a:rPr lang="en-US" b="1" dirty="0"/>
              <a:t>What is an Entrepreneur?</a:t>
            </a:r>
          </a:p>
          <a:p>
            <a:r>
              <a:rPr lang="en-US" dirty="0"/>
              <a:t>Creates a new business, bearing most of the risks and enjoying most of the rewards. </a:t>
            </a:r>
          </a:p>
          <a:p>
            <a:endParaRPr lang="en-US" dirty="0"/>
          </a:p>
          <a:p>
            <a:r>
              <a:rPr lang="en-US" dirty="0"/>
              <a:t>Commonly seen as an innovator, a source of new ideas, goods, services, and business/or procedures. </a:t>
            </a:r>
          </a:p>
          <a:p>
            <a:pPr marL="0" indent="0">
              <a:buNone/>
            </a:pPr>
            <a:endParaRPr lang="en-US" dirty="0"/>
          </a:p>
          <a:p>
            <a:r>
              <a:rPr lang="en-US" dirty="0"/>
              <a:t>Entrepreneurs play a key role in any economy, using the skills and initiative necessary to anticipate needs and bringing good new ideas to market. </a:t>
            </a:r>
          </a:p>
          <a:p>
            <a:endParaRPr lang="en-US" dirty="0"/>
          </a:p>
          <a:p>
            <a:r>
              <a:rPr lang="en-US" dirty="0"/>
              <a:t>Entrepreneurship that proves to be successful in taking on the risks of creating a </a:t>
            </a:r>
            <a:r>
              <a:rPr lang="en-US" dirty="0">
                <a:hlinkClick r:id="rId2"/>
              </a:rPr>
              <a:t>startup</a:t>
            </a:r>
            <a:r>
              <a:rPr lang="en-US" dirty="0"/>
              <a:t> is rewarded with profits, fame, and continued growth opportunities. Entrepreneurship that fails results in losses and less prevalence in the markets for those involved. </a:t>
            </a:r>
          </a:p>
          <a:p>
            <a:endParaRPr lang="en-US" dirty="0"/>
          </a:p>
          <a:p>
            <a:pPr marL="0" indent="0">
              <a:buNone/>
            </a:pPr>
            <a:r>
              <a:rPr lang="en-US" sz="2600" dirty="0"/>
              <a:t>https://www.investopedia.com/terms/e/entrepreneur.asp</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B90FC6B4-96A9-9F43-A160-DDC0E563605A}"/>
              </a:ext>
            </a:extLst>
          </p:cNvPr>
          <p:cNvSpPr>
            <a:spLocks noGrp="1"/>
          </p:cNvSpPr>
          <p:nvPr>
            <p:ph type="sldNum" sz="quarter" idx="12"/>
          </p:nvPr>
        </p:nvSpPr>
        <p:spPr/>
        <p:txBody>
          <a:bodyPr/>
          <a:lstStyle/>
          <a:p>
            <a:fld id="{CD9BCE11-0EB0-8A49-A9C8-9E98B35A30F2}" type="slidenum">
              <a:rPr lang="en-US" smtClean="0"/>
              <a:t>34</a:t>
            </a:fld>
            <a:endParaRPr lang="en-US" dirty="0"/>
          </a:p>
        </p:txBody>
      </p:sp>
      <p:sp>
        <p:nvSpPr>
          <p:cNvPr id="6" name="Content Placeholder 2">
            <a:extLst>
              <a:ext uri="{FF2B5EF4-FFF2-40B4-BE49-F238E27FC236}">
                <a16:creationId xmlns:a16="http://schemas.microsoft.com/office/drawing/2014/main" id="{5B805093-E955-2E4C-98EB-F7E8277A55E5}"/>
              </a:ext>
            </a:extLst>
          </p:cNvPr>
          <p:cNvSpPr txBox="1">
            <a:spLocks/>
          </p:cNvSpPr>
          <p:nvPr/>
        </p:nvSpPr>
        <p:spPr>
          <a:xfrm>
            <a:off x="228600" y="960985"/>
            <a:ext cx="4572000" cy="5117697"/>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6000" b="1" dirty="0"/>
              <a:t>What is an Innovator?</a:t>
            </a:r>
          </a:p>
          <a:p>
            <a:r>
              <a:rPr lang="en-US" sz="6000" dirty="0"/>
              <a:t>Does things differently or doing things that have never been done before – creating</a:t>
            </a:r>
          </a:p>
          <a:p>
            <a:pPr marL="0" indent="0">
              <a:buNone/>
            </a:pPr>
            <a:endParaRPr lang="en-US" sz="6000" dirty="0"/>
          </a:p>
          <a:p>
            <a:r>
              <a:rPr lang="en-US" sz="6000" dirty="0"/>
              <a:t>Understand innovation never happens in a vacuum. </a:t>
            </a:r>
          </a:p>
          <a:p>
            <a:pPr marL="0" indent="0">
              <a:buNone/>
            </a:pPr>
            <a:endParaRPr lang="en-US" sz="6000" dirty="0"/>
          </a:p>
          <a:p>
            <a:r>
              <a:rPr lang="en-US" sz="6000" dirty="0"/>
              <a:t>Understand that it takes many different points of view to fully grasp the complexity of economic, technological and other challenges.</a:t>
            </a:r>
          </a:p>
          <a:p>
            <a:pPr marL="0" indent="0">
              <a:buNone/>
            </a:pPr>
            <a:endParaRPr lang="en-US" sz="6000" dirty="0"/>
          </a:p>
          <a:p>
            <a:r>
              <a:rPr lang="en-US" sz="6000" dirty="0"/>
              <a:t>Don’t take shortcuts and are not afraid of going after more complex solutions, even if it means taking higher risks.</a:t>
            </a:r>
          </a:p>
          <a:p>
            <a:endParaRPr lang="en-US" sz="6000" dirty="0"/>
          </a:p>
          <a:p>
            <a:r>
              <a:rPr lang="en-US" sz="6000" dirty="0"/>
              <a:t>Not afraid to break with the norm and push past conventional. They are aware customers don’t always know what they want.</a:t>
            </a:r>
          </a:p>
          <a:p>
            <a:pPr marL="0" indent="0">
              <a:buNone/>
            </a:pPr>
            <a:endParaRPr lang="en-US" sz="6000" dirty="0"/>
          </a:p>
          <a:p>
            <a:r>
              <a:rPr lang="en-US" sz="6000" dirty="0"/>
              <a:t>Balance new ideas vs. experience.</a:t>
            </a:r>
          </a:p>
          <a:p>
            <a:pPr marL="0" indent="0">
              <a:buNone/>
            </a:pPr>
            <a:endParaRPr lang="en-US" sz="6000" dirty="0"/>
          </a:p>
          <a:p>
            <a:r>
              <a:rPr lang="en-US" sz="6000" dirty="0"/>
              <a:t>Contribute new, unconventional ideas of their own.</a:t>
            </a:r>
          </a:p>
          <a:p>
            <a:endParaRPr lang="en-US" sz="6000" dirty="0"/>
          </a:p>
          <a:p>
            <a:pPr marL="0" indent="0">
              <a:buNone/>
            </a:pPr>
            <a:r>
              <a:rPr lang="en-US" sz="4800" dirty="0"/>
              <a:t>https://www.forbes.com/sites/rebeccabagley/2014/01/15/the-10-traits-of-great-innovators/?sh=62b78b9a4bf4</a:t>
            </a:r>
          </a:p>
          <a:p>
            <a:endParaRPr lang="en-US" dirty="0"/>
          </a:p>
        </p:txBody>
      </p:sp>
      <p:cxnSp>
        <p:nvCxnSpPr>
          <p:cNvPr id="7" name="Straight Connector 6">
            <a:extLst>
              <a:ext uri="{FF2B5EF4-FFF2-40B4-BE49-F238E27FC236}">
                <a16:creationId xmlns:a16="http://schemas.microsoft.com/office/drawing/2014/main" id="{C454E66C-0294-4446-8FDA-2AA7653A5CEE}"/>
              </a:ext>
            </a:extLst>
          </p:cNvPr>
          <p:cNvCxnSpPr/>
          <p:nvPr/>
        </p:nvCxnSpPr>
        <p:spPr>
          <a:xfrm>
            <a:off x="457200" y="777987"/>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2147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AD2C-BECD-0B4E-A70B-159BC36C857A}"/>
              </a:ext>
            </a:extLst>
          </p:cNvPr>
          <p:cNvSpPr>
            <a:spLocks noGrp="1"/>
          </p:cNvSpPr>
          <p:nvPr>
            <p:ph type="title"/>
          </p:nvPr>
        </p:nvSpPr>
        <p:spPr>
          <a:xfrm>
            <a:off x="457200" y="274638"/>
            <a:ext cx="8229600" cy="564348"/>
          </a:xfrm>
        </p:spPr>
        <p:txBody>
          <a:bodyPr>
            <a:normAutofit fontScale="90000"/>
          </a:bodyPr>
          <a:lstStyle/>
          <a:p>
            <a:r>
              <a:rPr lang="en-US" dirty="0"/>
              <a:t>Physicists as Entrepreneurs?</a:t>
            </a:r>
          </a:p>
        </p:txBody>
      </p:sp>
      <p:sp>
        <p:nvSpPr>
          <p:cNvPr id="3" name="Content Placeholder 2">
            <a:extLst>
              <a:ext uri="{FF2B5EF4-FFF2-40B4-BE49-F238E27FC236}">
                <a16:creationId xmlns:a16="http://schemas.microsoft.com/office/drawing/2014/main" id="{0EB30607-932B-6B43-B028-58E4E9B13FA5}"/>
              </a:ext>
            </a:extLst>
          </p:cNvPr>
          <p:cNvSpPr>
            <a:spLocks noGrp="1"/>
          </p:cNvSpPr>
          <p:nvPr>
            <p:ph idx="1"/>
          </p:nvPr>
        </p:nvSpPr>
        <p:spPr>
          <a:xfrm>
            <a:off x="278090" y="1197204"/>
            <a:ext cx="4114800" cy="4525963"/>
          </a:xfrm>
        </p:spPr>
        <p:txBody>
          <a:bodyPr>
            <a:normAutofit fontScale="47500" lnSpcReduction="20000"/>
          </a:bodyPr>
          <a:lstStyle/>
          <a:p>
            <a:pPr marL="0" indent="0">
              <a:buNone/>
            </a:pPr>
            <a:r>
              <a:rPr lang="en-US" b="1" dirty="0"/>
              <a:t>What is an Entrepreneur?</a:t>
            </a:r>
          </a:p>
          <a:p>
            <a:r>
              <a:rPr lang="en-US" dirty="0"/>
              <a:t>Creates a new business, bearing most of the risks and enjoying most of the rewards. </a:t>
            </a:r>
          </a:p>
          <a:p>
            <a:endParaRPr lang="en-US" dirty="0"/>
          </a:p>
          <a:p>
            <a:r>
              <a:rPr lang="en-US" dirty="0"/>
              <a:t>Commonly seen as an innovator, a source of new ideas, goods, services, and business/or procedures. </a:t>
            </a:r>
          </a:p>
          <a:p>
            <a:pPr marL="0" indent="0">
              <a:buNone/>
            </a:pPr>
            <a:endParaRPr lang="en-US" dirty="0"/>
          </a:p>
          <a:p>
            <a:r>
              <a:rPr lang="en-US" dirty="0"/>
              <a:t>Entrepreneurs play a key role in any economy, using the skills and initiative necessary to anticipate needs and bringing good new ideas to market. </a:t>
            </a:r>
          </a:p>
          <a:p>
            <a:endParaRPr lang="en-US" dirty="0"/>
          </a:p>
          <a:p>
            <a:r>
              <a:rPr lang="en-US" dirty="0"/>
              <a:t>Entrepreneurship that proves to be successful in taking on the risks of creating a </a:t>
            </a:r>
            <a:r>
              <a:rPr lang="en-US" dirty="0">
                <a:hlinkClick r:id="rId2"/>
              </a:rPr>
              <a:t>startup</a:t>
            </a:r>
            <a:r>
              <a:rPr lang="en-US" dirty="0"/>
              <a:t> is rewarded with profits, fame, and continued growth opportunities. Entrepreneurship that fails results in losses and less prevalence in the markets for those involved. </a:t>
            </a:r>
          </a:p>
          <a:p>
            <a:endParaRPr lang="en-US" dirty="0"/>
          </a:p>
          <a:p>
            <a:pPr marL="0" indent="0">
              <a:buNone/>
            </a:pPr>
            <a:r>
              <a:rPr lang="en-US" sz="2600" dirty="0"/>
              <a:t>https://www.investopedia.com/terms/e/entrepreneur.asp</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B90FC6B4-96A9-9F43-A160-DDC0E563605A}"/>
              </a:ext>
            </a:extLst>
          </p:cNvPr>
          <p:cNvSpPr>
            <a:spLocks noGrp="1"/>
          </p:cNvSpPr>
          <p:nvPr>
            <p:ph type="sldNum" sz="quarter" idx="12"/>
          </p:nvPr>
        </p:nvSpPr>
        <p:spPr/>
        <p:txBody>
          <a:bodyPr/>
          <a:lstStyle/>
          <a:p>
            <a:fld id="{CD9BCE11-0EB0-8A49-A9C8-9E98B35A30F2}" type="slidenum">
              <a:rPr lang="en-US" smtClean="0"/>
              <a:t>35</a:t>
            </a:fld>
            <a:endParaRPr lang="en-US" dirty="0"/>
          </a:p>
        </p:txBody>
      </p:sp>
      <p:sp>
        <p:nvSpPr>
          <p:cNvPr id="6" name="Content Placeholder 2">
            <a:extLst>
              <a:ext uri="{FF2B5EF4-FFF2-40B4-BE49-F238E27FC236}">
                <a16:creationId xmlns:a16="http://schemas.microsoft.com/office/drawing/2014/main" id="{5B805093-E955-2E4C-98EB-F7E8277A55E5}"/>
              </a:ext>
            </a:extLst>
          </p:cNvPr>
          <p:cNvSpPr txBox="1">
            <a:spLocks/>
          </p:cNvSpPr>
          <p:nvPr/>
        </p:nvSpPr>
        <p:spPr>
          <a:xfrm>
            <a:off x="4958928" y="1197204"/>
            <a:ext cx="3906982" cy="4029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500" dirty="0"/>
              <a:t>Physicists as Entrepreneurs?</a:t>
            </a:r>
          </a:p>
          <a:p>
            <a:r>
              <a:rPr lang="en-US" sz="1500" dirty="0"/>
              <a:t>Certainly innovators</a:t>
            </a:r>
          </a:p>
          <a:p>
            <a:r>
              <a:rPr lang="en-US" sz="1500" dirty="0"/>
              <a:t>Creating new businesses?</a:t>
            </a:r>
          </a:p>
          <a:p>
            <a:r>
              <a:rPr lang="en-US" sz="1500" dirty="0"/>
              <a:t>Taking risks?</a:t>
            </a:r>
          </a:p>
          <a:p>
            <a:r>
              <a:rPr lang="en-US" sz="1500" dirty="0"/>
              <a:t>Playing a role in the economy?</a:t>
            </a:r>
          </a:p>
          <a:p>
            <a:endParaRPr lang="en-US" sz="1500" dirty="0"/>
          </a:p>
          <a:p>
            <a:pPr marL="0" indent="0">
              <a:buNone/>
            </a:pPr>
            <a:r>
              <a:rPr lang="en-US" sz="1500" dirty="0"/>
              <a:t>As innovators, physicists bring many things to the table to be successful entrepreneurs and entrepreneurs along with innovators solve interesting and important problems.</a:t>
            </a:r>
          </a:p>
          <a:p>
            <a:endParaRPr lang="en-US" sz="1500" dirty="0"/>
          </a:p>
          <a:p>
            <a:pPr marL="0" indent="0">
              <a:buNone/>
            </a:pPr>
            <a:r>
              <a:rPr lang="en-US" sz="1500" dirty="0"/>
              <a:t>…But there are some steps.</a:t>
            </a:r>
          </a:p>
        </p:txBody>
      </p:sp>
      <p:cxnSp>
        <p:nvCxnSpPr>
          <p:cNvPr id="7" name="Straight Connector 6">
            <a:extLst>
              <a:ext uri="{FF2B5EF4-FFF2-40B4-BE49-F238E27FC236}">
                <a16:creationId xmlns:a16="http://schemas.microsoft.com/office/drawing/2014/main" id="{4D262D99-6F2E-7949-8A8F-94DFCAE6A124}"/>
              </a:ext>
            </a:extLst>
          </p:cNvPr>
          <p:cNvCxnSpPr/>
          <p:nvPr/>
        </p:nvCxnSpPr>
        <p:spPr>
          <a:xfrm>
            <a:off x="466556" y="859767"/>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0936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5AD2C-BECD-0B4E-A70B-159BC36C857A}"/>
              </a:ext>
            </a:extLst>
          </p:cNvPr>
          <p:cNvSpPr>
            <a:spLocks noGrp="1"/>
          </p:cNvSpPr>
          <p:nvPr>
            <p:ph type="title"/>
          </p:nvPr>
        </p:nvSpPr>
        <p:spPr>
          <a:xfrm>
            <a:off x="457200" y="274638"/>
            <a:ext cx="8229600" cy="564348"/>
          </a:xfrm>
        </p:spPr>
        <p:txBody>
          <a:bodyPr>
            <a:noAutofit/>
          </a:bodyPr>
          <a:lstStyle/>
          <a:p>
            <a:r>
              <a:rPr lang="en-US" sz="3600" dirty="0"/>
              <a:t>Doing Physics is  being an Innovator</a:t>
            </a:r>
          </a:p>
        </p:txBody>
      </p:sp>
      <p:sp>
        <p:nvSpPr>
          <p:cNvPr id="4" name="Date Placeholder 3">
            <a:extLst>
              <a:ext uri="{FF2B5EF4-FFF2-40B4-BE49-F238E27FC236}">
                <a16:creationId xmlns:a16="http://schemas.microsoft.com/office/drawing/2014/main" id="{6E8229B0-8052-2247-A8F9-035E8580DD62}"/>
              </a:ext>
            </a:extLst>
          </p:cNvPr>
          <p:cNvSpPr>
            <a:spLocks noGrp="1"/>
          </p:cNvSpPr>
          <p:nvPr>
            <p:ph type="dt" sz="half" idx="10"/>
          </p:nvPr>
        </p:nvSpPr>
        <p:spPr/>
        <p:txBody>
          <a:bodyPr/>
          <a:lstStyle/>
          <a:p>
            <a:r>
              <a:rPr lang="en-US" dirty="0"/>
              <a:t>3/8/22</a:t>
            </a:r>
          </a:p>
        </p:txBody>
      </p:sp>
      <p:sp>
        <p:nvSpPr>
          <p:cNvPr id="5" name="Slide Number Placeholder 4">
            <a:extLst>
              <a:ext uri="{FF2B5EF4-FFF2-40B4-BE49-F238E27FC236}">
                <a16:creationId xmlns:a16="http://schemas.microsoft.com/office/drawing/2014/main" id="{B90FC6B4-96A9-9F43-A160-DDC0E563605A}"/>
              </a:ext>
            </a:extLst>
          </p:cNvPr>
          <p:cNvSpPr>
            <a:spLocks noGrp="1"/>
          </p:cNvSpPr>
          <p:nvPr>
            <p:ph type="sldNum" sz="quarter" idx="12"/>
          </p:nvPr>
        </p:nvSpPr>
        <p:spPr/>
        <p:txBody>
          <a:bodyPr/>
          <a:lstStyle/>
          <a:p>
            <a:fld id="{CD9BCE11-0EB0-8A49-A9C8-9E98B35A30F2}" type="slidenum">
              <a:rPr lang="en-US" smtClean="0"/>
              <a:t>36</a:t>
            </a:fld>
            <a:endParaRPr lang="en-US" dirty="0"/>
          </a:p>
        </p:txBody>
      </p:sp>
      <p:sp>
        <p:nvSpPr>
          <p:cNvPr id="6" name="Content Placeholder 2">
            <a:extLst>
              <a:ext uri="{FF2B5EF4-FFF2-40B4-BE49-F238E27FC236}">
                <a16:creationId xmlns:a16="http://schemas.microsoft.com/office/drawing/2014/main" id="{5B805093-E955-2E4C-98EB-F7E8277A55E5}"/>
              </a:ext>
            </a:extLst>
          </p:cNvPr>
          <p:cNvSpPr txBox="1">
            <a:spLocks/>
          </p:cNvSpPr>
          <p:nvPr/>
        </p:nvSpPr>
        <p:spPr>
          <a:xfrm>
            <a:off x="210207" y="960986"/>
            <a:ext cx="4572000" cy="4936027"/>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6000" b="1" dirty="0"/>
              <a:t>What is an Innovator?</a:t>
            </a:r>
          </a:p>
          <a:p>
            <a:r>
              <a:rPr lang="en-US" sz="6000" dirty="0"/>
              <a:t>Does things differently or doing things that have never been done before – creating</a:t>
            </a:r>
          </a:p>
          <a:p>
            <a:pPr marL="0" indent="0">
              <a:buNone/>
            </a:pPr>
            <a:endParaRPr lang="en-US" sz="6000" dirty="0"/>
          </a:p>
          <a:p>
            <a:r>
              <a:rPr lang="en-US" sz="6000" dirty="0"/>
              <a:t>Understand innovation never happens in a vacuum. </a:t>
            </a:r>
          </a:p>
          <a:p>
            <a:pPr marL="0" indent="0">
              <a:buNone/>
            </a:pPr>
            <a:endParaRPr lang="en-US" sz="6000" dirty="0"/>
          </a:p>
          <a:p>
            <a:r>
              <a:rPr lang="en-US" sz="6000" dirty="0"/>
              <a:t>Understand that it takes many different points of view to fully grasp the complexity of economic, technological and other challenges.</a:t>
            </a:r>
          </a:p>
          <a:p>
            <a:pPr marL="0" indent="0">
              <a:buNone/>
            </a:pPr>
            <a:endParaRPr lang="en-US" sz="6000" dirty="0"/>
          </a:p>
          <a:p>
            <a:r>
              <a:rPr lang="en-US" sz="6000" dirty="0"/>
              <a:t>Don’t take shortcuts and are not afraid of going after more complex solutions, even if it means taking higher risks.</a:t>
            </a:r>
          </a:p>
          <a:p>
            <a:endParaRPr lang="en-US" sz="6000" dirty="0"/>
          </a:p>
          <a:p>
            <a:r>
              <a:rPr lang="en-US" sz="6000" dirty="0"/>
              <a:t>Not afraid to break with the norm and push past conventional. They are aware customers don’t always know what they want.</a:t>
            </a:r>
          </a:p>
          <a:p>
            <a:pPr marL="0" indent="0">
              <a:buNone/>
            </a:pPr>
            <a:endParaRPr lang="en-US" sz="6000" dirty="0"/>
          </a:p>
          <a:p>
            <a:r>
              <a:rPr lang="en-US" sz="6000" dirty="0"/>
              <a:t>Balance new ideas vs. experience.</a:t>
            </a:r>
          </a:p>
          <a:p>
            <a:pPr marL="0" indent="0">
              <a:buNone/>
            </a:pPr>
            <a:endParaRPr lang="en-US" sz="6000" dirty="0"/>
          </a:p>
          <a:p>
            <a:r>
              <a:rPr lang="en-US" sz="6000" dirty="0"/>
              <a:t>Contribute new, unconventional ideas of their own.</a:t>
            </a:r>
          </a:p>
          <a:p>
            <a:endParaRPr lang="en-US" sz="6000" dirty="0"/>
          </a:p>
          <a:p>
            <a:pPr marL="0" indent="0">
              <a:buNone/>
            </a:pPr>
            <a:r>
              <a:rPr lang="en-US" sz="4800" dirty="0"/>
              <a:t>https://www.forbes.com/sites/rebeccabagley/2014/01/15/the-10-traits-of-great-innovators/?sh=62b78b9a4bf4</a:t>
            </a:r>
          </a:p>
          <a:p>
            <a:endParaRPr lang="en-US" dirty="0"/>
          </a:p>
        </p:txBody>
      </p:sp>
      <p:sp>
        <p:nvSpPr>
          <p:cNvPr id="9" name="Content Placeholder 2">
            <a:extLst>
              <a:ext uri="{FF2B5EF4-FFF2-40B4-BE49-F238E27FC236}">
                <a16:creationId xmlns:a16="http://schemas.microsoft.com/office/drawing/2014/main" id="{0276B502-D787-1345-AB8A-3FE099BD9EB0}"/>
              </a:ext>
            </a:extLst>
          </p:cNvPr>
          <p:cNvSpPr txBox="1">
            <a:spLocks/>
          </p:cNvSpPr>
          <p:nvPr/>
        </p:nvSpPr>
        <p:spPr>
          <a:xfrm>
            <a:off x="4897820" y="1051809"/>
            <a:ext cx="3962400" cy="4936027"/>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6000" b="1" dirty="0"/>
              <a:t>Physicists:</a:t>
            </a:r>
          </a:p>
          <a:p>
            <a:r>
              <a:rPr lang="en-US" sz="6000" dirty="0"/>
              <a:t>Constantly creating new solutions to measure and calculate</a:t>
            </a:r>
          </a:p>
          <a:p>
            <a:pPr marL="0" indent="0">
              <a:buNone/>
            </a:pPr>
            <a:endParaRPr lang="en-US" sz="6000" dirty="0"/>
          </a:p>
          <a:p>
            <a:r>
              <a:rPr lang="en-US" sz="6000" dirty="0"/>
              <a:t>Constantly collaborating and talking to find solutions. Always facing economic and technical constraints.</a:t>
            </a:r>
          </a:p>
          <a:p>
            <a:pPr marL="0" indent="0">
              <a:buNone/>
            </a:pPr>
            <a:endParaRPr lang="en-US" sz="6000" dirty="0"/>
          </a:p>
          <a:p>
            <a:r>
              <a:rPr lang="en-US" sz="6000" dirty="0"/>
              <a:t>Face hard problems constantly.</a:t>
            </a:r>
          </a:p>
          <a:p>
            <a:endParaRPr lang="en-US" sz="6000" dirty="0"/>
          </a:p>
          <a:p>
            <a:r>
              <a:rPr lang="en-US" sz="6000" dirty="0"/>
              <a:t>New and clever solutions are always sought after. ”Clever” is high praise.</a:t>
            </a:r>
          </a:p>
          <a:p>
            <a:pPr marL="0" indent="0">
              <a:buNone/>
            </a:pPr>
            <a:endParaRPr lang="en-US" sz="6000" dirty="0"/>
          </a:p>
          <a:p>
            <a:r>
              <a:rPr lang="en-US" sz="6000" dirty="0"/>
              <a:t>Looking to other fields and existing ideas to solve new problems..</a:t>
            </a:r>
          </a:p>
          <a:p>
            <a:pPr marL="0" indent="0">
              <a:buNone/>
            </a:pPr>
            <a:endParaRPr lang="en-US" sz="6000" dirty="0"/>
          </a:p>
          <a:p>
            <a:r>
              <a:rPr lang="en-US" sz="6000" dirty="0"/>
              <a:t>Contribute new, unconventional ideas of their own.</a:t>
            </a:r>
          </a:p>
          <a:p>
            <a:endParaRPr lang="en-US" sz="6000" dirty="0"/>
          </a:p>
          <a:p>
            <a:pPr marL="0" indent="0">
              <a:buNone/>
            </a:pPr>
            <a:r>
              <a:rPr lang="en-US" sz="6000" dirty="0"/>
              <a:t>Natural innovators</a:t>
            </a:r>
          </a:p>
          <a:p>
            <a:endParaRPr lang="en-US" sz="6000" dirty="0"/>
          </a:p>
          <a:p>
            <a:endParaRPr lang="en-US" dirty="0"/>
          </a:p>
        </p:txBody>
      </p:sp>
      <p:cxnSp>
        <p:nvCxnSpPr>
          <p:cNvPr id="10" name="Straight Connector 9">
            <a:extLst>
              <a:ext uri="{FF2B5EF4-FFF2-40B4-BE49-F238E27FC236}">
                <a16:creationId xmlns:a16="http://schemas.microsoft.com/office/drawing/2014/main" id="{CA924564-5D80-BC44-97DE-7B99289744D2}"/>
              </a:ext>
            </a:extLst>
          </p:cNvPr>
          <p:cNvCxnSpPr/>
          <p:nvPr/>
        </p:nvCxnSpPr>
        <p:spPr>
          <a:xfrm>
            <a:off x="457200" y="838986"/>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5572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4935F-5168-344D-9C6A-ABA07EF7022F}"/>
              </a:ext>
            </a:extLst>
          </p:cNvPr>
          <p:cNvSpPr>
            <a:spLocks noGrp="1"/>
          </p:cNvSpPr>
          <p:nvPr>
            <p:ph type="title"/>
          </p:nvPr>
        </p:nvSpPr>
        <p:spPr>
          <a:xfrm>
            <a:off x="457200" y="136525"/>
            <a:ext cx="8229600" cy="1143000"/>
          </a:xfrm>
        </p:spPr>
        <p:txBody>
          <a:bodyPr>
            <a:noAutofit/>
          </a:bodyPr>
          <a:lstStyle/>
          <a:p>
            <a:r>
              <a:rPr lang="en-US" sz="3600" dirty="0"/>
              <a:t>Innovation and Entrepreneurship by Accident </a:t>
            </a:r>
          </a:p>
        </p:txBody>
      </p:sp>
      <p:sp>
        <p:nvSpPr>
          <p:cNvPr id="3" name="Content Placeholder 2">
            <a:extLst>
              <a:ext uri="{FF2B5EF4-FFF2-40B4-BE49-F238E27FC236}">
                <a16:creationId xmlns:a16="http://schemas.microsoft.com/office/drawing/2014/main" id="{4F6C426B-7554-A74E-B8C5-8FA0270042B0}"/>
              </a:ext>
            </a:extLst>
          </p:cNvPr>
          <p:cNvSpPr>
            <a:spLocks noGrp="1"/>
          </p:cNvSpPr>
          <p:nvPr>
            <p:ph idx="1"/>
          </p:nvPr>
        </p:nvSpPr>
        <p:spPr>
          <a:xfrm>
            <a:off x="457200" y="1573781"/>
            <a:ext cx="8229600" cy="4402476"/>
          </a:xfrm>
        </p:spPr>
        <p:txBody>
          <a:bodyPr>
            <a:normAutofit/>
          </a:bodyPr>
          <a:lstStyle/>
          <a:p>
            <a:pPr marL="9525" lvl="1" indent="0">
              <a:buNone/>
            </a:pPr>
            <a:r>
              <a:rPr lang="en-US" sz="2000" b="1" dirty="0"/>
              <a:t>EPIC Report: </a:t>
            </a:r>
            <a:r>
              <a:rPr lang="en-US" sz="2000" i="1" dirty="0"/>
              <a:t>Innovation and Entrepreneurship (I&amp;E) has been incorporated into a number of education disciplines over the last 25 years or so but has not been broadly utilized in physics. At the same time, employers have indicated that while physics graduates are valuable, they lack some of the key skills and abilities that would greatly improve their performance in the workplace and are provided by I&amp;E education.</a:t>
            </a:r>
          </a:p>
          <a:p>
            <a:pPr lvl="2"/>
            <a:endParaRPr lang="en-US" sz="2000" dirty="0"/>
          </a:p>
          <a:p>
            <a:pPr marL="342900" lvl="2" indent="-292100"/>
            <a:r>
              <a:rPr lang="en-US" sz="2000" dirty="0"/>
              <a:t>What did we need to proceed?</a:t>
            </a:r>
          </a:p>
          <a:p>
            <a:pPr marL="965200" lvl="3" indent="-457200">
              <a:buFont typeface="Wingdings" pitchFamily="2" charset="2"/>
              <a:buChar char="Ø"/>
            </a:pPr>
            <a:r>
              <a:rPr lang="en-US" dirty="0"/>
              <a:t>A belief that those goals are not inconsistent</a:t>
            </a:r>
          </a:p>
          <a:p>
            <a:pPr marL="965200" lvl="3" indent="-457200">
              <a:buFont typeface="Wingdings" pitchFamily="2" charset="2"/>
              <a:buChar char="Ø"/>
            </a:pPr>
            <a:r>
              <a:rPr lang="en-US" dirty="0"/>
              <a:t>A willingness to learn many new things (to become a beginner)</a:t>
            </a:r>
          </a:p>
          <a:p>
            <a:pPr marL="965200" lvl="3" indent="-457200">
              <a:buFont typeface="Wingdings" pitchFamily="2" charset="2"/>
              <a:buChar char="Ø"/>
            </a:pPr>
            <a:r>
              <a:rPr lang="en-US" dirty="0"/>
              <a:t>A willingness to learn to talk to new people</a:t>
            </a:r>
          </a:p>
          <a:p>
            <a:pPr marL="965200" lvl="3" indent="-457200">
              <a:buFont typeface="Wingdings" pitchFamily="2" charset="2"/>
              <a:buChar char="Ø"/>
            </a:pPr>
            <a:r>
              <a:rPr lang="en-US" dirty="0"/>
              <a:t>A tolerance for risk.</a:t>
            </a:r>
          </a:p>
        </p:txBody>
      </p:sp>
      <p:sp>
        <p:nvSpPr>
          <p:cNvPr id="5" name="Slide Number Placeholder 4">
            <a:extLst>
              <a:ext uri="{FF2B5EF4-FFF2-40B4-BE49-F238E27FC236}">
                <a16:creationId xmlns:a16="http://schemas.microsoft.com/office/drawing/2014/main" id="{A6D117E2-CDE8-1F4C-B9BB-D0538CEA13FA}"/>
              </a:ext>
            </a:extLst>
          </p:cNvPr>
          <p:cNvSpPr>
            <a:spLocks noGrp="1"/>
          </p:cNvSpPr>
          <p:nvPr>
            <p:ph type="sldNum" sz="quarter" idx="12"/>
          </p:nvPr>
        </p:nvSpPr>
        <p:spPr/>
        <p:txBody>
          <a:bodyPr/>
          <a:lstStyle/>
          <a:p>
            <a:fld id="{CD9BCE11-0EB0-8A49-A9C8-9E98B35A30F2}" type="slidenum">
              <a:rPr lang="en-US" smtClean="0"/>
              <a:t>37</a:t>
            </a:fld>
            <a:endParaRPr lang="en-US" dirty="0"/>
          </a:p>
        </p:txBody>
      </p:sp>
      <p:cxnSp>
        <p:nvCxnSpPr>
          <p:cNvPr id="6" name="Straight Connector 5">
            <a:extLst>
              <a:ext uri="{FF2B5EF4-FFF2-40B4-BE49-F238E27FC236}">
                <a16:creationId xmlns:a16="http://schemas.microsoft.com/office/drawing/2014/main" id="{C04250AF-8A3D-004D-BB93-4DE3FEF7D332}"/>
              </a:ext>
            </a:extLst>
          </p:cNvPr>
          <p:cNvCxnSpPr/>
          <p:nvPr/>
        </p:nvCxnSpPr>
        <p:spPr>
          <a:xfrm>
            <a:off x="372323" y="1279525"/>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230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0A80-D3CA-7A50-8900-9DAA9F762167}"/>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92614652-05C9-F4B6-5BAF-E0633AAA4F6C}"/>
              </a:ext>
            </a:extLst>
          </p:cNvPr>
          <p:cNvSpPr>
            <a:spLocks noGrp="1"/>
          </p:cNvSpPr>
          <p:nvPr>
            <p:ph idx="1"/>
          </p:nvPr>
        </p:nvSpPr>
        <p:spPr/>
        <p:txBody>
          <a:bodyPr>
            <a:normAutofit fontScale="85000" lnSpcReduction="20000"/>
          </a:bodyPr>
          <a:lstStyle/>
          <a:p>
            <a:r>
              <a:rPr lang="en-US" dirty="0"/>
              <a:t>Agriculture needs to advance with data—it’s the last major industry that is still in its infancy with respect to using data</a:t>
            </a:r>
          </a:p>
          <a:p>
            <a:r>
              <a:rPr lang="en-US" dirty="0"/>
              <a:t>Physicists bring an array of tools, insights, and techniques</a:t>
            </a:r>
          </a:p>
          <a:p>
            <a:r>
              <a:rPr lang="en-US" dirty="0"/>
              <a:t>There are tremendously important and interesting problems of all kinds, (experimental, theoretical, computational).</a:t>
            </a:r>
          </a:p>
          <a:p>
            <a:r>
              <a:rPr lang="en-US" dirty="0"/>
              <a:t>You need to become a beginner again—which is terrifying and exciting….</a:t>
            </a:r>
          </a:p>
          <a:p>
            <a:r>
              <a:rPr lang="en-US" dirty="0"/>
              <a:t>You need to learn to talk with and listen to the experts on the ground-–the farmers.</a:t>
            </a:r>
          </a:p>
        </p:txBody>
      </p:sp>
      <p:sp>
        <p:nvSpPr>
          <p:cNvPr id="5" name="Slide Number Placeholder 4">
            <a:extLst>
              <a:ext uri="{FF2B5EF4-FFF2-40B4-BE49-F238E27FC236}">
                <a16:creationId xmlns:a16="http://schemas.microsoft.com/office/drawing/2014/main" id="{AF6F9F4D-B83F-EEFB-E51B-EAED3FD8DC1B}"/>
              </a:ext>
            </a:extLst>
          </p:cNvPr>
          <p:cNvSpPr>
            <a:spLocks noGrp="1"/>
          </p:cNvSpPr>
          <p:nvPr>
            <p:ph type="sldNum" sz="quarter" idx="12"/>
          </p:nvPr>
        </p:nvSpPr>
        <p:spPr/>
        <p:txBody>
          <a:bodyPr/>
          <a:lstStyle/>
          <a:p>
            <a:fld id="{CD9BCE11-0EB0-8A49-A9C8-9E98B35A30F2}" type="slidenum">
              <a:rPr lang="en-US" smtClean="0"/>
              <a:t>38</a:t>
            </a:fld>
            <a:endParaRPr lang="en-US"/>
          </a:p>
        </p:txBody>
      </p:sp>
      <p:cxnSp>
        <p:nvCxnSpPr>
          <p:cNvPr id="6" name="Straight Connector 5">
            <a:extLst>
              <a:ext uri="{FF2B5EF4-FFF2-40B4-BE49-F238E27FC236}">
                <a16:creationId xmlns:a16="http://schemas.microsoft.com/office/drawing/2014/main" id="{30496BF2-214A-4F82-DC11-794AFEDF88E5}"/>
              </a:ext>
            </a:extLst>
          </p:cNvPr>
          <p:cNvCxnSpPr/>
          <p:nvPr/>
        </p:nvCxnSpPr>
        <p:spPr>
          <a:xfrm>
            <a:off x="372323" y="1262744"/>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42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30B6-D0E2-B4E7-B5E6-D949D5B1627A}"/>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5C5089B5-326F-A2B7-5105-5CA4EF7D5E15}"/>
              </a:ext>
            </a:extLst>
          </p:cNvPr>
          <p:cNvSpPr>
            <a:spLocks noGrp="1"/>
          </p:cNvSpPr>
          <p:nvPr>
            <p:ph idx="1"/>
          </p:nvPr>
        </p:nvSpPr>
        <p:spPr>
          <a:xfrm>
            <a:off x="457200" y="1306285"/>
            <a:ext cx="8229600" cy="4525963"/>
          </a:xfrm>
        </p:spPr>
        <p:txBody>
          <a:bodyPr>
            <a:normAutofit/>
          </a:bodyPr>
          <a:lstStyle/>
          <a:p>
            <a:pPr marL="0" indent="0">
              <a:buNone/>
            </a:pPr>
            <a:endParaRPr lang="en-US" sz="1400" dirty="0"/>
          </a:p>
          <a:p>
            <a:pPr marL="0" indent="0">
              <a:buNone/>
            </a:pPr>
            <a:r>
              <a:rPr lang="en-US" sz="2400" dirty="0"/>
              <a:t>Can we use data  to build models to better understand food production  to enable food producers to:</a:t>
            </a:r>
          </a:p>
          <a:p>
            <a:pPr marL="0" indent="0">
              <a:buNone/>
            </a:pPr>
            <a:endParaRPr lang="en-US" sz="2000" dirty="0"/>
          </a:p>
          <a:p>
            <a:r>
              <a:rPr lang="en-US" sz="2000" dirty="0"/>
              <a:t>Make better decisions that increase profit and yield</a:t>
            </a:r>
          </a:p>
          <a:p>
            <a:pPr marL="0" indent="0">
              <a:buNone/>
            </a:pPr>
            <a:endParaRPr lang="en-US" sz="2000" dirty="0"/>
          </a:p>
          <a:p>
            <a:r>
              <a:rPr lang="en-US" sz="2000" dirty="0"/>
              <a:t>Make better decisions to manage risks</a:t>
            </a:r>
          </a:p>
          <a:p>
            <a:endParaRPr lang="en-US" sz="2000" dirty="0"/>
          </a:p>
          <a:p>
            <a:r>
              <a:rPr lang="en-US" sz="2000" dirty="0"/>
              <a:t>Make better and more environmentally friendly decisions</a:t>
            </a:r>
          </a:p>
          <a:p>
            <a:endParaRPr lang="en-US" sz="2000" dirty="0"/>
          </a:p>
          <a:p>
            <a:r>
              <a:rPr lang="en-US" sz="2000" dirty="0"/>
              <a:t>Make tools available to producers everywhere.</a:t>
            </a:r>
          </a:p>
          <a:p>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7C68C7BF-28D9-5E69-A9E5-790E13775345}"/>
              </a:ext>
            </a:extLst>
          </p:cNvPr>
          <p:cNvSpPr>
            <a:spLocks noGrp="1"/>
          </p:cNvSpPr>
          <p:nvPr>
            <p:ph type="sldNum" sz="quarter" idx="12"/>
          </p:nvPr>
        </p:nvSpPr>
        <p:spPr/>
        <p:txBody>
          <a:bodyPr/>
          <a:lstStyle/>
          <a:p>
            <a:fld id="{CD9BCE11-0EB0-8A49-A9C8-9E98B35A30F2}" type="slidenum">
              <a:rPr lang="en-US" smtClean="0"/>
              <a:t>4</a:t>
            </a:fld>
            <a:endParaRPr lang="en-US"/>
          </a:p>
        </p:txBody>
      </p:sp>
      <p:cxnSp>
        <p:nvCxnSpPr>
          <p:cNvPr id="4" name="Straight Connector 3">
            <a:extLst>
              <a:ext uri="{FF2B5EF4-FFF2-40B4-BE49-F238E27FC236}">
                <a16:creationId xmlns:a16="http://schemas.microsoft.com/office/drawing/2014/main" id="{C1EFCAA5-9276-BA9E-B71B-78F905F44E49}"/>
              </a:ext>
            </a:extLst>
          </p:cNvPr>
          <p:cNvCxnSpPr/>
          <p:nvPr/>
        </p:nvCxnSpPr>
        <p:spPr>
          <a:xfrm>
            <a:off x="372323" y="1250552"/>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8136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19CA-772A-D798-BEA4-C20DBAE0AE5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6E1E4CE-EEED-9650-55F9-08CC2BFF5713}"/>
              </a:ext>
            </a:extLst>
          </p:cNvPr>
          <p:cNvSpPr>
            <a:spLocks noGrp="1"/>
          </p:cNvSpPr>
          <p:nvPr>
            <p:ph idx="1"/>
          </p:nvPr>
        </p:nvSpPr>
        <p:spPr/>
        <p:txBody>
          <a:bodyPr/>
          <a:lstStyle/>
          <a:p>
            <a:pPr marL="0" indent="0">
              <a:buNone/>
            </a:pPr>
            <a:r>
              <a:rPr lang="en-US" dirty="0"/>
              <a:t>Physicists bring unique skills that may have been missing.</a:t>
            </a:r>
          </a:p>
          <a:p>
            <a:pPr marL="0" indent="0">
              <a:buNone/>
            </a:pPr>
            <a:endParaRPr lang="en-US" dirty="0"/>
          </a:p>
          <a:p>
            <a:r>
              <a:rPr lang="en-US" dirty="0"/>
              <a:t>Data acquisition and instrumentation</a:t>
            </a:r>
          </a:p>
          <a:p>
            <a:r>
              <a:rPr lang="en-US" dirty="0"/>
              <a:t>Modeling to understand</a:t>
            </a:r>
          </a:p>
          <a:p>
            <a:r>
              <a:rPr lang="en-US" dirty="0"/>
              <a:t>Simplify, simplify, simplify (spherical cows)</a:t>
            </a:r>
          </a:p>
          <a:p>
            <a:r>
              <a:rPr lang="en-US" dirty="0"/>
              <a:t>Ideas, ideas, ideas—if we can learn to communicate well enough.</a:t>
            </a:r>
          </a:p>
          <a:p>
            <a:pPr marL="0" indent="0">
              <a:buNone/>
            </a:pPr>
            <a:endParaRPr lang="en-US" dirty="0"/>
          </a:p>
        </p:txBody>
      </p:sp>
      <p:sp>
        <p:nvSpPr>
          <p:cNvPr id="5" name="Slide Number Placeholder 4">
            <a:extLst>
              <a:ext uri="{FF2B5EF4-FFF2-40B4-BE49-F238E27FC236}">
                <a16:creationId xmlns:a16="http://schemas.microsoft.com/office/drawing/2014/main" id="{C59C3B72-08DD-1EEA-8022-A459B0AC6E0F}"/>
              </a:ext>
            </a:extLst>
          </p:cNvPr>
          <p:cNvSpPr>
            <a:spLocks noGrp="1"/>
          </p:cNvSpPr>
          <p:nvPr>
            <p:ph type="sldNum" sz="quarter" idx="12"/>
          </p:nvPr>
        </p:nvSpPr>
        <p:spPr/>
        <p:txBody>
          <a:bodyPr/>
          <a:lstStyle/>
          <a:p>
            <a:fld id="{CD9BCE11-0EB0-8A49-A9C8-9E98B35A30F2}" type="slidenum">
              <a:rPr lang="en-US" smtClean="0"/>
              <a:t>5</a:t>
            </a:fld>
            <a:endParaRPr lang="en-US"/>
          </a:p>
        </p:txBody>
      </p:sp>
      <p:cxnSp>
        <p:nvCxnSpPr>
          <p:cNvPr id="6" name="Straight Connector 5">
            <a:extLst>
              <a:ext uri="{FF2B5EF4-FFF2-40B4-BE49-F238E27FC236}">
                <a16:creationId xmlns:a16="http://schemas.microsoft.com/office/drawing/2014/main" id="{D8F7C364-2C4F-475B-E12A-6FB5D24EED30}"/>
              </a:ext>
            </a:extLst>
          </p:cNvPr>
          <p:cNvCxnSpPr/>
          <p:nvPr/>
        </p:nvCxnSpPr>
        <p:spPr>
          <a:xfrm>
            <a:off x="372323" y="1250552"/>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8474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DC538-014E-E17F-0E09-F8B3266FAEEF}"/>
              </a:ext>
            </a:extLst>
          </p:cNvPr>
          <p:cNvSpPr>
            <a:spLocks noGrp="1"/>
          </p:cNvSpPr>
          <p:nvPr>
            <p:ph type="title"/>
          </p:nvPr>
        </p:nvSpPr>
        <p:spPr/>
        <p:txBody>
          <a:bodyPr>
            <a:normAutofit fontScale="90000"/>
          </a:bodyPr>
          <a:lstStyle/>
          <a:p>
            <a:r>
              <a:rPr lang="en-US" dirty="0"/>
              <a:t>Why Connect Physics and Agriculture?</a:t>
            </a:r>
          </a:p>
        </p:txBody>
      </p:sp>
      <p:sp>
        <p:nvSpPr>
          <p:cNvPr id="5" name="Slide Number Placeholder 4">
            <a:extLst>
              <a:ext uri="{FF2B5EF4-FFF2-40B4-BE49-F238E27FC236}">
                <a16:creationId xmlns:a16="http://schemas.microsoft.com/office/drawing/2014/main" id="{04C4778E-9D40-32FB-227C-6121871F97DC}"/>
              </a:ext>
            </a:extLst>
          </p:cNvPr>
          <p:cNvSpPr>
            <a:spLocks noGrp="1"/>
          </p:cNvSpPr>
          <p:nvPr>
            <p:ph type="sldNum" sz="quarter" idx="12"/>
          </p:nvPr>
        </p:nvSpPr>
        <p:spPr/>
        <p:txBody>
          <a:bodyPr/>
          <a:lstStyle/>
          <a:p>
            <a:fld id="{CD9BCE11-0EB0-8A49-A9C8-9E98B35A30F2}" type="slidenum">
              <a:rPr lang="en-US" smtClean="0"/>
              <a:t>6</a:t>
            </a:fld>
            <a:endParaRPr lang="en-US"/>
          </a:p>
        </p:txBody>
      </p:sp>
      <p:pic>
        <p:nvPicPr>
          <p:cNvPr id="2050" name="Picture 2">
            <a:extLst>
              <a:ext uri="{FF2B5EF4-FFF2-40B4-BE49-F238E27FC236}">
                <a16:creationId xmlns:a16="http://schemas.microsoft.com/office/drawing/2014/main" id="{BD8DA92B-5526-5C1E-AE06-D67F63720E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3917" y="1417638"/>
            <a:ext cx="7516166" cy="42278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F3AE25-B115-580E-C076-B5DB5EC7B7CD}"/>
              </a:ext>
            </a:extLst>
          </p:cNvPr>
          <p:cNvSpPr txBox="1"/>
          <p:nvPr/>
        </p:nvSpPr>
        <p:spPr>
          <a:xfrm>
            <a:off x="2201876" y="5921685"/>
            <a:ext cx="4023078" cy="246221"/>
          </a:xfrm>
          <a:prstGeom prst="rect">
            <a:avLst/>
          </a:prstGeom>
          <a:noFill/>
        </p:spPr>
        <p:txBody>
          <a:bodyPr wrap="square">
            <a:spAutoFit/>
          </a:bodyPr>
          <a:lstStyle/>
          <a:p>
            <a:r>
              <a:rPr lang="en-US" sz="1000" dirty="0"/>
              <a:t>https://</a:t>
            </a:r>
            <a:r>
              <a:rPr lang="en-US" sz="1000" dirty="0" err="1"/>
              <a:t>farmdocdaily.illinois.edu</a:t>
            </a:r>
            <a:r>
              <a:rPr lang="en-US" sz="1000" dirty="0"/>
              <a:t>/2023/03/2022-county-crop-yields.html</a:t>
            </a:r>
          </a:p>
        </p:txBody>
      </p:sp>
      <p:sp>
        <p:nvSpPr>
          <p:cNvPr id="3" name="Oval 2">
            <a:extLst>
              <a:ext uri="{FF2B5EF4-FFF2-40B4-BE49-F238E27FC236}">
                <a16:creationId xmlns:a16="http://schemas.microsoft.com/office/drawing/2014/main" id="{507B75BB-87D0-1AD0-41B6-DEAFCF51CC07}"/>
              </a:ext>
            </a:extLst>
          </p:cNvPr>
          <p:cNvSpPr/>
          <p:nvPr/>
        </p:nvSpPr>
        <p:spPr>
          <a:xfrm>
            <a:off x="4794974" y="3279903"/>
            <a:ext cx="61645" cy="719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C49F4079-8F40-0C6D-024A-2B9CF54A1130}"/>
              </a:ext>
            </a:extLst>
          </p:cNvPr>
          <p:cNvCxnSpPr/>
          <p:nvPr/>
        </p:nvCxnSpPr>
        <p:spPr>
          <a:xfrm>
            <a:off x="372323" y="1250552"/>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2674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C52EEF-CA98-A525-8451-99CBC4EB212F}"/>
              </a:ext>
            </a:extLst>
          </p:cNvPr>
          <p:cNvSpPr>
            <a:spLocks noGrp="1"/>
          </p:cNvSpPr>
          <p:nvPr>
            <p:ph type="sldNum" sz="quarter" idx="12"/>
          </p:nvPr>
        </p:nvSpPr>
        <p:spPr/>
        <p:txBody>
          <a:bodyPr/>
          <a:lstStyle/>
          <a:p>
            <a:fld id="{CD9BCE11-0EB0-8A49-A9C8-9E98B35A30F2}" type="slidenum">
              <a:rPr lang="en-US" smtClean="0"/>
              <a:t>7</a:t>
            </a:fld>
            <a:endParaRPr lang="en-US"/>
          </a:p>
        </p:txBody>
      </p:sp>
      <p:pic>
        <p:nvPicPr>
          <p:cNvPr id="3074" name="Picture 2">
            <a:extLst>
              <a:ext uri="{FF2B5EF4-FFF2-40B4-BE49-F238E27FC236}">
                <a16:creationId xmlns:a16="http://schemas.microsoft.com/office/drawing/2014/main" id="{B1833C1D-7E65-29D2-3D5F-2C78329124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1903" y="1417638"/>
            <a:ext cx="7580194" cy="42638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2D3CED-7F7A-D302-18DF-BE1380FB8C8F}"/>
              </a:ext>
            </a:extLst>
          </p:cNvPr>
          <p:cNvSpPr txBox="1"/>
          <p:nvPr/>
        </p:nvSpPr>
        <p:spPr>
          <a:xfrm>
            <a:off x="2427963" y="5860448"/>
            <a:ext cx="4023079" cy="246221"/>
          </a:xfrm>
          <a:prstGeom prst="rect">
            <a:avLst/>
          </a:prstGeom>
          <a:noFill/>
        </p:spPr>
        <p:txBody>
          <a:bodyPr wrap="square">
            <a:spAutoFit/>
          </a:bodyPr>
          <a:lstStyle/>
          <a:p>
            <a:r>
              <a:rPr lang="en-US" sz="1000" dirty="0"/>
              <a:t>https://</a:t>
            </a:r>
            <a:r>
              <a:rPr lang="en-US" sz="1000" dirty="0" err="1"/>
              <a:t>farmdocdaily.illinois.edu</a:t>
            </a:r>
            <a:r>
              <a:rPr lang="en-US" sz="1000" dirty="0"/>
              <a:t>/2023/03/2022-county-crop-yields.html</a:t>
            </a:r>
          </a:p>
        </p:txBody>
      </p:sp>
      <p:sp>
        <p:nvSpPr>
          <p:cNvPr id="3" name="Title 1">
            <a:extLst>
              <a:ext uri="{FF2B5EF4-FFF2-40B4-BE49-F238E27FC236}">
                <a16:creationId xmlns:a16="http://schemas.microsoft.com/office/drawing/2014/main" id="{D295D1FD-B829-8C47-A92C-5E2D9BE7C1E4}"/>
              </a:ext>
            </a:extLst>
          </p:cNvPr>
          <p:cNvSpPr>
            <a:spLocks noGrp="1"/>
          </p:cNvSpPr>
          <p:nvPr>
            <p:ph type="title"/>
          </p:nvPr>
        </p:nvSpPr>
        <p:spPr/>
        <p:txBody>
          <a:bodyPr/>
          <a:lstStyle/>
          <a:p>
            <a:r>
              <a:rPr lang="en-US" dirty="0"/>
              <a:t>Research that is Sensitive to Place</a:t>
            </a:r>
          </a:p>
        </p:txBody>
      </p:sp>
      <p:sp>
        <p:nvSpPr>
          <p:cNvPr id="6" name="Oval 5">
            <a:extLst>
              <a:ext uri="{FF2B5EF4-FFF2-40B4-BE49-F238E27FC236}">
                <a16:creationId xmlns:a16="http://schemas.microsoft.com/office/drawing/2014/main" id="{B38B3F17-57CD-FC57-15AD-5F032D420386}"/>
              </a:ext>
            </a:extLst>
          </p:cNvPr>
          <p:cNvSpPr/>
          <p:nvPr/>
        </p:nvSpPr>
        <p:spPr>
          <a:xfrm>
            <a:off x="4794974" y="3279903"/>
            <a:ext cx="61645" cy="719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0B425DD-AA57-2BC2-ED76-4060DBD78AA8}"/>
              </a:ext>
            </a:extLst>
          </p:cNvPr>
          <p:cNvCxnSpPr/>
          <p:nvPr/>
        </p:nvCxnSpPr>
        <p:spPr>
          <a:xfrm>
            <a:off x="457200" y="1239667"/>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34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311E-3078-0248-AE08-132515E8FBD6}"/>
              </a:ext>
            </a:extLst>
          </p:cNvPr>
          <p:cNvSpPr>
            <a:spLocks noGrp="1"/>
          </p:cNvSpPr>
          <p:nvPr>
            <p:ph type="title"/>
          </p:nvPr>
        </p:nvSpPr>
        <p:spPr/>
        <p:txBody>
          <a:bodyPr>
            <a:noAutofit/>
          </a:bodyPr>
          <a:lstStyle/>
          <a:p>
            <a:r>
              <a:rPr lang="en-US" sz="2800" dirty="0"/>
              <a:t>…at  small liberal arts college like Monmouth College—”Convergence Research”</a:t>
            </a:r>
          </a:p>
        </p:txBody>
      </p:sp>
      <p:sp>
        <p:nvSpPr>
          <p:cNvPr id="3" name="Content Placeholder 2">
            <a:extLst>
              <a:ext uri="{FF2B5EF4-FFF2-40B4-BE49-F238E27FC236}">
                <a16:creationId xmlns:a16="http://schemas.microsoft.com/office/drawing/2014/main" id="{AC5B9C80-7FB7-7845-8DBD-BDF1B382B308}"/>
              </a:ext>
            </a:extLst>
          </p:cNvPr>
          <p:cNvSpPr>
            <a:spLocks noGrp="1"/>
          </p:cNvSpPr>
          <p:nvPr>
            <p:ph idx="1"/>
          </p:nvPr>
        </p:nvSpPr>
        <p:spPr>
          <a:xfrm>
            <a:off x="457200" y="1679192"/>
            <a:ext cx="8229600" cy="4220864"/>
          </a:xfrm>
        </p:spPr>
        <p:txBody>
          <a:bodyPr>
            <a:normAutofit fontScale="47500" lnSpcReduction="20000"/>
          </a:bodyPr>
          <a:lstStyle/>
          <a:p>
            <a:r>
              <a:rPr lang="en-US" dirty="0"/>
              <a:t>Lots of colleagues across campus – My department:  A condensed matter physicist, an  astronomer, a nuclear theorist (me), a mechanical engineer and an electrical engineer.  My good friends on campus:  a biochemist, a neuroscientist, an economist, a marketing person. You get the idea….wildly divergent….</a:t>
            </a:r>
          </a:p>
          <a:p>
            <a:pPr marL="0" indent="0">
              <a:buNone/>
            </a:pPr>
            <a:endParaRPr lang="en-US" dirty="0"/>
          </a:p>
          <a:p>
            <a:r>
              <a:rPr lang="en-US" dirty="0"/>
              <a:t>Lots of opportunities (really requirements) to do lots of things</a:t>
            </a:r>
          </a:p>
          <a:p>
            <a:pPr lvl="1">
              <a:buFont typeface="Wingdings" pitchFamily="2" charset="2"/>
              <a:buChar char="Ø"/>
            </a:pPr>
            <a:r>
              <a:rPr lang="en-US" sz="3300" dirty="0"/>
              <a:t>Wide range of courses that cover both theory and experiment (all of the undergraduate physics curriculum and beyond)</a:t>
            </a:r>
          </a:p>
          <a:p>
            <a:pPr lvl="1">
              <a:buFont typeface="Wingdings" pitchFamily="2" charset="2"/>
              <a:buChar char="Ø"/>
            </a:pPr>
            <a:r>
              <a:rPr lang="en-US" sz="3300" dirty="0"/>
              <a:t>Courses beyond physics (Applied Hydrogeology, etc.)</a:t>
            </a:r>
          </a:p>
          <a:p>
            <a:pPr lvl="1">
              <a:buFont typeface="Wingdings" pitchFamily="2" charset="2"/>
              <a:buChar char="Ø"/>
            </a:pPr>
            <a:r>
              <a:rPr lang="en-US" sz="3300" dirty="0"/>
              <a:t>Wide freedom for “professional development”</a:t>
            </a:r>
          </a:p>
          <a:p>
            <a:pPr marL="457200" lvl="1" indent="0">
              <a:buNone/>
            </a:pPr>
            <a:endParaRPr lang="en-US" dirty="0"/>
          </a:p>
          <a:p>
            <a:pPr marL="487362" lvl="1" indent="-457200">
              <a:buFont typeface="Arial" panose="020B0604020202020204" pitchFamily="34" charset="0"/>
              <a:buChar char="•"/>
            </a:pPr>
            <a:r>
              <a:rPr lang="en-US" sz="3300" dirty="0"/>
              <a:t>Lots of intellectual freedom: “Nimble” and limited administrative size.</a:t>
            </a:r>
          </a:p>
          <a:p>
            <a:pPr marL="487362" lvl="1" indent="-457200">
              <a:buFont typeface="Arial" panose="020B0604020202020204" pitchFamily="34" charset="0"/>
              <a:buChar char="•"/>
            </a:pPr>
            <a:endParaRPr lang="en-US" sz="3300" dirty="0"/>
          </a:p>
          <a:p>
            <a:pPr marL="487362" lvl="1" indent="-457200">
              <a:buFont typeface="Arial" panose="020B0604020202020204" pitchFamily="34" charset="0"/>
              <a:buChar char="•"/>
            </a:pPr>
            <a:r>
              <a:rPr lang="en-US" sz="3300" dirty="0"/>
              <a:t>Limited resources and time (“We've got no </a:t>
            </a:r>
            <a:r>
              <a:rPr lang="en-US" sz="3300" dirty="0">
                <a:hlinkClick r:id="rId2" tooltip="Money"/>
              </a:rPr>
              <a:t>money</a:t>
            </a:r>
            <a:r>
              <a:rPr lang="en-US" sz="3300" dirty="0"/>
              <a:t>, so we've got to think”—E. Rutherford)</a:t>
            </a:r>
          </a:p>
          <a:p>
            <a:pPr marL="30162" lvl="1" indent="0">
              <a:buNone/>
            </a:pPr>
            <a:endParaRPr lang="en-US" sz="3300" dirty="0"/>
          </a:p>
          <a:p>
            <a:pPr marL="487362" lvl="1" indent="-457200">
              <a:buFont typeface="Arial" panose="020B0604020202020204" pitchFamily="34" charset="0"/>
              <a:buChar char="•"/>
            </a:pPr>
            <a:r>
              <a:rPr lang="en-US" sz="3300" dirty="0"/>
              <a:t>Lots of contact with undergraduates but no graduate students</a:t>
            </a:r>
          </a:p>
          <a:p>
            <a:pPr marL="30162" lvl="1" indent="0">
              <a:buNone/>
            </a:pPr>
            <a:endParaRPr lang="en-US" sz="3300" dirty="0"/>
          </a:p>
          <a:p>
            <a:pPr marL="487362" lvl="1" indent="-457200">
              <a:buFont typeface="Arial" panose="020B0604020202020204" pitchFamily="34" charset="0"/>
              <a:buChar char="•"/>
            </a:pPr>
            <a:r>
              <a:rPr lang="en-US" sz="3300" dirty="0"/>
              <a:t>Recognition of “place”</a:t>
            </a:r>
          </a:p>
        </p:txBody>
      </p:sp>
      <p:sp>
        <p:nvSpPr>
          <p:cNvPr id="5" name="Slide Number Placeholder 4">
            <a:extLst>
              <a:ext uri="{FF2B5EF4-FFF2-40B4-BE49-F238E27FC236}">
                <a16:creationId xmlns:a16="http://schemas.microsoft.com/office/drawing/2014/main" id="{42F4448A-6A7F-2943-82D8-009DA6F834A9}"/>
              </a:ext>
            </a:extLst>
          </p:cNvPr>
          <p:cNvSpPr>
            <a:spLocks noGrp="1"/>
          </p:cNvSpPr>
          <p:nvPr>
            <p:ph type="sldNum" sz="quarter" idx="12"/>
          </p:nvPr>
        </p:nvSpPr>
        <p:spPr/>
        <p:txBody>
          <a:bodyPr/>
          <a:lstStyle/>
          <a:p>
            <a:fld id="{CD9BCE11-0EB0-8A49-A9C8-9E98B35A30F2}" type="slidenum">
              <a:rPr lang="en-US" smtClean="0"/>
              <a:t>8</a:t>
            </a:fld>
            <a:endParaRPr lang="en-US" dirty="0"/>
          </a:p>
        </p:txBody>
      </p:sp>
      <p:cxnSp>
        <p:nvCxnSpPr>
          <p:cNvPr id="6" name="Straight Connector 5">
            <a:extLst>
              <a:ext uri="{FF2B5EF4-FFF2-40B4-BE49-F238E27FC236}">
                <a16:creationId xmlns:a16="http://schemas.microsoft.com/office/drawing/2014/main" id="{E97DA536-E0BF-3C43-BBDA-5832E0ABA3EF}"/>
              </a:ext>
            </a:extLst>
          </p:cNvPr>
          <p:cNvCxnSpPr/>
          <p:nvPr/>
        </p:nvCxnSpPr>
        <p:spPr>
          <a:xfrm>
            <a:off x="457200" y="1424724"/>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05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BF26F-E801-6F13-424E-3270D57BF04C}"/>
              </a:ext>
            </a:extLst>
          </p:cNvPr>
          <p:cNvSpPr>
            <a:spLocks noGrp="1"/>
          </p:cNvSpPr>
          <p:nvPr>
            <p:ph type="title"/>
          </p:nvPr>
        </p:nvSpPr>
        <p:spPr/>
        <p:txBody>
          <a:bodyPr/>
          <a:lstStyle/>
          <a:p>
            <a:r>
              <a:rPr lang="en-US" dirty="0"/>
              <a:t>Big Questions</a:t>
            </a:r>
          </a:p>
        </p:txBody>
      </p:sp>
      <p:sp>
        <p:nvSpPr>
          <p:cNvPr id="3" name="Content Placeholder 2">
            <a:extLst>
              <a:ext uri="{FF2B5EF4-FFF2-40B4-BE49-F238E27FC236}">
                <a16:creationId xmlns:a16="http://schemas.microsoft.com/office/drawing/2014/main" id="{A92162DA-B40F-07B7-6EDF-979276976628}"/>
              </a:ext>
            </a:extLst>
          </p:cNvPr>
          <p:cNvSpPr>
            <a:spLocks noGrp="1"/>
          </p:cNvSpPr>
          <p:nvPr>
            <p:ph idx="1"/>
          </p:nvPr>
        </p:nvSpPr>
        <p:spPr>
          <a:xfrm>
            <a:off x="457200" y="1600201"/>
            <a:ext cx="8229600" cy="4354286"/>
          </a:xfrm>
        </p:spPr>
        <p:txBody>
          <a:bodyPr/>
          <a:lstStyle/>
          <a:p>
            <a:pPr marL="0" indent="0">
              <a:buNone/>
            </a:pPr>
            <a:r>
              <a:rPr lang="en-US" dirty="0"/>
              <a:t>Agricultural systems are complex and farmers make many decisions. How can they make better decisions?</a:t>
            </a:r>
          </a:p>
          <a:p>
            <a:pPr marL="0" indent="0">
              <a:buNone/>
            </a:pPr>
            <a:endParaRPr lang="en-US" sz="2000" dirty="0"/>
          </a:p>
          <a:p>
            <a:pPr marL="0" indent="0">
              <a:buNone/>
            </a:pPr>
            <a:r>
              <a:rPr lang="en-US" dirty="0"/>
              <a:t>“Better” is a complex concept to discuss.</a:t>
            </a:r>
          </a:p>
          <a:p>
            <a:pPr marL="0" indent="0">
              <a:buNone/>
            </a:pPr>
            <a:endParaRPr lang="en-US" sz="2000" dirty="0"/>
          </a:p>
          <a:p>
            <a:pPr marL="0" indent="0">
              <a:buNone/>
            </a:pPr>
            <a:r>
              <a:rPr lang="en-US" dirty="0"/>
              <a:t>Better:  More profitable, more yield, managed risk, safer, more environmentally friendly</a:t>
            </a:r>
          </a:p>
        </p:txBody>
      </p:sp>
      <p:sp>
        <p:nvSpPr>
          <p:cNvPr id="5" name="Slide Number Placeholder 4">
            <a:extLst>
              <a:ext uri="{FF2B5EF4-FFF2-40B4-BE49-F238E27FC236}">
                <a16:creationId xmlns:a16="http://schemas.microsoft.com/office/drawing/2014/main" id="{63815BBE-62E3-9B67-3B7C-B1BC65D8AB28}"/>
              </a:ext>
            </a:extLst>
          </p:cNvPr>
          <p:cNvSpPr>
            <a:spLocks noGrp="1"/>
          </p:cNvSpPr>
          <p:nvPr>
            <p:ph type="sldNum" sz="quarter" idx="12"/>
          </p:nvPr>
        </p:nvSpPr>
        <p:spPr/>
        <p:txBody>
          <a:bodyPr/>
          <a:lstStyle/>
          <a:p>
            <a:fld id="{CD9BCE11-0EB0-8A49-A9C8-9E98B35A30F2}" type="slidenum">
              <a:rPr lang="en-US" smtClean="0"/>
              <a:t>9</a:t>
            </a:fld>
            <a:endParaRPr lang="en-US"/>
          </a:p>
        </p:txBody>
      </p:sp>
      <p:cxnSp>
        <p:nvCxnSpPr>
          <p:cNvPr id="6" name="Straight Connector 5">
            <a:extLst>
              <a:ext uri="{FF2B5EF4-FFF2-40B4-BE49-F238E27FC236}">
                <a16:creationId xmlns:a16="http://schemas.microsoft.com/office/drawing/2014/main" id="{87985FA7-DC90-D7D0-62B7-72324690C127}"/>
              </a:ext>
            </a:extLst>
          </p:cNvPr>
          <p:cNvCxnSpPr/>
          <p:nvPr/>
        </p:nvCxnSpPr>
        <p:spPr>
          <a:xfrm>
            <a:off x="457200" y="1424724"/>
            <a:ext cx="8399354" cy="0"/>
          </a:xfrm>
          <a:prstGeom prst="line">
            <a:avLst/>
          </a:prstGeom>
          <a:ln>
            <a:solidFill>
              <a:srgbClr val="9411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3672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1896</TotalTime>
  <Words>2567</Words>
  <Application>Microsoft Macintosh PowerPoint</Application>
  <PresentationFormat>On-screen Show (4:3)</PresentationFormat>
  <Paragraphs>333</Paragraphs>
  <Slides>38</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Symbol</vt:lpstr>
      <vt:lpstr>Times New Roman</vt:lpstr>
      <vt:lpstr>Wingdings</vt:lpstr>
      <vt:lpstr>Office Theme</vt:lpstr>
      <vt:lpstr>Equation</vt:lpstr>
      <vt:lpstr>Thinking about Agriculture while Thinking like a Physicist</vt:lpstr>
      <vt:lpstr>Overview</vt:lpstr>
      <vt:lpstr>Introduction</vt:lpstr>
      <vt:lpstr>Introduction</vt:lpstr>
      <vt:lpstr>Introduction</vt:lpstr>
      <vt:lpstr>Why Connect Physics and Agriculture?</vt:lpstr>
      <vt:lpstr>Research that is Sensitive to Place</vt:lpstr>
      <vt:lpstr>…at  small liberal arts college like Monmouth College—”Convergence Research”</vt:lpstr>
      <vt:lpstr>Big Questions</vt:lpstr>
      <vt:lpstr>Input Parameters</vt:lpstr>
      <vt:lpstr>Planting Data Properties</vt:lpstr>
      <vt:lpstr>The Data: Planting Files</vt:lpstr>
      <vt:lpstr>The Data: Harvest in bu/acre</vt:lpstr>
      <vt:lpstr>The Data: Harvest Data Yield in bu/acre</vt:lpstr>
      <vt:lpstr>The Data:  Connecting Planting and Harvest</vt:lpstr>
      <vt:lpstr>PowerPoint Presentation</vt:lpstr>
      <vt:lpstr>The Data: What do we learn?</vt:lpstr>
      <vt:lpstr>The Data: What do we learn?</vt:lpstr>
      <vt:lpstr>The Data: What do we learn?</vt:lpstr>
      <vt:lpstr>The Data:  What do we learn?</vt:lpstr>
      <vt:lpstr>The Data: What do we learn?</vt:lpstr>
      <vt:lpstr>The Data:  Yield != Profit</vt:lpstr>
      <vt:lpstr>Imaging--NDVI Data:  (NIR-R)/(NIR+R)</vt:lpstr>
      <vt:lpstr>NDVI Example</vt:lpstr>
      <vt:lpstr>Modeling: An Example of a Mechanistic Model</vt:lpstr>
      <vt:lpstr>Mechanistic Models</vt:lpstr>
      <vt:lpstr>Mechanistic Models</vt:lpstr>
      <vt:lpstr>Mechanistic Models</vt:lpstr>
      <vt:lpstr>An Example of an Algorithm</vt:lpstr>
      <vt:lpstr>Monte Carlo Runs</vt:lpstr>
      <vt:lpstr>Future Data Needed: Nitrogen</vt:lpstr>
      <vt:lpstr>Data Acquisition: Nitrogen</vt:lpstr>
      <vt:lpstr>Huge Needs: We contribute?</vt:lpstr>
      <vt:lpstr>Innovators and Entrepreneurs</vt:lpstr>
      <vt:lpstr>Physicists as Entrepreneurs?</vt:lpstr>
      <vt:lpstr>Doing Physics is  being an Innovator</vt:lpstr>
      <vt:lpstr>Innovation and Entrepreneurship by Accident </vt:lpstr>
      <vt:lpstr>Conclusions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Thinking about Agriculture while Thinking like a Physicist</dc:title>
  <dc:creator>Christopher Fasano</dc:creator>
  <cp:lastModifiedBy>Fasano, Christopher G.</cp:lastModifiedBy>
  <cp:revision>10</cp:revision>
  <dcterms:created xsi:type="dcterms:W3CDTF">2023-10-10T12:22:26Z</dcterms:created>
  <dcterms:modified xsi:type="dcterms:W3CDTF">2023-10-11T20:00:26Z</dcterms:modified>
</cp:coreProperties>
</file>