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7" r:id="rId1"/>
  </p:sldMasterIdLst>
  <p:notesMasterIdLst>
    <p:notesMasterId r:id="rId44"/>
  </p:notesMasterIdLst>
  <p:sldIdLst>
    <p:sldId id="552" r:id="rId2"/>
    <p:sldId id="553" r:id="rId3"/>
    <p:sldId id="585" r:id="rId4"/>
    <p:sldId id="662" r:id="rId5"/>
    <p:sldId id="653" r:id="rId6"/>
    <p:sldId id="666" r:id="rId7"/>
    <p:sldId id="654" r:id="rId8"/>
    <p:sldId id="565" r:id="rId9"/>
    <p:sldId id="598" r:id="rId10"/>
    <p:sldId id="637" r:id="rId11"/>
    <p:sldId id="512" r:id="rId12"/>
    <p:sldId id="664" r:id="rId13"/>
    <p:sldId id="588" r:id="rId14"/>
    <p:sldId id="513" r:id="rId15"/>
    <p:sldId id="487" r:id="rId16"/>
    <p:sldId id="656" r:id="rId17"/>
    <p:sldId id="589" r:id="rId18"/>
    <p:sldId id="554" r:id="rId19"/>
    <p:sldId id="663" r:id="rId20"/>
    <p:sldId id="667" r:id="rId21"/>
    <p:sldId id="636" r:id="rId22"/>
    <p:sldId id="657" r:id="rId23"/>
    <p:sldId id="658" r:id="rId24"/>
    <p:sldId id="544" r:id="rId25"/>
    <p:sldId id="659" r:id="rId26"/>
    <p:sldId id="671" r:id="rId27"/>
    <p:sldId id="660" r:id="rId28"/>
    <p:sldId id="596" r:id="rId29"/>
    <p:sldId id="665" r:id="rId30"/>
    <p:sldId id="668" r:id="rId31"/>
    <p:sldId id="669" r:id="rId32"/>
    <p:sldId id="567" r:id="rId33"/>
    <p:sldId id="587" r:id="rId34"/>
    <p:sldId id="638" r:id="rId35"/>
    <p:sldId id="515" r:id="rId36"/>
    <p:sldId id="573" r:id="rId37"/>
    <p:sldId id="574" r:id="rId38"/>
    <p:sldId id="575" r:id="rId39"/>
    <p:sldId id="576" r:id="rId40"/>
    <p:sldId id="593" r:id="rId41"/>
    <p:sldId id="642" r:id="rId42"/>
    <p:sldId id="559"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E6E6E6"/>
    <a:srgbClr val="FFFFE8"/>
    <a:srgbClr val="99D825"/>
    <a:srgbClr val="99D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p:restoredTop sz="85986" autoAdjust="0"/>
  </p:normalViewPr>
  <p:slideViewPr>
    <p:cSldViewPr snapToGrid="0">
      <p:cViewPr varScale="1">
        <p:scale>
          <a:sx n="109" d="100"/>
          <a:sy n="109" d="100"/>
        </p:scale>
        <p:origin x="1520" y="192"/>
      </p:cViewPr>
      <p:guideLst>
        <p:guide orient="horz" pos="2160"/>
        <p:guide pos="2880"/>
      </p:guideLst>
    </p:cSldViewPr>
  </p:slideViewPr>
  <p:outlineViewPr>
    <p:cViewPr>
      <p:scale>
        <a:sx n="33" d="100"/>
        <a:sy n="33" d="100"/>
      </p:scale>
      <p:origin x="0" y="-49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C0C072F-7918-0C48-AEA6-21826442BF9C}" type="datetime1">
              <a:rPr lang="en-US"/>
              <a:pPr>
                <a:defRPr/>
              </a:pPr>
              <a:t>9/29/23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a:t>Click to edit Master text styles</a:t>
            </a:r>
          </a:p>
          <a:p>
            <a:pPr lvl="1"/>
            <a:r>
              <a:rPr lang="pl-PL" noProof="0"/>
              <a:t>Second level</a:t>
            </a:r>
          </a:p>
          <a:p>
            <a:pPr lvl="2"/>
            <a:r>
              <a:rPr lang="pl-PL" noProof="0"/>
              <a:t>Third level</a:t>
            </a:r>
          </a:p>
          <a:p>
            <a:pPr lvl="3"/>
            <a:r>
              <a:rPr lang="pl-PL" noProof="0"/>
              <a:t>Fourth level</a:t>
            </a:r>
          </a:p>
          <a:p>
            <a:pPr lvl="4"/>
            <a:r>
              <a:rPr lang="pl-PL"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1377B01-E0AA-BE40-BA29-A436AD65EBD7}" type="slidenum">
              <a:rPr lang="en-US"/>
              <a:pPr>
                <a:defRPr/>
              </a:pPr>
              <a:t>‹#›</a:t>
            </a:fld>
            <a:endParaRPr lang="en-US"/>
          </a:p>
        </p:txBody>
      </p:sp>
    </p:spTree>
    <p:extLst>
      <p:ext uri="{BB962C8B-B14F-4D97-AF65-F5344CB8AC3E}">
        <p14:creationId xmlns:p14="http://schemas.microsoft.com/office/powerpoint/2010/main" val="23171792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1</a:t>
            </a:fld>
            <a:endParaRPr lang="en-US"/>
          </a:p>
        </p:txBody>
      </p:sp>
    </p:spTree>
    <p:extLst>
      <p:ext uri="{BB962C8B-B14F-4D97-AF65-F5344CB8AC3E}">
        <p14:creationId xmlns:p14="http://schemas.microsoft.com/office/powerpoint/2010/main" val="309815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8A38BA-76B8-3E4E-81BE-0E457FD73AAA}" type="slidenum">
              <a:rPr lang="en-US" sz="1200">
                <a:solidFill>
                  <a:srgbClr val="000000"/>
                </a:solidFill>
              </a:rPr>
              <a:pPr/>
              <a:t>18</a:t>
            </a:fld>
            <a:endParaRPr lang="en-US" sz="1200">
              <a:solidFill>
                <a:srgbClr val="000000"/>
              </a:solidFill>
            </a:endParaRPr>
          </a:p>
        </p:txBody>
      </p:sp>
      <p:sp>
        <p:nvSpPr>
          <p:cNvPr id="59394" name="Rectangle 2"/>
          <p:cNvSpPr>
            <a:spLocks noGrp="1" noRot="1" noChangeAspect="1" noChangeArrowheads="1"/>
          </p:cNvSpPr>
          <p:nvPr>
            <p:ph type="sldImg"/>
          </p:nvPr>
        </p:nvSpPr>
        <p:spPr>
          <a:xfrm>
            <a:off x="1143000" y="685800"/>
            <a:ext cx="4572000" cy="3429000"/>
          </a:xfrm>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All nuclear models are phenomenological but at different resolution</a:t>
            </a:r>
          </a:p>
        </p:txBody>
      </p:sp>
    </p:spTree>
    <p:extLst>
      <p:ext uri="{BB962C8B-B14F-4D97-AF65-F5344CB8AC3E}">
        <p14:creationId xmlns:p14="http://schemas.microsoft.com/office/powerpoint/2010/main" val="158429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24</a:t>
            </a:fld>
            <a:endParaRPr lang="en-US"/>
          </a:p>
        </p:txBody>
      </p:sp>
    </p:spTree>
    <p:extLst>
      <p:ext uri="{BB962C8B-B14F-4D97-AF65-F5344CB8AC3E}">
        <p14:creationId xmlns:p14="http://schemas.microsoft.com/office/powerpoint/2010/main" val="176124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A=8 (Li, Be) experiments at ANL, </a:t>
            </a:r>
            <a:r>
              <a:rPr lang="en-US" dirty="0" err="1"/>
              <a:t>Fierz</a:t>
            </a:r>
            <a:r>
              <a:rPr lang="en-US" dirty="0"/>
              <a:t> term</a:t>
            </a:r>
          </a:p>
          <a:p>
            <a:r>
              <a:rPr lang="en-US" dirty="0"/>
              <a:t>6He beta decay, 20F</a:t>
            </a:r>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28</a:t>
            </a:fld>
            <a:endParaRPr lang="en-US"/>
          </a:p>
        </p:txBody>
      </p:sp>
    </p:spTree>
    <p:extLst>
      <p:ext uri="{BB962C8B-B14F-4D97-AF65-F5344CB8AC3E}">
        <p14:creationId xmlns:p14="http://schemas.microsoft.com/office/powerpoint/2010/main" val="4027531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14888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D00E86-8FD8-D047-8220-C9250A2A9ACB}" type="slidenum">
              <a:rPr lang="en-US" sz="1200">
                <a:solidFill>
                  <a:prstClr val="black"/>
                </a:solidFill>
              </a:rPr>
              <a:pPr/>
              <a:t>35</a:t>
            </a:fld>
            <a:endParaRPr lang="en-US" sz="1200">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Verdana" charset="0"/>
                <a:ea typeface="ＭＳ Ｐゴシック" charset="0"/>
                <a:cs typeface="ＭＳ Ｐゴシック" charset="0"/>
              </a:rPr>
              <a:t>The Alchemist</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s  Dream Come True: nuclear physicists can transmute the elements</a:t>
            </a:r>
            <a:endParaRPr lang="en-US" altLang="ja-JP"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45Fe: decays by emitting a pair of protons thus telling us about proton superconductivity</a:t>
            </a:r>
          </a:p>
          <a:p>
            <a:r>
              <a:rPr lang="en-US" dirty="0">
                <a:latin typeface="Arial" charset="0"/>
                <a:ea typeface="ＭＳ Ｐゴシック" charset="0"/>
                <a:cs typeface="ＭＳ Ｐゴシック" charset="0"/>
              </a:rPr>
              <a:t>18F,22Na: rare isotopes synthesized in Nova explosions</a:t>
            </a:r>
          </a:p>
          <a:p>
            <a:r>
              <a:rPr lang="en-US" dirty="0">
                <a:latin typeface="Arial" charset="0"/>
                <a:ea typeface="ＭＳ Ｐゴシック" charset="0"/>
                <a:cs typeface="ＭＳ Ｐゴシック" charset="0"/>
              </a:rPr>
              <a:t>225Ra: Why More Matter than Antimatter? CP violation through EDM searches</a:t>
            </a:r>
          </a:p>
          <a:p>
            <a:r>
              <a:rPr lang="en-US" dirty="0">
                <a:latin typeface="Arial" charset="0"/>
                <a:ea typeface="ＭＳ Ｐゴシック" charset="0"/>
                <a:cs typeface="ＭＳ Ｐゴシック" charset="0"/>
              </a:rPr>
              <a:t>149Tb: an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alpha knife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radionuclide  that kills cancer cells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ＭＳ Ｐゴシック" charset="-128"/>
                <a:cs typeface="ＭＳ Ｐゴシック" charset="-128"/>
              </a:rPr>
              <a:t>The quote comes from a question and answer period during a seminar in Copenhagen where Danish Physicist </a:t>
            </a:r>
            <a:r>
              <a:rPr lang="en-US" sz="1200" kern="1200" dirty="0" err="1">
                <a:solidFill>
                  <a:schemeClr val="tx1"/>
                </a:solidFill>
                <a:latin typeface="+mn-lt"/>
                <a:ea typeface="ＭＳ Ｐゴシック" charset="-128"/>
                <a:cs typeface="ＭＳ Ｐゴシック" charset="-128"/>
              </a:rPr>
              <a:t>Niels</a:t>
            </a:r>
            <a:r>
              <a:rPr lang="en-US" sz="1200" kern="1200" dirty="0">
                <a:solidFill>
                  <a:schemeClr val="tx1"/>
                </a:solidFill>
                <a:latin typeface="+mn-lt"/>
                <a:ea typeface="ＭＳ Ｐゴシック" charset="-128"/>
                <a:cs typeface="ＭＳ Ｐゴシック" charset="-128"/>
              </a:rPr>
              <a:t> Bohr laid out the fundamental nature of quantum physics for the public. Included was the description of the Heisenberg Uncertainty Principle which basically says that you can't predict where a particle will be at a specific place in time, or vice versa. The question that triggered the answer was: What do you predict the influence of Quantum Physics will have on the world in the future?" and </a:t>
            </a:r>
            <a:r>
              <a:rPr lang="en-US" sz="1200" kern="1200" dirty="0" err="1">
                <a:solidFill>
                  <a:schemeClr val="tx1"/>
                </a:solidFill>
                <a:latin typeface="+mn-lt"/>
                <a:ea typeface="ＭＳ Ｐゴシック" charset="-128"/>
                <a:cs typeface="ＭＳ Ｐゴシック" charset="-128"/>
              </a:rPr>
              <a:t>Niels</a:t>
            </a:r>
            <a:r>
              <a:rPr lang="en-US" sz="1200" kern="1200" dirty="0">
                <a:solidFill>
                  <a:schemeClr val="tx1"/>
                </a:solidFill>
                <a:latin typeface="+mn-lt"/>
                <a:ea typeface="ＭＳ Ｐゴシック" charset="-128"/>
                <a:cs typeface="ＭＳ Ｐゴシック" charset="-128"/>
              </a:rPr>
              <a:t> Bohr said, somewhat tongue in cheek due to the prominence of the principle, that "it is exceedingly difficult to make predictions, particularly about the future" (because we can't even know what the state of our situation is NOW, much less in the future). Yogi never said it and Sam probably stole it if he ever uttered the phrase.</a:t>
            </a:r>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86012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39</a:t>
            </a:fld>
            <a:endParaRPr lang="en-US"/>
          </a:p>
        </p:txBody>
      </p:sp>
    </p:spTree>
    <p:extLst>
      <p:ext uri="{BB962C8B-B14F-4D97-AF65-F5344CB8AC3E}">
        <p14:creationId xmlns:p14="http://schemas.microsoft.com/office/powerpoint/2010/main" val="186326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40</a:t>
            </a:fld>
            <a:endParaRPr lang="en-US"/>
          </a:p>
        </p:txBody>
      </p:sp>
    </p:spTree>
    <p:extLst>
      <p:ext uri="{BB962C8B-B14F-4D97-AF65-F5344CB8AC3E}">
        <p14:creationId xmlns:p14="http://schemas.microsoft.com/office/powerpoint/2010/main" val="3312887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99660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2</a:t>
            </a:fld>
            <a:endParaRPr lang="en-US"/>
          </a:p>
        </p:txBody>
      </p:sp>
    </p:spTree>
    <p:extLst>
      <p:ext uri="{BB962C8B-B14F-4D97-AF65-F5344CB8AC3E}">
        <p14:creationId xmlns:p14="http://schemas.microsoft.com/office/powerpoint/2010/main" val="313577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a:ea typeface="ヒラギノ角ゴ Pro W3"/>
                <a:cs typeface="ヒラギノ角ゴ Pro W3"/>
              </a:rPr>
              <a:t>Other Points</a:t>
            </a:r>
            <a:r>
              <a:rPr lang="en-US" u="sng" baseline="0" dirty="0">
                <a:ea typeface="ヒラギノ角ゴ Pro W3"/>
                <a:cs typeface="ヒラギノ角ゴ Pro W3"/>
              </a:rPr>
              <a:t> to Mention</a:t>
            </a:r>
            <a:r>
              <a:rPr lang="en-US" baseline="0" dirty="0">
                <a:ea typeface="ヒラギノ角ゴ Pro W3"/>
                <a:cs typeface="ヒラギノ角ゴ Pro W3"/>
              </a:rPr>
              <a:t>:</a:t>
            </a:r>
          </a:p>
          <a:p>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DOE contribution </a:t>
            </a:r>
            <a:r>
              <a:rPr lang="en-US" sz="1200" dirty="0">
                <a:latin typeface="Arial" pitchFamily="34" charset="0"/>
                <a:ea typeface="ＭＳ Ｐゴシック"/>
                <a:cs typeface="ＭＳ Ｐゴシック"/>
              </a:rPr>
              <a:t>$730 million</a:t>
            </a:r>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FRIB enables</a:t>
            </a:r>
            <a:r>
              <a:rPr lang="en-US" baseline="0" dirty="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a:ea typeface="ヒラギノ角ゴ Pro W3"/>
                <a:cs typeface="ヒラギノ角ゴ Pro W3"/>
              </a:rPr>
              <a:t>More than 1,400 world-class scientists are engaged and belong to the FRIB Users Organization (FRIBUO)</a:t>
            </a:r>
          </a:p>
          <a:p>
            <a:pPr marL="171450" indent="-171450">
              <a:buFont typeface="Arial" panose="020B0604020202020204" pitchFamily="34" charset="0"/>
              <a:buChar char="•"/>
            </a:pPr>
            <a:r>
              <a:rPr lang="en-US" baseline="0" dirty="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a:ea typeface="ヒラギノ角ゴ Pro W3"/>
              <a:cs typeface="ヒラギノ角ゴ Pro W3"/>
            </a:endParaRPr>
          </a:p>
        </p:txBody>
      </p:sp>
    </p:spTree>
    <p:extLst>
      <p:ext uri="{BB962C8B-B14F-4D97-AF65-F5344CB8AC3E}">
        <p14:creationId xmlns:p14="http://schemas.microsoft.com/office/powerpoint/2010/main" val="75047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FRIB capabilities (fast, stopped</a:t>
            </a:r>
            <a:r>
              <a:rPr lang="en-US"/>
              <a:t>, reaccelerated</a:t>
            </a:r>
            <a:r>
              <a:rPr lang="en-US" dirty="0"/>
              <a:t>, harvested beams) that match the science program</a:t>
            </a:r>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8</a:t>
            </a:fld>
            <a:endParaRPr lang="en-US"/>
          </a:p>
        </p:txBody>
      </p:sp>
    </p:spTree>
    <p:extLst>
      <p:ext uri="{BB962C8B-B14F-4D97-AF65-F5344CB8AC3E}">
        <p14:creationId xmlns:p14="http://schemas.microsoft.com/office/powerpoint/2010/main" val="182825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9</a:t>
            </a:fld>
            <a:endParaRPr lang="en-US"/>
          </a:p>
        </p:txBody>
      </p:sp>
    </p:spTree>
    <p:extLst>
      <p:ext uri="{BB962C8B-B14F-4D97-AF65-F5344CB8AC3E}">
        <p14:creationId xmlns:p14="http://schemas.microsoft.com/office/powerpoint/2010/main" val="287627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11</a:t>
            </a:fld>
            <a:endParaRPr lang="en-US"/>
          </a:p>
        </p:txBody>
      </p:sp>
    </p:spTree>
    <p:extLst>
      <p:ext uri="{BB962C8B-B14F-4D97-AF65-F5344CB8AC3E}">
        <p14:creationId xmlns:p14="http://schemas.microsoft.com/office/powerpoint/2010/main" val="24283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14</a:t>
            </a:fld>
            <a:endParaRPr lang="en-US"/>
          </a:p>
        </p:txBody>
      </p:sp>
    </p:spTree>
    <p:extLst>
      <p:ext uri="{BB962C8B-B14F-4D97-AF65-F5344CB8AC3E}">
        <p14:creationId xmlns:p14="http://schemas.microsoft.com/office/powerpoint/2010/main" val="238484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Multimessenger</a:t>
            </a:r>
            <a:r>
              <a:rPr lang="en-US" dirty="0"/>
              <a:t> Astronomy</a:t>
            </a:r>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749545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02656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W. Nazarewicz, Fermilab, Sep. 2023</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W. Nazarewicz, Fermilab, Sep. 2023</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Fermilab, Sep. 2023</a:t>
            </a:r>
            <a:endParaRPr lang="en-US" dirty="0"/>
          </a:p>
        </p:txBody>
      </p:sp>
      <p:sp>
        <p:nvSpPr>
          <p:cNvPr id="9"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2501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Fermilab, Sep. 2023</a:t>
            </a:r>
            <a:endParaRPr lang="en-US" dirty="0"/>
          </a:p>
        </p:txBody>
      </p:sp>
      <p:sp>
        <p:nvSpPr>
          <p:cNvPr id="9"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205776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Fermilab, Sep. 2023</a:t>
            </a:r>
            <a:endParaRPr lang="en-US" dirty="0"/>
          </a:p>
        </p:txBody>
      </p:sp>
      <p:sp>
        <p:nvSpPr>
          <p:cNvPr id="7"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171756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descr="ppt_bkg1.png"/>
          <p:cNvPicPr>
            <a:picLocks noChangeAspect="1"/>
          </p:cNvPicPr>
          <p:nvPr userDrawn="1"/>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060" y="6588453"/>
            <a:ext cx="999277" cy="218152"/>
          </a:xfrm>
          <a:prstGeom prst="rect">
            <a:avLst/>
          </a:prstGeom>
          <a:noFill/>
          <a:ln w="9525">
            <a:noFill/>
            <a:miter lim="800000"/>
            <a:headEnd/>
            <a:tailEnd/>
          </a:ln>
        </p:spPr>
      </p:pic>
      <p:sp>
        <p:nvSpPr>
          <p:cNvPr id="5" name="Rectangle 9"/>
          <p:cNvSpPr>
            <a:spLocks noChangeArrowheads="1"/>
          </p:cNvSpPr>
          <p:nvPr userDrawn="1"/>
        </p:nvSpPr>
        <p:spPr bwMode="auto">
          <a:xfrm>
            <a:off x="0" y="6489700"/>
            <a:ext cx="9144000" cy="635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endParaRPr>
          </a:p>
        </p:txBody>
      </p:sp>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Fermilab, Sep. 2023</a:t>
            </a:r>
            <a:endParaRPr lang="en-US" dirty="0"/>
          </a:p>
        </p:txBody>
      </p:sp>
      <p:pic>
        <p:nvPicPr>
          <p:cNvPr id="2" name="Picture 1" descr="FRIB_logo_NEW-web.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20801" y="6561207"/>
            <a:ext cx="222250" cy="284093"/>
          </a:xfrm>
          <a:prstGeom prst="rect">
            <a:avLst/>
          </a:prstGeom>
        </p:spPr>
      </p:pic>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1285954913"/>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4" r:id="rId3"/>
    <p:sldLayoutId id="2147484135" r:id="rId4"/>
    <p:sldLayoutId id="2147484136"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2" algn="l" defTabSz="456955" rtl="0" eaLnBrk="1" latinLnBrk="0" hangingPunct="1">
        <a:defRPr sz="1800" kern="1200">
          <a:solidFill>
            <a:schemeClr val="tx1"/>
          </a:solidFill>
          <a:latin typeface="+mn-lt"/>
          <a:ea typeface="+mn-ea"/>
          <a:cs typeface="+mn-cs"/>
        </a:defRPr>
      </a:lvl3pPr>
      <a:lvl4pPr marL="1370864" algn="l" defTabSz="456955" rtl="0" eaLnBrk="1" latinLnBrk="0" hangingPunct="1">
        <a:defRPr sz="1800" kern="1200">
          <a:solidFill>
            <a:schemeClr val="tx1"/>
          </a:solidFill>
          <a:latin typeface="+mn-lt"/>
          <a:ea typeface="+mn-ea"/>
          <a:cs typeface="+mn-cs"/>
        </a:defRPr>
      </a:lvl4pPr>
      <a:lvl5pPr marL="1827822" algn="l" defTabSz="456955" rtl="0" eaLnBrk="1" latinLnBrk="0" hangingPunct="1">
        <a:defRPr sz="1800" kern="1200">
          <a:solidFill>
            <a:schemeClr val="tx1"/>
          </a:solidFill>
          <a:latin typeface="+mn-lt"/>
          <a:ea typeface="+mn-ea"/>
          <a:cs typeface="+mn-cs"/>
        </a:defRPr>
      </a:lvl5pPr>
      <a:lvl6pPr marL="2284778" algn="l" defTabSz="456955" rtl="0" eaLnBrk="1" latinLnBrk="0" hangingPunct="1">
        <a:defRPr sz="1800" kern="1200">
          <a:solidFill>
            <a:schemeClr val="tx1"/>
          </a:solidFill>
          <a:latin typeface="+mn-lt"/>
          <a:ea typeface="+mn-ea"/>
          <a:cs typeface="+mn-cs"/>
        </a:defRPr>
      </a:lvl6pPr>
      <a:lvl7pPr marL="2741736" algn="l" defTabSz="456955" rtl="0" eaLnBrk="1" latinLnBrk="0" hangingPunct="1">
        <a:defRPr sz="1800" kern="1200">
          <a:solidFill>
            <a:schemeClr val="tx1"/>
          </a:solidFill>
          <a:latin typeface="+mn-lt"/>
          <a:ea typeface="+mn-ea"/>
          <a:cs typeface="+mn-cs"/>
        </a:defRPr>
      </a:lvl7pPr>
      <a:lvl8pPr marL="3198689" algn="l" defTabSz="456955" rtl="0" eaLnBrk="1" latinLnBrk="0" hangingPunct="1">
        <a:defRPr sz="1800" kern="1200">
          <a:solidFill>
            <a:schemeClr val="tx1"/>
          </a:solidFill>
          <a:latin typeface="+mn-lt"/>
          <a:ea typeface="+mn-ea"/>
          <a:cs typeface="+mn-cs"/>
        </a:defRPr>
      </a:lvl8pPr>
      <a:lvl9pPr marL="3655645" algn="l" defTabSz="4569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4"/><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1.tiff"/><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7.emf"/><Relationship Id="rId4" Type="http://schemas.openxmlformats.org/officeDocument/2006/relationships/image" Target="../media/image41.tif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0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3" name="Footer Placeholder 2"/>
          <p:cNvSpPr>
            <a:spLocks noGrp="1"/>
          </p:cNvSpPr>
          <p:nvPr>
            <p:ph type="ftr" sz="quarter" idx="3"/>
          </p:nvPr>
        </p:nvSpPr>
        <p:spPr/>
        <p:txBody>
          <a:bodyPr/>
          <a:lstStyle/>
          <a:p>
            <a:pPr>
              <a:defRPr/>
            </a:pPr>
            <a:r>
              <a:rPr lang="en-US"/>
              <a:t>W. Nazarewicz, Fermilab, Sep. 2023</a:t>
            </a:r>
            <a:endParaRPr lang="en-US" dirty="0"/>
          </a:p>
        </p:txBody>
      </p:sp>
      <p:sp>
        <p:nvSpPr>
          <p:cNvPr id="2" name="Slide Number Placeholder 1"/>
          <p:cNvSpPr>
            <a:spLocks noGrp="1"/>
          </p:cNvSpPr>
          <p:nvPr>
            <p:ph type="sldNum" sz="quarter" idx="4"/>
          </p:nvPr>
        </p:nvSpPr>
        <p:spPr/>
        <p:txBody>
          <a:bodyPr/>
          <a:lstStyle/>
          <a:p>
            <a:fld id="{987C7CF1-4D7D-C941-87F6-6592CA3F7595}" type="slidenum">
              <a:rPr lang="en-US" smtClean="0">
                <a:solidFill>
                  <a:prstClr val="black">
                    <a:tint val="75000"/>
                  </a:prstClr>
                </a:solidFill>
              </a:rPr>
              <a:pPr/>
              <a:t>1</a:t>
            </a:fld>
            <a:endParaRPr lang="en-US" dirty="0">
              <a:solidFill>
                <a:prstClr val="black">
                  <a:tint val="75000"/>
                </a:prstClr>
              </a:solidFill>
            </a:endParaRPr>
          </a:p>
        </p:txBody>
      </p:sp>
      <p:sp>
        <p:nvSpPr>
          <p:cNvPr id="8" name="Rectangle 2"/>
          <p:cNvSpPr>
            <a:spLocks noChangeArrowheads="1"/>
          </p:cNvSpPr>
          <p:nvPr/>
        </p:nvSpPr>
        <p:spPr bwMode="auto">
          <a:xfrm>
            <a:off x="88900" y="0"/>
            <a:ext cx="8953500" cy="1631165"/>
          </a:xfrm>
          <a:prstGeom prst="rect">
            <a:avLst/>
          </a:prstGeom>
          <a:noFill/>
          <a:ln w="9525">
            <a:noFill/>
            <a:miter lim="800000"/>
            <a:headEnd/>
            <a:tailEnd/>
          </a:ln>
        </p:spPr>
        <p:txBody>
          <a:bodyPr wrap="square" lIns="91391" tIns="45695" rIns="91391" bIns="45695">
            <a:prstTxWarp prst="textNoShape">
              <a:avLst/>
            </a:prstTxWarp>
            <a:spAutoFit/>
          </a:bodyPr>
          <a:lstStyle/>
          <a:p>
            <a:pPr algn="ctr" defTabSz="456955"/>
            <a:r>
              <a:rPr lang="en-US" sz="2000" dirty="0">
                <a:solidFill>
                  <a:srgbClr val="FFFF00"/>
                </a:solidFill>
              </a:rPr>
              <a:t>Excitement and Challenges in Nuclear Structure: </a:t>
            </a:r>
          </a:p>
          <a:p>
            <a:pPr algn="ctr" defTabSz="456955"/>
            <a:r>
              <a:rPr lang="en-US" sz="2000" dirty="0">
                <a:solidFill>
                  <a:srgbClr val="FFFF00"/>
                </a:solidFill>
              </a:rPr>
              <a:t>Science of Facility for Rare Isotope Beams (a </a:t>
            </a:r>
            <a:r>
              <a:rPr lang="nl-NL" sz="2000" dirty="0">
                <a:solidFill>
                  <a:srgbClr val="FFFF00"/>
                </a:solidFill>
              </a:rPr>
              <a:t>30,000-foot view</a:t>
            </a:r>
            <a:r>
              <a:rPr lang="nl-NL" sz="2400" dirty="0">
                <a:solidFill>
                  <a:srgbClr val="FFFF00"/>
                </a:solidFill>
              </a:rPr>
              <a:t>)</a:t>
            </a:r>
            <a:endParaRPr lang="en-US" sz="2000" dirty="0">
              <a:solidFill>
                <a:prstClr val="white"/>
              </a:solidFill>
            </a:endParaRPr>
          </a:p>
          <a:p>
            <a:pPr algn="ctr" defTabSz="456955"/>
            <a:r>
              <a:rPr lang="en-US" sz="2000" dirty="0" err="1">
                <a:solidFill>
                  <a:prstClr val="white"/>
                </a:solidFill>
              </a:rPr>
              <a:t>Witold</a:t>
            </a:r>
            <a:r>
              <a:rPr lang="en-US" sz="2000" dirty="0">
                <a:solidFill>
                  <a:prstClr val="white"/>
                </a:solidFill>
              </a:rPr>
              <a:t> </a:t>
            </a:r>
            <a:r>
              <a:rPr lang="en-US" sz="2000" dirty="0" err="1">
                <a:solidFill>
                  <a:prstClr val="white"/>
                </a:solidFill>
              </a:rPr>
              <a:t>Nazarewicz</a:t>
            </a:r>
            <a:r>
              <a:rPr lang="en-US" sz="2000" dirty="0">
                <a:solidFill>
                  <a:prstClr val="white"/>
                </a:solidFill>
              </a:rPr>
              <a:t> (FRIB/MSU)</a:t>
            </a:r>
          </a:p>
          <a:p>
            <a:pPr algn="ctr" defTabSz="456955"/>
            <a:r>
              <a:rPr lang="en-US" dirty="0">
                <a:solidFill>
                  <a:prstClr val="white"/>
                </a:solidFill>
              </a:rPr>
              <a:t>Colloquium, Fermilab, Sep. 20, 2023 </a:t>
            </a:r>
          </a:p>
          <a:p>
            <a:pPr algn="ctr" defTabSz="456955"/>
            <a:endParaRPr lang="en-US" dirty="0">
              <a:solidFill>
                <a:prstClr val="white"/>
              </a:solidFill>
            </a:endParaRPr>
          </a:p>
        </p:txBody>
      </p:sp>
      <p:sp>
        <p:nvSpPr>
          <p:cNvPr id="4" name="TextBox 3">
            <a:extLst>
              <a:ext uri="{FF2B5EF4-FFF2-40B4-BE49-F238E27FC236}">
                <a16:creationId xmlns:a16="http://schemas.microsoft.com/office/drawing/2014/main" id="{54D6526C-960F-1D4A-89E0-3FD9539EEFC3}"/>
              </a:ext>
            </a:extLst>
          </p:cNvPr>
          <p:cNvSpPr txBox="1"/>
          <p:nvPr/>
        </p:nvSpPr>
        <p:spPr>
          <a:xfrm>
            <a:off x="5090466" y="5051304"/>
            <a:ext cx="3526928"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chemeClr val="bg1"/>
                </a:solidFill>
              </a:rPr>
              <a:t>FRIB update </a:t>
            </a:r>
          </a:p>
          <a:p>
            <a:pPr marL="342900" indent="-342900">
              <a:buFont typeface="Arial" panose="020B0604020202020204" pitchFamily="34" charset="0"/>
              <a:buChar char="•"/>
            </a:pPr>
            <a:r>
              <a:rPr lang="en-US" sz="2400" dirty="0">
                <a:solidFill>
                  <a:schemeClr val="bg1"/>
                </a:solidFill>
              </a:rPr>
              <a:t>Major science themes</a:t>
            </a:r>
          </a:p>
          <a:p>
            <a:pPr marL="342900" indent="-342900">
              <a:buFont typeface="Arial" panose="020B0604020202020204" pitchFamily="34" charset="0"/>
              <a:buChar char="•"/>
            </a:pPr>
            <a:r>
              <a:rPr lang="en-US" sz="2400" dirty="0">
                <a:solidFill>
                  <a:schemeClr val="bg1"/>
                </a:solidFill>
              </a:rPr>
              <a:t>Perspectives</a:t>
            </a:r>
          </a:p>
        </p:txBody>
      </p:sp>
      <p:pic>
        <p:nvPicPr>
          <p:cNvPr id="5" name="Picture 2">
            <a:extLst>
              <a:ext uri="{FF2B5EF4-FFF2-40B4-BE49-F238E27FC236}">
                <a16:creationId xmlns:a16="http://schemas.microsoft.com/office/drawing/2014/main" id="{21E19B59-2AA6-BE55-AD26-38D1C9C95A7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75937" y="1631165"/>
            <a:ext cx="4002280" cy="24467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79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859EEB-5605-FA4E-B96C-E3D1AABC419A}"/>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5E67B77D-06EB-8841-8B1D-4CB416289682}"/>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10</a:t>
            </a:fld>
            <a:endParaRPr lang="en-US" dirty="0">
              <a:solidFill>
                <a:prstClr val="black">
                  <a:tint val="75000"/>
                </a:prstClr>
              </a:solidFill>
            </a:endParaRPr>
          </a:p>
        </p:txBody>
      </p:sp>
      <p:sp>
        <p:nvSpPr>
          <p:cNvPr id="4" name="TextBox 3">
            <a:extLst>
              <a:ext uri="{FF2B5EF4-FFF2-40B4-BE49-F238E27FC236}">
                <a16:creationId xmlns:a16="http://schemas.microsoft.com/office/drawing/2014/main" id="{21F73E5E-02F3-774A-A5AF-8FC07CD9A639}"/>
              </a:ext>
            </a:extLst>
          </p:cNvPr>
          <p:cNvSpPr txBox="1"/>
          <p:nvPr/>
        </p:nvSpPr>
        <p:spPr>
          <a:xfrm>
            <a:off x="2328054" y="1354015"/>
            <a:ext cx="4673074" cy="646331"/>
          </a:xfrm>
          <a:prstGeom prst="rect">
            <a:avLst/>
          </a:prstGeom>
          <a:noFill/>
        </p:spPr>
        <p:txBody>
          <a:bodyPr wrap="none" rtlCol="0">
            <a:spAutoFit/>
          </a:bodyPr>
          <a:lstStyle/>
          <a:p>
            <a:r>
              <a:rPr lang="en-US" sz="3600" dirty="0"/>
              <a:t>Major science themes</a:t>
            </a:r>
          </a:p>
        </p:txBody>
      </p:sp>
      <p:pic>
        <p:nvPicPr>
          <p:cNvPr id="5" name="Picture 4">
            <a:extLst>
              <a:ext uri="{FF2B5EF4-FFF2-40B4-BE49-F238E27FC236}">
                <a16:creationId xmlns:a16="http://schemas.microsoft.com/office/drawing/2014/main" id="{DD33FC48-53D4-464A-8684-4C71EA100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061" y="2319569"/>
            <a:ext cx="2608385" cy="3331619"/>
          </a:xfrm>
          <a:prstGeom prst="rect">
            <a:avLst/>
          </a:prstGeom>
        </p:spPr>
      </p:pic>
    </p:spTree>
    <p:extLst>
      <p:ext uri="{BB962C8B-B14F-4D97-AF65-F5344CB8AC3E}">
        <p14:creationId xmlns:p14="http://schemas.microsoft.com/office/powerpoint/2010/main" val="286904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4140683" y="6475084"/>
            <a:ext cx="4152926" cy="364628"/>
          </a:xfrm>
        </p:spPr>
        <p:txBody>
          <a:bodyPr/>
          <a:lstStyle/>
          <a:p>
            <a:pPr defTabSz="456955">
              <a:defRPr/>
            </a:pPr>
            <a:r>
              <a:rPr lang="en-US"/>
              <a:t>W. Nazarewicz, Fermilab, Sep. 2023</a:t>
            </a:r>
            <a:endParaRPr lang="en-US" dirty="0"/>
          </a:p>
        </p:txBody>
      </p:sp>
      <p:sp>
        <p:nvSpPr>
          <p:cNvPr id="9" name="Slide Number Placeholder 8"/>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11</a:t>
            </a:fld>
            <a:endParaRPr lang="en-US" dirty="0">
              <a:solidFill>
                <a:prstClr val="black">
                  <a:tint val="75000"/>
                </a:prstClr>
              </a:solidFill>
            </a:endParaRPr>
          </a:p>
        </p:txBody>
      </p:sp>
      <p:sp>
        <p:nvSpPr>
          <p:cNvPr id="12" name="Text Placeholder 7"/>
          <p:cNvSpPr txBox="1">
            <a:spLocks/>
          </p:cNvSpPr>
          <p:nvPr/>
        </p:nvSpPr>
        <p:spPr bwMode="auto">
          <a:xfrm>
            <a:off x="211882" y="178909"/>
            <a:ext cx="8686800" cy="8863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3200" b="0" kern="0" dirty="0">
                <a:solidFill>
                  <a:srgbClr val="002060"/>
                </a:solidFill>
              </a:rPr>
              <a:t>Where do atomic nuclei and elements come from?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88" t="5681" b="3765"/>
          <a:stretch/>
        </p:blipFill>
        <p:spPr>
          <a:xfrm>
            <a:off x="1032325" y="1280535"/>
            <a:ext cx="7079349" cy="4614041"/>
          </a:xfrm>
          <a:prstGeom prst="rect">
            <a:avLst/>
          </a:prstGeom>
        </p:spPr>
      </p:pic>
    </p:spTree>
    <p:extLst>
      <p:ext uri="{BB962C8B-B14F-4D97-AF65-F5344CB8AC3E}">
        <p14:creationId xmlns:p14="http://schemas.microsoft.com/office/powerpoint/2010/main" val="279520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9EA5F-9F38-6A5D-A337-C050844D9AE5}"/>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72871CC1-B5BA-F5CF-5DB6-12603140209E}"/>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12</a:t>
            </a:fld>
            <a:endParaRPr lang="en-US" dirty="0">
              <a:solidFill>
                <a:prstClr val="black">
                  <a:tint val="75000"/>
                </a:prstClr>
              </a:solidFill>
            </a:endParaRPr>
          </a:p>
        </p:txBody>
      </p:sp>
      <p:sp>
        <p:nvSpPr>
          <p:cNvPr id="4" name="Title 2">
            <a:extLst>
              <a:ext uri="{FF2B5EF4-FFF2-40B4-BE49-F238E27FC236}">
                <a16:creationId xmlns:a16="http://schemas.microsoft.com/office/drawing/2014/main" id="{D1AA26C9-81DC-C2EC-2FF0-6395921EF66E}"/>
              </a:ext>
            </a:extLst>
          </p:cNvPr>
          <p:cNvSpPr txBox="1">
            <a:spLocks/>
          </p:cNvSpPr>
          <p:nvPr/>
        </p:nvSpPr>
        <p:spPr>
          <a:xfrm>
            <a:off x="76986" y="21854"/>
            <a:ext cx="8991600" cy="911940"/>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a:solidFill>
                  <a:srgbClr val="002060"/>
                </a:solidFill>
                <a:latin typeface="Arial" panose="020B0604020202020204" pitchFamily="34" charset="0"/>
                <a:cs typeface="Arial" panose="020B0604020202020204" pitchFamily="34" charset="0"/>
              </a:rPr>
              <a:t>Rare isotopes are important to understand astrophysical scenarios </a:t>
            </a:r>
            <a:endParaRPr lang="en-US" sz="2800"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9FA9737-DA54-9EEA-8CD2-80F1D94D86E7}"/>
              </a:ext>
            </a:extLst>
          </p:cNvPr>
          <p:cNvPicPr>
            <a:picLocks noChangeAspect="1"/>
          </p:cNvPicPr>
          <p:nvPr/>
        </p:nvPicPr>
        <p:blipFill>
          <a:blip r:embed="rId2" cstate="print"/>
          <a:stretch>
            <a:fillRect/>
          </a:stretch>
        </p:blipFill>
        <p:spPr>
          <a:xfrm>
            <a:off x="255625" y="1170011"/>
            <a:ext cx="7557338" cy="5042771"/>
          </a:xfrm>
          <a:prstGeom prst="rect">
            <a:avLst/>
          </a:prstGeom>
        </p:spPr>
      </p:pic>
    </p:spTree>
    <p:extLst>
      <p:ext uri="{BB962C8B-B14F-4D97-AF65-F5344CB8AC3E}">
        <p14:creationId xmlns:p14="http://schemas.microsoft.com/office/powerpoint/2010/main" val="1643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13</a:t>
            </a:fld>
            <a:endParaRPr lang="en-US" dirty="0">
              <a:solidFill>
                <a:prstClr val="black">
                  <a:tint val="75000"/>
                </a:prstClr>
              </a:solidFill>
            </a:endParaRPr>
          </a:p>
        </p:txBody>
      </p:sp>
      <p:grpSp>
        <p:nvGrpSpPr>
          <p:cNvPr id="5" name="Group 4"/>
          <p:cNvGrpSpPr/>
          <p:nvPr/>
        </p:nvGrpSpPr>
        <p:grpSpPr>
          <a:xfrm>
            <a:off x="397012" y="3821598"/>
            <a:ext cx="2705100" cy="2222500"/>
            <a:chOff x="317500" y="3543300"/>
            <a:chExt cx="2705100" cy="2222500"/>
          </a:xfrm>
        </p:grpSpPr>
        <p:pic>
          <p:nvPicPr>
            <p:cNvPr id="6" name="Picture 5" descr="Snapshot_ns13_ns14_beta2.jpg"/>
            <p:cNvPicPr>
              <a:picLocks noChangeAspect="1"/>
            </p:cNvPicPr>
            <p:nvPr/>
          </p:nvPicPr>
          <p:blipFill rotWithShape="1">
            <a:blip r:embed="rId2">
              <a:extLst>
                <a:ext uri="{28A0092B-C50C-407E-A947-70E740481C1C}">
                  <a14:useLocalDpi xmlns:a14="http://schemas.microsoft.com/office/drawing/2010/main" val="0"/>
                </a:ext>
              </a:extLst>
            </a:blip>
            <a:srcRect l="19697"/>
            <a:stretch/>
          </p:blipFill>
          <p:spPr>
            <a:xfrm>
              <a:off x="330200" y="3559740"/>
              <a:ext cx="2692400" cy="2206060"/>
            </a:xfrm>
            <a:prstGeom prst="rect">
              <a:avLst/>
            </a:prstGeom>
          </p:spPr>
        </p:pic>
        <p:sp>
          <p:nvSpPr>
            <p:cNvPr id="7" name="TextBox 6"/>
            <p:cNvSpPr txBox="1"/>
            <p:nvPr/>
          </p:nvSpPr>
          <p:spPr>
            <a:xfrm>
              <a:off x="317500" y="3543300"/>
              <a:ext cx="2327192" cy="369332"/>
            </a:xfrm>
            <a:prstGeom prst="rect">
              <a:avLst/>
            </a:prstGeom>
            <a:noFill/>
          </p:spPr>
          <p:txBody>
            <a:bodyPr wrap="none" rtlCol="0">
              <a:spAutoFit/>
            </a:bodyPr>
            <a:lstStyle/>
            <a:p>
              <a:r>
                <a:rPr lang="en-US" dirty="0">
                  <a:solidFill>
                    <a:prstClr val="white"/>
                  </a:solidFill>
                </a:rPr>
                <a:t>neutron star mergers</a:t>
              </a:r>
            </a:p>
          </p:txBody>
        </p:sp>
      </p:grpSp>
      <p:pic>
        <p:nvPicPr>
          <p:cNvPr id="8" name="Picture 7" descr="illuminated_line_volume.jpg"/>
          <p:cNvPicPr>
            <a:picLocks noChangeAspect="1"/>
          </p:cNvPicPr>
          <p:nvPr/>
        </p:nvPicPr>
        <p:blipFill rotWithShape="1">
          <a:blip r:embed="rId3">
            <a:extLst>
              <a:ext uri="{28A0092B-C50C-407E-A947-70E740481C1C}">
                <a14:useLocalDpi xmlns:a14="http://schemas.microsoft.com/office/drawing/2010/main" val="0"/>
              </a:ext>
            </a:extLst>
          </a:blip>
          <a:srcRect b="18224"/>
          <a:stretch/>
        </p:blipFill>
        <p:spPr>
          <a:xfrm>
            <a:off x="415564" y="1446698"/>
            <a:ext cx="2712471" cy="2222500"/>
          </a:xfrm>
          <a:prstGeom prst="rect">
            <a:avLst/>
          </a:prstGeom>
        </p:spPr>
      </p:pic>
      <p:sp>
        <p:nvSpPr>
          <p:cNvPr id="9" name="TextBox 8"/>
          <p:cNvSpPr txBox="1"/>
          <p:nvPr/>
        </p:nvSpPr>
        <p:spPr>
          <a:xfrm>
            <a:off x="498612" y="1522898"/>
            <a:ext cx="1262635" cy="369332"/>
          </a:xfrm>
          <a:prstGeom prst="rect">
            <a:avLst/>
          </a:prstGeom>
          <a:noFill/>
        </p:spPr>
        <p:txBody>
          <a:bodyPr wrap="none" rtlCol="0">
            <a:spAutoFit/>
          </a:bodyPr>
          <a:lstStyle/>
          <a:p>
            <a:r>
              <a:rPr lang="en-US" dirty="0">
                <a:solidFill>
                  <a:prstClr val="white"/>
                </a:solidFill>
              </a:rPr>
              <a:t>supernova</a:t>
            </a:r>
          </a:p>
        </p:txBody>
      </p:sp>
      <p:sp>
        <p:nvSpPr>
          <p:cNvPr id="10" name="Rectangle 9"/>
          <p:cNvSpPr/>
          <p:nvPr/>
        </p:nvSpPr>
        <p:spPr>
          <a:xfrm>
            <a:off x="358912" y="3434933"/>
            <a:ext cx="1701800" cy="261610"/>
          </a:xfrm>
          <a:prstGeom prst="rect">
            <a:avLst/>
          </a:prstGeom>
        </p:spPr>
        <p:txBody>
          <a:bodyPr wrap="square">
            <a:spAutoFit/>
          </a:bodyPr>
          <a:lstStyle/>
          <a:p>
            <a:r>
              <a:rPr lang="en-US" sz="1050" dirty="0">
                <a:solidFill>
                  <a:srgbClr val="FFFF00"/>
                </a:solidFill>
              </a:rPr>
              <a:t>Nature 445, 58 (2007)</a:t>
            </a:r>
          </a:p>
        </p:txBody>
      </p:sp>
      <p:sp>
        <p:nvSpPr>
          <p:cNvPr id="11" name="Rectangle 10"/>
          <p:cNvSpPr/>
          <p:nvPr/>
        </p:nvSpPr>
        <p:spPr>
          <a:xfrm>
            <a:off x="364614" y="5821332"/>
            <a:ext cx="2766925" cy="253916"/>
          </a:xfrm>
          <a:prstGeom prst="rect">
            <a:avLst/>
          </a:prstGeom>
        </p:spPr>
        <p:txBody>
          <a:bodyPr wrap="none">
            <a:spAutoFit/>
          </a:bodyPr>
          <a:lstStyle/>
          <a:p>
            <a:r>
              <a:rPr lang="en-US" sz="1050" dirty="0">
                <a:solidFill>
                  <a:srgbClr val="FFFF00"/>
                </a:solidFill>
              </a:rPr>
              <a:t>Mon. Not. R. Astron. Soc. 430, 2585 (2013)</a:t>
            </a:r>
          </a:p>
        </p:txBody>
      </p:sp>
      <p:grpSp>
        <p:nvGrpSpPr>
          <p:cNvPr id="12" name="Group 11"/>
          <p:cNvGrpSpPr/>
          <p:nvPr/>
        </p:nvGrpSpPr>
        <p:grpSpPr>
          <a:xfrm>
            <a:off x="3697468" y="1402656"/>
            <a:ext cx="5234497" cy="4807652"/>
            <a:chOff x="3909503" y="1097856"/>
            <a:chExt cx="5234497" cy="4807652"/>
          </a:xfrm>
        </p:grpSpPr>
        <p:pic>
          <p:nvPicPr>
            <p:cNvPr id="13" name="Picture 12"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4065243"/>
              <a:ext cx="2413000" cy="1840265"/>
            </a:xfrm>
            <a:prstGeom prst="rect">
              <a:avLst/>
            </a:prstGeom>
          </p:spPr>
        </p:pic>
        <p:pic>
          <p:nvPicPr>
            <p:cNvPr id="14" name="Picture 13" descr="dynamicEjecta_AuD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300" y="1097856"/>
              <a:ext cx="3886200" cy="2614099"/>
            </a:xfrm>
            <a:prstGeom prst="rect">
              <a:avLst/>
            </a:prstGeom>
          </p:spPr>
        </p:pic>
        <p:sp>
          <p:nvSpPr>
            <p:cNvPr id="15" name="TextBox 14"/>
            <p:cNvSpPr txBox="1"/>
            <p:nvPr/>
          </p:nvSpPr>
          <p:spPr>
            <a:xfrm>
              <a:off x="5422900" y="3657600"/>
              <a:ext cx="1711338" cy="369332"/>
            </a:xfrm>
            <a:prstGeom prst="rect">
              <a:avLst/>
            </a:prstGeom>
            <a:noFill/>
          </p:spPr>
          <p:txBody>
            <a:bodyPr wrap="none" rtlCol="0">
              <a:spAutoFit/>
            </a:bodyPr>
            <a:lstStyle/>
            <a:p>
              <a:r>
                <a:rPr lang="en-US" dirty="0">
                  <a:solidFill>
                    <a:prstClr val="black"/>
                  </a:solidFill>
                </a:rPr>
                <a:t>atomic number</a:t>
              </a:r>
            </a:p>
          </p:txBody>
        </p:sp>
        <p:sp>
          <p:nvSpPr>
            <p:cNvPr id="16" name="TextBox 15"/>
            <p:cNvSpPr txBox="1"/>
            <p:nvPr/>
          </p:nvSpPr>
          <p:spPr>
            <a:xfrm rot="16200000">
              <a:off x="3430616" y="2298700"/>
              <a:ext cx="1327106" cy="369332"/>
            </a:xfrm>
            <a:prstGeom prst="rect">
              <a:avLst/>
            </a:prstGeom>
            <a:noFill/>
          </p:spPr>
          <p:txBody>
            <a:bodyPr wrap="none" rtlCol="0">
              <a:spAutoFit/>
            </a:bodyPr>
            <a:lstStyle/>
            <a:p>
              <a:r>
                <a:rPr lang="en-US" dirty="0">
                  <a:solidFill>
                    <a:prstClr val="black"/>
                  </a:solidFill>
                </a:rPr>
                <a:t>abundance</a:t>
              </a:r>
            </a:p>
          </p:txBody>
        </p:sp>
        <p:pic>
          <p:nvPicPr>
            <p:cNvPr id="17" name="Picture 16" descr="800px-2013-03-05_Geneva_Motor_Show_81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99" y="4160440"/>
              <a:ext cx="2246419" cy="1491060"/>
            </a:xfrm>
            <a:prstGeom prst="rect">
              <a:avLst/>
            </a:prstGeom>
          </p:spPr>
        </p:pic>
        <p:sp>
          <p:nvSpPr>
            <p:cNvPr id="18" name="TextBox 17"/>
            <p:cNvSpPr txBox="1"/>
            <p:nvPr/>
          </p:nvSpPr>
          <p:spPr>
            <a:xfrm>
              <a:off x="8293100" y="4051300"/>
              <a:ext cx="573945" cy="461665"/>
            </a:xfrm>
            <a:prstGeom prst="rect">
              <a:avLst/>
            </a:prstGeom>
            <a:noFill/>
          </p:spPr>
          <p:txBody>
            <a:bodyPr wrap="none" rtlCol="0">
              <a:spAutoFit/>
            </a:bodyPr>
            <a:lstStyle/>
            <a:p>
              <a:r>
                <a:rPr lang="en-US" sz="2400" dirty="0">
                  <a:solidFill>
                    <a:srgbClr val="FF0000"/>
                  </a:solidFill>
                </a:rPr>
                <a:t>Au</a:t>
              </a:r>
            </a:p>
          </p:txBody>
        </p:sp>
        <p:sp>
          <p:nvSpPr>
            <p:cNvPr id="19" name="TextBox 18"/>
            <p:cNvSpPr txBox="1"/>
            <p:nvPr/>
          </p:nvSpPr>
          <p:spPr>
            <a:xfrm>
              <a:off x="5689600" y="5207000"/>
              <a:ext cx="560821" cy="461665"/>
            </a:xfrm>
            <a:prstGeom prst="rect">
              <a:avLst/>
            </a:prstGeom>
            <a:noFill/>
          </p:spPr>
          <p:txBody>
            <a:bodyPr wrap="none" rtlCol="0">
              <a:spAutoFit/>
            </a:bodyPr>
            <a:lstStyle/>
            <a:p>
              <a:r>
                <a:rPr lang="en-US" sz="2400" dirty="0" err="1">
                  <a:solidFill>
                    <a:srgbClr val="FF0000"/>
                  </a:solidFill>
                </a:rPr>
                <a:t>Dy</a:t>
              </a:r>
              <a:endParaRPr lang="en-US" sz="2400" dirty="0">
                <a:solidFill>
                  <a:srgbClr val="FF0000"/>
                </a:solidFill>
              </a:endParaRPr>
            </a:p>
          </p:txBody>
        </p:sp>
      </p:grpSp>
      <p:sp>
        <p:nvSpPr>
          <p:cNvPr id="20" name="Rectangle 19"/>
          <p:cNvSpPr/>
          <p:nvPr/>
        </p:nvSpPr>
        <p:spPr>
          <a:xfrm>
            <a:off x="419100" y="72075"/>
            <a:ext cx="8644467" cy="1015663"/>
          </a:xfrm>
          <a:prstGeom prst="rect">
            <a:avLst/>
          </a:prstGeom>
        </p:spPr>
        <p:txBody>
          <a:bodyPr wrap="square">
            <a:spAutoFit/>
          </a:bodyPr>
          <a:lstStyle/>
          <a:p>
            <a:r>
              <a:rPr lang="en-US" sz="2000" dirty="0">
                <a:solidFill>
                  <a:srgbClr val="000000"/>
                </a:solidFill>
              </a:rPr>
              <a:t>Half of the neutron-rich atomic nuclei heavier than iron are built by neutron driven r-process. The final abundances reflect the structure of nuclei, which determines the nucleosynthesis trajectories.</a:t>
            </a:r>
          </a:p>
        </p:txBody>
      </p:sp>
    </p:spTree>
    <p:extLst>
      <p:ext uri="{BB962C8B-B14F-4D97-AF65-F5344CB8AC3E}">
        <p14:creationId xmlns:p14="http://schemas.microsoft.com/office/powerpoint/2010/main" val="8001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4140683" y="6475084"/>
            <a:ext cx="4152926" cy="364628"/>
          </a:xfrm>
        </p:spPr>
        <p:txBody>
          <a:bodyPr/>
          <a:lstStyle/>
          <a:p>
            <a:pPr defTabSz="456955">
              <a:defRPr/>
            </a:pPr>
            <a:r>
              <a:rPr lang="en-US"/>
              <a:t>W. Nazarewicz, Fermilab, Sep. 2023</a:t>
            </a:r>
            <a:endParaRPr lang="en-US" dirty="0"/>
          </a:p>
        </p:txBody>
      </p:sp>
      <p:sp>
        <p:nvSpPr>
          <p:cNvPr id="11" name="Slide Number Placeholder 10"/>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14</a:t>
            </a:fld>
            <a:endParaRPr lang="en-US" dirty="0">
              <a:solidFill>
                <a:prstClr val="black">
                  <a:tint val="75000"/>
                </a:prstClr>
              </a:solidFill>
            </a:endParaRPr>
          </a:p>
        </p:txBody>
      </p:sp>
      <p:sp>
        <p:nvSpPr>
          <p:cNvPr id="17" name="Slide Number Placeholder 10"/>
          <p:cNvSpPr txBox="1">
            <a:spLocks/>
          </p:cNvSpPr>
          <p:nvPr/>
        </p:nvSpPr>
        <p:spPr>
          <a:xfrm>
            <a:off x="6842866" y="650117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defTabSz="456955"/>
            <a:fld id="{987C7CF1-4D7D-C941-87F6-6592CA3F7595}" type="slidenum">
              <a:rPr lang="en-US" smtClean="0">
                <a:solidFill>
                  <a:prstClr val="black">
                    <a:tint val="75000"/>
                  </a:prstClr>
                </a:solidFill>
              </a:rPr>
              <a:pPr defTabSz="456955"/>
              <a:t>14</a:t>
            </a:fld>
            <a:endParaRPr lang="en-US" dirty="0">
              <a:solidFill>
                <a:prstClr val="black">
                  <a:tint val="75000"/>
                </a:prstClr>
              </a:solidFill>
            </a:endParaRPr>
          </a:p>
        </p:txBody>
      </p:sp>
      <p:sp>
        <p:nvSpPr>
          <p:cNvPr id="20" name="Rectangle 19"/>
          <p:cNvSpPr/>
          <p:nvPr/>
        </p:nvSpPr>
        <p:spPr>
          <a:xfrm>
            <a:off x="111256" y="2980375"/>
            <a:ext cx="1422184" cy="276999"/>
          </a:xfrm>
          <a:prstGeom prst="rect">
            <a:avLst/>
          </a:prstGeom>
        </p:spPr>
        <p:txBody>
          <a:bodyPr wrap="none">
            <a:spAutoFit/>
          </a:bodyPr>
          <a:lstStyle/>
          <a:p>
            <a:r>
              <a:rPr lang="en-US" sz="1200" dirty="0">
                <a:solidFill>
                  <a:schemeClr val="bg1"/>
                </a:solidFill>
              </a:rPr>
              <a:t>NASA/Dana Berry</a:t>
            </a:r>
          </a:p>
        </p:txBody>
      </p:sp>
      <p:pic>
        <p:nvPicPr>
          <p:cNvPr id="9" name="Supernova r process.gif">
            <a:extLst>
              <a:ext uri="{FF2B5EF4-FFF2-40B4-BE49-F238E27FC236}">
                <a16:creationId xmlns:a16="http://schemas.microsoft.com/office/drawing/2014/main" id="{2C51BC3C-7C48-7D48-A4B4-E2973104212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68882" y="1145948"/>
            <a:ext cx="4095456" cy="2303694"/>
          </a:xfrm>
          <a:prstGeom prst="rect">
            <a:avLst/>
          </a:prstGeom>
        </p:spPr>
      </p:pic>
      <p:pic>
        <p:nvPicPr>
          <p:cNvPr id="10" name="FileNeutron star collision.mp4">
            <a:extLst>
              <a:ext uri="{FF2B5EF4-FFF2-40B4-BE49-F238E27FC236}">
                <a16:creationId xmlns:a16="http://schemas.microsoft.com/office/drawing/2014/main" id="{2CE81DB5-AE3B-8740-85CE-3291C87CE53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24727"/>
          <a:stretch/>
        </p:blipFill>
        <p:spPr>
          <a:xfrm>
            <a:off x="146881" y="1145948"/>
            <a:ext cx="4470400" cy="2294324"/>
          </a:xfrm>
          <a:prstGeom prst="rect">
            <a:avLst/>
          </a:prstGeom>
        </p:spPr>
      </p:pic>
      <p:sp>
        <p:nvSpPr>
          <p:cNvPr id="12" name="Rectangle 11">
            <a:extLst>
              <a:ext uri="{FF2B5EF4-FFF2-40B4-BE49-F238E27FC236}">
                <a16:creationId xmlns:a16="http://schemas.microsoft.com/office/drawing/2014/main" id="{FAE44558-2451-F94D-86A8-DA78B0BA2E3B}"/>
              </a:ext>
            </a:extLst>
          </p:cNvPr>
          <p:cNvSpPr/>
          <p:nvPr/>
        </p:nvSpPr>
        <p:spPr>
          <a:xfrm>
            <a:off x="111256" y="2980375"/>
            <a:ext cx="1422184" cy="276999"/>
          </a:xfrm>
          <a:prstGeom prst="rect">
            <a:avLst/>
          </a:prstGeom>
        </p:spPr>
        <p:txBody>
          <a:bodyPr wrap="none">
            <a:spAutoFit/>
          </a:bodyPr>
          <a:lstStyle/>
          <a:p>
            <a:r>
              <a:rPr lang="en-US" sz="1200" dirty="0">
                <a:solidFill>
                  <a:schemeClr val="bg1"/>
                </a:solidFill>
              </a:rPr>
              <a:t>NASA/Dana Berry</a:t>
            </a:r>
          </a:p>
        </p:txBody>
      </p:sp>
      <p:sp>
        <p:nvSpPr>
          <p:cNvPr id="13" name="Rectangle 12">
            <a:extLst>
              <a:ext uri="{FF2B5EF4-FFF2-40B4-BE49-F238E27FC236}">
                <a16:creationId xmlns:a16="http://schemas.microsoft.com/office/drawing/2014/main" id="{4C07F772-59FA-074B-A77A-C52F804B7574}"/>
              </a:ext>
            </a:extLst>
          </p:cNvPr>
          <p:cNvSpPr/>
          <p:nvPr/>
        </p:nvSpPr>
        <p:spPr>
          <a:xfrm>
            <a:off x="60548" y="-24950"/>
            <a:ext cx="8820950" cy="1015663"/>
          </a:xfrm>
          <a:prstGeom prst="rect">
            <a:avLst/>
          </a:prstGeom>
        </p:spPr>
        <p:txBody>
          <a:bodyPr wrap="square">
            <a:spAutoFit/>
          </a:bodyPr>
          <a:lstStyle/>
          <a:p>
            <a:r>
              <a:rPr lang="en-US" sz="2000" dirty="0"/>
              <a:t>GW170817: a gravitational wave signal observed by the LIGO and Virgo detectors on 17 August 2017; collision of two </a:t>
            </a:r>
            <a:r>
              <a:rPr lang="en-US" sz="2000" dirty="0" err="1"/>
              <a:t>inspiraling</a:t>
            </a:r>
            <a:r>
              <a:rPr lang="en-US" sz="2000" dirty="0"/>
              <a:t> neutron stars with a total mass of 2.82 solar masses, duration of 100 sec.</a:t>
            </a:r>
          </a:p>
        </p:txBody>
      </p:sp>
      <p:sp>
        <p:nvSpPr>
          <p:cNvPr id="14" name="TextBox 13">
            <a:extLst>
              <a:ext uri="{FF2B5EF4-FFF2-40B4-BE49-F238E27FC236}">
                <a16:creationId xmlns:a16="http://schemas.microsoft.com/office/drawing/2014/main" id="{57CAF994-24DB-EB4B-A3FA-CD71A089FF73}"/>
              </a:ext>
            </a:extLst>
          </p:cNvPr>
          <p:cNvSpPr txBox="1"/>
          <p:nvPr/>
        </p:nvSpPr>
        <p:spPr>
          <a:xfrm>
            <a:off x="111256" y="3611420"/>
            <a:ext cx="8770242" cy="1569660"/>
          </a:xfrm>
          <a:prstGeom prst="rect">
            <a:avLst/>
          </a:prstGeom>
          <a:noFill/>
        </p:spPr>
        <p:txBody>
          <a:bodyPr wrap="square" rtlCol="0">
            <a:spAutoFit/>
          </a:bodyPr>
          <a:lstStyle/>
          <a:p>
            <a:r>
              <a:rPr lang="en-US" sz="2400" dirty="0"/>
              <a:t>The neutron star merger event is thought to result in a </a:t>
            </a:r>
            <a:r>
              <a:rPr lang="en-US" sz="2400" dirty="0" err="1"/>
              <a:t>kilonova</a:t>
            </a:r>
            <a:r>
              <a:rPr lang="en-US" sz="2400" dirty="0"/>
              <a:t>, characterized by a short gamma ray burst followed by a longer optical "afterglow" powered by the radioactive decay of heavy r-process nuclei</a:t>
            </a:r>
          </a:p>
        </p:txBody>
      </p:sp>
      <p:sp>
        <p:nvSpPr>
          <p:cNvPr id="15" name="TextBox 14">
            <a:extLst>
              <a:ext uri="{FF2B5EF4-FFF2-40B4-BE49-F238E27FC236}">
                <a16:creationId xmlns:a16="http://schemas.microsoft.com/office/drawing/2014/main" id="{0E18DDB8-F1E0-0343-9C2E-2E79466C9F55}"/>
              </a:ext>
            </a:extLst>
          </p:cNvPr>
          <p:cNvSpPr txBox="1"/>
          <p:nvPr/>
        </p:nvSpPr>
        <p:spPr>
          <a:xfrm>
            <a:off x="146881" y="5207166"/>
            <a:ext cx="8770242" cy="1200329"/>
          </a:xfrm>
          <a:prstGeom prst="rect">
            <a:avLst/>
          </a:prstGeom>
          <a:noFill/>
        </p:spPr>
        <p:txBody>
          <a:bodyPr wrap="square" rtlCol="0">
            <a:spAutoFit/>
          </a:bodyPr>
          <a:lstStyle/>
          <a:p>
            <a:r>
              <a:rPr lang="en-US" sz="2400" dirty="0"/>
              <a:t>FRIB will give access to the extremely neutron-rich isotopes that have now been identified to play a key role in explaining the observed </a:t>
            </a:r>
            <a:r>
              <a:rPr lang="en-US" sz="2400" dirty="0" err="1"/>
              <a:t>kilonova</a:t>
            </a:r>
            <a:r>
              <a:rPr lang="en-US" sz="2400" dirty="0"/>
              <a:t>.</a:t>
            </a:r>
          </a:p>
        </p:txBody>
      </p:sp>
    </p:spTree>
    <p:extLst>
      <p:ext uri="{BB962C8B-B14F-4D97-AF65-F5344CB8AC3E}">
        <p14:creationId xmlns:p14="http://schemas.microsoft.com/office/powerpoint/2010/main" val="190161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9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fill="hold" display="0">
                  <p:stCondLst>
                    <p:cond delay="indefinite"/>
                  </p:stCondLst>
                </p:cTn>
                <p:tgtEl>
                  <p:spTgt spid="9"/>
                </p:tgtEl>
              </p:cMediaNode>
            </p:video>
            <p:video>
              <p:cMediaNode vol="80000">
                <p:cTn id="32" fill="hold" display="0">
                  <p:stCondLst>
                    <p:cond delay="indefinite"/>
                  </p:stCondLst>
                </p:cTn>
                <p:tgtEl>
                  <p:spTgt spid="10"/>
                </p:tgtEl>
              </p:cMediaNode>
            </p:video>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9" descr="LL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2191" y="3287866"/>
            <a:ext cx="2120900" cy="122396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902" y="1283572"/>
            <a:ext cx="1949696" cy="1321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7" name="Picture 16" descr="frib.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196" y="2199955"/>
            <a:ext cx="1993900" cy="1543994"/>
          </a:xfrm>
          <a:prstGeom prst="rect">
            <a:avLst/>
          </a:prstGeom>
          <a:ln>
            <a:solidFill>
              <a:srgbClr val="000000"/>
            </a:solidFill>
          </a:ln>
        </p:spPr>
      </p:pic>
      <p:sp>
        <p:nvSpPr>
          <p:cNvPr id="19" name="Rectangle 18"/>
          <p:cNvSpPr/>
          <p:nvPr/>
        </p:nvSpPr>
        <p:spPr>
          <a:xfrm>
            <a:off x="5692224" y="1427404"/>
            <a:ext cx="977900" cy="400110"/>
          </a:xfrm>
          <a:prstGeom prst="rect">
            <a:avLst/>
          </a:prstGeom>
        </p:spPr>
        <p:txBody>
          <a:bodyPr wrap="square">
            <a:spAutoFit/>
          </a:bodyPr>
          <a:lstStyle/>
          <a:p>
            <a:r>
              <a:rPr lang="en-US" sz="2000" dirty="0">
                <a:solidFill>
                  <a:srgbClr val="FF0000"/>
                </a:solidFill>
              </a:rPr>
              <a:t>Data</a:t>
            </a:r>
          </a:p>
        </p:txBody>
      </p:sp>
      <p:sp>
        <p:nvSpPr>
          <p:cNvPr id="3" name="Footer Placeholder 2"/>
          <p:cNvSpPr>
            <a:spLocks noGrp="1"/>
          </p:cNvSpPr>
          <p:nvPr>
            <p:ph type="ftr" sz="quarter" idx="3"/>
          </p:nvPr>
        </p:nvSpPr>
        <p:spPr/>
        <p:txBody>
          <a:bodyPr/>
          <a:lstStyle/>
          <a:p>
            <a:pPr defTabSz="456955">
              <a:defRPr/>
            </a:pPr>
            <a:r>
              <a:rPr lang="en-US"/>
              <a:t>W. Nazarewicz, Fermilab, Sep. 2023</a:t>
            </a:r>
            <a:endParaRPr lang="en-US" dirty="0"/>
          </a:p>
        </p:txBody>
      </p:sp>
      <p:sp>
        <p:nvSpPr>
          <p:cNvPr id="5" name="Slide Number Placeholder 4"/>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15</a:t>
            </a:fld>
            <a:endParaRPr lang="en-US" dirty="0">
              <a:solidFill>
                <a:prstClr val="black">
                  <a:tint val="75000"/>
                </a:prstClr>
              </a:solidFill>
            </a:endParaRPr>
          </a:p>
        </p:txBody>
      </p:sp>
      <p:sp>
        <p:nvSpPr>
          <p:cNvPr id="8" name="Rectangle 7"/>
          <p:cNvSpPr/>
          <p:nvPr/>
        </p:nvSpPr>
        <p:spPr>
          <a:xfrm>
            <a:off x="643547" y="693558"/>
            <a:ext cx="3392891" cy="3258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697551" y="883019"/>
            <a:ext cx="3760210" cy="3409677"/>
            <a:chOff x="6032102" y="4001961"/>
            <a:chExt cx="2689685" cy="2438948"/>
          </a:xfrm>
        </p:grpSpPr>
        <p:grpSp>
          <p:nvGrpSpPr>
            <p:cNvPr id="15" name="Group 14"/>
            <p:cNvGrpSpPr/>
            <p:nvPr/>
          </p:nvGrpSpPr>
          <p:grpSpPr>
            <a:xfrm>
              <a:off x="6032102" y="4001961"/>
              <a:ext cx="2689685" cy="2438948"/>
              <a:chOff x="4139952" y="116632"/>
              <a:chExt cx="2699968" cy="2448272"/>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60" y="116632"/>
                <a:ext cx="2627960" cy="2439125"/>
              </a:xfrm>
              <a:prstGeom prst="rect">
                <a:avLst/>
              </a:prstGeom>
            </p:spPr>
          </p:pic>
          <p:sp>
            <p:nvSpPr>
              <p:cNvPr id="21" name="Oval 20"/>
              <p:cNvSpPr/>
              <p:nvPr/>
            </p:nvSpPr>
            <p:spPr>
              <a:xfrm>
                <a:off x="5148064" y="836712"/>
                <a:ext cx="914400" cy="9144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p:cNvSpPr/>
              <p:nvPr/>
            </p:nvSpPr>
            <p:spPr>
              <a:xfrm>
                <a:off x="4139952" y="188640"/>
                <a:ext cx="1058416" cy="2376264"/>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Box 3"/>
            <p:cNvSpPr txBox="1"/>
            <p:nvPr/>
          </p:nvSpPr>
          <p:spPr>
            <a:xfrm>
              <a:off x="6741913" y="5852127"/>
              <a:ext cx="912429" cy="307777"/>
            </a:xfrm>
            <a:prstGeom prst="rect">
              <a:avLst/>
            </a:prstGeom>
            <a:noFill/>
          </p:spPr>
          <p:txBody>
            <a:bodyPr wrap="none" rtlCol="0">
              <a:spAutoFit/>
            </a:bodyPr>
            <a:lstStyle/>
            <a:p>
              <a:r>
                <a:rPr lang="en-US" sz="1400" dirty="0">
                  <a:solidFill>
                    <a:srgbClr val="00B050"/>
                  </a:solidFill>
                </a:rPr>
                <a:t>NS mass</a:t>
              </a:r>
            </a:p>
          </p:txBody>
        </p:sp>
        <p:sp>
          <p:nvSpPr>
            <p:cNvPr id="26" name="TextBox 25"/>
            <p:cNvSpPr txBox="1"/>
            <p:nvPr/>
          </p:nvSpPr>
          <p:spPr>
            <a:xfrm>
              <a:off x="7620073" y="5539695"/>
              <a:ext cx="564578" cy="307777"/>
            </a:xfrm>
            <a:prstGeom prst="rect">
              <a:avLst/>
            </a:prstGeom>
            <a:noFill/>
          </p:spPr>
          <p:txBody>
            <a:bodyPr wrap="none" rtlCol="0">
              <a:spAutoFit/>
            </a:bodyPr>
            <a:lstStyle/>
            <a:p>
              <a:r>
                <a:rPr lang="en-US" sz="1400">
                  <a:solidFill>
                    <a:srgbClr val="C00000"/>
                  </a:solidFill>
                </a:rPr>
                <a:t>EOS</a:t>
              </a:r>
              <a:endParaRPr lang="en-US" sz="1400" dirty="0">
                <a:solidFill>
                  <a:srgbClr val="C00000"/>
                </a:solidFill>
              </a:endParaRPr>
            </a:p>
          </p:txBody>
        </p:sp>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8503" y="4339824"/>
            <a:ext cx="2337283" cy="1990720"/>
          </a:xfrm>
          <a:prstGeom prst="rect">
            <a:avLst/>
          </a:prstGeom>
        </p:spPr>
      </p:pic>
      <p:sp>
        <p:nvSpPr>
          <p:cNvPr id="11" name="TextBox 10"/>
          <p:cNvSpPr txBox="1"/>
          <p:nvPr/>
        </p:nvSpPr>
        <p:spPr>
          <a:xfrm>
            <a:off x="2443020" y="1148501"/>
            <a:ext cx="1746199" cy="369332"/>
          </a:xfrm>
          <a:prstGeom prst="rect">
            <a:avLst/>
          </a:prstGeom>
          <a:noFill/>
        </p:spPr>
        <p:txBody>
          <a:bodyPr wrap="square" rtlCol="0">
            <a:spAutoFit/>
          </a:bodyPr>
          <a:lstStyle/>
          <a:p>
            <a:r>
              <a:rPr lang="en-US" dirty="0"/>
              <a:t>GW signal</a:t>
            </a:r>
          </a:p>
        </p:txBody>
      </p:sp>
      <p:sp>
        <p:nvSpPr>
          <p:cNvPr id="28" name="Rectangle 27"/>
          <p:cNvSpPr/>
          <p:nvPr/>
        </p:nvSpPr>
        <p:spPr>
          <a:xfrm>
            <a:off x="4420191" y="5199372"/>
            <a:ext cx="3873418" cy="1015663"/>
          </a:xfrm>
          <a:prstGeom prst="rect">
            <a:avLst/>
          </a:prstGeom>
        </p:spPr>
        <p:txBody>
          <a:bodyPr wrap="square">
            <a:spAutoFit/>
          </a:bodyPr>
          <a:lstStyle/>
          <a:p>
            <a:r>
              <a:rPr lang="en-US" sz="2000" dirty="0" err="1"/>
              <a:t>Kilonova</a:t>
            </a:r>
            <a:r>
              <a:rPr lang="en-US" sz="2000" dirty="0"/>
              <a:t>: Time evolution determined by the radioactive decay of r-process nuclei.</a:t>
            </a:r>
          </a:p>
        </p:txBody>
      </p:sp>
      <p:sp>
        <p:nvSpPr>
          <p:cNvPr id="13" name="Rectangle 31"/>
          <p:cNvSpPr>
            <a:spLocks noChangeArrowheads="1"/>
          </p:cNvSpPr>
          <p:nvPr/>
        </p:nvSpPr>
        <p:spPr bwMode="auto">
          <a:xfrm>
            <a:off x="469900" y="0"/>
            <a:ext cx="822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eaLnBrk="0" hangingPunct="0"/>
            <a:r>
              <a:rPr lang="en-US" sz="2400" dirty="0">
                <a:solidFill>
                  <a:srgbClr val="000090"/>
                </a:solidFill>
                <a:ea typeface="ＭＳ Ｐゴシック" charset="0"/>
                <a:cs typeface="ＭＳ Ｐゴシック" charset="0"/>
              </a:rPr>
              <a:t>Quest for understanding the neutron-rich matter on Earth and in the Cosmos</a:t>
            </a:r>
          </a:p>
        </p:txBody>
      </p:sp>
    </p:spTree>
    <p:extLst>
      <p:ext uri="{BB962C8B-B14F-4D97-AF65-F5344CB8AC3E}">
        <p14:creationId xmlns:p14="http://schemas.microsoft.com/office/powerpoint/2010/main" val="147514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83EE78-C07C-EE3F-E651-E92A657640ED}"/>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D3CAF6E6-BDBE-E023-F6E5-FAE7D7B31B87}"/>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16</a:t>
            </a:fld>
            <a:endParaRPr lang="en-US" dirty="0">
              <a:solidFill>
                <a:prstClr val="black">
                  <a:tint val="75000"/>
                </a:prstClr>
              </a:solidFill>
            </a:endParaRPr>
          </a:p>
        </p:txBody>
      </p:sp>
      <p:pic>
        <p:nvPicPr>
          <p:cNvPr id="5" name="Picture 4" descr="A graph showing the number of electrons&#10;&#10;Description automatically generated">
            <a:extLst>
              <a:ext uri="{FF2B5EF4-FFF2-40B4-BE49-F238E27FC236}">
                <a16:creationId xmlns:a16="http://schemas.microsoft.com/office/drawing/2014/main" id="{8DB57A3C-971E-9A7A-0AA1-32F9F4026231}"/>
              </a:ext>
            </a:extLst>
          </p:cNvPr>
          <p:cNvPicPr>
            <a:picLocks noChangeAspect="1"/>
          </p:cNvPicPr>
          <p:nvPr/>
        </p:nvPicPr>
        <p:blipFill>
          <a:blip r:embed="rId2"/>
          <a:stretch>
            <a:fillRect/>
          </a:stretch>
        </p:blipFill>
        <p:spPr>
          <a:xfrm>
            <a:off x="829056" y="1442813"/>
            <a:ext cx="7772400" cy="4441371"/>
          </a:xfrm>
          <a:prstGeom prst="rect">
            <a:avLst/>
          </a:prstGeom>
        </p:spPr>
      </p:pic>
      <p:sp>
        <p:nvSpPr>
          <p:cNvPr id="6" name="TextBox 5">
            <a:extLst>
              <a:ext uri="{FF2B5EF4-FFF2-40B4-BE49-F238E27FC236}">
                <a16:creationId xmlns:a16="http://schemas.microsoft.com/office/drawing/2014/main" id="{04B92011-8A51-A4B1-C363-DF68F5E396FB}"/>
              </a:ext>
            </a:extLst>
          </p:cNvPr>
          <p:cNvSpPr txBox="1"/>
          <p:nvPr/>
        </p:nvSpPr>
        <p:spPr>
          <a:xfrm>
            <a:off x="938784" y="6079169"/>
            <a:ext cx="2249334" cy="369332"/>
          </a:xfrm>
          <a:prstGeom prst="rect">
            <a:avLst/>
          </a:prstGeom>
          <a:noFill/>
        </p:spPr>
        <p:txBody>
          <a:bodyPr wrap="none" rtlCol="0">
            <a:spAutoFit/>
          </a:bodyPr>
          <a:lstStyle/>
          <a:p>
            <a:r>
              <a:rPr lang="en-US" dirty="0"/>
              <a:t>From M. </a:t>
            </a:r>
            <a:r>
              <a:rPr lang="en-US" dirty="0" err="1"/>
              <a:t>Mumpower</a:t>
            </a:r>
            <a:endParaRPr lang="en-US" dirty="0"/>
          </a:p>
        </p:txBody>
      </p:sp>
      <p:sp>
        <p:nvSpPr>
          <p:cNvPr id="4" name="TextBox 4">
            <a:extLst>
              <a:ext uri="{FF2B5EF4-FFF2-40B4-BE49-F238E27FC236}">
                <a16:creationId xmlns:a16="http://schemas.microsoft.com/office/drawing/2014/main" id="{C7EC1CAF-87A7-1C06-9D60-9479166816BD}"/>
              </a:ext>
            </a:extLst>
          </p:cNvPr>
          <p:cNvSpPr txBox="1">
            <a:spLocks noChangeArrowheads="1"/>
          </p:cNvSpPr>
          <p:nvPr/>
        </p:nvSpPr>
        <p:spPr bwMode="auto">
          <a:xfrm>
            <a:off x="25399" y="635965"/>
            <a:ext cx="91618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800" kern="0" dirty="0">
                <a:solidFill>
                  <a:srgbClr val="000090"/>
                </a:solidFill>
              </a:rPr>
              <a:t>By r</a:t>
            </a:r>
            <a:r>
              <a:rPr kumimoji="0" lang="en-US" sz="1800" b="0" i="0" u="none" strike="noStrike" kern="0" cap="none" spc="0" normalizeH="0" baseline="0" dirty="0">
                <a:ln>
                  <a:noFill/>
                </a:ln>
                <a:solidFill>
                  <a:srgbClr val="000090"/>
                </a:solidFill>
                <a:effectLst/>
                <a:uLnTx/>
                <a:uFillTx/>
              </a:rPr>
              <a:t>eaching  into the r-process nuclei, FRIB will </a:t>
            </a:r>
            <a:r>
              <a:rPr lang="en-US" sz="1800" kern="0" dirty="0">
                <a:solidFill>
                  <a:srgbClr val="000090"/>
                </a:solidFill>
              </a:rPr>
              <a:t> provide </a:t>
            </a:r>
            <a:r>
              <a:rPr kumimoji="0" lang="en-US" sz="1800" b="0" i="0" u="none" strike="noStrike" kern="0" cap="none" spc="0" normalizeH="0" baseline="0" dirty="0">
                <a:ln>
                  <a:noFill/>
                </a:ln>
                <a:solidFill>
                  <a:srgbClr val="000090"/>
                </a:solidFill>
                <a:effectLst/>
                <a:uLnTx/>
                <a:uFillTx/>
              </a:rPr>
              <a:t>constraints on key observables</a:t>
            </a:r>
          </a:p>
        </p:txBody>
      </p:sp>
      <p:sp>
        <p:nvSpPr>
          <p:cNvPr id="7" name="Rectangle 3">
            <a:extLst>
              <a:ext uri="{FF2B5EF4-FFF2-40B4-BE49-F238E27FC236}">
                <a16:creationId xmlns:a16="http://schemas.microsoft.com/office/drawing/2014/main" id="{F8824811-7A15-97E4-7DC3-0BB8A705F4A0}"/>
              </a:ext>
            </a:extLst>
          </p:cNvPr>
          <p:cNvSpPr>
            <a:spLocks noChangeArrowheads="1"/>
          </p:cNvSpPr>
          <p:nvPr/>
        </p:nvSpPr>
        <p:spPr bwMode="auto">
          <a:xfrm>
            <a:off x="1930403" y="119935"/>
            <a:ext cx="5875866" cy="584747"/>
          </a:xfrm>
          <a:prstGeom prst="rect">
            <a:avLst/>
          </a:prstGeom>
          <a:noFill/>
          <a:ln w="9525">
            <a:noFill/>
            <a:miter lim="800000"/>
            <a:headEnd/>
            <a:tailEnd/>
          </a:ln>
        </p:spPr>
        <p:txBody>
          <a:bodyPr wrap="square" lIns="91411" tIns="45706" rIns="91411" bIns="45706">
            <a:prstTxWarp prst="textNoShape">
              <a:avLst/>
            </a:prstTxWarp>
            <a:spAutoFit/>
          </a:bodyPr>
          <a:lstStyle/>
          <a:p>
            <a:pPr algn="ctr" defTabSz="457059"/>
            <a:r>
              <a:rPr lang="en-US" sz="3200" dirty="0">
                <a:solidFill>
                  <a:srgbClr val="002060"/>
                </a:solidFill>
              </a:rPr>
              <a:t>FRIB: r-process machine</a:t>
            </a:r>
          </a:p>
        </p:txBody>
      </p:sp>
    </p:spTree>
    <p:extLst>
      <p:ext uri="{BB962C8B-B14F-4D97-AF65-F5344CB8AC3E}">
        <p14:creationId xmlns:p14="http://schemas.microsoft.com/office/powerpoint/2010/main" val="299395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idx="4294967295"/>
          </p:nvPr>
        </p:nvSpPr>
        <p:spPr>
          <a:xfrm>
            <a:off x="0" y="-20638"/>
            <a:ext cx="8991600" cy="920751"/>
          </a:xfrm>
          <a:prstGeom prst="rect">
            <a:avLst/>
          </a:prstGeom>
        </p:spPr>
        <p:txBody>
          <a:bodyPr/>
          <a:lstStyle/>
          <a:p>
            <a:r>
              <a:rPr lang="en-US" sz="3200" dirty="0">
                <a:latin typeface="Arial" pitchFamily="34" charset="0"/>
              </a:rPr>
              <a:t>Exploring the Grand Nuclear Landscape</a:t>
            </a:r>
            <a:endParaRPr lang="en-US" sz="3200" dirty="0">
              <a:latin typeface="Arial" pitchFamily="34" charset="0"/>
              <a:ea typeface="ＭＳ Ｐゴシック"/>
              <a:cs typeface="ＭＳ Ｐゴシック"/>
            </a:endParaRPr>
          </a:p>
        </p:txBody>
      </p:sp>
      <p:pic>
        <p:nvPicPr>
          <p:cNvPr id="14" name="Picture 13" descr="FigIII.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69"/>
            <a:ext cx="8534400" cy="4170334"/>
          </a:xfrm>
          <a:prstGeom prst="rect">
            <a:avLst/>
          </a:prstGeom>
        </p:spPr>
      </p:pic>
      <p:grpSp>
        <p:nvGrpSpPr>
          <p:cNvPr id="15" name="Group 42"/>
          <p:cNvGrpSpPr>
            <a:grpSpLocks/>
          </p:cNvGrpSpPr>
          <p:nvPr/>
        </p:nvGrpSpPr>
        <p:grpSpPr bwMode="auto">
          <a:xfrm>
            <a:off x="5473700" y="774700"/>
            <a:ext cx="3284055" cy="1615382"/>
            <a:chOff x="4355" y="72"/>
            <a:chExt cx="1332" cy="912"/>
          </a:xfrm>
        </p:grpSpPr>
        <p:sp>
          <p:nvSpPr>
            <p:cNvPr id="16" name="AutoShape 43"/>
            <p:cNvSpPr>
              <a:spLocks noChangeArrowheads="1"/>
            </p:cNvSpPr>
            <p:nvPr/>
          </p:nvSpPr>
          <p:spPr bwMode="auto">
            <a:xfrm rot="20574917" flipH="1">
              <a:off x="4355" y="72"/>
              <a:ext cx="1332" cy="912"/>
            </a:xfrm>
            <a:prstGeom prst="irregularSeal2">
              <a:avLst/>
            </a:prstGeom>
            <a:solidFill>
              <a:srgbClr val="FFEA18"/>
            </a:solidFill>
            <a:ln w="28575">
              <a:solidFill>
                <a:schemeClr val="hlink"/>
              </a:solidFill>
              <a:miter lim="800000"/>
              <a:headEnd/>
              <a:tailEnd/>
            </a:ln>
          </p:spPr>
          <p:txBody>
            <a:bodyPr wrap="none" anchor="ctr"/>
            <a:lstStyle/>
            <a:p>
              <a:pPr defTabSz="914400" eaLnBrk="0" hangingPunct="0"/>
              <a:endParaRPr lang="en-US" sz="2400">
                <a:solidFill>
                  <a:srgbClr val="000000"/>
                </a:solidFill>
                <a:latin typeface="Arial" pitchFamily="34" charset="0"/>
                <a:ea typeface="ＭＳ Ｐゴシック" charset="0"/>
                <a:cs typeface="ＭＳ Ｐゴシック" charset="0"/>
              </a:endParaRPr>
            </a:p>
          </p:txBody>
        </p:sp>
        <p:sp>
          <p:nvSpPr>
            <p:cNvPr id="17" name="Text Box 44"/>
            <p:cNvSpPr txBox="1">
              <a:spLocks noChangeArrowheads="1"/>
            </p:cNvSpPr>
            <p:nvPr/>
          </p:nvSpPr>
          <p:spPr bwMode="auto">
            <a:xfrm>
              <a:off x="4688" y="338"/>
              <a:ext cx="794"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1600" b="1" dirty="0" err="1">
                  <a:solidFill>
                    <a:srgbClr val="000000"/>
                  </a:solidFill>
                  <a:latin typeface="Palatino" charset="0"/>
                </a:rPr>
                <a:t>superheavy</a:t>
              </a:r>
              <a:endParaRPr lang="en-US" sz="1600" b="1" dirty="0">
                <a:solidFill>
                  <a:srgbClr val="000000"/>
                </a:solidFill>
                <a:latin typeface="Palatino" charset="0"/>
              </a:endParaRPr>
            </a:p>
            <a:p>
              <a:pPr algn="ctr" defTabSz="914400" eaLnBrk="0" hangingPunct="0"/>
              <a:r>
                <a:rPr lang="en-US" sz="1600" b="1" dirty="0">
                  <a:solidFill>
                    <a:srgbClr val="000000"/>
                  </a:solidFill>
                  <a:latin typeface="Palatino" charset="0"/>
                </a:rPr>
                <a:t>nuclei</a:t>
              </a:r>
            </a:p>
          </p:txBody>
        </p:sp>
      </p:grpSp>
      <p:cxnSp>
        <p:nvCxnSpPr>
          <p:cNvPr id="18" name="Straight Arrow Connector 17"/>
          <p:cNvCxnSpPr/>
          <p:nvPr/>
        </p:nvCxnSpPr>
        <p:spPr bwMode="auto">
          <a:xfrm>
            <a:off x="2616200" y="5908133"/>
            <a:ext cx="5080000" cy="0"/>
          </a:xfrm>
          <a:prstGeom prst="straightConnector1">
            <a:avLst/>
          </a:prstGeom>
          <a:solidFill>
            <a:schemeClr val="accent1"/>
          </a:solidFill>
          <a:ln w="28575" cap="flat" cmpd="sng" algn="ctr">
            <a:solidFill>
              <a:srgbClr val="FF0000"/>
            </a:solidFill>
            <a:prstDash val="sysDash"/>
            <a:round/>
            <a:headEnd type="none" w="med" len="med"/>
            <a:tailEnd type="arrow"/>
          </a:ln>
          <a:effectLst/>
        </p:spPr>
      </p:cxnSp>
      <p:pic>
        <p:nvPicPr>
          <p:cNvPr id="19" name="Picture 18" descr="6a00d8341bf7f753ef0148c865a700970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5359308"/>
            <a:ext cx="1066800" cy="1066800"/>
          </a:xfrm>
          <a:prstGeom prst="rect">
            <a:avLst/>
          </a:prstGeom>
        </p:spPr>
      </p:pic>
      <p:sp>
        <p:nvSpPr>
          <p:cNvPr id="20" name="Rectangle 19"/>
          <p:cNvSpPr/>
          <p:nvPr/>
        </p:nvSpPr>
        <p:spPr>
          <a:xfrm>
            <a:off x="6066523" y="5511800"/>
            <a:ext cx="914095" cy="369332"/>
          </a:xfrm>
          <a:prstGeom prst="rect">
            <a:avLst/>
          </a:prstGeom>
        </p:spPr>
        <p:txBody>
          <a:bodyPr wrap="none">
            <a:spAutoFit/>
          </a:bodyPr>
          <a:lstStyle/>
          <a:p>
            <a:pPr defTabSz="457200"/>
            <a:r>
              <a:rPr lang="en-US" dirty="0">
                <a:solidFill>
                  <a:prstClr val="black"/>
                </a:solidFill>
                <a:latin typeface="Arial" pitchFamily="34" charset="0"/>
                <a:ea typeface="ＭＳ Ｐゴシック" charset="0"/>
                <a:cs typeface="ＭＳ Ｐゴシック" charset="0"/>
              </a:rPr>
              <a:t>N~10</a:t>
            </a:r>
            <a:r>
              <a:rPr lang="en-US" baseline="30000" dirty="0">
                <a:solidFill>
                  <a:prstClr val="black"/>
                </a:solidFill>
                <a:latin typeface="Arial" pitchFamily="34" charset="0"/>
                <a:ea typeface="ＭＳ Ｐゴシック" charset="0"/>
                <a:cs typeface="ＭＳ Ｐゴシック" charset="0"/>
              </a:rPr>
              <a:t>57</a:t>
            </a:r>
          </a:p>
        </p:txBody>
      </p:sp>
      <p:sp>
        <p:nvSpPr>
          <p:cNvPr id="12" name="Text Placeholder 7"/>
          <p:cNvSpPr txBox="1">
            <a:spLocks/>
          </p:cNvSpPr>
          <p:nvPr/>
        </p:nvSpPr>
        <p:spPr bwMode="auto">
          <a:xfrm>
            <a:off x="76200" y="586740"/>
            <a:ext cx="9067800" cy="584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2400" b="0" kern="0" dirty="0">
                <a:solidFill>
                  <a:srgbClr val="002060"/>
                </a:solidFill>
              </a:rPr>
              <a:t>How are nuclei made and organized?</a:t>
            </a:r>
          </a:p>
          <a:p>
            <a:pPr algn="ctr"/>
            <a:endParaRPr lang="en-US" sz="2400" kern="0" dirty="0"/>
          </a:p>
        </p:txBody>
      </p:sp>
      <p:pic>
        <p:nvPicPr>
          <p:cNvPr id="11" name="Picture 10" descr="nucleus.tif"/>
          <p:cNvPicPr>
            <a:picLocks noChangeAspect="1"/>
          </p:cNvPicPr>
          <p:nvPr/>
        </p:nvPicPr>
        <p:blipFill>
          <a:blip r:embed="rId5"/>
          <a:stretch>
            <a:fillRect/>
          </a:stretch>
        </p:blipFill>
        <p:spPr>
          <a:xfrm>
            <a:off x="1364492" y="5270500"/>
            <a:ext cx="1110476" cy="1079500"/>
          </a:xfrm>
          <a:prstGeom prst="rect">
            <a:avLst/>
          </a:prstGeom>
          <a:effectLst>
            <a:outerShdw blurRad="123825" dist="88900" dir="18180000" sx="15000" sy="15000" kx="2700000" rotWithShape="0">
              <a:srgbClr val="000000"/>
            </a:outerShdw>
          </a:effectLst>
        </p:spPr>
      </p:pic>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17</a:t>
            </a:fld>
            <a:endParaRPr lang="en-US" dirty="0">
              <a:solidFill>
                <a:prstClr val="black">
                  <a:tint val="75000"/>
                </a:prstClr>
              </a:solidFill>
            </a:endParaRPr>
          </a:p>
        </p:txBody>
      </p:sp>
      <p:sp>
        <p:nvSpPr>
          <p:cNvPr id="4" name="TextBox 3"/>
          <p:cNvSpPr txBox="1"/>
          <p:nvPr/>
        </p:nvSpPr>
        <p:spPr>
          <a:xfrm rot="19788039">
            <a:off x="3529908" y="2603501"/>
            <a:ext cx="2198038" cy="369332"/>
          </a:xfrm>
          <a:prstGeom prst="rect">
            <a:avLst/>
          </a:prstGeom>
          <a:noFill/>
        </p:spPr>
        <p:txBody>
          <a:bodyPr wrap="none" rtlCol="0">
            <a:spAutoFit/>
          </a:bodyPr>
          <a:lstStyle/>
          <a:p>
            <a:r>
              <a:rPr lang="en-US" b="1" dirty="0">
                <a:solidFill>
                  <a:srgbClr val="FF0000"/>
                </a:solidFill>
              </a:rPr>
              <a:t>Unknown territory</a:t>
            </a:r>
          </a:p>
        </p:txBody>
      </p:sp>
      <p:sp>
        <p:nvSpPr>
          <p:cNvPr id="2" name="Footer Placeholder 1">
            <a:extLst>
              <a:ext uri="{FF2B5EF4-FFF2-40B4-BE49-F238E27FC236}">
                <a16:creationId xmlns:a16="http://schemas.microsoft.com/office/drawing/2014/main" id="{23DB9461-06FE-7948-986E-5267B381D1B0}"/>
              </a:ext>
            </a:extLst>
          </p:cNvPr>
          <p:cNvSpPr>
            <a:spLocks noGrp="1"/>
          </p:cNvSpPr>
          <p:nvPr>
            <p:ph type="ftr" sz="quarter" idx="3"/>
          </p:nvPr>
        </p:nvSpPr>
        <p:spPr/>
        <p:txBody>
          <a:bodyPr/>
          <a:lstStyle/>
          <a:p>
            <a:pPr>
              <a:defRPr/>
            </a:pPr>
            <a:r>
              <a:rPr lang="en-US"/>
              <a:t>W. Nazarewicz, Fermilab, Sep. 2023</a:t>
            </a:r>
            <a:endParaRPr lang="en-US" dirty="0"/>
          </a:p>
        </p:txBody>
      </p:sp>
    </p:spTree>
    <p:extLst>
      <p:ext uri="{BB962C8B-B14F-4D97-AF65-F5344CB8AC3E}">
        <p14:creationId xmlns:p14="http://schemas.microsoft.com/office/powerpoint/2010/main" val="9295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4140683" y="6475084"/>
            <a:ext cx="4152926" cy="364628"/>
          </a:xfrm>
        </p:spPr>
        <p:txBody>
          <a:bodyPr/>
          <a:lstStyle/>
          <a:p>
            <a:r>
              <a:rPr lang="en-US">
                <a:solidFill>
                  <a:prstClr val="black">
                    <a:tint val="75000"/>
                  </a:prstClr>
                </a:solidFill>
              </a:rPr>
              <a:t>W. Nazarewicz, Fermilab, Sep. 2023</a:t>
            </a:r>
          </a:p>
        </p:txBody>
      </p:sp>
      <p:sp>
        <p:nvSpPr>
          <p:cNvPr id="9" name="Slide Number Placeholder 8"/>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18</a:t>
            </a:fld>
            <a:endParaRPr lang="en-US" dirty="0">
              <a:solidFill>
                <a:prstClr val="black">
                  <a:tint val="75000"/>
                </a:prstClr>
              </a:solidFill>
            </a:endParaRPr>
          </a:p>
        </p:txBody>
      </p:sp>
      <p:pic>
        <p:nvPicPr>
          <p:cNvPr id="32" name="Picture 10" descr="DoF_d.jpg">
            <a:extLst>
              <a:ext uri="{FF2B5EF4-FFF2-40B4-BE49-F238E27FC236}">
                <a16:creationId xmlns:a16="http://schemas.microsoft.com/office/drawing/2014/main" id="{96D08662-26A2-9640-AA85-88F470753E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871" y="134426"/>
            <a:ext cx="3482780" cy="5741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39477499-5B45-B649-BEEE-F3CAF25C634D}"/>
              </a:ext>
            </a:extLst>
          </p:cNvPr>
          <p:cNvSpPr txBox="1">
            <a:spLocks noChangeArrowheads="1"/>
          </p:cNvSpPr>
          <p:nvPr/>
        </p:nvSpPr>
        <p:spPr bwMode="auto">
          <a:xfrm>
            <a:off x="572945" y="4310676"/>
            <a:ext cx="59421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rPr>
              <a:t>DFT</a:t>
            </a:r>
          </a:p>
        </p:txBody>
      </p:sp>
      <p:sp>
        <p:nvSpPr>
          <p:cNvPr id="34" name="TextBox 18">
            <a:extLst>
              <a:ext uri="{FF2B5EF4-FFF2-40B4-BE49-F238E27FC236}">
                <a16:creationId xmlns:a16="http://schemas.microsoft.com/office/drawing/2014/main" id="{089A52D8-E40E-AF49-B71A-83E462D3C56A}"/>
              </a:ext>
            </a:extLst>
          </p:cNvPr>
          <p:cNvSpPr txBox="1">
            <a:spLocks noChangeArrowheads="1"/>
          </p:cNvSpPr>
          <p:nvPr/>
        </p:nvSpPr>
        <p:spPr bwMode="auto">
          <a:xfrm>
            <a:off x="288008" y="2836034"/>
            <a:ext cx="8588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i="1" dirty="0">
                <a:solidFill>
                  <a:srgbClr val="FF0000"/>
                </a:solidFill>
              </a:rPr>
              <a:t>A</a:t>
            </a:r>
            <a:r>
              <a:rPr lang="en-US" sz="1600" dirty="0">
                <a:solidFill>
                  <a:srgbClr val="FF0000"/>
                </a:solidFill>
              </a:rPr>
              <a:t>-body</a:t>
            </a:r>
          </a:p>
        </p:txBody>
      </p:sp>
      <p:sp>
        <p:nvSpPr>
          <p:cNvPr id="37" name="TextBox 18">
            <a:extLst>
              <a:ext uri="{FF2B5EF4-FFF2-40B4-BE49-F238E27FC236}">
                <a16:creationId xmlns:a16="http://schemas.microsoft.com/office/drawing/2014/main" id="{23351F17-CD03-2741-ACF1-6348E86801DF}"/>
              </a:ext>
            </a:extLst>
          </p:cNvPr>
          <p:cNvSpPr txBox="1">
            <a:spLocks noChangeArrowheads="1"/>
          </p:cNvSpPr>
          <p:nvPr/>
        </p:nvSpPr>
        <p:spPr bwMode="auto">
          <a:xfrm>
            <a:off x="275673" y="263879"/>
            <a:ext cx="77476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rPr>
              <a:t>LQCD</a:t>
            </a:r>
          </a:p>
        </p:txBody>
      </p:sp>
      <p:sp>
        <p:nvSpPr>
          <p:cNvPr id="43" name="TextBox 1">
            <a:extLst>
              <a:ext uri="{FF2B5EF4-FFF2-40B4-BE49-F238E27FC236}">
                <a16:creationId xmlns:a16="http://schemas.microsoft.com/office/drawing/2014/main" id="{75A100BC-B1E0-3B4A-B925-1C4F8DA03D5C}"/>
              </a:ext>
            </a:extLst>
          </p:cNvPr>
          <p:cNvSpPr txBox="1">
            <a:spLocks noChangeArrowheads="1"/>
          </p:cNvSpPr>
          <p:nvPr/>
        </p:nvSpPr>
        <p:spPr bwMode="auto">
          <a:xfrm>
            <a:off x="749188" y="5382628"/>
            <a:ext cx="106370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rPr>
              <a:t>collective</a:t>
            </a:r>
          </a:p>
        </p:txBody>
      </p:sp>
      <p:sp>
        <p:nvSpPr>
          <p:cNvPr id="44" name="TextBox 18">
            <a:extLst>
              <a:ext uri="{FF2B5EF4-FFF2-40B4-BE49-F238E27FC236}">
                <a16:creationId xmlns:a16="http://schemas.microsoft.com/office/drawing/2014/main" id="{BFCBC51B-2AAA-E34A-B849-5654991F7939}"/>
              </a:ext>
            </a:extLst>
          </p:cNvPr>
          <p:cNvSpPr txBox="1">
            <a:spLocks noChangeArrowheads="1"/>
          </p:cNvSpPr>
          <p:nvPr/>
        </p:nvSpPr>
        <p:spPr bwMode="auto">
          <a:xfrm>
            <a:off x="275673" y="885788"/>
            <a:ext cx="8711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rPr>
              <a:t>quark</a:t>
            </a:r>
          </a:p>
          <a:p>
            <a:r>
              <a:rPr lang="en-US" sz="1600" dirty="0">
                <a:solidFill>
                  <a:srgbClr val="FF0000"/>
                </a:solidFill>
              </a:rPr>
              <a:t>models</a:t>
            </a:r>
          </a:p>
        </p:txBody>
      </p:sp>
      <p:grpSp>
        <p:nvGrpSpPr>
          <p:cNvPr id="46" name="Group 45">
            <a:extLst>
              <a:ext uri="{FF2B5EF4-FFF2-40B4-BE49-F238E27FC236}">
                <a16:creationId xmlns:a16="http://schemas.microsoft.com/office/drawing/2014/main" id="{D49034BA-A357-DA49-B538-57B88D9EDE9A}"/>
              </a:ext>
            </a:extLst>
          </p:cNvPr>
          <p:cNvGrpSpPr/>
          <p:nvPr/>
        </p:nvGrpSpPr>
        <p:grpSpPr>
          <a:xfrm>
            <a:off x="304951" y="210221"/>
            <a:ext cx="4483277" cy="5481830"/>
            <a:chOff x="100253" y="310917"/>
            <a:chExt cx="4483277" cy="5481830"/>
          </a:xfrm>
        </p:grpSpPr>
        <p:sp>
          <p:nvSpPr>
            <p:cNvPr id="47" name="TextBox 46">
              <a:extLst>
                <a:ext uri="{FF2B5EF4-FFF2-40B4-BE49-F238E27FC236}">
                  <a16:creationId xmlns:a16="http://schemas.microsoft.com/office/drawing/2014/main" id="{EBB6096D-E95D-BA4B-9BD3-F37DC446544E}"/>
                </a:ext>
              </a:extLst>
            </p:cNvPr>
            <p:cNvSpPr txBox="1"/>
            <p:nvPr/>
          </p:nvSpPr>
          <p:spPr>
            <a:xfrm>
              <a:off x="3680317" y="400399"/>
              <a:ext cx="903213" cy="461614"/>
            </a:xfrm>
            <a:prstGeom prst="rect">
              <a:avLst/>
            </a:prstGeom>
            <a:noFill/>
          </p:spPr>
          <p:txBody>
            <a:bodyPr wrap="none" lIns="91391" tIns="45695" rIns="91391" bIns="45695" rtlCol="0">
              <a:spAutoFit/>
            </a:bodyPr>
            <a:lstStyle/>
            <a:p>
              <a:pPr algn="ctr"/>
              <a:r>
                <a:rPr lang="en-US" sz="1200" dirty="0">
                  <a:solidFill>
                    <a:srgbClr val="3366FF"/>
                  </a:solidFill>
                </a:rPr>
                <a:t>scale</a:t>
              </a:r>
            </a:p>
            <a:p>
              <a:pPr algn="ctr"/>
              <a:r>
                <a:rPr lang="en-US" sz="1200" dirty="0">
                  <a:solidFill>
                    <a:srgbClr val="3366FF"/>
                  </a:solidFill>
                </a:rPr>
                <a:t>separation</a:t>
              </a:r>
            </a:p>
          </p:txBody>
        </p:sp>
        <p:sp>
          <p:nvSpPr>
            <p:cNvPr id="48" name="Curved Left Arrow 47">
              <a:extLst>
                <a:ext uri="{FF2B5EF4-FFF2-40B4-BE49-F238E27FC236}">
                  <a16:creationId xmlns:a16="http://schemas.microsoft.com/office/drawing/2014/main" id="{61CD0EFC-1FC1-7446-9C95-2513C4BEBFF9}"/>
                </a:ext>
              </a:extLst>
            </p:cNvPr>
            <p:cNvSpPr/>
            <p:nvPr/>
          </p:nvSpPr>
          <p:spPr bwMode="auto">
            <a:xfrm>
              <a:off x="1081388" y="310917"/>
              <a:ext cx="462175" cy="2332294"/>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49" name="Curved Left Arrow 48">
              <a:extLst>
                <a:ext uri="{FF2B5EF4-FFF2-40B4-BE49-F238E27FC236}">
                  <a16:creationId xmlns:a16="http://schemas.microsoft.com/office/drawing/2014/main" id="{9246B33C-A036-914F-8E11-59D56A4E3EB7}"/>
                </a:ext>
              </a:extLst>
            </p:cNvPr>
            <p:cNvSpPr/>
            <p:nvPr/>
          </p:nvSpPr>
          <p:spPr bwMode="auto">
            <a:xfrm>
              <a:off x="1107675" y="2665490"/>
              <a:ext cx="462175" cy="219455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50" name="Curved Left Arrow 49">
              <a:extLst>
                <a:ext uri="{FF2B5EF4-FFF2-40B4-BE49-F238E27FC236}">
                  <a16:creationId xmlns:a16="http://schemas.microsoft.com/office/drawing/2014/main" id="{4BB474C7-0A69-A648-B5F9-F8108F0A3AE2}"/>
                </a:ext>
              </a:extLst>
            </p:cNvPr>
            <p:cNvSpPr/>
            <p:nvPr/>
          </p:nvSpPr>
          <p:spPr bwMode="auto">
            <a:xfrm flipH="1">
              <a:off x="100253" y="3907542"/>
              <a:ext cx="401091" cy="1885205"/>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51" name="TextBox 50">
              <a:extLst>
                <a:ext uri="{FF2B5EF4-FFF2-40B4-BE49-F238E27FC236}">
                  <a16:creationId xmlns:a16="http://schemas.microsoft.com/office/drawing/2014/main" id="{05BE2E65-4A58-4245-ACAD-2E10ADCDBE71}"/>
                </a:ext>
              </a:extLst>
            </p:cNvPr>
            <p:cNvSpPr txBox="1">
              <a:spLocks noChangeArrowheads="1"/>
            </p:cNvSpPr>
            <p:nvPr/>
          </p:nvSpPr>
          <p:spPr bwMode="auto">
            <a:xfrm rot="16200000">
              <a:off x="1930276" y="3101946"/>
              <a:ext cx="26597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rPr>
                <a:t>Effective Field </a:t>
              </a:r>
              <a:r>
                <a:rPr lang="en-US" sz="1800" dirty="0">
                  <a:solidFill>
                    <a:srgbClr val="FF0000"/>
                  </a:solidFill>
                </a:rPr>
                <a:t>Theory</a:t>
              </a:r>
              <a:endParaRPr lang="en-US" sz="2000" dirty="0">
                <a:solidFill>
                  <a:srgbClr val="FF0000"/>
                </a:solidFill>
              </a:endParaRPr>
            </a:p>
          </p:txBody>
        </p:sp>
      </p:grpSp>
      <p:sp>
        <p:nvSpPr>
          <p:cNvPr id="52" name="TextBox 51">
            <a:extLst>
              <a:ext uri="{FF2B5EF4-FFF2-40B4-BE49-F238E27FC236}">
                <a16:creationId xmlns:a16="http://schemas.microsoft.com/office/drawing/2014/main" id="{C33EBA9F-E551-6146-8BC3-66892BF42F92}"/>
              </a:ext>
            </a:extLst>
          </p:cNvPr>
          <p:cNvSpPr txBox="1">
            <a:spLocks noChangeArrowheads="1"/>
          </p:cNvSpPr>
          <p:nvPr/>
        </p:nvSpPr>
        <p:spPr bwMode="auto">
          <a:xfrm>
            <a:off x="813591" y="3718514"/>
            <a:ext cx="38973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rPr>
              <a:t>CI</a:t>
            </a:r>
          </a:p>
        </p:txBody>
      </p:sp>
      <p:sp>
        <p:nvSpPr>
          <p:cNvPr id="53" name="TextBox 52">
            <a:extLst>
              <a:ext uri="{FF2B5EF4-FFF2-40B4-BE49-F238E27FC236}">
                <a16:creationId xmlns:a16="http://schemas.microsoft.com/office/drawing/2014/main" id="{590B170C-FDF0-894D-B6C8-DF4CF70CE9FB}"/>
              </a:ext>
            </a:extLst>
          </p:cNvPr>
          <p:cNvSpPr txBox="1"/>
          <p:nvPr/>
        </p:nvSpPr>
        <p:spPr>
          <a:xfrm>
            <a:off x="4964403" y="427383"/>
            <a:ext cx="966931" cy="400110"/>
          </a:xfrm>
          <a:prstGeom prst="rect">
            <a:avLst/>
          </a:prstGeom>
          <a:noFill/>
        </p:spPr>
        <p:txBody>
          <a:bodyPr wrap="none" rtlCol="0">
            <a:spAutoFit/>
          </a:bodyPr>
          <a:lstStyle/>
          <a:p>
            <a:r>
              <a:rPr lang="en-US" sz="2000" dirty="0"/>
              <a:t>sub-</a:t>
            </a:r>
            <a:r>
              <a:rPr lang="en-US" sz="2000" dirty="0" err="1"/>
              <a:t>fm</a:t>
            </a:r>
            <a:endParaRPr lang="en-US" sz="2000" dirty="0"/>
          </a:p>
        </p:txBody>
      </p:sp>
      <p:sp>
        <p:nvSpPr>
          <p:cNvPr id="54" name="TextBox 53">
            <a:extLst>
              <a:ext uri="{FF2B5EF4-FFF2-40B4-BE49-F238E27FC236}">
                <a16:creationId xmlns:a16="http://schemas.microsoft.com/office/drawing/2014/main" id="{476AEFA0-DAE5-724A-AF6B-6B27F16B5E83}"/>
              </a:ext>
            </a:extLst>
          </p:cNvPr>
          <p:cNvSpPr txBox="1"/>
          <p:nvPr/>
        </p:nvSpPr>
        <p:spPr>
          <a:xfrm>
            <a:off x="4964403" y="1893508"/>
            <a:ext cx="830677" cy="400110"/>
          </a:xfrm>
          <a:prstGeom prst="rect">
            <a:avLst/>
          </a:prstGeom>
          <a:noFill/>
        </p:spPr>
        <p:txBody>
          <a:bodyPr wrap="none" rtlCol="0">
            <a:spAutoFit/>
          </a:bodyPr>
          <a:lstStyle/>
          <a:p>
            <a:r>
              <a:rPr lang="en-US" sz="2000" dirty="0"/>
              <a:t>~1 </a:t>
            </a:r>
            <a:r>
              <a:rPr lang="en-US" sz="2000" dirty="0" err="1"/>
              <a:t>fm</a:t>
            </a:r>
            <a:endParaRPr lang="en-US" sz="2000" dirty="0"/>
          </a:p>
        </p:txBody>
      </p:sp>
      <p:sp>
        <p:nvSpPr>
          <p:cNvPr id="55" name="TextBox 54">
            <a:extLst>
              <a:ext uri="{FF2B5EF4-FFF2-40B4-BE49-F238E27FC236}">
                <a16:creationId xmlns:a16="http://schemas.microsoft.com/office/drawing/2014/main" id="{67B8B59A-D165-8F48-A7D9-A17D58FFC727}"/>
              </a:ext>
            </a:extLst>
          </p:cNvPr>
          <p:cNvSpPr txBox="1"/>
          <p:nvPr/>
        </p:nvSpPr>
        <p:spPr>
          <a:xfrm>
            <a:off x="4964403" y="3414784"/>
            <a:ext cx="1610985" cy="400110"/>
          </a:xfrm>
          <a:prstGeom prst="rect">
            <a:avLst/>
          </a:prstGeom>
          <a:noFill/>
        </p:spPr>
        <p:txBody>
          <a:bodyPr wrap="square" rtlCol="0">
            <a:spAutoFit/>
          </a:bodyPr>
          <a:lstStyle/>
          <a:p>
            <a:r>
              <a:rPr lang="en-US" sz="2000" dirty="0"/>
              <a:t>several </a:t>
            </a:r>
            <a:r>
              <a:rPr lang="en-US" sz="2000" dirty="0" err="1"/>
              <a:t>fm</a:t>
            </a:r>
            <a:endParaRPr lang="en-US" sz="2000" dirty="0"/>
          </a:p>
        </p:txBody>
      </p:sp>
      <p:sp>
        <p:nvSpPr>
          <p:cNvPr id="56" name="TextBox 55">
            <a:extLst>
              <a:ext uri="{FF2B5EF4-FFF2-40B4-BE49-F238E27FC236}">
                <a16:creationId xmlns:a16="http://schemas.microsoft.com/office/drawing/2014/main" id="{7E62C6D3-C7D7-E844-93EE-FE571E264070}"/>
              </a:ext>
            </a:extLst>
          </p:cNvPr>
          <p:cNvSpPr txBox="1"/>
          <p:nvPr/>
        </p:nvSpPr>
        <p:spPr>
          <a:xfrm>
            <a:off x="4964403" y="5816269"/>
            <a:ext cx="1610985" cy="400110"/>
          </a:xfrm>
          <a:prstGeom prst="rect">
            <a:avLst/>
          </a:prstGeom>
          <a:noFill/>
        </p:spPr>
        <p:txBody>
          <a:bodyPr wrap="square" rtlCol="0">
            <a:spAutoFit/>
          </a:bodyPr>
          <a:lstStyle/>
          <a:p>
            <a:r>
              <a:rPr lang="en-US" sz="2000" dirty="0"/>
              <a:t>~12 km</a:t>
            </a:r>
          </a:p>
        </p:txBody>
      </p:sp>
      <p:pic>
        <p:nvPicPr>
          <p:cNvPr id="57" name="Picture 56">
            <a:extLst>
              <a:ext uri="{FF2B5EF4-FFF2-40B4-BE49-F238E27FC236}">
                <a16:creationId xmlns:a16="http://schemas.microsoft.com/office/drawing/2014/main" id="{44772233-BAC1-3F48-B38F-70757E2A52F8}"/>
              </a:ext>
            </a:extLst>
          </p:cNvPr>
          <p:cNvPicPr>
            <a:picLocks noChangeAspect="1"/>
          </p:cNvPicPr>
          <p:nvPr/>
        </p:nvPicPr>
        <p:blipFill>
          <a:blip r:embed="rId4"/>
          <a:stretch>
            <a:fillRect/>
          </a:stretch>
        </p:blipFill>
        <p:spPr>
          <a:xfrm>
            <a:off x="3432928" y="5689338"/>
            <a:ext cx="853414" cy="745776"/>
          </a:xfrm>
          <a:prstGeom prst="rect">
            <a:avLst/>
          </a:prstGeom>
        </p:spPr>
      </p:pic>
      <p:sp>
        <p:nvSpPr>
          <p:cNvPr id="58" name="TextBox 57">
            <a:extLst>
              <a:ext uri="{FF2B5EF4-FFF2-40B4-BE49-F238E27FC236}">
                <a16:creationId xmlns:a16="http://schemas.microsoft.com/office/drawing/2014/main" id="{0971FCBF-1664-944D-AB37-1509B4A86CD4}"/>
              </a:ext>
            </a:extLst>
          </p:cNvPr>
          <p:cNvSpPr txBox="1"/>
          <p:nvPr/>
        </p:nvSpPr>
        <p:spPr>
          <a:xfrm>
            <a:off x="6515797" y="33046"/>
            <a:ext cx="1936749" cy="400110"/>
          </a:xfrm>
          <a:prstGeom prst="rect">
            <a:avLst/>
          </a:prstGeom>
          <a:noFill/>
        </p:spPr>
        <p:txBody>
          <a:bodyPr wrap="none" rtlCol="0">
            <a:spAutoFit/>
          </a:bodyPr>
          <a:lstStyle/>
          <a:p>
            <a:r>
              <a:rPr lang="en-US" sz="2000" dirty="0"/>
              <a:t>Baryon number</a:t>
            </a:r>
          </a:p>
        </p:txBody>
      </p:sp>
      <p:sp>
        <p:nvSpPr>
          <p:cNvPr id="59" name="TextBox 58">
            <a:extLst>
              <a:ext uri="{FF2B5EF4-FFF2-40B4-BE49-F238E27FC236}">
                <a16:creationId xmlns:a16="http://schemas.microsoft.com/office/drawing/2014/main" id="{528F14B2-9076-D94F-933C-0EF7B30CFCE1}"/>
              </a:ext>
            </a:extLst>
          </p:cNvPr>
          <p:cNvSpPr txBox="1"/>
          <p:nvPr/>
        </p:nvSpPr>
        <p:spPr>
          <a:xfrm>
            <a:off x="7020578" y="5785492"/>
            <a:ext cx="927186" cy="461665"/>
          </a:xfrm>
          <a:prstGeom prst="rect">
            <a:avLst/>
          </a:prstGeom>
          <a:noFill/>
        </p:spPr>
        <p:txBody>
          <a:bodyPr wrap="square" rtlCol="0">
            <a:spAutoFit/>
          </a:bodyPr>
          <a:lstStyle/>
          <a:p>
            <a:pPr algn="ctr"/>
            <a:r>
              <a:rPr lang="en-US" sz="2400" dirty="0"/>
              <a:t>10</a:t>
            </a:r>
            <a:r>
              <a:rPr lang="en-US" sz="2400" baseline="30000" dirty="0"/>
              <a:t>57</a:t>
            </a:r>
            <a:endParaRPr lang="en-US" sz="2000" baseline="30000" dirty="0"/>
          </a:p>
        </p:txBody>
      </p:sp>
      <p:sp>
        <p:nvSpPr>
          <p:cNvPr id="60" name="TextBox 59">
            <a:extLst>
              <a:ext uri="{FF2B5EF4-FFF2-40B4-BE49-F238E27FC236}">
                <a16:creationId xmlns:a16="http://schemas.microsoft.com/office/drawing/2014/main" id="{15C0AA17-4C98-E049-88EB-73BC0273C1BD}"/>
              </a:ext>
            </a:extLst>
          </p:cNvPr>
          <p:cNvSpPr txBox="1"/>
          <p:nvPr/>
        </p:nvSpPr>
        <p:spPr>
          <a:xfrm>
            <a:off x="6964091" y="3384007"/>
            <a:ext cx="1329518" cy="461665"/>
          </a:xfrm>
          <a:prstGeom prst="rect">
            <a:avLst/>
          </a:prstGeom>
          <a:noFill/>
        </p:spPr>
        <p:txBody>
          <a:bodyPr wrap="square" rtlCol="0">
            <a:spAutoFit/>
          </a:bodyPr>
          <a:lstStyle/>
          <a:p>
            <a:pPr algn="ctr"/>
            <a:r>
              <a:rPr lang="en-US" sz="2400" dirty="0"/>
              <a:t>2 - 294</a:t>
            </a:r>
            <a:endParaRPr lang="en-US" sz="2000" baseline="30000" dirty="0"/>
          </a:p>
        </p:txBody>
      </p:sp>
      <p:sp>
        <p:nvSpPr>
          <p:cNvPr id="61" name="TextBox 60">
            <a:extLst>
              <a:ext uri="{FF2B5EF4-FFF2-40B4-BE49-F238E27FC236}">
                <a16:creationId xmlns:a16="http://schemas.microsoft.com/office/drawing/2014/main" id="{15EECCE8-B043-CD4A-B47E-B400C4ACA217}"/>
              </a:ext>
            </a:extLst>
          </p:cNvPr>
          <p:cNvSpPr txBox="1"/>
          <p:nvPr/>
        </p:nvSpPr>
        <p:spPr>
          <a:xfrm>
            <a:off x="6964091" y="1862731"/>
            <a:ext cx="1040160" cy="461665"/>
          </a:xfrm>
          <a:prstGeom prst="rect">
            <a:avLst/>
          </a:prstGeom>
          <a:noFill/>
        </p:spPr>
        <p:txBody>
          <a:bodyPr wrap="square" rtlCol="0">
            <a:spAutoFit/>
          </a:bodyPr>
          <a:lstStyle/>
          <a:p>
            <a:pPr algn="ctr"/>
            <a:r>
              <a:rPr lang="en-US" sz="2400" dirty="0"/>
              <a:t>1</a:t>
            </a:r>
            <a:endParaRPr lang="en-US" sz="2000" baseline="30000" dirty="0"/>
          </a:p>
        </p:txBody>
      </p:sp>
      <p:sp>
        <p:nvSpPr>
          <p:cNvPr id="62" name="TextBox 61">
            <a:extLst>
              <a:ext uri="{FF2B5EF4-FFF2-40B4-BE49-F238E27FC236}">
                <a16:creationId xmlns:a16="http://schemas.microsoft.com/office/drawing/2014/main" id="{DD951F66-E24D-3040-982E-04E57F9A6803}"/>
              </a:ext>
            </a:extLst>
          </p:cNvPr>
          <p:cNvSpPr txBox="1"/>
          <p:nvPr/>
        </p:nvSpPr>
        <p:spPr>
          <a:xfrm>
            <a:off x="6964091" y="396606"/>
            <a:ext cx="1040160" cy="461665"/>
          </a:xfrm>
          <a:prstGeom prst="rect">
            <a:avLst/>
          </a:prstGeom>
          <a:noFill/>
        </p:spPr>
        <p:txBody>
          <a:bodyPr wrap="square" rtlCol="0">
            <a:spAutoFit/>
          </a:bodyPr>
          <a:lstStyle/>
          <a:p>
            <a:pPr algn="ctr"/>
            <a:r>
              <a:rPr lang="en-US" sz="2400" dirty="0"/>
              <a:t>1/3</a:t>
            </a:r>
            <a:endParaRPr lang="en-US" sz="2000" baseline="30000" dirty="0"/>
          </a:p>
        </p:txBody>
      </p:sp>
    </p:spTree>
    <p:extLst>
      <p:ext uri="{BB962C8B-B14F-4D97-AF65-F5344CB8AC3E}">
        <p14:creationId xmlns:p14="http://schemas.microsoft.com/office/powerpoint/2010/main" val="29601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28189E-D175-A4C7-28CB-6967459A2F4D}"/>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ECFF983B-1DEE-6635-D542-A8A9A66CD82A}"/>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19</a:t>
            </a:fld>
            <a:endParaRPr lang="en-US" dirty="0">
              <a:solidFill>
                <a:prstClr val="black">
                  <a:tint val="75000"/>
                </a:prstClr>
              </a:solidFill>
            </a:endParaRPr>
          </a:p>
        </p:txBody>
      </p:sp>
      <p:sp>
        <p:nvSpPr>
          <p:cNvPr id="8" name="Content Placeholder 1">
            <a:extLst>
              <a:ext uri="{FF2B5EF4-FFF2-40B4-BE49-F238E27FC236}">
                <a16:creationId xmlns:a16="http://schemas.microsoft.com/office/drawing/2014/main" id="{2AA18460-17AC-27AE-7A9E-DE33E7C95547}"/>
              </a:ext>
            </a:extLst>
          </p:cNvPr>
          <p:cNvSpPr txBox="1">
            <a:spLocks/>
          </p:cNvSpPr>
          <p:nvPr/>
        </p:nvSpPr>
        <p:spPr bwMode="auto">
          <a:xfrm>
            <a:off x="76200" y="1067099"/>
            <a:ext cx="4641200" cy="52137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80146" marR="0" lvl="0" indent="-180146" algn="l" defTabSz="803150" rtl="0" eaLnBrk="0" fontAlgn="base" latinLnBrk="0" hangingPunct="0">
              <a:lnSpc>
                <a:spcPct val="90000"/>
              </a:lnSpc>
              <a:spcBef>
                <a:spcPts val="1206"/>
              </a:spcBef>
              <a:spcAft>
                <a:spcPct val="0"/>
              </a:spcAft>
              <a:buClrTx/>
              <a:buSzPct val="100000"/>
              <a:buFont typeface="Wingdings" pitchFamily="2" charset="2"/>
              <a:buChar char="§"/>
              <a:tabLst/>
              <a:defRPr/>
            </a:pPr>
            <a:r>
              <a:rPr kumimoji="0" lang="en-US" sz="2200" b="0" i="0" u="none" strike="noStrike" kern="0" cap="none" spc="0" normalizeH="0" baseline="0" noProof="0">
                <a:ln>
                  <a:noFill/>
                </a:ln>
                <a:solidFill>
                  <a:srgbClr val="064308"/>
                </a:solidFill>
                <a:effectLst/>
                <a:uLnTx/>
                <a:uFillTx/>
                <a:latin typeface="Arial" charset="0"/>
                <a:ea typeface="ＭＳ Ｐゴシック" pitchFamily="-65" charset="-128"/>
              </a:rPr>
              <a:t>Calcium isotopic chain (</a:t>
            </a:r>
            <a:r>
              <a:rPr kumimoji="0" lang="en-US" sz="2200" b="0" i="1" u="none" strike="noStrike" kern="0" cap="none" spc="0" normalizeH="0" baseline="0" noProof="0">
                <a:ln>
                  <a:noFill/>
                </a:ln>
                <a:solidFill>
                  <a:srgbClr val="064308"/>
                </a:solidFill>
                <a:effectLst/>
                <a:uLnTx/>
                <a:uFillTx/>
                <a:latin typeface="Arial" charset="0"/>
                <a:ea typeface="ＭＳ Ｐゴシック" pitchFamily="-65" charset="-128"/>
              </a:rPr>
              <a:t>Z=20</a:t>
            </a:r>
            <a:r>
              <a:rPr kumimoji="0" lang="en-US" sz="2200" b="0" i="0" u="none" strike="noStrike" kern="0" cap="none" spc="0" normalizeH="0" baseline="0" noProof="0">
                <a:ln>
                  <a:noFill/>
                </a:ln>
                <a:solidFill>
                  <a:srgbClr val="064308"/>
                </a:solidFill>
                <a:effectLst/>
                <a:uLnTx/>
                <a:uFillTx/>
                <a:latin typeface="Arial" charset="0"/>
                <a:ea typeface="ＭＳ Ｐゴシック" pitchFamily="-65" charset="-128"/>
              </a:rPr>
              <a:t>) is crucial</a:t>
            </a:r>
          </a:p>
          <a:p>
            <a:pPr marL="180146" marR="0" lvl="0" indent="-180146" algn="l" defTabSz="803150" rtl="0" eaLnBrk="0" fontAlgn="base" latinLnBrk="0" hangingPunct="0">
              <a:lnSpc>
                <a:spcPct val="90000"/>
              </a:lnSpc>
              <a:spcBef>
                <a:spcPts val="1206"/>
              </a:spcBef>
              <a:spcAft>
                <a:spcPct val="0"/>
              </a:spcAft>
              <a:buClrTx/>
              <a:buSzPct val="100000"/>
              <a:buFont typeface="Wingdings" pitchFamily="2" charset="2"/>
              <a:buChar char="§"/>
              <a:tabLst/>
              <a:defRPr/>
            </a:pPr>
            <a:r>
              <a:rPr kumimoji="0" lang="en-US" sz="2200" b="0" i="0" u="none" strike="noStrike" kern="0" cap="none" spc="0" normalizeH="0" baseline="0" noProof="0">
                <a:ln>
                  <a:noFill/>
                </a:ln>
                <a:solidFill>
                  <a:srgbClr val="064308"/>
                </a:solidFill>
                <a:effectLst/>
                <a:uLnTx/>
                <a:uFillTx/>
                <a:latin typeface="Arial" charset="0"/>
                <a:ea typeface="ＭＳ Ｐゴシック" pitchFamily="-65" charset="-128"/>
              </a:rPr>
              <a:t>FRIB provides access to the relevant neutron-rich Ca isotopes with intensities sufficient to measure important observables</a:t>
            </a:r>
          </a:p>
          <a:p>
            <a:pPr marL="363295" marR="0" lvl="1" indent="-151622" algn="l" defTabSz="803150" rtl="0" eaLnBrk="0" fontAlgn="base" latinLnBrk="0" hangingPunct="0">
              <a:lnSpc>
                <a:spcPct val="90000"/>
              </a:lnSpc>
              <a:spcBef>
                <a:spcPts val="201"/>
              </a:spcBef>
              <a:spcAft>
                <a:spcPct val="0"/>
              </a:spcAft>
              <a:buClrTx/>
              <a:buSzPct val="100000"/>
              <a:buFont typeface="Arial" pitchFamily="34" charset="0"/>
              <a:buChar char="•"/>
              <a:tabLst/>
              <a:defRPr/>
            </a:pPr>
            <a:r>
              <a:rPr kumimoji="0" lang="en-US" sz="2000" b="0" i="0" u="none" strike="noStrike" kern="0" cap="none" spc="0" normalizeH="0" baseline="0" noProof="0">
                <a:ln>
                  <a:noFill/>
                </a:ln>
                <a:solidFill>
                  <a:sysClr val="windowText" lastClr="000000"/>
                </a:solidFill>
                <a:effectLst/>
                <a:uLnTx/>
                <a:uFillTx/>
                <a:latin typeface="Arial" charset="0"/>
                <a:ea typeface="ＭＳ Ｐゴシック" charset="-128"/>
              </a:rPr>
              <a:t>Masses, half-lives, decay properties, single-particle and collective degrees of freedom</a:t>
            </a:r>
          </a:p>
          <a:p>
            <a:pPr marL="363295" marR="0" lvl="1" indent="-151622" algn="l" defTabSz="803150" rtl="0" eaLnBrk="0" fontAlgn="base" latinLnBrk="0" hangingPunct="0">
              <a:lnSpc>
                <a:spcPct val="90000"/>
              </a:lnSpc>
              <a:spcBef>
                <a:spcPts val="201"/>
              </a:spcBef>
              <a:spcAft>
                <a:spcPct val="0"/>
              </a:spcAft>
              <a:buClrTx/>
              <a:buSzPct val="100000"/>
              <a:buFont typeface="Arial" pitchFamily="34" charset="0"/>
              <a:buChar char="•"/>
              <a:tabLst/>
              <a:defRPr/>
            </a:pPr>
            <a:r>
              <a:rPr kumimoji="0" lang="en-US" sz="2000" b="0" i="0" u="none" strike="noStrike" kern="0" cap="none" spc="0" normalizeH="0" baseline="0" noProof="0">
                <a:ln>
                  <a:noFill/>
                </a:ln>
                <a:solidFill>
                  <a:sysClr val="windowText" lastClr="000000"/>
                </a:solidFill>
                <a:effectLst/>
                <a:uLnTx/>
                <a:uFillTx/>
                <a:latin typeface="Arial" charset="0"/>
                <a:ea typeface="ＭＳ Ｐゴシック" charset="-128"/>
              </a:rPr>
              <a:t>Structure of heavy Ca isotopes will quantify the role of many-body forces and weak binding</a:t>
            </a:r>
          </a:p>
          <a:p>
            <a:pPr marL="180146" marR="0" lvl="0" indent="-180146" algn="l" defTabSz="803150" rtl="0" eaLnBrk="0" fontAlgn="base" latinLnBrk="0" hangingPunct="0">
              <a:lnSpc>
                <a:spcPct val="90000"/>
              </a:lnSpc>
              <a:spcBef>
                <a:spcPts val="1206"/>
              </a:spcBef>
              <a:spcAft>
                <a:spcPct val="0"/>
              </a:spcAft>
              <a:buClrTx/>
              <a:buSzPct val="100000"/>
              <a:buFont typeface="Wingdings" pitchFamily="2" charset="2"/>
              <a:buChar char="§"/>
              <a:tabLst/>
              <a:defRPr/>
            </a:pPr>
            <a:r>
              <a:rPr kumimoji="0" lang="en-US" sz="2200" b="0" i="0" u="none" strike="noStrike" kern="0" cap="none" spc="0" normalizeH="0" baseline="0" noProof="0">
                <a:ln>
                  <a:noFill/>
                </a:ln>
                <a:solidFill>
                  <a:srgbClr val="064308"/>
                </a:solidFill>
                <a:effectLst/>
                <a:uLnTx/>
                <a:uFillTx/>
                <a:latin typeface="Arial" charset="0"/>
                <a:ea typeface="ＭＳ Ｐゴシック" pitchFamily="-65" charset="-128"/>
              </a:rPr>
              <a:t>In general: Long isotopic chains are essential</a:t>
            </a:r>
          </a:p>
          <a:p>
            <a:pPr marL="363295" marR="0" lvl="1" indent="-151622" algn="l" defTabSz="803150" rtl="0" eaLnBrk="0" fontAlgn="base" latinLnBrk="0" hangingPunct="0">
              <a:lnSpc>
                <a:spcPct val="90000"/>
              </a:lnSpc>
              <a:spcBef>
                <a:spcPts val="201"/>
              </a:spcBef>
              <a:spcAft>
                <a:spcPct val="0"/>
              </a:spcAft>
              <a:buClrTx/>
              <a:buSzPct val="100000"/>
              <a:buFont typeface="Arial" pitchFamily="34" charset="0"/>
              <a:buChar char="•"/>
              <a:tabLst/>
              <a:defRPr/>
            </a:pPr>
            <a:r>
              <a:rPr kumimoji="0" lang="en-US" sz="2000" b="0" i="0" u="none" strike="noStrike" kern="0" cap="none" spc="0" normalizeH="0" baseline="0" noProof="0">
                <a:ln>
                  <a:noFill/>
                </a:ln>
                <a:solidFill>
                  <a:sysClr val="windowText" lastClr="000000"/>
                </a:solidFill>
                <a:effectLst/>
                <a:uLnTx/>
                <a:uFillTx/>
                <a:latin typeface="Arial" charset="0"/>
                <a:ea typeface="ＭＳ Ｐゴシック" charset="-128"/>
              </a:rPr>
              <a:t>Evolution of nuclear properties can be benchmarked as a function of isospin</a:t>
            </a:r>
          </a:p>
          <a:p>
            <a:pPr marL="363295" marR="0" lvl="1" indent="-151622" algn="l" defTabSz="803150" rtl="0" eaLnBrk="0" fontAlgn="base" latinLnBrk="0" hangingPunct="0">
              <a:lnSpc>
                <a:spcPct val="90000"/>
              </a:lnSpc>
              <a:spcBef>
                <a:spcPts val="201"/>
              </a:spcBef>
              <a:spcAft>
                <a:spcPct val="0"/>
              </a:spcAft>
              <a:buClrTx/>
              <a:buSzPct val="100000"/>
              <a:buFont typeface="Arial" pitchFamily="34" charset="0"/>
              <a:buChar char="•"/>
              <a:tabLst/>
              <a:defRPr/>
            </a:pPr>
            <a:endParaRPr kumimoji="0" lang="en-US" sz="2000" b="0" i="0" u="none" strike="noStrike" kern="0" cap="none" spc="0" normalizeH="0" baseline="0" noProof="0">
              <a:ln>
                <a:noFill/>
              </a:ln>
              <a:solidFill>
                <a:sysClr val="windowText" lastClr="000000"/>
              </a:solidFill>
              <a:effectLst/>
              <a:uLnTx/>
              <a:uFillTx/>
              <a:latin typeface="Arial" charset="0"/>
              <a:ea typeface="ＭＳ Ｐゴシック" charset="-128"/>
            </a:endParaRPr>
          </a:p>
          <a:p>
            <a:pPr marL="208506" marR="0" lvl="1" indent="0" algn="l" defTabSz="803150" rtl="0" eaLnBrk="0" fontAlgn="base" latinLnBrk="0" hangingPunct="0">
              <a:lnSpc>
                <a:spcPct val="90000"/>
              </a:lnSpc>
              <a:spcBef>
                <a:spcPts val="201"/>
              </a:spcBef>
              <a:spcAft>
                <a:spcPct val="0"/>
              </a:spcAft>
              <a:buClrTx/>
              <a:buSzPct val="100000"/>
              <a:buFont typeface="Arial" pitchFamily="34" charset="0"/>
              <a:buNone/>
              <a:tabLst/>
              <a:defRPr/>
            </a:pPr>
            <a:endParaRPr kumimoji="0" lang="en-US" sz="2000" b="0" i="0" u="none" strike="noStrike" kern="0" cap="none" spc="0" normalizeH="0" baseline="0" noProof="0" dirty="0">
              <a:ln>
                <a:noFill/>
              </a:ln>
              <a:solidFill>
                <a:sysClr val="windowText" lastClr="000000"/>
              </a:solidFill>
              <a:effectLst/>
              <a:uLnTx/>
              <a:uFillTx/>
              <a:latin typeface="Arial" charset="0"/>
              <a:ea typeface="ＭＳ Ｐゴシック" charset="-128"/>
            </a:endParaRPr>
          </a:p>
        </p:txBody>
      </p:sp>
      <p:sp>
        <p:nvSpPr>
          <p:cNvPr id="9" name="Rectangle 2">
            <a:extLst>
              <a:ext uri="{FF2B5EF4-FFF2-40B4-BE49-F238E27FC236}">
                <a16:creationId xmlns:a16="http://schemas.microsoft.com/office/drawing/2014/main" id="{3F951219-19A3-D407-4A95-7E1660A1FCD2}"/>
              </a:ext>
            </a:extLst>
          </p:cNvPr>
          <p:cNvSpPr txBox="1">
            <a:spLocks noChangeArrowheads="1"/>
          </p:cNvSpPr>
          <p:nvPr/>
        </p:nvSpPr>
        <p:spPr bwMode="auto">
          <a:xfrm>
            <a:off x="76200" y="289337"/>
            <a:ext cx="8991600" cy="478616"/>
          </a:xfrm>
          <a:prstGeom prst="rect">
            <a:avLst/>
          </a:prstGeom>
          <a:noFill/>
          <a:ln w="12700">
            <a:noFill/>
            <a:miter lim="800000"/>
            <a:headEnd/>
            <a:tailEnd/>
          </a:ln>
        </p:spPr>
        <p:txBody>
          <a:bodyPr vert="horz" wrap="square" lIns="56066" tIns="22427" rIns="56066" bIns="22427" numCol="1" anchor="ctr" anchorCtr="0" compatLnSpc="1">
            <a:prstTxWarp prst="textNoShape">
              <a:avLst/>
            </a:prstTxWarp>
            <a:spAutoFit/>
          </a:bodyPr>
          <a:lstStyle>
            <a:lvl1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6955"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391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0864"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782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150" rtl="0" eaLnBrk="0" fontAlgn="base" latinLnBrk="0" hangingPunct="0">
              <a:lnSpc>
                <a:spcPct val="88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charset="0"/>
                <a:ea typeface="ＭＳ Ｐゴシック" pitchFamily="-65" charset="-128"/>
              </a:rPr>
              <a:t>Example: Access to calcium isotopes at FRIB</a:t>
            </a:r>
          </a:p>
        </p:txBody>
      </p:sp>
      <p:pic>
        <p:nvPicPr>
          <p:cNvPr id="10" name="Picture 9">
            <a:extLst>
              <a:ext uri="{FF2B5EF4-FFF2-40B4-BE49-F238E27FC236}">
                <a16:creationId xmlns:a16="http://schemas.microsoft.com/office/drawing/2014/main" id="{64B5DE9D-A754-7D0D-6D28-E92091ABB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400" y="1226634"/>
            <a:ext cx="4312637" cy="4175872"/>
          </a:xfrm>
          <a:prstGeom prst="rect">
            <a:avLst/>
          </a:prstGeom>
        </p:spPr>
      </p:pic>
      <p:sp>
        <p:nvSpPr>
          <p:cNvPr id="4" name="TextBox 3">
            <a:extLst>
              <a:ext uri="{FF2B5EF4-FFF2-40B4-BE49-F238E27FC236}">
                <a16:creationId xmlns:a16="http://schemas.microsoft.com/office/drawing/2014/main" id="{59437B94-8FB4-CA27-AA9C-B91B25B73000}"/>
              </a:ext>
            </a:extLst>
          </p:cNvPr>
          <p:cNvSpPr txBox="1"/>
          <p:nvPr/>
        </p:nvSpPr>
        <p:spPr>
          <a:xfrm>
            <a:off x="7095823" y="5582506"/>
            <a:ext cx="1880643" cy="369332"/>
          </a:xfrm>
          <a:prstGeom prst="rect">
            <a:avLst/>
          </a:prstGeom>
          <a:noFill/>
        </p:spPr>
        <p:txBody>
          <a:bodyPr wrap="none" rtlCol="0">
            <a:spAutoFit/>
          </a:bodyPr>
          <a:lstStyle/>
          <a:p>
            <a:r>
              <a:rPr lang="en-US" dirty="0">
                <a:solidFill>
                  <a:srgbClr val="FF0000"/>
                </a:solidFill>
              </a:rPr>
              <a:t>Dripline at </a:t>
            </a:r>
            <a:r>
              <a:rPr lang="en-US" baseline="30000" dirty="0">
                <a:solidFill>
                  <a:srgbClr val="FF0000"/>
                </a:solidFill>
              </a:rPr>
              <a:t>70</a:t>
            </a:r>
            <a:r>
              <a:rPr lang="en-US" dirty="0">
                <a:solidFill>
                  <a:srgbClr val="FF0000"/>
                </a:solidFill>
              </a:rPr>
              <a:t>Ca?</a:t>
            </a:r>
          </a:p>
        </p:txBody>
      </p:sp>
    </p:spTree>
    <p:extLst>
      <p:ext uri="{BB962C8B-B14F-4D97-AF65-F5344CB8AC3E}">
        <p14:creationId xmlns:p14="http://schemas.microsoft.com/office/powerpoint/2010/main" val="31277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t>2</a:t>
            </a:fld>
            <a:endParaRPr lang="en-US" dirty="0"/>
          </a:p>
        </p:txBody>
      </p:sp>
      <p:sp>
        <p:nvSpPr>
          <p:cNvPr id="8" name="Rectangle 7">
            <a:extLst>
              <a:ext uri="{FF2B5EF4-FFF2-40B4-BE49-F238E27FC236}">
                <a16:creationId xmlns:a16="http://schemas.microsoft.com/office/drawing/2014/main" id="{B1C1A0B4-5023-604C-9BF7-9D4AB8CD27B4}"/>
              </a:ext>
            </a:extLst>
          </p:cNvPr>
          <p:cNvSpPr/>
          <p:nvPr/>
        </p:nvSpPr>
        <p:spPr>
          <a:xfrm>
            <a:off x="283730" y="604815"/>
            <a:ext cx="8547004" cy="2369880"/>
          </a:xfrm>
          <a:prstGeom prst="rect">
            <a:avLst/>
          </a:prstGeom>
        </p:spPr>
        <p:txBody>
          <a:bodyPr wrap="square">
            <a:spAutoFit/>
          </a:bodyPr>
          <a:lstStyle/>
          <a:p>
            <a:pPr defTabSz="457200" fontAlgn="base">
              <a:spcBef>
                <a:spcPct val="0"/>
              </a:spcBef>
              <a:spcAft>
                <a:spcPct val="0"/>
              </a:spcAft>
            </a:pPr>
            <a:r>
              <a:rPr lang="en-US" sz="2400" dirty="0">
                <a:solidFill>
                  <a:srgbClr val="000000"/>
                </a:solidFill>
                <a:latin typeface="Arial" charset="0"/>
                <a:ea typeface="ＭＳ Ｐゴシック" charset="-128"/>
                <a:cs typeface="ＭＳ Ｐゴシック" charset="-128"/>
              </a:rPr>
              <a:t>“All the matter that makes up all the living organisms and ecosystems, planets and stars, throughout every galaxy in the universe, is made of atoms, and 99.9% of the mass of all the atoms in the (visible) universe comes from the nuclei at their centers which are over 10,000 times smaller in diameter than the atoms themselves”   				</a:t>
            </a:r>
            <a:r>
              <a:rPr lang="en-US" sz="2800" dirty="0">
                <a:solidFill>
                  <a:srgbClr val="000000"/>
                </a:solidFill>
                <a:latin typeface="Arial" charset="0"/>
                <a:ea typeface="ＭＳ Ｐゴシック" charset="-128"/>
                <a:cs typeface="ＭＳ Ｐゴシック" charset="-128"/>
              </a:rPr>
              <a:t> </a:t>
            </a:r>
            <a:r>
              <a:rPr lang="en-US" sz="1600" i="1" dirty="0">
                <a:solidFill>
                  <a:srgbClr val="000000"/>
                </a:solidFill>
                <a:latin typeface="Arial" charset="0"/>
                <a:ea typeface="ＭＳ Ｐゴシック" charset="-128"/>
                <a:cs typeface="ＭＳ Ｐゴシック" charset="-128"/>
              </a:rPr>
              <a:t>USNAS Decadal Study Report</a:t>
            </a:r>
          </a:p>
        </p:txBody>
      </p:sp>
      <p:sp>
        <p:nvSpPr>
          <p:cNvPr id="9" name="Rectangle 10">
            <a:extLst>
              <a:ext uri="{FF2B5EF4-FFF2-40B4-BE49-F238E27FC236}">
                <a16:creationId xmlns:a16="http://schemas.microsoft.com/office/drawing/2014/main" id="{22E09980-B84D-7C47-926F-8A66C402C2A6}"/>
              </a:ext>
            </a:extLst>
          </p:cNvPr>
          <p:cNvSpPr>
            <a:spLocks noChangeArrowheads="1"/>
          </p:cNvSpPr>
          <p:nvPr/>
        </p:nvSpPr>
        <p:spPr bwMode="auto">
          <a:xfrm>
            <a:off x="1956965" y="0"/>
            <a:ext cx="4975542" cy="643766"/>
          </a:xfrm>
          <a:prstGeom prst="rect">
            <a:avLst/>
          </a:prstGeom>
          <a:noFill/>
          <a:ln w="12700">
            <a:noFill/>
            <a:miter lim="800000"/>
            <a:headEnd/>
            <a:tailEnd/>
          </a:ln>
          <a:effectLst/>
        </p:spPr>
        <p:txBody>
          <a:bodyPr wrap="square" lIns="90488" tIns="44450" rIns="90488" bIns="44450">
            <a:spAutoFit/>
          </a:bodyPr>
          <a:lstStyle/>
          <a:p>
            <a:pPr algn="ctr">
              <a:defRPr/>
            </a:pPr>
            <a:r>
              <a:rPr lang="en-US" sz="3600" dirty="0">
                <a:solidFill>
                  <a:srgbClr val="000090"/>
                </a:solidFill>
                <a:effectLst>
                  <a:outerShdw blurRad="38100" dist="38100" dir="2700000" algn="tl">
                    <a:srgbClr val="DDDDDD"/>
                  </a:outerShdw>
                </a:effectLst>
                <a:latin typeface="Arial"/>
                <a:cs typeface="Arial"/>
              </a:rPr>
              <a:t>Prelude</a:t>
            </a:r>
          </a:p>
        </p:txBody>
      </p:sp>
      <p:grpSp>
        <p:nvGrpSpPr>
          <p:cNvPr id="10" name="Group 9">
            <a:extLst>
              <a:ext uri="{FF2B5EF4-FFF2-40B4-BE49-F238E27FC236}">
                <a16:creationId xmlns:a16="http://schemas.microsoft.com/office/drawing/2014/main" id="{6EC2B081-D53E-BE47-9D13-394C51305507}"/>
              </a:ext>
            </a:extLst>
          </p:cNvPr>
          <p:cNvGrpSpPr/>
          <p:nvPr/>
        </p:nvGrpSpPr>
        <p:grpSpPr>
          <a:xfrm>
            <a:off x="581555" y="3107497"/>
            <a:ext cx="3266546" cy="3163656"/>
            <a:chOff x="1898122" y="3752165"/>
            <a:chExt cx="2767012" cy="2679856"/>
          </a:xfrm>
        </p:grpSpPr>
        <p:pic>
          <p:nvPicPr>
            <p:cNvPr id="11" name="Picture 8" descr="helium">
              <a:extLst>
                <a:ext uri="{FF2B5EF4-FFF2-40B4-BE49-F238E27FC236}">
                  <a16:creationId xmlns:a16="http://schemas.microsoft.com/office/drawing/2014/main" id="{245FD54A-630E-814C-AA89-902EAB3D55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8122" y="3752165"/>
              <a:ext cx="2767012" cy="267985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a:extLst>
                <a:ext uri="{FF2B5EF4-FFF2-40B4-BE49-F238E27FC236}">
                  <a16:creationId xmlns:a16="http://schemas.microsoft.com/office/drawing/2014/main" id="{35FD254E-8421-2142-BEBB-D70698C70920}"/>
                </a:ext>
              </a:extLst>
            </p:cNvPr>
            <p:cNvSpPr/>
            <p:nvPr/>
          </p:nvSpPr>
          <p:spPr>
            <a:xfrm>
              <a:off x="3699933" y="3759200"/>
              <a:ext cx="944034" cy="944033"/>
            </a:xfrm>
            <a:prstGeom prst="rect">
              <a:avLst/>
            </a:prstGeom>
            <a:solidFill>
              <a:srgbClr val="E9CB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ucleus.gif">
              <a:extLst>
                <a:ext uri="{FF2B5EF4-FFF2-40B4-BE49-F238E27FC236}">
                  <a16:creationId xmlns:a16="http://schemas.microsoft.com/office/drawing/2014/main" id="{5E2622B5-9BEE-9C4E-B7A2-A6912BEF26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4166" y="3804423"/>
              <a:ext cx="897465" cy="849041"/>
            </a:xfrm>
            <a:prstGeom prst="rect">
              <a:avLst/>
            </a:prstGeom>
            <a:noFill/>
          </p:spPr>
        </p:pic>
      </p:grpSp>
      <p:sp>
        <p:nvSpPr>
          <p:cNvPr id="14" name="Rectangle 4">
            <a:extLst>
              <a:ext uri="{FF2B5EF4-FFF2-40B4-BE49-F238E27FC236}">
                <a16:creationId xmlns:a16="http://schemas.microsoft.com/office/drawing/2014/main" id="{261EC39A-E200-9449-8891-332C8D649FE5}"/>
              </a:ext>
            </a:extLst>
          </p:cNvPr>
          <p:cNvSpPr>
            <a:spLocks/>
          </p:cNvSpPr>
          <p:nvPr/>
        </p:nvSpPr>
        <p:spPr bwMode="auto">
          <a:xfrm>
            <a:off x="3823112" y="3329854"/>
            <a:ext cx="5308601" cy="2816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wrap="square" lIns="38100" tIns="38100" rIns="38100" bIns="38100">
            <a:spAutoFit/>
          </a:bodyPr>
          <a:lstStyle/>
          <a:p>
            <a:pPr algn="ctr" defTabSz="914400">
              <a:spcAft>
                <a:spcPts val="1200"/>
              </a:spcAft>
              <a:buClr>
                <a:srgbClr val="000090"/>
              </a:buClr>
              <a:buSzPct val="100000"/>
            </a:pPr>
            <a:r>
              <a:rPr lang="en-US" sz="2800" dirty="0">
                <a:latin typeface="Arial"/>
                <a:ea typeface="ヒラギノ角ゴ ProN W3" charset="0"/>
                <a:cs typeface="Arial"/>
                <a:sym typeface="Times New Roman" charset="0"/>
              </a:rPr>
              <a:t>Overarching questions:</a:t>
            </a:r>
          </a:p>
          <a:p>
            <a:pPr marL="342900" indent="-222250" defTabSz="914400">
              <a:buClr>
                <a:srgbClr val="000090"/>
              </a:buClr>
              <a:buSzPct val="100000"/>
              <a:buFont typeface="Arial"/>
              <a:buChar char="•"/>
            </a:pPr>
            <a:r>
              <a:rPr lang="en-US" sz="2000" dirty="0">
                <a:solidFill>
                  <a:srgbClr val="002060"/>
                </a:solidFill>
                <a:latin typeface="Arial"/>
                <a:ea typeface="ヒラギノ角ゴ ProN W3" charset="0"/>
                <a:cs typeface="Arial"/>
                <a:sym typeface="Times New Roman" charset="0"/>
              </a:rPr>
              <a:t>Where do atomic nuclei and elements come from?</a:t>
            </a:r>
          </a:p>
          <a:p>
            <a:pPr marL="342900" indent="-222250" defTabSz="914400">
              <a:buClr>
                <a:srgbClr val="000090"/>
              </a:buClr>
              <a:buSzPct val="100000"/>
              <a:buFont typeface="Arial"/>
              <a:buChar char="•"/>
            </a:pPr>
            <a:r>
              <a:rPr lang="en-US" sz="2000" dirty="0">
                <a:solidFill>
                  <a:srgbClr val="002060"/>
                </a:solidFill>
                <a:latin typeface="Arial"/>
                <a:ea typeface="ヒラギノ角ゴ ProN W3" charset="0"/>
                <a:cs typeface="Arial"/>
                <a:sym typeface="Times New Roman" charset="0"/>
              </a:rPr>
              <a:t>How are atomic nuclei made and organized? </a:t>
            </a:r>
          </a:p>
          <a:p>
            <a:pPr marL="342900" indent="-222250" defTabSz="914400">
              <a:buClr>
                <a:srgbClr val="000090"/>
              </a:buClr>
              <a:buSzPct val="100000"/>
              <a:buFont typeface="Arial"/>
              <a:buChar char="•"/>
            </a:pPr>
            <a:r>
              <a:rPr lang="en-US" sz="2000" dirty="0">
                <a:solidFill>
                  <a:srgbClr val="002060"/>
                </a:solidFill>
                <a:latin typeface="Arial"/>
                <a:ea typeface="ヒラギノ角ゴ ProN W3" charset="0"/>
                <a:cs typeface="Arial"/>
                <a:sym typeface="Times New Roman" charset="0"/>
              </a:rPr>
              <a:t>What are the fundamental particles and forces at work inside atomic nuclei?</a:t>
            </a:r>
          </a:p>
          <a:p>
            <a:pPr marL="342900" indent="-222250" defTabSz="914400">
              <a:buClr>
                <a:srgbClr val="000090"/>
              </a:buClr>
              <a:buSzPct val="100000"/>
              <a:buFont typeface="Arial"/>
              <a:buChar char="•"/>
            </a:pPr>
            <a:r>
              <a:rPr lang="en-US" sz="2000" dirty="0">
                <a:solidFill>
                  <a:srgbClr val="002060"/>
                </a:solidFill>
                <a:latin typeface="Arial"/>
                <a:ea typeface="ヒラギノ角ゴ ProN W3" charset="0"/>
                <a:cs typeface="Arial"/>
                <a:sym typeface="Times New Roman" charset="0"/>
              </a:rPr>
              <a:t>What are nuclei good for?</a:t>
            </a:r>
            <a:endParaRPr lang="en-US" sz="1600" dirty="0">
              <a:solidFill>
                <a:srgbClr val="002060"/>
              </a:solidFill>
              <a:latin typeface="Arial"/>
              <a:ea typeface="ヒラギノ角ゴ ProN W3" charset="0"/>
              <a:cs typeface="Arial"/>
              <a:sym typeface="Times New Roman" charset="0"/>
            </a:endParaRPr>
          </a:p>
        </p:txBody>
      </p:sp>
    </p:spTree>
    <p:extLst>
      <p:ext uri="{BB962C8B-B14F-4D97-AF65-F5344CB8AC3E}">
        <p14:creationId xmlns:p14="http://schemas.microsoft.com/office/powerpoint/2010/main" val="8389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6D0BBA-28A7-32AA-13D3-76C991068C4D}"/>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AC1EA0D8-361B-999C-EE47-21C8EC29DCA6}"/>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20</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CBCEFBC0-5DE3-83DD-BF72-3C6DF97CC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16" y="2188831"/>
            <a:ext cx="4645251" cy="2986756"/>
          </a:xfrm>
          <a:prstGeom prst="rect">
            <a:avLst/>
          </a:prstGeom>
        </p:spPr>
      </p:pic>
      <p:sp>
        <p:nvSpPr>
          <p:cNvPr id="8" name="TextBox 7">
            <a:extLst>
              <a:ext uri="{FF2B5EF4-FFF2-40B4-BE49-F238E27FC236}">
                <a16:creationId xmlns:a16="http://schemas.microsoft.com/office/drawing/2014/main" id="{EB49AB24-471E-8E83-D4CD-F4831242A897}"/>
              </a:ext>
            </a:extLst>
          </p:cNvPr>
          <p:cNvSpPr txBox="1"/>
          <p:nvPr/>
        </p:nvSpPr>
        <p:spPr>
          <a:xfrm>
            <a:off x="1046873" y="58050"/>
            <a:ext cx="7888420" cy="523170"/>
          </a:xfrm>
          <a:prstGeom prst="rect">
            <a:avLst/>
          </a:prstGeom>
          <a:noFill/>
        </p:spPr>
        <p:txBody>
          <a:bodyPr wrap="square" lIns="91391" tIns="45695" rIns="91391" bIns="45695" rtlCol="0">
            <a:spAutoFit/>
          </a:bodyPr>
          <a:lstStyle/>
          <a:p>
            <a:pPr algn="ctr"/>
            <a:r>
              <a:rPr lang="en-US" sz="2800" dirty="0">
                <a:solidFill>
                  <a:srgbClr val="000090"/>
                </a:solidFill>
              </a:rPr>
              <a:t>Extreme Nuclei: Open Quantum Systems</a:t>
            </a:r>
          </a:p>
        </p:txBody>
      </p:sp>
      <p:sp>
        <p:nvSpPr>
          <p:cNvPr id="9" name="TextBox 8">
            <a:extLst>
              <a:ext uri="{FF2B5EF4-FFF2-40B4-BE49-F238E27FC236}">
                <a16:creationId xmlns:a16="http://schemas.microsoft.com/office/drawing/2014/main" id="{BD84869E-A41A-A9B9-D2B3-EF07FD3115C6}"/>
              </a:ext>
            </a:extLst>
          </p:cNvPr>
          <p:cNvSpPr txBox="1"/>
          <p:nvPr/>
        </p:nvSpPr>
        <p:spPr>
          <a:xfrm>
            <a:off x="585217" y="800419"/>
            <a:ext cx="3986783" cy="738664"/>
          </a:xfrm>
          <a:prstGeom prst="rect">
            <a:avLst/>
          </a:prstGeom>
          <a:noFill/>
        </p:spPr>
        <p:txBody>
          <a:bodyPr wrap="square">
            <a:spAutoFit/>
          </a:bodyPr>
          <a:lstStyle/>
          <a:p>
            <a:pPr algn="ctr"/>
            <a:r>
              <a:rPr lang="en-US" sz="2400" dirty="0">
                <a:solidFill>
                  <a:srgbClr val="002060"/>
                </a:solidFill>
              </a:rPr>
              <a:t>S</a:t>
            </a:r>
            <a:r>
              <a:rPr lang="en-US" sz="2400" baseline="0" dirty="0">
                <a:solidFill>
                  <a:srgbClr val="002060"/>
                </a:solidFill>
              </a:rPr>
              <a:t>tructure of </a:t>
            </a:r>
            <a:r>
              <a:rPr lang="en-US" sz="2400" baseline="30000" dirty="0">
                <a:solidFill>
                  <a:srgbClr val="002060"/>
                </a:solidFill>
              </a:rPr>
              <a:t>9</a:t>
            </a:r>
            <a:r>
              <a:rPr lang="en-US" sz="2400" baseline="0" dirty="0">
                <a:solidFill>
                  <a:srgbClr val="002060"/>
                </a:solidFill>
              </a:rPr>
              <a:t>N</a:t>
            </a:r>
          </a:p>
          <a:p>
            <a:pPr algn="ctr"/>
            <a:r>
              <a:rPr lang="en-US" baseline="0" dirty="0">
                <a:solidFill>
                  <a:srgbClr val="002060"/>
                </a:solidFill>
              </a:rPr>
              <a:t>Charity</a:t>
            </a:r>
            <a:r>
              <a:rPr lang="en-US" dirty="0">
                <a:solidFill>
                  <a:srgbClr val="002060"/>
                </a:solidFill>
              </a:rPr>
              <a:t> et al.  Phys. Rev. Lett. (2023)</a:t>
            </a:r>
            <a:endParaRPr lang="en-US" dirty="0"/>
          </a:p>
        </p:txBody>
      </p:sp>
      <p:sp>
        <p:nvSpPr>
          <p:cNvPr id="10" name="TextBox 9">
            <a:extLst>
              <a:ext uri="{FF2B5EF4-FFF2-40B4-BE49-F238E27FC236}">
                <a16:creationId xmlns:a16="http://schemas.microsoft.com/office/drawing/2014/main" id="{57164E73-4C92-84DB-8D72-BAA16D499A63}"/>
              </a:ext>
            </a:extLst>
          </p:cNvPr>
          <p:cNvSpPr txBox="1"/>
          <p:nvPr/>
        </p:nvSpPr>
        <p:spPr>
          <a:xfrm>
            <a:off x="1143659" y="1722137"/>
            <a:ext cx="2937164" cy="369332"/>
          </a:xfrm>
          <a:prstGeom prst="rect">
            <a:avLst/>
          </a:prstGeom>
          <a:noFill/>
        </p:spPr>
        <p:txBody>
          <a:bodyPr wrap="square">
            <a:spAutoFit/>
          </a:bodyPr>
          <a:lstStyle/>
          <a:p>
            <a:pPr algn="l"/>
            <a:r>
              <a:rPr lang="en-US" baseline="0" dirty="0">
                <a:solidFill>
                  <a:srgbClr val="008080"/>
                </a:solidFill>
              </a:rPr>
              <a:t>7p+2n=</a:t>
            </a:r>
            <a:r>
              <a:rPr lang="en-US" baseline="0" dirty="0">
                <a:solidFill>
                  <a:srgbClr val="008080"/>
                </a:solidFill>
                <a:latin typeface="Symbol" pitchFamily="2" charset="2"/>
              </a:rPr>
              <a:t>a</a:t>
            </a:r>
            <a:r>
              <a:rPr lang="en-US" baseline="0" dirty="0">
                <a:solidFill>
                  <a:srgbClr val="008080"/>
                </a:solidFill>
              </a:rPr>
              <a:t>+5p (5p emitter)</a:t>
            </a:r>
          </a:p>
        </p:txBody>
      </p:sp>
      <p:pic>
        <p:nvPicPr>
          <p:cNvPr id="5" name="Picture 4">
            <a:extLst>
              <a:ext uri="{FF2B5EF4-FFF2-40B4-BE49-F238E27FC236}">
                <a16:creationId xmlns:a16="http://schemas.microsoft.com/office/drawing/2014/main" id="{F7F3BA20-5DB3-B946-FC75-2B472FA78D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1384" y="921394"/>
            <a:ext cx="3683000" cy="3570605"/>
          </a:xfrm>
          <a:prstGeom prst="rect">
            <a:avLst/>
          </a:prstGeom>
          <a:noFill/>
          <a:ln>
            <a:noFill/>
          </a:ln>
        </p:spPr>
      </p:pic>
      <p:sp>
        <p:nvSpPr>
          <p:cNvPr id="11" name="TextBox 10">
            <a:extLst>
              <a:ext uri="{FF2B5EF4-FFF2-40B4-BE49-F238E27FC236}">
                <a16:creationId xmlns:a16="http://schemas.microsoft.com/office/drawing/2014/main" id="{06260A29-2E81-584F-24F2-CDAF6DB79919}"/>
              </a:ext>
            </a:extLst>
          </p:cNvPr>
          <p:cNvSpPr txBox="1"/>
          <p:nvPr/>
        </p:nvSpPr>
        <p:spPr>
          <a:xfrm>
            <a:off x="788045" y="5329831"/>
            <a:ext cx="8066339" cy="923330"/>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Nitrogen-9 is a weakly bound grouping of 5 protons and an alpha particle. Its decay is like opening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set of nesting dolls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each decay reveals another nuclide which also decays by the emission of a single or a pair of protons</a:t>
            </a:r>
            <a:r>
              <a:rPr lang="en-US" dirty="0">
                <a:effectLst/>
              </a:rPr>
              <a:t> </a:t>
            </a:r>
            <a:endParaRPr lang="en-US" dirty="0"/>
          </a:p>
        </p:txBody>
      </p:sp>
      <p:pic>
        <p:nvPicPr>
          <p:cNvPr id="15" name="Picture 14" descr="A group of dolls in a line&#10;&#10;Description automatically generated">
            <a:extLst>
              <a:ext uri="{FF2B5EF4-FFF2-40B4-BE49-F238E27FC236}">
                <a16:creationId xmlns:a16="http://schemas.microsoft.com/office/drawing/2014/main" id="{8E4C8ECD-2060-AB97-9AA3-B98DF2B2A68D}"/>
              </a:ext>
            </a:extLst>
          </p:cNvPr>
          <p:cNvPicPr>
            <a:picLocks noChangeAspect="1"/>
          </p:cNvPicPr>
          <p:nvPr/>
        </p:nvPicPr>
        <p:blipFill>
          <a:blip r:embed="rId4"/>
          <a:stretch>
            <a:fillRect/>
          </a:stretch>
        </p:blipFill>
        <p:spPr>
          <a:xfrm>
            <a:off x="5171384" y="3769362"/>
            <a:ext cx="1920999" cy="1941291"/>
          </a:xfrm>
          <a:prstGeom prst="rect">
            <a:avLst/>
          </a:prstGeom>
        </p:spPr>
      </p:pic>
    </p:spTree>
    <p:extLst>
      <p:ext uri="{BB962C8B-B14F-4D97-AF65-F5344CB8AC3E}">
        <p14:creationId xmlns:p14="http://schemas.microsoft.com/office/powerpoint/2010/main" val="232275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DA8162-B57C-B443-A575-17950261112A}"/>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747F95DB-1F95-5E45-81A0-FF39DA69900A}"/>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A6978F50-C27D-984A-BC88-4F92BB99D1DC}"/>
              </a:ext>
            </a:extLst>
          </p:cNvPr>
          <p:cNvPicPr>
            <a:picLocks noChangeAspect="1"/>
          </p:cNvPicPr>
          <p:nvPr/>
        </p:nvPicPr>
        <p:blipFill>
          <a:blip r:embed="rId2"/>
          <a:stretch>
            <a:fillRect/>
          </a:stretch>
        </p:blipFill>
        <p:spPr>
          <a:xfrm>
            <a:off x="4957677" y="601676"/>
            <a:ext cx="3955966" cy="2922879"/>
          </a:xfrm>
          <a:prstGeom prst="rect">
            <a:avLst/>
          </a:prstGeom>
        </p:spPr>
      </p:pic>
      <p:sp>
        <p:nvSpPr>
          <p:cNvPr id="8" name="Rectangle 7">
            <a:extLst>
              <a:ext uri="{FF2B5EF4-FFF2-40B4-BE49-F238E27FC236}">
                <a16:creationId xmlns:a16="http://schemas.microsoft.com/office/drawing/2014/main" id="{9E4B93C8-636E-8E49-AE5E-17A7EC511EA7}"/>
              </a:ext>
            </a:extLst>
          </p:cNvPr>
          <p:cNvSpPr/>
          <p:nvPr/>
        </p:nvSpPr>
        <p:spPr>
          <a:xfrm>
            <a:off x="5246257" y="372767"/>
            <a:ext cx="3549850" cy="276999"/>
          </a:xfrm>
          <a:prstGeom prst="rect">
            <a:avLst/>
          </a:prstGeom>
        </p:spPr>
        <p:txBody>
          <a:bodyPr wrap="square">
            <a:spAutoFit/>
          </a:bodyPr>
          <a:lstStyle/>
          <a:p>
            <a:r>
              <a:rPr lang="en-US" sz="1200" dirty="0" err="1"/>
              <a:t>Annu</a:t>
            </a:r>
            <a:r>
              <a:rPr lang="en-US" sz="1200" dirty="0"/>
              <a:t>. Rev. </a:t>
            </a:r>
            <a:r>
              <a:rPr lang="en-US" sz="1200" dirty="0" err="1"/>
              <a:t>Nucl</a:t>
            </a:r>
            <a:r>
              <a:rPr lang="en-US" sz="1200" dirty="0"/>
              <a:t>. Part. Phys.  65, 303 (2015)</a:t>
            </a:r>
          </a:p>
        </p:txBody>
      </p:sp>
      <p:pic>
        <p:nvPicPr>
          <p:cNvPr id="15" name="Picture 14">
            <a:extLst>
              <a:ext uri="{FF2B5EF4-FFF2-40B4-BE49-F238E27FC236}">
                <a16:creationId xmlns:a16="http://schemas.microsoft.com/office/drawing/2014/main" id="{4D824121-98B2-6242-A881-50A9A1DDB80E}"/>
              </a:ext>
            </a:extLst>
          </p:cNvPr>
          <p:cNvPicPr/>
          <p:nvPr/>
        </p:nvPicPr>
        <p:blipFill>
          <a:blip r:embed="rId3">
            <a:extLst>
              <a:ext uri="{28A0092B-C50C-407E-A947-70E740481C1C}">
                <a14:useLocalDpi xmlns:a14="http://schemas.microsoft.com/office/drawing/2010/main" val="0"/>
              </a:ext>
            </a:extLst>
          </a:blip>
          <a:stretch>
            <a:fillRect/>
          </a:stretch>
        </p:blipFill>
        <p:spPr>
          <a:xfrm>
            <a:off x="4724400" y="3773014"/>
            <a:ext cx="3800238" cy="2658562"/>
          </a:xfrm>
          <a:prstGeom prst="rect">
            <a:avLst/>
          </a:prstGeom>
        </p:spPr>
      </p:pic>
      <p:sp>
        <p:nvSpPr>
          <p:cNvPr id="16" name="TextBox 15">
            <a:extLst>
              <a:ext uri="{FF2B5EF4-FFF2-40B4-BE49-F238E27FC236}">
                <a16:creationId xmlns:a16="http://schemas.microsoft.com/office/drawing/2014/main" id="{ED9CC94F-3AED-0F4C-BB81-CBB299D4D3BB}"/>
              </a:ext>
            </a:extLst>
          </p:cNvPr>
          <p:cNvSpPr txBox="1"/>
          <p:nvPr/>
        </p:nvSpPr>
        <p:spPr>
          <a:xfrm>
            <a:off x="4724400" y="3386259"/>
            <a:ext cx="4419600" cy="369332"/>
          </a:xfrm>
          <a:prstGeom prst="rect">
            <a:avLst/>
          </a:prstGeom>
          <a:noFill/>
        </p:spPr>
        <p:txBody>
          <a:bodyPr wrap="square" rtlCol="0">
            <a:spAutoFit/>
          </a:bodyPr>
          <a:lstStyle/>
          <a:p>
            <a:r>
              <a:rPr lang="en-US" dirty="0">
                <a:solidFill>
                  <a:prstClr val="black"/>
                </a:solidFill>
              </a:rPr>
              <a:t>Access to nuclei with large neutron skins</a:t>
            </a:r>
          </a:p>
        </p:txBody>
      </p:sp>
      <p:sp>
        <p:nvSpPr>
          <p:cNvPr id="17" name="Rectangle 4">
            <a:extLst>
              <a:ext uri="{FF2B5EF4-FFF2-40B4-BE49-F238E27FC236}">
                <a16:creationId xmlns:a16="http://schemas.microsoft.com/office/drawing/2014/main" id="{E8AAE2A5-4D87-0943-AB31-1E9399211573}"/>
              </a:ext>
            </a:extLst>
          </p:cNvPr>
          <p:cNvSpPr>
            <a:spLocks noChangeArrowheads="1"/>
          </p:cNvSpPr>
          <p:nvPr/>
        </p:nvSpPr>
        <p:spPr bwMode="auto">
          <a:xfrm>
            <a:off x="457200" y="-54431"/>
            <a:ext cx="8316913" cy="523875"/>
          </a:xfrm>
          <a:prstGeom prst="rect">
            <a:avLst/>
          </a:prstGeom>
          <a:noFill/>
          <a:ln w="9525">
            <a:noFill/>
            <a:miter lim="800000"/>
            <a:headEnd/>
            <a:tailEnd/>
          </a:ln>
          <a:effectLst/>
        </p:spPr>
        <p:txBody>
          <a:bodyPr>
            <a:spAutoFit/>
          </a:bodyPr>
          <a:lstStyle/>
          <a:p>
            <a:pPr algn="ctr" defTabSz="914400">
              <a:defRPr/>
            </a:pPr>
            <a:r>
              <a:rPr lang="en-US" sz="2800" dirty="0">
                <a:solidFill>
                  <a:srgbClr val="000090"/>
                </a:solidFill>
                <a:effectLst>
                  <a:outerShdw blurRad="38100" dist="38100" dir="2700000" algn="tl">
                    <a:srgbClr val="DDDDDD"/>
                  </a:outerShdw>
                </a:effectLst>
                <a:ea typeface="Comic Sans MS" charset="0"/>
                <a:cs typeface="ＭＳ Ｐゴシック" charset="0"/>
              </a:rPr>
              <a:t>Nuclear matter equation of state</a:t>
            </a:r>
          </a:p>
        </p:txBody>
      </p:sp>
      <p:pic>
        <p:nvPicPr>
          <p:cNvPr id="18" name="Picture 17" descr="Fig.SIII.B.pdf">
            <a:extLst>
              <a:ext uri="{FF2B5EF4-FFF2-40B4-BE49-F238E27FC236}">
                <a16:creationId xmlns:a16="http://schemas.microsoft.com/office/drawing/2014/main" id="{3A77B5CA-CF46-2C45-AE81-9A063C69D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68" y="1550529"/>
            <a:ext cx="4455732" cy="4444970"/>
          </a:xfrm>
          <a:prstGeom prst="rect">
            <a:avLst/>
          </a:prstGeom>
        </p:spPr>
      </p:pic>
      <p:sp>
        <p:nvSpPr>
          <p:cNvPr id="19" name="Rectangle 18">
            <a:extLst>
              <a:ext uri="{FF2B5EF4-FFF2-40B4-BE49-F238E27FC236}">
                <a16:creationId xmlns:a16="http://schemas.microsoft.com/office/drawing/2014/main" id="{E6289959-03FD-6E49-A7A8-E2C8F56125AB}"/>
              </a:ext>
            </a:extLst>
          </p:cNvPr>
          <p:cNvSpPr/>
          <p:nvPr/>
        </p:nvSpPr>
        <p:spPr>
          <a:xfrm>
            <a:off x="230357" y="1070944"/>
            <a:ext cx="4064000" cy="400110"/>
          </a:xfrm>
          <a:prstGeom prst="rect">
            <a:avLst/>
          </a:prstGeom>
        </p:spPr>
        <p:txBody>
          <a:bodyPr wrap="square">
            <a:spAutoFit/>
          </a:bodyPr>
          <a:lstStyle/>
          <a:p>
            <a:r>
              <a:rPr lang="en-US" sz="2000" dirty="0">
                <a:solidFill>
                  <a:srgbClr val="FF0000"/>
                </a:solidFill>
              </a:rPr>
              <a:t>Crustal structures in neutron stars</a:t>
            </a:r>
          </a:p>
        </p:txBody>
      </p:sp>
    </p:spTree>
    <p:extLst>
      <p:ext uri="{BB962C8B-B14F-4D97-AF65-F5344CB8AC3E}">
        <p14:creationId xmlns:p14="http://schemas.microsoft.com/office/powerpoint/2010/main" val="29643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8F4540-3D10-860B-0A01-9080B6C807B3}"/>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9E5C3BE9-B3CD-5E84-030F-531056D90A8A}"/>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22</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5160A2A2-0883-91AD-8FA2-248D3E1C4249}"/>
              </a:ext>
            </a:extLst>
          </p:cNvPr>
          <p:cNvPicPr>
            <a:picLocks noChangeAspect="1"/>
          </p:cNvPicPr>
          <p:nvPr/>
        </p:nvPicPr>
        <p:blipFill>
          <a:blip r:embed="rId2"/>
          <a:stretch>
            <a:fillRect/>
          </a:stretch>
        </p:blipFill>
        <p:spPr>
          <a:xfrm>
            <a:off x="0" y="1415994"/>
            <a:ext cx="8995350" cy="4184948"/>
          </a:xfrm>
          <a:prstGeom prst="rect">
            <a:avLst/>
          </a:prstGeom>
        </p:spPr>
      </p:pic>
      <p:sp>
        <p:nvSpPr>
          <p:cNvPr id="5" name="TextBox 4">
            <a:extLst>
              <a:ext uri="{FF2B5EF4-FFF2-40B4-BE49-F238E27FC236}">
                <a16:creationId xmlns:a16="http://schemas.microsoft.com/office/drawing/2014/main" id="{1DDB043C-BAC2-48CB-FB52-9D64F78B5972}"/>
              </a:ext>
            </a:extLst>
          </p:cNvPr>
          <p:cNvSpPr txBox="1"/>
          <p:nvPr/>
        </p:nvSpPr>
        <p:spPr>
          <a:xfrm>
            <a:off x="138764" y="5670173"/>
            <a:ext cx="9144000" cy="830997"/>
          </a:xfrm>
          <a:prstGeom prst="rect">
            <a:avLst/>
          </a:prstGeom>
          <a:noFill/>
        </p:spPr>
        <p:txBody>
          <a:bodyPr wrap="square">
            <a:spAutoFit/>
          </a:bodyPr>
          <a:lstStyle/>
          <a:p>
            <a:pPr marL="117475" lvl="1">
              <a:defRPr/>
            </a:pPr>
            <a:r>
              <a:rPr lang="en-US" altLang="en-US" sz="2400" dirty="0">
                <a:solidFill>
                  <a:srgbClr val="000000"/>
                </a:solidFill>
              </a:rPr>
              <a:t>Speeding-up the cycle of the scientific method through machine learning</a:t>
            </a:r>
          </a:p>
        </p:txBody>
      </p:sp>
      <p:sp>
        <p:nvSpPr>
          <p:cNvPr id="6" name="TextBox 5">
            <a:extLst>
              <a:ext uri="{FF2B5EF4-FFF2-40B4-BE49-F238E27FC236}">
                <a16:creationId xmlns:a16="http://schemas.microsoft.com/office/drawing/2014/main" id="{D8FC0CB2-BD33-2070-F870-33B3DBC5EE61}"/>
              </a:ext>
            </a:extLst>
          </p:cNvPr>
          <p:cNvSpPr txBox="1"/>
          <p:nvPr/>
        </p:nvSpPr>
        <p:spPr>
          <a:xfrm>
            <a:off x="295260" y="496871"/>
            <a:ext cx="7614406" cy="553998"/>
          </a:xfrm>
          <a:prstGeom prst="rect">
            <a:avLst/>
          </a:prstGeom>
          <a:noFill/>
        </p:spPr>
        <p:txBody>
          <a:bodyPr wrap="square">
            <a:spAutoFit/>
          </a:bodyPr>
          <a:lstStyle/>
          <a:p>
            <a:pPr algn="ctr"/>
            <a:r>
              <a:rPr lang="en-US" sz="1600" dirty="0"/>
              <a:t>Artificial Intelligence and Machine Learning in Nuclear Physics</a:t>
            </a:r>
          </a:p>
          <a:p>
            <a:pPr algn="ctr"/>
            <a:r>
              <a:rPr lang="en-US" sz="1400" dirty="0"/>
              <a:t>A. </a:t>
            </a:r>
            <a:r>
              <a:rPr lang="en-US" sz="1400" dirty="0" err="1"/>
              <a:t>Boehnlein</a:t>
            </a:r>
            <a:r>
              <a:rPr lang="en-US" sz="1400" dirty="0"/>
              <a:t> et al., Rev. Mod. Phys. Rev. Mod. Phys. 94, 031003 (2022)</a:t>
            </a:r>
          </a:p>
        </p:txBody>
      </p:sp>
      <p:sp>
        <p:nvSpPr>
          <p:cNvPr id="7" name="TextBox 6">
            <a:extLst>
              <a:ext uri="{FF2B5EF4-FFF2-40B4-BE49-F238E27FC236}">
                <a16:creationId xmlns:a16="http://schemas.microsoft.com/office/drawing/2014/main" id="{622E5BB8-8A95-2DA7-B4A5-7382D8D6C62E}"/>
              </a:ext>
            </a:extLst>
          </p:cNvPr>
          <p:cNvSpPr txBox="1"/>
          <p:nvPr/>
        </p:nvSpPr>
        <p:spPr>
          <a:xfrm>
            <a:off x="679545" y="61777"/>
            <a:ext cx="8062437" cy="523220"/>
          </a:xfrm>
          <a:prstGeom prst="rect">
            <a:avLst/>
          </a:prstGeom>
          <a:noFill/>
        </p:spPr>
        <p:txBody>
          <a:bodyPr wrap="square">
            <a:spAutoFit/>
          </a:bodyPr>
          <a:lstStyle/>
          <a:p>
            <a:r>
              <a:rPr lang="en-US" altLang="en-US" sz="2800" dirty="0">
                <a:solidFill>
                  <a:srgbClr val="002060"/>
                </a:solidFill>
                <a:latin typeface="+mn-lt"/>
              </a:rPr>
              <a:t>Machine learning and nuclear theory: big picture</a:t>
            </a:r>
            <a:endParaRPr lang="en-US" sz="2800" dirty="0">
              <a:solidFill>
                <a:srgbClr val="002060"/>
              </a:solidFill>
            </a:endParaRPr>
          </a:p>
        </p:txBody>
      </p:sp>
      <p:sp>
        <p:nvSpPr>
          <p:cNvPr id="8" name="TextBox 7">
            <a:extLst>
              <a:ext uri="{FF2B5EF4-FFF2-40B4-BE49-F238E27FC236}">
                <a16:creationId xmlns:a16="http://schemas.microsoft.com/office/drawing/2014/main" id="{0EC36064-316C-2539-0686-1B58ADC684E7}"/>
              </a:ext>
            </a:extLst>
          </p:cNvPr>
          <p:cNvSpPr txBox="1"/>
          <p:nvPr/>
        </p:nvSpPr>
        <p:spPr>
          <a:xfrm>
            <a:off x="2430966" y="1025069"/>
            <a:ext cx="3852337" cy="369332"/>
          </a:xfrm>
          <a:prstGeom prst="rect">
            <a:avLst/>
          </a:prstGeom>
          <a:noFill/>
        </p:spPr>
        <p:txBody>
          <a:bodyPr wrap="none" rtlCol="0">
            <a:spAutoFit/>
          </a:bodyPr>
          <a:lstStyle/>
          <a:p>
            <a:r>
              <a:rPr lang="en-US" dirty="0"/>
              <a:t>Many examples can be found there!</a:t>
            </a:r>
          </a:p>
        </p:txBody>
      </p:sp>
    </p:spTree>
    <p:extLst>
      <p:ext uri="{BB962C8B-B14F-4D97-AF65-F5344CB8AC3E}">
        <p14:creationId xmlns:p14="http://schemas.microsoft.com/office/powerpoint/2010/main" val="41084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0E1EAC-F576-9ACD-42E5-FD07FDB30292}"/>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4BD126C9-4E3B-564B-1FC0-C270F4EC8750}"/>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23</a:t>
            </a:fld>
            <a:endParaRPr lang="en-US" dirty="0">
              <a:solidFill>
                <a:prstClr val="black">
                  <a:tint val="75000"/>
                </a:prstClr>
              </a:solidFill>
            </a:endParaRPr>
          </a:p>
        </p:txBody>
      </p:sp>
      <p:sp>
        <p:nvSpPr>
          <p:cNvPr id="4" name="Rectangle 4">
            <a:extLst>
              <a:ext uri="{FF2B5EF4-FFF2-40B4-BE49-F238E27FC236}">
                <a16:creationId xmlns:a16="http://schemas.microsoft.com/office/drawing/2014/main" id="{41E1F6C6-30A3-5515-AEC6-1081BE2CB27A}"/>
              </a:ext>
            </a:extLst>
          </p:cNvPr>
          <p:cNvSpPr>
            <a:spLocks noChangeArrowheads="1"/>
          </p:cNvSpPr>
          <p:nvPr/>
        </p:nvSpPr>
        <p:spPr bwMode="auto">
          <a:xfrm>
            <a:off x="89210" y="566518"/>
            <a:ext cx="91440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11113">
              <a:spcBef>
                <a:spcPts val="600"/>
              </a:spcBef>
              <a:defRPr/>
            </a:pPr>
            <a:r>
              <a:rPr lang="en-US" altLang="en-US" sz="2200" dirty="0">
                <a:solidFill>
                  <a:srgbClr val="000090"/>
                </a:solidFill>
              </a:rPr>
              <a:t>ML tools can help us to speed up the scientific method cycle and hence facilitate discoveries</a:t>
            </a:r>
          </a:p>
          <a:p>
            <a:pPr marL="342900" lvl="1" indent="-225425">
              <a:buFont typeface="Arial" charset="0"/>
              <a:buChar char="•"/>
              <a:defRPr/>
            </a:pPr>
            <a:r>
              <a:rPr lang="en-US" altLang="en-US" sz="2000" dirty="0">
                <a:solidFill>
                  <a:srgbClr val="000000"/>
                </a:solidFill>
              </a:rPr>
              <a:t>Enabling fast emulation for big simulations</a:t>
            </a:r>
          </a:p>
          <a:p>
            <a:pPr marL="342900" lvl="1" indent="-225425">
              <a:buFont typeface="Arial" charset="0"/>
              <a:buChar char="•"/>
              <a:defRPr/>
            </a:pPr>
            <a:r>
              <a:rPr lang="en-US" altLang="en-US" sz="2000" dirty="0">
                <a:solidFill>
                  <a:srgbClr val="000000"/>
                </a:solidFill>
              </a:rPr>
              <a:t>Revealing the information content of measured observables </a:t>
            </a:r>
            <a:r>
              <a:rPr lang="en-US" altLang="en-US" sz="2000" dirty="0" err="1">
                <a:solidFill>
                  <a:srgbClr val="000000"/>
                </a:solidFill>
              </a:rPr>
              <a:t>w.r.t.</a:t>
            </a:r>
            <a:r>
              <a:rPr lang="en-US" altLang="en-US" sz="2000" dirty="0">
                <a:solidFill>
                  <a:srgbClr val="000000"/>
                </a:solidFill>
              </a:rPr>
              <a:t> theory</a:t>
            </a:r>
          </a:p>
          <a:p>
            <a:pPr marL="342900" lvl="1" indent="-225425">
              <a:buFont typeface="Arial" charset="0"/>
              <a:buChar char="•"/>
              <a:defRPr/>
            </a:pPr>
            <a:r>
              <a:rPr lang="en-US" altLang="en-US" sz="2000" dirty="0">
                <a:solidFill>
                  <a:srgbClr val="000000"/>
                </a:solidFill>
              </a:rPr>
              <a:t>Identifying crucial experimental data for better constraining theory</a:t>
            </a:r>
          </a:p>
          <a:p>
            <a:pPr marL="342900" lvl="1" indent="-225425">
              <a:buFont typeface="Arial" charset="0"/>
              <a:buChar char="•"/>
              <a:defRPr/>
            </a:pPr>
            <a:r>
              <a:rPr lang="en-US" altLang="en-US" sz="2000" dirty="0">
                <a:solidFill>
                  <a:srgbClr val="000000"/>
                </a:solidFill>
              </a:rPr>
              <a:t>Providing meaningful input to applications and planned measurements</a:t>
            </a:r>
          </a:p>
          <a:p>
            <a:pPr lvl="0">
              <a:spcBef>
                <a:spcPts val="600"/>
              </a:spcBef>
              <a:defRPr/>
            </a:pPr>
            <a:r>
              <a:rPr lang="en-US" altLang="en-US" sz="2200" dirty="0">
                <a:solidFill>
                  <a:srgbClr val="000090"/>
                </a:solidFill>
              </a:rPr>
              <a:t>ML tools can help us to reveal the structure of our models</a:t>
            </a:r>
          </a:p>
          <a:p>
            <a:pPr marL="342900" lvl="1" indent="-225425">
              <a:buFont typeface="Arial" charset="0"/>
              <a:buChar char="•"/>
              <a:defRPr/>
            </a:pPr>
            <a:r>
              <a:rPr lang="en-US" altLang="en-US" sz="2000" dirty="0">
                <a:solidFill>
                  <a:srgbClr val="000000"/>
                </a:solidFill>
              </a:rPr>
              <a:t>Parameter estimation with heterogeneous/multi-scale datasets</a:t>
            </a:r>
          </a:p>
          <a:p>
            <a:pPr marL="342900" lvl="1" indent="-225425">
              <a:buFont typeface="Arial" charset="0"/>
              <a:buChar char="•"/>
              <a:defRPr/>
            </a:pPr>
            <a:r>
              <a:rPr lang="en-US" altLang="en-US" sz="2000" dirty="0">
                <a:solidFill>
                  <a:srgbClr val="000000"/>
                </a:solidFill>
              </a:rPr>
              <a:t>Model reduction</a:t>
            </a:r>
          </a:p>
          <a:p>
            <a:pPr lvl="0">
              <a:spcBef>
                <a:spcPts val="600"/>
              </a:spcBef>
              <a:defRPr/>
            </a:pPr>
            <a:r>
              <a:rPr lang="en-US" altLang="en-US" sz="2200" dirty="0">
                <a:solidFill>
                  <a:srgbClr val="000090"/>
                </a:solidFill>
              </a:rPr>
              <a:t>ML tools can help us to provide predictive capability</a:t>
            </a:r>
          </a:p>
          <a:p>
            <a:pPr marL="342900" marR="0" lvl="1" indent="-225425" eaLnBrk="1" latinLnBrk="0" hangingPunct="1">
              <a:lnSpc>
                <a:spcPct val="100000"/>
              </a:lnSpc>
              <a:buClrTx/>
              <a:buSzTx/>
              <a:buFont typeface="Arial" charset="0"/>
              <a:buChar char="•"/>
              <a:tabLst/>
              <a:defRPr/>
            </a:pPr>
            <a:r>
              <a:rPr lang="en-US" altLang="en-US" sz="2000" dirty="0">
                <a:solidFill>
                  <a:srgbClr val="000000"/>
                </a:solidFill>
              </a:rPr>
              <a:t>Theoretical results often involve ultraviolet  and infrared extrapolations due to Hilbert-space truncations </a:t>
            </a:r>
          </a:p>
          <a:p>
            <a:pPr marL="342900" lvl="1" indent="-225425">
              <a:buFont typeface="Arial" charset="0"/>
              <a:buChar char="•"/>
              <a:defRPr/>
            </a:pPr>
            <a:r>
              <a:rPr lang="en-US" altLang="en-US" sz="2000" dirty="0">
                <a:solidFill>
                  <a:srgbClr val="000000"/>
                </a:solidFill>
              </a:rPr>
              <a:t>Uncertainty quantification essential</a:t>
            </a:r>
          </a:p>
          <a:p>
            <a:pPr marL="342900" marR="0" lvl="1" indent="-225425" eaLnBrk="1" latinLnBrk="0" hangingPunct="1">
              <a:lnSpc>
                <a:spcPct val="100000"/>
              </a:lnSpc>
              <a:buClrTx/>
              <a:buSzTx/>
              <a:buFont typeface="Arial" charset="0"/>
              <a:buChar char="•"/>
              <a:tabLst/>
              <a:defRPr/>
            </a:pPr>
            <a:r>
              <a:rPr lang="en-US" altLang="en-US" sz="2000" dirty="0">
                <a:solidFill>
                  <a:srgbClr val="000000"/>
                </a:solidFill>
              </a:rPr>
              <a:t>Theoretical models are often applied to entirely new nuclear systems and conditions that are not accessible to experiment</a:t>
            </a:r>
          </a:p>
        </p:txBody>
      </p:sp>
      <p:sp>
        <p:nvSpPr>
          <p:cNvPr id="5" name="Rectangle 11">
            <a:extLst>
              <a:ext uri="{FF2B5EF4-FFF2-40B4-BE49-F238E27FC236}">
                <a16:creationId xmlns:a16="http://schemas.microsoft.com/office/drawing/2014/main" id="{4E07CDAB-96DE-49DB-3828-152F9FA4FF6A}"/>
              </a:ext>
            </a:extLst>
          </p:cNvPr>
          <p:cNvSpPr>
            <a:spLocks noChangeArrowheads="1"/>
          </p:cNvSpPr>
          <p:nvPr/>
        </p:nvSpPr>
        <p:spPr bwMode="auto">
          <a:xfrm>
            <a:off x="533400" y="131655"/>
            <a:ext cx="8077200" cy="523220"/>
          </a:xfrm>
          <a:prstGeom prst="rect">
            <a:avLst/>
          </a:prstGeom>
          <a:noFill/>
          <a:ln w="9525">
            <a:noFill/>
            <a:miter lim="800000"/>
            <a:headEnd/>
            <a:tailEnd/>
          </a:ln>
        </p:spPr>
        <p:txBody>
          <a:bodyPr wrap="squar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charset="0"/>
                <a:ea typeface="ＭＳ Ｐゴシック" charset="-128"/>
              </a:rPr>
              <a:t>Machine learning &amp; low-energy nuclear theory: Why?</a:t>
            </a:r>
          </a:p>
        </p:txBody>
      </p:sp>
      <p:grpSp>
        <p:nvGrpSpPr>
          <p:cNvPr id="6" name="Group 5">
            <a:extLst>
              <a:ext uri="{FF2B5EF4-FFF2-40B4-BE49-F238E27FC236}">
                <a16:creationId xmlns:a16="http://schemas.microsoft.com/office/drawing/2014/main" id="{8460E13C-B1EB-8378-10C4-8BD8450B7379}"/>
              </a:ext>
            </a:extLst>
          </p:cNvPr>
          <p:cNvGrpSpPr/>
          <p:nvPr/>
        </p:nvGrpSpPr>
        <p:grpSpPr>
          <a:xfrm>
            <a:off x="2148254" y="5490277"/>
            <a:ext cx="4487008" cy="964313"/>
            <a:chOff x="1562100" y="3736892"/>
            <a:chExt cx="5791200" cy="1244600"/>
          </a:xfrm>
        </p:grpSpPr>
        <p:pic>
          <p:nvPicPr>
            <p:cNvPr id="7" name="Picture 1" descr="illuminated_line_volume_s.jpg">
              <a:extLst>
                <a:ext uri="{FF2B5EF4-FFF2-40B4-BE49-F238E27FC236}">
                  <a16:creationId xmlns:a16="http://schemas.microsoft.com/office/drawing/2014/main" id="{2AA127D5-14A8-789E-49A1-A63213930E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3736892"/>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actor-core-simulation-image.jpg">
              <a:extLst>
                <a:ext uri="{FF2B5EF4-FFF2-40B4-BE49-F238E27FC236}">
                  <a16:creationId xmlns:a16="http://schemas.microsoft.com/office/drawing/2014/main" id="{FD8FD34E-7A0A-2053-ED43-7B3132499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7368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s.jpeg">
              <a:extLst>
                <a:ext uri="{FF2B5EF4-FFF2-40B4-BE49-F238E27FC236}">
                  <a16:creationId xmlns:a16="http://schemas.microsoft.com/office/drawing/2014/main" id="{20874A88-4C10-CDF3-E0F5-031EE569D0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37622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eavy_el_head.jpg">
              <a:extLst>
                <a:ext uri="{FF2B5EF4-FFF2-40B4-BE49-F238E27FC236}">
                  <a16:creationId xmlns:a16="http://schemas.microsoft.com/office/drawing/2014/main" id="{32099ECB-3CDA-044B-D58D-EE04D1D093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736892"/>
              <a:ext cx="12715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164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6955">
              <a:defRPr/>
            </a:pPr>
            <a:r>
              <a:rPr lang="en-US"/>
              <a:t>W. Nazarewicz, Fermilab, Sep. 2023</a:t>
            </a:r>
            <a:endParaRPr lang="en-US" dirty="0"/>
          </a:p>
        </p:txBody>
      </p:sp>
      <p:sp>
        <p:nvSpPr>
          <p:cNvPr id="5" name="Slide Number Placeholder 4"/>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24</a:t>
            </a:fld>
            <a:endParaRPr lang="en-US" dirty="0">
              <a:solidFill>
                <a:prstClr val="black">
                  <a:tint val="75000"/>
                </a:prstClr>
              </a:solidFill>
            </a:endParaRPr>
          </a:p>
        </p:txBody>
      </p:sp>
      <p:sp>
        <p:nvSpPr>
          <p:cNvPr id="6" name="Rectangle 5">
            <a:extLst>
              <a:ext uri="{FF2B5EF4-FFF2-40B4-BE49-F238E27FC236}">
                <a16:creationId xmlns:a16="http://schemas.microsoft.com/office/drawing/2014/main" id="{3526ADA5-047D-5A4A-AA51-BD7B07FB5484}"/>
              </a:ext>
            </a:extLst>
          </p:cNvPr>
          <p:cNvSpPr/>
          <p:nvPr/>
        </p:nvSpPr>
        <p:spPr>
          <a:xfrm>
            <a:off x="276488" y="96132"/>
            <a:ext cx="8832027" cy="1077218"/>
          </a:xfrm>
          <a:prstGeom prst="rect">
            <a:avLst/>
          </a:prstGeom>
        </p:spPr>
        <p:txBody>
          <a:bodyPr wrap="square">
            <a:spAutoFit/>
          </a:bodyPr>
          <a:lstStyle/>
          <a:p>
            <a:pPr algn="ctr"/>
            <a:r>
              <a:rPr lang="en-US" sz="2400" dirty="0"/>
              <a:t>Quantified limits of the nuclear landscape</a:t>
            </a:r>
          </a:p>
          <a:p>
            <a:pPr algn="ctr"/>
            <a:r>
              <a:rPr lang="en-US" dirty="0" err="1">
                <a:solidFill>
                  <a:srgbClr val="002060"/>
                </a:solidFill>
              </a:rPr>
              <a:t>Neufcourt</a:t>
            </a:r>
            <a:r>
              <a:rPr lang="en-US" dirty="0">
                <a:solidFill>
                  <a:srgbClr val="002060"/>
                </a:solidFill>
              </a:rPr>
              <a:t> et al., Phys. Rev. C 101, 044307 (2020)</a:t>
            </a:r>
          </a:p>
          <a:p>
            <a:pPr algn="ctr"/>
            <a:r>
              <a:rPr lang="en-US" sz="2000" dirty="0">
                <a:solidFill>
                  <a:srgbClr val="002060"/>
                </a:solidFill>
              </a:rPr>
              <a:t>Predictions made with 11 global mass model and Bayesian model averaging</a:t>
            </a:r>
          </a:p>
        </p:txBody>
      </p:sp>
      <p:pic>
        <p:nvPicPr>
          <p:cNvPr id="7" name="Picture 6">
            <a:extLst>
              <a:ext uri="{FF2B5EF4-FFF2-40B4-BE49-F238E27FC236}">
                <a16:creationId xmlns:a16="http://schemas.microsoft.com/office/drawing/2014/main" id="{251D4F45-69A7-2D49-B2C1-3AF7BCEDEB59}"/>
              </a:ext>
            </a:extLst>
          </p:cNvPr>
          <p:cNvPicPr>
            <a:picLocks noChangeAspect="1"/>
          </p:cNvPicPr>
          <p:nvPr/>
        </p:nvPicPr>
        <p:blipFill>
          <a:blip r:embed="rId3"/>
          <a:stretch>
            <a:fillRect/>
          </a:stretch>
        </p:blipFill>
        <p:spPr>
          <a:xfrm>
            <a:off x="0" y="1199436"/>
            <a:ext cx="9144000" cy="3817512"/>
          </a:xfrm>
          <a:prstGeom prst="rect">
            <a:avLst/>
          </a:prstGeom>
        </p:spPr>
      </p:pic>
      <p:sp>
        <p:nvSpPr>
          <p:cNvPr id="2" name="Rectangle 1">
            <a:extLst>
              <a:ext uri="{FF2B5EF4-FFF2-40B4-BE49-F238E27FC236}">
                <a16:creationId xmlns:a16="http://schemas.microsoft.com/office/drawing/2014/main" id="{CA32C1B5-5BD3-244E-9B88-2476E70EA3CF}"/>
              </a:ext>
            </a:extLst>
          </p:cNvPr>
          <p:cNvSpPr/>
          <p:nvPr/>
        </p:nvSpPr>
        <p:spPr>
          <a:xfrm>
            <a:off x="276488" y="5115985"/>
            <a:ext cx="8699978" cy="994118"/>
          </a:xfrm>
          <a:prstGeom prst="rect">
            <a:avLst/>
          </a:prstGeom>
        </p:spPr>
        <p:txBody>
          <a:bodyPr wrap="square">
            <a:spAutoFit/>
          </a:bodyPr>
          <a:lstStyle/>
          <a:p>
            <a:pPr marL="180178" lvl="0" indent="-180178" defTabSz="803293">
              <a:lnSpc>
                <a:spcPct val="90000"/>
              </a:lnSpc>
              <a:spcBef>
                <a:spcPts val="1206"/>
              </a:spcBef>
              <a:buSzPct val="100000"/>
              <a:buFont typeface="Wingdings" pitchFamily="2" charset="2"/>
              <a:buChar char="§"/>
              <a:defRPr/>
            </a:pPr>
            <a:r>
              <a:rPr lang="en-US" kern="0" dirty="0">
                <a:solidFill>
                  <a:sysClr val="windowText" lastClr="000000"/>
                </a:solidFill>
                <a:ea typeface="ＭＳ Ｐゴシック" pitchFamily="-65" charset="-128"/>
                <a:cs typeface="ＭＳ Ｐゴシック" pitchFamily="-65" charset="-128"/>
              </a:rPr>
              <a:t>FRIB will double the knowledge of known nuclei; it will access 80% of all isotopes predicted to exist for elements below uranium </a:t>
            </a:r>
          </a:p>
          <a:p>
            <a:pPr marL="180178" lvl="0" indent="-180178" defTabSz="803293">
              <a:lnSpc>
                <a:spcPct val="90000"/>
              </a:lnSpc>
              <a:spcBef>
                <a:spcPts val="1206"/>
              </a:spcBef>
              <a:buSzPct val="100000"/>
              <a:buFont typeface="Wingdings" pitchFamily="2" charset="2"/>
              <a:buChar char="§"/>
              <a:defRPr/>
            </a:pPr>
            <a:r>
              <a:rPr lang="en-US" kern="0" dirty="0">
                <a:solidFill>
                  <a:sysClr val="windowText" lastClr="000000"/>
                </a:solidFill>
                <a:ea typeface="ＭＳ Ｐゴシック" pitchFamily="-65" charset="-128"/>
                <a:cs typeface="ＭＳ Ｐゴシック" pitchFamily="-65" charset="-128"/>
              </a:rPr>
              <a:t>FRIB will extend the neutron drip line from </a:t>
            </a:r>
            <a:r>
              <a:rPr lang="en-US" i="1" kern="0" dirty="0">
                <a:solidFill>
                  <a:sysClr val="windowText" lastClr="000000"/>
                </a:solidFill>
                <a:ea typeface="ＭＳ Ｐゴシック" pitchFamily="-65" charset="-128"/>
                <a:cs typeface="ＭＳ Ｐゴシック" pitchFamily="-65" charset="-128"/>
              </a:rPr>
              <a:t>Z=8</a:t>
            </a:r>
            <a:r>
              <a:rPr lang="en-US" kern="0" dirty="0">
                <a:solidFill>
                  <a:sysClr val="windowText" lastClr="000000"/>
                </a:solidFill>
                <a:ea typeface="ＭＳ Ｐゴシック" pitchFamily="-65" charset="-128"/>
                <a:cs typeface="ＭＳ Ｐゴシック" pitchFamily="-65" charset="-128"/>
              </a:rPr>
              <a:t> (now) to approximately </a:t>
            </a:r>
            <a:r>
              <a:rPr lang="en-US" i="1" kern="0" dirty="0">
                <a:solidFill>
                  <a:sysClr val="windowText" lastClr="000000"/>
                </a:solidFill>
                <a:ea typeface="ＭＳ Ｐゴシック" pitchFamily="-65" charset="-128"/>
                <a:cs typeface="ＭＳ Ｐゴシック" pitchFamily="-65" charset="-128"/>
              </a:rPr>
              <a:t>Z=40</a:t>
            </a:r>
          </a:p>
        </p:txBody>
      </p:sp>
    </p:spTree>
    <p:extLst>
      <p:ext uri="{BB962C8B-B14F-4D97-AF65-F5344CB8AC3E}">
        <p14:creationId xmlns:p14="http://schemas.microsoft.com/office/powerpoint/2010/main" val="61448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C80B12-4360-ADC0-2869-F615AB4D84AE}"/>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C7D0C9FA-4BE6-7AF0-7E19-3F6D6B313A5E}"/>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25</a:t>
            </a:fld>
            <a:endParaRPr lang="en-US" dirty="0">
              <a:solidFill>
                <a:prstClr val="black">
                  <a:tint val="75000"/>
                </a:prstClr>
              </a:solidFill>
            </a:endParaRPr>
          </a:p>
        </p:txBody>
      </p:sp>
      <p:sp>
        <p:nvSpPr>
          <p:cNvPr id="4" name="Text Box 4">
            <a:extLst>
              <a:ext uri="{FF2B5EF4-FFF2-40B4-BE49-F238E27FC236}">
                <a16:creationId xmlns:a16="http://schemas.microsoft.com/office/drawing/2014/main" id="{C1B7A3FA-0B82-0D7C-E129-C5660FC51DF2}"/>
              </a:ext>
            </a:extLst>
          </p:cNvPr>
          <p:cNvSpPr txBox="1">
            <a:spLocks noChangeArrowheads="1"/>
          </p:cNvSpPr>
          <p:nvPr/>
        </p:nvSpPr>
        <p:spPr bwMode="auto">
          <a:xfrm>
            <a:off x="914261" y="64078"/>
            <a:ext cx="7838974" cy="461651"/>
          </a:xfrm>
          <a:prstGeom prst="rect">
            <a:avLst/>
          </a:prstGeom>
          <a:noFill/>
          <a:ln>
            <a:noFill/>
          </a:ln>
          <a:effectLst/>
          <a:extLst>
            <a:ext uri="{909E8E84-426E-40dd-AFC4-6F175D3DCCD1}"/>
            <a:ext uri="{91240B29-F687-4f45-9708-019B960494DF}"/>
            <a:ext uri="{AF507438-7753-43e0-B8FC-AC1667EBCBE1}"/>
          </a:extLst>
        </p:spPr>
        <p:txBody>
          <a:bodyPr wrap="none" lIns="91425" tIns="45713" rIns="91425" bIns="45713">
            <a:spAutoFit/>
          </a:bodyPr>
          <a:lstStyle>
            <a:defPPr>
              <a:defRPr lang="en-US"/>
            </a:defPPr>
            <a:lvl1pPr algn="l" rtl="0" eaLnBrk="0" fontAlgn="base" hangingPunct="0">
              <a:spcBef>
                <a:spcPct val="0"/>
              </a:spcBef>
              <a:spcAft>
                <a:spcPct val="0"/>
              </a:spcAft>
              <a:defRPr sz="16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16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16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16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1600" kern="1200">
                <a:solidFill>
                  <a:schemeClr val="tx1"/>
                </a:solidFill>
                <a:latin typeface="Times" charset="0"/>
                <a:ea typeface="ＭＳ Ｐゴシック" charset="0"/>
                <a:cs typeface="+mn-cs"/>
              </a:defRPr>
            </a:lvl5pPr>
            <a:lvl6pPr marL="2286000" algn="l" defTabSz="457200" rtl="0" eaLnBrk="1" latinLnBrk="0" hangingPunct="1">
              <a:defRPr sz="1600" kern="1200">
                <a:solidFill>
                  <a:schemeClr val="tx1"/>
                </a:solidFill>
                <a:latin typeface="Times" charset="0"/>
                <a:ea typeface="ＭＳ Ｐゴシック" charset="0"/>
                <a:cs typeface="+mn-cs"/>
              </a:defRPr>
            </a:lvl6pPr>
            <a:lvl7pPr marL="2743200" algn="l" defTabSz="457200" rtl="0" eaLnBrk="1" latinLnBrk="0" hangingPunct="1">
              <a:defRPr sz="1600" kern="1200">
                <a:solidFill>
                  <a:schemeClr val="tx1"/>
                </a:solidFill>
                <a:latin typeface="Times" charset="0"/>
                <a:ea typeface="ＭＳ Ｐゴシック" charset="0"/>
                <a:cs typeface="+mn-cs"/>
              </a:defRPr>
            </a:lvl7pPr>
            <a:lvl8pPr marL="3200400" algn="l" defTabSz="457200" rtl="0" eaLnBrk="1" latinLnBrk="0" hangingPunct="1">
              <a:defRPr sz="1600" kern="1200">
                <a:solidFill>
                  <a:schemeClr val="tx1"/>
                </a:solidFill>
                <a:latin typeface="Times" charset="0"/>
                <a:ea typeface="ＭＳ Ｐゴシック" charset="0"/>
                <a:cs typeface="+mn-cs"/>
              </a:defRPr>
            </a:lvl8pPr>
            <a:lvl9pPr marL="3657600" algn="l" defTabSz="457200" rtl="0" eaLnBrk="1" latinLnBrk="0" hangingPunct="1">
              <a:defRPr sz="1600" kern="1200">
                <a:solidFill>
                  <a:schemeClr val="tx1"/>
                </a:solidFill>
                <a:latin typeface="Times" charset="0"/>
                <a:ea typeface="ＭＳ Ｐゴシック" charset="0"/>
                <a:cs typeface="+mn-cs"/>
              </a:defRPr>
            </a:lvl9pPr>
          </a:lstStyle>
          <a:p>
            <a:pPr algn="ctr">
              <a:defRPr/>
            </a:pPr>
            <a:r>
              <a:rPr lang="en-US" sz="2400" dirty="0">
                <a:solidFill>
                  <a:srgbClr val="002060"/>
                </a:solidFill>
                <a:effectLst>
                  <a:outerShdw blurRad="38100" dist="38100" dir="2700000" algn="tl">
                    <a:srgbClr val="DDDDDD"/>
                  </a:outerShdw>
                </a:effectLst>
                <a:latin typeface="Arial"/>
                <a:cs typeface="Arial"/>
              </a:rPr>
              <a:t>How to solve the nuclear many-body problem precisely?</a:t>
            </a:r>
            <a:endParaRPr lang="en-US" sz="2400" dirty="0">
              <a:solidFill>
                <a:srgbClr val="002060"/>
              </a:solidFill>
              <a:latin typeface="Arial"/>
              <a:cs typeface="Arial"/>
            </a:endParaRPr>
          </a:p>
        </p:txBody>
      </p:sp>
      <p:grpSp>
        <p:nvGrpSpPr>
          <p:cNvPr id="5" name="Group 4">
            <a:extLst>
              <a:ext uri="{FF2B5EF4-FFF2-40B4-BE49-F238E27FC236}">
                <a16:creationId xmlns:a16="http://schemas.microsoft.com/office/drawing/2014/main" id="{1BBBFD9F-FDB5-2E56-DBF4-D8B5A1DC6795}"/>
              </a:ext>
            </a:extLst>
          </p:cNvPr>
          <p:cNvGrpSpPr/>
          <p:nvPr/>
        </p:nvGrpSpPr>
        <p:grpSpPr>
          <a:xfrm>
            <a:off x="0" y="553251"/>
            <a:ext cx="9144000" cy="5586770"/>
            <a:chOff x="0" y="553251"/>
            <a:chExt cx="9144000" cy="5586770"/>
          </a:xfrm>
        </p:grpSpPr>
        <p:grpSp>
          <p:nvGrpSpPr>
            <p:cNvPr id="6" name="Group 5">
              <a:extLst>
                <a:ext uri="{FF2B5EF4-FFF2-40B4-BE49-F238E27FC236}">
                  <a16:creationId xmlns:a16="http://schemas.microsoft.com/office/drawing/2014/main" id="{220027C3-B387-F0D6-3B2C-D67AB8A436E8}"/>
                </a:ext>
              </a:extLst>
            </p:cNvPr>
            <p:cNvGrpSpPr/>
            <p:nvPr/>
          </p:nvGrpSpPr>
          <p:grpSpPr>
            <a:xfrm>
              <a:off x="0" y="553251"/>
              <a:ext cx="9144000" cy="5586770"/>
              <a:chOff x="0" y="553251"/>
              <a:chExt cx="9144000" cy="5586770"/>
            </a:xfrm>
          </p:grpSpPr>
          <p:pic>
            <p:nvPicPr>
              <p:cNvPr id="10" name="Picture 9">
                <a:extLst>
                  <a:ext uri="{FF2B5EF4-FFF2-40B4-BE49-F238E27FC236}">
                    <a16:creationId xmlns:a16="http://schemas.microsoft.com/office/drawing/2014/main" id="{9EBE76AB-934A-2C17-F898-00A34BDC66B1}"/>
                  </a:ext>
                </a:extLst>
              </p:cNvPr>
              <p:cNvPicPr>
                <a:picLocks noChangeAspect="1"/>
              </p:cNvPicPr>
              <p:nvPr/>
            </p:nvPicPr>
            <p:blipFill rotWithShape="1">
              <a:blip r:embed="rId2"/>
              <a:srcRect t="18536"/>
              <a:stretch/>
            </p:blipFill>
            <p:spPr>
              <a:xfrm>
                <a:off x="0" y="553251"/>
                <a:ext cx="9144000" cy="5586770"/>
              </a:xfrm>
              <a:prstGeom prst="rect">
                <a:avLst/>
              </a:prstGeom>
            </p:spPr>
          </p:pic>
          <p:sp>
            <p:nvSpPr>
              <p:cNvPr id="11" name="5-Point Star 10">
                <a:extLst>
                  <a:ext uri="{FF2B5EF4-FFF2-40B4-BE49-F238E27FC236}">
                    <a16:creationId xmlns:a16="http://schemas.microsoft.com/office/drawing/2014/main" id="{51FCD884-7C03-830C-71BF-C40E461B3146}"/>
                  </a:ext>
                </a:extLst>
              </p:cNvPr>
              <p:cNvSpPr/>
              <p:nvPr/>
            </p:nvSpPr>
            <p:spPr>
              <a:xfrm>
                <a:off x="7494930" y="937129"/>
                <a:ext cx="161937" cy="161937"/>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281FA56C-1600-0C00-DB0E-0AF07BF6B55D}"/>
                </a:ext>
              </a:extLst>
            </p:cNvPr>
            <p:cNvSpPr txBox="1"/>
            <p:nvPr/>
          </p:nvSpPr>
          <p:spPr>
            <a:xfrm>
              <a:off x="2133600" y="775900"/>
              <a:ext cx="2700148" cy="646331"/>
            </a:xfrm>
            <a:prstGeom prst="rect">
              <a:avLst/>
            </a:prstGeom>
            <a:noFill/>
          </p:spPr>
          <p:txBody>
            <a:bodyPr wrap="square">
              <a:spAutoFit/>
            </a:bodyPr>
            <a:lstStyle/>
            <a:p>
              <a:r>
                <a:rPr lang="en-US" i="0" dirty="0">
                  <a:effectLst/>
                </a:rPr>
                <a:t>Hu et </a:t>
              </a:r>
              <a:r>
                <a:rPr lang="en-US" i="0">
                  <a:effectLst/>
                </a:rPr>
                <a:t>al., Nature </a:t>
              </a:r>
              <a:r>
                <a:rPr lang="en-US" i="0" dirty="0">
                  <a:effectLst/>
                </a:rPr>
                <a:t>Phys. 18, 1196 (2022)</a:t>
              </a:r>
            </a:p>
          </p:txBody>
        </p:sp>
        <p:pic>
          <p:nvPicPr>
            <p:cNvPr id="8" name="Picture 7">
              <a:extLst>
                <a:ext uri="{FF2B5EF4-FFF2-40B4-BE49-F238E27FC236}">
                  <a16:creationId xmlns:a16="http://schemas.microsoft.com/office/drawing/2014/main" id="{523E28C0-FB88-C136-30C9-A0291E02ABB6}"/>
                </a:ext>
              </a:extLst>
            </p:cNvPr>
            <p:cNvPicPr>
              <a:picLocks noChangeAspect="1"/>
            </p:cNvPicPr>
            <p:nvPr/>
          </p:nvPicPr>
          <p:blipFill>
            <a:blip r:embed="rId3"/>
            <a:stretch>
              <a:fillRect/>
            </a:stretch>
          </p:blipFill>
          <p:spPr>
            <a:xfrm>
              <a:off x="4833748" y="2493875"/>
              <a:ext cx="3726628" cy="2906086"/>
            </a:xfrm>
            <a:prstGeom prst="rect">
              <a:avLst/>
            </a:prstGeom>
            <a:ln>
              <a:solidFill>
                <a:schemeClr val="accent1"/>
              </a:solidFill>
            </a:ln>
          </p:spPr>
        </p:pic>
        <p:pic>
          <p:nvPicPr>
            <p:cNvPr id="9" name="Picture 8">
              <a:extLst>
                <a:ext uri="{FF2B5EF4-FFF2-40B4-BE49-F238E27FC236}">
                  <a16:creationId xmlns:a16="http://schemas.microsoft.com/office/drawing/2014/main" id="{9B886360-8160-18C8-47D7-56D5C37F3388}"/>
                </a:ext>
              </a:extLst>
            </p:cNvPr>
            <p:cNvPicPr>
              <a:picLocks noChangeAspect="1"/>
            </p:cNvPicPr>
            <p:nvPr/>
          </p:nvPicPr>
          <p:blipFill>
            <a:blip r:embed="rId4"/>
            <a:stretch>
              <a:fillRect/>
            </a:stretch>
          </p:blipFill>
          <p:spPr>
            <a:xfrm>
              <a:off x="914261" y="1612163"/>
              <a:ext cx="749300" cy="1346200"/>
            </a:xfrm>
            <a:prstGeom prst="rect">
              <a:avLst/>
            </a:prstGeom>
          </p:spPr>
        </p:pic>
      </p:grpSp>
      <p:sp>
        <p:nvSpPr>
          <p:cNvPr id="12" name="TextBox 11">
            <a:extLst>
              <a:ext uri="{FF2B5EF4-FFF2-40B4-BE49-F238E27FC236}">
                <a16:creationId xmlns:a16="http://schemas.microsoft.com/office/drawing/2014/main" id="{4834EC12-A5DD-18E0-7F0C-9DF9633A8AA6}"/>
              </a:ext>
            </a:extLst>
          </p:cNvPr>
          <p:cNvSpPr txBox="1"/>
          <p:nvPr/>
        </p:nvSpPr>
        <p:spPr>
          <a:xfrm>
            <a:off x="1176496" y="5901056"/>
            <a:ext cx="7191857" cy="461614"/>
          </a:xfrm>
          <a:prstGeom prst="rect">
            <a:avLst/>
          </a:prstGeom>
          <a:noFill/>
        </p:spPr>
        <p:txBody>
          <a:bodyPr wrap="square" lIns="91391" tIns="45695" rIns="91391" bIns="45695" rtlCol="0">
            <a:spAutoFit/>
          </a:bodyPr>
          <a:lstStyle/>
          <a:p>
            <a:pPr algn="ctr"/>
            <a:r>
              <a:rPr lang="en-US" sz="2400" dirty="0">
                <a:solidFill>
                  <a:srgbClr val="000090"/>
                </a:solidFill>
              </a:rPr>
              <a:t>Nuclei from NN+NNN interactions: CC and IM-SRG</a:t>
            </a:r>
          </a:p>
        </p:txBody>
      </p:sp>
      <p:sp>
        <p:nvSpPr>
          <p:cNvPr id="13" name="TextBox 12">
            <a:extLst>
              <a:ext uri="{FF2B5EF4-FFF2-40B4-BE49-F238E27FC236}">
                <a16:creationId xmlns:a16="http://schemas.microsoft.com/office/drawing/2014/main" id="{2ABEF58B-9E51-1E85-8A4F-F6882BB47B23}"/>
              </a:ext>
            </a:extLst>
          </p:cNvPr>
          <p:cNvSpPr txBox="1"/>
          <p:nvPr/>
        </p:nvSpPr>
        <p:spPr>
          <a:xfrm>
            <a:off x="3871161" y="3671303"/>
            <a:ext cx="4236771" cy="1477328"/>
          </a:xfrm>
          <a:prstGeom prst="rect">
            <a:avLst/>
          </a:prstGeom>
          <a:solidFill>
            <a:schemeClr val="bg1"/>
          </a:solidFill>
          <a:ln>
            <a:solidFill>
              <a:srgbClr val="002060"/>
            </a:solidFill>
          </a:ln>
        </p:spPr>
        <p:txBody>
          <a:bodyPr wrap="square">
            <a:spAutoFit/>
          </a:bodyPr>
          <a:lstStyle/>
          <a:p>
            <a:r>
              <a:rPr lang="en-US" b="0" i="0" u="none" strike="noStrike" dirty="0">
                <a:solidFill>
                  <a:srgbClr val="222222"/>
                </a:solidFill>
                <a:effectLst/>
                <a:latin typeface="Harding"/>
              </a:rPr>
              <a:t>They explored 10</a:t>
            </a:r>
            <a:r>
              <a:rPr lang="en-US" b="0" i="0" u="none" strike="noStrike" baseline="30000" dirty="0">
                <a:solidFill>
                  <a:srgbClr val="222222"/>
                </a:solidFill>
                <a:effectLst/>
                <a:latin typeface="Harding"/>
              </a:rPr>
              <a:t>9</a:t>
            </a:r>
            <a:r>
              <a:rPr lang="en-US" b="0" i="0" u="none" strike="noStrike" dirty="0">
                <a:solidFill>
                  <a:srgbClr val="222222"/>
                </a:solidFill>
                <a:effectLst/>
                <a:latin typeface="Harding"/>
              </a:rPr>
              <a:t> different nuclear force parameterizations via history matching, confronted them with data in select light nuclei and arrived at an importance-weighted ensemble of interactions</a:t>
            </a:r>
            <a:endParaRPr lang="en-US" dirty="0"/>
          </a:p>
        </p:txBody>
      </p:sp>
    </p:spTree>
    <p:extLst>
      <p:ext uri="{BB962C8B-B14F-4D97-AF65-F5344CB8AC3E}">
        <p14:creationId xmlns:p14="http://schemas.microsoft.com/office/powerpoint/2010/main" val="95965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F25E35-FF1B-3980-C920-7DC24D71C44F}"/>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A64146EF-D8A4-DE14-9E38-0924A2E79E9E}"/>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26</a:t>
            </a:fld>
            <a:endParaRPr lang="en-US" dirty="0">
              <a:solidFill>
                <a:prstClr val="black">
                  <a:tint val="75000"/>
                </a:prstClr>
              </a:solidFill>
            </a:endParaRPr>
          </a:p>
        </p:txBody>
      </p:sp>
      <p:pic>
        <p:nvPicPr>
          <p:cNvPr id="5" name="Picture 4" descr="A close-up of a document&#10;&#10;Description automatically generated">
            <a:extLst>
              <a:ext uri="{FF2B5EF4-FFF2-40B4-BE49-F238E27FC236}">
                <a16:creationId xmlns:a16="http://schemas.microsoft.com/office/drawing/2014/main" id="{0CE93BFE-7DA8-F17A-160A-7C58CC5EDA5A}"/>
              </a:ext>
            </a:extLst>
          </p:cNvPr>
          <p:cNvPicPr>
            <a:picLocks noChangeAspect="1"/>
          </p:cNvPicPr>
          <p:nvPr/>
        </p:nvPicPr>
        <p:blipFill>
          <a:blip r:embed="rId2"/>
          <a:stretch>
            <a:fillRect/>
          </a:stretch>
        </p:blipFill>
        <p:spPr>
          <a:xfrm>
            <a:off x="685800" y="0"/>
            <a:ext cx="7772400" cy="2792027"/>
          </a:xfrm>
          <a:prstGeom prst="rect">
            <a:avLst/>
          </a:prstGeom>
        </p:spPr>
      </p:pic>
      <p:pic>
        <p:nvPicPr>
          <p:cNvPr id="7" name="Picture 6" descr="A graph of a function&#10;&#10;Description automatically generated">
            <a:extLst>
              <a:ext uri="{FF2B5EF4-FFF2-40B4-BE49-F238E27FC236}">
                <a16:creationId xmlns:a16="http://schemas.microsoft.com/office/drawing/2014/main" id="{610CC172-4C81-F46A-4331-8ABE0C0E5562}"/>
              </a:ext>
            </a:extLst>
          </p:cNvPr>
          <p:cNvPicPr>
            <a:picLocks noChangeAspect="1"/>
          </p:cNvPicPr>
          <p:nvPr/>
        </p:nvPicPr>
        <p:blipFill>
          <a:blip r:embed="rId3"/>
          <a:stretch>
            <a:fillRect/>
          </a:stretch>
        </p:blipFill>
        <p:spPr>
          <a:xfrm>
            <a:off x="248602" y="2920120"/>
            <a:ext cx="5310950" cy="3528381"/>
          </a:xfrm>
          <a:prstGeom prst="rect">
            <a:avLst/>
          </a:prstGeom>
        </p:spPr>
      </p:pic>
      <p:sp>
        <p:nvSpPr>
          <p:cNvPr id="9" name="TextBox 8">
            <a:extLst>
              <a:ext uri="{FF2B5EF4-FFF2-40B4-BE49-F238E27FC236}">
                <a16:creationId xmlns:a16="http://schemas.microsoft.com/office/drawing/2014/main" id="{DB12464E-9C9F-D5A4-5D1D-9510738BABD4}"/>
              </a:ext>
            </a:extLst>
          </p:cNvPr>
          <p:cNvSpPr txBox="1"/>
          <p:nvPr/>
        </p:nvSpPr>
        <p:spPr>
          <a:xfrm>
            <a:off x="5705856" y="3742772"/>
            <a:ext cx="3438144" cy="1754326"/>
          </a:xfrm>
          <a:prstGeom prst="rect">
            <a:avLst/>
          </a:prstGeom>
          <a:noFill/>
        </p:spPr>
        <p:txBody>
          <a:bodyPr wrap="square">
            <a:spAutoFit/>
          </a:bodyPr>
          <a:lstStyle/>
          <a:p>
            <a:r>
              <a:rPr lang="en-US" dirty="0">
                <a:effectLst/>
                <a:latin typeface="Arial" panose="020B0604020202020204" pitchFamily="34" charset="0"/>
                <a:cs typeface="Arial" panose="020B0604020202020204" pitchFamily="34" charset="0"/>
              </a:rPr>
              <a:t>Point nucleon density of </a:t>
            </a:r>
            <a:r>
              <a:rPr lang="en-US" baseline="30000" dirty="0">
                <a:effectLst/>
                <a:latin typeface="Arial" panose="020B0604020202020204" pitchFamily="34" charset="0"/>
                <a:cs typeface="Arial" panose="020B0604020202020204" pitchFamily="34" charset="0"/>
              </a:rPr>
              <a:t>16</a:t>
            </a:r>
            <a:r>
              <a:rPr lang="en-US" dirty="0">
                <a:effectLst/>
                <a:latin typeface="Arial" panose="020B0604020202020204" pitchFamily="34" charset="0"/>
                <a:cs typeface="Arial" panose="020B0604020202020204" pitchFamily="34" charset="0"/>
              </a:rPr>
              <a:t>O as obtained with the hidden</a:t>
            </a:r>
          </a:p>
          <a:p>
            <a:r>
              <a:rPr lang="en-US" dirty="0">
                <a:effectLst/>
                <a:latin typeface="Arial" panose="020B0604020202020204" pitchFamily="34" charset="0"/>
                <a:cs typeface="Arial" panose="020B0604020202020204" pitchFamily="34" charset="0"/>
              </a:rPr>
              <a:t>nucleon ansatz (solid blue circles) compared with the perturbatively corrected</a:t>
            </a:r>
          </a:p>
          <a:p>
            <a:r>
              <a:rPr lang="en-US" dirty="0">
                <a:effectLst/>
                <a:latin typeface="Arial" panose="020B0604020202020204" pitchFamily="34" charset="0"/>
                <a:cs typeface="Arial" panose="020B0604020202020204" pitchFamily="34" charset="0"/>
              </a:rPr>
              <a:t>AFDMC estimates</a:t>
            </a:r>
          </a:p>
        </p:txBody>
      </p:sp>
    </p:spTree>
    <p:extLst>
      <p:ext uri="{BB962C8B-B14F-4D97-AF65-F5344CB8AC3E}">
        <p14:creationId xmlns:p14="http://schemas.microsoft.com/office/powerpoint/2010/main" val="331758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A3C1E2-7D75-508A-8885-9483CA8A0419}"/>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429C65FC-8548-CA14-8C58-B5808B136E08}"/>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27</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AC29A300-C896-8B17-51A6-B144BB5C0C42}"/>
              </a:ext>
            </a:extLst>
          </p:cNvPr>
          <p:cNvPicPr>
            <a:picLocks noChangeAspect="1"/>
          </p:cNvPicPr>
          <p:nvPr/>
        </p:nvPicPr>
        <p:blipFill>
          <a:blip r:embed="rId2"/>
          <a:stretch>
            <a:fillRect/>
          </a:stretch>
        </p:blipFill>
        <p:spPr>
          <a:xfrm>
            <a:off x="0" y="167268"/>
            <a:ext cx="4670234" cy="2898597"/>
          </a:xfrm>
          <a:prstGeom prst="rect">
            <a:avLst/>
          </a:prstGeom>
        </p:spPr>
      </p:pic>
      <p:sp>
        <p:nvSpPr>
          <p:cNvPr id="5" name="TextBox 4">
            <a:extLst>
              <a:ext uri="{FF2B5EF4-FFF2-40B4-BE49-F238E27FC236}">
                <a16:creationId xmlns:a16="http://schemas.microsoft.com/office/drawing/2014/main" id="{A8DD2D95-647F-BB07-39D3-C15C06B7EF7A}"/>
              </a:ext>
            </a:extLst>
          </p:cNvPr>
          <p:cNvSpPr txBox="1"/>
          <p:nvPr/>
        </p:nvSpPr>
        <p:spPr>
          <a:xfrm>
            <a:off x="4670234" y="1922113"/>
            <a:ext cx="4171486" cy="1077218"/>
          </a:xfrm>
          <a:prstGeom prst="rect">
            <a:avLst/>
          </a:prstGeom>
          <a:noFill/>
        </p:spPr>
        <p:txBody>
          <a:bodyPr wrap="square">
            <a:spAutoFit/>
          </a:bodyPr>
          <a:lstStyle/>
          <a:p>
            <a:pPr defTabSz="914400"/>
            <a:r>
              <a:rPr lang="en-US" sz="1600" dirty="0">
                <a:solidFill>
                  <a:srgbClr val="000000"/>
                </a:solidFill>
                <a:cs typeface="Arial" charset="0"/>
              </a:rPr>
              <a:t>G. </a:t>
            </a:r>
            <a:r>
              <a:rPr lang="en-US" sz="1600" dirty="0" err="1">
                <a:solidFill>
                  <a:srgbClr val="000000"/>
                </a:solidFill>
                <a:cs typeface="Arial" charset="0"/>
              </a:rPr>
              <a:t>Raaijmakers</a:t>
            </a:r>
            <a:r>
              <a:rPr lang="en-US" sz="1600" dirty="0">
                <a:solidFill>
                  <a:srgbClr val="000000"/>
                </a:solidFill>
                <a:cs typeface="Arial" charset="0"/>
              </a:rPr>
              <a:t> et al., Constraining the Dense Matter Equation of State with Joint Analysis of NICER and LIGO/Virgo Measurements, AJ Letters, 893, L21 (2020)</a:t>
            </a:r>
          </a:p>
        </p:txBody>
      </p:sp>
      <p:pic>
        <p:nvPicPr>
          <p:cNvPr id="6" name="Picture 5">
            <a:extLst>
              <a:ext uri="{FF2B5EF4-FFF2-40B4-BE49-F238E27FC236}">
                <a16:creationId xmlns:a16="http://schemas.microsoft.com/office/drawing/2014/main" id="{52FAE2A2-4A99-6FB7-C03F-99D707EB0E36}"/>
              </a:ext>
            </a:extLst>
          </p:cNvPr>
          <p:cNvPicPr>
            <a:picLocks noChangeAspect="1"/>
          </p:cNvPicPr>
          <p:nvPr/>
        </p:nvPicPr>
        <p:blipFill>
          <a:blip r:embed="rId3"/>
          <a:stretch>
            <a:fillRect/>
          </a:stretch>
        </p:blipFill>
        <p:spPr>
          <a:xfrm>
            <a:off x="3644983" y="3065865"/>
            <a:ext cx="5331484" cy="3211737"/>
          </a:xfrm>
          <a:prstGeom prst="rect">
            <a:avLst/>
          </a:prstGeom>
        </p:spPr>
      </p:pic>
      <p:sp>
        <p:nvSpPr>
          <p:cNvPr id="7" name="TextBox 6">
            <a:extLst>
              <a:ext uri="{FF2B5EF4-FFF2-40B4-BE49-F238E27FC236}">
                <a16:creationId xmlns:a16="http://schemas.microsoft.com/office/drawing/2014/main" id="{9BECDE8A-CDF8-A5C7-FF81-CAE51B0A5E39}"/>
              </a:ext>
            </a:extLst>
          </p:cNvPr>
          <p:cNvSpPr txBox="1"/>
          <p:nvPr/>
        </p:nvSpPr>
        <p:spPr>
          <a:xfrm>
            <a:off x="4461890" y="5702852"/>
            <a:ext cx="1290738" cy="261610"/>
          </a:xfrm>
          <a:prstGeom prst="rect">
            <a:avLst/>
          </a:prstGeom>
          <a:noFill/>
        </p:spPr>
        <p:txBody>
          <a:bodyPr wrap="none" rtlCol="0">
            <a:spAutoFit/>
          </a:bodyPr>
          <a:lstStyle/>
          <a:p>
            <a:pPr defTabSz="914400"/>
            <a:r>
              <a:rPr lang="en-US" sz="1100" dirty="0">
                <a:solidFill>
                  <a:srgbClr val="000000"/>
                </a:solidFill>
                <a:cs typeface="Arial" charset="0"/>
              </a:rPr>
              <a:t>(ASY-EOS@GSI)</a:t>
            </a:r>
          </a:p>
        </p:txBody>
      </p:sp>
      <p:sp>
        <p:nvSpPr>
          <p:cNvPr id="8" name="Rectangle 11">
            <a:extLst>
              <a:ext uri="{FF2B5EF4-FFF2-40B4-BE49-F238E27FC236}">
                <a16:creationId xmlns:a16="http://schemas.microsoft.com/office/drawing/2014/main" id="{2E663F4C-6712-FD48-6816-9EC326354848}"/>
              </a:ext>
            </a:extLst>
          </p:cNvPr>
          <p:cNvSpPr>
            <a:spLocks noChangeArrowheads="1"/>
          </p:cNvSpPr>
          <p:nvPr/>
        </p:nvSpPr>
        <p:spPr bwMode="auto">
          <a:xfrm>
            <a:off x="4461891" y="0"/>
            <a:ext cx="4682110" cy="1877437"/>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sz="2800" dirty="0">
                <a:solidFill>
                  <a:srgbClr val="002060"/>
                </a:solidFill>
                <a:latin typeface="Calibri" charset="0"/>
                <a:cs typeface="Arial" charset="0"/>
              </a:rPr>
              <a:t>Equation of state of nuclear matter</a:t>
            </a:r>
          </a:p>
          <a:p>
            <a:pPr algn="ctr" defTabSz="914400" fontAlgn="auto">
              <a:spcBef>
                <a:spcPts val="0"/>
              </a:spcBef>
              <a:spcAft>
                <a:spcPts val="0"/>
              </a:spcAft>
            </a:pPr>
            <a:r>
              <a:rPr lang="en-US" sz="2000" dirty="0">
                <a:solidFill>
                  <a:srgbClr val="002060"/>
                </a:solidFill>
                <a:latin typeface="Calibri" charset="0"/>
                <a:cs typeface="Arial" charset="0"/>
              </a:rPr>
              <a:t>Many Bayesian inference studies combining nuclear data and astrophysical observations</a:t>
            </a:r>
          </a:p>
        </p:txBody>
      </p:sp>
      <p:sp>
        <p:nvSpPr>
          <p:cNvPr id="9" name="TextBox 8">
            <a:extLst>
              <a:ext uri="{FF2B5EF4-FFF2-40B4-BE49-F238E27FC236}">
                <a16:creationId xmlns:a16="http://schemas.microsoft.com/office/drawing/2014/main" id="{6C5A7204-F675-ACCD-65EB-287B79E2F46E}"/>
              </a:ext>
            </a:extLst>
          </p:cNvPr>
          <p:cNvSpPr txBox="1"/>
          <p:nvPr/>
        </p:nvSpPr>
        <p:spPr>
          <a:xfrm>
            <a:off x="520039" y="4010014"/>
            <a:ext cx="3124944" cy="1323439"/>
          </a:xfrm>
          <a:prstGeom prst="rect">
            <a:avLst/>
          </a:prstGeom>
          <a:noFill/>
        </p:spPr>
        <p:txBody>
          <a:bodyPr wrap="square">
            <a:spAutoFit/>
          </a:bodyPr>
          <a:lstStyle/>
          <a:p>
            <a:pPr defTabSz="914400"/>
            <a:r>
              <a:rPr lang="en-US" sz="1600" dirty="0">
                <a:solidFill>
                  <a:srgbClr val="000000"/>
                </a:solidFill>
                <a:latin typeface="Helvetica" pitchFamily="2" charset="0"/>
                <a:cs typeface="Arial" charset="0"/>
              </a:rPr>
              <a:t>S. </a:t>
            </a:r>
            <a:r>
              <a:rPr lang="en-US" sz="1600" dirty="0" err="1">
                <a:solidFill>
                  <a:srgbClr val="000000"/>
                </a:solidFill>
                <a:latin typeface="Helvetica" pitchFamily="2" charset="0"/>
                <a:cs typeface="Arial" charset="0"/>
              </a:rPr>
              <a:t>Huth</a:t>
            </a:r>
            <a:r>
              <a:rPr lang="en-US" sz="1600" dirty="0">
                <a:solidFill>
                  <a:srgbClr val="000000"/>
                </a:solidFill>
                <a:latin typeface="Helvetica" pitchFamily="2" charset="0"/>
                <a:cs typeface="Arial" charset="0"/>
              </a:rPr>
              <a:t> et al. Constraining neutron-star matter with microscopic and macroscopic collisions, Nature 606, 276 (2022)</a:t>
            </a:r>
          </a:p>
        </p:txBody>
      </p:sp>
    </p:spTree>
    <p:extLst>
      <p:ext uri="{BB962C8B-B14F-4D97-AF65-F5344CB8AC3E}">
        <p14:creationId xmlns:p14="http://schemas.microsoft.com/office/powerpoint/2010/main" val="276390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46">
            <a:extLst>
              <a:ext uri="{FF2B5EF4-FFF2-40B4-BE49-F238E27FC236}">
                <a16:creationId xmlns:a16="http://schemas.microsoft.com/office/drawing/2014/main" id="{23BED944-A498-A84A-88C2-3D01BE98BBB3}"/>
              </a:ext>
            </a:extLst>
          </p:cNvPr>
          <p:cNvSpPr>
            <a:spLocks noChangeArrowheads="1"/>
          </p:cNvSpPr>
          <p:nvPr/>
        </p:nvSpPr>
        <p:spPr bwMode="auto">
          <a:xfrm>
            <a:off x="369887" y="703906"/>
            <a:ext cx="8774113" cy="996017"/>
          </a:xfrm>
          <a:prstGeom prst="roundRect">
            <a:avLst>
              <a:gd name="adj" fmla="val 16667"/>
            </a:avLst>
          </a:prstGeom>
          <a:noFill/>
          <a:ln w="12700">
            <a:noFill/>
            <a:round/>
            <a:headEnd/>
            <a:tailEnd/>
          </a:ln>
        </p:spPr>
        <p:txBody>
          <a:bodyPr wrap="square" lIns="0" tIns="0" rIns="0" bIns="0">
            <a:spAutoFit/>
          </a:bodyPr>
          <a:lstStyle/>
          <a:p>
            <a:pPr marL="11113" lvl="1" defTabSz="820738">
              <a:spcBef>
                <a:spcPct val="25000"/>
              </a:spcBef>
            </a:pPr>
            <a:r>
              <a:rPr lang="en-US" dirty="0">
                <a:solidFill>
                  <a:srgbClr val="000000"/>
                </a:solidFill>
                <a:ea typeface="ＭＳ Ｐゴシック" charset="0"/>
                <a:cs typeface="Arial" charset="0"/>
              </a:rPr>
              <a:t>Specific nuclei offer new opportunities for precision tests of fundamental symmetries.</a:t>
            </a:r>
          </a:p>
          <a:p>
            <a:pPr marL="11113" lvl="1" defTabSz="820738">
              <a:spcBef>
                <a:spcPct val="25000"/>
              </a:spcBef>
            </a:pPr>
            <a:r>
              <a:rPr lang="en-US" dirty="0">
                <a:solidFill>
                  <a:srgbClr val="000000"/>
                </a:solidFill>
                <a:ea typeface="ＭＳ Ｐゴシック" charset="0"/>
                <a:cs typeface="Arial" charset="0"/>
              </a:rPr>
              <a:t>How will we turn experimental signals into precise information on physics beyond the standard model?</a:t>
            </a:r>
          </a:p>
        </p:txBody>
      </p:sp>
      <p:sp>
        <p:nvSpPr>
          <p:cNvPr id="47" name="Rectangle 2">
            <a:extLst>
              <a:ext uri="{FF2B5EF4-FFF2-40B4-BE49-F238E27FC236}">
                <a16:creationId xmlns:a16="http://schemas.microsoft.com/office/drawing/2014/main" id="{F0072935-FD3C-AA04-0F63-EF49E9DD0AB5}"/>
              </a:ext>
            </a:extLst>
          </p:cNvPr>
          <p:cNvSpPr txBox="1">
            <a:spLocks noChangeArrowheads="1"/>
          </p:cNvSpPr>
          <p:nvPr/>
        </p:nvSpPr>
        <p:spPr>
          <a:xfrm>
            <a:off x="152400" y="105379"/>
            <a:ext cx="8991600" cy="424498"/>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a:solidFill>
                  <a:srgbClr val="002060"/>
                </a:solidFill>
                <a:latin typeface="Arial" panose="020B0604020202020204" pitchFamily="34" charset="0"/>
                <a:cs typeface="Arial" panose="020B0604020202020204" pitchFamily="34" charset="0"/>
                <a:sym typeface="Times New Roman" pitchFamily="18" charset="0"/>
              </a:rPr>
              <a:t>Rare isotopes put the Standard Model to the test</a:t>
            </a:r>
            <a:endParaRPr lang="en-US" dirty="0">
              <a:solidFill>
                <a:srgbClr val="002060"/>
              </a:solidFill>
              <a:latin typeface="Arial" panose="020B0604020202020204" pitchFamily="34" charset="0"/>
              <a:cs typeface="Arial" panose="020B0604020202020204" pitchFamily="34" charset="0"/>
            </a:endParaRPr>
          </a:p>
        </p:txBody>
      </p:sp>
      <p:pic>
        <p:nvPicPr>
          <p:cNvPr id="56" name="Picture 6">
            <a:extLst>
              <a:ext uri="{FF2B5EF4-FFF2-40B4-BE49-F238E27FC236}">
                <a16:creationId xmlns:a16="http://schemas.microsoft.com/office/drawing/2014/main" id="{15AA97B7-B60E-F474-B4BD-892399F58178}"/>
              </a:ext>
            </a:extLst>
          </p:cNvPr>
          <p:cNvPicPr>
            <a:picLocks noChangeAspect="1" noChangeArrowheads="1"/>
          </p:cNvPicPr>
          <p:nvPr/>
        </p:nvPicPr>
        <p:blipFill>
          <a:blip r:embed="rId3"/>
          <a:srcRect/>
          <a:stretch>
            <a:fillRect/>
          </a:stretch>
        </p:blipFill>
        <p:spPr bwMode="auto">
          <a:xfrm>
            <a:off x="5787522" y="1418497"/>
            <a:ext cx="1560710" cy="1903709"/>
          </a:xfrm>
          <a:prstGeom prst="rect">
            <a:avLst/>
          </a:prstGeom>
          <a:noFill/>
          <a:ln w="9525">
            <a:noFill/>
            <a:miter lim="800000"/>
            <a:headEnd/>
            <a:tailEnd/>
          </a:ln>
        </p:spPr>
      </p:pic>
      <p:sp>
        <p:nvSpPr>
          <p:cNvPr id="57" name="Rectangle 3">
            <a:extLst>
              <a:ext uri="{FF2B5EF4-FFF2-40B4-BE49-F238E27FC236}">
                <a16:creationId xmlns:a16="http://schemas.microsoft.com/office/drawing/2014/main" id="{F32F12D1-D227-B7E7-5F33-DBE50A31F81A}"/>
              </a:ext>
            </a:extLst>
          </p:cNvPr>
          <p:cNvSpPr txBox="1">
            <a:spLocks noChangeAspect="1" noChangeArrowheads="1"/>
          </p:cNvSpPr>
          <p:nvPr/>
        </p:nvSpPr>
        <p:spPr bwMode="auto">
          <a:xfrm>
            <a:off x="35862" y="1783223"/>
            <a:ext cx="5751660" cy="4370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452" indent="-177452" algn="l" defTabSz="791146" rtl="0" eaLnBrk="0" fontAlgn="base" hangingPunct="0">
              <a:lnSpc>
                <a:spcPct val="90000"/>
              </a:lnSpc>
              <a:spcBef>
                <a:spcPts val="1195"/>
              </a:spcBef>
              <a:spcAft>
                <a:spcPct val="0"/>
              </a:spcAft>
              <a:buSzPct val="100000"/>
              <a:buFont typeface="Wingdings" pitchFamily="2" charset="2"/>
              <a:buChar char="§"/>
              <a:defRPr sz="2156">
                <a:solidFill>
                  <a:srgbClr val="064308"/>
                </a:solidFill>
                <a:latin typeface="Arial" charset="0"/>
                <a:ea typeface="ＭＳ Ｐゴシック" pitchFamily="-65" charset="-128"/>
                <a:cs typeface="ＭＳ Ｐゴシック" pitchFamily="-65" charset="-128"/>
              </a:defRPr>
            </a:lvl1pPr>
            <a:lvl2pPr marL="357858" indent="-149352" algn="l" defTabSz="791146" rtl="0" eaLnBrk="0" fontAlgn="base" hangingPunct="0">
              <a:lnSpc>
                <a:spcPct val="90000"/>
              </a:lnSpc>
              <a:spcBef>
                <a:spcPts val="199"/>
              </a:spcBef>
              <a:spcAft>
                <a:spcPct val="0"/>
              </a:spcAft>
              <a:buSzPct val="100000"/>
              <a:buFont typeface="Arial" pitchFamily="34" charset="0"/>
              <a:buChar char="•"/>
              <a:defRPr sz="1969">
                <a:solidFill>
                  <a:schemeClr val="tx1"/>
                </a:solidFill>
                <a:latin typeface="Arial" charset="0"/>
                <a:ea typeface="ＭＳ Ｐゴシック" charset="-128"/>
                <a:cs typeface="ＭＳ Ｐゴシック"/>
              </a:defRPr>
            </a:lvl2pPr>
            <a:lvl3pPr marL="582627" indent="-158228" algn="l" defTabSz="791146" rtl="0" eaLnBrk="0" fontAlgn="base" hangingPunct="0">
              <a:lnSpc>
                <a:spcPct val="90000"/>
              </a:lnSpc>
              <a:spcBef>
                <a:spcPts val="199"/>
              </a:spcBef>
              <a:spcAft>
                <a:spcPct val="0"/>
              </a:spcAft>
              <a:buSzPct val="100000"/>
              <a:buFont typeface="Lucida Grande" charset="0"/>
              <a:buChar char="»"/>
              <a:defRPr sz="1781">
                <a:solidFill>
                  <a:schemeClr val="tx1"/>
                </a:solidFill>
                <a:latin typeface="Arial" charset="0"/>
                <a:ea typeface="ヒラギノ角ゴ Pro W3" pitchFamily="-111" charset="-128"/>
                <a:cs typeface="ヒラギノ角ゴ Pro W3" pitchFamily="-111" charset="-128"/>
              </a:defRPr>
            </a:lvl3pPr>
            <a:lvl4pPr marL="717200" indent="-131621" algn="l" defTabSz="791146" rtl="0" eaLnBrk="0" fontAlgn="base" hangingPunct="0">
              <a:lnSpc>
                <a:spcPct val="90000"/>
              </a:lnSpc>
              <a:spcBef>
                <a:spcPts val="199"/>
              </a:spcBef>
              <a:spcAft>
                <a:spcPct val="0"/>
              </a:spcAft>
              <a:buClr>
                <a:srgbClr val="999999"/>
              </a:buClr>
              <a:buSzPct val="100000"/>
              <a:buFont typeface="Arial" pitchFamily="34" charset="0"/>
              <a:buChar char="•"/>
              <a:defRPr sz="1594">
                <a:solidFill>
                  <a:schemeClr val="tx1"/>
                </a:solidFill>
                <a:latin typeface="+mn-lt"/>
                <a:ea typeface="ヒラギノ角ゴ Pro W3" pitchFamily="-111" charset="-128"/>
                <a:cs typeface="ヒラギノ角ゴ Pro W3"/>
              </a:defRPr>
            </a:lvl4pPr>
            <a:lvl5pPr marL="987818" indent="-177452" algn="l" defTabSz="791146" rtl="0" eaLnBrk="0" fontAlgn="base" hangingPunct="0">
              <a:lnSpc>
                <a:spcPct val="90000"/>
              </a:lnSpc>
              <a:spcBef>
                <a:spcPts val="199"/>
              </a:spcBef>
              <a:spcAft>
                <a:spcPct val="0"/>
              </a:spcAft>
              <a:buClr>
                <a:srgbClr val="999999"/>
              </a:buClr>
              <a:buSzPct val="100000"/>
              <a:buFont typeface="Lucida Grande" charset="0"/>
              <a:buChar char="»"/>
              <a:defRPr sz="1406">
                <a:solidFill>
                  <a:schemeClr val="tx1"/>
                </a:solidFill>
                <a:latin typeface="+mn-lt"/>
                <a:ea typeface="ヒラギノ角ゴ Pro W3" pitchFamily="-111" charset="-128"/>
                <a:cs typeface="ヒラギノ角ゴ Pro W3"/>
              </a:defRPr>
            </a:lvl5pPr>
            <a:lvl6pPr marL="2189651"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6pPr>
            <a:lvl7pPr marL="2639772"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7pPr>
            <a:lvl8pPr marL="3089886"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8pPr>
            <a:lvl9pPr marL="3540019"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9pPr>
          </a:lstStyle>
          <a:p>
            <a:pPr marL="177452" marR="0" lvl="0" indent="-1774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900" b="0" i="0" u="none" strike="noStrike" kern="0" cap="none" spc="0" normalizeH="0" baseline="0" noProof="0" dirty="0">
                <a:ln>
                  <a:noFill/>
                </a:ln>
                <a:solidFill>
                  <a:srgbClr val="064308"/>
                </a:solidFill>
                <a:effectLst/>
                <a:uLnTx/>
                <a:uFillTx/>
                <a:latin typeface="Arial" charset="0"/>
                <a:ea typeface="ＭＳ Ｐゴシック" pitchFamily="-65" charset="-128"/>
              </a:rPr>
              <a:t>Angular correlations in β-decay </a:t>
            </a:r>
          </a:p>
          <a:p>
            <a:pPr marL="357858" marR="0" lvl="1" indent="-1493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713" b="0" i="0" u="none" strike="noStrike" kern="0" cap="none" spc="0" normalizeH="0" baseline="0" noProof="0" dirty="0">
                <a:ln>
                  <a:noFill/>
                </a:ln>
                <a:solidFill>
                  <a:prstClr val="black"/>
                </a:solidFill>
                <a:effectLst/>
                <a:uLnTx/>
                <a:uFillTx/>
                <a:latin typeface="Arial" charset="0"/>
                <a:ea typeface="ＭＳ Ｐゴシック" charset="-128"/>
              </a:rPr>
              <a:t>Search for new particles and interactions</a:t>
            </a:r>
          </a:p>
          <a:p>
            <a:pPr marL="357858" marR="0" lvl="1" indent="-1493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710" b="0" i="0" u="none" strike="noStrike" kern="0" cap="none" spc="0" normalizeH="0" baseline="0" noProof="0" dirty="0">
                <a:ln>
                  <a:noFill/>
                </a:ln>
                <a:solidFill>
                  <a:prstClr val="black"/>
                </a:solidFill>
                <a:effectLst/>
                <a:uLnTx/>
                <a:uFillTx/>
                <a:latin typeface="Arial" charset="0"/>
                <a:ea typeface="ＭＳ Ｐゴシック" charset="-128"/>
              </a:rPr>
              <a:t>Scalar and tensor terms probed</a:t>
            </a:r>
          </a:p>
          <a:p>
            <a:pPr marL="208506" marR="0" lvl="1" indent="0" algn="l" defTabSz="791146" rtl="0" eaLnBrk="0" fontAlgn="base" latinLnBrk="0" hangingPunct="0">
              <a:lnSpc>
                <a:spcPct val="100000"/>
              </a:lnSpc>
              <a:spcBef>
                <a:spcPct val="0"/>
              </a:spcBef>
              <a:spcAft>
                <a:spcPts val="600"/>
              </a:spcAft>
              <a:buClrTx/>
              <a:buSzPct val="50000"/>
              <a:buFont typeface="Arial" pitchFamily="34" charset="0"/>
              <a:buNone/>
              <a:tabLst/>
              <a:defRPr/>
            </a:pPr>
            <a:endParaRPr kumimoji="0" lang="en-US" sz="600" b="0" i="0" u="none" strike="noStrike" kern="0" cap="none" spc="0" normalizeH="0" baseline="0" noProof="0" dirty="0">
              <a:ln>
                <a:noFill/>
              </a:ln>
              <a:solidFill>
                <a:prstClr val="black"/>
              </a:solidFill>
              <a:effectLst/>
              <a:uLnTx/>
              <a:uFillTx/>
              <a:latin typeface="Arial" charset="0"/>
              <a:ea typeface="ＭＳ Ｐゴシック" charset="-128"/>
            </a:endParaRPr>
          </a:p>
          <a:p>
            <a:pPr marL="177452" marR="0" lvl="0" indent="-1774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900" b="0" i="0" u="none" strike="noStrike" kern="0" cap="none" spc="0" normalizeH="0" baseline="0" noProof="0" dirty="0">
                <a:ln>
                  <a:noFill/>
                </a:ln>
                <a:solidFill>
                  <a:srgbClr val="064308"/>
                </a:solidFill>
                <a:effectLst/>
                <a:uLnTx/>
                <a:uFillTx/>
                <a:latin typeface="Arial" charset="0"/>
                <a:ea typeface="ＭＳ Ｐゴシック" pitchFamily="-65" charset="-128"/>
              </a:rPr>
              <a:t>Permanent electric dipole moments in atoms</a:t>
            </a:r>
          </a:p>
          <a:p>
            <a:pPr marL="357858" marR="0" lvl="1" indent="-1493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713" b="0" i="0" u="none" strike="noStrike" kern="0" cap="none" spc="0" normalizeH="0" baseline="0" noProof="0" dirty="0">
                <a:ln>
                  <a:noFill/>
                </a:ln>
                <a:solidFill>
                  <a:prstClr val="black"/>
                </a:solidFill>
                <a:effectLst/>
                <a:uLnTx/>
                <a:uFillTx/>
                <a:latin typeface="Arial" charset="0"/>
                <a:ea typeface="ＭＳ Ｐゴシック" charset="-128"/>
              </a:rPr>
              <a:t>Beyond the Standard Model </a:t>
            </a:r>
          </a:p>
          <a:p>
            <a:pPr marL="357858" marR="0" lvl="1" indent="-1493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713" b="0" i="0" u="none" strike="noStrike" kern="0" cap="none" spc="0" normalizeH="0" baseline="0" noProof="0" dirty="0">
                <a:ln>
                  <a:noFill/>
                </a:ln>
                <a:solidFill>
                  <a:prstClr val="black"/>
                </a:solidFill>
                <a:effectLst/>
                <a:uLnTx/>
                <a:uFillTx/>
                <a:latin typeface="Arial" charset="0"/>
                <a:ea typeface="ＭＳ Ｐゴシック" charset="-128"/>
              </a:rPr>
              <a:t>Dominance of matter over antimatter (CP violation)</a:t>
            </a:r>
          </a:p>
          <a:p>
            <a:pPr marL="357858" marR="0" lvl="1" indent="-1493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710" b="0" i="0" u="none" strike="noStrike" kern="0" cap="none" spc="0" normalizeH="0" baseline="30000" noProof="0" dirty="0">
                <a:ln>
                  <a:noFill/>
                </a:ln>
                <a:solidFill>
                  <a:prstClr val="black"/>
                </a:solidFill>
                <a:effectLst/>
                <a:uLnTx/>
                <a:uFillTx/>
                <a:latin typeface="Arial" charset="0"/>
                <a:ea typeface="ＭＳ Ｐゴシック" charset="-128"/>
              </a:rPr>
              <a:t>225</a:t>
            </a:r>
            <a:r>
              <a:rPr kumimoji="0" lang="en-US" sz="1710" b="0" i="0" u="none" strike="noStrike" kern="0" cap="none" spc="0" normalizeH="0" baseline="0" noProof="0" dirty="0">
                <a:ln>
                  <a:noFill/>
                </a:ln>
                <a:solidFill>
                  <a:prstClr val="black"/>
                </a:solidFill>
                <a:effectLst/>
                <a:uLnTx/>
                <a:uFillTx/>
                <a:latin typeface="Arial" charset="0"/>
                <a:ea typeface="ＭＳ Ｐゴシック" charset="-128"/>
              </a:rPr>
              <a:t>Ra, </a:t>
            </a:r>
            <a:r>
              <a:rPr kumimoji="0" lang="en-US" sz="1710" b="0" i="0" u="none" strike="noStrike" kern="0" cap="none" spc="0" normalizeH="0" baseline="30000" noProof="0" dirty="0">
                <a:ln>
                  <a:noFill/>
                </a:ln>
                <a:solidFill>
                  <a:prstClr val="black"/>
                </a:solidFill>
                <a:effectLst/>
                <a:uLnTx/>
                <a:uFillTx/>
                <a:latin typeface="Arial" charset="0"/>
                <a:ea typeface="ＭＳ Ｐゴシック" charset="-128"/>
              </a:rPr>
              <a:t>229</a:t>
            </a:r>
            <a:r>
              <a:rPr kumimoji="0" lang="en-US" sz="1710" b="0" i="0" u="none" strike="noStrike" kern="0" cap="none" spc="0" normalizeH="0" baseline="0" noProof="0" dirty="0">
                <a:ln>
                  <a:noFill/>
                </a:ln>
                <a:solidFill>
                  <a:prstClr val="black"/>
                </a:solidFill>
                <a:effectLst/>
                <a:uLnTx/>
                <a:uFillTx/>
                <a:latin typeface="Arial" charset="0"/>
                <a:ea typeface="ＭＳ Ｐゴシック" charset="-128"/>
              </a:rPr>
              <a:t>Pa are special (</a:t>
            </a:r>
            <a:r>
              <a:rPr kumimoji="0" lang="en-US" sz="1710" b="0" i="0" u="none" strike="noStrike" kern="0" cap="none" spc="0" normalizeH="0" baseline="0" noProof="0" dirty="0">
                <a:ln>
                  <a:noFill/>
                </a:ln>
                <a:solidFill>
                  <a:srgbClr val="FF0000"/>
                </a:solidFill>
                <a:effectLst/>
                <a:uLnTx/>
                <a:uFillTx/>
                <a:latin typeface="Arial" charset="0"/>
                <a:ea typeface="ＭＳ Ｐゴシック" charset="-128"/>
              </a:rPr>
              <a:t>several thousand times more sensitive than </a:t>
            </a:r>
            <a:r>
              <a:rPr kumimoji="0" lang="en-US" sz="1710" b="0" i="0" u="none" strike="noStrike" kern="0" cap="none" spc="0" normalizeH="0" baseline="30000" noProof="0" dirty="0">
                <a:ln>
                  <a:noFill/>
                </a:ln>
                <a:solidFill>
                  <a:srgbClr val="FF0000"/>
                </a:solidFill>
                <a:effectLst/>
                <a:uLnTx/>
                <a:uFillTx/>
                <a:latin typeface="Arial" charset="0"/>
                <a:ea typeface="ＭＳ Ｐゴシック" charset="-128"/>
              </a:rPr>
              <a:t>199</a:t>
            </a:r>
            <a:r>
              <a:rPr kumimoji="0" lang="en-US" sz="1710" b="0" i="0" u="none" strike="noStrike" kern="0" cap="none" spc="0" normalizeH="0" baseline="0" noProof="0" dirty="0">
                <a:ln>
                  <a:noFill/>
                </a:ln>
                <a:solidFill>
                  <a:srgbClr val="FF0000"/>
                </a:solidFill>
                <a:effectLst/>
                <a:uLnTx/>
                <a:uFillTx/>
                <a:latin typeface="Arial" charset="0"/>
                <a:ea typeface="ＭＳ Ｐゴシック" charset="-128"/>
              </a:rPr>
              <a:t>Hg due to octupole deformation</a:t>
            </a:r>
            <a:r>
              <a:rPr kumimoji="0" lang="en-US" sz="1710" b="0" i="0" u="none" strike="noStrike" kern="0" cap="none" spc="0" normalizeH="0" baseline="0" noProof="0" dirty="0">
                <a:ln>
                  <a:noFill/>
                </a:ln>
                <a:solidFill>
                  <a:prstClr val="black"/>
                </a:solidFill>
                <a:effectLst/>
                <a:uLnTx/>
                <a:uFillTx/>
                <a:latin typeface="Arial" charset="0"/>
                <a:ea typeface="ＭＳ Ｐゴシック" charset="-128"/>
              </a:rPr>
              <a:t>). </a:t>
            </a:r>
            <a:r>
              <a:rPr kumimoji="0" lang="en-US" sz="1710" b="0" i="0" u="none" strike="noStrike" kern="0" cap="none" spc="0" normalizeH="0" baseline="0" noProof="0" dirty="0">
                <a:ln>
                  <a:noFill/>
                </a:ln>
                <a:solidFill>
                  <a:srgbClr val="002060"/>
                </a:solidFill>
                <a:effectLst/>
                <a:uLnTx/>
                <a:uFillTx/>
                <a:latin typeface="Arial" charset="0"/>
                <a:ea typeface="ＭＳ Ｐゴシック" charset="-128"/>
              </a:rPr>
              <a:t>Pioneering studies at ANL.</a:t>
            </a:r>
          </a:p>
          <a:p>
            <a:pPr marL="357858" marR="0" lvl="1" indent="-149352" algn="l" defTabSz="791146" rtl="0" eaLnBrk="0" fontAlgn="base" latinLnBrk="0" hangingPunct="0">
              <a:lnSpc>
                <a:spcPct val="100000"/>
              </a:lnSpc>
              <a:spcBef>
                <a:spcPct val="0"/>
              </a:spcBef>
              <a:spcAft>
                <a:spcPts val="600"/>
              </a:spcAft>
              <a:buClrTx/>
              <a:buSzPct val="50000"/>
              <a:buFont typeface="Courier New" pitchFamily="49" charset="0"/>
              <a:buChar char="o"/>
              <a:tabLst/>
              <a:defRPr/>
            </a:pPr>
            <a:endParaRPr kumimoji="0" lang="en-US" sz="600" b="0" i="0" u="none" strike="noStrike" kern="0" cap="none" spc="0" normalizeH="0" baseline="0" noProof="0" dirty="0">
              <a:ln>
                <a:noFill/>
              </a:ln>
              <a:solidFill>
                <a:prstClr val="black"/>
              </a:solidFill>
              <a:effectLst/>
              <a:uLnTx/>
              <a:uFillTx/>
              <a:latin typeface="Arial" charset="0"/>
              <a:ea typeface="ＭＳ Ｐゴシック" charset="-128"/>
            </a:endParaRPr>
          </a:p>
          <a:p>
            <a:pPr marL="177452" marR="0" lvl="0" indent="-1774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900" b="0" i="0" u="none" strike="noStrike" kern="0" cap="none" spc="0" normalizeH="0" baseline="0" noProof="0" dirty="0">
                <a:ln>
                  <a:noFill/>
                </a:ln>
                <a:solidFill>
                  <a:srgbClr val="064308"/>
                </a:solidFill>
                <a:effectLst/>
                <a:uLnTx/>
                <a:uFillTx/>
                <a:latin typeface="Arial" charset="0"/>
                <a:ea typeface="ＭＳ Ｐゴシック" pitchFamily="-65" charset="-128"/>
              </a:rPr>
              <a:t>Parity non-conservation in atoms</a:t>
            </a:r>
          </a:p>
          <a:p>
            <a:pPr marL="357858" marR="0" lvl="1" indent="-149352" algn="l" defTabSz="791146" rtl="0" eaLnBrk="0" fontAlgn="base" latinLnBrk="0" hangingPunct="0">
              <a:lnSpc>
                <a:spcPct val="100000"/>
              </a:lnSpc>
              <a:spcBef>
                <a:spcPct val="0"/>
              </a:spcBef>
              <a:spcAft>
                <a:spcPts val="600"/>
              </a:spcAft>
              <a:buClrTx/>
              <a:buSzPct val="100000"/>
              <a:buFont typeface="Arial" charset="0"/>
              <a:buChar char="•"/>
              <a:tabLst/>
              <a:defRPr/>
            </a:pPr>
            <a:r>
              <a:rPr kumimoji="0" lang="en-US" sz="1710" b="0" i="0" u="none" strike="noStrike" kern="0" cap="none" spc="0" normalizeH="0" baseline="0" noProof="0" dirty="0">
                <a:ln>
                  <a:noFill/>
                </a:ln>
                <a:solidFill>
                  <a:prstClr val="black"/>
                </a:solidFill>
                <a:effectLst/>
                <a:uLnTx/>
                <a:uFillTx/>
                <a:latin typeface="Arial" charset="0"/>
                <a:ea typeface="ＭＳ Ｐゴシック" charset="-128"/>
              </a:rPr>
              <a:t>Weak charge in the nucleus, </a:t>
            </a:r>
            <a:r>
              <a:rPr kumimoji="0" lang="en-US" sz="1710" b="0" i="0" u="none" strike="noStrike" kern="0" cap="none" spc="0" normalizeH="0" baseline="0" noProof="0" dirty="0" err="1">
                <a:ln>
                  <a:noFill/>
                </a:ln>
                <a:solidFill>
                  <a:prstClr val="black"/>
                </a:solidFill>
                <a:effectLst/>
                <a:uLnTx/>
                <a:uFillTx/>
                <a:latin typeface="Arial" charset="0"/>
                <a:ea typeface="ＭＳ Ｐゴシック" charset="-128"/>
              </a:rPr>
              <a:t>anapole</a:t>
            </a:r>
            <a:r>
              <a:rPr kumimoji="0" lang="en-US" sz="1710" b="0" i="0" u="none" strike="noStrike" kern="0" cap="none" spc="0" normalizeH="0" baseline="0" noProof="0" dirty="0">
                <a:ln>
                  <a:noFill/>
                </a:ln>
                <a:solidFill>
                  <a:prstClr val="black"/>
                </a:solidFill>
                <a:effectLst/>
                <a:uLnTx/>
                <a:uFillTx/>
                <a:latin typeface="Arial" charset="0"/>
                <a:ea typeface="ＭＳ Ｐゴシック" charset="-128"/>
              </a:rPr>
              <a:t> moment (Francium isotopes) </a:t>
            </a:r>
          </a:p>
        </p:txBody>
      </p:sp>
      <p:pic>
        <p:nvPicPr>
          <p:cNvPr id="58" name="Picture 57">
            <a:extLst>
              <a:ext uri="{FF2B5EF4-FFF2-40B4-BE49-F238E27FC236}">
                <a16:creationId xmlns:a16="http://schemas.microsoft.com/office/drawing/2014/main" id="{926B4F93-40DD-0159-E05A-6A725972DB3A}"/>
              </a:ext>
            </a:extLst>
          </p:cNvPr>
          <p:cNvPicPr>
            <a:picLocks noChangeAspect="1"/>
          </p:cNvPicPr>
          <p:nvPr/>
        </p:nvPicPr>
        <p:blipFill>
          <a:blip r:embed="rId4"/>
          <a:stretch>
            <a:fillRect/>
          </a:stretch>
        </p:blipFill>
        <p:spPr>
          <a:xfrm>
            <a:off x="5991803" y="3540398"/>
            <a:ext cx="1877734" cy="1319229"/>
          </a:xfrm>
          <a:prstGeom prst="rect">
            <a:avLst/>
          </a:prstGeom>
        </p:spPr>
      </p:pic>
      <p:pic>
        <p:nvPicPr>
          <p:cNvPr id="59" name="Picture 58">
            <a:extLst>
              <a:ext uri="{FF2B5EF4-FFF2-40B4-BE49-F238E27FC236}">
                <a16:creationId xmlns:a16="http://schemas.microsoft.com/office/drawing/2014/main" id="{8B74487B-008E-57F6-991D-0E663C2E8EB3}"/>
              </a:ext>
            </a:extLst>
          </p:cNvPr>
          <p:cNvPicPr>
            <a:picLocks noChangeAspect="1"/>
          </p:cNvPicPr>
          <p:nvPr/>
        </p:nvPicPr>
        <p:blipFill>
          <a:blip r:embed="rId5"/>
          <a:stretch>
            <a:fillRect/>
          </a:stretch>
        </p:blipFill>
        <p:spPr>
          <a:xfrm>
            <a:off x="6415668" y="4724399"/>
            <a:ext cx="1453869" cy="1721421"/>
          </a:xfrm>
          <a:prstGeom prst="rect">
            <a:avLst/>
          </a:prstGeom>
        </p:spPr>
      </p:pic>
    </p:spTree>
    <p:extLst>
      <p:ext uri="{BB962C8B-B14F-4D97-AF65-F5344CB8AC3E}">
        <p14:creationId xmlns:p14="http://schemas.microsoft.com/office/powerpoint/2010/main" val="22575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B91226-8C87-E2D7-19A5-03968A018A28}"/>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BC7BB0B4-BC92-3D8C-3788-F0E3C53562FF}"/>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29</a:t>
            </a:fld>
            <a:endParaRPr lang="en-US" dirty="0">
              <a:solidFill>
                <a:prstClr val="black">
                  <a:tint val="75000"/>
                </a:prstClr>
              </a:solidFill>
            </a:endParaRPr>
          </a:p>
        </p:txBody>
      </p:sp>
      <p:pic>
        <p:nvPicPr>
          <p:cNvPr id="7" name="Picture 6" descr="A graph of a graph showing different colored circles and numbers&#10;&#10;Description automatically generated with medium confidence">
            <a:extLst>
              <a:ext uri="{FF2B5EF4-FFF2-40B4-BE49-F238E27FC236}">
                <a16:creationId xmlns:a16="http://schemas.microsoft.com/office/drawing/2014/main" id="{BE49044F-7B41-9EAF-DAE3-D8B89B78A8ED}"/>
              </a:ext>
            </a:extLst>
          </p:cNvPr>
          <p:cNvPicPr>
            <a:picLocks noChangeAspect="1"/>
          </p:cNvPicPr>
          <p:nvPr/>
        </p:nvPicPr>
        <p:blipFill>
          <a:blip r:embed="rId2"/>
          <a:stretch>
            <a:fillRect/>
          </a:stretch>
        </p:blipFill>
        <p:spPr>
          <a:xfrm>
            <a:off x="685800" y="514350"/>
            <a:ext cx="7772400" cy="5829300"/>
          </a:xfrm>
          <a:prstGeom prst="rect">
            <a:avLst/>
          </a:prstGeom>
        </p:spPr>
      </p:pic>
      <p:sp>
        <p:nvSpPr>
          <p:cNvPr id="9" name="TextBox 8">
            <a:extLst>
              <a:ext uri="{FF2B5EF4-FFF2-40B4-BE49-F238E27FC236}">
                <a16:creationId xmlns:a16="http://schemas.microsoft.com/office/drawing/2014/main" id="{CC84911C-3F6D-B867-9692-62C4B893A86C}"/>
              </a:ext>
            </a:extLst>
          </p:cNvPr>
          <p:cNvSpPr txBox="1"/>
          <p:nvPr/>
        </p:nvSpPr>
        <p:spPr>
          <a:xfrm>
            <a:off x="3147647" y="5567588"/>
            <a:ext cx="5310553" cy="338554"/>
          </a:xfrm>
          <a:prstGeom prst="rect">
            <a:avLst/>
          </a:prstGeom>
          <a:noFill/>
        </p:spPr>
        <p:txBody>
          <a:bodyPr wrap="square">
            <a:spAutoFit/>
          </a:bodyPr>
          <a:lstStyle/>
          <a:p>
            <a:r>
              <a:rPr lang="en-US" sz="1600" dirty="0">
                <a:effectLst/>
                <a:latin typeface="Helvetica" pitchFamily="2" charset="0"/>
              </a:rPr>
              <a:t>Figure thanks to </a:t>
            </a:r>
            <a:r>
              <a:rPr lang="en-US" sz="1600" dirty="0" err="1">
                <a:effectLst/>
                <a:latin typeface="Helvetica" pitchFamily="2" charset="0"/>
              </a:rPr>
              <a:t>Demille</a:t>
            </a:r>
            <a:r>
              <a:rPr lang="en-US" sz="1600" dirty="0">
                <a:effectLst/>
                <a:latin typeface="Helvetica" pitchFamily="2" charset="0"/>
              </a:rPr>
              <a:t>, </a:t>
            </a:r>
            <a:r>
              <a:rPr lang="en-US" sz="1600" dirty="0" err="1">
                <a:effectLst/>
                <a:latin typeface="Helvetica" pitchFamily="2" charset="0"/>
              </a:rPr>
              <a:t>Hutzler</a:t>
            </a:r>
            <a:r>
              <a:rPr lang="en-US" sz="1600" dirty="0">
                <a:effectLst/>
                <a:latin typeface="Helvetica" pitchFamily="2" charset="0"/>
              </a:rPr>
              <a:t>, </a:t>
            </a:r>
            <a:r>
              <a:rPr lang="en-US" sz="1600" dirty="0" err="1">
                <a:effectLst/>
                <a:latin typeface="Helvetica" pitchFamily="2" charset="0"/>
              </a:rPr>
              <a:t>Jayich</a:t>
            </a:r>
            <a:r>
              <a:rPr lang="en-US" sz="1600" dirty="0">
                <a:effectLst/>
                <a:latin typeface="Helvetica" pitchFamily="2" charset="0"/>
              </a:rPr>
              <a:t>, Garcia-Ruiz,…</a:t>
            </a:r>
          </a:p>
        </p:txBody>
      </p:sp>
      <p:grpSp>
        <p:nvGrpSpPr>
          <p:cNvPr id="12" name="Group 11">
            <a:extLst>
              <a:ext uri="{FF2B5EF4-FFF2-40B4-BE49-F238E27FC236}">
                <a16:creationId xmlns:a16="http://schemas.microsoft.com/office/drawing/2014/main" id="{1FDE57E6-E26D-6E73-E56F-A1C0989F7EFE}"/>
              </a:ext>
            </a:extLst>
          </p:cNvPr>
          <p:cNvGrpSpPr/>
          <p:nvPr/>
        </p:nvGrpSpPr>
        <p:grpSpPr>
          <a:xfrm>
            <a:off x="4003572" y="1724195"/>
            <a:ext cx="3467594" cy="1352715"/>
            <a:chOff x="4003572" y="1724195"/>
            <a:chExt cx="3467594" cy="1352715"/>
          </a:xfrm>
        </p:grpSpPr>
        <p:pic>
          <p:nvPicPr>
            <p:cNvPr id="5" name="Picture 4">
              <a:extLst>
                <a:ext uri="{FF2B5EF4-FFF2-40B4-BE49-F238E27FC236}">
                  <a16:creationId xmlns:a16="http://schemas.microsoft.com/office/drawing/2014/main" id="{5E5361EE-85FC-0E72-79B5-7F2F69C2240B}"/>
                </a:ext>
              </a:extLst>
            </p:cNvPr>
            <p:cNvPicPr>
              <a:picLocks noChangeAspect="1"/>
            </p:cNvPicPr>
            <p:nvPr/>
          </p:nvPicPr>
          <p:blipFill>
            <a:blip r:embed="rId3"/>
            <a:stretch>
              <a:fillRect/>
            </a:stretch>
          </p:blipFill>
          <p:spPr>
            <a:xfrm>
              <a:off x="4003572" y="1724195"/>
              <a:ext cx="1525402" cy="1352715"/>
            </a:xfrm>
            <a:prstGeom prst="rect">
              <a:avLst/>
            </a:prstGeom>
            <a:ln>
              <a:solidFill>
                <a:schemeClr val="accent1"/>
              </a:solidFill>
            </a:ln>
          </p:spPr>
        </p:pic>
        <p:sp>
          <p:nvSpPr>
            <p:cNvPr id="11" name="TextBox 10">
              <a:extLst>
                <a:ext uri="{FF2B5EF4-FFF2-40B4-BE49-F238E27FC236}">
                  <a16:creationId xmlns:a16="http://schemas.microsoft.com/office/drawing/2014/main" id="{9F911530-5A7B-6E3C-1566-6774F82CFA85}"/>
                </a:ext>
              </a:extLst>
            </p:cNvPr>
            <p:cNvSpPr txBox="1"/>
            <p:nvPr/>
          </p:nvSpPr>
          <p:spPr>
            <a:xfrm>
              <a:off x="5528974" y="1909175"/>
              <a:ext cx="1942192" cy="830997"/>
            </a:xfrm>
            <a:prstGeom prst="rect">
              <a:avLst/>
            </a:prstGeom>
            <a:noFill/>
          </p:spPr>
          <p:txBody>
            <a:bodyPr wrap="square">
              <a:spAutoFit/>
            </a:bodyPr>
            <a:lstStyle/>
            <a:p>
              <a:r>
                <a:rPr kumimoji="0" lang="en-US" sz="1600" b="0" i="0" u="none" strike="noStrike" kern="0" cap="none" spc="0" normalizeH="0" baseline="0" noProof="0" dirty="0">
                  <a:ln>
                    <a:noFill/>
                  </a:ln>
                  <a:solidFill>
                    <a:srgbClr val="FF0000"/>
                  </a:solidFill>
                  <a:effectLst/>
                  <a:uLnTx/>
                  <a:uFillTx/>
                  <a:latin typeface="Arial" charset="0"/>
                  <a:ea typeface="ＭＳ Ｐゴシック" charset="-128"/>
                </a:rPr>
                <a:t>Enhancement:</a:t>
              </a:r>
            </a:p>
            <a:p>
              <a:pPr marL="120650" indent="-120650">
                <a:buFont typeface="Arial" panose="020B0604020202020204" pitchFamily="34" charset="0"/>
                <a:buChar char="•"/>
              </a:pPr>
              <a:r>
                <a:rPr kumimoji="0" lang="en-US" sz="1600" b="0" i="0" u="none" strike="noStrike" kern="0" cap="none" spc="0" normalizeH="0" baseline="0" noProof="0" dirty="0">
                  <a:ln>
                    <a:noFill/>
                  </a:ln>
                  <a:solidFill>
                    <a:srgbClr val="FF0000"/>
                  </a:solidFill>
                  <a:effectLst/>
                  <a:uLnTx/>
                  <a:uFillTx/>
                  <a:latin typeface="Arial" charset="0"/>
                  <a:ea typeface="ＭＳ Ｐゴシック" charset="-128"/>
                </a:rPr>
                <a:t>Nuclear ~10</a:t>
              </a:r>
              <a:r>
                <a:rPr kumimoji="0" lang="en-US" sz="1600" b="0" i="0" u="none" strike="noStrike" kern="0" cap="none" spc="0" normalizeH="0" baseline="30000" noProof="0" dirty="0">
                  <a:ln>
                    <a:noFill/>
                  </a:ln>
                  <a:solidFill>
                    <a:srgbClr val="FF0000"/>
                  </a:solidFill>
                  <a:effectLst/>
                  <a:uLnTx/>
                  <a:uFillTx/>
                  <a:latin typeface="Arial" charset="0"/>
                  <a:ea typeface="ＭＳ Ｐゴシック" charset="-128"/>
                </a:rPr>
                <a:t>3</a:t>
              </a:r>
              <a:endParaRPr kumimoji="0" lang="en-US" sz="1600" b="0" i="0" u="none" strike="noStrike" kern="0" cap="none" spc="0" normalizeH="0" baseline="0" noProof="0" dirty="0">
                <a:ln>
                  <a:noFill/>
                </a:ln>
                <a:solidFill>
                  <a:srgbClr val="FF0000"/>
                </a:solidFill>
                <a:effectLst/>
                <a:uLnTx/>
                <a:uFillTx/>
                <a:latin typeface="Arial" charset="0"/>
                <a:ea typeface="ＭＳ Ｐゴシック" charset="-128"/>
              </a:endParaRPr>
            </a:p>
            <a:p>
              <a:pPr marL="120650" indent="-120650">
                <a:buFont typeface="Arial" panose="020B0604020202020204" pitchFamily="34" charset="0"/>
                <a:buChar char="•"/>
              </a:pPr>
              <a:r>
                <a:rPr kumimoji="0" lang="en-US" sz="1600" b="0" i="0" u="none" strike="noStrike" kern="0" cap="none" spc="0" normalizeH="0" baseline="0" noProof="0" dirty="0">
                  <a:ln>
                    <a:noFill/>
                  </a:ln>
                  <a:solidFill>
                    <a:srgbClr val="FF0000"/>
                  </a:solidFill>
                  <a:effectLst/>
                  <a:uLnTx/>
                  <a:uFillTx/>
                  <a:latin typeface="Arial" charset="0"/>
                  <a:ea typeface="ＭＳ Ｐゴシック" charset="-128"/>
                </a:rPr>
                <a:t>Molecular ~10</a:t>
              </a:r>
              <a:r>
                <a:rPr kumimoji="0" lang="en-US" sz="1600" b="0" i="0" u="none" strike="noStrike" kern="0" cap="none" spc="0" normalizeH="0" baseline="30000" noProof="0" dirty="0">
                  <a:ln>
                    <a:noFill/>
                  </a:ln>
                  <a:solidFill>
                    <a:srgbClr val="FF0000"/>
                  </a:solidFill>
                  <a:effectLst/>
                  <a:uLnTx/>
                  <a:uFillTx/>
                  <a:latin typeface="Arial" charset="0"/>
                  <a:ea typeface="ＭＳ Ｐゴシック" charset="-128"/>
                </a:rPr>
                <a:t>3</a:t>
              </a:r>
              <a:endParaRPr lang="en-US" sz="1600" baseline="30000" dirty="0"/>
            </a:p>
          </p:txBody>
        </p:sp>
      </p:grpSp>
      <p:sp>
        <p:nvSpPr>
          <p:cNvPr id="4" name="Title 1">
            <a:extLst>
              <a:ext uri="{FF2B5EF4-FFF2-40B4-BE49-F238E27FC236}">
                <a16:creationId xmlns:a16="http://schemas.microsoft.com/office/drawing/2014/main" id="{6BFCE906-A196-0DDF-A438-0A353D9F5812}"/>
              </a:ext>
            </a:extLst>
          </p:cNvPr>
          <p:cNvSpPr txBox="1">
            <a:spLocks/>
          </p:cNvSpPr>
          <p:nvPr/>
        </p:nvSpPr>
        <p:spPr>
          <a:xfrm>
            <a:off x="411578" y="100459"/>
            <a:ext cx="8564888" cy="485775"/>
          </a:xfrm>
          <a:prstGeom prst="rect">
            <a:avLst/>
          </a:prstGeom>
        </p:spPr>
        <p:txBody>
          <a:bodyPr>
            <a:noAutofit/>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a:latin typeface="Arial" panose="020B0604020202020204" pitchFamily="34" charset="0"/>
                <a:cs typeface="Arial" panose="020B0604020202020204" pitchFamily="34" charset="0"/>
              </a:rPr>
              <a:t>EDM searches – Exciting opportunities at FRIB</a:t>
            </a:r>
          </a:p>
        </p:txBody>
      </p:sp>
    </p:spTree>
    <p:extLst>
      <p:ext uri="{BB962C8B-B14F-4D97-AF65-F5344CB8AC3E}">
        <p14:creationId xmlns:p14="http://schemas.microsoft.com/office/powerpoint/2010/main" val="13628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idx="4294967295"/>
          </p:nvPr>
        </p:nvSpPr>
        <p:spPr>
          <a:xfrm>
            <a:off x="0" y="-19050"/>
            <a:ext cx="8991600" cy="485775"/>
          </a:xfrm>
          <a:prstGeom prst="rect">
            <a:avLst/>
          </a:prstGeom>
        </p:spPr>
        <p:txBody>
          <a:bodyPr/>
          <a:lstStyle/>
          <a:p>
            <a:r>
              <a:rPr lang="en-US" sz="3200" dirty="0">
                <a:solidFill>
                  <a:srgbClr val="002060"/>
                </a:solidFill>
                <a:latin typeface="Arial" pitchFamily="34" charset="0"/>
                <a:ea typeface="ＭＳ Ｐゴシック"/>
                <a:cs typeface="ＭＳ Ｐゴシック"/>
              </a:rPr>
              <a:t>FRIB Laboratory</a:t>
            </a:r>
          </a:p>
        </p:txBody>
      </p:sp>
      <p:sp>
        <p:nvSpPr>
          <p:cNvPr id="2" name="Footer Placeholder 1"/>
          <p:cNvSpPr>
            <a:spLocks noGrp="1"/>
          </p:cNvSpPr>
          <p:nvPr>
            <p:ph type="ftr" sz="quarter" idx="3"/>
          </p:nvPr>
        </p:nvSpPr>
        <p:spPr/>
        <p:txBody>
          <a:bodyPr/>
          <a:lstStyle/>
          <a:p>
            <a:r>
              <a:rPr lang="en-US"/>
              <a:t>W. Nazarewicz, Fermilab, Sep. 2023</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3</a:t>
            </a:fld>
            <a:endParaRPr lang="en-US" dirty="0">
              <a:solidFill>
                <a:prstClr val="black">
                  <a:tint val="75000"/>
                </a:prstClr>
              </a:solidFill>
            </a:endParaRPr>
          </a:p>
        </p:txBody>
      </p:sp>
      <p:sp>
        <p:nvSpPr>
          <p:cNvPr id="4" name="Content Placeholder 5">
            <a:extLst>
              <a:ext uri="{FF2B5EF4-FFF2-40B4-BE49-F238E27FC236}">
                <a16:creationId xmlns:a16="http://schemas.microsoft.com/office/drawing/2014/main" id="{2AC8F3EC-B0B0-9F96-1050-81B9F07CE9D3}"/>
              </a:ext>
            </a:extLst>
          </p:cNvPr>
          <p:cNvSpPr txBox="1">
            <a:spLocks/>
          </p:cNvSpPr>
          <p:nvPr/>
        </p:nvSpPr>
        <p:spPr>
          <a:xfrm>
            <a:off x="66500" y="1085513"/>
            <a:ext cx="8976466" cy="1865126"/>
          </a:xfrm>
          <a:prstGeom prst="rect">
            <a:avLst/>
          </a:prstGeom>
        </p:spPr>
        <p:txBody>
          <a:bodyPr>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ea typeface="ＭＳ Ｐゴシック"/>
                <a:cs typeface="Arial" panose="020B0604020202020204" pitchFamily="34" charset="0"/>
              </a:rPr>
              <a:t>FRIB is a scientific user facility funded by the Department of Energy Office of Science (DOE-SC), Michigan State University, and the State of Michigan.</a:t>
            </a:r>
          </a:p>
          <a:p>
            <a:r>
              <a:rPr lang="en-US" sz="1800" dirty="0">
                <a:latin typeface="Arial" panose="020B0604020202020204" pitchFamily="34" charset="0"/>
                <a:ea typeface="ＭＳ Ｐゴシック"/>
                <a:cs typeface="Arial" panose="020B0604020202020204" pitchFamily="34" charset="0"/>
              </a:rPr>
              <a:t>FRIB Project started in 2008, concluded on budget and ahead of schedule in January 2022; first experiments started in May 2022. </a:t>
            </a:r>
          </a:p>
          <a:p>
            <a:r>
              <a:rPr lang="en-US" sz="1800" dirty="0">
                <a:latin typeface="Arial" panose="020B0604020202020204" pitchFamily="34" charset="0"/>
                <a:ea typeface="ＭＳ Ｐゴシック"/>
                <a:cs typeface="Arial" panose="020B0604020202020204" pitchFamily="34" charset="0"/>
              </a:rPr>
              <a:t>FRIB is facility for world-unique rare isotope research supporting the mission of the Office of Nuclear Physics in DOE-SC.</a:t>
            </a:r>
          </a:p>
        </p:txBody>
      </p:sp>
      <p:pic>
        <p:nvPicPr>
          <p:cNvPr id="5" name="Picture 4">
            <a:extLst>
              <a:ext uri="{FF2B5EF4-FFF2-40B4-BE49-F238E27FC236}">
                <a16:creationId xmlns:a16="http://schemas.microsoft.com/office/drawing/2014/main" id="{574FF7A3-BB62-29D6-DBF9-7B7B703E4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683" y="3211027"/>
            <a:ext cx="4682450" cy="3121633"/>
          </a:xfrm>
          <a:prstGeom prst="rect">
            <a:avLst/>
          </a:prstGeom>
        </p:spPr>
      </p:pic>
      <p:sp>
        <p:nvSpPr>
          <p:cNvPr id="7" name="Content Placeholder 5">
            <a:extLst>
              <a:ext uri="{FF2B5EF4-FFF2-40B4-BE49-F238E27FC236}">
                <a16:creationId xmlns:a16="http://schemas.microsoft.com/office/drawing/2014/main" id="{8147BC86-5DB9-C1DB-E7C5-AAF0184BA379}"/>
              </a:ext>
            </a:extLst>
          </p:cNvPr>
          <p:cNvSpPr txBox="1">
            <a:spLocks/>
          </p:cNvSpPr>
          <p:nvPr/>
        </p:nvSpPr>
        <p:spPr>
          <a:xfrm>
            <a:off x="66500" y="2950640"/>
            <a:ext cx="4327592" cy="3471720"/>
          </a:xfrm>
          <a:prstGeom prst="rect">
            <a:avLst/>
          </a:prstGeom>
        </p:spPr>
        <p:txBody>
          <a:bodyPr>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Rare isotopes are combinations of protons and neutrons that do not naturally exist on earth – they are made in stars and FRIB can make them until they decay.</a:t>
            </a:r>
          </a:p>
          <a:p>
            <a:r>
              <a:rPr lang="en-US" sz="1800" dirty="0">
                <a:latin typeface="Arial" panose="020B0604020202020204" pitchFamily="34" charset="0"/>
                <a:cs typeface="Arial" panose="020B0604020202020204" pitchFamily="34" charset="0"/>
              </a:rPr>
              <a:t>FRIB enables scientists to make discoveries about the properties of these rare isotopes to better understand the physics of nuclei, nuclear astrophysics, fundamental interactions, and applications for society.</a:t>
            </a:r>
            <a:endParaRPr lang="en-US" sz="1800" dirty="0">
              <a:latin typeface="Arial" panose="020B0604020202020204" pitchFamily="34" charset="0"/>
              <a:ea typeface="ＭＳ Ｐゴシック"/>
              <a:cs typeface="Arial" panose="020B0604020202020204" pitchFamily="34" charset="0"/>
            </a:endParaRPr>
          </a:p>
        </p:txBody>
      </p:sp>
      <p:sp>
        <p:nvSpPr>
          <p:cNvPr id="8" name="TextBox 7">
            <a:extLst>
              <a:ext uri="{FF2B5EF4-FFF2-40B4-BE49-F238E27FC236}">
                <a16:creationId xmlns:a16="http://schemas.microsoft.com/office/drawing/2014/main" id="{75F8AEEA-068D-4E40-C14D-3252D7E812BF}"/>
              </a:ext>
            </a:extLst>
          </p:cNvPr>
          <p:cNvSpPr txBox="1"/>
          <p:nvPr/>
        </p:nvSpPr>
        <p:spPr>
          <a:xfrm>
            <a:off x="293293" y="587327"/>
            <a:ext cx="8698307" cy="369332"/>
          </a:xfrm>
          <a:prstGeom prst="rect">
            <a:avLst/>
          </a:prstGeom>
          <a:noFill/>
        </p:spPr>
        <p:txBody>
          <a:bodyPr wrap="square">
            <a:spAutoFit/>
          </a:bodyPr>
          <a:lstStyle/>
          <a:p>
            <a:r>
              <a:rPr lang="en-US" b="0" dirty="0">
                <a:solidFill>
                  <a:srgbClr val="FF0000"/>
                </a:solidFill>
              </a:rPr>
              <a:t>650 employees, incl. &gt;45 faculty, &gt;120 graduate and </a:t>
            </a:r>
            <a:r>
              <a:rPr lang="en-US" dirty="0">
                <a:solidFill>
                  <a:srgbClr val="FF0000"/>
                </a:solidFill>
              </a:rPr>
              <a:t> &gt;</a:t>
            </a:r>
            <a:r>
              <a:rPr lang="en-US" b="0" dirty="0">
                <a:solidFill>
                  <a:srgbClr val="FF0000"/>
                </a:solidFill>
              </a:rPr>
              <a:t>120 undergraduate students</a:t>
            </a:r>
            <a:endParaRPr lang="en-US" dirty="0">
              <a:solidFill>
                <a:srgbClr val="FF0000"/>
              </a:solidFill>
            </a:endParaRPr>
          </a:p>
        </p:txBody>
      </p:sp>
    </p:spTree>
    <p:extLst>
      <p:ext uri="{BB962C8B-B14F-4D97-AF65-F5344CB8AC3E}">
        <p14:creationId xmlns:p14="http://schemas.microsoft.com/office/powerpoint/2010/main" val="140733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EEC4DE-3ADB-54A1-F193-28FA8F2A171E}"/>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F453D905-0EA9-1DB3-09E9-1C1A5E1A74CA}"/>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30</a:t>
            </a:fld>
            <a:endParaRPr lang="en-US" dirty="0">
              <a:solidFill>
                <a:prstClr val="black">
                  <a:tint val="75000"/>
                </a:prstClr>
              </a:solidFill>
            </a:endParaRPr>
          </a:p>
        </p:txBody>
      </p:sp>
      <p:sp>
        <p:nvSpPr>
          <p:cNvPr id="4" name="TextBox 3">
            <a:extLst>
              <a:ext uri="{FF2B5EF4-FFF2-40B4-BE49-F238E27FC236}">
                <a16:creationId xmlns:a16="http://schemas.microsoft.com/office/drawing/2014/main" id="{53A20996-F924-E75D-FA84-0DBE6CCE858F}"/>
              </a:ext>
            </a:extLst>
          </p:cNvPr>
          <p:cNvSpPr txBox="1"/>
          <p:nvPr/>
        </p:nvSpPr>
        <p:spPr>
          <a:xfrm>
            <a:off x="517233" y="84305"/>
            <a:ext cx="4501553" cy="461665"/>
          </a:xfrm>
          <a:prstGeom prst="rect">
            <a:avLst/>
          </a:prstGeom>
          <a:noFill/>
        </p:spPr>
        <p:txBody>
          <a:bodyPr wrap="none" rtlCol="0">
            <a:spAutoFit/>
          </a:bodyPr>
          <a:lstStyle/>
          <a:p>
            <a:r>
              <a:rPr lang="en-US" sz="2400" dirty="0" err="1">
                <a:solidFill>
                  <a:srgbClr val="002060"/>
                </a:solidFill>
              </a:rPr>
              <a:t>Neutrinoless</a:t>
            </a:r>
            <a:r>
              <a:rPr lang="en-US" sz="2400" dirty="0">
                <a:solidFill>
                  <a:srgbClr val="002060"/>
                </a:solidFill>
              </a:rPr>
              <a:t> double beta decay</a:t>
            </a:r>
          </a:p>
        </p:txBody>
      </p:sp>
      <p:pic>
        <p:nvPicPr>
          <p:cNvPr id="5" name="Picture 4">
            <a:extLst>
              <a:ext uri="{FF2B5EF4-FFF2-40B4-BE49-F238E27FC236}">
                <a16:creationId xmlns:a16="http://schemas.microsoft.com/office/drawing/2014/main" id="{0E19783C-0E2D-D194-041A-37F75BC054D8}"/>
              </a:ext>
            </a:extLst>
          </p:cNvPr>
          <p:cNvPicPr>
            <a:picLocks noChangeAspect="1"/>
          </p:cNvPicPr>
          <p:nvPr/>
        </p:nvPicPr>
        <p:blipFill>
          <a:blip r:embed="rId2"/>
          <a:stretch>
            <a:fillRect/>
          </a:stretch>
        </p:blipFill>
        <p:spPr>
          <a:xfrm>
            <a:off x="5272448" y="116150"/>
            <a:ext cx="3175000" cy="1587500"/>
          </a:xfrm>
          <a:prstGeom prst="rect">
            <a:avLst/>
          </a:prstGeom>
        </p:spPr>
      </p:pic>
      <p:pic>
        <p:nvPicPr>
          <p:cNvPr id="6" name="Picture 5">
            <a:extLst>
              <a:ext uri="{FF2B5EF4-FFF2-40B4-BE49-F238E27FC236}">
                <a16:creationId xmlns:a16="http://schemas.microsoft.com/office/drawing/2014/main" id="{A8320238-DB7A-7E76-F786-94BB57CAC41D}"/>
              </a:ext>
            </a:extLst>
          </p:cNvPr>
          <p:cNvPicPr>
            <a:picLocks noChangeAspect="1"/>
          </p:cNvPicPr>
          <p:nvPr/>
        </p:nvPicPr>
        <p:blipFill>
          <a:blip r:embed="rId3"/>
          <a:stretch>
            <a:fillRect/>
          </a:stretch>
        </p:blipFill>
        <p:spPr>
          <a:xfrm>
            <a:off x="405510" y="3867351"/>
            <a:ext cx="6653658" cy="2495122"/>
          </a:xfrm>
          <a:prstGeom prst="rect">
            <a:avLst/>
          </a:prstGeom>
        </p:spPr>
      </p:pic>
      <p:pic>
        <p:nvPicPr>
          <p:cNvPr id="7" name="Picture 6">
            <a:extLst>
              <a:ext uri="{FF2B5EF4-FFF2-40B4-BE49-F238E27FC236}">
                <a16:creationId xmlns:a16="http://schemas.microsoft.com/office/drawing/2014/main" id="{54623564-68A9-FEA2-E29B-75E915663B14}"/>
              </a:ext>
            </a:extLst>
          </p:cNvPr>
          <p:cNvPicPr>
            <a:picLocks noChangeAspect="1"/>
          </p:cNvPicPr>
          <p:nvPr/>
        </p:nvPicPr>
        <p:blipFill>
          <a:blip r:embed="rId4"/>
          <a:stretch>
            <a:fillRect/>
          </a:stretch>
        </p:blipFill>
        <p:spPr>
          <a:xfrm>
            <a:off x="133943" y="777929"/>
            <a:ext cx="3737610" cy="2857463"/>
          </a:xfrm>
          <a:prstGeom prst="rect">
            <a:avLst/>
          </a:prstGeom>
        </p:spPr>
      </p:pic>
      <p:sp>
        <p:nvSpPr>
          <p:cNvPr id="8" name="TextBox 7">
            <a:extLst>
              <a:ext uri="{FF2B5EF4-FFF2-40B4-BE49-F238E27FC236}">
                <a16:creationId xmlns:a16="http://schemas.microsoft.com/office/drawing/2014/main" id="{9EEA2425-20C9-C530-EE1B-31028B7FB5E3}"/>
              </a:ext>
            </a:extLst>
          </p:cNvPr>
          <p:cNvSpPr txBox="1"/>
          <p:nvPr/>
        </p:nvSpPr>
        <p:spPr>
          <a:xfrm>
            <a:off x="4237042" y="2235037"/>
            <a:ext cx="4632049" cy="923330"/>
          </a:xfrm>
          <a:prstGeom prst="rect">
            <a:avLst/>
          </a:prstGeom>
          <a:noFill/>
        </p:spPr>
        <p:txBody>
          <a:bodyPr wrap="square">
            <a:spAutoFit/>
          </a:bodyPr>
          <a:lstStyle/>
          <a:p>
            <a:r>
              <a:rPr lang="en-US" b="0" i="0" u="none" strike="noStrike" dirty="0">
                <a:effectLst/>
                <a:latin typeface="Arial" panose="020B0604020202020204" pitchFamily="34" charset="0"/>
              </a:rPr>
              <a:t>A “tower of theories” leading to the computation of the nuclear matrix elements M</a:t>
            </a:r>
            <a:r>
              <a:rPr lang="en-US" b="0" i="0" u="none" strike="noStrike" baseline="-25000" dirty="0">
                <a:effectLst/>
                <a:latin typeface="Arial" panose="020B0604020202020204" pitchFamily="34" charset="0"/>
              </a:rPr>
              <a:t>0</a:t>
            </a:r>
            <a:r>
              <a:rPr lang="el-GR" b="0" i="0" u="none" strike="noStrike" baseline="-25000" dirty="0">
                <a:effectLst/>
                <a:latin typeface="Arial" panose="020B0604020202020204" pitchFamily="34" charset="0"/>
              </a:rPr>
              <a:t>ν </a:t>
            </a:r>
            <a:r>
              <a:rPr lang="en-US" b="0" i="0" u="none" strike="noStrike" dirty="0">
                <a:effectLst/>
                <a:latin typeface="Arial" panose="020B0604020202020204" pitchFamily="34" charset="0"/>
              </a:rPr>
              <a:t>that control the rate of 0</a:t>
            </a:r>
            <a:r>
              <a:rPr lang="el-GR" b="0" i="0" u="none" strike="noStrike" dirty="0" err="1">
                <a:effectLst/>
                <a:latin typeface="Arial" panose="020B0604020202020204" pitchFamily="34" charset="0"/>
              </a:rPr>
              <a:t>νββ</a:t>
            </a:r>
            <a:r>
              <a:rPr lang="pl-PL" b="0" i="0" u="none" strike="noStrike" dirty="0">
                <a:effectLst/>
                <a:latin typeface="Arial" panose="020B0604020202020204" pitchFamily="34" charset="0"/>
              </a:rPr>
              <a:t> </a:t>
            </a:r>
            <a:r>
              <a:rPr lang="en-US" b="0" i="0" u="none" strike="noStrike" dirty="0">
                <a:effectLst/>
                <a:latin typeface="Arial" panose="020B0604020202020204" pitchFamily="34" charset="0"/>
              </a:rPr>
              <a:t>decay</a:t>
            </a:r>
            <a:endParaRPr lang="en-US" dirty="0"/>
          </a:p>
        </p:txBody>
      </p:sp>
      <p:sp>
        <p:nvSpPr>
          <p:cNvPr id="9" name="TextBox 8">
            <a:extLst>
              <a:ext uri="{FF2B5EF4-FFF2-40B4-BE49-F238E27FC236}">
                <a16:creationId xmlns:a16="http://schemas.microsoft.com/office/drawing/2014/main" id="{2318AD63-EB63-CE6F-B18D-DCF733C0FA58}"/>
              </a:ext>
            </a:extLst>
          </p:cNvPr>
          <p:cNvSpPr txBox="1"/>
          <p:nvPr/>
        </p:nvSpPr>
        <p:spPr>
          <a:xfrm>
            <a:off x="7197956" y="4143573"/>
            <a:ext cx="1778510" cy="1200329"/>
          </a:xfrm>
          <a:prstGeom prst="rect">
            <a:avLst/>
          </a:prstGeom>
          <a:noFill/>
        </p:spPr>
        <p:txBody>
          <a:bodyPr wrap="square">
            <a:spAutoFit/>
          </a:bodyPr>
          <a:lstStyle/>
          <a:p>
            <a:r>
              <a:rPr lang="en-US" dirty="0" err="1"/>
              <a:t>Novario</a:t>
            </a:r>
            <a:r>
              <a:rPr lang="en-US" dirty="0"/>
              <a:t> et al., Phys. Rev. Lett. 126,</a:t>
            </a:r>
          </a:p>
          <a:p>
            <a:r>
              <a:rPr lang="en-US" dirty="0"/>
              <a:t>182502 (2021)</a:t>
            </a:r>
          </a:p>
        </p:txBody>
      </p:sp>
      <p:sp>
        <p:nvSpPr>
          <p:cNvPr id="10" name="TextBox 9">
            <a:extLst>
              <a:ext uri="{FF2B5EF4-FFF2-40B4-BE49-F238E27FC236}">
                <a16:creationId xmlns:a16="http://schemas.microsoft.com/office/drawing/2014/main" id="{79A7245E-295A-9BA5-94D5-26F1E6746329}"/>
              </a:ext>
            </a:extLst>
          </p:cNvPr>
          <p:cNvSpPr txBox="1"/>
          <p:nvPr/>
        </p:nvSpPr>
        <p:spPr>
          <a:xfrm>
            <a:off x="5272448" y="3224848"/>
            <a:ext cx="2265364" cy="523220"/>
          </a:xfrm>
          <a:prstGeom prst="rect">
            <a:avLst/>
          </a:prstGeom>
          <a:noFill/>
        </p:spPr>
        <p:txBody>
          <a:bodyPr wrap="none" rtlCol="0">
            <a:spAutoFit/>
          </a:bodyPr>
          <a:lstStyle/>
          <a:p>
            <a:r>
              <a:rPr lang="en-US" sz="2800" dirty="0">
                <a:solidFill>
                  <a:srgbClr val="FF0000"/>
                </a:solidFill>
              </a:rPr>
              <a:t>OPERATOR!</a:t>
            </a:r>
          </a:p>
        </p:txBody>
      </p:sp>
      <p:sp>
        <p:nvSpPr>
          <p:cNvPr id="11" name="TextBox 10">
            <a:extLst>
              <a:ext uri="{FF2B5EF4-FFF2-40B4-BE49-F238E27FC236}">
                <a16:creationId xmlns:a16="http://schemas.microsoft.com/office/drawing/2014/main" id="{C1EED5FA-2228-41FE-9288-4965D1008BD4}"/>
              </a:ext>
            </a:extLst>
          </p:cNvPr>
          <p:cNvSpPr txBox="1"/>
          <p:nvPr/>
        </p:nvSpPr>
        <p:spPr>
          <a:xfrm>
            <a:off x="3962135" y="1830373"/>
            <a:ext cx="5181865" cy="369332"/>
          </a:xfrm>
          <a:prstGeom prst="rect">
            <a:avLst/>
          </a:prstGeom>
          <a:noFill/>
        </p:spPr>
        <p:txBody>
          <a:bodyPr wrap="square">
            <a:spAutoFit/>
          </a:bodyPr>
          <a:lstStyle/>
          <a:p>
            <a:r>
              <a:rPr lang="en-US" dirty="0">
                <a:latin typeface="Arial" panose="020B0604020202020204" pitchFamily="34" charset="0"/>
              </a:rPr>
              <a:t>V. </a:t>
            </a:r>
            <a:r>
              <a:rPr lang="en-US" dirty="0" err="1">
                <a:latin typeface="Arial" panose="020B0604020202020204" pitchFamily="34" charset="0"/>
              </a:rPr>
              <a:t>Cirigliano</a:t>
            </a:r>
            <a:r>
              <a:rPr lang="en-US" dirty="0">
                <a:latin typeface="Arial" panose="020B0604020202020204" pitchFamily="34" charset="0"/>
              </a:rPr>
              <a:t> et al., J. Phys. G 49, 120502 (2022)</a:t>
            </a:r>
            <a:endParaRPr lang="en-US" dirty="0"/>
          </a:p>
        </p:txBody>
      </p:sp>
    </p:spTree>
    <p:extLst>
      <p:ext uri="{BB962C8B-B14F-4D97-AF65-F5344CB8AC3E}">
        <p14:creationId xmlns:p14="http://schemas.microsoft.com/office/powerpoint/2010/main" val="178167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2AAA68-9799-3E27-3BB7-E79E35B59899}"/>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1F20C6A4-8949-5E91-54B9-545EECDB20E7}"/>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31</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6840472B-67CB-42EF-14C4-D5D9CE9D08C1}"/>
              </a:ext>
            </a:extLst>
          </p:cNvPr>
          <p:cNvPicPr>
            <a:picLocks noChangeAspect="1"/>
          </p:cNvPicPr>
          <p:nvPr/>
        </p:nvPicPr>
        <p:blipFill>
          <a:blip r:embed="rId2"/>
          <a:stretch>
            <a:fillRect/>
          </a:stretch>
        </p:blipFill>
        <p:spPr>
          <a:xfrm>
            <a:off x="632776" y="505938"/>
            <a:ext cx="5158424" cy="5577900"/>
          </a:xfrm>
          <a:prstGeom prst="rect">
            <a:avLst/>
          </a:prstGeom>
        </p:spPr>
      </p:pic>
      <p:sp>
        <p:nvSpPr>
          <p:cNvPr id="5" name="TextBox 4">
            <a:extLst>
              <a:ext uri="{FF2B5EF4-FFF2-40B4-BE49-F238E27FC236}">
                <a16:creationId xmlns:a16="http://schemas.microsoft.com/office/drawing/2014/main" id="{62011904-84D9-6754-F6FB-DD3536733E0C}"/>
              </a:ext>
            </a:extLst>
          </p:cNvPr>
          <p:cNvSpPr txBox="1"/>
          <p:nvPr/>
        </p:nvSpPr>
        <p:spPr>
          <a:xfrm>
            <a:off x="6007609" y="1951672"/>
            <a:ext cx="2968857" cy="1477328"/>
          </a:xfrm>
          <a:prstGeom prst="rect">
            <a:avLst/>
          </a:prstGeom>
          <a:noFill/>
        </p:spPr>
        <p:txBody>
          <a:bodyPr wrap="square">
            <a:spAutoFit/>
          </a:bodyPr>
          <a:lstStyle/>
          <a:p>
            <a:r>
              <a:rPr lang="en-US" b="0" i="0" u="none" strike="noStrike" dirty="0">
                <a:effectLst/>
                <a:latin typeface="Arial" panose="020B0604020202020204" pitchFamily="34" charset="0"/>
              </a:rPr>
              <a:t>The road to calculations of M</a:t>
            </a:r>
            <a:r>
              <a:rPr lang="en-US" b="0" i="0" u="none" strike="noStrike" baseline="-25000" dirty="0">
                <a:effectLst/>
                <a:latin typeface="Arial" panose="020B0604020202020204" pitchFamily="34" charset="0"/>
              </a:rPr>
              <a:t>0</a:t>
            </a:r>
            <a:r>
              <a:rPr lang="el-GR" b="0" i="0" u="none" strike="noStrike" baseline="-25000" dirty="0">
                <a:effectLst/>
                <a:latin typeface="Arial" panose="020B0604020202020204" pitchFamily="34" charset="0"/>
              </a:rPr>
              <a:t>ν </a:t>
            </a:r>
            <a:r>
              <a:rPr lang="en-US" b="0" i="0" u="none" strike="noStrike" dirty="0">
                <a:effectLst/>
                <a:latin typeface="Arial" panose="020B0604020202020204" pitchFamily="34" charset="0"/>
              </a:rPr>
              <a:t>with uncertainty quantification that accounts for all limitations of the nuclear-physics calculation</a:t>
            </a:r>
            <a:endParaRPr lang="en-US" dirty="0"/>
          </a:p>
        </p:txBody>
      </p:sp>
      <p:sp>
        <p:nvSpPr>
          <p:cNvPr id="6" name="TextBox 5">
            <a:extLst>
              <a:ext uri="{FF2B5EF4-FFF2-40B4-BE49-F238E27FC236}">
                <a16:creationId xmlns:a16="http://schemas.microsoft.com/office/drawing/2014/main" id="{99BC5083-A625-5D5A-9807-48BA7410FA0C}"/>
              </a:ext>
            </a:extLst>
          </p:cNvPr>
          <p:cNvSpPr txBox="1"/>
          <p:nvPr/>
        </p:nvSpPr>
        <p:spPr>
          <a:xfrm>
            <a:off x="6007609" y="3820246"/>
            <a:ext cx="2968857" cy="646331"/>
          </a:xfrm>
          <a:prstGeom prst="rect">
            <a:avLst/>
          </a:prstGeom>
          <a:noFill/>
        </p:spPr>
        <p:txBody>
          <a:bodyPr wrap="square">
            <a:spAutoFit/>
          </a:bodyPr>
          <a:lstStyle/>
          <a:p>
            <a:r>
              <a:rPr lang="en-US" dirty="0">
                <a:latin typeface="Arial" panose="020B0604020202020204" pitchFamily="34" charset="0"/>
              </a:rPr>
              <a:t>V. </a:t>
            </a:r>
            <a:r>
              <a:rPr lang="en-US" dirty="0" err="1">
                <a:latin typeface="Arial" panose="020B0604020202020204" pitchFamily="34" charset="0"/>
              </a:rPr>
              <a:t>Cirigliano</a:t>
            </a:r>
            <a:r>
              <a:rPr lang="en-US" dirty="0">
                <a:latin typeface="Arial" panose="020B0604020202020204" pitchFamily="34" charset="0"/>
              </a:rPr>
              <a:t> et al., J. Phys. G 49, 120502 (2022)</a:t>
            </a:r>
            <a:endParaRPr lang="en-US" dirty="0"/>
          </a:p>
        </p:txBody>
      </p:sp>
      <p:sp>
        <p:nvSpPr>
          <p:cNvPr id="7" name="TextBox 6">
            <a:extLst>
              <a:ext uri="{FF2B5EF4-FFF2-40B4-BE49-F238E27FC236}">
                <a16:creationId xmlns:a16="http://schemas.microsoft.com/office/drawing/2014/main" id="{619EFE99-C437-18B3-B21C-665557317F46}"/>
              </a:ext>
            </a:extLst>
          </p:cNvPr>
          <p:cNvSpPr txBox="1"/>
          <p:nvPr/>
        </p:nvSpPr>
        <p:spPr>
          <a:xfrm>
            <a:off x="6344998" y="254921"/>
            <a:ext cx="2294078" cy="1384995"/>
          </a:xfrm>
          <a:prstGeom prst="rect">
            <a:avLst/>
          </a:prstGeom>
          <a:noFill/>
        </p:spPr>
        <p:txBody>
          <a:bodyPr wrap="square" rtlCol="0">
            <a:spAutoFit/>
          </a:bodyPr>
          <a:lstStyle/>
          <a:p>
            <a:r>
              <a:rPr lang="en-US" sz="2800" dirty="0">
                <a:solidFill>
                  <a:srgbClr val="FF0000"/>
                </a:solidFill>
              </a:rPr>
              <a:t>Quantified many body problem! </a:t>
            </a:r>
          </a:p>
        </p:txBody>
      </p:sp>
      <p:sp>
        <p:nvSpPr>
          <p:cNvPr id="8" name="TextBox 7">
            <a:extLst>
              <a:ext uri="{FF2B5EF4-FFF2-40B4-BE49-F238E27FC236}">
                <a16:creationId xmlns:a16="http://schemas.microsoft.com/office/drawing/2014/main" id="{D8BD52A5-FF21-2EE2-0C9F-4E86C90B3514}"/>
              </a:ext>
            </a:extLst>
          </p:cNvPr>
          <p:cNvSpPr txBox="1"/>
          <p:nvPr/>
        </p:nvSpPr>
        <p:spPr>
          <a:xfrm>
            <a:off x="6007609" y="5068375"/>
            <a:ext cx="2968857" cy="830997"/>
          </a:xfrm>
          <a:prstGeom prst="rect">
            <a:avLst/>
          </a:prstGeom>
          <a:noFill/>
        </p:spPr>
        <p:txBody>
          <a:bodyPr wrap="square" rtlCol="0">
            <a:spAutoFit/>
          </a:bodyPr>
          <a:lstStyle/>
          <a:p>
            <a:r>
              <a:rPr lang="en-US" sz="2400" dirty="0">
                <a:solidFill>
                  <a:srgbClr val="FF0000"/>
                </a:solidFill>
              </a:rPr>
              <a:t>A similar progress in the area of the EDM</a:t>
            </a:r>
          </a:p>
        </p:txBody>
      </p:sp>
    </p:spTree>
    <p:extLst>
      <p:ext uri="{BB962C8B-B14F-4D97-AF65-F5344CB8AC3E}">
        <p14:creationId xmlns:p14="http://schemas.microsoft.com/office/powerpoint/2010/main" val="386679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idx="4294967295"/>
          </p:nvPr>
        </p:nvSpPr>
        <p:spPr>
          <a:xfrm>
            <a:off x="3088687" y="0"/>
            <a:ext cx="3195231" cy="769441"/>
          </a:xfrm>
          <a:prstGeom prst="rect">
            <a:avLst/>
          </a:prstGeom>
        </p:spPr>
        <p:txBody>
          <a:bodyPr wrap="none">
            <a:spAutoFit/>
          </a:bodyPr>
          <a:lstStyle/>
          <a:p>
            <a:r>
              <a:rPr lang="en-US" dirty="0">
                <a:latin typeface="Arial" pitchFamily="34" charset="0"/>
              </a:rPr>
              <a:t>Who cares?</a:t>
            </a:r>
            <a:endParaRPr lang="en-US" dirty="0">
              <a:latin typeface="Arial" pitchFamily="34" charset="0"/>
              <a:ea typeface="ＭＳ Ｐゴシック"/>
              <a:cs typeface="ＭＳ Ｐゴシック"/>
            </a:endParaRPr>
          </a:p>
        </p:txBody>
      </p:sp>
      <p:sp>
        <p:nvSpPr>
          <p:cNvPr id="17" name="Text Placeholder 7"/>
          <p:cNvSpPr txBox="1">
            <a:spLocks/>
          </p:cNvSpPr>
          <p:nvPr/>
        </p:nvSpPr>
        <p:spPr bwMode="auto">
          <a:xfrm>
            <a:off x="493862" y="672720"/>
            <a:ext cx="8991600" cy="3323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2400" b="0" kern="0" dirty="0">
                <a:solidFill>
                  <a:srgbClr val="002060"/>
                </a:solidFill>
              </a:rPr>
              <a:t>What are practical and scientific uses of nuclei?</a:t>
            </a:r>
          </a:p>
        </p:txBody>
      </p:sp>
      <p:pic>
        <p:nvPicPr>
          <p:cNvPr id="20" name="Picture 9" descr="Scaled Image"/>
          <p:cNvPicPr>
            <a:picLocks noChangeAspect="1" noChangeArrowheads="1"/>
          </p:cNvPicPr>
          <p:nvPr/>
        </p:nvPicPr>
        <p:blipFill>
          <a:blip r:embed="rId3"/>
          <a:srcRect/>
          <a:stretch>
            <a:fillRect/>
          </a:stretch>
        </p:blipFill>
        <p:spPr bwMode="auto">
          <a:xfrm>
            <a:off x="167535" y="3591836"/>
            <a:ext cx="2585627" cy="1715028"/>
          </a:xfrm>
          <a:prstGeom prst="rect">
            <a:avLst/>
          </a:prstGeom>
          <a:noFill/>
          <a:effectLst>
            <a:outerShdw blurRad="63500" dist="38099" dir="2700000" algn="ctr" rotWithShape="0">
              <a:srgbClr val="000000">
                <a:alpha val="74998"/>
              </a:srgbClr>
            </a:outerShdw>
          </a:effectLst>
        </p:spPr>
      </p:pic>
      <p:pic>
        <p:nvPicPr>
          <p:cNvPr id="21" name="Picture 11" descr="Scaled Image 1"/>
          <p:cNvPicPr>
            <a:picLocks noChangeAspect="1" noChangeArrowheads="1"/>
          </p:cNvPicPr>
          <p:nvPr/>
        </p:nvPicPr>
        <p:blipFill>
          <a:blip r:embed="rId4"/>
          <a:srcRect/>
          <a:stretch>
            <a:fillRect/>
          </a:stretch>
        </p:blipFill>
        <p:spPr bwMode="auto">
          <a:xfrm>
            <a:off x="167535" y="1677839"/>
            <a:ext cx="2583248" cy="1711325"/>
          </a:xfrm>
          <a:prstGeom prst="rect">
            <a:avLst/>
          </a:prstGeom>
          <a:noFill/>
          <a:effectLst>
            <a:outerShdw blurRad="63500" dist="38099" dir="2700000" algn="ctr" rotWithShape="0">
              <a:srgbClr val="000000">
                <a:alpha val="74998"/>
              </a:srgbClr>
            </a:outerShdw>
          </a:effectLst>
        </p:spPr>
      </p:pic>
      <p:sp>
        <p:nvSpPr>
          <p:cNvPr id="2" name="Rectangle 1"/>
          <p:cNvSpPr/>
          <p:nvPr/>
        </p:nvSpPr>
        <p:spPr>
          <a:xfrm>
            <a:off x="2915728" y="1022747"/>
            <a:ext cx="6060737" cy="5478423"/>
          </a:xfrm>
          <a:prstGeom prst="rect">
            <a:avLst/>
          </a:prstGeom>
          <a:noFill/>
          <a:effectLst/>
          <a:scene3d>
            <a:camera prst="orthographicFront">
              <a:rot lat="0" lon="0" rev="0"/>
            </a:camera>
            <a:lightRig rig="threePt" dir="t">
              <a:rot lat="0" lon="0" rev="0"/>
            </a:lightRig>
          </a:scene3d>
          <a:sp3d/>
        </p:spPr>
        <p:txBody>
          <a:bodyPr wrap="square">
            <a:spAutoFit/>
          </a:bodyPr>
          <a:lstStyle/>
          <a:p>
            <a:r>
              <a:rPr lang="en-US" sz="2000" dirty="0"/>
              <a:t>Medical applications</a:t>
            </a:r>
          </a:p>
          <a:p>
            <a:pPr lvl="1"/>
            <a:r>
              <a:rPr lang="en-US" dirty="0"/>
              <a:t>Isotopes for medical research</a:t>
            </a:r>
          </a:p>
          <a:p>
            <a:pPr lvl="1"/>
            <a:r>
              <a:rPr lang="en-US" dirty="0"/>
              <a:t>Medical imaging and treatment of cancer and tumors</a:t>
            </a:r>
          </a:p>
          <a:p>
            <a:r>
              <a:rPr lang="en-US" sz="2000" dirty="0"/>
              <a:t>Energy</a:t>
            </a:r>
          </a:p>
          <a:p>
            <a:pPr lvl="1"/>
            <a:r>
              <a:rPr lang="en-US" dirty="0"/>
              <a:t>Reliable calculation of fission and energy generation</a:t>
            </a:r>
          </a:p>
          <a:p>
            <a:pPr lvl="1"/>
            <a:r>
              <a:rPr lang="en-US" dirty="0"/>
              <a:t>Allow mechanisms of radiation damage to be studied in detail</a:t>
            </a:r>
          </a:p>
          <a:p>
            <a:pPr lvl="1"/>
            <a:r>
              <a:rPr lang="en-US" dirty="0"/>
              <a:t>Sensitive probes for the development of new materials, e.g., lithium-film batteries</a:t>
            </a:r>
          </a:p>
          <a:p>
            <a:r>
              <a:rPr lang="en-US" sz="2000" dirty="0"/>
              <a:t>Homeland security and defense</a:t>
            </a:r>
          </a:p>
          <a:p>
            <a:pPr lvl="1"/>
            <a:r>
              <a:rPr lang="en-US" dirty="0"/>
              <a:t>Detectors at borders and throughout the country to detect nuclear material and components</a:t>
            </a:r>
          </a:p>
          <a:p>
            <a:pPr lvl="1"/>
            <a:r>
              <a:rPr lang="en-US" dirty="0"/>
              <a:t>Nuclear scanning techniques to screen cargo and luggage</a:t>
            </a:r>
          </a:p>
          <a:p>
            <a:pPr lvl="1"/>
            <a:r>
              <a:rPr lang="en-US" dirty="0"/>
              <a:t>Nuclear forensic methods to track and trace nuclear material</a:t>
            </a:r>
          </a:p>
          <a:p>
            <a:r>
              <a:rPr lang="en-US" sz="2000" dirty="0"/>
              <a:t>Workforce</a:t>
            </a:r>
          </a:p>
          <a:p>
            <a:pPr lvl="1"/>
            <a:r>
              <a:rPr lang="en-US" dirty="0"/>
              <a:t>Development of talent for technical, medical, security, and industrial fields</a:t>
            </a:r>
          </a:p>
        </p:txBody>
      </p:sp>
      <p:sp>
        <p:nvSpPr>
          <p:cNvPr id="3" name="Footer Placeholder 2"/>
          <p:cNvSpPr>
            <a:spLocks noGrp="1"/>
          </p:cNvSpPr>
          <p:nvPr>
            <p:ph type="ftr" sz="quarter" idx="3"/>
          </p:nvPr>
        </p:nvSpPr>
        <p:spPr/>
        <p:txBody>
          <a:bodyPr/>
          <a:lstStyle/>
          <a:p>
            <a:pPr>
              <a:defRPr/>
            </a:pPr>
            <a:r>
              <a:rPr lang="en-US"/>
              <a:t>W. Nazarewicz, Fermilab, Sep. 2023</a:t>
            </a:r>
            <a:endParaRPr lang="en-US" dirty="0"/>
          </a:p>
        </p:txBody>
      </p:sp>
      <p:sp>
        <p:nvSpPr>
          <p:cNvPr id="4" name="Slide Number Placeholder 3"/>
          <p:cNvSpPr>
            <a:spLocks noGrp="1"/>
          </p:cNvSpPr>
          <p:nvPr>
            <p:ph type="sldNum" sz="quarter" idx="4"/>
          </p:nvPr>
        </p:nvSpPr>
        <p:spPr/>
        <p:txBody>
          <a:bodyPr/>
          <a:lstStyle/>
          <a:p>
            <a:fld id="{987C7CF1-4D7D-C941-87F6-6592CA3F7595}"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3122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33</a:t>
            </a:fld>
            <a:endParaRPr lang="en-US" dirty="0">
              <a:solidFill>
                <a:prstClr val="black">
                  <a:tint val="75000"/>
                </a:prstClr>
              </a:solidFill>
            </a:endParaRPr>
          </a:p>
        </p:txBody>
      </p:sp>
      <p:sp>
        <p:nvSpPr>
          <p:cNvPr id="4" name="Slide Number Placeholder 2">
            <a:extLst>
              <a:ext uri="{FF2B5EF4-FFF2-40B4-BE49-F238E27FC236}">
                <a16:creationId xmlns:a16="http://schemas.microsoft.com/office/drawing/2014/main" id="{F6ACB93B-E8E1-7048-B117-B6F94B127DB3}"/>
              </a:ext>
            </a:extLst>
          </p:cNvPr>
          <p:cNvSpPr txBox="1">
            <a:spLocks/>
          </p:cNvSpPr>
          <p:nvPr/>
        </p:nvSpPr>
        <p:spPr>
          <a:xfrm>
            <a:off x="6842866" y="650117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987C7CF1-4D7D-C941-87F6-6592CA3F7595}" type="slidenum">
              <a:rPr lang="en-US" smtClean="0">
                <a:solidFill>
                  <a:prstClr val="black">
                    <a:tint val="75000"/>
                  </a:prstClr>
                </a:solidFill>
              </a:rPr>
              <a:pPr/>
              <a:t>33</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600848C2-DFA1-6846-A4C6-C1F4A17DF543}"/>
              </a:ext>
            </a:extLst>
          </p:cNvPr>
          <p:cNvPicPr>
            <a:picLocks noChangeAspect="1"/>
          </p:cNvPicPr>
          <p:nvPr/>
        </p:nvPicPr>
        <p:blipFill>
          <a:blip r:embed="rId2"/>
          <a:stretch>
            <a:fillRect/>
          </a:stretch>
        </p:blipFill>
        <p:spPr>
          <a:xfrm>
            <a:off x="2649251" y="103176"/>
            <a:ext cx="2642113" cy="3419994"/>
          </a:xfrm>
          <a:prstGeom prst="rect">
            <a:avLst/>
          </a:prstGeom>
        </p:spPr>
      </p:pic>
      <p:sp>
        <p:nvSpPr>
          <p:cNvPr id="7" name="Rectangle 6">
            <a:extLst>
              <a:ext uri="{FF2B5EF4-FFF2-40B4-BE49-F238E27FC236}">
                <a16:creationId xmlns:a16="http://schemas.microsoft.com/office/drawing/2014/main" id="{C9AAEB8F-7BE0-D248-9AFC-D778AD7D5262}"/>
              </a:ext>
            </a:extLst>
          </p:cNvPr>
          <p:cNvSpPr/>
          <p:nvPr/>
        </p:nvSpPr>
        <p:spPr>
          <a:xfrm>
            <a:off x="5291364" y="3559959"/>
            <a:ext cx="3852636" cy="2862322"/>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Medical applications</a:t>
            </a:r>
          </a:p>
          <a:p>
            <a:pPr marL="285750" indent="-285750">
              <a:buFont typeface="Arial" panose="020B0604020202020204" pitchFamily="34" charset="0"/>
              <a:buChar char="•"/>
            </a:pPr>
            <a:r>
              <a:rPr lang="en-US" sz="2000" dirty="0">
                <a:solidFill>
                  <a:srgbClr val="002060"/>
                </a:solidFill>
              </a:rPr>
              <a:t>Biochemistry and materials</a:t>
            </a:r>
          </a:p>
          <a:p>
            <a:pPr marL="285750" indent="-285750">
              <a:buFont typeface="Arial" panose="020B0604020202020204" pitchFamily="34" charset="0"/>
              <a:buChar char="•"/>
            </a:pPr>
            <a:r>
              <a:rPr lang="en-US" sz="2000" dirty="0">
                <a:solidFill>
                  <a:srgbClr val="002060"/>
                </a:solidFill>
              </a:rPr>
              <a:t>Trace-nutrient transport in plants, soil, and the microbiome</a:t>
            </a:r>
          </a:p>
          <a:p>
            <a:pPr marL="285750" indent="-285750">
              <a:buFont typeface="Arial" panose="020B0604020202020204" pitchFamily="34" charset="0"/>
              <a:buChar char="•"/>
            </a:pPr>
            <a:r>
              <a:rPr lang="en-US" sz="2000" dirty="0">
                <a:solidFill>
                  <a:srgbClr val="002060"/>
                </a:solidFill>
              </a:rPr>
              <a:t>Radio-thermal generators</a:t>
            </a:r>
          </a:p>
          <a:p>
            <a:pPr marL="285750" indent="-285750">
              <a:buFont typeface="Arial" panose="020B0604020202020204" pitchFamily="34" charset="0"/>
              <a:buChar char="•"/>
            </a:pPr>
            <a:r>
              <a:rPr lang="en-US" sz="2000" dirty="0">
                <a:solidFill>
                  <a:srgbClr val="002060"/>
                </a:solidFill>
              </a:rPr>
              <a:t>Stewardship science applications</a:t>
            </a:r>
          </a:p>
          <a:p>
            <a:pPr marL="285750" indent="-285750">
              <a:buFont typeface="Arial" panose="020B0604020202020204" pitchFamily="34" charset="0"/>
              <a:buChar char="•"/>
            </a:pPr>
            <a:r>
              <a:rPr lang="en-US" sz="2000" dirty="0">
                <a:solidFill>
                  <a:srgbClr val="002060"/>
                </a:solidFill>
              </a:rPr>
              <a:t>…</a:t>
            </a:r>
          </a:p>
        </p:txBody>
      </p:sp>
      <p:sp>
        <p:nvSpPr>
          <p:cNvPr id="8" name="Content Placeholder 2">
            <a:extLst>
              <a:ext uri="{FF2B5EF4-FFF2-40B4-BE49-F238E27FC236}">
                <a16:creationId xmlns:a16="http://schemas.microsoft.com/office/drawing/2014/main" id="{981D6604-D292-0445-8077-F68A2BADAFCB}"/>
              </a:ext>
            </a:extLst>
          </p:cNvPr>
          <p:cNvSpPr txBox="1">
            <a:spLocks/>
          </p:cNvSpPr>
          <p:nvPr/>
        </p:nvSpPr>
        <p:spPr>
          <a:xfrm>
            <a:off x="5533725" y="197346"/>
            <a:ext cx="3442741" cy="3231654"/>
          </a:xfrm>
          <a:prstGeom prst="rect">
            <a:avLst/>
          </a:prstGeom>
        </p:spPr>
        <p:txBody>
          <a:bodyPr wrap="square">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r>
              <a:rPr lang="en-US" sz="2000" dirty="0"/>
              <a:t>FRIB’s on-line isotope harvesting capability is ideally suited to support a broad program in applied isotope research</a:t>
            </a:r>
          </a:p>
          <a:p>
            <a:pPr marL="236538" indent="-236538"/>
            <a:r>
              <a:rPr lang="en-US" sz="2000" kern="0" dirty="0"/>
              <a:t>Isotope harvesting provisions included in FRIB design - $13M grant awarded in 2021 by the DOE Isotope Program</a:t>
            </a:r>
            <a:endParaRPr lang="en-US" sz="2000" dirty="0"/>
          </a:p>
        </p:txBody>
      </p:sp>
      <p:pic>
        <p:nvPicPr>
          <p:cNvPr id="10" name="Picture 9">
            <a:extLst>
              <a:ext uri="{FF2B5EF4-FFF2-40B4-BE49-F238E27FC236}">
                <a16:creationId xmlns:a16="http://schemas.microsoft.com/office/drawing/2014/main" id="{E5C7DAEA-E5A5-A2CE-D452-9D16FC451CD1}"/>
              </a:ext>
            </a:extLst>
          </p:cNvPr>
          <p:cNvPicPr>
            <a:picLocks noChangeAspect="1"/>
          </p:cNvPicPr>
          <p:nvPr/>
        </p:nvPicPr>
        <p:blipFill>
          <a:blip r:embed="rId3"/>
          <a:stretch>
            <a:fillRect/>
          </a:stretch>
        </p:blipFill>
        <p:spPr>
          <a:xfrm>
            <a:off x="258908" y="3755880"/>
            <a:ext cx="4385732" cy="2510808"/>
          </a:xfrm>
          <a:prstGeom prst="rect">
            <a:avLst/>
          </a:prstGeom>
          <a:effectLst>
            <a:outerShdw blurRad="63500" sx="102000" sy="102000" algn="ctr" rotWithShape="0">
              <a:prstClr val="black">
                <a:alpha val="40000"/>
              </a:prstClr>
            </a:outerShdw>
          </a:effectLst>
        </p:spPr>
      </p:pic>
      <p:pic>
        <p:nvPicPr>
          <p:cNvPr id="14" name="Picture 13" descr="A cover of a book&#10;&#10;Description automatically generated">
            <a:extLst>
              <a:ext uri="{FF2B5EF4-FFF2-40B4-BE49-F238E27FC236}">
                <a16:creationId xmlns:a16="http://schemas.microsoft.com/office/drawing/2014/main" id="{544318B2-4ADD-0B37-AE49-3FC8599000B4}"/>
              </a:ext>
            </a:extLst>
          </p:cNvPr>
          <p:cNvPicPr>
            <a:picLocks noChangeAspect="1"/>
          </p:cNvPicPr>
          <p:nvPr/>
        </p:nvPicPr>
        <p:blipFill>
          <a:blip r:embed="rId4"/>
          <a:stretch>
            <a:fillRect/>
          </a:stretch>
        </p:blipFill>
        <p:spPr>
          <a:xfrm>
            <a:off x="167534" y="304299"/>
            <a:ext cx="2238257" cy="2797821"/>
          </a:xfrm>
          <a:prstGeom prst="rect">
            <a:avLst/>
          </a:prstGeom>
        </p:spPr>
      </p:pic>
    </p:spTree>
    <p:extLst>
      <p:ext uri="{BB962C8B-B14F-4D97-AF65-F5344CB8AC3E}">
        <p14:creationId xmlns:p14="http://schemas.microsoft.com/office/powerpoint/2010/main" val="9225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859EEB-5605-FA4E-B96C-E3D1AABC419A}"/>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5E67B77D-06EB-8841-8B1D-4CB416289682}"/>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34</a:t>
            </a:fld>
            <a:endParaRPr lang="en-US" dirty="0">
              <a:solidFill>
                <a:prstClr val="black">
                  <a:tint val="75000"/>
                </a:prstClr>
              </a:solidFill>
            </a:endParaRPr>
          </a:p>
        </p:txBody>
      </p:sp>
      <p:sp>
        <p:nvSpPr>
          <p:cNvPr id="4" name="TextBox 3">
            <a:extLst>
              <a:ext uri="{FF2B5EF4-FFF2-40B4-BE49-F238E27FC236}">
                <a16:creationId xmlns:a16="http://schemas.microsoft.com/office/drawing/2014/main" id="{21F73E5E-02F3-774A-A5AF-8FC07CD9A639}"/>
              </a:ext>
            </a:extLst>
          </p:cNvPr>
          <p:cNvSpPr txBox="1"/>
          <p:nvPr/>
        </p:nvSpPr>
        <p:spPr>
          <a:xfrm>
            <a:off x="2468732" y="2690446"/>
            <a:ext cx="4147289" cy="923330"/>
          </a:xfrm>
          <a:prstGeom prst="rect">
            <a:avLst/>
          </a:prstGeom>
          <a:noFill/>
        </p:spPr>
        <p:txBody>
          <a:bodyPr wrap="none" rtlCol="0">
            <a:spAutoFit/>
          </a:bodyPr>
          <a:lstStyle/>
          <a:p>
            <a:r>
              <a:rPr lang="en-US" sz="5400" dirty="0"/>
              <a:t>Perspectives</a:t>
            </a:r>
          </a:p>
        </p:txBody>
      </p:sp>
    </p:spTree>
    <p:extLst>
      <p:ext uri="{BB962C8B-B14F-4D97-AF65-F5344CB8AC3E}">
        <p14:creationId xmlns:p14="http://schemas.microsoft.com/office/powerpoint/2010/main" val="81514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mblr_mg6cy2UTAm1rrdazqo1_5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07961"/>
            <a:ext cx="3810000" cy="3175000"/>
          </a:xfrm>
          <a:prstGeom prst="rect">
            <a:avLst/>
          </a:prstGeom>
        </p:spPr>
      </p:pic>
      <p:sp>
        <p:nvSpPr>
          <p:cNvPr id="90113" name="Rectangle 4"/>
          <p:cNvSpPr>
            <a:spLocks noChangeArrowheads="1"/>
          </p:cNvSpPr>
          <p:nvPr/>
        </p:nvSpPr>
        <p:spPr bwMode="auto">
          <a:xfrm>
            <a:off x="215900" y="552450"/>
            <a:ext cx="88392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000" dirty="0">
                <a:solidFill>
                  <a:srgbClr val="000000"/>
                </a:solidFill>
                <a:ea typeface="ＭＳ Ｐゴシック" charset="0"/>
                <a:cs typeface="ＭＳ Ｐゴシック" charset="0"/>
              </a:rPr>
              <a:t>Over the last decade, tremendous progress has been made in techniques to produce and describe  </a:t>
            </a:r>
            <a:r>
              <a:rPr lang="en-US" sz="2000" i="1" dirty="0">
                <a:solidFill>
                  <a:srgbClr val="004080"/>
                </a:solidFill>
                <a:ea typeface="ＭＳ Ｐゴシック" charset="0"/>
                <a:cs typeface="ＭＳ Ｐゴシック" charset="0"/>
              </a:rPr>
              <a:t>designer nuclei</a:t>
            </a:r>
            <a:r>
              <a:rPr lang="en-US" sz="2000" dirty="0">
                <a:solidFill>
                  <a:srgbClr val="000000"/>
                </a:solidFill>
                <a:ea typeface="ＭＳ Ｐゴシック" charset="0"/>
                <a:cs typeface="ＭＳ Ｐゴシック" charset="0"/>
              </a:rPr>
              <a:t>, rare atomic nuclei with characteristics adjusted to specific research needs and applications</a:t>
            </a:r>
          </a:p>
        </p:txBody>
      </p:sp>
      <p:grpSp>
        <p:nvGrpSpPr>
          <p:cNvPr id="2" name="Group 51"/>
          <p:cNvGrpSpPr>
            <a:grpSpLocks/>
          </p:cNvGrpSpPr>
          <p:nvPr/>
        </p:nvGrpSpPr>
        <p:grpSpPr bwMode="auto">
          <a:xfrm>
            <a:off x="268288" y="1531938"/>
            <a:ext cx="5289550" cy="4729162"/>
            <a:chOff x="169" y="1245"/>
            <a:chExt cx="3332" cy="2979"/>
          </a:xfrm>
        </p:grpSpPr>
        <p:grpSp>
          <p:nvGrpSpPr>
            <p:cNvPr id="90119" name="Group 30"/>
            <p:cNvGrpSpPr>
              <a:grpSpLocks/>
            </p:cNvGrpSpPr>
            <p:nvPr/>
          </p:nvGrpSpPr>
          <p:grpSpPr bwMode="auto">
            <a:xfrm>
              <a:off x="1869" y="1786"/>
              <a:ext cx="1632" cy="970"/>
              <a:chOff x="4128" y="2656"/>
              <a:chExt cx="1632" cy="970"/>
            </a:xfrm>
          </p:grpSpPr>
          <p:sp>
            <p:nvSpPr>
              <p:cNvPr id="90135" name="Rectangle 6"/>
              <p:cNvSpPr>
                <a:spLocks noChangeArrowheads="1"/>
              </p:cNvSpPr>
              <p:nvPr/>
            </p:nvSpPr>
            <p:spPr bwMode="auto">
              <a:xfrm>
                <a:off x="4128" y="2755"/>
                <a:ext cx="1632" cy="216"/>
              </a:xfrm>
              <a:prstGeom prst="rect">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grpSp>
            <p:nvGrpSpPr>
              <p:cNvPr id="90136" name="Group 7"/>
              <p:cNvGrpSpPr>
                <a:grpSpLocks/>
              </p:cNvGrpSpPr>
              <p:nvPr/>
            </p:nvGrpSpPr>
            <p:grpSpPr bwMode="auto">
              <a:xfrm>
                <a:off x="4162" y="2656"/>
                <a:ext cx="1389" cy="970"/>
                <a:chOff x="849" y="840"/>
                <a:chExt cx="1389" cy="970"/>
              </a:xfrm>
            </p:grpSpPr>
            <p:pic>
              <p:nvPicPr>
                <p:cNvPr id="90138" name="Picture 8" descr="oct"/>
                <p:cNvPicPr>
                  <a:picLocks noChangeAspect="1" noChangeArrowheads="1"/>
                </p:cNvPicPr>
                <p:nvPr/>
              </p:nvPicPr>
              <p:blipFill>
                <a:blip r:embed="rId4">
                  <a:extLst>
                    <a:ext uri="{28A0092B-C50C-407E-A947-70E740481C1C}">
                      <a14:useLocalDpi xmlns:a14="http://schemas.microsoft.com/office/drawing/2010/main" val="0"/>
                    </a:ext>
                  </a:extLst>
                </a:blip>
                <a:srcRect l="26338" t="33859" r="7101"/>
                <a:stretch>
                  <a:fillRect/>
                </a:stretch>
              </p:blipFill>
              <p:spPr bwMode="auto">
                <a:xfrm rot="-5400000">
                  <a:off x="1074" y="797"/>
                  <a:ext cx="97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39" name="Text Box 9"/>
                <p:cNvSpPr txBox="1">
                  <a:spLocks noChangeArrowheads="1"/>
                </p:cNvSpPr>
                <p:nvPr/>
              </p:nvSpPr>
              <p:spPr bwMode="auto">
                <a:xfrm>
                  <a:off x="936" y="894"/>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0" name="Text Box 10"/>
                <p:cNvSpPr txBox="1">
                  <a:spLocks noChangeArrowheads="1"/>
                </p:cNvSpPr>
                <p:nvPr/>
              </p:nvSpPr>
              <p:spPr bwMode="auto">
                <a:xfrm>
                  <a:off x="885" y="1032"/>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1" name="Text Box 11"/>
                <p:cNvSpPr txBox="1">
                  <a:spLocks noChangeArrowheads="1"/>
                </p:cNvSpPr>
                <p:nvPr/>
              </p:nvSpPr>
              <p:spPr bwMode="auto">
                <a:xfrm>
                  <a:off x="849" y="1170"/>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2" name="Text Box 12"/>
                <p:cNvSpPr txBox="1">
                  <a:spLocks noChangeArrowheads="1"/>
                </p:cNvSpPr>
                <p:nvPr/>
              </p:nvSpPr>
              <p:spPr bwMode="auto">
                <a:xfrm>
                  <a:off x="879" y="1312"/>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3" name="Text Box 13"/>
                <p:cNvSpPr txBox="1">
                  <a:spLocks noChangeArrowheads="1"/>
                </p:cNvSpPr>
                <p:nvPr/>
              </p:nvSpPr>
              <p:spPr bwMode="auto">
                <a:xfrm>
                  <a:off x="945" y="1468"/>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4" name="Text Box 14"/>
                <p:cNvSpPr txBox="1">
                  <a:spLocks noChangeArrowheads="1"/>
                </p:cNvSpPr>
                <p:nvPr/>
              </p:nvSpPr>
              <p:spPr bwMode="auto">
                <a:xfrm>
                  <a:off x="1866" y="846"/>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5" name="Text Box 15"/>
                <p:cNvSpPr txBox="1">
                  <a:spLocks noChangeArrowheads="1"/>
                </p:cNvSpPr>
                <p:nvPr/>
              </p:nvSpPr>
              <p:spPr bwMode="auto">
                <a:xfrm>
                  <a:off x="1986" y="985"/>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6" name="Text Box 16"/>
                <p:cNvSpPr txBox="1">
                  <a:spLocks noChangeArrowheads="1"/>
                </p:cNvSpPr>
                <p:nvPr/>
              </p:nvSpPr>
              <p:spPr bwMode="auto">
                <a:xfrm>
                  <a:off x="2046" y="1156"/>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7" name="Text Box 17"/>
                <p:cNvSpPr txBox="1">
                  <a:spLocks noChangeArrowheads="1"/>
                </p:cNvSpPr>
                <p:nvPr/>
              </p:nvSpPr>
              <p:spPr bwMode="auto">
                <a:xfrm>
                  <a:off x="1867" y="1493"/>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8" name="Text Box 18"/>
                <p:cNvSpPr txBox="1">
                  <a:spLocks noChangeArrowheads="1"/>
                </p:cNvSpPr>
                <p:nvPr/>
              </p:nvSpPr>
              <p:spPr bwMode="auto">
                <a:xfrm>
                  <a:off x="1963" y="1346"/>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grpSp>
          <p:sp>
            <p:nvSpPr>
              <p:cNvPr id="90137" name="Text Box 19"/>
              <p:cNvSpPr txBox="1">
                <a:spLocks noChangeArrowheads="1"/>
              </p:cNvSpPr>
              <p:nvPr/>
            </p:nvSpPr>
            <p:spPr bwMode="auto">
              <a:xfrm>
                <a:off x="4477" y="2966"/>
                <a:ext cx="775"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3200" b="1" baseline="30000">
                    <a:solidFill>
                      <a:srgbClr val="FFFFFF"/>
                    </a:solidFill>
                    <a:latin typeface="Comic Sans MS" charset="0"/>
                  </a:rPr>
                  <a:t>225</a:t>
                </a:r>
                <a:r>
                  <a:rPr lang="en-US" sz="3200" b="1">
                    <a:solidFill>
                      <a:srgbClr val="FFFFFF"/>
                    </a:solidFill>
                    <a:latin typeface="Comic Sans MS" charset="0"/>
                  </a:rPr>
                  <a:t>Ra</a:t>
                </a:r>
              </a:p>
            </p:txBody>
          </p:sp>
        </p:grpSp>
        <p:grpSp>
          <p:nvGrpSpPr>
            <p:cNvPr id="90120" name="Group 50"/>
            <p:cNvGrpSpPr>
              <a:grpSpLocks/>
            </p:cNvGrpSpPr>
            <p:nvPr/>
          </p:nvGrpSpPr>
          <p:grpSpPr bwMode="auto">
            <a:xfrm>
              <a:off x="169" y="1245"/>
              <a:ext cx="3043" cy="2979"/>
              <a:chOff x="169" y="1245"/>
              <a:chExt cx="3043" cy="2979"/>
            </a:xfrm>
          </p:grpSpPr>
          <p:pic>
            <p:nvPicPr>
              <p:cNvPr id="536599" name="Picture 23" descr="aa"/>
              <p:cNvPicPr>
                <a:picLocks noChangeAspect="1" noChangeArrowheads="1"/>
              </p:cNvPicPr>
              <p:nvPr/>
            </p:nvPicPr>
            <p:blipFill>
              <a:blip r:embed="rId5"/>
              <a:srcRect l="4890" t="28777" r="11528" b="11511"/>
              <a:stretch>
                <a:fillRect/>
              </a:stretch>
            </p:blipFill>
            <p:spPr bwMode="auto">
              <a:xfrm>
                <a:off x="171" y="1549"/>
                <a:ext cx="1442" cy="1001"/>
              </a:xfrm>
              <a:prstGeom prst="rect">
                <a:avLst/>
              </a:prstGeom>
              <a:noFill/>
              <a:effectLst>
                <a:outerShdw blurRad="63500" dist="38099" dir="2700000" algn="ctr" rotWithShape="0">
                  <a:srgbClr val="000000">
                    <a:alpha val="74998"/>
                  </a:srgbClr>
                </a:outerShdw>
              </a:effectLst>
            </p:spPr>
          </p:pic>
          <p:sp>
            <p:nvSpPr>
              <p:cNvPr id="90122" name="Text Box 29"/>
              <p:cNvSpPr txBox="1">
                <a:spLocks noChangeArrowheads="1"/>
              </p:cNvSpPr>
              <p:nvPr/>
            </p:nvSpPr>
            <p:spPr bwMode="auto">
              <a:xfrm>
                <a:off x="264" y="1592"/>
                <a:ext cx="620" cy="365"/>
              </a:xfrm>
              <a:prstGeom prst="rect">
                <a:avLst/>
              </a:prstGeom>
              <a:solidFill>
                <a:srgbClr val="420C0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3200" b="1" baseline="30000">
                    <a:solidFill>
                      <a:srgbClr val="FFFFFF"/>
                    </a:solidFill>
                    <a:latin typeface="Comic Sans MS" charset="0"/>
                  </a:rPr>
                  <a:t>45</a:t>
                </a:r>
                <a:r>
                  <a:rPr lang="en-US" sz="3200" b="1">
                    <a:solidFill>
                      <a:srgbClr val="FFFFFF"/>
                    </a:solidFill>
                    <a:latin typeface="Comic Sans MS" charset="0"/>
                  </a:rPr>
                  <a:t>Fe</a:t>
                </a:r>
              </a:p>
            </p:txBody>
          </p:sp>
          <p:grpSp>
            <p:nvGrpSpPr>
              <p:cNvPr id="90123" name="Group 35"/>
              <p:cNvGrpSpPr>
                <a:grpSpLocks/>
              </p:cNvGrpSpPr>
              <p:nvPr/>
            </p:nvGrpSpPr>
            <p:grpSpPr bwMode="auto">
              <a:xfrm>
                <a:off x="169" y="2922"/>
                <a:ext cx="1392" cy="980"/>
                <a:chOff x="3758" y="2846"/>
                <a:chExt cx="1843" cy="1284"/>
              </a:xfrm>
            </p:grpSpPr>
            <p:pic>
              <p:nvPicPr>
                <p:cNvPr id="90133" name="Picture 32" descr="integr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 y="2846"/>
                  <a:ext cx="1843" cy="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34" name="Rectangle 34"/>
                <p:cNvSpPr>
                  <a:spLocks noChangeArrowheads="1"/>
                </p:cNvSpPr>
                <p:nvPr/>
              </p:nvSpPr>
              <p:spPr bwMode="auto">
                <a:xfrm>
                  <a:off x="3784" y="2862"/>
                  <a:ext cx="1514" cy="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3200" b="1" baseline="30000">
                      <a:solidFill>
                        <a:srgbClr val="FFFFFF"/>
                      </a:solidFill>
                      <a:latin typeface="Comic Sans MS" charset="0"/>
                      <a:ea typeface="ＭＳ Ｐゴシック" charset="0"/>
                      <a:cs typeface="ＭＳ Ｐゴシック" charset="0"/>
                    </a:rPr>
                    <a:t>18</a:t>
                  </a:r>
                  <a:r>
                    <a:rPr lang="en-US" sz="3200" b="1">
                      <a:solidFill>
                        <a:srgbClr val="FFFFFF"/>
                      </a:solidFill>
                      <a:latin typeface="Comic Sans MS" charset="0"/>
                      <a:ea typeface="ＭＳ Ｐゴシック" charset="0"/>
                      <a:cs typeface="ＭＳ Ｐゴシック" charset="0"/>
                    </a:rPr>
                    <a:t>F,</a:t>
                  </a:r>
                  <a:r>
                    <a:rPr lang="en-US" sz="3200" b="1" baseline="30000">
                      <a:solidFill>
                        <a:srgbClr val="FFFFFF"/>
                      </a:solidFill>
                      <a:latin typeface="Comic Sans MS" charset="0"/>
                      <a:ea typeface="ＭＳ Ｐゴシック" charset="0"/>
                      <a:cs typeface="ＭＳ Ｐゴシック" charset="0"/>
                    </a:rPr>
                    <a:t>22</a:t>
                  </a:r>
                  <a:r>
                    <a:rPr lang="en-US" sz="3200" b="1">
                      <a:solidFill>
                        <a:srgbClr val="FFFFFF"/>
                      </a:solidFill>
                      <a:latin typeface="Comic Sans MS" charset="0"/>
                      <a:ea typeface="ＭＳ Ｐゴシック" charset="0"/>
                      <a:cs typeface="ＭＳ Ｐゴシック" charset="0"/>
                    </a:rPr>
                    <a:t>Na</a:t>
                  </a:r>
                </a:p>
              </p:txBody>
            </p:sp>
          </p:grpSp>
          <p:grpSp>
            <p:nvGrpSpPr>
              <p:cNvPr id="90124" name="Group 41"/>
              <p:cNvGrpSpPr>
                <a:grpSpLocks/>
              </p:cNvGrpSpPr>
              <p:nvPr/>
            </p:nvGrpSpPr>
            <p:grpSpPr bwMode="auto">
              <a:xfrm>
                <a:off x="1904" y="3070"/>
                <a:ext cx="1227" cy="1154"/>
                <a:chOff x="4286" y="2214"/>
                <a:chExt cx="1227" cy="1154"/>
              </a:xfrm>
            </p:grpSpPr>
            <p:pic>
              <p:nvPicPr>
                <p:cNvPr id="536612" name="Picture 36" descr="aa"/>
                <p:cNvPicPr>
                  <a:picLocks noChangeAspect="1" noChangeArrowheads="1"/>
                </p:cNvPicPr>
                <p:nvPr/>
              </p:nvPicPr>
              <p:blipFill>
                <a:blip r:embed="rId7"/>
                <a:srcRect/>
                <a:stretch>
                  <a:fillRect/>
                </a:stretch>
              </p:blipFill>
              <p:spPr bwMode="auto">
                <a:xfrm>
                  <a:off x="4308" y="2272"/>
                  <a:ext cx="1205" cy="1096"/>
                </a:xfrm>
                <a:prstGeom prst="rect">
                  <a:avLst/>
                </a:prstGeom>
                <a:noFill/>
                <a:effectLst>
                  <a:outerShdw blurRad="63500" dist="38099" dir="2700000" algn="ctr" rotWithShape="0">
                    <a:srgbClr val="000000">
                      <a:alpha val="74998"/>
                    </a:srgbClr>
                  </a:outerShdw>
                </a:effectLst>
              </p:spPr>
            </p:pic>
            <p:sp>
              <p:nvSpPr>
                <p:cNvPr id="90130" name="AutoShape 37"/>
                <p:cNvSpPr>
                  <a:spLocks noChangeArrowheads="1"/>
                </p:cNvSpPr>
                <p:nvPr/>
              </p:nvSpPr>
              <p:spPr bwMode="auto">
                <a:xfrm>
                  <a:off x="4286" y="2214"/>
                  <a:ext cx="872" cy="371"/>
                </a:xfrm>
                <a:prstGeom prst="wedgeRectCallout">
                  <a:avLst>
                    <a:gd name="adj1" fmla="val 49083"/>
                    <a:gd name="adj2" fmla="val 78301"/>
                  </a:avLst>
                </a:prstGeom>
                <a:solidFill>
                  <a:schemeClr val="bg1"/>
                </a:solidFill>
                <a:ln w="9525">
                  <a:solidFill>
                    <a:schemeClr val="tx1"/>
                  </a:solidFill>
                  <a:miter lim="800000"/>
                  <a:headEnd/>
                  <a:tailEnd/>
                </a:ln>
              </p:spPr>
              <p:txBody>
                <a:bodyPr>
                  <a:spAutoFit/>
                </a:bodyPr>
                <a:lstStyle/>
                <a:p>
                  <a:pPr defTabSz="914400" eaLnBrk="0" hangingPunct="0"/>
                  <a:r>
                    <a:rPr lang="en-US" sz="3200" b="1" baseline="30000" dirty="0">
                      <a:solidFill>
                        <a:srgbClr val="000000"/>
                      </a:solidFill>
                      <a:latin typeface="Comic Sans MS" charset="0"/>
                      <a:ea typeface="ＭＳ Ｐゴシック" charset="0"/>
                      <a:cs typeface="ＭＳ Ｐゴシック" charset="0"/>
                    </a:rPr>
                    <a:t>149</a:t>
                  </a:r>
                  <a:r>
                    <a:rPr lang="en-US" sz="3200" b="1" dirty="0">
                      <a:solidFill>
                        <a:srgbClr val="000000"/>
                      </a:solidFill>
                      <a:latin typeface="Comic Sans MS" charset="0"/>
                      <a:ea typeface="ＭＳ Ｐゴシック" charset="0"/>
                      <a:cs typeface="ＭＳ Ｐゴシック" charset="0"/>
                    </a:rPr>
                    <a:t>Tb</a:t>
                  </a:r>
                </a:p>
              </p:txBody>
            </p:sp>
            <p:sp>
              <p:nvSpPr>
                <p:cNvPr id="90131" name="Rectangle 38"/>
                <p:cNvSpPr>
                  <a:spLocks noChangeArrowheads="1"/>
                </p:cNvSpPr>
                <p:nvPr/>
              </p:nvSpPr>
              <p:spPr bwMode="auto">
                <a:xfrm>
                  <a:off x="5072" y="2832"/>
                  <a:ext cx="432" cy="376"/>
                </a:xfrm>
                <a:prstGeom prst="rect">
                  <a:avLst/>
                </a:prstGeom>
                <a:solidFill>
                  <a:srgbClr val="A3EB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sp>
              <p:nvSpPr>
                <p:cNvPr id="90132" name="Rectangle 39"/>
                <p:cNvSpPr>
                  <a:spLocks noChangeArrowheads="1"/>
                </p:cNvSpPr>
                <p:nvPr/>
              </p:nvSpPr>
              <p:spPr bwMode="auto">
                <a:xfrm>
                  <a:off x="4312" y="2832"/>
                  <a:ext cx="128" cy="376"/>
                </a:xfrm>
                <a:prstGeom prst="rect">
                  <a:avLst/>
                </a:prstGeom>
                <a:solidFill>
                  <a:srgbClr val="A3EB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grpSp>
          <p:sp>
            <p:nvSpPr>
              <p:cNvPr id="536618" name="Rectangle 42"/>
              <p:cNvSpPr>
                <a:spLocks noChangeArrowheads="1"/>
              </p:cNvSpPr>
              <p:nvPr/>
            </p:nvSpPr>
            <p:spPr bwMode="auto">
              <a:xfrm>
                <a:off x="248" y="1286"/>
                <a:ext cx="1298" cy="231"/>
              </a:xfrm>
              <a:prstGeom prst="rect">
                <a:avLst/>
              </a:prstGeom>
              <a:noFill/>
              <a:ln w="9525">
                <a:noFill/>
                <a:miter lim="800000"/>
                <a:headEnd/>
                <a:tailEnd/>
              </a:ln>
            </p:spPr>
            <p:txBody>
              <a:bodyPr>
                <a:spAutoFit/>
              </a:bodyPr>
              <a:lstStyle/>
              <a:p>
                <a:pPr algn="ct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nuclear structure</a:t>
                </a:r>
              </a:p>
            </p:txBody>
          </p:sp>
          <p:sp>
            <p:nvSpPr>
              <p:cNvPr id="536619" name="Rectangle 43"/>
              <p:cNvSpPr>
                <a:spLocks noChangeArrowheads="1"/>
              </p:cNvSpPr>
              <p:nvPr/>
            </p:nvSpPr>
            <p:spPr bwMode="auto">
              <a:xfrm>
                <a:off x="345" y="2667"/>
                <a:ext cx="916" cy="231"/>
              </a:xfrm>
              <a:prstGeom prst="rect">
                <a:avLst/>
              </a:prstGeom>
              <a:noFill/>
              <a:ln w="9525">
                <a:noFill/>
                <a:miter lim="800000"/>
                <a:headEnd/>
                <a:tailEnd/>
              </a:ln>
            </p:spPr>
            <p:txBody>
              <a:bodyPr wrap="none">
                <a:spAutoFit/>
              </a:bodyPr>
              <a:lstStyle/>
              <a:p>
                <a:pP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astrophysics</a:t>
                </a:r>
              </a:p>
            </p:txBody>
          </p:sp>
          <p:sp>
            <p:nvSpPr>
              <p:cNvPr id="536620" name="Rectangle 44"/>
              <p:cNvSpPr>
                <a:spLocks noChangeArrowheads="1"/>
              </p:cNvSpPr>
              <p:nvPr/>
            </p:nvSpPr>
            <p:spPr bwMode="auto">
              <a:xfrm>
                <a:off x="2060" y="2845"/>
                <a:ext cx="877" cy="231"/>
              </a:xfrm>
              <a:prstGeom prst="rect">
                <a:avLst/>
              </a:prstGeom>
              <a:noFill/>
              <a:ln w="9525">
                <a:noFill/>
                <a:miter lim="800000"/>
                <a:headEnd/>
                <a:tailEnd/>
              </a:ln>
            </p:spPr>
            <p:txBody>
              <a:bodyPr wrap="none">
                <a:spAutoFit/>
              </a:bodyPr>
              <a:lstStyle/>
              <a:p>
                <a:pP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applications</a:t>
                </a:r>
              </a:p>
            </p:txBody>
          </p:sp>
          <p:sp>
            <p:nvSpPr>
              <p:cNvPr id="536621" name="Rectangle 45"/>
              <p:cNvSpPr>
                <a:spLocks noChangeArrowheads="1"/>
              </p:cNvSpPr>
              <p:nvPr/>
            </p:nvSpPr>
            <p:spPr bwMode="auto">
              <a:xfrm>
                <a:off x="1870" y="1245"/>
                <a:ext cx="1342" cy="577"/>
              </a:xfrm>
              <a:prstGeom prst="rect">
                <a:avLst/>
              </a:prstGeom>
              <a:noFill/>
              <a:ln w="9525">
                <a:noFill/>
                <a:miter lim="800000"/>
                <a:headEnd/>
                <a:tailEnd/>
              </a:ln>
            </p:spPr>
            <p:txBody>
              <a:bodyPr>
                <a:spAutoFit/>
              </a:bodyPr>
              <a:lstStyle/>
              <a:p>
                <a:pPr algn="ct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tests of fundamental laws of nature</a:t>
                </a:r>
              </a:p>
            </p:txBody>
          </p:sp>
        </p:grpSp>
      </p:grpSp>
      <p:sp>
        <p:nvSpPr>
          <p:cNvPr id="536622" name="Rectangle 46"/>
          <p:cNvSpPr>
            <a:spLocks noChangeArrowheads="1"/>
          </p:cNvSpPr>
          <p:nvPr/>
        </p:nvSpPr>
        <p:spPr bwMode="auto">
          <a:xfrm>
            <a:off x="1403351" y="0"/>
            <a:ext cx="6192721" cy="461665"/>
          </a:xfrm>
          <a:prstGeom prst="rect">
            <a:avLst/>
          </a:prstGeom>
          <a:noFill/>
          <a:ln w="9525">
            <a:noFill/>
            <a:miter lim="800000"/>
            <a:headEnd/>
            <a:tailEnd/>
          </a:ln>
        </p:spPr>
        <p:txBody>
          <a:bodyPr wrap="none">
            <a:spAutoFit/>
          </a:bodyPr>
          <a:lstStyle/>
          <a:p>
            <a:pPr defTabSz="914400" eaLnBrk="0" hangingPunct="0">
              <a:defRPr/>
            </a:pPr>
            <a:r>
              <a:rPr lang="en-US" sz="2400" dirty="0">
                <a:solidFill>
                  <a:srgbClr val="002060"/>
                </a:solidFill>
                <a:latin typeface="Arial"/>
                <a:ea typeface="ＭＳ Ｐゴシック" charset="0"/>
                <a:cs typeface="Arial"/>
              </a:rPr>
              <a:t>Some nuclei are more important than others</a:t>
            </a:r>
          </a:p>
        </p:txBody>
      </p:sp>
      <p:pic>
        <p:nvPicPr>
          <p:cNvPr id="6" name="Picture 5" descr="Untitled-1.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3860" y="3213100"/>
            <a:ext cx="533400" cy="533400"/>
          </a:xfrm>
          <a:prstGeom prst="rect">
            <a:avLst/>
          </a:prstGeom>
        </p:spPr>
      </p:pic>
      <p:sp>
        <p:nvSpPr>
          <p:cNvPr id="7" name="Footer Placeholder 6"/>
          <p:cNvSpPr>
            <a:spLocks noGrp="1"/>
          </p:cNvSpPr>
          <p:nvPr>
            <p:ph type="ftr" sz="quarter" idx="3"/>
          </p:nvPr>
        </p:nvSpPr>
        <p:spPr/>
        <p:txBody>
          <a:bodyPr/>
          <a:lstStyle/>
          <a:p>
            <a:pPr defTabSz="456955">
              <a:defRPr/>
            </a:pPr>
            <a:r>
              <a:rPr lang="en-US"/>
              <a:t>W. Nazarewicz, Fermilab, Sep. 2023</a:t>
            </a:r>
            <a:endParaRPr lang="en-US" dirty="0"/>
          </a:p>
        </p:txBody>
      </p:sp>
      <p:sp>
        <p:nvSpPr>
          <p:cNvPr id="8" name="Slide Number Placeholder 7"/>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35</a:t>
            </a:fld>
            <a:endParaRPr lang="en-US" dirty="0">
              <a:solidFill>
                <a:prstClr val="black">
                  <a:tint val="75000"/>
                </a:prstClr>
              </a:solidFill>
            </a:endParaRPr>
          </a:p>
        </p:txBody>
      </p:sp>
      <p:sp>
        <p:nvSpPr>
          <p:cNvPr id="4" name="TextBox 3">
            <a:extLst>
              <a:ext uri="{FF2B5EF4-FFF2-40B4-BE49-F238E27FC236}">
                <a16:creationId xmlns:a16="http://schemas.microsoft.com/office/drawing/2014/main" id="{2BFF4CC1-8816-CB2C-E4F7-BC617BFFDE80}"/>
              </a:ext>
            </a:extLst>
          </p:cNvPr>
          <p:cNvSpPr txBox="1"/>
          <p:nvPr/>
        </p:nvSpPr>
        <p:spPr>
          <a:xfrm>
            <a:off x="5229103" y="4978858"/>
            <a:ext cx="3825997" cy="1200329"/>
          </a:xfrm>
          <a:prstGeom prst="rect">
            <a:avLst/>
          </a:prstGeom>
          <a:noFill/>
        </p:spPr>
        <p:txBody>
          <a:bodyPr wrap="square">
            <a:spAutoFit/>
          </a:bodyPr>
          <a:lstStyle/>
          <a:p>
            <a:r>
              <a:rPr lang="en-US" sz="2400" dirty="0"/>
              <a:t>FRIB can produce nuclei with desired properties to amplify effects of interest</a:t>
            </a:r>
          </a:p>
        </p:txBody>
      </p:sp>
    </p:spTree>
    <p:extLst>
      <p:ext uri="{BB962C8B-B14F-4D97-AF65-F5344CB8AC3E}">
        <p14:creationId xmlns:p14="http://schemas.microsoft.com/office/powerpoint/2010/main" val="13162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ystal-ball-1k6d25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520"/>
            <a:ext cx="9144000" cy="6698604"/>
          </a:xfrm>
          <a:prstGeom prst="rect">
            <a:avLst/>
          </a:prstGeom>
        </p:spPr>
      </p:pic>
      <p:sp>
        <p:nvSpPr>
          <p:cNvPr id="7" name="Rectangle 6"/>
          <p:cNvSpPr/>
          <p:nvPr/>
        </p:nvSpPr>
        <p:spPr>
          <a:xfrm>
            <a:off x="393700" y="-38100"/>
            <a:ext cx="8521700" cy="646331"/>
          </a:xfrm>
          <a:prstGeom prst="rect">
            <a:avLst/>
          </a:prstGeom>
        </p:spPr>
        <p:txBody>
          <a:bodyPr wrap="square">
            <a:spAutoFit/>
          </a:bodyPr>
          <a:lstStyle/>
          <a:p>
            <a:pPr algn="ctr" defTabSz="457200"/>
            <a:r>
              <a:rPr lang="en-US" b="1" dirty="0">
                <a:solidFill>
                  <a:prstClr val="white"/>
                </a:solidFill>
              </a:rPr>
              <a:t>"It is exceedingly difficult to make predictions, particularly about the future” (</a:t>
            </a:r>
            <a:r>
              <a:rPr lang="en-US" b="1" dirty="0" err="1">
                <a:solidFill>
                  <a:prstClr val="white"/>
                </a:solidFill>
              </a:rPr>
              <a:t>Niels</a:t>
            </a:r>
            <a:r>
              <a:rPr lang="en-US" b="1" dirty="0">
                <a:solidFill>
                  <a:prstClr val="white"/>
                </a:solidFill>
              </a:rPr>
              <a:t> Bohr)</a:t>
            </a:r>
            <a:endParaRPr lang="en-US" dirty="0">
              <a:solidFill>
                <a:prstClr val="white"/>
              </a:solidFill>
            </a:endParaRPr>
          </a:p>
        </p:txBody>
      </p:sp>
      <p:sp>
        <p:nvSpPr>
          <p:cNvPr id="2" name="Footer Placeholder 1"/>
          <p:cNvSpPr>
            <a:spLocks noGrp="1"/>
          </p:cNvSpPr>
          <p:nvPr>
            <p:ph type="ftr" sz="quarter" idx="3"/>
          </p:nvPr>
        </p:nvSpPr>
        <p:spPr>
          <a:xfrm>
            <a:off x="4140683" y="6475084"/>
            <a:ext cx="4152926" cy="364628"/>
          </a:xfrm>
        </p:spPr>
        <p:txBody>
          <a:bodyPr/>
          <a:lstStyle/>
          <a:p>
            <a:pPr>
              <a:defRPr/>
            </a:pPr>
            <a:r>
              <a:rPr lang="en-US"/>
              <a:t>W. Nazarewicz, Fermilab, Sep. 2023</a:t>
            </a:r>
            <a:endParaRPr lang="en-US" dirty="0"/>
          </a:p>
        </p:txBody>
      </p:sp>
      <p:sp>
        <p:nvSpPr>
          <p:cNvPr id="3" name="Slide Number Placeholder 2"/>
          <p:cNvSpPr>
            <a:spLocks noGrp="1"/>
          </p:cNvSpPr>
          <p:nvPr>
            <p:ph type="sldNum" sz="quarter" idx="4"/>
          </p:nvPr>
        </p:nvSpPr>
        <p:spPr>
          <a:xfrm>
            <a:off x="6842866" y="6501170"/>
            <a:ext cx="2133600" cy="365125"/>
          </a:xfrm>
        </p:spPr>
        <p:txBody>
          <a:bodyPr/>
          <a:lstStyle/>
          <a:p>
            <a:fld id="{987C7CF1-4D7D-C941-87F6-6592CA3F7595}" type="slidenum">
              <a:rPr lang="en-US" smtClean="0"/>
              <a:t>36</a:t>
            </a:fld>
            <a:endParaRPr lang="en-US" dirty="0"/>
          </a:p>
        </p:txBody>
      </p:sp>
      <p:sp>
        <p:nvSpPr>
          <p:cNvPr id="8" name="Rectangle 5"/>
          <p:cNvSpPr>
            <a:spLocks noChangeArrowheads="1"/>
          </p:cNvSpPr>
          <p:nvPr/>
        </p:nvSpPr>
        <p:spPr bwMode="auto">
          <a:xfrm>
            <a:off x="209744" y="5934129"/>
            <a:ext cx="36813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457200" eaLnBrk="1" hangingPunct="1"/>
            <a:r>
              <a:rPr lang="en-US" dirty="0">
                <a:solidFill>
                  <a:srgbClr val="FFFF00"/>
                </a:solidFill>
              </a:rPr>
              <a:t>J. Phys. G 43, 044002 (2016)</a:t>
            </a:r>
          </a:p>
        </p:txBody>
      </p:sp>
      <p:sp>
        <p:nvSpPr>
          <p:cNvPr id="9" name="TextBox 8"/>
          <p:cNvSpPr txBox="1"/>
          <p:nvPr/>
        </p:nvSpPr>
        <p:spPr>
          <a:xfrm rot="20048649">
            <a:off x="453303" y="2817725"/>
            <a:ext cx="7833528" cy="1200329"/>
          </a:xfrm>
          <a:prstGeom prst="rect">
            <a:avLst/>
          </a:prstGeom>
          <a:solidFill>
            <a:srgbClr val="FFFF00"/>
          </a:solidFill>
          <a:ln>
            <a:solidFill>
              <a:srgbClr val="4F81BD"/>
            </a:solidFill>
          </a:ln>
        </p:spPr>
        <p:txBody>
          <a:bodyPr wrap="square" rtlCol="0">
            <a:spAutoFit/>
          </a:bodyPr>
          <a:lstStyle/>
          <a:p>
            <a:pPr algn="ctr" defTabSz="457200" fontAlgn="auto">
              <a:spcBef>
                <a:spcPts val="0"/>
              </a:spcBef>
              <a:spcAft>
                <a:spcPts val="0"/>
              </a:spcAft>
            </a:pPr>
            <a:r>
              <a:rPr lang="en-US" sz="2400" dirty="0">
                <a:latin typeface="Arial "/>
                <a:cs typeface="Arial "/>
              </a:rPr>
              <a:t>Looking into the crystal ball: </a:t>
            </a:r>
            <a:r>
              <a:rPr lang="en-US" sz="2800" dirty="0">
                <a:latin typeface="Arial "/>
                <a:cs typeface="Arial "/>
              </a:rPr>
              <a:t>year</a:t>
            </a:r>
            <a:r>
              <a:rPr lang="en-US" sz="2400" dirty="0">
                <a:latin typeface="Arial "/>
                <a:cs typeface="Arial "/>
              </a:rPr>
              <a:t> 2032 and beyond</a:t>
            </a:r>
          </a:p>
          <a:p>
            <a:pPr algn="ctr" defTabSz="457200" fontAlgn="auto">
              <a:spcBef>
                <a:spcPts val="0"/>
              </a:spcBef>
              <a:spcAft>
                <a:spcPts val="0"/>
              </a:spcAft>
            </a:pPr>
            <a:r>
              <a:rPr lang="en-US" sz="2400" dirty="0">
                <a:latin typeface="Arial "/>
                <a:cs typeface="Arial "/>
              </a:rPr>
              <a:t>(Ten years of FRIB operations)</a:t>
            </a:r>
          </a:p>
          <a:p>
            <a:pPr algn="ctr" defTabSz="457200" fontAlgn="auto">
              <a:spcBef>
                <a:spcPts val="0"/>
              </a:spcBef>
              <a:spcAft>
                <a:spcPts val="0"/>
              </a:spcAft>
            </a:pPr>
            <a:r>
              <a:rPr lang="en-US" sz="2000" dirty="0">
                <a:latin typeface="Arial "/>
                <a:cs typeface="Arial "/>
              </a:rPr>
              <a:t>The rate of progress is excellent!</a:t>
            </a:r>
          </a:p>
        </p:txBody>
      </p:sp>
    </p:spTree>
    <p:extLst>
      <p:ext uri="{BB962C8B-B14F-4D97-AF65-F5344CB8AC3E}">
        <p14:creationId xmlns:p14="http://schemas.microsoft.com/office/powerpoint/2010/main" val="5169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4140683" y="6475084"/>
            <a:ext cx="4152926" cy="364628"/>
          </a:xfrm>
        </p:spPr>
        <p:txBody>
          <a:bodyPr/>
          <a:lstStyle/>
          <a:p>
            <a:pPr>
              <a:defRPr/>
            </a:pPr>
            <a:r>
              <a:rPr lang="en-US"/>
              <a:t>W. Nazarewicz, Fermilab, Sep. 2023</a:t>
            </a:r>
            <a:endParaRPr lang="en-US" dirty="0"/>
          </a:p>
        </p:txBody>
      </p:sp>
      <p:sp>
        <p:nvSpPr>
          <p:cNvPr id="2" name="Slide Number Placeholder 1"/>
          <p:cNvSpPr>
            <a:spLocks noGrp="1"/>
          </p:cNvSpPr>
          <p:nvPr>
            <p:ph type="sldNum" sz="quarter" idx="4"/>
          </p:nvPr>
        </p:nvSpPr>
        <p:spPr>
          <a:xfrm>
            <a:off x="6842866" y="6501170"/>
            <a:ext cx="2133600" cy="365125"/>
          </a:xfrm>
        </p:spPr>
        <p:txBody>
          <a:bodyPr/>
          <a:lstStyle/>
          <a:p>
            <a:fld id="{987C7CF1-4D7D-C941-87F6-6592CA3F7595}" type="slidenum">
              <a:rPr lang="en-US" smtClean="0"/>
              <a:t>37</a:t>
            </a:fld>
            <a:endParaRPr lang="en-US" dirty="0"/>
          </a:p>
        </p:txBody>
      </p:sp>
      <p:sp>
        <p:nvSpPr>
          <p:cNvPr id="6" name="TextBox 5"/>
          <p:cNvSpPr txBox="1"/>
          <p:nvPr/>
        </p:nvSpPr>
        <p:spPr>
          <a:xfrm>
            <a:off x="971089" y="0"/>
            <a:ext cx="7322838" cy="523220"/>
          </a:xfrm>
          <a:prstGeom prst="rect">
            <a:avLst/>
          </a:prstGeom>
          <a:noFill/>
        </p:spPr>
        <p:txBody>
          <a:bodyPr wrap="none" rtlCol="0">
            <a:spAutoFit/>
          </a:bodyPr>
          <a:lstStyle/>
          <a:p>
            <a:pPr defTabSz="457200" fontAlgn="auto">
              <a:spcBef>
                <a:spcPts val="0"/>
              </a:spcBef>
              <a:spcAft>
                <a:spcPts val="0"/>
              </a:spcAft>
            </a:pPr>
            <a:r>
              <a:rPr lang="en-US" sz="2400" dirty="0">
                <a:solidFill>
                  <a:srgbClr val="000090"/>
                </a:solidFill>
                <a:latin typeface="Arial "/>
                <a:cs typeface="Arial "/>
              </a:rPr>
              <a:t>Looking into the crystal ball: </a:t>
            </a:r>
            <a:r>
              <a:rPr lang="en-US" sz="2800" dirty="0">
                <a:solidFill>
                  <a:srgbClr val="000090"/>
                </a:solidFill>
                <a:latin typeface="Arial "/>
                <a:cs typeface="Arial "/>
              </a:rPr>
              <a:t>year</a:t>
            </a:r>
            <a:r>
              <a:rPr lang="en-US" sz="2400" dirty="0">
                <a:solidFill>
                  <a:srgbClr val="000090"/>
                </a:solidFill>
                <a:latin typeface="Arial "/>
                <a:cs typeface="Arial "/>
              </a:rPr>
              <a:t> 2032 and beyond </a:t>
            </a:r>
          </a:p>
        </p:txBody>
      </p:sp>
      <p:sp>
        <p:nvSpPr>
          <p:cNvPr id="7" name="Rectangle 6"/>
          <p:cNvSpPr/>
          <p:nvPr/>
        </p:nvSpPr>
        <p:spPr>
          <a:xfrm>
            <a:off x="230597" y="814314"/>
            <a:ext cx="8712200" cy="5369675"/>
          </a:xfrm>
          <a:prstGeom prst="rect">
            <a:avLst/>
          </a:prstGeom>
        </p:spPr>
        <p:txBody>
          <a:bodyPr wrap="square">
            <a:spAutoFit/>
          </a:bodyPr>
          <a:lstStyle/>
          <a:p>
            <a:pPr defTabSz="457200" fontAlgn="auto">
              <a:lnSpc>
                <a:spcPct val="90000"/>
              </a:lnSpc>
              <a:spcBef>
                <a:spcPts val="1000"/>
              </a:spcBef>
              <a:spcAft>
                <a:spcPts val="0"/>
              </a:spcAft>
            </a:pPr>
            <a:r>
              <a:rPr lang="en-US" sz="3200" dirty="0">
                <a:solidFill>
                  <a:srgbClr val="FF0000"/>
                </a:solidFill>
              </a:rPr>
              <a:t>Where do nuclei come from?</a:t>
            </a:r>
            <a:endParaRPr lang="en-US" sz="3200" dirty="0">
              <a:latin typeface="Arial"/>
              <a:cs typeface="Arial"/>
            </a:endParaRPr>
          </a:p>
          <a:p>
            <a:pPr marL="177800" indent="-177800" defTabSz="457200" fontAlgn="auto">
              <a:lnSpc>
                <a:spcPct val="90000"/>
              </a:lnSpc>
              <a:spcBef>
                <a:spcPts val="1000"/>
              </a:spcBef>
              <a:spcAft>
                <a:spcPts val="0"/>
              </a:spcAft>
              <a:buFont typeface="Arial"/>
              <a:buChar char="•"/>
            </a:pPr>
            <a:r>
              <a:rPr lang="en-US" sz="2400" dirty="0">
                <a:latin typeface="Arial"/>
                <a:cs typeface="Arial"/>
              </a:rPr>
              <a:t>We will understand the QCD origin of nuclear forces and key operators. We will connect nuclei with hadrons.</a:t>
            </a:r>
          </a:p>
          <a:p>
            <a:pPr marL="177800" indent="-177800" defTabSz="457200" fontAlgn="auto">
              <a:lnSpc>
                <a:spcPct val="90000"/>
              </a:lnSpc>
              <a:spcBef>
                <a:spcPts val="1000"/>
              </a:spcBef>
              <a:spcAft>
                <a:spcPts val="0"/>
              </a:spcAft>
              <a:buFont typeface="Arial"/>
              <a:buChar char="•"/>
            </a:pPr>
            <a:r>
              <a:rPr lang="en-US" sz="2400" dirty="0">
                <a:latin typeface="Arial"/>
                <a:cs typeface="Arial"/>
              </a:rPr>
              <a:t>We will develop the predictive and quantified  </a:t>
            </a:r>
            <a:r>
              <a:rPr lang="en-US" sz="2400" i="1" dirty="0">
                <a:latin typeface="Arial"/>
                <a:cs typeface="Arial"/>
              </a:rPr>
              <a:t>A</a:t>
            </a:r>
            <a:r>
              <a:rPr lang="en-US" sz="2400" dirty="0">
                <a:latin typeface="Arial"/>
                <a:cs typeface="Arial"/>
              </a:rPr>
              <a:t>-body description of light and medium-mass nuclei and their reactions, including electroweak probes. </a:t>
            </a:r>
          </a:p>
          <a:p>
            <a:pPr marL="177800" indent="-177800" defTabSz="457200" fontAlgn="auto">
              <a:lnSpc>
                <a:spcPct val="90000"/>
              </a:lnSpc>
              <a:spcBef>
                <a:spcPts val="1000"/>
              </a:spcBef>
              <a:spcAft>
                <a:spcPts val="0"/>
              </a:spcAft>
              <a:buFont typeface="Arial"/>
              <a:buChar char="•"/>
            </a:pPr>
            <a:r>
              <a:rPr lang="en-US" sz="2400" dirty="0">
                <a:latin typeface="Arial"/>
                <a:cs typeface="Arial"/>
              </a:rPr>
              <a:t>We will construct the spectroscopic-quality energy density functional that will extrapolate in mass, </a:t>
            </a:r>
            <a:r>
              <a:rPr lang="en-US" sz="2400" dirty="0" err="1">
                <a:latin typeface="Arial"/>
                <a:cs typeface="Arial"/>
              </a:rPr>
              <a:t>isospin</a:t>
            </a:r>
            <a:r>
              <a:rPr lang="en-US" sz="2400" dirty="0">
                <a:latin typeface="Arial"/>
                <a:cs typeface="Arial"/>
              </a:rPr>
              <a:t>, and angular momentum. </a:t>
            </a:r>
          </a:p>
          <a:p>
            <a:pPr marL="177800" indent="-177800" fontAlgn="auto">
              <a:lnSpc>
                <a:spcPct val="90000"/>
              </a:lnSpc>
              <a:spcBef>
                <a:spcPts val="1000"/>
              </a:spcBef>
              <a:spcAft>
                <a:spcPts val="0"/>
              </a:spcAft>
              <a:buFont typeface="Arial"/>
              <a:buChar char="•"/>
            </a:pPr>
            <a:r>
              <a:rPr lang="en-US" sz="2400" dirty="0">
                <a:latin typeface="Arial"/>
                <a:cs typeface="Arial"/>
              </a:rPr>
              <a:t>Key regions of the r-process will be accessible for the first time for mass and decay-property measurements. </a:t>
            </a:r>
            <a:r>
              <a:rPr lang="en-US" sz="2400" dirty="0"/>
              <a:t>We will have a comprehensive description of weak transitions in nuclei and utilize them in multi-dimensional stellar evolution simulations.</a:t>
            </a:r>
            <a:r>
              <a:rPr lang="en-US" sz="2400" dirty="0">
                <a:latin typeface="Arial"/>
                <a:cs typeface="Arial"/>
              </a:rPr>
              <a:t> </a:t>
            </a:r>
          </a:p>
        </p:txBody>
      </p:sp>
    </p:spTree>
    <p:extLst>
      <p:ext uri="{BB962C8B-B14F-4D97-AF65-F5344CB8AC3E}">
        <p14:creationId xmlns:p14="http://schemas.microsoft.com/office/powerpoint/2010/main" val="832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1089" y="0"/>
            <a:ext cx="7337265" cy="523220"/>
          </a:xfrm>
          <a:prstGeom prst="rect">
            <a:avLst/>
          </a:prstGeom>
          <a:noFill/>
        </p:spPr>
        <p:txBody>
          <a:bodyPr wrap="none" rtlCol="0">
            <a:spAutoFit/>
          </a:bodyPr>
          <a:lstStyle/>
          <a:p>
            <a:pPr defTabSz="457200" fontAlgn="auto">
              <a:spcBef>
                <a:spcPts val="0"/>
              </a:spcBef>
              <a:spcAft>
                <a:spcPts val="0"/>
              </a:spcAft>
            </a:pPr>
            <a:r>
              <a:rPr lang="en-US" sz="2400" dirty="0">
                <a:solidFill>
                  <a:srgbClr val="000090"/>
                </a:solidFill>
                <a:latin typeface="Arial "/>
                <a:cs typeface="Arial "/>
              </a:rPr>
              <a:t>Looking into the crystal ball: year </a:t>
            </a:r>
            <a:r>
              <a:rPr lang="en-US" sz="2800" dirty="0">
                <a:solidFill>
                  <a:srgbClr val="000090"/>
                </a:solidFill>
                <a:latin typeface="Arial "/>
                <a:cs typeface="Arial "/>
              </a:rPr>
              <a:t>2032</a:t>
            </a:r>
            <a:r>
              <a:rPr lang="en-US" sz="2400" dirty="0">
                <a:solidFill>
                  <a:srgbClr val="000090"/>
                </a:solidFill>
                <a:latin typeface="Arial "/>
                <a:cs typeface="Arial "/>
              </a:rPr>
              <a:t> and beyond </a:t>
            </a:r>
          </a:p>
        </p:txBody>
      </p:sp>
      <p:sp>
        <p:nvSpPr>
          <p:cNvPr id="7" name="Rectangle 6"/>
          <p:cNvSpPr/>
          <p:nvPr/>
        </p:nvSpPr>
        <p:spPr>
          <a:xfrm>
            <a:off x="35666" y="849889"/>
            <a:ext cx="8940800" cy="4809522"/>
          </a:xfrm>
          <a:prstGeom prst="rect">
            <a:avLst/>
          </a:prstGeom>
        </p:spPr>
        <p:txBody>
          <a:bodyPr wrap="square">
            <a:spAutoFit/>
          </a:bodyPr>
          <a:lstStyle/>
          <a:p>
            <a:pPr defTabSz="457200"/>
            <a:r>
              <a:rPr lang="en-US" sz="3200" dirty="0">
                <a:solidFill>
                  <a:srgbClr val="FF0000"/>
                </a:solidFill>
              </a:rPr>
              <a:t>How are nuclei organized?</a:t>
            </a:r>
            <a:endParaRPr lang="en-US" sz="2400" dirty="0">
              <a:latin typeface="Arial"/>
              <a:cs typeface="Arial"/>
            </a:endParaRP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delineate the neutron drip line up to </a:t>
            </a:r>
            <a:r>
              <a:rPr lang="en-US" sz="2400" dirty="0" err="1">
                <a:latin typeface="Arial"/>
                <a:cs typeface="Arial"/>
              </a:rPr>
              <a:t>Zr</a:t>
            </a:r>
            <a:r>
              <a:rPr lang="en-US" sz="2400" dirty="0">
                <a:latin typeface="Arial"/>
                <a:cs typeface="Arial"/>
              </a:rPr>
              <a:t> (A=120) and for the light </a:t>
            </a:r>
            <a:r>
              <a:rPr lang="en-US" sz="2400" dirty="0" err="1">
                <a:latin typeface="Arial"/>
                <a:cs typeface="Arial"/>
              </a:rPr>
              <a:t>hypernuclei</a:t>
            </a:r>
            <a:r>
              <a:rPr lang="en-US" sz="2400" dirty="0">
                <a:latin typeface="Arial"/>
                <a:cs typeface="Arial"/>
              </a:rPr>
              <a:t>; will know </a:t>
            </a:r>
            <a:r>
              <a:rPr lang="en-US" sz="2800" dirty="0">
                <a:latin typeface="Arial"/>
                <a:cs typeface="Arial"/>
              </a:rPr>
              <a:t>if</a:t>
            </a:r>
            <a:r>
              <a:rPr lang="en-US" sz="2400" dirty="0">
                <a:latin typeface="Arial"/>
                <a:cs typeface="Arial"/>
              </a:rPr>
              <a:t> very long-lived </a:t>
            </a:r>
            <a:r>
              <a:rPr lang="en-US" sz="2400" dirty="0" err="1">
                <a:latin typeface="Arial"/>
                <a:cs typeface="Arial"/>
              </a:rPr>
              <a:t>superheavy</a:t>
            </a:r>
            <a:r>
              <a:rPr lang="en-US" sz="2400" dirty="0">
                <a:latin typeface="Arial"/>
                <a:cs typeface="Arial"/>
              </a:rPr>
              <a:t> elements exist in nature. </a:t>
            </a: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understand the mechanism of clustering </a:t>
            </a:r>
            <a:r>
              <a:rPr lang="en-US" sz="2400" dirty="0">
                <a:solidFill>
                  <a:prstClr val="black"/>
                </a:solidFill>
                <a:latin typeface="Arial"/>
                <a:cs typeface="Arial"/>
              </a:rPr>
              <a:t>and other aspects of open many-body nuclear systems.</a:t>
            </a:r>
            <a:endParaRPr lang="en-US" sz="2400" dirty="0">
              <a:latin typeface="Arial"/>
              <a:cs typeface="Arial"/>
            </a:endParaRP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develop the comprehensive reaction theory of medium-mass and heavy nuclei consistent with nuclear structure. </a:t>
            </a: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know the nuclear equation of state for normal and neutron matter from 0.1 to twice the saturation  density. Gravitational waves will provide important constraints on EOS.</a:t>
            </a:r>
          </a:p>
        </p:txBody>
      </p:sp>
      <p:sp>
        <p:nvSpPr>
          <p:cNvPr id="2" name="Footer Placeholder 1">
            <a:extLst>
              <a:ext uri="{FF2B5EF4-FFF2-40B4-BE49-F238E27FC236}">
                <a16:creationId xmlns:a16="http://schemas.microsoft.com/office/drawing/2014/main" id="{ECD7B810-053B-F14E-9185-5AFA304EBB5F}"/>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26B2875E-FD19-BC4D-9A78-A9213D05E85B}"/>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38</a:t>
            </a:fld>
            <a:endParaRPr lang="en-US" dirty="0">
              <a:solidFill>
                <a:prstClr val="black">
                  <a:tint val="75000"/>
                </a:prstClr>
              </a:solidFill>
            </a:endParaRPr>
          </a:p>
        </p:txBody>
      </p:sp>
    </p:spTree>
    <p:extLst>
      <p:ext uri="{BB962C8B-B14F-4D97-AF65-F5344CB8AC3E}">
        <p14:creationId xmlns:p14="http://schemas.microsoft.com/office/powerpoint/2010/main" val="3784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4140683" y="6475084"/>
            <a:ext cx="4152926" cy="364628"/>
          </a:xfrm>
        </p:spPr>
        <p:txBody>
          <a:bodyPr/>
          <a:lstStyle/>
          <a:p>
            <a:pPr>
              <a:defRPr/>
            </a:pPr>
            <a:r>
              <a:rPr lang="en-US"/>
              <a:t>W. Nazarewicz, Fermilab, Sep. 2023</a:t>
            </a:r>
            <a:endParaRPr lang="en-US" dirty="0"/>
          </a:p>
        </p:txBody>
      </p:sp>
      <p:sp>
        <p:nvSpPr>
          <p:cNvPr id="2" name="Slide Number Placeholder 1"/>
          <p:cNvSpPr>
            <a:spLocks noGrp="1"/>
          </p:cNvSpPr>
          <p:nvPr>
            <p:ph type="sldNum" sz="quarter" idx="4"/>
          </p:nvPr>
        </p:nvSpPr>
        <p:spPr>
          <a:xfrm>
            <a:off x="6842866" y="6501170"/>
            <a:ext cx="2133600" cy="365125"/>
          </a:xfrm>
        </p:spPr>
        <p:txBody>
          <a:bodyPr/>
          <a:lstStyle/>
          <a:p>
            <a:fld id="{987C7CF1-4D7D-C941-87F6-6592CA3F7595}" type="slidenum">
              <a:rPr lang="en-US" smtClean="0"/>
              <a:t>39</a:t>
            </a:fld>
            <a:endParaRPr lang="en-US" dirty="0"/>
          </a:p>
        </p:txBody>
      </p:sp>
      <p:sp>
        <p:nvSpPr>
          <p:cNvPr id="6" name="TextBox 5"/>
          <p:cNvSpPr txBox="1"/>
          <p:nvPr/>
        </p:nvSpPr>
        <p:spPr>
          <a:xfrm>
            <a:off x="386889" y="165100"/>
            <a:ext cx="8404865" cy="523220"/>
          </a:xfrm>
          <a:prstGeom prst="rect">
            <a:avLst/>
          </a:prstGeom>
          <a:noFill/>
        </p:spPr>
        <p:txBody>
          <a:bodyPr wrap="none" rtlCol="0">
            <a:spAutoFit/>
          </a:bodyPr>
          <a:lstStyle/>
          <a:p>
            <a:pPr defTabSz="457200" fontAlgn="auto">
              <a:spcBef>
                <a:spcPts val="0"/>
              </a:spcBef>
              <a:spcAft>
                <a:spcPts val="0"/>
              </a:spcAft>
            </a:pPr>
            <a:r>
              <a:rPr lang="en-US" sz="2800" dirty="0">
                <a:solidFill>
                  <a:srgbClr val="000090"/>
                </a:solidFill>
                <a:latin typeface="Arial "/>
                <a:cs typeface="Arial "/>
              </a:rPr>
              <a:t>Looking into the crystal ball: year 2032 and beyond </a:t>
            </a:r>
          </a:p>
        </p:txBody>
      </p:sp>
      <p:sp>
        <p:nvSpPr>
          <p:cNvPr id="7" name="Rectangle 6"/>
          <p:cNvSpPr/>
          <p:nvPr/>
        </p:nvSpPr>
        <p:spPr>
          <a:xfrm>
            <a:off x="203200" y="1172080"/>
            <a:ext cx="8674100" cy="4704878"/>
          </a:xfrm>
          <a:prstGeom prst="rect">
            <a:avLst/>
          </a:prstGeom>
        </p:spPr>
        <p:txBody>
          <a:bodyPr wrap="square">
            <a:spAutoFit/>
          </a:bodyPr>
          <a:lstStyle/>
          <a:p>
            <a:pPr defTabSz="457200">
              <a:lnSpc>
                <a:spcPct val="90000"/>
              </a:lnSpc>
            </a:pPr>
            <a:r>
              <a:rPr lang="en-US" sz="3200" dirty="0">
                <a:solidFill>
                  <a:srgbClr val="FF0000"/>
                </a:solidFill>
              </a:rPr>
              <a:t>What are nuclei good for?</a:t>
            </a:r>
          </a:p>
          <a:p>
            <a:pPr defTabSz="457200">
              <a:lnSpc>
                <a:spcPct val="90000"/>
              </a:lnSpc>
            </a:pPr>
            <a:endParaRPr lang="en-US" sz="2400" dirty="0">
              <a:latin typeface="Arial"/>
              <a:cs typeface="Arial"/>
            </a:endParaRP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have a (more) quantitative microscopic model of fission that will provide the missing data in the regions where measurements cannot be done. </a:t>
            </a: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predict important low-energy light-ion fusion reaction rates important for fusion research, astrophysics, and nuclear forensics. </a:t>
            </a: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improve the sensitivity of EDM searches in atoms </a:t>
            </a:r>
            <a:r>
              <a:rPr lang="en-US" sz="2400">
                <a:latin typeface="Arial"/>
                <a:cs typeface="Arial"/>
              </a:rPr>
              <a:t>by &gt;6 </a:t>
            </a:r>
            <a:r>
              <a:rPr lang="en-US" sz="2400" dirty="0">
                <a:latin typeface="Arial"/>
                <a:cs typeface="Arial"/>
              </a:rPr>
              <a:t>orders of magnitude over current limits.</a:t>
            </a: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provide quantified and validated nuclear matrix elements for </a:t>
            </a:r>
            <a:r>
              <a:rPr lang="en-US" sz="2400" dirty="0">
                <a:latin typeface="Symbol" charset="2"/>
                <a:cs typeface="Symbol" charset="2"/>
              </a:rPr>
              <a:t>0nbb</a:t>
            </a:r>
          </a:p>
        </p:txBody>
      </p:sp>
    </p:spTree>
    <p:extLst>
      <p:ext uri="{BB962C8B-B14F-4D97-AF65-F5344CB8AC3E}">
        <p14:creationId xmlns:p14="http://schemas.microsoft.com/office/powerpoint/2010/main" val="50507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CB7EBE-2987-2740-28CA-D4C991B94C44}"/>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1B296C42-9CB9-F338-8DD9-BE37C0454278}"/>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4</a:t>
            </a:fld>
            <a:endParaRPr lang="en-US" dirty="0">
              <a:solidFill>
                <a:prstClr val="black">
                  <a:tint val="75000"/>
                </a:prstClr>
              </a:solidFill>
            </a:endParaRPr>
          </a:p>
        </p:txBody>
      </p:sp>
      <p:pic>
        <p:nvPicPr>
          <p:cNvPr id="4" name="Picture 3" descr="Screen Clipping">
            <a:extLst>
              <a:ext uri="{FF2B5EF4-FFF2-40B4-BE49-F238E27FC236}">
                <a16:creationId xmlns:a16="http://schemas.microsoft.com/office/drawing/2014/main" id="{42830AC5-918A-D93B-4062-0DD75CBA3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237" y="667244"/>
            <a:ext cx="7354892" cy="4926147"/>
          </a:xfrm>
          <a:prstGeom prst="rect">
            <a:avLst/>
          </a:prstGeom>
        </p:spPr>
      </p:pic>
      <p:sp>
        <p:nvSpPr>
          <p:cNvPr id="5" name="TextBox 4">
            <a:extLst>
              <a:ext uri="{FF2B5EF4-FFF2-40B4-BE49-F238E27FC236}">
                <a16:creationId xmlns:a16="http://schemas.microsoft.com/office/drawing/2014/main" id="{4EB1573F-DCFB-CA14-495E-EB5A18977ED0}"/>
              </a:ext>
            </a:extLst>
          </p:cNvPr>
          <p:cNvSpPr txBox="1"/>
          <p:nvPr/>
        </p:nvSpPr>
        <p:spPr>
          <a:xfrm rot="16592520">
            <a:off x="1600887" y="2212266"/>
            <a:ext cx="1709596"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Plant Sciences</a:t>
            </a:r>
          </a:p>
        </p:txBody>
      </p:sp>
      <p:sp>
        <p:nvSpPr>
          <p:cNvPr id="6" name="TextBox 5">
            <a:extLst>
              <a:ext uri="{FF2B5EF4-FFF2-40B4-BE49-F238E27FC236}">
                <a16:creationId xmlns:a16="http://schemas.microsoft.com/office/drawing/2014/main" id="{52D34937-DB43-8384-0EBA-12DE376D5759}"/>
              </a:ext>
            </a:extLst>
          </p:cNvPr>
          <p:cNvSpPr txBox="1"/>
          <p:nvPr/>
        </p:nvSpPr>
        <p:spPr>
          <a:xfrm rot="3420352">
            <a:off x="7051463" y="2887133"/>
            <a:ext cx="1183811"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MSU Law</a:t>
            </a:r>
          </a:p>
        </p:txBody>
      </p:sp>
      <p:sp>
        <p:nvSpPr>
          <p:cNvPr id="7" name="TextBox 6">
            <a:extLst>
              <a:ext uri="{FF2B5EF4-FFF2-40B4-BE49-F238E27FC236}">
                <a16:creationId xmlns:a16="http://schemas.microsoft.com/office/drawing/2014/main" id="{F23C16AD-0988-501A-242D-9D849F6CA9E3}"/>
              </a:ext>
            </a:extLst>
          </p:cNvPr>
          <p:cNvSpPr txBox="1"/>
          <p:nvPr/>
        </p:nvSpPr>
        <p:spPr>
          <a:xfrm>
            <a:off x="4117939" y="1045279"/>
            <a:ext cx="978626"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Physics</a:t>
            </a:r>
          </a:p>
        </p:txBody>
      </p:sp>
      <p:sp>
        <p:nvSpPr>
          <p:cNvPr id="8" name="TextBox 7">
            <a:extLst>
              <a:ext uri="{FF2B5EF4-FFF2-40B4-BE49-F238E27FC236}">
                <a16:creationId xmlns:a16="http://schemas.microsoft.com/office/drawing/2014/main" id="{48B6C9A9-1EDA-44AF-905E-2E5FCA292943}"/>
              </a:ext>
            </a:extLst>
          </p:cNvPr>
          <p:cNvSpPr txBox="1"/>
          <p:nvPr/>
        </p:nvSpPr>
        <p:spPr>
          <a:xfrm>
            <a:off x="5489275" y="1526410"/>
            <a:ext cx="1222283"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Chemistry</a:t>
            </a:r>
          </a:p>
        </p:txBody>
      </p:sp>
      <p:sp>
        <p:nvSpPr>
          <p:cNvPr id="9" name="TextBox 8">
            <a:extLst>
              <a:ext uri="{FF2B5EF4-FFF2-40B4-BE49-F238E27FC236}">
                <a16:creationId xmlns:a16="http://schemas.microsoft.com/office/drawing/2014/main" id="{FEF1815E-4784-40D8-6225-16E2B7885CEE}"/>
              </a:ext>
            </a:extLst>
          </p:cNvPr>
          <p:cNvSpPr txBox="1"/>
          <p:nvPr/>
        </p:nvSpPr>
        <p:spPr>
          <a:xfrm rot="16008675">
            <a:off x="3283978" y="1498598"/>
            <a:ext cx="1196635"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Bio </a:t>
            </a:r>
            <a:r>
              <a:rPr lang="en-US" sz="1800" kern="0" dirty="0" err="1">
                <a:solidFill>
                  <a:srgbClr val="FFFF00"/>
                </a:solidFill>
                <a:effectLst>
                  <a:outerShdw blurRad="50800" dist="38100" algn="l" rotWithShape="0">
                    <a:prstClr val="black">
                      <a:alpha val="40000"/>
                    </a:prstClr>
                  </a:outerShdw>
                </a:effectLst>
              </a:rPr>
              <a:t>Chem</a:t>
            </a:r>
            <a:endParaRPr lang="en-US" sz="1800" kern="0" dirty="0">
              <a:solidFill>
                <a:srgbClr val="FFFF00"/>
              </a:solidFill>
              <a:effectLst>
                <a:outerShdw blurRad="50800" dist="38100" algn="l" rotWithShape="0">
                  <a:prstClr val="black">
                    <a:alpha val="40000"/>
                  </a:prstClr>
                </a:outerShdw>
              </a:effectLst>
            </a:endParaRPr>
          </a:p>
        </p:txBody>
      </p:sp>
      <p:sp>
        <p:nvSpPr>
          <p:cNvPr id="10" name="TextBox 9">
            <a:extLst>
              <a:ext uri="{FF2B5EF4-FFF2-40B4-BE49-F238E27FC236}">
                <a16:creationId xmlns:a16="http://schemas.microsoft.com/office/drawing/2014/main" id="{366275A3-A430-520E-DFB0-B0EC3179DCDA}"/>
              </a:ext>
            </a:extLst>
          </p:cNvPr>
          <p:cNvSpPr txBox="1"/>
          <p:nvPr/>
        </p:nvSpPr>
        <p:spPr>
          <a:xfrm>
            <a:off x="3702735" y="5281740"/>
            <a:ext cx="1786540"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Performing Arts</a:t>
            </a:r>
          </a:p>
        </p:txBody>
      </p:sp>
      <p:sp>
        <p:nvSpPr>
          <p:cNvPr id="11" name="TextBox 10">
            <a:extLst>
              <a:ext uri="{FF2B5EF4-FFF2-40B4-BE49-F238E27FC236}">
                <a16:creationId xmlns:a16="http://schemas.microsoft.com/office/drawing/2014/main" id="{30E8DAAE-1789-2D21-6664-FC1F601B9880}"/>
              </a:ext>
            </a:extLst>
          </p:cNvPr>
          <p:cNvSpPr txBox="1"/>
          <p:nvPr/>
        </p:nvSpPr>
        <p:spPr>
          <a:xfrm rot="16592520">
            <a:off x="523775" y="5281739"/>
            <a:ext cx="1299227"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kern="0" dirty="0">
                <a:solidFill>
                  <a:srgbClr val="FFFF00"/>
                </a:solidFill>
                <a:effectLst>
                  <a:outerShdw blurRad="50800" dist="38100" algn="l" rotWithShape="0">
                    <a:prstClr val="black">
                      <a:alpha val="40000"/>
                    </a:prstClr>
                  </a:outerShdw>
                </a:effectLst>
              </a:rPr>
              <a:t>Vet School</a:t>
            </a:r>
            <a:endParaRPr lang="en-US" sz="1800" kern="0" dirty="0">
              <a:solidFill>
                <a:srgbClr val="FFFF00"/>
              </a:solidFill>
              <a:effectLst>
                <a:outerShdw blurRad="50800" dist="38100" algn="l" rotWithShape="0">
                  <a:prstClr val="black">
                    <a:alpha val="40000"/>
                  </a:prstClr>
                </a:outerShdw>
              </a:effectLst>
            </a:endParaRPr>
          </a:p>
        </p:txBody>
      </p:sp>
      <p:sp>
        <p:nvSpPr>
          <p:cNvPr id="22" name="Title 3">
            <a:extLst>
              <a:ext uri="{FF2B5EF4-FFF2-40B4-BE49-F238E27FC236}">
                <a16:creationId xmlns:a16="http://schemas.microsoft.com/office/drawing/2014/main" id="{17FB4542-C9ED-66B3-70BF-3D9865152D1D}"/>
              </a:ext>
            </a:extLst>
          </p:cNvPr>
          <p:cNvSpPr txBox="1">
            <a:spLocks/>
          </p:cNvSpPr>
          <p:nvPr/>
        </p:nvSpPr>
        <p:spPr>
          <a:xfrm>
            <a:off x="76200" y="93756"/>
            <a:ext cx="8991600" cy="478616"/>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a:solidFill>
                  <a:srgbClr val="002060"/>
                </a:solidFill>
              </a:rPr>
              <a:t>… located in the middle of the MSU Campus</a:t>
            </a:r>
          </a:p>
        </p:txBody>
      </p:sp>
      <p:sp>
        <p:nvSpPr>
          <p:cNvPr id="24" name="TextBox 23">
            <a:extLst>
              <a:ext uri="{FF2B5EF4-FFF2-40B4-BE49-F238E27FC236}">
                <a16:creationId xmlns:a16="http://schemas.microsoft.com/office/drawing/2014/main" id="{E6BD39F0-63BC-80EB-ACA4-D35850FC13D7}"/>
              </a:ext>
            </a:extLst>
          </p:cNvPr>
          <p:cNvSpPr txBox="1"/>
          <p:nvPr/>
        </p:nvSpPr>
        <p:spPr>
          <a:xfrm>
            <a:off x="438952" y="5777256"/>
            <a:ext cx="8628848" cy="646331"/>
          </a:xfrm>
          <a:prstGeom prst="rect">
            <a:avLst/>
          </a:prstGeom>
          <a:noFill/>
        </p:spPr>
        <p:txBody>
          <a:bodyPr wrap="square">
            <a:spAutoFit/>
          </a:bodyPr>
          <a:lstStyle/>
          <a:p>
            <a:pPr marL="285750" indent="-285750">
              <a:buFont typeface="Arial" panose="020B0604020202020204" pitchFamily="34" charset="0"/>
              <a:buChar char="•"/>
            </a:pPr>
            <a:r>
              <a:rPr lang="en-US" dirty="0"/>
              <a:t>Each year, MSU awards 10% of the nation’s nuclear physics doctorate degrees.</a:t>
            </a:r>
          </a:p>
          <a:p>
            <a:pPr marL="285750" indent="-285750">
              <a:buFont typeface="Arial" panose="020B0604020202020204" pitchFamily="34" charset="0"/>
              <a:buChar char="•"/>
            </a:pPr>
            <a:r>
              <a:rPr lang="en-US" dirty="0"/>
              <a:t>Leading (No. 1-2) graduate nuclear physics program.</a:t>
            </a:r>
          </a:p>
        </p:txBody>
      </p:sp>
    </p:spTree>
    <p:extLst>
      <p:ext uri="{BB962C8B-B14F-4D97-AF65-F5344CB8AC3E}">
        <p14:creationId xmlns:p14="http://schemas.microsoft.com/office/powerpoint/2010/main" val="18557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FB9AB6-26AE-494C-B137-F136CFDCF6AC}"/>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E74417B9-F061-8E40-9558-B081D4D73170}"/>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40</a:t>
            </a:fld>
            <a:endParaRPr lang="en-US" dirty="0">
              <a:solidFill>
                <a:prstClr val="black">
                  <a:tint val="75000"/>
                </a:prstClr>
              </a:solidFill>
            </a:endParaRPr>
          </a:p>
        </p:txBody>
      </p:sp>
      <p:sp>
        <p:nvSpPr>
          <p:cNvPr id="5" name="Content Placeholder 12">
            <a:extLst>
              <a:ext uri="{FF2B5EF4-FFF2-40B4-BE49-F238E27FC236}">
                <a16:creationId xmlns:a16="http://schemas.microsoft.com/office/drawing/2014/main" id="{DD59B6DA-88A5-5E47-9C97-94181F1DA8EF}"/>
              </a:ext>
            </a:extLst>
          </p:cNvPr>
          <p:cNvSpPr txBox="1">
            <a:spLocks/>
          </p:cNvSpPr>
          <p:nvPr/>
        </p:nvSpPr>
        <p:spPr>
          <a:xfrm>
            <a:off x="4739251" y="1786676"/>
            <a:ext cx="4404749" cy="1674914"/>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defRPr/>
            </a:pPr>
            <a:r>
              <a:rPr lang="en-US" sz="2000" dirty="0">
                <a:solidFill>
                  <a:schemeClr val="accent4">
                    <a:lumMod val="50000"/>
                  </a:schemeClr>
                </a:solidFill>
                <a:latin typeface="Arial" panose="020B0604020202020204" pitchFamily="34" charset="0"/>
                <a:cs typeface="Arial" panose="020B0604020202020204" pitchFamily="34" charset="0"/>
              </a:rPr>
              <a:t>Option for energy upgrade to &gt;400 MeV/u</a:t>
            </a:r>
            <a:endParaRPr lang="en-US" sz="2000" dirty="0">
              <a:solidFill>
                <a:schemeClr val="accent4">
                  <a:lumMod val="50000"/>
                </a:schemeClr>
              </a:solidFill>
              <a:latin typeface="Arial" panose="020B0604020202020204" pitchFamily="34" charset="0"/>
              <a:ea typeface="ヒラギノ角ゴ Pro W3" pitchFamily="-111" charset="-128"/>
              <a:cs typeface="Arial" panose="020B0604020202020204" pitchFamily="34" charset="0"/>
            </a:endParaRPr>
          </a:p>
          <a:p>
            <a:pPr marL="182880" indent="-182880"/>
            <a:r>
              <a:rPr lang="en-US" sz="2000" dirty="0">
                <a:solidFill>
                  <a:schemeClr val="accent4">
                    <a:lumMod val="50000"/>
                  </a:schemeClr>
                </a:solidFill>
                <a:latin typeface="Arial" panose="020B0604020202020204" pitchFamily="34" charset="0"/>
                <a:cs typeface="Arial" panose="020B0604020202020204" pitchFamily="34" charset="0"/>
              </a:rPr>
              <a:t>Maintain Isotope Separation On-Line (ISOL) option</a:t>
            </a:r>
          </a:p>
          <a:p>
            <a:pPr marL="182880" indent="-182880"/>
            <a:r>
              <a:rPr lang="en-US" sz="2000" dirty="0">
                <a:solidFill>
                  <a:schemeClr val="accent4">
                    <a:lumMod val="50000"/>
                  </a:schemeClr>
                </a:solidFill>
                <a:latin typeface="Arial" panose="020B0604020202020204" pitchFamily="34" charset="0"/>
                <a:cs typeface="Arial" panose="020B0604020202020204" pitchFamily="34" charset="0"/>
              </a:rPr>
              <a:t>Upgradable to multi-user simultaneous operation of light /heavy ions with addition of a light-ion injector</a:t>
            </a:r>
            <a:endParaRPr lang="en-US" sz="2000" dirty="0">
              <a:solidFill>
                <a:schemeClr val="accent4">
                  <a:lumMod val="50000"/>
                </a:schemeClr>
              </a:solidFill>
              <a:latin typeface="Arial" panose="020B0604020202020204" pitchFamily="34" charset="0"/>
              <a:ea typeface="ヒラギノ角ゴ Pro W3" pitchFamily="-111" charset="-128"/>
              <a:cs typeface="Arial" panose="020B0604020202020204" pitchFamily="34" charset="0"/>
            </a:endParaRPr>
          </a:p>
        </p:txBody>
      </p:sp>
      <p:sp>
        <p:nvSpPr>
          <p:cNvPr id="7" name="Title 2">
            <a:extLst>
              <a:ext uri="{FF2B5EF4-FFF2-40B4-BE49-F238E27FC236}">
                <a16:creationId xmlns:a16="http://schemas.microsoft.com/office/drawing/2014/main" id="{28F2EAC9-E06C-5046-B9C1-489BABD6F23A}"/>
              </a:ext>
            </a:extLst>
          </p:cNvPr>
          <p:cNvSpPr txBox="1">
            <a:spLocks/>
          </p:cNvSpPr>
          <p:nvPr/>
        </p:nvSpPr>
        <p:spPr>
          <a:xfrm>
            <a:off x="76201" y="128016"/>
            <a:ext cx="8991598" cy="804672"/>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600" dirty="0">
                <a:solidFill>
                  <a:srgbClr val="002060"/>
                </a:solidFill>
              </a:rPr>
              <a:t>FRIB Upgrades</a:t>
            </a:r>
            <a:br>
              <a:rPr lang="en-US" sz="3600" dirty="0"/>
            </a:br>
            <a:endParaRPr lang="en-US" sz="1800" dirty="0">
              <a:solidFill>
                <a:srgbClr val="002060"/>
              </a:solidFill>
            </a:endParaRPr>
          </a:p>
        </p:txBody>
      </p:sp>
      <p:pic>
        <p:nvPicPr>
          <p:cNvPr id="11" name="Picture 10">
            <a:extLst>
              <a:ext uri="{FF2B5EF4-FFF2-40B4-BE49-F238E27FC236}">
                <a16:creationId xmlns:a16="http://schemas.microsoft.com/office/drawing/2014/main" id="{305121C4-9CEB-FA44-9D3B-88A89B1BAB78}"/>
              </a:ext>
            </a:extLst>
          </p:cNvPr>
          <p:cNvPicPr>
            <a:picLocks noChangeAspect="1"/>
          </p:cNvPicPr>
          <p:nvPr/>
        </p:nvPicPr>
        <p:blipFill>
          <a:blip r:embed="rId3"/>
          <a:stretch>
            <a:fillRect/>
          </a:stretch>
        </p:blipFill>
        <p:spPr>
          <a:xfrm>
            <a:off x="598568" y="932688"/>
            <a:ext cx="4165512" cy="5057804"/>
          </a:xfrm>
          <a:prstGeom prst="rect">
            <a:avLst/>
          </a:prstGeom>
        </p:spPr>
      </p:pic>
    </p:spTree>
    <p:extLst>
      <p:ext uri="{BB962C8B-B14F-4D97-AF65-F5344CB8AC3E}">
        <p14:creationId xmlns:p14="http://schemas.microsoft.com/office/powerpoint/2010/main" val="127302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47F56A-7345-514E-A3E9-7A8040ACF498}"/>
              </a:ext>
            </a:extLst>
          </p:cNvPr>
          <p:cNvSpPr>
            <a:spLocks noGrp="1"/>
          </p:cNvSpPr>
          <p:nvPr>
            <p:ph type="ftr" sz="quarter" idx="3"/>
          </p:nvPr>
        </p:nvSpPr>
        <p:spPr/>
        <p:txBody>
          <a:bodyPr/>
          <a:lstStyle/>
          <a:p>
            <a:pPr defTabSz="456955">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B576ABA3-7F48-F34A-BA51-12CAB6813344}"/>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41</a:t>
            </a:fld>
            <a:endParaRPr lang="en-US" dirty="0">
              <a:solidFill>
                <a:prstClr val="black">
                  <a:tint val="75000"/>
                </a:prstClr>
              </a:solidFill>
            </a:endParaRPr>
          </a:p>
        </p:txBody>
      </p:sp>
      <p:sp>
        <p:nvSpPr>
          <p:cNvPr id="5" name="Title 4">
            <a:extLst>
              <a:ext uri="{FF2B5EF4-FFF2-40B4-BE49-F238E27FC236}">
                <a16:creationId xmlns:a16="http://schemas.microsoft.com/office/drawing/2014/main" id="{396DD952-53D3-7644-BA78-B3461E05760F}"/>
              </a:ext>
            </a:extLst>
          </p:cNvPr>
          <p:cNvSpPr txBox="1">
            <a:spLocks/>
          </p:cNvSpPr>
          <p:nvPr/>
        </p:nvSpPr>
        <p:spPr>
          <a:xfrm>
            <a:off x="152400" y="28575"/>
            <a:ext cx="8991600" cy="485775"/>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4000" dirty="0">
                <a:solidFill>
                  <a:srgbClr val="002060"/>
                </a:solidFill>
                <a:latin typeface="Arial" pitchFamily="34" charset="0"/>
              </a:rPr>
              <a:t>Profound intersections</a:t>
            </a:r>
            <a:endParaRPr lang="en-US" sz="4000" dirty="0">
              <a:solidFill>
                <a:srgbClr val="002060"/>
              </a:solidFill>
              <a:latin typeface="Arial" pitchFamily="34" charset="0"/>
              <a:ea typeface="ＭＳ Ｐゴシック"/>
              <a:cs typeface="ＭＳ Ｐゴシック"/>
            </a:endParaRPr>
          </a:p>
        </p:txBody>
      </p:sp>
      <p:sp>
        <p:nvSpPr>
          <p:cNvPr id="7" name="Slide Number Placeholder 3">
            <a:extLst>
              <a:ext uri="{FF2B5EF4-FFF2-40B4-BE49-F238E27FC236}">
                <a16:creationId xmlns:a16="http://schemas.microsoft.com/office/drawing/2014/main" id="{9BAAD95B-5FBA-6848-A145-6012EC572BE7}"/>
              </a:ext>
            </a:extLst>
          </p:cNvPr>
          <p:cNvSpPr txBox="1">
            <a:spLocks/>
          </p:cNvSpPr>
          <p:nvPr/>
        </p:nvSpPr>
        <p:spPr>
          <a:xfrm>
            <a:off x="6842866" y="650117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987C7CF1-4D7D-C941-87F6-6592CA3F7595}" type="slidenum">
              <a:rPr lang="en-US" smtClean="0">
                <a:solidFill>
                  <a:prstClr val="black">
                    <a:tint val="75000"/>
                  </a:prstClr>
                </a:solidFill>
              </a:rPr>
              <a:pPr/>
              <a:t>41</a:t>
            </a:fld>
            <a:endParaRPr lang="en-US" dirty="0">
              <a:solidFill>
                <a:prstClr val="black">
                  <a:tint val="75000"/>
                </a:prstClr>
              </a:solidFill>
            </a:endParaRPr>
          </a:p>
        </p:txBody>
      </p:sp>
      <p:pic>
        <p:nvPicPr>
          <p:cNvPr id="10" name="Picture 9" descr="intersections.pdf">
            <a:extLst>
              <a:ext uri="{FF2B5EF4-FFF2-40B4-BE49-F238E27FC236}">
                <a16:creationId xmlns:a16="http://schemas.microsoft.com/office/drawing/2014/main" id="{7D9C2459-4308-7446-B579-A484B1276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75" y="793535"/>
            <a:ext cx="7928449" cy="5270929"/>
          </a:xfrm>
          <a:prstGeom prst="rect">
            <a:avLst/>
          </a:prstGeom>
        </p:spPr>
      </p:pic>
    </p:spTree>
    <p:extLst>
      <p:ext uri="{BB962C8B-B14F-4D97-AF65-F5344CB8AC3E}">
        <p14:creationId xmlns:p14="http://schemas.microsoft.com/office/powerpoint/2010/main" val="227119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8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10244" name="Title 4"/>
          <p:cNvSpPr>
            <a:spLocks noGrp="1"/>
          </p:cNvSpPr>
          <p:nvPr>
            <p:ph type="title" idx="4294967295"/>
          </p:nvPr>
        </p:nvSpPr>
        <p:spPr>
          <a:xfrm>
            <a:off x="152400" y="28575"/>
            <a:ext cx="8991600" cy="485775"/>
          </a:xfrm>
          <a:prstGeom prst="rect">
            <a:avLst/>
          </a:prstGeom>
        </p:spPr>
        <p:txBody>
          <a:bodyPr/>
          <a:lstStyle/>
          <a:p>
            <a:r>
              <a:rPr lang="en-US" sz="4000" dirty="0">
                <a:solidFill>
                  <a:srgbClr val="FFFF00"/>
                </a:solidFill>
                <a:latin typeface="Arial" pitchFamily="34" charset="0"/>
              </a:rPr>
              <a:t>Summary</a:t>
            </a:r>
            <a:endParaRPr lang="en-US" sz="4000" dirty="0">
              <a:solidFill>
                <a:srgbClr val="FFFF00"/>
              </a:solidFill>
              <a:latin typeface="Arial" pitchFamily="34" charset="0"/>
              <a:ea typeface="ＭＳ Ｐゴシック"/>
              <a:cs typeface="ＭＳ Ｐゴシック"/>
            </a:endParaRPr>
          </a:p>
        </p:txBody>
      </p:sp>
      <p:sp>
        <p:nvSpPr>
          <p:cNvPr id="9" name="Rectangle 8"/>
          <p:cNvSpPr/>
          <p:nvPr/>
        </p:nvSpPr>
        <p:spPr>
          <a:xfrm>
            <a:off x="2770529" y="1798328"/>
            <a:ext cx="6168573" cy="3416320"/>
          </a:xfrm>
          <a:prstGeom prst="rect">
            <a:avLst/>
          </a:prstGeom>
        </p:spPr>
        <p:txBody>
          <a:bodyPr wrap="square">
            <a:spAutoFit/>
          </a:bodyPr>
          <a:lstStyle/>
          <a:p>
            <a:pPr defTabSz="457200"/>
            <a:r>
              <a:rPr lang="en-US" sz="2400" dirty="0">
                <a:solidFill>
                  <a:prstClr val="white"/>
                </a:solidFill>
                <a:latin typeface="Arial" pitchFamily="34" charset="0"/>
                <a:ea typeface="ヒラギノ角ゴ Pro W3"/>
                <a:cs typeface="ヒラギノ角ゴ Pro W3"/>
              </a:rPr>
              <a:t>Revolution due to major advances in accelerator technology, experimental techniques, theory, and computing. Today, we are constructing a roadmap that will lead to a complete picture of  atomic nuclei and their role in the </a:t>
            </a:r>
            <a:r>
              <a:rPr lang="en-US" sz="2400" dirty="0">
                <a:solidFill>
                  <a:schemeClr val="bg1"/>
                </a:solidFill>
                <a:latin typeface="Arial" pitchFamily="34" charset="0"/>
                <a:ea typeface="ヒラギノ角ゴ Pro W3"/>
                <a:cs typeface="ヒラギノ角ゴ Pro W3"/>
              </a:rPr>
              <a:t>cosmos. With FRIB, </a:t>
            </a:r>
            <a:r>
              <a:rPr lang="en-US" sz="2400" dirty="0">
                <a:solidFill>
                  <a:schemeClr val="bg1"/>
                </a:solidFill>
              </a:rPr>
              <a:t>we are poised for breakthroughs</a:t>
            </a:r>
          </a:p>
          <a:p>
            <a:pPr defTabSz="457200"/>
            <a:endParaRPr lang="en-US" sz="2400" dirty="0">
              <a:solidFill>
                <a:schemeClr val="bg1"/>
              </a:solidFill>
              <a:latin typeface="Arial" pitchFamily="34" charset="0"/>
              <a:ea typeface="ヒラギノ角ゴ Pro W3"/>
              <a:cs typeface="ヒラギノ角ゴ Pro W3"/>
            </a:endParaRPr>
          </a:p>
          <a:p>
            <a:pPr algn="r" defTabSz="457200"/>
            <a:r>
              <a:rPr lang="en-US" sz="2400" dirty="0">
                <a:solidFill>
                  <a:srgbClr val="FFFF00"/>
                </a:solidFill>
                <a:latin typeface="Arial" pitchFamily="34" charset="0"/>
                <a:ea typeface="ヒラギノ角ゴ Pro W3"/>
                <a:cs typeface="ヒラギノ角ゴ Pro W3"/>
              </a:rPr>
              <a:t>To Understand and Use…</a:t>
            </a:r>
          </a:p>
        </p:txBody>
      </p:sp>
      <p:sp>
        <p:nvSpPr>
          <p:cNvPr id="3" name="Footer Placeholder 2"/>
          <p:cNvSpPr>
            <a:spLocks noGrp="1"/>
          </p:cNvSpPr>
          <p:nvPr>
            <p:ph type="ftr" sz="quarter" idx="3"/>
          </p:nvPr>
        </p:nvSpPr>
        <p:spPr/>
        <p:txBody>
          <a:bodyPr/>
          <a:lstStyle/>
          <a:p>
            <a:pPr>
              <a:defRPr/>
            </a:pPr>
            <a:r>
              <a:rPr lang="en-US"/>
              <a:t>W. Nazarewicz, Fermilab, Sep. 2023</a:t>
            </a:r>
            <a:endParaRPr lang="en-US" dirty="0"/>
          </a:p>
        </p:txBody>
      </p:sp>
      <p:sp>
        <p:nvSpPr>
          <p:cNvPr id="4" name="Slide Number Placeholder 3"/>
          <p:cNvSpPr>
            <a:spLocks noGrp="1"/>
          </p:cNvSpPr>
          <p:nvPr>
            <p:ph type="sldNum" sz="quarter" idx="4"/>
          </p:nvPr>
        </p:nvSpPr>
        <p:spPr/>
        <p:txBody>
          <a:bodyPr/>
          <a:lstStyle/>
          <a:p>
            <a:fld id="{987C7CF1-4D7D-C941-87F6-6592CA3F7595}" type="slidenum">
              <a:rPr lang="en-US" smtClean="0">
                <a:solidFill>
                  <a:prstClr val="black">
                    <a:tint val="75000"/>
                  </a:prstClr>
                </a:solidFill>
              </a:rPr>
              <a:pPr/>
              <a:t>42</a:t>
            </a:fld>
            <a:endParaRPr lang="en-US" dirty="0">
              <a:solidFill>
                <a:prstClr val="black">
                  <a:tint val="75000"/>
                </a:prstClr>
              </a:solidFill>
            </a:endParaRPr>
          </a:p>
        </p:txBody>
      </p:sp>
      <p:grpSp>
        <p:nvGrpSpPr>
          <p:cNvPr id="2" name="Group 1"/>
          <p:cNvGrpSpPr/>
          <p:nvPr/>
        </p:nvGrpSpPr>
        <p:grpSpPr>
          <a:xfrm>
            <a:off x="431561" y="606253"/>
            <a:ext cx="1907407" cy="4104315"/>
            <a:chOff x="386591" y="2412998"/>
            <a:chExt cx="1907407" cy="4104315"/>
          </a:xfrm>
        </p:grpSpPr>
        <p:pic>
          <p:nvPicPr>
            <p:cNvPr id="12" name="Picture 11" descr="nucleus.tif"/>
            <p:cNvPicPr>
              <a:picLocks noChangeAspect="1"/>
            </p:cNvPicPr>
            <p:nvPr/>
          </p:nvPicPr>
          <p:blipFill>
            <a:blip r:embed="rId4"/>
            <a:stretch>
              <a:fillRect/>
            </a:stretch>
          </p:blipFill>
          <p:spPr>
            <a:xfrm>
              <a:off x="386591" y="2412998"/>
              <a:ext cx="1907407" cy="1854202"/>
            </a:xfrm>
            <a:prstGeom prst="rect">
              <a:avLst/>
            </a:prstGeom>
            <a:effectLst>
              <a:outerShdw blurRad="123825" dist="88900" dir="18180000" sx="15000" sy="15000" kx="2700000" rotWithShape="0">
                <a:srgbClr val="000000"/>
              </a:outerShdw>
            </a:effectLst>
          </p:spPr>
        </p:pic>
        <p:pic>
          <p:nvPicPr>
            <p:cNvPr id="10" name="Picture 9"/>
            <p:cNvPicPr>
              <a:picLocks noChangeAspect="1"/>
            </p:cNvPicPr>
            <p:nvPr/>
          </p:nvPicPr>
          <p:blipFill>
            <a:blip r:embed="rId5"/>
            <a:stretch>
              <a:fillRect/>
            </a:stretch>
          </p:blipFill>
          <p:spPr>
            <a:xfrm>
              <a:off x="386591" y="4636125"/>
              <a:ext cx="1727754" cy="1881188"/>
            </a:xfrm>
            <a:prstGeom prst="rect">
              <a:avLst/>
            </a:prstGeom>
            <a:ln>
              <a:solidFill>
                <a:schemeClr val="accent3">
                  <a:lumMod val="75000"/>
                </a:schemeClr>
              </a:solidFill>
            </a:ln>
          </p:spPr>
        </p:pic>
      </p:grpSp>
      <p:sp>
        <p:nvSpPr>
          <p:cNvPr id="13" name="Rectangle 4">
            <a:extLst>
              <a:ext uri="{FF2B5EF4-FFF2-40B4-BE49-F238E27FC236}">
                <a16:creationId xmlns:a16="http://schemas.microsoft.com/office/drawing/2014/main" id="{248F0898-75D6-4941-82E2-8152BF5783EA}"/>
              </a:ext>
            </a:extLst>
          </p:cNvPr>
          <p:cNvSpPr>
            <a:spLocks noChangeArrowheads="1"/>
          </p:cNvSpPr>
          <p:nvPr/>
        </p:nvSpPr>
        <p:spPr bwMode="auto">
          <a:xfrm>
            <a:off x="5504843" y="5617151"/>
            <a:ext cx="2025113" cy="452149"/>
          </a:xfrm>
          <a:prstGeom prst="rect">
            <a:avLst/>
          </a:prstGeom>
          <a:solidFill>
            <a:schemeClr val="tx2"/>
          </a:solidFill>
          <a:ln w="9525">
            <a:solidFill>
              <a:schemeClr val="bg1"/>
            </a:solidFill>
            <a:miter lim="800000"/>
            <a:headEnd/>
            <a:tailEnd/>
          </a:ln>
          <a:effectLst>
            <a:glow>
              <a:schemeClr val="accent1"/>
            </a:glow>
            <a:outerShdw blurRad="50800" dist="38100" dir="2700000" algn="tl" rotWithShape="0">
              <a:prstClr val="black">
                <a:alpha val="40000"/>
              </a:prstClr>
            </a:outerShdw>
          </a:effectLst>
        </p:spPr>
        <p:txBody>
          <a:bodyPr wrap="none" lIns="82014" tIns="41008" rIns="82014" bIns="41008" anchor="ctr">
            <a:spAutoFit/>
          </a:bodyPr>
          <a:lstStyle/>
          <a:p>
            <a:pPr algn="ctr">
              <a:defRPr/>
            </a:pPr>
            <a:r>
              <a:rPr lang="en-US" sz="2400" b="1" dirty="0">
                <a:solidFill>
                  <a:schemeClr val="bg1"/>
                </a:solidFill>
                <a:latin typeface="Lucida Handwriting" panose="03010101010101010101" pitchFamily="66" charset="77"/>
              </a:rPr>
              <a:t>Thank You</a:t>
            </a:r>
          </a:p>
        </p:txBody>
      </p:sp>
    </p:spTree>
    <p:extLst>
      <p:ext uri="{BB962C8B-B14F-4D97-AF65-F5344CB8AC3E}">
        <p14:creationId xmlns:p14="http://schemas.microsoft.com/office/powerpoint/2010/main" val="153180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63BC3-A572-02A2-443A-78233CA1A0F1}"/>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466C3324-E774-9D1A-FAD7-891A765386F7}"/>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5</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21FFC1D0-5EAE-5A18-1DED-E9158CCA5A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772" y="2408496"/>
            <a:ext cx="8992453" cy="3858002"/>
          </a:xfrm>
          <a:prstGeom prst="rect">
            <a:avLst/>
          </a:prstGeom>
        </p:spPr>
      </p:pic>
      <p:sp>
        <p:nvSpPr>
          <p:cNvPr id="5" name="Content Placeholder 1">
            <a:extLst>
              <a:ext uri="{FF2B5EF4-FFF2-40B4-BE49-F238E27FC236}">
                <a16:creationId xmlns:a16="http://schemas.microsoft.com/office/drawing/2014/main" id="{DD625E1D-0A14-8C60-76AF-946160ED8BE9}"/>
              </a:ext>
            </a:extLst>
          </p:cNvPr>
          <p:cNvSpPr txBox="1">
            <a:spLocks/>
          </p:cNvSpPr>
          <p:nvPr/>
        </p:nvSpPr>
        <p:spPr>
          <a:xfrm>
            <a:off x="58909" y="126856"/>
            <a:ext cx="9026180" cy="2255554"/>
          </a:xfrm>
          <a:prstGeom prst="rect">
            <a:avLst/>
          </a:prstGeom>
        </p:spPr>
        <p:txBody>
          <a:bodyPr wrap="square">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MSU has a 50-year history in accelerator-based science (NSF-funded)</a:t>
            </a:r>
          </a:p>
          <a:p>
            <a:pPr lvl="1"/>
            <a:r>
              <a:rPr lang="en-US" sz="2000" dirty="0"/>
              <a:t>Cyclotron Laboratory (1965 – 1985)</a:t>
            </a:r>
          </a:p>
          <a:p>
            <a:pPr lvl="1"/>
            <a:r>
              <a:rPr lang="en-US" sz="2000" dirty="0"/>
              <a:t>NSCL, National Superconducting Cyclotron Laboratory (1985 – 2021)</a:t>
            </a:r>
          </a:p>
          <a:p>
            <a:r>
              <a:rPr lang="en-US" sz="2214" dirty="0"/>
              <a:t>Major reinventions leveraged assets and kept Laboratory at cutting edge</a:t>
            </a:r>
          </a:p>
          <a:p>
            <a:pPr lvl="1"/>
            <a:r>
              <a:rPr lang="en-US" sz="2000" dirty="0"/>
              <a:t>1965 proton beams, 1982 heavy ion beams, 1990 rare isotopes, 2001 coupled cyclotrons</a:t>
            </a:r>
          </a:p>
        </p:txBody>
      </p:sp>
      <p:pic>
        <p:nvPicPr>
          <p:cNvPr id="6" name="Content Placeholder 5">
            <a:extLst>
              <a:ext uri="{FF2B5EF4-FFF2-40B4-BE49-F238E27FC236}">
                <a16:creationId xmlns:a16="http://schemas.microsoft.com/office/drawing/2014/main" id="{5824B7A6-D193-2A4B-10B8-D0BD862DA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55046" y="994536"/>
            <a:ext cx="6921420" cy="536321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0900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F52584-4C15-EA4B-C2A5-F4DBB0C7A5A5}"/>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623DB7D6-F032-A8E7-81CD-747973A9EA25}"/>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6</a:t>
            </a:fld>
            <a:endParaRPr lang="en-US" dirty="0">
              <a:solidFill>
                <a:prstClr val="black">
                  <a:tint val="75000"/>
                </a:prstClr>
              </a:solidFill>
            </a:endParaRPr>
          </a:p>
        </p:txBody>
      </p:sp>
      <p:sp>
        <p:nvSpPr>
          <p:cNvPr id="5" name="Title 1">
            <a:extLst>
              <a:ext uri="{FF2B5EF4-FFF2-40B4-BE49-F238E27FC236}">
                <a16:creationId xmlns:a16="http://schemas.microsoft.com/office/drawing/2014/main" id="{59E4B0A3-C6A9-EBC3-181B-EEAF14BC18C7}"/>
              </a:ext>
            </a:extLst>
          </p:cNvPr>
          <p:cNvSpPr txBox="1">
            <a:spLocks/>
          </p:cNvSpPr>
          <p:nvPr/>
        </p:nvSpPr>
        <p:spPr>
          <a:xfrm>
            <a:off x="626099" y="-43737"/>
            <a:ext cx="8350367" cy="968784"/>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ltLang="zh-CN" sz="2800" dirty="0">
                <a:solidFill>
                  <a:srgbClr val="002060"/>
                </a:solidFill>
                <a:latin typeface="Arial" panose="020B0604020202020204" pitchFamily="34" charset="0"/>
                <a:cs typeface="Arial" panose="020B0604020202020204" pitchFamily="34" charset="0"/>
              </a:rPr>
              <a:t>Collaborating with National Laboratories </a:t>
            </a:r>
            <a:br>
              <a:rPr lang="en-US" altLang="zh-CN" sz="2800" dirty="0">
                <a:solidFill>
                  <a:srgbClr val="002060"/>
                </a:solidFill>
                <a:latin typeface="Arial" panose="020B0604020202020204" pitchFamily="34" charset="0"/>
                <a:cs typeface="Arial" panose="020B0604020202020204" pitchFamily="34" charset="0"/>
              </a:rPr>
            </a:br>
            <a:r>
              <a:rPr lang="en-US" altLang="zh-CN" sz="2800" dirty="0">
                <a:solidFill>
                  <a:srgbClr val="002060"/>
                </a:solidFill>
                <a:latin typeface="Arial" panose="020B0604020202020204" pitchFamily="34" charset="0"/>
                <a:cs typeface="Arial" panose="020B0604020202020204" pitchFamily="34" charset="0"/>
              </a:rPr>
              <a:t>and International Partners</a:t>
            </a:r>
            <a:endParaRPr lang="en-US" sz="2800" dirty="0">
              <a:solidFill>
                <a:srgbClr val="002060"/>
              </a:solidFill>
              <a:latin typeface="Arial" panose="020B0604020202020204" pitchFamily="34" charset="0"/>
              <a:cs typeface="Arial" panose="020B0604020202020204" pitchFamily="34" charset="0"/>
            </a:endParaRPr>
          </a:p>
        </p:txBody>
      </p:sp>
      <p:sp>
        <p:nvSpPr>
          <p:cNvPr id="34" name="Content Placeholder 5">
            <a:extLst>
              <a:ext uri="{FF2B5EF4-FFF2-40B4-BE49-F238E27FC236}">
                <a16:creationId xmlns:a16="http://schemas.microsoft.com/office/drawing/2014/main" id="{392E2174-E9F8-6478-87EE-A029F20A644E}"/>
              </a:ext>
            </a:extLst>
          </p:cNvPr>
          <p:cNvSpPr txBox="1">
            <a:spLocks noChangeAspect="1" noChangeArrowheads="1"/>
          </p:cNvSpPr>
          <p:nvPr/>
        </p:nvSpPr>
        <p:spPr bwMode="auto">
          <a:xfrm>
            <a:off x="43080" y="917342"/>
            <a:ext cx="3865979" cy="5278785"/>
          </a:xfrm>
          <a:prstGeom prst="rect">
            <a:avLst/>
          </a:prstGeom>
          <a:noFill/>
          <a:ln w="9525">
            <a:noFill/>
            <a:miter lim="800000"/>
            <a:headEnd/>
            <a:tailEnd/>
          </a:ln>
        </p:spPr>
        <p:txBody>
          <a:bodyPr vert="horz" wrap="square" lIns="0" tIns="45077" rIns="0" bIns="0" numCol="1" anchor="t" anchorCtr="0" compatLnSpc="1">
            <a:prstTxWarp prst="textNoShape">
              <a:avLst/>
            </a:prstTxWarp>
            <a:noAutofit/>
          </a:bodyPr>
          <a:lstStyle>
            <a:lvl1pPr marL="192214" indent="-192214" algn="l" defTabSz="856955" rtl="0" eaLnBrk="1" fontAlgn="base" hangingPunct="1">
              <a:lnSpc>
                <a:spcPct val="90000"/>
              </a:lnSpc>
              <a:spcBef>
                <a:spcPts val="1286"/>
              </a:spcBef>
              <a:spcAft>
                <a:spcPct val="0"/>
              </a:spcAft>
              <a:buSzPct val="100000"/>
              <a:buFont typeface="Wingdings" pitchFamily="2" charset="2"/>
              <a:buChar char="§"/>
              <a:defRPr sz="2347">
                <a:solidFill>
                  <a:srgbClr val="064308"/>
                </a:solidFill>
                <a:latin typeface="Arial" charset="0"/>
                <a:ea typeface="ＭＳ Ｐゴシック" pitchFamily="-65" charset="-128"/>
                <a:cs typeface="ＭＳ Ｐゴシック" pitchFamily="-65" charset="-128"/>
              </a:defRPr>
            </a:lvl1pPr>
            <a:lvl2pPr marL="387632" indent="-161781" algn="l" defTabSz="856955" rtl="0" eaLnBrk="1" fontAlgn="base" hangingPunct="1">
              <a:lnSpc>
                <a:spcPct val="90000"/>
              </a:lnSpc>
              <a:spcBef>
                <a:spcPts val="214"/>
              </a:spcBef>
              <a:spcAft>
                <a:spcPct val="0"/>
              </a:spcAft>
              <a:buSzPct val="100000"/>
              <a:buFont typeface="Arial" pitchFamily="34" charset="0"/>
              <a:buChar char="•"/>
              <a:defRPr sz="2133">
                <a:solidFill>
                  <a:schemeClr val="tx1"/>
                </a:solidFill>
                <a:latin typeface="Arial" charset="0"/>
                <a:ea typeface="ＭＳ Ｐゴシック" charset="-128"/>
                <a:cs typeface="ＭＳ Ｐゴシック"/>
              </a:defRPr>
            </a:lvl2pPr>
            <a:lvl3pPr marL="631103" indent="-171390" algn="l" defTabSz="856955" rtl="0" eaLnBrk="1" fontAlgn="base" hangingPunct="1">
              <a:lnSpc>
                <a:spcPct val="90000"/>
              </a:lnSpc>
              <a:spcBef>
                <a:spcPts val="214"/>
              </a:spcBef>
              <a:spcAft>
                <a:spcPct val="0"/>
              </a:spcAft>
              <a:buSzPct val="100000"/>
              <a:buFont typeface="Lucida Grande" charset="0"/>
              <a:buChar char="»"/>
              <a:defRPr sz="1920">
                <a:solidFill>
                  <a:schemeClr val="tx1"/>
                </a:solidFill>
                <a:latin typeface="Arial" charset="0"/>
                <a:ea typeface="ヒラギノ角ゴ Pro W3" pitchFamily="-111" charset="-128"/>
                <a:cs typeface="ヒラギノ角ゴ Pro W3" pitchFamily="-111" charset="-128"/>
              </a:defRPr>
            </a:lvl3pPr>
            <a:lvl4pPr marL="776867" indent="-142559" algn="l" defTabSz="856955" rtl="0" eaLnBrk="1" fontAlgn="base" hangingPunct="1">
              <a:lnSpc>
                <a:spcPct val="90000"/>
              </a:lnSpc>
              <a:spcBef>
                <a:spcPts val="214"/>
              </a:spcBef>
              <a:spcAft>
                <a:spcPct val="0"/>
              </a:spcAft>
              <a:buClr>
                <a:srgbClr val="999999"/>
              </a:buClr>
              <a:buSzPct val="100000"/>
              <a:buFont typeface="Arial" pitchFamily="34" charset="0"/>
              <a:buChar char="•"/>
              <a:defRPr sz="1707">
                <a:solidFill>
                  <a:schemeClr val="tx1"/>
                </a:solidFill>
                <a:latin typeface="+mn-lt"/>
                <a:ea typeface="ヒラギノ角ゴ Pro W3" pitchFamily="-111" charset="-128"/>
                <a:cs typeface="ヒラギノ角ゴ Pro W3"/>
              </a:defRPr>
            </a:lvl4pPr>
            <a:lvl5pPr marL="1069993" indent="-192214" algn="l" defTabSz="856955" rtl="0" eaLnBrk="1" fontAlgn="base" hangingPunct="1">
              <a:lnSpc>
                <a:spcPct val="90000"/>
              </a:lnSpc>
              <a:spcBef>
                <a:spcPts val="214"/>
              </a:spcBef>
              <a:spcAft>
                <a:spcPct val="0"/>
              </a:spcAft>
              <a:buClr>
                <a:srgbClr val="999999"/>
              </a:buClr>
              <a:buSzPct val="100000"/>
              <a:buFont typeface="Lucida Grande" charset="0"/>
              <a:buChar char="»"/>
              <a:defRPr sz="1493">
                <a:solidFill>
                  <a:schemeClr val="tx1"/>
                </a:solidFill>
                <a:latin typeface="+mn-lt"/>
                <a:ea typeface="ヒラギノ角ゴ Pro W3" pitchFamily="-111" charset="-128"/>
                <a:cs typeface="ヒラギノ角ゴ Pro W3"/>
              </a:defRPr>
            </a:lvl5pPr>
            <a:lvl6pPr marL="237181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6pPr>
            <a:lvl7pPr marL="285938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7pPr>
            <a:lvl8pPr marL="334695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8pPr>
            <a:lvl9pPr marL="3834522"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9pPr>
          </a:lstStyle>
          <a:p>
            <a:pPr>
              <a:spcBef>
                <a:spcPts val="296"/>
              </a:spcBef>
            </a:pPr>
            <a:r>
              <a:rPr lang="en-US" altLang="zh-CN" sz="1800" kern="0" dirty="0">
                <a:latin typeface="Arial" panose="020B0604020202020204" pitchFamily="34" charset="0"/>
                <a:ea typeface="ＭＳ Ｐゴシック" pitchFamily="34" charset="-128"/>
                <a:cs typeface="Arial" panose="020B0604020202020204" pitchFamily="34" charset="0"/>
              </a:rPr>
              <a:t>ANL</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Liquid lithium charge stripper</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Beam dynamics verification; </a:t>
            </a:r>
            <a:r>
              <a:rPr lang="el-GR" altLang="zh-CN" sz="1400" kern="0" dirty="0">
                <a:latin typeface="Arial" panose="020B0604020202020204" pitchFamily="34" charset="0"/>
                <a:ea typeface="ＭＳ Ｐゴシック" pitchFamily="34" charset="-128"/>
                <a:cs typeface="Arial" panose="020B0604020202020204" pitchFamily="34" charset="0"/>
              </a:rPr>
              <a:t>β</a:t>
            </a:r>
            <a:r>
              <a:rPr lang="en-US" altLang="zh-CN" sz="1400" kern="0" dirty="0">
                <a:latin typeface="Arial" panose="020B0604020202020204" pitchFamily="34" charset="0"/>
                <a:ea typeface="ＭＳ Ｐゴシック" pitchFamily="34" charset="-128"/>
                <a:cs typeface="Arial" panose="020B0604020202020204" pitchFamily="34" charset="0"/>
              </a:rPr>
              <a:t>=0.29 HWR</a:t>
            </a:r>
            <a:br>
              <a:rPr lang="en-US" altLang="zh-CN" sz="1400" kern="0" dirty="0">
                <a:latin typeface="Arial" panose="020B0604020202020204" pitchFamily="34" charset="0"/>
                <a:ea typeface="ＭＳ Ｐゴシック" pitchFamily="34" charset="-128"/>
                <a:cs typeface="Arial" panose="020B0604020202020204" pitchFamily="34" charset="0"/>
              </a:rPr>
            </a:br>
            <a:r>
              <a:rPr lang="en-US" altLang="zh-CN" sz="1400" kern="0" dirty="0">
                <a:latin typeface="Arial" panose="020B0604020202020204" pitchFamily="34" charset="0"/>
                <a:ea typeface="ＭＳ Ｐゴシック" pitchFamily="34" charset="-128"/>
                <a:cs typeface="Arial" panose="020B0604020202020204" pitchFamily="34" charset="0"/>
              </a:rPr>
              <a:t>processing and testing; SRF tuner validation; beam dump</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SRF components development; </a:t>
            </a:r>
            <a:br>
              <a:rPr lang="en-US" altLang="zh-CN" sz="1400" kern="0" dirty="0">
                <a:latin typeface="Arial" panose="020B0604020202020204" pitchFamily="34" charset="0"/>
                <a:ea typeface="ＭＳ Ｐゴシック" pitchFamily="34" charset="-128"/>
                <a:cs typeface="Arial" panose="020B0604020202020204" pitchFamily="34" charset="0"/>
              </a:rPr>
            </a:br>
            <a:r>
              <a:rPr lang="en-US" altLang="zh-CN" sz="1400" kern="0" dirty="0">
                <a:latin typeface="Arial" panose="020B0604020202020204" pitchFamily="34" charset="0"/>
                <a:ea typeface="ＭＳ Ｐゴシック" pitchFamily="34" charset="-128"/>
                <a:cs typeface="Arial" panose="020B0604020202020204" pitchFamily="34" charset="0"/>
              </a:rPr>
              <a:t>RF couplers for multi-gap buncher</a:t>
            </a:r>
          </a:p>
          <a:p>
            <a:pPr lvl="1">
              <a:spcBef>
                <a:spcPts val="296"/>
              </a:spcBef>
            </a:pPr>
            <a:r>
              <a:rPr lang="el-GR" altLang="zh-CN" sz="1400" kern="0" dirty="0">
                <a:latin typeface="Arial" panose="020B0604020202020204" pitchFamily="34" charset="0"/>
                <a:ea typeface="ＭＳ Ｐゴシック" pitchFamily="34" charset="-128"/>
                <a:cs typeface="Arial" panose="020B0604020202020204" pitchFamily="34" charset="0"/>
              </a:rPr>
              <a:t>β</a:t>
            </a:r>
            <a:r>
              <a:rPr lang="en-US" altLang="zh-CN" sz="1400" kern="0" dirty="0">
                <a:latin typeface="Arial" panose="020B0604020202020204" pitchFamily="34" charset="0"/>
                <a:ea typeface="ＭＳ Ｐゴシック" pitchFamily="34" charset="-128"/>
                <a:cs typeface="Arial" panose="020B0604020202020204" pitchFamily="34" charset="0"/>
              </a:rPr>
              <a:t>=0.65 upgrade cavity R&amp;D</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SOLARIS</a:t>
            </a:r>
          </a:p>
          <a:p>
            <a:pPr>
              <a:spcBef>
                <a:spcPts val="296"/>
              </a:spcBef>
            </a:pPr>
            <a:r>
              <a:rPr lang="en-US" altLang="zh-CN" sz="1800" kern="0" dirty="0">
                <a:latin typeface="Arial" panose="020B0604020202020204" pitchFamily="34" charset="0"/>
                <a:ea typeface="ＭＳ Ｐゴシック" pitchFamily="34" charset="-128"/>
                <a:cs typeface="Arial" panose="020B0604020202020204" pitchFamily="34" charset="0"/>
              </a:rPr>
              <a:t>BNL</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Plasma window &amp; charge stripper, </a:t>
            </a:r>
            <a:br>
              <a:rPr lang="en-US" altLang="zh-CN" sz="1400" kern="0" dirty="0">
                <a:latin typeface="Arial" panose="020B0604020202020204" pitchFamily="34" charset="0"/>
                <a:ea typeface="ＭＳ Ｐゴシック" pitchFamily="34" charset="-128"/>
                <a:cs typeface="Arial" panose="020B0604020202020204" pitchFamily="34" charset="0"/>
              </a:rPr>
            </a:br>
            <a:r>
              <a:rPr lang="en-US" altLang="zh-CN" sz="1400" kern="0" dirty="0">
                <a:latin typeface="Arial" panose="020B0604020202020204" pitchFamily="34" charset="0"/>
                <a:ea typeface="ＭＳ Ｐゴシック" pitchFamily="34" charset="-128"/>
                <a:cs typeface="Arial" panose="020B0604020202020204" pitchFamily="34" charset="0"/>
              </a:rPr>
              <a:t>physics modeling, magnets</a:t>
            </a:r>
          </a:p>
          <a:p>
            <a:pPr>
              <a:spcBef>
                <a:spcPts val="296"/>
              </a:spcBef>
            </a:pPr>
            <a:r>
              <a:rPr lang="en-US" altLang="zh-CN" sz="1800" kern="0" dirty="0">
                <a:latin typeface="Arial" panose="020B0604020202020204" pitchFamily="34" charset="0"/>
                <a:ea typeface="ＭＳ Ｐゴシック" pitchFamily="34" charset="-128"/>
                <a:cs typeface="Arial" panose="020B0604020202020204" pitchFamily="34" charset="0"/>
              </a:rPr>
              <a:t>FNAL</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Diagnostics, SRF processing</a:t>
            </a:r>
          </a:p>
          <a:p>
            <a:pPr>
              <a:spcBef>
                <a:spcPts val="296"/>
              </a:spcBef>
            </a:pPr>
            <a:r>
              <a:rPr lang="en-US" altLang="zh-CN" sz="1800" kern="0" dirty="0" err="1">
                <a:latin typeface="Arial" panose="020B0604020202020204" pitchFamily="34" charset="0"/>
                <a:ea typeface="ＭＳ Ｐゴシック" pitchFamily="34" charset="-128"/>
                <a:cs typeface="Arial" panose="020B0604020202020204" pitchFamily="34" charset="0"/>
              </a:rPr>
              <a:t>JLab</a:t>
            </a:r>
            <a:endParaRPr lang="en-US" altLang="zh-CN" sz="1800" kern="0" dirty="0">
              <a:latin typeface="Arial" panose="020B0604020202020204" pitchFamily="34" charset="0"/>
              <a:ea typeface="ＭＳ Ｐゴシック" pitchFamily="34" charset="-128"/>
              <a:cs typeface="Arial" panose="020B0604020202020204" pitchFamily="34" charset="0"/>
            </a:endParaRPr>
          </a:p>
          <a:p>
            <a:pPr lvl="1">
              <a:spcBef>
                <a:spcPts val="296"/>
              </a:spcBef>
            </a:pPr>
            <a:r>
              <a:rPr lang="en-US" altLang="zh-CN" sz="1400" kern="0" dirty="0" err="1">
                <a:latin typeface="Arial" panose="020B0604020202020204" pitchFamily="34" charset="0"/>
                <a:ea typeface="ＭＳ Ｐゴシック" pitchFamily="34" charset="-128"/>
                <a:cs typeface="Arial" panose="020B0604020202020204" pitchFamily="34" charset="0"/>
              </a:rPr>
              <a:t>Cryoplant</a:t>
            </a:r>
            <a:r>
              <a:rPr lang="en-US" altLang="zh-CN" sz="1400" kern="0" dirty="0">
                <a:latin typeface="Arial" panose="020B0604020202020204" pitchFamily="34" charset="0"/>
                <a:ea typeface="ＭＳ Ｐゴシック" pitchFamily="34" charset="-128"/>
                <a:cs typeface="Arial" panose="020B0604020202020204" pitchFamily="34" charset="0"/>
              </a:rPr>
              <a:t>; </a:t>
            </a:r>
            <a:r>
              <a:rPr lang="en-US" altLang="zh-CN" sz="1400" kern="0" dirty="0" err="1">
                <a:latin typeface="Arial" panose="020B0604020202020204" pitchFamily="34" charset="0"/>
                <a:ea typeface="ＭＳ Ｐゴシック" pitchFamily="34" charset="-128"/>
                <a:cs typeface="Arial" panose="020B0604020202020204" pitchFamily="34" charset="0"/>
              </a:rPr>
              <a:t>cryodistribution</a:t>
            </a:r>
            <a:r>
              <a:rPr lang="en-US" altLang="zh-CN" sz="1400" kern="0" dirty="0">
                <a:latin typeface="Arial" panose="020B0604020202020204" pitchFamily="34" charset="0"/>
                <a:ea typeface="ＭＳ Ｐゴシック" pitchFamily="34" charset="-128"/>
                <a:cs typeface="Arial" panose="020B0604020202020204" pitchFamily="34" charset="0"/>
              </a:rPr>
              <a:t> design &amp; prototyping</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Cavity hydrogen degassing; e-traveler</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HWR processing &amp; certification</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QWR and HWR cryomodule design and engineering support for production</a:t>
            </a:r>
          </a:p>
          <a:p>
            <a:pPr>
              <a:spcBef>
                <a:spcPts val="296"/>
              </a:spcBef>
            </a:pPr>
            <a:r>
              <a:rPr lang="en-US" altLang="zh-CN" sz="1800" kern="0" dirty="0">
                <a:latin typeface="Arial" panose="020B0604020202020204" pitchFamily="34" charset="0"/>
                <a:ea typeface="ＭＳ Ｐゴシック" pitchFamily="34" charset="-128"/>
                <a:cs typeface="Arial" panose="020B0604020202020204" pitchFamily="34" charset="0"/>
              </a:rPr>
              <a:t>LANL</a:t>
            </a:r>
          </a:p>
          <a:p>
            <a:pPr lvl="1">
              <a:spcBef>
                <a:spcPts val="296"/>
              </a:spcBef>
            </a:pPr>
            <a:r>
              <a:rPr lang="en-US" altLang="zh-CN" sz="1400" kern="0" dirty="0">
                <a:latin typeface="Arial" panose="020B0604020202020204" pitchFamily="34" charset="0"/>
                <a:ea typeface="ＭＳ Ｐゴシック" pitchFamily="34" charset="-128"/>
                <a:cs typeface="Arial" panose="020B0604020202020204" pitchFamily="34" charset="0"/>
              </a:rPr>
              <a:t>Proton ion source</a:t>
            </a:r>
          </a:p>
          <a:p>
            <a:pPr>
              <a:spcBef>
                <a:spcPts val="296"/>
              </a:spcBef>
            </a:pPr>
            <a:endParaRPr lang="en-US" altLang="zh-CN" sz="1200" kern="0" dirty="0">
              <a:latin typeface="Arial" panose="020B0604020202020204" pitchFamily="34" charset="0"/>
              <a:ea typeface="ＭＳ Ｐゴシック" pitchFamily="34" charset="-128"/>
              <a:cs typeface="Arial" panose="020B0604020202020204" pitchFamily="34" charset="0"/>
            </a:endParaRPr>
          </a:p>
          <a:p>
            <a:pPr lvl="1">
              <a:spcBef>
                <a:spcPts val="395"/>
              </a:spcBef>
            </a:pPr>
            <a:endParaRPr lang="en-US" altLang="zh-CN" sz="1200" kern="0" dirty="0">
              <a:latin typeface="Arial" panose="020B0604020202020204" pitchFamily="34" charset="0"/>
              <a:ea typeface="ＭＳ Ｐゴシック" pitchFamily="34" charset="-128"/>
              <a:cs typeface="Arial" panose="020B0604020202020204" pitchFamily="34" charset="0"/>
            </a:endParaRPr>
          </a:p>
        </p:txBody>
      </p:sp>
      <p:sp>
        <p:nvSpPr>
          <p:cNvPr id="35" name="Content Placeholder 5">
            <a:extLst>
              <a:ext uri="{FF2B5EF4-FFF2-40B4-BE49-F238E27FC236}">
                <a16:creationId xmlns:a16="http://schemas.microsoft.com/office/drawing/2014/main" id="{A937201A-88E0-8D2A-57DF-EAB0C47F4649}"/>
              </a:ext>
            </a:extLst>
          </p:cNvPr>
          <p:cNvSpPr txBox="1">
            <a:spLocks/>
          </p:cNvSpPr>
          <p:nvPr/>
        </p:nvSpPr>
        <p:spPr bwMode="auto">
          <a:xfrm>
            <a:off x="4415182" y="839286"/>
            <a:ext cx="4561284" cy="5639356"/>
          </a:xfrm>
          <a:prstGeom prst="rect">
            <a:avLst/>
          </a:prstGeom>
          <a:noFill/>
          <a:ln w="9525">
            <a:noFill/>
            <a:miter lim="800000"/>
            <a:headEnd/>
            <a:tailEnd/>
          </a:ln>
        </p:spPr>
        <p:txBody>
          <a:bodyPr vert="horz" wrap="square" lIns="0" tIns="45077" rIns="0" bIns="0" numCol="1" anchor="t" anchorCtr="0" compatLnSpc="1">
            <a:prstTxWarp prst="textNoShape">
              <a:avLst/>
            </a:prstTxWarp>
            <a:spAutoFit/>
          </a:bodyPr>
          <a:lstStyle>
            <a:lvl1pPr marL="192214" indent="-192214" algn="l" defTabSz="856955" rtl="0" eaLnBrk="1" fontAlgn="base" hangingPunct="1">
              <a:lnSpc>
                <a:spcPct val="90000"/>
              </a:lnSpc>
              <a:spcBef>
                <a:spcPts val="1286"/>
              </a:spcBef>
              <a:spcAft>
                <a:spcPct val="0"/>
              </a:spcAft>
              <a:buSzPct val="100000"/>
              <a:buFont typeface="Wingdings" pitchFamily="2" charset="2"/>
              <a:buChar char="§"/>
              <a:defRPr sz="2347">
                <a:solidFill>
                  <a:srgbClr val="064308"/>
                </a:solidFill>
                <a:latin typeface="Arial" charset="0"/>
                <a:ea typeface="ＭＳ Ｐゴシック" pitchFamily="-65" charset="-128"/>
                <a:cs typeface="ＭＳ Ｐゴシック" pitchFamily="-65" charset="-128"/>
              </a:defRPr>
            </a:lvl1pPr>
            <a:lvl2pPr marL="387632" indent="-161781" algn="l" defTabSz="856955" rtl="0" eaLnBrk="1" fontAlgn="base" hangingPunct="1">
              <a:lnSpc>
                <a:spcPct val="90000"/>
              </a:lnSpc>
              <a:spcBef>
                <a:spcPts val="214"/>
              </a:spcBef>
              <a:spcAft>
                <a:spcPct val="0"/>
              </a:spcAft>
              <a:buSzPct val="100000"/>
              <a:buFont typeface="Arial" pitchFamily="34" charset="0"/>
              <a:buChar char="•"/>
              <a:defRPr sz="2133">
                <a:solidFill>
                  <a:schemeClr val="tx1"/>
                </a:solidFill>
                <a:latin typeface="Arial" charset="0"/>
                <a:ea typeface="ＭＳ Ｐゴシック" charset="-128"/>
                <a:cs typeface="ＭＳ Ｐゴシック"/>
              </a:defRPr>
            </a:lvl2pPr>
            <a:lvl3pPr marL="631103" indent="-171390" algn="l" defTabSz="856955" rtl="0" eaLnBrk="1" fontAlgn="base" hangingPunct="1">
              <a:lnSpc>
                <a:spcPct val="90000"/>
              </a:lnSpc>
              <a:spcBef>
                <a:spcPts val="214"/>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76867" indent="-142559" algn="l" defTabSz="856955" rtl="0" eaLnBrk="1" fontAlgn="base" hangingPunct="1">
              <a:lnSpc>
                <a:spcPct val="90000"/>
              </a:lnSpc>
              <a:spcBef>
                <a:spcPts val="214"/>
              </a:spcBef>
              <a:spcAft>
                <a:spcPct val="0"/>
              </a:spcAft>
              <a:buClr>
                <a:srgbClr val="999999"/>
              </a:buClr>
              <a:buSzPct val="100000"/>
              <a:buFont typeface="Arial" pitchFamily="34" charset="0"/>
              <a:buChar char="•"/>
              <a:defRPr sz="1707">
                <a:solidFill>
                  <a:schemeClr val="tx1"/>
                </a:solidFill>
                <a:latin typeface="+mn-lt"/>
                <a:ea typeface="ヒラギノ角ゴ Pro W3" pitchFamily="-111" charset="-128"/>
                <a:cs typeface="ヒラギノ角ゴ Pro W3"/>
              </a:defRPr>
            </a:lvl4pPr>
            <a:lvl5pPr marL="1069993" indent="-192214" algn="l" defTabSz="856955" rtl="0" eaLnBrk="1" fontAlgn="base" hangingPunct="1">
              <a:lnSpc>
                <a:spcPct val="90000"/>
              </a:lnSpc>
              <a:spcBef>
                <a:spcPts val="214"/>
              </a:spcBef>
              <a:spcAft>
                <a:spcPct val="0"/>
              </a:spcAft>
              <a:buClr>
                <a:srgbClr val="999999"/>
              </a:buClr>
              <a:buSzPct val="100000"/>
              <a:buFont typeface="Lucida Grande" charset="0"/>
              <a:buChar char="»"/>
              <a:defRPr sz="1493">
                <a:solidFill>
                  <a:schemeClr val="tx1"/>
                </a:solidFill>
                <a:latin typeface="+mn-lt"/>
                <a:ea typeface="ヒラギノ角ゴ Pro W3" pitchFamily="-111" charset="-128"/>
                <a:cs typeface="ヒラギノ角ゴ Pro W3"/>
              </a:defRPr>
            </a:lvl5pPr>
            <a:lvl6pPr marL="237181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6pPr>
            <a:lvl7pPr marL="285938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7pPr>
            <a:lvl8pPr marL="334695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8pPr>
            <a:lvl9pPr marL="3834522"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9pPr>
          </a:lstStyle>
          <a:p>
            <a:pPr marL="192214" marR="0" lvl="0" indent="-192214" algn="l" defTabSz="856955" rtl="0" eaLnBrk="1" fontAlgn="base" latinLnBrk="0" hangingPunct="1">
              <a:lnSpc>
                <a:spcPct val="9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LBNL</a:t>
            </a:r>
          </a:p>
          <a:p>
            <a:pPr marL="387632" marR="0" lvl="1" indent="-161781" algn="l" defTabSz="856955" rtl="0" eaLnBrk="1" fontAlgn="base" latinLnBrk="0" hangingPunct="1">
              <a:lnSpc>
                <a:spcPct val="9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ECR </a:t>
            </a:r>
            <a:r>
              <a:rPr kumimoji="0" lang="en-US" altLang="zh-CN" sz="1400" b="0"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coldmass</a:t>
            </a: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 beam dynamics; </a:t>
            </a:r>
            <a:b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b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Nb</a:t>
            </a:r>
            <a:r>
              <a:rPr kumimoji="0" lang="en-US" altLang="zh-CN" sz="1400" b="0" i="0" u="none" strike="noStrike" kern="0" cap="none" spc="0" normalizeH="0" baseline="-2500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3</a:t>
            </a: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Sn ECR </a:t>
            </a:r>
            <a:r>
              <a:rPr kumimoji="0" lang="en-US" altLang="zh-CN" sz="1400" b="0"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coldmass</a:t>
            </a: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altLang="zh-CN" sz="18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endParaRPr>
          </a:p>
          <a:p>
            <a:pPr marL="192214" marR="0" lvl="0" indent="-192214" algn="l" defTabSz="856955" rtl="0" eaLnBrk="1" fontAlgn="base" latinLnBrk="0" hangingPunct="1">
              <a:lnSpc>
                <a:spcPct val="9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MIT</a:t>
            </a:r>
          </a:p>
          <a:p>
            <a:pPr marL="387632" marR="0" lvl="1" indent="-161781" algn="l" defTabSz="856955" rtl="0" eaLnBrk="1" fontAlgn="base" latinLnBrk="0" hangingPunct="1">
              <a:lnSpc>
                <a:spcPct val="9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CRIS</a:t>
            </a:r>
          </a:p>
          <a:p>
            <a:pPr marL="192214" marR="0" lvl="0" indent="-192214" algn="l" defTabSz="856955" rtl="0" eaLnBrk="1" fontAlgn="base" latinLnBrk="0" hangingPunct="1">
              <a:lnSpc>
                <a:spcPct val="9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ORNL</a:t>
            </a:r>
          </a:p>
          <a:p>
            <a:pPr marL="387632" marR="0" lvl="1" indent="-161781" algn="l" defTabSz="856955" rtl="0" eaLnBrk="1" fontAlgn="base" latinLnBrk="0" hangingPunct="1">
              <a:lnSpc>
                <a:spcPct val="9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Remote handling, diagnostics;</a:t>
            </a:r>
            <a:b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b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large-vessel vacuum, </a:t>
            </a:r>
            <a:r>
              <a:rPr kumimoji="0" lang="en-US" altLang="zh-CN" sz="1400" b="0"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cryoplant</a:t>
            </a: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 controls</a:t>
            </a:r>
          </a:p>
          <a:p>
            <a:pPr marL="387632" marR="0" lvl="1" indent="-161781" algn="l" defTabSz="856955" rtl="0" eaLnBrk="1" fontAlgn="base" latinLnBrk="0" hangingPunct="1">
              <a:lnSpc>
                <a:spcPct val="9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FDSi</a:t>
            </a:r>
            <a:endPar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endParaRPr>
          </a:p>
          <a:p>
            <a:pPr marL="192214" marR="0" lvl="0" indent="-192214" algn="l" defTabSz="856955" rtl="0" eaLnBrk="1" fontAlgn="base" latinLnBrk="0" hangingPunct="1">
              <a:lnSpc>
                <a:spcPct val="9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SLAC</a:t>
            </a:r>
          </a:p>
          <a:p>
            <a:pPr marL="387632" marR="0" lvl="1" indent="-161781" algn="l" defTabSz="856955" rtl="0" eaLnBrk="1" fontAlgn="base" latinLnBrk="0" hangingPunct="1">
              <a:lnSpc>
                <a:spcPct val="9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Cryogenics, SRF </a:t>
            </a:r>
            <a:r>
              <a:rPr kumimoji="0" lang="en-US" altLang="zh-CN" sz="1400" b="0"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multipacting</a:t>
            </a: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 </a:t>
            </a:r>
            <a:b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b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physics modeling</a:t>
            </a:r>
            <a:endParaRPr kumimoji="0" lang="en-US" altLang="zh-CN" sz="1400" b="0" i="0" u="none" strike="noStrike" kern="0" cap="none" spc="0" normalizeH="0" baseline="0" noProof="0" dirty="0">
              <a:ln>
                <a:noFill/>
              </a:ln>
              <a:solidFill>
                <a:srgbClr val="323232"/>
              </a:solidFill>
              <a:effectLst/>
              <a:uLnTx/>
              <a:uFillTx/>
              <a:latin typeface="Arial" panose="020B0604020202020204" pitchFamily="34" charset="0"/>
              <a:ea typeface="ＭＳ Ｐゴシック" pitchFamily="34" charset="-128"/>
              <a:cs typeface="Arial" panose="020B0604020202020204" pitchFamily="34" charset="0"/>
            </a:endParaRPr>
          </a:p>
          <a:p>
            <a:pPr marL="192214" marR="0" lvl="0" indent="-192214" algn="l" defTabSz="856955" rtl="0" eaLnBrk="1" fontAlgn="base" latinLnBrk="0" hangingPunct="1">
              <a:lnSpc>
                <a:spcPct val="8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RIKEN</a:t>
            </a:r>
          </a:p>
          <a:p>
            <a:pPr marL="387632" marR="0" lvl="1" indent="-161781" algn="l" defTabSz="856955" rtl="0" eaLnBrk="1" fontAlgn="base" latinLnBrk="0" hangingPunct="1">
              <a:lnSpc>
                <a:spcPct val="8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Helium gas charge stripper</a:t>
            </a:r>
          </a:p>
          <a:p>
            <a:pPr marL="387632" marR="0" lvl="1" indent="-161781" algn="l" defTabSz="856955" rtl="0" eaLnBrk="1" fontAlgn="base" latinLnBrk="0" hangingPunct="1">
              <a:lnSpc>
                <a:spcPct val="8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Rare isotope physics, fragment separators </a:t>
            </a:r>
          </a:p>
          <a:p>
            <a:pPr marL="192214" marR="0" lvl="0" indent="-192214" algn="l" defTabSz="856955" rtl="0" eaLnBrk="1" fontAlgn="base" latinLnBrk="0" hangingPunct="1">
              <a:lnSpc>
                <a:spcPct val="8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TRIUMF</a:t>
            </a:r>
          </a:p>
          <a:p>
            <a:pPr marL="387632" marR="0" lvl="1" indent="-161781" algn="l" defTabSz="856955" rtl="0" eaLnBrk="1" fontAlgn="base" latinLnBrk="0" hangingPunct="1">
              <a:lnSpc>
                <a:spcPct val="8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Beam dynamics design, physics modeling SRF, QWR etching</a:t>
            </a:r>
          </a:p>
          <a:p>
            <a:pPr marL="192214" marR="0" lvl="0" indent="-192214" algn="l" defTabSz="856955" rtl="0" eaLnBrk="1" fontAlgn="base" latinLnBrk="0" hangingPunct="1">
              <a:lnSpc>
                <a:spcPct val="8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INFN</a:t>
            </a:r>
          </a:p>
          <a:p>
            <a:pPr marL="387632" marR="0" lvl="1" indent="-161781" algn="l" defTabSz="856955" rtl="0" eaLnBrk="1" fontAlgn="base" latinLnBrk="0" hangingPunct="1">
              <a:lnSpc>
                <a:spcPct val="8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SRF technology</a:t>
            </a:r>
          </a:p>
          <a:p>
            <a:pPr marL="192214" marR="0" lvl="0" indent="-192214" algn="l" defTabSz="856955" rtl="0" eaLnBrk="1" fontAlgn="base" latinLnBrk="0" hangingPunct="1">
              <a:lnSpc>
                <a:spcPct val="80000"/>
              </a:lnSpc>
              <a:spcBef>
                <a:spcPts val="296"/>
              </a:spcBef>
              <a:spcAft>
                <a:spcPct val="0"/>
              </a:spcAft>
              <a:buClrTx/>
              <a:buSzPct val="100000"/>
              <a:buFont typeface="Wingdings" pitchFamily="2" charset="2"/>
              <a:buChar char="§"/>
              <a:tabLst/>
              <a:defRPr/>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KEK</a:t>
            </a:r>
          </a:p>
          <a:p>
            <a:pPr marL="387632" marR="0" lvl="1" indent="-161781" algn="l" defTabSz="856955" rtl="0" eaLnBrk="1" fontAlgn="base" latinLnBrk="0" hangingPunct="1">
              <a:lnSpc>
                <a:spcPct val="80000"/>
              </a:lnSpc>
              <a:spcBef>
                <a:spcPts val="296"/>
              </a:spcBef>
              <a:spcAft>
                <a:spcPct val="0"/>
              </a:spcAft>
              <a:buClrTx/>
              <a:buSzPct val="100000"/>
              <a:buFont typeface="Arial" pitchFamily="34" charset="0"/>
              <a:buChar char="•"/>
              <a:tabLst/>
              <a:defRPr/>
            </a:pPr>
            <a:r>
              <a:rPr kumimoji="0" lang="en-US" altLang="zh-CN" sz="14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itchFamily="34" charset="-128"/>
                <a:cs typeface="Arial" panose="020B0604020202020204" pitchFamily="34" charset="0"/>
              </a:rPr>
              <a:t>SRF technology, SC solenoid prototyping</a:t>
            </a:r>
          </a:p>
          <a:p>
            <a:pPr marL="387632" marR="0" lvl="1" indent="-161781" algn="l" defTabSz="856955" rtl="0" eaLnBrk="1" fontAlgn="base" latinLnBrk="0" hangingPunct="1">
              <a:lnSpc>
                <a:spcPct val="80000"/>
              </a:lnSpc>
              <a:spcBef>
                <a:spcPts val="296"/>
              </a:spcBef>
              <a:spcAft>
                <a:spcPct val="0"/>
              </a:spcAft>
              <a:buClrTx/>
              <a:buSzPct val="100000"/>
              <a:buFont typeface="Arial" pitchFamily="34" charset="0"/>
              <a:buChar char="•"/>
              <a:tabLst/>
              <a:defRPr/>
            </a:pPr>
            <a:r>
              <a:rPr lang="en-US" altLang="zh-CN" sz="1400" dirty="0">
                <a:solidFill>
                  <a:prstClr val="black"/>
                </a:solidFill>
                <a:latin typeface="Arial" panose="020B0604020202020204" pitchFamily="34" charset="0"/>
                <a:ea typeface="ＭＳ Ｐゴシック" pitchFamily="34" charset="-128"/>
                <a:cs typeface="Arial" panose="020B0604020202020204" pitchFamily="34" charset="0"/>
              </a:rPr>
              <a:t>RFQ; 2</a:t>
            </a:r>
            <a:r>
              <a:rPr lang="en-US" altLang="zh-CN" sz="1400" baseline="30000" dirty="0">
                <a:solidFill>
                  <a:prstClr val="black"/>
                </a:solidFill>
                <a:latin typeface="Arial" panose="020B0604020202020204" pitchFamily="34" charset="0"/>
                <a:ea typeface="ＭＳ Ｐゴシック" pitchFamily="34" charset="-128"/>
                <a:cs typeface="Arial" panose="020B0604020202020204" pitchFamily="34" charset="0"/>
              </a:rPr>
              <a:t>nd</a:t>
            </a:r>
            <a:r>
              <a:rPr lang="en-US" altLang="zh-CN" sz="1400" dirty="0">
                <a:solidFill>
                  <a:prstClr val="black"/>
                </a:solidFill>
                <a:latin typeface="Arial" panose="020B0604020202020204" pitchFamily="34" charset="0"/>
                <a:ea typeface="ＭＳ Ｐゴシック" pitchFamily="34" charset="-128"/>
                <a:cs typeface="Arial" panose="020B0604020202020204" pitchFamily="34" charset="0"/>
              </a:rPr>
              <a:t> RFQ</a:t>
            </a:r>
            <a:endParaRPr lang="en-US" altLang="zh-CN" sz="1800" kern="0" dirty="0">
              <a:solidFill>
                <a:prstClr val="black"/>
              </a:solidFill>
              <a:latin typeface="Arial" panose="020B0604020202020204" pitchFamily="34" charset="0"/>
              <a:ea typeface="ＭＳ Ｐゴシック" pitchFamily="34" charset="-128"/>
              <a:cs typeface="Arial" panose="020B0604020202020204" pitchFamily="34" charset="0"/>
            </a:endParaRPr>
          </a:p>
          <a:p>
            <a:pPr>
              <a:lnSpc>
                <a:spcPct val="80000"/>
              </a:lnSpc>
              <a:spcBef>
                <a:spcPts val="296"/>
              </a:spcBef>
            </a:pP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IMP,  </a:t>
            </a:r>
            <a:r>
              <a:rPr kumimoji="0" lang="en-US" altLang="zh-CN" sz="1800" b="0" i="0" u="none" strike="noStrike" kern="0" cap="none" spc="0" normalizeH="0" baseline="0" noProof="0" dirty="0" err="1">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Budker</a:t>
            </a:r>
            <a:r>
              <a:rPr kumimoji="0" lang="en-US" altLang="zh-CN" sz="1800" b="0" i="0" u="none" strike="noStrike" kern="0" cap="none" spc="0" normalizeH="0" baseline="0" noProof="0" dirty="0">
                <a:ln>
                  <a:noFill/>
                </a:ln>
                <a:solidFill>
                  <a:srgbClr val="064308"/>
                </a:solidFill>
                <a:effectLst/>
                <a:uLnTx/>
                <a:uFillTx/>
                <a:latin typeface="Arial" panose="020B0604020202020204" pitchFamily="34" charset="0"/>
                <a:ea typeface="ＭＳ Ｐゴシック" pitchFamily="34" charset="-128"/>
                <a:cs typeface="Arial" panose="020B0604020202020204" pitchFamily="34" charset="0"/>
              </a:rPr>
              <a:t> I,…</a:t>
            </a:r>
          </a:p>
        </p:txBody>
      </p:sp>
      <p:pic>
        <p:nvPicPr>
          <p:cNvPr id="43" name="Picture 6" descr="C:\Users\Wei\own\frib\collaboration\slac-logo-237.gif">
            <a:extLst>
              <a:ext uri="{FF2B5EF4-FFF2-40B4-BE49-F238E27FC236}">
                <a16:creationId xmlns:a16="http://schemas.microsoft.com/office/drawing/2014/main" id="{C711E4AE-148C-EBE9-83C9-A2B075E7BF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15763" y="3124018"/>
            <a:ext cx="734531" cy="282034"/>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Footer Placeholder 2">
            <a:extLst>
              <a:ext uri="{FF2B5EF4-FFF2-40B4-BE49-F238E27FC236}">
                <a16:creationId xmlns:a16="http://schemas.microsoft.com/office/drawing/2014/main" id="{83AF259A-157B-E06D-DD2D-F8CB69DE3387}"/>
              </a:ext>
            </a:extLst>
          </p:cNvPr>
          <p:cNvSpPr txBox="1">
            <a:spLocks/>
          </p:cNvSpPr>
          <p:nvPr/>
        </p:nvSpPr>
        <p:spPr>
          <a:xfrm>
            <a:off x="6502401" y="6780213"/>
            <a:ext cx="5418674" cy="388937"/>
          </a:xfrm>
          <a:prstGeom prst="rect">
            <a:avLst/>
          </a:prstGeom>
        </p:spPr>
        <p:txBody>
          <a:bodyPr lIns="0" tIns="45712" rIns="0" bIns="45712" anchor="b"/>
          <a:lstStyle>
            <a:defPPr>
              <a:defRPr lang="en-US"/>
            </a:defPPr>
            <a:lvl1pPr marL="0" algn="r" defTabSz="914400" rtl="0" eaLnBrk="0" latinLnBrk="0" hangingPunct="0">
              <a:lnSpc>
                <a:spcPct val="90000"/>
              </a:lnSpc>
              <a:defRPr sz="1280" kern="1200" smtClean="0">
                <a:solidFill>
                  <a:srgbClr val="06430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00113" rtl="0" eaLnBrk="0" fontAlgn="auto" latinLnBrk="0" hangingPunct="0">
              <a:lnSpc>
                <a:spcPct val="90000"/>
              </a:lnSpc>
              <a:spcBef>
                <a:spcPts val="0"/>
              </a:spcBef>
              <a:spcAft>
                <a:spcPts val="0"/>
              </a:spcAft>
              <a:buClrTx/>
              <a:buSzTx/>
              <a:buFontTx/>
              <a:buNone/>
              <a:tabLst/>
              <a:defRPr/>
            </a:pPr>
            <a:r>
              <a:rPr kumimoji="0" lang="en-US" sz="1280" b="0" i="0" u="none" strike="noStrike" kern="1200" cap="none" spc="0" normalizeH="0" baseline="0" noProof="0">
                <a:ln>
                  <a:noFill/>
                </a:ln>
                <a:solidFill>
                  <a:srgbClr val="064308"/>
                </a:solidFill>
                <a:effectLst/>
                <a:uLnTx/>
                <a:uFillTx/>
                <a:latin typeface="Arial"/>
                <a:ea typeface="+mn-ea"/>
                <a:cs typeface="Arial"/>
              </a:rPr>
              <a:t>A. Presenter, Monthly Slides, Date</a:t>
            </a:r>
            <a:endParaRPr kumimoji="0" lang="en-US" sz="1280" b="0" i="0" u="none" strike="noStrike" kern="1200" cap="none" spc="0" normalizeH="0" baseline="0" noProof="0" dirty="0">
              <a:ln>
                <a:noFill/>
              </a:ln>
              <a:solidFill>
                <a:srgbClr val="064308"/>
              </a:solidFill>
              <a:effectLst/>
              <a:uLnTx/>
              <a:uFillTx/>
              <a:latin typeface="Arial"/>
              <a:ea typeface="+mn-ea"/>
              <a:cs typeface="Arial"/>
            </a:endParaRPr>
          </a:p>
        </p:txBody>
      </p:sp>
      <p:sp>
        <p:nvSpPr>
          <p:cNvPr id="45" name="Slide Number Placeholder 3">
            <a:extLst>
              <a:ext uri="{FF2B5EF4-FFF2-40B4-BE49-F238E27FC236}">
                <a16:creationId xmlns:a16="http://schemas.microsoft.com/office/drawing/2014/main" id="{31BFE931-2190-DEBE-0E18-A75E088234E9}"/>
              </a:ext>
            </a:extLst>
          </p:cNvPr>
          <p:cNvSpPr txBox="1">
            <a:spLocks/>
          </p:cNvSpPr>
          <p:nvPr/>
        </p:nvSpPr>
        <p:spPr>
          <a:xfrm>
            <a:off x="11921067" y="6780213"/>
            <a:ext cx="1083733" cy="388937"/>
          </a:xfrm>
          <a:prstGeom prst="rect">
            <a:avLst/>
          </a:prstGeom>
        </p:spPr>
        <p:txBody>
          <a:bodyPr vert="horz" wrap="square" lIns="0" tIns="45712" rIns="0" bIns="45712" numCol="1" anchor="b" anchorCtr="0" compatLnSpc="1">
            <a:prstTxWarp prst="textNoShape">
              <a:avLst/>
            </a:prstTxWarp>
          </a:bodyPr>
          <a:lstStyle>
            <a:defPPr>
              <a:defRPr lang="en-US"/>
            </a:defPPr>
            <a:lvl1pPr marL="0" algn="l" defTabSz="914400" rtl="0" eaLnBrk="0" latinLnBrk="0" hangingPunct="0">
              <a:lnSpc>
                <a:spcPct val="90000"/>
              </a:lnSpc>
              <a:defRPr sz="1280" kern="1200">
                <a:solidFill>
                  <a:srgbClr val="064308"/>
                </a:solidFill>
                <a:latin typeface="+mn-lt"/>
                <a:ea typeface="ヒラギノ角ゴ Pro W3"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113" rtl="0" eaLnBrk="0" fontAlgn="auto" latinLnBrk="0" hangingPunct="0">
              <a:lnSpc>
                <a:spcPct val="90000"/>
              </a:lnSpc>
              <a:spcBef>
                <a:spcPts val="0"/>
              </a:spcBef>
              <a:spcAft>
                <a:spcPts val="0"/>
              </a:spcAft>
              <a:buClrTx/>
              <a:buSzTx/>
              <a:buFontTx/>
              <a:buNone/>
              <a:tabLst/>
              <a:defRPr/>
            </a:pPr>
            <a:r>
              <a:rPr kumimoji="0" lang="en-US" sz="1280" b="0" i="0" u="none" strike="noStrike" kern="1200" cap="none" spc="0" normalizeH="0" baseline="0" noProof="0">
                <a:ln>
                  <a:noFill/>
                </a:ln>
                <a:solidFill>
                  <a:srgbClr val="064308"/>
                </a:solidFill>
                <a:effectLst/>
                <a:uLnTx/>
                <a:uFillTx/>
                <a:latin typeface="+mn-lt"/>
                <a:ea typeface="ヒラギノ角ゴ Pro W3" charset="-128"/>
                <a:cs typeface="+mn-cs"/>
              </a:rPr>
              <a:t>, Slide </a:t>
            </a:r>
            <a:fld id="{35AD4620-7552-4207-8973-898801ED212B}" type="slidenum">
              <a:rPr kumimoji="0" lang="en-US" sz="1280" b="0" i="0" u="none" strike="noStrike" kern="1200" cap="none" spc="0" normalizeH="0" baseline="0" noProof="0" smtClean="0">
                <a:ln>
                  <a:noFill/>
                </a:ln>
                <a:solidFill>
                  <a:srgbClr val="064308"/>
                </a:solidFill>
                <a:effectLst/>
                <a:uLnTx/>
                <a:uFillTx/>
                <a:latin typeface="+mn-lt"/>
                <a:ea typeface="ヒラギノ角ゴ Pro W3" charset="-128"/>
                <a:cs typeface="+mn-cs"/>
              </a:rPr>
              <a:pPr marL="0" marR="0" lvl="0" indent="0" algn="l" defTabSz="900113" rtl="0" eaLnBrk="0" fontAlgn="auto" latinLnBrk="0" hangingPunct="0">
                <a:lnSpc>
                  <a:spcPct val="90000"/>
                </a:lnSpc>
                <a:spcBef>
                  <a:spcPts val="0"/>
                </a:spcBef>
                <a:spcAft>
                  <a:spcPts val="0"/>
                </a:spcAft>
                <a:buClrTx/>
                <a:buSzTx/>
                <a:buFontTx/>
                <a:buNone/>
                <a:tabLst/>
                <a:defRPr/>
              </a:pPr>
              <a:t>6</a:t>
            </a:fld>
            <a:endParaRPr kumimoji="0" lang="en-US" sz="1280" b="0" i="0" u="none" strike="noStrike" kern="1200" cap="none" spc="0" normalizeH="0" baseline="0" noProof="0">
              <a:ln>
                <a:noFill/>
              </a:ln>
              <a:solidFill>
                <a:srgbClr val="064308"/>
              </a:solidFill>
              <a:effectLst/>
              <a:uLnTx/>
              <a:uFillTx/>
              <a:latin typeface="+mn-lt"/>
              <a:ea typeface="ヒラギノ角ゴ Pro W3" charset="-128"/>
              <a:cs typeface="+mn-cs"/>
            </a:endParaRPr>
          </a:p>
        </p:txBody>
      </p:sp>
      <p:pic>
        <p:nvPicPr>
          <p:cNvPr id="46" name="Picture 45">
            <a:extLst>
              <a:ext uri="{FF2B5EF4-FFF2-40B4-BE49-F238E27FC236}">
                <a16:creationId xmlns:a16="http://schemas.microsoft.com/office/drawing/2014/main" id="{0772D47B-2BE5-4A23-CA7D-EDAF726500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3502" y="1647841"/>
            <a:ext cx="626137" cy="350098"/>
          </a:xfrm>
          <a:prstGeom prst="rect">
            <a:avLst/>
          </a:prstGeom>
        </p:spPr>
      </p:pic>
      <p:pic>
        <p:nvPicPr>
          <p:cNvPr id="51" name="Picture 50" descr="A blue and white logo&#10;&#10;Description automatically generated">
            <a:extLst>
              <a:ext uri="{FF2B5EF4-FFF2-40B4-BE49-F238E27FC236}">
                <a16:creationId xmlns:a16="http://schemas.microsoft.com/office/drawing/2014/main" id="{FBF87A6B-C2AB-2F25-EDCF-D91642E8ADA7}"/>
              </a:ext>
            </a:extLst>
          </p:cNvPr>
          <p:cNvPicPr>
            <a:picLocks noChangeAspect="1"/>
          </p:cNvPicPr>
          <p:nvPr/>
        </p:nvPicPr>
        <p:blipFill>
          <a:blip r:embed="rId4"/>
          <a:stretch>
            <a:fillRect/>
          </a:stretch>
        </p:blipFill>
        <p:spPr>
          <a:xfrm>
            <a:off x="2173278" y="3682561"/>
            <a:ext cx="1341605" cy="299683"/>
          </a:xfrm>
          <a:prstGeom prst="rect">
            <a:avLst/>
          </a:prstGeom>
        </p:spPr>
      </p:pic>
      <p:pic>
        <p:nvPicPr>
          <p:cNvPr id="53" name="Picture 52" descr="A logo of a company&#10;&#10;Description automatically generated">
            <a:extLst>
              <a:ext uri="{FF2B5EF4-FFF2-40B4-BE49-F238E27FC236}">
                <a16:creationId xmlns:a16="http://schemas.microsoft.com/office/drawing/2014/main" id="{CFC128DC-C25A-647B-8753-62A75B4A86E7}"/>
              </a:ext>
            </a:extLst>
          </p:cNvPr>
          <p:cNvPicPr>
            <a:picLocks noChangeAspect="1"/>
          </p:cNvPicPr>
          <p:nvPr/>
        </p:nvPicPr>
        <p:blipFill>
          <a:blip r:embed="rId5"/>
          <a:stretch>
            <a:fillRect/>
          </a:stretch>
        </p:blipFill>
        <p:spPr>
          <a:xfrm>
            <a:off x="2762613" y="2824642"/>
            <a:ext cx="454660" cy="486314"/>
          </a:xfrm>
          <a:prstGeom prst="rect">
            <a:avLst/>
          </a:prstGeom>
        </p:spPr>
      </p:pic>
      <p:pic>
        <p:nvPicPr>
          <p:cNvPr id="55" name="Picture 54" descr="A black text on a white background&#10;&#10;Description automatically generated">
            <a:extLst>
              <a:ext uri="{FF2B5EF4-FFF2-40B4-BE49-F238E27FC236}">
                <a16:creationId xmlns:a16="http://schemas.microsoft.com/office/drawing/2014/main" id="{A098D536-55F9-5A80-4E56-91316E45466E}"/>
              </a:ext>
            </a:extLst>
          </p:cNvPr>
          <p:cNvPicPr>
            <a:picLocks noChangeAspect="1"/>
          </p:cNvPicPr>
          <p:nvPr/>
        </p:nvPicPr>
        <p:blipFill>
          <a:blip r:embed="rId6"/>
          <a:stretch>
            <a:fillRect/>
          </a:stretch>
        </p:blipFill>
        <p:spPr>
          <a:xfrm>
            <a:off x="1043150" y="862048"/>
            <a:ext cx="1130128" cy="372198"/>
          </a:xfrm>
          <a:prstGeom prst="rect">
            <a:avLst/>
          </a:prstGeom>
        </p:spPr>
      </p:pic>
      <p:pic>
        <p:nvPicPr>
          <p:cNvPr id="57" name="Picture 56" descr="A red line in a black background&#10;&#10;Description automatically generated">
            <a:extLst>
              <a:ext uri="{FF2B5EF4-FFF2-40B4-BE49-F238E27FC236}">
                <a16:creationId xmlns:a16="http://schemas.microsoft.com/office/drawing/2014/main" id="{073B1080-802E-76EB-C1D8-7C94948EB95D}"/>
              </a:ext>
            </a:extLst>
          </p:cNvPr>
          <p:cNvPicPr>
            <a:picLocks noChangeAspect="1"/>
          </p:cNvPicPr>
          <p:nvPr/>
        </p:nvPicPr>
        <p:blipFill>
          <a:blip r:embed="rId7"/>
          <a:stretch>
            <a:fillRect/>
          </a:stretch>
        </p:blipFill>
        <p:spPr>
          <a:xfrm>
            <a:off x="2259312" y="4202431"/>
            <a:ext cx="1190633" cy="299683"/>
          </a:xfrm>
          <a:prstGeom prst="rect">
            <a:avLst/>
          </a:prstGeom>
        </p:spPr>
      </p:pic>
      <p:pic>
        <p:nvPicPr>
          <p:cNvPr id="59" name="Picture 58" descr="A logo with text on it&#10;&#10;Description automatically generated">
            <a:extLst>
              <a:ext uri="{FF2B5EF4-FFF2-40B4-BE49-F238E27FC236}">
                <a16:creationId xmlns:a16="http://schemas.microsoft.com/office/drawing/2014/main" id="{73849014-DA6E-20AE-1A12-D60D62129BF9}"/>
              </a:ext>
            </a:extLst>
          </p:cNvPr>
          <p:cNvPicPr>
            <a:picLocks noChangeAspect="1"/>
          </p:cNvPicPr>
          <p:nvPr/>
        </p:nvPicPr>
        <p:blipFill>
          <a:blip r:embed="rId8"/>
          <a:stretch>
            <a:fillRect/>
          </a:stretch>
        </p:blipFill>
        <p:spPr>
          <a:xfrm>
            <a:off x="2077784" y="5786540"/>
            <a:ext cx="1389558" cy="714630"/>
          </a:xfrm>
          <a:prstGeom prst="rect">
            <a:avLst/>
          </a:prstGeom>
        </p:spPr>
      </p:pic>
      <p:pic>
        <p:nvPicPr>
          <p:cNvPr id="61" name="Picture 60" descr="Green letters on a white background&#10;&#10;Description automatically generated">
            <a:extLst>
              <a:ext uri="{FF2B5EF4-FFF2-40B4-BE49-F238E27FC236}">
                <a16:creationId xmlns:a16="http://schemas.microsoft.com/office/drawing/2014/main" id="{4E6C9F4E-CE00-1627-E266-C3FFDBA55DB3}"/>
              </a:ext>
            </a:extLst>
          </p:cNvPr>
          <p:cNvPicPr>
            <a:picLocks noChangeAspect="1"/>
          </p:cNvPicPr>
          <p:nvPr/>
        </p:nvPicPr>
        <p:blipFill>
          <a:blip r:embed="rId9"/>
          <a:stretch>
            <a:fillRect/>
          </a:stretch>
        </p:blipFill>
        <p:spPr>
          <a:xfrm>
            <a:off x="7238863" y="2103554"/>
            <a:ext cx="1341605" cy="345603"/>
          </a:xfrm>
          <a:prstGeom prst="rect">
            <a:avLst/>
          </a:prstGeom>
        </p:spPr>
      </p:pic>
      <p:pic>
        <p:nvPicPr>
          <p:cNvPr id="63" name="Picture 62" descr="A logo of a building&#10;&#10;Description automatically generated">
            <a:extLst>
              <a:ext uri="{FF2B5EF4-FFF2-40B4-BE49-F238E27FC236}">
                <a16:creationId xmlns:a16="http://schemas.microsoft.com/office/drawing/2014/main" id="{C0B50B06-0665-91FA-6CB6-CAB670171726}"/>
              </a:ext>
            </a:extLst>
          </p:cNvPr>
          <p:cNvPicPr>
            <a:picLocks noChangeAspect="1"/>
          </p:cNvPicPr>
          <p:nvPr/>
        </p:nvPicPr>
        <p:blipFill>
          <a:blip r:embed="rId10"/>
          <a:stretch>
            <a:fillRect/>
          </a:stretch>
        </p:blipFill>
        <p:spPr>
          <a:xfrm>
            <a:off x="7698142" y="980531"/>
            <a:ext cx="710581" cy="427665"/>
          </a:xfrm>
          <a:prstGeom prst="rect">
            <a:avLst/>
          </a:prstGeom>
        </p:spPr>
      </p:pic>
    </p:spTree>
    <p:extLst>
      <p:ext uri="{BB962C8B-B14F-4D97-AF65-F5344CB8AC3E}">
        <p14:creationId xmlns:p14="http://schemas.microsoft.com/office/powerpoint/2010/main" val="332956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B69600-EE61-DDB4-2199-8E6D82304F94}"/>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EFC38DF4-BEF8-E1E4-0657-37EFF73472CE}"/>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7</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DFA90E65-EC63-B04F-AEA2-278F99981517}"/>
              </a:ext>
            </a:extLst>
          </p:cNvPr>
          <p:cNvSpPr txBox="1"/>
          <p:nvPr/>
        </p:nvSpPr>
        <p:spPr>
          <a:xfrm>
            <a:off x="636756" y="148415"/>
            <a:ext cx="8091054" cy="461665"/>
          </a:xfrm>
          <a:prstGeom prst="rect">
            <a:avLst/>
          </a:prstGeom>
          <a:noFill/>
        </p:spPr>
        <p:txBody>
          <a:bodyPr wrap="square">
            <a:spAutoFit/>
          </a:bodyPr>
          <a:lstStyle/>
          <a:p>
            <a:r>
              <a:rPr lang="en-US" sz="2400" dirty="0"/>
              <a:t>First Scientific User Experiments Concluded Successfully</a:t>
            </a:r>
          </a:p>
        </p:txBody>
      </p:sp>
      <p:sp>
        <p:nvSpPr>
          <p:cNvPr id="6" name="Content Placeholder 1">
            <a:extLst>
              <a:ext uri="{FF2B5EF4-FFF2-40B4-BE49-F238E27FC236}">
                <a16:creationId xmlns:a16="http://schemas.microsoft.com/office/drawing/2014/main" id="{F00D17CF-8FA6-BF71-1834-16A0D47F4316}"/>
              </a:ext>
            </a:extLst>
          </p:cNvPr>
          <p:cNvSpPr txBox="1">
            <a:spLocks/>
          </p:cNvSpPr>
          <p:nvPr/>
        </p:nvSpPr>
        <p:spPr>
          <a:xfrm>
            <a:off x="-1" y="699608"/>
            <a:ext cx="8825347" cy="5266624"/>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399835" lvl="1" indent="0">
              <a:buNone/>
            </a:pPr>
            <a:r>
              <a:rPr lang="en-US" sz="2400" dirty="0"/>
              <a:t>First papers already published:</a:t>
            </a:r>
          </a:p>
          <a:p>
            <a:pPr lvl="1"/>
            <a:r>
              <a:rPr lang="en-US" sz="1800" dirty="0"/>
              <a:t>H. Crawford </a:t>
            </a:r>
            <a:r>
              <a:rPr lang="en-US" sz="1800" i="1" dirty="0"/>
              <a:t>et al, </a:t>
            </a:r>
            <a:r>
              <a:rPr lang="en-US" sz="1800" dirty="0"/>
              <a:t>Phys. Rev. Lett. </a:t>
            </a:r>
            <a:r>
              <a:rPr lang="en-US" sz="1800" b="1" dirty="0"/>
              <a:t>129</a:t>
            </a:r>
            <a:r>
              <a:rPr lang="en-US" sz="1800" dirty="0"/>
              <a:t>, 212501 (2022) - Published 14 November 2022</a:t>
            </a:r>
          </a:p>
          <a:p>
            <a:pPr lvl="1"/>
            <a:r>
              <a:rPr lang="en-US" sz="1800" dirty="0"/>
              <a:t>T. J. Gray </a:t>
            </a:r>
            <a:r>
              <a:rPr lang="en-US" sz="1800" i="1" dirty="0"/>
              <a:t>et al., </a:t>
            </a:r>
            <a:r>
              <a:rPr lang="en-US" sz="1800" dirty="0"/>
              <a:t>Phys. Rev. Lett. </a:t>
            </a:r>
            <a:r>
              <a:rPr lang="en-US" sz="1800" b="1" dirty="0"/>
              <a:t>130</a:t>
            </a:r>
            <a:r>
              <a:rPr lang="en-US" sz="1800" dirty="0"/>
              <a:t>, 242501 (2023) – Published 13 June 2023</a:t>
            </a:r>
          </a:p>
          <a:p>
            <a:pPr lvl="1"/>
            <a:endParaRPr lang="en-US" sz="2000" dirty="0"/>
          </a:p>
        </p:txBody>
      </p:sp>
      <p:pic>
        <p:nvPicPr>
          <p:cNvPr id="7" name="Picture 6">
            <a:extLst>
              <a:ext uri="{FF2B5EF4-FFF2-40B4-BE49-F238E27FC236}">
                <a16:creationId xmlns:a16="http://schemas.microsoft.com/office/drawing/2014/main" id="{393B7C27-2243-E514-DD1C-CEF1B94DE3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6259" y="2231680"/>
            <a:ext cx="3427773" cy="2620736"/>
          </a:xfrm>
          <a:prstGeom prst="rect">
            <a:avLst/>
          </a:prstGeom>
        </p:spPr>
      </p:pic>
      <p:pic>
        <p:nvPicPr>
          <p:cNvPr id="12" name="Picture 11" descr="A graph with a number of dots&#10;&#10;Description automatically generated with medium confidence">
            <a:extLst>
              <a:ext uri="{FF2B5EF4-FFF2-40B4-BE49-F238E27FC236}">
                <a16:creationId xmlns:a16="http://schemas.microsoft.com/office/drawing/2014/main" id="{E732D126-9A95-61D2-4134-39EBE27D5CDE}"/>
              </a:ext>
            </a:extLst>
          </p:cNvPr>
          <p:cNvPicPr>
            <a:picLocks noChangeAspect="1"/>
          </p:cNvPicPr>
          <p:nvPr/>
        </p:nvPicPr>
        <p:blipFill>
          <a:blip r:embed="rId3"/>
          <a:stretch>
            <a:fillRect/>
          </a:stretch>
        </p:blipFill>
        <p:spPr>
          <a:xfrm>
            <a:off x="318654" y="2073334"/>
            <a:ext cx="4552405" cy="4401750"/>
          </a:xfrm>
          <a:prstGeom prst="rect">
            <a:avLst/>
          </a:prstGeom>
        </p:spPr>
      </p:pic>
      <p:sp>
        <p:nvSpPr>
          <p:cNvPr id="10" name="TextBox 9">
            <a:extLst>
              <a:ext uri="{FF2B5EF4-FFF2-40B4-BE49-F238E27FC236}">
                <a16:creationId xmlns:a16="http://schemas.microsoft.com/office/drawing/2014/main" id="{729A5A69-B786-8D3A-DC44-1220710D5A11}"/>
              </a:ext>
            </a:extLst>
          </p:cNvPr>
          <p:cNvSpPr txBox="1"/>
          <p:nvPr/>
        </p:nvSpPr>
        <p:spPr>
          <a:xfrm>
            <a:off x="2970570" y="2279199"/>
            <a:ext cx="1900489" cy="646331"/>
          </a:xfrm>
          <a:prstGeom prst="rect">
            <a:avLst/>
          </a:prstGeom>
          <a:noFill/>
        </p:spPr>
        <p:txBody>
          <a:bodyPr wrap="square">
            <a:spAutoFit/>
          </a:bodyPr>
          <a:lstStyle/>
          <a:p>
            <a:r>
              <a:rPr lang="en-US" b="0" i="0" dirty="0">
                <a:solidFill>
                  <a:srgbClr val="222222"/>
                </a:solidFill>
                <a:effectLst/>
                <a:latin typeface="Source Sans Pro" panose="020B0503030403020204" pitchFamily="34" charset="0"/>
              </a:rPr>
              <a:t>newly measured lifetimes </a:t>
            </a:r>
            <a:endParaRPr lang="en-US" dirty="0"/>
          </a:p>
        </p:txBody>
      </p:sp>
      <p:sp>
        <p:nvSpPr>
          <p:cNvPr id="14" name="TextBox 13">
            <a:extLst>
              <a:ext uri="{FF2B5EF4-FFF2-40B4-BE49-F238E27FC236}">
                <a16:creationId xmlns:a16="http://schemas.microsoft.com/office/drawing/2014/main" id="{AC81891D-EC62-CF71-BCB8-DC4D83106FFB}"/>
              </a:ext>
            </a:extLst>
          </p:cNvPr>
          <p:cNvSpPr txBox="1"/>
          <p:nvPr/>
        </p:nvSpPr>
        <p:spPr>
          <a:xfrm>
            <a:off x="5734674" y="5018022"/>
            <a:ext cx="2993136" cy="369332"/>
          </a:xfrm>
          <a:prstGeom prst="rect">
            <a:avLst/>
          </a:prstGeom>
          <a:noFill/>
        </p:spPr>
        <p:txBody>
          <a:bodyPr wrap="square">
            <a:spAutoFit/>
          </a:bodyPr>
          <a:lstStyle/>
          <a:p>
            <a:r>
              <a:rPr lang="en-US" sz="1800" dirty="0">
                <a:solidFill>
                  <a:srgbClr val="211E1E"/>
                </a:solidFill>
                <a:effectLst/>
                <a:latin typeface="AdvOT483a8203"/>
              </a:rPr>
              <a:t>FRIB Decay Station initiator </a:t>
            </a:r>
            <a:endParaRPr lang="en-US" dirty="0"/>
          </a:p>
        </p:txBody>
      </p:sp>
    </p:spTree>
    <p:extLst>
      <p:ext uri="{BB962C8B-B14F-4D97-AF65-F5344CB8AC3E}">
        <p14:creationId xmlns:p14="http://schemas.microsoft.com/office/powerpoint/2010/main" val="376304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19063"/>
            <a:ext cx="8991600" cy="488950"/>
          </a:xfrm>
          <a:prstGeom prst="rect">
            <a:avLst/>
          </a:prstGeom>
        </p:spPr>
        <p:txBody>
          <a:bodyPr/>
          <a:lstStyle/>
          <a:p>
            <a:r>
              <a:rPr lang="en-US" sz="3600" dirty="0">
                <a:solidFill>
                  <a:schemeClr val="tx1"/>
                </a:solidFill>
                <a:latin typeface="Arial"/>
                <a:cs typeface="Arial"/>
              </a:rPr>
              <a:t>FRIB Science is in the FRIB Logo</a:t>
            </a:r>
            <a:endParaRPr lang="en-US" sz="3600" dirty="0">
              <a:latin typeface="Arial"/>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285727"/>
            <a:ext cx="3286321" cy="4197527"/>
          </a:xfrm>
          <a:prstGeom prst="rect">
            <a:avLst/>
          </a:prstGeom>
        </p:spPr>
      </p:pic>
      <p:sp>
        <p:nvSpPr>
          <p:cNvPr id="7" name="Rectangle 6"/>
          <p:cNvSpPr/>
          <p:nvPr/>
        </p:nvSpPr>
        <p:spPr>
          <a:xfrm>
            <a:off x="88900" y="985470"/>
            <a:ext cx="2874335" cy="2258695"/>
          </a:xfrm>
          <a:prstGeom prst="rect">
            <a:avLst/>
          </a:prstGeom>
        </p:spPr>
        <p:txBody>
          <a:bodyPr wrap="square">
            <a:spAutoFit/>
          </a:bodyPr>
          <a:lstStyle/>
          <a:p>
            <a:pPr defTabSz="796160" eaLnBrk="0" hangingPunct="0">
              <a:lnSpc>
                <a:spcPct val="90000"/>
              </a:lnSpc>
              <a:spcBef>
                <a:spcPts val="1195"/>
              </a:spcBef>
              <a:defRPr/>
            </a:pPr>
            <a:r>
              <a:rPr lang="en-US" sz="2200" kern="0" dirty="0">
                <a:solidFill>
                  <a:srgbClr val="008080"/>
                </a:solidFill>
                <a:ea typeface="ＭＳ Ｐゴシック" pitchFamily="-65" charset="-128"/>
                <a:cs typeface="Arial" pitchFamily="34" charset="0"/>
              </a:rPr>
              <a:t>Properties of atomic nuclei </a:t>
            </a:r>
          </a:p>
          <a:p>
            <a:pPr marL="360132" lvl="1" indent="-150304" defTabSz="796160" eaLnBrk="0" hangingPunct="0">
              <a:lnSpc>
                <a:spcPct val="90000"/>
              </a:lnSpc>
              <a:spcBef>
                <a:spcPts val="199"/>
              </a:spcBef>
              <a:buFont typeface="Arial" pitchFamily="34" charset="0"/>
              <a:buChar char="•"/>
              <a:defRPr/>
            </a:pPr>
            <a:r>
              <a:rPr lang="en-US" sz="1781" kern="0" dirty="0">
                <a:solidFill>
                  <a:srgbClr val="008080"/>
                </a:solidFill>
                <a:ea typeface="ＭＳ Ｐゴシック" charset="-128"/>
                <a:cs typeface="Arial" pitchFamily="34" charset="0"/>
              </a:rPr>
              <a:t>Develop a predictive model of the atomic nucleus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8080"/>
                </a:solidFill>
                <a:cs typeface="Arial" pitchFamily="34" charset="0"/>
              </a:rPr>
              <a:t>Determine the limits of nuclides</a:t>
            </a:r>
          </a:p>
          <a:p>
            <a:pPr marL="209828" lvl="1" defTabSz="796160" eaLnBrk="0" hangingPunct="0">
              <a:lnSpc>
                <a:spcPct val="90000"/>
              </a:lnSpc>
              <a:spcBef>
                <a:spcPts val="199"/>
              </a:spcBef>
              <a:defRPr/>
            </a:pPr>
            <a:endParaRPr lang="en-US" sz="1781" kern="0" dirty="0">
              <a:solidFill>
                <a:srgbClr val="008080"/>
              </a:solidFill>
              <a:ea typeface="ＭＳ Ｐゴシック" charset="-128"/>
              <a:cs typeface="Arial" pitchFamily="34" charset="0"/>
            </a:endParaRPr>
          </a:p>
        </p:txBody>
      </p:sp>
      <p:sp>
        <p:nvSpPr>
          <p:cNvPr id="8" name="Rectangle 7"/>
          <p:cNvSpPr/>
          <p:nvPr/>
        </p:nvSpPr>
        <p:spPr>
          <a:xfrm>
            <a:off x="6324600" y="3127544"/>
            <a:ext cx="2819400" cy="2531783"/>
          </a:xfrm>
          <a:prstGeom prst="rect">
            <a:avLst/>
          </a:prstGeom>
        </p:spPr>
        <p:txBody>
          <a:bodyPr wrap="square">
            <a:spAutoFit/>
          </a:bodyPr>
          <a:lstStyle/>
          <a:p>
            <a:pPr defTabSz="796160" eaLnBrk="0" hangingPunct="0">
              <a:lnSpc>
                <a:spcPct val="90000"/>
              </a:lnSpc>
              <a:spcBef>
                <a:spcPts val="1195"/>
              </a:spcBef>
              <a:buSzPct val="100000"/>
              <a:defRPr/>
            </a:pPr>
            <a:r>
              <a:rPr lang="en-US" sz="2200" kern="0" dirty="0">
                <a:solidFill>
                  <a:srgbClr val="6C6C03"/>
                </a:solidFill>
                <a:ea typeface="ＭＳ Ｐゴシック" pitchFamily="-65" charset="-128"/>
                <a:cs typeface="Arial" pitchFamily="34" charset="0"/>
              </a:rPr>
              <a:t>Tests of laws of nature</a:t>
            </a:r>
          </a:p>
          <a:p>
            <a:pPr marL="360132" lvl="1" indent="-150304" defTabSz="796160" eaLnBrk="0" hangingPunct="0">
              <a:lnSpc>
                <a:spcPct val="90000"/>
              </a:lnSpc>
              <a:spcBef>
                <a:spcPts val="199"/>
              </a:spcBef>
              <a:buFont typeface="Arial" pitchFamily="34" charset="0"/>
              <a:buChar char="•"/>
              <a:defRPr/>
            </a:pPr>
            <a:r>
              <a:rPr lang="en-US" sz="1781" kern="0" dirty="0">
                <a:solidFill>
                  <a:srgbClr val="6C6C03"/>
                </a:solidFill>
                <a:ea typeface="ＭＳ Ｐゴシック" charset="-128"/>
                <a:cs typeface="Arial" pitchFamily="34" charset="0"/>
              </a:rPr>
              <a:t>Tiny effects</a:t>
            </a:r>
            <a:r>
              <a:rPr lang="en-US" sz="1781" kern="0" dirty="0">
                <a:solidFill>
                  <a:srgbClr val="6C6C03"/>
                </a:solidFill>
                <a:cs typeface="Arial" pitchFamily="34" charset="0"/>
              </a:rPr>
              <a:t> </a:t>
            </a:r>
            <a:r>
              <a:rPr lang="en-US" sz="1781" kern="0" dirty="0">
                <a:solidFill>
                  <a:srgbClr val="6C6C03"/>
                </a:solidFill>
                <a:ea typeface="ＭＳ Ｐゴシック" charset="-128"/>
                <a:cs typeface="Arial" pitchFamily="34" charset="0"/>
              </a:rPr>
              <a:t>amplified in certain nuclei; complementary information to collider data</a:t>
            </a:r>
          </a:p>
          <a:p>
            <a:pPr marL="360132" lvl="1" indent="-150304" defTabSz="796160" eaLnBrk="0" hangingPunct="0">
              <a:lnSpc>
                <a:spcPct val="90000"/>
              </a:lnSpc>
              <a:spcBef>
                <a:spcPts val="199"/>
              </a:spcBef>
              <a:buFont typeface="Arial" pitchFamily="34" charset="0"/>
              <a:buChar char="•"/>
              <a:defRPr/>
            </a:pPr>
            <a:r>
              <a:rPr lang="en-US" sz="1969" kern="0" dirty="0">
                <a:solidFill>
                  <a:srgbClr val="6C6C03"/>
                </a:solidFill>
                <a:cs typeface="Arial" pitchFamily="34" charset="0"/>
              </a:rPr>
              <a:t>Surrogate reactions: nuclear security</a:t>
            </a:r>
            <a:endParaRPr lang="en-US" sz="1969" kern="0" dirty="0">
              <a:solidFill>
                <a:srgbClr val="6C6C03"/>
              </a:solidFill>
              <a:ea typeface="ＭＳ Ｐゴシック" charset="-128"/>
              <a:cs typeface="Arial" pitchFamily="34" charset="0"/>
            </a:endParaRPr>
          </a:p>
        </p:txBody>
      </p:sp>
      <p:sp>
        <p:nvSpPr>
          <p:cNvPr id="2" name="Rectangle 1"/>
          <p:cNvSpPr/>
          <p:nvPr/>
        </p:nvSpPr>
        <p:spPr>
          <a:xfrm>
            <a:off x="25400" y="4821535"/>
            <a:ext cx="2781300" cy="1323439"/>
          </a:xfrm>
          <a:prstGeom prst="rect">
            <a:avLst/>
          </a:prstGeom>
        </p:spPr>
        <p:txBody>
          <a:bodyPr wrap="square">
            <a:spAutoFit/>
          </a:bodyPr>
          <a:lstStyle/>
          <a:p>
            <a:r>
              <a:rPr lang="en-US" sz="1600" dirty="0"/>
              <a:t>Middle circle:</a:t>
            </a:r>
          </a:p>
          <a:p>
            <a:r>
              <a:rPr lang="en-US" sz="1600" dirty="0"/>
              <a:t>FRIB capabilities (fast, stopped, reaccelerated, and harvested beams) that match the science program</a:t>
            </a:r>
          </a:p>
        </p:txBody>
      </p:sp>
      <p:sp>
        <p:nvSpPr>
          <p:cNvPr id="4" name="Footer Placeholder 3"/>
          <p:cNvSpPr>
            <a:spLocks noGrp="1"/>
          </p:cNvSpPr>
          <p:nvPr>
            <p:ph type="ftr" sz="quarter" idx="3"/>
          </p:nvPr>
        </p:nvSpPr>
        <p:spPr/>
        <p:txBody>
          <a:bodyPr/>
          <a:lstStyle/>
          <a:p>
            <a:pPr>
              <a:defRPr/>
            </a:pPr>
            <a:r>
              <a:rPr lang="en-US"/>
              <a:t>W. Nazarewicz, Fermilab, Sep. 2023</a:t>
            </a:r>
            <a:endParaRPr lang="en-US" dirty="0"/>
          </a:p>
        </p:txBody>
      </p:sp>
      <p:sp>
        <p:nvSpPr>
          <p:cNvPr id="9" name="Slide Number Placeholder 8"/>
          <p:cNvSpPr>
            <a:spLocks noGrp="1"/>
          </p:cNvSpPr>
          <p:nvPr>
            <p:ph type="sldNum" sz="quarter" idx="4"/>
          </p:nvPr>
        </p:nvSpPr>
        <p:spPr/>
        <p:txBody>
          <a:bodyPr/>
          <a:lstStyle/>
          <a:p>
            <a:fld id="{987C7CF1-4D7D-C941-87F6-6592CA3F7595}" type="slidenum">
              <a:rPr lang="en-US" smtClean="0">
                <a:solidFill>
                  <a:prstClr val="black">
                    <a:tint val="75000"/>
                  </a:prstClr>
                </a:solidFill>
              </a:rPr>
              <a:pPr/>
              <a:t>8</a:t>
            </a:fld>
            <a:endParaRPr lang="en-US" dirty="0">
              <a:solidFill>
                <a:prstClr val="black">
                  <a:tint val="75000"/>
                </a:prstClr>
              </a:solidFill>
            </a:endParaRPr>
          </a:p>
        </p:txBody>
      </p:sp>
      <p:sp>
        <p:nvSpPr>
          <p:cNvPr id="10" name="Rectangle 9"/>
          <p:cNvSpPr/>
          <p:nvPr/>
        </p:nvSpPr>
        <p:spPr>
          <a:xfrm>
            <a:off x="0" y="2952738"/>
            <a:ext cx="2874335" cy="1522860"/>
          </a:xfrm>
          <a:prstGeom prst="rect">
            <a:avLst/>
          </a:prstGeom>
        </p:spPr>
        <p:txBody>
          <a:bodyPr wrap="square">
            <a:spAutoFit/>
          </a:bodyPr>
          <a:lstStyle/>
          <a:p>
            <a:pPr defTabSz="796160" eaLnBrk="0" hangingPunct="0">
              <a:lnSpc>
                <a:spcPct val="90000"/>
              </a:lnSpc>
              <a:spcBef>
                <a:spcPts val="1195"/>
              </a:spcBef>
              <a:defRPr/>
            </a:pPr>
            <a:r>
              <a:rPr lang="en-US" sz="2200" kern="0" dirty="0">
                <a:solidFill>
                  <a:srgbClr val="0000FF"/>
                </a:solidFill>
                <a:ea typeface="ＭＳ Ｐゴシック" pitchFamily="-65" charset="-128"/>
                <a:cs typeface="Arial" pitchFamily="34" charset="0"/>
              </a:rPr>
              <a:t>Nuclear processes in the cosmos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00FF"/>
                </a:solidFill>
                <a:ea typeface="ＭＳ Ｐゴシック" charset="-128"/>
                <a:cs typeface="Arial" pitchFamily="34" charset="0"/>
              </a:rPr>
              <a:t>Origin of the elements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00FF"/>
                </a:solidFill>
                <a:ea typeface="ＭＳ Ｐゴシック" charset="-128"/>
                <a:cs typeface="Arial" pitchFamily="34" charset="0"/>
              </a:rPr>
              <a:t>Stellar explosions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00FF"/>
                </a:solidFill>
                <a:cs typeface="Arial" pitchFamily="34" charset="0"/>
              </a:rPr>
              <a:t>Neutron stars</a:t>
            </a:r>
          </a:p>
        </p:txBody>
      </p:sp>
      <p:sp>
        <p:nvSpPr>
          <p:cNvPr id="11" name="Rectangle 10"/>
          <p:cNvSpPr/>
          <p:nvPr/>
        </p:nvSpPr>
        <p:spPr>
          <a:xfrm>
            <a:off x="6184900" y="939799"/>
            <a:ext cx="2819400" cy="1765740"/>
          </a:xfrm>
          <a:prstGeom prst="rect">
            <a:avLst/>
          </a:prstGeom>
        </p:spPr>
        <p:txBody>
          <a:bodyPr wrap="square">
            <a:spAutoFit/>
          </a:bodyPr>
          <a:lstStyle/>
          <a:p>
            <a:pPr defTabSz="796160" eaLnBrk="0" hangingPunct="0">
              <a:lnSpc>
                <a:spcPct val="90000"/>
              </a:lnSpc>
              <a:spcBef>
                <a:spcPts val="1195"/>
              </a:spcBef>
              <a:buSzPct val="100000"/>
              <a:defRPr/>
            </a:pPr>
            <a:r>
              <a:rPr lang="en-US" sz="2200" kern="0" dirty="0">
                <a:solidFill>
                  <a:srgbClr val="E1882D"/>
                </a:solidFill>
                <a:ea typeface="ＭＳ Ｐゴシック" pitchFamily="-65" charset="-128"/>
                <a:cs typeface="Arial" pitchFamily="34" charset="0"/>
              </a:rPr>
              <a:t>Societal applications and benefits</a:t>
            </a:r>
          </a:p>
          <a:p>
            <a:pPr marL="360132" lvl="1" indent="-150304" defTabSz="796160" eaLnBrk="0" hangingPunct="0">
              <a:lnSpc>
                <a:spcPct val="90000"/>
              </a:lnSpc>
              <a:spcBef>
                <a:spcPts val="199"/>
              </a:spcBef>
              <a:buFont typeface="Arial" pitchFamily="34" charset="0"/>
              <a:buChar char="•"/>
              <a:defRPr/>
            </a:pPr>
            <a:r>
              <a:rPr lang="en-US" sz="1781" kern="0" dirty="0">
                <a:solidFill>
                  <a:srgbClr val="E1882D"/>
                </a:solidFill>
                <a:cs typeface="Arial" pitchFamily="34" charset="0"/>
              </a:rPr>
              <a:t>Isotope harvesting for medicine and a variety of fields</a:t>
            </a:r>
          </a:p>
          <a:p>
            <a:pPr marL="360132" lvl="1" indent="-150304" defTabSz="796160" eaLnBrk="0" hangingPunct="0">
              <a:lnSpc>
                <a:spcPct val="90000"/>
              </a:lnSpc>
              <a:spcBef>
                <a:spcPts val="199"/>
              </a:spcBef>
              <a:buFont typeface="Arial" pitchFamily="34" charset="0"/>
              <a:buChar char="•"/>
              <a:defRPr/>
            </a:pPr>
            <a:endParaRPr lang="en-US" sz="1969" kern="0" dirty="0">
              <a:solidFill>
                <a:srgbClr val="E1882D"/>
              </a:solidFill>
              <a:ea typeface="ＭＳ Ｐゴシック" charset="-128"/>
              <a:cs typeface="Arial" pitchFamily="34" charset="0"/>
            </a:endParaRPr>
          </a:p>
        </p:txBody>
      </p:sp>
    </p:spTree>
    <p:extLst>
      <p:ext uri="{BB962C8B-B14F-4D97-AF65-F5344CB8AC3E}">
        <p14:creationId xmlns:p14="http://schemas.microsoft.com/office/powerpoint/2010/main" val="12947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258C8A-4B1C-9549-A8CB-3BFDAF160782}"/>
              </a:ext>
            </a:extLst>
          </p:cNvPr>
          <p:cNvSpPr>
            <a:spLocks noGrp="1"/>
          </p:cNvSpPr>
          <p:nvPr>
            <p:ph type="ftr" sz="quarter" idx="3"/>
          </p:nvPr>
        </p:nvSpPr>
        <p:spPr/>
        <p:txBody>
          <a:bodyPr/>
          <a:lstStyle/>
          <a:p>
            <a:pPr>
              <a:defRPr/>
            </a:pPr>
            <a:r>
              <a:rPr lang="en-US"/>
              <a:t>W. Nazarewicz, Fermilab, Sep. 2023</a:t>
            </a:r>
            <a:endParaRPr lang="en-US" dirty="0"/>
          </a:p>
        </p:txBody>
      </p:sp>
      <p:sp>
        <p:nvSpPr>
          <p:cNvPr id="3" name="Slide Number Placeholder 2">
            <a:extLst>
              <a:ext uri="{FF2B5EF4-FFF2-40B4-BE49-F238E27FC236}">
                <a16:creationId xmlns:a16="http://schemas.microsoft.com/office/drawing/2014/main" id="{F637F45C-E77E-8343-AA65-0CE7137A19C8}"/>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9</a:t>
            </a:fld>
            <a:endParaRPr lang="en-US" dirty="0">
              <a:solidFill>
                <a:prstClr val="black">
                  <a:tint val="75000"/>
                </a:prstClr>
              </a:solidFill>
            </a:endParaRPr>
          </a:p>
        </p:txBody>
      </p:sp>
      <p:sp>
        <p:nvSpPr>
          <p:cNvPr id="5" name="Content Placeholder 1">
            <a:extLst>
              <a:ext uri="{FF2B5EF4-FFF2-40B4-BE49-F238E27FC236}">
                <a16:creationId xmlns:a16="http://schemas.microsoft.com/office/drawing/2014/main" id="{7A0A86B4-544A-E84C-A6B5-F9696DC199BF}"/>
              </a:ext>
            </a:extLst>
          </p:cNvPr>
          <p:cNvSpPr txBox="1">
            <a:spLocks/>
          </p:cNvSpPr>
          <p:nvPr/>
        </p:nvSpPr>
        <p:spPr bwMode="auto">
          <a:xfrm>
            <a:off x="302726" y="867363"/>
            <a:ext cx="8841274" cy="63484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spcAft>
                <a:spcPts val="600"/>
              </a:spcAft>
              <a:buNone/>
            </a:pPr>
            <a:r>
              <a:rPr lang="en-US" sz="2400" kern="0" dirty="0"/>
              <a:t>Users organized as part of independent FRIB Users Organization (FRIBUO)</a:t>
            </a:r>
          </a:p>
          <a:p>
            <a:pPr lvl="1">
              <a:lnSpc>
                <a:spcPct val="100000"/>
              </a:lnSpc>
              <a:spcAft>
                <a:spcPts val="600"/>
              </a:spcAft>
            </a:pPr>
            <a:r>
              <a:rPr lang="en-US" sz="2400" kern="0" dirty="0">
                <a:solidFill>
                  <a:prstClr val="black"/>
                </a:solidFill>
              </a:rPr>
              <a:t>Chartered organization with an elected executive committee</a:t>
            </a:r>
          </a:p>
          <a:p>
            <a:pPr lvl="1">
              <a:lnSpc>
                <a:spcPct val="100000"/>
              </a:lnSpc>
              <a:spcAft>
                <a:spcPts val="600"/>
              </a:spcAft>
            </a:pPr>
            <a:r>
              <a:rPr lang="en-US" sz="2400" kern="0" dirty="0">
                <a:solidFill>
                  <a:prstClr val="black"/>
                </a:solidFill>
              </a:rPr>
              <a:t>1,800 members (124 U.S. colleges and universities, 13 national laboratories, 52 countries) as of 31 August 2023</a:t>
            </a:r>
          </a:p>
          <a:p>
            <a:pPr lvl="1">
              <a:lnSpc>
                <a:spcPct val="100000"/>
              </a:lnSpc>
              <a:spcAft>
                <a:spcPts val="600"/>
              </a:spcAft>
            </a:pPr>
            <a:r>
              <a:rPr lang="en-US" sz="2400" kern="0" dirty="0">
                <a:solidFill>
                  <a:prstClr val="black"/>
                </a:solidFill>
              </a:rPr>
              <a:t>21 working groups on instruments</a:t>
            </a:r>
          </a:p>
          <a:p>
            <a:pPr marL="211138" lvl="1" indent="-200025">
              <a:lnSpc>
                <a:spcPct val="100000"/>
              </a:lnSpc>
              <a:spcAft>
                <a:spcPts val="600"/>
              </a:spcAft>
              <a:buNone/>
            </a:pPr>
            <a:endParaRPr lang="en-US" sz="3200" kern="0" dirty="0"/>
          </a:p>
          <a:p>
            <a:pPr marL="211138" lvl="1" indent="-200025">
              <a:lnSpc>
                <a:spcPct val="100000"/>
              </a:lnSpc>
              <a:spcAft>
                <a:spcPts val="600"/>
              </a:spcAft>
              <a:buNone/>
            </a:pPr>
            <a:r>
              <a:rPr lang="en-US" sz="2400" kern="0" dirty="0"/>
              <a:t>FRIB Theory Alliance</a:t>
            </a:r>
          </a:p>
          <a:p>
            <a:pPr marL="354013" lvl="1" indent="-342900">
              <a:lnSpc>
                <a:spcPct val="100000"/>
              </a:lnSpc>
              <a:spcAft>
                <a:spcPts val="600"/>
              </a:spcAft>
            </a:pPr>
            <a:r>
              <a:rPr lang="en-US" sz="2400" kern="0" dirty="0"/>
              <a:t>FRIB-TA Fellows</a:t>
            </a:r>
          </a:p>
          <a:p>
            <a:pPr marL="354013" lvl="1" indent="-342900">
              <a:lnSpc>
                <a:spcPct val="100000"/>
              </a:lnSpc>
              <a:spcAft>
                <a:spcPts val="600"/>
              </a:spcAft>
            </a:pPr>
            <a:r>
              <a:rPr lang="en-US" sz="2400" kern="0" dirty="0"/>
              <a:t>FRIB-TA Bridges</a:t>
            </a:r>
          </a:p>
          <a:p>
            <a:pPr marL="211138" lvl="1" indent="-200025">
              <a:lnSpc>
                <a:spcPct val="100000"/>
              </a:lnSpc>
              <a:spcAft>
                <a:spcPts val="600"/>
              </a:spcAft>
              <a:buNone/>
            </a:pPr>
            <a:endParaRPr lang="en-US" sz="2400" kern="0" dirty="0"/>
          </a:p>
          <a:p>
            <a:pPr marL="211138" lvl="1" indent="-200025">
              <a:lnSpc>
                <a:spcPct val="100000"/>
              </a:lnSpc>
              <a:spcAft>
                <a:spcPts val="600"/>
              </a:spcAft>
              <a:buNone/>
            </a:pPr>
            <a:endParaRPr lang="en-US" sz="2400" kern="0" dirty="0"/>
          </a:p>
          <a:p>
            <a:pPr marL="211138" lvl="1" indent="-200025">
              <a:lnSpc>
                <a:spcPct val="100000"/>
              </a:lnSpc>
              <a:spcAft>
                <a:spcPts val="600"/>
              </a:spcAft>
              <a:buNone/>
            </a:pPr>
            <a:endParaRPr lang="en-US" sz="2400" kern="0" dirty="0"/>
          </a:p>
          <a:p>
            <a:pPr marL="211709" lvl="1" indent="0">
              <a:lnSpc>
                <a:spcPct val="100000"/>
              </a:lnSpc>
              <a:spcAft>
                <a:spcPts val="600"/>
              </a:spcAft>
              <a:buNone/>
            </a:pPr>
            <a:endParaRPr lang="en-US" sz="2400" kern="0" dirty="0">
              <a:solidFill>
                <a:prstClr val="black"/>
              </a:solidFill>
            </a:endParaRPr>
          </a:p>
        </p:txBody>
      </p:sp>
      <p:sp>
        <p:nvSpPr>
          <p:cNvPr id="6" name="Title 2">
            <a:extLst>
              <a:ext uri="{FF2B5EF4-FFF2-40B4-BE49-F238E27FC236}">
                <a16:creationId xmlns:a16="http://schemas.microsoft.com/office/drawing/2014/main" id="{1BF0A50C-605E-634F-9BC5-272FD1898D28}"/>
              </a:ext>
            </a:extLst>
          </p:cNvPr>
          <p:cNvSpPr txBox="1">
            <a:spLocks/>
          </p:cNvSpPr>
          <p:nvPr/>
        </p:nvSpPr>
        <p:spPr>
          <a:xfrm>
            <a:off x="27536" y="135662"/>
            <a:ext cx="8991600" cy="486372"/>
          </a:xfr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dirty="0">
                <a:solidFill>
                  <a:srgbClr val="002060"/>
                </a:solidFill>
              </a:rPr>
              <a:t>Users Engaged and Ready for Science</a:t>
            </a:r>
            <a:endParaRPr lang="en-US" sz="1800" dirty="0">
              <a:solidFill>
                <a:srgbClr val="002060"/>
              </a:solidFill>
            </a:endParaRPr>
          </a:p>
        </p:txBody>
      </p:sp>
      <p:pic>
        <p:nvPicPr>
          <p:cNvPr id="10" name="Picture 9" descr="A group of people posing for a photo&#10;&#10;Description automatically generated">
            <a:extLst>
              <a:ext uri="{FF2B5EF4-FFF2-40B4-BE49-F238E27FC236}">
                <a16:creationId xmlns:a16="http://schemas.microsoft.com/office/drawing/2014/main" id="{167D119B-E727-E05F-825F-DB590ED56AD3}"/>
              </a:ext>
            </a:extLst>
          </p:cNvPr>
          <p:cNvPicPr>
            <a:picLocks noChangeAspect="1"/>
          </p:cNvPicPr>
          <p:nvPr/>
        </p:nvPicPr>
        <p:blipFill>
          <a:blip r:embed="rId3"/>
          <a:stretch>
            <a:fillRect/>
          </a:stretch>
        </p:blipFill>
        <p:spPr>
          <a:xfrm>
            <a:off x="4083546" y="3411041"/>
            <a:ext cx="4267200" cy="2844800"/>
          </a:xfrm>
          <a:prstGeom prst="rect">
            <a:avLst/>
          </a:prstGeom>
        </p:spPr>
      </p:pic>
    </p:spTree>
    <p:extLst>
      <p:ext uri="{BB962C8B-B14F-4D97-AF65-F5344CB8AC3E}">
        <p14:creationId xmlns:p14="http://schemas.microsoft.com/office/powerpoint/2010/main" val="154974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17518</TotalTime>
  <Words>3448</Words>
  <Application>Microsoft Macintosh PowerPoint</Application>
  <PresentationFormat>On-screen Show (4:3)</PresentationFormat>
  <Paragraphs>435</Paragraphs>
  <Slides>42</Slides>
  <Notes>18</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AdvOT483a8203</vt:lpstr>
      <vt:lpstr>Arial</vt:lpstr>
      <vt:lpstr>Arial </vt:lpstr>
      <vt:lpstr>Calibri</vt:lpstr>
      <vt:lpstr>Comic Sans MS</vt:lpstr>
      <vt:lpstr>Courier New</vt:lpstr>
      <vt:lpstr>Harding</vt:lpstr>
      <vt:lpstr>Helvetica</vt:lpstr>
      <vt:lpstr>Lucida Handwriting</vt:lpstr>
      <vt:lpstr>Palatino</vt:lpstr>
      <vt:lpstr>Source Sans Pro</vt:lpstr>
      <vt:lpstr>Symbol</vt:lpstr>
      <vt:lpstr>Verdana</vt:lpstr>
      <vt:lpstr>Wingdings</vt:lpstr>
      <vt:lpstr>2_Office Theme</vt:lpstr>
      <vt:lpstr>PowerPoint Presentation</vt:lpstr>
      <vt:lpstr>PowerPoint Presentation</vt:lpstr>
      <vt:lpstr>FRIB Laboratory</vt:lpstr>
      <vt:lpstr>PowerPoint Presentation</vt:lpstr>
      <vt:lpstr>PowerPoint Presentation</vt:lpstr>
      <vt:lpstr>PowerPoint Presentation</vt:lpstr>
      <vt:lpstr>PowerPoint Presentation</vt:lpstr>
      <vt:lpstr>FRIB Science is in the FRIB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the Grand Nuclear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cares?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Manager/>
  <Company>MSU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ISOLDE 2014</dc:title>
  <dc:subject/>
  <dc:creator>Witold Nazarewicz</dc:creator>
  <cp:keywords/>
  <dc:description/>
  <cp:lastModifiedBy>Lynn Johnson</cp:lastModifiedBy>
  <cp:revision>707</cp:revision>
  <dcterms:created xsi:type="dcterms:W3CDTF">2011-07-08T14:25:07Z</dcterms:created>
  <dcterms:modified xsi:type="dcterms:W3CDTF">2023-09-29T13:24:23Z</dcterms:modified>
  <cp:category/>
</cp:coreProperties>
</file>