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47"/>
  </p:notesMasterIdLst>
  <p:sldIdLst>
    <p:sldId id="258" r:id="rId2"/>
    <p:sldId id="3670" r:id="rId3"/>
    <p:sldId id="789" r:id="rId4"/>
    <p:sldId id="387" r:id="rId5"/>
    <p:sldId id="3666" r:id="rId6"/>
    <p:sldId id="3673" r:id="rId7"/>
    <p:sldId id="3672" r:id="rId8"/>
    <p:sldId id="749" r:id="rId9"/>
    <p:sldId id="3667" r:id="rId10"/>
    <p:sldId id="337" r:id="rId11"/>
    <p:sldId id="746" r:id="rId12"/>
    <p:sldId id="265" r:id="rId13"/>
    <p:sldId id="340" r:id="rId14"/>
    <p:sldId id="341" r:id="rId15"/>
    <p:sldId id="342" r:id="rId16"/>
    <p:sldId id="343" r:id="rId17"/>
    <p:sldId id="348" r:id="rId18"/>
    <p:sldId id="345" r:id="rId19"/>
    <p:sldId id="3648" r:id="rId20"/>
    <p:sldId id="3649" r:id="rId21"/>
    <p:sldId id="3651" r:id="rId22"/>
    <p:sldId id="2650" r:id="rId23"/>
    <p:sldId id="2649" r:id="rId24"/>
    <p:sldId id="2645" r:id="rId25"/>
    <p:sldId id="3662" r:id="rId26"/>
    <p:sldId id="2553" r:id="rId27"/>
    <p:sldId id="2555" r:id="rId28"/>
    <p:sldId id="2651" r:id="rId29"/>
    <p:sldId id="3669" r:id="rId30"/>
    <p:sldId id="370" r:id="rId31"/>
    <p:sldId id="388" r:id="rId32"/>
    <p:sldId id="302" r:id="rId33"/>
    <p:sldId id="406" r:id="rId34"/>
    <p:sldId id="280" r:id="rId35"/>
    <p:sldId id="389" r:id="rId36"/>
    <p:sldId id="262" r:id="rId37"/>
    <p:sldId id="382" r:id="rId38"/>
    <p:sldId id="298" r:id="rId39"/>
    <p:sldId id="3658" r:id="rId40"/>
    <p:sldId id="3659" r:id="rId41"/>
    <p:sldId id="3660" r:id="rId42"/>
    <p:sldId id="3661" r:id="rId43"/>
    <p:sldId id="3664" r:id="rId44"/>
    <p:sldId id="3665" r:id="rId45"/>
    <p:sldId id="783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Rossi, Paul" initials="RP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ECAC00"/>
    <a:srgbClr val="0B1F8F"/>
    <a:srgbClr val="A12B2F"/>
    <a:srgbClr val="007836"/>
    <a:srgbClr val="ECAA00"/>
    <a:srgbClr val="76777B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7" autoAdjust="0"/>
    <p:restoredTop sz="93548" autoAdjust="0"/>
  </p:normalViewPr>
  <p:slideViewPr>
    <p:cSldViewPr snapToGrid="0" showGuides="1">
      <p:cViewPr varScale="1">
        <p:scale>
          <a:sx n="171" d="100"/>
          <a:sy n="171" d="100"/>
        </p:scale>
        <p:origin x="752" y="19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outlineViewPr>
    <p:cViewPr>
      <p:scale>
        <a:sx n="33" d="100"/>
        <a:sy n="33" d="100"/>
      </p:scale>
      <p:origin x="0" y="-780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15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7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5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8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Font typeface="StarSymbol"/>
              <a:buChar char=""/>
            </a:pPr>
            <a:fld id="{DE7D2470-F3EC-444C-9F45-CCDF48870848}" type="slidenum">
              <a:rPr lang="en-US" sz="1200" smtClean="0">
                <a:latin typeface="Arial"/>
              </a:r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739217"/>
            <a:ext cx="3711039" cy="404284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4635018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" y="701202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9710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5EF6-F972-482E-B4A3-30ED36B7FE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97618-3E37-4E2A-9977-C6F8F5ED44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6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78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7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8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3726" y="1266823"/>
            <a:ext cx="4280275" cy="2029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Towards coherent x-ray light sources: The APS Upgrade and Beyond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9901" y="3403090"/>
            <a:ext cx="2692871" cy="295275"/>
          </a:xfrm>
        </p:spPr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byrd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9901" y="3720287"/>
            <a:ext cx="3686463" cy="743803"/>
          </a:xfrm>
        </p:spPr>
        <p:txBody>
          <a:bodyPr>
            <a:normAutofit/>
          </a:bodyPr>
          <a:lstStyle/>
          <a:p>
            <a:r>
              <a:rPr lang="en-US" dirty="0"/>
              <a:t>Director, Accelerator Systems Division</a:t>
            </a:r>
          </a:p>
          <a:p>
            <a:r>
              <a:rPr lang="en-US" dirty="0"/>
              <a:t>Director, Argonne Accelerator Institute</a:t>
            </a:r>
          </a:p>
          <a:p>
            <a:r>
              <a:rPr lang="en-US" b="1" dirty="0"/>
              <a:t>Advanced Photon Source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9900" y="4162564"/>
            <a:ext cx="5894492" cy="7438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Fermilab Colloquium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19 July, 2023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64" t="9018" r="14233"/>
          <a:stretch/>
        </p:blipFill>
        <p:spPr>
          <a:xfrm>
            <a:off x="457201" y="1379290"/>
            <a:ext cx="3324225" cy="353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033A7-E501-C86A-622F-1DA73AAC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grail is a diffraction limited x-ray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225F6-E005-09C7-65B5-BC8B9920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25" y="1510747"/>
            <a:ext cx="4943475" cy="3274375"/>
          </a:xfrm>
        </p:spPr>
        <p:txBody>
          <a:bodyPr/>
          <a:lstStyle/>
          <a:p>
            <a:r>
              <a:rPr lang="en-US" dirty="0"/>
              <a:t>The minimum photon spot size is reached at the diffraction limit. </a:t>
            </a:r>
          </a:p>
          <a:p>
            <a:r>
              <a:rPr lang="en-US" dirty="0"/>
              <a:t>The production of large fluxes of coherent light at Angstrom wavelengths is expected to open whole new areas of x-ray sciences. </a:t>
            </a:r>
          </a:p>
          <a:p>
            <a:r>
              <a:rPr lang="en-US" dirty="0"/>
              <a:t>N.B. The physics of X-ray FELs requires the geometric electron emittance to meet this criterion to achieve lasing and thus is transversely coherent by definition.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5B207-3142-61E6-437C-BF30402A31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has been the dream since the origin of synchrotron light</a:t>
            </a:r>
          </a:p>
        </p:txBody>
      </p:sp>
    </p:spTree>
    <p:extLst>
      <p:ext uri="{BB962C8B-B14F-4D97-AF65-F5344CB8AC3E}">
        <p14:creationId xmlns:p14="http://schemas.microsoft.com/office/powerpoint/2010/main" val="6854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F323214-CC0A-09F9-30CB-B037382D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7549"/>
            <a:ext cx="8372901" cy="621711"/>
          </a:xfrm>
        </p:spPr>
        <p:txBody>
          <a:bodyPr/>
          <a:lstStyle/>
          <a:p>
            <a:r>
              <a:rPr lang="en-US" sz="2400" dirty="0"/>
              <a:t>Storage ring light sources are now the most prevalent high energy scientific tools today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ECA35C-721A-FCF3-E88E-F5C7A104C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841472"/>
            <a:ext cx="8372901" cy="374786"/>
          </a:xfrm>
        </p:spPr>
        <p:txBody>
          <a:bodyPr/>
          <a:lstStyle/>
          <a:p>
            <a:r>
              <a:rPr lang="en-US" dirty="0"/>
              <a:t>Over 30 modern rings either in operation or under development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CFA9A0-7152-65EF-80D7-AB2E9AB6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50" y="1216258"/>
            <a:ext cx="6110926" cy="3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8739" y="19797"/>
            <a:ext cx="6279676" cy="42843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APS Accelerator Complex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25794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5" descr="C:\Documents and Settings\fenner\Desktop\Aerials_documentation\RETOUCHED_5259-00209_reduc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236" y="1345137"/>
            <a:ext cx="565665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 rot="20940000">
            <a:off x="3317338" y="2745009"/>
            <a:ext cx="943040" cy="3708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404040"/>
              </a:solidFill>
              <a:ea typeface="MS PGothic" pitchFamily="34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 rot="180000">
            <a:off x="2695870" y="2571209"/>
            <a:ext cx="4021748" cy="14043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404040"/>
              </a:solidFill>
              <a:ea typeface="MS PGothic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 rot="20520000">
            <a:off x="4312278" y="2983753"/>
            <a:ext cx="162332" cy="11066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404040"/>
              </a:solidFill>
              <a:ea typeface="MS PGothic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544889" y="730547"/>
            <a:ext cx="1813182" cy="2107016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063313" y="361215"/>
            <a:ext cx="342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MS PGothic" pitchFamily="34" charset="-128"/>
              </a:rPr>
              <a:t>Linac</a:t>
            </a: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: S-band, 0.38 GeV, 30 Hz</a:t>
            </a:r>
          </a:p>
        </p:txBody>
      </p:sp>
      <p:cxnSp>
        <p:nvCxnSpPr>
          <p:cNvPr id="16" name="Straight Arrow Connector 15"/>
          <p:cNvCxnSpPr>
            <a:endCxn id="13" idx="6"/>
          </p:cNvCxnSpPr>
          <p:nvPr/>
        </p:nvCxnSpPr>
        <p:spPr bwMode="auto">
          <a:xfrm flipH="1">
            <a:off x="4470638" y="1448084"/>
            <a:ext cx="2963210" cy="1565918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61143" y="1121170"/>
            <a:ext cx="182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PAR: 0.38 GeV, 2 Hz, 1-4 </a:t>
            </a:r>
            <a:r>
              <a:rPr lang="en-US" dirty="0" err="1">
                <a:solidFill>
                  <a:srgbClr val="000000"/>
                </a:solidFill>
                <a:ea typeface="MS PGothic" pitchFamily="34" charset="-128"/>
              </a:rPr>
              <a:t>nC</a:t>
            </a: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3747822" y="1184557"/>
            <a:ext cx="146816" cy="1565893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761151" y="742796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Booster: 0.38-7 GeV, 2 Hz</a:t>
            </a:r>
          </a:p>
        </p:txBody>
      </p:sp>
      <p:cxnSp>
        <p:nvCxnSpPr>
          <p:cNvPr id="20" name="Straight Arrow Connector 19"/>
          <p:cNvCxnSpPr>
            <a:stCxn id="21" idx="2"/>
          </p:cNvCxnSpPr>
          <p:nvPr/>
        </p:nvCxnSpPr>
        <p:spPr bwMode="auto">
          <a:xfrm>
            <a:off x="1614951" y="1348480"/>
            <a:ext cx="1326216" cy="148908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2986" y="448233"/>
            <a:ext cx="250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7 GeV, 100 mA, 46 ID, 21 bend magnet BL,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3 fill patterns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3536918" y="3071130"/>
            <a:ext cx="522893" cy="21609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393445" y="2761445"/>
            <a:ext cx="454031" cy="1999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286891" y="2081129"/>
            <a:ext cx="18774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MS PGothic" pitchFamily="34" charset="-128"/>
              </a:rPr>
              <a:t>Linac</a:t>
            </a: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 Extension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Area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686441" y="2485038"/>
            <a:ext cx="3693915" cy="77655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71849" y="4449345"/>
            <a:ext cx="835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ea typeface="MS PGothic" pitchFamily="34" charset="-128"/>
              </a:rPr>
              <a:t>The APS Upgrade (APS-U) will replace the main storage ring but keep the radio-frequency (</a:t>
            </a:r>
            <a:r>
              <a:rPr lang="en-US" sz="1600" dirty="0" err="1">
                <a:solidFill>
                  <a:srgbClr val="000000"/>
                </a:solidFill>
                <a:ea typeface="MS PGothic" pitchFamily="34" charset="-128"/>
              </a:rPr>
              <a:t>rf</a:t>
            </a:r>
            <a:r>
              <a:rPr lang="en-US" sz="1600" dirty="0">
                <a:solidFill>
                  <a:srgbClr val="000000"/>
                </a:solidFill>
                <a:ea typeface="MS PGothic" pitchFamily="34" charset="-128"/>
              </a:rPr>
              <a:t>) system. Injector systems will be reused and require increased performance.  </a:t>
            </a:r>
          </a:p>
        </p:txBody>
      </p:sp>
    </p:spTree>
    <p:extLst>
      <p:ext uri="{BB962C8B-B14F-4D97-AF65-F5344CB8AC3E}">
        <p14:creationId xmlns:p14="http://schemas.microsoft.com/office/powerpoint/2010/main" val="1111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APS Upgrade</a:t>
            </a:r>
          </a:p>
        </p:txBody>
      </p:sp>
    </p:spTree>
    <p:extLst>
      <p:ext uri="{BB962C8B-B14F-4D97-AF65-F5344CB8AC3E}">
        <p14:creationId xmlns:p14="http://schemas.microsoft.com/office/powerpoint/2010/main" val="17264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38" y="82194"/>
            <a:ext cx="8764015" cy="49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59" y="792400"/>
            <a:ext cx="5715850" cy="408397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1" y="170689"/>
            <a:ext cx="8372901" cy="621711"/>
          </a:xfrm>
        </p:spPr>
        <p:txBody>
          <a:bodyPr/>
          <a:lstStyle/>
          <a:p>
            <a:r>
              <a:rPr lang="en-US" dirty="0"/>
              <a:t>APS-U will keep the </a:t>
            </a:r>
            <a:r>
              <a:rPr lang="en-US"/>
              <a:t>US at the forefront of light sources </a:t>
            </a:r>
          </a:p>
        </p:txBody>
      </p:sp>
    </p:spTree>
    <p:extLst>
      <p:ext uri="{BB962C8B-B14F-4D97-AF65-F5344CB8AC3E}">
        <p14:creationId xmlns:p14="http://schemas.microsoft.com/office/powerpoint/2010/main" val="24469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CB665-8685-7574-1EA9-3CEE2EE152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98" y="-1"/>
            <a:ext cx="8764786" cy="47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12" y="164388"/>
            <a:ext cx="8867588" cy="4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5" y="143838"/>
            <a:ext cx="8879691" cy="48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0B89C-1B44-E5A6-127B-A16AC46D6A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04BA6-A500-EC3D-604B-9953F88CCA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88" y="150812"/>
            <a:ext cx="8889624" cy="48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69C5C09-3802-846C-B3D7-45E179DB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80" y="-47873"/>
            <a:ext cx="8372901" cy="621711"/>
          </a:xfrm>
        </p:spPr>
        <p:txBody>
          <a:bodyPr/>
          <a:lstStyle/>
          <a:p>
            <a:r>
              <a:rPr lang="en-US" dirty="0"/>
              <a:t>Fermilab is part of my origin story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DAE6E4-330A-A70A-D08F-2CE978AC69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8539" y="643330"/>
            <a:ext cx="8755253" cy="374786"/>
          </a:xfrm>
        </p:spPr>
        <p:txBody>
          <a:bodyPr/>
          <a:lstStyle/>
          <a:p>
            <a:r>
              <a:rPr lang="en-US" dirty="0"/>
              <a:t>I spent a fateful summer in 1984 at FNAL as a summer intern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250930-373A-B019-DAFA-B558407B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70" y="1078759"/>
            <a:ext cx="3886199" cy="1969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5E1685-1FD5-0441-549E-2753FD544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4" r="15211"/>
          <a:stretch/>
        </p:blipFill>
        <p:spPr>
          <a:xfrm>
            <a:off x="4708873" y="3414663"/>
            <a:ext cx="4421792" cy="1300155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0B2C42A-B234-ACA5-C094-9D02CA99F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018116"/>
            <a:ext cx="4607209" cy="4082892"/>
          </a:xfrm>
        </p:spPr>
        <p:txBody>
          <a:bodyPr/>
          <a:lstStyle/>
          <a:p>
            <a:r>
              <a:rPr lang="en-US" sz="2000" dirty="0"/>
              <a:t>I spent a summer at FNAL calibrating PMTs in the detector using a small source on a stick. I lived in a big house in the village (no A/C!) </a:t>
            </a:r>
          </a:p>
          <a:p>
            <a:r>
              <a:rPr lang="en-US" sz="2000" dirty="0"/>
              <a:t>I was able to join a dinner one evening with a group of physicists at Chez Leon that changed my life!</a:t>
            </a:r>
          </a:p>
          <a:p>
            <a:r>
              <a:rPr lang="en-US" sz="2000" dirty="0"/>
              <a:t>Amid the conversation of worldwide travel and science (and cognac!), I decided this is what I wanted to do with my life. </a:t>
            </a:r>
          </a:p>
          <a:p>
            <a:r>
              <a:rPr lang="en-US" sz="2000" dirty="0"/>
              <a:t>Summer jobs can make a difference.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9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2F186-11FB-FF7E-0DCD-E4C2274417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15" y="669997"/>
            <a:ext cx="8206016" cy="43770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1FE0D5-43E7-9CBF-DC67-02D82CFD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72" y="0"/>
            <a:ext cx="8372901" cy="621711"/>
          </a:xfrm>
        </p:spPr>
        <p:txBody>
          <a:bodyPr/>
          <a:lstStyle/>
          <a:p>
            <a:r>
              <a:rPr lang="en-US" dirty="0"/>
              <a:t>An assembled sector</a:t>
            </a:r>
          </a:p>
        </p:txBody>
      </p:sp>
    </p:spTree>
    <p:extLst>
      <p:ext uri="{BB962C8B-B14F-4D97-AF65-F5344CB8AC3E}">
        <p14:creationId xmlns:p14="http://schemas.microsoft.com/office/powerpoint/2010/main" val="23999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F557-878D-F9AB-BEE6-5D64048F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0366"/>
            <a:ext cx="8372901" cy="621711"/>
          </a:xfrm>
        </p:spPr>
        <p:txBody>
          <a:bodyPr/>
          <a:lstStyle/>
          <a:p>
            <a:r>
              <a:rPr lang="en-US" dirty="0"/>
              <a:t>There is no turning back 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836CB6-5313-8EC0-4E89-5C6C0DC53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845"/>
            <a:ext cx="8372901" cy="3548596"/>
          </a:xfrm>
        </p:spPr>
        <p:txBody>
          <a:bodyPr/>
          <a:lstStyle/>
          <a:p>
            <a:r>
              <a:rPr lang="en-US" sz="2800" dirty="0">
                <a:effectLst/>
                <a:latin typeface="ArialMT"/>
              </a:rPr>
              <a:t>Important dates: </a:t>
            </a:r>
            <a:endParaRPr lang="en-US" sz="2800" dirty="0">
              <a:effectLst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800" dirty="0">
                <a:effectLst/>
                <a:latin typeface="ArialMT"/>
              </a:rPr>
              <a:t>April 17, 2023 – End of user operations </a:t>
            </a:r>
            <a:endParaRPr lang="en-US" sz="2800" dirty="0">
              <a:effectLst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800" dirty="0">
                <a:effectLst/>
                <a:latin typeface="ArialMT"/>
              </a:rPr>
              <a:t>April 24, 2023 – Start of Removal and Installation </a:t>
            </a:r>
            <a:endParaRPr lang="en-US" sz="2800" dirty="0"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MT"/>
              </a:rPr>
              <a:t>January 15, 2024 -- Accelerator Commissioning with Beam </a:t>
            </a: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MT"/>
              </a:rPr>
              <a:t>April 25, 2024 – Initial Storage Ring Operations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ArialMT"/>
              </a:rPr>
              <a:t>October, 2024 – Threshold KPPs achieved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MT"/>
              </a:rPr>
              <a:t>December</a:t>
            </a:r>
            <a:r>
              <a:rPr lang="en-US" sz="2800" dirty="0">
                <a:latin typeface="ArialMT"/>
              </a:rPr>
              <a:t> 2024 – Objective KPPs achieved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MT"/>
              </a:rPr>
              <a:t>March 2026 – CD-4 project complete</a:t>
            </a:r>
          </a:p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7ACAC-9BB6-EE0D-ACF6-0610E9CE05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10059"/>
            <a:ext cx="8372901" cy="374786"/>
          </a:xfrm>
        </p:spPr>
        <p:txBody>
          <a:bodyPr/>
          <a:lstStyle/>
          <a:p>
            <a:r>
              <a:rPr lang="en-US" dirty="0">
                <a:effectLst/>
              </a:rPr>
              <a:t>The removal of the APS ring has begun…so far so good!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33F1E-CBA8-839F-E7CE-E695D52058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Studies at APS to support the Upgrade</a:t>
            </a:r>
          </a:p>
        </p:txBody>
      </p:sp>
    </p:spTree>
    <p:extLst>
      <p:ext uri="{BB962C8B-B14F-4D97-AF65-F5344CB8AC3E}">
        <p14:creationId xmlns:p14="http://schemas.microsoft.com/office/powerpoint/2010/main" val="1710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0510-949D-3A4F-A137-0B3B99EE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2" y="354557"/>
            <a:ext cx="8540253" cy="434318"/>
          </a:xfrm>
        </p:spPr>
        <p:txBody>
          <a:bodyPr/>
          <a:lstStyle/>
          <a:p>
            <a:r>
              <a:rPr lang="en-US" dirty="0"/>
              <a:t>Understanding the </a:t>
            </a:r>
            <a:r>
              <a:rPr lang="en-US" dirty="0" err="1"/>
              <a:t>IMPACt</a:t>
            </a:r>
            <a:r>
              <a:rPr lang="en-US" dirty="0"/>
              <a:t> of APS-U beams on the vacuum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9300-F44F-7E46-95AB-DCFAA967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80" y="1438650"/>
            <a:ext cx="4527468" cy="3317082"/>
          </a:xfrm>
        </p:spPr>
        <p:txBody>
          <a:bodyPr/>
          <a:lstStyle/>
          <a:p>
            <a:r>
              <a:rPr lang="en-US" sz="1600" dirty="0"/>
              <a:t>The question of survivability of APS-U electron beam collimators to control beam loss in APS-U has been studied for the past two years; this will be a common problem in all 4</a:t>
            </a:r>
            <a:r>
              <a:rPr lang="en-US" sz="1600" baseline="30000" dirty="0"/>
              <a:t>th-</a:t>
            </a:r>
            <a:r>
              <a:rPr lang="en-US" sz="1600" dirty="0"/>
              <a:t>gen storage ring light sources with ultralow emittances </a:t>
            </a:r>
          </a:p>
          <a:p>
            <a:r>
              <a:rPr lang="en-US" sz="1600" dirty="0"/>
              <a:t>Some experimental studies in the APS have simulated the APS-U effect on test collimator pieces; however, we do not have a predictive capabilities on these effects </a:t>
            </a:r>
          </a:p>
          <a:p>
            <a:r>
              <a:rPr lang="en-US" sz="1600" dirty="0"/>
              <a:t>We are now working on an effort to develop and combine codes that can calculate beam impact effects for different materials and geometries; led by Jeff Dooling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7B18D-F641-4C4B-B134-A4D20E3C1B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853" y="819451"/>
            <a:ext cx="4942043" cy="374786"/>
          </a:xfrm>
        </p:spPr>
        <p:txBody>
          <a:bodyPr/>
          <a:lstStyle/>
          <a:p>
            <a:r>
              <a:rPr lang="en-US" dirty="0"/>
              <a:t>APS-U beams have very high energy density and can damage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BDC37-784D-8E48-9849-40431D1364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098242" y="4795663"/>
            <a:ext cx="947516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2883BA-C953-BF40-991C-D3EBB2F29BB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5" name="Picture 1" descr="page12image46874624">
            <a:extLst>
              <a:ext uri="{FF2B5EF4-FFF2-40B4-BE49-F238E27FC236}">
                <a16:creationId xmlns:a16="http://schemas.microsoft.com/office/drawing/2014/main" id="{B7D214FC-1C5A-8344-A888-0C4F89F0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496" y="3067436"/>
            <a:ext cx="2950922" cy="16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E430E-B2B2-AC43-95EC-42BC5566C2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92" t="25939" r="3868" b="16033"/>
          <a:stretch/>
        </p:blipFill>
        <p:spPr>
          <a:xfrm>
            <a:off x="4974089" y="739039"/>
            <a:ext cx="2894460" cy="2038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0FA87-7615-D248-87BB-314CA4486245}"/>
              </a:ext>
            </a:extLst>
          </p:cNvPr>
          <p:cNvSpPr txBox="1"/>
          <p:nvPr/>
        </p:nvSpPr>
        <p:spPr>
          <a:xfrm>
            <a:off x="5032496" y="2681693"/>
            <a:ext cx="32743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Frame grab of video image during a strike showing ejecta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3BB7C-6C38-E647-A730-BCD4A098545A}"/>
              </a:ext>
            </a:extLst>
          </p:cNvPr>
          <p:cNvSpPr txBox="1"/>
          <p:nvPr/>
        </p:nvSpPr>
        <p:spPr>
          <a:xfrm>
            <a:off x="5032496" y="4754861"/>
            <a:ext cx="28360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Collimator assembly after multiple full beam strikes; under metallurgy tests now 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0F9E23-3C74-924F-B5AE-2763F7F3D237}"/>
              </a:ext>
            </a:extLst>
          </p:cNvPr>
          <p:cNvCxnSpPr/>
          <p:nvPr/>
        </p:nvCxnSpPr>
        <p:spPr>
          <a:xfrm>
            <a:off x="6519333" y="2192867"/>
            <a:ext cx="0" cy="139700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5796B8D-C27D-444C-ACB0-D9A6C1C28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300" y="424942"/>
            <a:ext cx="13271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7416">
        <p:fade/>
      </p:transition>
    </mc:Choice>
    <mc:Fallback xmlns="">
      <p:transition advTm="157416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109530" x="7396163" y="77788"/>
          <p14:tracePt t="109539" x="7216775" y="257175"/>
          <p14:tracePt t="109546" x="7137400" y="347663"/>
          <p14:tracePt t="109553" x="6981825" y="515938"/>
          <p14:tracePt t="109560" x="6813550" y="695325"/>
          <p14:tracePt t="109566" x="6678613" y="850900"/>
          <p14:tracePt t="109576" x="6543675" y="1019175"/>
          <p14:tracePt t="109582" x="6443663" y="1198563"/>
          <p14:tracePt t="109592" x="6342063" y="1389063"/>
          <p14:tracePt t="109598" x="6197600" y="1703388"/>
          <p14:tracePt t="109609" x="6173788" y="1803400"/>
          <p14:tracePt t="109614" x="6140450" y="2006600"/>
          <p14:tracePt t="109624" x="6118225" y="2219325"/>
          <p14:tracePt t="109630" x="6118225" y="2432050"/>
          <p14:tracePt t="109641" x="6118225" y="2600325"/>
          <p14:tracePt t="109646" x="6151563" y="2779713"/>
          <p14:tracePt t="109888" x="6151563" y="2790825"/>
          <p14:tracePt t="109895" x="6173788" y="2824163"/>
          <p14:tracePt t="109902" x="6208713" y="2868613"/>
          <p14:tracePt t="109910" x="6253163" y="2935288"/>
          <p14:tracePt t="109918" x="6297613" y="3003550"/>
          <p14:tracePt t="109926" x="6388100" y="3136900"/>
          <p14:tracePt t="109934" x="6488113" y="3271838"/>
          <p14:tracePt t="109942" x="6600825" y="3429000"/>
          <p14:tracePt t="109951" x="6723063" y="3586163"/>
          <p14:tracePt t="109957" x="6846888" y="3721100"/>
          <p14:tracePt t="109965" x="6902450" y="3776663"/>
          <p14:tracePt t="109973" x="6992938" y="3876675"/>
          <p14:tracePt t="109981" x="7070725" y="3944938"/>
          <p14:tracePt t="110319" x="7059613" y="3933825"/>
          <p14:tracePt t="110326" x="7037388" y="3922713"/>
          <p14:tracePt t="110334" x="7026275" y="3898900"/>
          <p14:tracePt t="110341" x="6992938" y="3887788"/>
          <p14:tracePt t="110372" x="6913563" y="3843338"/>
          <p14:tracePt t="110373" x="6880225" y="3821113"/>
          <p14:tracePt t="110386" x="6858000" y="3810000"/>
          <p14:tracePt t="110390" x="6835775" y="3798888"/>
          <p14:tracePt t="110396" x="6813550" y="3787775"/>
          <p14:tracePt t="110405" x="6791325" y="3776663"/>
          <p14:tracePt t="110412" x="6769100" y="3754438"/>
          <p14:tracePt t="110421" x="6745288" y="3754438"/>
          <p14:tracePt t="110429" x="6723063" y="3743325"/>
          <p14:tracePt t="110438" x="6711950" y="3732213"/>
          <p14:tracePt t="110444" x="6700838" y="3721100"/>
          <p14:tracePt t="110455" x="6689725" y="3721100"/>
          <p14:tracePt t="110460" x="6689725" y="3708400"/>
          <p14:tracePt t="110471" x="6678613" y="3708400"/>
          <p14:tracePt t="110476" x="6667500" y="3708400"/>
          <p14:tracePt t="110487" x="6667500" y="3697288"/>
          <p14:tracePt t="110501" x="6667500" y="3686175"/>
          <p14:tracePt t="110782" x="6656388" y="3675063"/>
          <p14:tracePt t="110789" x="6634163" y="3675063"/>
          <p14:tracePt t="110797" x="6623050" y="3663950"/>
          <p14:tracePt t="110804" x="6611938" y="3652838"/>
          <p14:tracePt t="110813" x="6600825" y="3641725"/>
          <p14:tracePt t="110820" x="6578600" y="3641725"/>
          <p14:tracePt t="110828" x="6565900" y="3630613"/>
          <p14:tracePt t="110835" x="6543675" y="3619500"/>
          <p14:tracePt t="110844" x="6532563" y="3608388"/>
          <p14:tracePt t="110853" x="6521450" y="3597275"/>
          <p14:tracePt t="110869" x="6510338" y="3597275"/>
          <p14:tracePt t="110876" x="6499225" y="3586163"/>
          <p14:tracePt t="110966" x="6521450" y="3575050"/>
          <p14:tracePt t="110973" x="6532563" y="3575050"/>
          <p14:tracePt t="111117" x="6521450" y="3575050"/>
          <p14:tracePt t="111128" x="6499225" y="3575050"/>
          <p14:tracePt t="111133" x="6465888" y="3575050"/>
          <p14:tracePt t="111141" x="6432550" y="3575050"/>
          <p14:tracePt t="111149" x="6399213" y="3575050"/>
          <p14:tracePt t="111155" x="6342063" y="3563938"/>
          <p14:tracePt t="111163" x="6286500" y="3563938"/>
          <p14:tracePt t="111171" x="6219825" y="3552825"/>
          <p14:tracePt t="111179" x="6151563" y="3552825"/>
          <p14:tracePt t="111188" x="6084888" y="3541713"/>
          <p14:tracePt t="111199" x="6018213" y="3530600"/>
          <p14:tracePt t="111204" x="5961063" y="3517900"/>
          <p14:tracePt t="111211" x="5905500" y="3506788"/>
          <p14:tracePt t="111221" x="5838825" y="3495675"/>
          <p14:tracePt t="111227" x="5781675" y="3473450"/>
          <p14:tracePt t="111235" x="5737225" y="3462338"/>
          <p14:tracePt t="111243" x="5715000" y="3462338"/>
          <p14:tracePt t="111251" x="5670550" y="3451225"/>
          <p14:tracePt t="111259" x="5637213" y="3440113"/>
          <p14:tracePt t="111272" x="5613400" y="3429000"/>
          <p14:tracePt t="111277" x="5580063" y="3417888"/>
          <p14:tracePt t="111282" x="5557838" y="3406775"/>
          <p14:tracePt t="111290" x="5546725" y="3395663"/>
          <p14:tracePt t="111299" x="5524500" y="3395663"/>
          <p14:tracePt t="111306" x="5513388" y="3384550"/>
          <p14:tracePt t="111315" x="5491163" y="3384550"/>
          <p14:tracePt t="111738" x="5513388" y="3384550"/>
          <p14:tracePt t="111746" x="5524500" y="3384550"/>
          <p14:tracePt t="111754" x="5568950" y="3395663"/>
          <p14:tracePt t="111762" x="5648325" y="3395663"/>
          <p14:tracePt t="111769" x="5681663" y="3395663"/>
          <p14:tracePt t="111778" x="5748338" y="3395663"/>
          <p14:tracePt t="111787" x="5861050" y="3395663"/>
          <p14:tracePt t="111793" x="5916613" y="3395663"/>
          <p14:tracePt t="111802" x="6051550" y="3395663"/>
          <p14:tracePt t="111809" x="6096000" y="3384550"/>
          <p14:tracePt t="111817" x="6173788" y="3362325"/>
          <p14:tracePt t="111825" x="6253163" y="3351213"/>
          <p14:tracePt t="111834" x="6308725" y="3327400"/>
          <p14:tracePt t="111842" x="6375400" y="3316288"/>
          <p14:tracePt t="111849" x="6421438" y="3305175"/>
          <p14:tracePt t="111858" x="6443663" y="3305175"/>
          <p14:tracePt t="111865" x="6488113" y="3294063"/>
          <p14:tracePt t="111874" x="6510338" y="3294063"/>
          <p14:tracePt t="111881" x="6543675" y="3294063"/>
          <p14:tracePt t="112155" x="6532563" y="3294063"/>
          <p14:tracePt t="112161" x="6521450" y="3294063"/>
          <p14:tracePt t="112169" x="6499225" y="3294063"/>
          <p14:tracePt t="112177" x="6465888" y="3294063"/>
          <p14:tracePt t="112184" x="6432550" y="3294063"/>
          <p14:tracePt t="112193" x="6399213" y="3294063"/>
          <p14:tracePt t="112201" x="6353175" y="3294063"/>
          <p14:tracePt t="112213" x="6308725" y="3294063"/>
          <p14:tracePt t="112217" x="6253163" y="3294063"/>
          <p14:tracePt t="112224" x="6197600" y="3294063"/>
          <p14:tracePt t="112232" x="6140450" y="3294063"/>
          <p14:tracePt t="112240" x="6073775" y="3294063"/>
          <p14:tracePt t="112249" x="6007100" y="3305175"/>
          <p14:tracePt t="112256" x="5938838" y="3305175"/>
          <p14:tracePt t="112270" x="5872163" y="3316288"/>
          <p14:tracePt t="112274" x="5803900" y="3316288"/>
          <p14:tracePt t="112280" x="5737225" y="3327400"/>
          <p14:tracePt t="112290" x="5670550" y="3340100"/>
          <p14:tracePt t="112296" x="5613400" y="3340100"/>
          <p14:tracePt t="112304" x="5568950" y="3351213"/>
          <p14:tracePt t="112312" x="5535613" y="3362325"/>
          <p14:tracePt t="112320" x="5502275" y="3373438"/>
          <p14:tracePt t="112328" x="5468938" y="3373438"/>
          <p14:tracePt t="112336" x="5435600" y="3373438"/>
          <p14:tracePt t="112344" x="5422900" y="3373438"/>
          <p14:tracePt t="112352" x="5400675" y="3384550"/>
          <p14:tracePt t="112368" x="5389563" y="3384550"/>
          <p14:tracePt t="112672" x="5378450" y="3384550"/>
          <p14:tracePt t="112682" x="5345113" y="3373438"/>
          <p14:tracePt t="112688" x="5322888" y="3362325"/>
          <p14:tracePt t="112697" x="5300663" y="3351213"/>
          <p14:tracePt t="112704" x="5256213" y="3327400"/>
          <p14:tracePt t="112711" x="5221288" y="3294063"/>
          <p14:tracePt t="112720" x="5176838" y="3271838"/>
          <p14:tracePt t="112727" x="5132388" y="3249613"/>
          <p14:tracePt t="112736" x="5099050" y="3227388"/>
          <p14:tracePt t="112743" x="5054600" y="3194050"/>
          <p14:tracePt t="112754" x="5019675" y="3182938"/>
          <p14:tracePt t="112759" x="4997450" y="3171825"/>
          <p14:tracePt t="112767" x="4975225" y="3160713"/>
          <p14:tracePt t="112775" x="4941888" y="3149600"/>
          <p14:tracePt t="112783" x="4919663" y="3136900"/>
          <p14:tracePt t="112791" x="4908550" y="3125788"/>
          <p14:tracePt t="112802" x="4886325" y="3125788"/>
          <p14:tracePt t="112807" x="4875213" y="3125788"/>
          <p14:tracePt t="112823" x="4864100" y="3125788"/>
          <p14:tracePt t="112881" x="4875213" y="3125788"/>
          <p14:tracePt t="112888" x="4886325" y="3136900"/>
          <p14:tracePt t="112897" x="4897438" y="3149600"/>
          <p14:tracePt t="112903" x="4908550" y="3160713"/>
          <p14:tracePt t="112913" x="4930775" y="3171825"/>
          <p14:tracePt t="112919" x="4941888" y="3182938"/>
          <p14:tracePt t="112927" x="4964113" y="3182938"/>
          <p14:tracePt t="112935" x="4975225" y="3194050"/>
          <p14:tracePt t="112943" x="4997450" y="3205163"/>
          <p14:tracePt t="112952" x="5019675" y="3216275"/>
          <p14:tracePt t="112958" x="5054600" y="3238500"/>
          <p14:tracePt t="112968" x="5076825" y="3238500"/>
          <p14:tracePt t="112974" x="5110163" y="3249613"/>
          <p14:tracePt t="112984" x="5132388" y="3260725"/>
          <p14:tracePt t="112990" x="5165725" y="3260725"/>
          <p14:tracePt t="112999" x="5210175" y="3271838"/>
          <p14:tracePt t="113006" x="5256213" y="3271838"/>
          <p14:tracePt t="113014" x="5300663" y="3282950"/>
          <p14:tracePt t="113023" x="5345113" y="3282950"/>
          <p14:tracePt t="113030" x="5400675" y="3282950"/>
          <p14:tracePt t="113038" x="5435600" y="3282950"/>
          <p14:tracePt t="113046" x="5491163" y="3282950"/>
          <p14:tracePt t="113054" x="5524500" y="3282950"/>
          <p14:tracePt t="113063" x="5568950" y="3282950"/>
          <p14:tracePt t="113070" x="5602288" y="3282950"/>
          <p14:tracePt t="113079" x="5637213" y="3271838"/>
          <p14:tracePt t="113320" x="5648325" y="3271838"/>
          <p14:tracePt t="113327" x="5659438" y="3271838"/>
          <p14:tracePt t="113337" x="5681663" y="3271838"/>
          <p14:tracePt t="113342" x="5726113" y="3271838"/>
          <p14:tracePt t="113350" x="5770563" y="3282950"/>
          <p14:tracePt t="113359" x="5838825" y="3294063"/>
          <p14:tracePt t="113365" x="5905500" y="3316288"/>
          <p14:tracePt t="113376" x="5983288" y="3327400"/>
          <p14:tracePt t="113381" x="6118225" y="3351213"/>
          <p14:tracePt t="113390" x="6219825" y="3362325"/>
          <p14:tracePt t="113399" x="6308725" y="3373438"/>
          <p14:tracePt t="113405" x="6364288" y="3384550"/>
          <p14:tracePt t="113414" x="6454775" y="3395663"/>
          <p14:tracePt t="113421" x="6543675" y="3406775"/>
          <p14:tracePt t="113431" x="6634163" y="3417888"/>
          <p14:tracePt t="113438" x="6700838" y="3429000"/>
          <p14:tracePt t="113447" x="6769100" y="3440113"/>
          <p14:tracePt t="113453" x="6791325" y="3440113"/>
          <p14:tracePt t="113463" x="6835775" y="3451225"/>
          <p14:tracePt t="113469" x="6880225" y="3451225"/>
          <p14:tracePt t="113477" x="6902450" y="3462338"/>
          <p14:tracePt t="113485" x="6924675" y="3462338"/>
          <p14:tracePt t="113501" x="6935788" y="3462338"/>
          <p14:tracePt t="113518" x="6946900" y="3462338"/>
          <p14:tracePt t="113558" x="6935788" y="3462338"/>
          <p14:tracePt t="113567" x="6924675" y="3473450"/>
          <p14:tracePt t="113574" x="6913563" y="3473450"/>
          <p14:tracePt t="113582" x="6880225" y="3473450"/>
          <p14:tracePt t="113589" x="6869113" y="3473450"/>
          <p14:tracePt t="113597" x="6846888" y="3473450"/>
          <p14:tracePt t="113605" x="6802438" y="3473450"/>
          <p14:tracePt t="113613" x="6769100" y="3473450"/>
          <p14:tracePt t="113621" x="6734175" y="3473450"/>
          <p14:tracePt t="113629" x="6700838" y="3473450"/>
          <p14:tracePt t="113638" x="6667500" y="3473450"/>
          <p14:tracePt t="113645" x="6611938" y="3473450"/>
          <p14:tracePt t="113655" x="6554788" y="3473450"/>
          <p14:tracePt t="113661" x="6499225" y="3462338"/>
          <p14:tracePt t="113671" x="6432550" y="3462338"/>
          <p14:tracePt t="113677" x="6364288" y="3440113"/>
          <p14:tracePt t="113685" x="6308725" y="3440113"/>
          <p14:tracePt t="113693" x="6242050" y="3429000"/>
          <p14:tracePt t="113701" x="6184900" y="3417888"/>
          <p14:tracePt t="113709" x="6162675" y="3417888"/>
          <p14:tracePt t="113717" x="6118225" y="3417888"/>
          <p14:tracePt t="113725" x="6084888" y="3417888"/>
          <p14:tracePt t="113738" x="6051550" y="3417888"/>
          <p14:tracePt t="113741" x="6018213" y="3406775"/>
          <p14:tracePt t="113749" x="5994400" y="3406775"/>
          <p14:tracePt t="113759" x="5972175" y="3406775"/>
          <p14:tracePt t="113765" x="5949950" y="3406775"/>
          <p14:tracePt t="113773" x="5927725" y="3406775"/>
          <p14:tracePt t="113781" x="5905500" y="3406775"/>
          <p14:tracePt t="113789" x="5883275" y="3406775"/>
          <p14:tracePt t="113797" x="5872163" y="3406775"/>
          <p14:tracePt t="113805" x="5838825" y="34067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57" y="-188756"/>
            <a:ext cx="8372901" cy="621711"/>
          </a:xfrm>
        </p:spPr>
        <p:txBody>
          <a:bodyPr/>
          <a:lstStyle/>
          <a:p>
            <a:r>
              <a:rPr lang="en-US" sz="2000" dirty="0">
                <a:cs typeface="Arial"/>
              </a:rPr>
              <a:t>Modeling of </a:t>
            </a:r>
            <a:r>
              <a:rPr lang="en-US" sz="2000" dirty="0" err="1">
                <a:cs typeface="Arial"/>
              </a:rPr>
              <a:t>HiGH-Energy</a:t>
            </a:r>
            <a:r>
              <a:rPr lang="en-US" sz="2000" dirty="0">
                <a:cs typeface="Arial"/>
              </a:rPr>
              <a:t>-density beam strikes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252" y="1102594"/>
            <a:ext cx="3672468" cy="3317082"/>
          </a:xfrm>
        </p:spPr>
        <p:txBody>
          <a:bodyPr vert="horz" lIns="0" tIns="0" rIns="0" bIns="45720" rtlCol="0" anchor="t">
            <a:noAutofit/>
          </a:bodyPr>
          <a:lstStyle/>
          <a:p>
            <a:pPr marL="172720" indent="-172720"/>
            <a:r>
              <a:rPr lang="en-US" sz="1200" dirty="0">
                <a:cs typeface="Arial"/>
              </a:rPr>
              <a:t>Components include collimators, superconducting undulators, and the vacuum chamber itself.</a:t>
            </a:r>
          </a:p>
          <a:p>
            <a:pPr marL="172720" indent="-172720"/>
            <a:r>
              <a:rPr lang="en-US" sz="1200" dirty="0">
                <a:cs typeface="Arial"/>
              </a:rPr>
              <a:t>Experiments have demonstrated damage, but experiments are time-consuming and expensive</a:t>
            </a:r>
          </a:p>
          <a:p>
            <a:pPr marL="172720" indent="-172720"/>
            <a:r>
              <a:rPr lang="en-US" sz="1200" dirty="0">
                <a:cs typeface="Arial"/>
              </a:rPr>
              <a:t>Work to develop a multi-physics model that can provide guidance on how to protect at-risk components using </a:t>
            </a:r>
            <a:r>
              <a:rPr lang="en-US" sz="1200" b="1" dirty="0">
                <a:latin typeface="Courier New"/>
                <a:cs typeface="Arial"/>
              </a:rPr>
              <a:t>elegant</a:t>
            </a:r>
            <a:r>
              <a:rPr lang="en-US" sz="1200" dirty="0">
                <a:cs typeface="Arial"/>
              </a:rPr>
              <a:t>, MARS, and FLASH</a:t>
            </a:r>
          </a:p>
          <a:p>
            <a:pPr marL="172720" indent="-172720"/>
            <a:r>
              <a:rPr lang="en-US" sz="1200" dirty="0">
                <a:cs typeface="Arial"/>
              </a:rPr>
              <a:t>Awarded DOE-FOA-2675 Accelerator Stewardship grant to continue this effort (August 2022) </a:t>
            </a:r>
          </a:p>
          <a:p>
            <a:pPr marL="172720" indent="-172720"/>
            <a:endParaRPr lang="en-US" sz="1200" dirty="0"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A3D8B6-AF95-CD90-DEE0-4828F46BA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2057" y="446165"/>
            <a:ext cx="8372901" cy="374786"/>
          </a:xfrm>
        </p:spPr>
        <p:txBody>
          <a:bodyPr/>
          <a:lstStyle/>
          <a:p>
            <a:r>
              <a:rPr lang="en-US" dirty="0"/>
              <a:t>Develop a predictive modeling capability that will guide design of chamber components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AEFAAC5A-9C4F-4278-920D-DF2BAB595749}" type="slidenum">
              <a:rPr lang="en-US" smtClean="0"/>
              <a:pPr lvl="0"/>
              <a:t>24</a:t>
            </a:fld>
            <a:endParaRPr lang="en-US" noProof="0" dirty="0"/>
          </a:p>
        </p:txBody>
      </p:sp>
      <p:pic>
        <p:nvPicPr>
          <p:cNvPr id="6" name="Picture 6" descr="dens10p3us_c_Annot.png">
            <a:extLst>
              <a:ext uri="{FF2B5EF4-FFF2-40B4-BE49-F238E27FC236}">
                <a16:creationId xmlns:a16="http://schemas.microsoft.com/office/drawing/2014/main" id="{979CD893-294D-023D-2917-C4E1162172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860" y="2900797"/>
            <a:ext cx="2374503" cy="2166335"/>
          </a:xfrm>
          <a:prstGeom prst="rect">
            <a:avLst/>
          </a:prstGeom>
        </p:spPr>
      </p:pic>
      <p:pic>
        <p:nvPicPr>
          <p:cNvPr id="7" name="Picture 7" descr="em1_106_m2044904-NI_annotSNred.png">
            <a:extLst>
              <a:ext uri="{FF2B5EF4-FFF2-40B4-BE49-F238E27FC236}">
                <a16:creationId xmlns:a16="http://schemas.microsoft.com/office/drawing/2014/main" id="{42963DDC-935B-C809-CA1B-FAB604B5F3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506" y="892927"/>
            <a:ext cx="2357806" cy="1676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8ABC85-D488-C286-F33B-26639BE26BFB}"/>
              </a:ext>
            </a:extLst>
          </p:cNvPr>
          <p:cNvSpPr txBox="1"/>
          <p:nvPr/>
        </p:nvSpPr>
        <p:spPr>
          <a:xfrm>
            <a:off x="292552" y="4016676"/>
            <a:ext cx="4572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720" indent="-172720"/>
            <a:r>
              <a:rPr lang="en-US" sz="1100" dirty="0">
                <a:cs typeface="Arial"/>
              </a:rPr>
              <a:t>Prof. </a:t>
            </a:r>
            <a:r>
              <a:rPr lang="en-US" sz="1100" dirty="0" err="1">
                <a:cs typeface="Arial"/>
              </a:rPr>
              <a:t>Dongwook</a:t>
            </a:r>
            <a:r>
              <a:rPr lang="en-US" sz="1100" dirty="0">
                <a:cs typeface="Arial"/>
              </a:rPr>
              <a:t> Lee, University California Santa Cruz</a:t>
            </a:r>
          </a:p>
          <a:p>
            <a:pPr marL="172720" indent="-172720"/>
            <a:r>
              <a:rPr lang="en-US" sz="1100" dirty="0">
                <a:cs typeface="Arial"/>
              </a:rPr>
              <a:t>Dr. Nathan Cook, </a:t>
            </a:r>
            <a:r>
              <a:rPr lang="en-US" sz="1100" dirty="0" err="1">
                <a:cs typeface="Arial"/>
              </a:rPr>
              <a:t>RadiaSoft</a:t>
            </a:r>
            <a:endParaRPr lang="en-US" sz="1100" dirty="0">
              <a:cs typeface="Arial"/>
            </a:endParaRPr>
          </a:p>
          <a:p>
            <a:pPr marL="172720" indent="-172720"/>
            <a:r>
              <a:rPr lang="en-US" sz="1100" dirty="0">
                <a:cs typeface="Arial"/>
              </a:rPr>
              <a:t>Dr. Carlo Graziani, MCS/ANL</a:t>
            </a:r>
          </a:p>
          <a:p>
            <a:pPr marL="172720" indent="-172720"/>
            <a:r>
              <a:rPr lang="en-US" sz="1100" dirty="0">
                <a:ea typeface="+mn-lt"/>
                <a:cs typeface="+mn-lt"/>
              </a:rPr>
              <a:t>Dr. Alex </a:t>
            </a:r>
            <a:r>
              <a:rPr lang="en-US" sz="1100" dirty="0" err="1">
                <a:ea typeface="+mn-lt"/>
                <a:cs typeface="+mn-lt"/>
              </a:rPr>
              <a:t>Grannan</a:t>
            </a:r>
            <a:r>
              <a:rPr lang="en-US" sz="1100" dirty="0">
                <a:ea typeface="+mn-lt"/>
                <a:cs typeface="+mn-lt"/>
              </a:rPr>
              <a:t>, NED/ANL</a:t>
            </a:r>
          </a:p>
          <a:p>
            <a:pPr marL="172720" indent="-172720"/>
            <a:r>
              <a:rPr lang="en-US" sz="1100" dirty="0">
                <a:ea typeface="+mn-lt"/>
                <a:cs typeface="+mn-lt"/>
              </a:rPr>
              <a:t>At APS: Michael Borland, Ryan Lindberg, Gary </a:t>
            </a:r>
            <a:r>
              <a:rPr lang="en-US" sz="1100" dirty="0" err="1">
                <a:ea typeface="+mn-lt"/>
                <a:cs typeface="+mn-lt"/>
              </a:rPr>
              <a:t>Navrotski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B52A4-114C-6A55-88EE-AD89BD7F17A7}"/>
              </a:ext>
            </a:extLst>
          </p:cNvPr>
          <p:cNvSpPr txBox="1"/>
          <p:nvPr/>
        </p:nvSpPr>
        <p:spPr>
          <a:xfrm>
            <a:off x="4495087" y="2173581"/>
            <a:ext cx="22557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January 2020 Expt. </a:t>
            </a:r>
            <a:endParaRPr lang="en-US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450F4-1C42-F0D3-4DFC-214E6D3E52DC}"/>
              </a:ext>
            </a:extLst>
          </p:cNvPr>
          <p:cNvSpPr txBox="1"/>
          <p:nvPr/>
        </p:nvSpPr>
        <p:spPr>
          <a:xfrm>
            <a:off x="4217618" y="2567433"/>
            <a:ext cx="22557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3D FLASH simulation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6DD6B3-7C31-4D1C-98DC-78CA368BD90F}"/>
              </a:ext>
            </a:extLst>
          </p:cNvPr>
          <p:cNvGrpSpPr/>
          <p:nvPr/>
        </p:nvGrpSpPr>
        <p:grpSpPr>
          <a:xfrm>
            <a:off x="6857243" y="895641"/>
            <a:ext cx="2286756" cy="4168402"/>
            <a:chOff x="6626506" y="347102"/>
            <a:chExt cx="2450988" cy="4469120"/>
          </a:xfrm>
        </p:grpSpPr>
        <p:pic>
          <p:nvPicPr>
            <p:cNvPr id="13" name="Picture 8" descr="releasePreJumpCrop.png">
              <a:extLst>
                <a:ext uri="{FF2B5EF4-FFF2-40B4-BE49-F238E27FC236}">
                  <a16:creationId xmlns:a16="http://schemas.microsoft.com/office/drawing/2014/main" id="{67719FA9-5FC8-17A5-89F5-8357B52C3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910" y="637477"/>
              <a:ext cx="2043321" cy="2060913"/>
            </a:xfrm>
            <a:prstGeom prst="rect">
              <a:avLst/>
            </a:prstGeom>
          </p:spPr>
        </p:pic>
        <p:pic>
          <p:nvPicPr>
            <p:cNvPr id="14" name="Picture 9" descr="releasePostJumpCrop.png">
              <a:extLst>
                <a:ext uri="{FF2B5EF4-FFF2-40B4-BE49-F238E27FC236}">
                  <a16:creationId xmlns:a16="http://schemas.microsoft.com/office/drawing/2014/main" id="{C8F5FF23-C563-B34F-9B02-12BA0D379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506" y="2736299"/>
              <a:ext cx="2046214" cy="20799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D78089-851A-12AC-7BD2-AE955F372869}"/>
                </a:ext>
              </a:extLst>
            </p:cNvPr>
            <p:cNvSpPr txBox="1"/>
            <p:nvPr/>
          </p:nvSpPr>
          <p:spPr>
            <a:xfrm>
              <a:off x="6629400" y="347102"/>
              <a:ext cx="2448094" cy="2969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cs typeface="Arial"/>
                </a:rPr>
                <a:t>2D FLASH with release jump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86126F-903F-94A4-404C-EF58C15CC425}"/>
                </a:ext>
              </a:extLst>
            </p:cNvPr>
            <p:cNvSpPr txBox="1"/>
            <p:nvPr/>
          </p:nvSpPr>
          <p:spPr>
            <a:xfrm>
              <a:off x="6793286" y="2208678"/>
              <a:ext cx="41938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Arial"/>
                </a:rPr>
                <a:t>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8ECCBF-0F43-D3B8-21A7-CA8F8FFEB34D}"/>
                </a:ext>
              </a:extLst>
            </p:cNvPr>
            <p:cNvSpPr txBox="1"/>
            <p:nvPr/>
          </p:nvSpPr>
          <p:spPr>
            <a:xfrm>
              <a:off x="8226237" y="2183465"/>
              <a:ext cx="44879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Arial"/>
                </a:rPr>
                <a:t>vac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8CEB6-24DA-8825-834B-1C3DA92D958B}"/>
                </a:ext>
              </a:extLst>
            </p:cNvPr>
            <p:cNvSpPr txBox="1"/>
            <p:nvPr/>
          </p:nvSpPr>
          <p:spPr>
            <a:xfrm>
              <a:off x="6801689" y="4322388"/>
              <a:ext cx="41938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Arial"/>
                </a:rPr>
                <a:t>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AFFD1-1799-56D5-76AB-9CF05108E935}"/>
                </a:ext>
              </a:extLst>
            </p:cNvPr>
            <p:cNvSpPr txBox="1"/>
            <p:nvPr/>
          </p:nvSpPr>
          <p:spPr>
            <a:xfrm>
              <a:off x="8201023" y="4297175"/>
              <a:ext cx="44879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cs typeface="Arial"/>
                </a:rPr>
                <a:t>vac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20674D-E75C-FDE7-23E6-73C23CD2CE99}"/>
                </a:ext>
              </a:extLst>
            </p:cNvPr>
            <p:cNvSpPr txBox="1"/>
            <p:nvPr/>
          </p:nvSpPr>
          <p:spPr>
            <a:xfrm>
              <a:off x="7368987" y="742109"/>
              <a:ext cx="776568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Arial"/>
                </a:rPr>
                <a:t>1.5T</a:t>
              </a:r>
              <a:r>
                <a:rPr lang="en-US" sz="1200" baseline="-25000" dirty="0">
                  <a:solidFill>
                    <a:schemeClr val="bg1"/>
                  </a:solidFill>
                  <a:cs typeface="Arial"/>
                </a:rPr>
                <a:t>vap</a:t>
              </a:r>
              <a:r>
                <a:rPr lang="en-US" sz="1200" dirty="0">
                  <a:solidFill>
                    <a:schemeClr val="bg1"/>
                  </a:solidFill>
                  <a:cs typeface="Arial"/>
                </a:rPr>
                <a:t> 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8329B4-F78E-AD0D-5755-4C5FC31ACCC0}"/>
                </a:ext>
              </a:extLst>
            </p:cNvPr>
            <p:cNvSpPr txBox="1"/>
            <p:nvPr/>
          </p:nvSpPr>
          <p:spPr>
            <a:xfrm>
              <a:off x="7310156" y="2834806"/>
              <a:ext cx="68412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Arial"/>
                </a:rPr>
                <a:t>1.0T</a:t>
              </a:r>
              <a:r>
                <a:rPr lang="en-US" sz="1200" baseline="-25000" dirty="0">
                  <a:solidFill>
                    <a:schemeClr val="bg1"/>
                  </a:solidFill>
                  <a:cs typeface="Arial"/>
                </a:rPr>
                <a:t>vap</a:t>
              </a:r>
              <a:endParaRPr lang="en-US" sz="1200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3FAA33-3589-864F-FE3A-1A69EB515E87}"/>
                </a:ext>
              </a:extLst>
            </p:cNvPr>
            <p:cNvSpPr txBox="1"/>
            <p:nvPr/>
          </p:nvSpPr>
          <p:spPr>
            <a:xfrm>
              <a:off x="6789083" y="1788457"/>
              <a:ext cx="130184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Arial"/>
                </a:rPr>
                <a:t>Last deposition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CFE136-37F4-8479-D52E-014A536CDB5F}"/>
                </a:ext>
              </a:extLst>
            </p:cNvPr>
            <p:cNvSpPr txBox="1"/>
            <p:nvPr/>
          </p:nvSpPr>
          <p:spPr>
            <a:xfrm>
              <a:off x="6797486" y="3977806"/>
              <a:ext cx="130184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Arial"/>
                </a:rPr>
                <a:t>Last deposition +5 ns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F4F6329-E50D-F484-AD6F-FD6235244F7E}"/>
              </a:ext>
            </a:extLst>
          </p:cNvPr>
          <p:cNvSpPr txBox="1"/>
          <p:nvPr/>
        </p:nvSpPr>
        <p:spPr>
          <a:xfrm>
            <a:off x="250112" y="3404858"/>
            <a:ext cx="35486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720" indent="-172720"/>
            <a:r>
              <a:rPr lang="en-US" sz="1000" dirty="0">
                <a:ea typeface="+mn-lt"/>
                <a:cs typeface="+mn-lt"/>
              </a:rPr>
              <a:t>J. Dooling et al., Physical Review Accelerators and Beams, vol. 25, no. 4, p. 043 001, 2022.  DOI: 10.1103/PhysRevAccelBeams.25.043001</a:t>
            </a:r>
            <a:endParaRPr lang="en-US"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5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91E5-04F7-82EF-1D1C-F9E2A3E8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instabilities are a potential problem for high brightness 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651BA-603C-CE3D-5AAF-C7EB2F53D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408346"/>
            <a:ext cx="4245428" cy="3317082"/>
          </a:xfrm>
        </p:spPr>
        <p:txBody>
          <a:bodyPr/>
          <a:lstStyle/>
          <a:p>
            <a:r>
              <a:rPr lang="en-US" dirty="0"/>
              <a:t>Ion trapping occurs when a negatively charged beam ionizes residual gas inside the vacuum chamber.</a:t>
            </a:r>
          </a:p>
          <a:p>
            <a:r>
              <a:rPr lang="en-US" dirty="0"/>
              <a:t>Trapped ions can couple to the beam motion, leading to a coherent (usually vertical) instability. They can also cause incoherent effects, such as emittance growth. </a:t>
            </a:r>
          </a:p>
          <a:p>
            <a:r>
              <a:rPr lang="en-US" dirty="0"/>
              <a:t>The effect can increase the effective electron beam size by 2-3 times the natural beam size and reduce the effective beam brightness.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D48A4-B463-CE5E-D38C-3EBD927BB8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longstanding challenge for rings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39E4A-4035-576D-0A41-D8001B449B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 descr="Joseph CALVEY | Physicist | PhD | Argonne National Laboratory, Illinois |  ANL | Advanced Photon Source Facility">
            <a:extLst>
              <a:ext uri="{FF2B5EF4-FFF2-40B4-BE49-F238E27FC236}">
                <a16:creationId xmlns:a16="http://schemas.microsoft.com/office/drawing/2014/main" id="{1D462BE0-F143-5D9C-12E4-5F08BB55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493" y="76363"/>
            <a:ext cx="1067415" cy="106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B3FA2-8ED6-0B4B-9E3B-2054CA3009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602" y="1203985"/>
            <a:ext cx="3873500" cy="210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D810-C362-A9F4-9AB3-DD2859A2A30C}"/>
              </a:ext>
            </a:extLst>
          </p:cNvPr>
          <p:cNvSpPr txBox="1"/>
          <p:nvPr/>
        </p:nvSpPr>
        <p:spPr>
          <a:xfrm>
            <a:off x="4956602" y="3616349"/>
            <a:ext cx="387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are making a “definitive” study of ion effects for 4</a:t>
            </a:r>
            <a:r>
              <a:rPr lang="en-US" baseline="30000" dirty="0"/>
              <a:t>th</a:t>
            </a:r>
            <a:r>
              <a:rPr lang="en-US" dirty="0"/>
              <a:t> generation storage rings. Led by Joe </a:t>
            </a:r>
            <a:r>
              <a:rPr lang="en-US" dirty="0" err="1"/>
              <a:t>Calvey</a:t>
            </a:r>
            <a:r>
              <a:rPr lang="en-US" dirty="0"/>
              <a:t>, Cornell PhD in 2013. </a:t>
            </a:r>
          </a:p>
        </p:txBody>
      </p:sp>
    </p:spTree>
    <p:extLst>
      <p:ext uri="{BB962C8B-B14F-4D97-AF65-F5344CB8AC3E}">
        <p14:creationId xmlns:p14="http://schemas.microsoft.com/office/powerpoint/2010/main" val="377798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DAA0-F43F-CD49-8BF9-6C2026D6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2" y="155178"/>
            <a:ext cx="8834907" cy="621711"/>
          </a:xfrm>
        </p:spPr>
        <p:txBody>
          <a:bodyPr/>
          <a:lstStyle/>
          <a:p>
            <a:r>
              <a:rPr lang="en-US" dirty="0"/>
              <a:t>APS-U Prep: Gas injection experiment to fully understand APS-U ion instabilities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6ACDB-196E-6C48-B454-A5411D99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2" y="1327197"/>
            <a:ext cx="5243926" cy="3449320"/>
          </a:xfrm>
        </p:spPr>
        <p:txBody>
          <a:bodyPr/>
          <a:lstStyle/>
          <a:p>
            <a:r>
              <a:rPr lang="en-US" dirty="0"/>
              <a:t>Controlled gas leak installed in Sector 25 to create a pressure “bump” with a known beta function. Fully tested with no impact on storage ring pressure outside of the sector. </a:t>
            </a:r>
          </a:p>
          <a:p>
            <a:r>
              <a:rPr lang="en-US" dirty="0"/>
              <a:t>Use existing suite of tools to characterize instability behavior as a function of pressure, current, filling patterns, etc. </a:t>
            </a:r>
          </a:p>
          <a:p>
            <a:r>
              <a:rPr lang="en-US" dirty="0"/>
              <a:t>Latest machine studies on July show excellent results. Demonstrates ion instability goes away with APS-U fill pattern. Studies will continue over next year.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C9E8B-FC47-CC41-9B85-F846765DCC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092" y="781241"/>
            <a:ext cx="8718998" cy="374786"/>
          </a:xfrm>
        </p:spPr>
        <p:txBody>
          <a:bodyPr/>
          <a:lstStyle/>
          <a:p>
            <a:r>
              <a:rPr lang="en-US" dirty="0"/>
              <a:t>Nominal APS-U beam filling pattern (324 bunch) shows ion instability problems. Remediation techniques have been tested in APS.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18463-CE31-8D41-A061-BB64405B71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26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4659F-D690-6548-B854-1CDFEEE1A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18" y="2971226"/>
            <a:ext cx="3327400" cy="1957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363BF-74B0-E842-9DBD-8710E7CD6D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943" y="1368449"/>
            <a:ext cx="3383548" cy="15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0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5F0C-F911-EB45-AFCD-65F79369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81838"/>
            <a:ext cx="6635313" cy="621711"/>
          </a:xfrm>
        </p:spPr>
        <p:txBody>
          <a:bodyPr/>
          <a:lstStyle/>
          <a:p>
            <a:r>
              <a:rPr lang="en-US" dirty="0"/>
              <a:t>Mapping the RF cavity modes for stable APS-U operation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9D91-D4FC-3640-8413-C8FB46E21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5" y="1383418"/>
            <a:ext cx="3833158" cy="3317082"/>
          </a:xfrm>
        </p:spPr>
        <p:txBody>
          <a:bodyPr/>
          <a:lstStyle/>
          <a:p>
            <a:r>
              <a:rPr lang="en-US" dirty="0"/>
              <a:t>The existing APS rf system is being kept for APS-U (minus 4 cavities)</a:t>
            </a:r>
          </a:p>
          <a:p>
            <a:r>
              <a:rPr lang="en-US" dirty="0"/>
              <a:t>The current rf cavities have mostly undamped </a:t>
            </a:r>
            <a:r>
              <a:rPr lang="en-US" dirty="0" err="1"/>
              <a:t>HOMs</a:t>
            </a:r>
            <a:r>
              <a:rPr lang="en-US" dirty="0"/>
              <a:t> that will cause instabilities for APS-U if not tuned correctly </a:t>
            </a:r>
          </a:p>
          <a:p>
            <a:r>
              <a:rPr lang="en-US" dirty="0"/>
              <a:t>We have used the new APS-U longitudinal feedback system (LFB) as a diagnostic tool to map all of the cavity HOMs for proper tuning for APS-U; led by Louis Emery, Sirisha </a:t>
            </a:r>
            <a:r>
              <a:rPr lang="en-US" dirty="0" err="1"/>
              <a:t>Kallakuri</a:t>
            </a:r>
            <a:r>
              <a:rPr lang="en-US" dirty="0"/>
              <a:t>, et al.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6842C-A70C-E548-8BD9-D092297F92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098242" y="4795663"/>
            <a:ext cx="947516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2883BA-C953-BF40-991C-D3EBB2F29BB1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7D4786-C9FF-AD49-AA18-DF6A4A6CE61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49" y="1335125"/>
            <a:ext cx="4291445" cy="2041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81DB4-5F70-1244-9B9F-F4D443DE6A4B}"/>
              </a:ext>
            </a:extLst>
          </p:cNvPr>
          <p:cNvSpPr/>
          <p:nvPr/>
        </p:nvSpPr>
        <p:spPr>
          <a:xfrm>
            <a:off x="326155" y="3315505"/>
            <a:ext cx="4914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measured growth/damping rate of each mode for 324 bunches</a:t>
            </a:r>
          </a:p>
          <a:p>
            <a:r>
              <a:rPr lang="en-US" sz="1400" dirty="0"/>
              <a:t>Each mode is individually excited and its response measured, allowing higher-order mode (</a:t>
            </a:r>
            <a:r>
              <a:rPr lang="en-US" sz="1400" dirty="0" err="1"/>
              <a:t>HOM</a:t>
            </a:r>
            <a:r>
              <a:rPr lang="en-US" sz="1400" dirty="0"/>
              <a:t>) identification</a:t>
            </a:r>
          </a:p>
          <a:p>
            <a:r>
              <a:rPr lang="en-US" sz="1400" dirty="0"/>
              <a:t>This will allow optimal tuning of HOMs for operation and ensure </a:t>
            </a:r>
            <a:r>
              <a:rPr lang="en-US" sz="1400" dirty="0" err="1"/>
              <a:t>multibunch</a:t>
            </a:r>
            <a:r>
              <a:rPr lang="en-US" sz="1400" dirty="0"/>
              <a:t> stability </a:t>
            </a:r>
          </a:p>
        </p:txBody>
      </p:sp>
      <p:pic>
        <p:nvPicPr>
          <p:cNvPr id="7170" name="Picture 2" descr="Pavana Sirisha Kallakuri">
            <a:extLst>
              <a:ext uri="{FF2B5EF4-FFF2-40B4-BE49-F238E27FC236}">
                <a16:creationId xmlns:a16="http://schemas.microsoft.com/office/drawing/2014/main" id="{29F02E28-3A30-B549-A059-0466933E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769" y="-995"/>
            <a:ext cx="861260" cy="8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7FFF89F-AA13-664A-8897-E564964F28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172" y="9396"/>
            <a:ext cx="850868" cy="8508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9AF18-F832-9644-ABA3-8DDF463EC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9" y="788599"/>
            <a:ext cx="8372901" cy="374786"/>
          </a:xfrm>
        </p:spPr>
        <p:txBody>
          <a:bodyPr/>
          <a:lstStyle/>
          <a:p>
            <a:r>
              <a:rPr lang="en-US" dirty="0"/>
              <a:t>A new technique has been developed that allows complete characterization of cavity higher-order modes; critical for APS-U </a:t>
            </a:r>
          </a:p>
        </p:txBody>
      </p:sp>
    </p:spTree>
    <p:extLst>
      <p:ext uri="{BB962C8B-B14F-4D97-AF65-F5344CB8AC3E}">
        <p14:creationId xmlns:p14="http://schemas.microsoft.com/office/powerpoint/2010/main" val="9507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1807">
        <p:fade/>
      </p:transition>
    </mc:Choice>
    <mc:Fallback xmlns="">
      <p:transition advTm="121807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104326" x="6565900" y="2073275"/>
          <p14:tracePt t="104333" x="6565900" y="2128838"/>
          <p14:tracePt t="104349" x="6554788" y="2252663"/>
          <p14:tracePt t="104366" x="6510338" y="2387600"/>
          <p14:tracePt t="104371" x="6477000" y="2454275"/>
          <p14:tracePt t="104386" x="6443663" y="2532063"/>
          <p14:tracePt t="104397" x="6410325" y="2589213"/>
          <p14:tracePt t="104398" x="6388100" y="2633663"/>
          <p14:tracePt t="104403" x="6375400" y="2655888"/>
          <p14:tracePt t="104412" x="6364288" y="2700338"/>
          <p14:tracePt t="104419" x="6353175" y="2733675"/>
          <p14:tracePt t="104428" x="6330950" y="2755900"/>
          <p14:tracePt t="104434" x="6330950" y="2790825"/>
          <p14:tracePt t="104445" x="6330950" y="2801938"/>
          <p14:tracePt t="104450" x="6330950" y="2824163"/>
          <p14:tracePt t="104462" x="6330950" y="2835275"/>
          <p14:tracePt t="104637" x="6319838" y="2835275"/>
          <p14:tracePt t="104647" x="6308725" y="2835275"/>
          <p14:tracePt t="104652" x="6297613" y="2835275"/>
          <p14:tracePt t="104662" x="6275388" y="2846388"/>
          <p14:tracePt t="104668" x="6253163" y="2868613"/>
          <p14:tracePt t="104675" x="6230938" y="2879725"/>
          <p14:tracePt t="104686" x="6219825" y="2890838"/>
          <p14:tracePt t="104691" x="6197600" y="2901950"/>
          <p14:tracePt t="104702" x="6184900" y="2901950"/>
          <p14:tracePt t="104708" x="6184900" y="2913063"/>
          <p14:tracePt t="104715" x="6173788" y="2924175"/>
          <p14:tracePt t="104725" x="6162675" y="2924175"/>
          <p14:tracePt t="104730" x="6151563" y="2935288"/>
          <p14:tracePt t="104746" x="6151563" y="2946400"/>
          <p14:tracePt t="104754" x="6140450" y="2946400"/>
          <p14:tracePt t="104762" x="6140450" y="2959100"/>
          <p14:tracePt t="104788" x="6140450" y="2970213"/>
          <p14:tracePt t="104803" x="6151563" y="2981325"/>
          <p14:tracePt t="104813" x="6162675" y="2981325"/>
          <p14:tracePt t="104988" x="6140450" y="3003550"/>
          <p14:tracePt t="104997" x="6118225" y="3036888"/>
          <p14:tracePt t="105002" x="6084888" y="3092450"/>
          <p14:tracePt t="105011" x="6051550" y="3136900"/>
          <p14:tracePt t="105018" x="6018213" y="3205163"/>
          <p14:tracePt t="105027" x="5994400" y="3271838"/>
          <p14:tracePt t="105033" x="5972175" y="3327400"/>
          <p14:tracePt t="105042" x="5961063" y="3395663"/>
          <p14:tracePt t="105050" x="5949950" y="3440113"/>
          <p14:tracePt t="105058" x="5949950" y="3462338"/>
          <p14:tracePt t="105066" x="5949950" y="3541713"/>
          <p14:tracePt t="105074" x="5949950" y="3563938"/>
          <p14:tracePt t="105082" x="5949950" y="3597275"/>
          <p14:tracePt t="105089" x="5961063" y="3608388"/>
          <p14:tracePt t="105099" x="5983288" y="3652838"/>
          <p14:tracePt t="105105" x="6007100" y="3663950"/>
          <p14:tracePt t="105115" x="6040438" y="3663950"/>
          <p14:tracePt t="105121" x="6073775" y="3675063"/>
          <p14:tracePt t="105129" x="6107113" y="3675063"/>
          <p14:tracePt t="105137" x="6151563" y="3675063"/>
          <p14:tracePt t="105145" x="6184900" y="3675063"/>
          <p14:tracePt t="105153" x="6208713" y="3675063"/>
          <p14:tracePt t="105162" x="6242050" y="3663950"/>
          <p14:tracePt t="105169" x="6264275" y="3652838"/>
          <p14:tracePt t="105177" x="6286500" y="3630613"/>
          <p14:tracePt t="105185" x="6297613" y="3619500"/>
          <p14:tracePt t="105193" x="6308725" y="3608388"/>
          <p14:tracePt t="105201" x="6319838" y="3597275"/>
          <p14:tracePt t="105209" x="6319838" y="3586163"/>
          <p14:tracePt t="105217" x="6330950" y="3586163"/>
          <p14:tracePt t="105290" x="6342063" y="3586163"/>
          <p14:tracePt t="105304" x="6353175" y="3586163"/>
          <p14:tracePt t="105308" x="6364288" y="3586163"/>
          <p14:tracePt t="105313" x="6388100" y="3586163"/>
          <p14:tracePt t="105330" x="6443663" y="3597275"/>
          <p14:tracePt t="105337" x="6465888" y="3597275"/>
          <p14:tracePt t="105345" x="6488113" y="3597275"/>
          <p14:tracePt t="105352" x="6521450" y="3597275"/>
          <p14:tracePt t="105361" x="6532563" y="3597275"/>
          <p14:tracePt t="105369" x="6554788" y="3597275"/>
          <p14:tracePt t="105379" x="6565900" y="3597275"/>
          <p14:tracePt t="105385" x="6578600" y="3597275"/>
          <p14:tracePt t="105392" x="6589713" y="3597275"/>
          <p14:tracePt t="105409" x="6600825" y="3597275"/>
          <p14:tracePt t="105417" x="6600825" y="3586163"/>
          <p14:tracePt t="105433" x="6600825" y="3575050"/>
          <p14:tracePt t="105449" x="6600825" y="3563938"/>
          <p14:tracePt t="105457" x="6578600" y="3563938"/>
          <p14:tracePt t="105465" x="6543675" y="3541713"/>
          <p14:tracePt t="105473" x="6488113" y="3517900"/>
          <p14:tracePt t="105481" x="6432550" y="3495675"/>
          <p14:tracePt t="105490" x="6353175" y="3473450"/>
          <p14:tracePt t="105497" x="6253163" y="3440113"/>
          <p14:tracePt t="105506" x="6197600" y="3429000"/>
          <p14:tracePt t="105512" x="6096000" y="3417888"/>
          <p14:tracePt t="105523" x="5994400" y="3395663"/>
          <p14:tracePt t="105529" x="5927725" y="3384550"/>
          <p14:tracePt t="105537" x="5894388" y="3384550"/>
          <p14:tracePt t="105545" x="5838825" y="3384550"/>
          <p14:tracePt t="105553" x="5792788" y="3384550"/>
          <p14:tracePt t="105561" x="5770563" y="3384550"/>
          <p14:tracePt t="105573" x="5748338" y="3384550"/>
          <p14:tracePt t="105577" x="5737225" y="3384550"/>
          <p14:tracePt t="105585" x="5726113" y="3384550"/>
          <p14:tracePt t="105617" x="5737225" y="3384550"/>
          <p14:tracePt t="105625" x="5770563" y="3373438"/>
          <p14:tracePt t="105632" x="5803900" y="3351213"/>
          <p14:tracePt t="105640" x="5849938" y="3327400"/>
          <p14:tracePt t="105648" x="5905500" y="3282950"/>
          <p14:tracePt t="105657" x="5949950" y="3249613"/>
          <p14:tracePt t="105664" x="5994400" y="3216275"/>
          <p14:tracePt t="105673" x="6018213" y="3205163"/>
          <p14:tracePt t="105680" x="6062663" y="3182938"/>
          <p14:tracePt t="105690" x="6084888" y="3160713"/>
          <p14:tracePt t="105696" x="6107113" y="3149600"/>
          <p14:tracePt t="105706" x="6118225" y="3136900"/>
          <p14:tracePt t="105723" x="6129338" y="3136900"/>
          <p14:tracePt t="105737" x="6129338" y="3149600"/>
          <p14:tracePt t="105744" x="6129338" y="3171825"/>
          <p14:tracePt t="105752" x="6107113" y="3194050"/>
          <p14:tracePt t="105760" x="6084888" y="3227388"/>
          <p14:tracePt t="105773" x="6073775" y="3238500"/>
          <p14:tracePt t="105778" x="6062663" y="32607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DD96-53BC-43F6-BF19-92FD114F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characterization of HOMs using the Drive-damp technique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8C78A-6B55-EF27-3D05-4C83B7899E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Modern FB systems have tremendous diagnostic capabilities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4144F-5E6A-AEAF-4733-DFCF22747B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58D90-4B4F-F0C4-E5FD-8F5666BE33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51" y="1302529"/>
            <a:ext cx="7772400" cy="36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A99-2459-3241-CBA7-6374A0CE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notable accelerator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48873-AA33-60D8-23D8-6370A4AB1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Replacement of 2 MW 352 MHz RF klystron-based RF source with solid-state amplifiers. </a:t>
            </a:r>
          </a:p>
          <a:p>
            <a:r>
              <a:rPr lang="en-US" dirty="0"/>
              <a:t>Refurbishment of the 30 year-old 500 MeV electron </a:t>
            </a:r>
            <a:r>
              <a:rPr lang="en-US" dirty="0" err="1"/>
              <a:t>linac</a:t>
            </a:r>
            <a:r>
              <a:rPr lang="en-US" dirty="0"/>
              <a:t> injector</a:t>
            </a:r>
          </a:p>
          <a:p>
            <a:pPr lvl="1"/>
            <a:r>
              <a:rPr lang="en-US" dirty="0"/>
              <a:t>Replacement of modulators/klystrons</a:t>
            </a:r>
          </a:p>
          <a:p>
            <a:pPr lvl="1"/>
            <a:r>
              <a:rPr lang="en-US" dirty="0"/>
              <a:t>Replacement of analog RF controls with modern digital systems</a:t>
            </a:r>
          </a:p>
          <a:p>
            <a:pPr lvl="1"/>
            <a:r>
              <a:rPr lang="en-US" dirty="0"/>
              <a:t>New timing systems, power supplies, etc. </a:t>
            </a:r>
          </a:p>
          <a:p>
            <a:r>
              <a:rPr lang="en-US" dirty="0"/>
              <a:t>Fast pulsers (&lt;20 </a:t>
            </a:r>
            <a:r>
              <a:rPr lang="en-US" dirty="0" err="1"/>
              <a:t>nsec</a:t>
            </a:r>
            <a:r>
              <a:rPr lang="en-US" dirty="0"/>
              <a:t>) for on-axis injection</a:t>
            </a:r>
          </a:p>
          <a:p>
            <a:r>
              <a:rPr lang="en-US" dirty="0"/>
              <a:t>Maintaining and improving </a:t>
            </a:r>
            <a:r>
              <a:rPr lang="en-US" dirty="0">
                <a:latin typeface="Andale Mono" panose="020B0509000000000004" pitchFamily="49" charset="0"/>
              </a:rPr>
              <a:t>elegant</a:t>
            </a:r>
            <a:r>
              <a:rPr lang="en-US" dirty="0"/>
              <a:t>, the leading code for accelerator modeling (Michael Borland.) </a:t>
            </a:r>
          </a:p>
          <a:p>
            <a:r>
              <a:rPr lang="en-US" dirty="0"/>
              <a:t>Complete rewrite of Accelerator Control System. Potential relevance to ACORN.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7AD2D-47CC-D37B-9E1F-D0B419729D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Happy to discuss with folks offline…..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3A1A3-0BB1-78CE-359E-C0E5263FB5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C0E8-6C3C-914F-9410-3C361195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0"/>
            <a:ext cx="8936736" cy="621711"/>
          </a:xfrm>
        </p:spPr>
        <p:txBody>
          <a:bodyPr/>
          <a:lstStyle/>
          <a:p>
            <a:r>
              <a:rPr lang="en-US" sz="2400" dirty="0"/>
              <a:t>We are now in a golden age of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0C16-DF82-0742-84D4-5CF7C500E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30" y="722927"/>
            <a:ext cx="2639389" cy="920326"/>
          </a:xfrm>
        </p:spPr>
        <p:txBody>
          <a:bodyPr/>
          <a:lstStyle/>
          <a:p>
            <a:r>
              <a:rPr lang="en-US" dirty="0"/>
              <a:t>We are building more new machines around the world than ever before with performance that was only dreamt of a decade ago. </a:t>
            </a:r>
          </a:p>
          <a:p>
            <a:r>
              <a:rPr lang="en-US" dirty="0"/>
              <a:t>We can design machines with micron beam sizes and micron stability over kms</a:t>
            </a:r>
          </a:p>
          <a:p>
            <a:r>
              <a:rPr lang="en-US" dirty="0"/>
              <a:t>We can measure and control timing jitters down to femtoseconds.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EC807-B43E-FF44-BD99-AF4201FE8E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00523-D0EC-7A4F-A417-7EA80B8B18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219" y="656252"/>
            <a:ext cx="5905881" cy="3936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1C35F-2DAB-CFDC-8467-14556750215F}"/>
              </a:ext>
            </a:extLst>
          </p:cNvPr>
          <p:cNvSpPr txBox="1"/>
          <p:nvPr/>
        </p:nvSpPr>
        <p:spPr>
          <a:xfrm>
            <a:off x="3998935" y="4627063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Palmer House Downtown Chicago</a:t>
            </a:r>
          </a:p>
        </p:txBody>
      </p:sp>
    </p:spTree>
    <p:extLst>
      <p:ext uri="{BB962C8B-B14F-4D97-AF65-F5344CB8AC3E}">
        <p14:creationId xmlns:p14="http://schemas.microsoft.com/office/powerpoint/2010/main" val="34308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Accelerator R&amp;D Initiatives</a:t>
            </a:r>
          </a:p>
        </p:txBody>
      </p:sp>
    </p:spTree>
    <p:extLst>
      <p:ext uri="{BB962C8B-B14F-4D97-AF65-F5344CB8AC3E}">
        <p14:creationId xmlns:p14="http://schemas.microsoft.com/office/powerpoint/2010/main" val="13148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70" y="-214001"/>
            <a:ext cx="8372901" cy="621711"/>
          </a:xfrm>
        </p:spPr>
        <p:txBody>
          <a:bodyPr/>
          <a:lstStyle/>
          <a:p>
            <a:r>
              <a:rPr lang="en-US" sz="2000" dirty="0"/>
              <a:t>Magnetic field of various insertion device technologies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idx="1"/>
          </p:nvPr>
        </p:nvSpPr>
        <p:spPr>
          <a:xfrm>
            <a:off x="353970" y="983889"/>
            <a:ext cx="4846984" cy="331708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400" dirty="0"/>
              <a:t>A superconducting </a:t>
            </a:r>
            <a:r>
              <a:rPr lang="en-US" sz="1400" dirty="0" err="1"/>
              <a:t>undulator</a:t>
            </a:r>
            <a:r>
              <a:rPr lang="en-US" sz="1400" dirty="0"/>
              <a:t> (SCU) is an electromagnetic </a:t>
            </a:r>
            <a:r>
              <a:rPr lang="en-US" sz="1400" dirty="0" err="1"/>
              <a:t>undulator</a:t>
            </a:r>
            <a:r>
              <a:rPr lang="en-US" sz="1400" dirty="0"/>
              <a:t> that utilizes superconducting coils for generating magnetic field.</a:t>
            </a:r>
          </a:p>
          <a:p>
            <a:pPr eaLnBrk="1" hangingPunct="1"/>
            <a:r>
              <a:rPr lang="en-US" sz="1400" dirty="0"/>
              <a:t>Superconducting technology-based </a:t>
            </a:r>
            <a:r>
              <a:rPr lang="en-US" sz="1400" dirty="0" err="1"/>
              <a:t>undulators</a:t>
            </a:r>
            <a:r>
              <a:rPr lang="en-US" sz="1400" dirty="0"/>
              <a:t> outperform all other technologies in terms of peak magnetic field and, hence, </a:t>
            </a:r>
            <a:r>
              <a:rPr lang="en-US" sz="1400" b="1" dirty="0"/>
              <a:t>energy </a:t>
            </a:r>
            <a:r>
              <a:rPr lang="en-US" sz="1400" b="1" dirty="0" err="1"/>
              <a:t>tunability</a:t>
            </a:r>
            <a:r>
              <a:rPr lang="en-US" sz="1400" b="1" dirty="0"/>
              <a:t> </a:t>
            </a:r>
            <a:r>
              <a:rPr lang="en-US" sz="1400" dirty="0"/>
              <a:t>of the radiation</a:t>
            </a:r>
          </a:p>
          <a:p>
            <a:pPr eaLnBrk="1" hangingPunct="1"/>
            <a:r>
              <a:rPr lang="en-US" sz="1400" dirty="0"/>
              <a:t>Superconducting technology opens a new avenue for insertion devices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F82C6-BBE1-1140-9E7E-14445B21B9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6678" y="470271"/>
            <a:ext cx="8372901" cy="374786"/>
          </a:xfrm>
        </p:spPr>
        <p:txBody>
          <a:bodyPr/>
          <a:lstStyle/>
          <a:p>
            <a:r>
              <a:rPr lang="en-US" dirty="0"/>
              <a:t>Motivation for Superconducting Undulators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930" y="787492"/>
            <a:ext cx="3427248" cy="2480886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00953" y="3210813"/>
            <a:ext cx="3690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0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Calculated on-axis magnetic fields of two cryogenic permanent magnet </a:t>
            </a:r>
            <a:r>
              <a:rPr lang="en-US" sz="1000" dirty="0" err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undulators</a:t>
            </a:r>
            <a:r>
              <a:rPr lang="en-US" sz="10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(CPMUs), two superconducting </a:t>
            </a:r>
            <a:r>
              <a:rPr lang="en-US" sz="1000" dirty="0" err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undulators</a:t>
            </a:r>
            <a:r>
              <a:rPr lang="en-US" sz="10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(SCUs) and on in-vacuum </a:t>
            </a:r>
            <a:r>
              <a:rPr lang="en-US" sz="1000" dirty="0" err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undulator</a:t>
            </a:r>
            <a:r>
              <a:rPr lang="en-US" sz="10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(IVU) for a vacuum gap of 4.0 mm for period length from 8 mm to 30 mm.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7756" y="4148609"/>
            <a:ext cx="387038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E. Moog, R. Dejus, and S. Sasaki, “Comparison of Achievable Magnetic Fields with Superconducting and Cryogenic Permanent Magnet </a:t>
            </a:r>
            <a:r>
              <a:rPr lang="en-US" sz="800" dirty="0" err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Undulators</a:t>
            </a:r>
            <a:r>
              <a:rPr lang="en-US" sz="8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– A Comprehensive Study of Computed and Measured Values”, ANL/APS/LS-348, 2017</a:t>
            </a:r>
            <a:r>
              <a:rPr lang="en-US" sz="10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1000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242" y="2666403"/>
            <a:ext cx="3172514" cy="23507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065" y="3287757"/>
            <a:ext cx="14708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Calculated tuning curves for SCUs and for hybrid </a:t>
            </a:r>
            <a:r>
              <a:rPr lang="en-US" sz="1000" dirty="0" err="1"/>
              <a:t>undulators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57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19" y="-171166"/>
            <a:ext cx="8372901" cy="6217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+mn-lt"/>
              </a:rPr>
              <a:t>Development of Nb</a:t>
            </a:r>
            <a:r>
              <a:rPr lang="en-US" sz="2400" baseline="-25000" dirty="0">
                <a:solidFill>
                  <a:srgbClr val="0033CC"/>
                </a:solidFill>
                <a:latin typeface="+mn-lt"/>
              </a:rPr>
              <a:t>3</a:t>
            </a:r>
            <a:r>
              <a:rPr lang="en-US" sz="2400" dirty="0">
                <a:solidFill>
                  <a:srgbClr val="0033CC"/>
                </a:solidFill>
                <a:latin typeface="+mn-lt"/>
              </a:rPr>
              <a:t>Sn undulators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1" y="1169284"/>
            <a:ext cx="2385244" cy="2970834"/>
          </a:xfrm>
          <a:ln>
            <a:solidFill>
              <a:schemeClr val="accent2"/>
            </a:solidFill>
          </a:ln>
        </p:spPr>
        <p:txBody>
          <a:bodyPr/>
          <a:lstStyle/>
          <a:p>
            <a:pPr marL="231775" lvl="1" indent="-231775"/>
            <a:r>
              <a:rPr lang="en-US" sz="1400" dirty="0"/>
              <a:t>A 3-year project supported by the DOE's Accelerator &amp; Detector Research Program.</a:t>
            </a:r>
          </a:p>
          <a:p>
            <a:pPr marL="231775" lvl="1" indent="-231775"/>
            <a:r>
              <a:rPr lang="en-US" sz="1400" dirty="0"/>
              <a:t>Collaboration among three US National Labs: </a:t>
            </a:r>
          </a:p>
          <a:p>
            <a:pPr marL="457200" lvl="2" indent="-173038">
              <a:buFont typeface="Wingdings" panose="05000000000000000000" pitchFamily="2" charset="2"/>
              <a:buChar char="§"/>
            </a:pPr>
            <a:r>
              <a:rPr lang="en-US" sz="1400" dirty="0"/>
              <a:t>ANL (lead institution), </a:t>
            </a:r>
          </a:p>
          <a:p>
            <a:pPr marL="457200" lvl="2" indent="-173038">
              <a:buFont typeface="Wingdings" panose="05000000000000000000" pitchFamily="2" charset="2"/>
              <a:buChar char="§"/>
            </a:pPr>
            <a:r>
              <a:rPr lang="en-US" sz="1400" dirty="0"/>
              <a:t>FNAL (heat treatment), </a:t>
            </a:r>
          </a:p>
          <a:p>
            <a:pPr marL="457200" lvl="2" indent="-173038">
              <a:buFont typeface="Wingdings" panose="05000000000000000000" pitchFamily="2" charset="2"/>
              <a:buChar char="§"/>
            </a:pPr>
            <a:r>
              <a:rPr lang="en-US" sz="1400" dirty="0"/>
              <a:t>LBNL (protection system).</a:t>
            </a:r>
          </a:p>
          <a:p>
            <a:pPr marL="284162" lvl="2" indent="0">
              <a:buNone/>
            </a:pPr>
            <a:endParaRPr lang="en-U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DBBA1-651E-B37C-C7F9-101F13A3F1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019" y="495815"/>
            <a:ext cx="5319926" cy="374786"/>
          </a:xfrm>
        </p:spPr>
        <p:txBody>
          <a:bodyPr/>
          <a:lstStyle/>
          <a:p>
            <a:r>
              <a:rPr lang="en-US" dirty="0"/>
              <a:t>First Nb3Sn magnet installed in an accelerator</a:t>
            </a:r>
          </a:p>
        </p:txBody>
      </p:sp>
      <p:pic>
        <p:nvPicPr>
          <p:cNvPr id="22" name="Picture 21" descr="C:\Users\ikesgin\AppData\Local\Microsoft\Windows\INetCache\Content.Word\IMG_6328.JPG">
            <a:extLst>
              <a:ext uri="{FF2B5EF4-FFF2-40B4-BE49-F238E27FC236}">
                <a16:creationId xmlns:a16="http://schemas.microsoft.com/office/drawing/2014/main" id="{0DF25F70-1596-4BB4-B73B-9FA46ACF9D0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34110" r="13643" b="33333"/>
          <a:stretch/>
        </p:blipFill>
        <p:spPr bwMode="auto">
          <a:xfrm>
            <a:off x="3169064" y="1401809"/>
            <a:ext cx="2317367" cy="761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77803" y="2158293"/>
            <a:ext cx="21791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Cold mass assembly  with the 1.1 m long Nb3Sn magnets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09DC5-4B4B-7F00-5D1D-F9C9AF138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74" y="2774428"/>
            <a:ext cx="2132646" cy="2020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28288D-590E-5A7A-7939-094CE6CF1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235" y="2583764"/>
            <a:ext cx="2674777" cy="1438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652591-4671-EE93-D73D-8AFFB398EBB4}"/>
              </a:ext>
            </a:extLst>
          </p:cNvPr>
          <p:cNvSpPr txBox="1"/>
          <p:nvPr/>
        </p:nvSpPr>
        <p:spPr>
          <a:xfrm>
            <a:off x="543012" y="4376150"/>
            <a:ext cx="5671293" cy="692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3" algn="ctr" defTabSz="457189"/>
            <a:r>
              <a:rPr lang="en-US" sz="1300" dirty="0">
                <a:solidFill>
                  <a:schemeClr val="bg1"/>
                </a:solidFill>
              </a:rPr>
              <a:t>Nb</a:t>
            </a:r>
            <a:r>
              <a:rPr lang="en-US" sz="1300" baseline="-25000" dirty="0">
                <a:solidFill>
                  <a:schemeClr val="bg1"/>
                </a:solidFill>
              </a:rPr>
              <a:t>3</a:t>
            </a:r>
            <a:r>
              <a:rPr lang="en-US" sz="1300" dirty="0">
                <a:solidFill>
                  <a:schemeClr val="bg1"/>
                </a:solidFill>
              </a:rPr>
              <a:t>Sn SCU replaced </a:t>
            </a:r>
            <a:r>
              <a:rPr lang="en-US" sz="1300" dirty="0" err="1">
                <a:solidFill>
                  <a:schemeClr val="bg1"/>
                </a:solidFill>
              </a:rPr>
              <a:t>NbTi</a:t>
            </a:r>
            <a:r>
              <a:rPr lang="en-US" sz="1300" dirty="0">
                <a:solidFill>
                  <a:schemeClr val="bg1"/>
                </a:solidFill>
              </a:rPr>
              <a:t> SCU in APS’s Sector 1 and successfully delivered x-ray beams as the first Nb</a:t>
            </a:r>
            <a:r>
              <a:rPr lang="en-US" sz="1300" baseline="-25000" dirty="0">
                <a:solidFill>
                  <a:schemeClr val="bg1"/>
                </a:solidFill>
              </a:rPr>
              <a:t>3</a:t>
            </a:r>
            <a:r>
              <a:rPr lang="en-US" sz="1300" dirty="0">
                <a:solidFill>
                  <a:schemeClr val="bg1"/>
                </a:solidFill>
              </a:rPr>
              <a:t>Sn-based SCU. Operated flawlessly until the start of the APS upgrade on April 17th, ‘23.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20CC04-BF7A-B546-5B8D-F33509D54728}"/>
              </a:ext>
            </a:extLst>
          </p:cNvPr>
          <p:cNvGraphicFramePr>
            <a:graphicFrameLocks noGrp="1"/>
          </p:cNvGraphicFramePr>
          <p:nvPr/>
        </p:nvGraphicFramePr>
        <p:xfrm>
          <a:off x="5778574" y="441689"/>
          <a:ext cx="3164056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557">
                  <a:extLst>
                    <a:ext uri="{9D8B030D-6E8A-4147-A177-3AD203B41FA5}">
                      <a16:colId xmlns:a16="http://schemas.microsoft.com/office/drawing/2014/main" val="93311434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03725730"/>
                    </a:ext>
                  </a:extLst>
                </a:gridCol>
                <a:gridCol w="710419">
                  <a:extLst>
                    <a:ext uri="{9D8B030D-6E8A-4147-A177-3AD203B41FA5}">
                      <a16:colId xmlns:a16="http://schemas.microsoft.com/office/drawing/2014/main" val="3494555944"/>
                    </a:ext>
                  </a:extLst>
                </a:gridCol>
              </a:tblGrid>
              <a:tr h="248874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Undulator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Nb</a:t>
                      </a:r>
                      <a:r>
                        <a:rPr lang="en-US" sz="1100" b="0" baseline="-2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NbTi</a:t>
                      </a:r>
                      <a:endParaRPr lang="en-US" sz="1100" b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741377"/>
                  </a:ext>
                </a:extLst>
              </a:tr>
              <a:tr h="236983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Undulator</a:t>
                      </a:r>
                      <a:r>
                        <a:rPr lang="en-US" sz="105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Field, T</a:t>
                      </a:r>
                      <a:endParaRPr lang="en-US" sz="1050" b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889671"/>
                  </a:ext>
                </a:extLst>
              </a:tr>
              <a:tr h="236983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002375"/>
                  </a:ext>
                </a:extLst>
              </a:tr>
              <a:tr h="390799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Design current, A (~70 and ~80% of the </a:t>
                      </a:r>
                      <a:r>
                        <a:rPr lang="en-US" sz="1050" b="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sz="1050" b="0" i="1" baseline="-2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 at 4.2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716733"/>
                  </a:ext>
                </a:extLst>
              </a:tr>
              <a:tr h="210302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Period length,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26317"/>
                  </a:ext>
                </a:extLst>
              </a:tr>
              <a:tr h="247230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Magnetic gap,</a:t>
                      </a:r>
                      <a:r>
                        <a:rPr lang="en-US" sz="105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mm</a:t>
                      </a:r>
                      <a:endParaRPr lang="en-US" sz="1050" b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9.5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621420"/>
                  </a:ext>
                </a:extLst>
              </a:tr>
              <a:tr h="236983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Magnetic length,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44900"/>
                  </a:ext>
                </a:extLst>
              </a:tr>
              <a:tr h="236983">
                <a:tc>
                  <a:txBody>
                    <a:bodyPr/>
                    <a:lstStyle/>
                    <a:p>
                      <a:r>
                        <a:rPr lang="nl-NL" sz="1050" b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Vacuum gap, mm</a:t>
                      </a:r>
                      <a:endParaRPr lang="en-US" sz="105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9544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C41639-60AC-79B8-7FA0-D72368BD06D6}"/>
              </a:ext>
            </a:extLst>
          </p:cNvPr>
          <p:cNvSpPr txBox="1"/>
          <p:nvPr/>
        </p:nvSpPr>
        <p:spPr>
          <a:xfrm>
            <a:off x="6436374" y="4486367"/>
            <a:ext cx="159330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Nb</a:t>
            </a:r>
            <a:r>
              <a:rPr lang="en-US" sz="1050" baseline="-25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Sn SCU cryostat in the APS’s SR</a:t>
            </a:r>
          </a:p>
        </p:txBody>
      </p:sp>
    </p:spTree>
    <p:extLst>
      <p:ext uri="{BB962C8B-B14F-4D97-AF65-F5344CB8AC3E}">
        <p14:creationId xmlns:p14="http://schemas.microsoft.com/office/powerpoint/2010/main" val="28831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F6F316-A856-5520-BF34-F3D3689E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79" y="952918"/>
            <a:ext cx="3156487" cy="1546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5C4A6-B1D5-3ABD-B01B-F99D3C5A7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6" t="2810" r="2490" b="1913"/>
          <a:stretch/>
        </p:blipFill>
        <p:spPr>
          <a:xfrm>
            <a:off x="5519844" y="282143"/>
            <a:ext cx="3255554" cy="2164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8DC39-BF7F-458C-AD68-32A7A80E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16" y="81045"/>
            <a:ext cx="4556940" cy="571666"/>
          </a:xfrm>
        </p:spPr>
        <p:txBody>
          <a:bodyPr>
            <a:noAutofit/>
          </a:bodyPr>
          <a:lstStyle/>
          <a:p>
            <a:r>
              <a:rPr lang="en-US" sz="1800" dirty="0"/>
              <a:t>Undulator quench training  and field measurements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9921F-8D48-499E-944D-FDD0956B2A72}"/>
              </a:ext>
            </a:extLst>
          </p:cNvPr>
          <p:cNvSpPr txBox="1"/>
          <p:nvPr/>
        </p:nvSpPr>
        <p:spPr>
          <a:xfrm>
            <a:off x="234561" y="4785456"/>
            <a:ext cx="1525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Vertical test set-up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D155D2-323D-4B2E-AAD5-D7087EEC0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81" t="6789" r="40070" b="6657"/>
          <a:stretch/>
        </p:blipFill>
        <p:spPr>
          <a:xfrm>
            <a:off x="643080" y="829876"/>
            <a:ext cx="784823" cy="3967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06AEA4-F4DA-7581-DC33-79776CCFC237}"/>
              </a:ext>
            </a:extLst>
          </p:cNvPr>
          <p:cNvSpPr txBox="1"/>
          <p:nvPr/>
        </p:nvSpPr>
        <p:spPr>
          <a:xfrm>
            <a:off x="7712735" y="288742"/>
            <a:ext cx="11636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Top 1.1-m-long Nb</a:t>
            </a:r>
            <a:r>
              <a:rPr lang="en-US" sz="900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Sn magnet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DF2B4-B7F9-FFE9-1BC5-A7A2FB3B922A}"/>
              </a:ext>
            </a:extLst>
          </p:cNvPr>
          <p:cNvSpPr txBox="1"/>
          <p:nvPr/>
        </p:nvSpPr>
        <p:spPr>
          <a:xfrm>
            <a:off x="7398779" y="1459092"/>
            <a:ext cx="1097939" cy="2314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</a:schemeClr>
                </a:solidFill>
              </a:rPr>
              <a:t>1.1-m-long </a:t>
            </a:r>
            <a:r>
              <a:rPr lang="en-US" sz="1000" b="1" dirty="0" err="1">
                <a:solidFill>
                  <a:schemeClr val="tx1">
                    <a:lumMod val="50000"/>
                  </a:schemeClr>
                </a:solidFill>
              </a:rPr>
              <a:t>NbTi</a:t>
            </a:r>
            <a:endParaRPr lang="en-US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AF7CEB-627A-9279-AE9B-5AAFCF0A7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398" y="2499278"/>
            <a:ext cx="3290425" cy="223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1C1DCF-559A-CC06-D28A-1CD00E4C5498}"/>
              </a:ext>
            </a:extLst>
          </p:cNvPr>
          <p:cNvSpPr txBox="1"/>
          <p:nvPr/>
        </p:nvSpPr>
        <p:spPr>
          <a:xfrm>
            <a:off x="3379473" y="2015311"/>
            <a:ext cx="1725876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1.1 m Nb</a:t>
            </a:r>
            <a:r>
              <a:rPr lang="en-US" sz="1100" baseline="-25000" dirty="0">
                <a:solidFill>
                  <a:schemeClr val="bg1"/>
                </a:solidFill>
              </a:rPr>
              <a:t>3</a:t>
            </a:r>
            <a:r>
              <a:rPr lang="en-US" sz="1100" dirty="0">
                <a:solidFill>
                  <a:schemeClr val="bg1"/>
                </a:solidFill>
              </a:rPr>
              <a:t>Sn undulator magnet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BF6E7-466B-409A-BD28-80D775BD0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805" y="2644223"/>
            <a:ext cx="4093519" cy="2231714"/>
          </a:xfrm>
          <a:ln>
            <a:noFill/>
          </a:ln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/>
              <a:t>1.1m SCU magnets assembled in undulator configuration with diagnostic elements and quench trained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/>
              <a:t>Undulator achieved design field without requiring additional training during the second cooldown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b="1" dirty="0"/>
              <a:t>Phase error of &lt;6 degrees achieved up to the maximum operating current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88262E-2441-1C50-D664-1E013B51979F}"/>
              </a:ext>
            </a:extLst>
          </p:cNvPr>
          <p:cNvSpPr txBox="1"/>
          <p:nvPr/>
        </p:nvSpPr>
        <p:spPr>
          <a:xfrm>
            <a:off x="6522843" y="696141"/>
            <a:ext cx="202331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Bottom 1.1-m-long Nb</a:t>
            </a:r>
            <a:r>
              <a:rPr lang="en-US" sz="900" b="1" baseline="-25000" dirty="0">
                <a:solidFill>
                  <a:srgbClr val="FF0000"/>
                </a:solidFill>
              </a:rPr>
              <a:t>3</a:t>
            </a:r>
            <a:r>
              <a:rPr lang="en-US" sz="900" b="1" dirty="0">
                <a:solidFill>
                  <a:srgbClr val="FF0000"/>
                </a:solidFill>
              </a:rPr>
              <a:t>Sn magnet</a:t>
            </a:r>
          </a:p>
        </p:txBody>
      </p:sp>
    </p:spTree>
    <p:extLst>
      <p:ext uri="{BB962C8B-B14F-4D97-AF65-F5344CB8AC3E}">
        <p14:creationId xmlns:p14="http://schemas.microsoft.com/office/powerpoint/2010/main" val="1093320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78" y="252616"/>
            <a:ext cx="8372901" cy="313943"/>
          </a:xfrm>
        </p:spPr>
        <p:txBody>
          <a:bodyPr/>
          <a:lstStyle/>
          <a:p>
            <a:r>
              <a:rPr lang="en-US" sz="2000" dirty="0"/>
              <a:t>Helical undulators allow elliptical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9678" y="852735"/>
            <a:ext cx="4098274" cy="171520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SCU technology offers the possibility of building circular polarizing helical </a:t>
            </a:r>
            <a:r>
              <a:rPr lang="en-US" sz="1400" dirty="0" err="1"/>
              <a:t>undulators</a:t>
            </a:r>
            <a:endParaRPr lang="en-US" sz="1400" dirty="0"/>
          </a:p>
          <a:p>
            <a:r>
              <a:rPr lang="en-US" sz="1400" dirty="0"/>
              <a:t>We have recently completed a helical SCU (HSCU) for the APS</a:t>
            </a:r>
          </a:p>
          <a:p>
            <a:r>
              <a:rPr lang="en-US" sz="1400" dirty="0"/>
              <a:t>X-ray photon correlation spectroscopy program at the APS will benefit from the increased brilliance provided by an HSCU</a:t>
            </a:r>
          </a:p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84350" y="4549726"/>
            <a:ext cx="3151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Calculated photon spectrum of helical SCU.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473" y="672322"/>
            <a:ext cx="2257510" cy="986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7952" y="1730136"/>
            <a:ext cx="1959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Magnetic model of HSCU.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3694" y="1739021"/>
            <a:ext cx="217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HSCU prototype coil winding.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476" y="526574"/>
            <a:ext cx="1599857" cy="1203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317" y="2016020"/>
            <a:ext cx="3509343" cy="2524821"/>
          </a:xfrm>
          <a:prstGeom prst="rect">
            <a:avLst/>
          </a:prstGeom>
        </p:spPr>
      </p:pic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583782" y="2612683"/>
          <a:ext cx="3793325" cy="219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3119">
                  <a:extLst>
                    <a:ext uri="{9D8B030D-6E8A-4147-A177-3AD203B41FA5}">
                      <a16:colId xmlns:a16="http://schemas.microsoft.com/office/drawing/2014/main" val="1083287011"/>
                    </a:ext>
                  </a:extLst>
                </a:gridCol>
                <a:gridCol w="680206">
                  <a:extLst>
                    <a:ext uri="{9D8B030D-6E8A-4147-A177-3AD203B41FA5}">
                      <a16:colId xmlns:a16="http://schemas.microsoft.com/office/drawing/2014/main" val="3102731958"/>
                    </a:ext>
                  </a:extLst>
                </a:gridCol>
              </a:tblGrid>
              <a:tr h="194780">
                <a:tc>
                  <a:txBody>
                    <a:bodyPr/>
                    <a:lstStyle/>
                    <a:p>
                      <a:r>
                        <a:rPr lang="en-US" sz="1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HSCU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620008"/>
                  </a:ext>
                </a:extLst>
              </a:tr>
              <a:tr h="194780">
                <a:tc>
                  <a:txBody>
                    <a:bodyPr/>
                    <a:lstStyle/>
                    <a:p>
                      <a:r>
                        <a:rPr lang="en-US" sz="1000" dirty="0"/>
                        <a:t>Cryostat length</a:t>
                      </a:r>
                      <a:r>
                        <a:rPr lang="en-US" sz="1000" baseline="0" dirty="0"/>
                        <a:t> (</a:t>
                      </a:r>
                      <a:r>
                        <a:rPr lang="en-US" sz="10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916081"/>
                  </a:ext>
                </a:extLst>
              </a:tr>
              <a:tr h="202400">
                <a:tc>
                  <a:txBody>
                    <a:bodyPr/>
                    <a:lstStyle/>
                    <a:p>
                      <a:r>
                        <a:rPr lang="en-US" sz="1000" dirty="0"/>
                        <a:t>Magnetic length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16750"/>
                  </a:ext>
                </a:extLst>
              </a:tr>
              <a:tr h="210020">
                <a:tc>
                  <a:txBody>
                    <a:bodyPr/>
                    <a:lstStyle/>
                    <a:p>
                      <a:r>
                        <a:rPr lang="en-US" sz="1000" dirty="0" err="1"/>
                        <a:t>Undulator</a:t>
                      </a:r>
                      <a:r>
                        <a:rPr lang="en-US" sz="1000" dirty="0"/>
                        <a:t> period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293282"/>
                  </a:ext>
                </a:extLst>
              </a:tr>
              <a:tr h="232880">
                <a:tc>
                  <a:txBody>
                    <a:bodyPr/>
                    <a:lstStyle/>
                    <a:p>
                      <a:r>
                        <a:rPr lang="en-US" sz="1000" dirty="0"/>
                        <a:t>Magnetic bore</a:t>
                      </a:r>
                      <a:r>
                        <a:rPr lang="en-US" sz="1000" baseline="0" dirty="0"/>
                        <a:t> diameter</a:t>
                      </a:r>
                      <a:r>
                        <a:rPr lang="en-US" sz="10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14992"/>
                  </a:ext>
                </a:extLst>
              </a:tr>
              <a:tr h="232880">
                <a:tc>
                  <a:txBody>
                    <a:bodyPr/>
                    <a:lstStyle/>
                    <a:p>
                      <a:r>
                        <a:rPr lang="en-US" sz="1000" dirty="0"/>
                        <a:t>Beam vacuum chamber vertical aperture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55531"/>
                  </a:ext>
                </a:extLst>
              </a:tr>
              <a:tr h="2176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Beam vacuum chamber horizontal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 aperture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326497"/>
                  </a:ext>
                </a:extLst>
              </a:tr>
              <a:tr h="225260">
                <a:tc>
                  <a:txBody>
                    <a:bodyPr/>
                    <a:lstStyle/>
                    <a:p>
                      <a:r>
                        <a:rPr lang="en-US" sz="1000" dirty="0" err="1"/>
                        <a:t>Undulator</a:t>
                      </a:r>
                      <a:r>
                        <a:rPr lang="en-US" sz="1000" dirty="0"/>
                        <a:t> peak field </a:t>
                      </a:r>
                      <a:r>
                        <a:rPr lang="en-US" sz="1000" dirty="0" err="1"/>
                        <a:t>Bx</a:t>
                      </a:r>
                      <a:r>
                        <a:rPr lang="en-US" sz="1000" dirty="0"/>
                        <a:t>=By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603238"/>
                  </a:ext>
                </a:extLst>
              </a:tr>
              <a:tr h="247136">
                <a:tc>
                  <a:txBody>
                    <a:bodyPr/>
                    <a:lstStyle/>
                    <a:p>
                      <a:r>
                        <a:rPr lang="en-US" sz="1000" dirty="0" err="1"/>
                        <a:t>Undulator</a:t>
                      </a:r>
                      <a:r>
                        <a:rPr lang="en-US" sz="1000" dirty="0"/>
                        <a:t> parameter </a:t>
                      </a:r>
                      <a:r>
                        <a:rPr lang="en-US" sz="1000" dirty="0" err="1"/>
                        <a:t>Kx</a:t>
                      </a:r>
                      <a:r>
                        <a:rPr lang="en-US" sz="1000" dirty="0"/>
                        <a:t>=</a:t>
                      </a:r>
                      <a:r>
                        <a:rPr lang="en-US" sz="1000" dirty="0" err="1"/>
                        <a:t>Ky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84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7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99" y="-107845"/>
            <a:ext cx="8372901" cy="621711"/>
          </a:xfrm>
        </p:spPr>
        <p:txBody>
          <a:bodyPr/>
          <a:lstStyle/>
          <a:p>
            <a:r>
              <a:rPr lang="en-US" dirty="0" err="1"/>
              <a:t>SuperConducting</a:t>
            </a:r>
            <a:r>
              <a:rPr lang="en-US" dirty="0"/>
              <a:t> Undulators for FELS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229" y="1137525"/>
            <a:ext cx="5059506" cy="1143974"/>
          </a:xfrm>
        </p:spPr>
        <p:txBody>
          <a:bodyPr/>
          <a:lstStyle/>
          <a:p>
            <a:r>
              <a:rPr lang="en-US" sz="1600" dirty="0"/>
              <a:t>Superconducting undulators should become a baseline for future FELs because of higher magnetic field performance. Current R&amp;D project to produce demo of 3 SCUs at end of LCLS HXR line. </a:t>
            </a:r>
          </a:p>
          <a:p>
            <a:r>
              <a:rPr lang="en-US" sz="1600" dirty="0"/>
              <a:t>One of the challenges is maintaining photon and electron beam alignment when cold.</a:t>
            </a:r>
          </a:p>
          <a:p>
            <a:r>
              <a:rPr lang="en-US" sz="1600" dirty="0"/>
              <a:t>Several FEL </a:t>
            </a:r>
            <a:r>
              <a:rPr lang="en-US" sz="1600" dirty="0" err="1"/>
              <a:t>undulators</a:t>
            </a:r>
            <a:r>
              <a:rPr lang="en-US" sz="1600" dirty="0"/>
              <a:t> in one cryostat is a possibility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2108C-E29E-D3B4-028E-110B7745E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599" y="533931"/>
            <a:ext cx="8372901" cy="374786"/>
          </a:xfrm>
        </p:spPr>
        <p:txBody>
          <a:bodyPr/>
          <a:lstStyle/>
          <a:p>
            <a:r>
              <a:rPr lang="en-US" dirty="0"/>
              <a:t>A collaboration of Argonne and SLAC to extend the capabilities of LCLS-II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671240" y="3318629"/>
            <a:ext cx="2458726" cy="1244235"/>
            <a:chOff x="3556807" y="3598176"/>
            <a:chExt cx="5587193" cy="28273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4740" y="3598176"/>
              <a:ext cx="4579260" cy="282739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147639" y="5537059"/>
              <a:ext cx="1069123" cy="182461"/>
              <a:chOff x="4150859" y="5540279"/>
              <a:chExt cx="1069123" cy="18246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H="1">
                <a:off x="4150859" y="5540279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4290458" y="5555234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438836" y="5565020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4579138" y="5579305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556807" y="5733807"/>
              <a:ext cx="1513528" cy="485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4 FELs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6749" y="3219052"/>
            <a:ext cx="6469907" cy="1611601"/>
            <a:chOff x="368121" y="1357930"/>
            <a:chExt cx="8318679" cy="2818188"/>
          </a:xfrm>
        </p:grpSpPr>
        <p:sp>
          <p:nvSpPr>
            <p:cNvPr id="17" name="Round Same Side Corner Rectangle 16"/>
            <p:cNvSpPr/>
            <p:nvPr/>
          </p:nvSpPr>
          <p:spPr>
            <a:xfrm rot="16200000">
              <a:off x="7434251" y="2360193"/>
              <a:ext cx="1371600" cy="650545"/>
            </a:xfrm>
            <a:prstGeom prst="round2SameRect">
              <a:avLst/>
            </a:prstGeom>
            <a:solidFill>
              <a:srgbClr val="E1F4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32118" y="2301094"/>
              <a:ext cx="152400" cy="762000"/>
            </a:xfrm>
            <a:prstGeom prst="ellipse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rgbClr val="385D8A">
                  <a:alpha val="50196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10086" y="2007558"/>
              <a:ext cx="7174020" cy="1371600"/>
            </a:xfrm>
            <a:prstGeom prst="roundRect">
              <a:avLst/>
            </a:prstGeom>
            <a:solidFill>
              <a:srgbClr val="CCEC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46325" y="2391338"/>
              <a:ext cx="1828800" cy="609600"/>
            </a:xfrm>
            <a:prstGeom prst="round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16742" y="2391338"/>
              <a:ext cx="1828800" cy="609600"/>
            </a:xfrm>
            <a:prstGeom prst="round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185518" y="2391338"/>
              <a:ext cx="1828800" cy="609600"/>
            </a:xfrm>
            <a:prstGeom prst="round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026675" y="2315138"/>
              <a:ext cx="152400" cy="76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92389" y="2315138"/>
              <a:ext cx="152400" cy="7620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708415" y="2581838"/>
              <a:ext cx="274320" cy="228600"/>
              <a:chOff x="5053914" y="1066800"/>
              <a:chExt cx="407772" cy="228600"/>
            </a:xfrm>
            <a:solidFill>
              <a:srgbClr val="9966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Rectangle 69"/>
              <p:cNvSpPr/>
              <p:nvPr/>
            </p:nvSpPr>
            <p:spPr>
              <a:xfrm>
                <a:off x="5053914" y="1066800"/>
                <a:ext cx="76200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181600" y="1066800"/>
                <a:ext cx="146304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385486" y="1066800"/>
                <a:ext cx="76200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876401" y="2580809"/>
              <a:ext cx="274320" cy="228600"/>
              <a:chOff x="5053914" y="1066800"/>
              <a:chExt cx="407772" cy="228600"/>
            </a:xfrm>
            <a:solidFill>
              <a:srgbClr val="9966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Rectangle 66"/>
              <p:cNvSpPr/>
              <p:nvPr/>
            </p:nvSpPr>
            <p:spPr>
              <a:xfrm>
                <a:off x="5053914" y="1066800"/>
                <a:ext cx="76200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181600" y="1066800"/>
                <a:ext cx="146304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385486" y="1066800"/>
                <a:ext cx="76200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416251" y="2582867"/>
              <a:ext cx="274320" cy="228600"/>
              <a:chOff x="5053914" y="1066800"/>
              <a:chExt cx="407772" cy="228600"/>
            </a:xfrm>
            <a:solidFill>
              <a:srgbClr val="9966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Rectangle 63"/>
              <p:cNvSpPr/>
              <p:nvPr/>
            </p:nvSpPr>
            <p:spPr>
              <a:xfrm>
                <a:off x="5053914" y="1066800"/>
                <a:ext cx="76200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181600" y="1066800"/>
                <a:ext cx="146304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385486" y="1066800"/>
                <a:ext cx="76200" cy="228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7218204" y="2610550"/>
              <a:ext cx="152400" cy="1539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039720" y="3193513"/>
              <a:ext cx="94852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375060" y="3000146"/>
              <a:ext cx="695806" cy="351467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cs typeface="Times New Roman" panose="02020603050405020304" pitchFamily="18" charset="0"/>
                </a:rPr>
                <a:t>70 cm</a:t>
              </a:r>
              <a:endParaRPr lang="en-US" sz="12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862387" y="3192302"/>
              <a:ext cx="29704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arrow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5172161" y="2998562"/>
              <a:ext cx="695806" cy="351467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cs typeface="Times New Roman" panose="02020603050405020304" pitchFamily="18" charset="0"/>
                </a:rPr>
                <a:t>15 cm</a:t>
              </a:r>
              <a:endParaRPr lang="en-US" sz="12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692343" y="3193513"/>
              <a:ext cx="29704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arrow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2988865" y="3000146"/>
              <a:ext cx="695806" cy="351467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cs typeface="Times New Roman" panose="02020603050405020304" pitchFamily="18" charset="0"/>
                </a:rPr>
                <a:t>15 cm</a:t>
              </a:r>
              <a:endParaRPr lang="en-US" sz="1200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872829" y="2222046"/>
              <a:ext cx="1835586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arrow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460836" y="1996248"/>
              <a:ext cx="797105" cy="428478"/>
            </a:xfrm>
            <a:prstGeom prst="rect">
              <a:avLst/>
            </a:prstGeom>
            <a:solidFill>
              <a:srgbClr val="CCECFF"/>
            </a:solidFill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cs typeface="Times New Roman" panose="02020603050405020304" pitchFamily="18" charset="0"/>
                </a:rPr>
                <a:t>1.5 m</a:t>
              </a: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41566" y="1505478"/>
              <a:ext cx="1611343" cy="410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200" dirty="0"/>
                <a:t>Phase shifters (3</a:t>
              </a:r>
              <a:r>
                <a:rPr lang="en-US" sz="1400" dirty="0"/>
                <a:t>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25230" y="1532060"/>
              <a:ext cx="597780" cy="38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200" dirty="0"/>
                <a:t>BPM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75822" y="1357930"/>
              <a:ext cx="1372748" cy="410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200" dirty="0"/>
                <a:t>Focusing quad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5561" y="1432424"/>
              <a:ext cx="1500784" cy="41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200" dirty="0"/>
                <a:t>Alignment quad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10785" y="1496198"/>
              <a:ext cx="2334756" cy="41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200" dirty="0" err="1"/>
                <a:t>Undulator</a:t>
              </a:r>
              <a:r>
                <a:rPr lang="en-US" sz="1200" dirty="0"/>
                <a:t> segments (3)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7107003" y="1843452"/>
              <a:ext cx="0" cy="45890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7323348" y="1843452"/>
              <a:ext cx="492907" cy="76171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5020576" y="1843452"/>
              <a:ext cx="274077" cy="70008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982802" y="1843452"/>
              <a:ext cx="0" cy="51296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80556" y="1843452"/>
              <a:ext cx="0" cy="45903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Isosceles Triangle 46"/>
            <p:cNvSpPr/>
            <p:nvPr/>
          </p:nvSpPr>
          <p:spPr>
            <a:xfrm>
              <a:off x="6834489" y="3422445"/>
              <a:ext cx="261553" cy="212243"/>
            </a:xfrm>
            <a:prstGeom prst="triangl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234343" y="3415317"/>
              <a:ext cx="261553" cy="212243"/>
            </a:xfrm>
            <a:prstGeom prst="triangl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053662" y="3405050"/>
              <a:ext cx="228600" cy="228600"/>
            </a:xfrm>
            <a:prstGeom prst="ellips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609777" y="3644313"/>
              <a:ext cx="1113379" cy="1524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45589" y="3440307"/>
              <a:ext cx="1829590" cy="382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dirty="0"/>
                <a:t> &amp;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200" dirty="0"/>
                <a:t> position control</a:t>
              </a: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855307" y="3417221"/>
              <a:ext cx="261553" cy="212243"/>
            </a:xfrm>
            <a:prstGeom prst="triangl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1255161" y="3410093"/>
              <a:ext cx="261553" cy="212243"/>
            </a:xfrm>
            <a:prstGeom prst="triangl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074480" y="3399826"/>
              <a:ext cx="228600" cy="228600"/>
            </a:xfrm>
            <a:prstGeom prst="ellips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30595" y="3639089"/>
              <a:ext cx="1113379" cy="1524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761226" y="3431678"/>
              <a:ext cx="2055587" cy="41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dirty="0"/>
                <a:t> &amp;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200" dirty="0"/>
                <a:t> </a:t>
              </a:r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position </a:t>
              </a:r>
              <a:r>
                <a:rPr lang="en-US" sz="1200" dirty="0"/>
                <a:t>control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57840" y="3824651"/>
              <a:ext cx="656966" cy="351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5.5 m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4530304" y="4038151"/>
              <a:ext cx="3200400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616413" y="4034160"/>
              <a:ext cx="3200400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3755025" y="2292393"/>
              <a:ext cx="880764" cy="76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200" dirty="0"/>
                <a:t>Beam </a:t>
              </a:r>
            </a:p>
            <a:p>
              <a:pPr>
                <a:lnSpc>
                  <a:spcPts val="2000"/>
                </a:lnSpc>
              </a:pPr>
              <a:r>
                <a:rPr lang="en-US" sz="1200" dirty="0"/>
                <a:t>direction</a:t>
              </a:r>
            </a:p>
          </p:txBody>
        </p:sp>
        <p:sp>
          <p:nvSpPr>
            <p:cNvPr id="61" name="Round Same Side Corner Rectangle 60"/>
            <p:cNvSpPr/>
            <p:nvPr/>
          </p:nvSpPr>
          <p:spPr>
            <a:xfrm rot="16200000">
              <a:off x="7937763" y="2473006"/>
              <a:ext cx="585216" cy="429907"/>
            </a:xfrm>
            <a:prstGeom prst="round2SameRect">
              <a:avLst/>
            </a:prstGeom>
            <a:solidFill>
              <a:srgbClr val="4F81BD">
                <a:alpha val="50196"/>
              </a:srgbClr>
            </a:solidFill>
            <a:ln>
              <a:solidFill>
                <a:srgbClr val="385D8A">
                  <a:alpha val="50196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68121" y="2694600"/>
              <a:ext cx="831867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173104" y="2692629"/>
              <a:ext cx="61471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7293425" y="4599542"/>
            <a:ext cx="1729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Courtesy of J. Fuerst,  APS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954403" y="4712300"/>
            <a:ext cx="213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 </a:t>
            </a:r>
            <a:r>
              <a:rPr lang="en-US" sz="1200" dirty="0" err="1">
                <a:solidFill>
                  <a:srgbClr val="000000"/>
                </a:solidFill>
              </a:rPr>
              <a:t>cryomodule</a:t>
            </a:r>
            <a:r>
              <a:rPr lang="en-US" sz="1200" dirty="0">
                <a:solidFill>
                  <a:srgbClr val="000000"/>
                </a:solidFill>
              </a:rPr>
              <a:t> with four FELs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04314" y="4806025"/>
            <a:ext cx="2243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FEL SCU </a:t>
            </a:r>
            <a:r>
              <a:rPr lang="en-US" sz="1200" dirty="0" err="1">
                <a:solidFill>
                  <a:srgbClr val="000000"/>
                </a:solidFill>
              </a:rPr>
              <a:t>cryomodule</a:t>
            </a:r>
            <a:r>
              <a:rPr lang="en-US" sz="1200" dirty="0">
                <a:solidFill>
                  <a:srgbClr val="000000"/>
                </a:solidFill>
              </a:rPr>
              <a:t> concept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7B6F7CC1-6630-55F1-6D1D-787CB80E617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25483" y="1058153"/>
            <a:ext cx="3444666" cy="15060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9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9134" y="162607"/>
            <a:ext cx="8372901" cy="621711"/>
          </a:xfrm>
        </p:spPr>
        <p:txBody>
          <a:bodyPr/>
          <a:lstStyle/>
          <a:p>
            <a:r>
              <a:rPr lang="en-US" dirty="0"/>
              <a:t>Cavity based x-ray FEL (CBXFEL)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A02CBA-D609-4B4E-8BCC-ECB1DC5A1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645228"/>
            <a:ext cx="8372901" cy="2080199"/>
          </a:xfrm>
        </p:spPr>
        <p:txBody>
          <a:bodyPr/>
          <a:lstStyle/>
          <a:p>
            <a:r>
              <a:rPr lang="en-US" dirty="0"/>
              <a:t>Two proposed schemes: </a:t>
            </a:r>
          </a:p>
          <a:p>
            <a:pPr lvl="1"/>
            <a:r>
              <a:rPr lang="en-US" dirty="0"/>
              <a:t>Regenerative Amplifier FEL (SLAC)</a:t>
            </a:r>
          </a:p>
          <a:p>
            <a:pPr lvl="2"/>
            <a:r>
              <a:rPr lang="en-US" dirty="0"/>
              <a:t>Requires only a few passes in optical cavity. Results in higher peak power ultrashort pulses. </a:t>
            </a:r>
          </a:p>
          <a:p>
            <a:pPr lvl="1"/>
            <a:r>
              <a:rPr lang="en-US" dirty="0"/>
              <a:t>X-ray FEL Oscillator (Argonne)</a:t>
            </a:r>
          </a:p>
          <a:p>
            <a:pPr lvl="2"/>
            <a:r>
              <a:rPr lang="en-US" dirty="0"/>
              <a:t>Requires long buildup of x-rays in cavity. Results in 2-3 order magnitude brightness increase over LCLS-II.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6FCD5B-8CCE-A948-9B54-5424D8BCDB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134" y="825401"/>
            <a:ext cx="8372901" cy="374786"/>
          </a:xfrm>
        </p:spPr>
        <p:txBody>
          <a:bodyPr/>
          <a:lstStyle/>
          <a:p>
            <a:r>
              <a:rPr lang="en-US" dirty="0"/>
              <a:t>Achieve longitudinal coherence via an optical resonator at x-ray energies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B6C1D33-018B-474D-B91C-F351A40BE6F8}"/>
              </a:ext>
            </a:extLst>
          </p:cNvPr>
          <p:cNvGrpSpPr/>
          <p:nvPr/>
        </p:nvGrpSpPr>
        <p:grpSpPr>
          <a:xfrm>
            <a:off x="1427592" y="1411099"/>
            <a:ext cx="5903203" cy="1179701"/>
            <a:chOff x="1427592" y="1448406"/>
            <a:chExt cx="5903203" cy="117970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9F9EEDD-BD72-4248-B8D7-7776C4F0D30F}"/>
                </a:ext>
              </a:extLst>
            </p:cNvPr>
            <p:cNvSpPr txBox="1"/>
            <p:nvPr/>
          </p:nvSpPr>
          <p:spPr>
            <a:xfrm>
              <a:off x="1427592" y="1901692"/>
              <a:ext cx="5645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e-beam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358CC66-5F46-B646-BF4C-6FC81FBA3CC2}"/>
                </a:ext>
              </a:extLst>
            </p:cNvPr>
            <p:cNvCxnSpPr/>
            <p:nvPr/>
          </p:nvCxnSpPr>
          <p:spPr>
            <a:xfrm flipH="1">
              <a:off x="6858968" y="1905000"/>
              <a:ext cx="47182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D3978C-F243-B849-A361-8D2182AAEB15}"/>
                </a:ext>
              </a:extLst>
            </p:cNvPr>
            <p:cNvCxnSpPr/>
            <p:nvPr/>
          </p:nvCxnSpPr>
          <p:spPr>
            <a:xfrm flipH="1">
              <a:off x="1752616" y="1905000"/>
              <a:ext cx="47182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7C00A45-BEB8-E64A-87FA-8FDD04001572}"/>
                </a:ext>
              </a:extLst>
            </p:cNvPr>
            <p:cNvCxnSpPr/>
            <p:nvPr/>
          </p:nvCxnSpPr>
          <p:spPr>
            <a:xfrm>
              <a:off x="3208621" y="1905000"/>
              <a:ext cx="267024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8481236-2146-464F-AE7B-967E031E29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6691" y="1524692"/>
              <a:ext cx="323776" cy="38030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389D56A-86BD-2F46-B76A-3FA7CEF873BD}"/>
                </a:ext>
              </a:extLst>
            </p:cNvPr>
            <p:cNvSpPr txBox="1"/>
            <p:nvPr/>
          </p:nvSpPr>
          <p:spPr>
            <a:xfrm>
              <a:off x="4295990" y="2381886"/>
              <a:ext cx="535724" cy="24622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B54E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X-rays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3C1CCFE-8932-AB47-8DF9-4EF1EA1E4E7A}"/>
                </a:ext>
              </a:extLst>
            </p:cNvPr>
            <p:cNvCxnSpPr>
              <a:stCxn id="93" idx="3"/>
              <a:endCxn id="94" idx="3"/>
            </p:cNvCxnSpPr>
            <p:nvPr/>
          </p:nvCxnSpPr>
          <p:spPr>
            <a:xfrm>
              <a:off x="2688451" y="1895697"/>
              <a:ext cx="3661968" cy="0"/>
            </a:xfrm>
            <a:prstGeom prst="line">
              <a:avLst/>
            </a:prstGeom>
            <a:ln w="12700"/>
            <a:effec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2E4A800-8967-7D4F-93F0-2BD8BEB19B4B}"/>
                </a:ext>
              </a:extLst>
            </p:cNvPr>
            <p:cNvCxnSpPr>
              <a:cxnSpLocks/>
            </p:cNvCxnSpPr>
            <p:nvPr/>
          </p:nvCxnSpPr>
          <p:spPr>
            <a:xfrm>
              <a:off x="2685599" y="2381886"/>
              <a:ext cx="3664818" cy="1"/>
            </a:xfrm>
            <a:prstGeom prst="line">
              <a:avLst/>
            </a:prstGeom>
            <a:ln w="12700"/>
            <a:effec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D98009A-3FD0-F54C-A45C-6ECF0C0767F8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688451" y="1895729"/>
              <a:ext cx="2" cy="480195"/>
            </a:xfrm>
            <a:prstGeom prst="line">
              <a:avLst/>
            </a:prstGeom>
            <a:ln w="12700"/>
            <a:effec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644193D-A073-B04E-9FAC-DA521EBC0D2C}"/>
                </a:ext>
              </a:extLst>
            </p:cNvPr>
            <p:cNvCxnSpPr>
              <a:cxnSpLocks/>
              <a:stCxn id="94" idx="3"/>
              <a:endCxn id="95" idx="1"/>
            </p:cNvCxnSpPr>
            <p:nvPr/>
          </p:nvCxnSpPr>
          <p:spPr>
            <a:xfrm>
              <a:off x="6350419" y="1895729"/>
              <a:ext cx="0" cy="480195"/>
            </a:xfrm>
            <a:prstGeom prst="line">
              <a:avLst/>
            </a:prstGeom>
            <a:ln w="12700"/>
            <a:effec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64BCC59-49D9-A246-9B38-217264E2FFC1}"/>
                </a:ext>
              </a:extLst>
            </p:cNvPr>
            <p:cNvSpPr/>
            <p:nvPr/>
          </p:nvSpPr>
          <p:spPr>
            <a:xfrm rot="2700000">
              <a:off x="2657231" y="1747165"/>
              <a:ext cx="36576" cy="271200"/>
            </a:xfrm>
            <a:prstGeom prst="rect">
              <a:avLst/>
            </a:prstGeom>
            <a:solidFill>
              <a:srgbClr val="37AAD9"/>
            </a:solidFill>
            <a:ln w="9525" cap="flat" cmpd="sng" algn="ctr">
              <a:solidFill>
                <a:srgbClr val="37AAD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48598BE-B5C5-CE40-B533-EFA8F3C6D33D}"/>
                </a:ext>
              </a:extLst>
            </p:cNvPr>
            <p:cNvSpPr/>
            <p:nvPr/>
          </p:nvSpPr>
          <p:spPr>
            <a:xfrm rot="8100000">
              <a:off x="6345063" y="1747165"/>
              <a:ext cx="36576" cy="271200"/>
            </a:xfrm>
            <a:prstGeom prst="rect">
              <a:avLst/>
            </a:prstGeom>
            <a:solidFill>
              <a:srgbClr val="37AAD9"/>
            </a:solidFill>
            <a:ln w="9525" cap="flat" cmpd="sng" algn="ctr">
              <a:solidFill>
                <a:srgbClr val="37AAD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C69AB90-62B6-1C44-AB6E-5774285CB58C}"/>
                </a:ext>
              </a:extLst>
            </p:cNvPr>
            <p:cNvSpPr/>
            <p:nvPr/>
          </p:nvSpPr>
          <p:spPr>
            <a:xfrm rot="2700000">
              <a:off x="6345063" y="2253224"/>
              <a:ext cx="36576" cy="271200"/>
            </a:xfrm>
            <a:prstGeom prst="rect">
              <a:avLst/>
            </a:prstGeom>
            <a:solidFill>
              <a:srgbClr val="37AAD9"/>
            </a:solidFill>
            <a:ln w="9525" cap="flat" cmpd="sng" algn="ctr">
              <a:solidFill>
                <a:srgbClr val="37AAD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D7E2369-9A01-A64C-8621-66D2D6758D48}"/>
                </a:ext>
              </a:extLst>
            </p:cNvPr>
            <p:cNvSpPr/>
            <p:nvPr/>
          </p:nvSpPr>
          <p:spPr>
            <a:xfrm rot="16200000">
              <a:off x="2608859" y="2057884"/>
              <a:ext cx="153480" cy="153597"/>
            </a:xfrm>
            <a:custGeom>
              <a:avLst/>
              <a:gdLst>
                <a:gd name="connsiteX0" fmla="*/ 0 w 286144"/>
                <a:gd name="connsiteY0" fmla="*/ 0 h 286362"/>
                <a:gd name="connsiteX1" fmla="*/ 286144 w 286144"/>
                <a:gd name="connsiteY1" fmla="*/ 0 h 286362"/>
                <a:gd name="connsiteX2" fmla="*/ 286144 w 286144"/>
                <a:gd name="connsiteY2" fmla="*/ 83934 h 286362"/>
                <a:gd name="connsiteX3" fmla="*/ 226897 w 286144"/>
                <a:gd name="connsiteY3" fmla="*/ 143182 h 286362"/>
                <a:gd name="connsiteX4" fmla="*/ 286144 w 286144"/>
                <a:gd name="connsiteY4" fmla="*/ 202430 h 286362"/>
                <a:gd name="connsiteX5" fmla="*/ 286144 w 286144"/>
                <a:gd name="connsiteY5" fmla="*/ 286362 h 286362"/>
                <a:gd name="connsiteX6" fmla="*/ 0 w 286144"/>
                <a:gd name="connsiteY6" fmla="*/ 286362 h 286362"/>
                <a:gd name="connsiteX7" fmla="*/ 0 w 286144"/>
                <a:gd name="connsiteY7" fmla="*/ 202108 h 286362"/>
                <a:gd name="connsiteX8" fmla="*/ 1594 w 286144"/>
                <a:gd name="connsiteY8" fmla="*/ 202430 h 286362"/>
                <a:gd name="connsiteX9" fmla="*/ 60841 w 286144"/>
                <a:gd name="connsiteY9" fmla="*/ 143182 h 286362"/>
                <a:gd name="connsiteX10" fmla="*/ 1594 w 286144"/>
                <a:gd name="connsiteY10" fmla="*/ 83934 h 286362"/>
                <a:gd name="connsiteX11" fmla="*/ 0 w 286144"/>
                <a:gd name="connsiteY11" fmla="*/ 84256 h 28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144" h="286362">
                  <a:moveTo>
                    <a:pt x="0" y="0"/>
                  </a:moveTo>
                  <a:lnTo>
                    <a:pt x="286144" y="0"/>
                  </a:lnTo>
                  <a:lnTo>
                    <a:pt x="286144" y="83934"/>
                  </a:lnTo>
                  <a:cubicBezTo>
                    <a:pt x="253423" y="83934"/>
                    <a:pt x="226897" y="110460"/>
                    <a:pt x="226897" y="143182"/>
                  </a:cubicBezTo>
                  <a:cubicBezTo>
                    <a:pt x="226897" y="175904"/>
                    <a:pt x="253423" y="202430"/>
                    <a:pt x="286144" y="202430"/>
                  </a:cubicBezTo>
                  <a:lnTo>
                    <a:pt x="286144" y="286362"/>
                  </a:lnTo>
                  <a:lnTo>
                    <a:pt x="0" y="286362"/>
                  </a:lnTo>
                  <a:lnTo>
                    <a:pt x="0" y="202108"/>
                  </a:lnTo>
                  <a:lnTo>
                    <a:pt x="1594" y="202430"/>
                  </a:lnTo>
                  <a:cubicBezTo>
                    <a:pt x="34315" y="202430"/>
                    <a:pt x="60841" y="175904"/>
                    <a:pt x="60841" y="143182"/>
                  </a:cubicBezTo>
                  <a:cubicBezTo>
                    <a:pt x="60841" y="110460"/>
                    <a:pt x="34315" y="83934"/>
                    <a:pt x="1594" y="83934"/>
                  </a:cubicBezTo>
                  <a:lnTo>
                    <a:pt x="0" y="842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4ACF69D-16AF-3449-A124-80955ADE7D19}"/>
                </a:ext>
              </a:extLst>
            </p:cNvPr>
            <p:cNvCxnSpPr/>
            <p:nvPr/>
          </p:nvCxnSpPr>
          <p:spPr>
            <a:xfrm rot="16200000">
              <a:off x="2685599" y="2057884"/>
              <a:ext cx="0" cy="1535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420BA7C-1AAE-DA4B-BC59-9CFA31AD217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653836" y="2102888"/>
              <a:ext cx="63557" cy="635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CDE2C07-AA50-454E-B92D-2FCCEA896F45}"/>
                </a:ext>
              </a:extLst>
            </p:cNvPr>
            <p:cNvSpPr/>
            <p:nvPr/>
          </p:nvSpPr>
          <p:spPr>
            <a:xfrm rot="5400000">
              <a:off x="6273675" y="2057899"/>
              <a:ext cx="153482" cy="153599"/>
            </a:xfrm>
            <a:custGeom>
              <a:avLst/>
              <a:gdLst>
                <a:gd name="connsiteX0" fmla="*/ 0 w 286144"/>
                <a:gd name="connsiteY0" fmla="*/ 0 h 286362"/>
                <a:gd name="connsiteX1" fmla="*/ 286144 w 286144"/>
                <a:gd name="connsiteY1" fmla="*/ 0 h 286362"/>
                <a:gd name="connsiteX2" fmla="*/ 286144 w 286144"/>
                <a:gd name="connsiteY2" fmla="*/ 83934 h 286362"/>
                <a:gd name="connsiteX3" fmla="*/ 226897 w 286144"/>
                <a:gd name="connsiteY3" fmla="*/ 143182 h 286362"/>
                <a:gd name="connsiteX4" fmla="*/ 286144 w 286144"/>
                <a:gd name="connsiteY4" fmla="*/ 202430 h 286362"/>
                <a:gd name="connsiteX5" fmla="*/ 286144 w 286144"/>
                <a:gd name="connsiteY5" fmla="*/ 286362 h 286362"/>
                <a:gd name="connsiteX6" fmla="*/ 0 w 286144"/>
                <a:gd name="connsiteY6" fmla="*/ 286362 h 286362"/>
                <a:gd name="connsiteX7" fmla="*/ 0 w 286144"/>
                <a:gd name="connsiteY7" fmla="*/ 202108 h 286362"/>
                <a:gd name="connsiteX8" fmla="*/ 1594 w 286144"/>
                <a:gd name="connsiteY8" fmla="*/ 202430 h 286362"/>
                <a:gd name="connsiteX9" fmla="*/ 60841 w 286144"/>
                <a:gd name="connsiteY9" fmla="*/ 143182 h 286362"/>
                <a:gd name="connsiteX10" fmla="*/ 1594 w 286144"/>
                <a:gd name="connsiteY10" fmla="*/ 83934 h 286362"/>
                <a:gd name="connsiteX11" fmla="*/ 0 w 286144"/>
                <a:gd name="connsiteY11" fmla="*/ 84256 h 28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144" h="286362">
                  <a:moveTo>
                    <a:pt x="0" y="0"/>
                  </a:moveTo>
                  <a:lnTo>
                    <a:pt x="286144" y="0"/>
                  </a:lnTo>
                  <a:lnTo>
                    <a:pt x="286144" y="83934"/>
                  </a:lnTo>
                  <a:cubicBezTo>
                    <a:pt x="253423" y="83934"/>
                    <a:pt x="226897" y="110460"/>
                    <a:pt x="226897" y="143182"/>
                  </a:cubicBezTo>
                  <a:cubicBezTo>
                    <a:pt x="226897" y="175904"/>
                    <a:pt x="253423" y="202430"/>
                    <a:pt x="286144" y="202430"/>
                  </a:cubicBezTo>
                  <a:lnTo>
                    <a:pt x="286144" y="286362"/>
                  </a:lnTo>
                  <a:lnTo>
                    <a:pt x="0" y="286362"/>
                  </a:lnTo>
                  <a:lnTo>
                    <a:pt x="0" y="202108"/>
                  </a:lnTo>
                  <a:lnTo>
                    <a:pt x="1594" y="202430"/>
                  </a:lnTo>
                  <a:cubicBezTo>
                    <a:pt x="34315" y="202430"/>
                    <a:pt x="60841" y="175904"/>
                    <a:pt x="60841" y="143182"/>
                  </a:cubicBezTo>
                  <a:cubicBezTo>
                    <a:pt x="60841" y="110460"/>
                    <a:pt x="34315" y="83934"/>
                    <a:pt x="1594" y="83934"/>
                  </a:cubicBezTo>
                  <a:lnTo>
                    <a:pt x="0" y="842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63482C4-57FB-4D41-8DA2-6451CF5ED0A7}"/>
                </a:ext>
              </a:extLst>
            </p:cNvPr>
            <p:cNvCxnSpPr/>
            <p:nvPr/>
          </p:nvCxnSpPr>
          <p:spPr>
            <a:xfrm rot="5400000">
              <a:off x="6350416" y="2057899"/>
              <a:ext cx="0" cy="15359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4FDF01D-B7A2-424C-BA10-428772240BD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318637" y="2102887"/>
              <a:ext cx="63558" cy="635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0E76CE4-E9D4-BB47-B3C8-98E1692E7D20}"/>
                </a:ext>
              </a:extLst>
            </p:cNvPr>
            <p:cNvCxnSpPr/>
            <p:nvPr/>
          </p:nvCxnSpPr>
          <p:spPr>
            <a:xfrm>
              <a:off x="6198489" y="1524692"/>
              <a:ext cx="33668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4D2C52-8E04-654E-A646-D59FD848CA14}"/>
                </a:ext>
              </a:extLst>
            </p:cNvPr>
            <p:cNvCxnSpPr>
              <a:cxnSpLocks/>
            </p:cNvCxnSpPr>
            <p:nvPr/>
          </p:nvCxnSpPr>
          <p:spPr>
            <a:xfrm>
              <a:off x="6535176" y="1526893"/>
              <a:ext cx="323776" cy="38030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cxnSp>
        <p:sp>
          <p:nvSpPr>
            <p:cNvPr id="104" name="Isosceles Triangle 35">
              <a:extLst>
                <a:ext uri="{FF2B5EF4-FFF2-40B4-BE49-F238E27FC236}">
                  <a16:creationId xmlns:a16="http://schemas.microsoft.com/office/drawing/2014/main" id="{DC03F9F1-1564-A64A-859C-5BB6FAFC4EC0}"/>
                </a:ext>
              </a:extLst>
            </p:cNvPr>
            <p:cNvSpPr>
              <a:spLocks noChangeAspect="1"/>
            </p:cNvSpPr>
            <p:nvPr/>
          </p:nvSpPr>
          <p:spPr>
            <a:xfrm rot="9000000">
              <a:off x="5793214" y="1747768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Isosceles Triangle 36">
              <a:extLst>
                <a:ext uri="{FF2B5EF4-FFF2-40B4-BE49-F238E27FC236}">
                  <a16:creationId xmlns:a16="http://schemas.microsoft.com/office/drawing/2014/main" id="{4E01B788-3CAA-E64D-8267-FC6B4860E147}"/>
                </a:ext>
              </a:extLst>
            </p:cNvPr>
            <p:cNvSpPr>
              <a:spLocks noChangeAspect="1"/>
            </p:cNvSpPr>
            <p:nvPr/>
          </p:nvSpPr>
          <p:spPr>
            <a:xfrm rot="19800000">
              <a:off x="6142003" y="1462331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Isosceles Triangle 33">
              <a:extLst>
                <a:ext uri="{FF2B5EF4-FFF2-40B4-BE49-F238E27FC236}">
                  <a16:creationId xmlns:a16="http://schemas.microsoft.com/office/drawing/2014/main" id="{5AEE3C37-D027-3A41-9AC7-5E77F45EBB4A}"/>
                </a:ext>
              </a:extLst>
            </p:cNvPr>
            <p:cNvSpPr>
              <a:spLocks noChangeAspect="1"/>
            </p:cNvSpPr>
            <p:nvPr/>
          </p:nvSpPr>
          <p:spPr>
            <a:xfrm rot="1800000">
              <a:off x="6490792" y="1462331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Isosceles Triangle 34">
              <a:extLst>
                <a:ext uri="{FF2B5EF4-FFF2-40B4-BE49-F238E27FC236}">
                  <a16:creationId xmlns:a16="http://schemas.microsoft.com/office/drawing/2014/main" id="{CE241CCE-BF0F-8042-BC13-8544F90A1794}"/>
                </a:ext>
              </a:extLst>
            </p:cNvPr>
            <p:cNvSpPr>
              <a:spLocks noChangeAspect="1"/>
            </p:cNvSpPr>
            <p:nvPr/>
          </p:nvSpPr>
          <p:spPr>
            <a:xfrm rot="12600000">
              <a:off x="6839582" y="1747768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EB1C57-A129-064C-A87F-DB2DA9E051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4428" y="1530916"/>
              <a:ext cx="323776" cy="38030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E676C8F-1A47-9F47-A664-66327BE6EE93}"/>
                </a:ext>
              </a:extLst>
            </p:cNvPr>
            <p:cNvCxnSpPr/>
            <p:nvPr/>
          </p:nvCxnSpPr>
          <p:spPr>
            <a:xfrm>
              <a:off x="2546226" y="1530916"/>
              <a:ext cx="33668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CAFD266-618A-4A4A-B567-863AE22D30DC}"/>
                </a:ext>
              </a:extLst>
            </p:cNvPr>
            <p:cNvCxnSpPr>
              <a:cxnSpLocks/>
            </p:cNvCxnSpPr>
            <p:nvPr/>
          </p:nvCxnSpPr>
          <p:spPr>
            <a:xfrm>
              <a:off x="2882913" y="1533117"/>
              <a:ext cx="323776" cy="38030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cxnSp>
        <p:sp>
          <p:nvSpPr>
            <p:cNvPr id="111" name="Isosceles Triangle 35">
              <a:extLst>
                <a:ext uri="{FF2B5EF4-FFF2-40B4-BE49-F238E27FC236}">
                  <a16:creationId xmlns:a16="http://schemas.microsoft.com/office/drawing/2014/main" id="{070BA8DB-DA02-1745-AD69-CF47C95B6B14}"/>
                </a:ext>
              </a:extLst>
            </p:cNvPr>
            <p:cNvSpPr>
              <a:spLocks noChangeAspect="1"/>
            </p:cNvSpPr>
            <p:nvPr/>
          </p:nvSpPr>
          <p:spPr>
            <a:xfrm rot="9000000">
              <a:off x="2140951" y="1753992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Isosceles Triangle 36">
              <a:extLst>
                <a:ext uri="{FF2B5EF4-FFF2-40B4-BE49-F238E27FC236}">
                  <a16:creationId xmlns:a16="http://schemas.microsoft.com/office/drawing/2014/main" id="{8064C5C1-3DC6-CE4C-A16D-0EA1FD9BC862}"/>
                </a:ext>
              </a:extLst>
            </p:cNvPr>
            <p:cNvSpPr>
              <a:spLocks noChangeAspect="1"/>
            </p:cNvSpPr>
            <p:nvPr/>
          </p:nvSpPr>
          <p:spPr>
            <a:xfrm rot="19800000">
              <a:off x="2489740" y="1468555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Isosceles Triangle 33">
              <a:extLst>
                <a:ext uri="{FF2B5EF4-FFF2-40B4-BE49-F238E27FC236}">
                  <a16:creationId xmlns:a16="http://schemas.microsoft.com/office/drawing/2014/main" id="{000243F3-64C1-2740-B343-A1EC412270AE}"/>
                </a:ext>
              </a:extLst>
            </p:cNvPr>
            <p:cNvSpPr>
              <a:spLocks noChangeAspect="1"/>
            </p:cNvSpPr>
            <p:nvPr/>
          </p:nvSpPr>
          <p:spPr>
            <a:xfrm rot="1800000">
              <a:off x="2838529" y="1468555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Isosceles Triangle 34">
              <a:extLst>
                <a:ext uri="{FF2B5EF4-FFF2-40B4-BE49-F238E27FC236}">
                  <a16:creationId xmlns:a16="http://schemas.microsoft.com/office/drawing/2014/main" id="{D26DEA68-2F07-BC4F-A397-B650340E4181}"/>
                </a:ext>
              </a:extLst>
            </p:cNvPr>
            <p:cNvSpPr>
              <a:spLocks noChangeAspect="1"/>
            </p:cNvSpPr>
            <p:nvPr/>
          </p:nvSpPr>
          <p:spPr>
            <a:xfrm rot="12600000">
              <a:off x="3187319" y="1753992"/>
              <a:ext cx="109728" cy="201168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82AAF59-C4AA-E64A-AB0A-4DD601AF0F49}"/>
                </a:ext>
              </a:extLst>
            </p:cNvPr>
            <p:cNvSpPr/>
            <p:nvPr/>
          </p:nvSpPr>
          <p:spPr>
            <a:xfrm>
              <a:off x="3652846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A304ACA-85DA-384D-8A80-86321F7583CF}"/>
                </a:ext>
              </a:extLst>
            </p:cNvPr>
            <p:cNvSpPr/>
            <p:nvPr/>
          </p:nvSpPr>
          <p:spPr>
            <a:xfrm>
              <a:off x="3763463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464DFF9-5D08-7448-8B70-CB850298112C}"/>
                </a:ext>
              </a:extLst>
            </p:cNvPr>
            <p:cNvSpPr/>
            <p:nvPr/>
          </p:nvSpPr>
          <p:spPr>
            <a:xfrm>
              <a:off x="3874080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32E3ADC-A52B-EE45-ACFC-6BAEE2CB7BE5}"/>
                </a:ext>
              </a:extLst>
            </p:cNvPr>
            <p:cNvSpPr/>
            <p:nvPr/>
          </p:nvSpPr>
          <p:spPr>
            <a:xfrm>
              <a:off x="3984697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A32AA67-1A5E-944A-BEA0-7CC5F6BD866A}"/>
                </a:ext>
              </a:extLst>
            </p:cNvPr>
            <p:cNvSpPr/>
            <p:nvPr/>
          </p:nvSpPr>
          <p:spPr>
            <a:xfrm>
              <a:off x="4095314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E728DC2-4E4D-C049-B55D-074CFBA86250}"/>
                </a:ext>
              </a:extLst>
            </p:cNvPr>
            <p:cNvSpPr/>
            <p:nvPr/>
          </p:nvSpPr>
          <p:spPr>
            <a:xfrm>
              <a:off x="4205931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021F25F-C162-1F44-B7B1-87B7BD8A2594}"/>
                </a:ext>
              </a:extLst>
            </p:cNvPr>
            <p:cNvSpPr/>
            <p:nvPr/>
          </p:nvSpPr>
          <p:spPr>
            <a:xfrm>
              <a:off x="4316548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CF17D54-1887-4543-BDC1-01ACBD2148E0}"/>
                </a:ext>
              </a:extLst>
            </p:cNvPr>
            <p:cNvSpPr/>
            <p:nvPr/>
          </p:nvSpPr>
          <p:spPr>
            <a:xfrm>
              <a:off x="4427165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9EABF6F-BD24-DD4C-983A-E9764A444306}"/>
                </a:ext>
              </a:extLst>
            </p:cNvPr>
            <p:cNvSpPr/>
            <p:nvPr/>
          </p:nvSpPr>
          <p:spPr>
            <a:xfrm>
              <a:off x="4532829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6C93670-730A-7E48-A2FE-67A148813A81}"/>
                </a:ext>
              </a:extLst>
            </p:cNvPr>
            <p:cNvSpPr/>
            <p:nvPr/>
          </p:nvSpPr>
          <p:spPr>
            <a:xfrm>
              <a:off x="4643446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9557DC6-39CA-2A41-A391-0AE1972D2832}"/>
                </a:ext>
              </a:extLst>
            </p:cNvPr>
            <p:cNvSpPr/>
            <p:nvPr/>
          </p:nvSpPr>
          <p:spPr>
            <a:xfrm>
              <a:off x="4754063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AA55B45-6F01-AC4F-BA54-CDC7B330F38F}"/>
                </a:ext>
              </a:extLst>
            </p:cNvPr>
            <p:cNvSpPr/>
            <p:nvPr/>
          </p:nvSpPr>
          <p:spPr>
            <a:xfrm>
              <a:off x="4864680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50730B7-4FB8-6240-BE90-0A6AE6E213CE}"/>
                </a:ext>
              </a:extLst>
            </p:cNvPr>
            <p:cNvSpPr/>
            <p:nvPr/>
          </p:nvSpPr>
          <p:spPr>
            <a:xfrm>
              <a:off x="4975297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8EA77ED-6E0E-3442-B1F7-A61084203DCD}"/>
                </a:ext>
              </a:extLst>
            </p:cNvPr>
            <p:cNvSpPr/>
            <p:nvPr/>
          </p:nvSpPr>
          <p:spPr>
            <a:xfrm>
              <a:off x="5085908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E81CF0B-06B4-934F-A697-4A6D3394F5C3}"/>
                </a:ext>
              </a:extLst>
            </p:cNvPr>
            <p:cNvSpPr/>
            <p:nvPr/>
          </p:nvSpPr>
          <p:spPr>
            <a:xfrm>
              <a:off x="5196531" y="1712455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004D359C-2D13-9F4E-AC8F-8D3E48B7EFC4}"/>
                </a:ext>
              </a:extLst>
            </p:cNvPr>
            <p:cNvSpPr/>
            <p:nvPr/>
          </p:nvSpPr>
          <p:spPr>
            <a:xfrm>
              <a:off x="5307148" y="1712455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85D4A8C-75C0-6843-92E9-8A88BF36CFD0}"/>
                </a:ext>
              </a:extLst>
            </p:cNvPr>
            <p:cNvSpPr/>
            <p:nvPr/>
          </p:nvSpPr>
          <p:spPr>
            <a:xfrm>
              <a:off x="5307148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3E36BA1-9C1B-7741-967D-B1DBD8A72411}"/>
                </a:ext>
              </a:extLst>
            </p:cNvPr>
            <p:cNvSpPr/>
            <p:nvPr/>
          </p:nvSpPr>
          <p:spPr>
            <a:xfrm>
              <a:off x="3652846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80224DE-A3CE-014D-B185-40257E5E3CCD}"/>
                </a:ext>
              </a:extLst>
            </p:cNvPr>
            <p:cNvSpPr/>
            <p:nvPr/>
          </p:nvSpPr>
          <p:spPr>
            <a:xfrm>
              <a:off x="3763463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4B8644B-E5B3-AF4B-8FD4-1FFDB5A733D5}"/>
                </a:ext>
              </a:extLst>
            </p:cNvPr>
            <p:cNvSpPr/>
            <p:nvPr/>
          </p:nvSpPr>
          <p:spPr>
            <a:xfrm>
              <a:off x="3874080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C6FC86BC-1349-B04B-AA5A-B8BC80DD0521}"/>
                </a:ext>
              </a:extLst>
            </p:cNvPr>
            <p:cNvSpPr/>
            <p:nvPr/>
          </p:nvSpPr>
          <p:spPr>
            <a:xfrm>
              <a:off x="3984697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BD8E5C1-4FB1-214D-B1C2-BD8B1E50E580}"/>
                </a:ext>
              </a:extLst>
            </p:cNvPr>
            <p:cNvSpPr/>
            <p:nvPr/>
          </p:nvSpPr>
          <p:spPr>
            <a:xfrm>
              <a:off x="4095314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2601EB5-7FC0-E94C-8A42-378615158540}"/>
                </a:ext>
              </a:extLst>
            </p:cNvPr>
            <p:cNvSpPr/>
            <p:nvPr/>
          </p:nvSpPr>
          <p:spPr>
            <a:xfrm>
              <a:off x="4205931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8E0088D-C641-784E-B4DC-9781514FD5FF}"/>
                </a:ext>
              </a:extLst>
            </p:cNvPr>
            <p:cNvSpPr/>
            <p:nvPr/>
          </p:nvSpPr>
          <p:spPr>
            <a:xfrm>
              <a:off x="4316548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AC8B504-C6E1-FB42-83CE-A6C4E948DDB9}"/>
                </a:ext>
              </a:extLst>
            </p:cNvPr>
            <p:cNvSpPr/>
            <p:nvPr/>
          </p:nvSpPr>
          <p:spPr>
            <a:xfrm>
              <a:off x="4422212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777E5EDA-C2F4-514B-848E-5BADEA6E54C8}"/>
                </a:ext>
              </a:extLst>
            </p:cNvPr>
            <p:cNvSpPr/>
            <p:nvPr/>
          </p:nvSpPr>
          <p:spPr>
            <a:xfrm>
              <a:off x="4532829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307E2F5-EB96-A04F-B090-BB4FC17762FC}"/>
                </a:ext>
              </a:extLst>
            </p:cNvPr>
            <p:cNvSpPr/>
            <p:nvPr/>
          </p:nvSpPr>
          <p:spPr>
            <a:xfrm>
              <a:off x="4643446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6774BAD-1490-E948-8387-62DFB99F50F9}"/>
                </a:ext>
              </a:extLst>
            </p:cNvPr>
            <p:cNvSpPr/>
            <p:nvPr/>
          </p:nvSpPr>
          <p:spPr>
            <a:xfrm>
              <a:off x="4754063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02BED5C-3825-AB4A-A24C-832067619F6B}"/>
                </a:ext>
              </a:extLst>
            </p:cNvPr>
            <p:cNvSpPr/>
            <p:nvPr/>
          </p:nvSpPr>
          <p:spPr>
            <a:xfrm>
              <a:off x="4864680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1463C31-34CC-3A44-9D2C-2DCA1619D2FB}"/>
                </a:ext>
              </a:extLst>
            </p:cNvPr>
            <p:cNvSpPr/>
            <p:nvPr/>
          </p:nvSpPr>
          <p:spPr>
            <a:xfrm>
              <a:off x="4975297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087FFEBF-4130-DF44-AFB9-E5D814E8DB23}"/>
                </a:ext>
              </a:extLst>
            </p:cNvPr>
            <p:cNvSpPr/>
            <p:nvPr/>
          </p:nvSpPr>
          <p:spPr>
            <a:xfrm>
              <a:off x="5085908" y="1934100"/>
              <a:ext cx="110617" cy="152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5E4ACF6-E1F3-B646-BCA4-5CCFD2FCAAFC}"/>
                </a:ext>
              </a:extLst>
            </p:cNvPr>
            <p:cNvSpPr/>
            <p:nvPr/>
          </p:nvSpPr>
          <p:spPr>
            <a:xfrm>
              <a:off x="5196531" y="1934100"/>
              <a:ext cx="110617" cy="152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5D818E9-3606-7444-A777-789E30530211}"/>
                </a:ext>
              </a:extLst>
            </p:cNvPr>
            <p:cNvSpPr txBox="1"/>
            <p:nvPr/>
          </p:nvSpPr>
          <p:spPr>
            <a:xfrm>
              <a:off x="4150606" y="1448406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Undulator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F2CC1CD-1C45-DA4C-BD6A-4E3FB8A227FE}"/>
                </a:ext>
              </a:extLst>
            </p:cNvPr>
            <p:cNvSpPr/>
            <p:nvPr/>
          </p:nvSpPr>
          <p:spPr>
            <a:xfrm rot="8100000">
              <a:off x="2681328" y="2259216"/>
              <a:ext cx="36576" cy="271200"/>
            </a:xfrm>
            <a:prstGeom prst="rect">
              <a:avLst/>
            </a:prstGeom>
            <a:solidFill>
              <a:srgbClr val="37AAD9"/>
            </a:solidFill>
            <a:ln w="9525" cap="flat" cmpd="sng" algn="ctr">
              <a:solidFill>
                <a:srgbClr val="37AAD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7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52CB-6869-AC41-88A8-EE4C3062C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to build cavity and install in LCLS and test concept on LCLS-I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0C4BA-4DD1-1041-9ABF-6DC09EACF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Use two-bunch beam pulse in </a:t>
            </a:r>
            <a:r>
              <a:rPr lang="en-US" dirty="0" err="1"/>
              <a:t>CuRF</a:t>
            </a:r>
            <a:r>
              <a:rPr lang="en-US" dirty="0"/>
              <a:t> </a:t>
            </a:r>
            <a:r>
              <a:rPr lang="en-US" dirty="0" err="1"/>
              <a:t>linac</a:t>
            </a:r>
            <a:r>
              <a:rPr lang="en-US" dirty="0"/>
              <a:t> to test effect on 2</a:t>
            </a:r>
            <a:r>
              <a:rPr lang="en-US" baseline="30000" dirty="0"/>
              <a:t>nd</a:t>
            </a:r>
            <a:r>
              <a:rPr lang="en-US" dirty="0"/>
              <a:t> bunch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6754D-0CF7-8647-B64D-E581BCC88C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B0C55-E891-A045-ABE4-AED35893E4DC}"/>
              </a:ext>
            </a:extLst>
          </p:cNvPr>
          <p:cNvSpPr txBox="1"/>
          <p:nvPr/>
        </p:nvSpPr>
        <p:spPr>
          <a:xfrm>
            <a:off x="457201" y="4406803"/>
            <a:ext cx="837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Argonne Personnel: Kwang-</a:t>
            </a:r>
            <a:r>
              <a:rPr lang="en-US" dirty="0" err="1"/>
              <a:t>Je</a:t>
            </a:r>
            <a:r>
              <a:rPr lang="en-US" dirty="0"/>
              <a:t> Kim (PI), Yuri </a:t>
            </a:r>
            <a:r>
              <a:rPr lang="en-US" dirty="0" err="1"/>
              <a:t>Shvyd’ko</a:t>
            </a:r>
            <a:r>
              <a:rPr lang="en-US" dirty="0"/>
              <a:t> (co-PI), Deming Shu (co-PI), Marion White (PM), Ryan Lindberg, </a:t>
            </a:r>
            <a:r>
              <a:rPr lang="en-US" dirty="0" err="1"/>
              <a:t>Lahsen</a:t>
            </a:r>
            <a:r>
              <a:rPr lang="en-US" dirty="0"/>
              <a:t> </a:t>
            </a:r>
            <a:r>
              <a:rPr lang="en-US" dirty="0" err="1"/>
              <a:t>Assoufid</a:t>
            </a:r>
            <a:r>
              <a:rPr lang="en-US" dirty="0"/>
              <a:t>, </a:t>
            </a:r>
            <a:r>
              <a:rPr lang="en-US" dirty="0" err="1"/>
              <a:t>Xianbo</a:t>
            </a:r>
            <a:r>
              <a:rPr lang="en-US" dirty="0"/>
              <a:t> Shi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939E5-D5E0-224D-8E0F-2FF66A6150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307975"/>
            <a:ext cx="6614575" cy="3175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C942D3-0647-8444-A6C7-F91862502AE2}"/>
              </a:ext>
            </a:extLst>
          </p:cNvPr>
          <p:cNvSpPr txBox="1"/>
          <p:nvPr/>
        </p:nvSpPr>
        <p:spPr>
          <a:xfrm>
            <a:off x="7071776" y="1676400"/>
            <a:ext cx="1952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budget: $12.6M</a:t>
            </a:r>
          </a:p>
          <a:p>
            <a:r>
              <a:rPr lang="en-US" dirty="0"/>
              <a:t>ANL: $7.0M</a:t>
            </a:r>
          </a:p>
        </p:txBody>
      </p:sp>
    </p:spTree>
    <p:extLst>
      <p:ext uri="{BB962C8B-B14F-4D97-AF65-F5344CB8AC3E}">
        <p14:creationId xmlns:p14="http://schemas.microsoft.com/office/powerpoint/2010/main" val="27340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77" y="1688061"/>
            <a:ext cx="6858001" cy="3046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76" y="30391"/>
            <a:ext cx="5681090" cy="460772"/>
          </a:xfrm>
        </p:spPr>
        <p:txBody>
          <a:bodyPr/>
          <a:lstStyle/>
          <a:p>
            <a:r>
              <a:rPr lang="en-US" dirty="0">
                <a:solidFill>
                  <a:srgbClr val="0000CC"/>
                </a:solidFill>
              </a:rPr>
              <a:t>LEA</a:t>
            </a:r>
            <a:r>
              <a:rPr lang="en-US" dirty="0"/>
              <a:t>:</a:t>
            </a:r>
            <a:r>
              <a:rPr lang="en-US" dirty="0">
                <a:solidFill>
                  <a:srgbClr val="0000CC"/>
                </a:solidFill>
              </a:rPr>
              <a:t> L</a:t>
            </a:r>
            <a:r>
              <a:rPr lang="en-US" dirty="0">
                <a:solidFill>
                  <a:schemeClr val="tx1"/>
                </a:solidFill>
              </a:rPr>
              <a:t>inac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xtension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rea</a:t>
            </a:r>
            <a:r>
              <a:rPr lang="en-US" dirty="0"/>
              <a:t>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22516" y="3828337"/>
            <a:ext cx="5436976" cy="1302479"/>
          </a:xfrm>
        </p:spPr>
        <p:txBody>
          <a:bodyPr>
            <a:normAutofit fontScale="92500" lnSpcReduction="20000"/>
          </a:bodyPr>
          <a:lstStyle/>
          <a:p>
            <a:r>
              <a:rPr lang="en-US" sz="1950" dirty="0"/>
              <a:t>An existing radiation enclosure of ~ 53 m long;</a:t>
            </a:r>
          </a:p>
          <a:p>
            <a:r>
              <a:rPr lang="en-US" sz="1950" dirty="0"/>
              <a:t>The LEA beamline will utilize the first ~ 17 meter of the tunnel;</a:t>
            </a:r>
          </a:p>
          <a:p>
            <a:r>
              <a:rPr lang="en-US" sz="1950" dirty="0"/>
              <a:t>The end of the tunnel will serve as a S-band RF test stand.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48338" y="335909"/>
            <a:ext cx="8460888" cy="2395182"/>
            <a:chOff x="-449" y="1209675"/>
            <a:chExt cx="8888561" cy="2640573"/>
          </a:xfrm>
        </p:grpSpPr>
        <p:sp>
          <p:nvSpPr>
            <p:cNvPr id="11" name="Straight Connector 10"/>
            <p:cNvSpPr/>
            <p:nvPr/>
          </p:nvSpPr>
          <p:spPr>
            <a:xfrm flipV="1">
              <a:off x="126902" y="2141857"/>
              <a:ext cx="5399360" cy="53374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  <a:headEnd type="arrow"/>
            </a:ln>
          </p:spPr>
          <p:txBody>
            <a:bodyPr vert="horz" wrap="none" lIns="60953" tIns="35640" rIns="60953" bIns="35640" anchor="ctr" compatLnSpc="1"/>
            <a:lstStyle/>
            <a:p>
              <a:pPr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endParaRPr lang="en-US" sz="1013">
                <a:solidFill>
                  <a:srgbClr val="404040"/>
                </a:solidFill>
                <a:ea typeface="WenQuanYi Zen Hei" pitchFamily="2"/>
                <a:cs typeface="Lohit Devanagari" pitchFamily="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267059" y="2030918"/>
              <a:ext cx="932849" cy="207190"/>
              <a:chOff x="1742040" y="4074480"/>
              <a:chExt cx="2820240" cy="248760"/>
            </a:xfrm>
          </p:grpSpPr>
          <p:sp>
            <p:nvSpPr>
              <p:cNvPr id="72" name="Freeform 71"/>
              <p:cNvSpPr/>
              <p:nvPr/>
            </p:nvSpPr>
            <p:spPr>
              <a:xfrm>
                <a:off x="174204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3981960" y="4074480"/>
                <a:ext cx="58032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23532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248868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364592" y="2030918"/>
              <a:ext cx="932849" cy="207190"/>
              <a:chOff x="5060160" y="4074480"/>
              <a:chExt cx="2820240" cy="248760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506016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729972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655308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806800" y="4074480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  <a:headEnd type="arrow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449" y="2307930"/>
              <a:ext cx="429057" cy="2472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50625" tIns="25313" rIns="50625" bIns="25313" anchorCtr="0" compatLnSpc="1">
              <a:spAutoFit/>
            </a:bodyPr>
            <a:lstStyle/>
            <a:p>
              <a:pPr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r>
                <a:rPr lang="en-US" sz="923" dirty="0">
                  <a:solidFill>
                    <a:srgbClr val="0000CC"/>
                  </a:solidFill>
                  <a:ea typeface="WenQuanYi Zen Hei" pitchFamily="2"/>
                  <a:cs typeface="Lohit Devanagari" pitchFamily="2"/>
                </a:rPr>
                <a:t> </a:t>
              </a:r>
              <a:r>
                <a:rPr lang="en-US" sz="1125" dirty="0">
                  <a:solidFill>
                    <a:srgbClr val="0000CC"/>
                  </a:solidFill>
                  <a:ea typeface="WenQuanYi Zen Hei" pitchFamily="2"/>
                  <a:cs typeface="Lohit Devanagari" pitchFamily="2"/>
                </a:rPr>
                <a:t>LEA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33195" y="2405149"/>
              <a:ext cx="1038676" cy="2282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50625" tIns="25313" rIns="50625" bIns="25313" anchorCtr="0" compatLnSpc="1">
              <a:spAutoFit/>
            </a:bodyPr>
            <a:lstStyle/>
            <a:p>
              <a:pPr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r>
                <a:rPr lang="en-US" sz="1013" dirty="0">
                  <a:solidFill>
                    <a:srgbClr val="FF0000"/>
                  </a:solidFill>
                  <a:ea typeface="WenQuanYi Zen Hei" pitchFamily="2"/>
                  <a:cs typeface="Lohit Devanagari" pitchFamily="2"/>
                </a:rPr>
                <a:t>375 ~ 500 MeV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177155" y="2195231"/>
              <a:ext cx="27864" cy="234175"/>
            </a:xfrm>
            <a:custGeom>
              <a:avLst>
                <a:gd name="f0" fmla="val 54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1 10800"/>
                <a:gd name="f10" fmla="pin 0 f0 21600"/>
                <a:gd name="f11" fmla="val f9"/>
                <a:gd name="f12" fmla="val f10"/>
                <a:gd name="f13" fmla="+- 21600 0 f9"/>
                <a:gd name="f14" fmla="*/ f9 f7 1"/>
                <a:gd name="f15" fmla="*/ f10 f8 1"/>
                <a:gd name="f16" fmla="*/ 21600 f8 1"/>
                <a:gd name="f17" fmla="*/ f12 f11 1"/>
                <a:gd name="f18" fmla="*/ f11 f7 1"/>
                <a:gd name="f19" fmla="*/ f13 f7 1"/>
                <a:gd name="f20" fmla="*/ f17 1 10800"/>
                <a:gd name="f21" fmla="+- f12 0 f20"/>
                <a:gd name="f22" fmla="*/ f21 f8 1"/>
              </a:gdLst>
              <a:ahLst>
                <a:ahXY gdRefX="f1" minX="f4" maxX="f6" gdRefY="f0" minY="f4" maxY="f5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2" r="f19" b="f16"/>
              <a:pathLst>
                <a:path w="21600" h="21600">
                  <a:moveTo>
                    <a:pt x="f11" y="f5"/>
                  </a:moveTo>
                  <a:lnTo>
                    <a:pt x="f11" y="f12"/>
                  </a:lnTo>
                  <a:lnTo>
                    <a:pt x="f4" y="f12"/>
                  </a:lnTo>
                  <a:lnTo>
                    <a:pt x="f6" y="f4"/>
                  </a:lnTo>
                  <a:lnTo>
                    <a:pt x="f5" y="f12"/>
                  </a:lnTo>
                  <a:lnTo>
                    <a:pt x="f13" y="f12"/>
                  </a:lnTo>
                  <a:lnTo>
                    <a:pt x="f13" y="f5"/>
                  </a:lnTo>
                  <a:close/>
                </a:path>
              </a:pathLst>
            </a:custGeom>
            <a:solidFill>
              <a:srgbClr val="C5000B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50625" tIns="25313" rIns="50625" bIns="25313" anchor="ctr" anchorCtr="0" compatLnSpc="1">
              <a:noAutofit/>
            </a:bodyPr>
            <a:lstStyle/>
            <a:p>
              <a:pPr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endParaRPr lang="en-US" sz="1013">
                <a:solidFill>
                  <a:srgbClr val="404040"/>
                </a:solidFill>
                <a:ea typeface="WenQuanYi Zen Hei" pitchFamily="2"/>
                <a:cs typeface="Lohit Devanagari" pitchFamily="2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499861" y="1311715"/>
              <a:ext cx="3388251" cy="1318922"/>
              <a:chOff x="2492882" y="1027775"/>
              <a:chExt cx="9261026" cy="1598629"/>
            </a:xfrm>
          </p:grpSpPr>
          <p:sp>
            <p:nvSpPr>
              <p:cNvPr id="37" name="Straight Connector 36"/>
              <p:cNvSpPr/>
              <p:nvPr/>
            </p:nvSpPr>
            <p:spPr>
              <a:xfrm flipV="1">
                <a:off x="5395923" y="1965321"/>
                <a:ext cx="5599881" cy="2880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prstDash val="solid"/>
                <a:headEnd type="none"/>
              </a:ln>
            </p:spPr>
            <p:txBody>
              <a:bodyPr vert="horz" wrap="none" lIns="60953" tIns="35640" rIns="60953" bIns="35640" anchor="ctr" compatLnSpc="1"/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9824281" y="1838242"/>
                <a:ext cx="580680" cy="248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5869682" y="1860561"/>
                <a:ext cx="2820240" cy="248760"/>
                <a:chOff x="4028040" y="2039759"/>
                <a:chExt cx="2820240" cy="248760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4028040" y="2039759"/>
                  <a:ext cx="580680" cy="24876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950E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267600" y="2039759"/>
                  <a:ext cx="580680" cy="24876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950E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6" name="Freeform 65"/>
                <p:cNvSpPr/>
                <p:nvPr/>
              </p:nvSpPr>
              <p:spPr>
                <a:xfrm>
                  <a:off x="5521320" y="2039759"/>
                  <a:ext cx="580319" cy="24876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950E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>
                  <a:off x="4774680" y="2039759"/>
                  <a:ext cx="580680" cy="24876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950E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492882" y="1433962"/>
                <a:ext cx="3152160" cy="726120"/>
                <a:chOff x="651240" y="1613160"/>
                <a:chExt cx="3152160" cy="726120"/>
              </a:xfrm>
            </p:grpSpPr>
            <p:sp>
              <p:nvSpPr>
                <p:cNvPr id="57" name="Straight Connector 56"/>
                <p:cNvSpPr/>
                <p:nvPr/>
              </p:nvSpPr>
              <p:spPr>
                <a:xfrm>
                  <a:off x="3056760" y="1725839"/>
                  <a:ext cx="497520" cy="447481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60953" tIns="35640" rIns="60953" bIns="35640" anchor="ctr" compatLnSpc="1"/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58" name="Straight Connector 57"/>
                <p:cNvSpPr/>
                <p:nvPr/>
              </p:nvSpPr>
              <p:spPr>
                <a:xfrm>
                  <a:off x="2028239" y="1725839"/>
                  <a:ext cx="1028881" cy="0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60953" tIns="35640" rIns="60953" bIns="35640" anchor="ctr" compatLnSpc="1"/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59" name="Straight Connector 58"/>
                <p:cNvSpPr/>
                <p:nvPr/>
              </p:nvSpPr>
              <p:spPr>
                <a:xfrm flipV="1">
                  <a:off x="953694" y="1725839"/>
                  <a:ext cx="1058346" cy="438570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60953" tIns="35640" rIns="60953" bIns="35640" anchor="ctr" compatLnSpc="1"/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 flipV="1">
                  <a:off x="3388680" y="2005560"/>
                  <a:ext cx="414720" cy="24876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 flipV="1">
                  <a:off x="651240" y="2090160"/>
                  <a:ext cx="414720" cy="24912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2751480" y="1613160"/>
                  <a:ext cx="414720" cy="24876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1779840" y="1625400"/>
                  <a:ext cx="414720" cy="24876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val 10800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10800"/>
                    <a:gd name="f15" fmla="*/ f11 f1 1"/>
                    <a:gd name="f16" fmla="+- 21600 0 f14"/>
                    <a:gd name="f17" fmla="val f14"/>
                    <a:gd name="f18" fmla="*/ f14 10 1"/>
                    <a:gd name="f19" fmla="*/ f14 1 2"/>
                    <a:gd name="f20" fmla="*/ f14 f12 1"/>
                    <a:gd name="f21" fmla="*/ f7 f13 1"/>
                    <a:gd name="f22" fmla="*/ 10800 f13 1"/>
                    <a:gd name="f23" fmla="*/ f15 1 f3"/>
                    <a:gd name="f24" fmla="*/ 10800 f12 1"/>
                    <a:gd name="f25" fmla="*/ 21600 f13 1"/>
                    <a:gd name="f26" fmla="*/ 0 f13 1"/>
                    <a:gd name="f27" fmla="*/ f18 1 18"/>
                    <a:gd name="f28" fmla="+- 21600 0 f19"/>
                    <a:gd name="f29" fmla="+- f23 0 f2"/>
                    <a:gd name="f30" fmla="*/ f19 f12 1"/>
                    <a:gd name="f31" fmla="+- f27 1750 0"/>
                    <a:gd name="f32" fmla="*/ f28 f12 1"/>
                    <a:gd name="f33" fmla="+- 21600 0 f31"/>
                    <a:gd name="f34" fmla="*/ f31 f12 1"/>
                    <a:gd name="f35" fmla="*/ f31 f13 1"/>
                    <a:gd name="f36" fmla="*/ f33 f12 1"/>
                    <a:gd name="f37" fmla="*/ f33 f13 1"/>
                  </a:gdLst>
                  <a:ahLst>
                    <a:ahXY gdRefX="f0" minX="f6" maxX="f8">
                      <a:pos x="f20" y="f21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2" y="f22"/>
                    </a:cxn>
                    <a:cxn ang="f29">
                      <a:pos x="f24" y="f25"/>
                    </a:cxn>
                    <a:cxn ang="f29">
                      <a:pos x="f30" y="f22"/>
                    </a:cxn>
                    <a:cxn ang="f29">
                      <a:pos x="f24" y="f26"/>
                    </a:cxn>
                  </a:cxnLst>
                  <a:rect l="f34" t="f35" r="f36" b="f37"/>
                  <a:pathLst>
                    <a:path w="21600" h="21600">
                      <a:moveTo>
                        <a:pt x="f6" y="f6"/>
                      </a:moveTo>
                      <a:lnTo>
                        <a:pt x="f7" y="f6"/>
                      </a:lnTo>
                      <a:lnTo>
                        <a:pt x="f16" y="f7"/>
                      </a:lnTo>
                      <a:lnTo>
                        <a:pt x="f17" y="f7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50625" tIns="25313" rIns="50625" bIns="25313" anchor="ctr" anchorCtr="0" compatLnSpc="1">
                  <a:noAutofit/>
                </a:bodyPr>
                <a:lstStyle/>
                <a:p>
                  <a:pPr>
                    <a:tabLst>
                      <a:tab pos="0" algn="l"/>
                      <a:tab pos="514337" algn="l"/>
                      <a:tab pos="1028675" algn="l"/>
                      <a:tab pos="1543011" algn="l"/>
                      <a:tab pos="2057349" algn="l"/>
                      <a:tab pos="2571686" algn="l"/>
                      <a:tab pos="3086023" algn="l"/>
                      <a:tab pos="3600359" algn="l"/>
                      <a:tab pos="4114697" algn="l"/>
                      <a:tab pos="4629035" algn="l"/>
                      <a:tab pos="5143371" algn="l"/>
                      <a:tab pos="5657709" algn="l"/>
                    </a:tabLst>
                  </a:pPr>
                  <a:endParaRPr lang="en-US" sz="1013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endParaRPr>
                </a:p>
              </p:txBody>
            </p:sp>
          </p:grpSp>
          <p:sp>
            <p:nvSpPr>
              <p:cNvPr id="41" name="Freeform 40"/>
              <p:cNvSpPr/>
              <p:nvPr/>
            </p:nvSpPr>
            <p:spPr>
              <a:xfrm>
                <a:off x="10995802" y="1591282"/>
                <a:ext cx="165960" cy="7462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1161762" y="1757242"/>
                <a:ext cx="249120" cy="3315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1410882" y="1757242"/>
                <a:ext cx="82800" cy="3315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650220" y="1165653"/>
                <a:ext cx="1103688" cy="27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50625" tIns="25313" rIns="50625" bIns="25313" anchorCtr="0" compatLnSpc="1">
                <a:spAutoFit/>
              </a:bodyPr>
              <a:lstStyle/>
              <a:p>
                <a:pPr algn="ctr"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013" dirty="0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rPr>
                  <a:t>PCG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289542" y="1027775"/>
                <a:ext cx="1665243" cy="27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50625" tIns="25313" rIns="50625" bIns="25313" anchorCtr="0" compatLnSpc="1">
                <a:sp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013" dirty="0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rPr>
                  <a:t>Chicane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35336" y="2315405"/>
                <a:ext cx="1789522" cy="27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50625" tIns="25313" rIns="50625" bIns="25313" anchorCtr="0" compatLnSpc="1">
                <a:sp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013" dirty="0">
                    <a:solidFill>
                      <a:srgbClr val="FF0000"/>
                    </a:solidFill>
                    <a:ea typeface="WenQuanYi Zen Hei" pitchFamily="2"/>
                    <a:cs typeface="Lohit Devanagari" pitchFamily="2"/>
                  </a:rPr>
                  <a:t>150 MeV</a:t>
                </a: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5699761" y="2087002"/>
                <a:ext cx="84240" cy="281160"/>
              </a:xfrm>
              <a:custGeom>
                <a:avLst>
                  <a:gd name="f0" fmla="val 54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1 10800"/>
                  <a:gd name="f10" fmla="pin 0 f0 21600"/>
                  <a:gd name="f11" fmla="val f9"/>
                  <a:gd name="f12" fmla="val f10"/>
                  <a:gd name="f13" fmla="+- 21600 0 f9"/>
                  <a:gd name="f14" fmla="*/ f9 f7 1"/>
                  <a:gd name="f15" fmla="*/ f10 f8 1"/>
                  <a:gd name="f16" fmla="*/ 21600 f8 1"/>
                  <a:gd name="f17" fmla="*/ f12 f11 1"/>
                  <a:gd name="f18" fmla="*/ f11 f7 1"/>
                  <a:gd name="f19" fmla="*/ f13 f7 1"/>
                  <a:gd name="f20" fmla="*/ f17 1 10800"/>
                  <a:gd name="f21" fmla="+- f12 0 f20"/>
                  <a:gd name="f22" fmla="*/ f21 f8 1"/>
                </a:gdLst>
                <a:ahLst>
                  <a:ahXY gdRefX="f1" minX="f4" maxX="f6" gdRefY="f0" minY="f4" maxY="f5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2" r="f19" b="f16"/>
                <a:pathLst>
                  <a:path w="21600" h="21600">
                    <a:moveTo>
                      <a:pt x="f11" y="f5"/>
                    </a:moveTo>
                    <a:lnTo>
                      <a:pt x="f11" y="f12"/>
                    </a:lnTo>
                    <a:lnTo>
                      <a:pt x="f4" y="f12"/>
                    </a:lnTo>
                    <a:lnTo>
                      <a:pt x="f6" y="f4"/>
                    </a:lnTo>
                    <a:lnTo>
                      <a:pt x="f5" y="f12"/>
                    </a:lnTo>
                    <a:lnTo>
                      <a:pt x="f13" y="f12"/>
                    </a:lnTo>
                    <a:lnTo>
                      <a:pt x="f13" y="f5"/>
                    </a:lnTo>
                    <a:close/>
                  </a:path>
                </a:pathLst>
              </a:custGeom>
              <a:solidFill>
                <a:srgbClr val="C5000B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0714282" y="2068642"/>
                <a:ext cx="84240" cy="281160"/>
              </a:xfrm>
              <a:custGeom>
                <a:avLst>
                  <a:gd name="f0" fmla="val 54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1 10800"/>
                  <a:gd name="f10" fmla="pin 0 f0 21600"/>
                  <a:gd name="f11" fmla="val f9"/>
                  <a:gd name="f12" fmla="val f10"/>
                  <a:gd name="f13" fmla="+- 21600 0 f9"/>
                  <a:gd name="f14" fmla="*/ f9 f7 1"/>
                  <a:gd name="f15" fmla="*/ f10 f8 1"/>
                  <a:gd name="f16" fmla="*/ 21600 f8 1"/>
                  <a:gd name="f17" fmla="*/ f12 f11 1"/>
                  <a:gd name="f18" fmla="*/ f11 f7 1"/>
                  <a:gd name="f19" fmla="*/ f13 f7 1"/>
                  <a:gd name="f20" fmla="*/ f17 1 10800"/>
                  <a:gd name="f21" fmla="+- f12 0 f20"/>
                  <a:gd name="f22" fmla="*/ f21 f8 1"/>
                </a:gdLst>
                <a:ahLst>
                  <a:ahXY gdRefX="f1" minX="f4" maxX="f6" gdRefY="f0" minY="f4" maxY="f5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2" r="f19" b="f16"/>
                <a:pathLst>
                  <a:path w="21600" h="21600">
                    <a:moveTo>
                      <a:pt x="f11" y="f5"/>
                    </a:moveTo>
                    <a:lnTo>
                      <a:pt x="f11" y="f12"/>
                    </a:lnTo>
                    <a:lnTo>
                      <a:pt x="f4" y="f12"/>
                    </a:lnTo>
                    <a:lnTo>
                      <a:pt x="f6" y="f4"/>
                    </a:lnTo>
                    <a:lnTo>
                      <a:pt x="f5" y="f12"/>
                    </a:lnTo>
                    <a:lnTo>
                      <a:pt x="f13" y="f12"/>
                    </a:lnTo>
                    <a:lnTo>
                      <a:pt x="f13" y="f5"/>
                    </a:lnTo>
                    <a:close/>
                  </a:path>
                </a:pathLst>
              </a:custGeom>
              <a:solidFill>
                <a:srgbClr val="C5000B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0114620" y="2349804"/>
                <a:ext cx="1375260" cy="27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50625" tIns="25313" rIns="50625" bIns="25313" anchorCtr="0" compatLnSpc="1">
                <a:sp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013" dirty="0">
                    <a:solidFill>
                      <a:srgbClr val="FF0000"/>
                    </a:solidFill>
                    <a:ea typeface="WenQuanYi Zen Hei" pitchFamily="2"/>
                    <a:cs typeface="Lohit Devanagari" pitchFamily="2"/>
                  </a:rPr>
                  <a:t>6 MeV</a:t>
                </a: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8794066" y="1451409"/>
                <a:ext cx="262219" cy="23131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9276811" y="1449001"/>
                <a:ext cx="262219" cy="23131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50625" tIns="25313" rIns="50625" bIns="25313" anchor="ctr" anchorCtr="0" compatLnSpc="1">
                <a:no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endParaRPr lang="en-US" sz="1013">
                  <a:solidFill>
                    <a:srgbClr val="404040"/>
                  </a:solidFill>
                  <a:ea typeface="WenQuanYi Zen Hei" pitchFamily="2"/>
                  <a:cs typeface="Lohit Devanagari" pitchFamily="2"/>
                </a:endParaRPr>
              </a:p>
            </p:txBody>
          </p:sp>
          <p:sp>
            <p:nvSpPr>
              <p:cNvPr id="52" name="Teardrop 51"/>
              <p:cNvSpPr/>
              <p:nvPr/>
            </p:nvSpPr>
            <p:spPr>
              <a:xfrm rot="16040479">
                <a:off x="8950478" y="2001713"/>
                <a:ext cx="266473" cy="263215"/>
              </a:xfrm>
              <a:prstGeom prst="teardrop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cxnSp>
            <p:nvCxnSpPr>
              <p:cNvPr id="53" name="Straight Connector 52"/>
              <p:cNvCxnSpPr>
                <a:stCxn id="50" idx="2"/>
                <a:endCxn id="52" idx="7"/>
              </p:cNvCxnSpPr>
              <p:nvPr/>
            </p:nvCxnSpPr>
            <p:spPr>
              <a:xfrm>
                <a:off x="8925176" y="1682722"/>
                <a:ext cx="20894" cy="32361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9395074" y="1681889"/>
                <a:ext cx="6535" cy="33902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8689925" y="1032321"/>
                <a:ext cx="2018697" cy="27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0625" tIns="25313" rIns="50625" bIns="25313" anchorCtr="0" compatLnSpc="1">
                <a:spAutoFit/>
              </a:bodyPr>
              <a:lstStyle/>
              <a:p>
                <a:pPr algn="ctr"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013" dirty="0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rPr>
                  <a:t>RG1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527069" y="1038925"/>
                <a:ext cx="2011963" cy="27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0625" tIns="25313" rIns="50625" bIns="25313" anchorCtr="0" compatLnSpc="1">
                <a:spAutoFit/>
              </a:bodyPr>
              <a:lstStyle/>
              <a:p>
                <a:pPr algn="ctr"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013" dirty="0">
                    <a:solidFill>
                      <a:srgbClr val="404040"/>
                    </a:solidFill>
                    <a:ea typeface="WenQuanYi Zen Hei" pitchFamily="2"/>
                    <a:cs typeface="Lohit Devanagari" pitchFamily="2"/>
                  </a:rPr>
                  <a:t>RG2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801073" y="1920476"/>
              <a:ext cx="112736" cy="416986"/>
            </a:xfrm>
            <a:prstGeom prst="rect">
              <a:avLst/>
            </a:prstGeom>
            <a:pattFill prst="lgConfetti">
              <a:fgClr>
                <a:schemeClr val="tx1">
                  <a:lumMod val="85000"/>
                  <a:lumOff val="1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016" y="2323016"/>
              <a:ext cx="684429" cy="2472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50625" tIns="25313" rIns="50625" bIns="25313" anchorCtr="0" compatLnSpc="1">
              <a:spAutoFit/>
            </a:bodyPr>
            <a:lstStyle/>
            <a:p>
              <a:pPr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r>
                <a:rPr lang="en-US" sz="923" dirty="0">
                  <a:solidFill>
                    <a:srgbClr val="404040"/>
                  </a:solidFill>
                  <a:ea typeface="WenQuanYi Zen Hei" pitchFamily="2"/>
                  <a:cs typeface="Lohit Devanagari" pitchFamily="2"/>
                </a:rPr>
                <a:t> </a:t>
              </a:r>
              <a:r>
                <a:rPr lang="en-US" sz="1125" dirty="0">
                  <a:solidFill>
                    <a:srgbClr val="404040"/>
                  </a:solidFill>
                  <a:ea typeface="WenQuanYi Zen Hei" pitchFamily="2"/>
                  <a:cs typeface="Lohit Devanagari" pitchFamily="2"/>
                </a:rPr>
                <a:t>wall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32178" y="1667442"/>
              <a:ext cx="2222921" cy="2282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50625" tIns="25313" rIns="50625" bIns="25313" anchorCtr="0" compatLnSpc="1">
              <a:spAutoFit/>
            </a:bodyPr>
            <a:lstStyle/>
            <a:p>
              <a:pPr algn="ctr"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r>
                <a:rPr lang="en-US" sz="1013" dirty="0">
                  <a:solidFill>
                    <a:srgbClr val="404040"/>
                  </a:solidFill>
                  <a:ea typeface="WenQuanYi Zen Hei" pitchFamily="2"/>
                  <a:cs typeface="Lohit Devanagari" pitchFamily="2"/>
                </a:rPr>
                <a:t>L5            	L4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53142" y="1636626"/>
              <a:ext cx="1854022" cy="2282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50625" tIns="25313" rIns="50625" bIns="25313" anchorCtr="0" compatLnSpc="1">
              <a:spAutoFit/>
            </a:bodyPr>
            <a:lstStyle/>
            <a:p>
              <a:pPr algn="ctr">
                <a:tabLst>
                  <a:tab pos="0" algn="l"/>
                  <a:tab pos="514337" algn="l"/>
                  <a:tab pos="1028675" algn="l"/>
                  <a:tab pos="1543011" algn="l"/>
                  <a:tab pos="2057349" algn="l"/>
                  <a:tab pos="2571686" algn="l"/>
                  <a:tab pos="3086023" algn="l"/>
                  <a:tab pos="3600359" algn="l"/>
                  <a:tab pos="4114697" algn="l"/>
                  <a:tab pos="4629035" algn="l"/>
                  <a:tab pos="5143371" algn="l"/>
                  <a:tab pos="5657709" algn="l"/>
                </a:tabLst>
              </a:pPr>
              <a:r>
                <a:rPr lang="en-US" sz="1013" dirty="0">
                  <a:solidFill>
                    <a:srgbClr val="404040"/>
                  </a:solidFill>
                  <a:ea typeface="WenQuanYi Zen Hei" pitchFamily="2"/>
                  <a:cs typeface="Lohit Devanagari" pitchFamily="2"/>
                </a:rPr>
                <a:t>L2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6435" y="1209675"/>
              <a:ext cx="2953057" cy="2640573"/>
              <a:chOff x="56435" y="1209675"/>
              <a:chExt cx="2953057" cy="2640573"/>
            </a:xfrm>
          </p:grpSpPr>
          <p:cxnSp>
            <p:nvCxnSpPr>
              <p:cNvPr id="28" name="Straight Arrow Connector 27"/>
              <p:cNvCxnSpPr>
                <a:stCxn id="29" idx="3"/>
                <a:endCxn id="31" idx="0"/>
              </p:cNvCxnSpPr>
              <p:nvPr/>
            </p:nvCxnSpPr>
            <p:spPr>
              <a:xfrm flipH="1">
                <a:off x="2353529" y="2156217"/>
                <a:ext cx="632813" cy="384754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endCxn id="30" idx="1"/>
              </p:cNvCxnSpPr>
              <p:nvPr/>
            </p:nvCxnSpPr>
            <p:spPr>
              <a:xfrm flipH="1" flipV="1">
                <a:off x="1687465" y="2187606"/>
                <a:ext cx="649496" cy="353366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850635" y="1791337"/>
                <a:ext cx="582122" cy="378079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2188201" y="2449754"/>
                <a:ext cx="312004" cy="1672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840547" y="2004504"/>
                <a:ext cx="145795" cy="303426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87465" y="2039336"/>
                <a:ext cx="147969" cy="2965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697566" y="2540971"/>
                <a:ext cx="1311926" cy="130927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314622" y="2029156"/>
                <a:ext cx="149091" cy="30671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34" name="Arc 33"/>
              <p:cNvSpPr/>
              <p:nvPr/>
            </p:nvSpPr>
            <p:spPr>
              <a:xfrm rot="5400000">
                <a:off x="527111" y="738999"/>
                <a:ext cx="587400" cy="1528752"/>
              </a:xfrm>
              <a:prstGeom prst="arc">
                <a:avLst>
                  <a:gd name="adj1" fmla="val 17017020"/>
                  <a:gd name="adj2" fmla="val 4439760"/>
                </a:avLst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57294" y="1397978"/>
                <a:ext cx="1434631" cy="247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0625" tIns="25313" rIns="50625" bIns="25313" anchorCtr="0" compatLnSpc="1">
                <a:sp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923" dirty="0">
                    <a:solidFill>
                      <a:srgbClr val="0000CC"/>
                    </a:solidFill>
                    <a:ea typeface="WenQuanYi Zen Hei" pitchFamily="2"/>
                    <a:cs typeface="Lohit Devanagari" pitchFamily="2"/>
                  </a:rPr>
                  <a:t> </a:t>
                </a:r>
                <a:r>
                  <a:rPr lang="en-US" sz="1125" dirty="0">
                    <a:solidFill>
                      <a:srgbClr val="0000CC"/>
                    </a:solidFill>
                    <a:ea typeface="WenQuanYi Zen Hei" pitchFamily="2"/>
                    <a:cs typeface="Lohit Devanagari" pitchFamily="2"/>
                  </a:rPr>
                  <a:t>booster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124444" y="2985972"/>
                <a:ext cx="561607" cy="247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50625" tIns="25313" rIns="50625" bIns="25313" anchorCtr="0" compatLnSpc="1">
                <a:spAutoFit/>
              </a:bodyPr>
              <a:lstStyle/>
              <a:p>
                <a:pPr>
                  <a:tabLst>
                    <a:tab pos="0" algn="l"/>
                    <a:tab pos="514337" algn="l"/>
                    <a:tab pos="1028675" algn="l"/>
                    <a:tab pos="1543011" algn="l"/>
                    <a:tab pos="2057349" algn="l"/>
                    <a:tab pos="2571686" algn="l"/>
                    <a:tab pos="3086023" algn="l"/>
                    <a:tab pos="3600359" algn="l"/>
                    <a:tab pos="4114697" algn="l"/>
                    <a:tab pos="4629035" algn="l"/>
                    <a:tab pos="5143371" algn="l"/>
                    <a:tab pos="5657709" algn="l"/>
                  </a:tabLst>
                </a:pPr>
                <a:r>
                  <a:rPr lang="en-US" sz="1125" dirty="0">
                    <a:solidFill>
                      <a:srgbClr val="0000CC"/>
                    </a:solidFill>
                    <a:ea typeface="WenQuanYi Zen Hei" pitchFamily="2"/>
                    <a:cs typeface="Lohit Devanagari" pitchFamily="2"/>
                  </a:rPr>
                  <a:t>PAR</a:t>
                </a:r>
              </a:p>
            </p:txBody>
          </p:sp>
        </p:grpSp>
        <p:sp>
          <p:nvSpPr>
            <p:cNvPr id="25" name="Teardrop 24"/>
            <p:cNvSpPr/>
            <p:nvPr/>
          </p:nvSpPr>
          <p:spPr>
            <a:xfrm rot="16040479">
              <a:off x="7970769" y="2175677"/>
              <a:ext cx="219849" cy="96300"/>
            </a:xfrm>
            <a:prstGeom prst="teardrop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744878" y="1337011"/>
            <a:ext cx="997997" cy="224245"/>
          </a:xfrm>
          <a:prstGeom prst="rect">
            <a:avLst/>
          </a:prstGeom>
          <a:noFill/>
          <a:ln>
            <a:noFill/>
          </a:ln>
        </p:spPr>
        <p:txBody>
          <a:bodyPr vert="horz" wrap="square" lIns="50625" tIns="25313" rIns="50625" bIns="25313" anchorCtr="0" compatLnSpc="1">
            <a:spAutoFit/>
          </a:bodyPr>
          <a:lstStyle/>
          <a:p>
            <a:pPr>
              <a:tabLst>
                <a:tab pos="0" algn="l"/>
                <a:tab pos="514337" algn="l"/>
                <a:tab pos="1028675" algn="l"/>
                <a:tab pos="1543011" algn="l"/>
                <a:tab pos="2057349" algn="l"/>
                <a:tab pos="2571686" algn="l"/>
                <a:tab pos="3086023" algn="l"/>
                <a:tab pos="3600359" algn="l"/>
                <a:tab pos="4114697" algn="l"/>
                <a:tab pos="4629035" algn="l"/>
                <a:tab pos="5143371" algn="l"/>
                <a:tab pos="5657709" algn="l"/>
              </a:tabLst>
            </a:pPr>
            <a:r>
              <a:rPr lang="en-US" sz="923" dirty="0">
                <a:solidFill>
                  <a:srgbClr val="0000CC"/>
                </a:solidFill>
                <a:ea typeface="WenQuanYi Zen Hei" pitchFamily="2"/>
                <a:cs typeface="Lohit Devanagari" pitchFamily="2"/>
              </a:rPr>
              <a:t> </a:t>
            </a:r>
            <a:r>
              <a:rPr lang="en-US" sz="1125" dirty="0">
                <a:solidFill>
                  <a:srgbClr val="0000CC"/>
                </a:solidFill>
                <a:ea typeface="WenQuanYi Zen Hei" pitchFamily="2"/>
                <a:cs typeface="Lohit Devanagari" pitchFamily="2"/>
              </a:rPr>
              <a:t>LINAC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48905" y="1863015"/>
            <a:ext cx="3834290" cy="129992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 rot="20449108">
            <a:off x="3891765" y="2272860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53m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5064299" y="2070537"/>
            <a:ext cx="1233758" cy="430480"/>
          </a:xfrm>
          <a:prstGeom prst="straightConnector1">
            <a:avLst/>
          </a:prstGeom>
          <a:ln w="28575">
            <a:solidFill>
              <a:srgbClr val="0000CC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20449108">
            <a:off x="5299093" y="2070773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CC"/>
                </a:solidFill>
              </a:rPr>
              <a:t>17m</a:t>
            </a:r>
          </a:p>
        </p:txBody>
      </p:sp>
      <p:sp>
        <p:nvSpPr>
          <p:cNvPr id="5" name="Right Arrow 4"/>
          <p:cNvSpPr/>
          <p:nvPr/>
        </p:nvSpPr>
        <p:spPr>
          <a:xfrm rot="2263344">
            <a:off x="543564" y="2250757"/>
            <a:ext cx="2218723" cy="121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422203" y="1304151"/>
            <a:ext cx="511775" cy="308539"/>
          </a:xfrm>
          <a:prstGeom prst="ellipse">
            <a:avLst/>
          </a:prstGeom>
          <a:noFill/>
          <a:ln w="508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3386-A294-411D-963A-31E8610FC6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95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48AE-28AA-744A-0A6F-15802D0C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APS Upgrade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8A9936-869D-C787-E6A7-39AD3114E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XFELs are one of the newest tools our community can provide for ultrafast x-ray science.</a:t>
            </a:r>
          </a:p>
          <a:p>
            <a:r>
              <a:rPr lang="en-US" dirty="0"/>
              <a:t>Unfortunately, these machines tend to have a high cost/user experiment since the beam is typically dedicated to a single user or shared between a few users. </a:t>
            </a:r>
          </a:p>
          <a:p>
            <a:r>
              <a:rPr lang="en-US" dirty="0"/>
              <a:t>We have started an initiative in 2023 funded by lab LDRD funds, to begin to address this question with several efforts</a:t>
            </a:r>
          </a:p>
          <a:p>
            <a:pPr lvl="1"/>
            <a:r>
              <a:rPr lang="en-US" dirty="0"/>
              <a:t>Compact Undulator Arrays: develop and demonstrate HPMU and SCU arrays that would allow independent FELs in the same space as an existing FEL</a:t>
            </a:r>
          </a:p>
          <a:p>
            <a:pPr lvl="1"/>
            <a:r>
              <a:rPr lang="en-US" dirty="0"/>
              <a:t>Ultralow emittance electron source: Develop high gradient technology to further reduce the source emittance, allowing lasing at lower energies or lasing at shorter wavelength for an existing energy.</a:t>
            </a:r>
          </a:p>
          <a:p>
            <a:pPr lvl="1"/>
            <a:r>
              <a:rPr lang="en-US" dirty="0"/>
              <a:t>Investigate modern ”high gradient” conventional RF acceleration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BFE7D-AF52-7425-4940-5274BAA001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initiative in enabling technology towards compact XFELs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CA5ED-26AB-00CE-80C2-94BFCC8690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D857-4113-8841-A891-EB498A6B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-71210"/>
            <a:ext cx="8372901" cy="621711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2938B-EA46-2A4D-A7EE-9CF98DD64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8" y="856957"/>
            <a:ext cx="8372901" cy="3876968"/>
          </a:xfrm>
        </p:spPr>
        <p:txBody>
          <a:bodyPr/>
          <a:lstStyle/>
          <a:p>
            <a:r>
              <a:rPr lang="en-US" dirty="0"/>
              <a:t>Introduction to storage ring light sources</a:t>
            </a:r>
          </a:p>
          <a:p>
            <a:r>
              <a:rPr lang="en-US" dirty="0"/>
              <a:t>A brief introduction to the physics of electron storage ring</a:t>
            </a:r>
          </a:p>
          <a:p>
            <a:r>
              <a:rPr lang="en-US" dirty="0"/>
              <a:t>Spatial and temporal coherence in synchrotron light</a:t>
            </a:r>
          </a:p>
          <a:p>
            <a:r>
              <a:rPr lang="en-US" dirty="0"/>
              <a:t>Advanced Photon Source and the $0.815B Upgrade</a:t>
            </a:r>
          </a:p>
          <a:p>
            <a:pPr lvl="1"/>
            <a:r>
              <a:rPr lang="en-US" sz="1600" dirty="0"/>
              <a:t>Project overview and status</a:t>
            </a:r>
          </a:p>
          <a:p>
            <a:pPr lvl="1"/>
            <a:r>
              <a:rPr lang="en-US" sz="1600" dirty="0"/>
              <a:t>Accelerator activities to support APS-U challenges</a:t>
            </a:r>
          </a:p>
          <a:p>
            <a:r>
              <a:rPr lang="en-US" dirty="0"/>
              <a:t>Development of Superconducting Undulators</a:t>
            </a:r>
          </a:p>
          <a:p>
            <a:r>
              <a:rPr lang="en-US" dirty="0" err="1"/>
              <a:t>Linac</a:t>
            </a:r>
            <a:r>
              <a:rPr lang="en-US" dirty="0"/>
              <a:t> Extension Area </a:t>
            </a:r>
          </a:p>
          <a:p>
            <a:r>
              <a:rPr lang="en-US" dirty="0"/>
              <a:t>Cavity-Based XFELs</a:t>
            </a:r>
          </a:p>
          <a:p>
            <a:r>
              <a:rPr lang="en-US" dirty="0"/>
              <a:t>Beyond the APS Upgrade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A5F39-E0A4-3843-8415-19E55DD053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8" y="550501"/>
            <a:ext cx="8372901" cy="374786"/>
          </a:xfrm>
        </p:spPr>
        <p:txBody>
          <a:bodyPr/>
          <a:lstStyle/>
          <a:p>
            <a:r>
              <a:rPr lang="en-US" dirty="0"/>
              <a:t>Selection of accelerator activities at Argonne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27DFC-F360-4A40-87AE-557CAC3C97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AE41-4CE8-4E6D-545B-B84B1B5E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52312"/>
            <a:ext cx="8372901" cy="621711"/>
          </a:xfrm>
        </p:spPr>
        <p:txBody>
          <a:bodyPr/>
          <a:lstStyle/>
          <a:p>
            <a:r>
              <a:rPr lang="en-US" dirty="0"/>
              <a:t>The Adjustable Phase undulator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E644A-13FE-BC97-08E5-4A3A47135F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9" y="674023"/>
            <a:ext cx="7990355" cy="374786"/>
          </a:xfrm>
        </p:spPr>
        <p:txBody>
          <a:bodyPr/>
          <a:lstStyle/>
          <a:p>
            <a:r>
              <a:rPr lang="en-US" dirty="0"/>
              <a:t>New concept (based on similar past ideas) for a force neutral fixed gap undulator that adjusts field with longitudinal movement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F7DC-F510-06A9-7028-96047857B2F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D9E65-1D5F-14FE-694E-89AF757877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24" y="1324976"/>
            <a:ext cx="2620736" cy="2571750"/>
          </a:xfrm>
          <a:prstGeom prst="rect">
            <a:avLst/>
          </a:prstGeom>
        </p:spPr>
      </p:pic>
      <p:pic>
        <p:nvPicPr>
          <p:cNvPr id="2050" name="Picture 2" descr="Joseph Z Xu | Argonne National Laboratory">
            <a:extLst>
              <a:ext uri="{FF2B5EF4-FFF2-40B4-BE49-F238E27FC236}">
                <a16:creationId xmlns:a16="http://schemas.microsoft.com/office/drawing/2014/main" id="{9C17D82C-4654-C78D-364B-A848FCB6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54" y="25032"/>
            <a:ext cx="942616" cy="9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E0D15-AA91-7784-ECB2-23E7E056F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24" y="3896726"/>
            <a:ext cx="3054096" cy="841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3A8AE0-00CD-5480-73D9-60D9148A42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916" y="1368109"/>
            <a:ext cx="3410340" cy="3487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58B32F-BAE2-8E22-68BB-A701703F2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312" y="1445947"/>
            <a:ext cx="583173" cy="563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2B5384-F476-3D65-647E-FE3C1087FC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040" y="1445947"/>
            <a:ext cx="583173" cy="563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8AE06E-5AB5-3B2B-1DE2-90ECD5F573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4" y="1445947"/>
            <a:ext cx="583173" cy="563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85F1C8-C250-A2F9-6A18-A454CAE492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312" y="2008253"/>
            <a:ext cx="583173" cy="563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60AF04-CF34-1F72-81FD-552B72F0EB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040" y="2008253"/>
            <a:ext cx="583173" cy="563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35DDE-FC17-F399-85E8-0574BB6B9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4" y="2008253"/>
            <a:ext cx="583173" cy="563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DE37A5-F051-87AB-2575-013F687A8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312" y="2586285"/>
            <a:ext cx="583173" cy="563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9F23C3-0E51-FF60-A588-3076FA1D6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040" y="2586285"/>
            <a:ext cx="583173" cy="5634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51DF5E-0A33-515C-7A37-11C7F49D10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4" y="2586285"/>
            <a:ext cx="583173" cy="56349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2E9630-F544-FAF0-4D84-4C1CDA7C59EE}"/>
              </a:ext>
            </a:extLst>
          </p:cNvPr>
          <p:cNvCxnSpPr/>
          <p:nvPr/>
        </p:nvCxnSpPr>
        <p:spPr>
          <a:xfrm flipV="1">
            <a:off x="6309360" y="3383280"/>
            <a:ext cx="1152144" cy="1216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5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911E9-89EC-B68B-2C93-5A5D1F32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Multiline Superconducting undulators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5454-40DF-9290-709D-54A783CF6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3648455" cy="3317082"/>
          </a:xfrm>
        </p:spPr>
        <p:txBody>
          <a:bodyPr/>
          <a:lstStyle/>
          <a:p>
            <a:r>
              <a:rPr lang="en-US" dirty="0"/>
              <a:t>XFELs have long been recognized as an ideal application of SCUs.</a:t>
            </a:r>
          </a:p>
          <a:p>
            <a:r>
              <a:rPr lang="en-US" dirty="0"/>
              <a:t>The small aperture vacuum chamber can lead to relatively small magnets, opening the possibility of multiple SCUs/cryostat. </a:t>
            </a:r>
          </a:p>
          <a:p>
            <a:r>
              <a:rPr lang="en-US" dirty="0"/>
              <a:t>We have a begun a multiyear study addressing the challenges of achieving this.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8917D-3FA6-8402-51CF-4DEDFFB22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Fit multiple SCUs in a single cryostat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9A101-5A95-62F3-68D2-772C00AC6D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B70FA-8C88-8D38-758E-A5BB9A210E3F}"/>
              </a:ext>
            </a:extLst>
          </p:cNvPr>
          <p:cNvGrpSpPr>
            <a:grpSpLocks noChangeAspect="1"/>
          </p:cNvGrpSpPr>
          <p:nvPr/>
        </p:nvGrpSpPr>
        <p:grpSpPr>
          <a:xfrm>
            <a:off x="3760669" y="1518989"/>
            <a:ext cx="5170018" cy="2616280"/>
            <a:chOff x="3556807" y="3598176"/>
            <a:chExt cx="5587193" cy="28273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6C20CA-7E82-E35B-BB39-275580684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4740" y="3598176"/>
              <a:ext cx="4579260" cy="282739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12EBB6-B0D4-C285-F8BF-3D445CE0C089}"/>
                </a:ext>
              </a:extLst>
            </p:cNvPr>
            <p:cNvGrpSpPr/>
            <p:nvPr/>
          </p:nvGrpSpPr>
          <p:grpSpPr>
            <a:xfrm>
              <a:off x="4147639" y="5537059"/>
              <a:ext cx="1069123" cy="182461"/>
              <a:chOff x="4150859" y="5540279"/>
              <a:chExt cx="1069123" cy="182461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43412E8-F1F8-4787-76F0-459BCF02DB8E}"/>
                  </a:ext>
                </a:extLst>
              </p:cNvPr>
              <p:cNvCxnSpPr/>
              <p:nvPr/>
            </p:nvCxnSpPr>
            <p:spPr>
              <a:xfrm flipH="1">
                <a:off x="4150859" y="5540279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42AB0CF-6E53-EA99-41C1-3625421DB655}"/>
                  </a:ext>
                </a:extLst>
              </p:cNvPr>
              <p:cNvCxnSpPr/>
              <p:nvPr/>
            </p:nvCxnSpPr>
            <p:spPr>
              <a:xfrm flipH="1">
                <a:off x="4290458" y="5555234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8A72A0D-945B-243C-6A4D-DB175A106278}"/>
                  </a:ext>
                </a:extLst>
              </p:cNvPr>
              <p:cNvCxnSpPr/>
              <p:nvPr/>
            </p:nvCxnSpPr>
            <p:spPr>
              <a:xfrm flipH="1">
                <a:off x="4438836" y="5565020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E84DF80-AD30-D6E9-06D4-91308842FC96}"/>
                  </a:ext>
                </a:extLst>
              </p:cNvPr>
              <p:cNvCxnSpPr/>
              <p:nvPr/>
            </p:nvCxnSpPr>
            <p:spPr>
              <a:xfrm flipH="1">
                <a:off x="4579138" y="5579305"/>
                <a:ext cx="640844" cy="1434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44E128-992B-8D33-79A1-093EBDFCC109}"/>
                </a:ext>
              </a:extLst>
            </p:cNvPr>
            <p:cNvSpPr txBox="1"/>
            <p:nvPr/>
          </p:nvSpPr>
          <p:spPr>
            <a:xfrm>
              <a:off x="3556807" y="5733807"/>
              <a:ext cx="1513528" cy="485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4 FELs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1A6E873-2F83-F003-780F-7B58D086F5B3}"/>
              </a:ext>
            </a:extLst>
          </p:cNvPr>
          <p:cNvSpPr txBox="1"/>
          <p:nvPr/>
        </p:nvSpPr>
        <p:spPr>
          <a:xfrm>
            <a:off x="5296682" y="4292656"/>
            <a:ext cx="279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>
                <a:solidFill>
                  <a:srgbClr val="000000"/>
                </a:solidFill>
              </a:rPr>
              <a:t>cryomodule</a:t>
            </a:r>
            <a:r>
              <a:rPr lang="en-US" sz="1600" dirty="0">
                <a:solidFill>
                  <a:srgbClr val="000000"/>
                </a:solidFill>
              </a:rPr>
              <a:t> with four FELs</a:t>
            </a:r>
          </a:p>
        </p:txBody>
      </p:sp>
    </p:spTree>
    <p:extLst>
      <p:ext uri="{BB962C8B-B14F-4D97-AF65-F5344CB8AC3E}">
        <p14:creationId xmlns:p14="http://schemas.microsoft.com/office/powerpoint/2010/main" val="4026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9FE6-6A5F-7EE1-B175-94A76B82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-80534"/>
            <a:ext cx="8372901" cy="621711"/>
          </a:xfrm>
        </p:spPr>
        <p:txBody>
          <a:bodyPr/>
          <a:lstStyle/>
          <a:p>
            <a:r>
              <a:rPr lang="en-US" dirty="0" err="1"/>
              <a:t>UltraHigh</a:t>
            </a:r>
            <a:r>
              <a:rPr lang="en-US" dirty="0"/>
              <a:t> gradient RF gun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97CC6-7572-8B88-6171-72AD2E8E9B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9" y="590414"/>
            <a:ext cx="8372901" cy="621711"/>
          </a:xfrm>
        </p:spPr>
        <p:txBody>
          <a:bodyPr/>
          <a:lstStyle/>
          <a:p>
            <a:r>
              <a:rPr lang="en-US" dirty="0"/>
              <a:t>Recent breakthrough result at the Argonne Wakefield Accelerator using two-beam accelerator technology with &lt;10 </a:t>
            </a:r>
            <a:r>
              <a:rPr lang="en-US" dirty="0" err="1"/>
              <a:t>nsec</a:t>
            </a:r>
            <a:r>
              <a:rPr lang="en-US" dirty="0"/>
              <a:t> RF pulses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5E8FF-C02C-D727-B792-733CCD4A09B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061D3-41EE-F621-B841-5BB3C1CEBF2D}"/>
              </a:ext>
            </a:extLst>
          </p:cNvPr>
          <p:cNvSpPr/>
          <p:nvPr/>
        </p:nvSpPr>
        <p:spPr>
          <a:xfrm>
            <a:off x="405157" y="1196670"/>
            <a:ext cx="4224759" cy="3946830"/>
          </a:xfrm>
          <a:prstGeom prst="rect">
            <a:avLst/>
          </a:prstGeom>
          <a:noFill/>
          <a:ln w="31750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92495-8006-DFDE-B6CD-21889768D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"/>
          <a:stretch/>
        </p:blipFill>
        <p:spPr>
          <a:xfrm>
            <a:off x="543177" y="3397007"/>
            <a:ext cx="3951548" cy="1685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6AB605-3CF9-BD5E-9144-0BEB7B40BF39}"/>
              </a:ext>
            </a:extLst>
          </p:cNvPr>
          <p:cNvSpPr txBox="1"/>
          <p:nvPr/>
        </p:nvSpPr>
        <p:spPr>
          <a:xfrm>
            <a:off x="3639587" y="4770689"/>
            <a:ext cx="801692" cy="169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lIns="45720" tIns="0" rIns="0" bIns="0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X-band gun </a:t>
            </a:r>
            <a:endParaRPr lang="en-US" sz="1100" baseline="30000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15978-63CE-A7D9-443D-3B1A379E9CA2}"/>
              </a:ext>
            </a:extLst>
          </p:cNvPr>
          <p:cNvSpPr txBox="1"/>
          <p:nvPr/>
        </p:nvSpPr>
        <p:spPr>
          <a:xfrm>
            <a:off x="665913" y="3938310"/>
            <a:ext cx="820363" cy="169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r"/>
            <a:r>
              <a:rPr lang="en-US" sz="1100" dirty="0">
                <a:solidFill>
                  <a:schemeClr val="accent6"/>
                </a:solidFill>
              </a:rPr>
              <a:t>laser setup</a:t>
            </a:r>
            <a:endParaRPr lang="en-US" sz="1100" baseline="30000" dirty="0">
              <a:solidFill>
                <a:schemeClr val="accent6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DDD4FC-C098-AE6B-9D52-A408EF6089DA}"/>
              </a:ext>
            </a:extLst>
          </p:cNvPr>
          <p:cNvCxnSpPr>
            <a:cxnSpLocks/>
          </p:cNvCxnSpPr>
          <p:nvPr/>
        </p:nvCxnSpPr>
        <p:spPr>
          <a:xfrm>
            <a:off x="1484028" y="4100661"/>
            <a:ext cx="137109" cy="17722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37B048F-607E-2B47-FABC-49D5D592BD4C}"/>
              </a:ext>
            </a:extLst>
          </p:cNvPr>
          <p:cNvSpPr txBox="1">
            <a:spLocks/>
          </p:cNvSpPr>
          <p:nvPr/>
        </p:nvSpPr>
        <p:spPr>
          <a:xfrm>
            <a:off x="590253" y="1332007"/>
            <a:ext cx="3958502" cy="202494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u="sng" dirty="0"/>
              <a:t>LCLS gun</a:t>
            </a:r>
            <a:r>
              <a:rPr lang="en-US" sz="1300" dirty="0"/>
              <a:t> is today’s standard &amp; operates at 120 MV/m to produce the beam of 100 </a:t>
            </a:r>
            <a:r>
              <a:rPr lang="en-US" sz="1300" dirty="0" err="1"/>
              <a:t>pC</a:t>
            </a:r>
            <a:r>
              <a:rPr lang="en-US" sz="1300" dirty="0"/>
              <a:t> at emittance ~150 nm.</a:t>
            </a:r>
          </a:p>
          <a:p>
            <a:r>
              <a:rPr lang="en-US" sz="1300" u="sng" dirty="0"/>
              <a:t>AWA</a:t>
            </a:r>
            <a:r>
              <a:rPr lang="en-US" sz="1300" dirty="0"/>
              <a:t> demonstrated gun gradient of </a:t>
            </a:r>
            <a:r>
              <a:rPr lang="en-US" sz="1300" b="1" dirty="0"/>
              <a:t>400 MV/m </a:t>
            </a:r>
            <a:r>
              <a:rPr lang="en-US" sz="1300" dirty="0"/>
              <a:t>with an X-band rf gun powered by ns-scale short rf pulses </a:t>
            </a:r>
            <a:r>
              <a:rPr lang="en-US" sz="1200" dirty="0"/>
              <a:t>(published on </a:t>
            </a:r>
            <a:r>
              <a:rPr lang="en-US" sz="1200" b="1" i="1" dirty="0"/>
              <a:t>Phys. Rev. Accel. Beams </a:t>
            </a:r>
            <a:r>
              <a:rPr lang="en-US" sz="1200" i="1" dirty="0"/>
              <a:t>25, 083402, August 2022</a:t>
            </a:r>
            <a:r>
              <a:rPr lang="en-US" sz="1200" dirty="0"/>
              <a:t>)</a:t>
            </a:r>
            <a:r>
              <a:rPr lang="en-US" sz="1300" dirty="0"/>
              <a:t>. </a:t>
            </a:r>
          </a:p>
          <a:p>
            <a:r>
              <a:rPr lang="en-US" sz="1300" dirty="0"/>
              <a:t>With higher gradient, a reduction of emittance is expected and to be measured as the next step.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647AA-0591-8C68-AED1-65830362890D}"/>
              </a:ext>
            </a:extLst>
          </p:cNvPr>
          <p:cNvSpPr txBox="1"/>
          <p:nvPr/>
        </p:nvSpPr>
        <p:spPr>
          <a:xfrm rot="2713647">
            <a:off x="2829080" y="3470826"/>
            <a:ext cx="742699" cy="3385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lIns="45720" tIns="0" rIns="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diagnostic </a:t>
            </a:r>
          </a:p>
          <a:p>
            <a:pPr algn="ctr"/>
            <a:r>
              <a:rPr lang="en-US" sz="1100" dirty="0">
                <a:solidFill>
                  <a:schemeClr val="accent6"/>
                </a:solidFill>
              </a:rPr>
              <a:t>beamline</a:t>
            </a:r>
            <a:endParaRPr lang="en-US" sz="1100" baseline="300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C1286C-D1D0-5DC3-A17E-A7E8800D6A1C}"/>
              </a:ext>
            </a:extLst>
          </p:cNvPr>
          <p:cNvSpPr txBox="1"/>
          <p:nvPr/>
        </p:nvSpPr>
        <p:spPr>
          <a:xfrm>
            <a:off x="583487" y="3469337"/>
            <a:ext cx="1495191" cy="169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lIns="45720" tIns="0" rIns="45720" bIns="0" rtlCol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75000"/>
                  </a:schemeClr>
                </a:solidFill>
              </a:rPr>
              <a:t>AWA </a:t>
            </a:r>
            <a:r>
              <a:rPr lang="en-US" sz="1100" b="1" dirty="0" err="1">
                <a:solidFill>
                  <a:schemeClr val="tx1">
                    <a:lumMod val="75000"/>
                  </a:schemeClr>
                </a:solidFill>
              </a:rPr>
              <a:t>Xgun</a:t>
            </a:r>
            <a:r>
              <a:rPr lang="en-US" sz="1100" b="1" dirty="0">
                <a:solidFill>
                  <a:schemeClr val="tx1">
                    <a:lumMod val="75000"/>
                  </a:schemeClr>
                </a:solidFill>
              </a:rPr>
              <a:t> beamline</a:t>
            </a:r>
            <a:endParaRPr lang="en-US" sz="1100" b="1" baseline="30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5843D444-332D-43FF-E935-A358A67A4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785" y="2783662"/>
            <a:ext cx="3898396" cy="79054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400" b="1" i="1" dirty="0">
                <a:solidFill>
                  <a:schemeClr val="tx2">
                    <a:lumMod val="75000"/>
                  </a:schemeClr>
                </a:solidFill>
              </a:rPr>
              <a:t>High brightness beam is critical for reducing the footprint of future X-ray free-electron lasers (XFELs).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F8C8F3-2206-8DDA-CBAB-C10DFF46B66A}"/>
              </a:ext>
            </a:extLst>
          </p:cNvPr>
          <p:cNvSpPr/>
          <p:nvPr/>
        </p:nvSpPr>
        <p:spPr>
          <a:xfrm>
            <a:off x="5429115" y="1243449"/>
            <a:ext cx="2790363" cy="31256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GOAL: High </a:t>
            </a:r>
            <a:r>
              <a:rPr lang="en-US" sz="1500" b="1" dirty="0"/>
              <a:t>brightness</a:t>
            </a:r>
            <a:r>
              <a:rPr lang="en-US" sz="1400" b="1" dirty="0"/>
              <a:t> beam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C9DA4-BAE2-9FA4-9803-1598FA7C9AAD}"/>
              </a:ext>
            </a:extLst>
          </p:cNvPr>
          <p:cNvCxnSpPr>
            <a:cxnSpLocks/>
          </p:cNvCxnSpPr>
          <p:nvPr/>
        </p:nvCxnSpPr>
        <p:spPr>
          <a:xfrm>
            <a:off x="5860241" y="1551199"/>
            <a:ext cx="0" cy="27326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36D77EF8-180F-6D90-8214-9DAD4E1F6533}"/>
                  </a:ext>
                </a:extLst>
              </p:cNvPr>
              <p:cNvSpPr/>
              <p:nvPr/>
            </p:nvSpPr>
            <p:spPr>
              <a:xfrm>
                <a:off x="5605636" y="1822307"/>
                <a:ext cx="2437321" cy="264711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High electric field (</a:t>
                </a:r>
                <a14:m>
                  <m:oMath xmlns:m="http://schemas.openxmlformats.org/officeDocument/2006/math">
                    <m:r>
                      <a:rPr lang="en-US" sz="1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</m:oMath>
                </a14:m>
                <a:r>
                  <a:rPr lang="en-US" sz="14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36D77EF8-180F-6D90-8214-9DAD4E1F6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636" y="1822307"/>
                <a:ext cx="2437321" cy="264711"/>
              </a:xfrm>
              <a:prstGeom prst="roundRect">
                <a:avLst/>
              </a:prstGeom>
              <a:blipFill>
                <a:blip r:embed="rId3"/>
                <a:stretch>
                  <a:fillRect t="-13636" b="-31818"/>
                </a:stretch>
              </a:blipFill>
              <a:ln>
                <a:solidFill>
                  <a:schemeClr val="accent2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9B4BA45-2EB0-51BD-1C42-2435003550F0}"/>
              </a:ext>
            </a:extLst>
          </p:cNvPr>
          <p:cNvSpPr txBox="1"/>
          <p:nvPr/>
        </p:nvSpPr>
        <p:spPr>
          <a:xfrm>
            <a:off x="5926129" y="1610196"/>
            <a:ext cx="156626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achieve low emittance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0D2402-847C-6D7E-60AF-AB11F45F404E}"/>
              </a:ext>
            </a:extLst>
          </p:cNvPr>
          <p:cNvCxnSpPr>
            <a:cxnSpLocks/>
          </p:cNvCxnSpPr>
          <p:nvPr/>
        </p:nvCxnSpPr>
        <p:spPr>
          <a:xfrm>
            <a:off x="5860241" y="2087018"/>
            <a:ext cx="0" cy="26284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4C0A0E-4F65-982A-A8A4-B363377741A8}"/>
              </a:ext>
            </a:extLst>
          </p:cNvPr>
          <p:cNvSpPr txBox="1"/>
          <p:nvPr/>
        </p:nvSpPr>
        <p:spPr>
          <a:xfrm>
            <a:off x="5926129" y="2144780"/>
            <a:ext cx="20984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overcome breakdown at high 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8C7F7D1B-7C29-21D5-63AA-71B061BE66BC}"/>
                  </a:ext>
                </a:extLst>
              </p:cNvPr>
              <p:cNvSpPr/>
              <p:nvPr/>
            </p:nvSpPr>
            <p:spPr>
              <a:xfrm>
                <a:off x="5038153" y="2353310"/>
                <a:ext cx="3572286" cy="26471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Short rf-pulse operation (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𝑩𝑫𝑹</m:t>
                    </m:r>
                    <m:r>
                      <a:rPr lang="en-US" sz="1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</m:t>
                        </m:r>
                      </m:sup>
                    </m:sSup>
                    <m:r>
                      <a:rPr lang="en-US" sz="1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8C7F7D1B-7C29-21D5-63AA-71B061BE6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153" y="2353310"/>
                <a:ext cx="3572286" cy="264710"/>
              </a:xfrm>
              <a:prstGeom prst="roundRect">
                <a:avLst/>
              </a:prstGeom>
              <a:blipFill>
                <a:blip r:embed="rId4"/>
                <a:stretch>
                  <a:fillRect t="-8696" b="-26087"/>
                </a:stretch>
              </a:blipFill>
              <a:ln>
                <a:solidFill>
                  <a:schemeClr val="accent2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920867C-3FFE-624C-8A55-9A83FB9E756B}"/>
              </a:ext>
            </a:extLst>
          </p:cNvPr>
          <p:cNvSpPr txBox="1"/>
          <p:nvPr/>
        </p:nvSpPr>
        <p:spPr>
          <a:xfrm>
            <a:off x="4864766" y="3395061"/>
            <a:ext cx="3987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variation of the CLIC TBA scheme which uses a drive beam for creating the short RF pulse. </a:t>
            </a:r>
          </a:p>
        </p:txBody>
      </p:sp>
      <p:pic>
        <p:nvPicPr>
          <p:cNvPr id="1026" name="Picture 2" descr="John Power | Argonne National Laboratory">
            <a:extLst>
              <a:ext uri="{FF2B5EF4-FFF2-40B4-BE49-F238E27FC236}">
                <a16:creationId xmlns:a16="http://schemas.microsoft.com/office/drawing/2014/main" id="{57A6F90B-33B7-DEC9-1239-1C060059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875" y="4301147"/>
            <a:ext cx="790548" cy="7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WA Staff | Argonne National Laboratory">
            <a:extLst>
              <a:ext uri="{FF2B5EF4-FFF2-40B4-BE49-F238E27FC236}">
                <a16:creationId xmlns:a16="http://schemas.microsoft.com/office/drawing/2014/main" id="{1F993D3E-DE69-A236-A1D1-93D426E0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5636" y="4301147"/>
            <a:ext cx="795718" cy="7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WA Staff | Argonne National Laboratory">
            <a:extLst>
              <a:ext uri="{FF2B5EF4-FFF2-40B4-BE49-F238E27FC236}">
                <a16:creationId xmlns:a16="http://schemas.microsoft.com/office/drawing/2014/main" id="{AB6A0DC8-D8A4-34A8-C034-E9DEA305C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086" y="4301146"/>
            <a:ext cx="790547" cy="79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761861-7E77-1914-83DD-32D4CBCDED62}"/>
              </a:ext>
            </a:extLst>
          </p:cNvPr>
          <p:cNvSpPr txBox="1"/>
          <p:nvPr/>
        </p:nvSpPr>
        <p:spPr>
          <a:xfrm>
            <a:off x="7401918" y="4269954"/>
            <a:ext cx="120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John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Philippe Piot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Xueying</a:t>
            </a:r>
            <a:r>
              <a:rPr lang="en-US" sz="1200" dirty="0"/>
              <a:t> Lu</a:t>
            </a:r>
          </a:p>
        </p:txBody>
      </p:sp>
    </p:spTree>
    <p:extLst>
      <p:ext uri="{BB962C8B-B14F-4D97-AF65-F5344CB8AC3E}">
        <p14:creationId xmlns:p14="http://schemas.microsoft.com/office/powerpoint/2010/main" val="13451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E55F-F92E-BBD8-F64A-D0FAE6C4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in progress to demonstrate emittance scaling in high field regime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54F49-2C4A-F94E-887A-37D7A75C70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E538A-DFFB-2B20-EE41-CAE44B0BFD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50384"/>
            <a:ext cx="7772400" cy="38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1487-6C3D-15C8-BD19-6FE3FB8A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285768"/>
            <a:ext cx="8372901" cy="621711"/>
          </a:xfrm>
        </p:spPr>
        <p:txBody>
          <a:bodyPr/>
          <a:lstStyle/>
          <a:p>
            <a:r>
              <a:rPr lang="en-US" dirty="0"/>
              <a:t>Preliminary model is promising for compact FEL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29B70-942B-DADD-9AEB-3DBDE64857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50207-FA63-191B-4D49-426FA3558A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07479"/>
            <a:ext cx="7772400" cy="4236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2D5EC-DDC2-A1E7-0B22-21ACA8B1AF02}"/>
              </a:ext>
            </a:extLst>
          </p:cNvPr>
          <p:cNvSpPr txBox="1"/>
          <p:nvPr/>
        </p:nvSpPr>
        <p:spPr>
          <a:xfrm>
            <a:off x="457200" y="1060174"/>
            <a:ext cx="4008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Still significant work to be done</a:t>
            </a:r>
          </a:p>
        </p:txBody>
      </p:sp>
    </p:spTree>
    <p:extLst>
      <p:ext uri="{BB962C8B-B14F-4D97-AF65-F5344CB8AC3E}">
        <p14:creationId xmlns:p14="http://schemas.microsoft.com/office/powerpoint/2010/main" val="22286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0257-EB1A-BF4E-9FBE-C4168200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8" y="-98401"/>
            <a:ext cx="8372901" cy="62171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EE297-963B-724A-9003-43D7E4E9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7" y="523310"/>
            <a:ext cx="8372901" cy="3317082"/>
          </a:xfrm>
        </p:spPr>
        <p:txBody>
          <a:bodyPr/>
          <a:lstStyle/>
          <a:p>
            <a:r>
              <a:rPr lang="en-US" dirty="0"/>
              <a:t>Storage ring light sources are approaching the diffraction limit for Angstrom wavelengths. </a:t>
            </a:r>
          </a:p>
          <a:p>
            <a:r>
              <a:rPr lang="en-US" dirty="0"/>
              <a:t>The highest brightness electron storage ring in the world (APS-U) is being built and will be installed and commissioned in 2023-2024.</a:t>
            </a:r>
          </a:p>
          <a:p>
            <a:pPr lvl="1"/>
            <a:r>
              <a:rPr lang="en-US" dirty="0"/>
              <a:t>Numerous leading-edge developments in accelerator technology and beam physics. </a:t>
            </a:r>
          </a:p>
          <a:p>
            <a:r>
              <a:rPr lang="en-US" dirty="0"/>
              <a:t>Funding for several high priority BES accelerator R&amp;D projects is now funded</a:t>
            </a:r>
          </a:p>
          <a:p>
            <a:pPr lvl="1"/>
            <a:r>
              <a:rPr lang="en-US" dirty="0"/>
              <a:t>Superconducting undulators for FELs</a:t>
            </a:r>
          </a:p>
          <a:p>
            <a:pPr lvl="1"/>
            <a:r>
              <a:rPr lang="en-US" dirty="0"/>
              <a:t>CBXFEL</a:t>
            </a:r>
          </a:p>
          <a:p>
            <a:r>
              <a:rPr lang="en-US" dirty="0"/>
              <a:t>Work is ongoing looking to future light sources.</a:t>
            </a:r>
          </a:p>
          <a:p>
            <a:r>
              <a:rPr lang="en-US" dirty="0"/>
              <a:t>Argonne is fully engaged in the present golden age of accelerator development. Please come join us!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81D4-C872-D54A-946C-4BFB6A92C7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A747-0E12-0E28-FCF9-5A83DF40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8" y="-8233"/>
            <a:ext cx="8663201" cy="621711"/>
          </a:xfrm>
        </p:spPr>
        <p:txBody>
          <a:bodyPr/>
          <a:lstStyle/>
          <a:p>
            <a:r>
              <a:rPr lang="en-US" dirty="0"/>
              <a:t>synchrotron light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C1868-7FB8-D426-1CC4-4B2904A4AE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8" y="720870"/>
            <a:ext cx="8372901" cy="374786"/>
          </a:xfrm>
        </p:spPr>
        <p:txBody>
          <a:bodyPr/>
          <a:lstStyle/>
          <a:p>
            <a:r>
              <a:rPr lang="en-US" dirty="0"/>
              <a:t>Storage ring and </a:t>
            </a:r>
            <a:r>
              <a:rPr lang="en-US" dirty="0" err="1"/>
              <a:t>linac</a:t>
            </a:r>
            <a:r>
              <a:rPr lang="en-US" dirty="0"/>
              <a:t>-based light sources are being built worldwide to serve a broad variety of scientific users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30772-95AD-E640-D44C-A1E18E7865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69409D-683E-FE46-5345-FDBF447D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8" y="1424940"/>
            <a:ext cx="5859200" cy="33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{\displaystyle B={\frac {{\dot {N}}_{ph}}{4\pi ^{2}\sigma _{x}\sigma _{y}\sigma _{x'}\sigma _{y'}{\frac {d\omega }{\omega }}}}}">
            <a:extLst>
              <a:ext uri="{FF2B5EF4-FFF2-40B4-BE49-F238E27FC236}">
                <a16:creationId xmlns:a16="http://schemas.microsoft.com/office/drawing/2014/main" id="{82791361-B8C4-DEB9-DCF9-9342750A8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7899E0-E963-FD9B-DCDA-814547C38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824" y="2152650"/>
            <a:ext cx="2451100" cy="83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23931B-E234-68E7-D6BB-312D00AF6CCF}"/>
              </a:ext>
            </a:extLst>
          </p:cNvPr>
          <p:cNvSpPr txBox="1"/>
          <p:nvPr/>
        </p:nvSpPr>
        <p:spPr>
          <a:xfrm>
            <a:off x="6629400" y="1229320"/>
            <a:ext cx="188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is specified by the brightness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A555C-0A02-C512-96F0-C69DC6FF429B}"/>
              </a:ext>
            </a:extLst>
          </p:cNvPr>
          <p:cNvSpPr txBox="1"/>
          <p:nvPr/>
        </p:nvSpPr>
        <p:spPr>
          <a:xfrm>
            <a:off x="6629400" y="3209644"/>
            <a:ext cx="1885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Defined as photon flux per unit of phase space area of the photon beam per unit bandwidth</a:t>
            </a:r>
          </a:p>
        </p:txBody>
      </p:sp>
    </p:spTree>
    <p:extLst>
      <p:ext uri="{BB962C8B-B14F-4D97-AF65-F5344CB8AC3E}">
        <p14:creationId xmlns:p14="http://schemas.microsoft.com/office/powerpoint/2010/main" val="35584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CCD8-8F62-FBA8-3E46-C073F5279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621711"/>
          </a:xfrm>
        </p:spPr>
        <p:txBody>
          <a:bodyPr/>
          <a:lstStyle/>
          <a:p>
            <a:r>
              <a:rPr lang="en-US" dirty="0"/>
              <a:t>Light sources of the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01691-AC5D-FDAF-C267-BA5F7D6578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1E251-23A3-D670-FC0C-3F57279B8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800100"/>
            <a:ext cx="7761041" cy="40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5E45-5049-D8CA-666A-8FE0AABB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coherent diffractive imaging to map 3-d integrated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31585-4F76-D4EB-ED7C-81EE94BD5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350" y="1315640"/>
            <a:ext cx="4689214" cy="3317082"/>
          </a:xfrm>
        </p:spPr>
        <p:txBody>
          <a:bodyPr/>
          <a:lstStyle/>
          <a:p>
            <a:r>
              <a:rPr lang="en-US" dirty="0"/>
              <a:t>Two recent experiments have demonstrated 3-D mapping of an IC that can reveal true structure. </a:t>
            </a:r>
          </a:p>
          <a:p>
            <a:r>
              <a:rPr lang="en-US" dirty="0"/>
              <a:t>Discussions are ongoing about possible use of 4</a:t>
            </a:r>
            <a:r>
              <a:rPr lang="en-US" baseline="30000" dirty="0"/>
              <a:t>th</a:t>
            </a:r>
            <a:r>
              <a:rPr lang="en-US" dirty="0"/>
              <a:t> gen synchrotrons at semiconductor fabs!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3F93F-8D03-C22B-4DEC-8CA560A1E0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metrology techniques are needed are circuits build ”up”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B0C97-0CC0-643F-D5A7-335FBAD7F2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594BA-C225-B70E-9578-15DE83A5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564" y="1315640"/>
            <a:ext cx="3476625" cy="1768323"/>
          </a:xfrm>
          <a:prstGeom prst="rect">
            <a:avLst/>
          </a:prstGeom>
        </p:spPr>
      </p:pic>
      <p:pic>
        <p:nvPicPr>
          <p:cNvPr id="1026" name="Picture 2" descr="A reconstruction of the wiring and transistors of an Intel G3260 processor">
            <a:extLst>
              <a:ext uri="{FF2B5EF4-FFF2-40B4-BE49-F238E27FC236}">
                <a16:creationId xmlns:a16="http://schemas.microsoft.com/office/drawing/2014/main" id="{F50E7BE2-991E-FB26-5EF1-10505CAD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92" y="3216124"/>
            <a:ext cx="2091997" cy="15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lustration of a yellow projection beam and a orange circuit square along an axis.">
            <a:extLst>
              <a:ext uri="{FF2B5EF4-FFF2-40B4-BE49-F238E27FC236}">
                <a16:creationId xmlns:a16="http://schemas.microsoft.com/office/drawing/2014/main" id="{0AFA5316-43AA-C398-2383-CFC66A92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0" y="3038341"/>
            <a:ext cx="2108485" cy="21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2655F-070A-6E46-6297-E0B71551E45A}"/>
              </a:ext>
            </a:extLst>
          </p:cNvPr>
          <p:cNvSpPr txBox="1"/>
          <p:nvPr/>
        </p:nvSpPr>
        <p:spPr>
          <a:xfrm>
            <a:off x="2697655" y="3256425"/>
            <a:ext cx="30765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D0D0D"/>
                </a:solidFill>
                <a:effectLst/>
                <a:latin typeface="Favorit-Pro"/>
              </a:rPr>
              <a:t>In an edge-on position, this chip [orange] is too thick for X-rays to penetrate. But tilting the chip at an angle [see theta, center] makes the cross section thin enough. The mechanical stage the chip sits on [not shown] then rotates the sample within the X-ray beam around the z axis to project interference patterns onto a detector that can be used to reconstruct the chip’s interconnects.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79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DBFE76-FEC7-8254-A446-2A74ECED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-16408"/>
            <a:ext cx="8372901" cy="621711"/>
          </a:xfrm>
        </p:spPr>
        <p:txBody>
          <a:bodyPr/>
          <a:lstStyle/>
          <a:p>
            <a:r>
              <a:rPr lang="en-US" dirty="0"/>
              <a:t>Equilibrium horizontal beam emittance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C41C81-D073-E8CD-A987-079874A51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8" y="605303"/>
            <a:ext cx="8372901" cy="374786"/>
          </a:xfrm>
        </p:spPr>
        <p:txBody>
          <a:bodyPr/>
          <a:lstStyle/>
          <a:p>
            <a:r>
              <a:rPr lang="en-US" dirty="0"/>
              <a:t>Physics at the current emittance levels is well understood if we can create the magnetic fields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C2EF81-E644-2842-806B-99DE511BBD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22BCC5-52D3-A07A-5A14-B6CC03A9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32" y="1130589"/>
            <a:ext cx="5987517" cy="3916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6B732-E10E-058E-81F4-12FD1C21F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48" y="1430456"/>
            <a:ext cx="2298262" cy="1336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9C05FC-793D-450A-84E5-BCA732160F42}"/>
              </a:ext>
            </a:extLst>
          </p:cNvPr>
          <p:cNvSpPr txBox="1"/>
          <p:nvPr/>
        </p:nvSpPr>
        <p:spPr>
          <a:xfrm>
            <a:off x="292231" y="2950590"/>
            <a:ext cx="227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 a balance between quantum excitation and radiation damping. </a:t>
            </a:r>
          </a:p>
        </p:txBody>
      </p:sp>
    </p:spTree>
    <p:extLst>
      <p:ext uri="{BB962C8B-B14F-4D97-AF65-F5344CB8AC3E}">
        <p14:creationId xmlns:p14="http://schemas.microsoft.com/office/powerpoint/2010/main" val="31767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1763-C9C6-82C0-7F3A-D734DFCA1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953"/>
            <a:ext cx="8372901" cy="621711"/>
          </a:xfrm>
        </p:spPr>
        <p:txBody>
          <a:bodyPr/>
          <a:lstStyle/>
          <a:p>
            <a:r>
              <a:rPr lang="en-US" dirty="0"/>
              <a:t>Coherence of synchrotron radiation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B6F3F6-8556-22B9-5F37-FBBAFDD8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300" y="1062096"/>
            <a:ext cx="3381802" cy="3663332"/>
          </a:xfrm>
        </p:spPr>
        <p:txBody>
          <a:bodyPr/>
          <a:lstStyle/>
          <a:p>
            <a:r>
              <a:rPr lang="en-US" dirty="0"/>
              <a:t>Slits can make any light source transversely coherent but with significant loss in flux. </a:t>
            </a:r>
          </a:p>
          <a:p>
            <a:r>
              <a:rPr lang="en-US" dirty="0"/>
              <a:t>Bandpass filters add longitudinal coherence but with more loss in flux. </a:t>
            </a:r>
          </a:p>
          <a:p>
            <a:r>
              <a:rPr lang="en-US" dirty="0"/>
              <a:t>The ultralow emittance electron beam acts as a slit where all photon wavelengths larger than the emittance are coherent. </a:t>
            </a:r>
          </a:p>
          <a:p>
            <a:r>
              <a:rPr lang="en-US" dirty="0"/>
              <a:t>The undulator then acts as a bandpass filter with no loss providing a narrow linewidth.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21D2E-E6BC-94A0-77FD-1F092DFA73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57487"/>
            <a:ext cx="8372901" cy="374786"/>
          </a:xfrm>
        </p:spPr>
        <p:txBody>
          <a:bodyPr/>
          <a:lstStyle/>
          <a:p>
            <a:r>
              <a:rPr lang="en-US" dirty="0"/>
              <a:t>Small electron beams make effective slits for transverse coherence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C672E-7C2B-D210-3DBC-C41C61C111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444C14-D906-A755-F4E0-31005441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9" y="1004499"/>
            <a:ext cx="4900826" cy="362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390764A-957D-20E9-A875-9277675C88B6}"/>
              </a:ext>
            </a:extLst>
          </p:cNvPr>
          <p:cNvGrpSpPr/>
          <p:nvPr/>
        </p:nvGrpSpPr>
        <p:grpSpPr>
          <a:xfrm>
            <a:off x="1490521" y="2219365"/>
            <a:ext cx="3795856" cy="1191759"/>
            <a:chOff x="1490521" y="2219365"/>
            <a:chExt cx="3795856" cy="11917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24D748-BFD4-A3EB-8526-261EE3B17FBD}"/>
                </a:ext>
              </a:extLst>
            </p:cNvPr>
            <p:cNvGrpSpPr/>
            <p:nvPr/>
          </p:nvGrpSpPr>
          <p:grpSpPr>
            <a:xfrm>
              <a:off x="2295525" y="2778860"/>
              <a:ext cx="2990852" cy="101011"/>
              <a:chOff x="704850" y="2785064"/>
              <a:chExt cx="2990852" cy="101011"/>
            </a:xfrm>
          </p:grpSpPr>
          <p:sp>
            <p:nvSpPr>
              <p:cNvPr id="9" name="Triangle 8">
                <a:extLst>
                  <a:ext uri="{FF2B5EF4-FFF2-40B4-BE49-F238E27FC236}">
                    <a16:creationId xmlns:a16="http://schemas.microsoft.com/office/drawing/2014/main" id="{48907131-9BBB-7D7C-BF45-78565D076231}"/>
                  </a:ext>
                </a:extLst>
              </p:cNvPr>
              <p:cNvSpPr/>
              <p:nvPr/>
            </p:nvSpPr>
            <p:spPr>
              <a:xfrm rot="16200000">
                <a:off x="2187668" y="1378040"/>
                <a:ext cx="101010" cy="2915059"/>
              </a:xfrm>
              <a:prstGeom prst="triangl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068AA2B-F1F3-A32B-3DC7-7DAC9DA3E1FE}"/>
                  </a:ext>
                </a:extLst>
              </p:cNvPr>
              <p:cNvSpPr/>
              <p:nvPr/>
            </p:nvSpPr>
            <p:spPr>
              <a:xfrm>
                <a:off x="704850" y="2785064"/>
                <a:ext cx="75792" cy="101011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CDD6BA-0978-641C-94EB-2FB7F2C1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3000"/>
            </a:blip>
            <a:stretch>
              <a:fillRect/>
            </a:stretch>
          </p:blipFill>
          <p:spPr>
            <a:xfrm>
              <a:off x="1528417" y="2219365"/>
              <a:ext cx="1685800" cy="48165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497B5F-6BB6-64D7-185E-7767E08C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3000"/>
            </a:blip>
            <a:stretch>
              <a:fillRect/>
            </a:stretch>
          </p:blipFill>
          <p:spPr>
            <a:xfrm rot="10800000">
              <a:off x="1490521" y="2929467"/>
              <a:ext cx="1685800" cy="48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4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87701</TotalTime>
  <Words>3046</Words>
  <Application>Microsoft Macintosh PowerPoint</Application>
  <PresentationFormat>On-screen Show (16:9)</PresentationFormat>
  <Paragraphs>359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Andale Mono</vt:lpstr>
      <vt:lpstr>Arial</vt:lpstr>
      <vt:lpstr>ArialMT</vt:lpstr>
      <vt:lpstr>Calibri</vt:lpstr>
      <vt:lpstr>Cambria Math</vt:lpstr>
      <vt:lpstr>Courier New</vt:lpstr>
      <vt:lpstr>Favorit-Pro</vt:lpstr>
      <vt:lpstr>StarSymbol</vt:lpstr>
      <vt:lpstr>Times New Roman</vt:lpstr>
      <vt:lpstr>Wingdings</vt:lpstr>
      <vt:lpstr>presentation_16x9</vt:lpstr>
      <vt:lpstr>Towards coherent x-ray light sources: The APS Upgrade and Beyond</vt:lpstr>
      <vt:lpstr>Fermilab is part of my origin story</vt:lpstr>
      <vt:lpstr>We are now in a golden age of accelerators</vt:lpstr>
      <vt:lpstr>Overview</vt:lpstr>
      <vt:lpstr>synchrotron light sources</vt:lpstr>
      <vt:lpstr>Light sources of the world</vt:lpstr>
      <vt:lpstr>Using coherent diffractive imaging to map 3-d integrated circuits</vt:lpstr>
      <vt:lpstr>Equilibrium horizontal beam emittance</vt:lpstr>
      <vt:lpstr>Coherence of synchrotron radiation</vt:lpstr>
      <vt:lpstr>The holy grail is a diffraction limited x-ray source</vt:lpstr>
      <vt:lpstr>Storage ring light sources are now the most prevalent high energy scientific tools today</vt:lpstr>
      <vt:lpstr>APS Accelerator Complex </vt:lpstr>
      <vt:lpstr>PowerPoint Presentation</vt:lpstr>
      <vt:lpstr>PowerPoint Presentation</vt:lpstr>
      <vt:lpstr>APS-U will keep the US at the forefront of light sources </vt:lpstr>
      <vt:lpstr>PowerPoint Presentation</vt:lpstr>
      <vt:lpstr>PowerPoint Presentation</vt:lpstr>
      <vt:lpstr>PowerPoint Presentation</vt:lpstr>
      <vt:lpstr>PowerPoint Presentation</vt:lpstr>
      <vt:lpstr>An assembled sector</vt:lpstr>
      <vt:lpstr>There is no turning back now</vt:lpstr>
      <vt:lpstr>PowerPoint Presentation</vt:lpstr>
      <vt:lpstr>Understanding the IMPACt of APS-U beams on the vacuum chamber</vt:lpstr>
      <vt:lpstr>Modeling of HiGH-Energy-density beam strikes</vt:lpstr>
      <vt:lpstr>Ion instabilities are a potential problem for high brightness rings</vt:lpstr>
      <vt:lpstr>APS-U Prep: Gas injection experiment to fully understand APS-U ion instabilities</vt:lpstr>
      <vt:lpstr>Mapping the RF cavity modes for stable APS-U operation </vt:lpstr>
      <vt:lpstr>Beam-based characterization of HOMs using the Drive-damp technique</vt:lpstr>
      <vt:lpstr>Some other notable accelerator activities</vt:lpstr>
      <vt:lpstr>PowerPoint Presentation</vt:lpstr>
      <vt:lpstr>Magnetic field of various insertion device technologies</vt:lpstr>
      <vt:lpstr>Development of Nb3Sn undulators</vt:lpstr>
      <vt:lpstr>Undulator quench training  and field measurements</vt:lpstr>
      <vt:lpstr>Helical undulators allow elliptical polarization</vt:lpstr>
      <vt:lpstr>SuperConducting Undulators for FELS</vt:lpstr>
      <vt:lpstr>Cavity based x-ray FEL (CBXFEL)</vt:lpstr>
      <vt:lpstr>Proposal to build cavity and install in LCLS and test concept on LCLS-I</vt:lpstr>
      <vt:lpstr>LEA: Linac Extension Area </vt:lpstr>
      <vt:lpstr>Beyond the APS Upgrade</vt:lpstr>
      <vt:lpstr>The Adjustable Phase undulator</vt:lpstr>
      <vt:lpstr>Multiline Superconducting undulators</vt:lpstr>
      <vt:lpstr>UltraHigh gradient RF gun</vt:lpstr>
      <vt:lpstr>Experiment in progress to demonstrate emittance scaling in high field regime</vt:lpstr>
      <vt:lpstr>Preliminary model is promising for compact FEL </vt:lpstr>
      <vt:lpstr>Summary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Fenner, Richard B.</dc:creator>
  <cp:lastModifiedBy>Lynn Johnson</cp:lastModifiedBy>
  <cp:revision>400</cp:revision>
  <cp:lastPrinted>2022-09-22T18:48:24Z</cp:lastPrinted>
  <dcterms:created xsi:type="dcterms:W3CDTF">2017-06-30T19:40:30Z</dcterms:created>
  <dcterms:modified xsi:type="dcterms:W3CDTF">2023-07-26T21:45:53Z</dcterms:modified>
</cp:coreProperties>
</file>