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7"/>
            <a:ext cx="10464800" cy="6097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</p:spPr>
        <p:txBody>
          <a:bodyPr anchor="t"/>
          <a:lstStyle>
            <a:lvl1pPr algn="l">
              <a:defRPr cap="all" spc="720" sz="45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1.gif"/><Relationship Id="rId5" Type="http://schemas.openxmlformats.org/officeDocument/2006/relationships/image" Target="../media/image24.jpeg"/><Relationship Id="rId6" Type="http://schemas.openxmlformats.org/officeDocument/2006/relationships/image" Target="../media/image2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3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3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36.jpeg"/><Relationship Id="rId5" Type="http://schemas.openxmlformats.org/officeDocument/2006/relationships/image" Target="../media/image4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99469860-652F-47E7-B9B0-16F678758F13-L0-001.jpeg" descr="99469860-652F-47E7-B9B0-16F678758F1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0895"/>
            <a:ext cx="13004800" cy="8611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his looks promising."/>
          <p:cNvSpPr txBox="1"/>
          <p:nvPr>
            <p:ph type="title"/>
          </p:nvPr>
        </p:nvSpPr>
        <p:spPr>
          <a:xfrm>
            <a:off x="952500" y="-95098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rPr sz="6000"/>
              <a:t>This looks promising</a:t>
            </a:r>
            <a:r>
              <a:t>.</a:t>
            </a:r>
          </a:p>
        </p:txBody>
      </p:sp>
      <p:pic>
        <p:nvPicPr>
          <p:cNvPr id="161" name="C9F15A2B-AB2F-4EDB-B975-0F8AC83AAD25-L0-001.jpeg" descr="C9F15A2B-AB2F-4EDB-B975-0F8AC83AAD2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192" y="2064231"/>
            <a:ext cx="11054416" cy="7352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ombus affini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Bombus affinis</a:t>
            </a:r>
          </a:p>
          <a:p>
            <a:pPr>
              <a:defRPr sz="4000"/>
            </a:pPr>
            <a:r>
              <a:t>It is imperitive I get more images</a:t>
            </a:r>
          </a:p>
        </p:txBody>
      </p:sp>
      <p:pic>
        <p:nvPicPr>
          <p:cNvPr id="164" name="D523D779-A64E-4C4D-A084-CEA89E6503AD-L0-001.jpeg" descr="D523D779-A64E-4C4D-A084-CEA89E6503A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929" y="2309516"/>
            <a:ext cx="10316942" cy="6861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Views from several angle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Views from several angles</a:t>
            </a:r>
          </a:p>
          <a:p>
            <a:pPr>
              <a:defRPr sz="4000"/>
            </a:pPr>
            <a:r>
              <a:t>Necessary for positive identification.</a:t>
            </a:r>
          </a:p>
        </p:txBody>
      </p:sp>
      <p:pic>
        <p:nvPicPr>
          <p:cNvPr id="167" name="77B4AE76-C3FF-4AA5-BF09-0520FDC1CF28-L0-001.jpeg" descr="77B4AE76-C3FF-4AA5-BF09-0520FDC1CF2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701" y="2338951"/>
            <a:ext cx="11795398" cy="6802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Ecology and B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Ecology and Biology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hat is a bee?"/>
          <p:cNvSpPr txBox="1"/>
          <p:nvPr>
            <p:ph type="title"/>
          </p:nvPr>
        </p:nvSpPr>
        <p:spPr>
          <a:xfrm>
            <a:off x="660400" y="609600"/>
            <a:ext cx="11099642" cy="156659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What is a bee?</a:t>
            </a:r>
          </a:p>
        </p:txBody>
      </p:sp>
      <p:pic>
        <p:nvPicPr>
          <p:cNvPr id="172" name="3E698527-55E3-4EF7-8513-DAA4C2E550ED-L0-001.jpeg" descr="3E698527-55E3-4EF7-8513-DAA4C2E550E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5749" y="4004842"/>
            <a:ext cx="7333302" cy="5162645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Essentially, a vegetarian wasp.…"/>
          <p:cNvSpPr txBox="1"/>
          <p:nvPr/>
        </p:nvSpPr>
        <p:spPr>
          <a:xfrm>
            <a:off x="182121" y="1844116"/>
            <a:ext cx="1264055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Essentially, a vegetarian wasp.</a:t>
            </a:r>
          </a:p>
          <a:p>
            <a: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Branched from Sphecoid wasps.</a:t>
            </a:r>
          </a:p>
          <a:p>
            <a: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More closely related to the highly social ants than most wasp families.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amilies of Bees"/>
          <p:cNvSpPr txBox="1"/>
          <p:nvPr/>
        </p:nvSpPr>
        <p:spPr>
          <a:xfrm>
            <a:off x="4614417" y="424181"/>
            <a:ext cx="377596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Families of Bees</a:t>
            </a:r>
          </a:p>
        </p:txBody>
      </p:sp>
      <p:sp>
        <p:nvSpPr>
          <p:cNvPr id="176" name="Line"/>
          <p:cNvSpPr/>
          <p:nvPr/>
        </p:nvSpPr>
        <p:spPr>
          <a:xfrm>
            <a:off x="563874" y="4994360"/>
            <a:ext cx="195470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77" name="Line"/>
          <p:cNvSpPr/>
          <p:nvPr/>
        </p:nvSpPr>
        <p:spPr>
          <a:xfrm flipV="1">
            <a:off x="2521856" y="1889489"/>
            <a:ext cx="1" cy="475943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78" name="Line"/>
          <p:cNvSpPr/>
          <p:nvPr/>
        </p:nvSpPr>
        <p:spPr>
          <a:xfrm>
            <a:off x="2521856" y="1867799"/>
            <a:ext cx="285445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79" name="Line"/>
          <p:cNvSpPr/>
          <p:nvPr/>
        </p:nvSpPr>
        <p:spPr>
          <a:xfrm>
            <a:off x="2548031" y="6647984"/>
            <a:ext cx="88992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0" name="Line"/>
          <p:cNvSpPr/>
          <p:nvPr/>
        </p:nvSpPr>
        <p:spPr>
          <a:xfrm flipV="1">
            <a:off x="3464134" y="3881382"/>
            <a:ext cx="1" cy="373715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1" name="Line"/>
          <p:cNvSpPr/>
          <p:nvPr/>
        </p:nvSpPr>
        <p:spPr>
          <a:xfrm>
            <a:off x="3453904" y="3878765"/>
            <a:ext cx="196748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2" name="Line"/>
          <p:cNvSpPr/>
          <p:nvPr/>
        </p:nvSpPr>
        <p:spPr>
          <a:xfrm flipV="1">
            <a:off x="5398118" y="3040520"/>
            <a:ext cx="1" cy="167649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3" name="Line"/>
          <p:cNvSpPr/>
          <p:nvPr/>
        </p:nvSpPr>
        <p:spPr>
          <a:xfrm>
            <a:off x="5398118" y="3051555"/>
            <a:ext cx="117063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4" name="Line"/>
          <p:cNvSpPr/>
          <p:nvPr/>
        </p:nvSpPr>
        <p:spPr>
          <a:xfrm>
            <a:off x="5397675" y="4705975"/>
            <a:ext cx="117151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5" name="Line"/>
          <p:cNvSpPr/>
          <p:nvPr/>
        </p:nvSpPr>
        <p:spPr>
          <a:xfrm flipH="1">
            <a:off x="3455004" y="7627911"/>
            <a:ext cx="196528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6" name="Line"/>
          <p:cNvSpPr/>
          <p:nvPr/>
        </p:nvSpPr>
        <p:spPr>
          <a:xfrm flipV="1">
            <a:off x="5398118" y="5877031"/>
            <a:ext cx="1" cy="233073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7" name="Line"/>
          <p:cNvSpPr/>
          <p:nvPr/>
        </p:nvSpPr>
        <p:spPr>
          <a:xfrm>
            <a:off x="5435055" y="5889731"/>
            <a:ext cx="109675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8" name="Line"/>
          <p:cNvSpPr/>
          <p:nvPr/>
        </p:nvSpPr>
        <p:spPr>
          <a:xfrm>
            <a:off x="5382940" y="8200369"/>
            <a:ext cx="525543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9" name="Line"/>
          <p:cNvSpPr/>
          <p:nvPr/>
        </p:nvSpPr>
        <p:spPr>
          <a:xfrm flipV="1">
            <a:off x="5983433" y="6858154"/>
            <a:ext cx="1" cy="2188917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0" name="Line"/>
          <p:cNvSpPr/>
          <p:nvPr/>
        </p:nvSpPr>
        <p:spPr>
          <a:xfrm>
            <a:off x="6058385" y="6883713"/>
            <a:ext cx="8880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1" name="Line"/>
          <p:cNvSpPr/>
          <p:nvPr/>
        </p:nvSpPr>
        <p:spPr>
          <a:xfrm>
            <a:off x="5970866" y="9061452"/>
            <a:ext cx="144997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2" name="Melittidae (50 mya)"/>
          <p:cNvSpPr txBox="1"/>
          <p:nvPr/>
        </p:nvSpPr>
        <p:spPr>
          <a:xfrm>
            <a:off x="5354454" y="1556649"/>
            <a:ext cx="3952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Melittidae (50 mya)</a:t>
            </a:r>
          </a:p>
        </p:txBody>
      </p:sp>
      <p:sp>
        <p:nvSpPr>
          <p:cNvPr id="193" name="Apidae (87Mya)"/>
          <p:cNvSpPr txBox="1"/>
          <p:nvPr/>
        </p:nvSpPr>
        <p:spPr>
          <a:xfrm>
            <a:off x="6807763" y="2740405"/>
            <a:ext cx="287443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Apidae (87Mya)</a:t>
            </a:r>
          </a:p>
        </p:txBody>
      </p:sp>
      <p:sp>
        <p:nvSpPr>
          <p:cNvPr id="194" name="Megachilidae (50Mya)"/>
          <p:cNvSpPr txBox="1"/>
          <p:nvPr/>
        </p:nvSpPr>
        <p:spPr>
          <a:xfrm>
            <a:off x="6701963" y="4394825"/>
            <a:ext cx="387529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Megachilidae (50Mya)</a:t>
            </a:r>
          </a:p>
        </p:txBody>
      </p:sp>
      <p:sp>
        <p:nvSpPr>
          <p:cNvPr id="195" name="Andrenidae (34Mya)"/>
          <p:cNvSpPr txBox="1"/>
          <p:nvPr/>
        </p:nvSpPr>
        <p:spPr>
          <a:xfrm>
            <a:off x="6677863" y="5578581"/>
            <a:ext cx="363334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Andrenidae (34Mya)</a:t>
            </a:r>
          </a:p>
        </p:txBody>
      </p:sp>
      <p:sp>
        <p:nvSpPr>
          <p:cNvPr id="196" name="Line"/>
          <p:cNvSpPr/>
          <p:nvPr/>
        </p:nvSpPr>
        <p:spPr>
          <a:xfrm flipV="1">
            <a:off x="7370976" y="8052876"/>
            <a:ext cx="1" cy="144306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7" name="Line"/>
          <p:cNvSpPr/>
          <p:nvPr/>
        </p:nvSpPr>
        <p:spPr>
          <a:xfrm>
            <a:off x="7319402" y="8067469"/>
            <a:ext cx="124402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8" name="Line"/>
          <p:cNvSpPr/>
          <p:nvPr/>
        </p:nvSpPr>
        <p:spPr>
          <a:xfrm>
            <a:off x="7416044" y="9472058"/>
            <a:ext cx="10507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9" name="Halictidae (50Mya)"/>
          <p:cNvSpPr txBox="1"/>
          <p:nvPr/>
        </p:nvSpPr>
        <p:spPr>
          <a:xfrm>
            <a:off x="6856884" y="6572563"/>
            <a:ext cx="34667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Halictidae (50Mya)</a:t>
            </a:r>
          </a:p>
        </p:txBody>
      </p:sp>
      <p:sp>
        <p:nvSpPr>
          <p:cNvPr id="200" name="Colletidae (25Mya)"/>
          <p:cNvSpPr txBox="1"/>
          <p:nvPr/>
        </p:nvSpPr>
        <p:spPr>
          <a:xfrm>
            <a:off x="8745820" y="7756319"/>
            <a:ext cx="348914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Colletidae (25Mya)</a:t>
            </a:r>
          </a:p>
        </p:txBody>
      </p:sp>
      <p:sp>
        <p:nvSpPr>
          <p:cNvPr id="201" name="Stenotritidae (2Mya)"/>
          <p:cNvSpPr txBox="1"/>
          <p:nvPr/>
        </p:nvSpPr>
        <p:spPr>
          <a:xfrm>
            <a:off x="8494533" y="9028975"/>
            <a:ext cx="399172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Stenotritidae (2Mya)</a:t>
            </a:r>
          </a:p>
        </p:txBody>
      </p:sp>
      <p:sp>
        <p:nvSpPr>
          <p:cNvPr id="202" name="Antophila"/>
          <p:cNvSpPr txBox="1"/>
          <p:nvPr/>
        </p:nvSpPr>
        <p:spPr>
          <a:xfrm>
            <a:off x="537025" y="4394825"/>
            <a:ext cx="176555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Antophila</a:t>
            </a:r>
          </a:p>
        </p:txBody>
      </p:sp>
      <p:grpSp>
        <p:nvGrpSpPr>
          <p:cNvPr id="257" name="Drawing"/>
          <p:cNvGrpSpPr/>
          <p:nvPr/>
        </p:nvGrpSpPr>
        <p:grpSpPr>
          <a:xfrm>
            <a:off x="6762407" y="1605175"/>
            <a:ext cx="5731468" cy="1928503"/>
            <a:chOff x="-139212" y="-1854254"/>
            <a:chExt cx="5731466" cy="1928502"/>
          </a:xfrm>
        </p:grpSpPr>
        <p:sp>
          <p:nvSpPr>
            <p:cNvPr id="203" name="Line"/>
            <p:cNvSpPr/>
            <p:nvPr/>
          </p:nvSpPr>
          <p:spPr>
            <a:xfrm>
              <a:off x="-139213" y="-1049135"/>
              <a:ext cx="3295759" cy="112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60" fill="norm" stroke="1" extrusionOk="0">
                  <a:moveTo>
                    <a:pt x="915" y="20135"/>
                  </a:moveTo>
                  <a:cubicBezTo>
                    <a:pt x="1265" y="20064"/>
                    <a:pt x="1615" y="19994"/>
                    <a:pt x="1977" y="19940"/>
                  </a:cubicBezTo>
                  <a:cubicBezTo>
                    <a:pt x="2339" y="19887"/>
                    <a:pt x="2714" y="19852"/>
                    <a:pt x="3076" y="19923"/>
                  </a:cubicBezTo>
                  <a:cubicBezTo>
                    <a:pt x="3438" y="19994"/>
                    <a:pt x="3788" y="20171"/>
                    <a:pt x="4132" y="20401"/>
                  </a:cubicBezTo>
                  <a:cubicBezTo>
                    <a:pt x="4476" y="20631"/>
                    <a:pt x="4815" y="20914"/>
                    <a:pt x="5177" y="21127"/>
                  </a:cubicBezTo>
                  <a:cubicBezTo>
                    <a:pt x="5539" y="21339"/>
                    <a:pt x="5925" y="21481"/>
                    <a:pt x="6348" y="21534"/>
                  </a:cubicBezTo>
                  <a:cubicBezTo>
                    <a:pt x="6770" y="21587"/>
                    <a:pt x="7229" y="21552"/>
                    <a:pt x="7628" y="21498"/>
                  </a:cubicBezTo>
                  <a:cubicBezTo>
                    <a:pt x="8026" y="21445"/>
                    <a:pt x="8364" y="21375"/>
                    <a:pt x="8714" y="21286"/>
                  </a:cubicBezTo>
                  <a:cubicBezTo>
                    <a:pt x="9064" y="21197"/>
                    <a:pt x="9427" y="21091"/>
                    <a:pt x="9855" y="20932"/>
                  </a:cubicBezTo>
                  <a:cubicBezTo>
                    <a:pt x="10284" y="20773"/>
                    <a:pt x="10779" y="20560"/>
                    <a:pt x="11226" y="20365"/>
                  </a:cubicBezTo>
                  <a:cubicBezTo>
                    <a:pt x="11672" y="20171"/>
                    <a:pt x="12071" y="19994"/>
                    <a:pt x="12493" y="19799"/>
                  </a:cubicBezTo>
                  <a:cubicBezTo>
                    <a:pt x="12916" y="19604"/>
                    <a:pt x="13363" y="19392"/>
                    <a:pt x="13809" y="19179"/>
                  </a:cubicBezTo>
                  <a:cubicBezTo>
                    <a:pt x="14256" y="18967"/>
                    <a:pt x="14703" y="18754"/>
                    <a:pt x="15156" y="18506"/>
                  </a:cubicBezTo>
                  <a:cubicBezTo>
                    <a:pt x="15608" y="18258"/>
                    <a:pt x="16067" y="17975"/>
                    <a:pt x="16514" y="17657"/>
                  </a:cubicBezTo>
                  <a:cubicBezTo>
                    <a:pt x="16961" y="17338"/>
                    <a:pt x="17395" y="16984"/>
                    <a:pt x="17776" y="16594"/>
                  </a:cubicBezTo>
                  <a:cubicBezTo>
                    <a:pt x="18156" y="16205"/>
                    <a:pt x="18482" y="15780"/>
                    <a:pt x="18820" y="15266"/>
                  </a:cubicBezTo>
                  <a:cubicBezTo>
                    <a:pt x="19158" y="14753"/>
                    <a:pt x="19508" y="14151"/>
                    <a:pt x="19840" y="13514"/>
                  </a:cubicBezTo>
                  <a:cubicBezTo>
                    <a:pt x="20172" y="12876"/>
                    <a:pt x="20486" y="12203"/>
                    <a:pt x="20758" y="11442"/>
                  </a:cubicBezTo>
                  <a:cubicBezTo>
                    <a:pt x="21030" y="10681"/>
                    <a:pt x="21259" y="9831"/>
                    <a:pt x="21398" y="9052"/>
                  </a:cubicBezTo>
                  <a:cubicBezTo>
                    <a:pt x="21537" y="8273"/>
                    <a:pt x="21585" y="7565"/>
                    <a:pt x="21561" y="6927"/>
                  </a:cubicBezTo>
                  <a:cubicBezTo>
                    <a:pt x="21537" y="6290"/>
                    <a:pt x="21440" y="5723"/>
                    <a:pt x="21235" y="5228"/>
                  </a:cubicBezTo>
                  <a:cubicBezTo>
                    <a:pt x="21030" y="4732"/>
                    <a:pt x="20716" y="4307"/>
                    <a:pt x="20372" y="3917"/>
                  </a:cubicBezTo>
                  <a:cubicBezTo>
                    <a:pt x="20027" y="3528"/>
                    <a:pt x="19653" y="3174"/>
                    <a:pt x="19231" y="2837"/>
                  </a:cubicBezTo>
                  <a:cubicBezTo>
                    <a:pt x="18808" y="2501"/>
                    <a:pt x="18337" y="2182"/>
                    <a:pt x="17854" y="1917"/>
                  </a:cubicBezTo>
                  <a:cubicBezTo>
                    <a:pt x="17371" y="1651"/>
                    <a:pt x="16876" y="1439"/>
                    <a:pt x="16393" y="1262"/>
                  </a:cubicBezTo>
                  <a:cubicBezTo>
                    <a:pt x="15910" y="1085"/>
                    <a:pt x="15439" y="943"/>
                    <a:pt x="14975" y="801"/>
                  </a:cubicBezTo>
                  <a:cubicBezTo>
                    <a:pt x="14510" y="660"/>
                    <a:pt x="14051" y="518"/>
                    <a:pt x="13592" y="412"/>
                  </a:cubicBezTo>
                  <a:cubicBezTo>
                    <a:pt x="13133" y="306"/>
                    <a:pt x="12675" y="235"/>
                    <a:pt x="12216" y="164"/>
                  </a:cubicBezTo>
                  <a:cubicBezTo>
                    <a:pt x="11757" y="93"/>
                    <a:pt x="11298" y="22"/>
                    <a:pt x="10821" y="5"/>
                  </a:cubicBezTo>
                  <a:cubicBezTo>
                    <a:pt x="10344" y="-13"/>
                    <a:pt x="9849" y="22"/>
                    <a:pt x="9360" y="93"/>
                  </a:cubicBezTo>
                  <a:cubicBezTo>
                    <a:pt x="8871" y="164"/>
                    <a:pt x="8388" y="270"/>
                    <a:pt x="7930" y="412"/>
                  </a:cubicBezTo>
                  <a:cubicBezTo>
                    <a:pt x="7471" y="554"/>
                    <a:pt x="7036" y="731"/>
                    <a:pt x="6614" y="961"/>
                  </a:cubicBezTo>
                  <a:cubicBezTo>
                    <a:pt x="6191" y="1191"/>
                    <a:pt x="5780" y="1474"/>
                    <a:pt x="5352" y="1775"/>
                  </a:cubicBezTo>
                  <a:cubicBezTo>
                    <a:pt x="4923" y="2076"/>
                    <a:pt x="4476" y="2395"/>
                    <a:pt x="4048" y="2767"/>
                  </a:cubicBezTo>
                  <a:cubicBezTo>
                    <a:pt x="3619" y="3138"/>
                    <a:pt x="3209" y="3563"/>
                    <a:pt x="2822" y="4059"/>
                  </a:cubicBezTo>
                  <a:cubicBezTo>
                    <a:pt x="2436" y="4555"/>
                    <a:pt x="2074" y="5121"/>
                    <a:pt x="1766" y="5706"/>
                  </a:cubicBezTo>
                  <a:cubicBezTo>
                    <a:pt x="1458" y="6290"/>
                    <a:pt x="1204" y="6892"/>
                    <a:pt x="981" y="7529"/>
                  </a:cubicBezTo>
                  <a:cubicBezTo>
                    <a:pt x="758" y="8167"/>
                    <a:pt x="565" y="8839"/>
                    <a:pt x="408" y="9512"/>
                  </a:cubicBezTo>
                  <a:cubicBezTo>
                    <a:pt x="251" y="10185"/>
                    <a:pt x="130" y="10858"/>
                    <a:pt x="63" y="11477"/>
                  </a:cubicBezTo>
                  <a:cubicBezTo>
                    <a:pt x="-3" y="12097"/>
                    <a:pt x="-15" y="12664"/>
                    <a:pt x="15" y="13460"/>
                  </a:cubicBezTo>
                  <a:cubicBezTo>
                    <a:pt x="45" y="14257"/>
                    <a:pt x="118" y="15284"/>
                    <a:pt x="263" y="16169"/>
                  </a:cubicBezTo>
                  <a:cubicBezTo>
                    <a:pt x="408" y="17055"/>
                    <a:pt x="625" y="17798"/>
                    <a:pt x="921" y="18382"/>
                  </a:cubicBezTo>
                  <a:cubicBezTo>
                    <a:pt x="1217" y="18967"/>
                    <a:pt x="1591" y="19392"/>
                    <a:pt x="2038" y="19710"/>
                  </a:cubicBezTo>
                  <a:cubicBezTo>
                    <a:pt x="2484" y="20029"/>
                    <a:pt x="3003" y="20241"/>
                    <a:pt x="3529" y="20418"/>
                  </a:cubicBezTo>
                  <a:cubicBezTo>
                    <a:pt x="4054" y="20596"/>
                    <a:pt x="4585" y="20737"/>
                    <a:pt x="4905" y="20826"/>
                  </a:cubicBezTo>
                  <a:cubicBezTo>
                    <a:pt x="5225" y="20914"/>
                    <a:pt x="5334" y="20950"/>
                    <a:pt x="5442" y="20985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4" name="Line"/>
            <p:cNvSpPr/>
            <p:nvPr/>
          </p:nvSpPr>
          <p:spPr>
            <a:xfrm>
              <a:off x="3166705" y="-1001851"/>
              <a:ext cx="5536" cy="116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5" name="Line"/>
            <p:cNvSpPr/>
            <p:nvPr/>
          </p:nvSpPr>
          <p:spPr>
            <a:xfrm>
              <a:off x="2995117" y="-1262001"/>
              <a:ext cx="435140" cy="441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440" fill="norm" stroke="1" extrusionOk="0">
                  <a:moveTo>
                    <a:pt x="0" y="5378"/>
                  </a:moveTo>
                  <a:cubicBezTo>
                    <a:pt x="182" y="4929"/>
                    <a:pt x="363" y="4481"/>
                    <a:pt x="1316" y="3854"/>
                  </a:cubicBezTo>
                  <a:cubicBezTo>
                    <a:pt x="2269" y="3227"/>
                    <a:pt x="3993" y="2420"/>
                    <a:pt x="6126" y="1748"/>
                  </a:cubicBezTo>
                  <a:cubicBezTo>
                    <a:pt x="8259" y="1076"/>
                    <a:pt x="10800" y="538"/>
                    <a:pt x="12297" y="269"/>
                  </a:cubicBezTo>
                  <a:cubicBezTo>
                    <a:pt x="13795" y="0"/>
                    <a:pt x="14249" y="0"/>
                    <a:pt x="14748" y="0"/>
                  </a:cubicBezTo>
                  <a:cubicBezTo>
                    <a:pt x="15247" y="0"/>
                    <a:pt x="15792" y="0"/>
                    <a:pt x="16155" y="224"/>
                  </a:cubicBezTo>
                  <a:cubicBezTo>
                    <a:pt x="16518" y="448"/>
                    <a:pt x="16699" y="896"/>
                    <a:pt x="16472" y="1613"/>
                  </a:cubicBezTo>
                  <a:cubicBezTo>
                    <a:pt x="16245" y="2330"/>
                    <a:pt x="15610" y="3316"/>
                    <a:pt x="14884" y="4123"/>
                  </a:cubicBezTo>
                  <a:cubicBezTo>
                    <a:pt x="14158" y="4929"/>
                    <a:pt x="13341" y="5557"/>
                    <a:pt x="12661" y="6095"/>
                  </a:cubicBezTo>
                  <a:cubicBezTo>
                    <a:pt x="11980" y="6632"/>
                    <a:pt x="11435" y="7080"/>
                    <a:pt x="11526" y="7394"/>
                  </a:cubicBezTo>
                  <a:cubicBezTo>
                    <a:pt x="11617" y="7708"/>
                    <a:pt x="12343" y="7887"/>
                    <a:pt x="13704" y="8335"/>
                  </a:cubicBezTo>
                  <a:cubicBezTo>
                    <a:pt x="15066" y="8783"/>
                    <a:pt x="17062" y="9500"/>
                    <a:pt x="18560" y="10531"/>
                  </a:cubicBezTo>
                  <a:cubicBezTo>
                    <a:pt x="20057" y="11562"/>
                    <a:pt x="21055" y="12906"/>
                    <a:pt x="21328" y="14340"/>
                  </a:cubicBezTo>
                  <a:cubicBezTo>
                    <a:pt x="21600" y="15774"/>
                    <a:pt x="21146" y="17298"/>
                    <a:pt x="19966" y="18553"/>
                  </a:cubicBezTo>
                  <a:cubicBezTo>
                    <a:pt x="18787" y="19807"/>
                    <a:pt x="16881" y="20793"/>
                    <a:pt x="15429" y="21197"/>
                  </a:cubicBezTo>
                  <a:cubicBezTo>
                    <a:pt x="13976" y="21600"/>
                    <a:pt x="12978" y="21421"/>
                    <a:pt x="11980" y="2124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6" name="Line"/>
            <p:cNvSpPr/>
            <p:nvPr/>
          </p:nvSpPr>
          <p:spPr>
            <a:xfrm>
              <a:off x="3476669" y="-1167904"/>
              <a:ext cx="129950" cy="22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352" fill="norm" stroke="1" extrusionOk="0">
                  <a:moveTo>
                    <a:pt x="0" y="8813"/>
                  </a:moveTo>
                  <a:cubicBezTo>
                    <a:pt x="600" y="7603"/>
                    <a:pt x="1200" y="6394"/>
                    <a:pt x="1500" y="6307"/>
                  </a:cubicBezTo>
                  <a:cubicBezTo>
                    <a:pt x="1800" y="6221"/>
                    <a:pt x="1800" y="7258"/>
                    <a:pt x="2100" y="9504"/>
                  </a:cubicBezTo>
                  <a:cubicBezTo>
                    <a:pt x="2400" y="11750"/>
                    <a:pt x="3000" y="15206"/>
                    <a:pt x="4500" y="17453"/>
                  </a:cubicBezTo>
                  <a:cubicBezTo>
                    <a:pt x="6000" y="19699"/>
                    <a:pt x="8400" y="20736"/>
                    <a:pt x="10350" y="21168"/>
                  </a:cubicBezTo>
                  <a:cubicBezTo>
                    <a:pt x="12300" y="21600"/>
                    <a:pt x="13800" y="21427"/>
                    <a:pt x="15750" y="18922"/>
                  </a:cubicBezTo>
                  <a:cubicBezTo>
                    <a:pt x="17700" y="16416"/>
                    <a:pt x="20100" y="11578"/>
                    <a:pt x="20850" y="8035"/>
                  </a:cubicBezTo>
                  <a:cubicBezTo>
                    <a:pt x="21600" y="4493"/>
                    <a:pt x="20700" y="2246"/>
                    <a:pt x="198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7" name="Line"/>
            <p:cNvSpPr/>
            <p:nvPr/>
          </p:nvSpPr>
          <p:spPr>
            <a:xfrm>
              <a:off x="3681468" y="-1243292"/>
              <a:ext cx="321036" cy="18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8" fill="norm" stroke="1" extrusionOk="0">
                  <a:moveTo>
                    <a:pt x="0" y="6617"/>
                  </a:moveTo>
                  <a:cubicBezTo>
                    <a:pt x="372" y="9940"/>
                    <a:pt x="745" y="13263"/>
                    <a:pt x="993" y="15444"/>
                  </a:cubicBezTo>
                  <a:cubicBezTo>
                    <a:pt x="1241" y="17625"/>
                    <a:pt x="1366" y="18663"/>
                    <a:pt x="1614" y="19598"/>
                  </a:cubicBezTo>
                  <a:cubicBezTo>
                    <a:pt x="1862" y="20532"/>
                    <a:pt x="2234" y="21363"/>
                    <a:pt x="2545" y="21259"/>
                  </a:cubicBezTo>
                  <a:cubicBezTo>
                    <a:pt x="2855" y="21155"/>
                    <a:pt x="3103" y="20117"/>
                    <a:pt x="3414" y="18040"/>
                  </a:cubicBezTo>
                  <a:cubicBezTo>
                    <a:pt x="3724" y="15963"/>
                    <a:pt x="4097" y="12848"/>
                    <a:pt x="4469" y="10459"/>
                  </a:cubicBezTo>
                  <a:cubicBezTo>
                    <a:pt x="4841" y="8071"/>
                    <a:pt x="5214" y="6409"/>
                    <a:pt x="5710" y="5371"/>
                  </a:cubicBezTo>
                  <a:cubicBezTo>
                    <a:pt x="6207" y="4332"/>
                    <a:pt x="6828" y="3917"/>
                    <a:pt x="7448" y="4748"/>
                  </a:cubicBezTo>
                  <a:cubicBezTo>
                    <a:pt x="8069" y="5578"/>
                    <a:pt x="8690" y="7655"/>
                    <a:pt x="9124" y="9213"/>
                  </a:cubicBezTo>
                  <a:cubicBezTo>
                    <a:pt x="9559" y="10771"/>
                    <a:pt x="9807" y="11809"/>
                    <a:pt x="10117" y="12848"/>
                  </a:cubicBezTo>
                  <a:cubicBezTo>
                    <a:pt x="10428" y="13886"/>
                    <a:pt x="10800" y="14925"/>
                    <a:pt x="11110" y="14925"/>
                  </a:cubicBezTo>
                  <a:cubicBezTo>
                    <a:pt x="11421" y="14925"/>
                    <a:pt x="11669" y="13886"/>
                    <a:pt x="12290" y="11394"/>
                  </a:cubicBezTo>
                  <a:cubicBezTo>
                    <a:pt x="12910" y="8901"/>
                    <a:pt x="13903" y="4955"/>
                    <a:pt x="14772" y="2671"/>
                  </a:cubicBezTo>
                  <a:cubicBezTo>
                    <a:pt x="15641" y="386"/>
                    <a:pt x="16386" y="-237"/>
                    <a:pt x="16945" y="75"/>
                  </a:cubicBezTo>
                  <a:cubicBezTo>
                    <a:pt x="17503" y="386"/>
                    <a:pt x="17876" y="1632"/>
                    <a:pt x="18310" y="3501"/>
                  </a:cubicBezTo>
                  <a:cubicBezTo>
                    <a:pt x="18745" y="5371"/>
                    <a:pt x="19241" y="7863"/>
                    <a:pt x="19800" y="9213"/>
                  </a:cubicBezTo>
                  <a:cubicBezTo>
                    <a:pt x="20359" y="10563"/>
                    <a:pt x="20979" y="10771"/>
                    <a:pt x="21600" y="1097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8" name="Line"/>
            <p:cNvSpPr/>
            <p:nvPr/>
          </p:nvSpPr>
          <p:spPr>
            <a:xfrm>
              <a:off x="4076304" y="-1350562"/>
              <a:ext cx="14762" cy="14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4000"/>
                    <a:pt x="0" y="8000"/>
                    <a:pt x="0" y="11600"/>
                  </a:cubicBezTo>
                  <a:cubicBezTo>
                    <a:pt x="0" y="15200"/>
                    <a:pt x="10800" y="18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9" name="Line"/>
            <p:cNvSpPr/>
            <p:nvPr/>
          </p:nvSpPr>
          <p:spPr>
            <a:xfrm>
              <a:off x="4063389" y="-1377041"/>
              <a:ext cx="182100" cy="209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477" fill="norm" stroke="1" extrusionOk="0">
                  <a:moveTo>
                    <a:pt x="0" y="2151"/>
                  </a:moveTo>
                  <a:cubicBezTo>
                    <a:pt x="655" y="1393"/>
                    <a:pt x="1309" y="635"/>
                    <a:pt x="3055" y="256"/>
                  </a:cubicBezTo>
                  <a:cubicBezTo>
                    <a:pt x="4800" y="-123"/>
                    <a:pt x="7636" y="-123"/>
                    <a:pt x="9818" y="540"/>
                  </a:cubicBezTo>
                  <a:cubicBezTo>
                    <a:pt x="12000" y="1203"/>
                    <a:pt x="13527" y="2530"/>
                    <a:pt x="14291" y="4235"/>
                  </a:cubicBezTo>
                  <a:cubicBezTo>
                    <a:pt x="15055" y="5940"/>
                    <a:pt x="15055" y="8024"/>
                    <a:pt x="14727" y="9445"/>
                  </a:cubicBezTo>
                  <a:cubicBezTo>
                    <a:pt x="14400" y="10866"/>
                    <a:pt x="13745" y="11624"/>
                    <a:pt x="13964" y="12003"/>
                  </a:cubicBezTo>
                  <a:cubicBezTo>
                    <a:pt x="14182" y="12382"/>
                    <a:pt x="15273" y="12382"/>
                    <a:pt x="16473" y="12382"/>
                  </a:cubicBezTo>
                  <a:cubicBezTo>
                    <a:pt x="17673" y="12382"/>
                    <a:pt x="18982" y="12382"/>
                    <a:pt x="19855" y="12856"/>
                  </a:cubicBezTo>
                  <a:cubicBezTo>
                    <a:pt x="20727" y="13330"/>
                    <a:pt x="21164" y="14277"/>
                    <a:pt x="21382" y="15319"/>
                  </a:cubicBezTo>
                  <a:cubicBezTo>
                    <a:pt x="21600" y="16361"/>
                    <a:pt x="21600" y="17498"/>
                    <a:pt x="21273" y="18445"/>
                  </a:cubicBezTo>
                  <a:cubicBezTo>
                    <a:pt x="20945" y="19393"/>
                    <a:pt x="20291" y="20151"/>
                    <a:pt x="19418" y="20624"/>
                  </a:cubicBezTo>
                  <a:cubicBezTo>
                    <a:pt x="18545" y="21098"/>
                    <a:pt x="17455" y="21288"/>
                    <a:pt x="16364" y="2147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0" name="Line"/>
            <p:cNvSpPr/>
            <p:nvPr/>
          </p:nvSpPr>
          <p:spPr>
            <a:xfrm>
              <a:off x="4318003" y="-1433588"/>
              <a:ext cx="199264" cy="12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fill="norm" stroke="1" extrusionOk="0">
                  <a:moveTo>
                    <a:pt x="0" y="0"/>
                  </a:moveTo>
                  <a:cubicBezTo>
                    <a:pt x="600" y="6035"/>
                    <a:pt x="1200" y="12071"/>
                    <a:pt x="2500" y="15882"/>
                  </a:cubicBezTo>
                  <a:cubicBezTo>
                    <a:pt x="3800" y="19694"/>
                    <a:pt x="5800" y="21282"/>
                    <a:pt x="8400" y="21441"/>
                  </a:cubicBezTo>
                  <a:cubicBezTo>
                    <a:pt x="11000" y="21600"/>
                    <a:pt x="14200" y="20329"/>
                    <a:pt x="16500" y="17947"/>
                  </a:cubicBezTo>
                  <a:cubicBezTo>
                    <a:pt x="18800" y="15565"/>
                    <a:pt x="20200" y="12071"/>
                    <a:pt x="21600" y="857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1" name="Line"/>
            <p:cNvSpPr/>
            <p:nvPr/>
          </p:nvSpPr>
          <p:spPr>
            <a:xfrm>
              <a:off x="4522564" y="-1483404"/>
              <a:ext cx="171826" cy="12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0919" fill="norm" stroke="1" extrusionOk="0">
                  <a:moveTo>
                    <a:pt x="2098" y="0"/>
                  </a:moveTo>
                  <a:cubicBezTo>
                    <a:pt x="949" y="2859"/>
                    <a:pt x="-200" y="5718"/>
                    <a:pt x="30" y="9371"/>
                  </a:cubicBezTo>
                  <a:cubicBezTo>
                    <a:pt x="260" y="13024"/>
                    <a:pt x="1868" y="17471"/>
                    <a:pt x="4396" y="19535"/>
                  </a:cubicBezTo>
                  <a:cubicBezTo>
                    <a:pt x="6923" y="21600"/>
                    <a:pt x="10370" y="21282"/>
                    <a:pt x="13357" y="19059"/>
                  </a:cubicBezTo>
                  <a:cubicBezTo>
                    <a:pt x="16345" y="16835"/>
                    <a:pt x="18872" y="12706"/>
                    <a:pt x="21400" y="857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2" name="Line"/>
            <p:cNvSpPr/>
            <p:nvPr/>
          </p:nvSpPr>
          <p:spPr>
            <a:xfrm>
              <a:off x="4578152" y="-1494474"/>
              <a:ext cx="55352" cy="71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3" name="Line"/>
            <p:cNvSpPr/>
            <p:nvPr/>
          </p:nvSpPr>
          <p:spPr>
            <a:xfrm>
              <a:off x="4558068" y="-1605176"/>
              <a:ext cx="80971" cy="9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885" y="21600"/>
                  </a:moveTo>
                  <a:cubicBezTo>
                    <a:pt x="-54" y="19482"/>
                    <a:pt x="-993" y="17365"/>
                    <a:pt x="2294" y="13765"/>
                  </a:cubicBezTo>
                  <a:cubicBezTo>
                    <a:pt x="5581" y="10165"/>
                    <a:pt x="13094" y="5082"/>
                    <a:pt x="20607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4" name="Line"/>
            <p:cNvSpPr/>
            <p:nvPr/>
          </p:nvSpPr>
          <p:spPr>
            <a:xfrm>
              <a:off x="4755275" y="-1571965"/>
              <a:ext cx="5536" cy="9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5" name="Line"/>
            <p:cNvSpPr/>
            <p:nvPr/>
          </p:nvSpPr>
          <p:spPr>
            <a:xfrm>
              <a:off x="4725432" y="-1687323"/>
              <a:ext cx="172249" cy="26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349" fill="norm" stroke="1" extrusionOk="0">
                  <a:moveTo>
                    <a:pt x="4359" y="16241"/>
                  </a:moveTo>
                  <a:cubicBezTo>
                    <a:pt x="2995" y="14127"/>
                    <a:pt x="1631" y="12012"/>
                    <a:pt x="835" y="10199"/>
                  </a:cubicBezTo>
                  <a:cubicBezTo>
                    <a:pt x="39" y="8387"/>
                    <a:pt x="-188" y="6876"/>
                    <a:pt x="153" y="5441"/>
                  </a:cubicBezTo>
                  <a:cubicBezTo>
                    <a:pt x="494" y="4006"/>
                    <a:pt x="1404" y="2647"/>
                    <a:pt x="2995" y="1741"/>
                  </a:cubicBezTo>
                  <a:cubicBezTo>
                    <a:pt x="4587" y="834"/>
                    <a:pt x="6860" y="381"/>
                    <a:pt x="8566" y="155"/>
                  </a:cubicBezTo>
                  <a:cubicBezTo>
                    <a:pt x="10271" y="-72"/>
                    <a:pt x="11408" y="-72"/>
                    <a:pt x="12204" y="306"/>
                  </a:cubicBezTo>
                  <a:cubicBezTo>
                    <a:pt x="12999" y="683"/>
                    <a:pt x="13454" y="1438"/>
                    <a:pt x="13113" y="2722"/>
                  </a:cubicBezTo>
                  <a:cubicBezTo>
                    <a:pt x="12772" y="4006"/>
                    <a:pt x="11635" y="5819"/>
                    <a:pt x="10726" y="7027"/>
                  </a:cubicBezTo>
                  <a:cubicBezTo>
                    <a:pt x="9816" y="8236"/>
                    <a:pt x="9134" y="8840"/>
                    <a:pt x="9361" y="9293"/>
                  </a:cubicBezTo>
                  <a:cubicBezTo>
                    <a:pt x="9589" y="9746"/>
                    <a:pt x="10726" y="10048"/>
                    <a:pt x="12431" y="10275"/>
                  </a:cubicBezTo>
                  <a:cubicBezTo>
                    <a:pt x="14136" y="10501"/>
                    <a:pt x="16410" y="10652"/>
                    <a:pt x="18115" y="10955"/>
                  </a:cubicBezTo>
                  <a:cubicBezTo>
                    <a:pt x="19820" y="11257"/>
                    <a:pt x="20957" y="11710"/>
                    <a:pt x="21185" y="12692"/>
                  </a:cubicBezTo>
                  <a:cubicBezTo>
                    <a:pt x="21412" y="13673"/>
                    <a:pt x="20730" y="15184"/>
                    <a:pt x="18570" y="16770"/>
                  </a:cubicBezTo>
                  <a:cubicBezTo>
                    <a:pt x="16410" y="18356"/>
                    <a:pt x="12772" y="20018"/>
                    <a:pt x="10385" y="20773"/>
                  </a:cubicBezTo>
                  <a:cubicBezTo>
                    <a:pt x="7997" y="21528"/>
                    <a:pt x="6860" y="21377"/>
                    <a:pt x="5724" y="2122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6" name="Line"/>
            <p:cNvSpPr/>
            <p:nvPr/>
          </p:nvSpPr>
          <p:spPr>
            <a:xfrm>
              <a:off x="4906233" y="-1693737"/>
              <a:ext cx="159008" cy="12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776" y="0"/>
                  </a:moveTo>
                  <a:cubicBezTo>
                    <a:pt x="1535" y="5322"/>
                    <a:pt x="294" y="10643"/>
                    <a:pt x="45" y="13930"/>
                  </a:cubicBezTo>
                  <a:cubicBezTo>
                    <a:pt x="-203" y="17217"/>
                    <a:pt x="542" y="18470"/>
                    <a:pt x="3149" y="19565"/>
                  </a:cubicBezTo>
                  <a:cubicBezTo>
                    <a:pt x="5756" y="20661"/>
                    <a:pt x="10225" y="21600"/>
                    <a:pt x="13080" y="21600"/>
                  </a:cubicBezTo>
                  <a:cubicBezTo>
                    <a:pt x="15935" y="21600"/>
                    <a:pt x="17176" y="20661"/>
                    <a:pt x="18294" y="18939"/>
                  </a:cubicBezTo>
                  <a:cubicBezTo>
                    <a:pt x="19411" y="17217"/>
                    <a:pt x="20404" y="14713"/>
                    <a:pt x="21397" y="12209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7" name="Line"/>
            <p:cNvSpPr/>
            <p:nvPr/>
          </p:nvSpPr>
          <p:spPr>
            <a:xfrm>
              <a:off x="4932398" y="-1660527"/>
              <a:ext cx="66422" cy="60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8" name="Line"/>
            <p:cNvSpPr/>
            <p:nvPr/>
          </p:nvSpPr>
          <p:spPr>
            <a:xfrm>
              <a:off x="4917880" y="-1760158"/>
              <a:ext cx="92010" cy="6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171" fill="norm" stroke="1" extrusionOk="0">
                  <a:moveTo>
                    <a:pt x="5874" y="19265"/>
                  </a:moveTo>
                  <a:cubicBezTo>
                    <a:pt x="3333" y="20432"/>
                    <a:pt x="792" y="21600"/>
                    <a:pt x="156" y="21016"/>
                  </a:cubicBezTo>
                  <a:cubicBezTo>
                    <a:pt x="-479" y="20432"/>
                    <a:pt x="792" y="18097"/>
                    <a:pt x="4603" y="14303"/>
                  </a:cubicBezTo>
                  <a:cubicBezTo>
                    <a:pt x="8415" y="10508"/>
                    <a:pt x="14768" y="5254"/>
                    <a:pt x="21121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9" name="Line"/>
            <p:cNvSpPr/>
            <p:nvPr/>
          </p:nvSpPr>
          <p:spPr>
            <a:xfrm>
              <a:off x="5057891" y="-1837650"/>
              <a:ext cx="90377" cy="12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21600" fill="norm" stroke="1" extrusionOk="0">
                  <a:moveTo>
                    <a:pt x="19865" y="0"/>
                  </a:moveTo>
                  <a:cubicBezTo>
                    <a:pt x="14681" y="3443"/>
                    <a:pt x="9497" y="6887"/>
                    <a:pt x="6257" y="9235"/>
                  </a:cubicBezTo>
                  <a:cubicBezTo>
                    <a:pt x="3017" y="11583"/>
                    <a:pt x="1721" y="12835"/>
                    <a:pt x="857" y="14243"/>
                  </a:cubicBezTo>
                  <a:cubicBezTo>
                    <a:pt x="-7" y="15652"/>
                    <a:pt x="-439" y="17217"/>
                    <a:pt x="641" y="18000"/>
                  </a:cubicBezTo>
                  <a:cubicBezTo>
                    <a:pt x="1721" y="18783"/>
                    <a:pt x="4313" y="18783"/>
                    <a:pt x="7985" y="19252"/>
                  </a:cubicBezTo>
                  <a:cubicBezTo>
                    <a:pt x="11657" y="19722"/>
                    <a:pt x="16409" y="20661"/>
                    <a:pt x="21161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0" name="Line"/>
            <p:cNvSpPr/>
            <p:nvPr/>
          </p:nvSpPr>
          <p:spPr>
            <a:xfrm>
              <a:off x="5076310" y="-1671597"/>
              <a:ext cx="143914" cy="5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1" fill="norm" stroke="1" extrusionOk="0">
                  <a:moveTo>
                    <a:pt x="0" y="0"/>
                  </a:moveTo>
                  <a:cubicBezTo>
                    <a:pt x="0" y="3724"/>
                    <a:pt x="0" y="7448"/>
                    <a:pt x="1385" y="11545"/>
                  </a:cubicBezTo>
                  <a:cubicBezTo>
                    <a:pt x="2769" y="15641"/>
                    <a:pt x="5538" y="20110"/>
                    <a:pt x="9138" y="20855"/>
                  </a:cubicBezTo>
                  <a:cubicBezTo>
                    <a:pt x="12738" y="21600"/>
                    <a:pt x="17169" y="18621"/>
                    <a:pt x="21600" y="15641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1" name="Line"/>
            <p:cNvSpPr/>
            <p:nvPr/>
          </p:nvSpPr>
          <p:spPr>
            <a:xfrm>
              <a:off x="5239517" y="-1854255"/>
              <a:ext cx="112042" cy="20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600" fill="norm" stroke="1" extrusionOk="0">
                  <a:moveTo>
                    <a:pt x="12035" y="0"/>
                  </a:moveTo>
                  <a:cubicBezTo>
                    <a:pt x="10293" y="0"/>
                    <a:pt x="8551" y="0"/>
                    <a:pt x="6983" y="292"/>
                  </a:cubicBezTo>
                  <a:cubicBezTo>
                    <a:pt x="5415" y="584"/>
                    <a:pt x="4022" y="1168"/>
                    <a:pt x="2628" y="2141"/>
                  </a:cubicBezTo>
                  <a:cubicBezTo>
                    <a:pt x="1235" y="3114"/>
                    <a:pt x="-159" y="4476"/>
                    <a:pt x="15" y="5351"/>
                  </a:cubicBezTo>
                  <a:cubicBezTo>
                    <a:pt x="189" y="6227"/>
                    <a:pt x="1931" y="6616"/>
                    <a:pt x="5067" y="6908"/>
                  </a:cubicBezTo>
                  <a:cubicBezTo>
                    <a:pt x="8202" y="7200"/>
                    <a:pt x="12731" y="7395"/>
                    <a:pt x="15867" y="7784"/>
                  </a:cubicBezTo>
                  <a:cubicBezTo>
                    <a:pt x="19002" y="8173"/>
                    <a:pt x="20744" y="8757"/>
                    <a:pt x="21093" y="9924"/>
                  </a:cubicBezTo>
                  <a:cubicBezTo>
                    <a:pt x="21441" y="11092"/>
                    <a:pt x="20396" y="12843"/>
                    <a:pt x="17260" y="14886"/>
                  </a:cubicBezTo>
                  <a:cubicBezTo>
                    <a:pt x="14125" y="16930"/>
                    <a:pt x="8899" y="19265"/>
                    <a:pt x="3673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2" name="Line"/>
            <p:cNvSpPr/>
            <p:nvPr/>
          </p:nvSpPr>
          <p:spPr>
            <a:xfrm>
              <a:off x="3360433" y="-608860"/>
              <a:ext cx="55352" cy="21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" y="4168"/>
                    <a:pt x="4320" y="8337"/>
                    <a:pt x="7920" y="11937"/>
                  </a:cubicBezTo>
                  <a:cubicBezTo>
                    <a:pt x="11520" y="15537"/>
                    <a:pt x="16560" y="18568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3" name="Line"/>
            <p:cNvSpPr/>
            <p:nvPr/>
          </p:nvSpPr>
          <p:spPr>
            <a:xfrm>
              <a:off x="3465600" y="-708492"/>
              <a:ext cx="105167" cy="35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11" y="2769"/>
                    <a:pt x="6821" y="5538"/>
                    <a:pt x="10042" y="8862"/>
                  </a:cubicBezTo>
                  <a:cubicBezTo>
                    <a:pt x="13263" y="12185"/>
                    <a:pt x="16295" y="16062"/>
                    <a:pt x="18190" y="18277"/>
                  </a:cubicBezTo>
                  <a:cubicBezTo>
                    <a:pt x="20084" y="20492"/>
                    <a:pt x="20842" y="2104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4" name="Line"/>
            <p:cNvSpPr/>
            <p:nvPr/>
          </p:nvSpPr>
          <p:spPr>
            <a:xfrm>
              <a:off x="3238661" y="-714027"/>
              <a:ext cx="509229" cy="36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800" y="19636"/>
                    <a:pt x="3600" y="17673"/>
                    <a:pt x="5752" y="15436"/>
                  </a:cubicBezTo>
                  <a:cubicBezTo>
                    <a:pt x="7904" y="13200"/>
                    <a:pt x="10409" y="10691"/>
                    <a:pt x="12678" y="8345"/>
                  </a:cubicBezTo>
                  <a:cubicBezTo>
                    <a:pt x="14948" y="6000"/>
                    <a:pt x="16983" y="3818"/>
                    <a:pt x="18430" y="2455"/>
                  </a:cubicBezTo>
                  <a:cubicBezTo>
                    <a:pt x="19878" y="1091"/>
                    <a:pt x="20739" y="545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5" name="Line"/>
            <p:cNvSpPr/>
            <p:nvPr/>
          </p:nvSpPr>
          <p:spPr>
            <a:xfrm>
              <a:off x="3640969" y="-638053"/>
              <a:ext cx="161713" cy="16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0885" fill="norm" stroke="1" extrusionOk="0">
                  <a:moveTo>
                    <a:pt x="11028" y="1567"/>
                  </a:moveTo>
                  <a:cubicBezTo>
                    <a:pt x="8388" y="3176"/>
                    <a:pt x="5748" y="4784"/>
                    <a:pt x="3828" y="7427"/>
                  </a:cubicBezTo>
                  <a:cubicBezTo>
                    <a:pt x="1908" y="10069"/>
                    <a:pt x="708" y="13746"/>
                    <a:pt x="228" y="16159"/>
                  </a:cubicBezTo>
                  <a:cubicBezTo>
                    <a:pt x="-252" y="18572"/>
                    <a:pt x="-12" y="19721"/>
                    <a:pt x="1308" y="20410"/>
                  </a:cubicBezTo>
                  <a:cubicBezTo>
                    <a:pt x="2628" y="21099"/>
                    <a:pt x="5028" y="21329"/>
                    <a:pt x="8388" y="19031"/>
                  </a:cubicBezTo>
                  <a:cubicBezTo>
                    <a:pt x="11748" y="16733"/>
                    <a:pt x="16068" y="11908"/>
                    <a:pt x="18468" y="8920"/>
                  </a:cubicBezTo>
                  <a:cubicBezTo>
                    <a:pt x="20868" y="5933"/>
                    <a:pt x="21348" y="4784"/>
                    <a:pt x="20868" y="3406"/>
                  </a:cubicBezTo>
                  <a:cubicBezTo>
                    <a:pt x="20388" y="2027"/>
                    <a:pt x="18948" y="418"/>
                    <a:pt x="16788" y="74"/>
                  </a:cubicBezTo>
                  <a:cubicBezTo>
                    <a:pt x="14628" y="-271"/>
                    <a:pt x="11748" y="648"/>
                    <a:pt x="8868" y="156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6" name="Line"/>
            <p:cNvSpPr/>
            <p:nvPr/>
          </p:nvSpPr>
          <p:spPr>
            <a:xfrm>
              <a:off x="3830915" y="-691886"/>
              <a:ext cx="5537" cy="154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7" name="Line"/>
            <p:cNvSpPr/>
            <p:nvPr/>
          </p:nvSpPr>
          <p:spPr>
            <a:xfrm>
              <a:off x="3819845" y="-785983"/>
              <a:ext cx="126483" cy="14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14954"/>
                  </a:moveTo>
                  <a:cubicBezTo>
                    <a:pt x="2469" y="16615"/>
                    <a:pt x="4937" y="18277"/>
                    <a:pt x="6789" y="19523"/>
                  </a:cubicBezTo>
                  <a:cubicBezTo>
                    <a:pt x="8640" y="20769"/>
                    <a:pt x="9874" y="21600"/>
                    <a:pt x="12034" y="21600"/>
                  </a:cubicBezTo>
                  <a:cubicBezTo>
                    <a:pt x="14194" y="21600"/>
                    <a:pt x="17280" y="20769"/>
                    <a:pt x="19131" y="18554"/>
                  </a:cubicBezTo>
                  <a:cubicBezTo>
                    <a:pt x="20983" y="16338"/>
                    <a:pt x="21600" y="12738"/>
                    <a:pt x="20829" y="9415"/>
                  </a:cubicBezTo>
                  <a:cubicBezTo>
                    <a:pt x="20057" y="6092"/>
                    <a:pt x="17897" y="3046"/>
                    <a:pt x="15737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8" name="Line"/>
            <p:cNvSpPr/>
            <p:nvPr/>
          </p:nvSpPr>
          <p:spPr>
            <a:xfrm>
              <a:off x="3980396" y="-852404"/>
              <a:ext cx="177090" cy="201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441" fill="norm" stroke="1" extrusionOk="0">
                  <a:moveTo>
                    <a:pt x="6676" y="0"/>
                  </a:moveTo>
                  <a:cubicBezTo>
                    <a:pt x="4672" y="2749"/>
                    <a:pt x="2668" y="5498"/>
                    <a:pt x="1443" y="7658"/>
                  </a:cubicBezTo>
                  <a:cubicBezTo>
                    <a:pt x="218" y="9818"/>
                    <a:pt x="-227" y="11389"/>
                    <a:pt x="107" y="12273"/>
                  </a:cubicBezTo>
                  <a:cubicBezTo>
                    <a:pt x="441" y="13156"/>
                    <a:pt x="1554" y="13353"/>
                    <a:pt x="2668" y="13255"/>
                  </a:cubicBezTo>
                  <a:cubicBezTo>
                    <a:pt x="3781" y="13156"/>
                    <a:pt x="4895" y="12764"/>
                    <a:pt x="5229" y="13058"/>
                  </a:cubicBezTo>
                  <a:cubicBezTo>
                    <a:pt x="5563" y="13353"/>
                    <a:pt x="5117" y="14335"/>
                    <a:pt x="4561" y="15316"/>
                  </a:cubicBezTo>
                  <a:cubicBezTo>
                    <a:pt x="4004" y="16298"/>
                    <a:pt x="3336" y="17280"/>
                    <a:pt x="3002" y="18262"/>
                  </a:cubicBezTo>
                  <a:cubicBezTo>
                    <a:pt x="2668" y="19244"/>
                    <a:pt x="2668" y="20225"/>
                    <a:pt x="3225" y="20815"/>
                  </a:cubicBezTo>
                  <a:cubicBezTo>
                    <a:pt x="3781" y="21404"/>
                    <a:pt x="4895" y="21600"/>
                    <a:pt x="6565" y="21305"/>
                  </a:cubicBezTo>
                  <a:cubicBezTo>
                    <a:pt x="8235" y="21011"/>
                    <a:pt x="10462" y="20225"/>
                    <a:pt x="13022" y="18065"/>
                  </a:cubicBezTo>
                  <a:cubicBezTo>
                    <a:pt x="15583" y="15905"/>
                    <a:pt x="18478" y="12371"/>
                    <a:pt x="21373" y="8836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9" name="Line"/>
            <p:cNvSpPr/>
            <p:nvPr/>
          </p:nvSpPr>
          <p:spPr>
            <a:xfrm>
              <a:off x="4152267" y="-841334"/>
              <a:ext cx="99316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0" h="20806" fill="norm" stroke="1" extrusionOk="0">
                  <a:moveTo>
                    <a:pt x="1111" y="0"/>
                  </a:moveTo>
                  <a:cubicBezTo>
                    <a:pt x="325" y="4696"/>
                    <a:pt x="-460" y="9391"/>
                    <a:pt x="325" y="13617"/>
                  </a:cubicBezTo>
                  <a:cubicBezTo>
                    <a:pt x="1111" y="17843"/>
                    <a:pt x="3467" y="21600"/>
                    <a:pt x="7198" y="20661"/>
                  </a:cubicBezTo>
                  <a:cubicBezTo>
                    <a:pt x="10929" y="19722"/>
                    <a:pt x="16035" y="14087"/>
                    <a:pt x="21140" y="845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0" name="Line"/>
            <p:cNvSpPr/>
            <p:nvPr/>
          </p:nvSpPr>
          <p:spPr>
            <a:xfrm>
              <a:off x="4224648" y="-935430"/>
              <a:ext cx="54611" cy="28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fill="norm" stroke="1" extrusionOk="0">
                  <a:moveTo>
                    <a:pt x="12671" y="0"/>
                  </a:moveTo>
                  <a:cubicBezTo>
                    <a:pt x="8351" y="1246"/>
                    <a:pt x="4031" y="2492"/>
                    <a:pt x="1871" y="4985"/>
                  </a:cubicBezTo>
                  <a:cubicBezTo>
                    <a:pt x="-289" y="7477"/>
                    <a:pt x="-289" y="11215"/>
                    <a:pt x="431" y="13777"/>
                  </a:cubicBezTo>
                  <a:cubicBezTo>
                    <a:pt x="1151" y="16338"/>
                    <a:pt x="2591" y="17723"/>
                    <a:pt x="6191" y="18831"/>
                  </a:cubicBezTo>
                  <a:cubicBezTo>
                    <a:pt x="9791" y="19938"/>
                    <a:pt x="15551" y="20769"/>
                    <a:pt x="21311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1" name="Line"/>
            <p:cNvSpPr/>
            <p:nvPr/>
          </p:nvSpPr>
          <p:spPr>
            <a:xfrm>
              <a:off x="4306933" y="-946501"/>
              <a:ext cx="38746" cy="11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2" name="Line"/>
            <p:cNvSpPr/>
            <p:nvPr/>
          </p:nvSpPr>
          <p:spPr>
            <a:xfrm>
              <a:off x="4312468" y="-992912"/>
              <a:ext cx="125266" cy="20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438" fill="norm" stroke="1" extrusionOk="0">
                  <a:moveTo>
                    <a:pt x="0" y="5955"/>
                  </a:moveTo>
                  <a:cubicBezTo>
                    <a:pt x="1878" y="4234"/>
                    <a:pt x="3756" y="2514"/>
                    <a:pt x="5478" y="1558"/>
                  </a:cubicBezTo>
                  <a:cubicBezTo>
                    <a:pt x="7200" y="603"/>
                    <a:pt x="8765" y="411"/>
                    <a:pt x="10487" y="220"/>
                  </a:cubicBezTo>
                  <a:cubicBezTo>
                    <a:pt x="12209" y="29"/>
                    <a:pt x="14087" y="-162"/>
                    <a:pt x="15339" y="220"/>
                  </a:cubicBezTo>
                  <a:cubicBezTo>
                    <a:pt x="16591" y="603"/>
                    <a:pt x="17217" y="1558"/>
                    <a:pt x="17374" y="2514"/>
                  </a:cubicBezTo>
                  <a:cubicBezTo>
                    <a:pt x="17530" y="3470"/>
                    <a:pt x="17217" y="4426"/>
                    <a:pt x="16748" y="5381"/>
                  </a:cubicBezTo>
                  <a:cubicBezTo>
                    <a:pt x="16278" y="6337"/>
                    <a:pt x="15652" y="7293"/>
                    <a:pt x="16122" y="7866"/>
                  </a:cubicBezTo>
                  <a:cubicBezTo>
                    <a:pt x="16591" y="8440"/>
                    <a:pt x="18157" y="8631"/>
                    <a:pt x="19409" y="9109"/>
                  </a:cubicBezTo>
                  <a:cubicBezTo>
                    <a:pt x="20661" y="9587"/>
                    <a:pt x="21600" y="10351"/>
                    <a:pt x="21130" y="12072"/>
                  </a:cubicBezTo>
                  <a:cubicBezTo>
                    <a:pt x="20661" y="13792"/>
                    <a:pt x="18783" y="16468"/>
                    <a:pt x="17217" y="18188"/>
                  </a:cubicBezTo>
                  <a:cubicBezTo>
                    <a:pt x="15652" y="19909"/>
                    <a:pt x="14400" y="20673"/>
                    <a:pt x="13148" y="21056"/>
                  </a:cubicBezTo>
                  <a:cubicBezTo>
                    <a:pt x="11896" y="21438"/>
                    <a:pt x="10643" y="21438"/>
                    <a:pt x="9391" y="2143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3" name="Line"/>
            <p:cNvSpPr/>
            <p:nvPr/>
          </p:nvSpPr>
          <p:spPr>
            <a:xfrm>
              <a:off x="4516203" y="-1090413"/>
              <a:ext cx="106231" cy="150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182" fill="norm" stroke="1" extrusionOk="0">
                  <a:moveTo>
                    <a:pt x="1332" y="1561"/>
                  </a:moveTo>
                  <a:cubicBezTo>
                    <a:pt x="2821" y="781"/>
                    <a:pt x="4311" y="0"/>
                    <a:pt x="4311" y="0"/>
                  </a:cubicBezTo>
                  <a:cubicBezTo>
                    <a:pt x="4311" y="0"/>
                    <a:pt x="2821" y="781"/>
                    <a:pt x="1704" y="1822"/>
                  </a:cubicBezTo>
                  <a:cubicBezTo>
                    <a:pt x="587" y="2863"/>
                    <a:pt x="-158" y="4164"/>
                    <a:pt x="28" y="5335"/>
                  </a:cubicBezTo>
                  <a:cubicBezTo>
                    <a:pt x="214" y="6506"/>
                    <a:pt x="1332" y="7547"/>
                    <a:pt x="3008" y="7937"/>
                  </a:cubicBezTo>
                  <a:cubicBezTo>
                    <a:pt x="4683" y="8328"/>
                    <a:pt x="6918" y="8067"/>
                    <a:pt x="7849" y="8588"/>
                  </a:cubicBezTo>
                  <a:cubicBezTo>
                    <a:pt x="8780" y="9108"/>
                    <a:pt x="8408" y="10410"/>
                    <a:pt x="7849" y="11711"/>
                  </a:cubicBezTo>
                  <a:cubicBezTo>
                    <a:pt x="7290" y="13012"/>
                    <a:pt x="6545" y="14313"/>
                    <a:pt x="6173" y="16005"/>
                  </a:cubicBezTo>
                  <a:cubicBezTo>
                    <a:pt x="5801" y="17696"/>
                    <a:pt x="5801" y="19778"/>
                    <a:pt x="6732" y="20689"/>
                  </a:cubicBezTo>
                  <a:cubicBezTo>
                    <a:pt x="7663" y="21600"/>
                    <a:pt x="9525" y="21340"/>
                    <a:pt x="12132" y="19128"/>
                  </a:cubicBezTo>
                  <a:cubicBezTo>
                    <a:pt x="14739" y="16916"/>
                    <a:pt x="18090" y="12752"/>
                    <a:pt x="21442" y="858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4" name="Line"/>
            <p:cNvSpPr/>
            <p:nvPr/>
          </p:nvSpPr>
          <p:spPr>
            <a:xfrm>
              <a:off x="4629455" y="-1235600"/>
              <a:ext cx="334430" cy="241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386" fill="norm" stroke="1" extrusionOk="0">
                  <a:moveTo>
                    <a:pt x="3092" y="7477"/>
                  </a:moveTo>
                  <a:cubicBezTo>
                    <a:pt x="2502" y="7804"/>
                    <a:pt x="1912" y="8131"/>
                    <a:pt x="1321" y="9195"/>
                  </a:cubicBezTo>
                  <a:cubicBezTo>
                    <a:pt x="731" y="10259"/>
                    <a:pt x="141" y="12059"/>
                    <a:pt x="23" y="13286"/>
                  </a:cubicBezTo>
                  <a:cubicBezTo>
                    <a:pt x="-95" y="14513"/>
                    <a:pt x="259" y="15168"/>
                    <a:pt x="731" y="15495"/>
                  </a:cubicBezTo>
                  <a:cubicBezTo>
                    <a:pt x="1203" y="15822"/>
                    <a:pt x="1794" y="15822"/>
                    <a:pt x="2384" y="16477"/>
                  </a:cubicBezTo>
                  <a:cubicBezTo>
                    <a:pt x="2974" y="17131"/>
                    <a:pt x="3564" y="18441"/>
                    <a:pt x="3977" y="19504"/>
                  </a:cubicBezTo>
                  <a:cubicBezTo>
                    <a:pt x="4390" y="20568"/>
                    <a:pt x="4626" y="21386"/>
                    <a:pt x="5453" y="21386"/>
                  </a:cubicBezTo>
                  <a:cubicBezTo>
                    <a:pt x="6279" y="21386"/>
                    <a:pt x="7695" y="20568"/>
                    <a:pt x="9466" y="17868"/>
                  </a:cubicBezTo>
                  <a:cubicBezTo>
                    <a:pt x="11236" y="15168"/>
                    <a:pt x="13361" y="10586"/>
                    <a:pt x="14600" y="7968"/>
                  </a:cubicBezTo>
                  <a:cubicBezTo>
                    <a:pt x="15839" y="5350"/>
                    <a:pt x="16194" y="4695"/>
                    <a:pt x="16489" y="3631"/>
                  </a:cubicBezTo>
                  <a:cubicBezTo>
                    <a:pt x="16784" y="2568"/>
                    <a:pt x="17020" y="1095"/>
                    <a:pt x="16843" y="441"/>
                  </a:cubicBezTo>
                  <a:cubicBezTo>
                    <a:pt x="16666" y="-214"/>
                    <a:pt x="16076" y="-50"/>
                    <a:pt x="15544" y="359"/>
                  </a:cubicBezTo>
                  <a:cubicBezTo>
                    <a:pt x="15013" y="768"/>
                    <a:pt x="14541" y="1422"/>
                    <a:pt x="14128" y="2159"/>
                  </a:cubicBezTo>
                  <a:cubicBezTo>
                    <a:pt x="13715" y="2895"/>
                    <a:pt x="13361" y="3713"/>
                    <a:pt x="13420" y="4368"/>
                  </a:cubicBezTo>
                  <a:cubicBezTo>
                    <a:pt x="13479" y="5022"/>
                    <a:pt x="13951" y="5513"/>
                    <a:pt x="14895" y="5759"/>
                  </a:cubicBezTo>
                  <a:cubicBezTo>
                    <a:pt x="15839" y="6004"/>
                    <a:pt x="17256" y="6004"/>
                    <a:pt x="18436" y="6250"/>
                  </a:cubicBezTo>
                  <a:cubicBezTo>
                    <a:pt x="19616" y="6495"/>
                    <a:pt x="20561" y="6986"/>
                    <a:pt x="21033" y="7722"/>
                  </a:cubicBezTo>
                  <a:cubicBezTo>
                    <a:pt x="21505" y="8459"/>
                    <a:pt x="21505" y="9441"/>
                    <a:pt x="21092" y="10504"/>
                  </a:cubicBezTo>
                  <a:cubicBezTo>
                    <a:pt x="20679" y="11568"/>
                    <a:pt x="19853" y="12713"/>
                    <a:pt x="19085" y="13613"/>
                  </a:cubicBezTo>
                  <a:cubicBezTo>
                    <a:pt x="18318" y="14513"/>
                    <a:pt x="17610" y="15168"/>
                    <a:pt x="16902" y="15822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5" name="Line"/>
            <p:cNvSpPr/>
            <p:nvPr/>
          </p:nvSpPr>
          <p:spPr>
            <a:xfrm>
              <a:off x="3343393" y="-177537"/>
              <a:ext cx="216304" cy="22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276" fill="norm" stroke="1" extrusionOk="0">
                  <a:moveTo>
                    <a:pt x="9928" y="1607"/>
                  </a:moveTo>
                  <a:cubicBezTo>
                    <a:pt x="10477" y="910"/>
                    <a:pt x="11026" y="213"/>
                    <a:pt x="10843" y="39"/>
                  </a:cubicBezTo>
                  <a:cubicBezTo>
                    <a:pt x="10660" y="-135"/>
                    <a:pt x="9745" y="213"/>
                    <a:pt x="7914" y="2304"/>
                  </a:cubicBezTo>
                  <a:cubicBezTo>
                    <a:pt x="6084" y="4394"/>
                    <a:pt x="3338" y="8226"/>
                    <a:pt x="1782" y="11100"/>
                  </a:cubicBezTo>
                  <a:cubicBezTo>
                    <a:pt x="226" y="13975"/>
                    <a:pt x="-140" y="15891"/>
                    <a:pt x="43" y="17459"/>
                  </a:cubicBezTo>
                  <a:cubicBezTo>
                    <a:pt x="226" y="19026"/>
                    <a:pt x="958" y="20246"/>
                    <a:pt x="2514" y="20855"/>
                  </a:cubicBezTo>
                  <a:cubicBezTo>
                    <a:pt x="4070" y="21465"/>
                    <a:pt x="6450" y="21465"/>
                    <a:pt x="9745" y="20507"/>
                  </a:cubicBezTo>
                  <a:cubicBezTo>
                    <a:pt x="13040" y="19549"/>
                    <a:pt x="17250" y="17633"/>
                    <a:pt x="21460" y="1571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6" name="Line"/>
            <p:cNvSpPr/>
            <p:nvPr/>
          </p:nvSpPr>
          <p:spPr>
            <a:xfrm>
              <a:off x="3592907" y="-171588"/>
              <a:ext cx="204799" cy="226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95" y="17561"/>
                    <a:pt x="389" y="13522"/>
                    <a:pt x="778" y="10449"/>
                  </a:cubicBezTo>
                  <a:cubicBezTo>
                    <a:pt x="1168" y="7376"/>
                    <a:pt x="1751" y="5268"/>
                    <a:pt x="2335" y="3863"/>
                  </a:cubicBezTo>
                  <a:cubicBezTo>
                    <a:pt x="2919" y="2459"/>
                    <a:pt x="3503" y="1756"/>
                    <a:pt x="4281" y="1141"/>
                  </a:cubicBezTo>
                  <a:cubicBezTo>
                    <a:pt x="5059" y="527"/>
                    <a:pt x="6032" y="0"/>
                    <a:pt x="6908" y="0"/>
                  </a:cubicBezTo>
                  <a:cubicBezTo>
                    <a:pt x="7784" y="0"/>
                    <a:pt x="8562" y="527"/>
                    <a:pt x="10022" y="1756"/>
                  </a:cubicBezTo>
                  <a:cubicBezTo>
                    <a:pt x="11481" y="2985"/>
                    <a:pt x="13622" y="4917"/>
                    <a:pt x="15665" y="6410"/>
                  </a:cubicBezTo>
                  <a:cubicBezTo>
                    <a:pt x="17708" y="7902"/>
                    <a:pt x="19654" y="8956"/>
                    <a:pt x="21600" y="1001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7" name="Line"/>
            <p:cNvSpPr/>
            <p:nvPr/>
          </p:nvSpPr>
          <p:spPr>
            <a:xfrm>
              <a:off x="3637188" y="-121773"/>
              <a:ext cx="121772" cy="4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564" y="17100"/>
                    <a:pt x="11127" y="12600"/>
                    <a:pt x="14727" y="9000"/>
                  </a:cubicBezTo>
                  <a:cubicBezTo>
                    <a:pt x="18327" y="5400"/>
                    <a:pt x="19964" y="27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8" name="Line"/>
            <p:cNvSpPr/>
            <p:nvPr/>
          </p:nvSpPr>
          <p:spPr>
            <a:xfrm>
              <a:off x="3773027" y="-323230"/>
              <a:ext cx="251618" cy="23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463" fill="norm" stroke="1" extrusionOk="0">
                  <a:moveTo>
                    <a:pt x="2581" y="21463"/>
                  </a:moveTo>
                  <a:cubicBezTo>
                    <a:pt x="1793" y="21463"/>
                    <a:pt x="1005" y="21463"/>
                    <a:pt x="532" y="21041"/>
                  </a:cubicBezTo>
                  <a:cubicBezTo>
                    <a:pt x="59" y="20619"/>
                    <a:pt x="-99" y="19776"/>
                    <a:pt x="59" y="17835"/>
                  </a:cubicBezTo>
                  <a:cubicBezTo>
                    <a:pt x="216" y="15894"/>
                    <a:pt x="689" y="12857"/>
                    <a:pt x="1793" y="9988"/>
                  </a:cubicBezTo>
                  <a:cubicBezTo>
                    <a:pt x="2897" y="7119"/>
                    <a:pt x="4631" y="4419"/>
                    <a:pt x="6286" y="2732"/>
                  </a:cubicBezTo>
                  <a:cubicBezTo>
                    <a:pt x="7942" y="1044"/>
                    <a:pt x="9519" y="369"/>
                    <a:pt x="10701" y="116"/>
                  </a:cubicBezTo>
                  <a:cubicBezTo>
                    <a:pt x="11883" y="-137"/>
                    <a:pt x="12672" y="32"/>
                    <a:pt x="13066" y="538"/>
                  </a:cubicBezTo>
                  <a:cubicBezTo>
                    <a:pt x="13460" y="1044"/>
                    <a:pt x="13460" y="1888"/>
                    <a:pt x="12829" y="3491"/>
                  </a:cubicBezTo>
                  <a:cubicBezTo>
                    <a:pt x="12199" y="5094"/>
                    <a:pt x="10937" y="7457"/>
                    <a:pt x="10070" y="9397"/>
                  </a:cubicBezTo>
                  <a:cubicBezTo>
                    <a:pt x="9203" y="11338"/>
                    <a:pt x="8730" y="12857"/>
                    <a:pt x="9046" y="13616"/>
                  </a:cubicBezTo>
                  <a:cubicBezTo>
                    <a:pt x="9361" y="14375"/>
                    <a:pt x="10465" y="14375"/>
                    <a:pt x="12278" y="13700"/>
                  </a:cubicBezTo>
                  <a:cubicBezTo>
                    <a:pt x="14091" y="13025"/>
                    <a:pt x="16613" y="11675"/>
                    <a:pt x="18269" y="10579"/>
                  </a:cubicBezTo>
                  <a:cubicBezTo>
                    <a:pt x="19924" y="9482"/>
                    <a:pt x="20713" y="8638"/>
                    <a:pt x="21501" y="7794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9" name="Line"/>
            <p:cNvSpPr/>
            <p:nvPr/>
          </p:nvSpPr>
          <p:spPr>
            <a:xfrm>
              <a:off x="4046696" y="-337641"/>
              <a:ext cx="44369" cy="132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600" fill="norm" stroke="1" extrusionOk="0">
                  <a:moveTo>
                    <a:pt x="5024" y="0"/>
                  </a:moveTo>
                  <a:cubicBezTo>
                    <a:pt x="1701" y="3900"/>
                    <a:pt x="-1622" y="7800"/>
                    <a:pt x="870" y="11400"/>
                  </a:cubicBezTo>
                  <a:cubicBezTo>
                    <a:pt x="3363" y="15000"/>
                    <a:pt x="11670" y="18300"/>
                    <a:pt x="19978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0" name="Line"/>
            <p:cNvSpPr/>
            <p:nvPr/>
          </p:nvSpPr>
          <p:spPr>
            <a:xfrm>
              <a:off x="4008038" y="-424525"/>
              <a:ext cx="132881" cy="142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2" h="21348" fill="norm" stroke="1" extrusionOk="0">
                  <a:moveTo>
                    <a:pt x="0" y="7225"/>
                  </a:moveTo>
                  <a:cubicBezTo>
                    <a:pt x="4378" y="4733"/>
                    <a:pt x="8757" y="2240"/>
                    <a:pt x="11676" y="994"/>
                  </a:cubicBezTo>
                  <a:cubicBezTo>
                    <a:pt x="14595" y="-252"/>
                    <a:pt x="16054" y="-252"/>
                    <a:pt x="17805" y="579"/>
                  </a:cubicBezTo>
                  <a:cubicBezTo>
                    <a:pt x="19557" y="1410"/>
                    <a:pt x="21600" y="3071"/>
                    <a:pt x="20870" y="6671"/>
                  </a:cubicBezTo>
                  <a:cubicBezTo>
                    <a:pt x="20141" y="10271"/>
                    <a:pt x="16638" y="15810"/>
                    <a:pt x="13135" y="2134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1" name="Line"/>
            <p:cNvSpPr/>
            <p:nvPr/>
          </p:nvSpPr>
          <p:spPr>
            <a:xfrm>
              <a:off x="4202252" y="-448343"/>
              <a:ext cx="137892" cy="15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257" fill="norm" stroke="1" extrusionOk="0">
                  <a:moveTo>
                    <a:pt x="788" y="0"/>
                  </a:moveTo>
                  <a:cubicBezTo>
                    <a:pt x="500" y="2483"/>
                    <a:pt x="212" y="4966"/>
                    <a:pt x="68" y="7821"/>
                  </a:cubicBezTo>
                  <a:cubicBezTo>
                    <a:pt x="-76" y="10676"/>
                    <a:pt x="-76" y="13903"/>
                    <a:pt x="932" y="16386"/>
                  </a:cubicBezTo>
                  <a:cubicBezTo>
                    <a:pt x="1940" y="18869"/>
                    <a:pt x="3956" y="20607"/>
                    <a:pt x="6836" y="21103"/>
                  </a:cubicBezTo>
                  <a:cubicBezTo>
                    <a:pt x="9716" y="21600"/>
                    <a:pt x="13460" y="20855"/>
                    <a:pt x="16052" y="19366"/>
                  </a:cubicBezTo>
                  <a:cubicBezTo>
                    <a:pt x="18644" y="17876"/>
                    <a:pt x="20084" y="15641"/>
                    <a:pt x="21524" y="1340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2" name="Line"/>
            <p:cNvSpPr/>
            <p:nvPr/>
          </p:nvSpPr>
          <p:spPr>
            <a:xfrm>
              <a:off x="4229441" y="-437273"/>
              <a:ext cx="94098" cy="7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" name="Line"/>
            <p:cNvSpPr/>
            <p:nvPr/>
          </p:nvSpPr>
          <p:spPr>
            <a:xfrm>
              <a:off x="4223907" y="-525834"/>
              <a:ext cx="149448" cy="7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867" y="17486"/>
                    <a:pt x="3733" y="13371"/>
                    <a:pt x="7333" y="9771"/>
                  </a:cubicBezTo>
                  <a:cubicBezTo>
                    <a:pt x="10933" y="6171"/>
                    <a:pt x="16267" y="3086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" name="Line"/>
            <p:cNvSpPr/>
            <p:nvPr/>
          </p:nvSpPr>
          <p:spPr>
            <a:xfrm>
              <a:off x="4414632" y="-603325"/>
              <a:ext cx="166162" cy="190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1791" y="16357"/>
                  </a:moveTo>
                  <a:cubicBezTo>
                    <a:pt x="1791" y="17406"/>
                    <a:pt x="1791" y="18454"/>
                    <a:pt x="1674" y="19503"/>
                  </a:cubicBezTo>
                  <a:cubicBezTo>
                    <a:pt x="1556" y="20551"/>
                    <a:pt x="1322" y="21600"/>
                    <a:pt x="970" y="21600"/>
                  </a:cubicBezTo>
                  <a:cubicBezTo>
                    <a:pt x="617" y="21600"/>
                    <a:pt x="148" y="20551"/>
                    <a:pt x="30" y="18874"/>
                  </a:cubicBezTo>
                  <a:cubicBezTo>
                    <a:pt x="-87" y="17196"/>
                    <a:pt x="148" y="14889"/>
                    <a:pt x="617" y="13317"/>
                  </a:cubicBezTo>
                  <a:cubicBezTo>
                    <a:pt x="1087" y="11744"/>
                    <a:pt x="1791" y="10905"/>
                    <a:pt x="3904" y="10800"/>
                  </a:cubicBezTo>
                  <a:cubicBezTo>
                    <a:pt x="6017" y="10695"/>
                    <a:pt x="9539" y="11324"/>
                    <a:pt x="11887" y="11639"/>
                  </a:cubicBezTo>
                  <a:cubicBezTo>
                    <a:pt x="14235" y="11953"/>
                    <a:pt x="15409" y="11953"/>
                    <a:pt x="16935" y="10695"/>
                  </a:cubicBezTo>
                  <a:cubicBezTo>
                    <a:pt x="18461" y="9437"/>
                    <a:pt x="20339" y="6920"/>
                    <a:pt x="20926" y="4928"/>
                  </a:cubicBezTo>
                  <a:cubicBezTo>
                    <a:pt x="21513" y="2936"/>
                    <a:pt x="20809" y="1468"/>
                    <a:pt x="20104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" name="Line"/>
            <p:cNvSpPr/>
            <p:nvPr/>
          </p:nvSpPr>
          <p:spPr>
            <a:xfrm>
              <a:off x="4633503" y="-647606"/>
              <a:ext cx="49817" cy="12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800" y="2945"/>
                    <a:pt x="9600" y="5891"/>
                    <a:pt x="13200" y="9491"/>
                  </a:cubicBezTo>
                  <a:cubicBezTo>
                    <a:pt x="16800" y="13091"/>
                    <a:pt x="19200" y="1734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6" name="Line"/>
            <p:cNvSpPr/>
            <p:nvPr/>
          </p:nvSpPr>
          <p:spPr>
            <a:xfrm>
              <a:off x="4561547" y="-740878"/>
              <a:ext cx="332106" cy="18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fill="norm" stroke="1" extrusionOk="0">
                  <a:moveTo>
                    <a:pt x="0" y="12611"/>
                  </a:moveTo>
                  <a:cubicBezTo>
                    <a:pt x="2040" y="11129"/>
                    <a:pt x="4080" y="9646"/>
                    <a:pt x="6480" y="7740"/>
                  </a:cubicBezTo>
                  <a:cubicBezTo>
                    <a:pt x="8880" y="5834"/>
                    <a:pt x="11640" y="3505"/>
                    <a:pt x="13260" y="2023"/>
                  </a:cubicBezTo>
                  <a:cubicBezTo>
                    <a:pt x="14880" y="540"/>
                    <a:pt x="15360" y="-95"/>
                    <a:pt x="15420" y="11"/>
                  </a:cubicBezTo>
                  <a:cubicBezTo>
                    <a:pt x="15480" y="117"/>
                    <a:pt x="15120" y="964"/>
                    <a:pt x="14520" y="2340"/>
                  </a:cubicBezTo>
                  <a:cubicBezTo>
                    <a:pt x="13920" y="3717"/>
                    <a:pt x="13080" y="5623"/>
                    <a:pt x="12480" y="7211"/>
                  </a:cubicBezTo>
                  <a:cubicBezTo>
                    <a:pt x="11880" y="8799"/>
                    <a:pt x="11520" y="10070"/>
                    <a:pt x="11580" y="11023"/>
                  </a:cubicBezTo>
                  <a:cubicBezTo>
                    <a:pt x="11640" y="11976"/>
                    <a:pt x="12120" y="12611"/>
                    <a:pt x="12660" y="12611"/>
                  </a:cubicBezTo>
                  <a:cubicBezTo>
                    <a:pt x="13200" y="12611"/>
                    <a:pt x="13800" y="11976"/>
                    <a:pt x="14220" y="12187"/>
                  </a:cubicBezTo>
                  <a:cubicBezTo>
                    <a:pt x="14640" y="12399"/>
                    <a:pt x="14880" y="13458"/>
                    <a:pt x="15000" y="14517"/>
                  </a:cubicBezTo>
                  <a:cubicBezTo>
                    <a:pt x="15120" y="15576"/>
                    <a:pt x="15120" y="16634"/>
                    <a:pt x="15300" y="17905"/>
                  </a:cubicBezTo>
                  <a:cubicBezTo>
                    <a:pt x="15480" y="19176"/>
                    <a:pt x="15840" y="20658"/>
                    <a:pt x="16320" y="21081"/>
                  </a:cubicBezTo>
                  <a:cubicBezTo>
                    <a:pt x="16800" y="21505"/>
                    <a:pt x="17400" y="20870"/>
                    <a:pt x="18000" y="18752"/>
                  </a:cubicBezTo>
                  <a:cubicBezTo>
                    <a:pt x="18600" y="16634"/>
                    <a:pt x="19200" y="13034"/>
                    <a:pt x="19500" y="10705"/>
                  </a:cubicBezTo>
                  <a:cubicBezTo>
                    <a:pt x="19800" y="8376"/>
                    <a:pt x="19800" y="7317"/>
                    <a:pt x="19740" y="6152"/>
                  </a:cubicBezTo>
                  <a:cubicBezTo>
                    <a:pt x="19680" y="4987"/>
                    <a:pt x="19560" y="3717"/>
                    <a:pt x="19500" y="3611"/>
                  </a:cubicBezTo>
                  <a:cubicBezTo>
                    <a:pt x="19440" y="3505"/>
                    <a:pt x="19440" y="4564"/>
                    <a:pt x="19440" y="6152"/>
                  </a:cubicBezTo>
                  <a:cubicBezTo>
                    <a:pt x="19440" y="7740"/>
                    <a:pt x="19440" y="9858"/>
                    <a:pt x="19680" y="11764"/>
                  </a:cubicBezTo>
                  <a:cubicBezTo>
                    <a:pt x="19920" y="13670"/>
                    <a:pt x="20400" y="15364"/>
                    <a:pt x="20760" y="16211"/>
                  </a:cubicBezTo>
                  <a:cubicBezTo>
                    <a:pt x="21120" y="17058"/>
                    <a:pt x="21360" y="17058"/>
                    <a:pt x="21600" y="17058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7" name="Line"/>
            <p:cNvSpPr/>
            <p:nvPr/>
          </p:nvSpPr>
          <p:spPr>
            <a:xfrm>
              <a:off x="4827231" y="-778534"/>
              <a:ext cx="210335" cy="133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10" fill="norm" stroke="1" extrusionOk="0">
                  <a:moveTo>
                    <a:pt x="0" y="8231"/>
                  </a:moveTo>
                  <a:cubicBezTo>
                    <a:pt x="3221" y="5389"/>
                    <a:pt x="6442" y="2547"/>
                    <a:pt x="8526" y="1126"/>
                  </a:cubicBezTo>
                  <a:cubicBezTo>
                    <a:pt x="10611" y="-295"/>
                    <a:pt x="11558" y="-295"/>
                    <a:pt x="12032" y="700"/>
                  </a:cubicBezTo>
                  <a:cubicBezTo>
                    <a:pt x="12505" y="1694"/>
                    <a:pt x="12505" y="3684"/>
                    <a:pt x="12221" y="5389"/>
                  </a:cubicBezTo>
                  <a:cubicBezTo>
                    <a:pt x="11937" y="7094"/>
                    <a:pt x="11368" y="8516"/>
                    <a:pt x="10516" y="11216"/>
                  </a:cubicBezTo>
                  <a:cubicBezTo>
                    <a:pt x="9663" y="13916"/>
                    <a:pt x="8526" y="17894"/>
                    <a:pt x="8432" y="19600"/>
                  </a:cubicBezTo>
                  <a:cubicBezTo>
                    <a:pt x="8337" y="21305"/>
                    <a:pt x="9284" y="20737"/>
                    <a:pt x="11653" y="18747"/>
                  </a:cubicBezTo>
                  <a:cubicBezTo>
                    <a:pt x="14021" y="16758"/>
                    <a:pt x="17811" y="13347"/>
                    <a:pt x="21600" y="993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8" name="Line"/>
            <p:cNvSpPr/>
            <p:nvPr/>
          </p:nvSpPr>
          <p:spPr>
            <a:xfrm>
              <a:off x="5092916" y="-863474"/>
              <a:ext cx="22140" cy="116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5486"/>
                    <a:pt x="14400" y="10971"/>
                    <a:pt x="18000" y="14571"/>
                  </a:cubicBezTo>
                  <a:cubicBezTo>
                    <a:pt x="21600" y="18171"/>
                    <a:pt x="21600" y="19886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9" name="Line"/>
            <p:cNvSpPr/>
            <p:nvPr/>
          </p:nvSpPr>
          <p:spPr>
            <a:xfrm>
              <a:off x="5037565" y="-961592"/>
              <a:ext cx="187707" cy="23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463" fill="norm" stroke="1" extrusionOk="0">
                  <a:moveTo>
                    <a:pt x="0" y="4384"/>
                  </a:moveTo>
                  <a:cubicBezTo>
                    <a:pt x="2753" y="2877"/>
                    <a:pt x="5506" y="1370"/>
                    <a:pt x="7624" y="616"/>
                  </a:cubicBezTo>
                  <a:cubicBezTo>
                    <a:pt x="9741" y="-137"/>
                    <a:pt x="11224" y="-137"/>
                    <a:pt x="12071" y="282"/>
                  </a:cubicBezTo>
                  <a:cubicBezTo>
                    <a:pt x="12918" y="700"/>
                    <a:pt x="13129" y="1537"/>
                    <a:pt x="13129" y="2458"/>
                  </a:cubicBezTo>
                  <a:cubicBezTo>
                    <a:pt x="13129" y="3379"/>
                    <a:pt x="12918" y="4384"/>
                    <a:pt x="13129" y="5221"/>
                  </a:cubicBezTo>
                  <a:cubicBezTo>
                    <a:pt x="13341" y="6058"/>
                    <a:pt x="13977" y="6728"/>
                    <a:pt x="15353" y="7314"/>
                  </a:cubicBezTo>
                  <a:cubicBezTo>
                    <a:pt x="16729" y="7900"/>
                    <a:pt x="18847" y="8403"/>
                    <a:pt x="20012" y="9072"/>
                  </a:cubicBezTo>
                  <a:cubicBezTo>
                    <a:pt x="21177" y="9742"/>
                    <a:pt x="21388" y="10579"/>
                    <a:pt x="21494" y="11416"/>
                  </a:cubicBezTo>
                  <a:cubicBezTo>
                    <a:pt x="21600" y="12254"/>
                    <a:pt x="21600" y="13091"/>
                    <a:pt x="20859" y="14263"/>
                  </a:cubicBezTo>
                  <a:cubicBezTo>
                    <a:pt x="20118" y="15435"/>
                    <a:pt x="18635" y="16942"/>
                    <a:pt x="16941" y="18198"/>
                  </a:cubicBezTo>
                  <a:cubicBezTo>
                    <a:pt x="15247" y="19454"/>
                    <a:pt x="13341" y="20458"/>
                    <a:pt x="11435" y="2146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0" name="Line"/>
            <p:cNvSpPr/>
            <p:nvPr/>
          </p:nvSpPr>
          <p:spPr>
            <a:xfrm>
              <a:off x="5236828" y="-935430"/>
              <a:ext cx="105167" cy="11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6" fill="norm" stroke="1" extrusionOk="0">
                  <a:moveTo>
                    <a:pt x="0" y="0"/>
                  </a:moveTo>
                  <a:cubicBezTo>
                    <a:pt x="758" y="3323"/>
                    <a:pt x="1516" y="6646"/>
                    <a:pt x="2274" y="10135"/>
                  </a:cubicBezTo>
                  <a:cubicBezTo>
                    <a:pt x="3032" y="13625"/>
                    <a:pt x="3789" y="17280"/>
                    <a:pt x="5116" y="19274"/>
                  </a:cubicBezTo>
                  <a:cubicBezTo>
                    <a:pt x="6442" y="21268"/>
                    <a:pt x="8337" y="21600"/>
                    <a:pt x="11179" y="20437"/>
                  </a:cubicBezTo>
                  <a:cubicBezTo>
                    <a:pt x="14021" y="19274"/>
                    <a:pt x="17811" y="16615"/>
                    <a:pt x="21600" y="13957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1" name="Line"/>
            <p:cNvSpPr/>
            <p:nvPr/>
          </p:nvSpPr>
          <p:spPr>
            <a:xfrm>
              <a:off x="5275574" y="-940965"/>
              <a:ext cx="66421" cy="5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2" name="Line"/>
            <p:cNvSpPr/>
            <p:nvPr/>
          </p:nvSpPr>
          <p:spPr>
            <a:xfrm>
              <a:off x="5267910" y="-1007387"/>
              <a:ext cx="51945" cy="4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0966" fill="norm" stroke="1" extrusionOk="0">
                  <a:moveTo>
                    <a:pt x="9798" y="18144"/>
                  </a:moveTo>
                  <a:cubicBezTo>
                    <a:pt x="5329" y="19872"/>
                    <a:pt x="860" y="21600"/>
                    <a:pt x="115" y="20736"/>
                  </a:cubicBezTo>
                  <a:cubicBezTo>
                    <a:pt x="-630" y="19872"/>
                    <a:pt x="2349" y="16416"/>
                    <a:pt x="6446" y="12528"/>
                  </a:cubicBezTo>
                  <a:cubicBezTo>
                    <a:pt x="10542" y="8640"/>
                    <a:pt x="15756" y="4320"/>
                    <a:pt x="2097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3" name="Line"/>
            <p:cNvSpPr/>
            <p:nvPr/>
          </p:nvSpPr>
          <p:spPr>
            <a:xfrm>
              <a:off x="5337340" y="-1012922"/>
              <a:ext cx="115357" cy="15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249" fill="norm" stroke="1" extrusionOk="0">
                  <a:moveTo>
                    <a:pt x="865" y="0"/>
                  </a:moveTo>
                  <a:cubicBezTo>
                    <a:pt x="1207" y="2571"/>
                    <a:pt x="1550" y="5143"/>
                    <a:pt x="1379" y="7843"/>
                  </a:cubicBezTo>
                  <a:cubicBezTo>
                    <a:pt x="1207" y="10543"/>
                    <a:pt x="522" y="13371"/>
                    <a:pt x="179" y="15429"/>
                  </a:cubicBezTo>
                  <a:cubicBezTo>
                    <a:pt x="-164" y="17486"/>
                    <a:pt x="-164" y="18771"/>
                    <a:pt x="1550" y="19800"/>
                  </a:cubicBezTo>
                  <a:cubicBezTo>
                    <a:pt x="3265" y="20829"/>
                    <a:pt x="6693" y="21600"/>
                    <a:pt x="10293" y="21086"/>
                  </a:cubicBezTo>
                  <a:cubicBezTo>
                    <a:pt x="13893" y="20571"/>
                    <a:pt x="17665" y="18771"/>
                    <a:pt x="19550" y="17100"/>
                  </a:cubicBezTo>
                  <a:cubicBezTo>
                    <a:pt x="21436" y="15429"/>
                    <a:pt x="21436" y="13886"/>
                    <a:pt x="21436" y="12343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4" name="Line"/>
            <p:cNvSpPr/>
            <p:nvPr/>
          </p:nvSpPr>
          <p:spPr>
            <a:xfrm>
              <a:off x="5375205" y="-952036"/>
              <a:ext cx="22141" cy="33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5" name="Line"/>
            <p:cNvSpPr/>
            <p:nvPr/>
          </p:nvSpPr>
          <p:spPr>
            <a:xfrm>
              <a:off x="5330924" y="-1057202"/>
              <a:ext cx="116238" cy="60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56" name="Line"/>
            <p:cNvSpPr/>
            <p:nvPr/>
          </p:nvSpPr>
          <p:spPr>
            <a:xfrm>
              <a:off x="5466262" y="-1118088"/>
              <a:ext cx="125993" cy="23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1600" fill="norm" stroke="1" extrusionOk="0">
                  <a:moveTo>
                    <a:pt x="17842" y="0"/>
                  </a:moveTo>
                  <a:cubicBezTo>
                    <a:pt x="13279" y="1674"/>
                    <a:pt x="8716" y="3349"/>
                    <a:pt x="5978" y="4521"/>
                  </a:cubicBezTo>
                  <a:cubicBezTo>
                    <a:pt x="3240" y="5693"/>
                    <a:pt x="2327" y="6363"/>
                    <a:pt x="1414" y="7116"/>
                  </a:cubicBezTo>
                  <a:cubicBezTo>
                    <a:pt x="502" y="7870"/>
                    <a:pt x="-411" y="8707"/>
                    <a:pt x="197" y="9126"/>
                  </a:cubicBezTo>
                  <a:cubicBezTo>
                    <a:pt x="806" y="9544"/>
                    <a:pt x="2936" y="9544"/>
                    <a:pt x="5521" y="9628"/>
                  </a:cubicBezTo>
                  <a:cubicBezTo>
                    <a:pt x="8107" y="9712"/>
                    <a:pt x="11150" y="9879"/>
                    <a:pt x="13736" y="10130"/>
                  </a:cubicBezTo>
                  <a:cubicBezTo>
                    <a:pt x="16321" y="10381"/>
                    <a:pt x="18451" y="10716"/>
                    <a:pt x="19668" y="11302"/>
                  </a:cubicBezTo>
                  <a:cubicBezTo>
                    <a:pt x="20885" y="11888"/>
                    <a:pt x="21189" y="12726"/>
                    <a:pt x="20124" y="13814"/>
                  </a:cubicBezTo>
                  <a:cubicBezTo>
                    <a:pt x="19059" y="14902"/>
                    <a:pt x="16626" y="16242"/>
                    <a:pt x="14192" y="17581"/>
                  </a:cubicBezTo>
                  <a:cubicBezTo>
                    <a:pt x="11758" y="18921"/>
                    <a:pt x="9324" y="20260"/>
                    <a:pt x="6890" y="21600"/>
                  </a:cubicBezTo>
                </a:path>
              </a:pathLst>
            </a:custGeom>
            <a:noFill/>
            <a:ln w="25400" cap="rnd">
              <a:solidFill>
                <a:srgbClr val="E224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879B9B7F-835F-40D9-847A-06D1B74CB9FD-L0-001.jpeg" descr="879B9B7F-835F-40D9-847A-06D1B74CB9F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377" y="2092098"/>
            <a:ext cx="5854701" cy="723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Insects drove flower development."/>
          <p:cNvSpPr txBox="1"/>
          <p:nvPr/>
        </p:nvSpPr>
        <p:spPr>
          <a:xfrm>
            <a:off x="2567178" y="226864"/>
            <a:ext cx="787044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Insects drove flower development.</a:t>
            </a:r>
          </a:p>
        </p:txBody>
      </p:sp>
      <p:sp>
        <p:nvSpPr>
          <p:cNvPr id="261" name="Melittosphex burmensis, trapped in amber over 100 mya.  It lived in northern Burma about 35 to 45 mya earlier than the next oldest specimens known to science.…"/>
          <p:cNvSpPr txBox="1"/>
          <p:nvPr/>
        </p:nvSpPr>
        <p:spPr>
          <a:xfrm>
            <a:off x="6752088" y="1909651"/>
            <a:ext cx="6019645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Melittosphex burmensis</a:t>
            </a:r>
            <a:r>
              <a:t>, trapped in amber over 100 mya.  It lived in northern Burma about 35 to 45 mya earlier than the next oldest specimens known to science.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 mere 3mm long, it appears to have some characteristics of both bees and wasps.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Some modern wasps still feed their brood a mixture of prey and pollen.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Image: Science, 10/27/06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trategies for Reproduction"/>
          <p:cNvSpPr txBox="1"/>
          <p:nvPr/>
        </p:nvSpPr>
        <p:spPr>
          <a:xfrm>
            <a:off x="3334511" y="257221"/>
            <a:ext cx="63357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Strategies for Reproduction</a:t>
            </a:r>
          </a:p>
        </p:txBody>
      </p:sp>
      <p:sp>
        <p:nvSpPr>
          <p:cNvPr id="264" name="Solitary Bees…"/>
          <p:cNvSpPr txBox="1"/>
          <p:nvPr/>
        </p:nvSpPr>
        <p:spPr>
          <a:xfrm>
            <a:off x="390310" y="1710476"/>
            <a:ext cx="12224180" cy="706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Solitary Bees</a:t>
            </a:r>
          </a:p>
          <a:p>
            <a:pPr algn="l"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000"/>
              <a:t>Most species are in this category.   A single female provisions the next generation.  Very small families</a:t>
            </a:r>
            <a:r>
              <a:t>.  </a:t>
            </a:r>
          </a:p>
          <a:p>
            <a:pPr algn="l"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Primitively Social.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One female becomes the dominant sister and is the only breeder.  The other subservient sisters help provision and guard the brood.  Small families.</a:t>
            </a:r>
          </a:p>
          <a:p>
            <a:pPr algn="l"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Eusocial.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Highly social behavior with a "queen" and workers.  Large to huge families.  </a:t>
            </a:r>
            <a:r>
              <a:rPr>
                <a:solidFill>
                  <a:srgbClr val="E22400"/>
                </a:solidFill>
              </a:rPr>
              <a:t>We think most bees are in this category.  They aren’t.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Bee Diversity"/>
          <p:cNvSpPr txBox="1"/>
          <p:nvPr/>
        </p:nvSpPr>
        <p:spPr>
          <a:xfrm>
            <a:off x="4972812" y="196508"/>
            <a:ext cx="30591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Bee Diversity</a:t>
            </a:r>
          </a:p>
        </p:txBody>
      </p:sp>
      <p:sp>
        <p:nvSpPr>
          <p:cNvPr id="267" name="24,000+ species of bees worldwide, 4000+ in North America.…"/>
          <p:cNvSpPr txBox="1"/>
          <p:nvPr/>
        </p:nvSpPr>
        <p:spPr>
          <a:xfrm>
            <a:off x="434609" y="1051460"/>
            <a:ext cx="12135582" cy="582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24,000+ species of bees worldwide, 4000+ in North America.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Estimated 400 species in the Great Lakes Region.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7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Families</a:t>
            </a:r>
            <a:r>
              <a:t> of bees, 6 present in this region.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7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species</a:t>
            </a:r>
            <a:r>
              <a:t> of Honey Bees, none native to North America.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Honey Bees are a domesticated animal, managed by humans.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70% of bee species nest in the ground.  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</p:txBody>
      </p:sp>
      <p:pic>
        <p:nvPicPr>
          <p:cNvPr id="268" name="AD926AE9-6DB1-4E63-AA7C-12F390C7F528-L0-001.jpeg" descr="AD926AE9-6DB1-4E63-AA7C-12F390C7F52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235" y="5858855"/>
            <a:ext cx="5162307" cy="3432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CB03E3C7-2CFA-4F76-BC8A-89B3F28A7EDD-L0-001.jpeg" descr="CB03E3C7-2CFA-4F76-BC8A-89B3F28A7ED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2559" y="5823995"/>
            <a:ext cx="5265302" cy="35019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Colletes inaequalis nests"/>
          <p:cNvSpPr txBox="1"/>
          <p:nvPr/>
        </p:nvSpPr>
        <p:spPr>
          <a:xfrm>
            <a:off x="7664316" y="5298930"/>
            <a:ext cx="4561789" cy="46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Colletes inaequalis nests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Bee Lifecycle"/>
          <p:cNvSpPr txBox="1"/>
          <p:nvPr/>
        </p:nvSpPr>
        <p:spPr>
          <a:xfrm>
            <a:off x="4968240" y="181330"/>
            <a:ext cx="306832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Bee Lifecycle</a:t>
            </a:r>
          </a:p>
        </p:txBody>
      </p:sp>
      <p:sp>
        <p:nvSpPr>
          <p:cNvPr id="273" name="Univoltine bees have one generation per year, multivoltine have several."/>
          <p:cNvSpPr txBox="1"/>
          <p:nvPr/>
        </p:nvSpPr>
        <p:spPr>
          <a:xfrm>
            <a:off x="206342" y="1287167"/>
            <a:ext cx="1259211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Univoltine bees have one generation per year, multivoltine have several.</a:t>
            </a:r>
          </a:p>
        </p:txBody>
      </p:sp>
      <p:sp>
        <p:nvSpPr>
          <p:cNvPr id="274" name="Females provision cells with pollen and nectar sufficient for development.…"/>
          <p:cNvSpPr txBox="1"/>
          <p:nvPr/>
        </p:nvSpPr>
        <p:spPr>
          <a:xfrm>
            <a:off x="166432" y="1737717"/>
            <a:ext cx="12459441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Females provision cells with pollen and nectar sufficient for development.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Cells are sealed in sequence, generally females before males.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Larvae mature in cells, may enter diapause, and emerge adult.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Mating occurs shortly after emergence of fertile Gyne. 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Individual bees are active adults approximately 4 to 6 weeks whether the colony is univoltine, multivoltine or persistent.  In eusocial colonies bees may have different jobs at different points in its life, a trait shared with ants.</a:t>
            </a: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</a:p>
          <a:p>
            <a:pPr algn="l">
              <a:defRPr b="0" sz="3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Bees overwinter via different strategies.  Foundresses hibernate as fertilized “queens.”  Others mate upon emergence as adults in spring.  Honeybees are the only group which have a persistent colony through several years.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he Rusty-Patched Bumble Bee…"/>
          <p:cNvSpPr txBox="1"/>
          <p:nvPr>
            <p:ph type="ctrTitle"/>
          </p:nvPr>
        </p:nvSpPr>
        <p:spPr>
          <a:xfrm>
            <a:off x="788093" y="317800"/>
            <a:ext cx="11428614" cy="1981501"/>
          </a:xfrm>
          <a:prstGeom prst="rect">
            <a:avLst/>
          </a:prstGeom>
        </p:spPr>
        <p:txBody>
          <a:bodyPr/>
          <a:lstStyle/>
          <a:p>
            <a:pPr defTabSz="473201">
              <a:defRPr sz="4455"/>
            </a:pPr>
            <a:r>
              <a:t>The Rusty-Patched Bumble Bee</a:t>
            </a:r>
          </a:p>
          <a:p>
            <a:pPr defTabSz="473201">
              <a:defRPr sz="4455"/>
            </a:pPr>
            <a:r>
              <a:t>Bombus affinis</a:t>
            </a:r>
          </a:p>
          <a:p>
            <a:pPr defTabSz="473201">
              <a:defRPr sz="3240"/>
            </a:pPr>
            <a:r>
              <a:t>Threats, decline, opportunities and hope.</a:t>
            </a:r>
          </a:p>
        </p:txBody>
      </p:sp>
      <p:sp>
        <p:nvSpPr>
          <p:cNvPr id="130" name="Terry Miesle"/>
          <p:cNvSpPr txBox="1"/>
          <p:nvPr>
            <p:ph type="subTitle" sz="quarter" idx="1"/>
          </p:nvPr>
        </p:nvSpPr>
        <p:spPr>
          <a:xfrm>
            <a:off x="1270000" y="3222998"/>
            <a:ext cx="10464800" cy="1130301"/>
          </a:xfrm>
          <a:prstGeom prst="rect">
            <a:avLst/>
          </a:prstGeom>
        </p:spPr>
        <p:txBody>
          <a:bodyPr/>
          <a:lstStyle/>
          <a:p>
            <a:pPr/>
            <a:r>
              <a:t>Terry Miesle</a:t>
            </a:r>
          </a:p>
        </p:txBody>
      </p:sp>
      <p:pic>
        <p:nvPicPr>
          <p:cNvPr id="131" name="57E22943-691B-4CE3-B539-4671F23D9BB1-L0-001.jpeg" descr="57E22943-691B-4CE3-B539-4671F23D9BB1-L0-001.jpe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144" y="4054997"/>
            <a:ext cx="4034897" cy="5379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83C84BAF-1413-4BD5-9B3B-689F8B54CC20-L0-001.jpeg" descr="83C84BAF-1413-4BD5-9B3B-689F8B54CC2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1721" y="4114218"/>
            <a:ext cx="7941766" cy="5261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45D81247-D165-4FAF-B989-441D748B6303-L0-001.jpeg" descr="45D81247-D165-4FAF-B989-441D748B630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308" y="5019684"/>
            <a:ext cx="6445304" cy="4296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6ED2629A-4979-4C7A-ADB3-7D640C3348E6-L0-001.jpeg" descr="6ED2629A-4979-4C7A-ADB3-7D640C3348E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468" y="380290"/>
            <a:ext cx="4733387" cy="3164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70782128-7EF7-49AB-978E-6BCD0B8AFB68-L0-001.gif" descr="70782128-7EF7-49AB-978E-6BCD0B8AFB68-L0-001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1343" y="5536909"/>
            <a:ext cx="47244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922AAC9B-A514-4272-A786-AFFACFF3E6B2-L0-001.jpeg" descr="922AAC9B-A514-4272-A786-AFFACFF3E6B2-L0-001.jpeg"/>
          <p:cNvPicPr>
            <a:picLocks noChangeAspect="1"/>
          </p:cNvPicPr>
          <p:nvPr/>
        </p:nvPicPr>
        <p:blipFill>
          <a:blip r:embed="rId5">
            <a:extLst/>
          </a:blip>
          <a:srcRect l="20387" t="0" r="0" b="20387"/>
          <a:stretch>
            <a:fillRect/>
          </a:stretch>
        </p:blipFill>
        <p:spPr>
          <a:xfrm>
            <a:off x="7777290" y="341205"/>
            <a:ext cx="4883877" cy="3662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A647A098-B9F9-4B4E-8115-3B23043122CA-L0-001.jpeg" descr="A647A098-B9F9-4B4E-8115-3B23043122CA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20629" y="2317431"/>
            <a:ext cx="3810001" cy="278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umble bee b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Bumble bee biology </a:t>
            </a:r>
          </a:p>
        </p:txBody>
      </p:sp>
      <p:sp>
        <p:nvSpPr>
          <p:cNvPr id="283" name="Queen emerges from overwintering in hibenaculum.…"/>
          <p:cNvSpPr txBox="1"/>
          <p:nvPr/>
        </p:nvSpPr>
        <p:spPr>
          <a:xfrm>
            <a:off x="1117726" y="2247697"/>
            <a:ext cx="10769347" cy="619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Queen emerges from overwintering in hibenaculum.</a:t>
            </a:r>
          </a:p>
          <a:p>
            <a:pPr>
              <a:defRPr sz="3000"/>
            </a:pPr>
            <a:r>
              <a:t>Queen finds nest site.</a:t>
            </a:r>
          </a:p>
          <a:p>
            <a:pPr>
              <a:defRPr sz="3000"/>
            </a:pPr>
            <a:r>
              <a:t>Queen gathers resources for first batch of daughters.</a:t>
            </a:r>
          </a:p>
          <a:p>
            <a:pPr>
              <a:defRPr sz="3000"/>
            </a:pPr>
            <a:r>
              <a:t>Queen incubates daughters.</a:t>
            </a:r>
          </a:p>
          <a:p>
            <a:pPr>
              <a:defRPr sz="3000"/>
            </a:pPr>
            <a:r>
              <a:t>Daughter workers continue foraging through season.</a:t>
            </a:r>
          </a:p>
          <a:p>
            <a:pPr>
              <a:defRPr sz="3000"/>
            </a:pPr>
            <a:r>
              <a:t>Queen manages colony, deciding when to lay more eggs.</a:t>
            </a:r>
          </a:p>
          <a:p>
            <a:pPr>
              <a:defRPr sz="3000"/>
            </a:pPr>
            <a:r>
              <a:t>Queen can determine sex of offspring.</a:t>
            </a:r>
          </a:p>
          <a:p>
            <a:pPr>
              <a:defRPr sz="3000"/>
            </a:pPr>
            <a:r>
              <a:t>End of season Gynes and Males emerge to mate.</a:t>
            </a:r>
          </a:p>
          <a:p>
            <a:pPr>
              <a:defRPr sz="3000"/>
            </a:pPr>
            <a:r>
              <a:t>Fertilized founders finds overwintering site.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Males are haploid, single copy of genes.</a:t>
            </a:r>
          </a:p>
          <a:p>
            <a:pPr>
              <a:defRPr sz="3000"/>
            </a:pPr>
            <a:r>
              <a:t>Males disperse, do not return to nest.</a:t>
            </a:r>
          </a:p>
          <a:p>
            <a:pPr>
              <a:defRPr sz="3000"/>
            </a:pPr>
            <a:r>
              <a:t>Fertilized foundresses are the only survivors into next year.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quirements for Suc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Requirements for Success</a:t>
            </a:r>
          </a:p>
        </p:txBody>
      </p:sp>
      <p:sp>
        <p:nvSpPr>
          <p:cNvPr id="286" name="Resources.  Appropriate quantity of flowers.…"/>
          <p:cNvSpPr txBox="1"/>
          <p:nvPr/>
        </p:nvSpPr>
        <p:spPr>
          <a:xfrm>
            <a:off x="2113470" y="1615623"/>
            <a:ext cx="8777860" cy="290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Resources.  Appropriate quantity of flowers.</a:t>
            </a:r>
          </a:p>
          <a:p>
            <a:pPr>
              <a:defRPr sz="3000"/>
            </a:pPr>
            <a:r>
              <a:t>Nesting site. Typically abandoned rodent nests.</a:t>
            </a:r>
          </a:p>
          <a:p>
            <a:pPr>
              <a:defRPr sz="3000"/>
            </a:pPr>
            <a:r>
              <a:t>Reproduction. Access to suitable mates.</a:t>
            </a:r>
          </a:p>
          <a:p>
            <a:pPr>
              <a:defRPr sz="3000"/>
            </a:pPr>
            <a:r>
              <a:t>Generation.  Overwintering sites.  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Bees make a lot of decisions.</a:t>
            </a:r>
          </a:p>
        </p:txBody>
      </p:sp>
      <p:pic>
        <p:nvPicPr>
          <p:cNvPr id="287" name="C9736568-3035-49A3-BD06-E457D58D0798-L0-001.jpeg" descr="C9736568-3035-49A3-BD06-E457D58D079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0413" y="4642074"/>
            <a:ext cx="6923974" cy="4603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Important resources"/>
          <p:cNvSpPr txBox="1"/>
          <p:nvPr>
            <p:ph type="title"/>
          </p:nvPr>
        </p:nvSpPr>
        <p:spPr>
          <a:xfrm>
            <a:off x="952500" y="-429018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Important resources</a:t>
            </a:r>
          </a:p>
        </p:txBody>
      </p:sp>
      <p:pic>
        <p:nvPicPr>
          <p:cNvPr id="290" name="CC272322-DAD4-4E5A-8C67-03F61AA081F5-L0-001.jpeg" descr="CC272322-DAD4-4E5A-8C67-03F61AA081F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166" y="5382042"/>
            <a:ext cx="5902502" cy="392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C9BF85E0-AF86-48AD-A4DF-D2A46241A329-L0-001.jpeg" descr="C9BF85E0-AF86-48AD-A4DF-D2A46241A32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8678" y="2720906"/>
            <a:ext cx="3673525" cy="2443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F40A919A-5866-4E66-B161-B7F019DF6C9D-L0-001.jpeg" descr="F40A919A-5866-4E66-B161-B7F019DF6C9D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3212" y="5456320"/>
            <a:ext cx="5679144" cy="3777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5ECD0ECF-62B1-4B2D-A5D6-6ED30FBC5534-L0-001.jpeg" descr="5ECD0ECF-62B1-4B2D-A5D6-6ED30FBC5534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880" y="2299995"/>
            <a:ext cx="4503936" cy="2983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993C40E6-35B9-4E9F-8425-FAE216DACD6F-L0-001.jpeg" descr="993C40E6-35B9-4E9F-8425-FAE216DACD6F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99663" y="2512575"/>
            <a:ext cx="4131168" cy="273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Identifying Bumble bees"/>
          <p:cNvSpPr txBox="1"/>
          <p:nvPr/>
        </p:nvSpPr>
        <p:spPr>
          <a:xfrm>
            <a:off x="2065655" y="572608"/>
            <a:ext cx="8873491" cy="1019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Identifying Bumble bees</a:t>
            </a:r>
          </a:p>
        </p:txBody>
      </p:sp>
      <p:pic>
        <p:nvPicPr>
          <p:cNvPr id="297" name="98EBFFD6-3804-4F70-A9E1-688D7D6B6366-L0-001.jpeg" descr="98EBFFD6-3804-4F70-A9E1-688D7D6B636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0630" y="2574466"/>
            <a:ext cx="9943540" cy="6608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468F6C7E-93E3-40BE-B796-A5F09D9B533C-L0-001.jpeg" descr="468F6C7E-93E3-40BE-B796-A5F09D9B533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1364" y="724127"/>
            <a:ext cx="5685462" cy="878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AB00F2C5-F2B5-4A17-A315-528B5076B628-L0-001.jpeg" descr="AB00F2C5-F2B5-4A17-A315-528B5076B62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745" y="724127"/>
            <a:ext cx="6789662" cy="8786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ubmitting sightings"/>
          <p:cNvSpPr txBox="1"/>
          <p:nvPr>
            <p:ph type="title"/>
          </p:nvPr>
        </p:nvSpPr>
        <p:spPr>
          <a:xfrm>
            <a:off x="952500" y="-429018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Submitting sightings</a:t>
            </a:r>
          </a:p>
        </p:txBody>
      </p:sp>
      <p:pic>
        <p:nvPicPr>
          <p:cNvPr id="303" name="826F1A18-DB8D-4BC2-978A-771C6C5CFFF8-L0-001.png" descr="826F1A18-DB8D-4BC2-978A-771C6C5CFFF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5488" y="1889647"/>
            <a:ext cx="10273689" cy="7701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Bombus Affinis map 2018"/>
          <p:cNvSpPr txBox="1"/>
          <p:nvPr>
            <p:ph type="title"/>
          </p:nvPr>
        </p:nvSpPr>
        <p:spPr>
          <a:xfrm>
            <a:off x="952500" y="-277236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Bombus Affinis map 2018</a:t>
            </a:r>
          </a:p>
        </p:txBody>
      </p:sp>
      <p:pic>
        <p:nvPicPr>
          <p:cNvPr id="306" name="16CB64D1-B6E5-40E6-ABAE-ED921933513B-L0-001.png" descr="16CB64D1-B6E5-40E6-ABAE-ED921933513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333" y="1476671"/>
            <a:ext cx="10282134" cy="7707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Bombus affinis at Fermila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Bombus affinis at Fermilab</a:t>
            </a:r>
          </a:p>
        </p:txBody>
      </p:sp>
      <p:pic>
        <p:nvPicPr>
          <p:cNvPr id="309" name="0FC51A53-4786-42DA-8BA4-501C68F26439-L0-001.jpeg" descr="0FC51A53-4786-42DA-8BA4-501C68F26439-L0-001.jpeg"/>
          <p:cNvPicPr>
            <a:picLocks noChangeAspect="1"/>
          </p:cNvPicPr>
          <p:nvPr/>
        </p:nvPicPr>
        <p:blipFill>
          <a:blip r:embed="rId2">
            <a:extLst/>
          </a:blip>
          <a:srcRect l="2100" t="22188" r="29117" b="9030"/>
          <a:stretch>
            <a:fillRect/>
          </a:stretch>
        </p:blipFill>
        <p:spPr>
          <a:xfrm>
            <a:off x="1123183" y="1890117"/>
            <a:ext cx="10272288" cy="7700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What to look f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What to look for</a:t>
            </a:r>
          </a:p>
        </p:txBody>
      </p:sp>
      <p:pic>
        <p:nvPicPr>
          <p:cNvPr id="312" name="BACF3229-4D41-4DCF-B26E-F20F984E0EC0-L0-001.jpeg" descr="BACF3229-4D41-4DCF-B26E-F20F984E0EC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2871" y="4293392"/>
            <a:ext cx="7699058" cy="512067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13 Antenna segments…"/>
          <p:cNvSpPr txBox="1"/>
          <p:nvPr/>
        </p:nvSpPr>
        <p:spPr>
          <a:xfrm>
            <a:off x="318985" y="4411642"/>
            <a:ext cx="2349244" cy="451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13 Antenna segments</a:t>
            </a:r>
          </a:p>
          <a:p>
            <a:pPr/>
          </a:p>
          <a:p>
            <a:pPr/>
            <a:r>
              <a:t>Large eyes</a:t>
            </a:r>
          </a:p>
          <a:p>
            <a:pPr/>
          </a:p>
          <a:p>
            <a:pPr/>
            <a:r>
              <a:t>Facial hair, pale clypeus</a:t>
            </a:r>
          </a:p>
          <a:p>
            <a:pPr/>
          </a:p>
          <a:p>
            <a:pPr/>
            <a:r>
              <a:t>No scopa basket on tibia</a:t>
            </a:r>
          </a:p>
          <a:p>
            <a:pPr/>
          </a:p>
          <a:p>
            <a:pPr/>
            <a:r>
              <a:t>MALE</a:t>
            </a:r>
          </a:p>
        </p:txBody>
      </p:sp>
      <p:sp>
        <p:nvSpPr>
          <p:cNvPr id="314" name="Line"/>
          <p:cNvSpPr/>
          <p:nvPr/>
        </p:nvSpPr>
        <p:spPr>
          <a:xfrm>
            <a:off x="2339719" y="4721294"/>
            <a:ext cx="96826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5" name="Line"/>
          <p:cNvSpPr/>
          <p:nvPr/>
        </p:nvSpPr>
        <p:spPr>
          <a:xfrm flipV="1">
            <a:off x="2483911" y="5651500"/>
            <a:ext cx="1567682" cy="17780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6" name="Line"/>
          <p:cNvSpPr/>
          <p:nvPr/>
        </p:nvSpPr>
        <p:spPr>
          <a:xfrm flipV="1">
            <a:off x="2430787" y="6147900"/>
            <a:ext cx="1673930" cy="3795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Line"/>
          <p:cNvSpPr/>
          <p:nvPr/>
        </p:nvSpPr>
        <p:spPr>
          <a:xfrm flipV="1">
            <a:off x="2438377" y="7331797"/>
            <a:ext cx="4667426" cy="22470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8" name="Thorax and head hair patterns…"/>
          <p:cNvSpPr txBox="1"/>
          <p:nvPr/>
        </p:nvSpPr>
        <p:spPr>
          <a:xfrm>
            <a:off x="10532577" y="3897367"/>
            <a:ext cx="2230439" cy="488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</a:p>
          <a:p>
            <a:pPr/>
            <a:r>
              <a:t>Thorax and head hair patterns</a:t>
            </a:r>
          </a:p>
          <a:p>
            <a:pPr/>
          </a:p>
          <a:p>
            <a:pPr/>
            <a:r>
              <a:t>Terga color pattern b,y,y,b,b,b,b</a:t>
            </a:r>
          </a:p>
          <a:p>
            <a:pPr/>
          </a:p>
          <a:p>
            <a:pPr/>
            <a:r>
              <a:t>Wing vein pattern</a:t>
            </a:r>
          </a:p>
          <a:p>
            <a:pPr/>
          </a:p>
          <a:p>
            <a:pPr/>
            <a:r>
              <a:t>Size*</a:t>
            </a:r>
          </a:p>
        </p:txBody>
      </p:sp>
      <p:sp>
        <p:nvSpPr>
          <p:cNvPr id="319" name="Line"/>
          <p:cNvSpPr/>
          <p:nvPr/>
        </p:nvSpPr>
        <p:spPr>
          <a:xfrm>
            <a:off x="8828382" y="6937254"/>
            <a:ext cx="1935357" cy="32624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0" name="Line"/>
          <p:cNvSpPr/>
          <p:nvPr/>
        </p:nvSpPr>
        <p:spPr>
          <a:xfrm flipV="1">
            <a:off x="6329560" y="4787900"/>
            <a:ext cx="4409398" cy="17780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1" name="Line"/>
          <p:cNvSpPr/>
          <p:nvPr/>
        </p:nvSpPr>
        <p:spPr>
          <a:xfrm>
            <a:off x="8196138" y="6468201"/>
            <a:ext cx="268902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2" name="Bombus auricomus"/>
          <p:cNvSpPr txBox="1"/>
          <p:nvPr/>
        </p:nvSpPr>
        <p:spPr>
          <a:xfrm>
            <a:off x="4263997" y="2750163"/>
            <a:ext cx="4476807" cy="63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Bombus auricomus</a:t>
            </a:r>
          </a:p>
        </p:txBody>
      </p:sp>
      <p:sp>
        <p:nvSpPr>
          <p:cNvPr id="323" name="Tuft on head"/>
          <p:cNvSpPr txBox="1"/>
          <p:nvPr/>
        </p:nvSpPr>
        <p:spPr>
          <a:xfrm>
            <a:off x="10539414" y="3517583"/>
            <a:ext cx="2216764" cy="46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Tuft on head</a:t>
            </a:r>
          </a:p>
        </p:txBody>
      </p:sp>
      <p:sp>
        <p:nvSpPr>
          <p:cNvPr id="324" name="Line"/>
          <p:cNvSpPr/>
          <p:nvPr/>
        </p:nvSpPr>
        <p:spPr>
          <a:xfrm flipH="1">
            <a:off x="4738009" y="3734556"/>
            <a:ext cx="5819952" cy="121427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nsect monitor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Insect monitoring</a:t>
            </a:r>
          </a:p>
        </p:txBody>
      </p:sp>
      <p:sp>
        <p:nvSpPr>
          <p:cNvPr id="135" name="Formal monitor at Fermilab Natural Areas since 2014…"/>
          <p:cNvSpPr txBox="1"/>
          <p:nvPr/>
        </p:nvSpPr>
        <p:spPr>
          <a:xfrm>
            <a:off x="1344612" y="2366007"/>
            <a:ext cx="10315576" cy="150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Formal monitor at Fermilab Natural Areas since 2014</a:t>
            </a:r>
          </a:p>
          <a:p>
            <a:pPr>
              <a:defRPr sz="3000"/>
            </a:pPr>
            <a:r>
              <a:t>Began recording Bumble Bees at home around 2000</a:t>
            </a:r>
          </a:p>
          <a:p>
            <a:pPr>
              <a:defRPr sz="3000"/>
            </a:pPr>
            <a:r>
              <a:t>Associated with Native Bee Awareness Initiative in 2015 </a:t>
            </a:r>
          </a:p>
        </p:txBody>
      </p:sp>
      <p:pic>
        <p:nvPicPr>
          <p:cNvPr id="136" name="1B3042E7-43B6-4C89-ADB7-83585BBA65C4-L0-001.jpeg" descr="1B3042E7-43B6-4C89-ADB7-83585BBA65C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341" y="5144677"/>
            <a:ext cx="6103965" cy="406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4B1B8B1C-47F1-465B-9354-E718C5B54AAC-L0-001.jpeg" descr="4B1B8B1C-47F1-465B-9354-E718C5B54AA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2500" y="5115402"/>
            <a:ext cx="6194377" cy="4118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83C84BAF-1413-4BD5-9B3B-689F8B54CC20-L0-001.jpeg" descr="83C84BAF-1413-4BD5-9B3B-689F8B54CC2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4327" y="444504"/>
            <a:ext cx="7556572" cy="5006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D1E0375C-0F0C-453D-892A-09C9BDB6F3CD-L0-001.jpeg" descr="D1E0375C-0F0C-453D-892A-09C9BDB6F3C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057" y="4664158"/>
            <a:ext cx="7027816" cy="467205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B.griseocollis"/>
          <p:cNvSpPr txBox="1"/>
          <p:nvPr/>
        </p:nvSpPr>
        <p:spPr>
          <a:xfrm>
            <a:off x="400403" y="3932896"/>
            <a:ext cx="3590387" cy="46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B.griseocollis</a:t>
            </a:r>
          </a:p>
        </p:txBody>
      </p:sp>
      <p:sp>
        <p:nvSpPr>
          <p:cNvPr id="329" name="B. affinis"/>
          <p:cNvSpPr txBox="1"/>
          <p:nvPr/>
        </p:nvSpPr>
        <p:spPr>
          <a:xfrm>
            <a:off x="9885718" y="5632850"/>
            <a:ext cx="1368858" cy="46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B. affinis</a:t>
            </a:r>
          </a:p>
        </p:txBody>
      </p:sp>
      <p:sp>
        <p:nvSpPr>
          <p:cNvPr id="330" name="Line"/>
          <p:cNvSpPr/>
          <p:nvPr/>
        </p:nvSpPr>
        <p:spPr>
          <a:xfrm flipV="1">
            <a:off x="3349066" y="3188064"/>
            <a:ext cx="1" cy="488760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Line"/>
          <p:cNvSpPr/>
          <p:nvPr/>
        </p:nvSpPr>
        <p:spPr>
          <a:xfrm flipV="1">
            <a:off x="9116767" y="3696627"/>
            <a:ext cx="447898" cy="30205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2" name="First tergite yellow, second a brown crescent…"/>
          <p:cNvSpPr txBox="1"/>
          <p:nvPr/>
        </p:nvSpPr>
        <p:spPr>
          <a:xfrm>
            <a:off x="674291" y="1251936"/>
            <a:ext cx="4036641" cy="193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First tergite yellow, second a brown crescent</a:t>
            </a:r>
          </a:p>
          <a:p>
            <a:pPr/>
          </a:p>
          <a:p>
            <a:pPr/>
            <a:r>
              <a:t>Early species, active through late July.</a:t>
            </a:r>
          </a:p>
        </p:txBody>
      </p:sp>
      <p:sp>
        <p:nvSpPr>
          <p:cNvPr id="333" name="First tergite yellow, second brown crescent within yellow fill.  Late species, active July through October."/>
          <p:cNvSpPr txBox="1"/>
          <p:nvPr/>
        </p:nvSpPr>
        <p:spPr>
          <a:xfrm>
            <a:off x="7982646" y="6719641"/>
            <a:ext cx="4514752" cy="156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First tergite yellow, second brown crescent within yellow fill.  Late species, active July through October.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77B4AE76-C3FF-4AA5-BF09-0520FDC1CF28-L0-001.jpeg" descr="77B4AE76-C3FF-4AA5-BF09-0520FDC1CF28-L0-001.jpeg"/>
          <p:cNvPicPr>
            <a:picLocks noChangeAspect="1"/>
          </p:cNvPicPr>
          <p:nvPr/>
        </p:nvPicPr>
        <p:blipFill>
          <a:blip r:embed="rId2">
            <a:extLst/>
          </a:blip>
          <a:srcRect l="29434" t="7329" r="27395" b="5115"/>
          <a:stretch>
            <a:fillRect/>
          </a:stretch>
        </p:blipFill>
        <p:spPr>
          <a:xfrm>
            <a:off x="857566" y="3046846"/>
            <a:ext cx="5095808" cy="596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4A9E2B07-E713-416C-A33F-F872F907808A-L0-001.jpeg" descr="4A9E2B07-E713-416C-A33F-F872F907808A-L0-001.jpeg"/>
          <p:cNvPicPr>
            <a:picLocks noChangeAspect="1"/>
          </p:cNvPicPr>
          <p:nvPr/>
        </p:nvPicPr>
        <p:blipFill>
          <a:blip r:embed="rId3">
            <a:extLst/>
          </a:blip>
          <a:srcRect l="47210" t="13463" r="7353" b="3347"/>
          <a:stretch>
            <a:fillRect/>
          </a:stretch>
        </p:blipFill>
        <p:spPr>
          <a:xfrm>
            <a:off x="7035077" y="2937904"/>
            <a:ext cx="5093891" cy="617871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B. Affinis…"/>
          <p:cNvSpPr txBox="1"/>
          <p:nvPr/>
        </p:nvSpPr>
        <p:spPr>
          <a:xfrm>
            <a:off x="1387183" y="373158"/>
            <a:ext cx="4036641" cy="193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B. Affinis</a:t>
            </a:r>
          </a:p>
          <a:p>
            <a:pPr/>
            <a:r>
              <a:t>Late season</a:t>
            </a:r>
          </a:p>
          <a:p>
            <a:pPr/>
            <a:r>
              <a:t>Brown patch may be pale</a:t>
            </a:r>
          </a:p>
          <a:p>
            <a:pPr/>
          </a:p>
          <a:p>
            <a:pPr/>
            <a:r>
              <a:t>Tend to be more narrow. </a:t>
            </a:r>
          </a:p>
        </p:txBody>
      </p:sp>
      <p:sp>
        <p:nvSpPr>
          <p:cNvPr id="338" name="B. rufocinctus…"/>
          <p:cNvSpPr txBox="1"/>
          <p:nvPr/>
        </p:nvSpPr>
        <p:spPr>
          <a:xfrm>
            <a:off x="7336030" y="171817"/>
            <a:ext cx="4491985" cy="267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B. rufocinctus </a:t>
            </a:r>
          </a:p>
          <a:p>
            <a:pPr/>
            <a:r>
              <a:t>Terga one and two yellow.</a:t>
            </a:r>
          </a:p>
          <a:p>
            <a:pPr/>
            <a:r>
              <a:t>Remaining terga usually brown...usually.</a:t>
            </a:r>
          </a:p>
          <a:p>
            <a:pPr/>
          </a:p>
          <a:p>
            <a:pPr/>
            <a:r>
              <a:t>Tend to be small, round head and compact.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usty patched sightings 2018"/>
          <p:cNvSpPr txBox="1"/>
          <p:nvPr>
            <p:ph type="title"/>
          </p:nvPr>
        </p:nvSpPr>
        <p:spPr>
          <a:xfrm>
            <a:off x="952500" y="-482905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Rusty patched sightings 2018</a:t>
            </a:r>
          </a:p>
        </p:txBody>
      </p:sp>
      <p:pic>
        <p:nvPicPr>
          <p:cNvPr id="341" name="784392A2-FE69-4C8E-BFE5-A61816483CDF-L0-001.jpeg" descr="784392A2-FE69-4C8E-BFE5-A61816483CDF-L0-001.jpeg"/>
          <p:cNvPicPr>
            <a:picLocks noChangeAspect="1"/>
          </p:cNvPicPr>
          <p:nvPr/>
        </p:nvPicPr>
        <p:blipFill>
          <a:blip r:embed="rId2">
            <a:extLst/>
          </a:blip>
          <a:srcRect l="5155" t="10979" r="16802" b="10979"/>
          <a:stretch>
            <a:fillRect/>
          </a:stretch>
        </p:blipFill>
        <p:spPr>
          <a:xfrm>
            <a:off x="212494" y="1823802"/>
            <a:ext cx="4714618" cy="35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740A37BD-AD92-4324-8183-1F7E10631E4B-L0-001.jpeg" descr="740A37BD-AD92-4324-8183-1F7E10631E4B-L0-001.jpeg"/>
          <p:cNvPicPr>
            <a:picLocks noChangeAspect="1"/>
          </p:cNvPicPr>
          <p:nvPr/>
        </p:nvPicPr>
        <p:blipFill>
          <a:blip r:embed="rId3">
            <a:extLst/>
          </a:blip>
          <a:srcRect l="13922" t="16575" r="13922" b="11269"/>
          <a:stretch>
            <a:fillRect/>
          </a:stretch>
        </p:blipFill>
        <p:spPr>
          <a:xfrm>
            <a:off x="126999" y="6195187"/>
            <a:ext cx="4779509" cy="33050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Male, East Dundee"/>
          <p:cNvSpPr txBox="1"/>
          <p:nvPr/>
        </p:nvSpPr>
        <p:spPr>
          <a:xfrm>
            <a:off x="755800" y="5487029"/>
            <a:ext cx="3521965" cy="56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Male, East Dundee</a:t>
            </a:r>
          </a:p>
        </p:txBody>
      </p:sp>
      <p:pic>
        <p:nvPicPr>
          <p:cNvPr id="344" name="591FC77E-0444-4B60-91B4-09C6C40CFDD0-L0-001.jpeg" descr="591FC77E-0444-4B60-91B4-09C6C40CFDD0-L0-001.jpeg"/>
          <p:cNvPicPr>
            <a:picLocks noChangeAspect="1"/>
          </p:cNvPicPr>
          <p:nvPr/>
        </p:nvPicPr>
        <p:blipFill>
          <a:blip r:embed="rId4">
            <a:extLst/>
          </a:blip>
          <a:srcRect l="11178" t="0" r="16085" b="0"/>
          <a:stretch>
            <a:fillRect/>
          </a:stretch>
        </p:blipFill>
        <p:spPr>
          <a:xfrm>
            <a:off x="8589970" y="1730140"/>
            <a:ext cx="4049240" cy="3702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12D23C42-F7EC-4D8C-BF35-7AC5267F9656-L0-001.jpeg" descr="12D23C42-F7EC-4D8C-BF35-7AC5267F9656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98011" y="6138634"/>
            <a:ext cx="5139467" cy="3418282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Fermilab"/>
          <p:cNvSpPr txBox="1"/>
          <p:nvPr/>
        </p:nvSpPr>
        <p:spPr>
          <a:xfrm>
            <a:off x="10569922" y="5460174"/>
            <a:ext cx="1700404" cy="56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Fermilab</a:t>
            </a:r>
          </a:p>
        </p:txBody>
      </p:sp>
      <p:sp>
        <p:nvSpPr>
          <p:cNvPr id="347" name="Dixon Waterfowl  Refuge"/>
          <p:cNvSpPr txBox="1"/>
          <p:nvPr/>
        </p:nvSpPr>
        <p:spPr>
          <a:xfrm>
            <a:off x="8310912" y="1053274"/>
            <a:ext cx="4607434" cy="56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Dixon Waterfowl  Refuge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A06E828E-763C-445A-89C6-0008FDDDDF42-L0-001.jpeg" descr="A06E828E-763C-445A-89C6-0008FDDDDF4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810" y="5490465"/>
            <a:ext cx="5807732" cy="386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133466E0-EFCD-414D-B2B5-D582DDC52FFF-L0-001.jpeg" descr="133466E0-EFCD-414D-B2B5-D582DDC52FF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0161" y="5520416"/>
            <a:ext cx="5738403" cy="380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BACF3229-4D41-4DCF-B26E-F20F984E0EC0-L0-001.jpeg" descr="BACF3229-4D41-4DCF-B26E-F20F984E0EC0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016" y="264718"/>
            <a:ext cx="5855321" cy="3894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1250B0DB-80FD-410C-8C2E-55ABF1B7E11F-L0-001.jpeg" descr="1250B0DB-80FD-410C-8C2E-55ABF1B7E11F-L0-001.jpeg"/>
          <p:cNvPicPr>
            <a:picLocks noChangeAspect="1"/>
          </p:cNvPicPr>
          <p:nvPr/>
        </p:nvPicPr>
        <p:blipFill>
          <a:blip r:embed="rId5">
            <a:extLst/>
          </a:blip>
          <a:srcRect l="0" t="2444" r="1869" b="0"/>
          <a:stretch>
            <a:fillRect/>
          </a:stretch>
        </p:blipFill>
        <p:spPr>
          <a:xfrm>
            <a:off x="7024646" y="339366"/>
            <a:ext cx="5383923" cy="3559898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Bombus auricomus…"/>
          <p:cNvSpPr txBox="1"/>
          <p:nvPr/>
        </p:nvSpPr>
        <p:spPr>
          <a:xfrm>
            <a:off x="1436748" y="4361624"/>
            <a:ext cx="3753994" cy="1030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Bombus auricomus</a:t>
            </a:r>
          </a:p>
          <a:p>
            <a:pPr>
              <a:defRPr sz="3000"/>
            </a:pPr>
            <a:r>
              <a:t>Bombus fervidus</a:t>
            </a:r>
          </a:p>
        </p:txBody>
      </p:sp>
      <p:sp>
        <p:nvSpPr>
          <p:cNvPr id="354" name="Bombus impatiens…"/>
          <p:cNvSpPr txBox="1"/>
          <p:nvPr/>
        </p:nvSpPr>
        <p:spPr>
          <a:xfrm>
            <a:off x="7561499" y="4361624"/>
            <a:ext cx="3895726" cy="1030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Bombus impatiens</a:t>
            </a:r>
          </a:p>
          <a:p>
            <a:pPr>
              <a:defRPr sz="3000"/>
            </a:pPr>
            <a:r>
              <a:t>Bombus rufocinctus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Other confusing bees"/>
          <p:cNvSpPr txBox="1"/>
          <p:nvPr>
            <p:ph type="title"/>
          </p:nvPr>
        </p:nvSpPr>
        <p:spPr>
          <a:xfrm>
            <a:off x="952500" y="-216523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Other confusing bees</a:t>
            </a:r>
          </a:p>
        </p:txBody>
      </p:sp>
      <p:pic>
        <p:nvPicPr>
          <p:cNvPr id="357" name="DF5774EC-D5BE-4B8A-8F1A-E607C3048E51-L0-001.jpeg" descr="DF5774EC-D5BE-4B8A-8F1A-E607C3048E51-L0-001.jpeg"/>
          <p:cNvPicPr>
            <a:picLocks noChangeAspect="1"/>
          </p:cNvPicPr>
          <p:nvPr/>
        </p:nvPicPr>
        <p:blipFill>
          <a:blip r:embed="rId2">
            <a:extLst/>
          </a:blip>
          <a:srcRect l="17428" t="440" r="16613" b="0"/>
          <a:stretch>
            <a:fillRect/>
          </a:stretch>
        </p:blipFill>
        <p:spPr>
          <a:xfrm>
            <a:off x="359452" y="1401767"/>
            <a:ext cx="4150815" cy="4150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4E2821D1-10F0-421D-822B-72C65C029B81-L0-001.jpeg" descr="4E2821D1-10F0-421D-822B-72C65C029B81-L0-001.jpeg"/>
          <p:cNvPicPr>
            <a:picLocks noChangeAspect="1"/>
          </p:cNvPicPr>
          <p:nvPr/>
        </p:nvPicPr>
        <p:blipFill>
          <a:blip r:embed="rId3">
            <a:extLst/>
          </a:blip>
          <a:srcRect l="17198" t="9277" r="20033" b="12983"/>
          <a:stretch>
            <a:fillRect/>
          </a:stretch>
        </p:blipFill>
        <p:spPr>
          <a:xfrm>
            <a:off x="342386" y="5435379"/>
            <a:ext cx="4184953" cy="3433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F7261A56-49D8-4CF0-A297-4353E0A30D3B-L0-001.jpeg" descr="F7261A56-49D8-4CF0-A297-4353E0A30D3B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14160" y="1414709"/>
            <a:ext cx="6687176" cy="4447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831D3F1C-6C0B-4FDC-B670-BB8807F5B03B-L0-001.jpeg" descr="831D3F1C-6C0B-4FDC-B670-BB8807F5B03B-L0-001.jpeg"/>
          <p:cNvPicPr>
            <a:picLocks noChangeAspect="1"/>
          </p:cNvPicPr>
          <p:nvPr/>
        </p:nvPicPr>
        <p:blipFill>
          <a:blip r:embed="rId5">
            <a:extLst/>
          </a:blip>
          <a:srcRect l="25797" t="12668" r="23005" b="10355"/>
          <a:stretch>
            <a:fillRect/>
          </a:stretch>
        </p:blipFill>
        <p:spPr>
          <a:xfrm>
            <a:off x="8553886" y="5180387"/>
            <a:ext cx="3943846" cy="394384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Megachile latimanus…"/>
          <p:cNvSpPr txBox="1"/>
          <p:nvPr/>
        </p:nvSpPr>
        <p:spPr>
          <a:xfrm>
            <a:off x="4582738" y="5913186"/>
            <a:ext cx="3839324" cy="193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Megachile latimanus</a:t>
            </a:r>
          </a:p>
          <a:p>
            <a:pPr/>
          </a:p>
          <a:p>
            <a:pPr/>
            <a:r>
              <a:t>Andrena hirticincta</a:t>
            </a:r>
          </a:p>
          <a:p>
            <a:pPr/>
          </a:p>
          <a:p>
            <a:pPr/>
            <a:r>
              <a:t>Melissodes sp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0A115009-17B0-480A-8920-9A612F2FA343-L0-001.jpeg" descr="0A115009-17B0-480A-8920-9A612F2FA34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632" y="4697986"/>
            <a:ext cx="6886859" cy="456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CAE5D0A8-8DB0-4F3D-B26B-ACAA2ED02550-L0-001.jpeg" descr="CAE5D0A8-8DB0-4F3D-B26B-ACAA2ED02550-L0-001.jpeg"/>
          <p:cNvPicPr>
            <a:picLocks noChangeAspect="1"/>
          </p:cNvPicPr>
          <p:nvPr/>
        </p:nvPicPr>
        <p:blipFill>
          <a:blip r:embed="rId3">
            <a:extLst/>
          </a:blip>
          <a:srcRect l="17534" t="4167" r="47080" b="49883"/>
          <a:stretch>
            <a:fillRect/>
          </a:stretch>
        </p:blipFill>
        <p:spPr>
          <a:xfrm>
            <a:off x="6499832" y="420454"/>
            <a:ext cx="6179802" cy="5316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0BB3B45E-0BDE-43D8-9D50-8D0A6690E914-L0-001.jpeg" descr="0BB3B45E-0BDE-43D8-9D50-8D0A6690E914-L0-001.jpeg"/>
          <p:cNvPicPr>
            <a:picLocks noChangeAspect="1"/>
          </p:cNvPicPr>
          <p:nvPr/>
        </p:nvPicPr>
        <p:blipFill>
          <a:blip r:embed="rId4">
            <a:extLst/>
          </a:blip>
          <a:srcRect l="25498" t="4793" r="13273" b="18284"/>
          <a:stretch>
            <a:fillRect/>
          </a:stretch>
        </p:blipFill>
        <p:spPr>
          <a:xfrm>
            <a:off x="2127696" y="448731"/>
            <a:ext cx="4364661" cy="423820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Flies which mimic bees"/>
          <p:cNvSpPr txBox="1"/>
          <p:nvPr/>
        </p:nvSpPr>
        <p:spPr>
          <a:xfrm>
            <a:off x="6689811" y="5081027"/>
            <a:ext cx="5177479" cy="634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pPr/>
            <a:r>
              <a:t>Flies which mimic bees</a:t>
            </a:r>
          </a:p>
        </p:txBody>
      </p:sp>
      <p:pic>
        <p:nvPicPr>
          <p:cNvPr id="367" name="691C8C30-29C1-44D1-A168-3057940CD101-L0-001.jpeg" descr="691C8C30-29C1-44D1-A168-3057940CD101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6510" y="5969348"/>
            <a:ext cx="4836908" cy="3217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hreat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Threats </a:t>
            </a:r>
          </a:p>
          <a:p>
            <a:pPr>
              <a:defRPr sz="4000"/>
            </a:pPr>
            <a:r>
              <a:t>Why is Bombus Affinis endangered?</a:t>
            </a:r>
          </a:p>
        </p:txBody>
      </p:sp>
      <p:sp>
        <p:nvSpPr>
          <p:cNvPr id="370" name="Habitat loss.  Industrial agriculture and land use.…"/>
          <p:cNvSpPr txBox="1"/>
          <p:nvPr/>
        </p:nvSpPr>
        <p:spPr>
          <a:xfrm>
            <a:off x="363727" y="2800583"/>
            <a:ext cx="12277345" cy="5259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Habitat loss.  Industrial agriculture and land use.</a:t>
            </a:r>
          </a:p>
          <a:p>
            <a:pPr>
              <a:defRPr sz="3000"/>
            </a:pPr>
            <a:r>
              <a:t>Population crash.  Once a very common bee..</a:t>
            </a:r>
          </a:p>
          <a:p>
            <a:pPr>
              <a:defRPr sz="3000"/>
            </a:pPr>
            <a:r>
              <a:t>Health threats.  Viruses, mites, invasives.</a:t>
            </a:r>
          </a:p>
          <a:p>
            <a:pPr>
              <a:defRPr sz="3000"/>
            </a:pPr>
            <a:r>
              <a:t>Global warming.  Bumble territory compressing from South.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B. affinis family seems highly vulnerable to introduced diseases.  A sister species, B. franklinii, may be extinct. Nosema bombi was introduced via commercially-reared bumblebees.  Varroa mites weaken health and immunity.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Endangered means there is still hope.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5B94703B-44CA-44FC-9C35-FA6DB0FD9983-L0-001.jpeg" descr="5B94703B-44CA-44FC-9C35-FA6DB0FD998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6678" y="903925"/>
            <a:ext cx="11171444" cy="8637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hallenges for recove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Challenges for recovery</a:t>
            </a:r>
          </a:p>
        </p:txBody>
      </p:sp>
      <p:sp>
        <p:nvSpPr>
          <p:cNvPr id="375" name="Fragmented populations across region.  Reduces diversity.…"/>
          <p:cNvSpPr txBox="1"/>
          <p:nvPr/>
        </p:nvSpPr>
        <p:spPr>
          <a:xfrm>
            <a:off x="1065720" y="1935924"/>
            <a:ext cx="10873360" cy="760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Fragmented populations across region.  Reduces diversity.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Large colony size requires greater territory size.</a:t>
            </a:r>
          </a:p>
          <a:p>
            <a:pPr>
              <a:defRPr sz="3000"/>
            </a:pPr>
            <a:r>
              <a:t>(200 active workers, est. 1000 per season)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Notorious for well-hidden nest sites.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Short-tongue anatomy competes with honeybees.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Warming climate compresses range.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Pesticide use and land development.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Public confusion and lack of (good) information.</a:t>
            </a:r>
          </a:p>
          <a:p>
            <a:pPr>
              <a:defRPr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quirements for development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/>
            <a:r>
              <a:t>Requirements for development.</a:t>
            </a:r>
          </a:p>
        </p:txBody>
      </p:sp>
      <p:sp>
        <p:nvSpPr>
          <p:cNvPr id="378" name="We are in a region with documented populations.…"/>
          <p:cNvSpPr txBox="1"/>
          <p:nvPr/>
        </p:nvSpPr>
        <p:spPr>
          <a:xfrm>
            <a:off x="1567116" y="2012124"/>
            <a:ext cx="9870568" cy="5729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We are in a region with documented populations.</a:t>
            </a:r>
          </a:p>
          <a:p>
            <a:pPr>
              <a:defRPr sz="3000"/>
            </a:pPr>
            <a:r>
              <a:t>Considered sensitive and special requirements apply.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Surveys and ecological assessment are required.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USFWS managing ESA efforts</a:t>
            </a:r>
          </a:p>
          <a:p>
            <a:pPr>
              <a:defRPr sz="3000"/>
            </a:pPr>
            <a:r>
              <a:t>Involves N. A. Pollinator Protection Campaign.</a:t>
            </a:r>
          </a:p>
          <a:p>
            <a:pPr>
              <a:defRPr sz="3000"/>
            </a:pPr>
            <a:r>
              <a:t>Conservation of lands and plants required. </a:t>
            </a:r>
          </a:p>
          <a:p>
            <a:pPr>
              <a:defRPr sz="3000"/>
            </a:pPr>
            <a:r>
              <a:t>Working with landowners and agencies.</a:t>
            </a:r>
          </a:p>
          <a:p>
            <a:pPr>
              <a:defRPr sz="3000"/>
            </a:pPr>
            <a:r>
              <a:t>Education and outreach.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Active preservation and recovery plans.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itizen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Citizen Science </a:t>
            </a:r>
          </a:p>
        </p:txBody>
      </p:sp>
      <p:sp>
        <p:nvSpPr>
          <p:cNvPr id="140" name="Fieldwork has always been dominated by interested amateurs…"/>
          <p:cNvSpPr txBox="1"/>
          <p:nvPr/>
        </p:nvSpPr>
        <p:spPr>
          <a:xfrm>
            <a:off x="777303" y="2177838"/>
            <a:ext cx="11450194" cy="3849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Fieldwork has always been dominated by interested amateurs</a:t>
            </a:r>
          </a:p>
          <a:p>
            <a:pPr>
              <a:defRPr sz="3000"/>
            </a:pPr>
            <a:r>
              <a:t>Amateurs often specialize and can contribute significantly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I contribute to Beespotter, Bug Guide, and some others.</a:t>
            </a:r>
          </a:p>
          <a:p>
            <a:pPr>
              <a:defRPr sz="3000"/>
            </a:pPr>
            <a:r>
              <a:t>Data is useful even if not systematic</a:t>
            </a:r>
          </a:p>
          <a:p>
            <a:pPr>
              <a:defRPr sz="3000"/>
            </a:pPr>
            <a:r>
              <a:t>Data must be formatted with time and place information</a:t>
            </a:r>
          </a:p>
          <a:p>
            <a:pPr>
              <a:defRPr sz="3000"/>
            </a:pPr>
            <a:r>
              <a:t>Everyone can contribute.</a:t>
            </a:r>
          </a:p>
        </p:txBody>
      </p:sp>
      <p:pic>
        <p:nvPicPr>
          <p:cNvPr id="141" name="AACD725B-41D9-45AB-873D-0F31A5071657-L0-001.jpeg" descr="AACD725B-41D9-45AB-873D-0F31A5071657-L0-001.jpeg"/>
          <p:cNvPicPr>
            <a:picLocks noChangeAspect="1"/>
          </p:cNvPicPr>
          <p:nvPr/>
        </p:nvPicPr>
        <p:blipFill>
          <a:blip r:embed="rId2">
            <a:extLst/>
          </a:blip>
          <a:srcRect l="7783" t="3269" r="7783" b="12296"/>
          <a:stretch>
            <a:fillRect/>
          </a:stretch>
        </p:blipFill>
        <p:spPr>
          <a:xfrm>
            <a:off x="324316" y="6387974"/>
            <a:ext cx="4715603" cy="3135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AE794035-6322-459F-B950-F448A74E40A0-L0-001.jpeg" descr="AE794035-6322-459F-B950-F448A74E40A0-L0-001.jpeg"/>
          <p:cNvPicPr>
            <a:picLocks noChangeAspect="1"/>
          </p:cNvPicPr>
          <p:nvPr/>
        </p:nvPicPr>
        <p:blipFill>
          <a:blip r:embed="rId3">
            <a:extLst/>
          </a:blip>
          <a:srcRect l="8292" t="0" r="0" b="0"/>
          <a:stretch>
            <a:fillRect/>
          </a:stretch>
        </p:blipFill>
        <p:spPr>
          <a:xfrm>
            <a:off x="4295419" y="6372634"/>
            <a:ext cx="4364256" cy="3166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B1444595-4219-42B5-A75A-4F070719B415-L0-001.jpeg" descr="B1444595-4219-42B5-A75A-4F070719B415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8694" y="6353806"/>
            <a:ext cx="4818886" cy="3204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5B94703B-44CA-44FC-9C35-FA6DB0FD9983-L0-001.jpeg" descr="5B94703B-44CA-44FC-9C35-FA6DB0FD998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6678" y="903925"/>
            <a:ext cx="11171444" cy="8637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USFWS RANGE MAP">
            <a:hlinkClick r:id="" invalidUrl="" action="ppaction://hlinkshowjump?jump=nextslide" tgtFrame="" tooltip="" history="1" highlightClick="0" endSnd="0"/>
          </p:cNvPr>
          <p:cNvSpPr txBox="1"/>
          <p:nvPr>
            <p:ph type="title"/>
          </p:nvPr>
        </p:nvSpPr>
        <p:spPr>
          <a:xfrm>
            <a:off x="952500" y="-474552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USFWS RANGE MAP</a:t>
            </a:r>
          </a:p>
        </p:txBody>
      </p:sp>
      <p:pic>
        <p:nvPicPr>
          <p:cNvPr id="383" name="E4879BCC-1F62-4CBF-BA97-367650A52704-L0-001.jpeg" descr="E4879BCC-1F62-4CBF-BA97-367650A5270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900" y="1101794"/>
            <a:ext cx="10287000" cy="706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his is our responsibility."/>
          <p:cNvSpPr txBox="1"/>
          <p:nvPr/>
        </p:nvSpPr>
        <p:spPr>
          <a:xfrm>
            <a:off x="4202493" y="8588430"/>
            <a:ext cx="4599814" cy="560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This is our responsibility.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20A7B43D-B20B-4FFB-BBE6-A74CC0CE9686-L0-001.jpeg" descr="20A7B43D-B20B-4FFB-BBE6-A74CC0CE968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726" y="3072779"/>
            <a:ext cx="12463348" cy="481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Bombus Affinis range overlay with neonicotinoid use.…"/>
          <p:cNvSpPr txBox="1"/>
          <p:nvPr/>
        </p:nvSpPr>
        <p:spPr>
          <a:xfrm>
            <a:off x="1503489" y="225887"/>
            <a:ext cx="9997822" cy="150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Bombus Affinis range overlay with neonicotinoid use.</a:t>
            </a:r>
          </a:p>
          <a:p>
            <a:pPr>
              <a:defRPr sz="3000"/>
            </a:pPr>
            <a:r>
              <a:t>This class of pesticides are potent insect neurotoxins.</a:t>
            </a:r>
          </a:p>
          <a:p>
            <a:pPr>
              <a:defRPr sz="3000"/>
            </a:pPr>
            <a:r>
              <a:t>Interference with social behavior and cognition.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What can we do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What can we do?</a:t>
            </a:r>
          </a:p>
        </p:txBody>
      </p:sp>
      <p:sp>
        <p:nvSpPr>
          <p:cNvPr id="390" name="Spread the word.…"/>
          <p:cNvSpPr txBox="1"/>
          <p:nvPr/>
        </p:nvSpPr>
        <p:spPr>
          <a:xfrm>
            <a:off x="3173345" y="3725194"/>
            <a:ext cx="6653404" cy="3849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Spread the word.</a:t>
            </a:r>
          </a:p>
          <a:p>
            <a:pPr>
              <a:defRPr sz="3000"/>
            </a:pPr>
            <a:r>
              <a:t>Plant native flowers and trees. </a:t>
            </a:r>
          </a:p>
          <a:p>
            <a:pPr>
              <a:defRPr sz="3000"/>
            </a:pPr>
            <a:r>
              <a:t>Protect open areas.</a:t>
            </a:r>
          </a:p>
          <a:p>
            <a:pPr>
              <a:defRPr sz="3000"/>
            </a:pPr>
            <a:r>
              <a:t>Embrace some mess.</a:t>
            </a:r>
          </a:p>
          <a:p>
            <a:pPr>
              <a:defRPr sz="3000"/>
            </a:pPr>
            <a:r>
              <a:t>Smart pesticide use.</a:t>
            </a:r>
          </a:p>
          <a:p>
            <a:pPr>
              <a:defRPr sz="3000"/>
            </a:pPr>
            <a:r>
              <a:t>Look and report.</a:t>
            </a:r>
          </a:p>
          <a:p>
            <a:pPr>
              <a:defRPr sz="3000"/>
            </a:pPr>
            <a:r>
              <a:t>Praise village and private plantings.</a:t>
            </a:r>
          </a:p>
          <a:p>
            <a:pPr>
              <a:defRPr sz="3000"/>
            </a:pPr>
            <a:r>
              <a:t>Be politically active.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sources"/>
          <p:cNvSpPr txBox="1"/>
          <p:nvPr>
            <p:ph type="title"/>
          </p:nvPr>
        </p:nvSpPr>
        <p:spPr>
          <a:xfrm>
            <a:off x="5069655" y="139077"/>
            <a:ext cx="2865490" cy="716616"/>
          </a:xfrm>
          <a:prstGeom prst="rect">
            <a:avLst/>
          </a:prstGeom>
        </p:spPr>
        <p:txBody>
          <a:bodyPr/>
          <a:lstStyle>
            <a:lvl1pPr>
              <a:defRPr spc="479" sz="3000"/>
            </a:lvl1pPr>
          </a:lstStyle>
          <a:p>
            <a:pPr/>
            <a:r>
              <a:t>Resources</a:t>
            </a:r>
          </a:p>
        </p:txBody>
      </p:sp>
      <p:pic>
        <p:nvPicPr>
          <p:cNvPr id="393" name="36878787-A7A4-40A6-AF7F-ECDB9A6E8770-L0-001.jpeg" descr="36878787-A7A4-40A6-AF7F-ECDB9A6E877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917" y="911795"/>
            <a:ext cx="2870653" cy="358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C805FB4D-F08C-432D-A590-A67BA4C116B5-L0-001.jpeg" descr="C805FB4D-F08C-432D-A590-A67BA4C116B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3217" y="845723"/>
            <a:ext cx="2477826" cy="3720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6033035F-6C53-4C56-B9CA-2C048F588874-L0-001.jpeg" descr="6033035F-6C53-4C56-B9CA-2C048F588874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9918" y="794391"/>
            <a:ext cx="2551303" cy="382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96FB0CC6-06A7-44A2-88C2-C9FC321AE9E6-L0-001.jpeg" descr="96FB0CC6-06A7-44A2-88C2-C9FC321AE9E6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6517" y="4919875"/>
            <a:ext cx="2925453" cy="4179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A2B47E8C-9176-446F-8556-783775D90521-L0-001.jpeg" descr="A2B47E8C-9176-446F-8556-783775D90521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60251" y="4943402"/>
            <a:ext cx="2743759" cy="4132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F64406E1-A398-4A50-9489-F12A8595E8C3-L0-001.jpeg" descr="F64406E1-A398-4A50-9489-F12A8595E8C3-L0-00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09691" y="4902214"/>
            <a:ext cx="5268175" cy="4214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Web 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 resources</a:t>
            </a:r>
          </a:p>
        </p:txBody>
      </p:sp>
      <p:sp>
        <p:nvSpPr>
          <p:cNvPr id="401" name="Beespotter…"/>
          <p:cNvSpPr txBox="1"/>
          <p:nvPr/>
        </p:nvSpPr>
        <p:spPr>
          <a:xfrm>
            <a:off x="564100" y="2232779"/>
            <a:ext cx="11351437" cy="499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Beespotter</a:t>
            </a:r>
          </a:p>
          <a:p>
            <a: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Xerces Society</a:t>
            </a:r>
          </a:p>
          <a:p>
            <a: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Native Bee Awareness Initiative </a:t>
            </a:r>
          </a:p>
          <a:p>
            <a: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Discover Life</a:t>
            </a:r>
          </a:p>
          <a:p>
            <a: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Bug Guide</a:t>
            </a:r>
          </a:p>
          <a:p>
            <a: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USDA</a:t>
            </a:r>
          </a:p>
          <a:p>
            <a:pPr>
              <a:defRPr b="0" sz="4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IUCN </a:t>
            </a:r>
            <a:r>
              <a:rPr sz="2000"/>
              <a:t>International Union for Conservation of Nature and Natural Resources.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hank you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hasing Bumblebees…"/>
          <p:cNvSpPr txBox="1"/>
          <p:nvPr>
            <p:ph type="title"/>
          </p:nvPr>
        </p:nvSpPr>
        <p:spPr>
          <a:xfrm>
            <a:off x="952500" y="-110276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Chasing Bumblebees</a:t>
            </a:r>
          </a:p>
          <a:p>
            <a:pPr>
              <a:defRPr sz="4000"/>
            </a:pPr>
            <a:r>
              <a:t>In Fermilab Prairie 16 along Kirk Road</a:t>
            </a:r>
          </a:p>
        </p:txBody>
      </p:sp>
      <p:pic>
        <p:nvPicPr>
          <p:cNvPr id="146" name="B0244ED0-B3AB-48CF-893B-83DCDC97A4B7-L0-001.jpeg" descr="B0244ED0-B3AB-48CF-893B-83DCDC97A4B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348" y="2042365"/>
            <a:ext cx="11094104" cy="7396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A good day, July 27 2018"/>
          <p:cNvSpPr txBox="1"/>
          <p:nvPr>
            <p:ph type="title"/>
          </p:nvPr>
        </p:nvSpPr>
        <p:spPr>
          <a:xfrm>
            <a:off x="952500" y="-504909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A good day, July 27 2018</a:t>
            </a:r>
          </a:p>
        </p:txBody>
      </p:sp>
      <p:pic>
        <p:nvPicPr>
          <p:cNvPr id="149" name="0DA2486F-0B48-4B97-B8CC-368B1BEB45EF-L0-001.jpeg" descr="0DA2486F-0B48-4B97-B8CC-368B1BEB45E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199" y="1376402"/>
            <a:ext cx="12148402" cy="8098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4A4110E-F119-4D4F-8182-CFC03E517CF0-L0-001.jpeg" descr="A4A4110E-F119-4D4F-8182-CFC03E517CF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79" y="743853"/>
            <a:ext cx="12398842" cy="8265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ombus impatiens worker…"/>
          <p:cNvSpPr txBox="1"/>
          <p:nvPr>
            <p:ph type="title"/>
          </p:nvPr>
        </p:nvSpPr>
        <p:spPr>
          <a:xfrm>
            <a:off x="952500" y="11149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Bombus impatiens worker </a:t>
            </a:r>
          </a:p>
          <a:p>
            <a:pPr>
              <a:defRPr sz="4000"/>
            </a:pPr>
            <a:r>
              <a:t>On Rattlesnake Master </a:t>
            </a:r>
          </a:p>
        </p:txBody>
      </p:sp>
      <p:pic>
        <p:nvPicPr>
          <p:cNvPr id="154" name="E3D15F18-3922-42EE-BB1B-810F11A27E31-L0-001.jpeg" descr="E3D15F18-3922-42EE-BB1B-810F11A27E3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814" y="2064645"/>
            <a:ext cx="11053172" cy="7351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Bombus griseocolli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Bombus griseocollis </a:t>
            </a:r>
          </a:p>
          <a:p>
            <a:pPr>
              <a:defRPr sz="4000"/>
            </a:pPr>
            <a:r>
              <a:t>On Monarda fistulosa</a:t>
            </a:r>
          </a:p>
        </p:txBody>
      </p:sp>
      <p:pic>
        <p:nvPicPr>
          <p:cNvPr id="157" name="18EFB625-FA14-4889-8354-49B84914F5F4-L0-001.jpeg" descr="18EFB625-FA14-4889-8354-49B84914F5F4-L0-001.jpeg"/>
          <p:cNvPicPr>
            <a:picLocks noChangeAspect="1"/>
          </p:cNvPicPr>
          <p:nvPr/>
        </p:nvPicPr>
        <p:blipFill>
          <a:blip r:embed="rId2">
            <a:extLst/>
          </a:blip>
          <a:srcRect l="20900" t="4295" r="20900" b="0"/>
          <a:stretch>
            <a:fillRect/>
          </a:stretch>
        </p:blipFill>
        <p:spPr>
          <a:xfrm>
            <a:off x="318740" y="2857203"/>
            <a:ext cx="5874623" cy="642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03314B4E-5C59-405A-9DA6-8B42ABEF9F37-L0-001.jpeg" descr="03314B4E-5C59-405A-9DA6-8B42ABEF9F37-L0-001.jpeg"/>
          <p:cNvPicPr>
            <a:picLocks noChangeAspect="1"/>
          </p:cNvPicPr>
          <p:nvPr/>
        </p:nvPicPr>
        <p:blipFill>
          <a:blip r:embed="rId3">
            <a:extLst/>
          </a:blip>
          <a:srcRect l="7913" t="0" r="25762" b="0"/>
          <a:stretch>
            <a:fillRect/>
          </a:stretch>
        </p:blipFill>
        <p:spPr>
          <a:xfrm>
            <a:off x="6419569" y="2890983"/>
            <a:ext cx="6339751" cy="6357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