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5"/>
  </p:notesMasterIdLst>
  <p:sldIdLst>
    <p:sldId id="256" r:id="rId2"/>
    <p:sldId id="257" r:id="rId3"/>
    <p:sldId id="459" r:id="rId4"/>
    <p:sldId id="258" r:id="rId5"/>
    <p:sldId id="259" r:id="rId6"/>
    <p:sldId id="418" r:id="rId7"/>
    <p:sldId id="419" r:id="rId8"/>
    <p:sldId id="420" r:id="rId9"/>
    <p:sldId id="379" r:id="rId10"/>
    <p:sldId id="422" r:id="rId11"/>
    <p:sldId id="423" r:id="rId12"/>
    <p:sldId id="424" r:id="rId13"/>
    <p:sldId id="425" r:id="rId14"/>
    <p:sldId id="426" r:id="rId15"/>
    <p:sldId id="427" r:id="rId16"/>
    <p:sldId id="428" r:id="rId17"/>
    <p:sldId id="429" r:id="rId18"/>
    <p:sldId id="430" r:id="rId19"/>
    <p:sldId id="436" r:id="rId20"/>
    <p:sldId id="431" r:id="rId21"/>
    <p:sldId id="433" r:id="rId22"/>
    <p:sldId id="434" r:id="rId23"/>
    <p:sldId id="276" r:id="rId24"/>
    <p:sldId id="260" r:id="rId25"/>
    <p:sldId id="261" r:id="rId26"/>
    <p:sldId id="444" r:id="rId27"/>
    <p:sldId id="262" r:id="rId28"/>
    <p:sldId id="263" r:id="rId29"/>
    <p:sldId id="435" r:id="rId30"/>
    <p:sldId id="267" r:id="rId31"/>
    <p:sldId id="460" r:id="rId32"/>
    <p:sldId id="264" r:id="rId33"/>
    <p:sldId id="265" r:id="rId34"/>
    <p:sldId id="266" r:id="rId35"/>
    <p:sldId id="268" r:id="rId36"/>
    <p:sldId id="269" r:id="rId37"/>
    <p:sldId id="270" r:id="rId38"/>
    <p:sldId id="271" r:id="rId39"/>
    <p:sldId id="272" r:id="rId40"/>
    <p:sldId id="368" r:id="rId41"/>
    <p:sldId id="454" r:id="rId42"/>
    <p:sldId id="416" r:id="rId43"/>
    <p:sldId id="455"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94657"/>
  </p:normalViewPr>
  <p:slideViewPr>
    <p:cSldViewPr snapToGrid="0">
      <p:cViewPr varScale="1">
        <p:scale>
          <a:sx n="96" d="100"/>
          <a:sy n="96" d="100"/>
        </p:scale>
        <p:origin x="-568" y="-10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0288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total slides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Evaluating the collections for what we can pull into an exhibition is a complicated process</a:t>
            </a:r>
          </a:p>
          <a:p>
            <a:r>
              <a:rPr lang="en-US" dirty="0" smtClean="0"/>
              <a:t>Why</a:t>
            </a:r>
            <a:r>
              <a:rPr lang="en-US" baseline="0" dirty="0" smtClean="0"/>
              <a:t> does it take so long for the Museum to build an exhibition?</a:t>
            </a:r>
            <a:endParaRPr lang="en-US" dirty="0"/>
          </a:p>
        </p:txBody>
      </p:sp>
    </p:spTree>
    <p:extLst>
      <p:ext uri="{BB962C8B-B14F-4D97-AF65-F5344CB8AC3E}">
        <p14:creationId xmlns:p14="http://schemas.microsoft.com/office/powerpoint/2010/main" val="34704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Objects on paper and textiles require rotation</a:t>
            </a:r>
            <a:r>
              <a:rPr lang="en-US" baseline="0" dirty="0" smtClean="0"/>
              <a:t> schedules for long-term exhibitions </a:t>
            </a:r>
          </a:p>
          <a:p>
            <a:r>
              <a:rPr lang="en-US" baseline="0" dirty="0" smtClean="0"/>
              <a:t>Depending on exposure time, must have a deep bench of like items of like size in order to rotate discreet cases</a:t>
            </a:r>
            <a:endParaRPr lang="en-US" dirty="0"/>
          </a:p>
        </p:txBody>
      </p:sp>
    </p:spTree>
    <p:extLst>
      <p:ext uri="{BB962C8B-B14F-4D97-AF65-F5344CB8AC3E}">
        <p14:creationId xmlns:p14="http://schemas.microsoft.com/office/powerpoint/2010/main" val="9772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0477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Opportunities for </a:t>
            </a:r>
            <a:r>
              <a:rPr lang="en-US" dirty="0" smtClean="0"/>
              <a:t>students – use of the exhibition</a:t>
            </a:r>
            <a:r>
              <a:rPr lang="en-US" baseline="0" dirty="0" smtClean="0"/>
              <a:t> as a teaching tool was an aim of the content team</a:t>
            </a:r>
            <a:endParaRPr lang="en-US" dirty="0"/>
          </a:p>
        </p:txBody>
      </p:sp>
    </p:spTree>
    <p:extLst>
      <p:ext uri="{BB962C8B-B14F-4D97-AF65-F5344CB8AC3E}">
        <p14:creationId xmlns:p14="http://schemas.microsoft.com/office/powerpoint/2010/main" val="195555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4bfd5002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4bfd5002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WALKTHROUGH</a:t>
            </a:r>
            <a:endParaRPr/>
          </a:p>
          <a:p>
            <a:pPr marL="0" lvl="0" indent="0" algn="l" rtl="0">
              <a:spcBef>
                <a:spcPts val="0"/>
              </a:spcBef>
              <a:spcAft>
                <a:spcPts val="0"/>
              </a:spcAft>
              <a:buNone/>
            </a:pPr>
            <a:r>
              <a:rPr lang="en"/>
              <a:t>5,000 years of history across 6 themed sections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4b442759b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4b442759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4c7e6e6d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4c7e6e6d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4c7e6e6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4c7e6e6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4a358b6c8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4a358b6c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Zhang </a:t>
            </a:r>
            <a:r>
              <a:rPr lang="en-US" dirty="0" err="1" smtClean="0"/>
              <a:t>Zeduan</a:t>
            </a:r>
            <a:r>
              <a:rPr lang="en-US" baseline="0" dirty="0" smtClean="0"/>
              <a:t> (1085-1145) Song Dynasty painter influential in Shan </a:t>
            </a:r>
            <a:r>
              <a:rPr lang="en-US" baseline="0" dirty="0" err="1" smtClean="0"/>
              <a:t>Shui</a:t>
            </a:r>
            <a:r>
              <a:rPr lang="en-US" baseline="0" dirty="0" smtClean="0"/>
              <a:t> school of landscape painting</a:t>
            </a:r>
          </a:p>
          <a:p>
            <a:r>
              <a:rPr lang="en-US" baseline="0" dirty="0" smtClean="0"/>
              <a:t>Rainbow bridge scene famous for the original in which sailors racing to lower mast ahead of passing under the bridge</a:t>
            </a:r>
            <a:endParaRPr lang="en-US" dirty="0"/>
          </a:p>
        </p:txBody>
      </p:sp>
    </p:spTree>
    <p:extLst>
      <p:ext uri="{BB962C8B-B14F-4D97-AF65-F5344CB8AC3E}">
        <p14:creationId xmlns:p14="http://schemas.microsoft.com/office/powerpoint/2010/main" val="374667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4a358b6c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4a358b6c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4a358b6c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4a358b6c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Scroll case = open to one scene at a time; case has approach lighting</a:t>
            </a:r>
            <a:endParaRPr/>
          </a:p>
          <a:p>
            <a:pPr marL="0" lvl="0" indent="0" algn="l" rtl="0">
              <a:spcBef>
                <a:spcPts val="0"/>
              </a:spcBef>
              <a:spcAft>
                <a:spcPts val="0"/>
              </a:spcAft>
              <a:buNone/>
            </a:pPr>
            <a:r>
              <a:rPr lang="en"/>
              <a:t>Lightbox = serves as attractor but visitors can also see images up close if table is being used</a:t>
            </a:r>
            <a:endParaRPr/>
          </a:p>
          <a:p>
            <a:pPr marL="0" lvl="0" indent="0" algn="l" rtl="0">
              <a:spcBef>
                <a:spcPts val="0"/>
              </a:spcBef>
              <a:spcAft>
                <a:spcPts val="0"/>
              </a:spcAft>
              <a:buNone/>
            </a:pPr>
            <a:endParaRPr/>
          </a:p>
          <a:p>
            <a:pPr marL="0" lvl="0" indent="0" algn="l" rtl="0">
              <a:lnSpc>
                <a:spcPct val="115000"/>
              </a:lnSpc>
              <a:spcBef>
                <a:spcPts val="0"/>
              </a:spcBef>
              <a:spcAft>
                <a:spcPts val="1600"/>
              </a:spcAft>
              <a:buNone/>
            </a:pPr>
            <a:r>
              <a:rPr lang="en" sz="1400">
                <a:solidFill>
                  <a:srgbClr val="FFF2CC"/>
                </a:solidFill>
              </a:rPr>
              <a:t>painting as it was seen/used by Chinese scholars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4a358b6c8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4a358b6c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4b44275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4b44275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4b442759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4b442759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4b442759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4b442759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4a358b6c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4a358b6c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Unity benefits: for developing standalone apps &amp; great for game dev / works well on any OS / 2D + 3D animations - 2D &amp; sprites </a:t>
            </a:r>
            <a:endParaRPr/>
          </a:p>
          <a:p>
            <a:pPr marL="0" lvl="0" indent="0" algn="l" rtl="0">
              <a:spcBef>
                <a:spcPts val="0"/>
              </a:spcBef>
              <a:spcAft>
                <a:spcPts val="0"/>
              </a:spcAft>
              <a:buNone/>
            </a:pPr>
            <a:r>
              <a:rPr lang="en"/>
              <a:t>Zoom testing results: Res so nice that visitors didn’t realize they could shift the size of the scroll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4a358b6c8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4a358b6c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4a358b6c8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4a358b6c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 allows us to see usage rates and what bits of label copy users are accessing most often</a:t>
            </a:r>
            <a:endParaRPr>
              <a:solidFill>
                <a:srgbClr val="FF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effectLst/>
                <a:latin typeface="Avenir Roman"/>
                <a:ea typeface="Avenir Roman"/>
                <a:cs typeface="Avenir Roman"/>
                <a:sym typeface="Avenir Roman"/>
              </a:rPr>
              <a:t>Tomb figures (camel and rider)</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Tang Dynasty (AD 618– 906)</a:t>
            </a:r>
          </a:p>
          <a:p>
            <a:r>
              <a:rPr lang="en-US" sz="2400" dirty="0">
                <a:effectLst/>
                <a:latin typeface="Avenir Roman"/>
                <a:ea typeface="Avenir Roman"/>
                <a:cs typeface="Avenir Roman"/>
                <a:sym typeface="Avenir Roman"/>
              </a:rPr>
              <a:t>China</a:t>
            </a:r>
          </a:p>
          <a:p>
            <a:r>
              <a:rPr lang="en-US" sz="2400" dirty="0">
                <a:effectLst/>
                <a:latin typeface="Avenir Roman"/>
                <a:ea typeface="Avenir Roman"/>
                <a:cs typeface="Avenir Roman"/>
                <a:sym typeface="Avenir Roman"/>
              </a:rPr>
              <a:t>118030, 118035</a:t>
            </a:r>
          </a:p>
          <a:p>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The two-humped Bactrian camel </a:t>
            </a:r>
            <a:r>
              <a:rPr lang="en-US" sz="2400" i="1" dirty="0">
                <a:effectLst/>
                <a:latin typeface="Avenir Roman"/>
                <a:ea typeface="Avenir Roman"/>
                <a:cs typeface="Avenir Roman"/>
                <a:sym typeface="Avenir Roman"/>
              </a:rPr>
              <a:t>(</a:t>
            </a:r>
            <a:r>
              <a:rPr lang="en-US" sz="2400" i="1" dirty="0" err="1">
                <a:effectLst/>
                <a:latin typeface="Avenir Roman"/>
                <a:ea typeface="Avenir Roman"/>
                <a:cs typeface="Avenir Roman"/>
                <a:sym typeface="Avenir Roman"/>
              </a:rPr>
              <a:t>Camelus</a:t>
            </a:r>
            <a:r>
              <a:rPr lang="en-US" sz="2400" i="1" dirty="0">
                <a:effectLst/>
                <a:latin typeface="Avenir Roman"/>
                <a:ea typeface="Avenir Roman"/>
                <a:cs typeface="Avenir Roman"/>
                <a:sym typeface="Avenir Roman"/>
              </a:rPr>
              <a:t> </a:t>
            </a:r>
            <a:r>
              <a:rPr lang="en-US" sz="2400" i="1" dirty="0" err="1">
                <a:effectLst/>
                <a:latin typeface="Avenir Roman"/>
                <a:ea typeface="Avenir Roman"/>
                <a:cs typeface="Avenir Roman"/>
                <a:sym typeface="Avenir Roman"/>
              </a:rPr>
              <a:t>bactrianus</a:t>
            </a:r>
            <a:r>
              <a:rPr lang="en-US" sz="2400" i="1" dirty="0">
                <a:effectLst/>
                <a:latin typeface="Avenir Roman"/>
                <a:ea typeface="Avenir Roman"/>
                <a:cs typeface="Avenir Roman"/>
                <a:sym typeface="Avenir Roman"/>
              </a:rPr>
              <a:t>)</a:t>
            </a:r>
            <a:r>
              <a:rPr lang="en-US" sz="2400" dirty="0">
                <a:effectLst/>
                <a:latin typeface="Avenir Roman"/>
                <a:ea typeface="Avenir Roman"/>
                <a:cs typeface="Avenir Roman"/>
                <a:sym typeface="Avenir Roman"/>
              </a:rPr>
              <a:t> carried goods for caravans on the roads around the Taklamakan Desert. Horses were well-suited for crossing grasslands and steppes, and donkeys were favored for mountain terrain, but camels, despite their notoriously bad tempers, were prized for their endurance in harsh desert climates. The large camel is loaded with cargo and rider, about to begin a journey.</a:t>
            </a:r>
          </a:p>
          <a:p>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Ewer</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Ceramic (porcelain), qingbai glaze </a:t>
            </a:r>
          </a:p>
          <a:p>
            <a:r>
              <a:rPr lang="en-US" sz="2400" dirty="0">
                <a:effectLst/>
                <a:latin typeface="Avenir Roman"/>
                <a:ea typeface="Avenir Roman"/>
                <a:cs typeface="Avenir Roman"/>
                <a:sym typeface="Avenir Roman"/>
              </a:rPr>
              <a:t>12</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–13</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 </a:t>
            </a:r>
          </a:p>
          <a:p>
            <a:r>
              <a:rPr lang="en-US" sz="2400" dirty="0">
                <a:effectLst/>
                <a:latin typeface="Avenir Roman"/>
                <a:ea typeface="Avenir Roman"/>
                <a:cs typeface="Avenir Roman"/>
                <a:sym typeface="Avenir Roman"/>
              </a:rPr>
              <a:t>Song–Yuan period (AD 960–1368)</a:t>
            </a:r>
          </a:p>
          <a:p>
            <a:r>
              <a:rPr lang="en-US" sz="2400" dirty="0">
                <a:effectLst/>
                <a:latin typeface="Avenir Roman"/>
                <a:ea typeface="Avenir Roman"/>
                <a:cs typeface="Avenir Roman"/>
                <a:sym typeface="Avenir Roman"/>
              </a:rPr>
              <a:t>Made in China, Jiangxi Province, probably Jingdezhen</a:t>
            </a:r>
          </a:p>
          <a:p>
            <a:r>
              <a:rPr lang="en-US" sz="2400" dirty="0">
                <a:effectLst/>
                <a:latin typeface="Avenir Roman"/>
                <a:ea typeface="Avenir Roman"/>
                <a:cs typeface="Avenir Roman"/>
                <a:sym typeface="Avenir Roman"/>
              </a:rPr>
              <a:t>Excavated from</a:t>
            </a:r>
            <a:r>
              <a:rPr lang="en-US" sz="2400" i="1" dirty="0">
                <a:effectLst/>
                <a:latin typeface="Avenir Roman"/>
                <a:ea typeface="Avenir Roman"/>
                <a:cs typeface="Avenir Roman"/>
                <a:sym typeface="Avenir Roman"/>
              </a:rPr>
              <a:t> </a:t>
            </a:r>
            <a:r>
              <a:rPr lang="en-US" sz="2400" dirty="0">
                <a:effectLst/>
                <a:latin typeface="Avenir Roman"/>
                <a:ea typeface="Avenir Roman"/>
                <a:cs typeface="Avenir Roman"/>
                <a:sym typeface="Avenir Roman"/>
              </a:rPr>
              <a:t>Indonesia, Java Sea</a:t>
            </a:r>
          </a:p>
          <a:p>
            <a:r>
              <a:rPr lang="en-US" sz="2400" dirty="0">
                <a:effectLst/>
                <a:latin typeface="Avenir Roman"/>
                <a:ea typeface="Avenir Roman"/>
                <a:cs typeface="Avenir Roman"/>
                <a:sym typeface="Avenir Roman"/>
              </a:rPr>
              <a:t>350401</a:t>
            </a:r>
          </a:p>
          <a:p>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Money jar</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Ceramic (porcelain), glaze, metal, plant fiber</a:t>
            </a:r>
          </a:p>
          <a:p>
            <a:r>
              <a:rPr lang="en-US" sz="2400" dirty="0">
                <a:effectLst/>
                <a:latin typeface="Avenir Roman"/>
                <a:ea typeface="Avenir Roman"/>
                <a:cs typeface="Avenir Roman"/>
                <a:sym typeface="Avenir Roman"/>
              </a:rPr>
              <a:t>18</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–19</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a:t>
            </a:r>
          </a:p>
          <a:p>
            <a:r>
              <a:rPr lang="en-US" sz="2400" dirty="0">
                <a:effectLst/>
                <a:latin typeface="Avenir Roman"/>
                <a:ea typeface="Avenir Roman"/>
                <a:cs typeface="Avenir Roman"/>
                <a:sym typeface="Avenir Roman"/>
              </a:rPr>
              <a:t>Qing Dynasty (AD 1644–1911)</a:t>
            </a:r>
          </a:p>
          <a:p>
            <a:r>
              <a:rPr lang="en-US" sz="2400" dirty="0">
                <a:effectLst/>
                <a:latin typeface="Avenir Roman"/>
                <a:ea typeface="Avenir Roman"/>
                <a:cs typeface="Avenir Roman"/>
                <a:sym typeface="Avenir Roman"/>
              </a:rPr>
              <a:t>Made in China</a:t>
            </a:r>
          </a:p>
          <a:p>
            <a:r>
              <a:rPr lang="en-US" sz="2400" dirty="0">
                <a:effectLst/>
                <a:latin typeface="Avenir Roman"/>
                <a:ea typeface="Avenir Roman"/>
                <a:cs typeface="Avenir Roman"/>
                <a:sym typeface="Avenir Roman"/>
              </a:rPr>
              <a:t>Acquired in the Philippines, Cebu Island</a:t>
            </a:r>
          </a:p>
          <a:p>
            <a:r>
              <a:rPr lang="en-US" sz="2400" dirty="0">
                <a:effectLst/>
                <a:latin typeface="Avenir Roman"/>
                <a:ea typeface="Avenir Roman"/>
                <a:cs typeface="Avenir Roman"/>
                <a:sym typeface="Avenir Roman"/>
              </a:rPr>
              <a:t>252224</a:t>
            </a:r>
          </a:p>
          <a:p>
            <a:endParaRPr lang="en-US" sz="2400" dirty="0">
              <a:effectLst/>
              <a:latin typeface="Avenir Roman"/>
              <a:ea typeface="Avenir Roman"/>
              <a:cs typeface="Avenir Roman"/>
              <a:sym typeface="Avenir Roman"/>
            </a:endParaRPr>
          </a:p>
          <a:p>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Beaded belt with the Eight Daoist Symbols</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Glass beads, cotton gauze, leather, embossed metal buckle</a:t>
            </a:r>
          </a:p>
          <a:p>
            <a:r>
              <a:rPr lang="en-US" sz="2400" dirty="0">
                <a:effectLst/>
                <a:latin typeface="Avenir Roman"/>
                <a:ea typeface="Avenir Roman"/>
                <a:cs typeface="Avenir Roman"/>
                <a:sym typeface="Avenir Roman"/>
              </a:rPr>
              <a:t>Probably AD 1900–1925</a:t>
            </a:r>
          </a:p>
          <a:p>
            <a:r>
              <a:rPr lang="en-US" sz="2400" dirty="0">
                <a:effectLst/>
                <a:latin typeface="Avenir Roman"/>
                <a:ea typeface="Avenir Roman"/>
                <a:cs typeface="Avenir Roman"/>
                <a:sym typeface="Avenir Roman"/>
              </a:rPr>
              <a:t>Late 19</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–early 20</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a:t>
            </a:r>
          </a:p>
          <a:p>
            <a:r>
              <a:rPr lang="en-US" sz="2400" dirty="0">
                <a:effectLst/>
                <a:latin typeface="Avenir Roman"/>
                <a:ea typeface="Avenir Roman"/>
                <a:cs typeface="Avenir Roman"/>
                <a:sym typeface="Avenir Roman"/>
              </a:rPr>
              <a:t>Malaysia</a:t>
            </a:r>
          </a:p>
          <a:p>
            <a:r>
              <a:rPr lang="en-US" sz="2400" dirty="0">
                <a:effectLst/>
                <a:latin typeface="Avenir Roman"/>
                <a:ea typeface="Avenir Roman"/>
                <a:cs typeface="Avenir Roman"/>
                <a:sym typeface="Avenir Roman"/>
              </a:rPr>
              <a:t>180024</a:t>
            </a:r>
          </a:p>
          <a:p>
            <a:endParaRPr lang="en-US" sz="2400" dirty="0">
              <a:effectLst/>
              <a:latin typeface="Avenir Roman"/>
              <a:ea typeface="Avenir Roman"/>
              <a:cs typeface="Avenir Roman"/>
              <a:sym typeface="Avenir Roman"/>
            </a:endParaRPr>
          </a:p>
          <a:p>
            <a:pPr marL="0" marR="0" lvl="0" indent="0" defTabSz="457200" eaLnBrk="1" fontAlgn="auto" latinLnBrk="0" hangingPunct="1">
              <a:lnSpc>
                <a:spcPct val="125000"/>
              </a:lnSpc>
              <a:spcBef>
                <a:spcPts val="0"/>
              </a:spcBef>
              <a:spcAft>
                <a:spcPts val="0"/>
              </a:spcAft>
              <a:buClrTx/>
              <a:buSzTx/>
              <a:buFontTx/>
              <a:buNone/>
              <a:tabLst/>
              <a:defRPr/>
            </a:pPr>
            <a:r>
              <a:rPr lang="en-US" sz="2400" dirty="0">
                <a:effectLst/>
                <a:latin typeface="Avenir Roman"/>
                <a:ea typeface="Avenir Roman"/>
                <a:cs typeface="Avenir Roman"/>
                <a:sym typeface="Avenir Roman"/>
              </a:rPr>
              <a:t>The Peranakan Chinese people are descendants of Chinese traders and diplomats who settled in Malaysia, Singapore, and Indonesia during the 15</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and 16</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centuries AD. Living at the crossroads of global trade, Peranakans developed a flexible identity. It combines Chinese and local Malay heritage, as well as European practices. The beadwork on these belts is an example of how Peranakan communities melded practices from around the world to express their own identity.</a:t>
            </a:r>
          </a:p>
          <a:p>
            <a:pPr marL="0" marR="0" lvl="0" indent="0" defTabSz="457200" eaLnBrk="1" fontAlgn="auto" latinLnBrk="0" hangingPunct="1">
              <a:lnSpc>
                <a:spcPct val="125000"/>
              </a:lnSpc>
              <a:spcBef>
                <a:spcPts val="0"/>
              </a:spcBef>
              <a:spcAft>
                <a:spcPts val="0"/>
              </a:spcAft>
              <a:buClrTx/>
              <a:buSzTx/>
              <a:buFontTx/>
              <a:buNone/>
              <a:tabLst/>
              <a:defRPr/>
            </a:pPr>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Headband with bat design</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Kingfisher feathers, metal, leather backing</a:t>
            </a:r>
          </a:p>
          <a:p>
            <a:r>
              <a:rPr lang="en-US" sz="2400" dirty="0">
                <a:effectLst/>
                <a:latin typeface="Avenir Roman"/>
                <a:ea typeface="Avenir Roman"/>
                <a:cs typeface="Avenir Roman"/>
                <a:sym typeface="Avenir Roman"/>
              </a:rPr>
              <a:t>19</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a:t>
            </a:r>
          </a:p>
          <a:p>
            <a:r>
              <a:rPr lang="en-US" sz="2400" dirty="0">
                <a:effectLst/>
                <a:latin typeface="Avenir Roman"/>
                <a:ea typeface="Avenir Roman"/>
                <a:cs typeface="Avenir Roman"/>
                <a:sym typeface="Avenir Roman"/>
              </a:rPr>
              <a:t>Qing Dynasty (AD 1644–1911)</a:t>
            </a:r>
          </a:p>
          <a:p>
            <a:r>
              <a:rPr lang="en-US" sz="2400" dirty="0">
                <a:effectLst/>
                <a:latin typeface="Avenir Roman"/>
                <a:ea typeface="Avenir Roman"/>
                <a:cs typeface="Avenir Roman"/>
                <a:sym typeface="Avenir Roman"/>
              </a:rPr>
              <a:t>China</a:t>
            </a:r>
          </a:p>
          <a:p>
            <a:r>
              <a:rPr lang="en-US" sz="2400" dirty="0">
                <a:effectLst/>
                <a:latin typeface="Avenir Roman"/>
                <a:ea typeface="Avenir Roman"/>
                <a:cs typeface="Avenir Roman"/>
                <a:sym typeface="Avenir Roman"/>
              </a:rPr>
              <a:t>339349.A</a:t>
            </a:r>
          </a:p>
          <a:p>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During China’s Three Kingdoms period (AD 220–265), northern warhorses were traded for kingfisher feathers from the south used to decorate robes and bedcovers. Nearly 1,000 years later, the emperor criticized the killing of birds for “frivolous purposes” and outlawed the trade in kingfisher feathers. Scarcity only increased demand and encouraged smuggling.</a:t>
            </a:r>
          </a:p>
          <a:p>
            <a:r>
              <a:rPr lang="en-US" sz="2400" dirty="0">
                <a:effectLst/>
                <a:latin typeface="Avenir Roman"/>
                <a:ea typeface="Avenir Roman"/>
                <a:cs typeface="Avenir Roman"/>
                <a:sym typeface="Avenir Roman"/>
              </a:rPr>
              <a:t>In Chinese, the word for </a:t>
            </a:r>
            <a:r>
              <a:rPr lang="en-US" sz="2400" b="1" dirty="0">
                <a:effectLst/>
                <a:latin typeface="Avenir Roman"/>
                <a:ea typeface="Avenir Roman"/>
                <a:cs typeface="Avenir Roman"/>
                <a:sym typeface="Avenir Roman"/>
              </a:rPr>
              <a:t>bat</a:t>
            </a:r>
            <a:r>
              <a:rPr lang="en-US" sz="2400" dirty="0">
                <a:effectLst/>
                <a:latin typeface="Avenir Roman"/>
                <a:ea typeface="Avenir Roman"/>
                <a:cs typeface="Avenir Roman"/>
                <a:sym typeface="Avenir Roman"/>
              </a:rPr>
              <a:t>, </a:t>
            </a:r>
            <a:r>
              <a:rPr lang="en-US" sz="2400" i="1" dirty="0" err="1">
                <a:effectLst/>
                <a:latin typeface="Avenir Roman"/>
                <a:ea typeface="Avenir Roman"/>
                <a:cs typeface="Avenir Roman"/>
                <a:sym typeface="Avenir Roman"/>
              </a:rPr>
              <a:t>fu</a:t>
            </a:r>
            <a:r>
              <a:rPr lang="en-US" sz="2400" dirty="0">
                <a:effectLst/>
                <a:latin typeface="Avenir Roman"/>
                <a:ea typeface="Avenir Roman"/>
                <a:cs typeface="Avenir Roman"/>
                <a:sym typeface="Avenir Roman"/>
              </a:rPr>
              <a:t>, sounds like the words for “blessings” and “riches.” The bat is a common symbol for good fortune.</a:t>
            </a:r>
          </a:p>
          <a:p>
            <a:r>
              <a:rPr lang="en-US" sz="2400" dirty="0">
                <a:effectLst/>
                <a:latin typeface="Avenir Roman"/>
                <a:ea typeface="Avenir Roman"/>
                <a:cs typeface="Avenir Roman"/>
                <a:sym typeface="Avenir Roman"/>
              </a:rPr>
              <a:t>Symbols known as the “Three </a:t>
            </a:r>
            <a:r>
              <a:rPr lang="en-US" sz="2400" dirty="0" err="1">
                <a:effectLst/>
                <a:latin typeface="Avenir Roman"/>
                <a:ea typeface="Avenir Roman"/>
                <a:cs typeface="Avenir Roman"/>
                <a:sym typeface="Avenir Roman"/>
              </a:rPr>
              <a:t>Plenties</a:t>
            </a:r>
            <a:r>
              <a:rPr lang="en-US" sz="2400" dirty="0">
                <a:effectLst/>
                <a:latin typeface="Avenir Roman"/>
                <a:ea typeface="Avenir Roman"/>
                <a:cs typeface="Avenir Roman"/>
                <a:sym typeface="Avenir Roman"/>
              </a:rPr>
              <a:t>” decorate the headband’s sides (l-r): a peach (longevity), a pomegranate (fertility), and a Buddha’s hand citron (blessings). </a:t>
            </a:r>
          </a:p>
          <a:p>
            <a:pPr marL="0" marR="0" lvl="0" indent="0" defTabSz="457200" eaLnBrk="1" fontAlgn="auto" latinLnBrk="0" hangingPunct="1">
              <a:lnSpc>
                <a:spcPct val="125000"/>
              </a:lnSpc>
              <a:spcBef>
                <a:spcPts val="0"/>
              </a:spcBef>
              <a:spcAft>
                <a:spcPts val="0"/>
              </a:spcAft>
              <a:buClrTx/>
              <a:buSzTx/>
              <a:buFontTx/>
              <a:buNone/>
              <a:tabLst/>
              <a:defRPr/>
            </a:pPr>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Snuff bottle painted by Ye </a:t>
            </a:r>
            <a:r>
              <a:rPr lang="en-US" sz="2400" b="1" dirty="0" err="1">
                <a:effectLst/>
                <a:latin typeface="Avenir Roman"/>
                <a:ea typeface="Avenir Roman"/>
                <a:cs typeface="Avenir Roman"/>
                <a:sym typeface="Avenir Roman"/>
              </a:rPr>
              <a:t>Zhongsan</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Glass, pigment, coral</a:t>
            </a:r>
          </a:p>
          <a:p>
            <a:r>
              <a:rPr lang="en-US" sz="2400" dirty="0">
                <a:effectLst/>
                <a:latin typeface="Avenir Roman"/>
                <a:ea typeface="Avenir Roman"/>
                <a:cs typeface="Avenir Roman"/>
                <a:sym typeface="Avenir Roman"/>
              </a:rPr>
              <a:t>AD 1916</a:t>
            </a:r>
          </a:p>
          <a:p>
            <a:r>
              <a:rPr lang="en-US" sz="2400" dirty="0">
                <a:effectLst/>
                <a:latin typeface="Avenir Roman"/>
                <a:ea typeface="Avenir Roman"/>
                <a:cs typeface="Avenir Roman"/>
                <a:sym typeface="Avenir Roman"/>
              </a:rPr>
              <a:t>Republican period (AD 1912–1949)</a:t>
            </a:r>
          </a:p>
          <a:p>
            <a:r>
              <a:rPr lang="en-US" sz="2400" dirty="0">
                <a:effectLst/>
                <a:latin typeface="Avenir Roman"/>
                <a:ea typeface="Avenir Roman"/>
                <a:cs typeface="Avenir Roman"/>
                <a:sym typeface="Avenir Roman"/>
              </a:rPr>
              <a:t>China</a:t>
            </a:r>
          </a:p>
          <a:p>
            <a:r>
              <a:rPr lang="en-US" sz="2400" dirty="0">
                <a:effectLst/>
                <a:latin typeface="Avenir Roman"/>
                <a:ea typeface="Avenir Roman"/>
                <a:cs typeface="Avenir Roman"/>
                <a:sym typeface="Avenir Roman"/>
              </a:rPr>
              <a:t>232479</a:t>
            </a:r>
          </a:p>
          <a:p>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These bottles once held snuff, a mixture of powdered tobacco, herbs, and spices that’s inhaled as a stimulant. In the 17</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 European missionaries and diplomats introduced the Chinese emperor to snuff. It gained popularity among the court’s inner circles, then spread to scholar-officials. In the 18</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and 19</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centuries AD, wealthy southern merchants used imported snuff to mimic the scholarly class. As snuff became more popular and accessible, it became less fashionable among the elite.</a:t>
            </a:r>
          </a:p>
          <a:p>
            <a:endParaRPr lang="en-US" sz="2400" dirty="0">
              <a:effectLst/>
              <a:latin typeface="Avenir Roman"/>
              <a:ea typeface="Avenir Roman"/>
              <a:cs typeface="Avenir Roman"/>
              <a:sym typeface="Avenir Roman"/>
            </a:endParaRPr>
          </a:p>
          <a:p>
            <a:pPr marL="0" marR="0" lvl="0" indent="0" defTabSz="457200" eaLnBrk="1" fontAlgn="auto" latinLnBrk="0" hangingPunct="1">
              <a:lnSpc>
                <a:spcPct val="125000"/>
              </a:lnSpc>
              <a:spcBef>
                <a:spcPts val="0"/>
              </a:spcBef>
              <a:spcAft>
                <a:spcPts val="0"/>
              </a:spcAft>
              <a:buClrTx/>
              <a:buSzTx/>
              <a:buFontTx/>
              <a:buNone/>
              <a:tabLst/>
              <a:defRPr/>
            </a:pPr>
            <a:r>
              <a:rPr lang="en-US" sz="2400" dirty="0">
                <a:effectLst/>
                <a:latin typeface="Avenir Roman"/>
                <a:ea typeface="Avenir Roman"/>
                <a:cs typeface="Avenir Roman"/>
                <a:sym typeface="Avenir Roman"/>
              </a:rPr>
              <a:t>This bottle shows scenes from supernatural tales. Left: A scholar becomes engaged to a goddess disguised as a girl. Right: Climbing a tree to watch for wild beasts, a man spies a group of spirits.</a:t>
            </a:r>
          </a:p>
          <a:p>
            <a:pPr marL="0" marR="0" lvl="0" indent="0" defTabSz="457200" eaLnBrk="1" fontAlgn="auto" latinLnBrk="0" hangingPunct="1">
              <a:lnSpc>
                <a:spcPct val="125000"/>
              </a:lnSpc>
              <a:spcBef>
                <a:spcPts val="0"/>
              </a:spcBef>
              <a:spcAft>
                <a:spcPts val="0"/>
              </a:spcAft>
              <a:buClrTx/>
              <a:buSzTx/>
              <a:buFontTx/>
              <a:buNone/>
              <a:tabLst/>
              <a:defRPr/>
            </a:pPr>
            <a:r>
              <a:rPr lang="en-US" sz="2400" dirty="0">
                <a:effectLst/>
                <a:latin typeface="Avenir Roman"/>
                <a:ea typeface="Avenir Roman"/>
                <a:cs typeface="Avenir Roman"/>
                <a:sym typeface="Avenir Roman"/>
              </a:rPr>
              <a:t>The scenes on snuff bottle #15 (above) were painted from the inside. The “inside painting” technique started in the 19</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 century AD. Ye </a:t>
            </a:r>
            <a:r>
              <a:rPr lang="en-US" sz="2400" dirty="0" err="1">
                <a:effectLst/>
                <a:latin typeface="Avenir Roman"/>
                <a:ea typeface="Avenir Roman"/>
                <a:cs typeface="Avenir Roman"/>
                <a:sym typeface="Avenir Roman"/>
              </a:rPr>
              <a:t>Zhongsan</a:t>
            </a:r>
            <a:r>
              <a:rPr lang="en-US" sz="2400" dirty="0">
                <a:effectLst/>
                <a:latin typeface="Avenir Roman"/>
                <a:ea typeface="Avenir Roman"/>
                <a:cs typeface="Avenir Roman"/>
                <a:sym typeface="Avenir Roman"/>
              </a:rPr>
              <a:t>, who painted this bottle, was among the 20</a:t>
            </a:r>
            <a:r>
              <a:rPr lang="en-US" sz="2400" baseline="30000" dirty="0">
                <a:effectLst/>
                <a:latin typeface="Avenir Roman"/>
                <a:ea typeface="Avenir Roman"/>
                <a:cs typeface="Avenir Roman"/>
                <a:sym typeface="Avenir Roman"/>
              </a:rPr>
              <a:t>th</a:t>
            </a:r>
            <a:r>
              <a:rPr lang="en-US" sz="2400" dirty="0">
                <a:effectLst/>
                <a:latin typeface="Avenir Roman"/>
                <a:ea typeface="Avenir Roman"/>
                <a:cs typeface="Avenir Roman"/>
                <a:sym typeface="Avenir Roman"/>
              </a:rPr>
              <a:t>-century specialists who mastered this art form. It shows his signature palette of bright, contrasting colors. To reach the inner walls, he worked with an angled brush and a bamboo stylus. A bottle might take a month or more to finish. </a:t>
            </a:r>
          </a:p>
          <a:p>
            <a:pPr marL="0" marR="0" lvl="0" indent="0" defTabSz="457200" eaLnBrk="1" fontAlgn="auto" latinLnBrk="0" hangingPunct="1">
              <a:lnSpc>
                <a:spcPct val="125000"/>
              </a:lnSpc>
              <a:spcBef>
                <a:spcPts val="0"/>
              </a:spcBef>
              <a:spcAft>
                <a:spcPts val="0"/>
              </a:spcAft>
              <a:buClrTx/>
              <a:buSzTx/>
              <a:buFontTx/>
              <a:buNone/>
              <a:tabLst/>
              <a:defRPr/>
            </a:pPr>
            <a:endParaRPr lang="en-US" sz="2400" dirty="0">
              <a:effectLst/>
              <a:latin typeface="Avenir Roman"/>
              <a:ea typeface="Avenir Roman"/>
              <a:cs typeface="Avenir Roman"/>
              <a:sym typeface="Avenir Roman"/>
            </a:endParaRPr>
          </a:p>
          <a:p>
            <a:r>
              <a:rPr lang="en-US" sz="2400" b="1" dirty="0">
                <a:effectLst/>
                <a:latin typeface="Avenir Roman"/>
                <a:ea typeface="Avenir Roman"/>
                <a:cs typeface="Avenir Roman"/>
                <a:sym typeface="Avenir Roman"/>
              </a:rPr>
              <a:t>Rhinoceros horn cup with base</a:t>
            </a:r>
            <a:endParaRPr lang="en-US" sz="2400" dirty="0">
              <a:effectLst/>
              <a:latin typeface="Avenir Roman"/>
              <a:ea typeface="Avenir Roman"/>
              <a:cs typeface="Avenir Roman"/>
              <a:sym typeface="Avenir Roman"/>
            </a:endParaRPr>
          </a:p>
          <a:p>
            <a:r>
              <a:rPr lang="en-US" sz="2400" dirty="0">
                <a:effectLst/>
                <a:latin typeface="Avenir Roman"/>
                <a:ea typeface="Avenir Roman"/>
                <a:cs typeface="Avenir Roman"/>
                <a:sym typeface="Avenir Roman"/>
              </a:rPr>
              <a:t>Rhinoceros horn, wood</a:t>
            </a:r>
          </a:p>
          <a:p>
            <a:r>
              <a:rPr lang="en-US" sz="2400" dirty="0">
                <a:effectLst/>
                <a:latin typeface="Avenir Roman"/>
                <a:ea typeface="Avenir Roman"/>
                <a:cs typeface="Avenir Roman"/>
                <a:sym typeface="Avenir Roman"/>
              </a:rPr>
              <a:t>Qianlong period (AD 1736–1795)</a:t>
            </a:r>
          </a:p>
          <a:p>
            <a:r>
              <a:rPr lang="en-US" sz="2400" dirty="0">
                <a:effectLst/>
                <a:latin typeface="Avenir Roman"/>
                <a:ea typeface="Avenir Roman"/>
                <a:cs typeface="Avenir Roman"/>
                <a:sym typeface="Avenir Roman"/>
              </a:rPr>
              <a:t>Qing Dynasty (AD 1644–1911)</a:t>
            </a:r>
          </a:p>
          <a:p>
            <a:r>
              <a:rPr lang="en-US" sz="2400" dirty="0">
                <a:effectLst/>
                <a:latin typeface="Avenir Roman"/>
                <a:ea typeface="Avenir Roman"/>
                <a:cs typeface="Avenir Roman"/>
                <a:sym typeface="Avenir Roman"/>
              </a:rPr>
              <a:t>China</a:t>
            </a:r>
          </a:p>
          <a:p>
            <a:r>
              <a:rPr lang="en-US" sz="2400" dirty="0">
                <a:effectLst/>
                <a:latin typeface="Avenir Roman"/>
                <a:ea typeface="Avenir Roman"/>
                <a:cs typeface="Avenir Roman"/>
                <a:sym typeface="Avenir Roman"/>
              </a:rPr>
              <a:t>110655</a:t>
            </a:r>
          </a:p>
          <a:p>
            <a:pPr marL="0" marR="0" lvl="0" indent="0" defTabSz="457200" eaLnBrk="1" fontAlgn="auto" latinLnBrk="0" hangingPunct="1">
              <a:lnSpc>
                <a:spcPct val="125000"/>
              </a:lnSpc>
              <a:spcBef>
                <a:spcPts val="0"/>
              </a:spcBef>
              <a:spcAft>
                <a:spcPts val="0"/>
              </a:spcAft>
              <a:buClrTx/>
              <a:buSzTx/>
              <a:buFontTx/>
              <a:buNone/>
              <a:tabLst/>
              <a:defRPr/>
            </a:pPr>
            <a:endParaRPr lang="en-US" sz="2400" dirty="0">
              <a:effectLst/>
              <a:latin typeface="Avenir Roman"/>
              <a:ea typeface="Avenir Roman"/>
              <a:cs typeface="Avenir Roman"/>
              <a:sym typeface="Avenir Roman"/>
            </a:endParaRPr>
          </a:p>
          <a:p>
            <a:pPr marL="0" marR="0" lvl="0" indent="0" defTabSz="457200" eaLnBrk="1" fontAlgn="auto" latinLnBrk="0" hangingPunct="1">
              <a:lnSpc>
                <a:spcPct val="125000"/>
              </a:lnSpc>
              <a:spcBef>
                <a:spcPts val="0"/>
              </a:spcBef>
              <a:spcAft>
                <a:spcPts val="0"/>
              </a:spcAft>
              <a:buClrTx/>
              <a:buSzTx/>
              <a:buFontTx/>
              <a:buNone/>
              <a:tabLst/>
              <a:defRPr/>
            </a:pPr>
            <a:r>
              <a:rPr lang="en-US" sz="2400" dirty="0">
                <a:effectLst/>
                <a:latin typeface="Avenir Roman"/>
                <a:ea typeface="Avenir Roman"/>
                <a:cs typeface="Avenir Roman"/>
                <a:sym typeface="Avenir Roman"/>
              </a:rPr>
              <a:t>“Crab” (</a:t>
            </a:r>
            <a:r>
              <a:rPr lang="en-US" sz="2400" i="1" dirty="0" err="1">
                <a:effectLst/>
                <a:latin typeface="Avenir Roman"/>
                <a:ea typeface="Avenir Roman"/>
                <a:cs typeface="Avenir Roman"/>
                <a:sym typeface="Avenir Roman"/>
              </a:rPr>
              <a:t>xie</a:t>
            </a:r>
            <a:r>
              <a:rPr lang="en-US" sz="2400" i="1" dirty="0">
                <a:effectLst/>
                <a:latin typeface="Avenir Roman"/>
                <a:ea typeface="Avenir Roman"/>
                <a:cs typeface="Avenir Roman"/>
                <a:sym typeface="Avenir Roman"/>
              </a:rPr>
              <a:t>) </a:t>
            </a:r>
            <a:r>
              <a:rPr lang="en-US" sz="2400" dirty="0">
                <a:effectLst/>
                <a:latin typeface="Avenir Roman"/>
                <a:ea typeface="Avenir Roman"/>
                <a:cs typeface="Avenir Roman"/>
                <a:sym typeface="Avenir Roman"/>
              </a:rPr>
              <a:t>sounds like the word for “harmony.” Paired with the lotus seedpod—symbolizing many sons—this cup could celebrate a fruitful marriage. Alternately, the crab’s shell could represent “armor” (</a:t>
            </a:r>
            <a:r>
              <a:rPr lang="en-US" sz="2400" i="1" dirty="0" err="1">
                <a:effectLst/>
                <a:latin typeface="Avenir Roman"/>
                <a:ea typeface="Avenir Roman"/>
                <a:cs typeface="Avenir Roman"/>
                <a:sym typeface="Avenir Roman"/>
              </a:rPr>
              <a:t>jia</a:t>
            </a:r>
            <a:r>
              <a:rPr lang="en-US" sz="2400" i="1" dirty="0">
                <a:effectLst/>
                <a:latin typeface="Avenir Roman"/>
                <a:ea typeface="Avenir Roman"/>
                <a:cs typeface="Avenir Roman"/>
                <a:sym typeface="Avenir Roman"/>
              </a:rPr>
              <a:t>)</a:t>
            </a:r>
            <a:r>
              <a:rPr lang="en-US" sz="2400" dirty="0">
                <a:effectLst/>
                <a:latin typeface="Avenir Roman"/>
                <a:ea typeface="Avenir Roman"/>
                <a:cs typeface="Avenir Roman"/>
                <a:sym typeface="Avenir Roman"/>
              </a:rPr>
              <a:t>, which also means “first.” The lotus plant (</a:t>
            </a:r>
            <a:r>
              <a:rPr lang="en-US" sz="2400" i="1" dirty="0" err="1">
                <a:effectLst/>
                <a:latin typeface="Avenir Roman"/>
                <a:ea typeface="Avenir Roman"/>
                <a:cs typeface="Avenir Roman"/>
                <a:sym typeface="Avenir Roman"/>
              </a:rPr>
              <a:t>lian</a:t>
            </a:r>
            <a:r>
              <a:rPr lang="en-US" sz="2400" dirty="0">
                <a:effectLst/>
                <a:latin typeface="Avenir Roman"/>
                <a:ea typeface="Avenir Roman"/>
                <a:cs typeface="Avenir Roman"/>
                <a:sym typeface="Avenir Roman"/>
              </a:rPr>
              <a:t>) and seeds (</a:t>
            </a:r>
            <a:r>
              <a:rPr lang="en-US" sz="2400" i="1" dirty="0" err="1">
                <a:effectLst/>
                <a:latin typeface="Avenir Roman"/>
                <a:ea typeface="Avenir Roman"/>
                <a:cs typeface="Avenir Roman"/>
                <a:sym typeface="Avenir Roman"/>
              </a:rPr>
              <a:t>ke</a:t>
            </a:r>
            <a:r>
              <a:rPr lang="en-US" sz="2400" dirty="0">
                <a:effectLst/>
                <a:latin typeface="Avenir Roman"/>
                <a:ea typeface="Avenir Roman"/>
                <a:cs typeface="Avenir Roman"/>
                <a:sym typeface="Avenir Roman"/>
              </a:rPr>
              <a:t>) stand for “series” (</a:t>
            </a:r>
            <a:r>
              <a:rPr lang="en-US" sz="2400" i="1" dirty="0" err="1">
                <a:effectLst/>
                <a:latin typeface="Avenir Roman"/>
                <a:ea typeface="Avenir Roman"/>
                <a:cs typeface="Avenir Roman"/>
                <a:sym typeface="Avenir Roman"/>
              </a:rPr>
              <a:t>lianke</a:t>
            </a:r>
            <a:r>
              <a:rPr lang="en-US" sz="2400" dirty="0">
                <a:effectLst/>
                <a:latin typeface="Avenir Roman"/>
                <a:ea typeface="Avenir Roman"/>
                <a:cs typeface="Avenir Roman"/>
                <a:sym typeface="Avenir Roman"/>
              </a:rPr>
              <a:t>), so the crab symbolizes the scholar who places first on a series of imperial exams.</a:t>
            </a:r>
          </a:p>
          <a:p>
            <a:pPr marL="0" marR="0" lvl="0" indent="0" defTabSz="457200" eaLnBrk="1" fontAlgn="auto" latinLnBrk="0" hangingPunct="1">
              <a:lnSpc>
                <a:spcPct val="125000"/>
              </a:lnSpc>
              <a:spcBef>
                <a:spcPts val="0"/>
              </a:spcBef>
              <a:spcAft>
                <a:spcPts val="0"/>
              </a:spcAft>
              <a:buClrTx/>
              <a:buSzTx/>
              <a:buFontTx/>
              <a:buNone/>
              <a:tabLst/>
              <a:defRPr/>
            </a:pPr>
            <a:endParaRPr lang="en-US" sz="2400" dirty="0">
              <a:effectLst/>
              <a:latin typeface="Avenir Roman"/>
              <a:ea typeface="Avenir Roman"/>
              <a:cs typeface="Avenir Roman"/>
              <a:sym typeface="Avenir Roman"/>
            </a:endParaRPr>
          </a:p>
          <a:p>
            <a:endParaRPr lang="en-US" sz="2400" dirty="0">
              <a:effectLst/>
              <a:latin typeface="Avenir Roman"/>
              <a:ea typeface="Avenir Roman"/>
              <a:cs typeface="Avenir Roman"/>
              <a:sym typeface="Avenir Roman"/>
            </a:endParaRPr>
          </a:p>
          <a:p>
            <a:endParaRPr lang="en-US" sz="2400" dirty="0">
              <a:effectLst/>
              <a:latin typeface="Avenir Roman"/>
              <a:ea typeface="Avenir Roman"/>
              <a:cs typeface="Avenir Roman"/>
              <a:sym typeface="Avenir Roman"/>
            </a:endParaRPr>
          </a:p>
          <a:p>
            <a:endParaRPr lang="en-US" b="0"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A7A4CEC-8A48-644F-ADB4-F0509B16EE66}" type="slidenum">
              <a:rPr lang="en-US" smtClean="0"/>
              <a:t>40</a:t>
            </a:fld>
            <a:endParaRPr lang="en-US"/>
          </a:p>
        </p:txBody>
      </p:sp>
    </p:spTree>
    <p:extLst>
      <p:ext uri="{BB962C8B-B14F-4D97-AF65-F5344CB8AC3E}">
        <p14:creationId xmlns:p14="http://schemas.microsoft.com/office/powerpoint/2010/main" val="184203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41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4a358b6c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4a358b6c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Who is Cyrus Tang?  Chicago</a:t>
            </a:r>
            <a:r>
              <a:rPr lang="en-US" baseline="0" dirty="0" smtClean="0"/>
              <a:t> business man, refugee from China, philanthropist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4a358b6c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4a358b6c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With front area and Sue</a:t>
            </a:r>
            <a:r>
              <a:rPr lang="en-US" baseline="0" dirty="0" smtClean="0"/>
              <a:t> Ling Gin garden extends to 9,000 square feet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to begin</a:t>
            </a:r>
            <a:r>
              <a:rPr lang="en-US" baseline="0" dirty="0" smtClean="0"/>
              <a:t> with the origins of the collections and of the Museum</a:t>
            </a:r>
            <a:endParaRPr lang="en-US" dirty="0"/>
          </a:p>
        </p:txBody>
      </p:sp>
    </p:spTree>
    <p:extLst>
      <p:ext uri="{BB962C8B-B14F-4D97-AF65-F5344CB8AC3E}">
        <p14:creationId xmlns:p14="http://schemas.microsoft.com/office/powerpoint/2010/main" val="35979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Berthold </a:t>
            </a:r>
            <a:r>
              <a:rPr lang="en-US" dirty="0" err="1" smtClean="0"/>
              <a:t>Laufer</a:t>
            </a:r>
            <a:r>
              <a:rPr lang="en-US" dirty="0" smtClean="0"/>
              <a:t> 1874-1934</a:t>
            </a:r>
            <a:endParaRPr lang="en-US" dirty="0"/>
          </a:p>
        </p:txBody>
      </p:sp>
    </p:spTree>
    <p:extLst>
      <p:ext uri="{BB962C8B-B14F-4D97-AF65-F5344CB8AC3E}">
        <p14:creationId xmlns:p14="http://schemas.microsoft.com/office/powerpoint/2010/main" val="212680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a:t>
            </a:r>
            <a:r>
              <a:rPr lang="en-US" baseline="0" dirty="0" smtClean="0"/>
              <a:t> Japanese, Tibetan, Manchu, Malay  --  Russian, German, French, English</a:t>
            </a:r>
            <a:endParaRPr lang="en-US" dirty="0"/>
          </a:p>
        </p:txBody>
      </p:sp>
    </p:spTree>
    <p:extLst>
      <p:ext uri="{BB962C8B-B14F-4D97-AF65-F5344CB8AC3E}">
        <p14:creationId xmlns:p14="http://schemas.microsoft.com/office/powerpoint/2010/main" val="373803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Sisters of Heaven</a:t>
            </a:r>
          </a:p>
          <a:p>
            <a:r>
              <a:rPr lang="en-US" dirty="0" smtClean="0"/>
              <a:t>First</a:t>
            </a:r>
            <a:r>
              <a:rPr lang="en-US" baseline="0" dirty="0" smtClean="0"/>
              <a:t> woman to receive pilot’s license in China (1936)</a:t>
            </a:r>
            <a:endParaRPr lang="en-US" dirty="0"/>
          </a:p>
        </p:txBody>
      </p:sp>
    </p:spTree>
    <p:extLst>
      <p:ext uri="{BB962C8B-B14F-4D97-AF65-F5344CB8AC3E}">
        <p14:creationId xmlns:p14="http://schemas.microsoft.com/office/powerpoint/2010/main" val="294084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Schuster collection of textiles from 30s and 40s</a:t>
            </a:r>
            <a:endParaRPr lang="en-US" dirty="0"/>
          </a:p>
        </p:txBody>
      </p:sp>
    </p:spTree>
    <p:extLst>
      <p:ext uri="{BB962C8B-B14F-4D97-AF65-F5344CB8AC3E}">
        <p14:creationId xmlns:p14="http://schemas.microsoft.com/office/powerpoint/2010/main" val="322088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32734" y="2618631"/>
            <a:ext cx="3750469" cy="2056061"/>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32734" y="334863"/>
            <a:ext cx="3750469" cy="2056061"/>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334863"/>
            <a:ext cx="3750469" cy="433982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xfrm>
            <a:off x="4437983" y="4882307"/>
            <a:ext cx="259104" cy="20091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8986751"/>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675255"/>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lIns="130046" tIns="65023" rIns="130046" bIns="65023"/>
          <a:lstStyle/>
          <a:p>
            <a:fld id="{DB1076DE-7BBD-C444-8EDF-685DA524927B}" type="datetimeFigureOut">
              <a:rPr lang="en-US" smtClean="0"/>
              <a:t>4/17/19</a:t>
            </a:fld>
            <a:endParaRPr lang="en-US"/>
          </a:p>
        </p:txBody>
      </p:sp>
      <p:sp>
        <p:nvSpPr>
          <p:cNvPr id="5" name="Footer Placeholder 4"/>
          <p:cNvSpPr>
            <a:spLocks noGrp="1"/>
          </p:cNvSpPr>
          <p:nvPr>
            <p:ph type="ftr" sz="quarter" idx="11"/>
          </p:nvPr>
        </p:nvSpPr>
        <p:spPr>
          <a:xfrm>
            <a:off x="3124201" y="4767263"/>
            <a:ext cx="2895600" cy="273844"/>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130046" tIns="65023" rIns="130046" bIns="65023"/>
          <a:lstStyle/>
          <a:p>
            <a:fld id="{E8898AE0-D8FB-E64D-809B-7B365E082307}" type="slidenum">
              <a:rPr lang="en-US" smtClean="0"/>
              <a:t>‹#›</a:t>
            </a:fld>
            <a:endParaRPr lang="en-US"/>
          </a:p>
        </p:txBody>
      </p:sp>
    </p:spTree>
    <p:extLst>
      <p:ext uri="{BB962C8B-B14F-4D97-AF65-F5344CB8AC3E}">
        <p14:creationId xmlns:p14="http://schemas.microsoft.com/office/powerpoint/2010/main" val="1955519991"/>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4218">
                <a:solidFill>
                  <a:srgbClr val="FFFFFF"/>
                </a:solidFill>
              </a:rPr>
              <a:t>Title Text</a:t>
            </a:r>
          </a:p>
        </p:txBody>
      </p:sp>
    </p:spTree>
    <p:extLst>
      <p:ext uri="{BB962C8B-B14F-4D97-AF65-F5344CB8AC3E}">
        <p14:creationId xmlns:p14="http://schemas.microsoft.com/office/powerpoint/2010/main" val="3241088488"/>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Pzdp6LTJL1YK_eSxymr-U-EM9ePT-dDR/view" TargetMode="External"/><Relationship Id="rId4" Type="http://schemas.openxmlformats.org/officeDocument/2006/relationships/image" Target="../media/image48.jp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hyperlink" Target="http://drive.google.com/file/d/1MsfyCaQQMMX2EJdG56ZmKnL0P1t8qxbQ/view" TargetMode="External"/><Relationship Id="rId4" Type="http://schemas.openxmlformats.org/officeDocument/2006/relationships/image" Target="../media/image49.jp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tiff"/><Relationship Id="rId6" Type="http://schemas.openxmlformats.org/officeDocument/2006/relationships/image" Target="../media/image55.jpe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14.xml"/><Relationship Id="rId2"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795075"/>
            <a:ext cx="8520600" cy="888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000" b="1">
                <a:solidFill>
                  <a:srgbClr val="E06666"/>
                </a:solidFill>
                <a:latin typeface="Roboto"/>
                <a:ea typeface="Roboto"/>
                <a:cs typeface="Roboto"/>
                <a:sym typeface="Roboto"/>
              </a:rPr>
              <a:t>Digital art installations in museum exhibitions: </a:t>
            </a:r>
            <a:endParaRPr sz="3000" b="1">
              <a:solidFill>
                <a:srgbClr val="E06666"/>
              </a:solidFill>
              <a:latin typeface="Roboto"/>
              <a:ea typeface="Roboto"/>
              <a:cs typeface="Roboto"/>
              <a:sym typeface="Roboto"/>
            </a:endParaRPr>
          </a:p>
          <a:p>
            <a:pPr marL="0" lvl="0" indent="0" algn="l" rtl="0">
              <a:spcBef>
                <a:spcPts val="0"/>
              </a:spcBef>
              <a:spcAft>
                <a:spcPts val="0"/>
              </a:spcAft>
              <a:buNone/>
            </a:pPr>
            <a:r>
              <a:rPr lang="en" sz="1800" b="1">
                <a:solidFill>
                  <a:srgbClr val="E06666"/>
                </a:solidFill>
                <a:latin typeface="Roboto"/>
                <a:ea typeface="Roboto"/>
                <a:cs typeface="Roboto"/>
                <a:sym typeface="Roboto"/>
              </a:rPr>
              <a:t>“Along the River during the Qingming Festival” and the </a:t>
            </a:r>
            <a:r>
              <a:rPr lang="en" sz="1800" b="1" i="1">
                <a:solidFill>
                  <a:srgbClr val="E06666"/>
                </a:solidFill>
                <a:latin typeface="Roboto"/>
                <a:ea typeface="Roboto"/>
                <a:cs typeface="Roboto"/>
                <a:sym typeface="Roboto"/>
              </a:rPr>
              <a:t>Cyrus Tang Hall of China</a:t>
            </a:r>
            <a:endParaRPr sz="1800">
              <a:solidFill>
                <a:srgbClr val="E06666"/>
              </a:solidFill>
              <a:latin typeface="Roboto"/>
              <a:ea typeface="Roboto"/>
              <a:cs typeface="Roboto"/>
              <a:sym typeface="Roboto"/>
            </a:endParaRPr>
          </a:p>
        </p:txBody>
      </p:sp>
      <p:sp>
        <p:nvSpPr>
          <p:cNvPr id="55" name="Google Shape;55;p13"/>
          <p:cNvSpPr txBox="1">
            <a:spLocks noGrp="1"/>
          </p:cNvSpPr>
          <p:nvPr>
            <p:ph type="subTitle" idx="1"/>
          </p:nvPr>
        </p:nvSpPr>
        <p:spPr>
          <a:xfrm>
            <a:off x="311700" y="3615400"/>
            <a:ext cx="8520600" cy="96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F2CC"/>
                </a:solidFill>
                <a:latin typeface="Roboto"/>
                <a:ea typeface="Roboto"/>
                <a:cs typeface="Roboto"/>
                <a:sym typeface="Roboto"/>
              </a:rPr>
              <a:t>Fermi National Accelerator Laboratory</a:t>
            </a:r>
            <a:endParaRPr sz="1800" dirty="0">
              <a:solidFill>
                <a:srgbClr val="FFF2CC"/>
              </a:solidFill>
              <a:latin typeface="Roboto"/>
              <a:ea typeface="Roboto"/>
              <a:cs typeface="Roboto"/>
              <a:sym typeface="Roboto"/>
            </a:endParaRPr>
          </a:p>
          <a:p>
            <a:pPr marL="0" lvl="0" indent="0" algn="l" rtl="0">
              <a:spcBef>
                <a:spcPts val="0"/>
              </a:spcBef>
              <a:spcAft>
                <a:spcPts val="0"/>
              </a:spcAft>
              <a:buNone/>
            </a:pPr>
            <a:r>
              <a:rPr lang="en" sz="1800" dirty="0">
                <a:solidFill>
                  <a:srgbClr val="FFF2CC"/>
                </a:solidFill>
                <a:latin typeface="Roboto"/>
                <a:ea typeface="Roboto"/>
                <a:cs typeface="Roboto"/>
                <a:sym typeface="Roboto"/>
              </a:rPr>
              <a:t>April 17, 2019</a:t>
            </a:r>
            <a:endParaRPr sz="1800" dirty="0">
              <a:solidFill>
                <a:srgbClr val="FFF2CC"/>
              </a:solidFill>
              <a:latin typeface="Roboto"/>
              <a:ea typeface="Roboto"/>
              <a:cs typeface="Roboto"/>
              <a:sym typeface="Roboto"/>
            </a:endParaRPr>
          </a:p>
          <a:p>
            <a:pPr marL="0" lvl="0" indent="0" algn="l" rtl="0">
              <a:spcBef>
                <a:spcPts val="0"/>
              </a:spcBef>
              <a:spcAft>
                <a:spcPts val="0"/>
              </a:spcAft>
              <a:buNone/>
            </a:pPr>
            <a:endParaRPr sz="1800" dirty="0">
              <a:solidFill>
                <a:srgbClr val="FFF2CC"/>
              </a:solidFill>
              <a:latin typeface="Roboto"/>
              <a:ea typeface="Roboto"/>
              <a:cs typeface="Roboto"/>
              <a:sym typeface="Roboto"/>
            </a:endParaRPr>
          </a:p>
          <a:p>
            <a:pPr marL="0" lvl="0" indent="0" algn="l" rtl="0">
              <a:spcBef>
                <a:spcPts val="0"/>
              </a:spcBef>
              <a:spcAft>
                <a:spcPts val="0"/>
              </a:spcAft>
              <a:buNone/>
            </a:pPr>
            <a:endParaRPr sz="1800" dirty="0">
              <a:solidFill>
                <a:srgbClr val="FFF2CC"/>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Map_Laufer_in_China_1_Close-up.jpg"/>
          <p:cNvPicPr/>
          <p:nvPr/>
        </p:nvPicPr>
        <p:blipFill>
          <a:blip r:embed="rId2">
            <a:extLst/>
          </a:blip>
          <a:srcRect l="4598" r="4598"/>
          <a:stretch>
            <a:fillRect/>
          </a:stretch>
        </p:blipFill>
        <p:spPr>
          <a:xfrm>
            <a:off x="1558776" y="968087"/>
            <a:ext cx="6106227" cy="3354998"/>
          </a:xfrm>
          <a:prstGeom prst="rect">
            <a:avLst/>
          </a:prstGeom>
          <a:ln w="12700">
            <a:miter lim="400000"/>
          </a:ln>
        </p:spPr>
      </p:pic>
      <p:sp>
        <p:nvSpPr>
          <p:cNvPr id="52" name="Shape 52"/>
          <p:cNvSpPr>
            <a:spLocks noGrp="1"/>
          </p:cNvSpPr>
          <p:nvPr>
            <p:ph type="title"/>
          </p:nvPr>
        </p:nvSpPr>
        <p:spPr>
          <a:xfrm>
            <a:off x="311700" y="217956"/>
            <a:ext cx="8520600" cy="572700"/>
          </a:xfrm>
          <a:prstGeom prst="rect">
            <a:avLst/>
          </a:prstGeom>
        </p:spPr>
        <p:txBody>
          <a:bodyPr/>
          <a:lstStyle/>
          <a:p>
            <a:pPr lvl="0" algn="ctr">
              <a:defRPr sz="1800">
                <a:solidFill>
                  <a:srgbClr val="000000"/>
                </a:solidFill>
              </a:defRPr>
            </a:pPr>
            <a:r>
              <a:rPr sz="4218" dirty="0">
                <a:solidFill>
                  <a:srgbClr val="FFFFFF"/>
                </a:solidFill>
              </a:rPr>
              <a:t>Blackstone Expedition</a:t>
            </a:r>
          </a:p>
        </p:txBody>
      </p:sp>
      <p:sp>
        <p:nvSpPr>
          <p:cNvPr id="53" name="Shape 53"/>
          <p:cNvSpPr>
            <a:spLocks noGrp="1"/>
          </p:cNvSpPr>
          <p:nvPr>
            <p:ph type="body" idx="1"/>
          </p:nvPr>
        </p:nvSpPr>
        <p:spPr>
          <a:xfrm>
            <a:off x="1812727" y="4323085"/>
            <a:ext cx="5518547" cy="596057"/>
          </a:xfrm>
          <a:prstGeom prst="rect">
            <a:avLst/>
          </a:prstGeom>
        </p:spPr>
        <p:txBody>
          <a:bodyPr/>
          <a:lstStyle/>
          <a:p>
            <a:pPr marL="114300" lvl="0" indent="0" algn="ctr">
              <a:buNone/>
              <a:defRPr sz="1800">
                <a:solidFill>
                  <a:srgbClr val="000000"/>
                </a:solidFill>
              </a:defRPr>
            </a:pPr>
            <a:r>
              <a:rPr sz="1687" dirty="0">
                <a:solidFill>
                  <a:srgbClr val="FFFFFF"/>
                </a:solidFill>
              </a:rPr>
              <a:t>Planned route and actual travels</a:t>
            </a:r>
          </a:p>
        </p:txBody>
      </p:sp>
    </p:spTree>
    <p:extLst>
      <p:ext uri="{BB962C8B-B14F-4D97-AF65-F5344CB8AC3E}">
        <p14:creationId xmlns:p14="http://schemas.microsoft.com/office/powerpoint/2010/main" val="13129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N79683.jpg"/>
          <p:cNvPicPr/>
          <p:nvPr/>
        </p:nvPicPr>
        <p:blipFill>
          <a:blip r:embed="rId2">
            <a:extLst/>
          </a:blip>
          <a:srcRect t="1528" b="1528"/>
          <a:stretch>
            <a:fillRect/>
          </a:stretch>
        </p:blipFill>
        <p:spPr>
          <a:xfrm>
            <a:off x="4692551" y="2618631"/>
            <a:ext cx="2812852" cy="2056061"/>
          </a:xfrm>
          <a:prstGeom prst="rect">
            <a:avLst/>
          </a:prstGeom>
          <a:ln w="12700">
            <a:miter lim="400000"/>
          </a:ln>
        </p:spPr>
      </p:pic>
      <p:pic>
        <p:nvPicPr>
          <p:cNvPr id="56" name="GN91069_111d.jpg" descr="Anne Underhill and Bennet Bronson"/>
          <p:cNvPicPr/>
          <p:nvPr/>
        </p:nvPicPr>
        <p:blipFill>
          <a:blip r:embed="rId3">
            <a:extLst/>
          </a:blip>
          <a:srcRect l="4568" r="4568"/>
          <a:stretch>
            <a:fillRect/>
          </a:stretch>
        </p:blipFill>
        <p:spPr>
          <a:xfrm>
            <a:off x="4692551" y="334863"/>
            <a:ext cx="2812852" cy="2056061"/>
          </a:xfrm>
          <a:prstGeom prst="rect">
            <a:avLst/>
          </a:prstGeom>
          <a:ln w="12700">
            <a:miter lim="400000"/>
          </a:ln>
        </p:spPr>
      </p:pic>
      <p:pic>
        <p:nvPicPr>
          <p:cNvPr id="57" name="A88751.jpg" descr="C. Martin Wilbur with whistling arrow"/>
          <p:cNvPicPr/>
          <p:nvPr/>
        </p:nvPicPr>
        <p:blipFill>
          <a:blip r:embed="rId4">
            <a:extLst/>
          </a:blip>
          <a:srcRect l="2578" r="2578"/>
          <a:stretch>
            <a:fillRect/>
          </a:stretch>
        </p:blipFill>
        <p:spPr>
          <a:xfrm>
            <a:off x="1645295" y="334863"/>
            <a:ext cx="2812852" cy="4339828"/>
          </a:xfrm>
          <a:prstGeom prst="rect">
            <a:avLst/>
          </a:prstGeom>
          <a:ln w="12700">
            <a:miter lim="400000"/>
          </a:ln>
        </p:spPr>
      </p:pic>
    </p:spTree>
    <p:extLst>
      <p:ext uri="{BB962C8B-B14F-4D97-AF65-F5344CB8AC3E}">
        <p14:creationId xmlns:p14="http://schemas.microsoft.com/office/powerpoint/2010/main" val="1283565385"/>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LaniLisaFM100813(1).jpg"/>
          <p:cNvPicPr/>
          <p:nvPr/>
        </p:nvPicPr>
        <p:blipFill>
          <a:blip r:embed="rId2">
            <a:extLst/>
          </a:blip>
          <a:srcRect l="4492" r="4492"/>
          <a:stretch>
            <a:fillRect/>
          </a:stretch>
        </p:blipFill>
        <p:spPr>
          <a:xfrm>
            <a:off x="4692551" y="2618631"/>
            <a:ext cx="2812852" cy="2056061"/>
          </a:xfrm>
          <a:prstGeom prst="rect">
            <a:avLst/>
          </a:prstGeom>
          <a:ln w="12700">
            <a:miter lim="400000"/>
          </a:ln>
        </p:spPr>
      </p:pic>
      <p:pic>
        <p:nvPicPr>
          <p:cNvPr id="64" name="Bekken@ShandongUMuseum1.jpg"/>
          <p:cNvPicPr/>
          <p:nvPr/>
        </p:nvPicPr>
        <p:blipFill>
          <a:blip r:embed="rId3">
            <a:extLst/>
          </a:blip>
          <a:srcRect l="4378" r="4378"/>
          <a:stretch>
            <a:fillRect/>
          </a:stretch>
        </p:blipFill>
        <p:spPr>
          <a:xfrm>
            <a:off x="4692551" y="334863"/>
            <a:ext cx="2812852" cy="2056061"/>
          </a:xfrm>
          <a:prstGeom prst="rect">
            <a:avLst/>
          </a:prstGeom>
          <a:ln w="12700">
            <a:miter lim="400000"/>
          </a:ln>
        </p:spPr>
      </p:pic>
      <p:pic>
        <p:nvPicPr>
          <p:cNvPr id="65" name="crew in front of wall 320.jpg"/>
          <p:cNvPicPr/>
          <p:nvPr/>
        </p:nvPicPr>
        <p:blipFill>
          <a:blip r:embed="rId4">
            <a:extLst/>
          </a:blip>
          <a:srcRect l="26234" r="26234"/>
          <a:stretch>
            <a:fillRect/>
          </a:stretch>
        </p:blipFill>
        <p:spPr>
          <a:xfrm>
            <a:off x="1645295" y="334863"/>
            <a:ext cx="2812852" cy="4339828"/>
          </a:xfrm>
          <a:prstGeom prst="rect">
            <a:avLst/>
          </a:prstGeom>
          <a:ln w="12700">
            <a:miter lim="400000"/>
          </a:ln>
        </p:spPr>
      </p:pic>
    </p:spTree>
    <p:extLst>
      <p:ext uri="{BB962C8B-B14F-4D97-AF65-F5344CB8AC3E}">
        <p14:creationId xmlns:p14="http://schemas.microsoft.com/office/powerpoint/2010/main" val="3316207857"/>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p:nvPr>
        </p:nvSpPr>
        <p:spPr/>
        <p:txBody>
          <a:bodyPr>
            <a:noAutofit/>
          </a:bodyPr>
          <a:lstStyle/>
          <a:p>
            <a:pPr eaLnBrk="1" hangingPunct="1"/>
            <a:r>
              <a:rPr lang="en-US" sz="2400" dirty="0">
                <a:latin typeface="+mj-lt"/>
              </a:rPr>
              <a:t>Donations have increased the collections holdings over time</a:t>
            </a:r>
          </a:p>
        </p:txBody>
      </p:sp>
      <p:pic>
        <p:nvPicPr>
          <p:cNvPr id="13314" name="Picture 1" descr="A907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07087" y="1074076"/>
            <a:ext cx="3221879" cy="376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592774"/>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A96248.jpg"/>
          <p:cNvPicPr/>
          <p:nvPr/>
        </p:nvPicPr>
        <p:blipFill>
          <a:blip r:embed="rId2">
            <a:extLst/>
          </a:blip>
          <a:srcRect t="10057" b="10057"/>
          <a:stretch>
            <a:fillRect/>
          </a:stretch>
        </p:blipFill>
        <p:spPr>
          <a:xfrm>
            <a:off x="1996901" y="1054006"/>
            <a:ext cx="5145829" cy="3114229"/>
          </a:xfrm>
          <a:prstGeom prst="rect">
            <a:avLst/>
          </a:prstGeom>
          <a:ln w="12700">
            <a:miter lim="400000"/>
          </a:ln>
        </p:spPr>
      </p:pic>
      <p:sp>
        <p:nvSpPr>
          <p:cNvPr id="60" name="Shape 60"/>
          <p:cNvSpPr>
            <a:spLocks noGrp="1"/>
          </p:cNvSpPr>
          <p:nvPr>
            <p:ph type="title"/>
          </p:nvPr>
        </p:nvSpPr>
        <p:spPr>
          <a:prstGeom prst="rect">
            <a:avLst/>
          </a:prstGeom>
        </p:spPr>
        <p:txBody>
          <a:bodyPr/>
          <a:lstStyle>
            <a:lvl1pPr defTabSz="373887">
              <a:defRPr sz="5119"/>
            </a:lvl1pPr>
          </a:lstStyle>
          <a:p>
            <a:pPr lvl="0" algn="ctr">
              <a:defRPr sz="1800">
                <a:solidFill>
                  <a:srgbClr val="000000"/>
                </a:solidFill>
              </a:defRPr>
            </a:pPr>
            <a:r>
              <a:rPr sz="2699" dirty="0">
                <a:solidFill>
                  <a:srgbClr val="FFFFFF"/>
                </a:solidFill>
              </a:rPr>
              <a:t>Chinese Rubbings or Ink Squeezes</a:t>
            </a:r>
          </a:p>
        </p:txBody>
      </p:sp>
      <p:sp>
        <p:nvSpPr>
          <p:cNvPr id="61" name="Shape 61"/>
          <p:cNvSpPr>
            <a:spLocks noGrp="1"/>
          </p:cNvSpPr>
          <p:nvPr>
            <p:ph type="body" idx="1"/>
          </p:nvPr>
        </p:nvSpPr>
        <p:spPr>
          <a:xfrm>
            <a:off x="1812727" y="4323085"/>
            <a:ext cx="5518547" cy="596057"/>
          </a:xfrm>
          <a:prstGeom prst="rect">
            <a:avLst/>
          </a:prstGeom>
        </p:spPr>
        <p:txBody>
          <a:bodyPr/>
          <a:lstStyle/>
          <a:p>
            <a:pPr marL="114300" lvl="0" indent="0" algn="ctr">
              <a:buNone/>
              <a:defRPr sz="1800">
                <a:solidFill>
                  <a:srgbClr val="000000"/>
                </a:solidFill>
              </a:defRPr>
            </a:pPr>
            <a:r>
              <a:rPr sz="1687" dirty="0">
                <a:solidFill>
                  <a:srgbClr val="FFFFFF"/>
                </a:solidFill>
              </a:rPr>
              <a:t>Approximately 7,000 rubbings</a:t>
            </a:r>
          </a:p>
        </p:txBody>
      </p:sp>
    </p:spTree>
    <p:extLst>
      <p:ext uri="{BB962C8B-B14F-4D97-AF65-F5344CB8AC3E}">
        <p14:creationId xmlns:p14="http://schemas.microsoft.com/office/powerpoint/2010/main" val="317413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253317_604 KeyNew.jpg"/>
          <p:cNvPicPr/>
          <p:nvPr/>
        </p:nvPicPr>
        <p:blipFill>
          <a:blip r:embed="rId3">
            <a:extLst/>
          </a:blip>
          <a:srcRect l="677" r="677"/>
          <a:stretch>
            <a:fillRect/>
          </a:stretch>
        </p:blipFill>
        <p:spPr>
          <a:xfrm>
            <a:off x="2365251" y="1586294"/>
            <a:ext cx="4397845" cy="3364352"/>
          </a:xfrm>
          <a:prstGeom prst="rect">
            <a:avLst/>
          </a:prstGeom>
          <a:ln w="12700">
            <a:miter lim="400000"/>
          </a:ln>
        </p:spPr>
      </p:pic>
      <p:sp>
        <p:nvSpPr>
          <p:cNvPr id="68" name="Shape 68"/>
          <p:cNvSpPr>
            <a:spLocks noGrp="1"/>
          </p:cNvSpPr>
          <p:nvPr>
            <p:ph type="title"/>
          </p:nvPr>
        </p:nvSpPr>
        <p:spPr>
          <a:prstGeom prst="rect">
            <a:avLst/>
          </a:prstGeom>
        </p:spPr>
        <p:txBody>
          <a:bodyPr/>
          <a:lstStyle>
            <a:lvl1pPr defTabSz="315468">
              <a:defRPr sz="4320"/>
            </a:lvl1pPr>
          </a:lstStyle>
          <a:p>
            <a:pPr lvl="0">
              <a:defRPr sz="1800">
                <a:solidFill>
                  <a:srgbClr val="000000"/>
                </a:solidFill>
              </a:defRPr>
            </a:pPr>
            <a:r>
              <a:rPr sz="2278">
                <a:solidFill>
                  <a:srgbClr val="FFFFFF"/>
                </a:solidFill>
              </a:rPr>
              <a:t>Archaeological and Ethnographic collections</a:t>
            </a:r>
          </a:p>
        </p:txBody>
      </p:sp>
      <p:sp>
        <p:nvSpPr>
          <p:cNvPr id="69" name="Shape 69"/>
          <p:cNvSpPr>
            <a:spLocks noGrp="1"/>
          </p:cNvSpPr>
          <p:nvPr>
            <p:ph type="body" idx="1"/>
          </p:nvPr>
        </p:nvSpPr>
        <p:spPr>
          <a:prstGeom prst="rect">
            <a:avLst/>
          </a:prstGeom>
        </p:spPr>
        <p:txBody>
          <a:bodyPr/>
          <a:lstStyle/>
          <a:p>
            <a:pPr marL="114300" lvl="0" indent="0">
              <a:buNone/>
              <a:defRPr sz="1800">
                <a:solidFill>
                  <a:srgbClr val="000000"/>
                </a:solidFill>
              </a:defRPr>
            </a:pPr>
            <a:r>
              <a:rPr sz="1687" dirty="0">
                <a:solidFill>
                  <a:srgbClr val="FFFFFF"/>
                </a:solidFill>
              </a:rPr>
              <a:t>Additional materials have augmented Field Museum collections over the last 100 years</a:t>
            </a:r>
          </a:p>
        </p:txBody>
      </p:sp>
    </p:spTree>
    <p:extLst>
      <p:ext uri="{BB962C8B-B14F-4D97-AF65-F5344CB8AC3E}">
        <p14:creationId xmlns:p14="http://schemas.microsoft.com/office/powerpoint/2010/main" val="382455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Z80903_A.jpg"/>
          <p:cNvPicPr/>
          <p:nvPr/>
        </p:nvPicPr>
        <p:blipFill>
          <a:blip r:embed="rId2">
            <a:extLst/>
          </a:blip>
          <a:srcRect l="10622" r="10622"/>
          <a:stretch>
            <a:fillRect/>
          </a:stretch>
        </p:blipFill>
        <p:spPr>
          <a:xfrm>
            <a:off x="4937470" y="336930"/>
            <a:ext cx="2808512" cy="4333131"/>
          </a:xfrm>
          <a:prstGeom prst="rect">
            <a:avLst/>
          </a:prstGeom>
          <a:ln w="12700">
            <a:miter lim="400000"/>
          </a:ln>
        </p:spPr>
      </p:pic>
      <p:sp>
        <p:nvSpPr>
          <p:cNvPr id="76" name="Shape 76"/>
          <p:cNvSpPr>
            <a:spLocks noGrp="1"/>
          </p:cNvSpPr>
          <p:nvPr>
            <p:ph type="title"/>
          </p:nvPr>
        </p:nvSpPr>
        <p:spPr>
          <a:xfrm>
            <a:off x="1469056" y="575508"/>
            <a:ext cx="2873126" cy="1741289"/>
          </a:xfrm>
          <a:prstGeom prst="rect">
            <a:avLst/>
          </a:prstGeom>
        </p:spPr>
        <p:txBody>
          <a:bodyPr/>
          <a:lstStyle/>
          <a:p>
            <a:pPr lvl="0">
              <a:defRPr sz="1800">
                <a:solidFill>
                  <a:srgbClr val="000000"/>
                </a:solidFill>
              </a:defRPr>
            </a:pPr>
            <a:r>
              <a:rPr sz="3164" dirty="0">
                <a:solidFill>
                  <a:srgbClr val="FFFFFF"/>
                </a:solidFill>
              </a:rPr>
              <a:t>Ruth Harkness and Su Lin</a:t>
            </a:r>
          </a:p>
        </p:txBody>
      </p:sp>
      <p:sp>
        <p:nvSpPr>
          <p:cNvPr id="77" name="Shape 77"/>
          <p:cNvSpPr>
            <a:spLocks noGrp="1"/>
          </p:cNvSpPr>
          <p:nvPr>
            <p:ph type="body" idx="1"/>
          </p:nvPr>
        </p:nvSpPr>
        <p:spPr>
          <a:xfrm>
            <a:off x="1493604" y="2155025"/>
            <a:ext cx="2873126" cy="2017944"/>
          </a:xfrm>
          <a:prstGeom prst="rect">
            <a:avLst/>
          </a:prstGeom>
        </p:spPr>
        <p:txBody>
          <a:bodyPr>
            <a:normAutofit fontScale="85000" lnSpcReduction="10000"/>
          </a:bodyPr>
          <a:lstStyle/>
          <a:p>
            <a:pPr lvl="0">
              <a:defRPr sz="1800">
                <a:solidFill>
                  <a:srgbClr val="000000"/>
                </a:solidFill>
              </a:defRPr>
            </a:pPr>
            <a:r>
              <a:rPr sz="1687" dirty="0">
                <a:solidFill>
                  <a:srgbClr val="FFFFFF"/>
                </a:solidFill>
              </a:rPr>
              <a:t>Fashion designer and socialite Ruth Harkness brings first live panda cub to United States in 1936</a:t>
            </a:r>
          </a:p>
          <a:p>
            <a:pPr lvl="0">
              <a:defRPr sz="1800">
                <a:solidFill>
                  <a:srgbClr val="000000"/>
                </a:solidFill>
              </a:defRPr>
            </a:pPr>
            <a:endParaRPr sz="1687" dirty="0">
              <a:solidFill>
                <a:srgbClr val="FFFFFF"/>
              </a:solidFill>
            </a:endParaRPr>
          </a:p>
          <a:p>
            <a:pPr lvl="0">
              <a:defRPr sz="1800">
                <a:solidFill>
                  <a:srgbClr val="000000"/>
                </a:solidFill>
              </a:defRPr>
            </a:pPr>
            <a:r>
              <a:rPr sz="1687" dirty="0">
                <a:solidFill>
                  <a:srgbClr val="FFFFFF"/>
                </a:solidFill>
              </a:rPr>
              <a:t>Su Lin lives at Brookfield Zoo until 1938</a:t>
            </a:r>
          </a:p>
        </p:txBody>
      </p:sp>
    </p:spTree>
    <p:extLst>
      <p:ext uri="{BB962C8B-B14F-4D97-AF65-F5344CB8AC3E}">
        <p14:creationId xmlns:p14="http://schemas.microsoft.com/office/powerpoint/2010/main" val="88422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Ed Shaughnessy Visit 13 - China Hall Research 2013.jpg"/>
          <p:cNvPicPr/>
          <p:nvPr/>
        </p:nvPicPr>
        <p:blipFill>
          <a:blip r:embed="rId3">
            <a:extLst/>
          </a:blip>
          <a:srcRect l="6790" r="6790"/>
          <a:stretch>
            <a:fillRect/>
          </a:stretch>
        </p:blipFill>
        <p:spPr>
          <a:xfrm>
            <a:off x="4685853" y="336930"/>
            <a:ext cx="2808512" cy="4333131"/>
          </a:xfrm>
          <a:prstGeom prst="rect">
            <a:avLst/>
          </a:prstGeom>
          <a:ln w="12700">
            <a:miter lim="400000"/>
          </a:ln>
        </p:spPr>
      </p:pic>
      <p:sp>
        <p:nvSpPr>
          <p:cNvPr id="80" name="Shape 80"/>
          <p:cNvSpPr>
            <a:spLocks noGrp="1"/>
          </p:cNvSpPr>
          <p:nvPr>
            <p:ph type="title"/>
          </p:nvPr>
        </p:nvSpPr>
        <p:spPr>
          <a:xfrm>
            <a:off x="920537" y="581645"/>
            <a:ext cx="3765316" cy="1741289"/>
          </a:xfrm>
          <a:prstGeom prst="rect">
            <a:avLst/>
          </a:prstGeom>
        </p:spPr>
        <p:txBody>
          <a:bodyPr>
            <a:normAutofit fontScale="90000"/>
          </a:bodyPr>
          <a:lstStyle/>
          <a:p>
            <a:pPr lvl="0">
              <a:defRPr sz="1800">
                <a:solidFill>
                  <a:srgbClr val="000000"/>
                </a:solidFill>
              </a:defRPr>
            </a:pPr>
            <a:r>
              <a:rPr sz="3164" dirty="0">
                <a:solidFill>
                  <a:srgbClr val="FFFFFF"/>
                </a:solidFill>
              </a:rPr>
              <a:t>Scholar visits, or, it takes a village to know your collection</a:t>
            </a:r>
          </a:p>
        </p:txBody>
      </p:sp>
      <p:sp>
        <p:nvSpPr>
          <p:cNvPr id="81" name="Shape 81"/>
          <p:cNvSpPr>
            <a:spLocks noGrp="1"/>
          </p:cNvSpPr>
          <p:nvPr>
            <p:ph type="body" idx="1"/>
          </p:nvPr>
        </p:nvSpPr>
        <p:spPr>
          <a:xfrm>
            <a:off x="820146" y="2400500"/>
            <a:ext cx="3492248" cy="2017944"/>
          </a:xfrm>
          <a:prstGeom prst="rect">
            <a:avLst/>
          </a:prstGeom>
        </p:spPr>
        <p:txBody>
          <a:bodyPr>
            <a:normAutofit/>
          </a:bodyPr>
          <a:lstStyle/>
          <a:p>
            <a:pPr marL="114300" lvl="0" indent="0">
              <a:buNone/>
              <a:defRPr sz="1800">
                <a:solidFill>
                  <a:srgbClr val="000000"/>
                </a:solidFill>
              </a:defRPr>
            </a:pPr>
            <a:r>
              <a:rPr sz="1687" dirty="0">
                <a:solidFill>
                  <a:srgbClr val="FFFFFF"/>
                </a:solidFill>
              </a:rPr>
              <a:t>To date, more than </a:t>
            </a:r>
            <a:r>
              <a:rPr lang="en-US" sz="1687" dirty="0" smtClean="0">
                <a:solidFill>
                  <a:srgbClr val="FFFFFF"/>
                </a:solidFill>
              </a:rPr>
              <a:t>75</a:t>
            </a:r>
            <a:r>
              <a:rPr sz="1687" dirty="0" smtClean="0">
                <a:solidFill>
                  <a:srgbClr val="FFFFFF"/>
                </a:solidFill>
              </a:rPr>
              <a:t> </a:t>
            </a:r>
            <a:r>
              <a:rPr sz="1687" dirty="0">
                <a:solidFill>
                  <a:srgbClr val="FFFFFF"/>
                </a:solidFill>
              </a:rPr>
              <a:t>outside scholars have consulted with Field Museum on various aspects of the collection, and the list continues to grow</a:t>
            </a:r>
          </a:p>
        </p:txBody>
      </p:sp>
    </p:spTree>
    <p:extLst>
      <p:ext uri="{BB962C8B-B14F-4D97-AF65-F5344CB8AC3E}">
        <p14:creationId xmlns:p14="http://schemas.microsoft.com/office/powerpoint/2010/main" val="2754109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J.ChaoVisit021414.jpeg"/>
          <p:cNvPicPr/>
          <p:nvPr/>
        </p:nvPicPr>
        <p:blipFill>
          <a:blip r:embed="rId3">
            <a:extLst/>
          </a:blip>
          <a:stretch>
            <a:fillRect/>
          </a:stretch>
        </p:blipFill>
        <p:spPr>
          <a:xfrm>
            <a:off x="1141326" y="0"/>
            <a:ext cx="6858000" cy="5143500"/>
          </a:xfrm>
          <a:prstGeom prst="rect">
            <a:avLst/>
          </a:prstGeom>
          <a:ln w="12700">
            <a:miter lim="400000"/>
          </a:ln>
        </p:spPr>
      </p:pic>
    </p:spTree>
    <p:extLst>
      <p:ext uri="{BB962C8B-B14F-4D97-AF65-F5344CB8AC3E}">
        <p14:creationId xmlns:p14="http://schemas.microsoft.com/office/powerpoint/2010/main" val="653594880"/>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G_9549.jpg"/>
          <p:cNvPicPr/>
          <p:nvPr/>
        </p:nvPicPr>
        <p:blipFill>
          <a:blip r:embed="rId2">
            <a:extLst/>
          </a:blip>
          <a:srcRect t="9922" b="9922"/>
          <a:stretch>
            <a:fillRect/>
          </a:stretch>
        </p:blipFill>
        <p:spPr>
          <a:xfrm>
            <a:off x="1996901" y="1802704"/>
            <a:ext cx="5143500" cy="3079349"/>
          </a:xfrm>
          <a:prstGeom prst="rect">
            <a:avLst/>
          </a:prstGeom>
          <a:ln w="12700">
            <a:miter lim="400000"/>
          </a:ln>
        </p:spPr>
      </p:pic>
      <p:sp>
        <p:nvSpPr>
          <p:cNvPr id="102" name="Shape 102"/>
          <p:cNvSpPr>
            <a:spLocks noGrp="1"/>
          </p:cNvSpPr>
          <p:nvPr>
            <p:ph type="title"/>
          </p:nvPr>
        </p:nvSpPr>
        <p:spPr>
          <a:prstGeom prst="rect">
            <a:avLst/>
          </a:prstGeom>
        </p:spPr>
        <p:txBody>
          <a:bodyPr/>
          <a:lstStyle>
            <a:lvl1pPr defTabSz="560831">
              <a:defRPr sz="7679"/>
            </a:lvl1pPr>
          </a:lstStyle>
          <a:p>
            <a:pPr lvl="0">
              <a:defRPr sz="1800">
                <a:solidFill>
                  <a:srgbClr val="000000"/>
                </a:solidFill>
              </a:defRPr>
            </a:pPr>
            <a:r>
              <a:rPr sz="4049">
                <a:solidFill>
                  <a:srgbClr val="FFFFFF"/>
                </a:solidFill>
              </a:rPr>
              <a:t>Understanding the past</a:t>
            </a:r>
          </a:p>
        </p:txBody>
      </p:sp>
      <p:sp>
        <p:nvSpPr>
          <p:cNvPr id="103" name="Shape 103"/>
          <p:cNvSpPr>
            <a:spLocks noGrp="1"/>
          </p:cNvSpPr>
          <p:nvPr>
            <p:ph type="body" idx="1"/>
          </p:nvPr>
        </p:nvSpPr>
        <p:spPr>
          <a:prstGeom prst="rect">
            <a:avLst/>
          </a:prstGeom>
        </p:spPr>
        <p:txBody>
          <a:bodyPr/>
          <a:lstStyle/>
          <a:p>
            <a:pPr marL="114300" lvl="0" indent="0">
              <a:buNone/>
              <a:defRPr sz="1800">
                <a:solidFill>
                  <a:srgbClr val="000000"/>
                </a:solidFill>
              </a:defRPr>
            </a:pPr>
            <a:r>
              <a:rPr sz="1687" dirty="0">
                <a:solidFill>
                  <a:srgbClr val="FFFFFF"/>
                </a:solidFill>
              </a:rPr>
              <a:t>Ancient materials offer an opportunity to explore the archaeological record</a:t>
            </a:r>
          </a:p>
        </p:txBody>
      </p:sp>
    </p:spTree>
    <p:extLst>
      <p:ext uri="{BB962C8B-B14F-4D97-AF65-F5344CB8AC3E}">
        <p14:creationId xmlns:p14="http://schemas.microsoft.com/office/powerpoint/2010/main" val="11120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E06666"/>
                </a:solidFill>
                <a:latin typeface="Roboto"/>
                <a:ea typeface="Roboto"/>
                <a:cs typeface="Roboto"/>
                <a:sym typeface="Roboto"/>
              </a:rPr>
              <a:t>Presenter</a:t>
            </a:r>
            <a:endParaRPr dirty="0">
              <a:solidFill>
                <a:srgbClr val="E06666"/>
              </a:solidFill>
              <a:latin typeface="Roboto"/>
              <a:ea typeface="Roboto"/>
              <a:cs typeface="Roboto"/>
              <a:sym typeface="Roboto"/>
            </a:endParaRPr>
          </a:p>
        </p:txBody>
      </p:sp>
      <p:sp>
        <p:nvSpPr>
          <p:cNvPr id="61" name="Google Shape;61;p14"/>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rgbClr val="FCE5CD"/>
                </a:solidFill>
                <a:latin typeface="Roboto"/>
                <a:ea typeface="Roboto"/>
                <a:cs typeface="Roboto"/>
                <a:sym typeface="Roboto"/>
              </a:rPr>
              <a:t>Deborah </a:t>
            </a:r>
            <a:r>
              <a:rPr lang="en" sz="1400" b="1" dirty="0" err="1">
                <a:solidFill>
                  <a:srgbClr val="FCE5CD"/>
                </a:solidFill>
                <a:latin typeface="Roboto"/>
                <a:ea typeface="Roboto"/>
                <a:cs typeface="Roboto"/>
                <a:sym typeface="Roboto"/>
              </a:rPr>
              <a:t>Bekken</a:t>
            </a:r>
            <a:r>
              <a:rPr lang="en" sz="1400" b="1" dirty="0">
                <a:solidFill>
                  <a:srgbClr val="FCE5CD"/>
                </a:solidFill>
                <a:latin typeface="Roboto"/>
                <a:ea typeface="Roboto"/>
                <a:cs typeface="Roboto"/>
                <a:sym typeface="Roboto"/>
              </a:rPr>
              <a:t>, Ph.D. </a:t>
            </a:r>
            <a:r>
              <a:rPr lang="en" sz="1400" dirty="0">
                <a:solidFill>
                  <a:srgbClr val="FCE5CD"/>
                </a:solidFill>
                <a:latin typeface="Roboto"/>
                <a:ea typeface="Roboto"/>
                <a:cs typeface="Roboto"/>
                <a:sym typeface="Roboto"/>
              </a:rPr>
              <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Adjunct Curator</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Co-Curator, </a:t>
            </a:r>
            <a:r>
              <a:rPr lang="en" sz="1400" i="1" dirty="0">
                <a:solidFill>
                  <a:srgbClr val="FCE5CD"/>
                </a:solidFill>
                <a:latin typeface="Roboto"/>
                <a:ea typeface="Roboto"/>
                <a:cs typeface="Roboto"/>
                <a:sym typeface="Roboto"/>
              </a:rPr>
              <a:t>Cyrus Tang Hall of China</a:t>
            </a:r>
            <a:br>
              <a:rPr lang="en" sz="1400" i="1"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Field Museum</a:t>
            </a:r>
            <a:endParaRPr sz="1400" dirty="0">
              <a:solidFill>
                <a:srgbClr val="FCE5CD"/>
              </a:solidFill>
              <a:latin typeface="Roboto"/>
              <a:ea typeface="Roboto"/>
              <a:cs typeface="Roboto"/>
              <a:sym typeface="Roboto"/>
            </a:endParaRPr>
          </a:p>
          <a:p>
            <a:pPr marL="0" indent="0">
              <a:spcBef>
                <a:spcPts val="1600"/>
              </a:spcBef>
              <a:buNone/>
            </a:pPr>
            <a:r>
              <a:rPr lang="en-US" sz="2400" dirty="0">
                <a:solidFill>
                  <a:srgbClr val="E06666"/>
                </a:solidFill>
                <a:latin typeface="Roboto"/>
                <a:ea typeface="Roboto"/>
                <a:cs typeface="Roboto"/>
                <a:sym typeface="Roboto"/>
              </a:rPr>
              <a:t>Co-Authors</a:t>
            </a:r>
          </a:p>
          <a:p>
            <a:pPr marL="0" lvl="0" indent="0" algn="l" rtl="0">
              <a:spcBef>
                <a:spcPts val="1600"/>
              </a:spcBef>
              <a:spcAft>
                <a:spcPts val="0"/>
              </a:spcAft>
              <a:buNone/>
            </a:pPr>
            <a:r>
              <a:rPr lang="en" sz="1400" b="1" dirty="0">
                <a:solidFill>
                  <a:srgbClr val="FCE5CD"/>
                </a:solidFill>
                <a:latin typeface="Roboto"/>
                <a:ea typeface="Roboto"/>
                <a:cs typeface="Roboto"/>
                <a:sym typeface="Roboto"/>
              </a:rPr>
              <a:t>Taylor Peterson, M.A.M.</a:t>
            </a:r>
            <a:r>
              <a:rPr lang="en" sz="1400" dirty="0">
                <a:solidFill>
                  <a:srgbClr val="FCE5CD"/>
                </a:solidFill>
                <a:latin typeface="Roboto"/>
                <a:ea typeface="Roboto"/>
                <a:cs typeface="Roboto"/>
                <a:sym typeface="Roboto"/>
              </a:rPr>
              <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Exhibitions Digital Project Manager</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Project Manager, </a:t>
            </a:r>
            <a:r>
              <a:rPr lang="en" sz="1400" i="1" dirty="0">
                <a:solidFill>
                  <a:srgbClr val="FCE5CD"/>
                </a:solidFill>
                <a:latin typeface="Roboto"/>
                <a:ea typeface="Roboto"/>
                <a:cs typeface="Roboto"/>
                <a:sym typeface="Roboto"/>
              </a:rPr>
              <a:t>Cyrus Tang Hall of China</a:t>
            </a:r>
            <a:br>
              <a:rPr lang="en" sz="1400" i="1"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Field Museum</a:t>
            </a:r>
            <a:endParaRPr sz="1400" dirty="0">
              <a:solidFill>
                <a:srgbClr val="FCE5CD"/>
              </a:solidFill>
              <a:latin typeface="Roboto"/>
              <a:ea typeface="Roboto"/>
              <a:cs typeface="Roboto"/>
              <a:sym typeface="Roboto"/>
            </a:endParaRPr>
          </a:p>
          <a:p>
            <a:pPr marL="0" lvl="0" indent="0" algn="l" rtl="0">
              <a:spcBef>
                <a:spcPts val="1600"/>
              </a:spcBef>
              <a:spcAft>
                <a:spcPts val="1600"/>
              </a:spcAft>
              <a:buNone/>
            </a:pPr>
            <a:endParaRPr sz="1400" dirty="0">
              <a:solidFill>
                <a:srgbClr val="FCE5CD"/>
              </a:solidFill>
              <a:latin typeface="Roboto"/>
              <a:ea typeface="Roboto"/>
              <a:cs typeface="Roboto"/>
              <a:sym typeface="Roboto"/>
            </a:endParaRPr>
          </a:p>
        </p:txBody>
      </p:sp>
      <p:sp>
        <p:nvSpPr>
          <p:cNvPr id="63" name="Google Shape;63;p14"/>
          <p:cNvSpPr txBox="1">
            <a:spLocks noGrp="1"/>
          </p:cNvSpPr>
          <p:nvPr>
            <p:ph type="body" idx="1"/>
          </p:nvPr>
        </p:nvSpPr>
        <p:spPr>
          <a:xfrm>
            <a:off x="4719575" y="1152475"/>
            <a:ext cx="4260300" cy="365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rgbClr val="FCE5CD"/>
                </a:solidFill>
                <a:latin typeface="Roboto"/>
                <a:ea typeface="Roboto"/>
                <a:cs typeface="Roboto"/>
                <a:sym typeface="Roboto"/>
              </a:rPr>
              <a:t>Gary </a:t>
            </a:r>
            <a:r>
              <a:rPr lang="en" sz="1400" b="1" dirty="0" err="1">
                <a:solidFill>
                  <a:srgbClr val="FCE5CD"/>
                </a:solidFill>
                <a:latin typeface="Roboto"/>
                <a:ea typeface="Roboto"/>
                <a:cs typeface="Roboto"/>
                <a:sym typeface="Roboto"/>
              </a:rPr>
              <a:t>Feinman</a:t>
            </a:r>
            <a:r>
              <a:rPr lang="en" sz="1400" b="1" dirty="0">
                <a:solidFill>
                  <a:srgbClr val="FCE5CD"/>
                </a:solidFill>
                <a:latin typeface="Roboto"/>
                <a:ea typeface="Roboto"/>
                <a:cs typeface="Roboto"/>
                <a:sym typeface="Roboto"/>
              </a:rPr>
              <a:t>, Ph.D.</a:t>
            </a:r>
            <a:br>
              <a:rPr lang="en" sz="1400" b="1"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Curator</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Co-Curator, </a:t>
            </a:r>
            <a:r>
              <a:rPr lang="en" sz="1400" i="1" dirty="0">
                <a:solidFill>
                  <a:srgbClr val="FCE5CD"/>
                </a:solidFill>
                <a:latin typeface="Roboto"/>
                <a:ea typeface="Roboto"/>
                <a:cs typeface="Roboto"/>
                <a:sym typeface="Roboto"/>
              </a:rPr>
              <a:t>Cyrus Tang Hall of China</a:t>
            </a:r>
            <a:r>
              <a:rPr lang="en" sz="1400" dirty="0">
                <a:solidFill>
                  <a:srgbClr val="FCE5CD"/>
                </a:solidFill>
                <a:latin typeface="Roboto"/>
                <a:ea typeface="Roboto"/>
                <a:cs typeface="Roboto"/>
                <a:sym typeface="Roboto"/>
              </a:rPr>
              <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Field Museum</a:t>
            </a:r>
            <a:endParaRPr sz="1400" dirty="0">
              <a:solidFill>
                <a:srgbClr val="FCE5CD"/>
              </a:solidFill>
              <a:latin typeface="Roboto"/>
              <a:ea typeface="Roboto"/>
              <a:cs typeface="Roboto"/>
              <a:sym typeface="Roboto"/>
            </a:endParaRPr>
          </a:p>
          <a:p>
            <a:pPr marL="0" lvl="0" indent="0" algn="l" rtl="0">
              <a:spcBef>
                <a:spcPts val="1600"/>
              </a:spcBef>
              <a:spcAft>
                <a:spcPts val="0"/>
              </a:spcAft>
              <a:buNone/>
            </a:pPr>
            <a:r>
              <a:rPr lang="en" sz="1400" b="1" dirty="0">
                <a:solidFill>
                  <a:srgbClr val="FCE5CD"/>
                </a:solidFill>
                <a:latin typeface="Roboto"/>
                <a:ea typeface="Roboto"/>
                <a:cs typeface="Roboto"/>
                <a:sym typeface="Roboto"/>
              </a:rPr>
              <a:t>Lisa </a:t>
            </a:r>
            <a:r>
              <a:rPr lang="en" sz="1400" b="1" dirty="0" err="1">
                <a:solidFill>
                  <a:srgbClr val="FCE5CD"/>
                </a:solidFill>
                <a:latin typeface="Roboto"/>
                <a:ea typeface="Roboto"/>
                <a:cs typeface="Roboto"/>
                <a:sym typeface="Roboto"/>
              </a:rPr>
              <a:t>Niziolek</a:t>
            </a:r>
            <a:r>
              <a:rPr lang="en" sz="1400" b="1" dirty="0">
                <a:solidFill>
                  <a:srgbClr val="FCE5CD"/>
                </a:solidFill>
                <a:latin typeface="Roboto"/>
                <a:ea typeface="Roboto"/>
                <a:cs typeface="Roboto"/>
                <a:sym typeface="Roboto"/>
              </a:rPr>
              <a:t>, Ph.D.</a:t>
            </a:r>
            <a:br>
              <a:rPr lang="en" sz="1400" b="1"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Research Scientist</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Content team, </a:t>
            </a:r>
            <a:r>
              <a:rPr lang="en" sz="1400" i="1" dirty="0">
                <a:solidFill>
                  <a:srgbClr val="FCE5CD"/>
                </a:solidFill>
                <a:latin typeface="Roboto"/>
                <a:ea typeface="Roboto"/>
                <a:cs typeface="Roboto"/>
                <a:sym typeface="Roboto"/>
              </a:rPr>
              <a:t>Cyrus Tang Hall of China</a:t>
            </a:r>
            <a:r>
              <a:rPr lang="en" sz="1400" dirty="0">
                <a:solidFill>
                  <a:srgbClr val="FCE5CD"/>
                </a:solidFill>
                <a:latin typeface="Roboto"/>
                <a:ea typeface="Roboto"/>
                <a:cs typeface="Roboto"/>
                <a:sym typeface="Roboto"/>
              </a:rPr>
              <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Field Museum</a:t>
            </a:r>
            <a:endParaRPr sz="1400" dirty="0">
              <a:solidFill>
                <a:srgbClr val="FCE5CD"/>
              </a:solidFill>
              <a:latin typeface="Roboto"/>
              <a:ea typeface="Roboto"/>
              <a:cs typeface="Roboto"/>
              <a:sym typeface="Roboto"/>
            </a:endParaRPr>
          </a:p>
          <a:p>
            <a:pPr marL="0" lvl="0" indent="0" algn="l" rtl="0">
              <a:spcBef>
                <a:spcPts val="1600"/>
              </a:spcBef>
              <a:spcAft>
                <a:spcPts val="0"/>
              </a:spcAft>
              <a:buNone/>
            </a:pPr>
            <a:r>
              <a:rPr lang="en" sz="1400" b="1" dirty="0">
                <a:solidFill>
                  <a:srgbClr val="FCE5CD"/>
                </a:solidFill>
                <a:latin typeface="Roboto"/>
                <a:ea typeface="Roboto"/>
                <a:cs typeface="Roboto"/>
                <a:sym typeface="Roboto"/>
              </a:rPr>
              <a:t>Lu Zhang, M.A.</a:t>
            </a:r>
            <a:br>
              <a:rPr lang="en" sz="1400" b="1"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Assistant Curator</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Content team, </a:t>
            </a:r>
            <a:r>
              <a:rPr lang="en" sz="1400" i="1" dirty="0">
                <a:solidFill>
                  <a:srgbClr val="FCE5CD"/>
                </a:solidFill>
                <a:latin typeface="Roboto"/>
                <a:ea typeface="Roboto"/>
                <a:cs typeface="Roboto"/>
                <a:sym typeface="Roboto"/>
              </a:rPr>
              <a:t>Cyrus Tang Hall of China</a:t>
            </a:r>
            <a:r>
              <a:rPr lang="en" sz="1400" dirty="0">
                <a:solidFill>
                  <a:srgbClr val="FCE5CD"/>
                </a:solidFill>
                <a:latin typeface="Roboto"/>
                <a:ea typeface="Roboto"/>
                <a:cs typeface="Roboto"/>
                <a:sym typeface="Roboto"/>
              </a:rPr>
              <a:t/>
            </a:r>
            <a:br>
              <a:rPr lang="en" sz="1400" dirty="0">
                <a:solidFill>
                  <a:srgbClr val="FCE5CD"/>
                </a:solidFill>
                <a:latin typeface="Roboto"/>
                <a:ea typeface="Roboto"/>
                <a:cs typeface="Roboto"/>
                <a:sym typeface="Roboto"/>
              </a:rPr>
            </a:br>
            <a:r>
              <a:rPr lang="en" sz="1400" dirty="0">
                <a:solidFill>
                  <a:srgbClr val="FCE5CD"/>
                </a:solidFill>
                <a:latin typeface="Roboto"/>
                <a:ea typeface="Roboto"/>
                <a:cs typeface="Roboto"/>
                <a:sym typeface="Roboto"/>
              </a:rPr>
              <a:t>Art Institute of Chicago</a:t>
            </a:r>
            <a:endParaRPr sz="1400" i="1" dirty="0">
              <a:solidFill>
                <a:srgbClr val="FCE5CD"/>
              </a:solidFill>
              <a:latin typeface="Roboto"/>
              <a:ea typeface="Roboto"/>
              <a:cs typeface="Roboto"/>
              <a:sym typeface="Roboto"/>
            </a:endParaRPr>
          </a:p>
          <a:p>
            <a:pPr marL="0" lvl="0" indent="0" algn="l" rtl="0">
              <a:spcBef>
                <a:spcPts val="1600"/>
              </a:spcBef>
              <a:spcAft>
                <a:spcPts val="0"/>
              </a:spcAft>
              <a:buNone/>
            </a:pPr>
            <a:endParaRPr sz="1400" i="1" dirty="0">
              <a:solidFill>
                <a:srgbClr val="FCE5CD"/>
              </a:solidFill>
              <a:latin typeface="Roboto"/>
              <a:ea typeface="Roboto"/>
              <a:cs typeface="Roboto"/>
              <a:sym typeface="Roboto"/>
            </a:endParaRPr>
          </a:p>
          <a:p>
            <a:pPr marL="0" lvl="0" indent="0" algn="l" rtl="0">
              <a:spcBef>
                <a:spcPts val="1600"/>
              </a:spcBef>
              <a:spcAft>
                <a:spcPts val="0"/>
              </a:spcAft>
              <a:buNone/>
            </a:pPr>
            <a:endParaRPr sz="1400" dirty="0">
              <a:solidFill>
                <a:srgbClr val="FCE5CD"/>
              </a:solidFill>
              <a:latin typeface="Roboto"/>
              <a:ea typeface="Roboto"/>
              <a:cs typeface="Roboto"/>
              <a:sym typeface="Roboto"/>
            </a:endParaRPr>
          </a:p>
          <a:p>
            <a:pPr marL="0" lvl="0" indent="0" algn="l" rtl="0">
              <a:spcBef>
                <a:spcPts val="1600"/>
              </a:spcBef>
              <a:spcAft>
                <a:spcPts val="1600"/>
              </a:spcAft>
              <a:buNone/>
            </a:pPr>
            <a:endParaRPr sz="1400" dirty="0">
              <a:solidFill>
                <a:srgbClr val="FCE5CD"/>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Alice Yao 1 - China Hall Visiting Researcher 2013.jpg"/>
          <p:cNvPicPr/>
          <p:nvPr/>
        </p:nvPicPr>
        <p:blipFill>
          <a:blip r:embed="rId3">
            <a:extLst/>
          </a:blip>
          <a:srcRect t="9653" b="9653"/>
          <a:stretch>
            <a:fillRect/>
          </a:stretch>
        </p:blipFill>
        <p:spPr>
          <a:xfrm>
            <a:off x="1996901" y="992635"/>
            <a:ext cx="5145829" cy="3114229"/>
          </a:xfrm>
          <a:prstGeom prst="rect">
            <a:avLst/>
          </a:prstGeom>
          <a:ln w="12700">
            <a:miter lim="400000"/>
          </a:ln>
        </p:spPr>
      </p:pic>
      <p:sp>
        <p:nvSpPr>
          <p:cNvPr id="86" name="Shape 86"/>
          <p:cNvSpPr>
            <a:spLocks noGrp="1"/>
          </p:cNvSpPr>
          <p:nvPr>
            <p:ph type="title"/>
          </p:nvPr>
        </p:nvSpPr>
        <p:spPr>
          <a:prstGeom prst="rect">
            <a:avLst/>
          </a:prstGeom>
        </p:spPr>
        <p:txBody>
          <a:bodyPr/>
          <a:lstStyle>
            <a:lvl1pPr defTabSz="350520">
              <a:defRPr sz="4800"/>
            </a:lvl1pPr>
          </a:lstStyle>
          <a:p>
            <a:pPr lvl="0">
              <a:defRPr sz="1800">
                <a:solidFill>
                  <a:srgbClr val="000000"/>
                </a:solidFill>
              </a:defRPr>
            </a:pPr>
            <a:r>
              <a:rPr sz="2531" dirty="0">
                <a:solidFill>
                  <a:srgbClr val="FFFFFF"/>
                </a:solidFill>
              </a:rPr>
              <a:t>Evaluations from several perspectives</a:t>
            </a:r>
          </a:p>
        </p:txBody>
      </p:sp>
      <p:sp>
        <p:nvSpPr>
          <p:cNvPr id="87" name="Shape 87"/>
          <p:cNvSpPr>
            <a:spLocks noGrp="1"/>
          </p:cNvSpPr>
          <p:nvPr>
            <p:ph type="body" idx="1"/>
          </p:nvPr>
        </p:nvSpPr>
        <p:spPr>
          <a:xfrm>
            <a:off x="311700" y="4166968"/>
            <a:ext cx="8520600" cy="714894"/>
          </a:xfrm>
          <a:prstGeom prst="rect">
            <a:avLst/>
          </a:prstGeom>
        </p:spPr>
        <p:txBody>
          <a:bodyPr/>
          <a:lstStyle/>
          <a:p>
            <a:pPr marL="114300" lvl="0" indent="0">
              <a:buNone/>
              <a:defRPr sz="1800">
                <a:solidFill>
                  <a:srgbClr val="000000"/>
                </a:solidFill>
              </a:defRPr>
            </a:pPr>
            <a:r>
              <a:rPr sz="1687" dirty="0">
                <a:solidFill>
                  <a:srgbClr val="FFFFFF"/>
                </a:solidFill>
              </a:rPr>
              <a:t>Evaluation of the collection ranges from quality, to representativeness, to authenticity</a:t>
            </a:r>
          </a:p>
        </p:txBody>
      </p:sp>
    </p:spTree>
    <p:extLst>
      <p:ext uri="{BB962C8B-B14F-4D97-AF65-F5344CB8AC3E}">
        <p14:creationId xmlns:p14="http://schemas.microsoft.com/office/powerpoint/2010/main" val="2231069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G_4139.jpeg"/>
          <p:cNvPicPr/>
          <p:nvPr/>
        </p:nvPicPr>
        <p:blipFill>
          <a:blip r:embed="rId3">
            <a:extLst/>
          </a:blip>
          <a:srcRect t="1269" b="1269"/>
          <a:stretch>
            <a:fillRect/>
          </a:stretch>
        </p:blipFill>
        <p:spPr>
          <a:xfrm>
            <a:off x="4692551" y="2618631"/>
            <a:ext cx="2812852" cy="2056061"/>
          </a:xfrm>
          <a:prstGeom prst="rect">
            <a:avLst/>
          </a:prstGeom>
          <a:ln w="12700">
            <a:miter lim="400000"/>
          </a:ln>
        </p:spPr>
      </p:pic>
      <p:pic>
        <p:nvPicPr>
          <p:cNvPr id="90" name="IMG_4161.jpeg"/>
          <p:cNvPicPr/>
          <p:nvPr/>
        </p:nvPicPr>
        <p:blipFill>
          <a:blip r:embed="rId4">
            <a:extLst/>
          </a:blip>
          <a:srcRect l="1510" r="1510"/>
          <a:stretch>
            <a:fillRect/>
          </a:stretch>
        </p:blipFill>
        <p:spPr>
          <a:xfrm>
            <a:off x="4692551" y="334863"/>
            <a:ext cx="2812852" cy="2056061"/>
          </a:xfrm>
          <a:prstGeom prst="rect">
            <a:avLst/>
          </a:prstGeom>
          <a:ln w="12700">
            <a:miter lim="400000"/>
          </a:ln>
        </p:spPr>
      </p:pic>
      <p:pic>
        <p:nvPicPr>
          <p:cNvPr id="91" name="IMG_4139.JPG"/>
          <p:cNvPicPr/>
          <p:nvPr/>
        </p:nvPicPr>
        <p:blipFill>
          <a:blip r:embed="rId3">
            <a:extLst/>
          </a:blip>
          <a:srcRect l="25694" r="25694"/>
          <a:stretch>
            <a:fillRect/>
          </a:stretch>
        </p:blipFill>
        <p:spPr>
          <a:xfrm>
            <a:off x="1645295" y="334863"/>
            <a:ext cx="2812852" cy="4339828"/>
          </a:xfrm>
          <a:prstGeom prst="rect">
            <a:avLst/>
          </a:prstGeom>
          <a:ln w="12700">
            <a:miter lim="400000"/>
          </a:ln>
        </p:spPr>
      </p:pic>
    </p:spTree>
    <p:extLst>
      <p:ext uri="{BB962C8B-B14F-4D97-AF65-F5344CB8AC3E}">
        <p14:creationId xmlns:p14="http://schemas.microsoft.com/office/powerpoint/2010/main" val="1657599394"/>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LantingXu.A114800d_05B.jpg"/>
          <p:cNvPicPr/>
          <p:nvPr/>
        </p:nvPicPr>
        <p:blipFill>
          <a:blip r:embed="rId2">
            <a:extLst/>
          </a:blip>
          <a:srcRect t="6934" b="6934"/>
          <a:stretch>
            <a:fillRect/>
          </a:stretch>
        </p:blipFill>
        <p:spPr>
          <a:xfrm>
            <a:off x="1996901" y="1870210"/>
            <a:ext cx="5145829" cy="3114229"/>
          </a:xfrm>
          <a:prstGeom prst="rect">
            <a:avLst/>
          </a:prstGeom>
          <a:ln w="12700">
            <a:miter lim="400000"/>
          </a:ln>
        </p:spPr>
      </p:pic>
      <p:sp>
        <p:nvSpPr>
          <p:cNvPr id="94" name="Shape 94"/>
          <p:cNvSpPr>
            <a:spLocks noGrp="1"/>
          </p:cNvSpPr>
          <p:nvPr>
            <p:ph type="title"/>
          </p:nvPr>
        </p:nvSpPr>
        <p:spPr>
          <a:prstGeom prst="rect">
            <a:avLst/>
          </a:prstGeom>
        </p:spPr>
        <p:txBody>
          <a:bodyPr/>
          <a:lstStyle>
            <a:lvl1pPr defTabSz="508254">
              <a:defRPr sz="6960"/>
            </a:lvl1pPr>
          </a:lstStyle>
          <a:p>
            <a:pPr lvl="0">
              <a:defRPr sz="1800">
                <a:solidFill>
                  <a:srgbClr val="000000"/>
                </a:solidFill>
              </a:defRPr>
            </a:pPr>
            <a:r>
              <a:rPr sz="3670">
                <a:solidFill>
                  <a:srgbClr val="FFFFFF"/>
                </a:solidFill>
              </a:rPr>
              <a:t>Fitting the pieces together</a:t>
            </a:r>
          </a:p>
        </p:txBody>
      </p:sp>
      <p:sp>
        <p:nvSpPr>
          <p:cNvPr id="95" name="Shape 95"/>
          <p:cNvSpPr>
            <a:spLocks noGrp="1"/>
          </p:cNvSpPr>
          <p:nvPr>
            <p:ph type="body" idx="1"/>
          </p:nvPr>
        </p:nvSpPr>
        <p:spPr>
          <a:prstGeom prst="rect">
            <a:avLst/>
          </a:prstGeom>
        </p:spPr>
        <p:txBody>
          <a:bodyPr/>
          <a:lstStyle/>
          <a:p>
            <a:pPr defTabSz="280324">
              <a:defRPr sz="1800">
                <a:solidFill>
                  <a:srgbClr val="000000"/>
                </a:solidFill>
              </a:defRPr>
            </a:pPr>
            <a:r>
              <a:rPr sz="1535">
                <a:solidFill>
                  <a:srgbClr val="FFFFFF"/>
                </a:solidFill>
              </a:rPr>
              <a:t>The </a:t>
            </a:r>
            <a:r>
              <a:rPr sz="1535" i="1">
                <a:solidFill>
                  <a:srgbClr val="FFFFFF"/>
                </a:solidFill>
              </a:rPr>
              <a:t>Lanting Xu</a:t>
            </a:r>
            <a:r>
              <a:rPr sz="1535">
                <a:solidFill>
                  <a:srgbClr val="FFFFFF"/>
                </a:solidFill>
              </a:rPr>
              <a:t> incorporates a story that begins in AD 353 and includes history, calligraphy, connoisseurship (and drinking)</a:t>
            </a:r>
          </a:p>
        </p:txBody>
      </p:sp>
    </p:spTree>
    <p:extLst>
      <p:ext uri="{BB962C8B-B14F-4D97-AF65-F5344CB8AC3E}">
        <p14:creationId xmlns:p14="http://schemas.microsoft.com/office/powerpoint/2010/main" val="158393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295" y="0"/>
            <a:ext cx="5853410" cy="1138535"/>
          </a:xfrm>
        </p:spPr>
        <p:txBody>
          <a:bodyPr>
            <a:normAutofit/>
          </a:bodyPr>
          <a:lstStyle/>
          <a:p>
            <a:r>
              <a:rPr lang="en-US" sz="2320" dirty="0">
                <a:solidFill>
                  <a:srgbClr val="FFFFFF"/>
                </a:solidFill>
              </a:rPr>
              <a:t>Content Scope</a:t>
            </a:r>
            <a:r>
              <a:rPr lang="en-US" sz="2320" dirty="0"/>
              <a:t> </a:t>
            </a:r>
            <a:endParaRPr lang="en-US" sz="2320" dirty="0">
              <a:solidFill>
                <a:srgbClr val="FFFFFF"/>
              </a:solidFill>
            </a:endParaRPr>
          </a:p>
        </p:txBody>
      </p:sp>
      <p:sp>
        <p:nvSpPr>
          <p:cNvPr id="3" name="Content Placeholder 2"/>
          <p:cNvSpPr>
            <a:spLocks noGrp="1"/>
          </p:cNvSpPr>
          <p:nvPr>
            <p:ph idx="1"/>
          </p:nvPr>
        </p:nvSpPr>
        <p:spPr>
          <a:xfrm>
            <a:off x="1485900" y="921029"/>
            <a:ext cx="6172200" cy="3627674"/>
          </a:xfrm>
        </p:spPr>
        <p:txBody>
          <a:bodyPr>
            <a:normAutofit/>
          </a:bodyPr>
          <a:lstStyle/>
          <a:p>
            <a:pPr>
              <a:buFont typeface="Arial" panose="020B0604020202020204" pitchFamily="34" charset="0"/>
              <a:buChar char="•"/>
            </a:pPr>
            <a:r>
              <a:rPr lang="en-US" sz="1687" dirty="0"/>
              <a:t>Introduce visitors to thousands of years of Chinese history and culture</a:t>
            </a:r>
          </a:p>
          <a:p>
            <a:pPr lvl="1">
              <a:buFont typeface="Arial" panose="020B0604020202020204" pitchFamily="34" charset="0"/>
              <a:buChar char="•"/>
            </a:pPr>
            <a:r>
              <a:rPr lang="en-US" sz="1687" dirty="0">
                <a:solidFill>
                  <a:srgbClr val="FFFFFF"/>
                </a:solidFill>
              </a:rPr>
              <a:t>Not a strict chronological layout</a:t>
            </a:r>
          </a:p>
          <a:p>
            <a:pPr>
              <a:buFont typeface="Arial" panose="020B0604020202020204" pitchFamily="34" charset="0"/>
              <a:buChar char="•"/>
            </a:pPr>
            <a:r>
              <a:rPr lang="en-US" sz="1687" dirty="0"/>
              <a:t>Overarching messages unify exhibition</a:t>
            </a:r>
          </a:p>
          <a:p>
            <a:pPr lvl="1">
              <a:buFont typeface="Arial" panose="020B0604020202020204" pitchFamily="34" charset="0"/>
              <a:buChar char="•"/>
            </a:pPr>
            <a:r>
              <a:rPr lang="en-US" sz="1687" dirty="0">
                <a:solidFill>
                  <a:srgbClr val="FFFFFF"/>
                </a:solidFill>
              </a:rPr>
              <a:t>There is no one China</a:t>
            </a:r>
          </a:p>
          <a:p>
            <a:pPr lvl="1">
              <a:buFont typeface="Arial" panose="020B0604020202020204" pitchFamily="34" charset="0"/>
              <a:buChar char="•"/>
            </a:pPr>
            <a:r>
              <a:rPr lang="en-US" sz="1687" dirty="0">
                <a:solidFill>
                  <a:srgbClr val="FFFFFF"/>
                </a:solidFill>
              </a:rPr>
              <a:t>The paradox of constant change / continuity over time</a:t>
            </a:r>
          </a:p>
          <a:p>
            <a:pPr lvl="1">
              <a:buFont typeface="Arial" panose="020B0604020202020204" pitchFamily="34" charset="0"/>
              <a:buChar char="•"/>
            </a:pPr>
            <a:r>
              <a:rPr lang="en-US" sz="1687" dirty="0">
                <a:solidFill>
                  <a:srgbClr val="FFFFFF"/>
                </a:solidFill>
              </a:rPr>
              <a:t>Objects have many stories they can tell us</a:t>
            </a:r>
          </a:p>
        </p:txBody>
      </p:sp>
    </p:spTree>
    <p:extLst>
      <p:ext uri="{BB962C8B-B14F-4D97-AF65-F5344CB8AC3E}">
        <p14:creationId xmlns:p14="http://schemas.microsoft.com/office/powerpoint/2010/main" val="2452877864"/>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509900" y="-56662"/>
            <a:ext cx="8124199" cy="5256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692662" y="1457425"/>
            <a:ext cx="3311171" cy="2228654"/>
          </a:xfrm>
          <a:prstGeom prst="rect">
            <a:avLst/>
          </a:prstGeom>
          <a:noFill/>
          <a:ln>
            <a:noFill/>
          </a:ln>
        </p:spPr>
      </p:pic>
      <p:sp>
        <p:nvSpPr>
          <p:cNvPr id="88" name="Google Shape;88;p18"/>
          <p:cNvSpPr/>
          <p:nvPr/>
        </p:nvSpPr>
        <p:spPr>
          <a:xfrm>
            <a:off x="692700" y="2716925"/>
            <a:ext cx="1020000" cy="307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p:nvPr/>
        </p:nvSpPr>
        <p:spPr>
          <a:xfrm>
            <a:off x="692687" y="3676825"/>
            <a:ext cx="3311100" cy="45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2CC"/>
                </a:solidFill>
              </a:rPr>
              <a:t>45 digital reading rails (~1/case)</a:t>
            </a:r>
            <a:endParaRPr/>
          </a:p>
        </p:txBody>
      </p:sp>
      <p:pic>
        <p:nvPicPr>
          <p:cNvPr id="90" name="Google Shape;90;p18"/>
          <p:cNvPicPr preferRelativeResize="0"/>
          <p:nvPr/>
        </p:nvPicPr>
        <p:blipFill rotWithShape="1">
          <a:blip r:embed="rId4">
            <a:alphaModFix/>
          </a:blip>
          <a:srcRect r="1117" b="-3050"/>
          <a:stretch/>
        </p:blipFill>
        <p:spPr>
          <a:xfrm>
            <a:off x="5039050" y="1466675"/>
            <a:ext cx="3177149" cy="2210128"/>
          </a:xfrm>
          <a:prstGeom prst="rect">
            <a:avLst/>
          </a:prstGeom>
          <a:noFill/>
          <a:ln>
            <a:noFill/>
          </a:ln>
        </p:spPr>
      </p:pic>
      <p:sp>
        <p:nvSpPr>
          <p:cNvPr id="91" name="Google Shape;91;p18"/>
          <p:cNvSpPr txBox="1"/>
          <p:nvPr/>
        </p:nvSpPr>
        <p:spPr>
          <a:xfrm>
            <a:off x="5038975" y="3676825"/>
            <a:ext cx="3177300" cy="45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2CC"/>
                </a:solidFill>
              </a:rPr>
              <a:t>360-degree Landscape Projections</a:t>
            </a:r>
            <a:endParaRPr/>
          </a:p>
        </p:txBody>
      </p:sp>
      <p:sp>
        <p:nvSpPr>
          <p:cNvPr id="92" name="Google Shape;92;p18"/>
          <p:cNvSpPr/>
          <p:nvPr/>
        </p:nvSpPr>
        <p:spPr>
          <a:xfrm>
            <a:off x="2913950" y="2772725"/>
            <a:ext cx="1020000" cy="307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Use of technology throughout</a:t>
            </a:r>
            <a:endParaRPr>
              <a:solidFill>
                <a:srgbClr val="E066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3190875"/>
            <a:ext cx="6858000" cy="1792150"/>
          </a:xfrm>
          <a:prstGeom prst="rect">
            <a:avLst/>
          </a:prstGeom>
        </p:spPr>
      </p:pic>
      <p:pic>
        <p:nvPicPr>
          <p:cNvPr id="3" name="Picture 2"/>
          <p:cNvPicPr>
            <a:picLocks noChangeAspect="1"/>
          </p:cNvPicPr>
          <p:nvPr/>
        </p:nvPicPr>
        <p:blipFill>
          <a:blip r:embed="rId3"/>
          <a:stretch>
            <a:fillRect/>
          </a:stretch>
        </p:blipFill>
        <p:spPr>
          <a:xfrm>
            <a:off x="1143000" y="1012961"/>
            <a:ext cx="6858000" cy="1788087"/>
          </a:xfrm>
          <a:prstGeom prst="rect">
            <a:avLst/>
          </a:prstGeom>
        </p:spPr>
      </p:pic>
      <p:sp>
        <p:nvSpPr>
          <p:cNvPr id="5" name="Title 1"/>
          <p:cNvSpPr>
            <a:spLocks noGrp="1"/>
          </p:cNvSpPr>
          <p:nvPr>
            <p:ph type="title"/>
          </p:nvPr>
        </p:nvSpPr>
        <p:spPr>
          <a:xfrm>
            <a:off x="1485900" y="125768"/>
            <a:ext cx="6172200" cy="686668"/>
          </a:xfrm>
        </p:spPr>
        <p:txBody>
          <a:bodyPr/>
          <a:lstStyle/>
          <a:p>
            <a:r>
              <a:rPr lang="en-US" dirty="0">
                <a:solidFill>
                  <a:schemeClr val="bg1"/>
                </a:solidFill>
              </a:rPr>
              <a:t>Digital Rail Design</a:t>
            </a:r>
          </a:p>
        </p:txBody>
      </p:sp>
    </p:spTree>
    <p:extLst>
      <p:ext uri="{BB962C8B-B14F-4D97-AF65-F5344CB8AC3E}">
        <p14:creationId xmlns:p14="http://schemas.microsoft.com/office/powerpoint/2010/main" val="4269764645"/>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11525" y="1511538"/>
            <a:ext cx="3177138" cy="2120422"/>
          </a:xfrm>
          <a:prstGeom prst="rect">
            <a:avLst/>
          </a:prstGeom>
          <a:noFill/>
          <a:ln>
            <a:noFill/>
          </a:ln>
        </p:spPr>
      </p:pic>
      <p:pic>
        <p:nvPicPr>
          <p:cNvPr id="99" name="Google Shape;99;p19"/>
          <p:cNvPicPr preferRelativeResize="0"/>
          <p:nvPr/>
        </p:nvPicPr>
        <p:blipFill>
          <a:blip r:embed="rId4">
            <a:alphaModFix/>
          </a:blip>
          <a:stretch>
            <a:fillRect/>
          </a:stretch>
        </p:blipFill>
        <p:spPr>
          <a:xfrm>
            <a:off x="5981625" y="1511550"/>
            <a:ext cx="3177150" cy="2318049"/>
          </a:xfrm>
          <a:prstGeom prst="rect">
            <a:avLst/>
          </a:prstGeom>
          <a:noFill/>
          <a:ln>
            <a:noFill/>
          </a:ln>
        </p:spPr>
      </p:pic>
      <p:pic>
        <p:nvPicPr>
          <p:cNvPr id="100" name="Google Shape;100;p19"/>
          <p:cNvPicPr preferRelativeResize="0"/>
          <p:nvPr/>
        </p:nvPicPr>
        <p:blipFill>
          <a:blip r:embed="rId5">
            <a:alphaModFix/>
          </a:blip>
          <a:stretch>
            <a:fillRect/>
          </a:stretch>
        </p:blipFill>
        <p:spPr>
          <a:xfrm>
            <a:off x="3162376" y="1609539"/>
            <a:ext cx="2819251" cy="1924448"/>
          </a:xfrm>
          <a:prstGeom prst="rect">
            <a:avLst/>
          </a:prstGeom>
          <a:noFill/>
          <a:ln>
            <a:noFill/>
          </a:ln>
        </p:spPr>
      </p:pic>
      <p:sp>
        <p:nvSpPr>
          <p:cNvPr id="101" name="Google Shape;101;p19"/>
          <p:cNvSpPr txBox="1"/>
          <p:nvPr/>
        </p:nvSpPr>
        <p:spPr>
          <a:xfrm>
            <a:off x="5981625" y="3829600"/>
            <a:ext cx="3162300" cy="45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2CC"/>
                </a:solidFill>
              </a:rPr>
              <a:t>Shadow Puppet Theater</a:t>
            </a:r>
            <a:endParaRPr/>
          </a:p>
        </p:txBody>
      </p:sp>
      <p:sp>
        <p:nvSpPr>
          <p:cNvPr id="102" name="Google Shape;102;p19"/>
          <p:cNvSpPr txBox="1"/>
          <p:nvPr/>
        </p:nvSpPr>
        <p:spPr>
          <a:xfrm>
            <a:off x="3162300" y="3829600"/>
            <a:ext cx="2819400" cy="45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2CC"/>
                </a:solidFill>
              </a:rPr>
              <a:t>Qingming Scroll</a:t>
            </a:r>
            <a:endParaRPr/>
          </a:p>
        </p:txBody>
      </p:sp>
      <p:sp>
        <p:nvSpPr>
          <p:cNvPr id="103" name="Google Shape;103;p19"/>
          <p:cNvSpPr txBox="1"/>
          <p:nvPr/>
        </p:nvSpPr>
        <p:spPr>
          <a:xfrm>
            <a:off x="-4100" y="3829600"/>
            <a:ext cx="3162300" cy="45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2CC"/>
                </a:solidFill>
              </a:rPr>
              <a:t>Animated Dynastic Map</a:t>
            </a:r>
            <a:endParaRPr/>
          </a:p>
        </p:txBody>
      </p:sp>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Use of technology throughout</a:t>
            </a:r>
            <a:endParaRPr>
              <a:solidFill>
                <a:srgbClr val="E0666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Approach to technology</a:t>
            </a:r>
            <a:endParaRPr>
              <a:solidFill>
                <a:srgbClr val="E06666"/>
              </a:solidFill>
            </a:endParaRPr>
          </a:p>
        </p:txBody>
      </p:sp>
      <p:sp>
        <p:nvSpPr>
          <p:cNvPr id="110" name="Google Shape;110;p20"/>
          <p:cNvSpPr txBox="1">
            <a:spLocks noGrp="1"/>
          </p:cNvSpPr>
          <p:nvPr>
            <p:ph type="body" idx="1"/>
          </p:nvPr>
        </p:nvSpPr>
        <p:spPr>
          <a:xfrm>
            <a:off x="311700" y="1152475"/>
            <a:ext cx="3867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2CC"/>
                </a:solidFill>
              </a:rPr>
              <a:t>Should play a supporting role to the objects</a:t>
            </a:r>
            <a:endParaRPr>
              <a:solidFill>
                <a:srgbClr val="FFF2CC"/>
              </a:solidFill>
            </a:endParaRPr>
          </a:p>
          <a:p>
            <a:pPr marL="0" lvl="0" indent="0" algn="l" rtl="0">
              <a:spcBef>
                <a:spcPts val="1600"/>
              </a:spcBef>
              <a:spcAft>
                <a:spcPts val="0"/>
              </a:spcAft>
              <a:buNone/>
            </a:pPr>
            <a:r>
              <a:rPr lang="en">
                <a:solidFill>
                  <a:srgbClr val="FFF2CC"/>
                </a:solidFill>
              </a:rPr>
              <a:t>Design aesthetic: “fade into the background”</a:t>
            </a:r>
            <a:endParaRPr>
              <a:solidFill>
                <a:srgbClr val="FFF2CC"/>
              </a:solidFill>
            </a:endParaRPr>
          </a:p>
          <a:p>
            <a:pPr marL="0" lvl="0" indent="0" algn="l" rtl="0">
              <a:spcBef>
                <a:spcPts val="1600"/>
              </a:spcBef>
              <a:spcAft>
                <a:spcPts val="1600"/>
              </a:spcAft>
              <a:buNone/>
            </a:pPr>
            <a:endParaRPr>
              <a:solidFill>
                <a:srgbClr val="FFF2CC"/>
              </a:solidFill>
            </a:endParaRPr>
          </a:p>
        </p:txBody>
      </p:sp>
      <p:pic>
        <p:nvPicPr>
          <p:cNvPr id="111" name="Google Shape;111;p20"/>
          <p:cNvPicPr preferRelativeResize="0"/>
          <p:nvPr/>
        </p:nvPicPr>
        <p:blipFill>
          <a:blip r:embed="rId3">
            <a:alphaModFix/>
          </a:blip>
          <a:stretch>
            <a:fillRect/>
          </a:stretch>
        </p:blipFill>
        <p:spPr>
          <a:xfrm>
            <a:off x="4331100" y="1170125"/>
            <a:ext cx="4660499" cy="31102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IMG_6975.jpg"/>
          <p:cNvPicPr/>
          <p:nvPr/>
        </p:nvPicPr>
        <p:blipFill>
          <a:blip r:embed="rId2">
            <a:extLst/>
          </a:blip>
          <a:srcRect l="6611" r="6611"/>
          <a:stretch>
            <a:fillRect/>
          </a:stretch>
        </p:blipFill>
        <p:spPr>
          <a:xfrm>
            <a:off x="4685854" y="336930"/>
            <a:ext cx="2808511" cy="4333131"/>
          </a:xfrm>
          <a:prstGeom prst="rect">
            <a:avLst/>
          </a:prstGeom>
          <a:ln w="12700">
            <a:miter lim="400000"/>
          </a:ln>
        </p:spPr>
      </p:pic>
      <p:sp>
        <p:nvSpPr>
          <p:cNvPr id="98" name="Shape 98"/>
          <p:cNvSpPr>
            <a:spLocks noGrp="1"/>
          </p:cNvSpPr>
          <p:nvPr>
            <p:ph type="title"/>
          </p:nvPr>
        </p:nvSpPr>
        <p:spPr>
          <a:xfrm>
            <a:off x="589145" y="409812"/>
            <a:ext cx="4096710" cy="1741289"/>
          </a:xfrm>
          <a:prstGeom prst="rect">
            <a:avLst/>
          </a:prstGeom>
        </p:spPr>
        <p:txBody>
          <a:bodyPr>
            <a:normAutofit/>
          </a:bodyPr>
          <a:lstStyle>
            <a:lvl1pPr defTabSz="554990">
              <a:defRPr sz="5700"/>
            </a:lvl1pPr>
          </a:lstStyle>
          <a:p>
            <a:pPr lvl="0">
              <a:defRPr sz="1800">
                <a:solidFill>
                  <a:srgbClr val="000000"/>
                </a:solidFill>
              </a:defRPr>
            </a:pPr>
            <a:r>
              <a:rPr sz="3006" dirty="0">
                <a:solidFill>
                  <a:srgbClr val="FFFFFF"/>
                </a:solidFill>
              </a:rPr>
              <a:t>Choosing objects that can illustrate lived experiences</a:t>
            </a:r>
          </a:p>
        </p:txBody>
      </p:sp>
      <p:sp>
        <p:nvSpPr>
          <p:cNvPr id="99" name="Shape 99"/>
          <p:cNvSpPr>
            <a:spLocks noGrp="1"/>
          </p:cNvSpPr>
          <p:nvPr>
            <p:ph type="body" idx="1"/>
          </p:nvPr>
        </p:nvSpPr>
        <p:spPr>
          <a:xfrm>
            <a:off x="589146" y="2216394"/>
            <a:ext cx="3815848" cy="2017945"/>
          </a:xfrm>
          <a:prstGeom prst="rect">
            <a:avLst/>
          </a:prstGeom>
        </p:spPr>
        <p:txBody>
          <a:bodyPr>
            <a:normAutofit/>
          </a:bodyPr>
          <a:lstStyle/>
          <a:p>
            <a:pPr marL="114300" lvl="0" indent="0">
              <a:buNone/>
              <a:defRPr sz="1800">
                <a:solidFill>
                  <a:srgbClr val="000000"/>
                </a:solidFill>
              </a:defRPr>
            </a:pPr>
            <a:r>
              <a:rPr sz="1687" i="1" dirty="0">
                <a:solidFill>
                  <a:srgbClr val="FFFFFF"/>
                </a:solidFill>
              </a:rPr>
              <a:t>Along the River during the Qingming Festival</a:t>
            </a:r>
            <a:r>
              <a:rPr sz="1687" dirty="0">
                <a:solidFill>
                  <a:srgbClr val="FFFFFF"/>
                </a:solidFill>
              </a:rPr>
              <a:t> offers opportunities to explore the activities of daily life as well as the reasons for the creation of the painting itself</a:t>
            </a:r>
          </a:p>
        </p:txBody>
      </p:sp>
    </p:spTree>
    <p:extLst>
      <p:ext uri="{BB962C8B-B14F-4D97-AF65-F5344CB8AC3E}">
        <p14:creationId xmlns:p14="http://schemas.microsoft.com/office/powerpoint/2010/main" val="2181329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GN91073_032d.jpg"/>
          <p:cNvPicPr>
            <a:picLocks noGrp="1" noChangeAspect="1"/>
          </p:cNvPicPr>
          <p:nvPr>
            <p:ph type="pic" idx="13"/>
          </p:nvPr>
        </p:nvPicPr>
        <p:blipFill>
          <a:blip r:embed="rId2">
            <a:extLst/>
          </a:blip>
          <a:srcRect l="14543" r="14543"/>
          <a:stretch>
            <a:fillRect/>
          </a:stretch>
        </p:blipFill>
        <p:spPr>
          <a:prstGeom prst="rect">
            <a:avLst/>
          </a:prstGeom>
        </p:spPr>
      </p:pic>
      <p:pic>
        <p:nvPicPr>
          <p:cNvPr id="120" name="GN88737_48c.jpg"/>
          <p:cNvPicPr>
            <a:picLocks noGrp="1" noChangeAspect="1"/>
          </p:cNvPicPr>
          <p:nvPr>
            <p:ph type="pic" idx="14"/>
          </p:nvPr>
        </p:nvPicPr>
        <p:blipFill>
          <a:blip r:embed="rId3">
            <a:extLst/>
          </a:blip>
          <a:srcRect t="14183" b="14183"/>
          <a:stretch>
            <a:fillRect/>
          </a:stretch>
        </p:blipFill>
        <p:spPr>
          <a:prstGeom prst="rect">
            <a:avLst/>
          </a:prstGeom>
        </p:spPr>
      </p:pic>
      <p:pic>
        <p:nvPicPr>
          <p:cNvPr id="121" name="Field.jpg"/>
          <p:cNvPicPr>
            <a:picLocks noGrp="1" noChangeAspect="1"/>
          </p:cNvPicPr>
          <p:nvPr>
            <p:ph type="pic" idx="15"/>
          </p:nvPr>
        </p:nvPicPr>
        <p:blipFill>
          <a:blip r:embed="rId4">
            <a:extLst/>
          </a:blip>
          <a:srcRect l="9695" r="9695"/>
          <a:stretch>
            <a:fillRect/>
          </a:stretch>
        </p:blipFill>
        <p:spPr>
          <a:xfrm>
            <a:off x="1283136" y="1001744"/>
            <a:ext cx="3175011" cy="2698285"/>
          </a:xfrm>
          <a:prstGeom prst="rect">
            <a:avLst/>
          </a:prstGeom>
        </p:spPr>
      </p:pic>
    </p:spTree>
    <p:extLst>
      <p:ext uri="{BB962C8B-B14F-4D97-AF65-F5344CB8AC3E}">
        <p14:creationId xmlns:p14="http://schemas.microsoft.com/office/powerpoint/2010/main" val="1835773205"/>
      </p:ext>
    </p:extLst>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Choosing the object for display</a:t>
            </a:r>
            <a:endParaRPr>
              <a:solidFill>
                <a:srgbClr val="E06666"/>
              </a:solidFill>
            </a:endParaRPr>
          </a:p>
        </p:txBody>
      </p:sp>
      <p:sp>
        <p:nvSpPr>
          <p:cNvPr id="139" name="Google Shape;139;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2CC"/>
                </a:solidFill>
              </a:rPr>
              <a:t>Artifact information:</a:t>
            </a:r>
            <a:endParaRPr>
              <a:solidFill>
                <a:srgbClr val="FFF2CC"/>
              </a:solidFill>
            </a:endParaRPr>
          </a:p>
          <a:p>
            <a:pPr marL="457200" lvl="0" indent="-317500" algn="l" rtl="0">
              <a:spcBef>
                <a:spcPts val="1600"/>
              </a:spcBef>
              <a:spcAft>
                <a:spcPts val="0"/>
              </a:spcAft>
              <a:buClr>
                <a:srgbClr val="FFF2CC"/>
              </a:buClr>
              <a:buSzPts val="1400"/>
              <a:buChar char="-"/>
            </a:pPr>
            <a:r>
              <a:rPr lang="en" sz="1400">
                <a:solidFill>
                  <a:srgbClr val="FFF2CC"/>
                </a:solidFill>
              </a:rPr>
              <a:t>Believed to date to late Ming period</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Product of anonymous court painter</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Donated to FM in early 1900s along with another scroll painting (“One hundred children at play”)</a:t>
            </a:r>
            <a:endParaRPr sz="1400">
              <a:solidFill>
                <a:srgbClr val="FFF2CC"/>
              </a:solidFill>
            </a:endParaRPr>
          </a:p>
          <a:p>
            <a:pPr marL="0" lvl="0" indent="0" algn="l" rtl="0">
              <a:spcBef>
                <a:spcPts val="1600"/>
              </a:spcBef>
              <a:spcAft>
                <a:spcPts val="0"/>
              </a:spcAft>
              <a:buNone/>
            </a:pPr>
            <a:r>
              <a:rPr lang="en">
                <a:solidFill>
                  <a:srgbClr val="FFF2CC"/>
                </a:solidFill>
              </a:rPr>
              <a:t>Why this one? </a:t>
            </a:r>
            <a:endParaRPr>
              <a:solidFill>
                <a:srgbClr val="FFF2CC"/>
              </a:solidFill>
            </a:endParaRPr>
          </a:p>
          <a:p>
            <a:pPr marL="457200" lvl="0" indent="-317500" algn="l" rtl="0">
              <a:spcBef>
                <a:spcPts val="1600"/>
              </a:spcBef>
              <a:spcAft>
                <a:spcPts val="0"/>
              </a:spcAft>
              <a:buClr>
                <a:srgbClr val="FFF2CC"/>
              </a:buClr>
              <a:buSzPts val="1400"/>
              <a:buChar char="-"/>
            </a:pPr>
            <a:r>
              <a:rPr lang="en" sz="1400">
                <a:solidFill>
                  <a:srgbClr val="FFF2CC"/>
                </a:solidFill>
              </a:rPr>
              <a:t>The topic is relatable, contains rich imagery &amp; offers visitors access to scenes of daily life </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Positioned at entry point to Gallery 3 (political cycles, social structures, community)</a:t>
            </a:r>
            <a:endParaRPr sz="1400">
              <a:solidFill>
                <a:srgbClr val="FFF2C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C1F4AB3-5A70-5248-8543-EB74D0D8D0C4}"/>
              </a:ext>
            </a:extLst>
          </p:cNvPr>
          <p:cNvPicPr>
            <a:picLocks noGrp="1" noChangeAspect="1"/>
          </p:cNvPicPr>
          <p:nvPr>
            <p:ph idx="1"/>
          </p:nvPr>
        </p:nvPicPr>
        <p:blipFill>
          <a:blip r:embed="rId3"/>
          <a:stretch>
            <a:fillRect/>
          </a:stretch>
        </p:blipFill>
        <p:spPr>
          <a:xfrm>
            <a:off x="466061" y="276158"/>
            <a:ext cx="8229947" cy="4596625"/>
          </a:xfrm>
        </p:spPr>
      </p:pic>
    </p:spTree>
    <p:extLst>
      <p:ext uri="{BB962C8B-B14F-4D97-AF65-F5344CB8AC3E}">
        <p14:creationId xmlns:p14="http://schemas.microsoft.com/office/powerpoint/2010/main" val="278361314"/>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E06666"/>
                </a:solidFill>
              </a:rPr>
              <a:t>Along the River during the Qingming Festival</a:t>
            </a:r>
            <a:endParaRPr dirty="0">
              <a:solidFill>
                <a:srgbClr val="E06666"/>
              </a:solidFill>
            </a:endParaRPr>
          </a:p>
        </p:txBody>
      </p:sp>
      <p:sp>
        <p:nvSpPr>
          <p:cNvPr id="117" name="Google Shape;117;p21"/>
          <p:cNvSpPr txBox="1">
            <a:spLocks noGrp="1"/>
          </p:cNvSpPr>
          <p:nvPr>
            <p:ph type="body" idx="1"/>
          </p:nvPr>
        </p:nvSpPr>
        <p:spPr>
          <a:xfrm>
            <a:off x="311700" y="1152475"/>
            <a:ext cx="4260300" cy="14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2CC"/>
                </a:solidFill>
              </a:rPr>
              <a:t>Content and display strategy:</a:t>
            </a:r>
            <a:endParaRPr dirty="0">
              <a:solidFill>
                <a:srgbClr val="FFF2CC"/>
              </a:solidFill>
            </a:endParaRPr>
          </a:p>
          <a:p>
            <a:pPr marL="457200" lvl="0" indent="-317500" algn="l" rtl="0">
              <a:spcBef>
                <a:spcPts val="1600"/>
              </a:spcBef>
              <a:spcAft>
                <a:spcPts val="0"/>
              </a:spcAft>
              <a:buClr>
                <a:srgbClr val="FFF2CC"/>
              </a:buClr>
              <a:buSzPts val="1400"/>
              <a:buAutoNum type="arabicParenR"/>
            </a:pPr>
            <a:r>
              <a:rPr lang="en" sz="1400" dirty="0">
                <a:solidFill>
                  <a:srgbClr val="FFF2CC"/>
                </a:solidFill>
              </a:rPr>
              <a:t>Scroll</a:t>
            </a:r>
            <a:endParaRPr sz="1400" dirty="0">
              <a:solidFill>
                <a:srgbClr val="FFF2CC"/>
              </a:solidFill>
            </a:endParaRPr>
          </a:p>
          <a:p>
            <a:pPr marL="457200" lvl="0" indent="-317500" algn="l" rtl="0">
              <a:spcBef>
                <a:spcPts val="0"/>
              </a:spcBef>
              <a:spcAft>
                <a:spcPts val="0"/>
              </a:spcAft>
              <a:buClr>
                <a:srgbClr val="FFF2CC"/>
              </a:buClr>
              <a:buSzPts val="1400"/>
              <a:buAutoNum type="arabicParenR"/>
            </a:pPr>
            <a:r>
              <a:rPr lang="en" sz="1400" dirty="0">
                <a:solidFill>
                  <a:srgbClr val="FFF2CC"/>
                </a:solidFill>
              </a:rPr>
              <a:t>Lightbox (80% of image)</a:t>
            </a:r>
            <a:endParaRPr sz="1400" dirty="0">
              <a:solidFill>
                <a:srgbClr val="FFF2CC"/>
              </a:solidFill>
            </a:endParaRPr>
          </a:p>
          <a:p>
            <a:pPr marL="457200" lvl="0" indent="-317500" algn="l" rtl="0">
              <a:spcBef>
                <a:spcPts val="0"/>
              </a:spcBef>
              <a:spcAft>
                <a:spcPts val="0"/>
              </a:spcAft>
              <a:buClr>
                <a:srgbClr val="FFF2CC"/>
              </a:buClr>
              <a:buSzPts val="1400"/>
              <a:buAutoNum type="arabicParenR"/>
            </a:pPr>
            <a:r>
              <a:rPr lang="en" sz="1400" dirty="0">
                <a:solidFill>
                  <a:srgbClr val="FFF2CC"/>
                </a:solidFill>
              </a:rPr>
              <a:t>Touch table</a:t>
            </a:r>
            <a:endParaRPr sz="1400" dirty="0">
              <a:solidFill>
                <a:srgbClr val="FFF2CC"/>
              </a:solidFill>
            </a:endParaRPr>
          </a:p>
          <a:p>
            <a:pPr marL="0" marR="0" lvl="0" indent="0" algn="l" rtl="0">
              <a:lnSpc>
                <a:spcPct val="115000"/>
              </a:lnSpc>
              <a:spcBef>
                <a:spcPts val="1600"/>
              </a:spcBef>
              <a:spcAft>
                <a:spcPts val="1600"/>
              </a:spcAft>
              <a:buNone/>
            </a:pPr>
            <a:endParaRPr dirty="0">
              <a:solidFill>
                <a:srgbClr val="FFF2CC"/>
              </a:solidFill>
            </a:endParaRPr>
          </a:p>
        </p:txBody>
      </p:sp>
      <p:pic>
        <p:nvPicPr>
          <p:cNvPr id="118" name="Google Shape;118;p21"/>
          <p:cNvPicPr preferRelativeResize="0"/>
          <p:nvPr/>
        </p:nvPicPr>
        <p:blipFill>
          <a:blip r:embed="rId3">
            <a:alphaModFix/>
          </a:blip>
          <a:stretch>
            <a:fillRect/>
          </a:stretch>
        </p:blipFill>
        <p:spPr>
          <a:xfrm>
            <a:off x="4572000" y="1343228"/>
            <a:ext cx="4445972" cy="3034883"/>
          </a:xfrm>
          <a:prstGeom prst="rect">
            <a:avLst/>
          </a:prstGeom>
          <a:noFill/>
          <a:ln>
            <a:noFill/>
          </a:ln>
        </p:spPr>
      </p:pic>
      <p:sp>
        <p:nvSpPr>
          <p:cNvPr id="119" name="Google Shape;119;p21"/>
          <p:cNvSpPr txBox="1"/>
          <p:nvPr/>
        </p:nvSpPr>
        <p:spPr>
          <a:xfrm>
            <a:off x="311700" y="2692325"/>
            <a:ext cx="4260300" cy="215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rgbClr val="FFF2CC"/>
                </a:solidFill>
              </a:rPr>
              <a:t>Why digital?</a:t>
            </a:r>
            <a:endParaRPr sz="1800" dirty="0">
              <a:solidFill>
                <a:srgbClr val="FFF2CC"/>
              </a:solidFill>
            </a:endParaRPr>
          </a:p>
          <a:p>
            <a:pPr marL="457200" lvl="0" indent="-317500" algn="l" rtl="0">
              <a:lnSpc>
                <a:spcPct val="115000"/>
              </a:lnSpc>
              <a:spcBef>
                <a:spcPts val="1600"/>
              </a:spcBef>
              <a:spcAft>
                <a:spcPts val="0"/>
              </a:spcAft>
              <a:buClr>
                <a:srgbClr val="FFF2CC"/>
              </a:buClr>
              <a:buSzPts val="1400"/>
              <a:buChar char="-"/>
            </a:pPr>
            <a:r>
              <a:rPr lang="en" dirty="0">
                <a:solidFill>
                  <a:srgbClr val="FFF2CC"/>
                </a:solidFill>
              </a:rPr>
              <a:t>Authentic visitor experience (visitors see handscroll in partial view)</a:t>
            </a:r>
            <a:endParaRPr dirty="0">
              <a:solidFill>
                <a:srgbClr val="FFF2CC"/>
              </a:solidFill>
            </a:endParaRPr>
          </a:p>
          <a:p>
            <a:pPr marL="457200" lvl="0" indent="-317500" algn="l" rtl="0">
              <a:lnSpc>
                <a:spcPct val="115000"/>
              </a:lnSpc>
              <a:spcBef>
                <a:spcPts val="0"/>
              </a:spcBef>
              <a:spcAft>
                <a:spcPts val="0"/>
              </a:spcAft>
              <a:buClr>
                <a:srgbClr val="FFF2CC"/>
              </a:buClr>
              <a:buSzPts val="1400"/>
              <a:buChar char="-"/>
            </a:pPr>
            <a:r>
              <a:rPr lang="en" dirty="0">
                <a:solidFill>
                  <a:srgbClr val="FFF2CC"/>
                </a:solidFill>
              </a:rPr>
              <a:t>Inherent sense of completeness in user experience</a:t>
            </a:r>
            <a:endParaRPr dirty="0">
              <a:solidFill>
                <a:srgbClr val="FFF2CC"/>
              </a:solidFill>
            </a:endParaRPr>
          </a:p>
          <a:p>
            <a:pPr marL="457200" lvl="0" indent="-317500" algn="l" rtl="0">
              <a:lnSpc>
                <a:spcPct val="115000"/>
              </a:lnSpc>
              <a:spcBef>
                <a:spcPts val="0"/>
              </a:spcBef>
              <a:spcAft>
                <a:spcPts val="0"/>
              </a:spcAft>
              <a:buClr>
                <a:srgbClr val="FFF2CC"/>
              </a:buClr>
              <a:buSzPts val="1400"/>
              <a:buChar char="-"/>
            </a:pPr>
            <a:r>
              <a:rPr lang="en" dirty="0">
                <a:solidFill>
                  <a:srgbClr val="FFF2CC"/>
                </a:solidFill>
              </a:rPr>
              <a:t>FM visitor evaluation reveals open-ended exploratory experiences are highly successful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Touch table features</a:t>
            </a:r>
            <a:endParaRPr>
              <a:solidFill>
                <a:srgbClr val="E06666"/>
              </a:solidFill>
            </a:endParaRPr>
          </a:p>
        </p:txBody>
      </p:sp>
      <p:sp>
        <p:nvSpPr>
          <p:cNvPr id="125" name="Google Shape;125;p22"/>
          <p:cNvSpPr txBox="1">
            <a:spLocks noGrp="1"/>
          </p:cNvSpPr>
          <p:nvPr>
            <p:ph type="body" idx="1"/>
          </p:nvPr>
        </p:nvSpPr>
        <p:spPr>
          <a:xfrm>
            <a:off x="311700" y="1152475"/>
            <a:ext cx="3565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2CC"/>
                </a:solidFill>
              </a:rPr>
              <a:t>View full 27-foot image + colophons</a:t>
            </a:r>
            <a:endParaRPr sz="1400">
              <a:solidFill>
                <a:srgbClr val="FFF2CC"/>
              </a:solidFill>
            </a:endParaRPr>
          </a:p>
          <a:p>
            <a:pPr marL="0" lvl="0" indent="0" algn="l" rtl="0">
              <a:spcBef>
                <a:spcPts val="1600"/>
              </a:spcBef>
              <a:spcAft>
                <a:spcPts val="0"/>
              </a:spcAft>
              <a:buNone/>
            </a:pPr>
            <a:r>
              <a:rPr lang="en" sz="1400">
                <a:solidFill>
                  <a:srgbClr val="FFF2CC"/>
                </a:solidFill>
              </a:rPr>
              <a:t>Zoom in/out + navigate via “mini map”</a:t>
            </a:r>
            <a:endParaRPr sz="1400">
              <a:solidFill>
                <a:srgbClr val="FFF2CC"/>
              </a:solidFill>
            </a:endParaRPr>
          </a:p>
          <a:p>
            <a:pPr marL="0" lvl="0" indent="0" algn="l" rtl="0">
              <a:spcBef>
                <a:spcPts val="1600"/>
              </a:spcBef>
              <a:spcAft>
                <a:spcPts val="1600"/>
              </a:spcAft>
              <a:buNone/>
            </a:pPr>
            <a:r>
              <a:rPr lang="en" sz="1400">
                <a:solidFill>
                  <a:srgbClr val="FFF2CC"/>
                </a:solidFill>
              </a:rPr>
              <a:t>Embedded label copy activated by hotspots</a:t>
            </a:r>
            <a:endParaRPr sz="1400">
              <a:solidFill>
                <a:srgbClr val="FFF2CC"/>
              </a:solidFill>
            </a:endParaRPr>
          </a:p>
        </p:txBody>
      </p:sp>
      <p:pic>
        <p:nvPicPr>
          <p:cNvPr id="126" name="Google Shape;126;p22"/>
          <p:cNvPicPr preferRelativeResize="0"/>
          <p:nvPr/>
        </p:nvPicPr>
        <p:blipFill>
          <a:blip r:embed="rId3">
            <a:alphaModFix/>
          </a:blip>
          <a:stretch>
            <a:fillRect/>
          </a:stretch>
        </p:blipFill>
        <p:spPr>
          <a:xfrm>
            <a:off x="3745650" y="1190838"/>
            <a:ext cx="5254750" cy="2955275"/>
          </a:xfrm>
          <a:prstGeom prst="rect">
            <a:avLst/>
          </a:prstGeom>
          <a:noFill/>
          <a:ln>
            <a:noFill/>
          </a:ln>
        </p:spPr>
      </p:pic>
      <p:pic>
        <p:nvPicPr>
          <p:cNvPr id="127" name="Google Shape;127;p22"/>
          <p:cNvPicPr preferRelativeResize="0"/>
          <p:nvPr/>
        </p:nvPicPr>
        <p:blipFill>
          <a:blip r:embed="rId4">
            <a:alphaModFix/>
          </a:blip>
          <a:stretch>
            <a:fillRect/>
          </a:stretch>
        </p:blipFill>
        <p:spPr>
          <a:xfrm>
            <a:off x="251650" y="2919479"/>
            <a:ext cx="3685900" cy="207295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4617000" y="2006100"/>
            <a:ext cx="4464900" cy="11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2CC"/>
                </a:solidFill>
              </a:rPr>
              <a:t>Digitally imaging the Qingming scroll</a:t>
            </a:r>
            <a:endParaRPr b="1">
              <a:solidFill>
                <a:srgbClr val="FFF2CC"/>
              </a:solidFill>
            </a:endParaRPr>
          </a:p>
        </p:txBody>
      </p:sp>
      <p:pic>
        <p:nvPicPr>
          <p:cNvPr id="133" name="Google Shape;133;p23"/>
          <p:cNvPicPr preferRelativeResize="0"/>
          <p:nvPr/>
        </p:nvPicPr>
        <p:blipFill>
          <a:blip r:embed="rId3">
            <a:alphaModFix/>
          </a:blip>
          <a:stretch>
            <a:fillRect/>
          </a:stretch>
        </p:blipFill>
        <p:spPr>
          <a:xfrm>
            <a:off x="873725" y="0"/>
            <a:ext cx="3436634"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Challenges</a:t>
            </a:r>
            <a:endParaRPr>
              <a:solidFill>
                <a:srgbClr val="E06666"/>
              </a:solidFill>
            </a:endParaRPr>
          </a:p>
        </p:txBody>
      </p:sp>
      <p:sp>
        <p:nvSpPr>
          <p:cNvPr id="145" name="Google Shape;145;p2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2CC"/>
                </a:solidFill>
              </a:rPr>
              <a:t>Conservation</a:t>
            </a:r>
            <a:endParaRPr>
              <a:solidFill>
                <a:srgbClr val="FFF2CC"/>
              </a:solidFill>
            </a:endParaRPr>
          </a:p>
          <a:p>
            <a:pPr marL="0" lvl="0" indent="0" algn="l" rtl="0">
              <a:spcBef>
                <a:spcPts val="1600"/>
              </a:spcBef>
              <a:spcAft>
                <a:spcPts val="0"/>
              </a:spcAft>
              <a:buNone/>
            </a:pPr>
            <a:r>
              <a:rPr lang="en">
                <a:solidFill>
                  <a:srgbClr val="FFF2CC"/>
                </a:solidFill>
              </a:rPr>
              <a:t>High-resolution imaging </a:t>
            </a:r>
            <a:endParaRPr>
              <a:solidFill>
                <a:srgbClr val="FFF2CC"/>
              </a:solidFill>
            </a:endParaRPr>
          </a:p>
          <a:p>
            <a:pPr marL="457200" lvl="0" indent="-317500" algn="l" rtl="0">
              <a:spcBef>
                <a:spcPts val="1600"/>
              </a:spcBef>
              <a:spcAft>
                <a:spcPts val="0"/>
              </a:spcAft>
              <a:buClr>
                <a:srgbClr val="FFF2CC"/>
              </a:buClr>
              <a:buSzPts val="1400"/>
              <a:buChar char="-"/>
            </a:pPr>
            <a:r>
              <a:rPr lang="en" sz="1400">
                <a:solidFill>
                  <a:srgbClr val="FFF2CC"/>
                </a:solidFill>
              </a:rPr>
              <a:t>Team built custom 36’ table &amp; camera rig </a:t>
            </a:r>
            <a:endParaRPr sz="1400">
              <a:solidFill>
                <a:srgbClr val="FFF2CC"/>
              </a:solidFill>
            </a:endParaRPr>
          </a:p>
          <a:p>
            <a:pPr marL="0" lvl="0" indent="0" algn="l" rtl="0">
              <a:spcBef>
                <a:spcPts val="1600"/>
              </a:spcBef>
              <a:spcAft>
                <a:spcPts val="0"/>
              </a:spcAft>
              <a:buNone/>
            </a:pPr>
            <a:r>
              <a:rPr lang="en">
                <a:solidFill>
                  <a:srgbClr val="FFF2CC"/>
                </a:solidFill>
              </a:rPr>
              <a:t>2.3 GB images sliced into 66 sections </a:t>
            </a:r>
            <a:endParaRPr>
              <a:solidFill>
                <a:srgbClr val="FFF2CC"/>
              </a:solidFill>
            </a:endParaRPr>
          </a:p>
          <a:p>
            <a:pPr marL="457200" lvl="0" indent="-317500" algn="l" rtl="0">
              <a:spcBef>
                <a:spcPts val="1600"/>
              </a:spcBef>
              <a:spcAft>
                <a:spcPts val="0"/>
              </a:spcAft>
              <a:buClr>
                <a:srgbClr val="FFF2CC"/>
              </a:buClr>
              <a:buSzPts val="1400"/>
              <a:buChar char="-"/>
            </a:pPr>
            <a:r>
              <a:rPr lang="en" sz="1400">
                <a:solidFill>
                  <a:srgbClr val="FFF2CC"/>
                </a:solidFill>
              </a:rPr>
              <a:t>Custom photo editing &amp; stitching</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File transfer from photographer to programmer</a:t>
            </a:r>
            <a:endParaRPr sz="1400">
              <a:solidFill>
                <a:srgbClr val="FFF2CC"/>
              </a:solidFill>
            </a:endParaRPr>
          </a:p>
        </p:txBody>
      </p:sp>
      <p:pic>
        <p:nvPicPr>
          <p:cNvPr id="146" name="Google Shape;146;p25"/>
          <p:cNvPicPr preferRelativeResize="0"/>
          <p:nvPr/>
        </p:nvPicPr>
        <p:blipFill>
          <a:blip r:embed="rId3">
            <a:alphaModFix/>
          </a:blip>
          <a:stretch>
            <a:fillRect/>
          </a:stretch>
        </p:blipFill>
        <p:spPr>
          <a:xfrm>
            <a:off x="5872848" y="0"/>
            <a:ext cx="3271154" cy="5143501"/>
          </a:xfrm>
          <a:prstGeom prst="rect">
            <a:avLst/>
          </a:prstGeom>
          <a:noFill/>
          <a:ln>
            <a:noFill/>
          </a:ln>
        </p:spPr>
      </p:pic>
      <p:pic>
        <p:nvPicPr>
          <p:cNvPr id="147" name="Google Shape;147;p25"/>
          <p:cNvPicPr preferRelativeResize="0"/>
          <p:nvPr/>
        </p:nvPicPr>
        <p:blipFill>
          <a:blip r:embed="rId4">
            <a:alphaModFix/>
          </a:blip>
          <a:stretch>
            <a:fillRect/>
          </a:stretch>
        </p:blipFill>
        <p:spPr>
          <a:xfrm>
            <a:off x="4378725" y="381850"/>
            <a:ext cx="2536675" cy="33809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6513" y="2006100"/>
            <a:ext cx="4464900" cy="11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2CC"/>
                </a:solidFill>
              </a:rPr>
              <a:t>Creating a digital experience for visitors</a:t>
            </a:r>
            <a:endParaRPr b="1">
              <a:solidFill>
                <a:srgbClr val="FFF2CC"/>
              </a:solidFill>
            </a:endParaRPr>
          </a:p>
        </p:txBody>
      </p:sp>
      <p:pic>
        <p:nvPicPr>
          <p:cNvPr id="153" name="Google Shape;153;p26"/>
          <p:cNvPicPr preferRelativeResize="0"/>
          <p:nvPr/>
        </p:nvPicPr>
        <p:blipFill>
          <a:blip r:embed="rId3">
            <a:alphaModFix/>
          </a:blip>
          <a:stretch>
            <a:fillRect/>
          </a:stretch>
        </p:blipFill>
        <p:spPr>
          <a:xfrm>
            <a:off x="4382099" y="390333"/>
            <a:ext cx="4464900" cy="445001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Process &amp; programming</a:t>
            </a:r>
            <a:endParaRPr>
              <a:solidFill>
                <a:srgbClr val="E06666"/>
              </a:solidFill>
            </a:endParaRPr>
          </a:p>
        </p:txBody>
      </p:sp>
      <p:sp>
        <p:nvSpPr>
          <p:cNvPr id="159" name="Google Shape;159;p27"/>
          <p:cNvSpPr txBox="1">
            <a:spLocks noGrp="1"/>
          </p:cNvSpPr>
          <p:nvPr>
            <p:ph type="body" idx="1"/>
          </p:nvPr>
        </p:nvSpPr>
        <p:spPr>
          <a:xfrm>
            <a:off x="311700" y="1152475"/>
            <a:ext cx="4105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2CC"/>
                </a:solidFill>
              </a:rPr>
              <a:t>Produced by FM team:</a:t>
            </a:r>
            <a:endParaRPr dirty="0">
              <a:solidFill>
                <a:srgbClr val="FFF2CC"/>
              </a:solidFill>
            </a:endParaRPr>
          </a:p>
          <a:p>
            <a:pPr marL="457200" lvl="0" indent="-317500" algn="l" rtl="0">
              <a:spcBef>
                <a:spcPts val="1600"/>
              </a:spcBef>
              <a:spcAft>
                <a:spcPts val="0"/>
              </a:spcAft>
              <a:buClr>
                <a:srgbClr val="FFF2CC"/>
              </a:buClr>
              <a:buSzPts val="1400"/>
              <a:buChar char="-"/>
            </a:pPr>
            <a:r>
              <a:rPr lang="en" sz="1400" dirty="0">
                <a:solidFill>
                  <a:srgbClr val="FFF2CC"/>
                </a:solidFill>
              </a:rPr>
              <a:t>Content development</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Imaging</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Back- and front-end programming (Unity)</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Asset production</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User testing</a:t>
            </a:r>
            <a:endParaRPr sz="1400" dirty="0">
              <a:solidFill>
                <a:srgbClr val="FFF2CC"/>
              </a:solidFill>
            </a:endParaRPr>
          </a:p>
          <a:p>
            <a:pPr marL="0" lvl="0" indent="0" algn="l" rtl="0">
              <a:spcBef>
                <a:spcPts val="1600"/>
              </a:spcBef>
              <a:spcAft>
                <a:spcPts val="0"/>
              </a:spcAft>
              <a:buNone/>
            </a:pPr>
            <a:r>
              <a:rPr lang="en" dirty="0">
                <a:solidFill>
                  <a:srgbClr val="FFF2CC"/>
                </a:solidFill>
              </a:rPr>
              <a:t>User Interface testing w/ FM visitors:</a:t>
            </a:r>
            <a:endParaRPr dirty="0">
              <a:solidFill>
                <a:srgbClr val="FFF2CC"/>
              </a:solidFill>
            </a:endParaRPr>
          </a:p>
          <a:p>
            <a:pPr marL="457200" lvl="0" indent="-317500" algn="l" rtl="0">
              <a:spcBef>
                <a:spcPts val="1600"/>
              </a:spcBef>
              <a:spcAft>
                <a:spcPts val="0"/>
              </a:spcAft>
              <a:buClr>
                <a:srgbClr val="FFF2CC"/>
              </a:buClr>
              <a:buSzPts val="1400"/>
              <a:buChar char="-"/>
            </a:pPr>
            <a:r>
              <a:rPr lang="en" sz="1400" dirty="0">
                <a:solidFill>
                  <a:srgbClr val="FFF2CC"/>
                </a:solidFill>
              </a:rPr>
              <a:t>Adding zoom prompt</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Mini map design</a:t>
            </a:r>
            <a:endParaRPr sz="1400" dirty="0">
              <a:solidFill>
                <a:srgbClr val="FFF2CC"/>
              </a:solidFill>
            </a:endParaRPr>
          </a:p>
          <a:p>
            <a:pPr marL="457200" lvl="0" indent="-317500" algn="l" rtl="0">
              <a:spcBef>
                <a:spcPts val="0"/>
              </a:spcBef>
              <a:spcAft>
                <a:spcPts val="0"/>
              </a:spcAft>
              <a:buClr>
                <a:srgbClr val="FFF2CC"/>
              </a:buClr>
              <a:buSzPts val="1400"/>
              <a:buChar char="-"/>
            </a:pPr>
            <a:r>
              <a:rPr lang="en" sz="1400" dirty="0">
                <a:solidFill>
                  <a:srgbClr val="FFF2CC"/>
                </a:solidFill>
              </a:rPr>
              <a:t>How to turn on/off hotspots (“+” to “x”)</a:t>
            </a:r>
            <a:endParaRPr dirty="0">
              <a:solidFill>
                <a:srgbClr val="FFF2CC"/>
              </a:solidFill>
            </a:endParaRPr>
          </a:p>
        </p:txBody>
      </p:sp>
      <p:pic>
        <p:nvPicPr>
          <p:cNvPr id="160" name="Google Shape;160;p27" title="China Qingming Scroll.mp4">
            <a:hlinkClick r:id="rId3"/>
          </p:cNvPr>
          <p:cNvPicPr preferRelativeResize="0"/>
          <p:nvPr/>
        </p:nvPicPr>
        <p:blipFill>
          <a:blip r:embed="rId4">
            <a:alphaModFix/>
          </a:blip>
          <a:stretch>
            <a:fillRect/>
          </a:stretch>
        </p:blipFill>
        <p:spPr>
          <a:xfrm>
            <a:off x="4417200" y="1146175"/>
            <a:ext cx="4572000" cy="342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Exhibition Online</a:t>
            </a:r>
            <a:endParaRPr>
              <a:solidFill>
                <a:srgbClr val="E06666"/>
              </a:solidFill>
            </a:endParaRPr>
          </a:p>
        </p:txBody>
      </p:sp>
      <p:sp>
        <p:nvSpPr>
          <p:cNvPr id="166" name="Google Shape;166;p28"/>
          <p:cNvSpPr txBox="1">
            <a:spLocks noGrp="1"/>
          </p:cNvSpPr>
          <p:nvPr>
            <p:ph type="body" idx="1"/>
          </p:nvPr>
        </p:nvSpPr>
        <p:spPr>
          <a:xfrm>
            <a:off x="311700" y="1152475"/>
            <a:ext cx="4445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2CC"/>
                </a:solidFill>
              </a:rPr>
              <a:t>100% of exhibition content &amp; experiences available online, for free</a:t>
            </a:r>
            <a:endParaRPr>
              <a:solidFill>
                <a:srgbClr val="FFF2CC"/>
              </a:solidFill>
            </a:endParaRPr>
          </a:p>
          <a:p>
            <a:pPr marL="0" lvl="0" indent="0" algn="l" rtl="0">
              <a:spcBef>
                <a:spcPts val="1600"/>
              </a:spcBef>
              <a:spcAft>
                <a:spcPts val="0"/>
              </a:spcAft>
              <a:buNone/>
            </a:pPr>
            <a:r>
              <a:rPr lang="en">
                <a:solidFill>
                  <a:srgbClr val="FFF2CC"/>
                </a:solidFill>
              </a:rPr>
              <a:t>Gallery guide + at-home access</a:t>
            </a:r>
            <a:endParaRPr>
              <a:solidFill>
                <a:srgbClr val="FFF2CC"/>
              </a:solidFill>
            </a:endParaRPr>
          </a:p>
          <a:p>
            <a:pPr marL="0" lvl="0" indent="0" algn="l" rtl="0">
              <a:spcBef>
                <a:spcPts val="1600"/>
              </a:spcBef>
              <a:spcAft>
                <a:spcPts val="0"/>
              </a:spcAft>
              <a:buNone/>
            </a:pPr>
            <a:r>
              <a:rPr lang="en">
                <a:solidFill>
                  <a:srgbClr val="FFF2CC"/>
                </a:solidFill>
              </a:rPr>
              <a:t>Developed by external partner</a:t>
            </a:r>
            <a:endParaRPr>
              <a:solidFill>
                <a:srgbClr val="FFF2CC"/>
              </a:solidFill>
            </a:endParaRPr>
          </a:p>
          <a:p>
            <a:pPr marL="0" lvl="0" indent="0" algn="l" rtl="0">
              <a:spcBef>
                <a:spcPts val="1600"/>
              </a:spcBef>
              <a:spcAft>
                <a:spcPts val="0"/>
              </a:spcAft>
              <a:buNone/>
            </a:pPr>
            <a:r>
              <a:rPr lang="en">
                <a:solidFill>
                  <a:srgbClr val="FFF2CC"/>
                </a:solidFill>
              </a:rPr>
              <a:t>Native interactives adapted to work on mobile, tablet &amp; desktop (HTML)</a:t>
            </a:r>
            <a:endParaRPr>
              <a:solidFill>
                <a:srgbClr val="FFF2CC"/>
              </a:solidFill>
            </a:endParaRPr>
          </a:p>
          <a:p>
            <a:pPr marL="0" lvl="0" indent="0" algn="l" rtl="0">
              <a:spcBef>
                <a:spcPts val="1600"/>
              </a:spcBef>
              <a:spcAft>
                <a:spcPts val="0"/>
              </a:spcAft>
              <a:buNone/>
            </a:pPr>
            <a:endParaRPr>
              <a:solidFill>
                <a:srgbClr val="FFF2CC"/>
              </a:solidFill>
            </a:endParaRPr>
          </a:p>
          <a:p>
            <a:pPr marL="0" lvl="0" indent="0" algn="l" rtl="0">
              <a:spcBef>
                <a:spcPts val="1600"/>
              </a:spcBef>
              <a:spcAft>
                <a:spcPts val="1600"/>
              </a:spcAft>
              <a:buNone/>
            </a:pPr>
            <a:endParaRPr i="1" u="sng">
              <a:solidFill>
                <a:srgbClr val="3D85C6"/>
              </a:solidFill>
            </a:endParaRPr>
          </a:p>
        </p:txBody>
      </p:sp>
      <p:sp>
        <p:nvSpPr>
          <p:cNvPr id="167" name="Google Shape;167;p28"/>
          <p:cNvSpPr txBox="1"/>
          <p:nvPr/>
        </p:nvSpPr>
        <p:spPr>
          <a:xfrm>
            <a:off x="311700" y="4605775"/>
            <a:ext cx="38949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2CC"/>
                </a:solidFill>
              </a:rPr>
              <a:t>Go to: </a:t>
            </a:r>
            <a:r>
              <a:rPr lang="en" sz="1800" i="1" u="sng">
                <a:solidFill>
                  <a:srgbClr val="3D85C6"/>
                </a:solidFill>
              </a:rPr>
              <a:t>chinahall.fieldmuseum.org</a:t>
            </a:r>
            <a:endParaRPr sz="1800" i="1" u="sng">
              <a:solidFill>
                <a:srgbClr val="3D85C6"/>
              </a:solidFill>
            </a:endParaRPr>
          </a:p>
          <a:p>
            <a:pPr marL="0" lvl="0" indent="0" algn="l" rtl="0">
              <a:spcBef>
                <a:spcPts val="1600"/>
              </a:spcBef>
              <a:spcAft>
                <a:spcPts val="0"/>
              </a:spcAft>
              <a:buNone/>
            </a:pPr>
            <a:endParaRPr sz="1800"/>
          </a:p>
        </p:txBody>
      </p:sp>
      <p:pic>
        <p:nvPicPr>
          <p:cNvPr id="168" name="Google Shape;168;p28" title="qingming-scroll.mov">
            <a:hlinkClick r:id="rId3"/>
          </p:cNvPr>
          <p:cNvPicPr preferRelativeResize="0"/>
          <p:nvPr/>
        </p:nvPicPr>
        <p:blipFill>
          <a:blip r:embed="rId4">
            <a:alphaModFix/>
          </a:blip>
          <a:stretch>
            <a:fillRect/>
          </a:stretch>
        </p:blipFill>
        <p:spPr>
          <a:xfrm>
            <a:off x="5257950" y="3097325"/>
            <a:ext cx="3121200" cy="2340900"/>
          </a:xfrm>
          <a:prstGeom prst="rect">
            <a:avLst/>
          </a:prstGeom>
          <a:noFill/>
          <a:ln>
            <a:noFill/>
          </a:ln>
        </p:spPr>
      </p:pic>
      <p:pic>
        <p:nvPicPr>
          <p:cNvPr id="169" name="Google Shape;169;p28"/>
          <p:cNvPicPr preferRelativeResize="0"/>
          <p:nvPr/>
        </p:nvPicPr>
        <p:blipFill>
          <a:blip r:embed="rId5">
            <a:alphaModFix/>
          </a:blip>
          <a:stretch>
            <a:fillRect/>
          </a:stretch>
        </p:blipFill>
        <p:spPr>
          <a:xfrm>
            <a:off x="4879876" y="87925"/>
            <a:ext cx="1835826" cy="3258576"/>
          </a:xfrm>
          <a:prstGeom prst="rect">
            <a:avLst/>
          </a:prstGeom>
          <a:noFill/>
          <a:ln>
            <a:noFill/>
          </a:ln>
        </p:spPr>
      </p:pic>
      <p:pic>
        <p:nvPicPr>
          <p:cNvPr id="170" name="Google Shape;170;p28"/>
          <p:cNvPicPr preferRelativeResize="0"/>
          <p:nvPr/>
        </p:nvPicPr>
        <p:blipFill>
          <a:blip r:embed="rId6">
            <a:alphaModFix/>
          </a:blip>
          <a:stretch>
            <a:fillRect/>
          </a:stretch>
        </p:blipFill>
        <p:spPr>
          <a:xfrm>
            <a:off x="6919675" y="87925"/>
            <a:ext cx="1835826" cy="32585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Measuring success</a:t>
            </a:r>
            <a:endParaRPr>
              <a:solidFill>
                <a:srgbClr val="E06666"/>
              </a:solidFill>
            </a:endParaRPr>
          </a:p>
        </p:txBody>
      </p:sp>
      <p:sp>
        <p:nvSpPr>
          <p:cNvPr id="176" name="Google Shape;17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2CC"/>
                </a:solidFill>
              </a:rPr>
              <a:t>Google Analytics embedded on all digital rails &amp; touch table (ongoing evaluation)</a:t>
            </a:r>
            <a:endParaRPr>
              <a:solidFill>
                <a:srgbClr val="FFF2CC"/>
              </a:solidFill>
            </a:endParaRPr>
          </a:p>
          <a:p>
            <a:pPr marL="0" lvl="0" indent="0" algn="l" rtl="0">
              <a:spcBef>
                <a:spcPts val="1600"/>
              </a:spcBef>
              <a:spcAft>
                <a:spcPts val="0"/>
              </a:spcAft>
              <a:buNone/>
            </a:pPr>
            <a:r>
              <a:rPr lang="en">
                <a:solidFill>
                  <a:srgbClr val="FFF2CC"/>
                </a:solidFill>
              </a:rPr>
              <a:t>Summative evaluation (summer 2018): </a:t>
            </a:r>
            <a:endParaRPr>
              <a:solidFill>
                <a:srgbClr val="FFF2CC"/>
              </a:solidFill>
            </a:endParaRPr>
          </a:p>
          <a:p>
            <a:pPr marL="457200" lvl="0" indent="-317500" algn="l" rtl="0">
              <a:spcBef>
                <a:spcPts val="1600"/>
              </a:spcBef>
              <a:spcAft>
                <a:spcPts val="0"/>
              </a:spcAft>
              <a:buClr>
                <a:srgbClr val="FFF2CC"/>
              </a:buClr>
              <a:buSzPts val="1400"/>
              <a:buChar char="-"/>
            </a:pPr>
            <a:r>
              <a:rPr lang="en" sz="1400">
                <a:solidFill>
                  <a:srgbClr val="FFF2CC"/>
                </a:solidFill>
              </a:rPr>
              <a:t>Capture rates show Qingming scroll is one of the three elements receiving most visitor interaction </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Visitor flow reveals use of digital rails</a:t>
            </a:r>
            <a:r>
              <a:rPr lang="en" sz="1400" i="1">
                <a:solidFill>
                  <a:srgbClr val="FFF2CC"/>
                </a:solidFill>
              </a:rPr>
              <a:t> increases</a:t>
            </a:r>
            <a:r>
              <a:rPr lang="en" sz="1400">
                <a:solidFill>
                  <a:srgbClr val="FFF2CC"/>
                </a:solidFill>
              </a:rPr>
              <a:t> after visitors encounter Qingming scroll </a:t>
            </a:r>
            <a:endParaRPr sz="1400">
              <a:solidFill>
                <a:srgbClr val="FFF2CC"/>
              </a:solidFill>
            </a:endParaRPr>
          </a:p>
          <a:p>
            <a:pPr marL="457200" lvl="0" indent="-317500" algn="l" rtl="0">
              <a:spcBef>
                <a:spcPts val="0"/>
              </a:spcBef>
              <a:spcAft>
                <a:spcPts val="0"/>
              </a:spcAft>
              <a:buClr>
                <a:srgbClr val="FFF2CC"/>
              </a:buClr>
              <a:buSzPts val="1400"/>
              <a:buChar char="-"/>
            </a:pPr>
            <a:r>
              <a:rPr lang="en" sz="1400">
                <a:solidFill>
                  <a:srgbClr val="FFF2CC"/>
                </a:solidFill>
              </a:rPr>
              <a:t>Hypothesis for touch table:</a:t>
            </a:r>
            <a:endParaRPr sz="1400">
              <a:solidFill>
                <a:srgbClr val="FFF2CC"/>
              </a:solidFill>
            </a:endParaRPr>
          </a:p>
          <a:p>
            <a:pPr marL="914400" lvl="1" indent="-317500" algn="l" rtl="0">
              <a:spcBef>
                <a:spcPts val="0"/>
              </a:spcBef>
              <a:spcAft>
                <a:spcPts val="0"/>
              </a:spcAft>
              <a:buClr>
                <a:srgbClr val="FFF2CC"/>
              </a:buClr>
              <a:buSzPts val="1400"/>
              <a:buChar char="-"/>
            </a:pPr>
            <a:r>
              <a:rPr lang="en">
                <a:solidFill>
                  <a:srgbClr val="FFF2CC"/>
                </a:solidFill>
              </a:rPr>
              <a:t>A</a:t>
            </a:r>
            <a:r>
              <a:rPr lang="en" sz="1400">
                <a:solidFill>
                  <a:srgbClr val="FFF2CC"/>
                </a:solidFill>
              </a:rPr>
              <a:t>llows </a:t>
            </a:r>
            <a:r>
              <a:rPr lang="en">
                <a:solidFill>
                  <a:srgbClr val="FFF2CC"/>
                </a:solidFill>
              </a:rPr>
              <a:t>visitors</a:t>
            </a:r>
            <a:r>
              <a:rPr lang="en" sz="1400">
                <a:solidFill>
                  <a:srgbClr val="FFF2CC"/>
                </a:solidFill>
              </a:rPr>
              <a:t> to become comfortable with touching screens to find information</a:t>
            </a:r>
            <a:endParaRPr>
              <a:solidFill>
                <a:srgbClr val="FFF2CC"/>
              </a:solidFill>
            </a:endParaRPr>
          </a:p>
          <a:p>
            <a:pPr marL="914400" lvl="1" indent="-317500" algn="l" rtl="0">
              <a:spcBef>
                <a:spcPts val="0"/>
              </a:spcBef>
              <a:spcAft>
                <a:spcPts val="0"/>
              </a:spcAft>
              <a:buClr>
                <a:srgbClr val="FFF2CC"/>
              </a:buClr>
              <a:buSzPts val="1400"/>
              <a:buChar char="-"/>
            </a:pPr>
            <a:r>
              <a:rPr lang="en">
                <a:solidFill>
                  <a:srgbClr val="FFF2CC"/>
                </a:solidFill>
              </a:rPr>
              <a:t>Allows visitors to realize that digital rail is not just label copy, but offers other experiences as well</a:t>
            </a:r>
            <a:endParaRPr>
              <a:solidFill>
                <a:srgbClr val="FFF2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727525" y="0"/>
            <a:ext cx="7688945" cy="5143501"/>
          </a:xfrm>
          <a:prstGeom prst="rect">
            <a:avLst/>
          </a:prstGeom>
          <a:noFill/>
          <a:ln>
            <a:noFill/>
          </a:ln>
        </p:spPr>
      </p:pic>
      <p:sp>
        <p:nvSpPr>
          <p:cNvPr id="69" name="Google Shape;69;p15"/>
          <p:cNvSpPr txBox="1">
            <a:spLocks noGrp="1"/>
          </p:cNvSpPr>
          <p:nvPr>
            <p:ph type="title"/>
          </p:nvPr>
        </p:nvSpPr>
        <p:spPr>
          <a:xfrm>
            <a:off x="368800" y="192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FFF2CC"/>
                </a:solidFill>
              </a:rPr>
              <a:t>Cyrus Tang Hall of China</a:t>
            </a:r>
            <a:endParaRPr b="1" i="1">
              <a:solidFill>
                <a:srgbClr val="FFF2C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 descr="62 key.jpg"/>
          <p:cNvPicPr>
            <a:picLocks noChangeAspect="1"/>
          </p:cNvPicPr>
          <p:nvPr/>
        </p:nvPicPr>
        <p:blipFill rotWithShape="1">
          <a:blip r:embed="rId3">
            <a:extLst>
              <a:ext uri="{28A0092B-C50C-407E-A947-70E740481C1C}">
                <a14:useLocalDpi xmlns:a14="http://schemas.microsoft.com/office/drawing/2010/main" val="0"/>
              </a:ext>
            </a:extLst>
          </a:blip>
          <a:srcRect l="4963" t="3866" r="3983" b="6822"/>
          <a:stretch/>
        </p:blipFill>
        <p:spPr bwMode="auto">
          <a:xfrm>
            <a:off x="3834215" y="241768"/>
            <a:ext cx="1987458" cy="203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230" y="325812"/>
            <a:ext cx="2075949" cy="180500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900" t="36175" r="3273" b="38712"/>
          <a:stretch/>
        </p:blipFill>
        <p:spPr>
          <a:xfrm>
            <a:off x="1325455" y="2415338"/>
            <a:ext cx="6503226" cy="860146"/>
          </a:xfrm>
          <a:prstGeom prst="rect">
            <a:avLst/>
          </a:prstGeom>
        </p:spPr>
      </p:pic>
      <p:pic>
        <p:nvPicPr>
          <p:cNvPr id="19" name="Picture 10" descr="2522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0025" y="176844"/>
            <a:ext cx="1339679" cy="20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339348B_N1-01.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5455" y="3613168"/>
            <a:ext cx="2957363" cy="12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A3606_232479_BTFront.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56138" y="3297853"/>
            <a:ext cx="965913" cy="16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110655_N1-01.t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8059" y="3417100"/>
            <a:ext cx="1661645" cy="144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818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Suzhou Spirit Stones</a:t>
            </a:r>
          </a:p>
        </p:txBody>
      </p:sp>
      <p:pic>
        <p:nvPicPr>
          <p:cNvPr id="4" name="Content Placeholder 3" descr="9801crwYuYuan.jpg"/>
          <p:cNvPicPr>
            <a:picLocks noGrp="1" noChangeAspect="1"/>
          </p:cNvPicPr>
          <p:nvPr>
            <p:ph idx="1"/>
          </p:nvPr>
        </p:nvPicPr>
        <p:blipFill>
          <a:blip r:embed="rId2">
            <a:extLst>
              <a:ext uri="{28A0092B-C50C-407E-A947-70E740481C1C}">
                <a14:useLocalDpi xmlns:a14="http://schemas.microsoft.com/office/drawing/2010/main" val="0"/>
              </a:ext>
            </a:extLst>
          </a:blip>
          <a:srcRect t="11732" b="11732"/>
          <a:stretch>
            <a:fillRect/>
          </a:stretch>
        </p:blipFill>
        <p:spPr>
          <a:xfrm>
            <a:off x="1889596" y="1063229"/>
            <a:ext cx="3674072" cy="2020598"/>
          </a:xfrm>
        </p:spPr>
      </p:pic>
      <p:pic>
        <p:nvPicPr>
          <p:cNvPr id="5" name="Picture 4" descr="IMG_15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846" y="3214436"/>
            <a:ext cx="2398295" cy="1798721"/>
          </a:xfrm>
          <a:prstGeom prst="rect">
            <a:avLst/>
          </a:prstGeom>
        </p:spPr>
      </p:pic>
      <p:pic>
        <p:nvPicPr>
          <p:cNvPr id="6" name="Picture 5" descr="4092470086_4dfc8b32d3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057" y="1063229"/>
            <a:ext cx="1340166" cy="2020598"/>
          </a:xfrm>
          <a:prstGeom prst="rect">
            <a:avLst/>
          </a:prstGeom>
        </p:spPr>
      </p:pic>
    </p:spTree>
    <p:extLst>
      <p:ext uri="{BB962C8B-B14F-4D97-AF65-F5344CB8AC3E}">
        <p14:creationId xmlns:p14="http://schemas.microsoft.com/office/powerpoint/2010/main" val="1721125845"/>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5295" y="133946"/>
            <a:ext cx="5853410" cy="915172"/>
          </a:xfrm>
        </p:spPr>
        <p:txBody>
          <a:bodyPr>
            <a:noAutofit/>
          </a:bodyPr>
          <a:lstStyle/>
          <a:p>
            <a:r>
              <a:rPr lang="en-US" sz="3480" dirty="0"/>
              <a:t>The Sue Ling Gin Garden</a:t>
            </a:r>
          </a:p>
        </p:txBody>
      </p:sp>
      <p:pic>
        <p:nvPicPr>
          <p:cNvPr id="141" name="GN92154_195d.jpg"/>
          <p:cNvPicPr>
            <a:picLocks noGrp="1" noChangeAspect="1"/>
          </p:cNvPicPr>
          <p:nvPr>
            <p:ph type="pic" idx="4294967295"/>
          </p:nvPr>
        </p:nvPicPr>
        <p:blipFill>
          <a:blip r:embed="rId3">
            <a:extLst/>
          </a:blip>
          <a:srcRect l="4435" r="4435"/>
          <a:stretch>
            <a:fillRect/>
          </a:stretch>
        </p:blipFill>
        <p:spPr>
          <a:xfrm>
            <a:off x="1148860" y="996218"/>
            <a:ext cx="6852140" cy="4147282"/>
          </a:xfrm>
          <a:prstGeom prst="rect">
            <a:avLst/>
          </a:prstGeom>
        </p:spPr>
      </p:pic>
    </p:spTree>
    <p:extLst>
      <p:ext uri="{BB962C8B-B14F-4D97-AF65-F5344CB8AC3E}">
        <p14:creationId xmlns:p14="http://schemas.microsoft.com/office/powerpoint/2010/main" val="223323181"/>
      </p:ext>
    </p:extLst>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N92093_059d.jpg"/>
          <p:cNvPicPr/>
          <p:nvPr/>
        </p:nvPicPr>
        <p:blipFill>
          <a:blip r:embed="rId2">
            <a:extLst/>
          </a:blip>
          <a:srcRect t="4649" b="4649"/>
          <a:stretch>
            <a:fillRect/>
          </a:stretch>
        </p:blipFill>
        <p:spPr>
          <a:xfrm>
            <a:off x="1996901" y="1017182"/>
            <a:ext cx="5145829" cy="3114229"/>
          </a:xfrm>
          <a:prstGeom prst="rect">
            <a:avLst/>
          </a:prstGeom>
          <a:ln w="12700">
            <a:miter lim="400000"/>
          </a:ln>
        </p:spPr>
      </p:pic>
      <p:sp>
        <p:nvSpPr>
          <p:cNvPr id="110" name="Shape 110"/>
          <p:cNvSpPr>
            <a:spLocks noGrp="1"/>
          </p:cNvSpPr>
          <p:nvPr>
            <p:ph type="title"/>
          </p:nvPr>
        </p:nvSpPr>
        <p:spPr>
          <a:prstGeom prst="rect">
            <a:avLst/>
          </a:prstGeom>
        </p:spPr>
        <p:txBody>
          <a:bodyPr/>
          <a:lstStyle>
            <a:lvl1pPr defTabSz="373887">
              <a:defRPr sz="5119"/>
            </a:lvl1pPr>
          </a:lstStyle>
          <a:p>
            <a:pPr lvl="0" algn="ctr">
              <a:defRPr sz="1800">
                <a:solidFill>
                  <a:srgbClr val="000000"/>
                </a:solidFill>
              </a:defRPr>
            </a:pPr>
            <a:r>
              <a:rPr sz="2699" dirty="0">
                <a:solidFill>
                  <a:srgbClr val="FFFFFF"/>
                </a:solidFill>
              </a:rPr>
              <a:t>New collaborations and exchanges</a:t>
            </a:r>
          </a:p>
        </p:txBody>
      </p:sp>
      <p:sp>
        <p:nvSpPr>
          <p:cNvPr id="111" name="Shape 111"/>
          <p:cNvSpPr>
            <a:spLocks noGrp="1"/>
          </p:cNvSpPr>
          <p:nvPr>
            <p:ph type="body" idx="1"/>
          </p:nvPr>
        </p:nvSpPr>
        <p:spPr>
          <a:xfrm>
            <a:off x="311700" y="4117867"/>
            <a:ext cx="8520600" cy="451007"/>
          </a:xfrm>
          <a:prstGeom prst="rect">
            <a:avLst/>
          </a:prstGeom>
        </p:spPr>
        <p:txBody>
          <a:bodyPr/>
          <a:lstStyle/>
          <a:p>
            <a:pPr marL="114300" lvl="0" indent="0" algn="ctr">
              <a:buNone/>
              <a:defRPr sz="1800">
                <a:solidFill>
                  <a:srgbClr val="000000"/>
                </a:solidFill>
              </a:defRPr>
            </a:pPr>
            <a:r>
              <a:rPr sz="1687" dirty="0" err="1">
                <a:solidFill>
                  <a:srgbClr val="FFFFFF"/>
                </a:solidFill>
              </a:rPr>
              <a:t>CityWindows</a:t>
            </a:r>
            <a:r>
              <a:rPr sz="1687" dirty="0">
                <a:solidFill>
                  <a:srgbClr val="FFFFFF"/>
                </a:solidFill>
              </a:rPr>
              <a:t> Chicago-Beijing paper cuts series by Professor </a:t>
            </a:r>
            <a:r>
              <a:rPr sz="1687" dirty="0" err="1">
                <a:solidFill>
                  <a:srgbClr val="FFFFFF"/>
                </a:solidFill>
              </a:rPr>
              <a:t>Qiao</a:t>
            </a:r>
            <a:r>
              <a:rPr sz="1687" dirty="0">
                <a:solidFill>
                  <a:srgbClr val="FFFFFF"/>
                </a:solidFill>
              </a:rPr>
              <a:t> Xiaoguang</a:t>
            </a:r>
          </a:p>
        </p:txBody>
      </p:sp>
    </p:spTree>
    <p:extLst>
      <p:ext uri="{BB962C8B-B14F-4D97-AF65-F5344CB8AC3E}">
        <p14:creationId xmlns:p14="http://schemas.microsoft.com/office/powerpoint/2010/main" val="16685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6666"/>
                </a:solidFill>
              </a:rPr>
              <a:t>Exhibition overview</a:t>
            </a:r>
            <a:endParaRPr>
              <a:solidFill>
                <a:srgbClr val="E06666"/>
              </a:solidFill>
            </a:endParaRPr>
          </a:p>
        </p:txBody>
      </p:sp>
      <p:sp>
        <p:nvSpPr>
          <p:cNvPr id="75" name="Google Shape;75;p1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2CC"/>
                </a:solidFill>
              </a:rPr>
              <a:t>Opened:	</a:t>
            </a:r>
            <a:r>
              <a:rPr lang="en" dirty="0">
                <a:solidFill>
                  <a:srgbClr val="FFF2CC"/>
                </a:solidFill>
              </a:rPr>
              <a:t>June 15, 2015</a:t>
            </a:r>
            <a:endParaRPr dirty="0">
              <a:solidFill>
                <a:srgbClr val="FFF2CC"/>
              </a:solidFill>
            </a:endParaRPr>
          </a:p>
          <a:p>
            <a:pPr marL="0" lvl="0" indent="0" algn="l" rtl="0">
              <a:spcBef>
                <a:spcPts val="1600"/>
              </a:spcBef>
              <a:spcAft>
                <a:spcPts val="0"/>
              </a:spcAft>
              <a:buNone/>
            </a:pPr>
            <a:r>
              <a:rPr lang="en" b="1" dirty="0">
                <a:solidFill>
                  <a:srgbClr val="FFF2CC"/>
                </a:solidFill>
              </a:rPr>
              <a:t>Size:</a:t>
            </a:r>
            <a:r>
              <a:rPr lang="en" dirty="0">
                <a:solidFill>
                  <a:srgbClr val="FFF2CC"/>
                </a:solidFill>
              </a:rPr>
              <a:t>		6,000 sq. ft. </a:t>
            </a:r>
            <a:endParaRPr dirty="0">
              <a:solidFill>
                <a:srgbClr val="FFF2CC"/>
              </a:solidFill>
            </a:endParaRPr>
          </a:p>
          <a:p>
            <a:pPr marL="0" lvl="0" indent="0" algn="l" rtl="0">
              <a:spcBef>
                <a:spcPts val="1600"/>
              </a:spcBef>
              <a:spcAft>
                <a:spcPts val="0"/>
              </a:spcAft>
              <a:buNone/>
            </a:pPr>
            <a:r>
              <a:rPr lang="en" b="1" dirty="0">
                <a:solidFill>
                  <a:srgbClr val="FFF2CC"/>
                </a:solidFill>
              </a:rPr>
              <a:t>No. of objects:</a:t>
            </a:r>
            <a:r>
              <a:rPr lang="en" dirty="0">
                <a:solidFill>
                  <a:srgbClr val="FFF2CC"/>
                </a:solidFill>
              </a:rPr>
              <a:t>	350+</a:t>
            </a:r>
            <a:endParaRPr dirty="0">
              <a:solidFill>
                <a:srgbClr val="FFF2CC"/>
              </a:solidFill>
            </a:endParaRPr>
          </a:p>
          <a:p>
            <a:pPr marL="0" lvl="0" indent="0" algn="l" rtl="0">
              <a:spcBef>
                <a:spcPts val="1600"/>
              </a:spcBef>
              <a:spcAft>
                <a:spcPts val="1600"/>
              </a:spcAft>
              <a:buNone/>
            </a:pPr>
            <a:r>
              <a:rPr lang="en" dirty="0">
                <a:solidFill>
                  <a:srgbClr val="FFF2CC"/>
                </a:solidFill>
              </a:rPr>
              <a:t>			</a:t>
            </a:r>
            <a:endParaRPr dirty="0">
              <a:solidFill>
                <a:srgbClr val="FFF2CC"/>
              </a:solidFill>
            </a:endParaRPr>
          </a:p>
        </p:txBody>
      </p:sp>
      <p:pic>
        <p:nvPicPr>
          <p:cNvPr id="76" name="Google Shape;76;p16"/>
          <p:cNvPicPr preferRelativeResize="0"/>
          <p:nvPr/>
        </p:nvPicPr>
        <p:blipFill>
          <a:blip r:embed="rId3">
            <a:alphaModFix/>
          </a:blip>
          <a:stretch>
            <a:fillRect/>
          </a:stretch>
        </p:blipFill>
        <p:spPr>
          <a:xfrm>
            <a:off x="4870900" y="0"/>
            <a:ext cx="3686676" cy="2521993"/>
          </a:xfrm>
          <a:prstGeom prst="rect">
            <a:avLst/>
          </a:prstGeom>
          <a:noFill/>
          <a:ln>
            <a:noFill/>
          </a:ln>
        </p:spPr>
      </p:pic>
      <p:pic>
        <p:nvPicPr>
          <p:cNvPr id="77" name="Google Shape;77;p16"/>
          <p:cNvPicPr preferRelativeResize="0"/>
          <p:nvPr/>
        </p:nvPicPr>
        <p:blipFill>
          <a:blip r:embed="rId4">
            <a:alphaModFix/>
          </a:blip>
          <a:stretch>
            <a:fillRect/>
          </a:stretch>
        </p:blipFill>
        <p:spPr>
          <a:xfrm>
            <a:off x="4870900" y="2679575"/>
            <a:ext cx="3686676" cy="2367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N91820d.jpg"/>
          <p:cNvPicPr/>
          <p:nvPr/>
        </p:nvPicPr>
        <p:blipFill>
          <a:blip r:embed="rId3">
            <a:extLst/>
          </a:blip>
          <a:srcRect t="10429" b="10429"/>
          <a:stretch>
            <a:fillRect/>
          </a:stretch>
        </p:blipFill>
        <p:spPr>
          <a:xfrm>
            <a:off x="1542082" y="348258"/>
            <a:ext cx="6098582" cy="3200854"/>
          </a:xfrm>
          <a:prstGeom prst="rect">
            <a:avLst/>
          </a:prstGeom>
          <a:ln w="12700">
            <a:miter lim="400000"/>
          </a:ln>
        </p:spPr>
      </p:pic>
      <p:sp>
        <p:nvSpPr>
          <p:cNvPr id="36" name="Shape 36"/>
          <p:cNvSpPr>
            <a:spLocks noGrp="1"/>
          </p:cNvSpPr>
          <p:nvPr>
            <p:ph type="title"/>
          </p:nvPr>
        </p:nvSpPr>
        <p:spPr>
          <a:xfrm>
            <a:off x="311700" y="3622184"/>
            <a:ext cx="8520600" cy="572700"/>
          </a:xfrm>
          <a:prstGeom prst="rect">
            <a:avLst/>
          </a:prstGeom>
        </p:spPr>
        <p:txBody>
          <a:bodyPr/>
          <a:lstStyle>
            <a:lvl1pPr defTabSz="449833">
              <a:defRPr sz="6160"/>
            </a:lvl1pPr>
          </a:lstStyle>
          <a:p>
            <a:pPr lvl="0" algn="ctr">
              <a:defRPr sz="1800">
                <a:solidFill>
                  <a:srgbClr val="000000"/>
                </a:solidFill>
              </a:defRPr>
            </a:pPr>
            <a:r>
              <a:rPr sz="3248" dirty="0">
                <a:solidFill>
                  <a:srgbClr val="FFFFFF"/>
                </a:solidFill>
              </a:rPr>
              <a:t>World’s Columbian Exposition</a:t>
            </a:r>
          </a:p>
        </p:txBody>
      </p:sp>
      <p:sp>
        <p:nvSpPr>
          <p:cNvPr id="37" name="Shape 37"/>
          <p:cNvSpPr>
            <a:spLocks noGrp="1"/>
          </p:cNvSpPr>
          <p:nvPr>
            <p:ph type="body" idx="1"/>
          </p:nvPr>
        </p:nvSpPr>
        <p:spPr>
          <a:xfrm>
            <a:off x="311700" y="4130297"/>
            <a:ext cx="8520600" cy="438577"/>
          </a:xfrm>
          <a:prstGeom prst="rect">
            <a:avLst/>
          </a:prstGeom>
        </p:spPr>
        <p:txBody>
          <a:bodyPr/>
          <a:lstStyle/>
          <a:p>
            <a:pPr marL="114300" lvl="0" indent="0" algn="ctr">
              <a:buNone/>
              <a:defRPr sz="1800">
                <a:solidFill>
                  <a:srgbClr val="000000"/>
                </a:solidFill>
              </a:defRPr>
            </a:pPr>
            <a:r>
              <a:rPr sz="1687" dirty="0">
                <a:solidFill>
                  <a:srgbClr val="FFFFFF"/>
                </a:solidFill>
              </a:rPr>
              <a:t>Chicago, 1893</a:t>
            </a:r>
          </a:p>
        </p:txBody>
      </p:sp>
    </p:spTree>
    <p:extLst>
      <p:ext uri="{BB962C8B-B14F-4D97-AF65-F5344CB8AC3E}">
        <p14:creationId xmlns:p14="http://schemas.microsoft.com/office/powerpoint/2010/main" val="4231355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N91733_095d.jpg"/>
          <p:cNvPicPr/>
          <p:nvPr/>
        </p:nvPicPr>
        <p:blipFill>
          <a:blip r:embed="rId2">
            <a:extLst/>
          </a:blip>
          <a:srcRect l="10842" r="10842"/>
          <a:stretch>
            <a:fillRect/>
          </a:stretch>
        </p:blipFill>
        <p:spPr>
          <a:xfrm>
            <a:off x="5210239" y="902126"/>
            <a:ext cx="3252564" cy="3672886"/>
          </a:xfrm>
          <a:prstGeom prst="rect">
            <a:avLst/>
          </a:prstGeom>
          <a:ln w="12700">
            <a:miter lim="400000"/>
          </a:ln>
        </p:spPr>
      </p:pic>
      <p:sp>
        <p:nvSpPr>
          <p:cNvPr id="40" name="Shape 40"/>
          <p:cNvSpPr>
            <a:spLocks noGrp="1"/>
          </p:cNvSpPr>
          <p:nvPr>
            <p:ph type="title"/>
          </p:nvPr>
        </p:nvSpPr>
        <p:spPr>
          <a:prstGeom prst="rect">
            <a:avLst/>
          </a:prstGeom>
        </p:spPr>
        <p:txBody>
          <a:bodyPr/>
          <a:lstStyle/>
          <a:p>
            <a:pPr lvl="0">
              <a:defRPr sz="1800">
                <a:solidFill>
                  <a:srgbClr val="000000"/>
                </a:solidFill>
              </a:defRPr>
            </a:pPr>
            <a:r>
              <a:rPr sz="4218">
                <a:solidFill>
                  <a:srgbClr val="FFFFFF"/>
                </a:solidFill>
              </a:rPr>
              <a:t>China boycotts Fair</a:t>
            </a:r>
          </a:p>
        </p:txBody>
      </p:sp>
      <p:sp>
        <p:nvSpPr>
          <p:cNvPr id="41" name="Shape 41"/>
          <p:cNvSpPr>
            <a:spLocks noGrp="1"/>
          </p:cNvSpPr>
          <p:nvPr>
            <p:ph type="body" idx="1"/>
          </p:nvPr>
        </p:nvSpPr>
        <p:spPr>
          <a:xfrm>
            <a:off x="311701" y="1152475"/>
            <a:ext cx="4284848" cy="3416400"/>
          </a:xfrm>
          <a:prstGeom prst="rect">
            <a:avLst/>
          </a:prstGeom>
        </p:spPr>
        <p:txBody>
          <a:bodyPr/>
          <a:lstStyle/>
          <a:p>
            <a:pPr marL="179003" indent="-179003" defTabSz="304968">
              <a:spcBef>
                <a:spcPts val="1635"/>
              </a:spcBef>
              <a:defRPr sz="1800">
                <a:solidFill>
                  <a:srgbClr val="000000"/>
                </a:solidFill>
              </a:defRPr>
            </a:pPr>
            <a:r>
              <a:rPr sz="1462" dirty="0">
                <a:solidFill>
                  <a:srgbClr val="FFFFFF"/>
                </a:solidFill>
              </a:rPr>
              <a:t>Chinese Exclusion Acts renewed in 1892 </a:t>
            </a:r>
            <a:r>
              <a:rPr lang="en-US" sz="1462" dirty="0">
                <a:solidFill>
                  <a:srgbClr val="FFFFFF"/>
                </a:solidFill>
              </a:rPr>
              <a:t>through </a:t>
            </a:r>
            <a:r>
              <a:rPr sz="1462" dirty="0">
                <a:solidFill>
                  <a:srgbClr val="FFFFFF"/>
                </a:solidFill>
              </a:rPr>
              <a:t>the Geary Act</a:t>
            </a:r>
          </a:p>
          <a:p>
            <a:pPr marL="179003" indent="-179003" defTabSz="304968">
              <a:spcBef>
                <a:spcPts val="1635"/>
              </a:spcBef>
              <a:defRPr sz="1800">
                <a:solidFill>
                  <a:srgbClr val="000000"/>
                </a:solidFill>
              </a:defRPr>
            </a:pPr>
            <a:r>
              <a:rPr sz="1462" dirty="0">
                <a:solidFill>
                  <a:srgbClr val="FFFFFF"/>
                </a:solidFill>
              </a:rPr>
              <a:t>Qing Dynasty government boycotts Fair in protest against restrictive immigration policies</a:t>
            </a:r>
          </a:p>
          <a:p>
            <a:pPr marL="179003" indent="-179003" defTabSz="304968">
              <a:spcBef>
                <a:spcPts val="1635"/>
              </a:spcBef>
              <a:defRPr sz="1800">
                <a:solidFill>
                  <a:srgbClr val="000000"/>
                </a:solidFill>
              </a:defRPr>
            </a:pPr>
            <a:r>
              <a:rPr sz="1462" dirty="0">
                <a:solidFill>
                  <a:srgbClr val="FFFFFF"/>
                </a:solidFill>
              </a:rPr>
              <a:t>Local Chinese community develops concession on the Midway via the Wah Mee Corporation, including Joss House, Chinese Theater and restaurant</a:t>
            </a:r>
          </a:p>
        </p:txBody>
      </p:sp>
    </p:spTree>
    <p:extLst>
      <p:ext uri="{BB962C8B-B14F-4D97-AF65-F5344CB8AC3E}">
        <p14:creationId xmlns:p14="http://schemas.microsoft.com/office/powerpoint/2010/main" val="402248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107494-filtered.jpeg"/>
          <p:cNvPicPr/>
          <p:nvPr/>
        </p:nvPicPr>
        <p:blipFill>
          <a:blip r:embed="rId3">
            <a:extLst/>
          </a:blip>
          <a:srcRect l="911" r="911"/>
          <a:stretch>
            <a:fillRect/>
          </a:stretch>
        </p:blipFill>
        <p:spPr>
          <a:xfrm>
            <a:off x="4692551" y="2618631"/>
            <a:ext cx="2812852" cy="2056061"/>
          </a:xfrm>
          <a:prstGeom prst="rect">
            <a:avLst/>
          </a:prstGeom>
          <a:ln w="12700">
            <a:miter lim="400000"/>
          </a:ln>
        </p:spPr>
      </p:pic>
      <p:pic>
        <p:nvPicPr>
          <p:cNvPr id="44" name="A107486.jpg"/>
          <p:cNvPicPr/>
          <p:nvPr/>
        </p:nvPicPr>
        <p:blipFill>
          <a:blip r:embed="rId4">
            <a:extLst/>
          </a:blip>
          <a:srcRect l="45" r="45"/>
          <a:stretch>
            <a:fillRect/>
          </a:stretch>
        </p:blipFill>
        <p:spPr>
          <a:xfrm>
            <a:off x="4692551" y="334863"/>
            <a:ext cx="2812852" cy="2056061"/>
          </a:xfrm>
          <a:prstGeom prst="rect">
            <a:avLst/>
          </a:prstGeom>
          <a:ln w="12700">
            <a:miter lim="400000"/>
          </a:ln>
        </p:spPr>
      </p:pic>
      <p:pic>
        <p:nvPicPr>
          <p:cNvPr id="45" name="A86222.jpg"/>
          <p:cNvPicPr/>
          <p:nvPr/>
        </p:nvPicPr>
        <p:blipFill>
          <a:blip r:embed="rId5">
            <a:extLst/>
          </a:blip>
          <a:srcRect l="8333" r="8333"/>
          <a:stretch>
            <a:fillRect/>
          </a:stretch>
        </p:blipFill>
        <p:spPr>
          <a:xfrm>
            <a:off x="1645295" y="334863"/>
            <a:ext cx="2812852" cy="4339828"/>
          </a:xfrm>
          <a:prstGeom prst="rect">
            <a:avLst/>
          </a:prstGeom>
          <a:ln w="12700">
            <a:miter lim="400000"/>
          </a:ln>
        </p:spPr>
      </p:pic>
    </p:spTree>
    <p:extLst>
      <p:ext uri="{BB962C8B-B14F-4D97-AF65-F5344CB8AC3E}">
        <p14:creationId xmlns:p14="http://schemas.microsoft.com/office/powerpoint/2010/main" val="4168248777"/>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CSA49114.jpg"/>
          <p:cNvPicPr/>
          <p:nvPr/>
        </p:nvPicPr>
        <p:blipFill>
          <a:blip r:embed="rId3">
            <a:extLst/>
          </a:blip>
          <a:srcRect t="1245" b="1245"/>
          <a:stretch>
            <a:fillRect/>
          </a:stretch>
        </p:blipFill>
        <p:spPr>
          <a:xfrm>
            <a:off x="4685853" y="929198"/>
            <a:ext cx="3132574" cy="3531258"/>
          </a:xfrm>
          <a:prstGeom prst="rect">
            <a:avLst/>
          </a:prstGeom>
          <a:ln w="12700">
            <a:miter lim="400000"/>
          </a:ln>
        </p:spPr>
      </p:pic>
      <p:sp>
        <p:nvSpPr>
          <p:cNvPr id="48" name="Shape 48"/>
          <p:cNvSpPr>
            <a:spLocks noGrp="1"/>
          </p:cNvSpPr>
          <p:nvPr>
            <p:ph type="title"/>
          </p:nvPr>
        </p:nvSpPr>
        <p:spPr>
          <a:xfrm>
            <a:off x="773250" y="134335"/>
            <a:ext cx="7523855" cy="1138535"/>
          </a:xfrm>
          <a:prstGeom prst="rect">
            <a:avLst/>
          </a:prstGeom>
        </p:spPr>
        <p:txBody>
          <a:bodyPr>
            <a:normAutofit/>
          </a:bodyPr>
          <a:lstStyle/>
          <a:p>
            <a:pPr defTabSz="258760">
              <a:defRPr sz="1800">
                <a:solidFill>
                  <a:srgbClr val="000000"/>
                </a:solidFill>
              </a:defRPr>
            </a:pPr>
            <a:r>
              <a:rPr sz="2320" dirty="0">
                <a:solidFill>
                  <a:srgbClr val="FFFFFF"/>
                </a:solidFill>
              </a:rPr>
              <a:t>Building the Collection,</a:t>
            </a:r>
          </a:p>
          <a:p>
            <a:pPr defTabSz="258760">
              <a:defRPr sz="1800">
                <a:solidFill>
                  <a:srgbClr val="000000"/>
                </a:solidFill>
              </a:defRPr>
            </a:pPr>
            <a:r>
              <a:rPr sz="2320" dirty="0">
                <a:solidFill>
                  <a:srgbClr val="FFFFFF"/>
                </a:solidFill>
              </a:rPr>
              <a:t>Contributions to Research </a:t>
            </a:r>
          </a:p>
        </p:txBody>
      </p:sp>
      <p:sp>
        <p:nvSpPr>
          <p:cNvPr id="49" name="Shape 49"/>
          <p:cNvSpPr>
            <a:spLocks noGrp="1"/>
          </p:cNvSpPr>
          <p:nvPr>
            <p:ph type="body" idx="1"/>
          </p:nvPr>
        </p:nvSpPr>
        <p:spPr>
          <a:xfrm>
            <a:off x="773251" y="1289405"/>
            <a:ext cx="3684896" cy="3468821"/>
          </a:xfrm>
          <a:prstGeom prst="rect">
            <a:avLst/>
          </a:prstGeom>
        </p:spPr>
        <p:txBody>
          <a:bodyPr>
            <a:noAutofit/>
          </a:bodyPr>
          <a:lstStyle/>
          <a:p>
            <a:pPr lvl="0">
              <a:defRPr sz="1800">
                <a:solidFill>
                  <a:srgbClr val="000000"/>
                </a:solidFill>
              </a:defRPr>
            </a:pPr>
            <a:r>
              <a:rPr sz="1687" dirty="0">
                <a:solidFill>
                  <a:srgbClr val="FFFFFF"/>
                </a:solidFill>
              </a:rPr>
              <a:t>Berthold Laufer at Field Museum from 190</a:t>
            </a:r>
            <a:r>
              <a:rPr lang="en-US" sz="1687" dirty="0">
                <a:solidFill>
                  <a:srgbClr val="FFFFFF"/>
                </a:solidFill>
              </a:rPr>
              <a:t>8</a:t>
            </a:r>
            <a:r>
              <a:rPr sz="1687" dirty="0">
                <a:solidFill>
                  <a:srgbClr val="FFFFFF"/>
                </a:solidFill>
              </a:rPr>
              <a:t>-1934</a:t>
            </a:r>
          </a:p>
          <a:p>
            <a:pPr lvl="0">
              <a:defRPr sz="1800">
                <a:solidFill>
                  <a:srgbClr val="000000"/>
                </a:solidFill>
              </a:defRPr>
            </a:pPr>
            <a:r>
              <a:rPr sz="1687" dirty="0">
                <a:solidFill>
                  <a:srgbClr val="FFFFFF"/>
                </a:solidFill>
              </a:rPr>
              <a:t>Two major collecting expeditions</a:t>
            </a:r>
          </a:p>
          <a:p>
            <a:pPr lvl="1">
              <a:defRPr sz="1800">
                <a:solidFill>
                  <a:srgbClr val="000000"/>
                </a:solidFill>
              </a:defRPr>
            </a:pPr>
            <a:r>
              <a:rPr sz="1266" dirty="0">
                <a:solidFill>
                  <a:srgbClr val="FFFFFF"/>
                </a:solidFill>
              </a:rPr>
              <a:t>Blackstone expedition</a:t>
            </a:r>
            <a:r>
              <a:rPr lang="en-US" sz="1266" dirty="0">
                <a:solidFill>
                  <a:srgbClr val="FFFFFF"/>
                </a:solidFill>
              </a:rPr>
              <a:t>,</a:t>
            </a:r>
            <a:r>
              <a:rPr sz="1266" dirty="0">
                <a:solidFill>
                  <a:srgbClr val="FFFFFF"/>
                </a:solidFill>
              </a:rPr>
              <a:t> 1908-1910</a:t>
            </a:r>
          </a:p>
          <a:p>
            <a:pPr lvl="1">
              <a:defRPr sz="1800">
                <a:solidFill>
                  <a:srgbClr val="000000"/>
                </a:solidFill>
              </a:defRPr>
            </a:pPr>
            <a:r>
              <a:rPr sz="1266" dirty="0">
                <a:solidFill>
                  <a:srgbClr val="FFFFFF"/>
                </a:solidFill>
              </a:rPr>
              <a:t>Marshall Field expedition</a:t>
            </a:r>
            <a:r>
              <a:rPr lang="en-US" sz="1266" dirty="0">
                <a:solidFill>
                  <a:srgbClr val="FFFFFF"/>
                </a:solidFill>
              </a:rPr>
              <a:t>,</a:t>
            </a:r>
            <a:r>
              <a:rPr sz="1266" dirty="0">
                <a:solidFill>
                  <a:srgbClr val="FFFFFF"/>
                </a:solidFill>
              </a:rPr>
              <a:t> </a:t>
            </a:r>
            <a:r>
              <a:rPr sz="1266" dirty="0" smtClean="0">
                <a:solidFill>
                  <a:srgbClr val="FFFFFF"/>
                </a:solidFill>
              </a:rPr>
              <a:t>1923</a:t>
            </a:r>
            <a:endParaRPr lang="en-US" sz="1266" dirty="0" smtClean="0">
              <a:solidFill>
                <a:srgbClr val="FFFFFF"/>
              </a:solidFill>
            </a:endParaRPr>
          </a:p>
          <a:p>
            <a:pPr marL="596900" lvl="1" indent="0">
              <a:buNone/>
              <a:defRPr sz="1800">
                <a:solidFill>
                  <a:srgbClr val="000000"/>
                </a:solidFill>
              </a:defRPr>
            </a:pPr>
            <a:endParaRPr sz="1266" dirty="0">
              <a:solidFill>
                <a:srgbClr val="FFFFFF"/>
              </a:solidFill>
            </a:endParaRPr>
          </a:p>
          <a:p>
            <a:pPr lvl="0">
              <a:defRPr sz="1800">
                <a:solidFill>
                  <a:srgbClr val="000000"/>
                </a:solidFill>
              </a:defRPr>
            </a:pPr>
            <a:r>
              <a:rPr sz="1687" dirty="0">
                <a:solidFill>
                  <a:srgbClr val="FFFFFF"/>
                </a:solidFill>
              </a:rPr>
              <a:t>Approximately 19,000 objects</a:t>
            </a:r>
          </a:p>
          <a:p>
            <a:pPr lvl="0">
              <a:defRPr sz="1800">
                <a:solidFill>
                  <a:srgbClr val="000000"/>
                </a:solidFill>
              </a:defRPr>
            </a:pPr>
            <a:r>
              <a:rPr sz="1687" dirty="0">
                <a:solidFill>
                  <a:srgbClr val="FFFFFF"/>
                </a:solidFill>
              </a:rPr>
              <a:t>More than 450 publications</a:t>
            </a:r>
          </a:p>
        </p:txBody>
      </p:sp>
    </p:spTree>
    <p:extLst>
      <p:ext uri="{BB962C8B-B14F-4D97-AF65-F5344CB8AC3E}">
        <p14:creationId xmlns:p14="http://schemas.microsoft.com/office/powerpoint/2010/main" val="4256630940"/>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1950</Words>
  <Application>Microsoft Macintosh PowerPoint</Application>
  <PresentationFormat>On-screen Show (16:9)</PresentationFormat>
  <Paragraphs>223</Paragraphs>
  <Slides>43</Slides>
  <Notes>29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43</vt:i4>
      </vt:variant>
    </vt:vector>
  </HeadingPairs>
  <TitlesOfParts>
    <vt:vector size="45" baseType="lpstr">
      <vt:lpstr>Roboto</vt:lpstr>
      <vt:lpstr>Simple Dark</vt:lpstr>
      <vt:lpstr>Digital art installations in museum exhibitions:  “Along the River during the Qingming Festival” and the Cyrus Tang Hall of China</vt:lpstr>
      <vt:lpstr>Presenter</vt:lpstr>
      <vt:lpstr>PowerPoint Presentation</vt:lpstr>
      <vt:lpstr>Cyrus Tang Hall of China</vt:lpstr>
      <vt:lpstr>Exhibition overview</vt:lpstr>
      <vt:lpstr>World’s Columbian Exposition</vt:lpstr>
      <vt:lpstr>China boycotts Fair</vt:lpstr>
      <vt:lpstr>PowerPoint Presentation</vt:lpstr>
      <vt:lpstr>Building the Collection, Contributions to Research </vt:lpstr>
      <vt:lpstr>Blackstone Expedition</vt:lpstr>
      <vt:lpstr>PowerPoint Presentation</vt:lpstr>
      <vt:lpstr>PowerPoint Presentation</vt:lpstr>
      <vt:lpstr>Donations have increased the collections holdings over time</vt:lpstr>
      <vt:lpstr>Chinese Rubbings or Ink Squeezes</vt:lpstr>
      <vt:lpstr>Archaeological and Ethnographic collections</vt:lpstr>
      <vt:lpstr>Ruth Harkness and Su Lin</vt:lpstr>
      <vt:lpstr>Scholar visits, or, it takes a village to know your collection</vt:lpstr>
      <vt:lpstr>PowerPoint Presentation</vt:lpstr>
      <vt:lpstr>Understanding the past</vt:lpstr>
      <vt:lpstr>Evaluations from several perspectives</vt:lpstr>
      <vt:lpstr>PowerPoint Presentation</vt:lpstr>
      <vt:lpstr>Fitting the pieces together</vt:lpstr>
      <vt:lpstr>Content Scope </vt:lpstr>
      <vt:lpstr>PowerPoint Presentation</vt:lpstr>
      <vt:lpstr>Use of technology throughout</vt:lpstr>
      <vt:lpstr>Digital Rail Design</vt:lpstr>
      <vt:lpstr>Use of technology throughout</vt:lpstr>
      <vt:lpstr>Approach to technology</vt:lpstr>
      <vt:lpstr>Choosing objects that can illustrate lived experiences</vt:lpstr>
      <vt:lpstr>Choosing the object for display</vt:lpstr>
      <vt:lpstr>PowerPoint Presentation</vt:lpstr>
      <vt:lpstr>Along the River during the Qingming Festival</vt:lpstr>
      <vt:lpstr>Touch table features</vt:lpstr>
      <vt:lpstr>Digitally imaging the Qingming scroll</vt:lpstr>
      <vt:lpstr>Challenges</vt:lpstr>
      <vt:lpstr>Creating a digital experience for visitors</vt:lpstr>
      <vt:lpstr>Process &amp; programming</vt:lpstr>
      <vt:lpstr>Exhibition Online</vt:lpstr>
      <vt:lpstr>Measuring success</vt:lpstr>
      <vt:lpstr>PowerPoint Presentation</vt:lpstr>
      <vt:lpstr>Suzhou Spirit Stones</vt:lpstr>
      <vt:lpstr>The Sue Ling Gin Garden</vt:lpstr>
      <vt:lpstr>New collaborations and exchanges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art installations in museum exhibitions:  “Along the River during the Qingming Festival” and the Cyrus Tang Hall of China</dc:title>
  <cp:lastModifiedBy>Deborah Bekken</cp:lastModifiedBy>
  <cp:revision>17</cp:revision>
  <dcterms:modified xsi:type="dcterms:W3CDTF">2019-04-17T19:58:11Z</dcterms:modified>
</cp:coreProperties>
</file>