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70"/>
  </p:notesMasterIdLst>
  <p:sldIdLst>
    <p:sldId id="256" r:id="rId2"/>
    <p:sldId id="338" r:id="rId3"/>
    <p:sldId id="339" r:id="rId4"/>
    <p:sldId id="340" r:id="rId5"/>
    <p:sldId id="341" r:id="rId6"/>
    <p:sldId id="342" r:id="rId7"/>
    <p:sldId id="344" r:id="rId8"/>
    <p:sldId id="343" r:id="rId9"/>
    <p:sldId id="345" r:id="rId10"/>
    <p:sldId id="346" r:id="rId11"/>
    <p:sldId id="350" r:id="rId12"/>
    <p:sldId id="351" r:id="rId13"/>
    <p:sldId id="352" r:id="rId14"/>
    <p:sldId id="349" r:id="rId15"/>
    <p:sldId id="347" r:id="rId16"/>
    <p:sldId id="367" r:id="rId17"/>
    <p:sldId id="369" r:id="rId18"/>
    <p:sldId id="368" r:id="rId19"/>
    <p:sldId id="353" r:id="rId20"/>
    <p:sldId id="354" r:id="rId21"/>
    <p:sldId id="355" r:id="rId22"/>
    <p:sldId id="356" r:id="rId23"/>
    <p:sldId id="357" r:id="rId24"/>
    <p:sldId id="358" r:id="rId25"/>
    <p:sldId id="337" r:id="rId26"/>
    <p:sldId id="359" r:id="rId27"/>
    <p:sldId id="363" r:id="rId28"/>
    <p:sldId id="360" r:id="rId29"/>
    <p:sldId id="361" r:id="rId30"/>
    <p:sldId id="362" r:id="rId31"/>
    <p:sldId id="364" r:id="rId32"/>
    <p:sldId id="398" r:id="rId33"/>
    <p:sldId id="365" r:id="rId34"/>
    <p:sldId id="370" r:id="rId35"/>
    <p:sldId id="371" r:id="rId36"/>
    <p:sldId id="372" r:id="rId37"/>
    <p:sldId id="366" r:id="rId38"/>
    <p:sldId id="379" r:id="rId39"/>
    <p:sldId id="399" r:id="rId40"/>
    <p:sldId id="380" r:id="rId41"/>
    <p:sldId id="381" r:id="rId42"/>
    <p:sldId id="385" r:id="rId43"/>
    <p:sldId id="395" r:id="rId44"/>
    <p:sldId id="396" r:id="rId45"/>
    <p:sldId id="397" r:id="rId46"/>
    <p:sldId id="287" r:id="rId47"/>
    <p:sldId id="334" r:id="rId48"/>
    <p:sldId id="288" r:id="rId49"/>
    <p:sldId id="322" r:id="rId50"/>
    <p:sldId id="326" r:id="rId51"/>
    <p:sldId id="373" r:id="rId52"/>
    <p:sldId id="374" r:id="rId53"/>
    <p:sldId id="375" r:id="rId54"/>
    <p:sldId id="257" r:id="rId55"/>
    <p:sldId id="335" r:id="rId56"/>
    <p:sldId id="328" r:id="rId57"/>
    <p:sldId id="272" r:id="rId58"/>
    <p:sldId id="274" r:id="rId59"/>
    <p:sldId id="278" r:id="rId60"/>
    <p:sldId id="279" r:id="rId61"/>
    <p:sldId id="277" r:id="rId62"/>
    <p:sldId id="336" r:id="rId63"/>
    <p:sldId id="400" r:id="rId64"/>
    <p:sldId id="401" r:id="rId65"/>
    <p:sldId id="402" r:id="rId66"/>
    <p:sldId id="403" r:id="rId67"/>
    <p:sldId id="377" r:id="rId68"/>
    <p:sldId id="378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 varScale="1">
        <p:scale>
          <a:sx n="51" d="100"/>
          <a:sy n="51" d="100"/>
        </p:scale>
        <p:origin x="36" y="8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lotnick\Desktop\Presentations\Fermi\Multifractal%20mode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lotnick\Desktop\Presentations\Fermi\Multifractal%20mode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lotnick\Desktop\Presentations\Fermi\Multifractal%20mode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lotnick\Desktop\Presentations\Fermi\Multifractal%20mode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lotnick\Desktop\Presentations\Fermi\Multifractal%20model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Switch 1</c:v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Sheet1!$A$1:$A$180</c:f>
              <c:numCache>
                <c:formatCode>General</c:formatCode>
                <c:ptCount val="18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</c:numCache>
            </c:numRef>
          </c:xVal>
          <c:yVal>
            <c:numRef>
              <c:f>Sheet1!$E$1:$E$180</c:f>
              <c:numCache>
                <c:formatCode>General</c:formatCode>
                <c:ptCount val="180"/>
                <c:pt idx="0">
                  <c:v>0.52616797812147187</c:v>
                </c:pt>
                <c:pt idx="1">
                  <c:v>0.55226423163382676</c:v>
                </c:pt>
                <c:pt idx="2">
                  <c:v>0.57821723252011548</c:v>
                </c:pt>
                <c:pt idx="3">
                  <c:v>0.6039558454088797</c:v>
                </c:pt>
                <c:pt idx="4">
                  <c:v>0.62940952255126037</c:v>
                </c:pt>
                <c:pt idx="5">
                  <c:v>0.65450849718747373</c:v>
                </c:pt>
                <c:pt idx="6">
                  <c:v>0.67918397477265013</c:v>
                </c:pt>
                <c:pt idx="7">
                  <c:v>0.70336832153790008</c:v>
                </c:pt>
                <c:pt idx="8">
                  <c:v>0.72699524986977337</c:v>
                </c:pt>
                <c:pt idx="9">
                  <c:v>0.75</c:v>
                </c:pt>
                <c:pt idx="10">
                  <c:v>0.77231951750751349</c:v>
                </c:pt>
                <c:pt idx="11">
                  <c:v>0.79389262614623657</c:v>
                </c:pt>
                <c:pt idx="12">
                  <c:v>0.81466019552491864</c:v>
                </c:pt>
                <c:pt idx="13">
                  <c:v>0.83456530317942912</c:v>
                </c:pt>
                <c:pt idx="14">
                  <c:v>0.85355339059327373</c:v>
                </c:pt>
                <c:pt idx="15">
                  <c:v>0.87157241273869701</c:v>
                </c:pt>
                <c:pt idx="16">
                  <c:v>0.88857298072848545</c:v>
                </c:pt>
                <c:pt idx="17">
                  <c:v>0.90450849718747373</c:v>
                </c:pt>
                <c:pt idx="18">
                  <c:v>0.91933528397271203</c:v>
                </c:pt>
                <c:pt idx="19">
                  <c:v>0.9330127018922193</c:v>
                </c:pt>
                <c:pt idx="20">
                  <c:v>0.94550326209418389</c:v>
                </c:pt>
                <c:pt idx="21">
                  <c:v>0.95677272882130038</c:v>
                </c:pt>
                <c:pt idx="22">
                  <c:v>0.96679021324860082</c:v>
                </c:pt>
                <c:pt idx="23">
                  <c:v>0.97552825814757682</c:v>
                </c:pt>
                <c:pt idx="24">
                  <c:v>0.9829629131445341</c:v>
                </c:pt>
                <c:pt idx="25">
                  <c:v>0.98907380036690284</c:v>
                </c:pt>
                <c:pt idx="26">
                  <c:v>0.99384417029756889</c:v>
                </c:pt>
                <c:pt idx="27">
                  <c:v>0.99726094768413664</c:v>
                </c:pt>
                <c:pt idx="28">
                  <c:v>0.99931476737728686</c:v>
                </c:pt>
                <c:pt idx="29">
                  <c:v>1</c:v>
                </c:pt>
                <c:pt idx="30">
                  <c:v>0.99931476737728686</c:v>
                </c:pt>
                <c:pt idx="31">
                  <c:v>0.99726094768413676</c:v>
                </c:pt>
                <c:pt idx="32">
                  <c:v>0.99384417029756889</c:v>
                </c:pt>
                <c:pt idx="33">
                  <c:v>0.98907380036690284</c:v>
                </c:pt>
                <c:pt idx="34">
                  <c:v>0.9829629131445341</c:v>
                </c:pt>
                <c:pt idx="35">
                  <c:v>0.97552825814757682</c:v>
                </c:pt>
                <c:pt idx="36">
                  <c:v>0.96679021324860082</c:v>
                </c:pt>
                <c:pt idx="37">
                  <c:v>0.95677272882130049</c:v>
                </c:pt>
                <c:pt idx="38">
                  <c:v>0.94550326209418389</c:v>
                </c:pt>
                <c:pt idx="39">
                  <c:v>0.93301270189221941</c:v>
                </c:pt>
                <c:pt idx="40">
                  <c:v>0.91933528397271203</c:v>
                </c:pt>
                <c:pt idx="41">
                  <c:v>0.90450849718747373</c:v>
                </c:pt>
                <c:pt idx="42">
                  <c:v>0.88857298072848545</c:v>
                </c:pt>
                <c:pt idx="43">
                  <c:v>0.87157241273869712</c:v>
                </c:pt>
                <c:pt idx="44">
                  <c:v>0.85355339059327373</c:v>
                </c:pt>
                <c:pt idx="45">
                  <c:v>0.83456530317942912</c:v>
                </c:pt>
                <c:pt idx="46">
                  <c:v>0.81466019552491886</c:v>
                </c:pt>
                <c:pt idx="47">
                  <c:v>0.79389262614623668</c:v>
                </c:pt>
                <c:pt idx="48">
                  <c:v>0.77231951750751349</c:v>
                </c:pt>
                <c:pt idx="49">
                  <c:v>0.75</c:v>
                </c:pt>
                <c:pt idx="50">
                  <c:v>0.72699524986977337</c:v>
                </c:pt>
                <c:pt idx="51">
                  <c:v>0.70336832153790019</c:v>
                </c:pt>
                <c:pt idx="52">
                  <c:v>0.67918397477265013</c:v>
                </c:pt>
                <c:pt idx="53">
                  <c:v>0.65450849718747373</c:v>
                </c:pt>
                <c:pt idx="54">
                  <c:v>0.62940952255126048</c:v>
                </c:pt>
                <c:pt idx="55">
                  <c:v>0.6039558454088797</c:v>
                </c:pt>
                <c:pt idx="56">
                  <c:v>0.57821723252011548</c:v>
                </c:pt>
                <c:pt idx="57">
                  <c:v>0.55226423163382687</c:v>
                </c:pt>
                <c:pt idx="58">
                  <c:v>0.52616797812147187</c:v>
                </c:pt>
                <c:pt idx="59">
                  <c:v>0.50000000000000011</c:v>
                </c:pt>
                <c:pt idx="60">
                  <c:v>0.47383202187852824</c:v>
                </c:pt>
                <c:pt idx="61">
                  <c:v>0.44773576836617346</c:v>
                </c:pt>
                <c:pt idx="62">
                  <c:v>0.42178276747988463</c:v>
                </c:pt>
                <c:pt idx="63">
                  <c:v>0.39604415459112047</c:v>
                </c:pt>
                <c:pt idx="64">
                  <c:v>0.37059047744873985</c:v>
                </c:pt>
                <c:pt idx="65">
                  <c:v>0.34549150281252616</c:v>
                </c:pt>
                <c:pt idx="66">
                  <c:v>0.32081602522734975</c:v>
                </c:pt>
                <c:pt idx="67">
                  <c:v>0.29663167846210009</c:v>
                </c:pt>
                <c:pt idx="68">
                  <c:v>0.27300475013022685</c:v>
                </c:pt>
                <c:pt idx="69">
                  <c:v>0.24999999999999994</c:v>
                </c:pt>
                <c:pt idx="70">
                  <c:v>0.22768048249248646</c:v>
                </c:pt>
                <c:pt idx="71">
                  <c:v>0.20610737385376349</c:v>
                </c:pt>
                <c:pt idx="72">
                  <c:v>0.18533980447508119</c:v>
                </c:pt>
                <c:pt idx="73">
                  <c:v>0.16543469682057088</c:v>
                </c:pt>
                <c:pt idx="74">
                  <c:v>0.14644660940672627</c:v>
                </c:pt>
                <c:pt idx="75">
                  <c:v>0.12842758726130299</c:v>
                </c:pt>
                <c:pt idx="76">
                  <c:v>0.11142701927151444</c:v>
                </c:pt>
                <c:pt idx="77">
                  <c:v>9.549150281252633E-2</c:v>
                </c:pt>
                <c:pt idx="78">
                  <c:v>8.0664716027287975E-2</c:v>
                </c:pt>
                <c:pt idx="79">
                  <c:v>6.6987298107780813E-2</c:v>
                </c:pt>
                <c:pt idx="80">
                  <c:v>5.4496737905816106E-2</c:v>
                </c:pt>
                <c:pt idx="81">
                  <c:v>4.3227271178699511E-2</c:v>
                </c:pt>
                <c:pt idx="82">
                  <c:v>3.3209786751399184E-2</c:v>
                </c:pt>
                <c:pt idx="83">
                  <c:v>2.4471741852423234E-2</c:v>
                </c:pt>
                <c:pt idx="84">
                  <c:v>1.7037086855465844E-2</c:v>
                </c:pt>
                <c:pt idx="85">
                  <c:v>1.0926199633097211E-2</c:v>
                </c:pt>
                <c:pt idx="86">
                  <c:v>6.1558297024311703E-3</c:v>
                </c:pt>
                <c:pt idx="87">
                  <c:v>2.7390523158632996E-3</c:v>
                </c:pt>
                <c:pt idx="88">
                  <c:v>6.8523262271308338E-4</c:v>
                </c:pt>
                <c:pt idx="89">
                  <c:v>0</c:v>
                </c:pt>
                <c:pt idx="90">
                  <c:v>6.8523262271308338E-4</c:v>
                </c:pt>
                <c:pt idx="91">
                  <c:v>2.7390523158632996E-3</c:v>
                </c:pt>
                <c:pt idx="92">
                  <c:v>6.1558297024311148E-3</c:v>
                </c:pt>
                <c:pt idx="93">
                  <c:v>1.09261996330971E-2</c:v>
                </c:pt>
                <c:pt idx="94">
                  <c:v>1.7037086855465899E-2</c:v>
                </c:pt>
                <c:pt idx="95">
                  <c:v>2.4471741852423179E-2</c:v>
                </c:pt>
                <c:pt idx="96">
                  <c:v>3.3209786751398962E-2</c:v>
                </c:pt>
                <c:pt idx="97">
                  <c:v>4.3227271178699622E-2</c:v>
                </c:pt>
                <c:pt idx="98">
                  <c:v>5.4496737905816051E-2</c:v>
                </c:pt>
                <c:pt idx="99">
                  <c:v>6.6987298107780702E-2</c:v>
                </c:pt>
                <c:pt idx="100">
                  <c:v>8.0664716027287864E-2</c:v>
                </c:pt>
                <c:pt idx="101">
                  <c:v>9.5491502812526219E-2</c:v>
                </c:pt>
                <c:pt idx="102">
                  <c:v>0.1114270192715146</c:v>
                </c:pt>
                <c:pt idx="103">
                  <c:v>0.12842758726130271</c:v>
                </c:pt>
                <c:pt idx="104">
                  <c:v>0.14644660940672616</c:v>
                </c:pt>
                <c:pt idx="105">
                  <c:v>0.16543469682057094</c:v>
                </c:pt>
                <c:pt idx="106">
                  <c:v>0.18533980447508108</c:v>
                </c:pt>
                <c:pt idx="107">
                  <c:v>0.20610737385376332</c:v>
                </c:pt>
                <c:pt idx="108">
                  <c:v>0.22768048249248651</c:v>
                </c:pt>
                <c:pt idx="109">
                  <c:v>0.24999999999999978</c:v>
                </c:pt>
                <c:pt idx="110">
                  <c:v>0.27300475013022651</c:v>
                </c:pt>
                <c:pt idx="111">
                  <c:v>0.29663167846209992</c:v>
                </c:pt>
                <c:pt idx="112">
                  <c:v>0.32081602522734964</c:v>
                </c:pt>
                <c:pt idx="113">
                  <c:v>0.34549150281252616</c:v>
                </c:pt>
                <c:pt idx="114">
                  <c:v>0.37059047744873963</c:v>
                </c:pt>
                <c:pt idx="115">
                  <c:v>0.39604415459112008</c:v>
                </c:pt>
                <c:pt idx="116">
                  <c:v>0.42178276747988441</c:v>
                </c:pt>
                <c:pt idx="117">
                  <c:v>0.44773576836617329</c:v>
                </c:pt>
                <c:pt idx="118">
                  <c:v>0.4738320218785278</c:v>
                </c:pt>
                <c:pt idx="119">
                  <c:v>0.49999999999999989</c:v>
                </c:pt>
                <c:pt idx="120">
                  <c:v>0.52616797812147198</c:v>
                </c:pt>
                <c:pt idx="121">
                  <c:v>0.55226423163382643</c:v>
                </c:pt>
                <c:pt idx="122">
                  <c:v>0.57821723252011537</c:v>
                </c:pt>
                <c:pt idx="123">
                  <c:v>0.60395584540887925</c:v>
                </c:pt>
                <c:pt idx="124">
                  <c:v>0.62940952255126015</c:v>
                </c:pt>
                <c:pt idx="125">
                  <c:v>0.65450849718747361</c:v>
                </c:pt>
                <c:pt idx="126">
                  <c:v>0.6791839747726498</c:v>
                </c:pt>
                <c:pt idx="127">
                  <c:v>0.70336832153789985</c:v>
                </c:pt>
                <c:pt idx="128">
                  <c:v>0.72699524986977371</c:v>
                </c:pt>
                <c:pt idx="129">
                  <c:v>0.74999999999999967</c:v>
                </c:pt>
                <c:pt idx="130">
                  <c:v>0.77231951750751326</c:v>
                </c:pt>
                <c:pt idx="131">
                  <c:v>0.79389262614623679</c:v>
                </c:pt>
                <c:pt idx="132">
                  <c:v>0.81466019552491842</c:v>
                </c:pt>
                <c:pt idx="133">
                  <c:v>0.83456530317942923</c:v>
                </c:pt>
                <c:pt idx="134">
                  <c:v>0.85355339059327329</c:v>
                </c:pt>
                <c:pt idx="135">
                  <c:v>0.87157241273869679</c:v>
                </c:pt>
                <c:pt idx="136">
                  <c:v>0.88857298072848556</c:v>
                </c:pt>
                <c:pt idx="137">
                  <c:v>0.90450849718747339</c:v>
                </c:pt>
                <c:pt idx="138">
                  <c:v>0.91933528397271203</c:v>
                </c:pt>
                <c:pt idx="139">
                  <c:v>0.93301270189221941</c:v>
                </c:pt>
                <c:pt idx="140">
                  <c:v>0.94550326209418389</c:v>
                </c:pt>
                <c:pt idx="141">
                  <c:v>0.95677272882130038</c:v>
                </c:pt>
                <c:pt idx="142">
                  <c:v>0.96679021324860093</c:v>
                </c:pt>
                <c:pt idx="143">
                  <c:v>0.97552825814757682</c:v>
                </c:pt>
                <c:pt idx="144">
                  <c:v>0.9829629131445341</c:v>
                </c:pt>
                <c:pt idx="145">
                  <c:v>0.98907380036690284</c:v>
                </c:pt>
                <c:pt idx="146">
                  <c:v>0.99384417029756889</c:v>
                </c:pt>
                <c:pt idx="147">
                  <c:v>0.99726094768413664</c:v>
                </c:pt>
                <c:pt idx="148">
                  <c:v>0.99931476737728686</c:v>
                </c:pt>
                <c:pt idx="149">
                  <c:v>1</c:v>
                </c:pt>
                <c:pt idx="150">
                  <c:v>0.99931476737728686</c:v>
                </c:pt>
                <c:pt idx="151">
                  <c:v>0.99726094768413676</c:v>
                </c:pt>
                <c:pt idx="152">
                  <c:v>0.99384417029756889</c:v>
                </c:pt>
                <c:pt idx="153">
                  <c:v>0.98907380036690273</c:v>
                </c:pt>
                <c:pt idx="154">
                  <c:v>0.98296291314453421</c:v>
                </c:pt>
                <c:pt idx="155">
                  <c:v>0.97552825814757682</c:v>
                </c:pt>
                <c:pt idx="156">
                  <c:v>0.96679021324860082</c:v>
                </c:pt>
                <c:pt idx="157">
                  <c:v>0.95677272882130038</c:v>
                </c:pt>
                <c:pt idx="158">
                  <c:v>0.94550326209418378</c:v>
                </c:pt>
                <c:pt idx="159">
                  <c:v>0.93301270189221963</c:v>
                </c:pt>
                <c:pt idx="160">
                  <c:v>0.91933528397271225</c:v>
                </c:pt>
                <c:pt idx="161">
                  <c:v>0.90450849718747384</c:v>
                </c:pt>
                <c:pt idx="162">
                  <c:v>0.88857298072848545</c:v>
                </c:pt>
                <c:pt idx="163">
                  <c:v>0.87157241273869701</c:v>
                </c:pt>
                <c:pt idx="164">
                  <c:v>0.85355339059327351</c:v>
                </c:pt>
                <c:pt idx="165">
                  <c:v>0.83456530317942945</c:v>
                </c:pt>
                <c:pt idx="166">
                  <c:v>0.81466019552491897</c:v>
                </c:pt>
                <c:pt idx="167">
                  <c:v>0.79389262614623668</c:v>
                </c:pt>
                <c:pt idx="168">
                  <c:v>0.77231951750751349</c:v>
                </c:pt>
                <c:pt idx="169">
                  <c:v>0.74999999999999989</c:v>
                </c:pt>
                <c:pt idx="170">
                  <c:v>0.72699524986977315</c:v>
                </c:pt>
                <c:pt idx="171">
                  <c:v>0.70336832153790052</c:v>
                </c:pt>
                <c:pt idx="172">
                  <c:v>0.67918397477265047</c:v>
                </c:pt>
                <c:pt idx="173">
                  <c:v>0.65450849718747395</c:v>
                </c:pt>
                <c:pt idx="174">
                  <c:v>0.62940952255126037</c:v>
                </c:pt>
                <c:pt idx="175">
                  <c:v>0.60395584540887959</c:v>
                </c:pt>
                <c:pt idx="176">
                  <c:v>0.57821723252011603</c:v>
                </c:pt>
                <c:pt idx="177">
                  <c:v>0.55226423163382721</c:v>
                </c:pt>
                <c:pt idx="178">
                  <c:v>0.5261679781214722</c:v>
                </c:pt>
                <c:pt idx="179">
                  <c:v>0.50000000000000022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525-40D7-8398-29321304F6F2}"/>
            </c:ext>
          </c:extLst>
        </c:ser>
        <c:ser>
          <c:idx val="2"/>
          <c:order val="1"/>
          <c:tx>
            <c:v>Switch 2</c:v>
          </c:tx>
          <c:spPr>
            <a:ln w="95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Sheet1!$A$1:$A$180</c:f>
              <c:numCache>
                <c:formatCode>General</c:formatCode>
                <c:ptCount val="18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</c:numCache>
            </c:numRef>
          </c:xVal>
          <c:yVal>
            <c:numRef>
              <c:f>Sheet1!$G$1:$G$180</c:f>
              <c:numCache>
                <c:formatCode>General</c:formatCode>
                <c:ptCount val="180"/>
                <c:pt idx="0">
                  <c:v>0.57821723252011548</c:v>
                </c:pt>
                <c:pt idx="1">
                  <c:v>0.65450849718747373</c:v>
                </c:pt>
                <c:pt idx="2">
                  <c:v>0.72699524986977337</c:v>
                </c:pt>
                <c:pt idx="3">
                  <c:v>0.79389262614623657</c:v>
                </c:pt>
                <c:pt idx="4">
                  <c:v>0.85355339059327373</c:v>
                </c:pt>
                <c:pt idx="5">
                  <c:v>0.90450849718747373</c:v>
                </c:pt>
                <c:pt idx="6">
                  <c:v>0.94550326209418389</c:v>
                </c:pt>
                <c:pt idx="7">
                  <c:v>0.97552825814757682</c:v>
                </c:pt>
                <c:pt idx="8">
                  <c:v>0.99384417029756889</c:v>
                </c:pt>
                <c:pt idx="9">
                  <c:v>1</c:v>
                </c:pt>
                <c:pt idx="10">
                  <c:v>0.99384417029756889</c:v>
                </c:pt>
                <c:pt idx="11">
                  <c:v>0.97552825814757682</c:v>
                </c:pt>
                <c:pt idx="12">
                  <c:v>0.94550326209418389</c:v>
                </c:pt>
                <c:pt idx="13">
                  <c:v>0.90450849718747373</c:v>
                </c:pt>
                <c:pt idx="14">
                  <c:v>0.85355339059327373</c:v>
                </c:pt>
                <c:pt idx="15">
                  <c:v>0.79389262614623668</c:v>
                </c:pt>
                <c:pt idx="16">
                  <c:v>0.72699524986977337</c:v>
                </c:pt>
                <c:pt idx="17">
                  <c:v>0.65450849718747373</c:v>
                </c:pt>
                <c:pt idx="18">
                  <c:v>0.57821723252011548</c:v>
                </c:pt>
                <c:pt idx="19">
                  <c:v>0.50000000000000011</c:v>
                </c:pt>
                <c:pt idx="20">
                  <c:v>0.42178276747988463</c:v>
                </c:pt>
                <c:pt idx="21">
                  <c:v>0.34549150281252616</c:v>
                </c:pt>
                <c:pt idx="22">
                  <c:v>0.27300475013022685</c:v>
                </c:pt>
                <c:pt idx="23">
                  <c:v>0.20610737385376349</c:v>
                </c:pt>
                <c:pt idx="24">
                  <c:v>0.14644660940672627</c:v>
                </c:pt>
                <c:pt idx="25">
                  <c:v>9.549150281252633E-2</c:v>
                </c:pt>
                <c:pt idx="26">
                  <c:v>5.4496737905816106E-2</c:v>
                </c:pt>
                <c:pt idx="27">
                  <c:v>2.4471741852423234E-2</c:v>
                </c:pt>
                <c:pt idx="28">
                  <c:v>6.1558297024311703E-3</c:v>
                </c:pt>
                <c:pt idx="29">
                  <c:v>0</c:v>
                </c:pt>
                <c:pt idx="30">
                  <c:v>6.1558297024311148E-3</c:v>
                </c:pt>
                <c:pt idx="31">
                  <c:v>2.4471741852423179E-2</c:v>
                </c:pt>
                <c:pt idx="32">
                  <c:v>5.4496737905816051E-2</c:v>
                </c:pt>
                <c:pt idx="33">
                  <c:v>9.5491502812526219E-2</c:v>
                </c:pt>
                <c:pt idx="34">
                  <c:v>0.14644660940672616</c:v>
                </c:pt>
                <c:pt idx="35">
                  <c:v>0.20610737385376332</c:v>
                </c:pt>
                <c:pt idx="36">
                  <c:v>0.27300475013022651</c:v>
                </c:pt>
                <c:pt idx="37">
                  <c:v>0.34549150281252616</c:v>
                </c:pt>
                <c:pt idx="38">
                  <c:v>0.42178276747988441</c:v>
                </c:pt>
                <c:pt idx="39">
                  <c:v>0.49999999999999989</c:v>
                </c:pt>
                <c:pt idx="40">
                  <c:v>0.57821723252011537</c:v>
                </c:pt>
                <c:pt idx="41">
                  <c:v>0.65450849718747361</c:v>
                </c:pt>
                <c:pt idx="42">
                  <c:v>0.72699524986977371</c:v>
                </c:pt>
                <c:pt idx="43">
                  <c:v>0.79389262614623679</c:v>
                </c:pt>
                <c:pt idx="44">
                  <c:v>0.85355339059327329</c:v>
                </c:pt>
                <c:pt idx="45">
                  <c:v>0.90450849718747339</c:v>
                </c:pt>
                <c:pt idx="46">
                  <c:v>0.94550326209418389</c:v>
                </c:pt>
                <c:pt idx="47">
                  <c:v>0.97552825814757682</c:v>
                </c:pt>
                <c:pt idx="48">
                  <c:v>0.99384417029756889</c:v>
                </c:pt>
                <c:pt idx="49">
                  <c:v>1</c:v>
                </c:pt>
                <c:pt idx="50">
                  <c:v>0.99384417029756889</c:v>
                </c:pt>
                <c:pt idx="51">
                  <c:v>0.97552825814757682</c:v>
                </c:pt>
                <c:pt idx="52">
                  <c:v>0.94550326209418378</c:v>
                </c:pt>
                <c:pt idx="53">
                  <c:v>0.90450849718747384</c:v>
                </c:pt>
                <c:pt idx="54">
                  <c:v>0.85355339059327351</c:v>
                </c:pt>
                <c:pt idx="55">
                  <c:v>0.79389262614623668</c:v>
                </c:pt>
                <c:pt idx="56">
                  <c:v>0.72699524986977315</c:v>
                </c:pt>
                <c:pt idx="57">
                  <c:v>0.65450849718747395</c:v>
                </c:pt>
                <c:pt idx="58">
                  <c:v>0.57821723252011603</c:v>
                </c:pt>
                <c:pt idx="59">
                  <c:v>0.50000000000000022</c:v>
                </c:pt>
                <c:pt idx="60">
                  <c:v>0.42178276747988519</c:v>
                </c:pt>
                <c:pt idx="61">
                  <c:v>0.3454915028125265</c:v>
                </c:pt>
                <c:pt idx="62">
                  <c:v>0.27300475013022718</c:v>
                </c:pt>
                <c:pt idx="63">
                  <c:v>0.2061073738537636</c:v>
                </c:pt>
                <c:pt idx="64">
                  <c:v>0.14644660940672605</c:v>
                </c:pt>
                <c:pt idx="65">
                  <c:v>9.5491502812526385E-2</c:v>
                </c:pt>
                <c:pt idx="66">
                  <c:v>5.449673790581594E-2</c:v>
                </c:pt>
                <c:pt idx="67">
                  <c:v>2.447174185242329E-2</c:v>
                </c:pt>
                <c:pt idx="68">
                  <c:v>6.1558297024311148E-3</c:v>
                </c:pt>
                <c:pt idx="69">
                  <c:v>0</c:v>
                </c:pt>
                <c:pt idx="70">
                  <c:v>6.1558297024310593E-3</c:v>
                </c:pt>
                <c:pt idx="71">
                  <c:v>2.4471741852423123E-2</c:v>
                </c:pt>
                <c:pt idx="72">
                  <c:v>5.4496737905816162E-2</c:v>
                </c:pt>
                <c:pt idx="73">
                  <c:v>9.5491502812526163E-2</c:v>
                </c:pt>
                <c:pt idx="74">
                  <c:v>0.14644660940672638</c:v>
                </c:pt>
                <c:pt idx="75">
                  <c:v>0.20610737385376326</c:v>
                </c:pt>
                <c:pt idx="76">
                  <c:v>0.27300475013022596</c:v>
                </c:pt>
                <c:pt idx="77">
                  <c:v>0.34549150281252605</c:v>
                </c:pt>
                <c:pt idx="78">
                  <c:v>0.42178276747988386</c:v>
                </c:pt>
                <c:pt idx="79">
                  <c:v>0.49999999999999978</c:v>
                </c:pt>
                <c:pt idx="80">
                  <c:v>0.5782172325201147</c:v>
                </c:pt>
                <c:pt idx="81">
                  <c:v>0.6545084971874735</c:v>
                </c:pt>
                <c:pt idx="82">
                  <c:v>0.72699524986977271</c:v>
                </c:pt>
                <c:pt idx="83">
                  <c:v>0.79389262614623635</c:v>
                </c:pt>
                <c:pt idx="84">
                  <c:v>0.85355339059327329</c:v>
                </c:pt>
                <c:pt idx="85">
                  <c:v>0.90450849718747406</c:v>
                </c:pt>
                <c:pt idx="86">
                  <c:v>0.94550326209418367</c:v>
                </c:pt>
                <c:pt idx="87">
                  <c:v>0.97552825814757704</c:v>
                </c:pt>
                <c:pt idx="88">
                  <c:v>0.99384417029756877</c:v>
                </c:pt>
                <c:pt idx="89">
                  <c:v>1</c:v>
                </c:pt>
                <c:pt idx="90">
                  <c:v>0.99384417029756889</c:v>
                </c:pt>
                <c:pt idx="91">
                  <c:v>0.97552825814757715</c:v>
                </c:pt>
                <c:pt idx="92">
                  <c:v>0.94550326209418389</c:v>
                </c:pt>
                <c:pt idx="93">
                  <c:v>0.90450849718747395</c:v>
                </c:pt>
                <c:pt idx="94">
                  <c:v>0.85355339059327373</c:v>
                </c:pt>
                <c:pt idx="95">
                  <c:v>0.79389262614623679</c:v>
                </c:pt>
                <c:pt idx="96">
                  <c:v>0.72699524986977326</c:v>
                </c:pt>
                <c:pt idx="97">
                  <c:v>0.65450849718747395</c:v>
                </c:pt>
                <c:pt idx="98">
                  <c:v>0.57821723252011525</c:v>
                </c:pt>
                <c:pt idx="99">
                  <c:v>0.50000000000000033</c:v>
                </c:pt>
                <c:pt idx="100">
                  <c:v>0.42178276747988441</c:v>
                </c:pt>
                <c:pt idx="101">
                  <c:v>0.34549150281252744</c:v>
                </c:pt>
                <c:pt idx="102">
                  <c:v>0.27300475013022729</c:v>
                </c:pt>
                <c:pt idx="103">
                  <c:v>0.20610737385376371</c:v>
                </c:pt>
                <c:pt idx="104">
                  <c:v>0.14644660940672743</c:v>
                </c:pt>
                <c:pt idx="105">
                  <c:v>9.5491502812525941E-2</c:v>
                </c:pt>
                <c:pt idx="106">
                  <c:v>5.4496737905816439E-2</c:v>
                </c:pt>
                <c:pt idx="107">
                  <c:v>2.447174185242329E-2</c:v>
                </c:pt>
                <c:pt idx="108">
                  <c:v>6.1558297024311148E-3</c:v>
                </c:pt>
                <c:pt idx="109">
                  <c:v>0</c:v>
                </c:pt>
                <c:pt idx="110">
                  <c:v>6.1558297024310038E-3</c:v>
                </c:pt>
                <c:pt idx="111">
                  <c:v>2.4471741852423123E-2</c:v>
                </c:pt>
                <c:pt idx="112">
                  <c:v>5.4496737905816106E-2</c:v>
                </c:pt>
                <c:pt idx="113">
                  <c:v>9.5491502812526607E-2</c:v>
                </c:pt>
                <c:pt idx="114">
                  <c:v>0.14644660940672566</c:v>
                </c:pt>
                <c:pt idx="115">
                  <c:v>0.20610737385376315</c:v>
                </c:pt>
                <c:pt idx="116">
                  <c:v>0.27300475013022668</c:v>
                </c:pt>
                <c:pt idx="117">
                  <c:v>0.34549150281252511</c:v>
                </c:pt>
                <c:pt idx="118">
                  <c:v>0.42178276747988375</c:v>
                </c:pt>
                <c:pt idx="119">
                  <c:v>0.49999999999999961</c:v>
                </c:pt>
                <c:pt idx="120">
                  <c:v>0.57821723252011548</c:v>
                </c:pt>
                <c:pt idx="121">
                  <c:v>0.6545084971874725</c:v>
                </c:pt>
                <c:pt idx="122">
                  <c:v>0.72699524986977271</c:v>
                </c:pt>
                <c:pt idx="123">
                  <c:v>0.79389262614623624</c:v>
                </c:pt>
                <c:pt idx="124">
                  <c:v>0.85355339059327373</c:v>
                </c:pt>
                <c:pt idx="125">
                  <c:v>0.90450849718747295</c:v>
                </c:pt>
                <c:pt idx="126">
                  <c:v>0.94550326209418434</c:v>
                </c:pt>
                <c:pt idx="127">
                  <c:v>0.9755282581475766</c:v>
                </c:pt>
                <c:pt idx="128">
                  <c:v>0.99384417029756866</c:v>
                </c:pt>
                <c:pt idx="129">
                  <c:v>1</c:v>
                </c:pt>
                <c:pt idx="130">
                  <c:v>0.993844170297569</c:v>
                </c:pt>
                <c:pt idx="131">
                  <c:v>0.97552825814757693</c:v>
                </c:pt>
                <c:pt idx="132">
                  <c:v>0.94550326209418389</c:v>
                </c:pt>
                <c:pt idx="133">
                  <c:v>0.9045084971874735</c:v>
                </c:pt>
                <c:pt idx="134">
                  <c:v>0.8535533905932744</c:v>
                </c:pt>
                <c:pt idx="135">
                  <c:v>0.7938926261462369</c:v>
                </c:pt>
                <c:pt idx="136">
                  <c:v>0.72699524986977337</c:v>
                </c:pt>
                <c:pt idx="137">
                  <c:v>0.65450849718747328</c:v>
                </c:pt>
                <c:pt idx="138">
                  <c:v>0.57821723252011625</c:v>
                </c:pt>
                <c:pt idx="139">
                  <c:v>0.50000000000000044</c:v>
                </c:pt>
                <c:pt idx="140">
                  <c:v>0.42178276747988452</c:v>
                </c:pt>
                <c:pt idx="141">
                  <c:v>0.34549150281252755</c:v>
                </c:pt>
                <c:pt idx="142">
                  <c:v>0.2730047501302274</c:v>
                </c:pt>
                <c:pt idx="143">
                  <c:v>0.20610737385376376</c:v>
                </c:pt>
                <c:pt idx="144">
                  <c:v>0.14644660940672621</c:v>
                </c:pt>
                <c:pt idx="145">
                  <c:v>9.5491502812526052E-2</c:v>
                </c:pt>
                <c:pt idx="146">
                  <c:v>5.4496737905816495E-2</c:v>
                </c:pt>
                <c:pt idx="147">
                  <c:v>2.4471741852423345E-2</c:v>
                </c:pt>
                <c:pt idx="148">
                  <c:v>6.1558297024311148E-3</c:v>
                </c:pt>
                <c:pt idx="149">
                  <c:v>0</c:v>
                </c:pt>
                <c:pt idx="150">
                  <c:v>6.1558297024310038E-3</c:v>
                </c:pt>
                <c:pt idx="151">
                  <c:v>2.4471741852423068E-2</c:v>
                </c:pt>
                <c:pt idx="152">
                  <c:v>5.4496737905816051E-2</c:v>
                </c:pt>
                <c:pt idx="153">
                  <c:v>9.5491502812525497E-2</c:v>
                </c:pt>
                <c:pt idx="154">
                  <c:v>0.1464466094067256</c:v>
                </c:pt>
                <c:pt idx="155">
                  <c:v>0.20610737385376304</c:v>
                </c:pt>
                <c:pt idx="156">
                  <c:v>0.27300475013022657</c:v>
                </c:pt>
                <c:pt idx="157">
                  <c:v>0.34549150281252494</c:v>
                </c:pt>
                <c:pt idx="158">
                  <c:v>0.42178276747988364</c:v>
                </c:pt>
                <c:pt idx="159">
                  <c:v>0.4999999999999995</c:v>
                </c:pt>
                <c:pt idx="160">
                  <c:v>0.57821723252011537</c:v>
                </c:pt>
                <c:pt idx="161">
                  <c:v>0.65450849718747239</c:v>
                </c:pt>
                <c:pt idx="162">
                  <c:v>0.72699524986977249</c:v>
                </c:pt>
                <c:pt idx="163">
                  <c:v>0.79389262614623624</c:v>
                </c:pt>
                <c:pt idx="164">
                  <c:v>0.85355339059327373</c:v>
                </c:pt>
                <c:pt idx="165">
                  <c:v>0.90450849718747284</c:v>
                </c:pt>
                <c:pt idx="166">
                  <c:v>0.94550326209418345</c:v>
                </c:pt>
                <c:pt idx="167">
                  <c:v>0.9755282581475766</c:v>
                </c:pt>
                <c:pt idx="168">
                  <c:v>0.99384417029756855</c:v>
                </c:pt>
                <c:pt idx="169">
                  <c:v>1</c:v>
                </c:pt>
                <c:pt idx="170">
                  <c:v>0.993844170297569</c:v>
                </c:pt>
                <c:pt idx="171">
                  <c:v>0.97552825814757638</c:v>
                </c:pt>
                <c:pt idx="172">
                  <c:v>0.94550326209418478</c:v>
                </c:pt>
                <c:pt idx="173">
                  <c:v>0.90450849718747461</c:v>
                </c:pt>
                <c:pt idx="174">
                  <c:v>0.8535533905932744</c:v>
                </c:pt>
                <c:pt idx="175">
                  <c:v>0.79389262614623557</c:v>
                </c:pt>
                <c:pt idx="176">
                  <c:v>0.72699524986977504</c:v>
                </c:pt>
                <c:pt idx="177">
                  <c:v>0.65450849718747506</c:v>
                </c:pt>
                <c:pt idx="178">
                  <c:v>0.5782172325201147</c:v>
                </c:pt>
                <c:pt idx="179">
                  <c:v>0.50000000000000233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525-40D7-8398-29321304F6F2}"/>
            </c:ext>
          </c:extLst>
        </c:ser>
        <c:ser>
          <c:idx val="0"/>
          <c:order val="2"/>
          <c:tx>
            <c:v>Switch 3</c:v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Sheet1!$A$1:$A$180</c:f>
              <c:numCache>
                <c:formatCode>General</c:formatCode>
                <c:ptCount val="18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</c:numCache>
            </c:numRef>
          </c:xVal>
          <c:yVal>
            <c:numRef>
              <c:f>Sheet1!$I$1:$I$180</c:f>
              <c:numCache>
                <c:formatCode>General</c:formatCode>
                <c:ptCount val="180"/>
                <c:pt idx="0">
                  <c:v>0.72699524986977337</c:v>
                </c:pt>
                <c:pt idx="1">
                  <c:v>0.90450849718747373</c:v>
                </c:pt>
                <c:pt idx="2">
                  <c:v>0.99384417029756889</c:v>
                </c:pt>
                <c:pt idx="3">
                  <c:v>0.97552825814757682</c:v>
                </c:pt>
                <c:pt idx="4">
                  <c:v>0.85355339059327373</c:v>
                </c:pt>
                <c:pt idx="5">
                  <c:v>0.65450849718747373</c:v>
                </c:pt>
                <c:pt idx="6">
                  <c:v>0.42178276747988463</c:v>
                </c:pt>
                <c:pt idx="7">
                  <c:v>0.20610737385376349</c:v>
                </c:pt>
                <c:pt idx="8">
                  <c:v>5.4496737905816106E-2</c:v>
                </c:pt>
                <c:pt idx="9">
                  <c:v>0</c:v>
                </c:pt>
                <c:pt idx="10">
                  <c:v>5.4496737905816051E-2</c:v>
                </c:pt>
                <c:pt idx="11">
                  <c:v>0.20610737385376332</c:v>
                </c:pt>
                <c:pt idx="12">
                  <c:v>0.42178276747988441</c:v>
                </c:pt>
                <c:pt idx="13">
                  <c:v>0.65450849718747361</c:v>
                </c:pt>
                <c:pt idx="14">
                  <c:v>0.85355339059327329</c:v>
                </c:pt>
                <c:pt idx="15">
                  <c:v>0.97552825814757682</c:v>
                </c:pt>
                <c:pt idx="16">
                  <c:v>0.99384417029756889</c:v>
                </c:pt>
                <c:pt idx="17">
                  <c:v>0.90450849718747384</c:v>
                </c:pt>
                <c:pt idx="18">
                  <c:v>0.72699524986977315</c:v>
                </c:pt>
                <c:pt idx="19">
                  <c:v>0.50000000000000022</c:v>
                </c:pt>
                <c:pt idx="20">
                  <c:v>0.27300475013022718</c:v>
                </c:pt>
                <c:pt idx="21">
                  <c:v>9.5491502812526385E-2</c:v>
                </c:pt>
                <c:pt idx="22">
                  <c:v>6.1558297024311148E-3</c:v>
                </c:pt>
                <c:pt idx="23">
                  <c:v>2.4471741852423123E-2</c:v>
                </c:pt>
                <c:pt idx="24">
                  <c:v>0.14644660940672638</c:v>
                </c:pt>
                <c:pt idx="25">
                  <c:v>0.34549150281252605</c:v>
                </c:pt>
                <c:pt idx="26">
                  <c:v>0.5782172325201147</c:v>
                </c:pt>
                <c:pt idx="27">
                  <c:v>0.79389262614623635</c:v>
                </c:pt>
                <c:pt idx="28">
                  <c:v>0.94550326209418367</c:v>
                </c:pt>
                <c:pt idx="29">
                  <c:v>1</c:v>
                </c:pt>
                <c:pt idx="30">
                  <c:v>0.94550326209418389</c:v>
                </c:pt>
                <c:pt idx="31">
                  <c:v>0.79389262614623679</c:v>
                </c:pt>
                <c:pt idx="32">
                  <c:v>0.57821723252011525</c:v>
                </c:pt>
                <c:pt idx="33">
                  <c:v>0.34549150281252744</c:v>
                </c:pt>
                <c:pt idx="34">
                  <c:v>0.14644660940672743</c:v>
                </c:pt>
                <c:pt idx="35">
                  <c:v>2.447174185242329E-2</c:v>
                </c:pt>
                <c:pt idx="36">
                  <c:v>6.1558297024310038E-3</c:v>
                </c:pt>
                <c:pt idx="37">
                  <c:v>9.5491502812526607E-2</c:v>
                </c:pt>
                <c:pt idx="38">
                  <c:v>0.27300475013022668</c:v>
                </c:pt>
                <c:pt idx="39">
                  <c:v>0.49999999999999961</c:v>
                </c:pt>
                <c:pt idx="40">
                  <c:v>0.72699524986977271</c:v>
                </c:pt>
                <c:pt idx="41">
                  <c:v>0.90450849718747295</c:v>
                </c:pt>
                <c:pt idx="42">
                  <c:v>0.99384417029756866</c:v>
                </c:pt>
                <c:pt idx="43">
                  <c:v>0.97552825814757693</c:v>
                </c:pt>
                <c:pt idx="44">
                  <c:v>0.8535533905932744</c:v>
                </c:pt>
                <c:pt idx="45">
                  <c:v>0.65450849718747328</c:v>
                </c:pt>
                <c:pt idx="46">
                  <c:v>0.42178276747988452</c:v>
                </c:pt>
                <c:pt idx="47">
                  <c:v>0.20610737385376376</c:v>
                </c:pt>
                <c:pt idx="48">
                  <c:v>5.4496737905816495E-2</c:v>
                </c:pt>
                <c:pt idx="49">
                  <c:v>0</c:v>
                </c:pt>
                <c:pt idx="50">
                  <c:v>5.4496737905816051E-2</c:v>
                </c:pt>
                <c:pt idx="51">
                  <c:v>0.20610737385376304</c:v>
                </c:pt>
                <c:pt idx="52">
                  <c:v>0.42178276747988364</c:v>
                </c:pt>
                <c:pt idx="53">
                  <c:v>0.65450849718747239</c:v>
                </c:pt>
                <c:pt idx="54">
                  <c:v>0.85355339059327373</c:v>
                </c:pt>
                <c:pt idx="55">
                  <c:v>0.9755282581475766</c:v>
                </c:pt>
                <c:pt idx="56">
                  <c:v>0.993844170297569</c:v>
                </c:pt>
                <c:pt idx="57">
                  <c:v>0.90450849718747461</c:v>
                </c:pt>
                <c:pt idx="58">
                  <c:v>0.72699524986977504</c:v>
                </c:pt>
                <c:pt idx="59">
                  <c:v>0.50000000000000233</c:v>
                </c:pt>
                <c:pt idx="60">
                  <c:v>0.2730047501302259</c:v>
                </c:pt>
                <c:pt idx="61">
                  <c:v>9.5491502812526108E-2</c:v>
                </c:pt>
                <c:pt idx="62">
                  <c:v>6.1558297024311703E-3</c:v>
                </c:pt>
                <c:pt idx="63">
                  <c:v>2.4471741852423012E-2</c:v>
                </c:pt>
                <c:pt idx="64">
                  <c:v>0.14644660940672549</c:v>
                </c:pt>
                <c:pt idx="65">
                  <c:v>0.34549150281252655</c:v>
                </c:pt>
                <c:pt idx="66">
                  <c:v>0.57821723252011525</c:v>
                </c:pt>
                <c:pt idx="67">
                  <c:v>0.79389262614623468</c:v>
                </c:pt>
                <c:pt idx="68">
                  <c:v>0.94550326209418345</c:v>
                </c:pt>
                <c:pt idx="69">
                  <c:v>1</c:v>
                </c:pt>
                <c:pt idx="70">
                  <c:v>0.94550326209418323</c:v>
                </c:pt>
                <c:pt idx="71">
                  <c:v>0.79389262614623712</c:v>
                </c:pt>
                <c:pt idx="72">
                  <c:v>0.57821723252011481</c:v>
                </c:pt>
                <c:pt idx="73">
                  <c:v>0.34549150281252777</c:v>
                </c:pt>
                <c:pt idx="74">
                  <c:v>0.14644660940672644</c:v>
                </c:pt>
                <c:pt idx="75">
                  <c:v>2.4471741852422901E-2</c:v>
                </c:pt>
                <c:pt idx="76">
                  <c:v>6.1558297024309483E-3</c:v>
                </c:pt>
                <c:pt idx="77">
                  <c:v>9.5491502812526385E-2</c:v>
                </c:pt>
                <c:pt idx="78">
                  <c:v>0.27300475013022474</c:v>
                </c:pt>
                <c:pt idx="79">
                  <c:v>0.49999999999999928</c:v>
                </c:pt>
                <c:pt idx="80">
                  <c:v>0.72699524986977393</c:v>
                </c:pt>
                <c:pt idx="81">
                  <c:v>0.90450849718747273</c:v>
                </c:pt>
                <c:pt idx="82">
                  <c:v>0.99384417029756889</c:v>
                </c:pt>
                <c:pt idx="83">
                  <c:v>0.9755282581475776</c:v>
                </c:pt>
                <c:pt idx="84">
                  <c:v>0.85355339059327462</c:v>
                </c:pt>
                <c:pt idx="85">
                  <c:v>0.65450849718747706</c:v>
                </c:pt>
                <c:pt idx="86">
                  <c:v>0.42178276747988319</c:v>
                </c:pt>
                <c:pt idx="87">
                  <c:v>0.2061073738537641</c:v>
                </c:pt>
                <c:pt idx="88">
                  <c:v>5.4496737905815829E-2</c:v>
                </c:pt>
                <c:pt idx="89">
                  <c:v>0</c:v>
                </c:pt>
                <c:pt idx="90">
                  <c:v>5.4496737905815884E-2</c:v>
                </c:pt>
                <c:pt idx="91">
                  <c:v>0.20610737385376421</c:v>
                </c:pt>
                <c:pt idx="92">
                  <c:v>0.4217827674798833</c:v>
                </c:pt>
                <c:pt idx="93">
                  <c:v>0.65450849718747373</c:v>
                </c:pt>
                <c:pt idx="94">
                  <c:v>0.85355339059327218</c:v>
                </c:pt>
                <c:pt idx="95">
                  <c:v>0.97552825814757649</c:v>
                </c:pt>
                <c:pt idx="96">
                  <c:v>0.99384417029756933</c:v>
                </c:pt>
                <c:pt idx="97">
                  <c:v>0.90450849718747484</c:v>
                </c:pt>
                <c:pt idx="98">
                  <c:v>0.72699524986977693</c:v>
                </c:pt>
                <c:pt idx="99">
                  <c:v>0.49999999999999917</c:v>
                </c:pt>
                <c:pt idx="100">
                  <c:v>0.27300475013022463</c:v>
                </c:pt>
                <c:pt idx="101">
                  <c:v>9.549150281252633E-2</c:v>
                </c:pt>
                <c:pt idx="102">
                  <c:v>6.1558297024309483E-3</c:v>
                </c:pt>
                <c:pt idx="103">
                  <c:v>2.4471741852422901E-2</c:v>
                </c:pt>
                <c:pt idx="104">
                  <c:v>0.14644660940672649</c:v>
                </c:pt>
                <c:pt idx="105">
                  <c:v>0.3454915028125245</c:v>
                </c:pt>
                <c:pt idx="106">
                  <c:v>0.57821723252011492</c:v>
                </c:pt>
                <c:pt idx="107">
                  <c:v>0.79389262614623435</c:v>
                </c:pt>
                <c:pt idx="108">
                  <c:v>0.94550326209418323</c:v>
                </c:pt>
                <c:pt idx="109">
                  <c:v>1</c:v>
                </c:pt>
                <c:pt idx="110">
                  <c:v>0.94550326209418345</c:v>
                </c:pt>
                <c:pt idx="111">
                  <c:v>0.79389262614623735</c:v>
                </c:pt>
                <c:pt idx="112">
                  <c:v>0.57821723252011514</c:v>
                </c:pt>
                <c:pt idx="113">
                  <c:v>0.34549150281252816</c:v>
                </c:pt>
                <c:pt idx="114">
                  <c:v>0.14644660940672666</c:v>
                </c:pt>
                <c:pt idx="115">
                  <c:v>2.4471741852424067E-2</c:v>
                </c:pt>
                <c:pt idx="116">
                  <c:v>6.1558297024308928E-3</c:v>
                </c:pt>
                <c:pt idx="117">
                  <c:v>9.5491502812524109E-2</c:v>
                </c:pt>
                <c:pt idx="118">
                  <c:v>0.27300475013022441</c:v>
                </c:pt>
                <c:pt idx="119">
                  <c:v>0.49999999999999534</c:v>
                </c:pt>
                <c:pt idx="120">
                  <c:v>0.7269952498697736</c:v>
                </c:pt>
                <c:pt idx="121">
                  <c:v>0.90450849718747461</c:v>
                </c:pt>
                <c:pt idx="122">
                  <c:v>0.99384417029756877</c:v>
                </c:pt>
                <c:pt idx="123">
                  <c:v>0.9755282581475766</c:v>
                </c:pt>
                <c:pt idx="124">
                  <c:v>0.85355339059327484</c:v>
                </c:pt>
                <c:pt idx="125">
                  <c:v>0.65450849718747395</c:v>
                </c:pt>
                <c:pt idx="126">
                  <c:v>0.42178276747988702</c:v>
                </c:pt>
                <c:pt idx="127">
                  <c:v>0.20610737385376438</c:v>
                </c:pt>
                <c:pt idx="128">
                  <c:v>5.4496737905817605E-2</c:v>
                </c:pt>
                <c:pt idx="129">
                  <c:v>0</c:v>
                </c:pt>
                <c:pt idx="130">
                  <c:v>5.4496737905817327E-2</c:v>
                </c:pt>
                <c:pt idx="131">
                  <c:v>0.20610737385376388</c:v>
                </c:pt>
                <c:pt idx="132">
                  <c:v>0.42178276747988641</c:v>
                </c:pt>
                <c:pt idx="133">
                  <c:v>0.65450849718747339</c:v>
                </c:pt>
                <c:pt idx="134">
                  <c:v>0.85355339059327195</c:v>
                </c:pt>
                <c:pt idx="135">
                  <c:v>0.97552825814757527</c:v>
                </c:pt>
                <c:pt idx="136">
                  <c:v>0.99384417029756889</c:v>
                </c:pt>
                <c:pt idx="137">
                  <c:v>0.90450849718747506</c:v>
                </c:pt>
                <c:pt idx="138">
                  <c:v>0.72699524986977737</c:v>
                </c:pt>
                <c:pt idx="139">
                  <c:v>0.50000000000000666</c:v>
                </c:pt>
                <c:pt idx="140">
                  <c:v>0.27300475013022818</c:v>
                </c:pt>
                <c:pt idx="141">
                  <c:v>9.5491502812524443E-2</c:v>
                </c:pt>
                <c:pt idx="142">
                  <c:v>6.1558297024310038E-3</c:v>
                </c:pt>
                <c:pt idx="143">
                  <c:v>2.447174185242279E-2</c:v>
                </c:pt>
                <c:pt idx="144">
                  <c:v>0.14644660940672372</c:v>
                </c:pt>
                <c:pt idx="145">
                  <c:v>0.34549150281252755</c:v>
                </c:pt>
                <c:pt idx="146">
                  <c:v>0.57821723252011448</c:v>
                </c:pt>
                <c:pt idx="147">
                  <c:v>0.79389262614623402</c:v>
                </c:pt>
                <c:pt idx="148">
                  <c:v>0.94550326209418145</c:v>
                </c:pt>
                <c:pt idx="149">
                  <c:v>1</c:v>
                </c:pt>
                <c:pt idx="150">
                  <c:v>0.94550326209418523</c:v>
                </c:pt>
                <c:pt idx="151">
                  <c:v>0.7938926261462349</c:v>
                </c:pt>
                <c:pt idx="152">
                  <c:v>0.57821723252011548</c:v>
                </c:pt>
                <c:pt idx="153">
                  <c:v>0.34549150281252849</c:v>
                </c:pt>
                <c:pt idx="154">
                  <c:v>0.14644660940672444</c:v>
                </c:pt>
                <c:pt idx="155">
                  <c:v>2.4471741852423123E-2</c:v>
                </c:pt>
                <c:pt idx="156">
                  <c:v>6.1558297024308373E-3</c:v>
                </c:pt>
                <c:pt idx="157">
                  <c:v>9.5491502812523887E-2</c:v>
                </c:pt>
                <c:pt idx="158">
                  <c:v>0.27300475013022729</c:v>
                </c:pt>
                <c:pt idx="159">
                  <c:v>0.49999999999999856</c:v>
                </c:pt>
                <c:pt idx="160">
                  <c:v>0.72699524986977004</c:v>
                </c:pt>
                <c:pt idx="161">
                  <c:v>0.90450849718747439</c:v>
                </c:pt>
                <c:pt idx="162">
                  <c:v>0.99384417029756866</c:v>
                </c:pt>
                <c:pt idx="163">
                  <c:v>0.97552825814757782</c:v>
                </c:pt>
                <c:pt idx="164">
                  <c:v>0.85355339059327262</c:v>
                </c:pt>
                <c:pt idx="165">
                  <c:v>0.65450849718747428</c:v>
                </c:pt>
                <c:pt idx="166">
                  <c:v>0.42178276747988741</c:v>
                </c:pt>
                <c:pt idx="167">
                  <c:v>0.20610737385376754</c:v>
                </c:pt>
                <c:pt idx="168">
                  <c:v>5.4496737905816162E-2</c:v>
                </c:pt>
                <c:pt idx="169">
                  <c:v>0</c:v>
                </c:pt>
                <c:pt idx="170">
                  <c:v>5.4496737905813941E-2</c:v>
                </c:pt>
                <c:pt idx="171">
                  <c:v>0.20610737385375782</c:v>
                </c:pt>
                <c:pt idx="172">
                  <c:v>0.42178276747988253</c:v>
                </c:pt>
                <c:pt idx="173">
                  <c:v>0.65450849718747639</c:v>
                </c:pt>
                <c:pt idx="174">
                  <c:v>0.85355339059327417</c:v>
                </c:pt>
                <c:pt idx="175">
                  <c:v>0.97552825814757627</c:v>
                </c:pt>
                <c:pt idx="176">
                  <c:v>0.99384417029756944</c:v>
                </c:pt>
                <c:pt idx="177">
                  <c:v>0.90450849718747306</c:v>
                </c:pt>
                <c:pt idx="178">
                  <c:v>0.72699524986977448</c:v>
                </c:pt>
                <c:pt idx="179">
                  <c:v>0.50000000000000344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525-40D7-8398-29321304F6F2}"/>
            </c:ext>
          </c:extLst>
        </c:ser>
        <c:ser>
          <c:idx val="3"/>
          <c:order val="3"/>
          <c:tx>
            <c:v>Switch 4</c:v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Sheet1!$A$1:$A$180</c:f>
              <c:numCache>
                <c:formatCode>General</c:formatCode>
                <c:ptCount val="18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</c:numCache>
            </c:numRef>
          </c:xVal>
          <c:yVal>
            <c:numRef>
              <c:f>Sheet1!$K$1:$K$180</c:f>
              <c:numCache>
                <c:formatCode>General</c:formatCode>
                <c:ptCount val="180"/>
                <c:pt idx="0">
                  <c:v>0.99384417029756889</c:v>
                </c:pt>
                <c:pt idx="1">
                  <c:v>0.65450849718747373</c:v>
                </c:pt>
                <c:pt idx="2">
                  <c:v>5.4496737905816106E-2</c:v>
                </c:pt>
                <c:pt idx="3">
                  <c:v>0.20610737385376332</c:v>
                </c:pt>
                <c:pt idx="4">
                  <c:v>0.85355339059327329</c:v>
                </c:pt>
                <c:pt idx="5">
                  <c:v>0.90450849718747384</c:v>
                </c:pt>
                <c:pt idx="6">
                  <c:v>0.27300475013022718</c:v>
                </c:pt>
                <c:pt idx="7">
                  <c:v>2.4471741852423123E-2</c:v>
                </c:pt>
                <c:pt idx="8">
                  <c:v>0.5782172325201147</c:v>
                </c:pt>
                <c:pt idx="9">
                  <c:v>1</c:v>
                </c:pt>
                <c:pt idx="10">
                  <c:v>0.57821723252011525</c:v>
                </c:pt>
                <c:pt idx="11">
                  <c:v>2.447174185242329E-2</c:v>
                </c:pt>
                <c:pt idx="12">
                  <c:v>0.27300475013022668</c:v>
                </c:pt>
                <c:pt idx="13">
                  <c:v>0.90450849718747295</c:v>
                </c:pt>
                <c:pt idx="14">
                  <c:v>0.8535533905932744</c:v>
                </c:pt>
                <c:pt idx="15">
                  <c:v>0.20610737385376376</c:v>
                </c:pt>
                <c:pt idx="16">
                  <c:v>5.4496737905816051E-2</c:v>
                </c:pt>
                <c:pt idx="17">
                  <c:v>0.65450849718747239</c:v>
                </c:pt>
                <c:pt idx="18">
                  <c:v>0.993844170297569</c:v>
                </c:pt>
                <c:pt idx="19">
                  <c:v>0.50000000000000233</c:v>
                </c:pt>
                <c:pt idx="20">
                  <c:v>6.1558297024311703E-3</c:v>
                </c:pt>
                <c:pt idx="21">
                  <c:v>0.34549150281252655</c:v>
                </c:pt>
                <c:pt idx="22">
                  <c:v>0.94550326209418345</c:v>
                </c:pt>
                <c:pt idx="23">
                  <c:v>0.79389262614623712</c:v>
                </c:pt>
                <c:pt idx="24">
                  <c:v>0.14644660940672644</c:v>
                </c:pt>
                <c:pt idx="25">
                  <c:v>9.5491502812526385E-2</c:v>
                </c:pt>
                <c:pt idx="26">
                  <c:v>0.72699524986977393</c:v>
                </c:pt>
                <c:pt idx="27">
                  <c:v>0.9755282581475776</c:v>
                </c:pt>
                <c:pt idx="28">
                  <c:v>0.42178276747988319</c:v>
                </c:pt>
                <c:pt idx="29">
                  <c:v>0</c:v>
                </c:pt>
                <c:pt idx="30">
                  <c:v>0.4217827674798833</c:v>
                </c:pt>
                <c:pt idx="31">
                  <c:v>0.97552825814757649</c:v>
                </c:pt>
                <c:pt idx="32">
                  <c:v>0.72699524986977693</c:v>
                </c:pt>
                <c:pt idx="33">
                  <c:v>9.549150281252633E-2</c:v>
                </c:pt>
                <c:pt idx="34">
                  <c:v>0.14644660940672649</c:v>
                </c:pt>
                <c:pt idx="35">
                  <c:v>0.79389262614623435</c:v>
                </c:pt>
                <c:pt idx="36">
                  <c:v>0.94550326209418345</c:v>
                </c:pt>
                <c:pt idx="37">
                  <c:v>0.34549150281252816</c:v>
                </c:pt>
                <c:pt idx="38">
                  <c:v>6.1558297024308928E-3</c:v>
                </c:pt>
                <c:pt idx="39">
                  <c:v>0.49999999999999534</c:v>
                </c:pt>
                <c:pt idx="40">
                  <c:v>0.99384417029756877</c:v>
                </c:pt>
                <c:pt idx="41">
                  <c:v>0.65450849718747395</c:v>
                </c:pt>
                <c:pt idx="42">
                  <c:v>5.4496737905817605E-2</c:v>
                </c:pt>
                <c:pt idx="43">
                  <c:v>0.20610737385376388</c:v>
                </c:pt>
                <c:pt idx="44">
                  <c:v>0.85355339059327195</c:v>
                </c:pt>
                <c:pt idx="45">
                  <c:v>0.90450849718747506</c:v>
                </c:pt>
                <c:pt idx="46">
                  <c:v>0.27300475013022818</c:v>
                </c:pt>
                <c:pt idx="47">
                  <c:v>2.447174185242279E-2</c:v>
                </c:pt>
                <c:pt idx="48">
                  <c:v>0.57821723252011448</c:v>
                </c:pt>
                <c:pt idx="49">
                  <c:v>1</c:v>
                </c:pt>
                <c:pt idx="50">
                  <c:v>0.57821723252011548</c:v>
                </c:pt>
                <c:pt idx="51">
                  <c:v>2.4471741852423123E-2</c:v>
                </c:pt>
                <c:pt idx="52">
                  <c:v>0.27300475013022729</c:v>
                </c:pt>
                <c:pt idx="53">
                  <c:v>0.90450849718747439</c:v>
                </c:pt>
                <c:pt idx="54">
                  <c:v>0.85355339059327262</c:v>
                </c:pt>
                <c:pt idx="55">
                  <c:v>0.20610737385376754</c:v>
                </c:pt>
                <c:pt idx="56">
                  <c:v>5.4496737905813941E-2</c:v>
                </c:pt>
                <c:pt idx="57">
                  <c:v>0.65450849718747639</c:v>
                </c:pt>
                <c:pt idx="58">
                  <c:v>0.99384417029756944</c:v>
                </c:pt>
                <c:pt idx="59">
                  <c:v>0.50000000000000344</c:v>
                </c:pt>
                <c:pt idx="60">
                  <c:v>6.1558297024305042E-3</c:v>
                </c:pt>
                <c:pt idx="61">
                  <c:v>0.34549150281252383</c:v>
                </c:pt>
                <c:pt idx="62">
                  <c:v>0.94550326209418301</c:v>
                </c:pt>
                <c:pt idx="63">
                  <c:v>0.79389262614623801</c:v>
                </c:pt>
                <c:pt idx="64">
                  <c:v>0.14644660940673221</c:v>
                </c:pt>
                <c:pt idx="65">
                  <c:v>9.5491502812521556E-2</c:v>
                </c:pt>
                <c:pt idx="66">
                  <c:v>0.72699524986977293</c:v>
                </c:pt>
                <c:pt idx="67">
                  <c:v>0.97552825814757682</c:v>
                </c:pt>
                <c:pt idx="68">
                  <c:v>0.42178276747988425</c:v>
                </c:pt>
                <c:pt idx="69">
                  <c:v>0</c:v>
                </c:pt>
                <c:pt idx="70">
                  <c:v>0.4217827674798787</c:v>
                </c:pt>
                <c:pt idx="71">
                  <c:v>0.97552825814757504</c:v>
                </c:pt>
                <c:pt idx="72">
                  <c:v>0.72699524986977793</c:v>
                </c:pt>
                <c:pt idx="73">
                  <c:v>9.5491502812524887E-2</c:v>
                </c:pt>
                <c:pt idx="74">
                  <c:v>0.14644660940672821</c:v>
                </c:pt>
                <c:pt idx="75">
                  <c:v>0.79389262614623346</c:v>
                </c:pt>
                <c:pt idx="76">
                  <c:v>0.94550326209418545</c:v>
                </c:pt>
                <c:pt idx="77">
                  <c:v>0.34549150281252916</c:v>
                </c:pt>
                <c:pt idx="78">
                  <c:v>6.1558297024307262E-3</c:v>
                </c:pt>
                <c:pt idx="79">
                  <c:v>0.49999999999999067</c:v>
                </c:pt>
                <c:pt idx="80">
                  <c:v>0.99384417029756866</c:v>
                </c:pt>
                <c:pt idx="81">
                  <c:v>0.65450849718747506</c:v>
                </c:pt>
                <c:pt idx="82">
                  <c:v>5.4496737905816495E-2</c:v>
                </c:pt>
                <c:pt idx="83">
                  <c:v>0.20610737385376299</c:v>
                </c:pt>
                <c:pt idx="84">
                  <c:v>0.85355339059326862</c:v>
                </c:pt>
                <c:pt idx="85">
                  <c:v>0.90450849718747772</c:v>
                </c:pt>
                <c:pt idx="86">
                  <c:v>0.27300475013023229</c:v>
                </c:pt>
                <c:pt idx="87">
                  <c:v>2.4471741852423567E-2</c:v>
                </c:pt>
                <c:pt idx="88">
                  <c:v>0.57821723252011692</c:v>
                </c:pt>
                <c:pt idx="89">
                  <c:v>1</c:v>
                </c:pt>
                <c:pt idx="90">
                  <c:v>0.57821723252012014</c:v>
                </c:pt>
                <c:pt idx="91">
                  <c:v>2.4471741852424567E-2</c:v>
                </c:pt>
                <c:pt idx="92">
                  <c:v>0.27300475013022313</c:v>
                </c:pt>
                <c:pt idx="93">
                  <c:v>0.90450849718747173</c:v>
                </c:pt>
                <c:pt idx="94">
                  <c:v>0.85355339059327595</c:v>
                </c:pt>
                <c:pt idx="95">
                  <c:v>0.2061073738537656</c:v>
                </c:pt>
                <c:pt idx="96">
                  <c:v>5.4496737905815051E-2</c:v>
                </c:pt>
                <c:pt idx="97">
                  <c:v>0.65450849718747195</c:v>
                </c:pt>
                <c:pt idx="98">
                  <c:v>0.99384417029756911</c:v>
                </c:pt>
                <c:pt idx="99">
                  <c:v>0.500000000000001</c:v>
                </c:pt>
                <c:pt idx="100">
                  <c:v>6.1558297024334463E-3</c:v>
                </c:pt>
                <c:pt idx="101">
                  <c:v>0.34549150281252616</c:v>
                </c:pt>
                <c:pt idx="102">
                  <c:v>0.94550326209418412</c:v>
                </c:pt>
                <c:pt idx="103">
                  <c:v>0.79389262614623601</c:v>
                </c:pt>
                <c:pt idx="104">
                  <c:v>0.14644660940672544</c:v>
                </c:pt>
                <c:pt idx="105">
                  <c:v>9.5491502812527163E-2</c:v>
                </c:pt>
                <c:pt idx="106">
                  <c:v>0.72699524986976249</c:v>
                </c:pt>
                <c:pt idx="107">
                  <c:v>0.97552825814757604</c:v>
                </c:pt>
                <c:pt idx="108">
                  <c:v>0.42178276747988186</c:v>
                </c:pt>
                <c:pt idx="109">
                  <c:v>0</c:v>
                </c:pt>
                <c:pt idx="110">
                  <c:v>0.42178276747988813</c:v>
                </c:pt>
                <c:pt idx="111">
                  <c:v>0.97552825814757371</c:v>
                </c:pt>
                <c:pt idx="112">
                  <c:v>0.72699524986978215</c:v>
                </c:pt>
                <c:pt idx="113">
                  <c:v>9.549150281253177E-2</c:v>
                </c:pt>
                <c:pt idx="114">
                  <c:v>0.14644660940672999</c:v>
                </c:pt>
                <c:pt idx="115">
                  <c:v>0.79389262614624112</c:v>
                </c:pt>
                <c:pt idx="116">
                  <c:v>0.94550326209418767</c:v>
                </c:pt>
                <c:pt idx="117">
                  <c:v>0.3454915028125336</c:v>
                </c:pt>
                <c:pt idx="118">
                  <c:v>6.1558297024300046E-3</c:v>
                </c:pt>
                <c:pt idx="119">
                  <c:v>0.49999999999999312</c:v>
                </c:pt>
                <c:pt idx="120">
                  <c:v>0.99384417029756777</c:v>
                </c:pt>
                <c:pt idx="121">
                  <c:v>0.65450849718746595</c:v>
                </c:pt>
                <c:pt idx="122">
                  <c:v>5.4496737905818604E-2</c:v>
                </c:pt>
                <c:pt idx="123">
                  <c:v>0.20610737385375921</c:v>
                </c:pt>
                <c:pt idx="124">
                  <c:v>0.8535533905932704</c:v>
                </c:pt>
                <c:pt idx="125">
                  <c:v>0.90450849718747628</c:v>
                </c:pt>
                <c:pt idx="126">
                  <c:v>0.27300475013023012</c:v>
                </c:pt>
                <c:pt idx="127">
                  <c:v>2.4471741852422124E-2</c:v>
                </c:pt>
                <c:pt idx="128">
                  <c:v>0.57821723252011237</c:v>
                </c:pt>
                <c:pt idx="129">
                  <c:v>1</c:v>
                </c:pt>
                <c:pt idx="130">
                  <c:v>0.57821723252013169</c:v>
                </c:pt>
                <c:pt idx="131">
                  <c:v>2.4471741852428175E-2</c:v>
                </c:pt>
                <c:pt idx="132">
                  <c:v>0.27300475013022529</c:v>
                </c:pt>
                <c:pt idx="133">
                  <c:v>0.90450849718747306</c:v>
                </c:pt>
                <c:pt idx="134">
                  <c:v>0.85355339059327417</c:v>
                </c:pt>
                <c:pt idx="135">
                  <c:v>0.2061073738537636</c:v>
                </c:pt>
                <c:pt idx="136">
                  <c:v>5.4496737905816162E-2</c:v>
                </c:pt>
                <c:pt idx="137">
                  <c:v>0.65450849718747428</c:v>
                </c:pt>
                <c:pt idx="138">
                  <c:v>0.99384417029756866</c:v>
                </c:pt>
                <c:pt idx="139">
                  <c:v>0.49999999999999856</c:v>
                </c:pt>
                <c:pt idx="140">
                  <c:v>6.1558297024330577E-3</c:v>
                </c:pt>
                <c:pt idx="141">
                  <c:v>0.34549150281251495</c:v>
                </c:pt>
                <c:pt idx="142">
                  <c:v>0.94550326209417879</c:v>
                </c:pt>
                <c:pt idx="143">
                  <c:v>0.79389262614624556</c:v>
                </c:pt>
                <c:pt idx="144">
                  <c:v>0.14644660940673376</c:v>
                </c:pt>
                <c:pt idx="145">
                  <c:v>9.5491502812520279E-2</c:v>
                </c:pt>
                <c:pt idx="146">
                  <c:v>0.72699524986977737</c:v>
                </c:pt>
                <c:pt idx="147">
                  <c:v>0.97552825814757527</c:v>
                </c:pt>
                <c:pt idx="148">
                  <c:v>0.42178276747987942</c:v>
                </c:pt>
                <c:pt idx="149">
                  <c:v>0</c:v>
                </c:pt>
                <c:pt idx="150">
                  <c:v>0.42178276747989052</c:v>
                </c:pt>
                <c:pt idx="151">
                  <c:v>0.97552825814757438</c:v>
                </c:pt>
                <c:pt idx="152">
                  <c:v>0.72699524986977992</c:v>
                </c:pt>
                <c:pt idx="153">
                  <c:v>9.5491502812530327E-2</c:v>
                </c:pt>
                <c:pt idx="154">
                  <c:v>0.14644660940672166</c:v>
                </c:pt>
                <c:pt idx="155">
                  <c:v>0.79389262614623157</c:v>
                </c:pt>
                <c:pt idx="156">
                  <c:v>0.94550326209418656</c:v>
                </c:pt>
                <c:pt idx="157">
                  <c:v>0.34549150281253127</c:v>
                </c:pt>
                <c:pt idx="158">
                  <c:v>6.1558297024281727E-3</c:v>
                </c:pt>
                <c:pt idx="159">
                  <c:v>0.4999999999999814</c:v>
                </c:pt>
                <c:pt idx="160">
                  <c:v>0.99384417029757044</c:v>
                </c:pt>
                <c:pt idx="161">
                  <c:v>0.65450849718747706</c:v>
                </c:pt>
                <c:pt idx="162">
                  <c:v>5.4496737905817494E-2</c:v>
                </c:pt>
                <c:pt idx="163">
                  <c:v>0.20610737385376121</c:v>
                </c:pt>
                <c:pt idx="164">
                  <c:v>0.85355339059327218</c:v>
                </c:pt>
                <c:pt idx="165">
                  <c:v>0.90450849718747484</c:v>
                </c:pt>
                <c:pt idx="166">
                  <c:v>0.27300475013022796</c:v>
                </c:pt>
                <c:pt idx="167">
                  <c:v>2.4471741852422901E-2</c:v>
                </c:pt>
                <c:pt idx="168">
                  <c:v>0.57821723252011481</c:v>
                </c:pt>
                <c:pt idx="169">
                  <c:v>1</c:v>
                </c:pt>
                <c:pt idx="170">
                  <c:v>0.57821723252012935</c:v>
                </c:pt>
                <c:pt idx="171">
                  <c:v>2.4471741852427398E-2</c:v>
                </c:pt>
                <c:pt idx="172">
                  <c:v>0.27300475013021486</c:v>
                </c:pt>
                <c:pt idx="173">
                  <c:v>0.90450849718746618</c:v>
                </c:pt>
                <c:pt idx="174">
                  <c:v>0.8535533905932724</c:v>
                </c:pt>
                <c:pt idx="175">
                  <c:v>0.2061073738537616</c:v>
                </c:pt>
                <c:pt idx="176">
                  <c:v>5.4496737905817272E-2</c:v>
                </c:pt>
                <c:pt idx="177">
                  <c:v>0.65450849718747661</c:v>
                </c:pt>
                <c:pt idx="178">
                  <c:v>0.99384417029756833</c:v>
                </c:pt>
                <c:pt idx="179">
                  <c:v>0.50000000000001033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5525-40D7-8398-29321304F6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2435504"/>
        <c:axId val="492436816"/>
      </c:scatterChart>
      <c:valAx>
        <c:axId val="492435504"/>
        <c:scaling>
          <c:orientation val="minMax"/>
          <c:max val="18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ln>
                      <a:solidFill>
                        <a:schemeClr val="tx1"/>
                      </a:solidFill>
                    </a:ln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</a:t>
                </a:r>
              </a:p>
            </c:rich>
          </c:tx>
          <c:overlay val="0"/>
          <c:spPr>
            <a:solidFill>
              <a:schemeClr val="bg1"/>
            </a:solidFill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ln>
                    <a:solidFill>
                      <a:schemeClr val="tx1"/>
                    </a:solidFill>
                  </a:ln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2436816"/>
        <c:crosses val="autoZero"/>
        <c:crossBetween val="midCat"/>
      </c:valAx>
      <c:valAx>
        <c:axId val="49243681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>
                    <a:solidFill>
                      <a:schemeClr val="bg1"/>
                    </a:solidFill>
                  </a:rPr>
                  <a:t>Swicth</a:t>
                </a:r>
                <a:r>
                  <a:rPr lang="en-US" dirty="0">
                    <a:solidFill>
                      <a:schemeClr val="bg1"/>
                    </a:solidFill>
                  </a:rPr>
                  <a:t> level</a:t>
                </a:r>
              </a:p>
            </c:rich>
          </c:tx>
          <c:overlay val="0"/>
          <c:spPr>
            <a:solidFill>
              <a:schemeClr val="tx2"/>
            </a:solidFill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24355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086546254310348"/>
          <c:y val="0.3317712927254356"/>
          <c:w val="0.12073172481158491"/>
          <c:h val="0.24183517849559241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ln>
                <a:solidFill>
                  <a:schemeClr val="tx1"/>
                </a:solidFill>
              </a:ln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tx1"/>
    </a:solidFill>
    <a:ln>
      <a:solidFill>
        <a:schemeClr val="tx1"/>
      </a:solidFill>
    </a:ln>
    <a:effectLst/>
  </c:spPr>
  <c:txPr>
    <a:bodyPr/>
    <a:lstStyle/>
    <a:p>
      <a:pPr>
        <a:defRPr>
          <a:ln>
            <a:solidFill>
              <a:schemeClr val="tx1"/>
            </a:solidFill>
          </a:ln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Brightness (1 = full)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Sheet1!$A$1:$A$180</c:f>
              <c:numCache>
                <c:formatCode>General</c:formatCode>
                <c:ptCount val="18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</c:numCache>
            </c:numRef>
          </c:xVal>
          <c:yVal>
            <c:numRef>
              <c:f>Sheet1!$L$1:$L$180</c:f>
              <c:numCache>
                <c:formatCode>General</c:formatCode>
                <c:ptCount val="180"/>
                <c:pt idx="0">
                  <c:v>0.21981904285291543</c:v>
                </c:pt>
                <c:pt idx="1">
                  <c:v>0.21398835772710828</c:v>
                </c:pt>
                <c:pt idx="2">
                  <c:v>2.2767293456039821E-2</c:v>
                </c:pt>
                <c:pt idx="3">
                  <c:v>9.6405173581660064E-2</c:v>
                </c:pt>
                <c:pt idx="4">
                  <c:v>0.39140411272074888</c:v>
                </c:pt>
                <c:pt idx="5">
                  <c:v>0.35047406074217113</c:v>
                </c:pt>
                <c:pt idx="6">
                  <c:v>7.3945116491081028E-2</c:v>
                </c:pt>
                <c:pt idx="7">
                  <c:v>3.4608364097606721E-3</c:v>
                </c:pt>
                <c:pt idx="8">
                  <c:v>2.2767293456039794E-2</c:v>
                </c:pt>
                <c:pt idx="9">
                  <c:v>0</c:v>
                </c:pt>
                <c:pt idx="10">
                  <c:v>2.4186712499249995E-2</c:v>
                </c:pt>
                <c:pt idx="11">
                  <c:v>3.9062500000000104E-3</c:v>
                </c:pt>
                <c:pt idx="12">
                  <c:v>8.8694882824497723E-2</c:v>
                </c:pt>
                <c:pt idx="13">
                  <c:v>0.44689028792858471</c:v>
                </c:pt>
                <c:pt idx="14">
                  <c:v>0.53079004294495535</c:v>
                </c:pt>
                <c:pt idx="15">
                  <c:v>0.13912290174487177</c:v>
                </c:pt>
                <c:pt idx="16">
                  <c:v>3.4987545634329806E-2</c:v>
                </c:pt>
                <c:pt idx="17">
                  <c:v>0.35047406074217041</c:v>
                </c:pt>
                <c:pt idx="18">
                  <c:v>0.38407392807386037</c:v>
                </c:pt>
                <c:pt idx="19">
                  <c:v>0.11662658773652804</c:v>
                </c:pt>
                <c:pt idx="20">
                  <c:v>6.7020654396020003E-4</c:v>
                </c:pt>
                <c:pt idx="21">
                  <c:v>1.0905567178199351E-2</c:v>
                </c:pt>
                <c:pt idx="22">
                  <c:v>1.5362152688866886E-3</c:v>
                </c:pt>
                <c:pt idx="23">
                  <c:v>3.9062499999999896E-3</c:v>
                </c:pt>
                <c:pt idx="24">
                  <c:v>3.0872734341866794E-3</c:v>
                </c:pt>
                <c:pt idx="25">
                  <c:v>3.1159861948719396E-3</c:v>
                </c:pt>
                <c:pt idx="26">
                  <c:v>2.2767293456039811E-2</c:v>
                </c:pt>
                <c:pt idx="27">
                  <c:v>1.8900588096644817E-2</c:v>
                </c:pt>
                <c:pt idx="28">
                  <c:v>2.4532441148106075E-3</c:v>
                </c:pt>
                <c:pt idx="29">
                  <c:v>0</c:v>
                </c:pt>
                <c:pt idx="30">
                  <c:v>2.4532441148105866E-3</c:v>
                </c:pt>
                <c:pt idx="31">
                  <c:v>1.8900588096644765E-2</c:v>
                </c:pt>
                <c:pt idx="32">
                  <c:v>2.2767293456039901E-2</c:v>
                </c:pt>
                <c:pt idx="33">
                  <c:v>3.115986194871947E-3</c:v>
                </c:pt>
                <c:pt idx="34">
                  <c:v>3.0872734341867002E-3</c:v>
                </c:pt>
                <c:pt idx="35">
                  <c:v>3.9062499999999996E-3</c:v>
                </c:pt>
                <c:pt idx="36">
                  <c:v>1.5362152688866591E-3</c:v>
                </c:pt>
                <c:pt idx="37">
                  <c:v>1.0905567178199429E-2</c:v>
                </c:pt>
                <c:pt idx="38">
                  <c:v>6.7020654396016826E-4</c:v>
                </c:pt>
                <c:pt idx="39">
                  <c:v>0.11662658773652622</c:v>
                </c:pt>
                <c:pt idx="40">
                  <c:v>0.38407392807385998</c:v>
                </c:pt>
                <c:pt idx="41">
                  <c:v>0.35047406074217086</c:v>
                </c:pt>
                <c:pt idx="42">
                  <c:v>3.4987545634330805E-2</c:v>
                </c:pt>
                <c:pt idx="43">
                  <c:v>0.13912290174487191</c:v>
                </c:pt>
                <c:pt idx="44">
                  <c:v>0.53079004294495424</c:v>
                </c:pt>
                <c:pt idx="45">
                  <c:v>0.44689028792858526</c:v>
                </c:pt>
                <c:pt idx="46">
                  <c:v>8.869488282449825E-2</c:v>
                </c:pt>
                <c:pt idx="47">
                  <c:v>3.9062499999999393E-3</c:v>
                </c:pt>
                <c:pt idx="48">
                  <c:v>2.4186712499250158E-2</c:v>
                </c:pt>
                <c:pt idx="49">
                  <c:v>0</c:v>
                </c:pt>
                <c:pt idx="50">
                  <c:v>2.2767293456039801E-2</c:v>
                </c:pt>
                <c:pt idx="51">
                  <c:v>3.4608364097606656E-3</c:v>
                </c:pt>
                <c:pt idx="52">
                  <c:v>7.3945116491080876E-2</c:v>
                </c:pt>
                <c:pt idx="53">
                  <c:v>0.35047406074217069</c:v>
                </c:pt>
                <c:pt idx="54">
                  <c:v>0.39140411272074854</c:v>
                </c:pt>
                <c:pt idx="55">
                  <c:v>9.6405173581662021E-2</c:v>
                </c:pt>
                <c:pt idx="56">
                  <c:v>2.2767293456038912E-2</c:v>
                </c:pt>
                <c:pt idx="57">
                  <c:v>0.2139883577271095</c:v>
                </c:pt>
                <c:pt idx="58">
                  <c:v>0.21981904285291626</c:v>
                </c:pt>
                <c:pt idx="59">
                  <c:v>6.2500000000000763E-2</c:v>
                </c:pt>
                <c:pt idx="60">
                  <c:v>3.3586909165968947E-4</c:v>
                </c:pt>
                <c:pt idx="61">
                  <c:v>5.1034193940867854E-3</c:v>
                </c:pt>
                <c:pt idx="62">
                  <c:v>6.7020654396019938E-4</c:v>
                </c:pt>
                <c:pt idx="63">
                  <c:v>1.5858561409684147E-3</c:v>
                </c:pt>
                <c:pt idx="64">
                  <c:v>1.1639443570968778E-3</c:v>
                </c:pt>
                <c:pt idx="65">
                  <c:v>1.0884392578288777E-3</c:v>
                </c:pt>
                <c:pt idx="66">
                  <c:v>7.3493539631714873E-3</c:v>
                </c:pt>
                <c:pt idx="67">
                  <c:v>5.6219118817879285E-3</c:v>
                </c:pt>
                <c:pt idx="68">
                  <c:v>6.7020654396019233E-4</c:v>
                </c:pt>
                <c:pt idx="69">
                  <c:v>0</c:v>
                </c:pt>
                <c:pt idx="70">
                  <c:v>5.5893880683646042E-4</c:v>
                </c:pt>
                <c:pt idx="71">
                  <c:v>3.9062499999999827E-3</c:v>
                </c:pt>
                <c:pt idx="72">
                  <c:v>4.245822276449855E-3</c:v>
                </c:pt>
                <c:pt idx="73">
                  <c:v>5.2118682271686131E-4</c:v>
                </c:pt>
                <c:pt idx="74">
                  <c:v>4.599570550446857E-4</c:v>
                </c:pt>
                <c:pt idx="75">
                  <c:v>5.1425497780256397E-4</c:v>
                </c:pt>
                <c:pt idx="76">
                  <c:v>1.77055876265279E-4</c:v>
                </c:pt>
                <c:pt idx="77">
                  <c:v>1.0884392578289399E-3</c:v>
                </c:pt>
                <c:pt idx="78">
                  <c:v>5.7178037047099994E-5</c:v>
                </c:pt>
                <c:pt idx="79">
                  <c:v>8.3734122634724299E-3</c:v>
                </c:pt>
                <c:pt idx="80">
                  <c:v>2.2767293456039804E-2</c:v>
                </c:pt>
                <c:pt idx="81">
                  <c:v>1.6749469255302924E-2</c:v>
                </c:pt>
                <c:pt idx="82">
                  <c:v>1.3076347747129962E-3</c:v>
                </c:pt>
                <c:pt idx="83">
                  <c:v>3.9062499999999974E-3</c:v>
                </c:pt>
                <c:pt idx="84">
                  <c:v>1.0594669487967306E-2</c:v>
                </c:pt>
                <c:pt idx="85">
                  <c:v>5.8507254991288227E-3</c:v>
                </c:pt>
                <c:pt idx="86">
                  <c:v>6.7020654396021022E-4</c:v>
                </c:pt>
                <c:pt idx="87">
                  <c:v>1.3477166503962903E-5</c:v>
                </c:pt>
                <c:pt idx="88">
                  <c:v>2.1459414225547047E-5</c:v>
                </c:pt>
                <c:pt idx="89">
                  <c:v>0</c:v>
                </c:pt>
                <c:pt idx="90">
                  <c:v>2.1459414225547189E-5</c:v>
                </c:pt>
                <c:pt idx="91">
                  <c:v>1.3477166503963466E-5</c:v>
                </c:pt>
                <c:pt idx="92">
                  <c:v>6.7020654396018203E-4</c:v>
                </c:pt>
                <c:pt idx="93">
                  <c:v>5.8507254991286926E-3</c:v>
                </c:pt>
                <c:pt idx="94">
                  <c:v>1.0594669487967409E-2</c:v>
                </c:pt>
                <c:pt idx="95">
                  <c:v>3.9062500000000356E-3</c:v>
                </c:pt>
                <c:pt idx="96">
                  <c:v>1.3076347747129544E-3</c:v>
                </c:pt>
                <c:pt idx="97">
                  <c:v>1.6749469255302938E-2</c:v>
                </c:pt>
                <c:pt idx="98">
                  <c:v>2.2767293456039908E-2</c:v>
                </c:pt>
                <c:pt idx="99">
                  <c:v>8.3734122634725964E-3</c:v>
                </c:pt>
                <c:pt idx="100">
                  <c:v>5.7178037047125235E-5</c:v>
                </c:pt>
                <c:pt idx="101">
                  <c:v>1.0884392578289328E-3</c:v>
                </c:pt>
                <c:pt idx="102">
                  <c:v>1.7705587626527986E-4</c:v>
                </c:pt>
                <c:pt idx="103">
                  <c:v>5.142549778025656E-4</c:v>
                </c:pt>
                <c:pt idx="104">
                  <c:v>4.5995705504468012E-4</c:v>
                </c:pt>
                <c:pt idx="105">
                  <c:v>5.211868227168677E-4</c:v>
                </c:pt>
                <c:pt idx="106">
                  <c:v>4.2458222764497856E-3</c:v>
                </c:pt>
                <c:pt idx="107">
                  <c:v>3.9062499999999957E-3</c:v>
                </c:pt>
                <c:pt idx="108">
                  <c:v>5.5893880683646985E-4</c:v>
                </c:pt>
                <c:pt idx="109">
                  <c:v>0</c:v>
                </c:pt>
                <c:pt idx="110">
                  <c:v>6.702065439601855E-4</c:v>
                </c:pt>
                <c:pt idx="111">
                  <c:v>5.6219118817878886E-3</c:v>
                </c:pt>
                <c:pt idx="112">
                  <c:v>7.3493539631715992E-3</c:v>
                </c:pt>
                <c:pt idx="113">
                  <c:v>1.0884392578290015E-3</c:v>
                </c:pt>
                <c:pt idx="114">
                  <c:v>1.1639443570968654E-3</c:v>
                </c:pt>
                <c:pt idx="115">
                  <c:v>1.5858561409684844E-3</c:v>
                </c:pt>
                <c:pt idx="116">
                  <c:v>6.7020654396017097E-4</c:v>
                </c:pt>
                <c:pt idx="117">
                  <c:v>5.1034193940868002E-3</c:v>
                </c:pt>
                <c:pt idx="118">
                  <c:v>3.3586909165965895E-4</c:v>
                </c:pt>
                <c:pt idx="119">
                  <c:v>6.2499999999998494E-2</c:v>
                </c:pt>
                <c:pt idx="120">
                  <c:v>0.21981904285291529</c:v>
                </c:pt>
                <c:pt idx="121">
                  <c:v>0.21398835772710542</c:v>
                </c:pt>
                <c:pt idx="122">
                  <c:v>2.2767293456040841E-2</c:v>
                </c:pt>
                <c:pt idx="123">
                  <c:v>9.640517358165801E-2</c:v>
                </c:pt>
                <c:pt idx="124">
                  <c:v>0.39140411272074793</c:v>
                </c:pt>
                <c:pt idx="125">
                  <c:v>0.35047406074217186</c:v>
                </c:pt>
                <c:pt idx="126">
                  <c:v>7.3945116491082249E-2</c:v>
                </c:pt>
                <c:pt idx="127">
                  <c:v>3.4608364097605438E-3</c:v>
                </c:pt>
                <c:pt idx="128">
                  <c:v>2.2767293456040331E-2</c:v>
                </c:pt>
                <c:pt idx="129">
                  <c:v>0</c:v>
                </c:pt>
                <c:pt idx="130">
                  <c:v>2.4186712499251244E-2</c:v>
                </c:pt>
                <c:pt idx="131">
                  <c:v>3.9062500000008014E-3</c:v>
                </c:pt>
                <c:pt idx="132">
                  <c:v>8.8694882824497667E-2</c:v>
                </c:pt>
                <c:pt idx="133">
                  <c:v>0.44689028792858454</c:v>
                </c:pt>
                <c:pt idx="134">
                  <c:v>0.53079004294495458</c:v>
                </c:pt>
                <c:pt idx="135">
                  <c:v>0.13912290174487146</c:v>
                </c:pt>
                <c:pt idx="136">
                  <c:v>3.4987545634329882E-2</c:v>
                </c:pt>
                <c:pt idx="137">
                  <c:v>0.35047406074217147</c:v>
                </c:pt>
                <c:pt idx="138">
                  <c:v>0.38407392807386292</c:v>
                </c:pt>
                <c:pt idx="139">
                  <c:v>0.11662658773652874</c:v>
                </c:pt>
                <c:pt idx="140">
                  <c:v>6.7020654396040787E-4</c:v>
                </c:pt>
                <c:pt idx="141">
                  <c:v>1.0905567178198808E-2</c:v>
                </c:pt>
                <c:pt idx="142">
                  <c:v>1.5362152688866567E-3</c:v>
                </c:pt>
                <c:pt idx="143">
                  <c:v>3.9062499999999831E-3</c:v>
                </c:pt>
                <c:pt idx="144">
                  <c:v>3.087273434186777E-3</c:v>
                </c:pt>
                <c:pt idx="145">
                  <c:v>3.1159861948717449E-3</c:v>
                </c:pt>
                <c:pt idx="146">
                  <c:v>2.2767293456040071E-2</c:v>
                </c:pt>
                <c:pt idx="147">
                  <c:v>1.8900588096644803E-2</c:v>
                </c:pt>
                <c:pt idx="148">
                  <c:v>2.4532441148105576E-3</c:v>
                </c:pt>
                <c:pt idx="149">
                  <c:v>0</c:v>
                </c:pt>
                <c:pt idx="150">
                  <c:v>2.4532441148105879E-3</c:v>
                </c:pt>
                <c:pt idx="151">
                  <c:v>1.8900588096644595E-2</c:v>
                </c:pt>
                <c:pt idx="152">
                  <c:v>2.2767293456040005E-2</c:v>
                </c:pt>
                <c:pt idx="153">
                  <c:v>3.1159861948720628E-3</c:v>
                </c:pt>
                <c:pt idx="154">
                  <c:v>3.0872734341865246E-3</c:v>
                </c:pt>
                <c:pt idx="155">
                  <c:v>3.9062499999999536E-3</c:v>
                </c:pt>
                <c:pt idx="156">
                  <c:v>1.5362152688866231E-3</c:v>
                </c:pt>
                <c:pt idx="157">
                  <c:v>1.0905567178199177E-2</c:v>
                </c:pt>
                <c:pt idx="158">
                  <c:v>6.7020654395987228E-4</c:v>
                </c:pt>
                <c:pt idx="159">
                  <c:v>0.11662658773652267</c:v>
                </c:pt>
                <c:pt idx="160">
                  <c:v>0.38407392807385926</c:v>
                </c:pt>
                <c:pt idx="161">
                  <c:v>0.35047406074217247</c:v>
                </c:pt>
                <c:pt idx="162">
                  <c:v>3.4987545634330673E-2</c:v>
                </c:pt>
                <c:pt idx="163">
                  <c:v>0.13912290174487013</c:v>
                </c:pt>
                <c:pt idx="164">
                  <c:v>0.53079004294495347</c:v>
                </c:pt>
                <c:pt idx="165">
                  <c:v>0.44689028792858582</c:v>
                </c:pt>
                <c:pt idx="166">
                  <c:v>8.869488282449875E-2</c:v>
                </c:pt>
                <c:pt idx="167">
                  <c:v>3.9062500000000278E-3</c:v>
                </c:pt>
                <c:pt idx="168">
                  <c:v>2.4186712499250015E-2</c:v>
                </c:pt>
                <c:pt idx="169">
                  <c:v>0</c:v>
                </c:pt>
                <c:pt idx="170">
                  <c:v>2.2767293456039461E-2</c:v>
                </c:pt>
                <c:pt idx="171">
                  <c:v>3.4608364097611826E-3</c:v>
                </c:pt>
                <c:pt idx="172">
                  <c:v>7.394511649107742E-2</c:v>
                </c:pt>
                <c:pt idx="173">
                  <c:v>0.35047406074217002</c:v>
                </c:pt>
                <c:pt idx="174">
                  <c:v>0.39140411272074899</c:v>
                </c:pt>
                <c:pt idx="175">
                  <c:v>9.6405173581659065E-2</c:v>
                </c:pt>
                <c:pt idx="176">
                  <c:v>2.2767293456040397E-2</c:v>
                </c:pt>
                <c:pt idx="177">
                  <c:v>0.21398835772710967</c:v>
                </c:pt>
                <c:pt idx="178">
                  <c:v>0.21981904285291551</c:v>
                </c:pt>
                <c:pt idx="179">
                  <c:v>6.250000000000204E-2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1CD-45A9-BBEE-0DEA810DDF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4362920"/>
        <c:axId val="584359968"/>
      </c:scatterChart>
      <c:valAx>
        <c:axId val="584362920"/>
        <c:scaling>
          <c:orientation val="minMax"/>
          <c:max val="1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359968"/>
        <c:crosses val="autoZero"/>
        <c:crossBetween val="midCat"/>
      </c:valAx>
      <c:valAx>
        <c:axId val="584359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3629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Greater</a:t>
            </a:r>
            <a:r>
              <a:rPr lang="en-US" baseline="0"/>
              <a:t> than 0.4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Sheet1!$A$1:$A$180</c:f>
              <c:numCache>
                <c:formatCode>General</c:formatCode>
                <c:ptCount val="18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</c:numCache>
            </c:numRef>
          </c:xVal>
          <c:yVal>
            <c:numRef>
              <c:f>Sheet1!$M$1:$M$180</c:f>
              <c:numCache>
                <c:formatCode>General</c:formatCode>
                <c:ptCount val="18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1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1</c:v>
                </c:pt>
                <c:pt idx="45">
                  <c:v>1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1</c:v>
                </c:pt>
                <c:pt idx="134">
                  <c:v>1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1</c:v>
                </c:pt>
                <c:pt idx="165">
                  <c:v>1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707-4B27-8304-BAC326B60D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2574800"/>
        <c:axId val="582586032"/>
      </c:scatterChart>
      <c:valAx>
        <c:axId val="582574800"/>
        <c:scaling>
          <c:orientation val="minMax"/>
          <c:max val="1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586032"/>
        <c:crosses val="autoZero"/>
        <c:crossBetween val="midCat"/>
      </c:valAx>
      <c:valAx>
        <c:axId val="582586032"/>
        <c:scaling>
          <c:orientation val="minMax"/>
          <c:max val="1.1000000000000001"/>
          <c:min val="0.9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825748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Greater</a:t>
            </a:r>
            <a:r>
              <a:rPr lang="en-US" baseline="0"/>
              <a:t> than 0.2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Sheet1!$A$1:$A$180</c:f>
              <c:numCache>
                <c:formatCode>General</c:formatCode>
                <c:ptCount val="18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</c:numCache>
            </c:numRef>
          </c:xVal>
          <c:yVal>
            <c:numRef>
              <c:f>Sheet1!$N$1:$N$180</c:f>
              <c:numCache>
                <c:formatCode>General</c:formatCode>
                <c:ptCount val="180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1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1</c:v>
                </c:pt>
                <c:pt idx="41">
                  <c:v>1</c:v>
                </c:pt>
                <c:pt idx="42">
                  <c:v>0</c:v>
                </c:pt>
                <c:pt idx="43">
                  <c:v>0</c:v>
                </c:pt>
                <c:pt idx="44">
                  <c:v>1</c:v>
                </c:pt>
                <c:pt idx="45">
                  <c:v>1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1</c:v>
                </c:pt>
                <c:pt idx="54">
                  <c:v>1</c:v>
                </c:pt>
                <c:pt idx="55">
                  <c:v>0</c:v>
                </c:pt>
                <c:pt idx="56">
                  <c:v>0</c:v>
                </c:pt>
                <c:pt idx="57">
                  <c:v>1</c:v>
                </c:pt>
                <c:pt idx="58">
                  <c:v>1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1</c:v>
                </c:pt>
                <c:pt idx="121">
                  <c:v>1</c:v>
                </c:pt>
                <c:pt idx="122">
                  <c:v>0</c:v>
                </c:pt>
                <c:pt idx="123">
                  <c:v>0</c:v>
                </c:pt>
                <c:pt idx="124">
                  <c:v>1</c:v>
                </c:pt>
                <c:pt idx="125">
                  <c:v>1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1</c:v>
                </c:pt>
                <c:pt idx="134">
                  <c:v>1</c:v>
                </c:pt>
                <c:pt idx="135">
                  <c:v>0</c:v>
                </c:pt>
                <c:pt idx="136">
                  <c:v>0</c:v>
                </c:pt>
                <c:pt idx="137">
                  <c:v>1</c:v>
                </c:pt>
                <c:pt idx="138">
                  <c:v>1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1</c:v>
                </c:pt>
                <c:pt idx="161">
                  <c:v>1</c:v>
                </c:pt>
                <c:pt idx="162">
                  <c:v>0</c:v>
                </c:pt>
                <c:pt idx="163">
                  <c:v>0</c:v>
                </c:pt>
                <c:pt idx="164">
                  <c:v>1</c:v>
                </c:pt>
                <c:pt idx="165">
                  <c:v>1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1</c:v>
                </c:pt>
                <c:pt idx="174">
                  <c:v>1</c:v>
                </c:pt>
                <c:pt idx="175">
                  <c:v>0</c:v>
                </c:pt>
                <c:pt idx="176">
                  <c:v>0</c:v>
                </c:pt>
                <c:pt idx="177">
                  <c:v>1</c:v>
                </c:pt>
                <c:pt idx="178">
                  <c:v>1</c:v>
                </c:pt>
                <c:pt idx="17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1C8-42E3-8515-9F4319D138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2574800"/>
        <c:axId val="582586032"/>
      </c:scatterChart>
      <c:valAx>
        <c:axId val="582574800"/>
        <c:scaling>
          <c:orientation val="minMax"/>
          <c:max val="1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586032"/>
        <c:crosses val="autoZero"/>
        <c:crossBetween val="midCat"/>
      </c:valAx>
      <c:valAx>
        <c:axId val="582586032"/>
        <c:scaling>
          <c:orientation val="minMax"/>
          <c:max val="1.1000000000000001"/>
          <c:min val="0.9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825748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Greater</a:t>
            </a:r>
            <a:r>
              <a:rPr lang="en-US" baseline="0"/>
              <a:t> than 0.05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Sheet1!$A$1:$A$180</c:f>
              <c:numCache>
                <c:formatCode>General</c:formatCode>
                <c:ptCount val="18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</c:numCache>
            </c:numRef>
          </c:xVal>
          <c:yVal>
            <c:numRef>
              <c:f>Sheet1!$O$1:$O$180</c:f>
              <c:numCache>
                <c:formatCode>General</c:formatCode>
                <c:ptCount val="180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0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0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0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1</c:v>
                </c:pt>
                <c:pt idx="120">
                  <c:v>1</c:v>
                </c:pt>
                <c:pt idx="121">
                  <c:v>1</c:v>
                </c:pt>
                <c:pt idx="122">
                  <c:v>0</c:v>
                </c:pt>
                <c:pt idx="123">
                  <c:v>1</c:v>
                </c:pt>
                <c:pt idx="124">
                  <c:v>1</c:v>
                </c:pt>
                <c:pt idx="125">
                  <c:v>1</c:v>
                </c:pt>
                <c:pt idx="126">
                  <c:v>1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1</c:v>
                </c:pt>
                <c:pt idx="133">
                  <c:v>1</c:v>
                </c:pt>
                <c:pt idx="134">
                  <c:v>1</c:v>
                </c:pt>
                <c:pt idx="135">
                  <c:v>1</c:v>
                </c:pt>
                <c:pt idx="136">
                  <c:v>0</c:v>
                </c:pt>
                <c:pt idx="137">
                  <c:v>1</c:v>
                </c:pt>
                <c:pt idx="138">
                  <c:v>1</c:v>
                </c:pt>
                <c:pt idx="139">
                  <c:v>1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1</c:v>
                </c:pt>
                <c:pt idx="160">
                  <c:v>1</c:v>
                </c:pt>
                <c:pt idx="161">
                  <c:v>1</c:v>
                </c:pt>
                <c:pt idx="162">
                  <c:v>0</c:v>
                </c:pt>
                <c:pt idx="163">
                  <c:v>1</c:v>
                </c:pt>
                <c:pt idx="164">
                  <c:v>1</c:v>
                </c:pt>
                <c:pt idx="165">
                  <c:v>1</c:v>
                </c:pt>
                <c:pt idx="166">
                  <c:v>1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1</c:v>
                </c:pt>
                <c:pt idx="173">
                  <c:v>1</c:v>
                </c:pt>
                <c:pt idx="174">
                  <c:v>1</c:v>
                </c:pt>
                <c:pt idx="175">
                  <c:v>1</c:v>
                </c:pt>
                <c:pt idx="176">
                  <c:v>0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E62-4AAD-9A5E-14124B5673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2574800"/>
        <c:axId val="582586032"/>
      </c:scatterChart>
      <c:valAx>
        <c:axId val="582574800"/>
        <c:scaling>
          <c:orientation val="minMax"/>
          <c:max val="1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586032"/>
        <c:crosses val="autoZero"/>
        <c:crossBetween val="midCat"/>
      </c:valAx>
      <c:valAx>
        <c:axId val="582586032"/>
        <c:scaling>
          <c:orientation val="minMax"/>
          <c:max val="1.1000000000000001"/>
          <c:min val="0.9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825748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image" Target="../media/image7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D693D-5128-4E9D-9372-214604615054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A438F-ABC5-466A-8690-BDF7F5B4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45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8A6A34E6-9061-4E71-8007-625FE0E164C9}" type="slidenum">
              <a:rPr lang="en-US" altLang="en-US" sz="1200">
                <a:ea typeface="MS PGothic" panose="020B0600070205080204" pitchFamily="34" charset="-128"/>
              </a:rPr>
              <a:pPr/>
              <a:t>3</a:t>
            </a:fld>
            <a:endParaRPr lang="en-US" altLang="en-US" sz="1200">
              <a:ea typeface="MS PGothic" panose="020B0600070205080204" pitchFamily="34" charset="-128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7304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B42-6789-4FEA-B206-80FA788A8CC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E586-285F-4D26-8B18-AB616D16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8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B42-6789-4FEA-B206-80FA788A8CC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E586-285F-4D26-8B18-AB616D16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98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B42-6789-4FEA-B206-80FA788A8CC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E586-285F-4D26-8B18-AB616D16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49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B42-6789-4FEA-B206-80FA788A8CC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E586-285F-4D26-8B18-AB616D16B5C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4777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B42-6789-4FEA-B206-80FA788A8CC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E586-285F-4D26-8B18-AB616D16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22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B42-6789-4FEA-B206-80FA788A8CC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E586-285F-4D26-8B18-AB616D16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45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B42-6789-4FEA-B206-80FA788A8CC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E586-285F-4D26-8B18-AB616D16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65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B42-6789-4FEA-B206-80FA788A8CC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E586-285F-4D26-8B18-AB616D16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36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B42-6789-4FEA-B206-80FA788A8CC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E586-285F-4D26-8B18-AB616D16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61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3319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531"/>
            </a:lvl1pPr>
            <a:lvl2pPr marL="0" indent="0" algn="ctr">
              <a:spcBef>
                <a:spcPts val="0"/>
              </a:spcBef>
              <a:buSzTx/>
              <a:buNone/>
              <a:defRPr sz="2531"/>
            </a:lvl2pPr>
            <a:lvl3pPr marL="0" indent="0" algn="ctr">
              <a:spcBef>
                <a:spcPts val="0"/>
              </a:spcBef>
              <a:buSzTx/>
              <a:buNone/>
              <a:defRPr sz="2531"/>
            </a:lvl3pPr>
            <a:lvl4pPr marL="0" indent="0" algn="ctr">
              <a:spcBef>
                <a:spcPts val="0"/>
              </a:spcBef>
              <a:buSzTx/>
              <a:buNone/>
              <a:defRPr sz="2531"/>
            </a:lvl4pPr>
            <a:lvl5pPr marL="0" indent="0" algn="ctr">
              <a:spcBef>
                <a:spcPts val="0"/>
              </a:spcBef>
              <a:buSzTx/>
              <a:buNone/>
              <a:defRPr sz="253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194120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B42-6789-4FEA-B206-80FA788A8CC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E586-285F-4D26-8B18-AB616D16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73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B42-6789-4FEA-B206-80FA788A8CC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E586-285F-4D26-8B18-AB616D16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6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B42-6789-4FEA-B206-80FA788A8CC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E586-285F-4D26-8B18-AB616D16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65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B42-6789-4FEA-B206-80FA788A8CC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E586-285F-4D26-8B18-AB616D16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62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B42-6789-4FEA-B206-80FA788A8CC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E586-285F-4D26-8B18-AB616D16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4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B42-6789-4FEA-B206-80FA788A8CC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E586-285F-4D26-8B18-AB616D16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96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B42-6789-4FEA-B206-80FA788A8CC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E586-285F-4D26-8B18-AB616D16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96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B42-6789-4FEA-B206-80FA788A8CC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E586-285F-4D26-8B18-AB616D16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66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96AAB42-6789-4FEA-B206-80FA788A8CC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2E586-285F-4D26-8B18-AB616D16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975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7" r:id="rId18"/>
    <p:sldLayoutId id="2147483698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3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4.emf"/><Relationship Id="rId4" Type="http://schemas.openxmlformats.org/officeDocument/2006/relationships/oleObject" Target="../embeddings/oleObject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5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0.w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3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7.emf"/><Relationship Id="rId4" Type="http://schemas.openxmlformats.org/officeDocument/2006/relationships/oleObject" Target="../embeddings/oleObject8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0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79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82.png"/><Relationship Id="rId4" Type="http://schemas.openxmlformats.org/officeDocument/2006/relationships/image" Target="../media/image81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0A4E5-DE67-4412-9A98-301895A15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023" y="859894"/>
            <a:ext cx="11396547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Fractals, Multifractals, and Lacunarity of the </a:t>
            </a:r>
            <a:r>
              <a:rPr lang="en-US" dirty="0" smtClean="0"/>
              <a:t>Geologic and Fossil Records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14C8C-6711-41A2-B352-CBB8981EA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2914" y="3782516"/>
            <a:ext cx="9144000" cy="1655762"/>
          </a:xfrm>
        </p:spPr>
        <p:txBody>
          <a:bodyPr/>
          <a:lstStyle/>
          <a:p>
            <a:r>
              <a:rPr lang="en-US" dirty="0"/>
              <a:t>Roy E. Plotnick</a:t>
            </a:r>
          </a:p>
          <a:p>
            <a:r>
              <a:rPr lang="en-US" dirty="0"/>
              <a:t>Earth and Environmental Sciences</a:t>
            </a:r>
          </a:p>
          <a:p>
            <a:r>
              <a:rPr lang="en-US" dirty="0"/>
              <a:t>University of Illinois at Chicago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2A96D2-EBC5-4856-B766-A4C3E5927F4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1" y="3429000"/>
            <a:ext cx="2473037" cy="32004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52019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Plotnick, </a:t>
            </a:r>
            <a:r>
              <a:rPr lang="en-US" sz="2800" dirty="0"/>
              <a:t>R. 1986. A fractal model for the distribution of stratigraphic hiatuses. Journal of Geology 94(6):885-890.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60" y="2200692"/>
            <a:ext cx="5477851" cy="3576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009" y="1653682"/>
            <a:ext cx="4519418" cy="454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33" y="259573"/>
            <a:ext cx="10026445" cy="1400530"/>
          </a:xfrm>
        </p:spPr>
        <p:txBody>
          <a:bodyPr/>
          <a:lstStyle/>
          <a:p>
            <a:r>
              <a:rPr lang="en-US" dirty="0" smtClean="0"/>
              <a:t>Why the Cantor dust in stratigraphy?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08" y="1123528"/>
            <a:ext cx="11043114" cy="51248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47299" y="1449877"/>
            <a:ext cx="307394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</a:rPr>
              <a:t>Miall, A. D. 2015. Updating uniformitarianism: stratigraphy as a set of 'frozen accidents' Pp. 11-36.</a:t>
            </a:r>
            <a:r>
              <a:rPr lang="en-US" i="1" dirty="0">
                <a:solidFill>
                  <a:schemeClr val="bg1"/>
                </a:solidFill>
                <a:latin typeface="Segoe UI" panose="020B0502040204020203" pitchFamily="34" charset="0"/>
              </a:rPr>
              <a:t> In D. G. Smith, R. J. Bailey, P. M. Burgess, and A. J. Fraser, eds. Stata and Time: Probing the Gaps in Our Understanding. Geological Society, London, Special Publications, 404.</a:t>
            </a:r>
          </a:p>
        </p:txBody>
      </p:sp>
    </p:spTree>
    <p:extLst>
      <p:ext uri="{BB962C8B-B14F-4D97-AF65-F5344CB8AC3E}">
        <p14:creationId xmlns:p14="http://schemas.microsoft.com/office/powerpoint/2010/main" val="182452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40" y="226741"/>
            <a:ext cx="3259148" cy="6514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55256" y="226741"/>
            <a:ext cx="65467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</a:rPr>
              <a:t>“there </a:t>
            </a:r>
            <a:r>
              <a:rPr lang="en-US" sz="3200" dirty="0">
                <a:latin typeface="Times New Roman" panose="02020603050405020304" pitchFamily="18" charset="0"/>
              </a:rPr>
              <a:t>does, in fact, appear to be a natural hierarchy of process and preservation based on the natural time scales of sedimentary </a:t>
            </a:r>
            <a:r>
              <a:rPr lang="en-US" sz="3200" dirty="0" smtClean="0">
                <a:latin typeface="Times New Roman" panose="02020603050405020304" pitchFamily="18" charset="0"/>
              </a:rPr>
              <a:t>processes”</a:t>
            </a:r>
          </a:p>
          <a:p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Miall (2014)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6183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hierarchy of controls will produce a Cantor distribution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642" y="2170232"/>
            <a:ext cx="8970146" cy="3032819"/>
          </a:xfrm>
        </p:spPr>
      </p:pic>
      <p:sp>
        <p:nvSpPr>
          <p:cNvPr id="3" name="TextBox 2"/>
          <p:cNvSpPr txBox="1"/>
          <p:nvPr/>
        </p:nvSpPr>
        <p:spPr>
          <a:xfrm>
            <a:off x="1573428" y="5651840"/>
            <a:ext cx="886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-can be randomized: </a:t>
            </a:r>
            <a:r>
              <a:rPr lang="en-US" sz="2400" dirty="0" err="1" smtClean="0"/>
              <a:t>Lévy</a:t>
            </a:r>
            <a:r>
              <a:rPr lang="en-US" sz="2400" dirty="0" smtClean="0"/>
              <a:t> dust – same fractal dimension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791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0" y="141433"/>
            <a:ext cx="9404723" cy="1400530"/>
          </a:xfrm>
        </p:spPr>
        <p:txBody>
          <a:bodyPr/>
          <a:lstStyle/>
          <a:p>
            <a:r>
              <a:rPr lang="en-US" dirty="0" smtClean="0"/>
              <a:t>2. How long are coastlines?  (Mandelbrot 1983)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81" y="1697605"/>
            <a:ext cx="7123947" cy="48386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160" y="1853248"/>
            <a:ext cx="3410429" cy="40362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08950" y="1374440"/>
            <a:ext cx="3172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 = log 4/log (1/3) ≈≈ 1.262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18899" y="1143608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Koch curve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673069" y="5998958"/>
            <a:ext cx="2930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Middleton</a:t>
            </a:r>
            <a:r>
              <a:rPr lang="en-US" sz="1200" dirty="0"/>
              <a:t>, Plotnick, and Rubin </a:t>
            </a:r>
            <a:r>
              <a:rPr lang="en-US" sz="1200" dirty="0" smtClean="0"/>
              <a:t>1995. </a:t>
            </a:r>
          </a:p>
          <a:p>
            <a:r>
              <a:rPr lang="en-US" sz="1200" dirty="0" smtClean="0"/>
              <a:t>SEPM Short Course #36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4908286" y="4523362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 ≈ 1.5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00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3736" y="180344"/>
            <a:ext cx="10229412" cy="1400530"/>
          </a:xfrm>
        </p:spPr>
        <p:txBody>
          <a:bodyPr/>
          <a:lstStyle/>
          <a:p>
            <a:r>
              <a:rPr lang="en-US" sz="2400" dirty="0"/>
              <a:t>Jiang, J., and R. Plotnick. 1998. Fractal analysis of the complexity of United States coastlines. Mathematical Geology 30(5):535-546.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373" y="1649344"/>
            <a:ext cx="5118234" cy="25389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17" y="1732548"/>
            <a:ext cx="4128770" cy="29046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34247" y="1069663"/>
            <a:ext cx="8668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On average, the Atlantic coast has much higher fractal dimension than the Pacific coast.</a:t>
            </a:r>
          </a:p>
          <a:p>
            <a:r>
              <a:rPr lang="en-US" i="1" dirty="0" smtClean="0">
                <a:latin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425" y="4256733"/>
            <a:ext cx="3200130" cy="24711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9217" y="5194570"/>
            <a:ext cx="43524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Based on NOAA data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Grouped data in 1</a:t>
            </a:r>
            <a:r>
              <a:rPr lang="en-US" baseline="30000" dirty="0" smtClean="0"/>
              <a:t>o</a:t>
            </a:r>
            <a:r>
              <a:rPr lang="en-US" dirty="0" smtClean="0"/>
              <a:t> latitude bands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Divider method for calculating 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34247" y="173254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Pacific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8741" y="1732548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Atlantic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90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Sediment transport: 1/f noise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723761" y="4454527"/>
            <a:ext cx="43288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Prestegaard</a:t>
            </a:r>
            <a:r>
              <a:rPr lang="en-US" sz="1200" dirty="0"/>
              <a:t>, K., and R. Plotnick. 1995. New models require new data: fractal and multifractal measures of gravel </a:t>
            </a:r>
            <a:r>
              <a:rPr lang="en-US" sz="1200" dirty="0" err="1"/>
              <a:t>bedload</a:t>
            </a:r>
            <a:r>
              <a:rPr lang="en-US" sz="1200" dirty="0"/>
              <a:t>. Pp. 113-126.</a:t>
            </a:r>
            <a:r>
              <a:rPr lang="en-US" sz="1200" i="1" dirty="0"/>
              <a:t> In C. C. Barton, and P. R. La Point, eds. Fractals in Petroleum Geology and Earth Processes. Plenum, New York.</a:t>
            </a:r>
          </a:p>
          <a:p>
            <a:pPr marR="0"/>
            <a:endParaRPr lang="en-US" sz="1200" dirty="0" smtClean="0">
              <a:latin typeface="Segoe UI" panose="020B0502040204020203" pitchFamily="34" charset="0"/>
            </a:endParaRPr>
          </a:p>
          <a:p>
            <a:pPr marR="0"/>
            <a:r>
              <a:rPr lang="en-US" sz="1200" dirty="0" smtClean="0">
                <a:latin typeface="Segoe UI" panose="020B0502040204020203" pitchFamily="34" charset="0"/>
              </a:rPr>
              <a:t>Plotnick</a:t>
            </a:r>
            <a:r>
              <a:rPr lang="en-US" sz="1200" dirty="0">
                <a:latin typeface="Segoe UI" panose="020B0502040204020203" pitchFamily="34" charset="0"/>
              </a:rPr>
              <a:t>, R. E., and K. </a:t>
            </a:r>
            <a:r>
              <a:rPr lang="en-US" sz="1200" dirty="0" err="1">
                <a:latin typeface="Segoe UI" panose="020B0502040204020203" pitchFamily="34" charset="0"/>
              </a:rPr>
              <a:t>Prestegaard</a:t>
            </a:r>
            <a:r>
              <a:rPr lang="en-US" sz="1200" dirty="0">
                <a:latin typeface="Segoe UI" panose="020B0502040204020203" pitchFamily="34" charset="0"/>
              </a:rPr>
              <a:t>. 1999. Fractal analysis of geologic time series. Pp. 193-210.</a:t>
            </a:r>
            <a:r>
              <a:rPr lang="en-US" sz="1200" i="1" dirty="0">
                <a:latin typeface="Segoe UI" panose="020B0502040204020203" pitchFamily="34" charset="0"/>
              </a:rPr>
              <a:t> In N. S.-N. Lam, and L. De Cola, eds. Fractals in Geography. Prentice-Hall, Englewood Cliffs, N.J.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25" y="1475199"/>
            <a:ext cx="6721051" cy="4918320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915435"/>
              </p:ext>
            </p:extLst>
          </p:nvPr>
        </p:nvGraphicFramePr>
        <p:xfrm>
          <a:off x="7882903" y="1274323"/>
          <a:ext cx="4010524" cy="310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7" name="PHOTO-PAINT" r:id="rId4" imgW="7277040" imgH="5628960" progId="CorelPHOTOPAINT.Image.16">
                  <p:embed/>
                </p:oleObj>
              </mc:Choice>
              <mc:Fallback>
                <p:oleObj name="PHOTO-PAINT" r:id="rId4" imgW="7277040" imgH="5628960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82903" y="1274323"/>
                        <a:ext cx="4010524" cy="310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257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926" t="-762" r="926" b="55760"/>
          <a:stretch/>
        </p:blipFill>
        <p:spPr>
          <a:xfrm>
            <a:off x="417059" y="687969"/>
            <a:ext cx="4128333" cy="2468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6" b="55961"/>
          <a:stretch/>
        </p:blipFill>
        <p:spPr>
          <a:xfrm>
            <a:off x="4733965" y="687969"/>
            <a:ext cx="3989103" cy="24688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9315" y="205495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White (Gaussian) noise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9546" y="185236"/>
            <a:ext cx="502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Discrete fractional Gaussian noise (H= 0.7)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11641" y="802925"/>
            <a:ext cx="29961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White noise</a:t>
            </a:r>
            <a:r>
              <a:rPr lang="en-US" dirty="0" smtClean="0"/>
              <a:t>: independent increments</a:t>
            </a:r>
          </a:p>
          <a:p>
            <a:r>
              <a:rPr lang="en-US" i="1" dirty="0" smtClean="0"/>
              <a:t>Discrete fractional Gaussian noise (</a:t>
            </a:r>
            <a:r>
              <a:rPr lang="en-US" i="1" dirty="0" err="1" smtClean="0"/>
              <a:t>dfGn</a:t>
            </a:r>
            <a:r>
              <a:rPr lang="en-US" i="1" dirty="0" smtClean="0"/>
              <a:t>:) </a:t>
            </a:r>
            <a:r>
              <a:rPr lang="en-US" dirty="0" smtClean="0"/>
              <a:t>successive increments either positively (persistent) or negatively correlated (</a:t>
            </a:r>
            <a:r>
              <a:rPr lang="en-US" dirty="0" err="1" smtClean="0"/>
              <a:t>antipersistent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93287" y="4727643"/>
            <a:ext cx="3385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Fourier spectra for </a:t>
            </a:r>
            <a:r>
              <a:rPr lang="en-US" dirty="0" err="1" smtClean="0"/>
              <a:t>dfGn’s</a:t>
            </a:r>
            <a:r>
              <a:rPr lang="en-US" dirty="0" smtClean="0"/>
              <a:t>;</a:t>
            </a:r>
          </a:p>
          <a:p>
            <a:r>
              <a:rPr lang="en-US" dirty="0" smtClean="0"/>
              <a:t>Power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∝ frequency = 1/f noise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161" y="3269991"/>
            <a:ext cx="4479356" cy="350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2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511" y="452718"/>
            <a:ext cx="7548664" cy="596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0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020" y="-435943"/>
            <a:ext cx="8825657" cy="1915647"/>
          </a:xfrm>
        </p:spPr>
        <p:txBody>
          <a:bodyPr/>
          <a:lstStyle/>
          <a:p>
            <a:r>
              <a:rPr lang="en-US" dirty="0" smtClean="0"/>
              <a:t>4. Biodiversity over Time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194" y="1479704"/>
            <a:ext cx="8382000" cy="490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23872" y="6388037"/>
            <a:ext cx="82216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200" i="1" dirty="0">
                <a:latin typeface="Calibri" charset="0"/>
              </a:rPr>
              <a:t>Redrawn from Sepkoski, J.J. Jr, 1984, A kinetic model of Phanerozoic taxonomic diversity, III.</a:t>
            </a:r>
            <a:r>
              <a:rPr lang="en-US" sz="1200" dirty="0">
                <a:latin typeface="Calibri" charset="0"/>
              </a:rPr>
              <a:t> </a:t>
            </a:r>
            <a:r>
              <a:rPr lang="en-US" sz="1200" i="1" dirty="0">
                <a:latin typeface="Calibri" charset="0"/>
              </a:rPr>
              <a:t>Post Paleozoic families and mass extinctions: Paleobiology 10:246-267.</a:t>
            </a:r>
            <a:r>
              <a:rPr lang="en-US" sz="1200" dirty="0">
                <a:latin typeface="Calibri" charset="0"/>
              </a:rPr>
              <a:t> © ( original </a:t>
            </a:r>
            <a:r>
              <a:rPr lang="en-US" sz="1200" dirty="0" err="1">
                <a:latin typeface="Calibri" charset="0"/>
              </a:rPr>
              <a:t>url</a:t>
            </a:r>
            <a:r>
              <a:rPr lang="en-US" sz="1200" dirty="0">
                <a:latin typeface="Calibri" charset="0"/>
              </a:rPr>
              <a:t> by Lynn S. </a:t>
            </a:r>
            <a:r>
              <a:rPr lang="en-US" sz="1200" dirty="0" err="1">
                <a:latin typeface="Calibri" charset="0"/>
              </a:rPr>
              <a:t>Fichter</a:t>
            </a:r>
            <a:r>
              <a:rPr lang="en-US" sz="1200" dirty="0">
                <a:latin typeface="Calibri" charset="0"/>
              </a:rPr>
              <a:t> and Steve J. </a:t>
            </a:r>
            <a:r>
              <a:rPr lang="en-US" sz="1200" dirty="0" err="1">
                <a:latin typeface="Calibri" charset="0"/>
              </a:rPr>
              <a:t>Baedke</a:t>
            </a:r>
            <a:r>
              <a:rPr lang="en-US" sz="1200" dirty="0">
                <a:latin typeface="Calibri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3019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030" y="132880"/>
            <a:ext cx="8825657" cy="1915647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6" y="132909"/>
            <a:ext cx="8825658" cy="860400"/>
          </a:xfrm>
        </p:spPr>
        <p:txBody>
          <a:bodyPr/>
          <a:lstStyle/>
          <a:p>
            <a:r>
              <a:rPr lang="en-US" sz="2800" dirty="0" smtClean="0"/>
              <a:t>1. Gaps </a:t>
            </a:r>
            <a:r>
              <a:rPr lang="en-US" sz="2800" dirty="0"/>
              <a:t>in the rock record</a:t>
            </a:r>
          </a:p>
          <a:p>
            <a:endParaRPr lang="en-US" dirty="0"/>
          </a:p>
        </p:txBody>
      </p:sp>
      <p:sp>
        <p:nvSpPr>
          <p:cNvPr id="2355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25999B-DB1E-4AF4-90C6-DB12B171666A}" type="slidenum">
              <a:rPr lang="en-US" altLang="en-US" sz="14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7902147" y="3362880"/>
            <a:ext cx="3948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Grand Canyon @ Desert View</a:t>
            </a:r>
          </a:p>
        </p:txBody>
      </p:sp>
      <p:pic>
        <p:nvPicPr>
          <p:cNvPr id="23556" name="Picture 6" descr="IMG_05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47" y="1034416"/>
            <a:ext cx="73660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04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79" y="132944"/>
            <a:ext cx="8228013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075906" y="2801121"/>
            <a:ext cx="36558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/>
              <a:t>18 episodes of “mass extinction”</a:t>
            </a:r>
          </a:p>
          <a:p>
            <a:r>
              <a:rPr lang="en-US" altLang="en-US" dirty="0"/>
              <a:t>Three standout: end-Ordovician, end- Permian, and end-Cretaceous</a:t>
            </a:r>
          </a:p>
        </p:txBody>
      </p:sp>
    </p:spTree>
    <p:extLst>
      <p:ext uri="{BB962C8B-B14F-4D97-AF65-F5344CB8AC3E}">
        <p14:creationId xmlns:p14="http://schemas.microsoft.com/office/powerpoint/2010/main" val="37896970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21" y="137577"/>
            <a:ext cx="9404723" cy="1400530"/>
          </a:xfrm>
        </p:spPr>
        <p:txBody>
          <a:bodyPr/>
          <a:lstStyle/>
          <a:p>
            <a:r>
              <a:rPr lang="en-US" dirty="0" smtClean="0"/>
              <a:t>Self-organized criticality (Per Bak):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979" y="932572"/>
            <a:ext cx="10992256" cy="4195481"/>
          </a:xfrm>
        </p:spPr>
        <p:txBody>
          <a:bodyPr>
            <a:noAutofit/>
          </a:bodyPr>
          <a:lstStyle/>
          <a:p>
            <a:r>
              <a:rPr lang="en-US" sz="2400" dirty="0" smtClean="0"/>
              <a:t>Self-organized criticality (SOC): Set of models designed  to simultaneously simulate two common phenomena in natural systems:</a:t>
            </a:r>
          </a:p>
          <a:p>
            <a:pPr lvl="1"/>
            <a:r>
              <a:rPr lang="en-US" sz="2400" dirty="0" smtClean="0"/>
              <a:t> fractal spatial structure</a:t>
            </a:r>
          </a:p>
          <a:p>
            <a:pPr lvl="1"/>
            <a:r>
              <a:rPr lang="en-US" sz="2400" dirty="0" smtClean="0"/>
              <a:t> power-law (1/f) temporal behavior of events. </a:t>
            </a:r>
          </a:p>
          <a:p>
            <a:r>
              <a:rPr lang="en-US" sz="2400" dirty="0" smtClean="0"/>
              <a:t> although most events are small and frequent, some are very large and rare; there is no characteristic scale to the system.</a:t>
            </a:r>
          </a:p>
          <a:p>
            <a:r>
              <a:rPr lang="en-US" sz="2400" dirty="0" smtClean="0"/>
              <a:t>many variants of the basic SOC model; the common factor is that they evolve to the critical state without an external driver; only internal interactions</a:t>
            </a:r>
          </a:p>
          <a:p>
            <a:r>
              <a:rPr lang="en-US" sz="2400" dirty="0" smtClean="0"/>
              <a:t>gave rise to a large number of similar toy ‘‘evolution models’’ in the physics literature (</a:t>
            </a:r>
            <a:r>
              <a:rPr lang="en-US" dirty="0"/>
              <a:t>Alicea, B., and R. Gordon. 2014. </a:t>
            </a:r>
            <a:r>
              <a:rPr lang="en-US" dirty="0" err="1" smtClean="0"/>
              <a:t>Biosystems</a:t>
            </a:r>
            <a:r>
              <a:rPr lang="en-US" dirty="0" smtClean="0"/>
              <a:t> 123:54-66; </a:t>
            </a:r>
            <a:r>
              <a:rPr lang="en-US" dirty="0"/>
              <a:t>Plotnick, R. </a:t>
            </a:r>
            <a:r>
              <a:rPr lang="en-US" dirty="0" smtClean="0"/>
              <a:t> </a:t>
            </a:r>
            <a:r>
              <a:rPr lang="en-US" dirty="0"/>
              <a:t>2017. Lattice models in ecology, paleontology, and geology</a:t>
            </a:r>
            <a:r>
              <a:rPr lang="en-US" dirty="0" smtClean="0"/>
              <a:t>.</a:t>
            </a:r>
            <a:r>
              <a:rPr lang="en-US" i="1" dirty="0" smtClean="0"/>
              <a:t> </a:t>
            </a:r>
            <a:r>
              <a:rPr lang="en-US" i="1" dirty="0"/>
              <a:t>In </a:t>
            </a:r>
            <a:r>
              <a:rPr lang="en-US" i="1" dirty="0" smtClean="0"/>
              <a:t>Autogenic </a:t>
            </a:r>
            <a:r>
              <a:rPr lang="en-US" i="1" dirty="0"/>
              <a:t>Dynamics and Self-Organization in Sedimentary </a:t>
            </a:r>
            <a:r>
              <a:rPr lang="en-US" i="1" dirty="0" smtClean="0"/>
              <a:t>Systems. </a:t>
            </a:r>
            <a:r>
              <a:rPr lang="en-US" dirty="0"/>
              <a:t>SEPM Special Publication</a:t>
            </a:r>
            <a:r>
              <a:rPr lang="en-US" i="1" dirty="0" smtClean="0"/>
              <a:t>.)</a:t>
            </a:r>
            <a:endParaRPr lang="en-US" i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74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377" y="545130"/>
            <a:ext cx="6143794" cy="4195481"/>
          </a:xfrm>
        </p:spPr>
        <p:txBody>
          <a:bodyPr/>
          <a:lstStyle/>
          <a:p>
            <a:r>
              <a:rPr lang="en-US" dirty="0"/>
              <a:t>Sneppen, K., P. Bak, H. </a:t>
            </a:r>
            <a:r>
              <a:rPr lang="en-US" dirty="0" err="1"/>
              <a:t>Flyvbjerg</a:t>
            </a:r>
            <a:r>
              <a:rPr lang="en-US" dirty="0"/>
              <a:t>, and M. H. Jensen. 1995. Evolution as a self-organized critical phenomenon. Proceedings of the National Academy of Sciences of the United States of America 92(11):5209-5213.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183" y="180344"/>
            <a:ext cx="4781311" cy="627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5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evidence for power-law behavior in macroevolution!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536"/>
            <a:ext cx="9694390" cy="4195863"/>
          </a:xfrm>
        </p:spPr>
        <p:txBody>
          <a:bodyPr>
            <a:normAutofit/>
          </a:bodyPr>
          <a:lstStyle/>
          <a:p>
            <a:r>
              <a:rPr lang="en-US" dirty="0"/>
              <a:t>Kirchner, J. W., and A. Weil. 1998. No fractals in fossil extinction statistics. Nature 395(6700):337-338.</a:t>
            </a:r>
          </a:p>
          <a:p>
            <a:pPr lvl="1"/>
            <a:r>
              <a:rPr lang="en-US" sz="2000" dirty="0" smtClean="0"/>
              <a:t> </a:t>
            </a:r>
            <a:r>
              <a:rPr lang="en-US" sz="2000" i="1" dirty="0" err="1"/>
              <a:t>Solé</a:t>
            </a:r>
            <a:r>
              <a:rPr lang="en-US" sz="2000" i="1" dirty="0"/>
              <a:t> et al</a:t>
            </a:r>
            <a:r>
              <a:rPr lang="en-US" sz="2000" i="1" dirty="0" smtClean="0"/>
              <a:t>.</a:t>
            </a:r>
            <a:r>
              <a:rPr lang="en-US" sz="2000" i="1" baseline="30000" dirty="0" smtClean="0"/>
              <a:t> </a:t>
            </a:r>
            <a:r>
              <a:rPr lang="en-US" sz="2000" i="1" dirty="0" smtClean="0"/>
              <a:t> </a:t>
            </a:r>
            <a:r>
              <a:rPr lang="en-US" sz="2000" i="1" dirty="0"/>
              <a:t>reported that many extinction time series are statistically self-similar, with 1/f power spectra, suggesting that extinctions are driven by self-organized criticality or by other scale-free internal dynamics of the biosphere. Here we show that the apparent self-similarity and 1/f scaling reported by </a:t>
            </a:r>
            <a:r>
              <a:rPr lang="en-US" sz="2000" i="1" dirty="0" err="1"/>
              <a:t>Solé</a:t>
            </a:r>
            <a:r>
              <a:rPr lang="en-US" sz="2000" i="1" dirty="0"/>
              <a:t> et al. are artefacts of their interpolation methods. Extinction records that are not interpolated show </a:t>
            </a:r>
            <a:r>
              <a:rPr lang="en-US" sz="2000" i="1" u="sng" dirty="0"/>
              <a:t>no evidence of fractal scaling</a:t>
            </a:r>
            <a:r>
              <a:rPr lang="en-US" sz="2000" dirty="0" smtClean="0"/>
              <a:t>.</a:t>
            </a:r>
          </a:p>
          <a:p>
            <a:r>
              <a:rPr lang="en-US" dirty="0" smtClean="0"/>
              <a:t>Also</a:t>
            </a:r>
            <a:r>
              <a:rPr lang="en-US" dirty="0"/>
              <a:t>: </a:t>
            </a:r>
            <a:r>
              <a:rPr lang="en-US" dirty="0" smtClean="0"/>
              <a:t>Bak–Sneppen evolution </a:t>
            </a:r>
            <a:r>
              <a:rPr lang="en-US" dirty="0"/>
              <a:t>model is highly abstract and </a:t>
            </a:r>
            <a:r>
              <a:rPr lang="en-US" dirty="0" smtClean="0"/>
              <a:t>is not </a:t>
            </a:r>
            <a:r>
              <a:rPr lang="en-US" dirty="0"/>
              <a:t>based on properties of real ecological </a:t>
            </a:r>
            <a:r>
              <a:rPr lang="en-US" dirty="0" smtClean="0"/>
              <a:t>or evolutionary </a:t>
            </a:r>
            <a:r>
              <a:rPr lang="en-US" dirty="0"/>
              <a:t>units</a:t>
            </a:r>
            <a:r>
              <a:rPr lang="en-US" dirty="0" smtClean="0"/>
              <a:t>. (Aronson and Plotnick, 1998; Plotnick and Sepkoski, 2001); e.g., assumes no external perturbations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0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alternative model: multifractals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7049" y="1264977"/>
            <a:ext cx="8946541" cy="4195481"/>
          </a:xfrm>
        </p:spPr>
        <p:txBody>
          <a:bodyPr/>
          <a:lstStyle/>
          <a:p>
            <a:r>
              <a:rPr lang="en-US" dirty="0" smtClean="0"/>
              <a:t>What are multifractals?</a:t>
            </a:r>
          </a:p>
          <a:p>
            <a:r>
              <a:rPr lang="en-US" dirty="0" smtClean="0"/>
              <a:t>Replace on/off switches with rheostats, each cycling at a different frequency</a:t>
            </a:r>
            <a:endParaRPr lang="en-US" dirty="0"/>
          </a:p>
          <a:p>
            <a:endParaRPr lang="en-US" dirty="0" smtClean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8186404-8156-4554-B768-4E06D0977F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7983256"/>
              </p:ext>
            </p:extLst>
          </p:nvPr>
        </p:nvGraphicFramePr>
        <p:xfrm>
          <a:off x="2525945" y="2733601"/>
          <a:ext cx="6901119" cy="3489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9478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005" y="2879386"/>
            <a:ext cx="3253823" cy="2971801"/>
          </a:xfrm>
          <a:prstGeom prst="rect">
            <a:avLst/>
          </a:prstGeom>
          <a:solidFill>
            <a:schemeClr val="tx1"/>
          </a:solidFill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63895AA-8AC9-4B68-9E67-51D5EDBB30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7044399"/>
              </p:ext>
            </p:extLst>
          </p:nvPr>
        </p:nvGraphicFramePr>
        <p:xfrm>
          <a:off x="170026" y="264049"/>
          <a:ext cx="7106263" cy="2525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6652715"/>
              </p:ext>
            </p:extLst>
          </p:nvPr>
        </p:nvGraphicFramePr>
        <p:xfrm>
          <a:off x="7357353" y="264049"/>
          <a:ext cx="45720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4308054"/>
              </p:ext>
            </p:extLst>
          </p:nvPr>
        </p:nvGraphicFramePr>
        <p:xfrm>
          <a:off x="7357353" y="2215924"/>
          <a:ext cx="4572000" cy="1879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6673707"/>
              </p:ext>
            </p:extLst>
          </p:nvPr>
        </p:nvGraphicFramePr>
        <p:xfrm>
          <a:off x="7357353" y="4218422"/>
          <a:ext cx="45720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0026" y="3155635"/>
            <a:ext cx="36296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Each level has its own fractal distribution and D-value (thus, </a:t>
            </a:r>
            <a:r>
              <a:rPr lang="en-US" i="1" dirty="0" smtClean="0"/>
              <a:t>multifractal</a:t>
            </a:r>
            <a:r>
              <a:rPr lang="en-US" dirty="0" smtClean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Log-normal distribution of values (multiplicative)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Used to model quantitative, rather than binary patterns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28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6111" y="203796"/>
            <a:ext cx="9404723" cy="1400530"/>
          </a:xfrm>
        </p:spPr>
        <p:txBody>
          <a:bodyPr/>
          <a:lstStyle/>
          <a:p>
            <a:r>
              <a:rPr lang="en-US" sz="2400" dirty="0"/>
              <a:t>Plotnick, R. E., and J. J.  Sepkoski, Jr. 2001. A multiplicative multifractal model for originations and extinctions. Paleobiology 27(1):126-139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92419" y="2126004"/>
            <a:ext cx="8946541" cy="419548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87" y="1473342"/>
            <a:ext cx="8896651" cy="4782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683" y="6100206"/>
            <a:ext cx="7731151" cy="641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57254" y="3402797"/>
            <a:ext cx="1846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Genus level extinction and originations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59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50" y="347369"/>
            <a:ext cx="11499602" cy="51710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70953" y="5623758"/>
            <a:ext cx="8178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Palatino-Roman"/>
              </a:rPr>
              <a:t>NO </a:t>
            </a:r>
            <a:r>
              <a:rPr lang="en-US" sz="1200" dirty="0" smtClean="0">
                <a:latin typeface="Universal-GreekwithMathPi"/>
              </a:rPr>
              <a:t> </a:t>
            </a:r>
            <a:r>
              <a:rPr lang="en-US" sz="1200" dirty="0">
                <a:latin typeface="Palatino-Roman"/>
              </a:rPr>
              <a:t>raw number of originations per interval; PO </a:t>
            </a:r>
            <a:r>
              <a:rPr lang="en-US" sz="1200" dirty="0" smtClean="0">
                <a:latin typeface="Palatino-Roman"/>
              </a:rPr>
              <a:t>per-taxon </a:t>
            </a:r>
            <a:r>
              <a:rPr lang="en-US" sz="1200" dirty="0">
                <a:latin typeface="Palatino-Roman"/>
              </a:rPr>
              <a:t>rate of origination; </a:t>
            </a:r>
            <a:r>
              <a:rPr lang="en-US" sz="1200" dirty="0" smtClean="0">
                <a:latin typeface="Palatino-Roman"/>
              </a:rPr>
              <a:t>TO originations </a:t>
            </a:r>
            <a:r>
              <a:rPr lang="en-US" sz="1200" dirty="0">
                <a:latin typeface="Palatino-Roman"/>
              </a:rPr>
              <a:t>per million years; </a:t>
            </a:r>
            <a:r>
              <a:rPr lang="en-US" sz="1200" dirty="0" smtClean="0">
                <a:latin typeface="Palatino-Roman"/>
              </a:rPr>
              <a:t>PTO per-taxon </a:t>
            </a:r>
            <a:r>
              <a:rPr lang="en-US" sz="1200" dirty="0">
                <a:latin typeface="Palatino-Roman"/>
              </a:rPr>
              <a:t>originations per million </a:t>
            </a:r>
            <a:r>
              <a:rPr lang="en-US" sz="1200" dirty="0" smtClean="0">
                <a:latin typeface="Palatino-Roman"/>
              </a:rPr>
              <a:t>years </a:t>
            </a:r>
          </a:p>
          <a:p>
            <a:r>
              <a:rPr lang="en-US" sz="1200" dirty="0" smtClean="0">
                <a:latin typeface="Palatino-Roman"/>
              </a:rPr>
              <a:t> </a:t>
            </a:r>
            <a:r>
              <a:rPr lang="en-US" sz="1200" dirty="0">
                <a:latin typeface="Palatino-Roman"/>
              </a:rPr>
              <a:t>NE </a:t>
            </a:r>
            <a:r>
              <a:rPr lang="en-US" sz="1200" dirty="0" smtClean="0">
                <a:latin typeface="Universal-GreekwithMathPi"/>
              </a:rPr>
              <a:t> </a:t>
            </a:r>
            <a:r>
              <a:rPr lang="en-US" sz="1200" dirty="0">
                <a:latin typeface="Palatino-Roman"/>
              </a:rPr>
              <a:t>raw </a:t>
            </a:r>
            <a:r>
              <a:rPr lang="en-US" sz="1200" dirty="0" smtClean="0">
                <a:latin typeface="Palatino-Roman"/>
              </a:rPr>
              <a:t>number of </a:t>
            </a:r>
            <a:r>
              <a:rPr lang="en-US" sz="1200" dirty="0">
                <a:latin typeface="Palatino-Roman"/>
              </a:rPr>
              <a:t>extinctions per interval; PE </a:t>
            </a:r>
            <a:r>
              <a:rPr lang="en-US" sz="1200" dirty="0" smtClean="0">
                <a:latin typeface="Palatino-Roman"/>
              </a:rPr>
              <a:t>per-taxon </a:t>
            </a:r>
            <a:r>
              <a:rPr lang="en-US" sz="1200" dirty="0">
                <a:latin typeface="Palatino-Roman"/>
              </a:rPr>
              <a:t>rate of extinction; TE </a:t>
            </a:r>
            <a:r>
              <a:rPr lang="en-US" sz="1200" dirty="0">
                <a:latin typeface="Universal-GreekwithMathPi"/>
              </a:rPr>
              <a:t> </a:t>
            </a:r>
            <a:r>
              <a:rPr lang="en-US" sz="1200" dirty="0" smtClean="0">
                <a:latin typeface="Palatino-Roman"/>
              </a:rPr>
              <a:t>extinctions </a:t>
            </a:r>
            <a:r>
              <a:rPr lang="en-US" sz="1200" dirty="0">
                <a:latin typeface="Palatino-Roman"/>
              </a:rPr>
              <a:t>per million years; PTE </a:t>
            </a:r>
            <a:r>
              <a:rPr lang="en-US" sz="1200" dirty="0" smtClean="0">
                <a:latin typeface="Palatino-Roman"/>
              </a:rPr>
              <a:t>per-taxon  extinctions </a:t>
            </a:r>
            <a:r>
              <a:rPr lang="en-US" sz="1200" dirty="0">
                <a:latin typeface="Palatino-Roman"/>
              </a:rPr>
              <a:t>per million years.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9780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04" y="239367"/>
            <a:ext cx="8946541" cy="6330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633" y="2321142"/>
            <a:ext cx="3017451" cy="241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7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613" y="204281"/>
            <a:ext cx="8385482" cy="641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6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9" descr="npo0001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90600"/>
            <a:ext cx="5257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More Gap than Record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0" y="914400"/>
            <a:ext cx="3733800" cy="53340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Grand Canyon.</a:t>
            </a:r>
          </a:p>
          <a:p>
            <a:pPr lvl="1" eaLnBrk="1" hangingPunct="1"/>
            <a:r>
              <a:rPr lang="en-US" altLang="en-US" smtClean="0"/>
              <a:t>Thick layers of strata.</a:t>
            </a:r>
          </a:p>
          <a:p>
            <a:pPr lvl="1" eaLnBrk="1" hangingPunct="1"/>
            <a:r>
              <a:rPr lang="en-US" altLang="en-US" smtClean="0"/>
              <a:t>Numerous gaps.</a:t>
            </a:r>
          </a:p>
          <a:p>
            <a:pPr lvl="1" eaLnBrk="1" hangingPunct="1"/>
            <a:r>
              <a:rPr lang="en-US" altLang="en-US" smtClean="0"/>
              <a:t>A partial record of geological history.  </a:t>
            </a:r>
          </a:p>
          <a:p>
            <a:pPr eaLnBrk="1" hangingPunct="1"/>
            <a:r>
              <a:rPr lang="en-US" altLang="en-US" smtClean="0"/>
              <a:t>True of any one location on Earth</a:t>
            </a:r>
          </a:p>
        </p:txBody>
      </p:sp>
    </p:spTree>
    <p:extLst>
      <p:ext uri="{BB962C8B-B14F-4D97-AF65-F5344CB8AC3E}">
        <p14:creationId xmlns:p14="http://schemas.microsoft.com/office/powerpoint/2010/main" val="313004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473" y="262647"/>
            <a:ext cx="8428483" cy="628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7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09990" y="0"/>
            <a:ext cx="9030511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5. Lacunarity Analysis: A General Technique for Spatial Analysis </a:t>
            </a: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284233" y="1412185"/>
            <a:ext cx="5177453" cy="452729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pPr marL="274320" lvl="1" indent="0">
              <a:buNone/>
            </a:pPr>
            <a:r>
              <a:rPr lang="en-US" altLang="en-US" sz="3300" dirty="0" smtClean="0"/>
              <a:t>What is lacunarity?</a:t>
            </a:r>
          </a:p>
          <a:p>
            <a:pPr marL="560070" lvl="1"/>
            <a:r>
              <a:rPr lang="en-US" altLang="en-US" sz="3300" dirty="0" smtClean="0"/>
              <a:t>Concept introduced by Mandelbrot (1983)</a:t>
            </a:r>
          </a:p>
          <a:p>
            <a:pPr marL="560070" lvl="1"/>
            <a:r>
              <a:rPr lang="en-US" altLang="en-US" sz="3300" dirty="0" smtClean="0"/>
              <a:t>Objects can have the same fractal dimension (how much space is filled) but different textures (how that space is filled) </a:t>
            </a:r>
          </a:p>
          <a:p>
            <a:pPr marL="560070" lvl="1"/>
            <a:r>
              <a:rPr lang="en-US" altLang="en-US" sz="3300" dirty="0" smtClean="0"/>
              <a:t>Lacunarity reflects the size distribution of gaps (lacunae)</a:t>
            </a:r>
          </a:p>
          <a:p>
            <a:pPr marL="560070" lvl="1"/>
            <a:r>
              <a:rPr lang="en-US" altLang="en-US" sz="3300" dirty="0" smtClean="0"/>
              <a:t>A measure of translational invariance</a:t>
            </a:r>
          </a:p>
          <a:p>
            <a:pPr marL="560070" lvl="1"/>
            <a:r>
              <a:rPr lang="en-US" altLang="en-US" sz="3300" dirty="0" smtClean="0"/>
              <a:t>Originally developed for fractal objects; can be applied to any geometric pattern</a:t>
            </a:r>
          </a:p>
          <a:p>
            <a:pPr marL="560070" lvl="1"/>
            <a:endParaRPr lang="en-US" altLang="en-US" dirty="0" smtClean="0"/>
          </a:p>
          <a:p>
            <a:pPr marL="560070" lvl="1"/>
            <a:endParaRPr lang="en-US" alt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1205799"/>
              </p:ext>
            </p:extLst>
          </p:nvPr>
        </p:nvGraphicFramePr>
        <p:xfrm>
          <a:off x="5579133" y="1143000"/>
          <a:ext cx="5398530" cy="2721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8" name="PHOTO-PAINT" r:id="rId3" imgW="12677760" imgH="6391080" progId="CorelPHOTOPAINT.Image.16">
                  <p:embed/>
                </p:oleObj>
              </mc:Choice>
              <mc:Fallback>
                <p:oleObj name="PHOTO-PAINT" r:id="rId3" imgW="12677760" imgH="6391080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79133" y="1143000"/>
                        <a:ext cx="5398530" cy="27214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77232" y="4061254"/>
            <a:ext cx="4451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Sierpinski</a:t>
            </a:r>
            <a:r>
              <a:rPr lang="en-US" dirty="0" smtClean="0"/>
              <a:t> carpets, both with D ≈ 1.8957</a:t>
            </a:r>
          </a:p>
          <a:p>
            <a:r>
              <a:rPr lang="en-US" dirty="0" smtClean="0"/>
              <a:t>From Mandelbrot (1983)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69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09991" y="0"/>
            <a:ext cx="8970832" cy="79083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Measuring Lacunarity</a:t>
            </a: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011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 bwMode="auto">
              <a:xfrm>
                <a:off x="341898" y="790832"/>
                <a:ext cx="11462924" cy="2518166"/>
              </a:xfrm>
              <a:noFill/>
              <a:ln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rmAutofit fontScale="92500" lnSpcReduction="10000"/>
              </a:bodyPr>
              <a:lstStyle/>
              <a:p>
                <a:pPr lvl="1"/>
                <a:r>
                  <a:rPr lang="en-US" altLang="en-US" sz="1900" dirty="0" smtClean="0">
                    <a:solidFill>
                      <a:schemeClr val="tx1"/>
                    </a:solidFill>
                  </a:rPr>
                  <a:t>Place a “gliding box” over one corner of the pattern (any dimensionality</a:t>
                </a:r>
                <a:r>
                  <a:rPr lang="en-US" altLang="en-US" sz="1900" dirty="0" smtClean="0"/>
                  <a:t>!)</a:t>
                </a:r>
                <a:endParaRPr lang="en-US" altLang="en-US" sz="1900" dirty="0" smtClean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altLang="en-US" sz="1900" dirty="0">
                    <a:solidFill>
                      <a:schemeClr val="tx1"/>
                    </a:solidFill>
                  </a:rPr>
                  <a:t>Count how many </a:t>
                </a:r>
                <a:r>
                  <a:rPr lang="en-US" altLang="en-US" sz="1900" dirty="0" smtClean="0">
                    <a:solidFill>
                      <a:schemeClr val="tx1"/>
                    </a:solidFill>
                  </a:rPr>
                  <a:t>points are </a:t>
                </a:r>
                <a:r>
                  <a:rPr lang="en-US" altLang="en-US" sz="1900" dirty="0">
                    <a:solidFill>
                      <a:schemeClr val="tx1"/>
                    </a:solidFill>
                  </a:rPr>
                  <a:t>in the </a:t>
                </a:r>
                <a:r>
                  <a:rPr lang="en-US" altLang="en-US" sz="1900" dirty="0" smtClean="0">
                    <a:solidFill>
                      <a:schemeClr val="tx1"/>
                    </a:solidFill>
                  </a:rPr>
                  <a:t>box (</a:t>
                </a:r>
                <a:r>
                  <a:rPr lang="en-US" altLang="en-US" sz="1900" i="1" dirty="0" smtClean="0">
                    <a:solidFill>
                      <a:schemeClr val="tx1"/>
                    </a:solidFill>
                  </a:rPr>
                  <a:t>or</a:t>
                </a:r>
                <a:r>
                  <a:rPr lang="en-US" altLang="en-US" sz="1900" dirty="0" smtClean="0">
                    <a:solidFill>
                      <a:schemeClr val="tx1"/>
                    </a:solidFill>
                  </a:rPr>
                  <a:t> sum the values in the box). </a:t>
                </a:r>
                <a:endParaRPr lang="en-US" altLang="en-US" sz="1900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altLang="en-US" sz="1900" dirty="0">
                    <a:solidFill>
                      <a:schemeClr val="tx1"/>
                    </a:solidFill>
                  </a:rPr>
                  <a:t>Move the box one unit, overlapping the previous box. Count the </a:t>
                </a:r>
                <a:r>
                  <a:rPr lang="en-US" altLang="en-US" sz="1900" dirty="0" smtClean="0">
                    <a:solidFill>
                      <a:schemeClr val="tx1"/>
                    </a:solidFill>
                  </a:rPr>
                  <a:t>points (or sum the values). </a:t>
                </a:r>
                <a:r>
                  <a:rPr lang="en-US" altLang="en-US" sz="1900" dirty="0">
                    <a:solidFill>
                      <a:schemeClr val="tx1"/>
                    </a:solidFill>
                  </a:rPr>
                  <a:t>Repeat so that the pattern is exhaustively recycled.</a:t>
                </a:r>
              </a:p>
              <a:p>
                <a:pPr lvl="1"/>
                <a:r>
                  <a:rPr lang="en-US" altLang="en-US" sz="1900" dirty="0">
                    <a:solidFill>
                      <a:schemeClr val="tx1"/>
                    </a:solidFill>
                  </a:rPr>
                  <a:t>Determine the mean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sz="19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9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altLang="en-US" sz="1900" dirty="0">
                    <a:solidFill>
                      <a:schemeClr val="tx1"/>
                    </a:solidFill>
                  </a:rPr>
                  <a:t> and variance s</a:t>
                </a:r>
                <a:r>
                  <a:rPr lang="en-US" altLang="en-US" sz="1900" baseline="30000" dirty="0">
                    <a:solidFill>
                      <a:schemeClr val="tx1"/>
                    </a:solidFill>
                  </a:rPr>
                  <a:t>2 </a:t>
                </a:r>
                <a:r>
                  <a:rPr lang="en-US" altLang="en-US" sz="1900" dirty="0">
                    <a:solidFill>
                      <a:schemeClr val="tx1"/>
                    </a:solidFill>
                  </a:rPr>
                  <a:t>of the number of points in the box</a:t>
                </a:r>
              </a:p>
              <a:p>
                <a:pPr lvl="1"/>
                <a:r>
                  <a:rPr lang="en-US" altLang="en-US" sz="1900" dirty="0">
                    <a:solidFill>
                      <a:schemeClr val="tx1"/>
                    </a:solidFill>
                  </a:rPr>
                  <a:t>Calculate the dimensionless </a:t>
                </a:r>
                <a:r>
                  <a:rPr lang="en-US" altLang="en-US" sz="1900" b="1" dirty="0">
                    <a:solidFill>
                      <a:schemeClr val="tx1"/>
                    </a:solidFill>
                  </a:rPr>
                  <a:t>lacunarity</a:t>
                </a:r>
                <a:r>
                  <a:rPr lang="en-US" altLang="en-US" sz="1900" dirty="0">
                    <a:solidFill>
                      <a:schemeClr val="tx1"/>
                    </a:solidFill>
                  </a:rPr>
                  <a:t> </a:t>
                </a:r>
                <a:r>
                  <a:rPr lang="el-GR" altLang="en-US" sz="1900" dirty="0">
                    <a:solidFill>
                      <a:schemeClr val="tx1"/>
                    </a:solidFill>
                  </a:rPr>
                  <a:t>Λ</a:t>
                </a:r>
                <a:r>
                  <a:rPr lang="en-US" altLang="en-US" sz="1900" dirty="0">
                    <a:solidFill>
                      <a:schemeClr val="tx1"/>
                    </a:solidFill>
                  </a:rPr>
                  <a:t> at that box size:</a:t>
                </a:r>
                <a14:m>
                  <m:oMath xmlns:m="http://schemas.openxmlformats.org/officeDocument/2006/math">
                    <m:r>
                      <a:rPr lang="en-US" altLang="en-US" sz="19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l-GR" altLang="en-US" sz="1900" dirty="0">
                        <a:solidFill>
                          <a:schemeClr val="tx1"/>
                        </a:solidFill>
                      </a:rPr>
                      <m:t>Λ</m:t>
                    </m:r>
                    <m:r>
                      <a:rPr lang="el-GR" altLang="en-US" sz="19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en-US" sz="19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1+</m:t>
                    </m:r>
                    <m:f>
                      <m:fPr>
                        <m:type m:val="skw"/>
                        <m:ctrlPr>
                          <a:rPr lang="el-GR" altLang="en-US" sz="19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l-GR" altLang="en-US" sz="19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19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altLang="en-US" sz="19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l-GR" altLang="en-US" sz="19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l-GR" altLang="en-US" sz="19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sz="19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en-US" sz="19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en-US" sz="1900" dirty="0">
                    <a:solidFill>
                      <a:schemeClr val="tx1"/>
                    </a:solidFill>
                  </a:rPr>
                  <a:t> </a:t>
                </a:r>
              </a:p>
              <a:p>
                <a:pPr lvl="1"/>
                <a:r>
                  <a:rPr lang="en-US" altLang="en-US" sz="1900" dirty="0">
                    <a:solidFill>
                      <a:schemeClr val="tx1"/>
                    </a:solidFill>
                  </a:rPr>
                  <a:t>Repeat for a range of box sizes; plot log </a:t>
                </a:r>
                <a:r>
                  <a:rPr lang="el-GR" altLang="en-US" sz="1900" dirty="0">
                    <a:solidFill>
                      <a:schemeClr val="tx1"/>
                    </a:solidFill>
                  </a:rPr>
                  <a:t>Λ</a:t>
                </a:r>
                <a:r>
                  <a:rPr lang="en-US" altLang="en-US" sz="1900" dirty="0">
                    <a:solidFill>
                      <a:schemeClr val="tx1"/>
                    </a:solidFill>
                  </a:rPr>
                  <a:t> versus log box size</a:t>
                </a:r>
              </a:p>
              <a:p>
                <a:pPr marL="274320" lvl="1" indent="0">
                  <a:buNone/>
                </a:pPr>
                <a:endParaRPr lang="en-US" altLang="en-US" dirty="0">
                  <a:solidFill>
                    <a:srgbClr val="005A50"/>
                  </a:solidFill>
                </a:endParaRPr>
              </a:p>
            </p:txBody>
          </p:sp>
        </mc:Choice>
        <mc:Fallback xmlns="">
          <p:sp>
            <p:nvSpPr>
              <p:cNvPr id="4301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 bwMode="auto">
              <a:xfrm>
                <a:off x="341898" y="790832"/>
                <a:ext cx="11462924" cy="2518166"/>
              </a:xfrm>
              <a:blipFill>
                <a:blip r:embed="rId3"/>
                <a:stretch>
                  <a:fillRect t="-2663" b="-18886"/>
                </a:stretch>
              </a:blipFill>
              <a:ln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010226"/>
              </p:ext>
            </p:extLst>
          </p:nvPr>
        </p:nvGraphicFramePr>
        <p:xfrm>
          <a:off x="792320" y="3424750"/>
          <a:ext cx="5801896" cy="2658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4" name="CorelDRAW" r:id="rId4" imgW="3148940" imgH="1442666" progId="CorelDraw.Graphic.16">
                  <p:embed/>
                </p:oleObj>
              </mc:Choice>
              <mc:Fallback>
                <p:oleObj name="CorelDRAW" r:id="rId4" imgW="3148940" imgH="1442666" progId="CorelDraw.Graphic.16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2320" y="3424750"/>
                        <a:ext cx="5801896" cy="2658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09991" y="6095894"/>
            <a:ext cx="213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x 10 gliding boxes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70258" y="6095894"/>
            <a:ext cx="215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x 20 gliding boxes</a:t>
            </a:r>
          </a:p>
        </p:txBody>
      </p:sp>
      <p:sp>
        <p:nvSpPr>
          <p:cNvPr id="6" name="Rectangle 5"/>
          <p:cNvSpPr/>
          <p:nvPr/>
        </p:nvSpPr>
        <p:spPr>
          <a:xfrm>
            <a:off x="7107853" y="3344948"/>
            <a:ext cx="486347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 smtClean="0"/>
              <a:t>Original algorithm</a:t>
            </a:r>
            <a:r>
              <a:rPr lang="en-US" sz="1600" dirty="0" smtClean="0"/>
              <a:t>: </a:t>
            </a:r>
          </a:p>
          <a:p>
            <a:r>
              <a:rPr lang="en-US" sz="1600" dirty="0" err="1" smtClean="0"/>
              <a:t>Allain</a:t>
            </a:r>
            <a:r>
              <a:rPr lang="en-US" sz="1600" dirty="0"/>
              <a:t>, C., and M. </a:t>
            </a:r>
            <a:r>
              <a:rPr lang="en-US" sz="1600" dirty="0" err="1"/>
              <a:t>Cloitre</a:t>
            </a:r>
            <a:r>
              <a:rPr lang="en-US" sz="1600" dirty="0"/>
              <a:t>. 1991. Characterizing the lacunarity of random and deterministic fractal sets. Physical Review </a:t>
            </a:r>
            <a:r>
              <a:rPr lang="en-US" sz="1600" dirty="0" smtClean="0"/>
              <a:t>A </a:t>
            </a:r>
            <a:r>
              <a:rPr lang="en-US" sz="1600" dirty="0"/>
              <a:t>44(6):3552-3558.</a:t>
            </a:r>
          </a:p>
          <a:p>
            <a:endParaRPr lang="en-US" sz="1600" dirty="0" smtClean="0"/>
          </a:p>
          <a:p>
            <a:r>
              <a:rPr lang="en-US" sz="1600" u="sng" dirty="0" smtClean="0"/>
              <a:t>Applications:</a:t>
            </a:r>
          </a:p>
          <a:p>
            <a:r>
              <a:rPr lang="en-US" sz="1600" dirty="0" smtClean="0"/>
              <a:t>Plotnick</a:t>
            </a:r>
            <a:r>
              <a:rPr lang="en-US" sz="1600" dirty="0"/>
              <a:t>, R. E., R. H. Gardner, and R. V. O'Neill. 1993. Lacunarity indexes as measures of landscape texture. Landscape Ecology 8(3):201-211.</a:t>
            </a:r>
          </a:p>
          <a:p>
            <a:pPr marR="0"/>
            <a:r>
              <a:rPr lang="en-US" sz="1600" dirty="0" smtClean="0"/>
              <a:t>Plotnick</a:t>
            </a:r>
            <a:r>
              <a:rPr lang="en-US" sz="1600" dirty="0"/>
              <a:t>, R. et al. 1996. Lacunarity analysis: A general technique for the analysis of spatial patterns. Physical Review E 53(5):5461-5468.</a:t>
            </a:r>
          </a:p>
        </p:txBody>
      </p:sp>
    </p:spTree>
    <p:extLst>
      <p:ext uri="{BB962C8B-B14F-4D97-AF65-F5344CB8AC3E}">
        <p14:creationId xmlns:p14="http://schemas.microsoft.com/office/powerpoint/2010/main" val="319951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274638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b="1" dirty="0">
                <a:solidFill>
                  <a:srgbClr val="669999"/>
                </a:solidFill>
                <a:latin typeface="Times New Roman" panose="02020603050405020304" pitchFamily="18" charset="0"/>
              </a:rPr>
              <a:t>Lacunarity Analysis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461021" y="1028593"/>
            <a:ext cx="11076883" cy="208089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lvl="1"/>
            <a:r>
              <a:rPr lang="en-US" altLang="en-US" dirty="0"/>
              <a:t>Measures the degree of clumping in the data – the higher the lacunarity, the greater the points are clumped at scale (greater variance of counts in gliding box)</a:t>
            </a:r>
          </a:p>
          <a:p>
            <a:pPr lvl="1"/>
            <a:r>
              <a:rPr lang="en-US" altLang="en-US" dirty="0"/>
              <a:t>Shape of lacunarity curve indicative of patterns of clumping (</a:t>
            </a:r>
            <a:r>
              <a:rPr lang="en-US" altLang="en-US" dirty="0" err="1"/>
              <a:t>gappiness</a:t>
            </a:r>
            <a:r>
              <a:rPr lang="en-US" altLang="en-US" dirty="0"/>
              <a:t>) at multiple scales</a:t>
            </a:r>
          </a:p>
          <a:p>
            <a:pPr lvl="1"/>
            <a:r>
              <a:rPr lang="en-US" altLang="en-US" dirty="0"/>
              <a:t>Y-intercept depends on overall density of pattern</a:t>
            </a:r>
          </a:p>
          <a:p>
            <a:pPr marL="274320" lvl="1" indent="0">
              <a:buNone/>
            </a:pPr>
            <a:endParaRPr lang="en-US" altLang="en-US" dirty="0">
              <a:solidFill>
                <a:srgbClr val="005A50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2103839"/>
              </p:ext>
            </p:extLst>
          </p:nvPr>
        </p:nvGraphicFramePr>
        <p:xfrm>
          <a:off x="1575465" y="2908581"/>
          <a:ext cx="3874171" cy="3553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4" name="CorelDRAW" r:id="rId3" imgW="1406880" imgH="1289520" progId="CorelDraw.Graphic.16">
                  <p:embed/>
                </p:oleObj>
              </mc:Choice>
              <mc:Fallback>
                <p:oleObj name="CorelDRAW" r:id="rId3" imgW="1406880" imgH="1289520" progId="CorelDraw.Graphic.16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75465" y="2908581"/>
                        <a:ext cx="3874171" cy="35537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311508"/>
              </p:ext>
            </p:extLst>
          </p:nvPr>
        </p:nvGraphicFramePr>
        <p:xfrm>
          <a:off x="6193958" y="2954634"/>
          <a:ext cx="3539698" cy="3461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5" name="CorelDRAW" r:id="rId5" imgW="3837240" imgH="3751920" progId="CorelDraw.Graphic.16">
                  <p:embed/>
                </p:oleObj>
              </mc:Choice>
              <mc:Fallback>
                <p:oleObj name="CorelDRAW" r:id="rId5" imgW="3837240" imgH="3751920" progId="CorelDraw.Graphic.16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93958" y="2954634"/>
                        <a:ext cx="3539698" cy="3461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>
          <a:xfrm flipV="1">
            <a:off x="10428642" y="3581264"/>
            <a:ext cx="12099" cy="655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733656" y="3216241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clustered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33656" y="4236974"/>
            <a:ext cx="1414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regular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8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26" y="535021"/>
            <a:ext cx="11749148" cy="534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4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91" y="787941"/>
            <a:ext cx="11597618" cy="528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9" y="329410"/>
            <a:ext cx="11655002" cy="584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49" y="1177047"/>
            <a:ext cx="11732702" cy="4918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Lacunarity: Multifractals and biodiversity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36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 Modeling movement: trace fossils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336" y="2154114"/>
            <a:ext cx="4685013" cy="3546294"/>
          </a:xfrm>
          <a:prstGeom prst="rect">
            <a:avLst/>
          </a:prstGeom>
        </p:spPr>
      </p:pic>
      <p:pic>
        <p:nvPicPr>
          <p:cNvPr id="6" name="Picture 9" descr="Picture 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154113"/>
            <a:ext cx="5292378" cy="354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9240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>
          <a:xfrm>
            <a:off x="1298379" y="5803344"/>
            <a:ext cx="9810750" cy="794742"/>
          </a:xfrm>
        </p:spPr>
        <p:txBody>
          <a:bodyPr>
            <a:normAutofit fontScale="85000" lnSpcReduction="20000"/>
          </a:bodyPr>
          <a:lstStyle/>
          <a:p>
            <a:r>
              <a:rPr lang="en-US" sz="3200" i="1" dirty="0" err="1"/>
              <a:t>Cruziana</a:t>
            </a:r>
            <a:r>
              <a:rPr lang="en-US" sz="3200" i="1" dirty="0"/>
              <a:t> </a:t>
            </a:r>
            <a:r>
              <a:rPr lang="en-US" sz="3200" dirty="0"/>
              <a:t>(Ordovician)</a:t>
            </a:r>
          </a:p>
          <a:p>
            <a:r>
              <a:rPr lang="en-US" sz="3200" dirty="0"/>
              <a:t>Ichnological Park of Penha Garcia, Portugal</a:t>
            </a:r>
            <a:endParaRPr lang="en-US" sz="32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754" y="4508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8665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 dirty="0" smtClean="0"/>
              <a:t>The Nature of the </a:t>
            </a:r>
            <a:r>
              <a:rPr lang="en-US" altLang="en-US" i="1" dirty="0" err="1" smtClean="0"/>
              <a:t>Stratigraphical</a:t>
            </a:r>
            <a:r>
              <a:rPr lang="en-US" altLang="en-US" i="1" dirty="0" smtClean="0"/>
              <a:t> Record – </a:t>
            </a:r>
            <a:r>
              <a:rPr lang="en-US" altLang="en-US" dirty="0" smtClean="0"/>
              <a:t>Derek V. Ager, 1973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523999" y="2209800"/>
            <a:ext cx="8699157" cy="421571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 smtClean="0"/>
              <a:t>Phenomenon </a:t>
            </a:r>
            <a:r>
              <a:rPr lang="en-US" altLang="en-US" sz="2800" dirty="0"/>
              <a:t>of the gap being more important than the record: </a:t>
            </a:r>
            <a:r>
              <a:rPr lang="en-US" altLang="en-US" sz="2800" i="1" dirty="0"/>
              <a:t>“the sedimentary pile at any one place on the earth’s surface is nothing more than a tiny and fragmentary record of vast periods of earth history.” </a:t>
            </a:r>
          </a:p>
          <a:p>
            <a:pPr lvl="1" eaLnBrk="1" hangingPunct="1"/>
            <a:r>
              <a:rPr lang="en-US" altLang="en-US" sz="2400" i="1" dirty="0"/>
              <a:t>“remember a child’s definition of a net as a lot of holes tied together with string. The </a:t>
            </a:r>
            <a:r>
              <a:rPr lang="en-US" altLang="en-US" sz="2400" i="1" dirty="0" err="1"/>
              <a:t>stratigraphical</a:t>
            </a:r>
            <a:r>
              <a:rPr lang="en-US" altLang="en-US" sz="2400" i="1" dirty="0"/>
              <a:t> record is a lot of holes tied together with sediment.”</a:t>
            </a:r>
            <a:r>
              <a:rPr lang="en-US" altLang="en-US" i="1" dirty="0" smtClean="0"/>
              <a:t/>
            </a:r>
            <a:br>
              <a:rPr lang="en-US" altLang="en-US" i="1" dirty="0" smtClean="0"/>
            </a:br>
            <a:r>
              <a:rPr lang="en-US" altLang="en-US" i="1" dirty="0" smtClean="0"/>
              <a:t>  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E8C8FD-64E6-48A8-9E27-E63EB8CCDFC4}" type="slidenum">
              <a:rPr lang="en-US" altLang="en-US" sz="14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400">
              <a:solidFill>
                <a:schemeClr val="tx1"/>
              </a:solidFill>
            </a:endParaRPr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540" y="0"/>
            <a:ext cx="11430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68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7400" y="838200"/>
            <a:ext cx="7772400" cy="1362456"/>
          </a:xfrm>
        </p:spPr>
        <p:txBody>
          <a:bodyPr/>
          <a:lstStyle/>
          <a:p>
            <a:r>
              <a:rPr lang="en-US" dirty="0" err="1" smtClean="0"/>
              <a:t>TraceMaker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57400" y="2362200"/>
            <a:ext cx="7772400" cy="1509712"/>
          </a:xfrm>
        </p:spPr>
        <p:txBody>
          <a:bodyPr/>
          <a:lstStyle/>
          <a:p>
            <a:r>
              <a:rPr lang="en-US" dirty="0" smtClean="0"/>
              <a:t>An agent based model for simulating movement on and in the seafloor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95885"/>
            <a:ext cx="5562600" cy="26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69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Simulate animal movements consistent with basic behavioral biology (e.g., movement ecology paradigm)</a:t>
            </a:r>
          </a:p>
          <a:p>
            <a:r>
              <a:rPr lang="en-US" dirty="0" smtClean="0"/>
              <a:t>What are the simplest possible “behaviors” that can produce complex movement patterns?</a:t>
            </a:r>
          </a:p>
          <a:p>
            <a:r>
              <a:rPr lang="en-US" dirty="0" smtClean="0"/>
              <a:t>Testing of “what if” scenarios</a:t>
            </a:r>
          </a:p>
          <a:p>
            <a:r>
              <a:rPr lang="en-US" dirty="0" smtClean="0"/>
              <a:t>A heuristic model: </a:t>
            </a:r>
            <a:r>
              <a:rPr lang="en-US" i="1" dirty="0" smtClean="0"/>
              <a:t>NOT for reproduction of specific ichnotaxa!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 smtClean="0"/>
              <a:t>“In </a:t>
            </a:r>
            <a:r>
              <a:rPr lang="en-US" i="1" dirty="0"/>
              <a:t>agent-based modeling (ABM), a system is modeled as a collection of autonomous decision-making entities called agents. Each agent individually assesses its situation and makes decisions on the basis of a set of rules. Agents may execute various behaviors appropriate for the system they </a:t>
            </a:r>
            <a:r>
              <a:rPr lang="en-US" i="1" dirty="0" smtClean="0"/>
              <a:t>represent.” – </a:t>
            </a:r>
            <a:r>
              <a:rPr lang="en-US" dirty="0" err="1" smtClean="0"/>
              <a:t>Bonabeau</a:t>
            </a:r>
            <a:r>
              <a:rPr lang="en-US" dirty="0" smtClean="0"/>
              <a:t> (2002, PNAS)</a:t>
            </a:r>
            <a:endParaRPr lang="en-US" i="1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77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311" y="152400"/>
            <a:ext cx="9333689" cy="1143000"/>
          </a:xfrm>
        </p:spPr>
        <p:txBody>
          <a:bodyPr/>
          <a:lstStyle/>
          <a:p>
            <a:pPr algn="ctr"/>
            <a:r>
              <a:rPr lang="en-US" dirty="0" smtClean="0"/>
              <a:t>TraceMaker: 2-D Maps of Resources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642533"/>
            <a:ext cx="1983547" cy="218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144" y="4362451"/>
            <a:ext cx="2701105" cy="161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42533"/>
            <a:ext cx="1976740" cy="218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1631245"/>
            <a:ext cx="1995261" cy="219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274" y="4343401"/>
            <a:ext cx="1977807" cy="219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618" y="1612899"/>
            <a:ext cx="2039263" cy="2234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935" y="4340579"/>
            <a:ext cx="2044095" cy="220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333" y="3847151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10643" y="3837250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Random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67865" y="3850223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Random clumps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13518" y="652530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Fractal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07803" y="6508523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Fractal clumps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22957" y="1143000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128 x 128</a:t>
            </a:r>
          </a:p>
        </p:txBody>
      </p:sp>
    </p:spTree>
    <p:extLst>
      <p:ext uri="{BB962C8B-B14F-4D97-AF65-F5344CB8AC3E}">
        <p14:creationId xmlns:p14="http://schemas.microsoft.com/office/powerpoint/2010/main" val="376496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81000"/>
            <a:ext cx="8229600" cy="1143000"/>
          </a:xfrm>
        </p:spPr>
        <p:txBody>
          <a:bodyPr/>
          <a:lstStyle/>
          <a:p>
            <a:pPr algn="ctr"/>
            <a:r>
              <a:rPr lang="en-US" dirty="0" err="1" smtClean="0"/>
              <a:t>TraceMaker</a:t>
            </a:r>
            <a:r>
              <a:rPr lang="en-US" dirty="0" smtClean="0"/>
              <a:t>: 2-D Single Agent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288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74128" y="6096000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Random</a:t>
            </a:r>
          </a:p>
        </p:txBody>
      </p:sp>
    </p:spTree>
    <p:extLst>
      <p:ext uri="{BB962C8B-B14F-4D97-AF65-F5344CB8AC3E}">
        <p14:creationId xmlns:p14="http://schemas.microsoft.com/office/powerpoint/2010/main" val="329905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TraceMaker</a:t>
            </a:r>
            <a:r>
              <a:rPr lang="en-US" dirty="0" smtClean="0"/>
              <a:t>: 2-D Single Agent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28800"/>
            <a:ext cx="782680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1601" y="6080667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Random clumps</a:t>
            </a:r>
          </a:p>
        </p:txBody>
      </p:sp>
    </p:spTree>
    <p:extLst>
      <p:ext uri="{BB962C8B-B14F-4D97-AF65-F5344CB8AC3E}">
        <p14:creationId xmlns:p14="http://schemas.microsoft.com/office/powerpoint/2010/main" val="357157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TraceMaker</a:t>
            </a:r>
            <a:r>
              <a:rPr lang="en-US" dirty="0" smtClean="0"/>
              <a:t>: 2-D Single Agent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97276"/>
            <a:ext cx="810664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56069" y="620484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Fractal</a:t>
            </a:r>
          </a:p>
        </p:txBody>
      </p:sp>
    </p:spTree>
    <p:extLst>
      <p:ext uri="{BB962C8B-B14F-4D97-AF65-F5344CB8AC3E}">
        <p14:creationId xmlns:p14="http://schemas.microsoft.com/office/powerpoint/2010/main" val="229033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907" y="873812"/>
            <a:ext cx="5257800" cy="593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8763000" y="3886201"/>
            <a:ext cx="471488" cy="290513"/>
          </a:xfrm>
          <a:prstGeom prst="ellipse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E8C567"/>
              </a:solidFill>
            </a:endParaRPr>
          </a:p>
        </p:txBody>
      </p:sp>
      <p:sp>
        <p:nvSpPr>
          <p:cNvPr id="199684" name="Rectangle 4"/>
          <p:cNvSpPr>
            <a:spLocks noChangeArrowheads="1"/>
          </p:cNvSpPr>
          <p:nvPr/>
        </p:nvSpPr>
        <p:spPr bwMode="auto">
          <a:xfrm>
            <a:off x="237773" y="2502226"/>
            <a:ext cx="344258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2D5902"/>
              </a:buClr>
              <a:buFont typeface="Wingdings" panose="05000000000000000000" pitchFamily="2" charset="2"/>
              <a:buChar char="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2D5902"/>
              </a:buClr>
              <a:buFont typeface="Wingdings" panose="05000000000000000000" pitchFamily="2" charset="2"/>
              <a:buChar char="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2D5902"/>
              </a:buClr>
              <a:buFont typeface="Wingdings" panose="05000000000000000000" pitchFamily="2" charset="2"/>
              <a:buChar char="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2D5902"/>
              </a:buClr>
              <a:buFont typeface="Wingdings" panose="05000000000000000000" pitchFamily="2" charset="2"/>
              <a:buChar char="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2D5902"/>
              </a:buClr>
              <a:buFont typeface="Wingdings" panose="05000000000000000000" pitchFamily="2" charset="2"/>
              <a:buChar char="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D5902"/>
              </a:buClr>
              <a:buFont typeface="Wingdings" panose="05000000000000000000" pitchFamily="2" charset="2"/>
              <a:buChar char="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D5902"/>
              </a:buClr>
              <a:buFont typeface="Wingdings" panose="05000000000000000000" pitchFamily="2" charset="2"/>
              <a:buChar char="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D5902"/>
              </a:buClr>
              <a:buFont typeface="Wingdings" panose="05000000000000000000" pitchFamily="2" charset="2"/>
              <a:buChar char="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D5902"/>
              </a:buClr>
              <a:buFont typeface="Wingdings" panose="05000000000000000000" pitchFamily="2" charset="2"/>
              <a:buChar char="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en-US" sz="1800" dirty="0">
                <a:solidFill>
                  <a:srgbClr val="000000"/>
                </a:solidFill>
              </a:rPr>
              <a:t>Eocene lacustrine deposits of the Green River Formation of Colorado, Utah and Wyoming (approximately 48 – 51Ma in age; Smith et al, 2008).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kumimoji="0" lang="en-US" altLang="en-US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en-US" sz="1800" dirty="0">
                <a:solidFill>
                  <a:srgbClr val="000000"/>
                </a:solidFill>
              </a:rPr>
              <a:t>Arrow indicates a locality </a:t>
            </a:r>
          </a:p>
        </p:txBody>
      </p:sp>
      <p:pic>
        <p:nvPicPr>
          <p:cNvPr id="5" name="Picture 6" descr="IMG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047" y="2230123"/>
            <a:ext cx="3039983" cy="192838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>
            <a:cxnSpLocks/>
          </p:cNvCxnSpPr>
          <p:nvPr/>
        </p:nvCxnSpPr>
        <p:spPr>
          <a:xfrm flipH="1">
            <a:off x="9234488" y="3118338"/>
            <a:ext cx="1937989" cy="91311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8" name="Picture 5" descr="RICH LAYER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324" y="4289722"/>
            <a:ext cx="3009189" cy="225689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87" y="522452"/>
            <a:ext cx="8825657" cy="321993"/>
          </a:xfrm>
        </p:spPr>
        <p:txBody>
          <a:bodyPr/>
          <a:lstStyle/>
          <a:p>
            <a:r>
              <a:rPr lang="en-US" dirty="0"/>
              <a:t>7</a:t>
            </a:r>
            <a:r>
              <a:rPr lang="en-US" dirty="0" smtClean="0"/>
              <a:t>. Distribution of fossil localities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61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8383" y="6120580"/>
            <a:ext cx="339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Thornton Quarry (Silurian), Illinois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673" y="240760"/>
            <a:ext cx="7318442" cy="548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1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controls the distribution of localities?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764" y="2057400"/>
            <a:ext cx="10204108" cy="4128796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To what extent is the observed distribution of localities a reflection of:</a:t>
            </a:r>
          </a:p>
          <a:p>
            <a:pPr lvl="1"/>
            <a:r>
              <a:rPr lang="en-US" sz="2800" dirty="0"/>
              <a:t>Original:</a:t>
            </a:r>
          </a:p>
          <a:p>
            <a:pPr lvl="2"/>
            <a:r>
              <a:rPr lang="en-US" sz="2800" dirty="0"/>
              <a:t>  Environmental distribution</a:t>
            </a:r>
          </a:p>
          <a:p>
            <a:pPr lvl="2"/>
            <a:r>
              <a:rPr lang="en-US" sz="2800" dirty="0"/>
              <a:t>  Ecology</a:t>
            </a:r>
          </a:p>
          <a:p>
            <a:pPr lvl="1"/>
            <a:r>
              <a:rPr lang="en-US" sz="2800" dirty="0"/>
              <a:t>Modification by:</a:t>
            </a:r>
          </a:p>
          <a:p>
            <a:pPr lvl="2"/>
            <a:r>
              <a:rPr lang="en-US" sz="2800" dirty="0"/>
              <a:t> Fossil preservation processes (taphonomy)</a:t>
            </a:r>
          </a:p>
          <a:p>
            <a:pPr lvl="2"/>
            <a:r>
              <a:rPr lang="en-US" sz="2800" dirty="0"/>
              <a:t> Geological processes</a:t>
            </a:r>
          </a:p>
          <a:p>
            <a:pPr lvl="2"/>
            <a:r>
              <a:rPr lang="en-US" sz="2800" dirty="0"/>
              <a:t> Anthropogenic processes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3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and Questions: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8877" y="1456072"/>
            <a:ext cx="9872871" cy="4038600"/>
          </a:xfrm>
        </p:spPr>
        <p:txBody>
          <a:bodyPr/>
          <a:lstStyle/>
          <a:p>
            <a:r>
              <a:rPr lang="en-US" sz="2800" dirty="0"/>
              <a:t>Used point spatial statistics to examine the distributions of localities in conterminous United States</a:t>
            </a:r>
          </a:p>
          <a:p>
            <a:pPr lvl="1"/>
            <a:r>
              <a:rPr lang="en-US" sz="2600" dirty="0"/>
              <a:t>Latitudes, longitudes downloaded from </a:t>
            </a:r>
            <a:r>
              <a:rPr lang="en-US" sz="2600" b="1" dirty="0"/>
              <a:t>Paleobiology Database</a:t>
            </a:r>
          </a:p>
          <a:p>
            <a:r>
              <a:rPr lang="en-US" sz="3000" dirty="0"/>
              <a:t>Are there common patterns or do they show changes over time?</a:t>
            </a:r>
          </a:p>
          <a:p>
            <a:r>
              <a:rPr lang="en-US" sz="3000" dirty="0"/>
              <a:t> Can we model the patterns? For example, complete spatial randomness (</a:t>
            </a:r>
            <a:r>
              <a:rPr lang="en-US" sz="3000" dirty="0" err="1"/>
              <a:t>csr</a:t>
            </a:r>
            <a:r>
              <a:rPr lang="en-US" sz="3000" dirty="0"/>
              <a:t>)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96893" y="5641776"/>
            <a:ext cx="7754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dirty="0">
                <a:latin typeface="Times New Roman" panose="02020603050405020304" pitchFamily="18" charset="0"/>
              </a:rPr>
              <a:t>Plotnick, R. E. 2017. Recurrent hierarchical patterns and a fractal model for the distribution of fossil localities. </a:t>
            </a:r>
            <a:r>
              <a:rPr lang="en-US" i="1" dirty="0">
                <a:latin typeface="Times New Roman" panose="02020603050405020304" pitchFamily="18" charset="0"/>
              </a:rPr>
              <a:t>Geology</a:t>
            </a:r>
          </a:p>
        </p:txBody>
      </p:sp>
    </p:spTree>
    <p:extLst>
      <p:ext uri="{BB962C8B-B14F-4D97-AF65-F5344CB8AC3E}">
        <p14:creationId xmlns:p14="http://schemas.microsoft.com/office/powerpoint/2010/main" val="404844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Gaps in time occur at all scales</a:t>
            </a:r>
            <a:endParaRPr lang="en-US" dirty="0"/>
          </a:p>
        </p:txBody>
      </p:sp>
      <p:pic>
        <p:nvPicPr>
          <p:cNvPr id="4" name="Picture 7" descr="Sycamore quarry chert in Siluri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227" y="1853248"/>
            <a:ext cx="4168345" cy="312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8100590" y="6151437"/>
            <a:ext cx="3900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Silurian, Sycamore Quarry, IL</a:t>
            </a:r>
          </a:p>
        </p:txBody>
      </p:sp>
      <p:pic>
        <p:nvPicPr>
          <p:cNvPr id="6" name="Picture 3" descr="463px-El_quar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269" y="1501732"/>
            <a:ext cx="4000028" cy="517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03156" y="1123848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Formation Boundaries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41839" y="1191382"/>
            <a:ext cx="191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Bedding Planes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712042" y="2833816"/>
            <a:ext cx="2011680" cy="2224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9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000" y="401053"/>
            <a:ext cx="9875520" cy="1356360"/>
          </a:xfrm>
        </p:spPr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57725" y="1523999"/>
            <a:ext cx="11117179" cy="478054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Latitude and longitudes in degrees of fossil collections from the conterminous United States in seventeen time bins were downloaded from the Paleobiology Data Base</a:t>
            </a:r>
          </a:p>
          <a:p>
            <a:r>
              <a:rPr lang="en-US" sz="2400" dirty="0"/>
              <a:t> Parsed into terrestrial or marine depositional environments . All taxa were included. </a:t>
            </a:r>
          </a:p>
          <a:p>
            <a:r>
              <a:rPr lang="en-US" sz="2400" dirty="0"/>
              <a:t>Collections with duplicate coordinates were culled to remove the effect of multiple collections at the same coordinates, which might represent </a:t>
            </a:r>
          </a:p>
          <a:p>
            <a:pPr lvl="1"/>
            <a:r>
              <a:rPr lang="en-US" sz="2400" dirty="0"/>
              <a:t>multiple stratigraphic units at the same location or</a:t>
            </a:r>
          </a:p>
          <a:p>
            <a:pPr lvl="1"/>
            <a:r>
              <a:rPr lang="en-US" sz="2400" dirty="0"/>
              <a:t> an artifact of data entry within the PaleoDB </a:t>
            </a:r>
          </a:p>
          <a:p>
            <a:r>
              <a:rPr lang="en-US" sz="2400" dirty="0"/>
              <a:t>The remaining coordinates were then mapped on 0.1 degree resolution grids encompassing the longitude/latitude range of points. The resulting maps have an average of 94,000 grid cells with a mean of 684 cells occupied by at least one collection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60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1524000" y="17860"/>
            <a:ext cx="9144000" cy="1134070"/>
          </a:xfrm>
          <a:prstGeom prst="rect">
            <a:avLst/>
          </a:prstGeom>
          <a:solidFill>
            <a:srgbClr val="575D6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56255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687"/>
          </a:p>
        </p:txBody>
      </p:sp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1747242" y="107156"/>
            <a:ext cx="8697516" cy="95547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E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dirty="0"/>
              <a:t>Paleobiology Database</a:t>
            </a:r>
          </a:p>
        </p:txBody>
      </p:sp>
      <p:sp>
        <p:nvSpPr>
          <p:cNvPr id="159" name="Shape 159"/>
          <p:cNvSpPr/>
          <p:nvPr/>
        </p:nvSpPr>
        <p:spPr>
          <a:xfrm>
            <a:off x="1705558" y="1211786"/>
            <a:ext cx="8780884" cy="1513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/>
          <a:lstStyle/>
          <a:p>
            <a:pPr>
              <a:defRPr sz="6400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pPr>
            <a:r>
              <a:rPr sz="4500" dirty="0"/>
              <a:t>What is the </a:t>
            </a:r>
          </a:p>
          <a:p>
            <a:pPr>
              <a:defRPr sz="6400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pPr>
            <a:r>
              <a:rPr sz="4500" dirty="0"/>
              <a:t>Paleobiology Database?</a:t>
            </a:r>
          </a:p>
        </p:txBody>
      </p:sp>
      <p:sp>
        <p:nvSpPr>
          <p:cNvPr id="160" name="Shape 160"/>
          <p:cNvSpPr/>
          <p:nvPr/>
        </p:nvSpPr>
        <p:spPr>
          <a:xfrm>
            <a:off x="1705558" y="3224474"/>
            <a:ext cx="9507874" cy="2875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lvl="1">
              <a:defRPr sz="3600">
                <a:solidFill>
                  <a:srgbClr val="1A191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2531" dirty="0"/>
              <a:t>The </a:t>
            </a:r>
            <a:r>
              <a:rPr sz="2531" b="1" dirty="0"/>
              <a:t>Paleobiology Database</a:t>
            </a:r>
            <a:r>
              <a:rPr sz="2531" dirty="0"/>
              <a:t> (or </a:t>
            </a:r>
            <a:r>
              <a:rPr sz="2531" b="1" dirty="0"/>
              <a:t>PBDB</a:t>
            </a:r>
            <a:r>
              <a:rPr sz="2531" dirty="0"/>
              <a:t>) is an open resource dedicated to documenting all fossil occurrences on the planet, along with associated bibliographic, contextual, and taxonomic data.</a:t>
            </a:r>
          </a:p>
          <a:p>
            <a:pPr lvl="1">
              <a:defRPr sz="3600">
                <a:solidFill>
                  <a:srgbClr val="1A191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2531" dirty="0"/>
          </a:p>
          <a:p>
            <a:pPr>
              <a:spcBef>
                <a:spcPts val="633"/>
              </a:spcBef>
              <a:defRPr sz="3600">
                <a:solidFill>
                  <a:srgbClr val="1A191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2531" dirty="0"/>
              <a:t>PBDB data are freely accessible under a </a:t>
            </a:r>
            <a:r>
              <a:rPr sz="2531" b="1" dirty="0"/>
              <a:t>CC BY</a:t>
            </a:r>
            <a:r>
              <a:rPr sz="2531" dirty="0"/>
              <a:t> license, which requires only attribution for use.</a:t>
            </a:r>
          </a:p>
        </p:txBody>
      </p:sp>
      <p:sp>
        <p:nvSpPr>
          <p:cNvPr id="161" name="Shape 161"/>
          <p:cNvSpPr/>
          <p:nvPr/>
        </p:nvSpPr>
        <p:spPr>
          <a:xfrm>
            <a:off x="4598891" y="4441367"/>
            <a:ext cx="2994218" cy="591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" action="ppaction://noaction"/>
              </a:defRPr>
            </a:lvl1pPr>
          </a:lstStyle>
          <a:p>
            <a:pPr>
              <a:defRPr u="none"/>
            </a:pPr>
            <a:r>
              <a:rPr sz="3375" dirty="0"/>
              <a:t>paleobiodb.org</a:t>
            </a:r>
          </a:p>
        </p:txBody>
      </p:sp>
      <p:pic>
        <p:nvPicPr>
          <p:cNvPr id="7" name="pbdb_color.ai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12320" y="1211786"/>
            <a:ext cx="2111359" cy="20669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26624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2312148" y="915240"/>
          <a:ext cx="7222411" cy="5594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1" name="PHOTO-PAINT" r:id="rId3" imgW="8496000" imgH="6581520" progId="CorelPHOTOPAINT.Image.16">
                  <p:embed/>
                </p:oleObj>
              </mc:Choice>
              <mc:Fallback>
                <p:oleObj name="PHOTO-PAINT" r:id="rId3" imgW="8496000" imgH="6581520" progId="CorelPHOTOPAINT.Image.16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12148" y="915240"/>
                        <a:ext cx="7222411" cy="5594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2341328" y="-380495"/>
            <a:ext cx="7358063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hangingPunct="1"/>
            <a:r>
              <a:rPr lang="en-US" sz="5062" dirty="0">
                <a:solidFill>
                  <a:schemeClr val="accent6">
                    <a:lumMod val="75000"/>
                  </a:schemeClr>
                </a:solidFill>
              </a:rPr>
              <a:t>Search for a Locality</a:t>
            </a:r>
          </a:p>
        </p:txBody>
      </p:sp>
    </p:spTree>
    <p:extLst>
      <p:ext uri="{BB962C8B-B14F-4D97-AF65-F5344CB8AC3E}">
        <p14:creationId xmlns:p14="http://schemas.microsoft.com/office/powerpoint/2010/main" val="1717009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88" y="610922"/>
            <a:ext cx="7800622" cy="585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075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3407" y="288207"/>
            <a:ext cx="7162299" cy="1348088"/>
          </a:xfrm>
        </p:spPr>
        <p:txBody>
          <a:bodyPr/>
          <a:lstStyle/>
          <a:p>
            <a:r>
              <a:rPr lang="en-US" dirty="0"/>
              <a:t>Miocene Fossil Sites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85427" y="2569234"/>
            <a:ext cx="2276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587 marine localities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483 terrestrial localities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67" y="1424604"/>
            <a:ext cx="8574483" cy="420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6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491917" y="368968"/>
          <a:ext cx="9031705" cy="60678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3985">
                  <a:extLst>
                    <a:ext uri="{9D8B030D-6E8A-4147-A177-3AD203B41FA5}">
                      <a16:colId xmlns:a16="http://schemas.microsoft.com/office/drawing/2014/main" val="164595827"/>
                    </a:ext>
                  </a:extLst>
                </a:gridCol>
                <a:gridCol w="1948327">
                  <a:extLst>
                    <a:ext uri="{9D8B030D-6E8A-4147-A177-3AD203B41FA5}">
                      <a16:colId xmlns:a16="http://schemas.microsoft.com/office/drawing/2014/main" val="3996405212"/>
                    </a:ext>
                  </a:extLst>
                </a:gridCol>
                <a:gridCol w="1567894">
                  <a:extLst>
                    <a:ext uri="{9D8B030D-6E8A-4147-A177-3AD203B41FA5}">
                      <a16:colId xmlns:a16="http://schemas.microsoft.com/office/drawing/2014/main" val="3089256162"/>
                    </a:ext>
                  </a:extLst>
                </a:gridCol>
                <a:gridCol w="1948327">
                  <a:extLst>
                    <a:ext uri="{9D8B030D-6E8A-4147-A177-3AD203B41FA5}">
                      <a16:colId xmlns:a16="http://schemas.microsoft.com/office/drawing/2014/main" val="397464548"/>
                    </a:ext>
                  </a:extLst>
                </a:gridCol>
                <a:gridCol w="1243172">
                  <a:extLst>
                    <a:ext uri="{9D8B030D-6E8A-4147-A177-3AD203B41FA5}">
                      <a16:colId xmlns:a16="http://schemas.microsoft.com/office/drawing/2014/main" val="3836224445"/>
                    </a:ext>
                  </a:extLst>
                </a:gridCol>
              </a:tblGrid>
              <a:tr h="219737">
                <a:tc>
                  <a:txBody>
                    <a:bodyPr/>
                    <a:lstStyle/>
                    <a:p>
                      <a:pPr marL="6032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032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Marine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6162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810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Terrestrial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509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12281368"/>
                  </a:ext>
                </a:extLst>
              </a:tr>
              <a:tr h="659211">
                <a:tc>
                  <a:txBody>
                    <a:bodyPr/>
                    <a:lstStyle/>
                    <a:p>
                      <a:pPr marL="6032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Time bin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032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Number of grid cells (0.1 square degree)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6162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Number of sites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810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Number of grid cells (0.1 square degree)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509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Number </a:t>
                      </a:r>
                      <a:br>
                        <a:rPr lang="en-US" sz="1800">
                          <a:effectLst/>
                        </a:rPr>
                      </a:br>
                      <a:r>
                        <a:rPr lang="en-US" sz="1800">
                          <a:effectLst/>
                        </a:rPr>
                        <a:t>of sites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93332607"/>
                  </a:ext>
                </a:extLst>
              </a:tr>
              <a:tr h="376692">
                <a:tc>
                  <a:txBody>
                    <a:bodyPr/>
                    <a:lstStyle/>
                    <a:p>
                      <a:pPr marL="6032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Cambrian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90582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26162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414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509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x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51469639"/>
                  </a:ext>
                </a:extLst>
              </a:tr>
              <a:tr h="376692">
                <a:tc>
                  <a:txBody>
                    <a:bodyPr/>
                    <a:lstStyle/>
                    <a:p>
                      <a:pPr marL="6032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Ordovician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111792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26162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1633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509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x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49291444"/>
                  </a:ext>
                </a:extLst>
              </a:tr>
              <a:tr h="376692">
                <a:tc>
                  <a:txBody>
                    <a:bodyPr/>
                    <a:lstStyle/>
                    <a:p>
                      <a:pPr marL="6032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Silurian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99188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26162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418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509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x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56990002"/>
                  </a:ext>
                </a:extLst>
              </a:tr>
              <a:tr h="219737">
                <a:tc>
                  <a:txBody>
                    <a:bodyPr/>
                    <a:lstStyle/>
                    <a:p>
                      <a:pPr marL="6032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Devonian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103930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26162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1513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103930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509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70080617"/>
                  </a:ext>
                </a:extLst>
              </a:tr>
              <a:tr h="219737">
                <a:tc>
                  <a:txBody>
                    <a:bodyPr/>
                    <a:lstStyle/>
                    <a:p>
                      <a:pPr marL="6032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Mississippian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82980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26162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1308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82980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509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72713339"/>
                  </a:ext>
                </a:extLst>
              </a:tr>
              <a:tr h="219737">
                <a:tc>
                  <a:txBody>
                    <a:bodyPr/>
                    <a:lstStyle/>
                    <a:p>
                      <a:pPr marL="6032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Pennsylvanian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73346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26162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1531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90246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509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01469807"/>
                  </a:ext>
                </a:extLst>
              </a:tr>
              <a:tr h="219737">
                <a:tc>
                  <a:txBody>
                    <a:bodyPr/>
                    <a:lstStyle/>
                    <a:p>
                      <a:pPr marL="6032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Permian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74994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26162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2270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31977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509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222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56213712"/>
                  </a:ext>
                </a:extLst>
              </a:tr>
              <a:tr h="219737">
                <a:tc>
                  <a:txBody>
                    <a:bodyPr/>
                    <a:lstStyle/>
                    <a:p>
                      <a:pPr marL="6032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Triassic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62928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26162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514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48262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509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74442249"/>
                  </a:ext>
                </a:extLst>
              </a:tr>
              <a:tr h="219737">
                <a:tc>
                  <a:txBody>
                    <a:bodyPr/>
                    <a:lstStyle/>
                    <a:p>
                      <a:pPr marL="6032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Jurassic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53890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26162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449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53890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509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319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02256542"/>
                  </a:ext>
                </a:extLst>
              </a:tr>
              <a:tr h="219737">
                <a:tc>
                  <a:txBody>
                    <a:bodyPr/>
                    <a:lstStyle/>
                    <a:p>
                      <a:pPr marL="6032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Lower Cretaceous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117936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26162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87507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509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276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25044087"/>
                  </a:ext>
                </a:extLst>
              </a:tr>
              <a:tr h="219737">
                <a:tc>
                  <a:txBody>
                    <a:bodyPr/>
                    <a:lstStyle/>
                    <a:p>
                      <a:pPr marL="6032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Upper Cretaceous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109710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26162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2032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108808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509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1069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22933711"/>
                  </a:ext>
                </a:extLst>
              </a:tr>
              <a:tr h="219737">
                <a:tc>
                  <a:txBody>
                    <a:bodyPr/>
                    <a:lstStyle/>
                    <a:p>
                      <a:pPr marL="6032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Paleocene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92191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26162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462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86526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509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566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59825553"/>
                  </a:ext>
                </a:extLst>
              </a:tr>
              <a:tr h="219737">
                <a:tc>
                  <a:txBody>
                    <a:bodyPr/>
                    <a:lstStyle/>
                    <a:p>
                      <a:pPr marL="6032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Eocene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119240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26162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967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119240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509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787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06685409"/>
                  </a:ext>
                </a:extLst>
              </a:tr>
              <a:tr h="219737">
                <a:tc>
                  <a:txBody>
                    <a:bodyPr/>
                    <a:lstStyle/>
                    <a:p>
                      <a:pPr marL="6032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Oligocene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92494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26162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336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92494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509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181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38339337"/>
                  </a:ext>
                </a:extLst>
              </a:tr>
              <a:tr h="219737">
                <a:tc>
                  <a:txBody>
                    <a:bodyPr/>
                    <a:lstStyle/>
                    <a:p>
                      <a:pPr marL="6032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Miocene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126112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26162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587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126112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509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483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07289812"/>
                  </a:ext>
                </a:extLst>
              </a:tr>
              <a:tr h="219737">
                <a:tc>
                  <a:txBody>
                    <a:bodyPr/>
                    <a:lstStyle/>
                    <a:p>
                      <a:pPr marL="6032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Pliocene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86457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26162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88407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509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146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45104376"/>
                  </a:ext>
                </a:extLst>
              </a:tr>
              <a:tr h="219737">
                <a:tc>
                  <a:txBody>
                    <a:bodyPr/>
                    <a:lstStyle/>
                    <a:p>
                      <a:pPr marL="6032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Pleistocene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132480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26162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395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572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134904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509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887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91949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246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the sites “random”?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832" y="1261916"/>
            <a:ext cx="9872871" cy="4038600"/>
          </a:xfrm>
        </p:spPr>
        <p:txBody>
          <a:bodyPr/>
          <a:lstStyle/>
          <a:p>
            <a:r>
              <a:rPr lang="en-US" dirty="0"/>
              <a:t>complete spatial randomness (</a:t>
            </a:r>
            <a:r>
              <a:rPr lang="en-US" dirty="0" err="1"/>
              <a:t>csr</a:t>
            </a:r>
            <a:r>
              <a:rPr lang="en-US" dirty="0"/>
              <a:t>), in which the fossil sites are located randomly and independently following a Poisson process, at a single scale within the mapped area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3844212" y="2901184"/>
          <a:ext cx="3886647" cy="3565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4" name="CorelDRAW" r:id="rId3" imgW="1055680" imgH="967902" progId="CorelDraw.Graphic.16">
                  <p:embed/>
                </p:oleObj>
              </mc:Choice>
              <mc:Fallback>
                <p:oleObj name="CorelDRAW" r:id="rId3" imgW="1055680" imgH="967902" progId="CorelDraw.Graphic.16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44212" y="2901184"/>
                        <a:ext cx="3886647" cy="35651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97283" y="4143059"/>
            <a:ext cx="3698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89 points randomly placed on a 100x 100 grid</a:t>
            </a:r>
          </a:p>
        </p:txBody>
      </p:sp>
    </p:spTree>
    <p:extLst>
      <p:ext uri="{BB962C8B-B14F-4D97-AF65-F5344CB8AC3E}">
        <p14:creationId xmlns:p14="http://schemas.microsoft.com/office/powerpoint/2010/main" val="202344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70811" y="1395662"/>
            <a:ext cx="4223084" cy="2277979"/>
          </a:xfrm>
        </p:spPr>
        <p:txBody>
          <a:bodyPr>
            <a:normAutofit fontScale="90000"/>
          </a:bodyPr>
          <a:lstStyle/>
          <a:p>
            <a:r>
              <a:rPr lang="en-US" dirty="0"/>
              <a:t>Lacunarity analysis: representative patterns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388" y="406357"/>
            <a:ext cx="4496823" cy="609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8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266" y="-55825"/>
            <a:ext cx="9875520" cy="1356360"/>
          </a:xfrm>
        </p:spPr>
        <p:txBody>
          <a:bodyPr/>
          <a:lstStyle/>
          <a:p>
            <a:r>
              <a:rPr lang="en-US" dirty="0"/>
              <a:t>Lacunarity Analysis: Phanerozoic Patterns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7416" y="5496019"/>
            <a:ext cx="106760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Nearly all Phanerozoic localities show a fractal distribution!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All correlations log</a:t>
            </a:r>
            <a:r>
              <a:rPr lang="en-US" sz="2800" baseline="-25000" dirty="0"/>
              <a:t>10</a:t>
            </a:r>
            <a:r>
              <a:rPr lang="en-US" sz="2800" dirty="0"/>
              <a:t>lacunarity with log</a:t>
            </a:r>
            <a:r>
              <a:rPr lang="en-US" sz="2800" baseline="-25000" dirty="0"/>
              <a:t>10</a:t>
            </a:r>
            <a:r>
              <a:rPr lang="en-US" sz="2800" dirty="0"/>
              <a:t> box size </a:t>
            </a:r>
            <a:r>
              <a:rPr lang="en-US" sz="2800" i="1" dirty="0"/>
              <a:t>r</a:t>
            </a:r>
            <a:r>
              <a:rPr lang="en-US" sz="2800" dirty="0"/>
              <a:t> &gt;0.99</a:t>
            </a:r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66" y="1108296"/>
            <a:ext cx="4686700" cy="3695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6" y="1057830"/>
            <a:ext cx="3855331" cy="3745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54255" y="4919008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Marine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91662" y="4988328"/>
            <a:ext cx="1479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Terrestrial</a:t>
            </a:r>
          </a:p>
        </p:txBody>
      </p:sp>
    </p:spTree>
    <p:extLst>
      <p:ext uri="{BB962C8B-B14F-4D97-AF65-F5344CB8AC3E}">
        <p14:creationId xmlns:p14="http://schemas.microsoft.com/office/powerpoint/2010/main" val="31836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011" y="207558"/>
            <a:ext cx="11110303" cy="1356360"/>
          </a:xfrm>
        </p:spPr>
        <p:txBody>
          <a:bodyPr>
            <a:normAutofit/>
          </a:bodyPr>
          <a:lstStyle/>
          <a:p>
            <a:r>
              <a:rPr lang="en-US" sz="3200" dirty="0"/>
              <a:t>2-D  RANDOM MULTIFRACTAL MODEL FOR LOCALITIES: A Null Model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5011" y="1363623"/>
            <a:ext cx="4459077" cy="311937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/>
          <p:cNvSpPr txBox="1"/>
          <p:nvPr/>
        </p:nvSpPr>
        <p:spPr>
          <a:xfrm>
            <a:off x="512610" y="4675299"/>
            <a:ext cx="4540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Hierarchical probabilities at 11 different scales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906078" y="384665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063" y="523692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/>
            <a:r>
              <a:rPr lang="en-US" dirty="0">
                <a:latin typeface="Times New Roman" panose="02020603050405020304" pitchFamily="18" charset="0"/>
              </a:rPr>
              <a:t>Plotnick, R. E., and J. J. J. Sepkoski. 2001. A multiplicative multifractal model for originations and extinctions. Paleobiology 27(1):126-139.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9105835"/>
              </p:ext>
            </p:extLst>
          </p:nvPr>
        </p:nvGraphicFramePr>
        <p:xfrm>
          <a:off x="5946476" y="1467994"/>
          <a:ext cx="6093617" cy="357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2" name="CorelDRAW" r:id="rId4" imgW="4937490" imgH="3575996" progId="CorelDraw.Graphic.16">
                  <p:embed/>
                </p:oleObj>
              </mc:Choice>
              <mc:Fallback>
                <p:oleObj name="CorelDRAW" r:id="rId4" imgW="4937490" imgH="3575996" progId="CorelDraw.Graphic.16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46476" y="1467994"/>
                        <a:ext cx="6093617" cy="35766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Up Arrow 9"/>
          <p:cNvSpPr/>
          <p:nvPr/>
        </p:nvSpPr>
        <p:spPr>
          <a:xfrm>
            <a:off x="8879306" y="1964595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917555" y="3540947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63938" y="2183100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cutoff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54952" y="5263136"/>
            <a:ext cx="3533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Log-normal probability distribution</a:t>
            </a:r>
          </a:p>
        </p:txBody>
      </p:sp>
    </p:spTree>
    <p:extLst>
      <p:ext uri="{BB962C8B-B14F-4D97-AF65-F5344CB8AC3E}">
        <p14:creationId xmlns:p14="http://schemas.microsoft.com/office/powerpoint/2010/main" val="335992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121" y="73776"/>
            <a:ext cx="9428765" cy="1400530"/>
          </a:xfrm>
        </p:spPr>
        <p:txBody>
          <a:bodyPr/>
          <a:lstStyle/>
          <a:p>
            <a:r>
              <a:rPr lang="en-US" sz="4400" dirty="0" smtClean="0"/>
              <a:t>The “Sadler Effect”: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987" y="1979654"/>
            <a:ext cx="4821133" cy="44376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69925" y="2103222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i="1" dirty="0" smtClean="0"/>
              <a:t>Sediment accumulation rates are extremely variable, but are inversely related to the time span for which they are determined</a:t>
            </a:r>
            <a:r>
              <a:rPr lang="en-US" sz="2000" i="1" dirty="0" smtClean="0"/>
              <a:t>. </a:t>
            </a:r>
          </a:p>
          <a:p>
            <a:pPr marL="342900" indent="-342900">
              <a:buAutoNum type="arabicPeriod"/>
            </a:pPr>
            <a:r>
              <a:rPr lang="en-US" sz="2000" i="1" dirty="0" smtClean="0"/>
              <a:t>The slope of the regression of accumulation rate on time span varies with environment of deposition, and is an indicator of the completeness of stratigraphic sections.</a:t>
            </a:r>
          </a:p>
          <a:p>
            <a:pPr marL="342900" indent="-342900">
              <a:buAutoNum type="arabicPeriod"/>
            </a:pPr>
            <a:r>
              <a:rPr lang="en-US" sz="2000" i="1" dirty="0" smtClean="0"/>
              <a:t>This relationship between the net rate and the duration of accumulation may be explained primarily as a direct consequence of unsteady accumulation. </a:t>
            </a:r>
            <a:endParaRPr lang="en-US" sz="2000" i="1" dirty="0"/>
          </a:p>
        </p:txBody>
      </p:sp>
      <p:sp>
        <p:nvSpPr>
          <p:cNvPr id="6" name="Rectangle 5"/>
          <p:cNvSpPr/>
          <p:nvPr/>
        </p:nvSpPr>
        <p:spPr>
          <a:xfrm>
            <a:off x="205946" y="90289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Sadler, P. M. 1981. Sediment accumulation rates and the completeness of stratigraphic sections. Journal of Geology 89(5):569-584.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71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41274" y="3639652"/>
            <a:ext cx="185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Fractal point map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59975" y="6122145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Lacunarity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511457"/>
              </p:ext>
            </p:extLst>
          </p:nvPr>
        </p:nvGraphicFramePr>
        <p:xfrm>
          <a:off x="1145937" y="955028"/>
          <a:ext cx="9197484" cy="2791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91" name="CorelDRAW" r:id="rId3" imgW="5779764" imgH="1753411" progId="CorelDraw.Graphic.16">
                  <p:embed/>
                </p:oleObj>
              </mc:Choice>
              <mc:Fallback>
                <p:oleObj name="CorelDRAW" r:id="rId3" imgW="5779764" imgH="1753411" progId="CorelDraw.Graphic.16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5937" y="955028"/>
                        <a:ext cx="9197484" cy="279132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899917" y="0"/>
            <a:ext cx="9875520" cy="1356360"/>
          </a:xfrm>
        </p:spPr>
        <p:txBody>
          <a:bodyPr/>
          <a:lstStyle/>
          <a:p>
            <a:r>
              <a:rPr lang="en-US" dirty="0"/>
              <a:t>Same technique can make a map: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909992"/>
              </p:ext>
            </p:extLst>
          </p:nvPr>
        </p:nvGraphicFramePr>
        <p:xfrm>
          <a:off x="4026910" y="4208185"/>
          <a:ext cx="5041274" cy="1821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92" name="CorelDRAW" r:id="rId5" imgW="11102464" imgH="4011309" progId="CorelDraw.Graphic.16">
                  <p:embed/>
                </p:oleObj>
              </mc:Choice>
              <mc:Fallback>
                <p:oleObj name="CorelDRAW" r:id="rId5" imgW="11102464" imgH="4011309" progId="CorelDraw.Graphic.16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26910" y="4208185"/>
                        <a:ext cx="5041274" cy="182146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165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577" y="0"/>
            <a:ext cx="9875520" cy="1356360"/>
          </a:xfrm>
        </p:spPr>
        <p:txBody>
          <a:bodyPr/>
          <a:lstStyle/>
          <a:p>
            <a:r>
              <a:rPr lang="en-US" dirty="0"/>
              <a:t>What does this </a:t>
            </a:r>
            <a:r>
              <a:rPr lang="en-US" dirty="0" smtClean="0"/>
              <a:t>mean</a:t>
            </a:r>
            <a:r>
              <a:rPr lang="en-US" dirty="0"/>
              <a:t>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116" y="1005136"/>
            <a:ext cx="11646568" cy="558014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For nearly all Phanerozoic time units, comparable patterns of spatial heterogeneity</a:t>
            </a:r>
          </a:p>
          <a:p>
            <a:pPr lvl="1"/>
            <a:r>
              <a:rPr lang="en-US" sz="2800" dirty="0"/>
              <a:t>the distribution of fossil localities is self-similar</a:t>
            </a:r>
          </a:p>
          <a:p>
            <a:pPr lvl="1"/>
            <a:r>
              <a:rPr lang="en-US" sz="2800" dirty="0"/>
              <a:t>clumping pattern of localities is the same at all spatial scales</a:t>
            </a:r>
          </a:p>
          <a:p>
            <a:r>
              <a:rPr lang="en-US" sz="2800" dirty="0" smtClean="0">
                <a:solidFill>
                  <a:schemeClr val="accent2"/>
                </a:solidFill>
              </a:rPr>
              <a:t>Can </a:t>
            </a:r>
            <a:r>
              <a:rPr lang="en-US" sz="2800" dirty="0">
                <a:solidFill>
                  <a:schemeClr val="accent2"/>
                </a:solidFill>
              </a:rPr>
              <a:t>be modeled using a simple multifractal model</a:t>
            </a:r>
          </a:p>
          <a:p>
            <a:pPr lvl="1"/>
            <a:r>
              <a:rPr lang="en-US" sz="2800" dirty="0"/>
              <a:t>Probability of a fossil locality is a </a:t>
            </a:r>
            <a:r>
              <a:rPr lang="en-US" sz="2800" u="sng" dirty="0"/>
              <a:t>product </a:t>
            </a:r>
            <a:r>
              <a:rPr lang="en-US" sz="2800" dirty="0"/>
              <a:t>of independent random spatial variables acting at different scales.</a:t>
            </a:r>
          </a:p>
          <a:p>
            <a:pPr lvl="1"/>
            <a:r>
              <a:rPr lang="en-US" sz="2800" dirty="0"/>
              <a:t>Poisson process (</a:t>
            </a:r>
            <a:r>
              <a:rPr lang="en-US" sz="2800" dirty="0" err="1"/>
              <a:t>crs</a:t>
            </a:r>
            <a:r>
              <a:rPr lang="en-US" sz="2800" dirty="0"/>
              <a:t>) is not the appropriate model.</a:t>
            </a:r>
          </a:p>
        </p:txBody>
      </p:sp>
    </p:spTree>
    <p:extLst>
      <p:ext uri="{BB962C8B-B14F-4D97-AF65-F5344CB8AC3E}">
        <p14:creationId xmlns:p14="http://schemas.microsoft.com/office/powerpoint/2010/main" val="156865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549" y="1120466"/>
            <a:ext cx="11646568" cy="558014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Implies that processes that produce mapped fossil localities are multiscale and multiplicative:</a:t>
            </a:r>
          </a:p>
          <a:p>
            <a:pPr lvl="1"/>
            <a:r>
              <a:rPr lang="en-US" sz="2400" dirty="0"/>
              <a:t>Deposition </a:t>
            </a:r>
          </a:p>
          <a:p>
            <a:pPr lvl="1"/>
            <a:r>
              <a:rPr lang="en-US" sz="2400" dirty="0"/>
              <a:t>Erosion</a:t>
            </a:r>
          </a:p>
          <a:p>
            <a:pPr lvl="1"/>
            <a:r>
              <a:rPr lang="en-US" sz="2400" dirty="0"/>
              <a:t>Tectonics </a:t>
            </a:r>
          </a:p>
          <a:p>
            <a:pPr lvl="1"/>
            <a:r>
              <a:rPr lang="en-US" sz="2400" dirty="0"/>
              <a:t>Accessibility</a:t>
            </a:r>
          </a:p>
          <a:p>
            <a:pPr lvl="1"/>
            <a:r>
              <a:rPr lang="en-US" sz="2400" dirty="0"/>
              <a:t>Also original biology!! (“common cause”?) etc.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These need to parsed out to make sense of biogeographic and biostratigraphic patterns! </a:t>
            </a:r>
          </a:p>
        </p:txBody>
      </p:sp>
    </p:spTree>
    <p:extLst>
      <p:ext uri="{BB962C8B-B14F-4D97-AF65-F5344CB8AC3E}">
        <p14:creationId xmlns:p14="http://schemas.microsoft.com/office/powerpoint/2010/main" val="392394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737" y="31999"/>
            <a:ext cx="10535652" cy="957021"/>
          </a:xfrm>
        </p:spPr>
        <p:txBody>
          <a:bodyPr>
            <a:normAutofit fontScale="90000"/>
          </a:bodyPr>
          <a:lstStyle/>
          <a:p>
            <a:r>
              <a:rPr lang="en-US" dirty="0"/>
              <a:t>Walking to the Dead: Distance from Roads to Fossil Localities (w/Elena </a:t>
            </a:r>
            <a:r>
              <a:rPr lang="en-US" dirty="0" err="1"/>
              <a:t>Graetz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136" y="1235242"/>
            <a:ext cx="6429824" cy="4038600"/>
          </a:xfrm>
        </p:spPr>
        <p:txBody>
          <a:bodyPr/>
          <a:lstStyle/>
          <a:p>
            <a:r>
              <a:rPr lang="en-US" dirty="0"/>
              <a:t>How much of the pattern is produced by accessibility, such as access to roads or presence </a:t>
            </a:r>
            <a:r>
              <a:rPr lang="en-US" dirty="0" err="1"/>
              <a:t>roadcuts</a:t>
            </a:r>
            <a:r>
              <a:rPr lang="en-US" dirty="0"/>
              <a:t>?</a:t>
            </a:r>
          </a:p>
          <a:p>
            <a:r>
              <a:rPr lang="en-US" b="1" dirty="0"/>
              <a:t>Road network may have fractal properties:. </a:t>
            </a:r>
            <a:r>
              <a:rPr lang="en-US" dirty="0"/>
              <a:t>Zhang, H., and Z. L. Li. 2012.  Annals of the Association of American Geographers 102(2):350-365.</a:t>
            </a:r>
          </a:p>
          <a:p>
            <a:r>
              <a:rPr lang="en-US" dirty="0"/>
              <a:t>Used ArcMap </a:t>
            </a:r>
            <a:r>
              <a:rPr lang="en-US" b="1" dirty="0"/>
              <a:t>Near</a:t>
            </a:r>
            <a:r>
              <a:rPr lang="en-US" dirty="0"/>
              <a:t> tool to determine distance localities to nearest roads.</a:t>
            </a:r>
          </a:p>
          <a:p>
            <a:r>
              <a:rPr lang="en-US" dirty="0"/>
              <a:t>Compared with random distributions of sites. </a:t>
            </a:r>
          </a:p>
        </p:txBody>
      </p:sp>
      <p:sp>
        <p:nvSpPr>
          <p:cNvPr id="4" name="AutoShape 2" descr="Near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335986"/>
              </p:ext>
            </p:extLst>
          </p:nvPr>
        </p:nvGraphicFramePr>
        <p:xfrm>
          <a:off x="2887013" y="4744227"/>
          <a:ext cx="2155799" cy="195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4" name="PHOTO-PAINT" r:id="rId3" imgW="2057400" imgH="1866600" progId="CorelPHOTOPAINT.Image.16">
                  <p:embed/>
                </p:oleObj>
              </mc:Choice>
              <mc:Fallback>
                <p:oleObj name="PHOTO-PAINT" r:id="rId3" imgW="2057400" imgH="1866600" progId="CorelPHOTOPAINT.Image.16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87013" y="4744227"/>
                        <a:ext cx="2155799" cy="1956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545" y="1864016"/>
            <a:ext cx="3344674" cy="45068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49389" y="10683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Distribution of Miocene</a:t>
            </a:r>
          </a:p>
          <a:p>
            <a:r>
              <a:rPr lang="en-US" dirty="0"/>
              <a:t>fossil localities</a:t>
            </a:r>
          </a:p>
        </p:txBody>
      </p:sp>
    </p:spTree>
    <p:extLst>
      <p:ext uri="{BB962C8B-B14F-4D97-AF65-F5344CB8AC3E}">
        <p14:creationId xmlns:p14="http://schemas.microsoft.com/office/powerpoint/2010/main" val="42680418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99" y="445565"/>
            <a:ext cx="5782871" cy="547547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72" y="445565"/>
            <a:ext cx="4806696" cy="4672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4619" y="5149948"/>
            <a:ext cx="48402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Bimodality: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/>
                </a:solidFill>
              </a:rPr>
              <a:t>Accessibility - close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/>
                </a:solidFill>
              </a:rPr>
              <a:t>Geology - far</a:t>
            </a:r>
          </a:p>
        </p:txBody>
      </p:sp>
    </p:spTree>
    <p:extLst>
      <p:ext uri="{BB962C8B-B14F-4D97-AF65-F5344CB8AC3E}">
        <p14:creationId xmlns:p14="http://schemas.microsoft.com/office/powerpoint/2010/main" val="38969202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2353" y="10453454"/>
            <a:ext cx="3842892" cy="2943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01" y="1431271"/>
            <a:ext cx="4753803" cy="3644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555" y="1485411"/>
            <a:ext cx="5359645" cy="35904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72816" y="5365102"/>
            <a:ext cx="219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Roadcut in Wisconsin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77186" y="5365102"/>
            <a:ext cx="242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 Dakota Badlands</a:t>
            </a:r>
          </a:p>
        </p:txBody>
      </p:sp>
    </p:spTree>
    <p:extLst>
      <p:ext uri="{BB962C8B-B14F-4D97-AF65-F5344CB8AC3E}">
        <p14:creationId xmlns:p14="http://schemas.microsoft.com/office/powerpoint/2010/main" val="21917327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7007" y="0"/>
            <a:ext cx="9358604" cy="1356360"/>
          </a:xfrm>
        </p:spPr>
        <p:txBody>
          <a:bodyPr>
            <a:normAutofit fontScale="90000"/>
          </a:bodyPr>
          <a:lstStyle/>
          <a:p>
            <a:r>
              <a:rPr lang="en-AU" sz="5400" dirty="0"/>
              <a:t/>
            </a:r>
            <a:br>
              <a:rPr lang="en-AU" sz="5400" dirty="0"/>
            </a:br>
            <a:r>
              <a:rPr lang="en-US" dirty="0"/>
              <a:t>Miocene fossil localities relative to Miocene </a:t>
            </a:r>
            <a:r>
              <a:rPr lang="en-US" dirty="0" smtClean="0"/>
              <a:t>geology </a:t>
            </a:r>
            <a:r>
              <a:rPr lang="en-US" dirty="0"/>
              <a:t>(light tan)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894" y="2046103"/>
            <a:ext cx="6802016" cy="396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208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392" y="205583"/>
            <a:ext cx="9404723" cy="1400530"/>
          </a:xfrm>
        </p:spPr>
        <p:txBody>
          <a:bodyPr/>
          <a:lstStyle/>
          <a:p>
            <a:r>
              <a:rPr lang="en-US" dirty="0" smtClean="0"/>
              <a:t>Some final thoughts on fractals (or what gets forgotten):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589" y="1705232"/>
            <a:ext cx="10445579" cy="470380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 be described as a fractal, an object must both:</a:t>
            </a:r>
          </a:p>
          <a:p>
            <a:pPr lvl="1"/>
            <a:r>
              <a:rPr lang="en-US" dirty="0"/>
              <a:t>Have a non-integer fractal dimension and;</a:t>
            </a:r>
          </a:p>
          <a:p>
            <a:pPr lvl="1"/>
            <a:r>
              <a:rPr lang="en-US" dirty="0"/>
              <a:t>Be self-similar (or self-affine). </a:t>
            </a:r>
          </a:p>
          <a:p>
            <a:r>
              <a:rPr lang="en-US" dirty="0" smtClean="0"/>
              <a:t>Every </a:t>
            </a:r>
            <a:r>
              <a:rPr lang="en-US" dirty="0"/>
              <a:t>geometric object has a fractal dimension, although this may be equal to its topological </a:t>
            </a:r>
            <a:r>
              <a:rPr lang="en-US" dirty="0" smtClean="0"/>
              <a:t>dimension</a:t>
            </a:r>
            <a:r>
              <a:rPr lang="en-US" dirty="0"/>
              <a:t>.</a:t>
            </a:r>
            <a:r>
              <a:rPr lang="en-US" dirty="0" smtClean="0"/>
              <a:t> </a:t>
            </a:r>
          </a:p>
          <a:p>
            <a:r>
              <a:rPr lang="en-US" dirty="0" smtClean="0"/>
              <a:t>Fractal </a:t>
            </a:r>
            <a:r>
              <a:rPr lang="en-US" dirty="0"/>
              <a:t>dimension is a measure </a:t>
            </a:r>
            <a:r>
              <a:rPr lang="en-US" dirty="0" smtClean="0"/>
              <a:t>of degree of </a:t>
            </a:r>
            <a:r>
              <a:rPr lang="en-US" dirty="0"/>
              <a:t>space </a:t>
            </a:r>
            <a:r>
              <a:rPr lang="en-US" dirty="0" smtClean="0"/>
              <a:t>filling;  </a:t>
            </a:r>
            <a:r>
              <a:rPr lang="en-US" dirty="0"/>
              <a:t>finding a non-integer dimension does not make an object </a:t>
            </a:r>
            <a:r>
              <a:rPr lang="en-US" dirty="0" smtClean="0"/>
              <a:t>fractal</a:t>
            </a:r>
          </a:p>
          <a:p>
            <a:pPr lvl="1"/>
            <a:r>
              <a:rPr lang="en-US" dirty="0" smtClean="0"/>
              <a:t>Lacunarity is a measure of </a:t>
            </a:r>
            <a:r>
              <a:rPr lang="en-US" i="1" dirty="0" smtClean="0"/>
              <a:t>how</a:t>
            </a:r>
            <a:r>
              <a:rPr lang="en-US" dirty="0" smtClean="0"/>
              <a:t> that space is filled</a:t>
            </a:r>
            <a:endParaRPr lang="en-US" dirty="0"/>
          </a:p>
          <a:p>
            <a:r>
              <a:rPr lang="en-US" dirty="0" smtClean="0"/>
              <a:t>Objects </a:t>
            </a:r>
            <a:r>
              <a:rPr lang="en-US" dirty="0"/>
              <a:t>may be self-similar (e.g., a line) without having a fractal dimension larger than its topological dimension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Fractals </a:t>
            </a:r>
            <a:r>
              <a:rPr lang="en-US" dirty="0"/>
              <a:t>are </a:t>
            </a:r>
            <a:r>
              <a:rPr lang="en-US" dirty="0" smtClean="0"/>
              <a:t> </a:t>
            </a:r>
            <a:r>
              <a:rPr lang="en-US" i="1" dirty="0" smtClean="0"/>
              <a:t>mathematical models </a:t>
            </a:r>
            <a:r>
              <a:rPr lang="en-US" dirty="0"/>
              <a:t>for real </a:t>
            </a:r>
            <a:r>
              <a:rPr lang="en-US" dirty="0" smtClean="0"/>
              <a:t>objects and phenomena, </a:t>
            </a:r>
            <a:r>
              <a:rPr lang="en-US" dirty="0"/>
              <a:t>such as when Mandelbrot used the Koch curve as a model for a coastline or when we use a sphere as a model for the Earth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02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Insults?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192" y="238709"/>
            <a:ext cx="4270188" cy="6405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2" y="2478381"/>
            <a:ext cx="5486400" cy="369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0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4"/>
          <p:cNvSpPr>
            <a:spLocks noGrp="1"/>
          </p:cNvSpPr>
          <p:nvPr>
            <p:ph idx="1"/>
          </p:nvPr>
        </p:nvSpPr>
        <p:spPr>
          <a:xfrm>
            <a:off x="921042" y="1213023"/>
            <a:ext cx="10209874" cy="45259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surface to which sediment accumulation fills up to or erodes down to</a:t>
            </a:r>
          </a:p>
          <a:p>
            <a:pPr eaLnBrk="1" hangingPunct="1"/>
            <a:r>
              <a:rPr lang="en-US" altLang="en-US" dirty="0" smtClean="0"/>
              <a:t>Position can change if relative sea level changes (global sea level change; land movements)</a:t>
            </a:r>
          </a:p>
        </p:txBody>
      </p:sp>
      <p:sp>
        <p:nvSpPr>
          <p:cNvPr id="61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Base Level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110" y="3284798"/>
            <a:ext cx="75517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89260" y="2661587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Erosion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8690" y="2627908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Deposition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6243355" y="2706054"/>
            <a:ext cx="2584" cy="2181269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58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Barrell</a:t>
            </a:r>
            <a:r>
              <a:rPr lang="en-US" sz="2800" dirty="0"/>
              <a:t>, J. 1917. Rhythms and the measurements of geologic time. Geological Society of America Bulletin </a:t>
            </a:r>
            <a:r>
              <a:rPr lang="en-US" sz="2800" dirty="0" smtClean="0"/>
              <a:t>28: </a:t>
            </a:r>
            <a:r>
              <a:rPr lang="en-US" sz="2800" dirty="0"/>
              <a:t>745-904.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570" y="1721708"/>
            <a:ext cx="5905449" cy="48500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9556" y="2458764"/>
            <a:ext cx="460495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latin typeface="Verdana" panose="020B0604030504040204" pitchFamily="34" charset="0"/>
              </a:rPr>
              <a:t>- </a:t>
            </a:r>
            <a:r>
              <a:rPr lang="en-US" altLang="en-US" dirty="0">
                <a:latin typeface="Verdana" panose="020B0604030504040204" pitchFamily="34" charset="0"/>
              </a:rPr>
              <a:t>time-space distribution of deposition and non-deposition due to </a:t>
            </a:r>
            <a:r>
              <a:rPr lang="en-US" altLang="en-US" sz="2000" dirty="0">
                <a:latin typeface="Verdana" panose="020B0604030504040204" pitchFamily="34" charset="0"/>
              </a:rPr>
              <a:t>the alternating rise and fall of base-level. </a:t>
            </a:r>
          </a:p>
        </p:txBody>
      </p:sp>
    </p:spTree>
    <p:extLst>
      <p:ext uri="{BB962C8B-B14F-4D97-AF65-F5344CB8AC3E}">
        <p14:creationId xmlns:p14="http://schemas.microsoft.com/office/powerpoint/2010/main" val="198520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Cantor Dust: a simple fractal</a:t>
            </a:r>
            <a:br>
              <a:rPr lang="en-US" dirty="0" smtClean="0"/>
            </a:br>
            <a:r>
              <a:rPr lang="en-US" sz="2400" dirty="0" smtClean="0"/>
              <a:t>Benoit Mandelbrot 1983. The Fractal Geometry of Nature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299" y="1853248"/>
            <a:ext cx="6875739" cy="4195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69074" y="1911179"/>
            <a:ext cx="3076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 = log 2/ log 3 = 0.6309 (a measure of space filling)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841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1497</TotalTime>
  <Words>2803</Words>
  <Application>Microsoft Office PowerPoint</Application>
  <PresentationFormat>Widescreen</PresentationFormat>
  <Paragraphs>343</Paragraphs>
  <Slides>68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88" baseType="lpstr">
      <vt:lpstr>MS PGothic</vt:lpstr>
      <vt:lpstr>MS PGothic</vt:lpstr>
      <vt:lpstr>Arial</vt:lpstr>
      <vt:lpstr>Calibri</vt:lpstr>
      <vt:lpstr>Cambria Math</vt:lpstr>
      <vt:lpstr>Century Gothic</vt:lpstr>
      <vt:lpstr>Gill Sans</vt:lpstr>
      <vt:lpstr>Open Sans</vt:lpstr>
      <vt:lpstr>Palatino-Roman</vt:lpstr>
      <vt:lpstr>Raleway</vt:lpstr>
      <vt:lpstr>Raleway SemiBold</vt:lpstr>
      <vt:lpstr>Segoe UI</vt:lpstr>
      <vt:lpstr>Times</vt:lpstr>
      <vt:lpstr>Times New Roman</vt:lpstr>
      <vt:lpstr>Universal-GreekwithMathPi</vt:lpstr>
      <vt:lpstr>Verdana</vt:lpstr>
      <vt:lpstr>Wingdings 3</vt:lpstr>
      <vt:lpstr>Ion</vt:lpstr>
      <vt:lpstr>PHOTO-PAINT</vt:lpstr>
      <vt:lpstr>CorelDRAW</vt:lpstr>
      <vt:lpstr>Fractals, Multifractals, and Lacunarity of the Geologic and Fossil Records</vt:lpstr>
      <vt:lpstr> </vt:lpstr>
      <vt:lpstr>More Gap than Record</vt:lpstr>
      <vt:lpstr>The Nature of the Stratigraphical Record – Derek V. Ager, 1973</vt:lpstr>
      <vt:lpstr>Gaps in time occur at all scales</vt:lpstr>
      <vt:lpstr>The “Sadler Effect”:</vt:lpstr>
      <vt:lpstr>Base Level</vt:lpstr>
      <vt:lpstr>Barrell, J. 1917. Rhythms and the measurements of geologic time. Geological Society of America Bulletin 28: 745-904. </vt:lpstr>
      <vt:lpstr>The Cantor Dust: a simple fractal Benoit Mandelbrot 1983. The Fractal Geometry of Nature</vt:lpstr>
      <vt:lpstr>Plotnick, R. 1986. A fractal model for the distribution of stratigraphic hiatuses. Journal of Geology 94(6):885-890. </vt:lpstr>
      <vt:lpstr>Why the Cantor dust in stratigraphy? </vt:lpstr>
      <vt:lpstr>PowerPoint Presentation</vt:lpstr>
      <vt:lpstr>A hierarchy of controls will produce a Cantor distribution</vt:lpstr>
      <vt:lpstr>2. How long are coastlines?  (Mandelbrot 1983)</vt:lpstr>
      <vt:lpstr>Jiang, J., and R. Plotnick. 1998. Fractal analysis of the complexity of United States coastlines. Mathematical Geology 30(5):535-546. </vt:lpstr>
      <vt:lpstr>3. Sediment transport: 1/f noise</vt:lpstr>
      <vt:lpstr>PowerPoint Presentation</vt:lpstr>
      <vt:lpstr>PowerPoint Presentation</vt:lpstr>
      <vt:lpstr>4. Biodiversity over Time</vt:lpstr>
      <vt:lpstr>PowerPoint Presentation</vt:lpstr>
      <vt:lpstr>Self-organized criticality (Per Bak): </vt:lpstr>
      <vt:lpstr>PowerPoint Presentation</vt:lpstr>
      <vt:lpstr>No evidence for power-law behavior in macroevolution! </vt:lpstr>
      <vt:lpstr>An alternative model: multifractals</vt:lpstr>
      <vt:lpstr>PowerPoint Presentation</vt:lpstr>
      <vt:lpstr>Plotnick, R. E., and J. J.  Sepkoski, Jr. 2001. A multiplicative multifractal model for originations and extinctions. Paleobiology 27(1):126-139</vt:lpstr>
      <vt:lpstr>PowerPoint Presentation</vt:lpstr>
      <vt:lpstr>PowerPoint Presentation</vt:lpstr>
      <vt:lpstr>PowerPoint Presentation</vt:lpstr>
      <vt:lpstr>PowerPoint Presentation</vt:lpstr>
      <vt:lpstr>5. Lacunarity Analysis: A General Technique for Spatial Analysis </vt:lpstr>
      <vt:lpstr>Measuring Lacunarity</vt:lpstr>
      <vt:lpstr>Lacunarity Analysis</vt:lpstr>
      <vt:lpstr>PowerPoint Presentation</vt:lpstr>
      <vt:lpstr>PowerPoint Presentation</vt:lpstr>
      <vt:lpstr>PowerPoint Presentation</vt:lpstr>
      <vt:lpstr>Lacunarity: Multifractals and biodiversity</vt:lpstr>
      <vt:lpstr>6. Modeling movement: trace fossils</vt:lpstr>
      <vt:lpstr>PowerPoint Presentation</vt:lpstr>
      <vt:lpstr>TraceMaker </vt:lpstr>
      <vt:lpstr>Goals</vt:lpstr>
      <vt:lpstr>TraceMaker: 2-D Maps of Resources</vt:lpstr>
      <vt:lpstr>TraceMaker: 2-D Single Agent </vt:lpstr>
      <vt:lpstr>TraceMaker: 2-D Single Agent </vt:lpstr>
      <vt:lpstr>TraceMaker: 2-D Single Agent </vt:lpstr>
      <vt:lpstr>7. Distribution of fossil localities</vt:lpstr>
      <vt:lpstr>PowerPoint Presentation</vt:lpstr>
      <vt:lpstr>What controls the distribution of localities?</vt:lpstr>
      <vt:lpstr>Approach and Questions:</vt:lpstr>
      <vt:lpstr>Methods</vt:lpstr>
      <vt:lpstr>Paleobiology Database</vt:lpstr>
      <vt:lpstr>PowerPoint Presentation</vt:lpstr>
      <vt:lpstr>PowerPoint Presentation</vt:lpstr>
      <vt:lpstr>Miocene Fossil Sites</vt:lpstr>
      <vt:lpstr>PowerPoint Presentation</vt:lpstr>
      <vt:lpstr>Are the sites “random”? </vt:lpstr>
      <vt:lpstr>Lacunarity analysis: representative patterns</vt:lpstr>
      <vt:lpstr>Lacunarity Analysis: Phanerozoic Patterns</vt:lpstr>
      <vt:lpstr>2-D  RANDOM MULTIFRACTAL MODEL FOR LOCALITIES: A Null Model</vt:lpstr>
      <vt:lpstr>Same technique can make a map:</vt:lpstr>
      <vt:lpstr>What does this mean? </vt:lpstr>
      <vt:lpstr>PowerPoint Presentation</vt:lpstr>
      <vt:lpstr>Walking to the Dead: Distance from Roads to Fossil Localities (w/Elena Graetz)</vt:lpstr>
      <vt:lpstr>PowerPoint Presentation</vt:lpstr>
      <vt:lpstr>PowerPoint Presentation</vt:lpstr>
      <vt:lpstr> Miocene fossil localities relative to Miocene geology (light tan) </vt:lpstr>
      <vt:lpstr>Some final thoughts on fractals (or what gets forgotten):</vt:lpstr>
      <vt:lpstr>Questions? Insults?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Fractals, Multifractals, and Lacunarity of the Fossil Record</dc:title>
  <dc:creator>Plotnick, Roy E</dc:creator>
  <cp:lastModifiedBy>Plotnick, Roy E</cp:lastModifiedBy>
  <cp:revision>58</cp:revision>
  <dcterms:created xsi:type="dcterms:W3CDTF">2018-07-31T17:21:36Z</dcterms:created>
  <dcterms:modified xsi:type="dcterms:W3CDTF">2018-10-02T15:07:44Z</dcterms:modified>
</cp:coreProperties>
</file>