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4" r:id="rId3"/>
    <p:sldMasterId id="2147483687" r:id="rId4"/>
  </p:sldMasterIdLst>
  <p:notesMasterIdLst>
    <p:notesMasterId r:id="rId79"/>
  </p:notesMasterIdLst>
  <p:handoutMasterIdLst>
    <p:handoutMasterId r:id="rId80"/>
  </p:handoutMasterIdLst>
  <p:sldIdLst>
    <p:sldId id="598" r:id="rId5"/>
    <p:sldId id="829" r:id="rId6"/>
    <p:sldId id="830" r:id="rId7"/>
    <p:sldId id="633" r:id="rId8"/>
    <p:sldId id="765" r:id="rId9"/>
    <p:sldId id="710" r:id="rId10"/>
    <p:sldId id="711" r:id="rId11"/>
    <p:sldId id="712" r:id="rId12"/>
    <p:sldId id="713" r:id="rId13"/>
    <p:sldId id="714" r:id="rId14"/>
    <p:sldId id="720" r:id="rId15"/>
    <p:sldId id="715" r:id="rId16"/>
    <p:sldId id="716" r:id="rId17"/>
    <p:sldId id="717" r:id="rId18"/>
    <p:sldId id="766" r:id="rId19"/>
    <p:sldId id="722" r:id="rId20"/>
    <p:sldId id="723" r:id="rId21"/>
    <p:sldId id="808" r:id="rId22"/>
    <p:sldId id="757" r:id="rId23"/>
    <p:sldId id="810" r:id="rId24"/>
    <p:sldId id="815" r:id="rId25"/>
    <p:sldId id="811" r:id="rId26"/>
    <p:sldId id="812" r:id="rId27"/>
    <p:sldId id="730" r:id="rId28"/>
    <p:sldId id="719" r:id="rId29"/>
    <p:sldId id="731" r:id="rId30"/>
    <p:sldId id="729" r:id="rId31"/>
    <p:sldId id="764" r:id="rId32"/>
    <p:sldId id="692" r:id="rId33"/>
    <p:sldId id="736" r:id="rId34"/>
    <p:sldId id="750" r:id="rId35"/>
    <p:sldId id="751" r:id="rId36"/>
    <p:sldId id="753" r:id="rId37"/>
    <p:sldId id="796" r:id="rId38"/>
    <p:sldId id="754" r:id="rId39"/>
    <p:sldId id="809" r:id="rId40"/>
    <p:sldId id="646" r:id="rId41"/>
    <p:sldId id="733" r:id="rId42"/>
    <p:sldId id="873" r:id="rId43"/>
    <p:sldId id="734" r:id="rId44"/>
    <p:sldId id="639" r:id="rId45"/>
    <p:sldId id="738" r:id="rId46"/>
    <p:sldId id="874" r:id="rId47"/>
    <p:sldId id="739" r:id="rId48"/>
    <p:sldId id="853" r:id="rId49"/>
    <p:sldId id="840" r:id="rId50"/>
    <p:sldId id="838" r:id="rId51"/>
    <p:sldId id="820" r:id="rId52"/>
    <p:sldId id="821" r:id="rId53"/>
    <p:sldId id="822" r:id="rId54"/>
    <p:sldId id="855" r:id="rId55"/>
    <p:sldId id="859" r:id="rId56"/>
    <p:sldId id="823" r:id="rId57"/>
    <p:sldId id="824" r:id="rId58"/>
    <p:sldId id="844" r:id="rId59"/>
    <p:sldId id="845" r:id="rId60"/>
    <p:sldId id="846" r:id="rId61"/>
    <p:sldId id="825" r:id="rId62"/>
    <p:sldId id="848" r:id="rId63"/>
    <p:sldId id="849" r:id="rId64"/>
    <p:sldId id="862" r:id="rId65"/>
    <p:sldId id="861" r:id="rId66"/>
    <p:sldId id="850" r:id="rId67"/>
    <p:sldId id="851" r:id="rId68"/>
    <p:sldId id="826" r:id="rId69"/>
    <p:sldId id="828" r:id="rId70"/>
    <p:sldId id="863" r:id="rId71"/>
    <p:sldId id="871" r:id="rId72"/>
    <p:sldId id="870" r:id="rId73"/>
    <p:sldId id="827" r:id="rId74"/>
    <p:sldId id="867" r:id="rId75"/>
    <p:sldId id="868" r:id="rId76"/>
    <p:sldId id="864" r:id="rId77"/>
    <p:sldId id="816" r:id="rId78"/>
  </p:sldIdLst>
  <p:sldSz cx="9144000" cy="6858000" type="screen4x3"/>
  <p:notesSz cx="7315200" cy="9601200"/>
  <p:custDataLst>
    <p:tags r:id="rId8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6"/>
    <a:srgbClr val="D51BAC"/>
    <a:srgbClr val="89B1FF"/>
    <a:srgbClr val="17F3AD"/>
    <a:srgbClr val="2BF351"/>
    <a:srgbClr val="2DDE18"/>
    <a:srgbClr val="1EC233"/>
    <a:srgbClr val="E9A326"/>
    <a:srgbClr val="FF7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2"/>
    <p:restoredTop sz="94669"/>
  </p:normalViewPr>
  <p:slideViewPr>
    <p:cSldViewPr>
      <p:cViewPr>
        <p:scale>
          <a:sx n="80" d="100"/>
          <a:sy n="80" d="100"/>
        </p:scale>
        <p:origin x="1624" y="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handoutMaster" Target="handoutMasters/handoutMaster1.xml"/><Relationship Id="rId81" Type="http://schemas.openxmlformats.org/officeDocument/2006/relationships/tags" Target="tags/tag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50000"/>
              </a:spcBef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/>
            </a:lvl1pPr>
          </a:lstStyle>
          <a:p>
            <a:fld id="{EE716C9B-13D5-C742-86F5-4B95974F4975}" type="datetimeFigureOut">
              <a:rPr lang="en-US" altLang="x-none"/>
              <a:pPr/>
              <a:t>12/5/17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50000"/>
              </a:spcBef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/>
            </a:lvl1pPr>
          </a:lstStyle>
          <a:p>
            <a:fld id="{5C33C85D-EBF0-4E4F-B3F1-01229531BCD9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solidFill>
                  <a:schemeClr val="tx1"/>
                </a:solidFill>
              </a:defRPr>
            </a:lvl1pPr>
          </a:lstStyle>
          <a:p>
            <a:fld id="{2B1A815E-D380-7948-97A5-30BA2923DC4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705CCDB-E577-4D40-93BC-38058CEEEACC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0C5FDF3-D441-BF40-86A2-85189A7261F7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799FC2E-F89F-694D-B9E4-F65B757D7944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17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7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96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8AB6DED-E67A-124A-A259-B16ACF0EEAFA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69D9B4-B584-FE4C-AC61-9BFE9439A441}" type="slidenum">
              <a:rPr lang="en-US" altLang="x-none" sz="13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8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7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9467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15B92C3-79BF-754F-8AD1-5A28F0106F52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731A5385-7895-404F-8A11-2A2FFD39F29C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19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8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E8F9293-FB2A-1E4C-9362-3B96A590F90F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596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0E7E778-D94B-DE4D-997D-5856D342756E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30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505C9910-804A-EC4A-B9DA-2FD32A251C3C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30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94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3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85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44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1757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F9B911-9DC4-A941-8709-673F9D84AEBB}" type="slidenum">
              <a:rPr lang="en-US" sz="1200" b="0">
                <a:solidFill>
                  <a:schemeClr val="tx1"/>
                </a:solidFill>
                <a:cs typeface="Arial" charset="0"/>
              </a:rPr>
              <a:pPr eaLnBrk="1" hangingPunct="1"/>
              <a:t>46</a:t>
            </a:fld>
            <a:endParaRPr lang="en-US" sz="1200" b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57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FE3ED4-B913-2C4F-9B5F-7480A899B282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Need to keep B very steady!</a:t>
            </a:r>
          </a:p>
        </p:txBody>
      </p:sp>
    </p:spTree>
    <p:extLst>
      <p:ext uri="{BB962C8B-B14F-4D97-AF65-F5344CB8AC3E}">
        <p14:creationId xmlns:p14="http://schemas.microsoft.com/office/powerpoint/2010/main" val="1481444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A83BBA0-329B-984B-9974-5DB31DE6F2AD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54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51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3194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55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824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DCF36-2E75-6244-8413-F6994DCC142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6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63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77550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66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947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67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7648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7BB3E-4FA6-6C4E-8F53-D10D7EEC5D4B}" type="slidenum">
              <a:rPr lang="en-US" altLang="x-none">
                <a:solidFill>
                  <a:srgbClr val="000000"/>
                </a:solidFill>
              </a:rPr>
              <a:pPr/>
              <a:t>68</a:t>
            </a:fld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23187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69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74835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9F5442D-14FE-DB40-8BF6-04E6980A44B5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70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5459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A815E-D380-7948-97A5-30BA2923DC4C}" type="slidenum">
              <a:rPr lang="en-US" altLang="x-none" smtClean="0"/>
              <a:pPr/>
              <a:t>73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6541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FB4B3D-0D4A-C442-B678-C85452D52B80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74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8A416-5FFA-744A-867D-778EEE51A3A9}" type="slidenum">
              <a:rPr lang="en-US" altLang="x-none" sz="13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74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92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7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468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AE9F269-857D-DB49-95CF-764B43227E27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1371184-F092-D846-8DD8-3FDC20AF28DF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6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D8D0446C-79A1-9847-8FD0-2089CBC14A67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6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5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9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8CEC5DD-C966-5748-9166-65BD15A73855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7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984DEFA-C7DA-EE41-B3E0-EE764EA62E3F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7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6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1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2E6AD7B-C3B3-3443-A4DE-B985FD407F56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8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FB71B42A-4237-B64C-81EE-463859FF2896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8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6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3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0E094A1-5195-794B-975C-E399E1C2C574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9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D0D445A-0A9C-9D47-A84C-B811DC70B2DF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9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6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5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C5A731B-40B9-944D-B4CF-971E38A95715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779F5925-DAA9-3D4A-B11B-27A5140C4749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10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6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73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D788F5-3CC3-134A-B6CF-1575C67EEB4E}" type="slidenum">
              <a:rPr lang="en-US" altLang="x-none" sz="1300" b="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A8AA1477-ECD4-6C4B-A03D-EA071E46B8C9}" type="slidenum">
              <a:rPr lang="en-US" altLang="x-none" sz="1300" b="0">
                <a:solidFill>
                  <a:schemeClr val="tx1"/>
                </a:solidFill>
              </a:rPr>
              <a:pPr algn="r" eaLnBrk="1" hangingPunct="1"/>
              <a:t>16</a:t>
            </a:fld>
            <a:endParaRPr lang="en-US" altLang="x-none" sz="1300" b="0">
              <a:solidFill>
                <a:schemeClr val="tx1"/>
              </a:solidFill>
            </a:endParaRPr>
          </a:p>
        </p:txBody>
      </p:sp>
      <p:sp>
        <p:nvSpPr>
          <p:cNvPr id="87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55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ADDEB1F6-4F75-A641-98B4-DD68556D60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6672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DD9EE88B-E005-1443-9294-9E60E43AC2E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88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F3C722AA-FE5E-8941-B8D2-002AB68D757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434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4D9F50AF-47F9-5545-9DE7-FCF6079CEF3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4775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838200"/>
            <a:ext cx="4038600" cy="2528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519488"/>
            <a:ext cx="4038600" cy="253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B48150FD-C5A4-4F4A-ACC3-C3BF61AB8E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67490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D4B05E58-ED4E-3A4E-816E-F6B20DD2610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8837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A1DB38FF-53D1-9B4C-A9EF-18939F014F8E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E7006F7A-A169-4047-B09A-35A18F8FC045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7ECAD32F-4260-F54D-9150-820A02791D88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5690"/>
            <a:ext cx="4038600" cy="507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5690"/>
            <a:ext cx="4038600" cy="507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3F5D871D-CB8C-1C49-8268-C3ECFA513506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98F93628-853A-1745-9AB3-D34091FA958C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A8773839-C249-D649-8732-8D3668430FA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56831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B2B992F6-B3DE-D247-9F5A-FE799CBEAAC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B25369E5-484F-EF43-8531-FE813A3A1011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C6108899-F811-A044-BE5A-EBE579BBE17F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05E31D4C-E71D-8B43-B4A0-CB55FB505F9A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E7FC0FFC-FE3C-4A4C-BEEF-86E79E6807E0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2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33207DF5-A80E-7941-A5E2-F258F6FAC3D0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5690"/>
            <a:ext cx="8229600" cy="2459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67125"/>
            <a:ext cx="8229600" cy="2459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553200"/>
            <a:ext cx="670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8AC19D8A-9611-DF4D-AC9F-A25A6FBB70C0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278A6-4479-B545-8733-45A69D0BC295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8D9E0-6D1F-8A4F-BF8E-07E1A0DB0437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8E912-412F-6847-806E-CB7FA88327CE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D08B9325-5795-CB43-A6F7-73C97D63409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7225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7967D-117D-E34D-94B3-7420184E6EEB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BAD7A-25CB-B84E-8EC7-109D48BD0735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A7E27-07A2-114E-AB72-BD1BE68EB55D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A7377-FDBD-D844-B265-BCFA63ACFBC7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29E00-7AB3-134D-8401-3104117CF0D4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8F7DC-5ED0-E143-B2AE-B690FD3428EA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4B527-5CCF-264C-9D6B-B6080F1FB091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48186-FDB1-1D4E-9BF6-D762F5D8BF56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15C296-B97F-FE4E-9C85-98A71291D8D7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2B53C9-C37A-6F45-BCD6-5AF3BE772D9B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7C0B0403-FC75-F84B-9A2A-7C1D9DBC374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550493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B5AAB6-6FFC-CB4E-BCCE-64F46E0966CF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4E28D387-8400-8F42-B794-651B8D7743F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2644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222DC08E-DE2B-BA40-8BF4-F44CE4253A5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301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74F01675-36EE-8C44-8745-2C0F7F1C001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134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- p. </a:t>
            </a:r>
            <a:fld id="{A97E1B10-0018-BE46-8165-42A1D706AD5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373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/>
            </a:lvl1pPr>
          </a:lstStyle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r>
              <a:rPr lang="en-US" altLang="x-none"/>
              <a:t>- p. </a:t>
            </a:r>
            <a:fld id="{9492300E-7A86-894A-82CF-AC2053FC5149}" type="slidenum">
              <a:rPr lang="en-US" altLang="x-none"/>
              <a:pPr/>
              <a:t>‹#›</a:t>
            </a:fld>
            <a:endParaRPr lang="en-US" altLang="x-none"/>
          </a:p>
        </p:txBody>
      </p:sp>
      <p:pic>
        <p:nvPicPr>
          <p:cNvPr id="1031" name="Picture 27" descr="bu-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2400"/>
            <a:ext cx="7905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FF0000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b="0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t>Ultrasensitive Experiments - B. Lee Roberts - Fermilab – 29 November 2017</a:t>
            </a:r>
            <a:endParaRPr lang="en-GB" b="0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024F4C-68E8-410E-9464-B58939B90B23}" type="slidenum">
              <a:rPr lang="en-GB" b="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0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759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5690"/>
            <a:ext cx="82296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x-none" b="0" smtClean="0">
              <a:solidFill>
                <a:srgbClr val="FFFFFF"/>
              </a:solidFill>
              <a:latin typeface="Arial"/>
              <a:ea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en-US" altLang="x-none" b="0" smtClean="0">
                <a:solidFill>
                  <a:srgbClr val="FFFFFF"/>
                </a:solidFill>
                <a:latin typeface="Arial"/>
                <a:ea typeface="Arial"/>
              </a:rPr>
              <a:t>B. Lee Roberts for the </a:t>
            </a:r>
            <a:r>
              <a:rPr lang="en-US" altLang="x-none" b="0" i="1" smtClean="0">
                <a:solidFill>
                  <a:srgbClr val="FFFFFF"/>
                </a:solidFill>
                <a:latin typeface="Symbol" charset="2"/>
                <a:ea typeface="Arial"/>
              </a:rPr>
              <a:t>m</a:t>
            </a:r>
            <a:r>
              <a:rPr lang="en-US" altLang="x-none" b="0" smtClean="0">
                <a:solidFill>
                  <a:srgbClr val="FFFFFF"/>
                </a:solidFill>
                <a:latin typeface="Arial"/>
                <a:ea typeface="Arial"/>
              </a:rPr>
              <a:t> working group: Proton Driver Workshop, FNAL - 9 October 2004</a:t>
            </a:r>
            <a:r>
              <a:rPr lang="en-US" altLang="x-none" sz="1050" b="0" smtClean="0">
                <a:solidFill>
                  <a:srgbClr val="FFFFFF"/>
                </a:solidFill>
                <a:latin typeface="Arial"/>
                <a:ea typeface="Arial"/>
              </a:rPr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r>
              <a:rPr lang="en-US" altLang="x-none" b="0" smtClean="0">
                <a:solidFill>
                  <a:srgbClr val="FFFFFF"/>
                </a:solidFill>
                <a:latin typeface="Arial"/>
                <a:ea typeface="Arial"/>
              </a:rPr>
              <a:t>- p. </a:t>
            </a:r>
            <a:fld id="{1A464C55-0BE1-3D46-AC39-1CA5CC0E5BDE}" type="slidenum">
              <a:rPr lang="en-US" altLang="x-none" b="0" smtClean="0">
                <a:solidFill>
                  <a:srgbClr val="FFFFFF"/>
                </a:solidFill>
                <a:latin typeface="Arial"/>
                <a:ea typeface="Arial"/>
              </a:rPr>
              <a:pPr/>
              <a:t>‹#›</a:t>
            </a:fld>
            <a:r>
              <a:rPr lang="en-US" altLang="x-none" b="0" smtClean="0">
                <a:solidFill>
                  <a:srgbClr val="FFFFFF"/>
                </a:solidFill>
                <a:latin typeface="Arial"/>
                <a:ea typeface="Arial"/>
              </a:rPr>
              <a:t>/27</a:t>
            </a:r>
          </a:p>
        </p:txBody>
      </p:sp>
      <p:pic>
        <p:nvPicPr>
          <p:cNvPr id="1032" name="Picture 8" descr="cit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6723" r="5840" b="13446"/>
          <a:stretch>
            <a:fillRect/>
          </a:stretch>
        </p:blipFill>
        <p:spPr bwMode="auto">
          <a:xfrm>
            <a:off x="8548689" y="63502"/>
            <a:ext cx="585787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nal_mu_grou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3572" r="1198" b="3572"/>
          <a:stretch>
            <a:fillRect/>
          </a:stretch>
        </p:blipFill>
        <p:spPr bwMode="auto">
          <a:xfrm>
            <a:off x="17463" y="6456363"/>
            <a:ext cx="1371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0018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rgbClr val="F0B71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rgbClr val="F0B716"/>
          </a:solidFill>
          <a:latin typeface="Arial" charset="0"/>
          <a:ea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hlink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rgbClr val="FF00FF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rgbClr val="99FF99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rgbClr val="CCFFFF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x-none" b="0" smtClean="0">
              <a:solidFill>
                <a:srgbClr val="000000"/>
              </a:solidFill>
              <a:ea typeface="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x-none" b="0" smtClean="0">
              <a:solidFill>
                <a:srgbClr val="000000"/>
              </a:solidFill>
              <a:ea typeface="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B0460A1-EE8E-F044-B286-4B4BAFE6FE33}" type="slidenum">
              <a:rPr lang="en-US" altLang="x-none" b="0" smtClean="0">
                <a:solidFill>
                  <a:srgbClr val="000000"/>
                </a:solidFill>
                <a:ea typeface=""/>
              </a:rPr>
              <a:pPr/>
              <a:t>‹#›</a:t>
            </a:fld>
            <a:endParaRPr lang="en-US" altLang="x-none" b="0" smtClean="0">
              <a:solidFill>
                <a:srgbClr val="000000"/>
              </a:solidFill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1535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34.png"/><Relationship Id="rId10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0.xml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emf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2pc1.bu.edu/lept14/" TargetMode="External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8" Type="http://schemas.openxmlformats.org/officeDocument/2006/relationships/image" Target="../media/image36.png"/><Relationship Id="rId9" Type="http://schemas.openxmlformats.org/officeDocument/2006/relationships/image" Target="../media/image53.png"/><Relationship Id="rId10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56.jpeg"/><Relationship Id="rId10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emf"/><Relationship Id="rId1" Type="http://schemas.openxmlformats.org/officeDocument/2006/relationships/tags" Target="../tags/tag28.xml"/><Relationship Id="rId2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emf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4.wmf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" Type="http://schemas.openxmlformats.org/officeDocument/2006/relationships/tags" Target="../tags/tag37.xml"/><Relationship Id="rId2" Type="http://schemas.openxmlformats.org/officeDocument/2006/relationships/tags" Target="../tags/tag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wmf"/><Relationship Id="rId3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vmlDrawing" Target="../drawings/vmlDrawing2.vml"/><Relationship Id="rId2" Type="http://schemas.openxmlformats.org/officeDocument/2006/relationships/tags" Target="../tags/tag40.xml"/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8" Type="http://schemas.openxmlformats.org/officeDocument/2006/relationships/image" Target="../media/image82.jpe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8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tags" Target="../tags/tag48.xml"/><Relationship Id="rId2" Type="http://schemas.openxmlformats.org/officeDocument/2006/relationships/tags" Target="../tags/tag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2.tiff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tiff"/><Relationship Id="rId3" Type="http://schemas.openxmlformats.org/officeDocument/2006/relationships/image" Target="../media/image10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tags" Target="../tags/tag53.xml"/><Relationship Id="rId2" Type="http://schemas.openxmlformats.org/officeDocument/2006/relationships/tags" Target="../tags/tag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emf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4" Type="http://schemas.openxmlformats.org/officeDocument/2006/relationships/image" Target="../media/image122.tiff"/><Relationship Id="rId5" Type="http://schemas.openxmlformats.org/officeDocument/2006/relationships/image" Target="../media/image123.tiff"/><Relationship Id="rId6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jpeg"/><Relationship Id="rId8" Type="http://schemas.openxmlformats.org/officeDocument/2006/relationships/image" Target="../media/image131.emf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5" Type="http://schemas.openxmlformats.org/officeDocument/2006/relationships/image" Target="../media/image135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png"/><Relationship Id="rId1" Type="http://schemas.openxmlformats.org/officeDocument/2006/relationships/tags" Target="../tags/tag61.xml"/><Relationship Id="rId2" Type="http://schemas.openxmlformats.org/officeDocument/2006/relationships/tags" Target="../tags/tag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4" Type="http://schemas.openxmlformats.org/officeDocument/2006/relationships/tags" Target="../tags/tag67.xml"/><Relationship Id="rId5" Type="http://schemas.openxmlformats.org/officeDocument/2006/relationships/tags" Target="../tags/tag6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" Type="http://schemas.openxmlformats.org/officeDocument/2006/relationships/tags" Target="../tags/tag64.xml"/><Relationship Id="rId2" Type="http://schemas.openxmlformats.org/officeDocument/2006/relationships/tags" Target="../tags/tag6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4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wmf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1.png"/><Relationship Id="rId12" Type="http://schemas.openxmlformats.org/officeDocument/2006/relationships/image" Target="../media/image152.png"/><Relationship Id="rId13" Type="http://schemas.openxmlformats.org/officeDocument/2006/relationships/image" Target="../media/image153.png"/><Relationship Id="rId14" Type="http://schemas.openxmlformats.org/officeDocument/2006/relationships/image" Target="../media/image154.png"/><Relationship Id="rId15" Type="http://schemas.openxmlformats.org/officeDocument/2006/relationships/image" Target="../media/image155.png"/><Relationship Id="rId16" Type="http://schemas.openxmlformats.org/officeDocument/2006/relationships/image" Target="../media/image156.png"/><Relationship Id="rId17" Type="http://schemas.openxmlformats.org/officeDocument/2006/relationships/image" Target="../media/image157.png"/><Relationship Id="rId18" Type="http://schemas.openxmlformats.org/officeDocument/2006/relationships/image" Target="../media/image158.png"/><Relationship Id="rId19" Type="http://schemas.openxmlformats.org/officeDocument/2006/relationships/image" Target="../media/image159.emf"/><Relationship Id="rId1" Type="http://schemas.openxmlformats.org/officeDocument/2006/relationships/tags" Target="../tags/tag69.xml"/><Relationship Id="rId2" Type="http://schemas.openxmlformats.org/officeDocument/2006/relationships/tags" Target="../tags/tag70.xml"/><Relationship Id="rId3" Type="http://schemas.openxmlformats.org/officeDocument/2006/relationships/tags" Target="../tags/tag71.xml"/><Relationship Id="rId4" Type="http://schemas.openxmlformats.org/officeDocument/2006/relationships/tags" Target="../tags/tag72.xml"/><Relationship Id="rId5" Type="http://schemas.openxmlformats.org/officeDocument/2006/relationships/tags" Target="../tags/tag73.xml"/><Relationship Id="rId6" Type="http://schemas.openxmlformats.org/officeDocument/2006/relationships/tags" Target="../tags/tag74.xml"/><Relationship Id="rId7" Type="http://schemas.openxmlformats.org/officeDocument/2006/relationships/tags" Target="../tags/tag75.xml"/><Relationship Id="rId8" Type="http://schemas.openxmlformats.org/officeDocument/2006/relationships/tags" Target="../tags/tag76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1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5" Type="http://schemas.openxmlformats.org/officeDocument/2006/relationships/hyperlink" Target="https://arxiv.org/abs/0709.3100v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hyperlink" Target="https://journals.aps.org/prl/abstract/10.1103/PhysRevLett.97.131801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5.emf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emf"/><Relationship Id="rId12" Type="http://schemas.openxmlformats.org/officeDocument/2006/relationships/image" Target="../media/image185.emf"/><Relationship Id="rId13" Type="http://schemas.openxmlformats.org/officeDocument/2006/relationships/image" Target="../media/image186.tiff"/><Relationship Id="rId14" Type="http://schemas.openxmlformats.org/officeDocument/2006/relationships/image" Target="../media/image187.emf"/><Relationship Id="rId15" Type="http://schemas.openxmlformats.org/officeDocument/2006/relationships/image" Target="../media/image188.emf"/><Relationship Id="rId16" Type="http://schemas.openxmlformats.org/officeDocument/2006/relationships/image" Target="../media/image18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6.tiff"/><Relationship Id="rId4" Type="http://schemas.openxmlformats.org/officeDocument/2006/relationships/image" Target="../media/image177.emf"/><Relationship Id="rId5" Type="http://schemas.openxmlformats.org/officeDocument/2006/relationships/image" Target="../media/image178.emf"/><Relationship Id="rId6" Type="http://schemas.openxmlformats.org/officeDocument/2006/relationships/image" Target="../media/image179.emf"/><Relationship Id="rId7" Type="http://schemas.openxmlformats.org/officeDocument/2006/relationships/image" Target="../media/image180.emf"/><Relationship Id="rId8" Type="http://schemas.openxmlformats.org/officeDocument/2006/relationships/image" Target="../media/image181.emf"/><Relationship Id="rId9" Type="http://schemas.openxmlformats.org/officeDocument/2006/relationships/image" Target="../media/image182.emf"/><Relationship Id="rId10" Type="http://schemas.openxmlformats.org/officeDocument/2006/relationships/image" Target="../media/image18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4" Type="http://schemas.openxmlformats.org/officeDocument/2006/relationships/image" Target="../media/image192.emf"/><Relationship Id="rId5" Type="http://schemas.openxmlformats.org/officeDocument/2006/relationships/image" Target="../media/image193.emf"/><Relationship Id="rId6" Type="http://schemas.openxmlformats.org/officeDocument/2006/relationships/image" Target="../media/image194.emf"/><Relationship Id="rId7" Type="http://schemas.openxmlformats.org/officeDocument/2006/relationships/image" Target="../media/image1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4" Type="http://schemas.openxmlformats.org/officeDocument/2006/relationships/image" Target="../media/image198.tiff"/><Relationship Id="rId5" Type="http://schemas.openxmlformats.org/officeDocument/2006/relationships/image" Target="../media/image1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tiff"/><Relationship Id="rId4" Type="http://schemas.openxmlformats.org/officeDocument/2006/relationships/image" Target="../media/image2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4" Type="http://schemas.openxmlformats.org/officeDocument/2006/relationships/image" Target="../media/image203.emf"/><Relationship Id="rId5" Type="http://schemas.openxmlformats.org/officeDocument/2006/relationships/image" Target="../media/image204.emf"/><Relationship Id="rId6" Type="http://schemas.openxmlformats.org/officeDocument/2006/relationships/image" Target="../media/image20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20" Type="http://schemas.openxmlformats.org/officeDocument/2006/relationships/image" Target="../media/image213.png"/><Relationship Id="rId21" Type="http://schemas.openxmlformats.org/officeDocument/2006/relationships/image" Target="../media/image214.png"/><Relationship Id="rId22" Type="http://schemas.openxmlformats.org/officeDocument/2006/relationships/image" Target="../media/image215.png"/><Relationship Id="rId23" Type="http://schemas.openxmlformats.org/officeDocument/2006/relationships/image" Target="../media/image216.emf"/><Relationship Id="rId24" Type="http://schemas.openxmlformats.org/officeDocument/2006/relationships/image" Target="../media/image217.emf"/><Relationship Id="rId25" Type="http://schemas.openxmlformats.org/officeDocument/2006/relationships/image" Target="../media/image218.emf"/><Relationship Id="rId26" Type="http://schemas.openxmlformats.org/officeDocument/2006/relationships/image" Target="../media/image219.emf"/><Relationship Id="rId10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27.xml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5" Type="http://schemas.openxmlformats.org/officeDocument/2006/relationships/image" Target="../media/image208.png"/><Relationship Id="rId16" Type="http://schemas.openxmlformats.org/officeDocument/2006/relationships/image" Target="../media/image209.png"/><Relationship Id="rId17" Type="http://schemas.openxmlformats.org/officeDocument/2006/relationships/image" Target="../media/image210.png"/><Relationship Id="rId18" Type="http://schemas.openxmlformats.org/officeDocument/2006/relationships/image" Target="../media/image211.png"/><Relationship Id="rId19" Type="http://schemas.openxmlformats.org/officeDocument/2006/relationships/image" Target="../media/image212.png"/><Relationship Id="rId1" Type="http://schemas.openxmlformats.org/officeDocument/2006/relationships/tags" Target="../tags/tag77.xml"/><Relationship Id="rId2" Type="http://schemas.openxmlformats.org/officeDocument/2006/relationships/tags" Target="../tags/tag78.xml"/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tags" Target="../tags/tag81.xml"/><Relationship Id="rId6" Type="http://schemas.openxmlformats.org/officeDocument/2006/relationships/tags" Target="../tags/tag82.xml"/><Relationship Id="rId7" Type="http://schemas.openxmlformats.org/officeDocument/2006/relationships/tags" Target="../tags/tag83.xml"/><Relationship Id="rId8" Type="http://schemas.openxmlformats.org/officeDocument/2006/relationships/tags" Target="../tags/tag8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6EC84AA9-DA23-224A-90CA-79B2C6D93B87}" type="slidenum">
              <a:rPr lang="en-US" altLang="x-none" sz="1400" b="0"/>
              <a:pPr eaLnBrk="1" hangingPunct="1"/>
              <a:t>1</a:t>
            </a:fld>
            <a:endParaRPr lang="en-US" altLang="x-none" sz="1400" b="0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0163" y="-17463"/>
            <a:ext cx="9478963" cy="1244601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The Allure of Ultra-Precise Experiments: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(A tale of two Leptons)</a:t>
            </a:r>
          </a:p>
        </p:txBody>
      </p:sp>
      <p:sp>
        <p:nvSpPr>
          <p:cNvPr id="14340" name="Picture 3"/>
          <p:cNvSpPr>
            <a:spLocks noChangeAspect="1"/>
          </p:cNvSpPr>
          <p:nvPr/>
        </p:nvSpPr>
        <p:spPr bwMode="auto">
          <a:xfrm>
            <a:off x="7456488" y="2870200"/>
            <a:ext cx="939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grpSp>
        <p:nvGrpSpPr>
          <p:cNvPr id="17413" name="Group 1"/>
          <p:cNvGrpSpPr>
            <a:grpSpLocks/>
          </p:cNvGrpSpPr>
          <p:nvPr/>
        </p:nvGrpSpPr>
        <p:grpSpPr bwMode="auto">
          <a:xfrm>
            <a:off x="2667000" y="4572000"/>
            <a:ext cx="3657600" cy="1606550"/>
            <a:chOff x="2667000" y="5264357"/>
            <a:chExt cx="3846576" cy="1605972"/>
          </a:xfrm>
        </p:grpSpPr>
        <p:sp>
          <p:nvSpPr>
            <p:cNvPr id="696326" name="Text Box 6"/>
            <p:cNvSpPr txBox="1">
              <a:spLocks noChangeArrowheads="1"/>
            </p:cNvSpPr>
            <p:nvPr/>
          </p:nvSpPr>
          <p:spPr bwMode="auto">
            <a:xfrm>
              <a:off x="2667000" y="6254601"/>
              <a:ext cx="3846576" cy="61572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dirty="0" err="1">
                  <a:solidFill>
                    <a:srgbClr val="FFFF00"/>
                  </a:solidFill>
                  <a:ea typeface="ＭＳ Ｐゴシック" charset="0"/>
                </a:rPr>
                <a:t>roberts</a:t>
              </a:r>
              <a:r>
                <a:rPr lang="en-US" sz="1600" dirty="0">
                  <a:solidFill>
                    <a:srgbClr val="FFFF00"/>
                  </a:solidFill>
                  <a:ea typeface="ＭＳ Ｐゴシック" charset="0"/>
                </a:rPr>
                <a:t> @</a:t>
              </a:r>
              <a:r>
                <a:rPr lang="en-US" sz="1600" dirty="0" err="1">
                  <a:solidFill>
                    <a:srgbClr val="FFFF00"/>
                  </a:solidFill>
                  <a:ea typeface="ＭＳ Ｐゴシック" charset="0"/>
                </a:rPr>
                <a:t>bu.edu</a:t>
              </a:r>
              <a:r>
                <a:rPr lang="en-US" sz="1800" dirty="0">
                  <a:solidFill>
                    <a:srgbClr val="FFFF00"/>
                  </a:solidFill>
                  <a:ea typeface="ＭＳ Ｐゴシック" charset="0"/>
                </a:rPr>
                <a:t>                         </a:t>
              </a:r>
              <a:r>
                <a:rPr lang="en-US" sz="1600" dirty="0">
                  <a:solidFill>
                    <a:srgbClr val="FFFF00"/>
                  </a:solidFill>
                  <a:ea typeface="ＭＳ Ｐゴシック" charset="0"/>
                </a:rPr>
                <a:t>http://</a:t>
              </a:r>
              <a:r>
                <a:rPr lang="en-US" sz="1600" dirty="0" err="1">
                  <a:solidFill>
                    <a:srgbClr val="FFFF00"/>
                  </a:solidFill>
                  <a:ea typeface="ＭＳ Ｐゴシック" charset="0"/>
                </a:rPr>
                <a:t>physics.bu.edu</a:t>
              </a:r>
              <a:r>
                <a:rPr lang="en-US" sz="1600" dirty="0">
                  <a:solidFill>
                    <a:srgbClr val="FFFF00"/>
                  </a:solidFill>
                  <a:ea typeface="ＭＳ Ｐゴシック" charset="0"/>
                </a:rPr>
                <a:t>/show/</a:t>
              </a:r>
              <a:r>
                <a:rPr lang="en-US" sz="1600" dirty="0" err="1">
                  <a:solidFill>
                    <a:srgbClr val="FFFF00"/>
                  </a:solidFill>
                  <a:ea typeface="ＭＳ Ｐゴシック" charset="0"/>
                </a:rPr>
                <a:t>roberts</a:t>
              </a:r>
              <a:endParaRPr lang="en-US" sz="1600" dirty="0">
                <a:solidFill>
                  <a:srgbClr val="FFFF00"/>
                </a:solidFill>
                <a:ea typeface="ＭＳ Ｐゴシック" charset="0"/>
              </a:endParaRPr>
            </a:p>
          </p:txBody>
        </p:sp>
        <p:sp>
          <p:nvSpPr>
            <p:cNvPr id="696325" name="Text Box 5"/>
            <p:cNvSpPr txBox="1">
              <a:spLocks noChangeArrowheads="1"/>
            </p:cNvSpPr>
            <p:nvPr/>
          </p:nvSpPr>
          <p:spPr bwMode="auto">
            <a:xfrm>
              <a:off x="2667000" y="5264357"/>
              <a:ext cx="3846576" cy="10061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FF00"/>
                  </a:solidFill>
                  <a:ea typeface="ＭＳ Ｐゴシック" charset="0"/>
                </a:rPr>
                <a:t>Lee Roberts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FFFF00"/>
                  </a:solidFill>
                  <a:ea typeface="ＭＳ Ｐゴシック" charset="0"/>
                </a:rPr>
                <a:t>Department of Physics</a:t>
              </a:r>
            </a:p>
            <a:p>
              <a:pPr algn="ctr">
                <a:defRPr/>
              </a:pPr>
              <a:r>
                <a:rPr lang="en-US" dirty="0">
                  <a:solidFill>
                    <a:srgbClr val="FFFF00"/>
                  </a:solidFill>
                  <a:ea typeface="ＭＳ Ｐゴシック" charset="0"/>
                </a:rPr>
                <a:t>Boston University</a:t>
              </a:r>
            </a:p>
          </p:txBody>
        </p:sp>
      </p:grpSp>
      <p:graphicFrame>
        <p:nvGraphicFramePr>
          <p:cNvPr id="26" name="Group 114"/>
          <p:cNvGraphicFramePr>
            <a:graphicFrameLocks noGrp="1"/>
          </p:cNvGraphicFramePr>
          <p:nvPr/>
        </p:nvGraphicFramePr>
        <p:xfrm>
          <a:off x="3276600" y="2057400"/>
          <a:ext cx="2655888" cy="1447800"/>
        </p:xfrm>
        <a:graphic>
          <a:graphicData uri="http://schemas.openxmlformats.org/drawingml/2006/table">
            <a:tbl>
              <a:tblPr/>
              <a:tblGrid>
                <a:gridCol w="1196975"/>
                <a:gridCol w="1458913"/>
              </a:tblGrid>
              <a:tr h="64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mmib8" charset="0"/>
                          <a:ea typeface="ＭＳ Ｐゴシック" charset="0"/>
                          <a:cs typeface="Arial" charset="0"/>
                        </a:rPr>
                        <a:t>e</a:t>
                      </a:r>
                    </a:p>
                  </a:txBody>
                  <a:tcPr marT="45704" marB="45704" horzOverflow="overflow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m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07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r>
                        <a:rPr kumimoji="0" lang="en-US" sz="3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mmib8" charset="0"/>
                          <a:ea typeface="ＭＳ Ｐゴシック" charset="0"/>
                          <a:cs typeface="Arial" charset="0"/>
                        </a:rPr>
                        <a:t>e</a:t>
                      </a:r>
                    </a:p>
                  </a:txBody>
                  <a:tcPr marT="45704" marB="45704" horzOverflow="overflow">
                    <a:lnL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r>
                        <a:rPr kumimoji="0" lang="en-US" sz="3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0"/>
                          <a:ea typeface="ＭＳ Ｐゴシック" charset="0"/>
                          <a:cs typeface="Arial" charset="0"/>
                        </a:rPr>
                        <a:t>m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43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1997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nedderme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9063" y="4267200"/>
            <a:ext cx="1328737" cy="1697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57" name="Picture 5" descr="Carl D. Ander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4191000"/>
            <a:ext cx="1295400" cy="18319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8" name="TextBox 3"/>
          <p:cNvSpPr txBox="1">
            <a:spLocks noChangeArrowheads="1"/>
          </p:cNvSpPr>
          <p:nvPr/>
        </p:nvSpPr>
        <p:spPr bwMode="auto">
          <a:xfrm>
            <a:off x="381000" y="47244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Thompson</a:t>
            </a:r>
          </a:p>
        </p:txBody>
      </p:sp>
      <p:sp>
        <p:nvSpPr>
          <p:cNvPr id="14359" name="TextBox 4"/>
          <p:cNvSpPr txBox="1">
            <a:spLocks noChangeArrowheads="1"/>
          </p:cNvSpPr>
          <p:nvPr/>
        </p:nvSpPr>
        <p:spPr bwMode="auto">
          <a:xfrm>
            <a:off x="7189788" y="363855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Kunze</a:t>
            </a:r>
          </a:p>
        </p:txBody>
      </p:sp>
      <p:sp>
        <p:nvSpPr>
          <p:cNvPr id="14360" name="TextBox 5"/>
          <p:cNvSpPr txBox="1">
            <a:spLocks noChangeArrowheads="1"/>
          </p:cNvSpPr>
          <p:nvPr/>
        </p:nvSpPr>
        <p:spPr bwMode="auto">
          <a:xfrm>
            <a:off x="6961188" y="5997575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Anderson Neddermeyer</a:t>
            </a:r>
          </a:p>
        </p:txBody>
      </p:sp>
      <p:pic>
        <p:nvPicPr>
          <p:cNvPr id="14361" name="Picture 4" descr="Kun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1547813"/>
            <a:ext cx="174307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3E48A9C1-4011-0D42-8536-1E799F485F76}" type="slidenum">
              <a:rPr lang="en-US" altLang="x-none" sz="1200" b="0"/>
              <a:pPr eaLnBrk="1" hangingPunct="1"/>
              <a:t>10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pic>
        <p:nvPicPr>
          <p:cNvPr id="30723" name="Picture 2" descr="s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3837">
            <a:off x="152400" y="3067050"/>
            <a:ext cx="514826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sg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857250"/>
            <a:ext cx="50482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8200" y="5410200"/>
            <a:ext cx="2235200" cy="482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5562600" y="4572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b="0">
                <a:solidFill>
                  <a:srgbClr val="FF0000"/>
                </a:solidFill>
              </a:rPr>
              <a:t>in modern  language</a:t>
            </a:r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250825" y="4270375"/>
            <a:ext cx="4838700" cy="790575"/>
          </a:xfrm>
          <a:prstGeom prst="rect">
            <a:avLst/>
          </a:prstGeom>
          <a:solidFill>
            <a:schemeClr val="tx1">
              <a:alpha val="0"/>
            </a:schemeClr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pic>
        <p:nvPicPr>
          <p:cNvPr id="866315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3883025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663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6969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By 1924 they had published 3 papers plus this review article.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62600" y="3429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/>
              <a:t>10% precision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7" grpId="0" autoUpdateAnimBg="0"/>
      <p:bldP spid="34099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had to be understood to conclude </a:t>
            </a:r>
            <a:r>
              <a:rPr lang="en-US" sz="2800" dirty="0" smtClean="0">
                <a:latin typeface="cmmi10"/>
                <a:cs typeface="cmmi10"/>
              </a:rPr>
              <a:t>g</a:t>
            </a:r>
            <a:r>
              <a:rPr lang="en-US" sz="2800" baseline="-25000" dirty="0" smtClean="0">
                <a:latin typeface="cmmi10"/>
                <a:cs typeface="cmmi10"/>
              </a:rPr>
              <a:t>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=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Quantum Mechanics</a:t>
            </a:r>
          </a:p>
          <a:p>
            <a:pPr>
              <a:defRPr/>
            </a:pPr>
            <a:r>
              <a:rPr lang="en-US" dirty="0" smtClean="0"/>
              <a:t>Spin</a:t>
            </a:r>
          </a:p>
          <a:p>
            <a:pPr>
              <a:defRPr/>
            </a:pPr>
            <a:r>
              <a:rPr lang="en-US" dirty="0" smtClean="0"/>
              <a:t>Thomas Precession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86F1B4BD-27A2-6D4C-A76D-80A6182104DE}" type="slidenum">
              <a:rPr lang="en-US" altLang="x-none" sz="1400" b="0"/>
              <a:pPr eaLnBrk="1" hangingPunct="1"/>
              <a:t>11</a:t>
            </a:fld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9C847954-65E0-EA45-8764-B58F22BC298C}" type="slidenum">
              <a:rPr lang="en-US" altLang="x-none" sz="1200" b="0"/>
              <a:pPr eaLnBrk="1" hangingPunct="1"/>
              <a:t>12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33795" name="Slide Number Placeholder 5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 b="0"/>
              <a:t>- p. </a:t>
            </a:r>
            <a:fld id="{1DE1EF4D-EB19-E045-BDAE-7FCBF82C07F5}" type="slidenum">
              <a:rPr lang="en-US" altLang="x-none" sz="1400" b="0"/>
              <a:pPr algn="r" eaLnBrk="1" hangingPunct="1"/>
              <a:t>12</a:t>
            </a:fld>
            <a:r>
              <a:rPr lang="en-US" altLang="x-none" sz="1400" b="0"/>
              <a:t>/68</a:t>
            </a:r>
          </a:p>
        </p:txBody>
      </p:sp>
      <p:sp>
        <p:nvSpPr>
          <p:cNvPr id="8683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17488"/>
            <a:ext cx="2514600" cy="229711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0000"/>
                </a:solidFill>
              </a:rPr>
              <a:t>G.E. Uhlenbeck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>S. Goudsmit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>postulated electron spin to explain fine- structure spectra</a:t>
            </a:r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8613"/>
            <a:ext cx="655955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5241925"/>
            <a:ext cx="2590800" cy="1463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Naturwissenschaften </a:t>
            </a:r>
            <a:r>
              <a:rPr lang="en-US" altLang="x-none"/>
              <a:t>13</a:t>
            </a:r>
            <a:r>
              <a:rPr lang="en-US" altLang="x-none" b="0"/>
              <a:t>, 953 (1925)</a:t>
            </a:r>
          </a:p>
          <a:p>
            <a:pPr eaLnBrk="1" hangingPunct="1"/>
            <a:r>
              <a:rPr lang="en-US" altLang="x-none" b="0"/>
              <a:t>Nature                  </a:t>
            </a:r>
            <a:r>
              <a:rPr lang="en-US" altLang="x-none"/>
              <a:t>117</a:t>
            </a:r>
            <a:r>
              <a:rPr lang="en-US" altLang="x-none" b="0"/>
              <a:t>, 264 (1926)</a:t>
            </a:r>
          </a:p>
        </p:txBody>
      </p:sp>
      <p:pic>
        <p:nvPicPr>
          <p:cNvPr id="33799" name="Picture 5" descr="klein-uhlenbek-goudsmit-bob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388"/>
            <a:ext cx="259080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381000" y="48768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chemeClr val="folHlink"/>
                </a:solidFill>
              </a:rPr>
              <a:t>Klein, U &amp; G</a:t>
            </a:r>
          </a:p>
        </p:txBody>
      </p:sp>
      <p:pic>
        <p:nvPicPr>
          <p:cNvPr id="490503" name="Picture 7" descr="magmom_hydro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75138"/>
            <a:ext cx="32766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6D95BA20-10BA-0747-BC3A-3CFE45C60353}" type="slidenum">
              <a:rPr lang="en-US" altLang="x-none" sz="1200" b="0"/>
              <a:pPr eaLnBrk="1" hangingPunct="1"/>
              <a:t>13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693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8686800" cy="696912"/>
          </a:xfrm>
        </p:spPr>
        <p:txBody>
          <a:bodyPr/>
          <a:lstStyle/>
          <a:p>
            <a:pPr eaLnBrk="1" hangingPunct="1"/>
            <a:r>
              <a:rPr lang="en-US" altLang="x-none"/>
              <a:t>Only after L.H. Thomas</a:t>
            </a:r>
            <a:r>
              <a:rPr lang="ja-JP" altLang="en-US"/>
              <a:t>’</a:t>
            </a:r>
            <a:r>
              <a:rPr lang="en-US" altLang="ja-JP"/>
              <a:t> paper deriving the famous factor of 2, did some people believe in spin.</a:t>
            </a:r>
            <a:endParaRPr lang="en-US" altLang="x-none"/>
          </a:p>
        </p:txBody>
      </p:sp>
      <p:grpSp>
        <p:nvGrpSpPr>
          <p:cNvPr id="34820" name="Group 3"/>
          <p:cNvGrpSpPr>
            <a:grpSpLocks/>
          </p:cNvGrpSpPr>
          <p:nvPr/>
        </p:nvGrpSpPr>
        <p:grpSpPr bwMode="auto">
          <a:xfrm>
            <a:off x="76200" y="838200"/>
            <a:ext cx="9067800" cy="5867400"/>
            <a:chOff x="192" y="144"/>
            <a:chExt cx="5712" cy="3696"/>
          </a:xfrm>
        </p:grpSpPr>
        <p:pic>
          <p:nvPicPr>
            <p:cNvPr id="348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"/>
              <a:ext cx="5712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Line 5"/>
            <p:cNvSpPr>
              <a:spLocks noChangeShapeType="1"/>
            </p:cNvSpPr>
            <p:nvPr/>
          </p:nvSpPr>
          <p:spPr bwMode="auto">
            <a:xfrm>
              <a:off x="2618" y="2616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0" name="Line 6"/>
            <p:cNvSpPr>
              <a:spLocks noChangeShapeType="1"/>
            </p:cNvSpPr>
            <p:nvPr/>
          </p:nvSpPr>
          <p:spPr bwMode="auto">
            <a:xfrm>
              <a:off x="240" y="2730"/>
              <a:ext cx="27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1" name="Line 7"/>
            <p:cNvSpPr>
              <a:spLocks noChangeShapeType="1"/>
            </p:cNvSpPr>
            <p:nvPr/>
          </p:nvSpPr>
          <p:spPr bwMode="auto">
            <a:xfrm>
              <a:off x="235" y="2844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7600950" y="5068888"/>
            <a:ext cx="137160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5410200" y="5805488"/>
            <a:ext cx="3048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0">
                <a:solidFill>
                  <a:srgbClr val="0000FF"/>
                </a:solidFill>
              </a:rPr>
              <a:t>Nature </a:t>
            </a:r>
            <a:r>
              <a:rPr lang="en-US" altLang="x-none" sz="1800">
                <a:solidFill>
                  <a:srgbClr val="0000FF"/>
                </a:solidFill>
              </a:rPr>
              <a:t>117</a:t>
            </a:r>
            <a:r>
              <a:rPr lang="en-US" altLang="x-none" sz="1800" b="0">
                <a:solidFill>
                  <a:srgbClr val="0000FF"/>
                </a:solidFill>
              </a:rPr>
              <a:t>, 514 (1926)</a:t>
            </a:r>
          </a:p>
          <a:p>
            <a:pPr eaLnBrk="1" hangingPunct="1"/>
            <a:r>
              <a:rPr lang="en-US" altLang="x-none" sz="1800" b="0">
                <a:solidFill>
                  <a:srgbClr val="0000FF"/>
                </a:solidFill>
              </a:rPr>
              <a:t>Phil. Mag. </a:t>
            </a:r>
            <a:r>
              <a:rPr lang="en-US" altLang="x-none">
                <a:solidFill>
                  <a:srgbClr val="0000FF"/>
                </a:solidFill>
              </a:rPr>
              <a:t>3</a:t>
            </a:r>
            <a:r>
              <a:rPr lang="en-US" altLang="x-none" b="0">
                <a:solidFill>
                  <a:srgbClr val="0000FF"/>
                </a:solidFill>
              </a:rPr>
              <a:t>, 1 (1927)</a:t>
            </a:r>
          </a:p>
        </p:txBody>
      </p:sp>
      <p:sp>
        <p:nvSpPr>
          <p:cNvPr id="491530" name="Line 10"/>
          <p:cNvSpPr>
            <a:spLocks noChangeShapeType="1"/>
          </p:cNvSpPr>
          <p:nvPr/>
        </p:nvSpPr>
        <p:spPr bwMode="auto">
          <a:xfrm>
            <a:off x="1219200" y="5105400"/>
            <a:ext cx="3303588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31" name="Line 11"/>
          <p:cNvSpPr>
            <a:spLocks noChangeShapeType="1"/>
          </p:cNvSpPr>
          <p:nvPr/>
        </p:nvSpPr>
        <p:spPr bwMode="auto">
          <a:xfrm>
            <a:off x="152400" y="5257800"/>
            <a:ext cx="4391025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32" name="Line 12"/>
          <p:cNvSpPr>
            <a:spLocks noChangeShapeType="1"/>
          </p:cNvSpPr>
          <p:nvPr/>
        </p:nvSpPr>
        <p:spPr bwMode="auto">
          <a:xfrm>
            <a:off x="152400" y="5468938"/>
            <a:ext cx="4419600" cy="17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33" name="Line 13"/>
          <p:cNvSpPr>
            <a:spLocks noChangeShapeType="1"/>
          </p:cNvSpPr>
          <p:nvPr/>
        </p:nvSpPr>
        <p:spPr bwMode="auto">
          <a:xfrm flipV="1">
            <a:off x="152400" y="5632450"/>
            <a:ext cx="1082675" cy="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Footer Placeholder 4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000"/>
              <a:t>B. L.  Roberts,  KVI, 18 February 2010</a:t>
            </a:r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F84A6D47-5085-6146-AE32-99E5A2F3F8EC}" type="slidenum">
              <a:rPr lang="en-US" altLang="x-none" sz="1200" b="0"/>
              <a:pPr eaLnBrk="1" hangingPunct="1"/>
              <a:t>14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35843" name="Footer Placeholder 4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000"/>
              <a:t>B. L.  Roberts,  Fermilab , 3 September 2008</a:t>
            </a:r>
            <a:r>
              <a:rPr lang="en-US" altLang="x-none" sz="1400" b="0"/>
              <a:t> </a:t>
            </a:r>
          </a:p>
        </p:txBody>
      </p:sp>
      <p:sp>
        <p:nvSpPr>
          <p:cNvPr id="35844" name="Slide Number Placeholder 5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 b="0"/>
              <a:t>- p. </a:t>
            </a:r>
            <a:fld id="{1F069F3B-9D5B-874A-A54C-1DA7CAD11670}" type="slidenum">
              <a:rPr lang="en-US" altLang="x-none" sz="1400" b="0"/>
              <a:pPr algn="r" eaLnBrk="1" hangingPunct="1"/>
              <a:t>14</a:t>
            </a:fld>
            <a:r>
              <a:rPr lang="en-US" altLang="x-none" sz="1400" b="0"/>
              <a:t>/68</a:t>
            </a:r>
          </a:p>
        </p:txBody>
      </p:sp>
      <p:sp>
        <p:nvSpPr>
          <p:cNvPr id="8704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Thomas later told Goudsmit that Pauli ridiculed the idea when he first heard the suggestion from Kronig.</a:t>
            </a:r>
          </a:p>
        </p:txBody>
      </p:sp>
      <p:grpSp>
        <p:nvGrpSpPr>
          <p:cNvPr id="35846" name="Group 3"/>
          <p:cNvGrpSpPr>
            <a:grpSpLocks/>
          </p:cNvGrpSpPr>
          <p:nvPr/>
        </p:nvGrpSpPr>
        <p:grpSpPr bwMode="auto">
          <a:xfrm>
            <a:off x="2376488" y="835025"/>
            <a:ext cx="6767512" cy="6022975"/>
            <a:chOff x="2304" y="960"/>
            <a:chExt cx="3126" cy="3072"/>
          </a:xfrm>
        </p:grpSpPr>
        <p:sp>
          <p:nvSpPr>
            <p:cNvPr id="35849" name="Rectangle 4"/>
            <p:cNvSpPr>
              <a:spLocks noChangeArrowheads="1"/>
            </p:cNvSpPr>
            <p:nvPr/>
          </p:nvSpPr>
          <p:spPr bwMode="auto">
            <a:xfrm>
              <a:off x="2304" y="960"/>
              <a:ext cx="3120" cy="307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>
                <a:solidFill>
                  <a:srgbClr val="FF33CC"/>
                </a:solidFill>
              </a:endParaRPr>
            </a:p>
          </p:txBody>
        </p:sp>
        <p:pic>
          <p:nvPicPr>
            <p:cNvPr id="35850" name="Picture 5" descr="thomas-letter-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3126" cy="3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57200" y="40386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0000FF"/>
                </a:solidFill>
              </a:rPr>
              <a:t>L.H. Thomas</a:t>
            </a:r>
          </a:p>
        </p:txBody>
      </p:sp>
      <p:pic>
        <p:nvPicPr>
          <p:cNvPr id="358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14400"/>
            <a:ext cx="23177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BDA456C8-FE25-A74B-A784-8C81D19CFA95}" type="slidenum">
              <a:rPr lang="en-US" altLang="x-none" sz="1400" b="0"/>
              <a:pPr eaLnBrk="1" hangingPunct="1"/>
              <a:t>15</a:t>
            </a:fld>
            <a:endParaRPr lang="en-US" altLang="x-none" sz="1400" b="0"/>
          </a:p>
        </p:txBody>
      </p:sp>
      <p:sp>
        <p:nvSpPr>
          <p:cNvPr id="60419" name="Title 1"/>
          <p:cNvSpPr txBox="1">
            <a:spLocks/>
          </p:cNvSpPr>
          <p:nvPr/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2400"/>
              <a:t>An aside:  The </a:t>
            </a:r>
            <a:r>
              <a:rPr lang="en-US" altLang="x-none" sz="2400">
                <a:latin typeface="cmmi10" charset="0"/>
              </a:rPr>
              <a:t>g</a:t>
            </a:r>
            <a:r>
              <a:rPr lang="en-US" altLang="x-none" sz="2400"/>
              <a:t>-value of the proton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838200"/>
            <a:ext cx="8229600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In 1933, against the advice of Pauli who believed that the proton was a pure Dirac particle, Stern and his collaborators showed that: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which has something to do with its internal structure.</a:t>
            </a:r>
          </a:p>
          <a:p>
            <a:pPr>
              <a:defRPr/>
            </a:pPr>
            <a:r>
              <a:rPr lang="en-US" dirty="0" smtClean="0"/>
              <a:t>Internal structure can also change </a:t>
            </a:r>
            <a:r>
              <a:rPr lang="en-US" dirty="0" smtClean="0">
                <a:latin typeface="cmmi10"/>
                <a:cs typeface="cmmi10"/>
              </a:rPr>
              <a:t>g</a:t>
            </a:r>
            <a:r>
              <a:rPr lang="en-US" dirty="0" smtClean="0"/>
              <a:t> from 2. </a:t>
            </a:r>
            <a:endParaRPr lang="en-US" dirty="0"/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2209800"/>
            <a:ext cx="1955800" cy="50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5AB29A84-E8DE-6148-A0BC-20F1960C0233}" type="slidenum">
              <a:rPr lang="en-US" altLang="x-none" sz="1200" b="0"/>
              <a:pPr eaLnBrk="1" hangingPunct="1"/>
              <a:t>16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744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133600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6000" smtClean="0">
                <a:solidFill>
                  <a:srgbClr val="FFFF00"/>
                </a:solidFill>
              </a:rPr>
              <a:t>Theory of Magnetic and Electric Dipole Moments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7429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971800" y="611187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b="0">
                <a:solidFill>
                  <a:srgbClr val="FF0000"/>
                </a:solidFill>
              </a:rPr>
              <a:t>Proc. R. Soc. (London) </a:t>
            </a:r>
            <a:r>
              <a:rPr lang="en-US" altLang="x-none">
                <a:solidFill>
                  <a:srgbClr val="FF0000"/>
                </a:solidFill>
              </a:rPr>
              <a:t>A117</a:t>
            </a:r>
            <a:r>
              <a:rPr lang="en-US" altLang="x-none" b="0">
                <a:solidFill>
                  <a:srgbClr val="FF0000"/>
                </a:solidFill>
              </a:rPr>
              <a:t>, 610 (1928)</a:t>
            </a:r>
          </a:p>
        </p:txBody>
      </p:sp>
      <p:graphicFrame>
        <p:nvGraphicFramePr>
          <p:cNvPr id="36870" name="Object 8"/>
          <p:cNvGraphicFramePr>
            <a:graphicFrameLocks noChangeAspect="1"/>
          </p:cNvGraphicFramePr>
          <p:nvPr/>
        </p:nvGraphicFramePr>
        <p:xfrm>
          <a:off x="0" y="2133600"/>
          <a:ext cx="2465388" cy="284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4" name="Photo Editor Photo" r:id="rId8" imgW="7725853" imgH="7485714" progId="MSPhotoEd.3">
                  <p:embed/>
                </p:oleObj>
              </mc:Choice>
              <mc:Fallback>
                <p:oleObj name="Photo Editor Photo" r:id="rId8" imgW="7725853" imgH="7485714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72" r="11736"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2465388" cy="284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71" name="Group 19"/>
          <p:cNvGrpSpPr>
            <a:grpSpLocks/>
          </p:cNvGrpSpPr>
          <p:nvPr/>
        </p:nvGrpSpPr>
        <p:grpSpPr bwMode="auto">
          <a:xfrm>
            <a:off x="2474913" y="2133600"/>
            <a:ext cx="6477000" cy="860425"/>
            <a:chOff x="38" y="384"/>
            <a:chExt cx="4645" cy="602"/>
          </a:xfrm>
        </p:grpSpPr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38" y="384"/>
              <a:ext cx="4645" cy="60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>
                <a:ea typeface="ＭＳ Ｐゴシック" charset="0"/>
              </a:endParaRPr>
            </a:p>
          </p:txBody>
        </p:sp>
        <p:pic>
          <p:nvPicPr>
            <p:cNvPr id="10" name="Picture 6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28"/>
              <a:ext cx="451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9200" y="3048000"/>
            <a:ext cx="5148262" cy="1104993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3352800"/>
            <a:ext cx="1281112" cy="4730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07F28BA8-3CBE-C241-8DC3-BE53455AF3AA}" type="slidenum">
              <a:rPr lang="en-US" altLang="x-none" sz="1200" b="0"/>
              <a:pPr eaLnBrk="1" hangingPunct="1"/>
              <a:t>17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785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Dirac was surprised when his theory gave the correct magnetic moment of the electron, i.e. g=2</a:t>
            </a:r>
          </a:p>
        </p:txBody>
      </p:sp>
      <p:pic>
        <p:nvPicPr>
          <p:cNvPr id="100364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70580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3" name="Text Box 21"/>
          <p:cNvSpPr txBox="1">
            <a:spLocks noChangeArrowheads="1"/>
          </p:cNvSpPr>
          <p:nvPr/>
        </p:nvSpPr>
        <p:spPr bwMode="auto">
          <a:xfrm>
            <a:off x="76200" y="2209800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Non-relativistic reduction of the Dirac Equation for an electron in a weak magnetic field.</a:t>
            </a:r>
          </a:p>
        </p:txBody>
      </p:sp>
      <p:sp>
        <p:nvSpPr>
          <p:cNvPr id="38918" name="Text Box 22"/>
          <p:cNvSpPr txBox="1">
            <a:spLocks noChangeArrowheads="1"/>
          </p:cNvSpPr>
          <p:nvPr/>
        </p:nvSpPr>
        <p:spPr bwMode="auto">
          <a:xfrm>
            <a:off x="228600" y="8382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dirty="0">
                <a:solidFill>
                  <a:srgbClr val="0000FF"/>
                </a:solidFill>
              </a:rPr>
              <a:t> </a:t>
            </a:r>
            <a:r>
              <a:rPr lang="en-US" altLang="x-none" sz="2400" dirty="0">
                <a:solidFill>
                  <a:srgbClr val="0000FF"/>
                </a:solidFill>
              </a:rPr>
              <a:t>"an unexpected bonus for me, completely unexpected."</a:t>
            </a:r>
            <a:r>
              <a:rPr lang="en-US" altLang="x-none" sz="2400" dirty="0">
                <a:solidFill>
                  <a:srgbClr val="FF33CC"/>
                </a:solidFill>
              </a:rPr>
              <a:t> </a:t>
            </a:r>
            <a:r>
              <a:rPr lang="en-US" altLang="x-none" sz="1600" dirty="0"/>
              <a:t>quoted by</a:t>
            </a:r>
            <a:r>
              <a:rPr lang="en-US" altLang="x-none" sz="2400" dirty="0">
                <a:solidFill>
                  <a:srgbClr val="FF33CC"/>
                </a:solidFill>
              </a:rPr>
              <a:t> </a:t>
            </a:r>
            <a:r>
              <a:rPr lang="en-US" altLang="x-none" sz="1600" dirty="0"/>
              <a:t>A. </a:t>
            </a:r>
            <a:r>
              <a:rPr lang="en-US" altLang="x-none" sz="1600" dirty="0" err="1"/>
              <a:t>Pais</a:t>
            </a:r>
            <a:r>
              <a:rPr lang="en-US" altLang="x-none" sz="1600" dirty="0"/>
              <a:t> in </a:t>
            </a:r>
            <a:r>
              <a:rPr lang="en-US" altLang="x-none" sz="1600" i="1" dirty="0"/>
              <a:t>Paul Dirac: The Man and His Work</a:t>
            </a:r>
            <a:r>
              <a:rPr lang="en-US" altLang="x-none" sz="1600" dirty="0"/>
              <a:t>, P. Goddard, ed., Cambridge U. Press, New York (1998). </a:t>
            </a:r>
          </a:p>
        </p:txBody>
      </p:sp>
      <p:pic>
        <p:nvPicPr>
          <p:cNvPr id="100382" name="Picture 3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483100"/>
            <a:ext cx="160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3" name="Picture 3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394200"/>
            <a:ext cx="160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3340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Times New Roman" charset="0"/>
                <a:ea typeface="Times New Roman" charset="0"/>
                <a:cs typeface="Times New Roman" charset="0"/>
              </a:rPr>
              <a:t>That was not the end of the story.  It became clear in the late 1940s that </a:t>
            </a:r>
            <a:r>
              <a:rPr lang="en-US" sz="3200" b="0" dirty="0" smtClean="0">
                <a:latin typeface="cmmi10" charset="0"/>
                <a:ea typeface="cmmi10" charset="0"/>
                <a:cs typeface="cmmi10" charset="0"/>
              </a:rPr>
              <a:t>g</a:t>
            </a:r>
            <a:r>
              <a:rPr lang="en-US" sz="3200" b="0" dirty="0" smtClean="0">
                <a:latin typeface="Times New Roman" charset="0"/>
                <a:ea typeface="Times New Roman" charset="0"/>
                <a:cs typeface="Times New Roman" charset="0"/>
              </a:rPr>
              <a:t> &gt; 2 from Hydrogen HFS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A6126D1F-71F4-DD4A-8953-50954E0D2D05}" type="slidenum">
              <a:rPr lang="en-US" altLang="x-none" sz="1200" b="0"/>
              <a:pPr eaLnBrk="1" hangingPunct="1"/>
              <a:t>18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pic>
        <p:nvPicPr>
          <p:cNvPr id="88678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5414" r="12276" b="5177"/>
          <a:stretch>
            <a:fillRect/>
          </a:stretch>
        </p:blipFill>
        <p:spPr>
          <a:xfrm>
            <a:off x="0" y="0"/>
            <a:ext cx="5311775" cy="6850063"/>
          </a:xfrm>
        </p:spPr>
      </p:pic>
      <p:sp>
        <p:nvSpPr>
          <p:cNvPr id="54276" name="Line 31"/>
          <p:cNvSpPr>
            <a:spLocks noChangeShapeType="1"/>
          </p:cNvSpPr>
          <p:nvPr/>
        </p:nvSpPr>
        <p:spPr bwMode="auto">
          <a:xfrm flipV="1">
            <a:off x="2674938" y="500063"/>
            <a:ext cx="2247900" cy="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86789" name="Picture 5" descr="schwinger_b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9" b="19281"/>
          <a:stretch>
            <a:fillRect/>
          </a:stretch>
        </p:blipFill>
        <p:spPr>
          <a:xfrm>
            <a:off x="5715000" y="533400"/>
            <a:ext cx="2501900" cy="2895600"/>
          </a:xfrm>
        </p:spPr>
      </p:pic>
      <p:sp>
        <p:nvSpPr>
          <p:cNvPr id="8867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86400" y="0"/>
            <a:ext cx="3352800" cy="5445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Schwinger</a:t>
            </a:r>
          </a:p>
        </p:txBody>
      </p:sp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2590800" y="1828800"/>
            <a:ext cx="2590800" cy="9144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sp>
        <p:nvSpPr>
          <p:cNvPr id="369670" name="Line 6"/>
          <p:cNvSpPr>
            <a:spLocks noChangeShapeType="1"/>
          </p:cNvSpPr>
          <p:nvPr/>
        </p:nvSpPr>
        <p:spPr bwMode="auto">
          <a:xfrm>
            <a:off x="2667000" y="4754563"/>
            <a:ext cx="493713" cy="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9671" name="Line 7"/>
          <p:cNvSpPr>
            <a:spLocks noChangeShapeType="1"/>
          </p:cNvSpPr>
          <p:nvPr/>
        </p:nvSpPr>
        <p:spPr bwMode="auto">
          <a:xfrm>
            <a:off x="2647950" y="4648200"/>
            <a:ext cx="24384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0" y="0"/>
            <a:ext cx="4648200" cy="4419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sp>
        <p:nvSpPr>
          <p:cNvPr id="369677" name="Line 13"/>
          <p:cNvSpPr>
            <a:spLocks noChangeShapeType="1"/>
          </p:cNvSpPr>
          <p:nvPr/>
        </p:nvSpPr>
        <p:spPr bwMode="auto">
          <a:xfrm>
            <a:off x="2647950" y="4545013"/>
            <a:ext cx="24384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9683" name="Text Box 19"/>
          <p:cNvSpPr txBox="1">
            <a:spLocks noChangeArrowheads="1"/>
          </p:cNvSpPr>
          <p:nvPr/>
        </p:nvSpPr>
        <p:spPr bwMode="auto">
          <a:xfrm>
            <a:off x="5638800" y="6003925"/>
            <a:ext cx="2590800" cy="701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</a:rPr>
              <a:t>renormalization of mass and charge</a:t>
            </a:r>
          </a:p>
        </p:txBody>
      </p:sp>
      <p:pic>
        <p:nvPicPr>
          <p:cNvPr id="54285" name="Picture 25" descr="self-ener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b="43971"/>
          <a:stretch>
            <a:fillRect/>
          </a:stretch>
        </p:blipFill>
        <p:spPr bwMode="auto">
          <a:xfrm>
            <a:off x="5410200" y="4098925"/>
            <a:ext cx="35210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90" name="Text Box 26"/>
          <p:cNvSpPr txBox="1">
            <a:spLocks noChangeArrowheads="1"/>
          </p:cNvSpPr>
          <p:nvPr/>
        </p:nvSpPr>
        <p:spPr bwMode="auto">
          <a:xfrm>
            <a:off x="5638800" y="5241925"/>
            <a:ext cx="304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absorbed into physical mass and charge</a:t>
            </a:r>
          </a:p>
        </p:txBody>
      </p:sp>
      <p:pic>
        <p:nvPicPr>
          <p:cNvPr id="369688" name="Picture 2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505200"/>
            <a:ext cx="32924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Line 28"/>
          <p:cNvSpPr>
            <a:spLocks noChangeShapeType="1"/>
          </p:cNvSpPr>
          <p:nvPr/>
        </p:nvSpPr>
        <p:spPr bwMode="auto">
          <a:xfrm>
            <a:off x="1284288" y="6372225"/>
            <a:ext cx="1282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89" name="Line 29"/>
          <p:cNvSpPr>
            <a:spLocks noChangeShapeType="1"/>
          </p:cNvSpPr>
          <p:nvPr/>
        </p:nvSpPr>
        <p:spPr bwMode="auto">
          <a:xfrm>
            <a:off x="84138" y="6572250"/>
            <a:ext cx="2459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290" name="Line 30"/>
          <p:cNvSpPr>
            <a:spLocks noChangeShapeType="1"/>
          </p:cNvSpPr>
          <p:nvPr/>
        </p:nvSpPr>
        <p:spPr bwMode="auto">
          <a:xfrm>
            <a:off x="90488" y="6686550"/>
            <a:ext cx="2459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9673" name="Text Box 9"/>
          <p:cNvSpPr txBox="1">
            <a:spLocks noChangeArrowheads="1"/>
          </p:cNvSpPr>
          <p:nvPr/>
        </p:nvSpPr>
        <p:spPr bwMode="auto">
          <a:xfrm>
            <a:off x="36513" y="46038"/>
            <a:ext cx="46482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chemeClr val="tx1"/>
                </a:solidFill>
              </a:rPr>
              <a:t>The new Hamiltonian is superior to the original one in essentially three ways: </a:t>
            </a:r>
          </a:p>
          <a:p>
            <a:pPr eaLnBrk="1" hangingPunct="1">
              <a:buFontTx/>
              <a:buChar char="•"/>
            </a:pPr>
            <a:r>
              <a:rPr lang="en-US" altLang="x-none">
                <a:solidFill>
                  <a:schemeClr val="tx1"/>
                </a:solidFill>
              </a:rPr>
              <a:t>it involves the experimental electron mass, rather than the unobservable mechanical mass; </a:t>
            </a:r>
          </a:p>
          <a:p>
            <a:pPr eaLnBrk="1" hangingPunct="1">
              <a:buFontTx/>
              <a:buChar char="•"/>
            </a:pPr>
            <a:r>
              <a:rPr lang="en-US" altLang="x-none">
                <a:solidFill>
                  <a:schemeClr val="tx1"/>
                </a:solidFill>
              </a:rPr>
              <a:t>an electron now interacts with the radiation field only in the presence of an external field…  </a:t>
            </a:r>
          </a:p>
          <a:p>
            <a:pPr eaLnBrk="1" hangingPunct="1">
              <a:buFontTx/>
              <a:buChar char="•"/>
            </a:pPr>
            <a:r>
              <a:rPr lang="en-US" altLang="x-none">
                <a:solidFill>
                  <a:schemeClr val="tx1"/>
                </a:solidFill>
              </a:rPr>
              <a:t>the interaction of an electron with an external field is now subject to a </a:t>
            </a:r>
            <a:r>
              <a:rPr lang="en-US" altLang="x-none" i="1">
                <a:solidFill>
                  <a:schemeClr val="tx1"/>
                </a:solidFill>
              </a:rPr>
              <a:t>finite</a:t>
            </a:r>
            <a:r>
              <a:rPr lang="en-US" altLang="x-none">
                <a:solidFill>
                  <a:schemeClr val="tx1"/>
                </a:solidFill>
              </a:rPr>
              <a:t> radiative correction.</a:t>
            </a:r>
          </a:p>
        </p:txBody>
      </p:sp>
      <p:sp>
        <p:nvSpPr>
          <p:cNvPr id="54292" name="Line 32"/>
          <p:cNvSpPr>
            <a:spLocks noChangeShapeType="1"/>
          </p:cNvSpPr>
          <p:nvPr/>
        </p:nvSpPr>
        <p:spPr bwMode="auto">
          <a:xfrm>
            <a:off x="90488" y="6472238"/>
            <a:ext cx="2459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" name="Picture 47" descr="IMG_1192"/>
          <p:cNvPicPr>
            <a:picLocks noChangeAspect="1" noChangeArrowheads="1"/>
          </p:cNvPicPr>
          <p:nvPr/>
        </p:nvPicPr>
        <p:blipFill>
          <a:blip r:embed="rId8">
            <a:lum bright="32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97475"/>
            <a:ext cx="3810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6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8" grpId="0" animBg="1"/>
      <p:bldP spid="369670" grpId="0" animBg="1"/>
      <p:bldP spid="369671" grpId="0" animBg="1"/>
      <p:bldP spid="369672" grpId="0" animBg="1"/>
      <p:bldP spid="369677" grpId="0" animBg="1"/>
      <p:bldP spid="369683" grpId="0" animBg="1"/>
      <p:bldP spid="369690" grpId="0"/>
      <p:bldP spid="369673" grpId="0" build="allAtOnce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734C3340-0FE1-B24C-ABB9-4589563687C2}" type="slidenum">
              <a:rPr lang="en-US" altLang="x-none" sz="1200" b="0"/>
              <a:pPr eaLnBrk="1" hangingPunct="1"/>
              <a:t>19</a:t>
            </a:fld>
            <a:endParaRPr lang="en-US" altLang="x-none" sz="1000" b="0"/>
          </a:p>
        </p:txBody>
      </p:sp>
      <p:pic>
        <p:nvPicPr>
          <p:cNvPr id="4813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463"/>
            <a:ext cx="91186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2154238" y="2846388"/>
            <a:ext cx="2809875" cy="271462"/>
          </a:xfrm>
          <a:prstGeom prst="rect">
            <a:avLst/>
          </a:prstGeom>
          <a:solidFill>
            <a:schemeClr val="tx1">
              <a:alpha val="0"/>
            </a:schemeClr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pic>
        <p:nvPicPr>
          <p:cNvPr id="48133" name="Picture 12" descr="kus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4059238"/>
            <a:ext cx="18240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611563"/>
            <a:ext cx="84423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5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4419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14400" y="5062538"/>
            <a:ext cx="632460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 err="1">
                <a:latin typeface="cmmi8" charset="0"/>
              </a:rPr>
              <a:t>g</a:t>
            </a:r>
            <a:r>
              <a:rPr lang="en-US" altLang="x-none" sz="2400" baseline="-25000" dirty="0" err="1">
                <a:latin typeface="cmmi8" charset="0"/>
              </a:rPr>
              <a:t>S</a:t>
            </a:r>
            <a:r>
              <a:rPr lang="en-US" altLang="x-none" sz="2400" dirty="0"/>
              <a:t> measured to </a:t>
            </a:r>
            <a:r>
              <a:rPr lang="en-US" altLang="x-none" sz="2400" dirty="0" smtClean="0"/>
              <a:t>50 ppm</a:t>
            </a:r>
            <a:endParaRPr lang="en-US" altLang="x-none" sz="2400" dirty="0"/>
          </a:p>
          <a:p>
            <a:pPr eaLnBrk="1" hangingPunct="1"/>
            <a:r>
              <a:rPr lang="en-US" altLang="x-none" sz="2800" dirty="0">
                <a:latin typeface="cmmi10" charset="0"/>
              </a:rPr>
              <a:t>a</a:t>
            </a:r>
            <a:r>
              <a:rPr lang="en-US" altLang="x-none" sz="2800" baseline="-25000" dirty="0">
                <a:latin typeface="cmmi10" charset="0"/>
              </a:rPr>
              <a:t>e</a:t>
            </a:r>
            <a:r>
              <a:rPr lang="en-US" altLang="x-none" sz="2400" dirty="0"/>
              <a:t> to </a:t>
            </a:r>
            <a:r>
              <a:rPr lang="en-US" altLang="x-none" sz="2400" dirty="0" smtClean="0"/>
              <a:t> </a:t>
            </a:r>
            <a:r>
              <a:rPr lang="en-US" altLang="x-none" sz="2400" dirty="0"/>
              <a:t>42 parts per </a:t>
            </a:r>
            <a:r>
              <a:rPr lang="en-US" altLang="x-none" sz="2400" dirty="0" smtClean="0"/>
              <a:t>mil</a:t>
            </a:r>
            <a:endParaRPr lang="en-US" altLang="x-none" sz="2400" baseline="30000" dirty="0"/>
          </a:p>
          <a:p>
            <a:pPr eaLnBrk="1" hangingPunct="1"/>
            <a:endParaRPr lang="en-US" altLang="x-non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330700"/>
            <a:ext cx="25400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 Moments International Symposia</a:t>
            </a:r>
          </a:p>
          <a:p>
            <a:pPr lvl="1"/>
            <a:r>
              <a:rPr lang="en-US" dirty="0">
                <a:hlinkClick r:id="rId2"/>
              </a:rPr>
              <a:t>http://g2pc1.bu.edu/lept14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 and previous years.</a:t>
            </a:r>
          </a:p>
          <a:p>
            <a:pPr lvl="1"/>
            <a:r>
              <a:rPr lang="en-US" dirty="0" smtClean="0"/>
              <a:t>talks by Ed Hinds, Ben Sauer, Eric Cornell, Jun Ye, Dave DeMille</a:t>
            </a:r>
          </a:p>
          <a:p>
            <a:r>
              <a:rPr lang="en-US" dirty="0" smtClean="0"/>
              <a:t>Lepton Dipole Moments </a:t>
            </a:r>
          </a:p>
          <a:p>
            <a:pPr lvl="1"/>
            <a:r>
              <a:rPr lang="en-US" dirty="0" err="1" smtClean="0"/>
              <a:t>Czarnecki</a:t>
            </a:r>
            <a:r>
              <a:rPr lang="en-US" dirty="0" smtClean="0"/>
              <a:t> and Marciano </a:t>
            </a:r>
          </a:p>
          <a:p>
            <a:pPr lvl="1"/>
            <a:r>
              <a:rPr lang="en-US" dirty="0" smtClean="0"/>
              <a:t>articles by </a:t>
            </a:r>
            <a:r>
              <a:rPr lang="en-US" dirty="0" err="1" smtClean="0"/>
              <a:t>Commins</a:t>
            </a:r>
            <a:r>
              <a:rPr lang="en-US" dirty="0" smtClean="0"/>
              <a:t> and DeMille</a:t>
            </a:r>
          </a:p>
          <a:p>
            <a:pPr lvl="1"/>
            <a:endParaRPr lang="en-US" dirty="0"/>
          </a:p>
          <a:p>
            <a:r>
              <a:rPr lang="en-US" dirty="0" smtClean="0"/>
              <a:t>The most recent EDM papers</a:t>
            </a:r>
          </a:p>
          <a:p>
            <a:pPr lvl="1"/>
            <a:r>
              <a:rPr lang="en-US" dirty="0" smtClean="0"/>
              <a:t>See the list at the end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2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19850" r="8264" b="7406"/>
          <a:stretch/>
        </p:blipFill>
        <p:spPr>
          <a:xfrm rot="5400000">
            <a:off x="5098256" y="2859883"/>
            <a:ext cx="43576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4E330405-6317-0B48-92AB-626947D05D38}" type="slidenum">
              <a:rPr lang="en-US" altLang="x-none" sz="1200" b="0"/>
              <a:pPr eaLnBrk="1" hangingPunct="1"/>
              <a:t>20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6858000" cy="54451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Four technical slides beginning with:</a:t>
            </a:r>
          </a:p>
        </p:txBody>
      </p:sp>
      <p:pic>
        <p:nvPicPr>
          <p:cNvPr id="60420" name="Picture 4" descr="Dirac_b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30163"/>
            <a:ext cx="1655763" cy="2362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421" name="Group 4"/>
          <p:cNvGrpSpPr>
            <a:grpSpLocks/>
          </p:cNvGrpSpPr>
          <p:nvPr/>
        </p:nvGrpSpPr>
        <p:grpSpPr bwMode="auto">
          <a:xfrm>
            <a:off x="93663" y="679450"/>
            <a:ext cx="7289800" cy="3308350"/>
            <a:chOff x="38" y="384"/>
            <a:chExt cx="4645" cy="2128"/>
          </a:xfrm>
        </p:grpSpPr>
        <p:grpSp>
          <p:nvGrpSpPr>
            <p:cNvPr id="60427" name="Group 5"/>
            <p:cNvGrpSpPr>
              <a:grpSpLocks/>
            </p:cNvGrpSpPr>
            <p:nvPr/>
          </p:nvGrpSpPr>
          <p:grpSpPr bwMode="auto">
            <a:xfrm>
              <a:off x="38" y="384"/>
              <a:ext cx="4645" cy="602"/>
              <a:chOff x="38" y="384"/>
              <a:chExt cx="4645" cy="602"/>
            </a:xfrm>
          </p:grpSpPr>
          <p:sp>
            <p:nvSpPr>
              <p:cNvPr id="892934" name="Rectangle 6"/>
              <p:cNvSpPr>
                <a:spLocks noChangeArrowheads="1"/>
              </p:cNvSpPr>
              <p:nvPr/>
            </p:nvSpPr>
            <p:spPr bwMode="auto">
              <a:xfrm>
                <a:off x="38" y="384"/>
                <a:ext cx="4645" cy="602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pic>
            <p:nvPicPr>
              <p:cNvPr id="892935" name="Picture 7" descr="TP_tmp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528"/>
                <a:ext cx="4512" cy="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92936" name="Text Box 8"/>
            <p:cNvSpPr txBox="1">
              <a:spLocks noChangeArrowheads="1"/>
            </p:cNvSpPr>
            <p:nvPr/>
          </p:nvSpPr>
          <p:spPr bwMode="auto">
            <a:xfrm>
              <a:off x="320" y="1056"/>
              <a:ext cx="3359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ea typeface="ＭＳ Ｐゴシック" charset="0"/>
                </a:rPr>
                <a:t>predicted electron magnetic moment</a:t>
              </a:r>
            </a:p>
          </p:txBody>
        </p:sp>
        <p:pic>
          <p:nvPicPr>
            <p:cNvPr id="892937" name="Picture 9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" y="1392"/>
              <a:ext cx="3280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92938" name="Picture 10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08"/>
              <a:ext cx="816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892939" name="Text Box 11"/>
          <p:cNvSpPr txBox="1">
            <a:spLocks noChangeArrowheads="1"/>
          </p:cNvSpPr>
          <p:nvPr/>
        </p:nvSpPr>
        <p:spPr bwMode="auto">
          <a:xfrm>
            <a:off x="396875" y="4038600"/>
            <a:ext cx="729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However,  experimentally </a:t>
            </a:r>
            <a:r>
              <a:rPr lang="en-US" sz="2800">
                <a:latin typeface="cmmi8" charset="0"/>
                <a:ea typeface="ＭＳ Ｐゴシック" charset="0"/>
              </a:rPr>
              <a:t>g</a:t>
            </a:r>
            <a:r>
              <a:rPr lang="en-US">
                <a:ea typeface="ＭＳ Ｐゴシック" charset="0"/>
              </a:rPr>
              <a:t> &gt; 2;  need to add a Pauli term</a:t>
            </a:r>
          </a:p>
        </p:txBody>
      </p:sp>
      <p:pic>
        <p:nvPicPr>
          <p:cNvPr id="892944" name="Picture 1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60925"/>
            <a:ext cx="4484688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92941" name="Text Box 13"/>
          <p:cNvSpPr txBox="1">
            <a:spLocks noChangeArrowheads="1"/>
          </p:cNvSpPr>
          <p:nvPr/>
        </p:nvSpPr>
        <p:spPr bwMode="auto">
          <a:xfrm>
            <a:off x="752475" y="5805488"/>
            <a:ext cx="30575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where </a:t>
            </a:r>
            <a:r>
              <a:rPr lang="en-US" sz="2800">
                <a:latin typeface="cmmi8" charset="0"/>
                <a:ea typeface="ＭＳ Ｐゴシック" charset="0"/>
              </a:rPr>
              <a:t>a</a:t>
            </a:r>
            <a:r>
              <a:rPr lang="en-US">
                <a:ea typeface="ＭＳ Ｐゴシック" charset="0"/>
              </a:rPr>
              <a:t> is the anomaly, </a:t>
            </a:r>
          </a:p>
        </p:txBody>
      </p:sp>
      <p:pic>
        <p:nvPicPr>
          <p:cNvPr id="892942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5862638"/>
            <a:ext cx="3008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92943" name="Text Box 15"/>
          <p:cNvSpPr txBox="1">
            <a:spLocks noChangeArrowheads="1"/>
          </p:cNvSpPr>
          <p:nvPr/>
        </p:nvSpPr>
        <p:spPr bwMode="auto">
          <a:xfrm>
            <a:off x="5867400" y="4495800"/>
            <a:ext cx="3352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FF"/>
                </a:solidFill>
                <a:ea typeface="ＭＳ Ｐゴシック" charset="0"/>
              </a:rPr>
              <a:t>dimension 5 operator</a:t>
            </a:r>
          </a:p>
          <a:p>
            <a:pPr>
              <a:defRPr/>
            </a:pPr>
            <a:r>
              <a:rPr lang="en-US" sz="2400">
                <a:solidFill>
                  <a:srgbClr val="0000FF"/>
                </a:solidFill>
                <a:ea typeface="ＭＳ Ｐゴシック" charset="0"/>
              </a:rPr>
              <a:t>(only from loops)</a:t>
            </a:r>
          </a:p>
        </p:txBody>
      </p:sp>
    </p:spTree>
    <p:extLst>
      <p:ext uri="{BB962C8B-B14F-4D97-AF65-F5344CB8AC3E}">
        <p14:creationId xmlns:p14="http://schemas.microsoft.com/office/powerpoint/2010/main" val="19674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FFD93D38-C69A-5048-A27B-1E12291DA753}" type="slidenum">
              <a:rPr lang="en-US" altLang="x-none" sz="1200" b="0"/>
              <a:pPr eaLnBrk="1" hangingPunct="1"/>
              <a:t>21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54451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Magnetic and Electric Dipole Interactions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438400"/>
            <a:ext cx="8229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Muon Magnetic </a:t>
            </a:r>
            <a:r>
              <a:rPr lang="en-US" sz="2400" smtClean="0"/>
              <a:t>Dipole Moment </a:t>
            </a:r>
            <a:r>
              <a:rPr lang="en-US" sz="2400" dirty="0" smtClean="0"/>
              <a:t>a</a:t>
            </a:r>
            <a:r>
              <a:rPr lang="en-US" sz="2400" baseline="-25000" dirty="0" smtClean="0">
                <a:latin typeface="Symbol" charset="0"/>
              </a:rPr>
              <a:t>m</a:t>
            </a: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</p:txBody>
      </p:sp>
      <p:sp>
        <p:nvSpPr>
          <p:cNvPr id="562180" name="Oval 4"/>
          <p:cNvSpPr>
            <a:spLocks noChangeArrowheads="1"/>
          </p:cNvSpPr>
          <p:nvPr/>
        </p:nvSpPr>
        <p:spPr bwMode="auto">
          <a:xfrm>
            <a:off x="3733800" y="3276600"/>
            <a:ext cx="4729163" cy="1076325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65542" name="Picture 5" descr="muon_pho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2936" r="3941" b="6107"/>
          <a:stretch>
            <a:fillRect/>
          </a:stretch>
        </p:blipFill>
        <p:spPr bwMode="auto">
          <a:xfrm>
            <a:off x="6629400" y="609600"/>
            <a:ext cx="23622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6"/>
          <p:cNvGrpSpPr>
            <a:grpSpLocks/>
          </p:cNvGrpSpPr>
          <p:nvPr/>
        </p:nvGrpSpPr>
        <p:grpSpPr bwMode="auto">
          <a:xfrm>
            <a:off x="665163" y="3514725"/>
            <a:ext cx="7869237" cy="1293813"/>
            <a:chOff x="333" y="2016"/>
            <a:chExt cx="4957" cy="815"/>
          </a:xfrm>
        </p:grpSpPr>
        <p:pic>
          <p:nvPicPr>
            <p:cNvPr id="562183" name="Picture 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2016"/>
              <a:ext cx="4957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62184" name="Picture 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2543"/>
              <a:ext cx="30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562187" name="Text Box 11"/>
          <p:cNvSpPr txBox="1">
            <a:spLocks noChangeArrowheads="1"/>
          </p:cNvSpPr>
          <p:nvPr/>
        </p:nvSpPr>
        <p:spPr bwMode="auto">
          <a:xfrm>
            <a:off x="5105400" y="2438400"/>
            <a:ext cx="403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 smtClean="0">
                <a:solidFill>
                  <a:srgbClr val="ED032A"/>
                </a:solidFill>
                <a:latin typeface="+mn-lt"/>
                <a:ea typeface="ＭＳ Ｐゴシック" charset="0"/>
              </a:rPr>
              <a:t>Flavor conserving chiral changing (like a mass term)</a:t>
            </a:r>
            <a:endParaRPr lang="en-US" sz="2400" b="0" dirty="0">
              <a:solidFill>
                <a:srgbClr val="ED032A"/>
              </a:solidFill>
              <a:latin typeface="+mn-lt"/>
              <a:ea typeface="ＭＳ Ｐゴシック" charset="0"/>
            </a:endParaRPr>
          </a:p>
        </p:txBody>
      </p:sp>
      <p:sp>
        <p:nvSpPr>
          <p:cNvPr id="562188" name="Oval 12"/>
          <p:cNvSpPr>
            <a:spLocks noChangeArrowheads="1"/>
          </p:cNvSpPr>
          <p:nvPr/>
        </p:nvSpPr>
        <p:spPr bwMode="auto">
          <a:xfrm>
            <a:off x="7816850" y="744538"/>
            <a:ext cx="107950" cy="15398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2192" name="Group 16"/>
          <p:cNvGrpSpPr>
            <a:grpSpLocks/>
          </p:cNvGrpSpPr>
          <p:nvPr/>
        </p:nvGrpSpPr>
        <p:grpSpPr bwMode="auto">
          <a:xfrm>
            <a:off x="169863" y="839788"/>
            <a:ext cx="6273800" cy="1254125"/>
            <a:chOff x="107" y="529"/>
            <a:chExt cx="3952" cy="790"/>
          </a:xfrm>
        </p:grpSpPr>
        <p:pic>
          <p:nvPicPr>
            <p:cNvPr id="562189" name="Picture 13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529"/>
              <a:ext cx="3952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62191" name="Picture 15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" y="1096"/>
              <a:ext cx="76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53000"/>
            <a:ext cx="73406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103937"/>
            <a:ext cx="62992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3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0" grpId="0" animBg="1"/>
      <p:bldP spid="5621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0B1B9338-4B67-BA43-A7E7-4C8746AB2802}" type="slidenum">
              <a:rPr lang="en-US" altLang="x-none" sz="1200" b="0"/>
              <a:pPr eaLnBrk="1" hangingPunct="1"/>
              <a:t>22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53440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mmi8" charset="0"/>
              </a:rPr>
              <a:t>a</a:t>
            </a:r>
            <a:r>
              <a:rPr lang="en-US" sz="32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cmmi8" charset="0"/>
              </a:rPr>
              <a:t>g</a:t>
            </a:r>
            <a:r>
              <a:rPr lang="en-US" sz="2400" dirty="0" smtClean="0"/>
              <a:t> becomes an expansion in </a:t>
            </a:r>
            <a:r>
              <a:rPr lang="en-US" sz="2400" dirty="0" smtClean="0">
                <a:solidFill>
                  <a:srgbClr val="FF0000"/>
                </a:solidFill>
                <a:latin typeface="Symbol" charset="0"/>
              </a:rPr>
              <a:t>(a/p)</a:t>
            </a:r>
            <a:r>
              <a:rPr lang="en-US" sz="2400" baseline="30000" dirty="0" smtClean="0">
                <a:solidFill>
                  <a:srgbClr val="FF0000"/>
                </a:solidFill>
                <a:latin typeface="cmmi10" charset="0"/>
                <a:ea typeface="cmmi10" charset="0"/>
                <a:cs typeface="cmmi10" charset="0"/>
              </a:rPr>
              <a:t>j</a:t>
            </a:r>
            <a:r>
              <a:rPr lang="en-US" sz="2400" dirty="0" smtClean="0">
                <a:latin typeface="Symbol" charset="0"/>
              </a:rPr>
              <a:t>  </a:t>
            </a:r>
            <a:r>
              <a:rPr lang="en-US" sz="2400" dirty="0" smtClean="0"/>
              <a:t>from loops</a:t>
            </a:r>
            <a:endParaRPr lang="en-US" sz="2400" dirty="0" smtClean="0">
              <a:latin typeface="Symbol" charset="0"/>
            </a:endParaRPr>
          </a:p>
        </p:txBody>
      </p:sp>
      <p:grpSp>
        <p:nvGrpSpPr>
          <p:cNvPr id="893956" name="Group 4"/>
          <p:cNvGrpSpPr>
            <a:grpSpLocks/>
          </p:cNvGrpSpPr>
          <p:nvPr/>
        </p:nvGrpSpPr>
        <p:grpSpPr bwMode="auto">
          <a:xfrm>
            <a:off x="0" y="3733800"/>
            <a:ext cx="7315200" cy="2895600"/>
            <a:chOff x="48" y="2256"/>
            <a:chExt cx="4608" cy="1824"/>
          </a:xfrm>
        </p:grpSpPr>
        <p:sp>
          <p:nvSpPr>
            <p:cNvPr id="893957" name="Text Box 5"/>
            <p:cNvSpPr txBox="1">
              <a:spLocks noChangeArrowheads="1"/>
            </p:cNvSpPr>
            <p:nvPr/>
          </p:nvSpPr>
          <p:spPr bwMode="auto">
            <a:xfrm>
              <a:off x="48" y="2256"/>
              <a:ext cx="460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400">
                  <a:solidFill>
                    <a:srgbClr val="0000FF"/>
                  </a:solidFill>
                  <a:ea typeface="ＭＳ Ｐゴシック" charset="0"/>
                </a:rPr>
                <a:t>New Physics contribution to </a:t>
              </a:r>
              <a:r>
                <a:rPr lang="en-US" sz="3200">
                  <a:solidFill>
                    <a:srgbClr val="0000FF"/>
                  </a:solidFill>
                  <a:latin typeface="cmmi8" charset="0"/>
                  <a:ea typeface="ＭＳ Ｐゴシック" charset="0"/>
                </a:rPr>
                <a:t>a</a:t>
              </a:r>
              <a:r>
                <a:rPr lang="en-US" sz="2400">
                  <a:solidFill>
                    <a:srgbClr val="0000FF"/>
                  </a:solidFill>
                  <a:ea typeface="ＭＳ Ｐゴシック" charset="0"/>
                </a:rPr>
                <a:t> at some scale</a:t>
              </a:r>
              <a:r>
                <a:rPr lang="en-US" sz="2400">
                  <a:solidFill>
                    <a:srgbClr val="0000FF"/>
                  </a:solidFill>
                  <a:latin typeface="Symbol" charset="0"/>
                  <a:ea typeface="ＭＳ Ｐゴシック" charset="0"/>
                </a:rPr>
                <a:t> L</a:t>
              </a:r>
              <a:endParaRPr lang="en-US" sz="2400">
                <a:solidFill>
                  <a:srgbClr val="FF33CC"/>
                </a:solidFill>
                <a:latin typeface="Symbol" charset="0"/>
                <a:ea typeface="ＭＳ Ｐゴシック" charset="0"/>
              </a:endParaRPr>
            </a:p>
          </p:txBody>
        </p:sp>
        <p:grpSp>
          <p:nvGrpSpPr>
            <p:cNvPr id="61451" name="Group 6"/>
            <p:cNvGrpSpPr>
              <a:grpSpLocks/>
            </p:cNvGrpSpPr>
            <p:nvPr/>
          </p:nvGrpSpPr>
          <p:grpSpPr bwMode="auto">
            <a:xfrm>
              <a:off x="144" y="2560"/>
              <a:ext cx="4403" cy="1520"/>
              <a:chOff x="144" y="2560"/>
              <a:chExt cx="4403" cy="1520"/>
            </a:xfrm>
          </p:grpSpPr>
          <p:sp>
            <p:nvSpPr>
              <p:cNvPr id="893959" name="Text Box 7"/>
              <p:cNvSpPr txBox="1">
                <a:spLocks noChangeArrowheads="1"/>
              </p:cNvSpPr>
              <p:nvPr/>
            </p:nvSpPr>
            <p:spPr bwMode="auto">
              <a:xfrm>
                <a:off x="144" y="3264"/>
                <a:ext cx="20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000FF"/>
                    </a:solidFill>
                    <a:ea typeface="ＭＳ Ｐゴシック" charset="0"/>
                  </a:rPr>
                  <a:t>where </a:t>
                </a:r>
                <a:r>
                  <a:rPr lang="en-US" sz="3200">
                    <a:solidFill>
                      <a:srgbClr val="0000FF"/>
                    </a:solidFill>
                    <a:latin typeface="cmmi8" charset="0"/>
                    <a:ea typeface="ＭＳ Ｐゴシック" charset="0"/>
                  </a:rPr>
                  <a:t>C</a:t>
                </a:r>
                <a:r>
                  <a:rPr lang="en-US" sz="2400">
                    <a:solidFill>
                      <a:srgbClr val="0000FF"/>
                    </a:solidFill>
                    <a:ea typeface="ＭＳ Ｐゴシック" charset="0"/>
                  </a:rPr>
                  <a:t> could be</a:t>
                </a:r>
                <a:r>
                  <a:rPr lang="en-US">
                    <a:ea typeface="ＭＳ Ｐゴシック" charset="0"/>
                  </a:rPr>
                  <a:t> </a:t>
                </a:r>
              </a:p>
            </p:txBody>
          </p:sp>
          <p:pic>
            <p:nvPicPr>
              <p:cNvPr id="893960" name="Picture 8" descr="TP_tmp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" y="2560"/>
                <a:ext cx="3824" cy="6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33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336699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93961" name="Text Box 9"/>
              <p:cNvSpPr txBox="1">
                <a:spLocks noChangeArrowheads="1"/>
              </p:cNvSpPr>
              <p:nvPr/>
            </p:nvSpPr>
            <p:spPr bwMode="auto">
              <a:xfrm>
                <a:off x="1091" y="3792"/>
                <a:ext cx="345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000FF"/>
                    </a:solidFill>
                    <a:ea typeface="ＭＳ Ｐゴシック" charset="0"/>
                  </a:rPr>
                  <a:t>in weak coupling loop scenarios</a:t>
                </a:r>
              </a:p>
            </p:txBody>
          </p:sp>
          <p:pic>
            <p:nvPicPr>
              <p:cNvPr id="893962" name="Picture 10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3280"/>
                <a:ext cx="848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33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336699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93963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312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rgbClr val="0000FF"/>
                    </a:solidFill>
                    <a:ea typeface="ＭＳ Ｐゴシック" charset="0"/>
                  </a:rPr>
                  <a:t>or</a:t>
                </a:r>
              </a:p>
            </p:txBody>
          </p:sp>
          <p:pic>
            <p:nvPicPr>
              <p:cNvPr id="893964" name="Picture 12" descr="TP_tmp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712"/>
                <a:ext cx="752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33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336699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93966" name="Text Box 14"/>
          <p:cNvSpPr txBox="1">
            <a:spLocks noChangeArrowheads="1"/>
          </p:cNvSpPr>
          <p:nvPr/>
        </p:nvSpPr>
        <p:spPr bwMode="auto">
          <a:xfrm>
            <a:off x="304800" y="2589212"/>
            <a:ext cx="7848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b="0" dirty="0">
                <a:solidFill>
                  <a:srgbClr val="0000FF"/>
                </a:solidFill>
                <a:latin typeface="+mn-lt"/>
              </a:rPr>
              <a:t>For leptons, radiative </a:t>
            </a:r>
            <a:r>
              <a:rPr lang="en-US" altLang="x-none" sz="2800" b="0" dirty="0" smtClean="0">
                <a:solidFill>
                  <a:srgbClr val="0000FF"/>
                </a:solidFill>
                <a:latin typeface="+mn-lt"/>
              </a:rPr>
              <a:t>corrections, the Schwinger term dominates </a:t>
            </a:r>
            <a:r>
              <a:rPr lang="en-US" altLang="x-none" sz="2800" b="0" dirty="0">
                <a:solidFill>
                  <a:srgbClr val="0000FF"/>
                </a:solidFill>
                <a:latin typeface="+mn-lt"/>
              </a:rPr>
              <a:t>the value of</a:t>
            </a:r>
            <a:r>
              <a:rPr lang="en-US" altLang="x-none" sz="2800" b="0" dirty="0">
                <a:solidFill>
                  <a:srgbClr val="0000FF"/>
                </a:solidFill>
                <a:latin typeface="Comic Sans MS" charset="0"/>
              </a:rPr>
              <a:t> </a:t>
            </a:r>
            <a:r>
              <a:rPr lang="en-US" altLang="x-none" sz="3600" b="0" dirty="0" smtClean="0">
                <a:latin typeface="cmmi8" charset="0"/>
              </a:rPr>
              <a:t>a</a:t>
            </a:r>
            <a:r>
              <a:rPr lang="en-US" altLang="x-none" sz="2800" b="0" dirty="0" smtClean="0">
                <a:latin typeface="Comic Sans MS" charset="0"/>
              </a:rPr>
              <a:t> </a:t>
            </a:r>
            <a:r>
              <a:rPr lang="en-US" altLang="x-none" sz="2800" b="0" dirty="0">
                <a:latin typeface="Arial Unicode MS" charset="0"/>
              </a:rPr>
              <a:t>≃ </a:t>
            </a:r>
            <a:r>
              <a:rPr lang="en-US" altLang="x-none" sz="2800" b="0" dirty="0" smtClean="0">
                <a:latin typeface="Arial Unicode MS" charset="0"/>
              </a:rPr>
              <a:t>0.00116… </a:t>
            </a:r>
            <a:endParaRPr lang="en-US" altLang="x-none" sz="2800" b="0" dirty="0">
              <a:latin typeface="Arial Unicode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20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8AF110E7-9288-9B4E-AB3E-A3088E1C15EF}" type="slidenum">
              <a:rPr lang="en-US" altLang="x-none" sz="1200" b="0"/>
              <a:pPr eaLnBrk="1" hangingPunct="1"/>
              <a:t>23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9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79688"/>
            <a:ext cx="8229600" cy="69691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The Electric Dipole Moment term: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894987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52775"/>
            <a:ext cx="3810000" cy="8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894982" name="Group 6"/>
          <p:cNvGrpSpPr>
            <a:grpSpLocks/>
          </p:cNvGrpSpPr>
          <p:nvPr/>
        </p:nvGrpSpPr>
        <p:grpSpPr bwMode="auto">
          <a:xfrm>
            <a:off x="533400" y="4800600"/>
            <a:ext cx="6705600" cy="1143000"/>
            <a:chOff x="240" y="1760"/>
            <a:chExt cx="4224" cy="720"/>
          </a:xfrm>
        </p:grpSpPr>
        <p:pic>
          <p:nvPicPr>
            <p:cNvPr id="894983" name="Picture 7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60"/>
              <a:ext cx="2256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94984" name="Text Box 8"/>
            <p:cNvSpPr txBox="1">
              <a:spLocks noChangeArrowheads="1"/>
            </p:cNvSpPr>
            <p:nvPr/>
          </p:nvSpPr>
          <p:spPr bwMode="auto">
            <a:xfrm>
              <a:off x="240" y="1872"/>
              <a:ext cx="16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ea typeface="ＭＳ Ｐゴシック" charset="0"/>
                </a:rPr>
                <a:t>where the EDM is defined as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76200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The same quadratic mass scaling holds on sensitivity to heavy physics.</a:t>
            </a:r>
            <a:endParaRPr lang="en-US" kern="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066800"/>
            <a:ext cx="3479800" cy="119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b="0" dirty="0" smtClean="0">
                <a:latin typeface="Times New Roman" charset="0"/>
                <a:ea typeface="Times New Roman" charset="0"/>
                <a:cs typeface="Times New Roman" charset="0"/>
              </a:rPr>
              <a:t>elative contribution of higher mass particles to the muon vs. electron anomaly.  </a:t>
            </a:r>
          </a:p>
        </p:txBody>
      </p:sp>
    </p:spTree>
    <p:extLst>
      <p:ext uri="{BB962C8B-B14F-4D97-AF65-F5344CB8AC3E}">
        <p14:creationId xmlns:p14="http://schemas.microsoft.com/office/powerpoint/2010/main" val="804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FCC990B7-0802-0440-8C5A-4FC64807683F}" type="slidenum">
              <a:rPr lang="en-US" altLang="x-none" sz="1200" b="0"/>
              <a:pPr eaLnBrk="1" hangingPunct="1"/>
              <a:t>24</a:t>
            </a:fld>
            <a:endParaRPr lang="en-US" altLang="x-none" sz="1000" b="0"/>
          </a:p>
        </p:txBody>
      </p:sp>
      <p:sp>
        <p:nvSpPr>
          <p:cNvPr id="4894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2103438"/>
            <a:ext cx="8229600" cy="42211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    Particle: </a:t>
            </a:r>
            <a:r>
              <a:rPr lang="en-US" dirty="0" smtClean="0">
                <a:latin typeface="cmmi8" charset="0"/>
              </a:rPr>
              <a:t>q  </a:t>
            </a:r>
            <a:r>
              <a:rPr lang="en-US" dirty="0" smtClean="0"/>
              <a:t> </a:t>
            </a:r>
            <a:r>
              <a:rPr lang="en-US" dirty="0" smtClean="0">
                <a:latin typeface="cmmi8" charset="0"/>
              </a:rPr>
              <a:t> </a:t>
            </a:r>
            <a:r>
              <a:rPr lang="en-US" dirty="0" smtClean="0"/>
              <a:t>= </a:t>
            </a:r>
            <a:r>
              <a:rPr lang="en-US" dirty="0" err="1" smtClean="0">
                <a:latin typeface="cmmi8" charset="0"/>
              </a:rPr>
              <a:t>Qe</a:t>
            </a:r>
            <a:r>
              <a:rPr lang="en-US" dirty="0" smtClean="0"/>
              <a:t>  moving in a magnetic field:                                            momentum turns with cyclotron frequency </a:t>
            </a:r>
            <a:r>
              <a:rPr lang="en-US" i="1" dirty="0" err="1" smtClean="0">
                <a:latin typeface="Symbol" charset="0"/>
              </a:rPr>
              <a:t>w</a:t>
            </a:r>
            <a:r>
              <a:rPr lang="en-US" baseline="-25000" dirty="0" err="1" smtClean="0">
                <a:latin typeface="cmmi8" charset="0"/>
              </a:rPr>
              <a:t>C</a:t>
            </a:r>
            <a:r>
              <a:rPr lang="en-US" dirty="0" smtClean="0"/>
              <a:t>,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spin turns with </a:t>
            </a:r>
            <a:r>
              <a:rPr lang="en-US" i="1" dirty="0" err="1" smtClean="0">
                <a:latin typeface="Symbol" charset="0"/>
              </a:rPr>
              <a:t>w</a:t>
            </a:r>
            <a:r>
              <a:rPr lang="en-US" baseline="-25000" dirty="0" err="1" smtClean="0">
                <a:latin typeface="cmmi8" charset="0"/>
              </a:rPr>
              <a:t>S</a:t>
            </a:r>
            <a:endParaRPr lang="en-US" baseline="-25000" dirty="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dirty="0"/>
          </a:p>
          <a:p>
            <a:pPr eaLnBrk="1" hangingPunct="1">
              <a:buFontTx/>
              <a:buNone/>
              <a:defRPr/>
            </a:pPr>
            <a:endParaRPr lang="en-US" sz="1050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Spin turns relative to the momentum with </a:t>
            </a:r>
            <a:r>
              <a:rPr lang="en-US" i="1" dirty="0" err="1" smtClean="0">
                <a:latin typeface="Symbol" charset="0"/>
              </a:rPr>
              <a:t>w</a:t>
            </a:r>
            <a:r>
              <a:rPr lang="en-US" baseline="-25000" dirty="0" err="1" smtClean="0">
                <a:latin typeface="cmmi8" charset="0"/>
              </a:rPr>
              <a:t>diff</a:t>
            </a:r>
            <a:r>
              <a:rPr lang="en-US" baseline="-25000" dirty="0" smtClean="0">
                <a:latin typeface="cmmi8" charset="0"/>
              </a:rPr>
              <a:t> </a:t>
            </a:r>
            <a:r>
              <a:rPr lang="en-US" baseline="-25000" dirty="0" smtClean="0"/>
              <a:t> </a:t>
            </a:r>
            <a:r>
              <a:rPr lang="en-US" dirty="0" smtClean="0"/>
              <a:t>   </a:t>
            </a:r>
          </a:p>
          <a:p>
            <a:pPr eaLnBrk="1" hangingPunct="1">
              <a:buFontTx/>
              <a:buNone/>
              <a:defRPr/>
            </a:pPr>
            <a:endParaRPr lang="en-US" baseline="-25000" dirty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dirty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which we call </a:t>
            </a:r>
            <a:r>
              <a:rPr lang="en-US" i="1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/>
                <a:cs typeface="cmmi10"/>
              </a:rPr>
              <a:t>a</a:t>
            </a:r>
            <a:endParaRPr lang="en-US" baseline="-25000" dirty="0" smtClean="0">
              <a:latin typeface="cmmi10"/>
              <a:cs typeface="cmmi10"/>
            </a:endParaRP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latin typeface="+mj-lt"/>
                <a:ea typeface="ＭＳ Ｐゴシック" charset="0"/>
                <a:cs typeface="ＭＳ Ｐゴシック" charset="0"/>
              </a:rPr>
              <a:t>Spin Motion in a Magnetic Field</a:t>
            </a:r>
          </a:p>
        </p:txBody>
      </p:sp>
      <p:pic>
        <p:nvPicPr>
          <p:cNvPr id="4" name="Picture 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1" y="4513480"/>
            <a:ext cx="8610600" cy="9160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6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93374" y="2192057"/>
            <a:ext cx="2122026" cy="8559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6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10784" y="5657535"/>
            <a:ext cx="2585216" cy="895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4200" y="3124200"/>
            <a:ext cx="4953000" cy="8838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6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743200" y="5429501"/>
            <a:ext cx="4343400" cy="1276099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4" grpId="0" build="p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quantum cyclotron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3285507F-1E3A-F942-B035-D3AF3ACBD243}" type="slidenum">
              <a:rPr lang="en-US" altLang="x-none" sz="1400" b="0"/>
              <a:pPr eaLnBrk="1" hangingPunct="1"/>
              <a:t>25</a:t>
            </a:fld>
            <a:endParaRPr lang="en-US" altLang="x-none" sz="1400" b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938" y="0"/>
            <a:ext cx="4691062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5105400" y="1219200"/>
            <a:ext cx="846138" cy="4349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9878" name="TextBox 8"/>
          <p:cNvSpPr txBox="1">
            <a:spLocks noChangeArrowheads="1"/>
          </p:cNvSpPr>
          <p:nvPr/>
        </p:nvSpPr>
        <p:spPr bwMode="auto">
          <a:xfrm>
            <a:off x="4495800" y="34290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No fundamental constants needed!</a:t>
            </a:r>
          </a:p>
        </p:txBody>
      </p:sp>
      <p:pic>
        <p:nvPicPr>
          <p:cNvPr id="10" name="Picture 9" descr="quantcyc_el-ppt-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82746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29200" y="2514600"/>
            <a:ext cx="2949039" cy="8906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5400" y="3987140"/>
            <a:ext cx="2850078" cy="3562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Picture 1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5400" y="4537364"/>
            <a:ext cx="2988623" cy="41563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9883" name="TextBox 18"/>
          <p:cNvSpPr txBox="1">
            <a:spLocks noChangeArrowheads="1"/>
          </p:cNvSpPr>
          <p:nvPr/>
        </p:nvSpPr>
        <p:spPr bwMode="auto">
          <a:xfrm>
            <a:off x="152400" y="1524000"/>
            <a:ext cx="434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Spontaneous emission in the cylindrical trap inhibited by ~140</a:t>
            </a:r>
            <a:endParaRPr lang="en-US" altLang="x-none"/>
          </a:p>
        </p:txBody>
      </p:sp>
      <p:sp>
        <p:nvSpPr>
          <p:cNvPr id="53260" name="TextBox 8"/>
          <p:cNvSpPr txBox="1">
            <a:spLocks noChangeArrowheads="1"/>
          </p:cNvSpPr>
          <p:nvPr/>
        </p:nvSpPr>
        <p:spPr bwMode="auto">
          <a:xfrm>
            <a:off x="76200" y="812800"/>
            <a:ext cx="441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 single electron in a penning trap, cooled to mK temperatures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quantum cyclotron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992C6121-C712-D24F-8B33-E7A57DD61AF4}" type="slidenum">
              <a:rPr lang="en-US" altLang="x-none" sz="1400" b="0"/>
              <a:pPr eaLnBrk="1" hangingPunct="1"/>
              <a:t>26</a:t>
            </a:fld>
            <a:endParaRPr lang="en-US" altLang="x-none" sz="1400" b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990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3163"/>
            <a:ext cx="91440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8"/>
          <p:cNvSpPr txBox="1">
            <a:spLocks noChangeArrowheads="1"/>
          </p:cNvSpPr>
          <p:nvPr/>
        </p:nvSpPr>
        <p:spPr bwMode="auto">
          <a:xfrm>
            <a:off x="304800" y="7620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At 80 mK  all ground state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820CA9BD-1637-FA43-B685-5BD16C17F934}" type="slidenum">
              <a:rPr lang="en-US" altLang="x-none" sz="1400" b="0"/>
              <a:pPr eaLnBrk="1" hangingPunct="1"/>
              <a:t>27</a:t>
            </a:fld>
            <a:endParaRPr lang="en-US" altLang="x-none" sz="1400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sz="1800" dirty="0" smtClean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endParaRPr lang="en-US" sz="12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54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Theory and Experiment</a:t>
            </a:r>
          </a:p>
          <a:p>
            <a:pPr eaLnBrk="1" hangingPunct="1">
              <a:defRPr/>
            </a:pPr>
            <a:endParaRPr lang="en-US" sz="6000" dirty="0" smtClean="0">
              <a:solidFill>
                <a:srgbClr val="FFFF00"/>
              </a:solidFill>
              <a:cs typeface="cmmi10"/>
            </a:endParaRPr>
          </a:p>
          <a:p>
            <a:pPr algn="ctr" eaLnBrk="1" hangingPunct="1">
              <a:defRPr/>
            </a:pPr>
            <a:endParaRPr lang="en-US" sz="6000" dirty="0" smtClean="0">
              <a:solidFill>
                <a:srgbClr val="FFFF00"/>
              </a:solidFill>
              <a:cs typeface="cmmi10"/>
            </a:endParaRPr>
          </a:p>
        </p:txBody>
      </p:sp>
      <p:pic>
        <p:nvPicPr>
          <p:cNvPr id="2" name="Picture 1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6800" y="990600"/>
            <a:ext cx="2678113" cy="8724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5301" name="Picture 2" descr="RemideKinoshi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41148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2" name="Object 2"/>
          <p:cNvGraphicFramePr>
            <a:graphicFrameLocks noChangeAspect="1"/>
          </p:cNvGraphicFramePr>
          <p:nvPr/>
        </p:nvGraphicFramePr>
        <p:xfrm>
          <a:off x="885825" y="1784350"/>
          <a:ext cx="1933575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4" name="Equation" r:id="rId9" imgW="965200" imgH="2235200" progId="Equation.3">
                  <p:embed/>
                </p:oleObj>
              </mc:Choice>
              <mc:Fallback>
                <p:oleObj name="Equation" r:id="rId9" imgW="965200" imgH="2235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1784350"/>
                        <a:ext cx="1933575" cy="447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5"/>
          <p:cNvSpPr>
            <a:spLocks noChangeShapeType="1"/>
          </p:cNvSpPr>
          <p:nvPr/>
        </p:nvSpPr>
        <p:spPr bwMode="auto">
          <a:xfrm flipH="1">
            <a:off x="2954338" y="3238500"/>
            <a:ext cx="1295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3429000" y="3384550"/>
            <a:ext cx="2185988" cy="2025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3733800" y="5470525"/>
            <a:ext cx="52578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E. Remiddi   T. Kinoshita     G. Gabrielse</a:t>
            </a:r>
          </a:p>
        </p:txBody>
      </p:sp>
      <p:sp>
        <p:nvSpPr>
          <p:cNvPr id="16" name="AutoShape 12"/>
          <p:cNvSpPr>
            <a:spLocks/>
          </p:cNvSpPr>
          <p:nvPr/>
        </p:nvSpPr>
        <p:spPr bwMode="auto">
          <a:xfrm>
            <a:off x="2819400" y="4910138"/>
            <a:ext cx="304800" cy="1490662"/>
          </a:xfrm>
          <a:prstGeom prst="rightBrace">
            <a:avLst>
              <a:gd name="adj1" fmla="val 6874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0" y="3886200"/>
            <a:ext cx="152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0000FF"/>
                </a:solidFill>
              </a:rPr>
              <a:t>S. Laporta,  E. Remiddi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0" y="5257800"/>
            <a:ext cx="152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>
                <a:solidFill>
                  <a:srgbClr val="FF0000"/>
                </a:solidFill>
              </a:rPr>
              <a:t>12,672 diagrams</a:t>
            </a:r>
          </a:p>
        </p:txBody>
      </p:sp>
      <p:sp>
        <p:nvSpPr>
          <p:cNvPr id="55309" name="Rectangle 17"/>
          <p:cNvSpPr>
            <a:spLocks noChangeArrowheads="1"/>
          </p:cNvSpPr>
          <p:nvPr/>
        </p:nvSpPr>
        <p:spPr bwMode="auto">
          <a:xfrm>
            <a:off x="1295400" y="5907088"/>
            <a:ext cx="1143000" cy="341312"/>
          </a:xfrm>
          <a:prstGeom prst="rect">
            <a:avLst/>
          </a:prstGeom>
          <a:solidFill>
            <a:srgbClr val="E2FF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20" name="Picture 1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0" y="5698120"/>
            <a:ext cx="1219200" cy="5722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5311" name="Picture 2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6400800"/>
            <a:ext cx="733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12" name="Group 27"/>
          <p:cNvGrpSpPr>
            <a:grpSpLocks/>
          </p:cNvGrpSpPr>
          <p:nvPr/>
        </p:nvGrpSpPr>
        <p:grpSpPr bwMode="auto">
          <a:xfrm>
            <a:off x="3886200" y="6019800"/>
            <a:ext cx="5076825" cy="777875"/>
            <a:chOff x="2514" y="3686"/>
            <a:chExt cx="3198" cy="490"/>
          </a:xfrm>
        </p:grpSpPr>
        <p:sp>
          <p:nvSpPr>
            <p:cNvPr id="55314" name="Rectangle 23"/>
            <p:cNvSpPr>
              <a:spLocks noChangeArrowheads="1"/>
            </p:cNvSpPr>
            <p:nvPr/>
          </p:nvSpPr>
          <p:spPr bwMode="auto">
            <a:xfrm>
              <a:off x="2514" y="3686"/>
              <a:ext cx="3198" cy="49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pic>
          <p:nvPicPr>
            <p:cNvPr id="55315" name="Picture 25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" y="3727"/>
              <a:ext cx="315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13" name="Line 7"/>
          <p:cNvSpPr>
            <a:spLocks noChangeShapeType="1"/>
          </p:cNvSpPr>
          <p:nvPr/>
        </p:nvSpPr>
        <p:spPr bwMode="auto">
          <a:xfrm>
            <a:off x="6843713" y="2952750"/>
            <a:ext cx="177800" cy="32813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and 10</a:t>
            </a:r>
            <a:r>
              <a:rPr lang="en-US" baseline="30000" dirty="0" smtClean="0"/>
              <a:t>th</a:t>
            </a:r>
            <a:r>
              <a:rPr lang="en-US" dirty="0" smtClean="0"/>
              <a:t> order QED calculations analytically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8790BF7A-DB55-D349-92F3-61A09587F283}" type="slidenum">
              <a:rPr lang="en-US" altLang="x-none" sz="1400" b="0"/>
              <a:pPr eaLnBrk="1" hangingPunct="1"/>
              <a:t>28</a:t>
            </a:fld>
            <a:endParaRPr lang="en-US" altLang="x-none" sz="1400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07" y="719518"/>
            <a:ext cx="8069593" cy="606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544512"/>
          </a:xfrm>
        </p:spPr>
        <p:txBody>
          <a:bodyPr/>
          <a:lstStyle/>
          <a:p>
            <a:pPr>
              <a:defRPr/>
            </a:pPr>
            <a:r>
              <a:rPr lang="en-US" dirty="0"/>
              <a:t>Experiment and Theory for </a:t>
            </a:r>
            <a:r>
              <a:rPr lang="en-US" sz="3600" dirty="0" err="1">
                <a:latin typeface="cmmi10" charset="0"/>
                <a:cs typeface="cmmi10" charset="0"/>
              </a:rPr>
              <a:t>a</a:t>
            </a:r>
            <a:r>
              <a:rPr lang="en-US" sz="3600" baseline="-25000" dirty="0" err="1">
                <a:latin typeface="cmmi10" charset="0"/>
                <a:cs typeface="cmmi10" charset="0"/>
              </a:rPr>
              <a:t>e</a:t>
            </a:r>
            <a:r>
              <a:rPr lang="en-US" dirty="0"/>
              <a:t> </a:t>
            </a:r>
          </a:p>
        </p:txBody>
      </p:sp>
      <p:sp>
        <p:nvSpPr>
          <p:cNvPr id="8499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8499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1F65CBAF-E2A0-F640-97CC-7716D47B523F}" type="slidenum">
              <a:rPr lang="en-US" altLang="x-none" sz="1400" b="0"/>
              <a:pPr eaLnBrk="1" hangingPunct="1"/>
              <a:t>29</a:t>
            </a:fld>
            <a:endParaRPr lang="en-US" altLang="x-none" sz="1400" b="0"/>
          </a:p>
        </p:txBody>
      </p:sp>
      <p:pic>
        <p:nvPicPr>
          <p:cNvPr id="19" name="Picture 1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9200" y="2667000"/>
            <a:ext cx="6479431" cy="4071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79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734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685800"/>
            <a:ext cx="908367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2" descr="Screen Shot 2012-09-28 at 1.03.3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75"/>
            <a:ext cx="9144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2600" y="6194422"/>
            <a:ext cx="5408858" cy="4349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79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Picture 19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00" y="5638800"/>
            <a:ext cx="6904312" cy="4779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Dedication of LDM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3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3" y="-25400"/>
            <a:ext cx="440266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9099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Lepton Moment 2010</a:t>
            </a:r>
          </a:p>
        </p:txBody>
      </p:sp>
    </p:spTree>
    <p:extLst>
      <p:ext uri="{BB962C8B-B14F-4D97-AF65-F5344CB8AC3E}">
        <p14:creationId xmlns:p14="http://schemas.microsoft.com/office/powerpoint/2010/main" val="5326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942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1288"/>
            <a:ext cx="8686800" cy="1306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would the inventors of QED think about the </a:t>
            </a:r>
            <a:r>
              <a:rPr lang="en-US" dirty="0" err="1" smtClean="0"/>
              <a:t>astoninshing</a:t>
            </a:r>
            <a:r>
              <a:rPr lang="en-US" dirty="0" smtClean="0"/>
              <a:t> </a:t>
            </a:r>
            <a:r>
              <a:rPr lang="en-US" dirty="0" err="1" smtClean="0"/>
              <a:t>ageement</a:t>
            </a:r>
            <a:r>
              <a:rPr lang="en-US" dirty="0" smtClean="0"/>
              <a:t> between experiment and theory for </a:t>
            </a:r>
            <a:r>
              <a:rPr lang="en-US" dirty="0" err="1" smtClean="0">
                <a:latin typeface="cmmi10"/>
                <a:cs typeface="cmmi10"/>
              </a:rPr>
              <a:t>a</a:t>
            </a:r>
            <a:r>
              <a:rPr lang="en-US" baseline="-25000" dirty="0" err="1" smtClean="0">
                <a:latin typeface="cmmi10"/>
                <a:cs typeface="cmmi10"/>
              </a:rPr>
              <a:t>e</a:t>
            </a:r>
            <a:r>
              <a:rPr lang="en-US" dirty="0"/>
              <a:t>?</a:t>
            </a:r>
            <a:endParaRPr lang="en-US" baseline="30000" dirty="0" smtClean="0"/>
          </a:p>
        </p:txBody>
      </p:sp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90600"/>
            <a:ext cx="20224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5464175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Perhaps she is telling us that she loves sloppiness.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endParaRPr lang="en-US" altLang="ja-JP">
              <a:solidFill>
                <a:srgbClr val="FF0000"/>
              </a:solidFill>
            </a:endParaRPr>
          </a:p>
          <a:p>
            <a:pPr eaLnBrk="1" hangingPunct="1"/>
            <a:r>
              <a:rPr lang="en-US" altLang="x-none"/>
              <a:t>Freeman Dyson (private communication) –  December 2006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7800" y="3598863"/>
            <a:ext cx="88392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The main point was that all of us who put QED  together, including </a:t>
            </a:r>
          </a:p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especially Feynman, considered it a jerry-built and provisional </a:t>
            </a:r>
          </a:p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structure which would either collapse or be replaced by something </a:t>
            </a:r>
          </a:p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more permanent within a few years. So I find it amazing that it has </a:t>
            </a:r>
          </a:p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lasted for fifty years and still agrees with experiments to twelve </a:t>
            </a:r>
          </a:p>
          <a:p>
            <a:pPr eaLnBrk="1" hangingPunct="1"/>
            <a:r>
              <a:rPr lang="en-US" altLang="x-none">
                <a:solidFill>
                  <a:srgbClr val="FF0000"/>
                </a:solidFill>
              </a:rPr>
              <a:t>significant figures. It seems that Nature is telling us something.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3148B71E-A4A6-3048-94BB-3C5385F193BB}" type="slidenum">
              <a:rPr lang="en-US" altLang="x-none" sz="1400" b="0"/>
              <a:pPr eaLnBrk="1" hangingPunct="1"/>
              <a:t>30</a:t>
            </a:fld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396FA8FC-0212-A94F-BF73-7FAB46786098}" type="slidenum">
              <a:rPr lang="en-US" altLang="x-none" sz="1400" b="0"/>
              <a:pPr eaLnBrk="1" hangingPunct="1"/>
              <a:t>31</a:t>
            </a:fld>
            <a:endParaRPr lang="en-US" altLang="x-none" sz="1400" b="0"/>
          </a:p>
        </p:txBody>
      </p:sp>
      <p:sp>
        <p:nvSpPr>
          <p:cNvPr id="6144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8000">
                <a:solidFill>
                  <a:srgbClr val="FFFF00"/>
                </a:solidFill>
              </a:rPr>
              <a:t>The Muon</a:t>
            </a:r>
          </a:p>
        </p:txBody>
      </p:sp>
      <p:pic>
        <p:nvPicPr>
          <p:cNvPr id="61444" name="Picture 3" descr="first_mu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r="8876" b="39781"/>
          <a:stretch>
            <a:fillRect/>
          </a:stretch>
        </p:blipFill>
        <p:spPr bwMode="auto">
          <a:xfrm>
            <a:off x="3657600" y="3044825"/>
            <a:ext cx="54864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90800" y="24384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 </a:t>
            </a:r>
            <a:r>
              <a:rPr lang="ja-JP" altLang="en-US" sz="2400">
                <a:solidFill>
                  <a:srgbClr val="FF0000"/>
                </a:solidFill>
              </a:rPr>
              <a:t>“</a:t>
            </a:r>
            <a:r>
              <a:rPr lang="en-US" altLang="ja-JP" sz="2400">
                <a:solidFill>
                  <a:srgbClr val="FF0000"/>
                </a:solidFill>
              </a:rPr>
              <a:t>a particle of uncertain nature</a:t>
            </a:r>
            <a:r>
              <a:rPr lang="ja-JP" altLang="en-US" sz="2400">
                <a:solidFill>
                  <a:srgbClr val="FF0000"/>
                </a:solidFill>
              </a:rPr>
              <a:t>”</a:t>
            </a:r>
            <a:endParaRPr lang="en-US" altLang="x-none" sz="2400">
              <a:solidFill>
                <a:srgbClr val="FF0000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19600" y="2971800"/>
            <a:ext cx="13716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2400" y="3108325"/>
            <a:ext cx="3276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Paul Kunze,</a:t>
            </a:r>
          </a:p>
          <a:p>
            <a:pPr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Z. Phys.  83, 1 (1933)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6002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First observed in cosmic rays in 1933</a:t>
            </a:r>
          </a:p>
        </p:txBody>
      </p:sp>
      <p:pic>
        <p:nvPicPr>
          <p:cNvPr id="61449" name="Picture 4" descr="Kun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886200"/>
            <a:ext cx="23923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Identified in 1936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D1F30BA0-E161-F342-94B2-8B5004798926}" type="slidenum">
              <a:rPr lang="en-US" altLang="x-none" sz="1400" b="0"/>
              <a:pPr eaLnBrk="1" hangingPunct="1"/>
              <a:t>32</a:t>
            </a:fld>
            <a:endParaRPr lang="en-US" altLang="x-none" sz="1400" b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4419600"/>
            <a:ext cx="7543800" cy="2116138"/>
          </a:xfr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52700" y="1911350"/>
            <a:ext cx="3467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Study of cosmic rays by Seth </a:t>
            </a:r>
            <a:r>
              <a:rPr lang="en-US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Neddermeyer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and    Carl Anderson</a:t>
            </a:r>
            <a:endParaRPr lang="en-US" sz="2400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2470" name="Picture 5" descr="Carl D. And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762000"/>
            <a:ext cx="2371725" cy="33528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eddermey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963613"/>
            <a:ext cx="2206625" cy="2819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 what is the muon?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An excited electron?</a:t>
            </a:r>
          </a:p>
          <a:p>
            <a:pPr lvl="1"/>
            <a:r>
              <a:rPr lang="en-US" altLang="x-none" dirty="0"/>
              <a:t>no, </a:t>
            </a:r>
            <a:r>
              <a:rPr lang="en-US" altLang="x-none" sz="2400" i="1" dirty="0">
                <a:latin typeface="Symbol" charset="2"/>
              </a:rPr>
              <a:t>m</a:t>
            </a:r>
            <a:r>
              <a:rPr lang="en-US" altLang="x-none" sz="2400" dirty="0"/>
              <a:t> → </a:t>
            </a:r>
            <a:r>
              <a:rPr lang="en-US" altLang="x-none" sz="2400" dirty="0">
                <a:latin typeface="cmmi10" charset="0"/>
              </a:rPr>
              <a:t>e</a:t>
            </a:r>
            <a:r>
              <a:rPr lang="en-US" altLang="x-none" sz="2400" dirty="0"/>
              <a:t> </a:t>
            </a:r>
            <a:r>
              <a:rPr lang="en-US" altLang="x-none" sz="2400" i="1" dirty="0">
                <a:latin typeface="Symbol" charset="2"/>
              </a:rPr>
              <a:t>g</a:t>
            </a:r>
            <a:r>
              <a:rPr lang="en-US" altLang="x-none" sz="2400" dirty="0"/>
              <a:t>  </a:t>
            </a:r>
            <a:r>
              <a:rPr lang="en-US" altLang="x-none" dirty="0"/>
              <a:t>was not observed. </a:t>
            </a:r>
          </a:p>
          <a:p>
            <a:r>
              <a:rPr lang="en-US" altLang="x-none" dirty="0"/>
              <a:t>Was it related to the electron?</a:t>
            </a:r>
          </a:p>
          <a:p>
            <a:pPr lvl="1"/>
            <a:r>
              <a:rPr lang="en-US" altLang="x-none" dirty="0"/>
              <a:t>well it</a:t>
            </a:r>
            <a:r>
              <a:rPr lang="en-US" altLang="en-US" dirty="0"/>
              <a:t>’</a:t>
            </a:r>
            <a:r>
              <a:rPr lang="en-US" altLang="x-none" dirty="0"/>
              <a:t>s decay was 3-body, and only		 		an electron was observed</a:t>
            </a:r>
          </a:p>
          <a:p>
            <a:pPr lvl="1"/>
            <a:endParaRPr lang="en-US" altLang="x-none" dirty="0"/>
          </a:p>
          <a:p>
            <a:pPr lvl="1"/>
            <a:endParaRPr lang="en-US" altLang="x-none" dirty="0"/>
          </a:p>
          <a:p>
            <a:pPr lvl="1"/>
            <a:endParaRPr lang="en-US" altLang="x-none" dirty="0"/>
          </a:p>
          <a:p>
            <a:r>
              <a:rPr lang="en-US" altLang="x-none" dirty="0"/>
              <a:t>Did it behave like an electron?</a:t>
            </a:r>
          </a:p>
          <a:p>
            <a:pPr lvl="1"/>
            <a:r>
              <a:rPr lang="en-US" altLang="x-none" dirty="0"/>
              <a:t>conservation of angular momentum could be used to guess that it was spin ½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25121365-237A-4F46-A806-B7EC12A7CD36}" type="slidenum">
              <a:rPr lang="en-US" altLang="x-none" sz="1400" b="0"/>
              <a:pPr eaLnBrk="1" hangingPunct="1"/>
              <a:t>33</a:t>
            </a:fld>
            <a:endParaRPr lang="en-US" altLang="x-none" sz="1400" b="0"/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68613"/>
            <a:ext cx="1676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50"/>
            <a:ext cx="91440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533400" y="3633788"/>
            <a:ext cx="38862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07975" y="3778250"/>
            <a:ext cx="4078288" cy="793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4683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Fitch and Rainwater looked for fine-structure splitting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48C3056B-2F25-854F-B27B-1C68FFFEA0A8}" type="slidenum">
              <a:rPr lang="en-US" altLang="x-none" sz="1400" b="0"/>
              <a:pPr eaLnBrk="1" hangingPunct="1"/>
              <a:t>34</a:t>
            </a:fld>
            <a:endParaRPr lang="en-US" altLang="x-none" sz="1400" b="0"/>
          </a:p>
        </p:txBody>
      </p:sp>
      <p:pic>
        <p:nvPicPr>
          <p:cNvPr id="15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5334000"/>
            <a:ext cx="22098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1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257800"/>
            <a:ext cx="21717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5545" name="TextBox 7"/>
          <p:cNvSpPr txBox="1">
            <a:spLocks noChangeArrowheads="1"/>
          </p:cNvSpPr>
          <p:nvPr/>
        </p:nvSpPr>
        <p:spPr bwMode="auto">
          <a:xfrm>
            <a:off x="381000" y="4572000"/>
            <a:ext cx="640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0"/>
              <a:t>Stop </a:t>
            </a:r>
            <a:r>
              <a:rPr lang="en-US" altLang="x-none" b="0" i="1">
                <a:latin typeface="Symbol" charset="2"/>
              </a:rPr>
              <a:t>m</a:t>
            </a:r>
            <a:r>
              <a:rPr lang="en-US" altLang="x-none" b="0" baseline="30000"/>
              <a:t>-</a:t>
            </a:r>
            <a:r>
              <a:rPr lang="en-US" altLang="x-none" b="0"/>
              <a:t> in matter, forms a muonic Bohr-like atom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00600"/>
            <a:ext cx="8229600" cy="1096963"/>
          </a:xfrm>
        </p:spPr>
        <p:txBody>
          <a:bodyPr/>
          <a:lstStyle/>
          <a:p>
            <a:r>
              <a:rPr lang="en-US" altLang="x-none" sz="2000" dirty="0"/>
              <a:t>The fine-structure splitting depends on the magnetic moment;  the  2</a:t>
            </a:r>
            <a:r>
              <a:rPr lang="en-US" altLang="x-none" sz="2000" dirty="0">
                <a:latin typeface="cmmi10" charset="0"/>
              </a:rPr>
              <a:t>p</a:t>
            </a:r>
            <a:r>
              <a:rPr lang="en-US" altLang="x-none" sz="2000" dirty="0"/>
              <a:t> → 1</a:t>
            </a:r>
            <a:r>
              <a:rPr lang="en-US" altLang="x-none" sz="2000" dirty="0">
                <a:latin typeface="cmmi10" charset="0"/>
              </a:rPr>
              <a:t>s</a:t>
            </a:r>
            <a:r>
              <a:rPr lang="en-US" altLang="x-none" sz="2000" dirty="0"/>
              <a:t> transition is split into 2 lines </a:t>
            </a:r>
          </a:p>
          <a:p>
            <a:r>
              <a:rPr lang="en-US" altLang="x-none" sz="2000" dirty="0"/>
              <a:t>The resolution of the </a:t>
            </a:r>
            <a:r>
              <a:rPr lang="en-US" altLang="x-none" sz="2000" dirty="0" err="1"/>
              <a:t>NaI</a:t>
            </a:r>
            <a:r>
              <a:rPr lang="en-US" altLang="x-none" sz="2000" dirty="0"/>
              <a:t> detector was not sufficient to see 2 lines, only a broad blob – no nonlinear least square fitting program (no root or PAW then)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9982D3B4-F85F-F146-8815-4F357F07E0AF}" type="slidenum">
              <a:rPr lang="en-US" altLang="x-none" sz="1400" b="0"/>
              <a:pPr eaLnBrk="1" hangingPunct="1"/>
              <a:t>35</a:t>
            </a:fld>
            <a:endParaRPr lang="en-US" altLang="x-none" sz="1400" b="0"/>
          </a:p>
        </p:txBody>
      </p:sp>
      <p:sp>
        <p:nvSpPr>
          <p:cNvPr id="66566" name="Rectangle 10"/>
          <p:cNvSpPr>
            <a:spLocks noChangeArrowheads="1"/>
          </p:cNvSpPr>
          <p:nvPr/>
        </p:nvSpPr>
        <p:spPr bwMode="auto">
          <a:xfrm>
            <a:off x="5537200" y="1143000"/>
            <a:ext cx="3378200" cy="3514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pic>
        <p:nvPicPr>
          <p:cNvPr id="66567" name="Picture 9" descr="fss-2p-1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206500"/>
            <a:ext cx="59436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7200" y="1477337"/>
            <a:ext cx="3962400" cy="656242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91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22098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2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917950"/>
            <a:ext cx="21717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3191" r="11702" b="26412"/>
          <a:stretch/>
        </p:blipFill>
        <p:spPr>
          <a:xfrm>
            <a:off x="5410200" y="2465070"/>
            <a:ext cx="3505200" cy="23660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781800" y="76200"/>
            <a:ext cx="21336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9982D3B4-F85F-F146-8815-4F357F07E0AF}" type="slidenum">
              <a:rPr lang="en-US" altLang="x-none" sz="1400" b="0"/>
              <a:pPr eaLnBrk="1" hangingPunct="1"/>
              <a:t>36</a:t>
            </a:fld>
            <a:endParaRPr lang="en-US" altLang="x-none" sz="1400" b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8458200" cy="6604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838200" y="990600"/>
            <a:ext cx="4572000" cy="5257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886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4600" y="381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using Ge(Li) detector</a:t>
            </a:r>
          </a:p>
        </p:txBody>
      </p:sp>
    </p:spTree>
    <p:extLst>
      <p:ext uri="{BB962C8B-B14F-4D97-AF65-F5344CB8AC3E}">
        <p14:creationId xmlns:p14="http://schemas.microsoft.com/office/powerpoint/2010/main" val="12451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5E201AE8-338D-E143-B16F-7C3DD4E3D75C}" type="slidenum">
              <a:rPr lang="en-US" altLang="x-none" sz="1400" b="0"/>
              <a:pPr eaLnBrk="1" hangingPunct="1"/>
              <a:t>37</a:t>
            </a:fld>
            <a:endParaRPr lang="en-US" altLang="x-none" sz="1400" b="0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381000"/>
            <a:ext cx="86868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F413"/>
                </a:solidFill>
              </a:rPr>
              <a:t>Measuring the Muon Magnetic Dipole Moment</a:t>
            </a:r>
            <a:r>
              <a:rPr lang="en-US" sz="8000" dirty="0" smtClean="0">
                <a:solidFill>
                  <a:srgbClr val="FFF413"/>
                </a:solidFill>
              </a:rPr>
              <a:t/>
            </a:r>
            <a:br>
              <a:rPr lang="en-US" sz="8000" dirty="0" smtClean="0">
                <a:solidFill>
                  <a:srgbClr val="FFF413"/>
                </a:solidFill>
              </a:rPr>
            </a:br>
            <a:r>
              <a:rPr lang="en-US" sz="4800" dirty="0" smtClean="0">
                <a:solidFill>
                  <a:srgbClr val="FFF413"/>
                </a:solidFill>
              </a:rPr>
              <a:t/>
            </a:r>
            <a:br>
              <a:rPr lang="en-US" sz="4800" dirty="0" smtClean="0">
                <a:solidFill>
                  <a:srgbClr val="FFF413"/>
                </a:solidFill>
              </a:rPr>
            </a:br>
            <a:endParaRPr lang="en-US" sz="8000" dirty="0" smtClean="0">
              <a:solidFill>
                <a:srgbClr val="FFF413"/>
              </a:solidFill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9200" y="2708251"/>
            <a:ext cx="6324600" cy="20923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6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5800" y="5562600"/>
            <a:ext cx="3008313" cy="48521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92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7800" y="5181600"/>
            <a:ext cx="2564785" cy="1030494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699985" rotWithShape="0">
                    <a:scrgbClr r="0" g="0" b="0">
                      <a:alpha val="74998"/>
                    </a:scrgbClr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do you know where the spin is, and how fast it rotates?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196D411B-99F8-DF4A-8030-B8F03A26F3BC}" type="slidenum">
              <a:rPr lang="en-US" altLang="x-none" sz="1400" b="0"/>
              <a:pPr eaLnBrk="1" hangingPunct="1"/>
              <a:t>38</a:t>
            </a:fld>
            <a:endParaRPr lang="en-US" altLang="x-none" sz="1400" b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2"/>
            <a:ext cx="91440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Muon Production:   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Arial Unicode MS" charset="0"/>
                <a:cs typeface="Arial Unicode MS" charset="0"/>
              </a:rPr>
              <a:t>→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 + n</a:t>
            </a:r>
            <a:r>
              <a:rPr lang="en-US" i="1" baseline="-25000" dirty="0" smtClean="0">
                <a:latin typeface="Symbol" charset="2"/>
                <a:cs typeface="Symbol" charset="2"/>
              </a:rPr>
              <a:t>m</a:t>
            </a:r>
            <a:endParaRPr lang="en-US" i="1" baseline="-25000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048000"/>
          </a:xfrm>
        </p:spPr>
        <p:txBody>
          <a:bodyPr/>
          <a:lstStyle/>
          <a:p>
            <a:r>
              <a:rPr lang="en-US" altLang="x-none"/>
              <a:t>In the rest frame:</a:t>
            </a:r>
          </a:p>
          <a:p>
            <a:pPr lvl="1"/>
            <a:r>
              <a:rPr lang="en-US" altLang="x-none"/>
              <a:t>Initial spin is 0</a:t>
            </a:r>
          </a:p>
          <a:p>
            <a:pPr lvl="1"/>
            <a:r>
              <a:rPr lang="en-US" altLang="x-none"/>
              <a:t>Final spin is 0 – but the neutrino is left-handed so the muon is polarized!</a:t>
            </a:r>
          </a:p>
          <a:p>
            <a:r>
              <a:rPr lang="en-US" altLang="x-none"/>
              <a:t>In the Lab Frame with a pion beam:</a:t>
            </a:r>
          </a:p>
          <a:p>
            <a:pPr lvl="1"/>
            <a:r>
              <a:rPr lang="en-US" altLang="x-none"/>
              <a:t>the very forward muons (highest energy) are highly polarized</a:t>
            </a:r>
          </a:p>
          <a:p>
            <a:pPr lvl="1"/>
            <a:r>
              <a:rPr lang="en-US" altLang="x-none"/>
              <a:t>the very backward muons (lowest energy) are highly polarized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474D937E-0B75-9849-A053-20D1DEA1D4A1}" type="slidenum">
              <a:rPr lang="en-US" altLang="x-none" sz="1400" b="0"/>
              <a:pPr eaLnBrk="1" hangingPunct="1"/>
              <a:t>39</a:t>
            </a:fld>
            <a:endParaRPr lang="en-US" altLang="x-none" sz="1400" b="0"/>
          </a:p>
        </p:txBody>
      </p:sp>
      <p:pic>
        <p:nvPicPr>
          <p:cNvPr id="69637" name="Picture 5" descr="pion_decay_ls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54864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  (Old New </a:t>
            </a:r>
            <a:r>
              <a:rPr lang="en-US" dirty="0"/>
              <a:t>P</a:t>
            </a:r>
            <a:r>
              <a:rPr lang="en-US" dirty="0" smtClean="0"/>
              <a:t>hysics and new </a:t>
            </a:r>
            <a:r>
              <a:rPr lang="en-US" dirty="0"/>
              <a:t>N</a:t>
            </a:r>
            <a:r>
              <a:rPr lang="en-US" dirty="0" smtClean="0"/>
              <a:t>ew Physics)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534400" cy="5211763"/>
          </a:xfrm>
        </p:spPr>
        <p:txBody>
          <a:bodyPr/>
          <a:lstStyle/>
          <a:p>
            <a:r>
              <a:rPr lang="en-US" altLang="x-none" dirty="0"/>
              <a:t>A few words about magnetic </a:t>
            </a:r>
            <a:r>
              <a:rPr lang="en-US" altLang="x-none" dirty="0" smtClean="0"/>
              <a:t>and electric dipole moments</a:t>
            </a:r>
            <a:endParaRPr lang="en-US" altLang="x-none" dirty="0"/>
          </a:p>
          <a:p>
            <a:r>
              <a:rPr lang="en-US" altLang="x-none" dirty="0" smtClean="0"/>
              <a:t>The electron magnetic moment</a:t>
            </a:r>
          </a:p>
          <a:p>
            <a:pPr lvl="1"/>
            <a:r>
              <a:rPr lang="en-US" altLang="x-none" dirty="0"/>
              <a:t>The beginning: </a:t>
            </a:r>
            <a:r>
              <a:rPr lang="en-US" altLang="x-none" dirty="0" err="1">
                <a:latin typeface="cmmi10" charset="0"/>
              </a:rPr>
              <a:t>g</a:t>
            </a:r>
            <a:r>
              <a:rPr lang="en-US" altLang="x-none" baseline="-25000" dirty="0" err="1">
                <a:latin typeface="cmmi10" charset="0"/>
              </a:rPr>
              <a:t>e</a:t>
            </a:r>
            <a:r>
              <a:rPr lang="en-US" altLang="x-none" dirty="0"/>
              <a:t> </a:t>
            </a:r>
            <a:r>
              <a:rPr lang="en-US" altLang="x-none" dirty="0">
                <a:latin typeface="ＭＳ ゴシック" charset="-128"/>
                <a:ea typeface="ＭＳ ゴシック" charset="-128"/>
              </a:rPr>
              <a:t>≅</a:t>
            </a:r>
            <a:r>
              <a:rPr lang="en-US" altLang="x-none" dirty="0"/>
              <a:t> </a:t>
            </a:r>
            <a:r>
              <a:rPr lang="en-US" altLang="x-none" dirty="0" smtClean="0">
                <a:latin typeface="Symbol" charset="2"/>
              </a:rPr>
              <a:t>2 </a:t>
            </a:r>
            <a:r>
              <a:rPr lang="en-US" altLang="x-none" dirty="0" smtClean="0"/>
              <a:t>and beyond</a:t>
            </a:r>
          </a:p>
          <a:p>
            <a:r>
              <a:rPr lang="en-US" altLang="x-none" dirty="0" smtClean="0"/>
              <a:t>The muon discovery and magnetic moment</a:t>
            </a:r>
          </a:p>
          <a:p>
            <a:pPr lvl="1"/>
            <a:r>
              <a:rPr lang="en-US" altLang="x-none" dirty="0" smtClean="0"/>
              <a:t>The beginning: </a:t>
            </a:r>
            <a:r>
              <a:rPr lang="en-US" altLang="x-none" dirty="0" smtClean="0">
                <a:latin typeface="cmmi10" charset="0"/>
              </a:rPr>
              <a:t>g</a:t>
            </a:r>
            <a:r>
              <a:rPr lang="en-US" altLang="x-none" i="1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x-none" dirty="0" smtClean="0"/>
              <a:t> </a:t>
            </a:r>
            <a:r>
              <a:rPr lang="en-US" altLang="x-none" dirty="0" smtClean="0">
                <a:latin typeface="ＭＳ ゴシック" charset="-128"/>
                <a:ea typeface="ＭＳ ゴシック" charset="-128"/>
              </a:rPr>
              <a:t>≅</a:t>
            </a:r>
            <a:r>
              <a:rPr lang="en-US" altLang="x-none" dirty="0" smtClean="0"/>
              <a:t> </a:t>
            </a:r>
            <a:r>
              <a:rPr lang="en-US" altLang="x-none" dirty="0" smtClean="0">
                <a:latin typeface="Symbol" charset="2"/>
              </a:rPr>
              <a:t>2 </a:t>
            </a:r>
            <a:r>
              <a:rPr lang="en-US" altLang="x-none" dirty="0" smtClean="0"/>
              <a:t>and beyond</a:t>
            </a:r>
          </a:p>
          <a:p>
            <a:r>
              <a:rPr lang="en-US" altLang="x-none" dirty="0" smtClean="0"/>
              <a:t>The search for EDMs</a:t>
            </a:r>
          </a:p>
          <a:p>
            <a:r>
              <a:rPr lang="en-US" altLang="x-none" dirty="0" smtClean="0">
                <a:cs typeface="+mj-cs"/>
              </a:rPr>
              <a:t>The electron EDM</a:t>
            </a:r>
          </a:p>
          <a:p>
            <a:r>
              <a:rPr lang="en-US" altLang="x-none" dirty="0" smtClean="0"/>
              <a:t>Final </a:t>
            </a:r>
            <a:r>
              <a:rPr lang="en-US" altLang="x-none" dirty="0"/>
              <a:t>remarks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C3BD6FC6-C381-5A46-A7AC-D61D5A0DDE52}" type="slidenum">
              <a:rPr lang="en-US" altLang="x-none" sz="1400" b="0"/>
              <a:pPr eaLnBrk="1" hangingPunct="1"/>
              <a:t>4</a:t>
            </a:fld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200400" cy="1143000"/>
          </a:xfrm>
        </p:spPr>
        <p:txBody>
          <a:bodyPr/>
          <a:lstStyle/>
          <a:p>
            <a:pPr>
              <a:defRPr/>
            </a:pPr>
            <a:r>
              <a:rPr lang="en-US" b="0" dirty="0" err="1" smtClean="0"/>
              <a:t>Garwin</a:t>
            </a:r>
            <a:r>
              <a:rPr lang="en-US" b="0" dirty="0" smtClean="0"/>
              <a:t>, Lederman, </a:t>
            </a:r>
            <a:r>
              <a:rPr lang="en-US" b="0" dirty="0" err="1" smtClean="0"/>
              <a:t>Weinrich</a:t>
            </a:r>
            <a:r>
              <a:rPr lang="en-US" b="0" dirty="0" smtClean="0"/>
              <a:t>, </a:t>
            </a:r>
            <a:r>
              <a:rPr lang="pl-PL" b="0" dirty="0" smtClean="0"/>
              <a:t>PR 105,1415 (1957)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02239C2A-BEE8-074D-863C-31F6C8266071}" type="slidenum">
              <a:rPr lang="en-US" altLang="x-none" sz="1400" b="0"/>
              <a:pPr eaLnBrk="1" hangingPunct="1"/>
              <a:t>40</a:t>
            </a:fld>
            <a:endParaRPr lang="en-US" altLang="x-none" sz="1400" b="0"/>
          </a:p>
        </p:txBody>
      </p:sp>
      <p:pic>
        <p:nvPicPr>
          <p:cNvPr id="706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"/>
            <a:ext cx="56515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4324"/>
          <a:stretch>
            <a:fillRect/>
          </a:stretch>
        </p:blipFill>
        <p:spPr bwMode="auto">
          <a:xfrm>
            <a:off x="3384550" y="3276600"/>
            <a:ext cx="56832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6200" y="3494088"/>
            <a:ext cx="3048000" cy="6969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b="0" dirty="0" smtClean="0"/>
              <a:t>Friedman, </a:t>
            </a:r>
            <a:r>
              <a:rPr lang="en-US" b="0" dirty="0" err="1" smtClean="0"/>
              <a:t>Telegdi</a:t>
            </a:r>
            <a:r>
              <a:rPr lang="en-US" b="0" dirty="0" smtClean="0"/>
              <a:t>  PR105, 1681 (1957)</a:t>
            </a:r>
            <a:endParaRPr lang="en-US" b="0" dirty="0"/>
          </a:p>
        </p:txBody>
      </p:sp>
      <p:pic>
        <p:nvPicPr>
          <p:cNvPr id="70663" name="Picture 1" descr="garwin_richard_b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995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" descr="FirstCollisions_LeonLederman-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660525"/>
            <a:ext cx="939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394200"/>
            <a:ext cx="1498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1130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Nevis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838200"/>
            <a:ext cx="4191000" cy="5105400"/>
          </a:xfrm>
        </p:spPr>
        <p:txBody>
          <a:bodyPr/>
          <a:lstStyle/>
          <a:p>
            <a:pPr lvl="1"/>
            <a:r>
              <a:rPr lang="en-US" altLang="x-none">
                <a:solidFill>
                  <a:schemeClr val="bg1"/>
                </a:solidFill>
              </a:rPr>
              <a:t>Produce a beam of </a:t>
            </a:r>
            <a:r>
              <a:rPr lang="en-US" altLang="x-none">
                <a:solidFill>
                  <a:schemeClr val="bg1"/>
                </a:solidFill>
                <a:latin typeface="Symbol" charset="2"/>
              </a:rPr>
              <a:t>p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</a:t>
            </a:r>
            <a:r>
              <a:rPr lang="en-US" altLang="x-none">
                <a:solidFill>
                  <a:schemeClr val="bg1"/>
                </a:solidFill>
              </a:rPr>
              <a:t>,</a:t>
            </a:r>
            <a:r>
              <a:rPr lang="en-US" altLang="x-none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Stop </a:t>
            </a:r>
            <a:r>
              <a:rPr lang="en-US" altLang="x-none">
                <a:solidFill>
                  <a:schemeClr val="bg1"/>
                </a:solidFill>
                <a:latin typeface="Symbol" charset="2"/>
              </a:rPr>
              <a:t>p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</a:t>
            </a:r>
            <a:r>
              <a:rPr lang="en-US" altLang="x-none">
                <a:solidFill>
                  <a:schemeClr val="bg1"/>
                </a:solidFill>
              </a:rPr>
              <a:t> in a carbon degrader, permitting muons to stop in a carbon target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Use a simple telescope to detect </a:t>
            </a:r>
            <a:r>
              <a:rPr lang="en-US" altLang="x-none">
                <a:solidFill>
                  <a:schemeClr val="bg1"/>
                </a:solidFill>
                <a:latin typeface="cmmi10" charset="0"/>
              </a:rPr>
              <a:t>e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</a:t>
            </a:r>
            <a:r>
              <a:rPr lang="en-US" altLang="x-none">
                <a:solidFill>
                  <a:schemeClr val="bg1"/>
                </a:solidFill>
              </a:rPr>
              <a:t>  with </a:t>
            </a:r>
            <a:r>
              <a:rPr lang="en-US" altLang="x-none">
                <a:solidFill>
                  <a:schemeClr val="bg1"/>
                </a:solidFill>
                <a:latin typeface="cmmi10" charset="0"/>
              </a:rPr>
              <a:t>E</a:t>
            </a:r>
            <a:r>
              <a:rPr lang="en-US" altLang="x-none" baseline="-25000">
                <a:solidFill>
                  <a:schemeClr val="bg1"/>
                </a:solidFill>
                <a:latin typeface="cmmi10" charset="0"/>
              </a:rPr>
              <a:t>e</a:t>
            </a:r>
            <a:r>
              <a:rPr lang="en-US" altLang="x-none">
                <a:solidFill>
                  <a:schemeClr val="bg1"/>
                </a:solidFill>
              </a:rPr>
              <a:t> &gt; 25 MeV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count </a:t>
            </a:r>
            <a:r>
              <a:rPr lang="en-US" altLang="x-none">
                <a:solidFill>
                  <a:schemeClr val="bg1"/>
                </a:solidFill>
                <a:latin typeface="cmmi10" charset="0"/>
              </a:rPr>
              <a:t>e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</a:t>
            </a:r>
            <a:r>
              <a:rPr lang="en-US" altLang="x-none">
                <a:solidFill>
                  <a:schemeClr val="bg1"/>
                </a:solidFill>
              </a:rPr>
              <a:t> between 0.75 – 2 </a:t>
            </a:r>
            <a:r>
              <a:rPr lang="en-US" altLang="x-none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chemeClr val="bg1"/>
                </a:solidFill>
              </a:rPr>
              <a:t>s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look for the angular distribution (1 + </a:t>
            </a:r>
            <a:r>
              <a:rPr lang="en-US" altLang="x-none">
                <a:solidFill>
                  <a:schemeClr val="bg1"/>
                </a:solidFill>
                <a:latin typeface="cmmi10" charset="0"/>
              </a:rPr>
              <a:t>a P</a:t>
            </a:r>
            <a:r>
              <a:rPr lang="en-US" altLang="x-none">
                <a:solidFill>
                  <a:schemeClr val="bg1"/>
                </a:solidFill>
              </a:rPr>
              <a:t> cos </a:t>
            </a:r>
            <a:r>
              <a:rPr lang="en-US" altLang="x-none">
                <a:solidFill>
                  <a:schemeClr val="bg1"/>
                </a:solidFill>
                <a:latin typeface="Symbol" charset="2"/>
              </a:rPr>
              <a:t>q</a:t>
            </a:r>
            <a:r>
              <a:rPr lang="en-US" altLang="x-none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However, the counter only samples </a:t>
            </a:r>
            <a:r>
              <a:rPr lang="en-US" altLang="x-none">
                <a:solidFill>
                  <a:schemeClr val="bg1"/>
                </a:solidFill>
                <a:latin typeface="cmmi10" charset="0"/>
              </a:rPr>
              <a:t>e</a:t>
            </a:r>
            <a:r>
              <a:rPr lang="en-US" altLang="x-none" baseline="30000">
                <a:solidFill>
                  <a:schemeClr val="bg1"/>
                </a:solidFill>
                <a:latin typeface="Symbol" charset="2"/>
              </a:rPr>
              <a:t>+ </a:t>
            </a:r>
            <a:r>
              <a:rPr lang="en-US" altLang="x-none">
                <a:solidFill>
                  <a:schemeClr val="bg1"/>
                </a:solidFill>
              </a:rPr>
              <a:t>at 100</a:t>
            </a:r>
            <a:r>
              <a:rPr lang="en-US" altLang="x-none" baseline="30000">
                <a:solidFill>
                  <a:schemeClr val="bg1"/>
                </a:solidFill>
              </a:rPr>
              <a:t>o</a:t>
            </a:r>
          </a:p>
          <a:p>
            <a:pPr lvl="1"/>
            <a:r>
              <a:rPr lang="en-US" altLang="x-none">
                <a:solidFill>
                  <a:schemeClr val="bg1"/>
                </a:solidFill>
              </a:rPr>
              <a:t>Use a B field to rotate the spin, so </a:t>
            </a:r>
            <a:r>
              <a:rPr lang="en-US" altLang="x-none" u="sng">
                <a:solidFill>
                  <a:schemeClr val="bg1"/>
                </a:solidFill>
              </a:rPr>
              <a:t>for a small time window</a:t>
            </a:r>
            <a:r>
              <a:rPr lang="en-US" altLang="x-none">
                <a:solidFill>
                  <a:schemeClr val="bg1"/>
                </a:solidFill>
              </a:rPr>
              <a:t>, the angular distribution is turned into a </a:t>
            </a:r>
            <a:r>
              <a:rPr lang="en-US" altLang="x-none"/>
              <a:t>distribution of counts vs. magnet current</a:t>
            </a:r>
            <a:endParaRPr lang="en-US" altLang="x-none">
              <a:solidFill>
                <a:schemeClr val="bg1"/>
              </a:solidFill>
            </a:endParaRPr>
          </a:p>
          <a:p>
            <a:pPr lvl="1"/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FCEBCF34-6983-E143-8639-21F4B3807DD1}" type="slidenum">
              <a:rPr lang="en-US" altLang="x-none" sz="1400" b="0"/>
              <a:pPr eaLnBrk="1" hangingPunct="1"/>
              <a:t>41</a:t>
            </a:fld>
            <a:endParaRPr lang="en-US" altLang="x-none" sz="1400" b="0"/>
          </a:p>
        </p:txBody>
      </p:sp>
      <p:pic>
        <p:nvPicPr>
          <p:cNvPr id="7270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914400"/>
            <a:ext cx="5270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14"/>
          <p:cNvSpPr>
            <a:spLocks noChangeArrowheads="1"/>
          </p:cNvSpPr>
          <p:nvPr/>
        </p:nvSpPr>
        <p:spPr bwMode="auto">
          <a:xfrm>
            <a:off x="5943600" y="990600"/>
            <a:ext cx="1146175" cy="882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x-none" altLang="x-none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400800" y="974558"/>
            <a:ext cx="76200" cy="3521242"/>
          </a:xfrm>
          <a:prstGeom prst="straightConnector1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712" name="TextBox 15"/>
          <p:cNvSpPr txBox="1">
            <a:spLocks noChangeArrowheads="1"/>
          </p:cNvSpPr>
          <p:nvPr/>
        </p:nvSpPr>
        <p:spPr bwMode="auto">
          <a:xfrm>
            <a:off x="5562600" y="152400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dirty="0">
                <a:solidFill>
                  <a:srgbClr val="FF0000"/>
                </a:solidFill>
              </a:rPr>
              <a:t>85 MeV </a:t>
            </a:r>
            <a:r>
              <a:rPr lang="en-US" altLang="x-none" sz="2800" dirty="0">
                <a:solidFill>
                  <a:srgbClr val="0000D6"/>
                </a:solidFill>
                <a:latin typeface="Symbol" charset="2"/>
              </a:rPr>
              <a:t>p</a:t>
            </a:r>
            <a:r>
              <a:rPr lang="en-US" altLang="x-none" sz="2800" baseline="30000" dirty="0">
                <a:solidFill>
                  <a:srgbClr val="0000D6"/>
                </a:solidFill>
              </a:rPr>
              <a:t>+</a:t>
            </a:r>
            <a:r>
              <a:rPr lang="en-US" altLang="x-none" sz="2800" dirty="0">
                <a:solidFill>
                  <a:srgbClr val="FF0000"/>
                </a:solidFill>
              </a:rPr>
              <a:t>,</a:t>
            </a:r>
            <a:r>
              <a:rPr lang="en-US" altLang="x-none" sz="2800" baseline="30000" dirty="0">
                <a:solidFill>
                  <a:srgbClr val="FF0000"/>
                </a:solidFill>
              </a:rPr>
              <a:t> </a:t>
            </a:r>
            <a:r>
              <a:rPr lang="en-US" altLang="x-none" sz="2800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 altLang="x-none" sz="2800" baseline="30000" dirty="0">
                <a:solidFill>
                  <a:srgbClr val="FF0000"/>
                </a:solidFill>
              </a:rPr>
              <a:t>+</a:t>
            </a:r>
            <a:endParaRPr lang="en-US" altLang="x-none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7200" y="1501775"/>
            <a:ext cx="1981200" cy="101600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D6"/>
                </a:solidFill>
                <a:ea typeface="ＭＳ Ｐゴシック" charset="0"/>
                <a:cs typeface="ＭＳ Ｐゴシック" charset="0"/>
              </a:rPr>
              <a:t>degrader to stop </a:t>
            </a:r>
            <a:r>
              <a:rPr lang="en-US" dirty="0">
                <a:solidFill>
                  <a:srgbClr val="0000D6"/>
                </a:solidFill>
                <a:latin typeface="Symbol" charset="2"/>
                <a:ea typeface="ＭＳ Ｐゴシック" charset="0"/>
                <a:cs typeface="Symbol" charset="2"/>
              </a:rPr>
              <a:t>p</a:t>
            </a:r>
            <a:r>
              <a:rPr lang="en-US" baseline="30000" dirty="0">
                <a:solidFill>
                  <a:srgbClr val="0000D6"/>
                </a:solidFill>
                <a:latin typeface="Symbol" charset="2"/>
                <a:ea typeface="ＭＳ Ｐゴシック" charset="0"/>
                <a:cs typeface="Symbol" charset="2"/>
              </a:rPr>
              <a:t>+ </a:t>
            </a:r>
            <a:r>
              <a:rPr lang="en-US" dirty="0">
                <a:solidFill>
                  <a:srgbClr val="0000D6"/>
                </a:solidFill>
                <a:latin typeface="+mn-lt"/>
                <a:ea typeface="ＭＳ Ｐゴシック" charset="0"/>
                <a:cs typeface="Symbol" charset="2"/>
              </a:rPr>
              <a:t>before C target</a:t>
            </a:r>
          </a:p>
        </p:txBody>
      </p:sp>
      <p:sp>
        <p:nvSpPr>
          <p:cNvPr id="72715" name="TextBox 23"/>
          <p:cNvSpPr txBox="1">
            <a:spLocks noChangeArrowheads="1"/>
          </p:cNvSpPr>
          <p:nvPr/>
        </p:nvSpPr>
        <p:spPr bwMode="auto">
          <a:xfrm rot="1823350">
            <a:off x="4325938" y="4738688"/>
            <a:ext cx="17526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e+ detector counters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629400" y="1042738"/>
            <a:ext cx="0" cy="2614862"/>
          </a:xfrm>
          <a:prstGeom prst="straightConnector1">
            <a:avLst/>
          </a:prstGeom>
          <a:noFill/>
          <a:ln w="114300" cap="flat" cmpd="sng" algn="ctr">
            <a:solidFill>
              <a:srgbClr val="0000D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f</a:t>
            </a:r>
            <a:r>
              <a:rPr lang="en-US" dirty="0" smtClean="0"/>
              <a:t>irst muon spin rotation </a:t>
            </a:r>
            <a:r>
              <a:rPr lang="en-US" dirty="0"/>
              <a:t>e</a:t>
            </a:r>
            <a:r>
              <a:rPr lang="en-US" dirty="0" smtClean="0"/>
              <a:t>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E97DB49D-1EA7-4E4B-8CF3-94815FC31983}" type="slidenum">
              <a:rPr lang="en-US" altLang="x-none" sz="1400" b="0"/>
              <a:pPr eaLnBrk="1" hangingPunct="1"/>
              <a:t>42</a:t>
            </a:fld>
            <a:endParaRPr lang="en-US" altLang="x-none" sz="1400" b="0"/>
          </a:p>
        </p:txBody>
      </p:sp>
      <p:pic>
        <p:nvPicPr>
          <p:cNvPr id="737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5727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24600" y="1981200"/>
            <a:ext cx="2362200" cy="80614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3734" name="TextBox 11"/>
          <p:cNvSpPr txBox="1">
            <a:spLocks noChangeArrowheads="1"/>
          </p:cNvSpPr>
          <p:nvPr/>
        </p:nvSpPr>
        <p:spPr bwMode="auto">
          <a:xfrm>
            <a:off x="6324600" y="13716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solidFill>
                  <a:srgbClr val="FF0000"/>
                </a:solidFill>
              </a:rPr>
              <a:t>Fit to</a:t>
            </a:r>
          </a:p>
        </p:txBody>
      </p:sp>
      <p:sp>
        <p:nvSpPr>
          <p:cNvPr id="73735" name="TextBox 13"/>
          <p:cNvSpPr txBox="1">
            <a:spLocks noChangeArrowheads="1"/>
          </p:cNvSpPr>
          <p:nvPr/>
        </p:nvSpPr>
        <p:spPr bwMode="auto">
          <a:xfrm>
            <a:off x="6096000" y="31242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latin typeface="cmmi10" charset="0"/>
              </a:rPr>
              <a:t>g</a:t>
            </a:r>
            <a:r>
              <a:rPr lang="en-US" altLang="x-none" sz="2800"/>
              <a:t> </a:t>
            </a:r>
            <a:r>
              <a:rPr lang="en-US" altLang="x-none" sz="2800">
                <a:latin typeface="Symbol" charset="2"/>
              </a:rPr>
              <a:t>=</a:t>
            </a:r>
            <a:r>
              <a:rPr lang="en-US" altLang="x-none" sz="2800"/>
              <a:t> </a:t>
            </a:r>
            <a:r>
              <a:rPr lang="en-US" altLang="x-none" sz="2800">
                <a:latin typeface="Symbol" charset="2"/>
              </a:rPr>
              <a:t>2</a:t>
            </a:r>
            <a:r>
              <a:rPr lang="en-US" altLang="x-none" sz="2800"/>
              <a:t>   </a:t>
            </a:r>
            <a:r>
              <a:rPr lang="en-US" altLang="x-none" sz="2400" b="0"/>
              <a:t>± 10%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8700" y="3886200"/>
            <a:ext cx="280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Déjà </a:t>
            </a:r>
            <a:r>
              <a:rPr lang="en-US" i="1" dirty="0" smtClean="0"/>
              <a:t>vu of Stern-</a:t>
            </a:r>
            <a:r>
              <a:rPr lang="en-US" i="1" dirty="0" err="1" smtClean="0"/>
              <a:t>Gerlach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435600"/>
            <a:ext cx="4432300" cy="96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199" y="5715000"/>
            <a:ext cx="290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Times New Roman" charset="0"/>
                <a:ea typeface="Times New Roman" charset="0"/>
                <a:cs typeface="Times New Roman" charset="0"/>
              </a:rPr>
              <a:t>Measures </a:t>
            </a:r>
            <a:r>
              <a:rPr lang="en-US" sz="2800" b="0" dirty="0" smtClean="0">
                <a:latin typeface="cmmi10" charset="0"/>
                <a:ea typeface="cmmi10" charset="0"/>
                <a:cs typeface="cmmi10" charset="0"/>
              </a:rPr>
              <a:t>g</a:t>
            </a:r>
            <a:r>
              <a:rPr lang="en-US" sz="2800" b="0" dirty="0" smtClean="0">
                <a:latin typeface="Times New Roman" charset="0"/>
                <a:ea typeface="Times New Roman" charset="0"/>
                <a:cs typeface="Times New Roman" charset="0"/>
              </a:rPr>
              <a:t> not </a:t>
            </a:r>
            <a:r>
              <a:rPr lang="en-US" sz="2800" b="0" dirty="0" smtClean="0">
                <a:latin typeface="cmmi10" charset="0"/>
                <a:ea typeface="cmmi10" charset="0"/>
                <a:cs typeface="cmmi10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43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8877300" cy="337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5592"/>
          <a:stretch/>
        </p:blipFill>
        <p:spPr>
          <a:xfrm>
            <a:off x="328174" y="620739"/>
            <a:ext cx="8478942" cy="598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6912"/>
          </a:xfrm>
        </p:spPr>
        <p:txBody>
          <a:bodyPr/>
          <a:lstStyle/>
          <a:p>
            <a:r>
              <a:rPr lang="en-US" dirty="0" smtClean="0"/>
              <a:t>“Note added in Proof”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21" t="3634" r="2602"/>
          <a:stretch/>
        </p:blipFill>
        <p:spPr>
          <a:xfrm>
            <a:off x="3188369" y="3208421"/>
            <a:ext cx="6031831" cy="2582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160" r="8253"/>
          <a:stretch/>
        </p:blipFill>
        <p:spPr>
          <a:xfrm>
            <a:off x="-8710" y="3023899"/>
            <a:ext cx="3361510" cy="2157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867400"/>
            <a:ext cx="5678483" cy="579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5877580"/>
            <a:ext cx="2286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x-none" sz="2800" dirty="0">
                <a:solidFill>
                  <a:srgbClr val="FF0000"/>
                </a:solidFill>
                <a:ea typeface="Arial Unicode MS" charset="0"/>
                <a:cs typeface="Arial" charset="0"/>
              </a:rPr>
              <a:t>± </a:t>
            </a:r>
            <a:r>
              <a:rPr lang="en-US" sz="2800" b="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0.7%</a:t>
            </a:r>
          </a:p>
        </p:txBody>
      </p:sp>
    </p:spTree>
    <p:extLst>
      <p:ext uri="{BB962C8B-B14F-4D97-AF65-F5344CB8AC3E}">
        <p14:creationId xmlns:p14="http://schemas.microsoft.com/office/powerpoint/2010/main" val="10390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Final Nevis Experiment: PR 118, 271 (1959)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C03EEB0A-A703-594A-80DD-24FC4F5660BD}" type="slidenum">
              <a:rPr lang="en-US" altLang="x-none" sz="1400" b="0"/>
              <a:pPr eaLnBrk="1" hangingPunct="1"/>
              <a:t>44</a:t>
            </a:fld>
            <a:endParaRPr lang="en-US" altLang="x-none" sz="1400" b="0"/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14400" y="5595938"/>
            <a:ext cx="57912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dirty="0">
                <a:latin typeface="cmmi8" charset="0"/>
              </a:rPr>
              <a:t>g</a:t>
            </a:r>
            <a:r>
              <a:rPr lang="en-US" altLang="x-none" sz="2400" i="1" baseline="-25000" dirty="0">
                <a:latin typeface="Symbol" charset="2"/>
              </a:rPr>
              <a:t>m</a:t>
            </a:r>
            <a:r>
              <a:rPr lang="en-US" altLang="x-none" sz="2400" dirty="0"/>
              <a:t> measured to </a:t>
            </a:r>
            <a:r>
              <a:rPr lang="en-US" altLang="x-none" sz="2400" dirty="0" smtClean="0"/>
              <a:t>(</a:t>
            </a:r>
            <a:r>
              <a:rPr lang="en-US" altLang="x-none" sz="2400" dirty="0"/>
              <a:t>140 ppm)</a:t>
            </a:r>
          </a:p>
          <a:p>
            <a:pPr eaLnBrk="1" hangingPunct="1"/>
            <a:r>
              <a:rPr lang="en-US" altLang="x-none" sz="2800" dirty="0">
                <a:latin typeface="cmmi10" charset="0"/>
              </a:rPr>
              <a:t>a</a:t>
            </a:r>
            <a:r>
              <a:rPr lang="en-US" altLang="x-none" sz="2800" i="1" baseline="-25000" dirty="0">
                <a:latin typeface="Symbol" charset="2"/>
              </a:rPr>
              <a:t>m</a:t>
            </a:r>
            <a:r>
              <a:rPr lang="en-US" altLang="x-none" sz="2400" dirty="0"/>
              <a:t> to </a:t>
            </a:r>
            <a:r>
              <a:rPr lang="en-US" altLang="x-none" sz="2400" baseline="30000" dirty="0" smtClean="0"/>
              <a:t>  </a:t>
            </a:r>
            <a:r>
              <a:rPr lang="en-US" altLang="x-none" sz="2400" dirty="0" smtClean="0"/>
              <a:t> </a:t>
            </a:r>
            <a:r>
              <a:rPr lang="en-US" altLang="x-none" sz="2400" dirty="0"/>
              <a:t>( 12.4%)</a:t>
            </a:r>
            <a:endParaRPr lang="en-US" altLang="x-none" sz="2400" baseline="300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53200" y="5638800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≈ ×3 Kusch and Foley precision </a:t>
            </a:r>
          </a:p>
        </p:txBody>
      </p:sp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2627" y="4737168"/>
            <a:ext cx="6280373" cy="80043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4761" name="TextBox 2"/>
          <p:cNvSpPr txBox="1">
            <a:spLocks noChangeArrowheads="1"/>
          </p:cNvSpPr>
          <p:nvPr/>
        </p:nvSpPr>
        <p:spPr bwMode="auto">
          <a:xfrm>
            <a:off x="304800" y="5029200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Note added in proof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2241092">
            <a:off x="-696913" y="2901147"/>
            <a:ext cx="10448926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dirty="0">
                <a:solidFill>
                  <a:srgbClr val="FF0000"/>
                </a:solidFill>
              </a:rPr>
              <a:t>In a magnetic field the muon behaves like a heavy electron</a:t>
            </a:r>
            <a:r>
              <a:rPr lang="en-US" altLang="x-none" sz="2800" dirty="0" smtClean="0">
                <a:solidFill>
                  <a:srgbClr val="FF0000"/>
                </a:solidFill>
              </a:rPr>
              <a:t>!</a:t>
            </a:r>
          </a:p>
          <a:p>
            <a:pPr eaLnBrk="1" hangingPunct="1"/>
            <a:r>
              <a:rPr lang="en-US" altLang="x-none" sz="2800" dirty="0" smtClean="0">
                <a:solidFill>
                  <a:srgbClr val="FF0000"/>
                </a:solidFill>
              </a:rPr>
              <a:t>The generation structure of the Standard Model</a:t>
            </a:r>
            <a:endParaRPr lang="en-US" altLang="x-none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Spin Equations with an electric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Motional magnetic field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45</a:t>
            </a:fld>
            <a:endParaRPr lang="en-US" altLang="x-none"/>
          </a:p>
        </p:txBody>
      </p:sp>
      <p:pic>
        <p:nvPicPr>
          <p:cNvPr id="6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520825"/>
            <a:ext cx="82057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7010400" y="1295400"/>
            <a:ext cx="1676400" cy="152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4267200" y="1217613"/>
            <a:ext cx="3886200" cy="1449387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82000" y="685800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b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34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bg1"/>
                </a:solidFill>
                <a:cs typeface="Arial" charset="0"/>
              </a:rPr>
              <a:t>- p. </a:t>
            </a:r>
            <a:fld id="{8953DBC1-66B4-CF4D-A0E5-03E8B8E3DD58}" type="slidenum">
              <a:rPr lang="en-US" sz="1400" b="0">
                <a:solidFill>
                  <a:schemeClr val="bg1"/>
                </a:solidFill>
                <a:cs typeface="Arial" charset="0"/>
              </a:rPr>
              <a:pPr eaLnBrk="1" hangingPunct="1"/>
              <a:t>46</a:t>
            </a:fld>
            <a:endParaRPr lang="en-US" sz="1400" b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8610600" cy="59848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Brookhaven Lab: E821 </a:t>
            </a:r>
            <a:r>
              <a:rPr lang="en-US" dirty="0">
                <a:latin typeface="Arial" charset="0"/>
                <a:cs typeface="Arial" charset="0"/>
              </a:rPr>
              <a:t>Arrival time </a:t>
            </a:r>
            <a:r>
              <a:rPr lang="en-US" dirty="0" smtClean="0">
                <a:latin typeface="Arial" charset="0"/>
                <a:cs typeface="Arial" charset="0"/>
              </a:rPr>
              <a:t>spectrum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m </a:t>
            </a:r>
            <a:r>
              <a:rPr lang="en-US" baseline="30000" dirty="0" smtClean="0">
                <a:latin typeface="Arial" charset="0"/>
                <a:cs typeface="Arial" charset="0"/>
              </a:rPr>
              <a:t>-</a:t>
            </a:r>
            <a:endParaRPr lang="en-US" sz="2000" baseline="30000" dirty="0">
              <a:latin typeface="Arial" charset="0"/>
              <a:cs typeface="Arial" charset="0"/>
            </a:endParaRPr>
          </a:p>
        </p:txBody>
      </p:sp>
      <p:sp>
        <p:nvSpPr>
          <p:cNvPr id="14233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000" smtClean="0">
                <a:solidFill>
                  <a:schemeClr val="bg1"/>
                </a:solidFill>
                <a:cs typeface="Arial" charset="0"/>
              </a:rPr>
              <a:t>Ultrasensitive Experiments - B. Lee Roberts - Fermilab – 29 November 2017</a:t>
            </a:r>
            <a:endParaRPr lang="en-US" sz="14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841" y="685800"/>
            <a:ext cx="7851218" cy="56927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5845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3350"/>
            <a:ext cx="671988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8600" y="2057400"/>
            <a:ext cx="8382000" cy="4438650"/>
            <a:chOff x="228600" y="2057400"/>
            <a:chExt cx="8382000" cy="4438648"/>
          </a:xfrm>
        </p:grpSpPr>
        <p:pic>
          <p:nvPicPr>
            <p:cNvPr id="142345" name="Picture 2" descr="wiggle0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20926" r="3989" b="10056"/>
            <a:stretch>
              <a:fillRect/>
            </a:stretch>
          </p:blipFill>
          <p:spPr bwMode="auto">
            <a:xfrm>
              <a:off x="228600" y="2057400"/>
              <a:ext cx="6769582" cy="411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6" name="TextBox 3"/>
            <p:cNvSpPr txBox="1">
              <a:spLocks noChangeArrowheads="1"/>
            </p:cNvSpPr>
            <p:nvPr/>
          </p:nvSpPr>
          <p:spPr bwMode="auto">
            <a:xfrm>
              <a:off x="2895600" y="6095944"/>
              <a:ext cx="4343400" cy="40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FF33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</a:rPr>
                <a:t>Time modulo 100 </a:t>
              </a:r>
              <a:r>
                <a:rPr lang="en-US">
                  <a:solidFill>
                    <a:schemeClr val="bg1"/>
                  </a:solidFill>
                  <a:latin typeface="Symbol" charset="0"/>
                  <a:cs typeface="Symbol" charset="0"/>
                </a:rPr>
                <a:t>m</a:t>
              </a:r>
              <a:r>
                <a:rPr lang="en-US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6858000" y="2755900"/>
              <a:ext cx="1752600" cy="3162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    0 – 100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0" kern="0" dirty="0">
                  <a:solidFill>
                    <a:sysClr val="windowText" lastClr="000000"/>
                  </a:solidFill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100 – 200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ysClr val="windowText" lastClr="000000"/>
                  </a:solidFill>
                </a:rPr>
                <a:t>   </a:t>
              </a:r>
              <a:r>
                <a:rPr lang="en-US" sz="800" b="0" kern="0" dirty="0">
                  <a:solidFill>
                    <a:sysClr val="windowText" lastClr="000000"/>
                  </a:solidFill>
                </a:rPr>
                <a:t>     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200 – 300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0" kern="0" dirty="0">
                  <a:solidFill>
                    <a:sysClr val="windowText" lastClr="000000"/>
                  </a:solidFill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300 – 400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0" kern="0" dirty="0">
                  <a:solidFill>
                    <a:sysClr val="windowText" lastClr="000000"/>
                  </a:solidFill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400 – 500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0" kern="0" dirty="0">
                  <a:solidFill>
                    <a:sysClr val="windowText" lastClr="000000"/>
                  </a:solidFill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500 – 600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0" kern="0" dirty="0">
                  <a:solidFill>
                    <a:sysClr val="windowText" lastClr="000000"/>
                  </a:solidFill>
                </a:rPr>
                <a:t>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sysClr val="windowText" lastClr="000000"/>
                  </a:solidFill>
                </a:rPr>
                <a:t>600 – 700 </a:t>
              </a:r>
              <a:r>
                <a:rPr lang="en-US" sz="1800" b="0" kern="0" dirty="0" err="1">
                  <a:solidFill>
                    <a:sysClr val="windowText" lastClr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0" kern="0" dirty="0" err="1">
                  <a:solidFill>
                    <a:sysClr val="windowText" lastClr="000000"/>
                  </a:solidFill>
                </a:rPr>
                <a:t>s</a:t>
              </a:r>
              <a:endParaRPr lang="en-US" sz="1800" b="0" kern="0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>
            <a:off x="1282700" y="2686050"/>
            <a:ext cx="3668713" cy="2857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40424">
            <a:off x="1235075" y="2149475"/>
            <a:ext cx="45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FF33C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Symbol" charset="0"/>
                <a:cs typeface="Symbol" charset="0"/>
              </a:rPr>
              <a:t>gt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95800"/>
            <a:ext cx="5156200" cy="13843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777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E821 Results; It’s now 60 years since </a:t>
            </a:r>
            <a:r>
              <a:rPr lang="en-US" dirty="0" err="1" smtClean="0"/>
              <a:t>Garwin</a:t>
            </a:r>
            <a:r>
              <a:rPr lang="en-US" dirty="0" smtClean="0"/>
              <a:t>, Lederman, </a:t>
            </a:r>
            <a:r>
              <a:rPr lang="en-US" dirty="0" err="1" smtClean="0"/>
              <a:t>Weinrich</a:t>
            </a:r>
            <a:r>
              <a:rPr lang="en-US" dirty="0" smtClean="0"/>
              <a:t> measured g=2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47</a:t>
            </a:fld>
            <a:endParaRPr lang="en-US" altLang="x-non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965360"/>
            <a:ext cx="5105400" cy="433776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6083300"/>
            <a:ext cx="914400" cy="330200"/>
          </a:xfrm>
          <a:prstGeom prst="rect">
            <a:avLst/>
          </a:prstGeom>
        </p:spPr>
      </p:pic>
      <p:pic>
        <p:nvPicPr>
          <p:cNvPr id="10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08612"/>
            <a:ext cx="74215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99163"/>
            <a:ext cx="501491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0"/>
          <a:stretch/>
        </p:blipFill>
        <p:spPr>
          <a:xfrm>
            <a:off x="5969000" y="1066800"/>
            <a:ext cx="2108200" cy="28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D6B8D55D-66D7-6D4D-B343-1EEC287DDF1F}" type="slidenum">
              <a:rPr lang="en-US" altLang="x-none" sz="1200" b="0"/>
              <a:pPr eaLnBrk="1" hangingPunct="1"/>
              <a:t>48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9131300" cy="6843712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6000" smtClean="0">
                <a:solidFill>
                  <a:srgbClr val="FFFF00"/>
                </a:solidFill>
              </a:rPr>
              <a:t>Electric Dipole Moment: The search for non-SM CP </a:t>
            </a:r>
            <a:br>
              <a:rPr lang="en-US" sz="6000" smtClean="0">
                <a:solidFill>
                  <a:srgbClr val="FFFF00"/>
                </a:solidFill>
              </a:rPr>
            </a:br>
            <a:r>
              <a:rPr lang="en-US" sz="6000" smtClean="0">
                <a:solidFill>
                  <a:srgbClr val="FFFF00"/>
                </a:solidFill>
              </a:rPr>
              <a:t/>
            </a:r>
            <a:br>
              <a:rPr lang="en-US" sz="6000" smtClean="0">
                <a:solidFill>
                  <a:srgbClr val="FFFF00"/>
                </a:solidFill>
              </a:rPr>
            </a:br>
            <a:endParaRPr lang="en-US" sz="6000" smtClean="0">
              <a:solidFill>
                <a:srgbClr val="FFFF00"/>
              </a:solidFill>
            </a:endParaRPr>
          </a:p>
        </p:txBody>
      </p:sp>
      <p:pic>
        <p:nvPicPr>
          <p:cNvPr id="695307" name="Picture 11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32766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5308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3363"/>
            <a:ext cx="304800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5310" name="Line 14"/>
          <p:cNvSpPr>
            <a:spLocks noChangeShapeType="1"/>
          </p:cNvSpPr>
          <p:nvPr/>
        </p:nvSpPr>
        <p:spPr bwMode="auto">
          <a:xfrm flipH="1">
            <a:off x="152400" y="3048000"/>
            <a:ext cx="9144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92167" name="Picture 15" descr="ramsey_norman_f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8" t="5209" b="9805"/>
          <a:stretch>
            <a:fillRect/>
          </a:stretch>
        </p:blipFill>
        <p:spPr bwMode="auto">
          <a:xfrm>
            <a:off x="6677025" y="2971800"/>
            <a:ext cx="2466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17" descr="purcell_edward_f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0"/>
          <a:stretch>
            <a:fillRect/>
          </a:stretch>
        </p:blipFill>
        <p:spPr bwMode="auto">
          <a:xfrm>
            <a:off x="1143000" y="3200400"/>
            <a:ext cx="2732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14" name="Text Box 18"/>
          <p:cNvSpPr txBox="1">
            <a:spLocks noChangeArrowheads="1"/>
          </p:cNvSpPr>
          <p:nvPr/>
        </p:nvSpPr>
        <p:spPr bwMode="auto">
          <a:xfrm>
            <a:off x="304800" y="47244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33CC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695315" name="Text Box 19"/>
          <p:cNvSpPr txBox="1">
            <a:spLocks noChangeArrowheads="1"/>
          </p:cNvSpPr>
          <p:nvPr/>
        </p:nvSpPr>
        <p:spPr bwMode="auto">
          <a:xfrm>
            <a:off x="3962400" y="5181600"/>
            <a:ext cx="266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F413"/>
                </a:solidFill>
                <a:ea typeface="ＭＳ Ｐゴシック" charset="0"/>
              </a:rPr>
              <a:t>E.M. Purcell and N.F. Ramsey       Phys. Rev. 78 (1950)</a:t>
            </a:r>
          </a:p>
        </p:txBody>
      </p:sp>
      <p:pic>
        <p:nvPicPr>
          <p:cNvPr id="695319" name="Picture 23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23876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5320" name="Text Box 24"/>
          <p:cNvSpPr txBox="1">
            <a:spLocks noChangeArrowheads="1"/>
          </p:cNvSpPr>
          <p:nvPr/>
        </p:nvSpPr>
        <p:spPr bwMode="auto">
          <a:xfrm>
            <a:off x="4038600" y="3352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hlink"/>
                </a:solidFill>
                <a:ea typeface="ＭＳ Ｐゴシック" charset="0"/>
              </a:rPr>
              <a:t>torque</a:t>
            </a:r>
          </a:p>
        </p:txBody>
      </p:sp>
    </p:spTree>
    <p:extLst>
      <p:ext uri="{BB962C8B-B14F-4D97-AF65-F5344CB8AC3E}">
        <p14:creationId xmlns:p14="http://schemas.microsoft.com/office/powerpoint/2010/main" val="7199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934B0880-92E9-9445-847D-DE399DBCD737}" type="slidenum">
              <a:rPr lang="en-US" altLang="x-none" sz="1200" b="0"/>
              <a:pPr eaLnBrk="1" hangingPunct="1"/>
              <a:t>49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936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E.M. Purcell and N.F Ramsey PR 78, 807 (1950)</a:t>
            </a:r>
          </a:p>
        </p:txBody>
      </p:sp>
      <p:pic>
        <p:nvPicPr>
          <p:cNvPr id="93188" name="Picture 5" descr="Purcell-Rams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685800"/>
            <a:ext cx="5437187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966" name="Line 6"/>
          <p:cNvSpPr>
            <a:spLocks noChangeShapeType="1"/>
          </p:cNvSpPr>
          <p:nvPr/>
        </p:nvSpPr>
        <p:spPr bwMode="auto">
          <a:xfrm>
            <a:off x="8458200" y="6477000"/>
            <a:ext cx="457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36967" name="Line 7"/>
          <p:cNvSpPr>
            <a:spLocks noChangeShapeType="1"/>
          </p:cNvSpPr>
          <p:nvPr/>
        </p:nvSpPr>
        <p:spPr bwMode="auto">
          <a:xfrm>
            <a:off x="3962400" y="6705600"/>
            <a:ext cx="2362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36968" name="Text Box 8"/>
          <p:cNvSpPr txBox="1">
            <a:spLocks noChangeArrowheads="1"/>
          </p:cNvSpPr>
          <p:nvPr/>
        </p:nvSpPr>
        <p:spPr bwMode="auto">
          <a:xfrm>
            <a:off x="76200" y="12192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>
                <a:solidFill>
                  <a:schemeClr val="hlink"/>
                </a:solidFill>
              </a:rPr>
              <a:t>“</a:t>
            </a:r>
            <a:r>
              <a:rPr lang="en-US" altLang="ja-JP" sz="2400">
                <a:solidFill>
                  <a:schemeClr val="hlink"/>
                </a:solidFill>
              </a:rPr>
              <a:t>raises directly the question of parity</a:t>
            </a:r>
            <a:r>
              <a:rPr lang="ja-JP" altLang="en-US" sz="2400">
                <a:solidFill>
                  <a:schemeClr val="hlink"/>
                </a:solidFill>
              </a:rPr>
              <a:t>”</a:t>
            </a:r>
            <a:endParaRPr lang="en-US" altLang="x-none" sz="240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696912"/>
          </a:xfrm>
        </p:spPr>
        <p:txBody>
          <a:bodyPr/>
          <a:lstStyle/>
          <a:p>
            <a:pPr marL="400050" lvl="1" indent="0">
              <a:buFontTx/>
              <a:buNone/>
            </a:pPr>
            <a:r>
              <a:rPr lang="en-US" altLang="x-none" sz="3200" dirty="0" smtClean="0">
                <a:ea typeface="ＭＳ Ｐゴシック" charset="-128"/>
              </a:rPr>
              <a:t>Goal: To </a:t>
            </a:r>
            <a:r>
              <a:rPr lang="en-US" altLang="x-none" sz="3200" dirty="0">
                <a:ea typeface="ＭＳ Ｐゴシック" charset="-128"/>
              </a:rPr>
              <a:t>understand how nature works</a:t>
            </a:r>
            <a:r>
              <a:rPr lang="en-US" altLang="x-none" sz="3200" dirty="0" smtClean="0">
                <a:ea typeface="ＭＳ Ｐゴシック" charset="-128"/>
              </a:rPr>
              <a:t>.</a:t>
            </a:r>
            <a:endParaRPr lang="en-US" altLang="x-none" sz="3200" dirty="0"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FontTx/>
              <a:buAutoNum type="arabicPeriod"/>
            </a:pPr>
            <a:endParaRPr lang="en-US" altLang="x-none" dirty="0">
              <a:ea typeface="ＭＳ Ｐゴシック" charset="-128"/>
            </a:endParaRPr>
          </a:p>
          <a:p>
            <a:pPr marL="457200" indent="-457200">
              <a:buFontTx/>
              <a:buNone/>
            </a:pPr>
            <a:r>
              <a:rPr lang="en-US" altLang="x-none" dirty="0">
                <a:solidFill>
                  <a:schemeClr val="bg1"/>
                </a:solidFill>
              </a:rPr>
              <a:t>     </a:t>
            </a:r>
            <a:r>
              <a:rPr lang="en-US" altLang="x-none" sz="2800" dirty="0">
                <a:solidFill>
                  <a:schemeClr val="bg1"/>
                </a:solidFill>
              </a:rPr>
              <a:t>Remember that quantum mechanics was once          </a:t>
            </a:r>
            <a:r>
              <a:rPr lang="en-US" altLang="en-US" sz="2800" dirty="0">
                <a:solidFill>
                  <a:schemeClr val="bg1"/>
                </a:solidFill>
              </a:rPr>
              <a:t>“</a:t>
            </a:r>
            <a:r>
              <a:rPr lang="en-US" altLang="ja-JP" sz="2800" dirty="0">
                <a:solidFill>
                  <a:schemeClr val="bg1"/>
                </a:solidFill>
              </a:rPr>
              <a:t>new physics</a:t>
            </a:r>
            <a:r>
              <a:rPr lang="en-US" altLang="en-US" sz="2800" dirty="0">
                <a:solidFill>
                  <a:schemeClr val="bg1"/>
                </a:solidFill>
              </a:rPr>
              <a:t>”</a:t>
            </a:r>
            <a:r>
              <a:rPr lang="en-US" altLang="ja-JP" sz="2800" dirty="0">
                <a:solidFill>
                  <a:schemeClr val="bg1"/>
                </a:solidFill>
              </a:rPr>
              <a:t> and everything we know is built on the pioneering work of Schrodinger, Heisenberg, Thomas, </a:t>
            </a:r>
            <a:r>
              <a:rPr lang="en-US" altLang="ja-JP" sz="2800" dirty="0" err="1">
                <a:solidFill>
                  <a:schemeClr val="bg1"/>
                </a:solidFill>
              </a:rPr>
              <a:t>Uhlenbeck</a:t>
            </a:r>
            <a:r>
              <a:rPr lang="en-US" altLang="ja-JP" sz="2800" dirty="0">
                <a:solidFill>
                  <a:schemeClr val="bg1"/>
                </a:solidFill>
              </a:rPr>
              <a:t> and </a:t>
            </a:r>
            <a:r>
              <a:rPr lang="en-US" altLang="ja-JP" sz="2800" dirty="0" err="1">
                <a:solidFill>
                  <a:schemeClr val="bg1"/>
                </a:solidFill>
              </a:rPr>
              <a:t>Goudsmit</a:t>
            </a:r>
            <a:r>
              <a:rPr lang="en-US" altLang="ja-JP" sz="2800" dirty="0">
                <a:solidFill>
                  <a:schemeClr val="bg1"/>
                </a:solidFill>
              </a:rPr>
              <a:t>, 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None/>
            </a:pPr>
            <a:r>
              <a:rPr lang="en-US" altLang="x-none" sz="2800" dirty="0">
                <a:solidFill>
                  <a:schemeClr val="bg1"/>
                </a:solidFill>
              </a:rPr>
              <a:t>	</a:t>
            </a:r>
            <a:r>
              <a:rPr lang="en-US" altLang="x-none" sz="2800" dirty="0" smtClean="0">
                <a:solidFill>
                  <a:schemeClr val="bg1"/>
                </a:solidFill>
              </a:rPr>
              <a:t>and </a:t>
            </a:r>
            <a:r>
              <a:rPr lang="en-US" altLang="x-none" sz="2800" u="sng" dirty="0">
                <a:solidFill>
                  <a:schemeClr val="bg1"/>
                </a:solidFill>
              </a:rPr>
              <a:t>especially  Dirac</a:t>
            </a:r>
            <a:r>
              <a:rPr lang="en-US" altLang="x-none" sz="2800" dirty="0">
                <a:solidFill>
                  <a:schemeClr val="bg1"/>
                </a:solidFill>
              </a:rPr>
              <a:t>, who produced </a:t>
            </a:r>
            <a:r>
              <a:rPr lang="en-US" altLang="x-none" sz="2800" dirty="0" smtClean="0">
                <a:solidFill>
                  <a:schemeClr val="bg1"/>
                </a:solidFill>
              </a:rPr>
              <a:t>the</a:t>
            </a:r>
            <a:r>
              <a:rPr lang="en-US" altLang="x-none" sz="2800" dirty="0">
                <a:solidFill>
                  <a:schemeClr val="bg1"/>
                </a:solidFill>
              </a:rPr>
              <a:t> </a:t>
            </a:r>
            <a:r>
              <a:rPr lang="en-US" altLang="x-none" sz="2800" dirty="0" smtClean="0">
                <a:solidFill>
                  <a:schemeClr val="bg1"/>
                </a:solidFill>
              </a:rPr>
              <a:t>famous factor </a:t>
            </a:r>
            <a:r>
              <a:rPr lang="en-US" altLang="ja-JP" sz="2800" dirty="0" smtClean="0">
                <a:solidFill>
                  <a:schemeClr val="bg1"/>
                </a:solidFill>
              </a:rPr>
              <a:t>(</a:t>
            </a:r>
            <a:r>
              <a:rPr lang="en-US" altLang="ja-JP" sz="2800" dirty="0" smtClean="0">
                <a:solidFill>
                  <a:schemeClr val="bg1"/>
                </a:solidFill>
                <a:latin typeface="cmmi10" charset="0"/>
              </a:rPr>
              <a:t>g</a:t>
            </a:r>
            <a:r>
              <a:rPr lang="en-US" altLang="ja-JP" sz="2800" dirty="0" smtClean="0">
                <a:solidFill>
                  <a:schemeClr val="bg1"/>
                </a:solidFill>
              </a:rPr>
              <a:t> </a:t>
            </a:r>
            <a:r>
              <a:rPr lang="en-US" altLang="ja-JP" sz="2800" dirty="0">
                <a:solidFill>
                  <a:schemeClr val="bg1"/>
                </a:solidFill>
              </a:rPr>
              <a:t>= </a:t>
            </a:r>
            <a:r>
              <a:rPr lang="en-US" altLang="ja-JP" sz="28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altLang="ja-JP" sz="2800" dirty="0" smtClean="0">
                <a:solidFill>
                  <a:schemeClr val="bg1"/>
                </a:solidFill>
              </a:rPr>
              <a:t>); </a:t>
            </a:r>
            <a:r>
              <a:rPr lang="en-US" altLang="ja-JP" sz="2800" dirty="0">
                <a:solidFill>
                  <a:schemeClr val="bg1"/>
                </a:solidFill>
              </a:rPr>
              <a:t>along with the foundation for modern field theory which assumes the Dirac equation as the beginning. </a:t>
            </a:r>
          </a:p>
          <a:p>
            <a:pPr marL="457200" indent="-457200">
              <a:buFontTx/>
              <a:buNone/>
            </a:pPr>
            <a:r>
              <a:rPr lang="en-US" altLang="x-none" sz="2800" dirty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x-none" sz="1000" b="0" smtClean="0"/>
              <a:t>Ultrasensitive Experiments - B. Lee Roberts - Fermilab – 29 November 2017</a:t>
            </a:r>
            <a:endParaRPr lang="en-US" altLang="x-none" sz="14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p. </a:t>
            </a:r>
            <a:fld id="{D266443C-449A-4C48-B8F2-EAD0E11A9563}" type="slidenum">
              <a:rPr lang="en-US" altLang="x-none" sz="1400" b="0"/>
              <a:pPr eaLnBrk="1" hangingPunct="1"/>
              <a:t>5</a:t>
            </a:fld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0349626E-369D-424A-9C07-F23728E9E5A8}" type="slidenum">
              <a:rPr lang="en-US" altLang="x-none" sz="1200" b="0"/>
              <a:pPr eaLnBrk="1" hangingPunct="1"/>
              <a:t>50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9131300" cy="2119312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6000" smtClean="0">
                <a:solidFill>
                  <a:srgbClr val="FFFF00"/>
                </a:solidFill>
              </a:rPr>
              <a:t>Electric Dipole Moment: P T    </a:t>
            </a:r>
            <a:endParaRPr lang="en-US" smtClean="0"/>
          </a:p>
        </p:txBody>
      </p:sp>
      <p:sp>
        <p:nvSpPr>
          <p:cNvPr id="694275" name="Line 3"/>
          <p:cNvSpPr>
            <a:spLocks noChangeShapeType="1"/>
          </p:cNvSpPr>
          <p:nvPr/>
        </p:nvSpPr>
        <p:spPr bwMode="auto">
          <a:xfrm flipH="1">
            <a:off x="76200" y="1143000"/>
            <a:ext cx="5334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76" name="Oval 4"/>
          <p:cNvSpPr>
            <a:spLocks noChangeArrowheads="1"/>
          </p:cNvSpPr>
          <p:nvPr/>
        </p:nvSpPr>
        <p:spPr bwMode="auto">
          <a:xfrm>
            <a:off x="3429000" y="2286000"/>
            <a:ext cx="1295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694277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4278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39624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427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0146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4280" name="Text Box 8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b="0" dirty="0"/>
              <a:t>If </a:t>
            </a:r>
            <a:r>
              <a:rPr lang="en-US" altLang="x-none" sz="2800" b="0" i="1" dirty="0"/>
              <a:t>CPT</a:t>
            </a:r>
            <a:r>
              <a:rPr lang="en-US" altLang="x-none" sz="2800" b="0" dirty="0"/>
              <a:t> is valid</a:t>
            </a:r>
            <a:r>
              <a:rPr lang="en-US" altLang="x-none" sz="2800" b="0" dirty="0" smtClean="0"/>
              <a:t>, the </a:t>
            </a:r>
            <a:r>
              <a:rPr lang="en-US" altLang="x-none" sz="2800" b="0" i="1" dirty="0" smtClean="0"/>
              <a:t>T</a:t>
            </a:r>
            <a:r>
              <a:rPr lang="en-US" altLang="x-none" sz="2800" b="0" dirty="0" smtClean="0"/>
              <a:t> violation of an </a:t>
            </a:r>
            <a:r>
              <a:rPr lang="en-US" altLang="x-none" sz="2800" b="0" dirty="0"/>
              <a:t>EDM would imply non-standard model </a:t>
            </a:r>
            <a:r>
              <a:rPr lang="en-US" altLang="x-none" sz="2800" b="0" dirty="0">
                <a:latin typeface="cmmi8" charset="0"/>
              </a:rPr>
              <a:t>CP</a:t>
            </a:r>
            <a:r>
              <a:rPr lang="en-US" altLang="x-none" sz="2800" b="0" dirty="0"/>
              <a:t>.   </a:t>
            </a:r>
            <a:r>
              <a:rPr lang="en-US" altLang="x-none" sz="2800" b="0" dirty="0">
                <a:solidFill>
                  <a:srgbClr val="FF0000"/>
                </a:solidFill>
              </a:rPr>
              <a:t>Of course, we need new sources of </a:t>
            </a:r>
            <a:r>
              <a:rPr lang="en-US" altLang="x-none" sz="2800" b="0" dirty="0">
                <a:solidFill>
                  <a:srgbClr val="FF0000"/>
                </a:solidFill>
                <a:latin typeface="cmmi8" charset="0"/>
              </a:rPr>
              <a:t>CP</a:t>
            </a:r>
            <a:r>
              <a:rPr lang="en-US" altLang="x-none" sz="2800" b="0" dirty="0">
                <a:solidFill>
                  <a:srgbClr val="FF0000"/>
                </a:solidFill>
              </a:rPr>
              <a:t> to explain why </a:t>
            </a:r>
            <a:r>
              <a:rPr lang="en-US" altLang="x-none" sz="2800" b="0" dirty="0" smtClean="0">
                <a:solidFill>
                  <a:srgbClr val="FF0000"/>
                </a:solidFill>
              </a:rPr>
              <a:t>we’</a:t>
            </a:r>
            <a:r>
              <a:rPr lang="en-US" altLang="ja-JP" sz="2800" b="0" dirty="0" smtClean="0">
                <a:solidFill>
                  <a:srgbClr val="FF0000"/>
                </a:solidFill>
              </a:rPr>
              <a:t>re </a:t>
            </a:r>
            <a:r>
              <a:rPr lang="en-US" altLang="ja-JP" sz="2800" b="0" dirty="0">
                <a:solidFill>
                  <a:srgbClr val="FF0000"/>
                </a:solidFill>
              </a:rPr>
              <a:t>here.</a:t>
            </a:r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694281" name="Line 9"/>
          <p:cNvSpPr>
            <a:spLocks noChangeShapeType="1"/>
          </p:cNvSpPr>
          <p:nvPr/>
        </p:nvSpPr>
        <p:spPr bwMode="auto">
          <a:xfrm flipH="1">
            <a:off x="3276600" y="5989638"/>
            <a:ext cx="620712" cy="350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82" name="Text Box 10"/>
          <p:cNvSpPr txBox="1">
            <a:spLocks noChangeArrowheads="1"/>
          </p:cNvSpPr>
          <p:nvPr/>
        </p:nvSpPr>
        <p:spPr bwMode="auto">
          <a:xfrm>
            <a:off x="4419600" y="3978275"/>
            <a:ext cx="396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0000FF"/>
                </a:solidFill>
                <a:ea typeface="ＭＳ Ｐゴシック" charset="0"/>
              </a:rPr>
              <a:t>Transformation Properties</a:t>
            </a:r>
          </a:p>
        </p:txBody>
      </p:sp>
      <p:pic>
        <p:nvPicPr>
          <p:cNvPr id="694283" name="Picture 1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32766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4284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71563"/>
            <a:ext cx="304800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4285" name="Line 13"/>
          <p:cNvSpPr>
            <a:spLocks noChangeShapeType="1"/>
          </p:cNvSpPr>
          <p:nvPr/>
        </p:nvSpPr>
        <p:spPr bwMode="auto">
          <a:xfrm flipH="1">
            <a:off x="1817688" y="6400800"/>
            <a:ext cx="544512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694286" name="Line 14"/>
          <p:cNvSpPr>
            <a:spLocks noChangeShapeType="1"/>
          </p:cNvSpPr>
          <p:nvPr/>
        </p:nvSpPr>
        <p:spPr bwMode="auto">
          <a:xfrm flipH="1">
            <a:off x="838200" y="1219200"/>
            <a:ext cx="4572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1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276" grpId="0" animBg="1"/>
      <p:bldP spid="6942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5088"/>
            <a:ext cx="8610600" cy="539750"/>
          </a:xfrm>
        </p:spPr>
        <p:txBody>
          <a:bodyPr/>
          <a:lstStyle/>
          <a:p>
            <a:r>
              <a:rPr lang="en-US" dirty="0" smtClean="0"/>
              <a:t>The Muon EDM would modify the precession.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505199"/>
          </a:xfrm>
        </p:spPr>
        <p:txBody>
          <a:bodyPr/>
          <a:lstStyle/>
          <a:p>
            <a:r>
              <a:rPr lang="en-US" sz="2400" dirty="0" smtClean="0"/>
              <a:t>A muon EDM would modify the spin equation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motional electric field will dominate, so the precession plane is tilted.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 smtClean="0"/>
              <a:t>An up-down oscillation out of phase </a:t>
            </a:r>
          </a:p>
          <a:p>
            <a:pPr marL="0" indent="0">
              <a:buNone/>
            </a:pPr>
            <a:r>
              <a:rPr lang="en-US" dirty="0" smtClean="0"/>
              <a:t>    with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0" charset="0"/>
                <a:ea typeface="cmmi10" charset="0"/>
                <a:cs typeface="cmmi10" charset="0"/>
              </a:rPr>
              <a:t>a</a:t>
            </a:r>
            <a:r>
              <a:rPr lang="en-US" dirty="0" smtClean="0"/>
              <a:t>.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Ultrasensitive Experiments - B. Lee Roberts - Fermilab – 29 November 2017</a:t>
            </a:r>
            <a:endParaRPr 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- </a:t>
            </a:r>
            <a:r>
              <a:rPr lang="en-US" sz="1200" dirty="0" smtClean="0"/>
              <a:t>p. </a:t>
            </a:r>
            <a:fld id="{A2EA9518-E8B1-8840-9E63-92D7258DB852}" type="slidenum">
              <a:rPr lang="en-US" sz="1200" smtClean="0"/>
              <a:pPr>
                <a:defRPr/>
              </a:pPr>
              <a:t>51</a:t>
            </a:fld>
            <a:endParaRPr lang="en-US" sz="10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458200" cy="929379"/>
          </a:xfrm>
          <a:prstGeom prst="rect">
            <a:avLst/>
          </a:prstGeom>
        </p:spPr>
      </p:pic>
      <p:pic>
        <p:nvPicPr>
          <p:cNvPr id="8" name="Picture 7" descr="mrs-tilt-indi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06" y="2971800"/>
            <a:ext cx="3459985" cy="3429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2438400" cy="96637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3400"/>
            <a:ext cx="5562600" cy="10769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791200" y="1257300"/>
            <a:ext cx="3276600" cy="1473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695450" y="1553587"/>
            <a:ext cx="4095750" cy="757646"/>
          </a:xfrm>
          <a:prstGeom prst="straightConnector1">
            <a:avLst/>
          </a:prstGeom>
          <a:noFill/>
          <a:ln w="57150" cap="flat" cmpd="sng" algn="ctr">
            <a:solidFill>
              <a:srgbClr val="D51BAC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105400" y="1091625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51BAC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4820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51BAC"/>
                </a:solidFill>
                <a:latin typeface="Times New Roman" charset="0"/>
                <a:ea typeface="Times New Roman" charset="0"/>
                <a:cs typeface="Times New Roman" charset="0"/>
              </a:rPr>
              <a:t>Frozen Spin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700" y="6135687"/>
            <a:ext cx="3009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17EEF5F0-7E5E-8D43-A03E-F41E07238A6F}" type="slidenum">
              <a:rPr lang="en-US" altLang="x-none" sz="1200" b="0"/>
              <a:pPr eaLnBrk="1" hangingPunct="1"/>
              <a:t>52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3" y="258763"/>
            <a:ext cx="7545387" cy="73183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chemeClr val="accent2"/>
                </a:solidFill>
              </a:rPr>
              <a:t>E821 Data:</a:t>
            </a:r>
            <a:r>
              <a:rPr lang="en-US" sz="2400" smtClean="0"/>
              <a:t> </a:t>
            </a:r>
            <a:r>
              <a:rPr lang="en-US" sz="2400" baseline="30000" smtClean="0"/>
              <a:t>up-going</a:t>
            </a:r>
            <a:r>
              <a:rPr lang="en-US" sz="2400" i="1" smtClean="0"/>
              <a:t>/</a:t>
            </a:r>
            <a:r>
              <a:rPr lang="en-US" sz="2400" baseline="-25000" smtClean="0"/>
              <a:t>down-going</a:t>
            </a:r>
            <a:r>
              <a:rPr lang="en-US" sz="2400" smtClean="0"/>
              <a:t> tracks vs. time, (modulo the g-2 frequency):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419600"/>
            <a:ext cx="8255000" cy="1752600"/>
          </a:xfrm>
        </p:spPr>
        <p:txBody>
          <a:bodyPr/>
          <a:lstStyle/>
          <a:p>
            <a:pPr marL="285750" indent="-285750" eaLnBrk="1" hangingPunct="1">
              <a:defRPr/>
            </a:pPr>
            <a:r>
              <a:rPr lang="en-US" sz="2400" dirty="0" smtClean="0"/>
              <a:t>BNL tracker measurement 				    was essentially statistics limited</a:t>
            </a:r>
          </a:p>
          <a:p>
            <a:pPr marL="685800" lvl="1" indent="-228600">
              <a:defRPr/>
            </a:pPr>
            <a:r>
              <a:rPr lang="en-US" sz="2000" dirty="0" smtClean="0"/>
              <a:t>1 station </a:t>
            </a:r>
            <a:r>
              <a:rPr lang="en-US" dirty="0"/>
              <a:t>(out of 24) </a:t>
            </a:r>
            <a:endParaRPr lang="en-US" sz="2000" dirty="0" smtClean="0"/>
          </a:p>
          <a:p>
            <a:pPr marL="685800" lvl="1" indent="-228600" eaLnBrk="1" hangingPunct="1">
              <a:defRPr/>
            </a:pPr>
            <a:r>
              <a:rPr lang="en-US" sz="2000" dirty="0" smtClean="0"/>
              <a:t>Late turn-on time</a:t>
            </a:r>
          </a:p>
          <a:p>
            <a:pPr marL="685800" lvl="1" indent="-228600" eaLnBrk="1" hangingPunct="1">
              <a:defRPr/>
            </a:pPr>
            <a:r>
              <a:rPr lang="en-US" sz="2000" dirty="0" smtClean="0"/>
              <a:t>Small acceptance</a:t>
            </a:r>
          </a:p>
          <a:p>
            <a:pPr marL="685800" lvl="1" indent="-228600" eaLnBrk="1" hangingPunct="1">
              <a:defRPr/>
            </a:pPr>
            <a:r>
              <a:rPr lang="en-US" sz="2000" dirty="0" smtClean="0"/>
              <a:t>Ran 2 out of 3 years</a:t>
            </a:r>
          </a:p>
        </p:txBody>
      </p:sp>
      <p:pic>
        <p:nvPicPr>
          <p:cNvPr id="66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04025" cy="267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533400" y="3886200"/>
            <a:ext cx="3886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>
                <a:ea typeface="ＭＳ Ｐゴシック" charset="0"/>
              </a:rPr>
              <a:t>(g-2) signal: # Tracks vs time, modulo g-2 period, in phase.  </a:t>
            </a:r>
          </a:p>
        </p:txBody>
      </p:sp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5143500" y="3794125"/>
            <a:ext cx="3733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dirty="0">
                <a:solidFill>
                  <a:srgbClr val="0000D6"/>
                </a:solidFill>
              </a:rPr>
              <a:t>EDM Signal:</a:t>
            </a:r>
            <a:r>
              <a:rPr lang="en-US" altLang="x-none" sz="1800" dirty="0">
                <a:solidFill>
                  <a:schemeClr val="tx1"/>
                </a:solidFill>
              </a:rPr>
              <a:t> </a:t>
            </a:r>
            <a:r>
              <a:rPr lang="en-US" altLang="x-none" sz="1800" dirty="0">
                <a:solidFill>
                  <a:srgbClr val="0000D6"/>
                </a:solidFill>
              </a:rPr>
              <a:t>Average vertical angle modulo g-2 period. Out-of-phase by 90° from g-2; this is the EDM signal</a:t>
            </a:r>
          </a:p>
        </p:txBody>
      </p:sp>
      <p:sp>
        <p:nvSpPr>
          <p:cNvPr id="661512" name="Text Box 8"/>
          <p:cNvSpPr txBox="1">
            <a:spLocks noChangeArrowheads="1"/>
          </p:cNvSpPr>
          <p:nvPr/>
        </p:nvSpPr>
        <p:spPr bwMode="auto">
          <a:xfrm>
            <a:off x="1828800" y="1524000"/>
            <a:ext cx="76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chemeClr val="accent2"/>
                </a:solidFill>
                <a:ea typeface="ＭＳ Ｐゴシック" charset="0"/>
              </a:rPr>
              <a:t>(g-2)</a:t>
            </a:r>
          </a:p>
        </p:txBody>
      </p:sp>
      <p:sp>
        <p:nvSpPr>
          <p:cNvPr id="661513" name="Text Box 9"/>
          <p:cNvSpPr txBox="1">
            <a:spLocks noChangeArrowheads="1"/>
          </p:cNvSpPr>
          <p:nvPr/>
        </p:nvSpPr>
        <p:spPr bwMode="auto">
          <a:xfrm>
            <a:off x="5029200" y="14478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chemeClr val="accent2"/>
                </a:solidFill>
                <a:ea typeface="ＭＳ Ｐゴシック" charset="0"/>
              </a:rPr>
              <a:t>EDM</a:t>
            </a:r>
          </a:p>
        </p:txBody>
      </p:sp>
      <p:sp>
        <p:nvSpPr>
          <p:cNvPr id="661514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76200"/>
            <a:ext cx="1143000" cy="609600"/>
          </a:xfrm>
          <a:prstGeom prst="actionButtonBlank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1800">
                <a:solidFill>
                  <a:srgbClr val="000000"/>
                </a:solidFill>
                <a:ea typeface="ＭＳ Ｐゴシック" charset="0"/>
                <a:hlinkClick r:id="rId4" action="ppaction://hlinksldjump"/>
              </a:rPr>
              <a:t>Back</a:t>
            </a:r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1AD25F8F-1883-0448-8B7B-E047967D0188}" type="slidenum">
              <a:rPr lang="en-US" altLang="x-none" sz="1200" b="0"/>
              <a:pPr eaLnBrk="1" hangingPunct="1"/>
              <a:t>53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85788"/>
          </a:xfrm>
        </p:spPr>
        <p:txBody>
          <a:bodyPr/>
          <a:lstStyle/>
          <a:p>
            <a:pPr eaLnBrk="1" hangingPunct="1"/>
            <a:r>
              <a:rPr lang="en-GB" altLang="x-none" sz="2400"/>
              <a:t>Principle of the </a:t>
            </a:r>
            <a:r>
              <a:rPr lang="en-GB" altLang="en-US" sz="2400"/>
              <a:t>“</a:t>
            </a:r>
            <a:r>
              <a:rPr lang="en-GB" altLang="x-none" sz="2400"/>
              <a:t>traditional</a:t>
            </a:r>
            <a:r>
              <a:rPr lang="en-GB" altLang="en-US" sz="2400"/>
              <a:t>”</a:t>
            </a:r>
            <a:r>
              <a:rPr lang="en-GB" altLang="x-none" sz="2400"/>
              <a:t> EDM measurements</a:t>
            </a:r>
          </a:p>
        </p:txBody>
      </p:sp>
      <p:grpSp>
        <p:nvGrpSpPr>
          <p:cNvPr id="95236" name="Group 3"/>
          <p:cNvGrpSpPr>
            <a:grpSpLocks/>
          </p:cNvGrpSpPr>
          <p:nvPr/>
        </p:nvGrpSpPr>
        <p:grpSpPr bwMode="auto">
          <a:xfrm>
            <a:off x="2214563" y="1981200"/>
            <a:ext cx="6332537" cy="287338"/>
            <a:chOff x="0" y="44"/>
            <a:chExt cx="19999" cy="19908"/>
          </a:xfrm>
        </p:grpSpPr>
        <p:sp>
          <p:nvSpPr>
            <p:cNvPr id="906244" name="Line 4"/>
            <p:cNvSpPr>
              <a:spLocks noChangeShapeType="1"/>
            </p:cNvSpPr>
            <p:nvPr/>
          </p:nvSpPr>
          <p:spPr bwMode="auto">
            <a:xfrm>
              <a:off x="0" y="9503"/>
              <a:ext cx="6202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45" name="Line 5"/>
            <p:cNvSpPr>
              <a:spLocks noChangeShapeType="1"/>
            </p:cNvSpPr>
            <p:nvPr/>
          </p:nvSpPr>
          <p:spPr bwMode="auto">
            <a:xfrm>
              <a:off x="6979" y="44"/>
              <a:ext cx="6202" cy="11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46" name="Line 6"/>
            <p:cNvSpPr>
              <a:spLocks noChangeShapeType="1"/>
            </p:cNvSpPr>
            <p:nvPr/>
          </p:nvSpPr>
          <p:spPr bwMode="auto">
            <a:xfrm>
              <a:off x="6242" y="9503"/>
              <a:ext cx="13757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47" name="Line 7"/>
            <p:cNvSpPr>
              <a:spLocks noChangeShapeType="1"/>
            </p:cNvSpPr>
            <p:nvPr/>
          </p:nvSpPr>
          <p:spPr bwMode="auto">
            <a:xfrm>
              <a:off x="13797" y="19842"/>
              <a:ext cx="6202" cy="11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grpSp>
        <p:nvGrpSpPr>
          <p:cNvPr id="95237" name="Group 8"/>
          <p:cNvGrpSpPr>
            <a:grpSpLocks/>
          </p:cNvGrpSpPr>
          <p:nvPr/>
        </p:nvGrpSpPr>
        <p:grpSpPr bwMode="auto">
          <a:xfrm>
            <a:off x="2214563" y="3352800"/>
            <a:ext cx="6332537" cy="287338"/>
            <a:chOff x="0" y="48"/>
            <a:chExt cx="19999" cy="19908"/>
          </a:xfrm>
        </p:grpSpPr>
        <p:sp>
          <p:nvSpPr>
            <p:cNvPr id="906249" name="Line 9"/>
            <p:cNvSpPr>
              <a:spLocks noChangeShapeType="1"/>
            </p:cNvSpPr>
            <p:nvPr/>
          </p:nvSpPr>
          <p:spPr bwMode="auto">
            <a:xfrm>
              <a:off x="0" y="10497"/>
              <a:ext cx="6202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50" name="Line 10"/>
            <p:cNvSpPr>
              <a:spLocks noChangeShapeType="1"/>
            </p:cNvSpPr>
            <p:nvPr/>
          </p:nvSpPr>
          <p:spPr bwMode="auto">
            <a:xfrm>
              <a:off x="6979" y="19846"/>
              <a:ext cx="6202" cy="11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51" name="Line 11"/>
            <p:cNvSpPr>
              <a:spLocks noChangeShapeType="1"/>
            </p:cNvSpPr>
            <p:nvPr/>
          </p:nvSpPr>
          <p:spPr bwMode="auto">
            <a:xfrm>
              <a:off x="6242" y="10497"/>
              <a:ext cx="13757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52" name="Line 12"/>
            <p:cNvSpPr>
              <a:spLocks noChangeShapeType="1"/>
            </p:cNvSpPr>
            <p:nvPr/>
          </p:nvSpPr>
          <p:spPr bwMode="auto">
            <a:xfrm>
              <a:off x="13797" y="48"/>
              <a:ext cx="6202" cy="11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none" w="sm" len="lg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906253" name="Line 13"/>
          <p:cNvSpPr>
            <a:spLocks noChangeShapeType="1"/>
          </p:cNvSpPr>
          <p:nvPr/>
        </p:nvSpPr>
        <p:spPr bwMode="auto">
          <a:xfrm>
            <a:off x="3189288" y="990600"/>
            <a:ext cx="0" cy="587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54" name="Rectangle 14"/>
          <p:cNvSpPr>
            <a:spLocks noChangeArrowheads="1"/>
          </p:cNvSpPr>
          <p:nvPr/>
        </p:nvSpPr>
        <p:spPr bwMode="auto">
          <a:xfrm>
            <a:off x="3263900" y="1143000"/>
            <a:ext cx="9842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cmmib8" charset="0"/>
                <a:ea typeface="ＭＳ Ｐゴシック" charset="0"/>
              </a:rPr>
              <a:t>B</a:t>
            </a:r>
            <a:r>
              <a:rPr lang="en-US" sz="3600" i="1" baseline="-25000">
                <a:solidFill>
                  <a:srgbClr val="FF0000"/>
                </a:solidFill>
                <a:ea typeface="ＭＳ Ｐゴシック" charset="0"/>
              </a:rPr>
              <a:t>0</a:t>
            </a:r>
            <a:endParaRPr lang="en-US" sz="3600" b="0" i="1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906255" name="Line 15"/>
          <p:cNvSpPr>
            <a:spLocks noChangeShapeType="1"/>
          </p:cNvSpPr>
          <p:nvPr/>
        </p:nvSpPr>
        <p:spPr bwMode="auto">
          <a:xfrm flipH="1">
            <a:off x="4881563" y="990600"/>
            <a:ext cx="7937" cy="542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56" name="Line 16"/>
          <p:cNvSpPr>
            <a:spLocks noChangeShapeType="1"/>
          </p:cNvSpPr>
          <p:nvPr/>
        </p:nvSpPr>
        <p:spPr bwMode="auto">
          <a:xfrm>
            <a:off x="6921500" y="914400"/>
            <a:ext cx="0" cy="628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57" name="Line 17"/>
          <p:cNvSpPr>
            <a:spLocks noChangeShapeType="1"/>
          </p:cNvSpPr>
          <p:nvPr/>
        </p:nvSpPr>
        <p:spPr bwMode="auto">
          <a:xfrm>
            <a:off x="5632450" y="923925"/>
            <a:ext cx="1588" cy="6000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sm" len="lg"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58" name="Rectangle 18"/>
          <p:cNvSpPr>
            <a:spLocks noChangeArrowheads="1"/>
          </p:cNvSpPr>
          <p:nvPr/>
        </p:nvSpPr>
        <p:spPr bwMode="auto">
          <a:xfrm>
            <a:off x="5751513" y="1066800"/>
            <a:ext cx="56038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3600">
                <a:solidFill>
                  <a:srgbClr val="0000FF"/>
                </a:solidFill>
                <a:latin typeface="cmmib8" charset="0"/>
                <a:ea typeface="ＭＳ Ｐゴシック" charset="0"/>
              </a:rPr>
              <a:t>E</a:t>
            </a:r>
            <a:endParaRPr lang="en-US" sz="3600" b="0">
              <a:solidFill>
                <a:schemeClr val="tx1"/>
              </a:solidFill>
              <a:latin typeface="cmmib8" charset="0"/>
              <a:ea typeface="ＭＳ Ｐゴシック" charset="0"/>
            </a:endParaRPr>
          </a:p>
        </p:txBody>
      </p:sp>
      <p:sp>
        <p:nvSpPr>
          <p:cNvPr id="906259" name="Line 19"/>
          <p:cNvSpPr>
            <a:spLocks noChangeShapeType="1"/>
          </p:cNvSpPr>
          <p:nvPr/>
        </p:nvSpPr>
        <p:spPr bwMode="auto">
          <a:xfrm>
            <a:off x="7734300" y="990600"/>
            <a:ext cx="0" cy="6000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60" name="Line 20"/>
          <p:cNvSpPr>
            <a:spLocks noChangeShapeType="1"/>
          </p:cNvSpPr>
          <p:nvPr/>
        </p:nvSpPr>
        <p:spPr bwMode="auto">
          <a:xfrm>
            <a:off x="3175000" y="2133600"/>
            <a:ext cx="1588" cy="1444625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 type="triangl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61" name="Line 21"/>
          <p:cNvSpPr>
            <a:spLocks noChangeShapeType="1"/>
          </p:cNvSpPr>
          <p:nvPr/>
        </p:nvSpPr>
        <p:spPr bwMode="auto">
          <a:xfrm>
            <a:off x="5437188" y="1939925"/>
            <a:ext cx="3175" cy="1717675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 type="triangl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62" name="Line 22"/>
          <p:cNvSpPr>
            <a:spLocks noChangeShapeType="1"/>
          </p:cNvSpPr>
          <p:nvPr/>
        </p:nvSpPr>
        <p:spPr bwMode="auto">
          <a:xfrm>
            <a:off x="7583488" y="2209800"/>
            <a:ext cx="0" cy="1146175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 type="triangle" w="sm" len="lg"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63" name="Rectangle 23"/>
          <p:cNvSpPr>
            <a:spLocks noChangeArrowheads="1"/>
          </p:cNvSpPr>
          <p:nvPr/>
        </p:nvSpPr>
        <p:spPr bwMode="auto">
          <a:xfrm>
            <a:off x="4889500" y="1066800"/>
            <a:ext cx="9842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cmmib8" charset="0"/>
                <a:ea typeface="ＭＳ Ｐゴシック" charset="0"/>
              </a:rPr>
              <a:t>B</a:t>
            </a:r>
            <a:r>
              <a:rPr lang="en-US" sz="3600" i="1" baseline="-25000">
                <a:solidFill>
                  <a:srgbClr val="FF0000"/>
                </a:solidFill>
                <a:ea typeface="ＭＳ Ｐゴシック" charset="0"/>
              </a:rPr>
              <a:t>0</a:t>
            </a:r>
            <a:endParaRPr lang="en-US" sz="3600" b="0" i="1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906264" name="Rectangle 24"/>
          <p:cNvSpPr>
            <a:spLocks noChangeArrowheads="1"/>
          </p:cNvSpPr>
          <p:nvPr/>
        </p:nvSpPr>
        <p:spPr bwMode="auto">
          <a:xfrm>
            <a:off x="6953250" y="1093788"/>
            <a:ext cx="984250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cmmib8" charset="0"/>
                <a:ea typeface="ＭＳ Ｐゴシック" charset="0"/>
              </a:rPr>
              <a:t>B</a:t>
            </a:r>
            <a:r>
              <a:rPr lang="en-US" sz="3600" i="1" baseline="-25000">
                <a:solidFill>
                  <a:srgbClr val="FF0000"/>
                </a:solidFill>
                <a:ea typeface="ＭＳ Ｐゴシック" charset="0"/>
              </a:rPr>
              <a:t>0</a:t>
            </a:r>
            <a:endParaRPr lang="en-US" sz="3600" b="0" i="1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906265" name="Rectangle 25"/>
          <p:cNvSpPr>
            <a:spLocks noChangeArrowheads="1"/>
          </p:cNvSpPr>
          <p:nvPr/>
        </p:nvSpPr>
        <p:spPr bwMode="auto">
          <a:xfrm>
            <a:off x="7783513" y="1101725"/>
            <a:ext cx="5603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3600">
                <a:solidFill>
                  <a:srgbClr val="0000FF"/>
                </a:solidFill>
                <a:latin typeface="cmmib8" charset="0"/>
                <a:ea typeface="ＭＳ Ｐゴシック" charset="0"/>
              </a:rPr>
              <a:t>E</a:t>
            </a:r>
            <a:endParaRPr lang="en-US" sz="3600" b="0">
              <a:solidFill>
                <a:schemeClr val="tx1"/>
              </a:solidFill>
              <a:latin typeface="cmmib8" charset="0"/>
              <a:ea typeface="ＭＳ Ｐゴシック" charset="0"/>
            </a:endParaRPr>
          </a:p>
        </p:txBody>
      </p:sp>
      <p:grpSp>
        <p:nvGrpSpPr>
          <p:cNvPr id="906266" name="Group 26"/>
          <p:cNvGrpSpPr>
            <a:grpSpLocks/>
          </p:cNvGrpSpPr>
          <p:nvPr/>
        </p:nvGrpSpPr>
        <p:grpSpPr bwMode="auto">
          <a:xfrm>
            <a:off x="2905125" y="3886200"/>
            <a:ext cx="800100" cy="800100"/>
            <a:chOff x="1830" y="2892"/>
            <a:chExt cx="504" cy="504"/>
          </a:xfrm>
        </p:grpSpPr>
        <p:sp>
          <p:nvSpPr>
            <p:cNvPr id="906267" name="Oval 27"/>
            <p:cNvSpPr>
              <a:spLocks noChangeArrowheads="1"/>
            </p:cNvSpPr>
            <p:nvPr/>
          </p:nvSpPr>
          <p:spPr bwMode="auto">
            <a:xfrm>
              <a:off x="1830" y="2892"/>
              <a:ext cx="504" cy="5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68" name="Oval 28"/>
            <p:cNvSpPr>
              <a:spLocks noChangeArrowheads="1"/>
            </p:cNvSpPr>
            <p:nvPr/>
          </p:nvSpPr>
          <p:spPr bwMode="auto">
            <a:xfrm>
              <a:off x="2053" y="3115"/>
              <a:ext cx="5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69" name="Arc 29"/>
            <p:cNvSpPr>
              <a:spLocks/>
            </p:cNvSpPr>
            <p:nvPr/>
          </p:nvSpPr>
          <p:spPr bwMode="auto">
            <a:xfrm flipV="1">
              <a:off x="2093" y="3136"/>
              <a:ext cx="74" cy="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906270" name="Line 30"/>
          <p:cNvSpPr>
            <a:spLocks noChangeShapeType="1"/>
          </p:cNvSpPr>
          <p:nvPr/>
        </p:nvSpPr>
        <p:spPr bwMode="auto">
          <a:xfrm flipV="1">
            <a:off x="4092575" y="4281488"/>
            <a:ext cx="0" cy="4730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906271" name="Group 31"/>
          <p:cNvGrpSpPr>
            <a:grpSpLocks/>
          </p:cNvGrpSpPr>
          <p:nvPr/>
        </p:nvGrpSpPr>
        <p:grpSpPr bwMode="auto">
          <a:xfrm>
            <a:off x="5111750" y="3886200"/>
            <a:ext cx="800100" cy="800100"/>
            <a:chOff x="1830" y="2892"/>
            <a:chExt cx="504" cy="504"/>
          </a:xfrm>
        </p:grpSpPr>
        <p:sp>
          <p:nvSpPr>
            <p:cNvPr id="906272" name="Oval 32"/>
            <p:cNvSpPr>
              <a:spLocks noChangeArrowheads="1"/>
            </p:cNvSpPr>
            <p:nvPr/>
          </p:nvSpPr>
          <p:spPr bwMode="auto">
            <a:xfrm>
              <a:off x="1830" y="2892"/>
              <a:ext cx="504" cy="5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73" name="Oval 33"/>
            <p:cNvSpPr>
              <a:spLocks noChangeArrowheads="1"/>
            </p:cNvSpPr>
            <p:nvPr/>
          </p:nvSpPr>
          <p:spPr bwMode="auto">
            <a:xfrm>
              <a:off x="2053" y="3115"/>
              <a:ext cx="5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74" name="Arc 34"/>
            <p:cNvSpPr>
              <a:spLocks/>
            </p:cNvSpPr>
            <p:nvPr/>
          </p:nvSpPr>
          <p:spPr bwMode="auto">
            <a:xfrm flipV="1">
              <a:off x="2093" y="3136"/>
              <a:ext cx="74" cy="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grpSp>
        <p:nvGrpSpPr>
          <p:cNvPr id="906275" name="Group 35"/>
          <p:cNvGrpSpPr>
            <a:grpSpLocks/>
          </p:cNvGrpSpPr>
          <p:nvPr/>
        </p:nvGrpSpPr>
        <p:grpSpPr bwMode="auto">
          <a:xfrm>
            <a:off x="7375525" y="3810000"/>
            <a:ext cx="800100" cy="800100"/>
            <a:chOff x="1830" y="2892"/>
            <a:chExt cx="504" cy="504"/>
          </a:xfrm>
        </p:grpSpPr>
        <p:sp>
          <p:nvSpPr>
            <p:cNvPr id="906276" name="Oval 36"/>
            <p:cNvSpPr>
              <a:spLocks noChangeArrowheads="1"/>
            </p:cNvSpPr>
            <p:nvPr/>
          </p:nvSpPr>
          <p:spPr bwMode="auto">
            <a:xfrm>
              <a:off x="1830" y="2892"/>
              <a:ext cx="504" cy="50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77" name="Oval 37"/>
            <p:cNvSpPr>
              <a:spLocks noChangeArrowheads="1"/>
            </p:cNvSpPr>
            <p:nvPr/>
          </p:nvSpPr>
          <p:spPr bwMode="auto">
            <a:xfrm>
              <a:off x="2053" y="3115"/>
              <a:ext cx="5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06278" name="Arc 38"/>
            <p:cNvSpPr>
              <a:spLocks/>
            </p:cNvSpPr>
            <p:nvPr/>
          </p:nvSpPr>
          <p:spPr bwMode="auto">
            <a:xfrm flipV="1">
              <a:off x="2093" y="3136"/>
              <a:ext cx="74" cy="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grpSp>
        <p:nvGrpSpPr>
          <p:cNvPr id="906279" name="Group 39"/>
          <p:cNvGrpSpPr>
            <a:grpSpLocks/>
          </p:cNvGrpSpPr>
          <p:nvPr/>
        </p:nvGrpSpPr>
        <p:grpSpPr bwMode="auto">
          <a:xfrm>
            <a:off x="2209800" y="4776788"/>
            <a:ext cx="5992813" cy="1166812"/>
            <a:chOff x="1200" y="3264"/>
            <a:chExt cx="3775" cy="783"/>
          </a:xfrm>
        </p:grpSpPr>
        <p:sp>
          <p:nvSpPr>
            <p:cNvPr id="906280" name="Rectangle 40"/>
            <p:cNvSpPr>
              <a:spLocks noChangeArrowheads="1"/>
            </p:cNvSpPr>
            <p:nvPr/>
          </p:nvSpPr>
          <p:spPr bwMode="auto">
            <a:xfrm>
              <a:off x="1200" y="3264"/>
              <a:ext cx="3775" cy="783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pic>
          <p:nvPicPr>
            <p:cNvPr id="906281" name="Picture 41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" y="3310"/>
              <a:ext cx="3478" cy="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3399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336699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906282" name="Picture 4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00200"/>
            <a:ext cx="17367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296" name="Picture 5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1671638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300" name="Picture 6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227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285" name="Picture 45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97163"/>
            <a:ext cx="21304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287" name="Picture 47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62200"/>
            <a:ext cx="11255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288" name="Picture 48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8400"/>
            <a:ext cx="111125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06289" name="Picture 49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3200"/>
            <a:ext cx="23749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6290" name="Rectangle 50"/>
          <p:cNvSpPr>
            <a:spLocks noChangeArrowheads="1"/>
          </p:cNvSpPr>
          <p:nvPr/>
        </p:nvSpPr>
        <p:spPr bwMode="auto">
          <a:xfrm>
            <a:off x="4267200" y="914400"/>
            <a:ext cx="2274888" cy="3770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91" name="Rectangle 51"/>
          <p:cNvSpPr>
            <a:spLocks noChangeArrowheads="1"/>
          </p:cNvSpPr>
          <p:nvPr/>
        </p:nvSpPr>
        <p:spPr bwMode="auto">
          <a:xfrm>
            <a:off x="6486525" y="914400"/>
            <a:ext cx="2581275" cy="3757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06293" name="Text Box 53"/>
          <p:cNvSpPr txBox="1">
            <a:spLocks noChangeArrowheads="1"/>
          </p:cNvSpPr>
          <p:nvPr/>
        </p:nvSpPr>
        <p:spPr bwMode="auto">
          <a:xfrm>
            <a:off x="152400" y="5410200"/>
            <a:ext cx="191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 smtClean="0">
                <a:solidFill>
                  <a:schemeClr val="hlink"/>
                </a:solidFill>
                <a:latin typeface="Times New Roman" charset="0"/>
                <a:ea typeface="Times New Roman" charset="0"/>
                <a:cs typeface="Times New Roman" charset="0"/>
              </a:rPr>
              <a:t>E=100 kV/m</a:t>
            </a:r>
            <a:endParaRPr lang="en-US" sz="2400" b="0" dirty="0">
              <a:solidFill>
                <a:schemeClr val="hlin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4400" y="6070600"/>
            <a:ext cx="7683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06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906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06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906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06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0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6290" grpId="0" animBg="1"/>
      <p:bldP spid="906291" grpId="0" animBg="1"/>
      <p:bldP spid="90629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2BE473D8-EC36-B746-BC43-94A72E9D4125}" type="slidenum">
              <a:rPr lang="en-US" altLang="x-none" sz="1200" b="0"/>
              <a:pPr eaLnBrk="1" hangingPunct="1"/>
              <a:t>54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pic>
        <p:nvPicPr>
          <p:cNvPr id="910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13159" r="2136" b="7127"/>
          <a:stretch>
            <a:fillRect/>
          </a:stretch>
        </p:blipFill>
        <p:spPr>
          <a:xfrm>
            <a:off x="20638" y="0"/>
            <a:ext cx="9112250" cy="5956300"/>
          </a:xfrm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0339" name="Rectangle 3"/>
          <p:cNvSpPr>
            <a:spLocks noChangeArrowheads="1"/>
          </p:cNvSpPr>
          <p:nvPr/>
        </p:nvSpPr>
        <p:spPr bwMode="auto">
          <a:xfrm>
            <a:off x="4840288" y="2200275"/>
            <a:ext cx="1747837" cy="258763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10340" name="Rectangle 4"/>
          <p:cNvSpPr>
            <a:spLocks noChangeArrowheads="1"/>
          </p:cNvSpPr>
          <p:nvPr/>
        </p:nvSpPr>
        <p:spPr bwMode="auto">
          <a:xfrm>
            <a:off x="3578225" y="2493963"/>
            <a:ext cx="2168525" cy="244475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Ramsey: Separated Oscillatory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189037"/>
            <a:ext cx="3810000" cy="52117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Polarized neutrons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Apply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 smtClean="0"/>
              <a:t>/2 pulse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Let the spin evolve in the parallel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fields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Interrogate the spin with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/>
              <a:t>/2 </a:t>
            </a:r>
            <a:r>
              <a:rPr lang="en-US" dirty="0" smtClean="0"/>
              <a:t>pulse</a:t>
            </a:r>
          </a:p>
          <a:p>
            <a:pPr marL="457200" indent="-457200">
              <a:buFont typeface="+mj-lt"/>
              <a:buAutoNum type="arabicPeriod"/>
            </a:pPr>
            <a:endParaRPr lang="en-US" sz="105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 frequency; go to 1.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55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5676"/>
          <a:stretch/>
        </p:blipFill>
        <p:spPr>
          <a:xfrm>
            <a:off x="152400" y="654844"/>
            <a:ext cx="5100061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7027" b="54055"/>
          <a:stretch/>
        </p:blipFill>
        <p:spPr>
          <a:xfrm>
            <a:off x="152400" y="1981200"/>
            <a:ext cx="5100061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5145" b="24239"/>
          <a:stretch/>
        </p:blipFill>
        <p:spPr>
          <a:xfrm>
            <a:off x="152400" y="2997993"/>
            <a:ext cx="5100061" cy="1726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4324"/>
          <a:stretch/>
        </p:blipFill>
        <p:spPr>
          <a:xfrm>
            <a:off x="152400" y="4724400"/>
            <a:ext cx="510006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Ramsey 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clocks:  The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RF</a:t>
            </a:r>
            <a:r>
              <a:rPr lang="en-US" dirty="0" smtClean="0"/>
              <a:t>, and the neutron precession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 smtClean="0"/>
              <a:t> </a:t>
            </a:r>
          </a:p>
          <a:p>
            <a:r>
              <a:rPr lang="en-US" dirty="0" smtClean="0"/>
              <a:t>If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RF</a:t>
            </a:r>
            <a:r>
              <a:rPr lang="en-US" dirty="0"/>
              <a:t>,</a:t>
            </a:r>
            <a:r>
              <a:rPr lang="en-US" dirty="0" smtClean="0"/>
              <a:t> matches the neutron precession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 smtClean="0"/>
              <a:t> , then get maximum</a:t>
            </a:r>
          </a:p>
          <a:p>
            <a:r>
              <a:rPr lang="en-US" dirty="0" smtClean="0"/>
              <a:t>If the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RF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    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dirty="0" smtClean="0"/>
              <a:t> , then phase difference,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f,</a:t>
            </a:r>
            <a:r>
              <a:rPr lang="en-US" dirty="0" smtClean="0"/>
              <a:t> accumulates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Look for a fringe shift between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56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26" b="3830"/>
          <a:stretch/>
        </p:blipFill>
        <p:spPr>
          <a:xfrm>
            <a:off x="381000" y="2667000"/>
            <a:ext cx="5638800" cy="3306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2238375"/>
            <a:ext cx="215900" cy="2936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276600" y="3779774"/>
            <a:ext cx="685800" cy="563626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6096001"/>
            <a:ext cx="2609850" cy="409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0" y="28194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Phil Harris</a:t>
            </a:r>
          </a:p>
          <a:p>
            <a:r>
              <a:rPr lang="is-IS" b="0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arXiv:0709.3100v3 [hep-ex] 5 Dec 2007</a:t>
            </a:r>
            <a:endParaRPr lang="is-IS" b="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96912"/>
          </a:xfrm>
        </p:spPr>
        <p:txBody>
          <a:bodyPr/>
          <a:lstStyle/>
          <a:p>
            <a:r>
              <a:rPr lang="en-US" dirty="0" smtClean="0"/>
              <a:t>The Apparatus </a:t>
            </a:r>
            <a:r>
              <a:rPr lang="mr-IN" dirty="0" smtClean="0"/>
              <a:t>–</a:t>
            </a:r>
            <a:r>
              <a:rPr lang="en-US" dirty="0" smtClean="0"/>
              <a:t> model for almost all EDM experiments</a:t>
            </a:r>
            <a:br>
              <a:rPr lang="en-US" dirty="0" smtClean="0"/>
            </a:br>
            <a:r>
              <a:rPr lang="en-US" sz="2000" b="0" dirty="0" smtClean="0"/>
              <a:t>Smith, Purcell and Ramsey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57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0351"/>
          <a:stretch/>
        </p:blipFill>
        <p:spPr>
          <a:xfrm>
            <a:off x="990600" y="838199"/>
            <a:ext cx="8115300" cy="374552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1512126" y="3736085"/>
            <a:ext cx="1003300" cy="609600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19538923">
            <a:off x="348076" y="445611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charset="0"/>
                <a:ea typeface="Times New Roman" charset="0"/>
                <a:cs typeface="Times New Roman" charset="0"/>
              </a:rPr>
              <a:t>n beam</a:t>
            </a:r>
            <a:endParaRPr lang="en-US" dirty="0">
              <a:solidFill>
                <a:srgbClr val="FFC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526" y="3340108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D6"/>
                </a:solidFill>
                <a:latin typeface="Times New Roman" charset="0"/>
                <a:ea typeface="Times New Roman" charset="0"/>
                <a:cs typeface="Times New Roman" charset="0"/>
              </a:rPr>
              <a:t>polarize,</a:t>
            </a:r>
          </a:p>
          <a:p>
            <a:r>
              <a:rPr lang="en-US" b="0" dirty="0" smtClean="0">
                <a:solidFill>
                  <a:srgbClr val="0000D6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0" dirty="0" smtClean="0">
                <a:solidFill>
                  <a:srgbClr val="0000D6"/>
                </a:solidFill>
                <a:latin typeface="Times New Roman" charset="0"/>
                <a:ea typeface="Times New Roman" charset="0"/>
                <a:cs typeface="Times New Roman" charset="0"/>
              </a:rPr>
              <a:t>/2 RF pulse</a:t>
            </a:r>
          </a:p>
        </p:txBody>
      </p:sp>
      <p:grpSp>
        <p:nvGrpSpPr>
          <p:cNvPr id="19" name="Group 18"/>
          <p:cNvGrpSpPr/>
          <p:nvPr/>
        </p:nvGrpSpPr>
        <p:grpSpPr>
          <a:xfrm rot="19481410">
            <a:off x="4497752" y="3469267"/>
            <a:ext cx="2064330" cy="400110"/>
            <a:chOff x="6038270" y="3486090"/>
            <a:chExt cx="2064330" cy="400110"/>
          </a:xfrm>
        </p:grpSpPr>
        <p:sp>
          <p:nvSpPr>
            <p:cNvPr id="13" name="TextBox 12"/>
            <p:cNvSpPr txBox="1"/>
            <p:nvPr/>
          </p:nvSpPr>
          <p:spPr>
            <a:xfrm>
              <a:off x="6038270" y="3486090"/>
              <a:ext cx="1962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region with</a:t>
              </a:r>
              <a:r>
                <a:rPr lang="en-US" b="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1400" y="3505200"/>
              <a:ext cx="711200" cy="34046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 rot="19374289">
            <a:off x="7386380" y="1392671"/>
            <a:ext cx="1528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interrogate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2400" y="4419600"/>
            <a:ext cx="8887651" cy="2133600"/>
            <a:chOff x="152400" y="4419600"/>
            <a:chExt cx="8887651" cy="2133600"/>
          </a:xfrm>
        </p:grpSpPr>
        <p:sp>
          <p:nvSpPr>
            <p:cNvPr id="21" name="TextBox 20"/>
            <p:cNvSpPr txBox="1"/>
            <p:nvPr/>
          </p:nvSpPr>
          <p:spPr>
            <a:xfrm>
              <a:off x="152400" y="5334000"/>
              <a:ext cx="5486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Ramsey method of separated oscillatory fields.</a:t>
              </a:r>
            </a:p>
            <a:p>
              <a:r>
                <a:rPr lang="en-US" b="0" dirty="0" smtClean="0">
                  <a:latin typeface="Times New Roman" charset="0"/>
                  <a:ea typeface="Times New Roman" charset="0"/>
                  <a:cs typeface="Times New Roman" charset="0"/>
                </a:rPr>
                <a:t>By changing the RF frequency you map out the Ramsey resonance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8651" y="4419600"/>
              <a:ext cx="3581400" cy="21336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 rot="19468317">
            <a:off x="5074559" y="342357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>
                <a:latin typeface="Times New Roman" charset="0"/>
                <a:ea typeface="Times New Roman" charset="0"/>
                <a:cs typeface="Times New Roman" charset="0"/>
              </a:rPr>
              <a:t>Larmor</a:t>
            </a:r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 precession </a:t>
            </a:r>
            <a:r>
              <a:rPr lang="en-US" b="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 EDM precession</a:t>
            </a:r>
          </a:p>
        </p:txBody>
      </p:sp>
    </p:spTree>
    <p:extLst>
      <p:ext uri="{BB962C8B-B14F-4D97-AF65-F5344CB8AC3E}">
        <p14:creationId xmlns:p14="http://schemas.microsoft.com/office/powerpoint/2010/main" val="162796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3A357A41-26E6-AC46-B6C8-0514931D2B6C}" type="slidenum">
              <a:rPr lang="en-US" altLang="x-none" sz="1200" b="0"/>
              <a:pPr eaLnBrk="1" hangingPunct="1"/>
              <a:t>58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pic>
        <p:nvPicPr>
          <p:cNvPr id="99331" name="Picture 4" descr="nEDM-vs-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489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1061" name="Text Box 5"/>
          <p:cNvSpPr txBox="1">
            <a:spLocks noChangeArrowheads="1"/>
          </p:cNvSpPr>
          <p:nvPr/>
        </p:nvSpPr>
        <p:spPr bwMode="auto">
          <a:xfrm>
            <a:off x="5715000" y="533400"/>
            <a:ext cx="3200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Several experiments aim for  </a:t>
            </a:r>
            <a:r>
              <a:rPr lang="en-US" dirty="0">
                <a:ea typeface="ＭＳ Ｐゴシック" charset="0"/>
              </a:rPr>
              <a:t>10</a:t>
            </a:r>
            <a:r>
              <a:rPr lang="en-US" baseline="30000" dirty="0">
                <a:ea typeface="ＭＳ Ｐゴシック" charset="0"/>
              </a:rPr>
              <a:t>-28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sz="2400" dirty="0">
                <a:latin typeface="cmmi8" charset="0"/>
                <a:ea typeface="ＭＳ Ｐゴシック" charset="0"/>
              </a:rPr>
              <a:t>e</a:t>
            </a:r>
            <a:r>
              <a:rPr lang="en-US" dirty="0">
                <a:ea typeface="ＭＳ Ｐゴシック" charset="0"/>
              </a:rPr>
              <a:t> cm</a:t>
            </a:r>
          </a:p>
        </p:txBody>
      </p:sp>
      <p:sp>
        <p:nvSpPr>
          <p:cNvPr id="941062" name="AutoShape 6"/>
          <p:cNvSpPr>
            <a:spLocks noChangeArrowheads="1"/>
          </p:cNvSpPr>
          <p:nvPr/>
        </p:nvSpPr>
        <p:spPr bwMode="auto">
          <a:xfrm>
            <a:off x="4343400" y="4953000"/>
            <a:ext cx="139700" cy="115888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75" y="4830506"/>
            <a:ext cx="3200400" cy="360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35563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Baker, et al, </a:t>
            </a:r>
          </a:p>
          <a:p>
            <a:r>
              <a:rPr lang="is-IS" b="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PRL </a:t>
            </a:r>
            <a:r>
              <a:rPr lang="is-IS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97</a:t>
            </a:r>
            <a:r>
              <a:rPr lang="is-IS" b="0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, 131801 (2006)</a:t>
            </a:r>
            <a:endParaRPr lang="is-IS" b="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b="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all seem so simple, what’s the catch?????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</a:t>
            </a:r>
            <a:r>
              <a:rPr lang="en-US" dirty="0" smtClean="0">
                <a:latin typeface="cmmi10" charset="0"/>
                <a:ea typeface="cmmi10" charset="0"/>
                <a:cs typeface="cmmi10" charset="0"/>
              </a:rPr>
              <a:t>d</a:t>
            </a:r>
            <a:r>
              <a:rPr lang="en-US" baseline="-25000" dirty="0" smtClean="0">
                <a:latin typeface="cmmi10" charset="0"/>
                <a:ea typeface="cmmi10" charset="0"/>
                <a:cs typeface="cmmi10" charset="0"/>
              </a:rPr>
              <a:t>e</a:t>
            </a:r>
            <a:r>
              <a:rPr lang="en-US" dirty="0" smtClean="0"/>
              <a:t> = 5 </a:t>
            </a:r>
            <a:r>
              <a:rPr lang="en-US" altLang="x-none" dirty="0" smtClean="0">
                <a:ea typeface="Arial Unicode MS" charset="0"/>
              </a:rPr>
              <a:t>× 10</a:t>
            </a:r>
            <a:r>
              <a:rPr lang="en-US" altLang="x-none" baseline="30000" dirty="0" smtClean="0">
                <a:ea typeface="Arial Unicode MS" charset="0"/>
              </a:rPr>
              <a:t>-28</a:t>
            </a:r>
            <a:r>
              <a:rPr lang="en-US" altLang="x-none" dirty="0" smtClean="0">
                <a:ea typeface="Arial Unicode MS" charset="0"/>
              </a:rPr>
              <a:t> </a:t>
            </a:r>
            <a:r>
              <a:rPr lang="en-US" altLang="x-none" dirty="0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x-none" dirty="0" smtClean="0">
                <a:ea typeface="Arial Unicode MS" charset="0"/>
              </a:rPr>
              <a:t> </a:t>
            </a:r>
            <a:r>
              <a:rPr lang="en-US" altLang="x-none" dirty="0" smtClean="0">
                <a:latin typeface="Times New Roman" charset="0"/>
                <a:ea typeface="Times New Roman" charset="0"/>
                <a:cs typeface="Times New Roman" charset="0"/>
              </a:rPr>
              <a:t>cm</a:t>
            </a:r>
            <a:r>
              <a:rPr lang="en-US" altLang="x-none" dirty="0" smtClean="0">
                <a:ea typeface="Arial Unicode MS" charset="0"/>
              </a:rPr>
              <a:t>  (</a:t>
            </a:r>
            <a:r>
              <a:rPr lang="en-US" altLang="x-none" dirty="0" smtClean="0">
                <a:latin typeface="Arial Unicode MS" charset="0"/>
                <a:ea typeface="Arial Unicode MS" charset="0"/>
              </a:rPr>
              <a:t>≃ </a:t>
            </a:r>
            <a:r>
              <a:rPr lang="en-US" altLang="x-none" dirty="0" smtClean="0">
                <a:ea typeface="Arial Unicode MS" charset="0"/>
              </a:rPr>
              <a:t>× 10 present limit)</a:t>
            </a:r>
          </a:p>
          <a:p>
            <a:r>
              <a:rPr lang="en-US" dirty="0" smtClean="0">
                <a:ea typeface="Arial Unicode MS" charset="0"/>
              </a:rPr>
              <a:t>The magnetic moment precession is huge!</a:t>
            </a:r>
          </a:p>
          <a:p>
            <a:r>
              <a:rPr lang="en-US" dirty="0" smtClean="0">
                <a:ea typeface="Arial Unicode MS" charset="0"/>
              </a:rPr>
              <a:t>In a field of 100 kV/cm</a:t>
            </a:r>
          </a:p>
          <a:p>
            <a:endParaRPr lang="en-US" dirty="0">
              <a:ea typeface="Arial Unicode MS" charset="0"/>
            </a:endParaRPr>
          </a:p>
          <a:p>
            <a:r>
              <a:rPr lang="en-US" dirty="0" smtClean="0">
                <a:ea typeface="Arial Unicode MS" charset="0"/>
              </a:rPr>
              <a:t>When does                  equal this?</a:t>
            </a:r>
          </a:p>
          <a:p>
            <a:endParaRPr lang="en-US" dirty="0">
              <a:ea typeface="Arial Unicode MS" charset="0"/>
            </a:endParaRPr>
          </a:p>
          <a:p>
            <a:r>
              <a:rPr lang="en-US" dirty="0" smtClean="0">
                <a:ea typeface="Arial Unicode MS" charset="0"/>
              </a:rPr>
              <a:t>Should we give up now????</a:t>
            </a:r>
          </a:p>
          <a:p>
            <a:endParaRPr lang="en-US" dirty="0">
              <a:ea typeface="Arial Unicode MS" charset="0"/>
            </a:endParaRPr>
          </a:p>
          <a:p>
            <a:r>
              <a:rPr lang="en-US" dirty="0" smtClean="0">
                <a:ea typeface="Arial Unicode MS" charset="0"/>
              </a:rPr>
              <a:t>Can we really control </a:t>
            </a:r>
            <a:r>
              <a:rPr lang="en-US" dirty="0" smtClean="0">
                <a:latin typeface="cmmi10" charset="0"/>
                <a:ea typeface="cmmi10" charset="0"/>
                <a:cs typeface="cmmi10" charset="0"/>
              </a:rPr>
              <a:t>B</a:t>
            </a:r>
            <a:r>
              <a:rPr lang="en-US" dirty="0" smtClean="0">
                <a:ea typeface="Arial Unicode MS" charset="0"/>
              </a:rPr>
              <a:t> at this level when applying a large </a:t>
            </a:r>
            <a:r>
              <a:rPr lang="en-US" dirty="0" smtClean="0">
                <a:latin typeface="cmmi10" charset="0"/>
                <a:ea typeface="cmmi10" charset="0"/>
                <a:cs typeface="cmmi10" charset="0"/>
              </a:rPr>
              <a:t>E</a:t>
            </a:r>
            <a:r>
              <a:rPr lang="en-US" dirty="0" smtClean="0">
                <a:ea typeface="Arial Unicode MS" charset="0"/>
              </a:rPr>
              <a:t> field?  (leakage currents, etc.) 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59</a:t>
            </a:fld>
            <a:endParaRPr lang="en-US" altLang="x-non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1730375"/>
            <a:ext cx="2641600" cy="381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676525"/>
            <a:ext cx="1128712" cy="376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457" y="2676525"/>
            <a:ext cx="1972543" cy="323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58674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From Ed Hinds LM 2006</a:t>
            </a:r>
          </a:p>
        </p:txBody>
      </p:sp>
    </p:spTree>
    <p:extLst>
      <p:ext uri="{BB962C8B-B14F-4D97-AF65-F5344CB8AC3E}">
        <p14:creationId xmlns:p14="http://schemas.microsoft.com/office/powerpoint/2010/main" val="4472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1A8E6DC0-4B8A-FF43-AC17-24CFAA71F580}" type="slidenum">
              <a:rPr lang="en-US" altLang="x-none" sz="1200" b="0"/>
              <a:pPr eaLnBrk="1" hangingPunct="1"/>
              <a:t>6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581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5400" smtClean="0">
                <a:solidFill>
                  <a:srgbClr val="FFFF00"/>
                </a:solidFill>
              </a:rPr>
              <a:t>Magnetic Dipole Moments</a:t>
            </a:r>
          </a:p>
        </p:txBody>
      </p:sp>
      <p:pic>
        <p:nvPicPr>
          <p:cNvPr id="858125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4876800"/>
            <a:ext cx="474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18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528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19" name="Picture 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3276600"/>
            <a:ext cx="551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58120" name="Picture 8" descr="larmour_ls_pptv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108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8121" name="Text Box 9"/>
          <p:cNvSpPr txBox="1">
            <a:spLocks noChangeArrowheads="1"/>
          </p:cNvSpPr>
          <p:nvPr/>
        </p:nvSpPr>
        <p:spPr bwMode="auto">
          <a:xfrm>
            <a:off x="76200" y="16764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ea typeface="ＭＳ Ｐゴシック" charset="0"/>
              </a:rPr>
              <a:t>Dipole in a </a:t>
            </a:r>
            <a:r>
              <a:rPr lang="en-US" sz="3200">
                <a:latin typeface="cmmi8" charset="0"/>
                <a:ea typeface="ＭＳ Ｐゴシック" charset="0"/>
              </a:rPr>
              <a:t>B</a:t>
            </a:r>
            <a:r>
              <a:rPr lang="en-US" sz="3200">
                <a:ea typeface="ＭＳ Ｐゴシック" charset="0"/>
              </a:rPr>
              <a:t> field:</a:t>
            </a:r>
          </a:p>
        </p:txBody>
      </p:sp>
      <p:sp>
        <p:nvSpPr>
          <p:cNvPr id="858122" name="Text Box 10"/>
          <p:cNvSpPr txBox="1">
            <a:spLocks noChangeArrowheads="1"/>
          </p:cNvSpPr>
          <p:nvPr/>
        </p:nvSpPr>
        <p:spPr bwMode="auto">
          <a:xfrm>
            <a:off x="152400" y="4144963"/>
            <a:ext cx="5638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latin typeface="Symbol" charset="0"/>
                <a:ea typeface="ＭＳ Ｐゴシック" charset="0"/>
              </a:rPr>
              <a:t>m</a:t>
            </a:r>
            <a:r>
              <a:rPr lang="en-US" sz="3200" i="1" baseline="-25000" dirty="0">
                <a:latin typeface="cmmi8" charset="0"/>
                <a:ea typeface="ＭＳ Ｐゴシック" charset="0"/>
              </a:rPr>
              <a:t>s</a:t>
            </a:r>
            <a:r>
              <a:rPr lang="en-US" sz="3200" dirty="0">
                <a:ea typeface="ＭＳ Ｐゴシック" charset="0"/>
              </a:rPr>
              <a:t>  for a particle with spin:</a:t>
            </a:r>
          </a:p>
        </p:txBody>
      </p:sp>
      <p:sp>
        <p:nvSpPr>
          <p:cNvPr id="858123" name="Text Box 11"/>
          <p:cNvSpPr txBox="1">
            <a:spLocks noChangeArrowheads="1"/>
          </p:cNvSpPr>
          <p:nvPr/>
        </p:nvSpPr>
        <p:spPr bwMode="auto">
          <a:xfrm>
            <a:off x="152400" y="589756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ea typeface="ＭＳ Ｐゴシック" charset="0"/>
              </a:rPr>
              <a:t>Larmor</a:t>
            </a:r>
            <a:r>
              <a:rPr lang="en-US" sz="3200" i="1">
                <a:ea typeface="ＭＳ Ｐゴシック" charset="0"/>
              </a:rPr>
              <a:t> </a:t>
            </a:r>
            <a:r>
              <a:rPr lang="en-US" sz="3200">
                <a:ea typeface="ＭＳ Ｐゴシック" charset="0"/>
              </a:rPr>
              <a:t> precession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2" grpId="0"/>
      <p:bldP spid="8581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27037"/>
          </a:xfrm>
        </p:spPr>
        <p:txBody>
          <a:bodyPr/>
          <a:lstStyle/>
          <a:p>
            <a:r>
              <a:rPr lang="en-US" dirty="0" smtClean="0"/>
              <a:t>Pat </a:t>
            </a:r>
            <a:r>
              <a:rPr lang="en-US" dirty="0" err="1" smtClean="0"/>
              <a:t>Sandars</a:t>
            </a:r>
            <a:r>
              <a:rPr lang="en-US" dirty="0" smtClean="0"/>
              <a:t> to the rescue </a:t>
            </a:r>
            <a:r>
              <a:rPr lang="en-US" altLang="x-none" dirty="0"/>
              <a:t/>
            </a:r>
            <a:br>
              <a:rPr lang="en-US" altLang="x-none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60</a:t>
            </a:fld>
            <a:endParaRPr lang="en-US" altLang="x-none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07"/>
            <a:ext cx="9144000" cy="6785693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5105400" y="6324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From Ed Hinds LM 2006</a:t>
            </a:r>
            <a:endParaRPr lang="en-US" b="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Ben\Drawings\PowerPoint\2010\pol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700808"/>
            <a:ext cx="5225277" cy="3338371"/>
          </a:xfrm>
          <a:prstGeom prst="rect">
            <a:avLst/>
          </a:prstGeom>
          <a:noFill/>
        </p:spPr>
      </p:pic>
      <p:sp>
        <p:nvSpPr>
          <p:cNvPr id="6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411413" y="6308725"/>
            <a:ext cx="2895600" cy="476250"/>
          </a:xfrm>
        </p:spPr>
        <p:txBody>
          <a:bodyPr/>
          <a:lstStyle/>
          <a:p>
            <a:r>
              <a:rPr lang="en-GB" altLang="en-GB" smtClean="0">
                <a:solidFill>
                  <a:prstClr val="black">
                    <a:tint val="75000"/>
                  </a:prstClr>
                </a:solidFill>
              </a:rPr>
              <a:t>Ultrasensitive Experiments - B. Lee Roberts - Fermilab – 29 November 2017</a:t>
            </a: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4" name="Group 29"/>
          <p:cNvGrpSpPr>
            <a:grpSpLocks/>
          </p:cNvGrpSpPr>
          <p:nvPr/>
        </p:nvGrpSpPr>
        <p:grpSpPr bwMode="auto">
          <a:xfrm>
            <a:off x="7696200" y="1524000"/>
            <a:ext cx="954088" cy="1069975"/>
            <a:chOff x="4944" y="663"/>
            <a:chExt cx="601" cy="674"/>
          </a:xfrm>
        </p:grpSpPr>
        <p:sp>
          <p:nvSpPr>
            <p:cNvPr id="75" name="Text Box 30"/>
            <p:cNvSpPr txBox="1">
              <a:spLocks noChangeArrowheads="1"/>
            </p:cNvSpPr>
            <p:nvPr/>
          </p:nvSpPr>
          <p:spPr bwMode="auto">
            <a:xfrm>
              <a:off x="5030" y="663"/>
              <a:ext cx="515" cy="67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Times New Roman" pitchFamily="18" charset="0"/>
                  <a:ea typeface=""/>
                </a:rPr>
                <a:t>Parpia</a:t>
              </a:r>
            </a:p>
            <a:p>
              <a:pPr fontAlgn="auto">
                <a:spcAft>
                  <a:spcPts val="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Times New Roman" pitchFamily="18" charset="0"/>
                  <a:ea typeface=""/>
                </a:rPr>
                <a:t>Quiney</a:t>
              </a:r>
            </a:p>
            <a:p>
              <a:pPr fontAlgn="auto">
                <a:spcAft>
                  <a:spcPts val="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Times New Roman" pitchFamily="18" charset="0"/>
                  <a:ea typeface=""/>
                </a:rPr>
                <a:t>Kozlov</a:t>
              </a:r>
            </a:p>
            <a:p>
              <a:pPr fontAlgn="auto">
                <a:spcAft>
                  <a:spcPts val="0"/>
                </a:spcAft>
              </a:pPr>
              <a:r>
                <a:rPr lang="en-GB" sz="1600" dirty="0">
                  <a:solidFill>
                    <a:prstClr val="black"/>
                  </a:solidFill>
                  <a:latin typeface="Times New Roman" pitchFamily="18" charset="0"/>
                  <a:ea typeface=""/>
                </a:rPr>
                <a:t>Titov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ea typeface=""/>
              </a:endParaRPr>
            </a:p>
          </p:txBody>
        </p:sp>
        <p:sp>
          <p:nvSpPr>
            <p:cNvPr id="76" name="AutoShape 31"/>
            <p:cNvSpPr>
              <a:spLocks/>
            </p:cNvSpPr>
            <p:nvPr/>
          </p:nvSpPr>
          <p:spPr bwMode="auto">
            <a:xfrm>
              <a:off x="4944" y="720"/>
              <a:ext cx="96" cy="576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04" y="2250994"/>
            <a:ext cx="4148272" cy="2680302"/>
            <a:chOff x="107504" y="2250994"/>
            <a:chExt cx="4148272" cy="2680302"/>
          </a:xfrm>
        </p:grpSpPr>
        <p:sp>
          <p:nvSpPr>
            <p:cNvPr id="73" name="Line 28"/>
            <p:cNvSpPr>
              <a:spLocks noChangeShapeType="1"/>
            </p:cNvSpPr>
            <p:nvPr/>
          </p:nvSpPr>
          <p:spPr bwMode="auto">
            <a:xfrm rot="5400000">
              <a:off x="3284128" y="1548519"/>
              <a:ext cx="0" cy="188875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4174866" y="2492896"/>
              <a:ext cx="0" cy="24384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4103376" y="2411744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  <p:sp>
          <p:nvSpPr>
            <p:cNvPr id="72" name="Rectangle 27"/>
            <p:cNvSpPr>
              <a:spLocks noChangeArrowheads="1"/>
            </p:cNvSpPr>
            <p:nvPr/>
          </p:nvSpPr>
          <p:spPr bwMode="auto">
            <a:xfrm>
              <a:off x="107504" y="2250994"/>
              <a:ext cx="1404039" cy="830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GB" sz="2400" b="0" dirty="0" smtClean="0">
                  <a:solidFill>
                    <a:srgbClr val="FF0000"/>
                  </a:solidFill>
                  <a:latin typeface="Calibri"/>
                  <a:ea typeface=""/>
                </a:rPr>
                <a:t>15 GV/cm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GB" sz="2400" b="0" dirty="0" smtClean="0">
                  <a:solidFill>
                    <a:srgbClr val="FF0000"/>
                  </a:solidFill>
                  <a:latin typeface="Calibri"/>
                  <a:ea typeface=""/>
                </a:rPr>
                <a:t>(2011)</a:t>
              </a:r>
              <a:endParaRPr lang="en-US" sz="2400" b="0" dirty="0">
                <a:solidFill>
                  <a:srgbClr val="FF0000"/>
                </a:solidFill>
                <a:latin typeface="Calibri"/>
                <a:ea typeface=""/>
              </a:endParaRPr>
            </a:p>
          </p:txBody>
        </p:sp>
        <p:sp>
          <p:nvSpPr>
            <p:cNvPr id="77" name="Line 32"/>
            <p:cNvSpPr>
              <a:spLocks noChangeShapeType="1"/>
            </p:cNvSpPr>
            <p:nvPr/>
          </p:nvSpPr>
          <p:spPr bwMode="auto">
            <a:xfrm rot="5400000">
              <a:off x="1562100" y="2378596"/>
              <a:ext cx="0" cy="228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</p:grpSp>
      <p:sp>
        <p:nvSpPr>
          <p:cNvPr id="79" name="Text Box 34"/>
          <p:cNvSpPr txBox="1">
            <a:spLocks noChangeArrowheads="1"/>
          </p:cNvSpPr>
          <p:nvPr/>
        </p:nvSpPr>
        <p:spPr bwMode="auto">
          <a:xfrm>
            <a:off x="2987824" y="5157192"/>
            <a:ext cx="3810000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400" b="0" dirty="0">
                <a:solidFill>
                  <a:prstClr val="black"/>
                </a:solidFill>
                <a:latin typeface="Calibri"/>
                <a:ea typeface=""/>
              </a:rPr>
              <a:t>Applied Electric Field (kV/cm)</a:t>
            </a:r>
            <a:endParaRPr lang="en-GB" sz="24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3544" y="4828012"/>
            <a:ext cx="419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5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8200" y="4828012"/>
            <a:ext cx="629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10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1778" y="4828012"/>
            <a:ext cx="629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15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7183" y="4828012"/>
            <a:ext cx="629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20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55616" y="4828012"/>
            <a:ext cx="543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25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3992" y="4828012"/>
            <a:ext cx="485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30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921494" y="3064314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10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921494" y="2272227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15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984358" y="385640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black"/>
                </a:solidFill>
                <a:latin typeface="Calibri"/>
                <a:ea typeface=""/>
              </a:rPr>
              <a:t>5</a:t>
            </a:r>
            <a:endParaRPr lang="en-GB" sz="18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1233" y="116632"/>
            <a:ext cx="76328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>
              <a:spcBef>
                <a:spcPct val="0"/>
              </a:spcBef>
            </a:pPr>
            <a:r>
              <a:rPr lang="en-GB" sz="4000" dirty="0" err="1" smtClean="0">
                <a:solidFill>
                  <a:srgbClr val="01835F"/>
                </a:solidFill>
              </a:rPr>
              <a:t>YbF</a:t>
            </a:r>
            <a:r>
              <a:rPr lang="en-GB" sz="4000" dirty="0" smtClean="0">
                <a:solidFill>
                  <a:srgbClr val="01835F"/>
                </a:solidFill>
              </a:rPr>
              <a:t>: really large internal field</a:t>
            </a:r>
            <a:endParaRPr lang="en-GB" sz="4000" dirty="0">
              <a:solidFill>
                <a:srgbClr val="01835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1743199"/>
            <a:ext cx="5599532" cy="2981945"/>
            <a:chOff x="179512" y="1743199"/>
            <a:chExt cx="5599532" cy="2981945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5669212" y="2058987"/>
              <a:ext cx="0" cy="2666157"/>
            </a:xfrm>
            <a:prstGeom prst="line">
              <a:avLst/>
            </a:prstGeom>
            <a:ln w="285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1562100" y="1997386"/>
              <a:ext cx="4018012" cy="0"/>
            </a:xfrm>
            <a:prstGeom prst="line">
              <a:avLst/>
            </a:prstGeom>
            <a:ln w="285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5563020" y="189119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 b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512" y="1743199"/>
              <a:ext cx="14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0" dirty="0" smtClean="0">
                  <a:solidFill>
                    <a:srgbClr val="0070C0"/>
                  </a:solidFill>
                  <a:latin typeface="Calibri"/>
                  <a:ea typeface=""/>
                </a:rPr>
                <a:t>18 GV/cm</a:t>
              </a:r>
              <a:endParaRPr lang="en-GB" sz="2400" b="0" dirty="0">
                <a:solidFill>
                  <a:srgbClr val="0070C0"/>
                </a:solidFill>
                <a:latin typeface="Calibri"/>
                <a:ea typeface=""/>
              </a:endParaRPr>
            </a:p>
          </p:txBody>
        </p:sp>
      </p:grpSp>
      <p:sp>
        <p:nvSpPr>
          <p:cNvPr id="78" name="Text Box 33"/>
          <p:cNvSpPr txBox="1">
            <a:spLocks noChangeArrowheads="1"/>
          </p:cNvSpPr>
          <p:nvPr/>
        </p:nvSpPr>
        <p:spPr bwMode="auto">
          <a:xfrm rot="16200000">
            <a:off x="-28319" y="2959141"/>
            <a:ext cx="3698413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2400" b="0" dirty="0">
                <a:solidFill>
                  <a:prstClr val="black"/>
                </a:solidFill>
                <a:latin typeface="Calibri"/>
                <a:ea typeface=""/>
              </a:rPr>
              <a:t>Effective Field |</a:t>
            </a:r>
            <a:r>
              <a:rPr lang="en-US" sz="2400" b="0" dirty="0" smtClean="0">
                <a:solidFill>
                  <a:prstClr val="black"/>
                </a:solidFill>
                <a:latin typeface="Symbol" pitchFamily="18" charset="2"/>
                <a:ea typeface=""/>
              </a:rPr>
              <a:t>h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  <a:ea typeface=""/>
              </a:rPr>
              <a:t>E| (GV/cm)</a:t>
            </a:r>
            <a:endParaRPr lang="en-GB" sz="2400" b="0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86400" y="62292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From Ben Sauer LM 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24F4C-68E8-410E-9464-B58939B90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Comparing some atomic and molecular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YbF</a:t>
            </a:r>
            <a:r>
              <a:rPr lang="en-GB" dirty="0" smtClean="0"/>
              <a:t>, 2011: </a:t>
            </a:r>
            <a:r>
              <a:rPr lang="mr-IN" dirty="0" smtClean="0"/>
              <a:t>|</a:t>
            </a:r>
            <a:r>
              <a:rPr lang="en-US" dirty="0" smtClean="0"/>
              <a:t> </a:t>
            </a:r>
            <a:r>
              <a:rPr lang="mr-IN" dirty="0" smtClean="0"/>
              <a:t> </a:t>
            </a:r>
            <a:r>
              <a:rPr lang="en-US" dirty="0" smtClean="0"/>
              <a:t>  </a:t>
            </a:r>
            <a:r>
              <a:rPr lang="mr-IN" dirty="0" smtClean="0"/>
              <a:t>    |</a:t>
            </a:r>
            <a:r>
              <a:rPr lang="en-GB" dirty="0" smtClean="0">
                <a:solidFill>
                  <a:schemeClr val="bg1"/>
                </a:solidFill>
              </a:rPr>
              <a:t>= 14.5 GV/cm</a:t>
            </a:r>
            <a:r>
              <a:rPr lang="en-GB" dirty="0" smtClean="0"/>
              <a:t> (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GB" dirty="0" smtClean="0"/>
              <a:t> = 0.56)</a:t>
            </a:r>
          </a:p>
          <a:p>
            <a:pPr marL="0" indent="0">
              <a:buNone/>
            </a:pPr>
            <a:r>
              <a:rPr lang="en-GB" dirty="0" smtClean="0"/>
              <a:t>	|d</a:t>
            </a:r>
            <a:r>
              <a:rPr lang="en-GB" baseline="-25000" dirty="0" smtClean="0"/>
              <a:t>e</a:t>
            </a:r>
            <a:r>
              <a:rPr lang="en-GB" dirty="0" smtClean="0"/>
              <a:t>|&lt;1.0 x 10</a:t>
            </a:r>
            <a:r>
              <a:rPr lang="en-GB" baseline="30000" dirty="0" smtClean="0"/>
              <a:t>-27</a:t>
            </a:r>
            <a:r>
              <a:rPr lang="en-GB" dirty="0" smtClean="0"/>
              <a:t> </a:t>
            </a:r>
            <a:r>
              <a:rPr lang="en-GB" dirty="0" err="1" smtClean="0"/>
              <a:t>e.cm</a:t>
            </a:r>
            <a:r>
              <a:rPr lang="en-GB" dirty="0" smtClean="0"/>
              <a:t> (90% </a:t>
            </a:r>
            <a:r>
              <a:rPr lang="en-GB" dirty="0" err="1" smtClean="0"/>
              <a:t>c.l</a:t>
            </a:r>
            <a:r>
              <a:rPr lang="en-GB" dirty="0" smtClean="0"/>
              <a:t>.)</a:t>
            </a:r>
          </a:p>
          <a:p>
            <a:r>
              <a:rPr lang="en-GB" dirty="0" smtClean="0"/>
              <a:t>Tl, 2002: </a:t>
            </a:r>
            <a:r>
              <a:rPr lang="mr-IN" dirty="0" smtClean="0"/>
              <a:t>|  </a:t>
            </a:r>
            <a:r>
              <a:rPr lang="en-US" dirty="0" smtClean="0"/>
              <a:t>   </a:t>
            </a:r>
            <a:r>
              <a:rPr lang="mr-IN" dirty="0" smtClean="0"/>
              <a:t>   |</a:t>
            </a:r>
            <a:r>
              <a:rPr lang="en-GB" dirty="0" smtClean="0">
                <a:solidFill>
                  <a:schemeClr val="bg1"/>
                </a:solidFill>
              </a:rPr>
              <a:t>= 72 MV/cm</a:t>
            </a:r>
            <a:r>
              <a:rPr lang="en-GB" dirty="0" smtClean="0"/>
              <a:t> (</a:t>
            </a:r>
            <a:r>
              <a:rPr lang="en-GB" dirty="0" err="1" smtClean="0"/>
              <a:t>Eeff</a:t>
            </a:r>
            <a:r>
              <a:rPr lang="en-GB" dirty="0" smtClean="0"/>
              <a:t> = -582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applied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	|d</a:t>
            </a:r>
            <a:r>
              <a:rPr lang="en-GB" baseline="-25000" dirty="0" smtClean="0"/>
              <a:t>e</a:t>
            </a:r>
            <a:r>
              <a:rPr lang="en-GB" dirty="0" smtClean="0"/>
              <a:t>|&lt;1.6 x 10</a:t>
            </a:r>
            <a:r>
              <a:rPr lang="en-GB" baseline="30000" dirty="0" smtClean="0"/>
              <a:t>-27</a:t>
            </a:r>
            <a:r>
              <a:rPr lang="en-GB" dirty="0" smtClean="0"/>
              <a:t> </a:t>
            </a:r>
            <a:r>
              <a:rPr lang="en-GB" dirty="0" err="1" smtClean="0"/>
              <a:t>e.cm</a:t>
            </a:r>
            <a:r>
              <a:rPr lang="en-GB" dirty="0" smtClean="0"/>
              <a:t> (90% </a:t>
            </a:r>
            <a:r>
              <a:rPr lang="en-GB" dirty="0" err="1" smtClean="0"/>
              <a:t>c.l</a:t>
            </a:r>
            <a:r>
              <a:rPr lang="en-GB" dirty="0" smtClean="0"/>
              <a:t>.)</a:t>
            </a:r>
          </a:p>
          <a:p>
            <a:r>
              <a:rPr lang="en-GB" dirty="0" err="1" smtClean="0"/>
              <a:t>PbO</a:t>
            </a:r>
            <a:r>
              <a:rPr lang="en-GB" dirty="0" smtClean="0"/>
              <a:t>*, 2013: </a:t>
            </a:r>
            <a:r>
              <a:rPr lang="mr-IN" dirty="0" smtClean="0"/>
              <a:t>|  </a:t>
            </a:r>
            <a:r>
              <a:rPr lang="en-US" dirty="0" smtClean="0"/>
              <a:t>   </a:t>
            </a:r>
            <a:r>
              <a:rPr lang="mr-IN" dirty="0" smtClean="0"/>
              <a:t>   |</a:t>
            </a:r>
            <a:r>
              <a:rPr lang="en-GB" dirty="0" smtClean="0">
                <a:solidFill>
                  <a:schemeClr val="bg1"/>
                </a:solidFill>
              </a:rPr>
              <a:t>= 25 GV/cm </a:t>
            </a:r>
          </a:p>
          <a:p>
            <a:pPr marL="0" indent="0">
              <a:buNone/>
            </a:pPr>
            <a:r>
              <a:rPr lang="en-GB" dirty="0" smtClean="0"/>
              <a:t>	|d</a:t>
            </a:r>
            <a:r>
              <a:rPr lang="en-GB" baseline="-25000" dirty="0" smtClean="0"/>
              <a:t>e</a:t>
            </a:r>
            <a:r>
              <a:rPr lang="en-GB" dirty="0" smtClean="0"/>
              <a:t>|&lt;1.7 x 10</a:t>
            </a:r>
            <a:r>
              <a:rPr lang="en-GB" baseline="30000" dirty="0" smtClean="0"/>
              <a:t>-26</a:t>
            </a:r>
            <a:r>
              <a:rPr lang="en-GB" dirty="0" smtClean="0"/>
              <a:t> </a:t>
            </a:r>
            <a:r>
              <a:rPr lang="en-GB" dirty="0" err="1" smtClean="0"/>
              <a:t>e.cm</a:t>
            </a:r>
            <a:r>
              <a:rPr lang="en-GB" dirty="0" smtClean="0"/>
              <a:t> (90% </a:t>
            </a:r>
            <a:r>
              <a:rPr lang="en-GB" dirty="0" err="1" smtClean="0"/>
              <a:t>c.l</a:t>
            </a:r>
            <a:r>
              <a:rPr lang="en-GB" dirty="0" smtClean="0"/>
              <a:t>.) </a:t>
            </a:r>
          </a:p>
          <a:p>
            <a:r>
              <a:rPr lang="en-GB" dirty="0" smtClean="0"/>
              <a:t>Eu</a:t>
            </a:r>
            <a:r>
              <a:rPr lang="en-GB" baseline="-25000" dirty="0" smtClean="0"/>
              <a:t>0.5</a:t>
            </a:r>
            <a:r>
              <a:rPr lang="en-GB" dirty="0" smtClean="0"/>
              <a:t>Ba</a:t>
            </a:r>
            <a:r>
              <a:rPr lang="en-GB" baseline="-25000" dirty="0" smtClean="0"/>
              <a:t>0.5</a:t>
            </a:r>
            <a:r>
              <a:rPr lang="en-GB" dirty="0" smtClean="0"/>
              <a:t>TiO</a:t>
            </a:r>
            <a:r>
              <a:rPr lang="en-GB" baseline="-25000" dirty="0" smtClean="0"/>
              <a:t>3</a:t>
            </a:r>
            <a:r>
              <a:rPr lang="en-GB" dirty="0" smtClean="0"/>
              <a:t>, 2012: </a:t>
            </a:r>
          </a:p>
          <a:p>
            <a:pPr marL="0" indent="0">
              <a:buNone/>
            </a:pPr>
            <a:r>
              <a:rPr lang="en-GB" dirty="0" smtClean="0"/>
              <a:t>	|d</a:t>
            </a:r>
            <a:r>
              <a:rPr lang="en-GB" baseline="-25000" dirty="0" smtClean="0"/>
              <a:t>e</a:t>
            </a:r>
            <a:r>
              <a:rPr lang="en-GB" dirty="0" smtClean="0"/>
              <a:t>|&lt;6 x 10</a:t>
            </a:r>
            <a:r>
              <a:rPr lang="en-GB" baseline="30000" dirty="0" smtClean="0"/>
              <a:t>-25</a:t>
            </a:r>
            <a:r>
              <a:rPr lang="en-GB" dirty="0" smtClean="0"/>
              <a:t> </a:t>
            </a:r>
            <a:r>
              <a:rPr lang="en-GB" dirty="0" err="1" smtClean="0"/>
              <a:t>e.cm</a:t>
            </a:r>
            <a:r>
              <a:rPr lang="en-GB" dirty="0" smtClean="0"/>
              <a:t> (90% </a:t>
            </a:r>
            <a:r>
              <a:rPr lang="en-GB" dirty="0" err="1" smtClean="0"/>
              <a:t>c.l</a:t>
            </a:r>
            <a:r>
              <a:rPr lang="en-GB" dirty="0" smtClean="0"/>
              <a:t>.)</a:t>
            </a:r>
          </a:p>
          <a:p>
            <a:r>
              <a:rPr lang="en-GB" dirty="0" err="1" smtClean="0"/>
              <a:t>ThO</a:t>
            </a:r>
            <a:r>
              <a:rPr lang="en-GB" dirty="0" smtClean="0"/>
              <a:t>*: </a:t>
            </a:r>
            <a:r>
              <a:rPr lang="mr-IN" dirty="0" smtClean="0"/>
              <a:t>|  </a:t>
            </a:r>
            <a:r>
              <a:rPr lang="en-US" dirty="0" smtClean="0"/>
              <a:t>  </a:t>
            </a:r>
            <a:r>
              <a:rPr lang="mr-IN" dirty="0" smtClean="0"/>
              <a:t> </a:t>
            </a:r>
            <a:r>
              <a:rPr lang="en-US" dirty="0" smtClean="0"/>
              <a:t> </a:t>
            </a:r>
            <a:r>
              <a:rPr lang="mr-IN" dirty="0" smtClean="0"/>
              <a:t>  |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/>
                </a:solidFill>
              </a:rPr>
              <a:t>= 84 GV/cm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(factor of 6 on 2011 </a:t>
            </a:r>
            <a:r>
              <a:rPr lang="en-GB" dirty="0" err="1" smtClean="0">
                <a:solidFill>
                  <a:srgbClr val="FF0000"/>
                </a:solidFill>
              </a:rPr>
              <a:t>YbF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GB" dirty="0" smtClean="0"/>
              <a:t>	|d</a:t>
            </a:r>
            <a:r>
              <a:rPr lang="en-GB" baseline="-25000" dirty="0" smtClean="0"/>
              <a:t>e</a:t>
            </a:r>
            <a:r>
              <a:rPr lang="en-GB" dirty="0" smtClean="0"/>
              <a:t>|&lt;8.7 x 10</a:t>
            </a:r>
            <a:r>
              <a:rPr lang="en-GB" baseline="30000" dirty="0" smtClean="0"/>
              <a:t>-29</a:t>
            </a:r>
            <a:r>
              <a:rPr lang="en-GB" dirty="0" smtClean="0"/>
              <a:t> </a:t>
            </a:r>
            <a:r>
              <a:rPr lang="en-GB" dirty="0" err="1" smtClean="0"/>
              <a:t>e.cm</a:t>
            </a:r>
            <a:r>
              <a:rPr lang="en-GB" dirty="0" smtClean="0"/>
              <a:t> (90% </a:t>
            </a:r>
            <a:r>
              <a:rPr lang="en-GB" dirty="0" err="1" smtClean="0"/>
              <a:t>c.l</a:t>
            </a:r>
            <a:r>
              <a:rPr lang="en-GB" dirty="0" smtClean="0"/>
              <a:t>.)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89" y="2688743"/>
            <a:ext cx="607120" cy="350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83" y="1788103"/>
            <a:ext cx="607120" cy="350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30" y="892576"/>
            <a:ext cx="607120" cy="35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4424362"/>
            <a:ext cx="607120" cy="350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62292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Times New Roman" charset="0"/>
                <a:ea typeface="Times New Roman" charset="0"/>
                <a:cs typeface="Times New Roman" charset="0"/>
              </a:rPr>
              <a:t>From Ben Sauer LM 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84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YbF</a:t>
            </a:r>
            <a:r>
              <a:rPr lang="en-US" dirty="0" smtClean="0"/>
              <a:t> Experiment </a:t>
            </a:r>
            <a:br>
              <a:rPr lang="en-US" dirty="0" smtClean="0"/>
            </a:br>
            <a:r>
              <a:rPr lang="en-US" sz="1800" dirty="0" smtClean="0"/>
              <a:t>Nature 473, 493 (2011)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812" y="870071"/>
            <a:ext cx="8610600" cy="4800184"/>
          </a:xfrm>
        </p:spPr>
        <p:txBody>
          <a:bodyPr/>
          <a:lstStyle/>
          <a:p>
            <a:r>
              <a:rPr lang="en-US" dirty="0" smtClean="0"/>
              <a:t>Prepare</a:t>
            </a:r>
          </a:p>
          <a:p>
            <a:pPr lvl="1"/>
            <a:r>
              <a:rPr lang="en-US" dirty="0" smtClean="0"/>
              <a:t>empty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dirty="0" smtClean="0"/>
              <a:t> =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dirty="0" smtClean="0"/>
              <a:t> HF level</a:t>
            </a:r>
          </a:p>
          <a:p>
            <a:pPr lvl="1"/>
            <a:r>
              <a:rPr lang="en-US" dirty="0" smtClean="0"/>
              <a:t>apply RF to create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Evolve in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RF pulse </a:t>
            </a:r>
            <a:r>
              <a:rPr lang="en-US" altLang="x-none" dirty="0" smtClean="0"/>
              <a:t>→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=0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63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836" t="8821" r="5660" b="2884"/>
          <a:stretch/>
        </p:blipFill>
        <p:spPr>
          <a:xfrm>
            <a:off x="3886200" y="76201"/>
            <a:ext cx="4876800" cy="3352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-76200" y="6553200"/>
            <a:ext cx="451630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Times New Roman" charset="0"/>
                <a:ea typeface="Times New Roman" charset="0"/>
                <a:cs typeface="Times New Roman" charset="0"/>
              </a:rPr>
              <a:t>Figs from </a:t>
            </a:r>
            <a:r>
              <a:rPr lang="en-US" sz="1200" b="0" dirty="0" err="1" smtClean="0">
                <a:latin typeface="Times New Roman" charset="0"/>
                <a:ea typeface="Times New Roman" charset="0"/>
                <a:cs typeface="Times New Roman" charset="0"/>
              </a:rPr>
              <a:t>Commins</a:t>
            </a:r>
            <a:r>
              <a:rPr lang="en-US" sz="1200" b="0" dirty="0" smtClean="0">
                <a:latin typeface="Times New Roman" charset="0"/>
                <a:ea typeface="Times New Roman" charset="0"/>
                <a:cs typeface="Times New Roman" charset="0"/>
              </a:rPr>
              <a:t> &amp; DeMille   </a:t>
            </a:r>
            <a:r>
              <a:rPr lang="en-US" sz="1200" b="0" i="1" dirty="0" smtClean="0">
                <a:latin typeface="Times New Roman" charset="0"/>
                <a:ea typeface="Times New Roman" charset="0"/>
                <a:cs typeface="Times New Roman" charset="0"/>
              </a:rPr>
              <a:t>Lepton Dipole Moments</a:t>
            </a:r>
            <a:r>
              <a:rPr lang="en-US" sz="1200" b="0" dirty="0" smtClean="0">
                <a:latin typeface="Times New Roman" charset="0"/>
                <a:ea typeface="Times New Roman" charset="0"/>
                <a:cs typeface="Times New Roman" charset="0"/>
              </a:rPr>
              <a:t> p 555-556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810242"/>
            <a:ext cx="3505200" cy="228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704" y="6107667"/>
            <a:ext cx="3159391" cy="25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5105400"/>
            <a:ext cx="3276600" cy="317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146300"/>
            <a:ext cx="2387600" cy="596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463" y="2837696"/>
            <a:ext cx="1176337" cy="362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4724400"/>
            <a:ext cx="3175000" cy="29368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8113" y="3276600"/>
            <a:ext cx="3671887" cy="1219200"/>
            <a:chOff x="138113" y="3276600"/>
            <a:chExt cx="3671887" cy="121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8113" y="3276600"/>
              <a:ext cx="3671887" cy="2959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7175" y="3737806"/>
              <a:ext cx="2947988" cy="3059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7500" y="4214232"/>
              <a:ext cx="2578100" cy="28156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12079" t="1681" r="7079" b="2787"/>
          <a:stretch/>
        </p:blipFill>
        <p:spPr>
          <a:xfrm>
            <a:off x="4348163" y="3623709"/>
            <a:ext cx="4262437" cy="32342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5892800"/>
            <a:ext cx="2308225" cy="3979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0" y="2819400"/>
            <a:ext cx="1219200" cy="2297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7150" y="359985"/>
            <a:ext cx="1593850" cy="3258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5962642"/>
            <a:ext cx="3505200" cy="2289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6260067"/>
            <a:ext cx="3159391" cy="256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5181600"/>
            <a:ext cx="3276600" cy="3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YbF</a:t>
            </a:r>
            <a:r>
              <a:rPr lang="en-US" dirty="0" smtClean="0"/>
              <a:t> </a:t>
            </a:r>
            <a:r>
              <a:rPr lang="en-US" dirty="0" err="1" smtClean="0"/>
              <a:t>ctd</a:t>
            </a:r>
            <a:r>
              <a:rPr lang="en-US" dirty="0" smtClean="0"/>
              <a:t>.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609600"/>
            <a:ext cx="8753475" cy="5211763"/>
          </a:xfrm>
        </p:spPr>
        <p:txBody>
          <a:bodyPr/>
          <a:lstStyle/>
          <a:p>
            <a:r>
              <a:rPr lang="en-US" dirty="0" smtClean="0"/>
              <a:t>Changing the phase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 smtClean="0"/>
              <a:t> by varying </a:t>
            </a:r>
            <a:r>
              <a:rPr lang="en-US" dirty="0" smtClean="0">
                <a:latin typeface="cmmi10" charset="0"/>
                <a:ea typeface="cmmi10" charset="0"/>
                <a:cs typeface="cmmi10" charset="0"/>
              </a:rPr>
              <a:t>B</a:t>
            </a:r>
            <a:r>
              <a:rPr lang="en-US" dirty="0" smtClean="0"/>
              <a:t>, they get interference pattern:</a:t>
            </a:r>
          </a:p>
          <a:p>
            <a:r>
              <a:rPr lang="en-US" dirty="0" smtClean="0"/>
              <a:t>Look for shift between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1200" dirty="0"/>
          </a:p>
          <a:p>
            <a:pPr lvl="1"/>
            <a:r>
              <a:rPr lang="en-US" dirty="0" smtClean="0"/>
              <a:t>the signal is optimized by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so they operate with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lvl="1"/>
            <a:r>
              <a:rPr lang="en-US" dirty="0" smtClean="0"/>
              <a:t>They had 512 combinations of parameters, some sensitive to EDM some not, that they cycled randomly between,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64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5" y="1109911"/>
            <a:ext cx="4572000" cy="2821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2438400"/>
            <a:ext cx="2084387" cy="304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79" y="1905000"/>
            <a:ext cx="2632391" cy="4127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6553200" y="2209800"/>
            <a:ext cx="533400" cy="28553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352800"/>
            <a:ext cx="1295400" cy="624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997692"/>
            <a:ext cx="3578382" cy="574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300" y="5486400"/>
            <a:ext cx="5405437" cy="4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C074F607-0BD1-604B-9879-1B858311434E}" type="slidenum">
              <a:rPr lang="en-US" altLang="x-none" sz="1200" b="0"/>
              <a:pPr eaLnBrk="1" hangingPunct="1"/>
              <a:t>65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8686800" cy="6969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Storage Cell:  </a:t>
            </a:r>
            <a:r>
              <a:rPr lang="en-US" baseline="30000" dirty="0" smtClean="0"/>
              <a:t>199</a:t>
            </a:r>
            <a:r>
              <a:rPr lang="en-US" dirty="0" smtClean="0"/>
              <a:t>Hg -  </a:t>
            </a:r>
            <a:r>
              <a:rPr lang="en-US" b="0" dirty="0" smtClean="0"/>
              <a:t>PRL</a:t>
            </a:r>
            <a:r>
              <a:rPr lang="en-US" dirty="0" smtClean="0"/>
              <a:t> 116, </a:t>
            </a:r>
            <a:r>
              <a:rPr lang="en-US" b="0" dirty="0" smtClean="0"/>
              <a:t>161601 (2016)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9777"/>
          <a:stretch/>
        </p:blipFill>
        <p:spPr>
          <a:xfrm>
            <a:off x="1" y="830841"/>
            <a:ext cx="3657600" cy="4655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0"/>
            <a:ext cx="8839200" cy="525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990600"/>
            <a:ext cx="4267200" cy="383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48768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rgbClr val="0000D6"/>
                </a:solidFill>
                <a:latin typeface="+mn-lt"/>
                <a:ea typeface="Times New Roman" charset="0"/>
                <a:cs typeface="Times New Roman" charset="0"/>
              </a:rPr>
              <a:t>Measurement time 170 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5918200"/>
            <a:ext cx="7353300" cy="558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67400" y="2133600"/>
            <a:ext cx="381000" cy="1432560"/>
            <a:chOff x="5867400" y="2133600"/>
            <a:chExt cx="381000" cy="1432560"/>
          </a:xfrm>
        </p:grpSpPr>
        <p:cxnSp>
          <p:nvCxnSpPr>
            <p:cNvPr id="10" name="Straight Arrow Connector 9"/>
            <p:cNvCxnSpPr>
              <a:cxnSpLocks noChangeAspect="1"/>
            </p:cNvCxnSpPr>
            <p:nvPr/>
          </p:nvCxnSpPr>
          <p:spPr bwMode="auto">
            <a:xfrm flipV="1">
              <a:off x="6248400" y="2133600"/>
              <a:ext cx="0" cy="5943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6248400" y="2971800"/>
              <a:ext cx="0" cy="594360"/>
            </a:xfrm>
            <a:prstGeom prst="straightConnector1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/>
            <p:cNvSpPr/>
            <p:nvPr/>
          </p:nvSpPr>
          <p:spPr bwMode="auto">
            <a:xfrm>
              <a:off x="5867400" y="2133600"/>
              <a:ext cx="209550" cy="54864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867400" y="2971800"/>
              <a:ext cx="209550" cy="54864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EDM Experiments: Atomic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 smtClean="0"/>
              <a:t>ThO</a:t>
            </a:r>
            <a:r>
              <a:rPr lang="en-US" sz="1800" dirty="0" smtClean="0"/>
              <a:t> Atomic Beam  Science 343, 269 (2014)  Harvard Yale (ACME)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2200" dirty="0" smtClean="0"/>
              <a:t>Measurement time  </a:t>
            </a:r>
            <a:r>
              <a:rPr lang="en-US" sz="2200" dirty="0" smtClean="0">
                <a:latin typeface="cmmi10" charset="0"/>
                <a:ea typeface="cmmi10" charset="0"/>
                <a:cs typeface="cmmi10" charset="0"/>
              </a:rPr>
              <a:t>T</a:t>
            </a:r>
            <a:r>
              <a:rPr lang="en-US" sz="2200" dirty="0" smtClean="0"/>
              <a:t> </a:t>
            </a:r>
            <a:r>
              <a:rPr lang="en-US" altLang="x-none" sz="2000" dirty="0">
                <a:latin typeface="Arial Unicode MS" charset="0"/>
              </a:rPr>
              <a:t>≃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200" dirty="0" smtClean="0"/>
              <a:t> </a:t>
            </a:r>
            <a:r>
              <a:rPr lang="en-US" sz="2200" dirty="0" err="1" smtClean="0">
                <a:latin typeface="Times New Roman" charset="0"/>
                <a:ea typeface="Times New Roman" charset="0"/>
                <a:cs typeface="Times New Roman" charset="0"/>
              </a:rPr>
              <a:t>ms</a:t>
            </a:r>
            <a:endParaRPr lang="en-US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2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66</a:t>
            </a:fld>
            <a:endParaRPr lang="en-US" altLang="x-non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537"/>
            <a:ext cx="9144000" cy="2603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232400"/>
            <a:ext cx="4229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EDM Experiment:  Trap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180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Hf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/>
              <a:t> </a:t>
            </a:r>
            <a:r>
              <a:rPr lang="en-US" sz="2000" dirty="0" smtClean="0"/>
              <a:t>in a Paul Trap: Phys. Rev. Lett. 119, 153001 (2017)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on earth do you apply an electric field to an ion in a trap and not have it fly away???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100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6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60960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200" b="0" smtClean="0">
                <a:solidFill>
                  <a:srgbClr val="FA0000"/>
                </a:solidFill>
                <a:latin typeface="Comic Sans MS" charset="0"/>
                <a:ea typeface=""/>
              </a:rPr>
              <a:t>!!!!!Use rotating E-field bias!!!!!</a:t>
            </a:r>
          </a:p>
          <a:p>
            <a:pPr>
              <a:spcBef>
                <a:spcPct val="50000"/>
              </a:spcBef>
            </a:pPr>
            <a:r>
              <a:rPr lang="en-US" altLang="x-none" b="0" smtClean="0">
                <a:solidFill>
                  <a:srgbClr val="000000"/>
                </a:solidFill>
                <a:latin typeface="Comic Sans MS" charset="0"/>
                <a:ea typeface=""/>
              </a:rPr>
              <a:t>-E-field defines quantization axis</a:t>
            </a:r>
          </a:p>
          <a:p>
            <a:pPr>
              <a:spcBef>
                <a:spcPct val="50000"/>
              </a:spcBef>
            </a:pPr>
            <a:r>
              <a:rPr lang="en-US" altLang="x-none" b="0" smtClean="0">
                <a:solidFill>
                  <a:srgbClr val="000000"/>
                </a:solidFill>
                <a:latin typeface="Comic Sans MS" charset="0"/>
                <a:ea typeface=""/>
              </a:rPr>
              <a:t>-Excellent rejection of lab-frame residual </a:t>
            </a:r>
          </a:p>
          <a:p>
            <a:pPr>
              <a:spcBef>
                <a:spcPct val="50000"/>
              </a:spcBef>
            </a:pPr>
            <a:r>
              <a:rPr lang="en-US" altLang="x-none" b="0" smtClean="0">
                <a:solidFill>
                  <a:srgbClr val="000000"/>
                </a:solidFill>
                <a:latin typeface="Comic Sans MS" charset="0"/>
                <a:ea typeface=""/>
              </a:rPr>
              <a:t>B-field.</a:t>
            </a:r>
          </a:p>
          <a:p>
            <a:pPr>
              <a:spcBef>
                <a:spcPct val="50000"/>
              </a:spcBef>
            </a:pPr>
            <a:endParaRPr lang="el-GR" altLang="x-none" b="0" smtClean="0">
              <a:solidFill>
                <a:srgbClr val="000000"/>
              </a:solidFill>
              <a:latin typeface="Comic Sans MS" charset="0"/>
              <a:ea typeface="Arial" charset="0"/>
              <a:cs typeface="Arial" charset="0"/>
            </a:endParaRPr>
          </a:p>
        </p:txBody>
      </p:sp>
      <p:grpSp>
        <p:nvGrpSpPr>
          <p:cNvPr id="460837" name="Group 37"/>
          <p:cNvGrpSpPr>
            <a:grpSpLocks/>
          </p:cNvGrpSpPr>
          <p:nvPr/>
        </p:nvGrpSpPr>
        <p:grpSpPr bwMode="auto">
          <a:xfrm>
            <a:off x="609600" y="1752600"/>
            <a:ext cx="4648200" cy="4191000"/>
            <a:chOff x="432" y="1056"/>
            <a:chExt cx="2928" cy="2640"/>
          </a:xfrm>
        </p:grpSpPr>
        <p:grpSp>
          <p:nvGrpSpPr>
            <p:cNvPr id="460819" name="Group 19"/>
            <p:cNvGrpSpPr>
              <a:grpSpLocks/>
            </p:cNvGrpSpPr>
            <p:nvPr/>
          </p:nvGrpSpPr>
          <p:grpSpPr bwMode="auto">
            <a:xfrm>
              <a:off x="768" y="2239"/>
              <a:ext cx="672" cy="282"/>
              <a:chOff x="1872" y="2414"/>
              <a:chExt cx="672" cy="282"/>
            </a:xfrm>
          </p:grpSpPr>
          <p:sp>
            <p:nvSpPr>
              <p:cNvPr id="460808" name="Line 8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09" name="Oval 9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10" name="Text Box 10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x-none" b="0" smtClean="0">
                    <a:solidFill>
                      <a:srgbClr val="000000"/>
                    </a:solidFill>
                    <a:ea typeface=""/>
                  </a:rPr>
                  <a:t>+</a:t>
                </a:r>
              </a:p>
            </p:txBody>
          </p:sp>
          <p:sp>
            <p:nvSpPr>
              <p:cNvPr id="460811" name="Oval 11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</p:grpSp>
        <p:sp>
          <p:nvSpPr>
            <p:cNvPr id="460812" name="Oval 12"/>
            <p:cNvSpPr>
              <a:spLocks noChangeArrowheads="1"/>
            </p:cNvSpPr>
            <p:nvPr/>
          </p:nvSpPr>
          <p:spPr bwMode="auto">
            <a:xfrm>
              <a:off x="1056" y="1392"/>
              <a:ext cx="1998" cy="196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b="0" smtClean="0">
                <a:solidFill>
                  <a:srgbClr val="000000"/>
                </a:solidFill>
                <a:ea typeface=""/>
              </a:endParaRPr>
            </a:p>
          </p:txBody>
        </p:sp>
        <p:sp>
          <p:nvSpPr>
            <p:cNvPr id="460816" name="Freeform 16"/>
            <p:cNvSpPr>
              <a:spLocks/>
            </p:cNvSpPr>
            <p:nvPr/>
          </p:nvSpPr>
          <p:spPr bwMode="auto">
            <a:xfrm>
              <a:off x="944" y="1392"/>
              <a:ext cx="544" cy="912"/>
            </a:xfrm>
            <a:custGeom>
              <a:avLst/>
              <a:gdLst>
                <a:gd name="T0" fmla="*/ 16 w 544"/>
                <a:gd name="T1" fmla="*/ 912 h 912"/>
                <a:gd name="T2" fmla="*/ 16 w 544"/>
                <a:gd name="T3" fmla="*/ 720 h 912"/>
                <a:gd name="T4" fmla="*/ 112 w 544"/>
                <a:gd name="T5" fmla="*/ 432 h 912"/>
                <a:gd name="T6" fmla="*/ 304 w 544"/>
                <a:gd name="T7" fmla="*/ 192 h 912"/>
                <a:gd name="T8" fmla="*/ 544 w 544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4" h="912">
                  <a:moveTo>
                    <a:pt x="16" y="912"/>
                  </a:moveTo>
                  <a:cubicBezTo>
                    <a:pt x="8" y="856"/>
                    <a:pt x="0" y="800"/>
                    <a:pt x="16" y="720"/>
                  </a:cubicBezTo>
                  <a:cubicBezTo>
                    <a:pt x="32" y="640"/>
                    <a:pt x="64" y="520"/>
                    <a:pt x="112" y="432"/>
                  </a:cubicBezTo>
                  <a:cubicBezTo>
                    <a:pt x="160" y="344"/>
                    <a:pt x="232" y="264"/>
                    <a:pt x="304" y="192"/>
                  </a:cubicBezTo>
                  <a:cubicBezTo>
                    <a:pt x="376" y="120"/>
                    <a:pt x="460" y="60"/>
                    <a:pt x="544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 smtClean="0">
                <a:solidFill>
                  <a:srgbClr val="000000"/>
                </a:solidFill>
                <a:ea typeface=""/>
              </a:endParaRPr>
            </a:p>
          </p:txBody>
        </p:sp>
        <p:sp>
          <p:nvSpPr>
            <p:cNvPr id="460817" name="Text Box 17"/>
            <p:cNvSpPr txBox="1">
              <a:spLocks noChangeArrowheads="1"/>
            </p:cNvSpPr>
            <p:nvPr/>
          </p:nvSpPr>
          <p:spPr bwMode="auto">
            <a:xfrm>
              <a:off x="816" y="1344"/>
              <a:ext cx="4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0" smtClean="0">
                  <a:solidFill>
                    <a:srgbClr val="000000"/>
                  </a:solidFill>
                  <a:latin typeface="Symbol" charset="2"/>
                  <a:ea typeface=""/>
                </a:rPr>
                <a:t>w</a:t>
              </a:r>
              <a:r>
                <a:rPr lang="en-US" altLang="x-none" sz="2400" b="0" baseline="-25000" smtClean="0">
                  <a:solidFill>
                    <a:srgbClr val="000000"/>
                  </a:solidFill>
                  <a:ea typeface=""/>
                </a:rPr>
                <a:t>rot</a:t>
              </a:r>
              <a:r>
                <a:rPr lang="en-US" altLang="x-none" sz="2400" b="0" smtClean="0">
                  <a:solidFill>
                    <a:srgbClr val="000000"/>
                  </a:solidFill>
                  <a:ea typeface=""/>
                </a:rPr>
                <a:t>t</a:t>
              </a:r>
            </a:p>
          </p:txBody>
        </p:sp>
        <p:sp>
          <p:nvSpPr>
            <p:cNvPr id="460818" name="Text Box 18"/>
            <p:cNvSpPr txBox="1">
              <a:spLocks noChangeArrowheads="1"/>
            </p:cNvSpPr>
            <p:nvPr/>
          </p:nvSpPr>
          <p:spPr bwMode="auto">
            <a:xfrm>
              <a:off x="432" y="2236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sz="2400" b="0" smtClean="0">
                  <a:solidFill>
                    <a:srgbClr val="000000"/>
                  </a:solidFill>
                  <a:ea typeface=""/>
                </a:rPr>
                <a:t>E</a:t>
              </a:r>
            </a:p>
          </p:txBody>
        </p:sp>
        <p:grpSp>
          <p:nvGrpSpPr>
            <p:cNvPr id="460820" name="Group 20"/>
            <p:cNvGrpSpPr>
              <a:grpSpLocks/>
            </p:cNvGrpSpPr>
            <p:nvPr/>
          </p:nvGrpSpPr>
          <p:grpSpPr bwMode="auto">
            <a:xfrm rot="5400000">
              <a:off x="1725" y="1251"/>
              <a:ext cx="672" cy="282"/>
              <a:chOff x="1872" y="2414"/>
              <a:chExt cx="672" cy="282"/>
            </a:xfrm>
          </p:grpSpPr>
          <p:sp>
            <p:nvSpPr>
              <p:cNvPr id="460821" name="Line 21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22" name="Oval 22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23" name="Text Box 23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x-none" b="0" smtClean="0">
                    <a:solidFill>
                      <a:srgbClr val="000000"/>
                    </a:solidFill>
                    <a:ea typeface=""/>
                  </a:rPr>
                  <a:t>+</a:t>
                </a:r>
              </a:p>
            </p:txBody>
          </p:sp>
          <p:sp>
            <p:nvSpPr>
              <p:cNvPr id="460824" name="Oval 24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</p:grpSp>
        <p:grpSp>
          <p:nvGrpSpPr>
            <p:cNvPr id="460825" name="Group 25"/>
            <p:cNvGrpSpPr>
              <a:grpSpLocks/>
            </p:cNvGrpSpPr>
            <p:nvPr/>
          </p:nvGrpSpPr>
          <p:grpSpPr bwMode="auto">
            <a:xfrm rot="16200000">
              <a:off x="1725" y="3219"/>
              <a:ext cx="672" cy="282"/>
              <a:chOff x="1872" y="2414"/>
              <a:chExt cx="672" cy="282"/>
            </a:xfrm>
          </p:grpSpPr>
          <p:sp>
            <p:nvSpPr>
              <p:cNvPr id="460826" name="Line 26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27" name="Oval 27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28" name="Text Box 28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x-none" b="0" smtClean="0">
                    <a:solidFill>
                      <a:srgbClr val="000000"/>
                    </a:solidFill>
                    <a:ea typeface=""/>
                  </a:rPr>
                  <a:t>+</a:t>
                </a:r>
              </a:p>
            </p:txBody>
          </p:sp>
          <p:sp>
            <p:nvSpPr>
              <p:cNvPr id="460829" name="Oval 29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</p:grpSp>
        <p:grpSp>
          <p:nvGrpSpPr>
            <p:cNvPr id="460830" name="Group 30"/>
            <p:cNvGrpSpPr>
              <a:grpSpLocks/>
            </p:cNvGrpSpPr>
            <p:nvPr/>
          </p:nvGrpSpPr>
          <p:grpSpPr bwMode="auto">
            <a:xfrm rot="10800000">
              <a:off x="2688" y="2239"/>
              <a:ext cx="672" cy="282"/>
              <a:chOff x="1872" y="2414"/>
              <a:chExt cx="672" cy="282"/>
            </a:xfrm>
          </p:grpSpPr>
          <p:sp>
            <p:nvSpPr>
              <p:cNvPr id="460831" name="Line 31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32" name="Oval 32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  <p:sp>
            <p:nvSpPr>
              <p:cNvPr id="460833" name="Text Box 33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x-none" b="0" smtClean="0">
                    <a:solidFill>
                      <a:srgbClr val="000000"/>
                    </a:solidFill>
                    <a:ea typeface=""/>
                  </a:rPr>
                  <a:t>+</a:t>
                </a:r>
              </a:p>
            </p:txBody>
          </p:sp>
          <p:sp>
            <p:nvSpPr>
              <p:cNvPr id="460834" name="Oval 34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b="0" smtClean="0">
                  <a:solidFill>
                    <a:srgbClr val="000000"/>
                  </a:solidFill>
                  <a:ea typeface=""/>
                </a:endParaRPr>
              </a:p>
            </p:txBody>
          </p:sp>
        </p:grpSp>
      </p:grpSp>
      <p:sp>
        <p:nvSpPr>
          <p:cNvPr id="460838" name="Text Box 38"/>
          <p:cNvSpPr txBox="1">
            <a:spLocks noChangeArrowheads="1"/>
          </p:cNvSpPr>
          <p:nvPr/>
        </p:nvSpPr>
        <p:spPr bwMode="auto">
          <a:xfrm>
            <a:off x="5556250" y="1676400"/>
            <a:ext cx="3497263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 smtClean="0">
                <a:solidFill>
                  <a:srgbClr val="000000"/>
                </a:solidFill>
                <a:latin typeface="Symbol" charset="2"/>
                <a:ea typeface=""/>
              </a:rPr>
              <a:t>      </a:t>
            </a:r>
            <a:r>
              <a:rPr lang="en-US" altLang="x-none" sz="3200" b="0" smtClean="0">
                <a:solidFill>
                  <a:srgbClr val="000000"/>
                </a:solidFill>
                <a:latin typeface="Symbol" charset="2"/>
                <a:ea typeface=""/>
              </a:rPr>
              <a:t>w</a:t>
            </a:r>
            <a:r>
              <a:rPr lang="en-US" altLang="x-none" sz="3200" b="0" baseline="-25000" smtClean="0">
                <a:solidFill>
                  <a:srgbClr val="000000"/>
                </a:solidFill>
                <a:ea typeface=""/>
              </a:rPr>
              <a:t>rot</a:t>
            </a:r>
            <a:r>
              <a:rPr lang="en-US" altLang="x-none" sz="3200" b="0" smtClean="0">
                <a:solidFill>
                  <a:srgbClr val="000000"/>
                </a:solidFill>
                <a:ea typeface=""/>
              </a:rPr>
              <a:t>  is: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BIG enough that radius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of “micromotion” circle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is small compared to 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trap size.</a:t>
            </a:r>
          </a:p>
          <a:p>
            <a:endParaRPr lang="en-US" altLang="x-none" sz="2400" b="0" smtClean="0">
              <a:solidFill>
                <a:srgbClr val="000000"/>
              </a:solidFill>
              <a:latin typeface="Comic Sans MS" charset="0"/>
              <a:ea typeface=""/>
            </a:endParaRP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SMALL enough so that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ea typeface=""/>
              </a:rPr>
              <a:t> d</a:t>
            </a:r>
            <a:r>
              <a:rPr lang="en-US" altLang="x-none" sz="2400" b="0" baseline="-25000" smtClean="0">
                <a:solidFill>
                  <a:srgbClr val="000000"/>
                </a:solidFill>
                <a:ea typeface=""/>
              </a:rPr>
              <a:t>mol</a:t>
            </a:r>
            <a:r>
              <a:rPr lang="en-US" altLang="x-none" sz="2400" b="0" smtClean="0">
                <a:solidFill>
                  <a:srgbClr val="000000"/>
                </a:solidFill>
                <a:ea typeface=""/>
              </a:rPr>
              <a:t> E  &gt;&gt; </a:t>
            </a:r>
            <a:r>
              <a:rPr lang="en-US" altLang="x-none" sz="2400" b="0" smtClean="0">
                <a:solidFill>
                  <a:srgbClr val="000000"/>
                </a:solidFill>
                <a:latin typeface="Symbol" charset="2"/>
                <a:ea typeface=""/>
              </a:rPr>
              <a:t>w</a:t>
            </a:r>
            <a:r>
              <a:rPr lang="en-US" altLang="x-none" sz="2400" b="0" baseline="-25000" smtClean="0">
                <a:solidFill>
                  <a:srgbClr val="000000"/>
                </a:solidFill>
                <a:ea typeface=""/>
              </a:rPr>
              <a:t>rot</a:t>
            </a:r>
            <a:r>
              <a:rPr lang="en-US" altLang="x-none" sz="2400" b="0" smtClean="0">
                <a:solidFill>
                  <a:srgbClr val="000000"/>
                </a:solidFill>
                <a:ea typeface=""/>
              </a:rPr>
              <a:t> </a:t>
            </a:r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and the 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molecule axis stays 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aligned with E.</a:t>
            </a:r>
          </a:p>
        </p:txBody>
      </p:sp>
      <p:sp>
        <p:nvSpPr>
          <p:cNvPr id="460839" name="Text Box 39"/>
          <p:cNvSpPr txBox="1">
            <a:spLocks noChangeArrowheads="1"/>
          </p:cNvSpPr>
          <p:nvPr/>
        </p:nvSpPr>
        <p:spPr bwMode="auto">
          <a:xfrm>
            <a:off x="4784725" y="5608638"/>
            <a:ext cx="35528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One does Zeeman-level 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spectroscopy then</a:t>
            </a:r>
          </a:p>
          <a:p>
            <a:r>
              <a:rPr lang="en-US" altLang="x-none" sz="2400" b="0" smtClean="0">
                <a:solidFill>
                  <a:srgbClr val="000000"/>
                </a:solidFill>
                <a:latin typeface="Comic Sans MS" charset="0"/>
                <a:ea typeface=""/>
              </a:rPr>
              <a:t>in the rotating frame.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096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Eric Cornell  Lepton Moments 2006</a:t>
            </a:r>
            <a:endParaRPr lang="en-US" b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EDM Experiment:  Trap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180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Hf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/>
              <a:t> </a:t>
            </a:r>
            <a:r>
              <a:rPr lang="en-US" sz="2000" dirty="0" smtClean="0"/>
              <a:t>in a Paul Trap: Phys. Rev. Lett. 119, 153001 (2017)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on earth do you apply an electric field to an ion in a trap and not have it fly away???</a:t>
            </a:r>
          </a:p>
          <a:p>
            <a:r>
              <a:rPr lang="en-US" sz="2000" dirty="0" smtClean="0"/>
              <a:t>Apply a rotating electric field!</a:t>
            </a:r>
          </a:p>
          <a:p>
            <a:r>
              <a:rPr lang="en-US" sz="2000" dirty="0"/>
              <a:t>Measurement time  </a:t>
            </a:r>
            <a:r>
              <a:rPr lang="en-US" sz="2000" dirty="0">
                <a:latin typeface="cmmi10" charset="0"/>
                <a:ea typeface="cmmi10" charset="0"/>
                <a:cs typeface="cmmi10" charset="0"/>
              </a:rPr>
              <a:t>T</a:t>
            </a:r>
            <a:r>
              <a:rPr lang="en-US" sz="2000" dirty="0"/>
              <a:t> </a:t>
            </a:r>
            <a:r>
              <a:rPr lang="en-US" sz="1800" dirty="0" smtClean="0">
                <a:latin typeface="Arial Unicode MS" charset="0"/>
              </a:rPr>
              <a:t>&gt;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700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69</a:t>
            </a:fld>
            <a:endParaRPr lang="en-US" alt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81200"/>
            <a:ext cx="3984611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3" y="5748015"/>
            <a:ext cx="5505450" cy="475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003549"/>
            <a:ext cx="3390900" cy="46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37338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Times New Roman" charset="0"/>
                <a:ea typeface="Times New Roman" charset="0"/>
                <a:cs typeface="Times New Roman" charset="0"/>
              </a:rPr>
              <a:t>with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3" y="4299673"/>
            <a:ext cx="3086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B069D6CD-EB28-9946-811C-92418702585D}" type="slidenum">
              <a:rPr lang="en-US" altLang="x-none" sz="1200" b="0"/>
              <a:pPr eaLnBrk="1" hangingPunct="1"/>
              <a:t>7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8601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8686800" cy="69691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Measurements of Magnetic Dipole moments started with a proposal by Otto Stern to study space quantization:</a:t>
            </a:r>
          </a:p>
        </p:txBody>
      </p:sp>
      <p:pic>
        <p:nvPicPr>
          <p:cNvPr id="334851" name="Picture 3" descr="stern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462564">
            <a:off x="150813" y="1295400"/>
            <a:ext cx="4262437" cy="3473450"/>
          </a:xfrm>
        </p:spPr>
      </p:pic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533400" y="9144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0000FF"/>
                </a:solidFill>
              </a:rPr>
              <a:t>Z. Phys. 7, 249 (1921)</a:t>
            </a:r>
          </a:p>
        </p:txBody>
      </p:sp>
      <p:pic>
        <p:nvPicPr>
          <p:cNvPr id="24582" name="Picture 6" descr="stern0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838200"/>
            <a:ext cx="2616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852" name="Picture 4" descr="stern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581400"/>
            <a:ext cx="4267200" cy="3271838"/>
          </a:xfrm>
        </p:spPr>
      </p:pic>
      <p:sp>
        <p:nvSpPr>
          <p:cNvPr id="24584" name="Footer Placeholder 4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000"/>
              <a:t>B. L.  Roberts,  KVI, 18 February 2010</a:t>
            </a:r>
            <a:endParaRPr lang="en-US" altLang="x-none" sz="1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B9E90C61-1B9A-F443-A661-4D3DABFFCE9E}" type="slidenum">
              <a:rPr lang="en-US" altLang="x-none" sz="1200" b="0"/>
              <a:pPr eaLnBrk="1" hangingPunct="1"/>
              <a:t>70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73112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The present EDM limits are orders of magnitude from the standard-model value</a:t>
            </a:r>
          </a:p>
        </p:txBody>
      </p:sp>
      <p:graphicFrame>
        <p:nvGraphicFramePr>
          <p:cNvPr id="430163" name="Group 8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351411"/>
              </p:ext>
            </p:extLst>
          </p:nvPr>
        </p:nvGraphicFramePr>
        <p:xfrm>
          <a:off x="304800" y="870121"/>
          <a:ext cx="8610600" cy="4387679"/>
        </p:xfrm>
        <a:graphic>
          <a:graphicData uri="http://schemas.openxmlformats.org/drawingml/2006/table">
            <a:tbl>
              <a:tblPr/>
              <a:tblGrid>
                <a:gridCol w="2286000"/>
                <a:gridCol w="4343400"/>
                <a:gridCol w="1981200"/>
              </a:tblGrid>
              <a:tr h="9894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Particle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Present EDM limit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(e-cm)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SM value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(e-cm)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5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mmi8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mmi8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62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FF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800000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CCFFFF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54" name="Picture 7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7" y="251460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11" name="Picture 3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55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13" name="Picture 3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743325"/>
            <a:ext cx="1470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14" name="Picture 3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97400"/>
            <a:ext cx="3048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15" name="Picture 3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4657725"/>
            <a:ext cx="1470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16" name="Picture 3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84438"/>
            <a:ext cx="22098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41" name="Picture 61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11255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455613" y="5454650"/>
            <a:ext cx="84582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ea typeface="ＭＳ Ｐゴシック" charset="0"/>
              </a:rPr>
              <a:t>References:</a:t>
            </a:r>
            <a:r>
              <a:rPr lang="en-US" dirty="0">
                <a:solidFill>
                  <a:srgbClr val="FF33CC"/>
                </a:solidFill>
                <a:ea typeface="ＭＳ Ｐゴシック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cmmi8" charset="0"/>
                <a:ea typeface="ＭＳ Ｐゴシック" charset="0"/>
              </a:rPr>
              <a:t>n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ea typeface="ＭＳ Ｐゴシック" charset="0"/>
              </a:rPr>
              <a:t>PRL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</a:rPr>
              <a:t> 97, </a:t>
            </a:r>
            <a:r>
              <a:rPr lang="en-US" sz="1600" b="0" dirty="0">
                <a:solidFill>
                  <a:srgbClr val="0000FF"/>
                </a:solidFill>
                <a:ea typeface="ＭＳ Ｐゴシック" charset="0"/>
              </a:rPr>
              <a:t>131801 (2006);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mmi8" charset="0"/>
                <a:ea typeface="ＭＳ Ｐゴシック" charset="0"/>
              </a:rPr>
              <a:t>p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</a:rPr>
              <a:t>, </a:t>
            </a:r>
            <a:r>
              <a:rPr lang="en-US" sz="1600" baseline="30000" dirty="0">
                <a:solidFill>
                  <a:srgbClr val="0000FF"/>
                </a:solidFill>
                <a:ea typeface="ＭＳ Ｐゴシック" charset="0"/>
              </a:rPr>
              <a:t>199</a:t>
            </a:r>
            <a:r>
              <a:rPr lang="en-US" sz="1600" dirty="0">
                <a:solidFill>
                  <a:srgbClr val="0000FF"/>
                </a:solidFill>
                <a:ea typeface="ＭＳ Ｐゴシック" charset="0"/>
              </a:rPr>
              <a:t>Hg   </a:t>
            </a:r>
            <a:r>
              <a:rPr lang="en-US" sz="1600" b="0" dirty="0">
                <a:solidFill>
                  <a:srgbClr val="0000FF"/>
                </a:solidFill>
                <a:ea typeface="ＭＳ Ｐゴシック" charset="0"/>
              </a:rPr>
              <a:t>PRL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</a:rPr>
              <a:t>116</a:t>
            </a:r>
            <a:r>
              <a:rPr lang="en-US" sz="1600" b="0" dirty="0" smtClean="0">
                <a:solidFill>
                  <a:srgbClr val="0000FF"/>
                </a:solidFill>
                <a:ea typeface="ＭＳ Ｐゴシック" charset="0"/>
              </a:rPr>
              <a:t>, 161601 </a:t>
            </a:r>
            <a:r>
              <a:rPr lang="en-US" sz="1600" b="0" dirty="0">
                <a:solidFill>
                  <a:srgbClr val="0000FF"/>
                </a:solidFill>
                <a:ea typeface="ＭＳ Ｐゴシック" charset="0"/>
              </a:rPr>
              <a:t>(</a:t>
            </a:r>
            <a:r>
              <a:rPr lang="en-US" sz="1600" b="0" dirty="0" smtClean="0">
                <a:solidFill>
                  <a:srgbClr val="0000FF"/>
                </a:solidFill>
                <a:ea typeface="ＭＳ Ｐゴシック" charset="0"/>
              </a:rPr>
              <a:t>2016);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cmmi8" charset="0"/>
                <a:ea typeface="ＭＳ Ｐゴシック" charset="0"/>
              </a:rPr>
              <a:t>e</a:t>
            </a:r>
            <a:r>
              <a:rPr lang="en-US" sz="1600" baseline="30000" dirty="0">
                <a:solidFill>
                  <a:srgbClr val="0000FF"/>
                </a:solidFill>
                <a:ea typeface="ＭＳ Ｐゴシック" charset="0"/>
              </a:rPr>
              <a:t>-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1600" b="0" dirty="0" smtClean="0">
                <a:solidFill>
                  <a:srgbClr val="0000FF"/>
                </a:solidFill>
                <a:ea typeface="ＭＳ Ｐゴシック" charset="0"/>
              </a:rPr>
              <a:t>Science 343, 269 (2014), PRL 119, 15301, (2017), </a:t>
            </a:r>
            <a:r>
              <a:rPr lang="en-US" sz="1600" dirty="0" smtClean="0">
                <a:solidFill>
                  <a:srgbClr val="0000FF"/>
                </a:solidFill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latin typeface="Symbol" charset="0"/>
                <a:ea typeface="ＭＳ Ｐゴシック" charset="0"/>
              </a:rPr>
              <a:t>m </a:t>
            </a:r>
            <a:r>
              <a:rPr lang="en-US" sz="1600" b="0" i="1" dirty="0" smtClean="0">
                <a:solidFill>
                  <a:srgbClr val="0000FF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ea typeface="ＭＳ Ｐゴシック" charset="0"/>
              </a:rPr>
              <a:t>PRD 80, 052008 (2009)</a:t>
            </a:r>
          </a:p>
        </p:txBody>
      </p:sp>
      <p:pic>
        <p:nvPicPr>
          <p:cNvPr id="430165" name="Picture 8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22098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68" name="Picture 88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0400"/>
            <a:ext cx="252413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30170" name="Picture 90" descr="TP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08263"/>
            <a:ext cx="2524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71" name="Text Box 91"/>
          <p:cNvSpPr txBox="1">
            <a:spLocks noChangeArrowheads="1"/>
          </p:cNvSpPr>
          <p:nvPr/>
        </p:nvSpPr>
        <p:spPr bwMode="auto">
          <a:xfrm>
            <a:off x="152400" y="60960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>
                <a:solidFill>
                  <a:schemeClr val="hlink"/>
                </a:solidFill>
              </a:rPr>
              <a:t>Large window for discovery, but it</a:t>
            </a:r>
            <a:r>
              <a:rPr lang="ja-JP" altLang="en-US" sz="2400" dirty="0">
                <a:solidFill>
                  <a:schemeClr val="hlink"/>
                </a:solidFill>
              </a:rPr>
              <a:t>’</a:t>
            </a:r>
            <a:r>
              <a:rPr lang="en-US" altLang="ja-JP" sz="2400" dirty="0">
                <a:solidFill>
                  <a:schemeClr val="hlink"/>
                </a:solidFill>
              </a:rPr>
              <a:t>s very hard to open!</a:t>
            </a:r>
            <a:endParaRPr lang="en-US" altLang="x-none" sz="2400" dirty="0">
              <a:solidFill>
                <a:schemeClr val="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3200" y="3048000"/>
            <a:ext cx="1981200" cy="37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19400" y="3523379"/>
            <a:ext cx="1924050" cy="362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3505200"/>
            <a:ext cx="182880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90</a:t>
            </a:r>
            <a:r>
              <a:rPr lang="en-US" b="0" smtClean="0">
                <a:solidFill>
                  <a:srgbClr val="FF0000"/>
                </a:solidFill>
              </a:rPr>
              <a:t>% CL Beam</a:t>
            </a:r>
            <a:endParaRPr lang="en-US" b="0" dirty="0" smtClean="0">
              <a:solidFill>
                <a:srgbClr val="FF0000"/>
              </a:solidFill>
            </a:endParaRPr>
          </a:p>
          <a:p>
            <a:r>
              <a:rPr lang="en-US" sz="1050" b="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0" dirty="0" smtClean="0">
                <a:solidFill>
                  <a:srgbClr val="FF0000"/>
                </a:solidFill>
              </a:rPr>
              <a:t>90% CL Trap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7800" y="248333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90</a:t>
            </a:r>
            <a:r>
              <a:rPr lang="en-US" b="0" smtClean="0"/>
              <a:t>% CL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971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95% CL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25074" y="4683527"/>
            <a:ext cx="4156726" cy="369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6975" y="4705290"/>
            <a:ext cx="55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D6"/>
                </a:solidFill>
                <a:latin typeface="Times New Roman" charset="0"/>
                <a:ea typeface="Times New Roman" charset="0"/>
                <a:cs typeface="Times New Roman" charset="0"/>
              </a:rPr>
              <a:t>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19400" y="3983206"/>
            <a:ext cx="1888289" cy="3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>
                <a:solidFill>
                  <a:srgbClr val="FFFFFF"/>
                </a:solidFill>
              </a:rPr>
              <a:t>B. Lee Roberts for the </a:t>
            </a:r>
            <a:r>
              <a:rPr lang="en-US" altLang="x-none" i="1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05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6FE503C3-7183-594F-8564-4B8F373575E2}" type="slidenum">
              <a:rPr lang="en-US" altLang="x-none">
                <a:solidFill>
                  <a:srgbClr val="FFFFFF"/>
                </a:solidFill>
              </a:rPr>
              <a:pPr/>
              <a:t>71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3869" y="2376237"/>
            <a:ext cx="6172200" cy="571500"/>
          </a:xfrm>
        </p:spPr>
        <p:txBody>
          <a:bodyPr/>
          <a:lstStyle/>
          <a:p>
            <a:r>
              <a:rPr lang="en-US" altLang="x-none"/>
              <a:t>The Physics Case: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9806" y="2971801"/>
            <a:ext cx="6172200" cy="3802856"/>
          </a:xfrm>
        </p:spPr>
        <p:txBody>
          <a:bodyPr/>
          <a:lstStyle/>
          <a:p>
            <a:r>
              <a:rPr lang="en-US" altLang="x-none"/>
              <a:t>Scenario 1</a:t>
            </a:r>
          </a:p>
          <a:p>
            <a:pPr lvl="1"/>
            <a:r>
              <a:rPr lang="en-US" altLang="x-none" dirty="0"/>
              <a:t>LHC finds SUSY</a:t>
            </a:r>
          </a:p>
          <a:p>
            <a:r>
              <a:rPr lang="en-US" altLang="x-none" dirty="0"/>
              <a:t>All three will have SUSY enhancements</a:t>
            </a:r>
          </a:p>
          <a:p>
            <a:pPr lvl="1"/>
            <a:r>
              <a:rPr lang="en-US" altLang="x-none" dirty="0"/>
              <a:t>to understand the nature of the SUSY space we need to get all the information possible to understand the nature of this new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3868" y="1271543"/>
            <a:ext cx="589848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From the Proton Driver Workshop in 2004</a:t>
            </a:r>
          </a:p>
          <a:p>
            <a:endParaRPr lang="en-US" sz="1050" dirty="0">
              <a:solidFill>
                <a:srgbClr val="FFFFFF"/>
              </a:solidFill>
              <a:latin typeface="Arial"/>
            </a:endParaRPr>
          </a:p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muon working group summary</a:t>
            </a:r>
          </a:p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(muon trio = MDM, EDM, CLFV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4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1"/>
                </a:solidFill>
              </a:rPr>
              <a:t>B. Lee Roberts for the </a:t>
            </a:r>
            <a:r>
              <a:rPr lang="en-US" altLang="x-none" i="1" dirty="0">
                <a:solidFill>
                  <a:schemeClr val="tx1"/>
                </a:solidFill>
                <a:latin typeface="Symbol" charset="2"/>
              </a:rPr>
              <a:t>m</a:t>
            </a:r>
            <a:r>
              <a:rPr lang="en-US" altLang="x-none" dirty="0">
                <a:solidFill>
                  <a:schemeClr val="tx1"/>
                </a:solidFill>
              </a:rPr>
              <a:t> working group: Proton Driver Workshop, FNAL - 9 October 2004</a:t>
            </a:r>
            <a:r>
              <a:rPr lang="en-US" altLang="x-none" sz="105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>
                <a:solidFill>
                  <a:srgbClr val="000000"/>
                </a:solidFill>
              </a:rPr>
              <a:t>- p. </a:t>
            </a:r>
            <a:fld id="{E4B6526D-510C-AE46-B041-1C71B5D2543C}" type="slidenum">
              <a:rPr lang="en-US" altLang="x-none">
                <a:solidFill>
                  <a:srgbClr val="000000"/>
                </a:solidFill>
              </a:rPr>
              <a:pPr/>
              <a:t>72</a:t>
            </a:fld>
            <a:r>
              <a:rPr lang="en-US" altLang="x-none">
                <a:solidFill>
                  <a:srgbClr val="000000"/>
                </a:solidFill>
              </a:rPr>
              <a:t>/27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The Physics Case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Scenario 2</a:t>
            </a:r>
          </a:p>
          <a:p>
            <a:pPr lvl="1"/>
            <a:r>
              <a:rPr lang="en-US" altLang="x-none" dirty="0"/>
              <a:t>LHC finds Standard Model Higgs at a reasonable mass, nothing else, (g-2) discrepancy could be the only indication beyond neutrino mass of New Physics</a:t>
            </a:r>
          </a:p>
          <a:p>
            <a:r>
              <a:rPr lang="en-US" altLang="x-none" dirty="0"/>
              <a:t>Then precision measurements come to the forefront, since they are sensitive to heavier virtual physics. </a:t>
            </a:r>
          </a:p>
          <a:p>
            <a:pPr lvl="1"/>
            <a:r>
              <a:rPr lang="el-GR" altLang="x-none" i="1" dirty="0"/>
              <a:t>μ</a:t>
            </a:r>
            <a:r>
              <a:rPr lang="en-US" altLang="x-none" i="1" dirty="0"/>
              <a:t>-e</a:t>
            </a:r>
            <a:r>
              <a:rPr lang="en-US" altLang="x-none" dirty="0"/>
              <a:t> conversion is especially sensitive to other new physics besides SUSY</a:t>
            </a:r>
          </a:p>
        </p:txBody>
      </p:sp>
    </p:spTree>
    <p:extLst>
      <p:ext uri="{BB962C8B-B14F-4D97-AF65-F5344CB8AC3E}">
        <p14:creationId xmlns:p14="http://schemas.microsoft.com/office/powerpoint/2010/main" val="9509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Well, we seem to be in 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means that searches for new physics in precision measurements may be the only way forward at </a:t>
            </a:r>
            <a:r>
              <a:rPr lang="en-US" dirty="0"/>
              <a:t> </a:t>
            </a:r>
            <a:r>
              <a:rPr lang="en-US" dirty="0" smtClean="0"/>
              <a:t>present for the discovery of new physics.</a:t>
            </a:r>
          </a:p>
          <a:p>
            <a:r>
              <a:rPr lang="en-US" dirty="0" smtClean="0"/>
              <a:t>The Muon g-2 experiment is underway here at </a:t>
            </a:r>
            <a:r>
              <a:rPr lang="en-US" dirty="0" err="1" smtClean="0"/>
              <a:t>Fermilab</a:t>
            </a:r>
            <a:r>
              <a:rPr lang="en-US" dirty="0" smtClean="0"/>
              <a:t>, and has the promise of perhaps a major discovery.</a:t>
            </a:r>
          </a:p>
          <a:p>
            <a:r>
              <a:rPr lang="en-US" dirty="0" smtClean="0"/>
              <a:t>The search for new sources of CP is a very pressing subject, since our existence depended on it.</a:t>
            </a:r>
          </a:p>
          <a:p>
            <a:r>
              <a:rPr lang="en-US" dirty="0" smtClean="0"/>
              <a:t>Thus far, CP in the kaon sector and in the B sector seems to be all Standard Model, and inadequate to explain our </a:t>
            </a:r>
            <a:r>
              <a:rPr lang="en-US" dirty="0" err="1" smtClean="0"/>
              <a:t>existance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but the Standard Model CP was found in the second and third generation, not in the first!</a:t>
            </a:r>
          </a:p>
          <a:p>
            <a:r>
              <a:rPr lang="en-US" dirty="0" smtClean="0"/>
              <a:t>Perhaps the muon EDM has a surprise waiting for us to discover.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altLang="x-none" smtClean="0"/>
              <a:t>Ultrasensitive Experiments - B. Lee Roberts - Fermilab – 29 November 2017</a:t>
            </a:r>
            <a:endParaRPr lang="en-US" altLang="x-none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 smtClean="0"/>
              <a:t>- p. </a:t>
            </a:r>
            <a:fld id="{D4B05E58-ED4E-3A4E-816E-F6B20DD26106}" type="slidenum">
              <a:rPr lang="en-US" altLang="x-none" smtClean="0"/>
              <a:pPr/>
              <a:t>73</a:t>
            </a:fld>
            <a:endParaRPr lang="en-US" altLang="x-none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57400" y="3581400"/>
            <a:ext cx="457200" cy="4572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953000" y="2743200"/>
            <a:ext cx="457200" cy="4572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810000" y="4800600"/>
            <a:ext cx="457200" cy="29527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09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09C951A1-4B88-CD4A-B312-4DD677FE0772}" type="slidenum">
              <a:rPr lang="en-US" altLang="x-none" sz="1200" b="0"/>
              <a:pPr eaLnBrk="1" hangingPunct="1"/>
              <a:t>74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pic>
        <p:nvPicPr>
          <p:cNvPr id="504841" name="Picture 9" descr="hoff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2496"/>
          <a:stretch>
            <a:fillRect/>
          </a:stretch>
        </p:blipFill>
        <p:spPr bwMode="auto">
          <a:xfrm>
            <a:off x="12192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2819400" y="5957888"/>
            <a:ext cx="3106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latin typeface="Monotype Corsiva" charset="0"/>
              </a:rPr>
              <a:t>Thank you</a:t>
            </a:r>
          </a:p>
        </p:txBody>
      </p:sp>
      <p:sp>
        <p:nvSpPr>
          <p:cNvPr id="504844" name="Rectangle 12"/>
          <p:cNvSpPr>
            <a:spLocks noChangeArrowheads="1"/>
          </p:cNvSpPr>
          <p:nvPr/>
        </p:nvSpPr>
        <p:spPr bwMode="auto">
          <a:xfrm>
            <a:off x="3276600" y="6400800"/>
            <a:ext cx="24860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04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04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43" grpId="0"/>
      <p:bldP spid="504843" grpId="1"/>
      <p:bldP spid="504844" grpId="0" animBg="1"/>
      <p:bldP spid="5048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5619C084-36B5-B540-B98F-2D7606C22B8E}" type="slidenum">
              <a:rPr lang="en-US" altLang="x-none" sz="1200" b="0"/>
              <a:pPr eaLnBrk="1" hangingPunct="1"/>
              <a:t>8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26627" name="Footer Placeholder 5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000"/>
              <a:t>B. L.  Roberts,  Fermilab , 3 September 2008</a:t>
            </a:r>
            <a:r>
              <a:rPr lang="en-US" altLang="x-none" sz="1400" b="0"/>
              <a:t> </a:t>
            </a:r>
          </a:p>
        </p:txBody>
      </p:sp>
      <p:sp>
        <p:nvSpPr>
          <p:cNvPr id="8622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0025" y="34925"/>
            <a:ext cx="8229600" cy="6969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First Result from Walter Gerlach and Otto Stern</a:t>
            </a:r>
          </a:p>
        </p:txBody>
      </p:sp>
      <p:pic>
        <p:nvPicPr>
          <p:cNvPr id="862214" name="Picture 4" descr="stern-gerlach-resul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6300788" cy="6324600"/>
          </a:xfrm>
        </p:spPr>
      </p:pic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2514600" y="533400"/>
            <a:ext cx="3048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>
              <a:solidFill>
                <a:srgbClr val="FF33CC"/>
              </a:solidFill>
            </a:endParaRPr>
          </a:p>
        </p:txBody>
      </p:sp>
      <p:pic>
        <p:nvPicPr>
          <p:cNvPr id="26632" name="Picture 6" descr="gerlach06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46275"/>
            <a:ext cx="2684462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7"/>
          <p:cNvSpPr txBox="1">
            <a:spLocks noChangeArrowheads="1"/>
          </p:cNvSpPr>
          <p:nvPr/>
        </p:nvSpPr>
        <p:spPr bwMode="auto">
          <a:xfrm>
            <a:off x="6781800" y="53340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W. Gerlach</a:t>
            </a: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6172200" y="1341438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33CC"/>
                </a:solidFill>
              </a:rPr>
              <a:t> </a:t>
            </a:r>
            <a:r>
              <a:rPr lang="en-US" altLang="x-none">
                <a:solidFill>
                  <a:srgbClr val="0000FF"/>
                </a:solidFill>
              </a:rPr>
              <a:t>Z. Phys. 8, 110 (1922)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 b="0" smtClean="0"/>
              <a:t>Ultrasensitive Experiments - B. Lee Roberts - Fermilab – 29 November 2017</a:t>
            </a:r>
            <a:endParaRPr lang="en-US" altLang="x-none" sz="1400" b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b="0"/>
              <a:t>- </a:t>
            </a:r>
            <a:r>
              <a:rPr lang="en-US" altLang="x-none" sz="1200" b="0"/>
              <a:t>p. </a:t>
            </a:r>
            <a:fld id="{B7DC4F68-D81B-BE42-872C-1D2CC46DFC37}" type="slidenum">
              <a:rPr lang="en-US" altLang="x-none" sz="1200" b="0"/>
              <a:pPr eaLnBrk="1" hangingPunct="1"/>
              <a:t>9</a:t>
            </a:fld>
            <a:r>
              <a:rPr lang="en-US" altLang="x-none" sz="1200" b="0"/>
              <a:t>/</a:t>
            </a:r>
            <a:r>
              <a:rPr lang="en-US" altLang="x-none" sz="1000" b="0"/>
              <a:t>67</a:t>
            </a:r>
          </a:p>
        </p:txBody>
      </p:sp>
      <p:sp>
        <p:nvSpPr>
          <p:cNvPr id="28675" name="Footer Placeholder 4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000"/>
              <a:t>B. L.  Roberts,  Fermilab , 3 September 2008</a:t>
            </a:r>
            <a:r>
              <a:rPr lang="en-US" altLang="x-none" sz="1400" b="0"/>
              <a:t> </a:t>
            </a:r>
          </a:p>
        </p:txBody>
      </p:sp>
      <p:sp>
        <p:nvSpPr>
          <p:cNvPr id="28676" name="Slide Number Placeholder 5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 b="0"/>
              <a:t>- p. </a:t>
            </a:r>
            <a:fld id="{46352AE9-C2AC-DB4E-B0BA-2CB8F02D5339}" type="slidenum">
              <a:rPr lang="en-US" altLang="x-none" sz="1400" b="0"/>
              <a:pPr algn="r" eaLnBrk="1" hangingPunct="1"/>
              <a:t>9</a:t>
            </a:fld>
            <a:r>
              <a:rPr lang="en-US" altLang="x-none" sz="1400" b="0"/>
              <a:t>/68</a:t>
            </a:r>
          </a:p>
        </p:txBody>
      </p:sp>
      <p:pic>
        <p:nvPicPr>
          <p:cNvPr id="28677" name="Picture 4" descr="SternGerlach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58738"/>
            <a:ext cx="4338637" cy="27289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125663"/>
            <a:ext cx="4567238" cy="4749800"/>
            <a:chOff x="0" y="1339"/>
            <a:chExt cx="2877" cy="2992"/>
          </a:xfrm>
        </p:grpSpPr>
        <p:pic>
          <p:nvPicPr>
            <p:cNvPr id="28682" name="Picture 3" descr="stern-gerlach-data"/>
            <p:cNvPicPr>
              <a:picLocks noChangeAspect="1" noChangeArrowheads="1"/>
            </p:cNvPicPr>
            <p:nvPr/>
          </p:nvPicPr>
          <p:blipFill>
            <a:blip r:embed="rId4">
              <a:lum bright="2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339"/>
              <a:ext cx="2829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Rectangle 8"/>
            <p:cNvSpPr>
              <a:spLocks noChangeArrowheads="1"/>
            </p:cNvSpPr>
            <p:nvPr/>
          </p:nvSpPr>
          <p:spPr bwMode="auto">
            <a:xfrm>
              <a:off x="18" y="4054"/>
              <a:ext cx="46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>
                <a:solidFill>
                  <a:srgbClr val="FF33CC"/>
                </a:solidFill>
              </a:endParaRPr>
            </a:p>
          </p:txBody>
        </p:sp>
        <p:sp>
          <p:nvSpPr>
            <p:cNvPr id="28684" name="Text Box 5"/>
            <p:cNvSpPr txBox="1">
              <a:spLocks noChangeArrowheads="1"/>
            </p:cNvSpPr>
            <p:nvPr/>
          </p:nvSpPr>
          <p:spPr bwMode="auto">
            <a:xfrm>
              <a:off x="0" y="3984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rgbClr val="0000FF"/>
                  </a:solidFill>
                </a:rPr>
                <a:t>ohne Magnetfeld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572000" y="2108200"/>
            <a:ext cx="4516438" cy="4749800"/>
            <a:chOff x="2880" y="1328"/>
            <a:chExt cx="2845" cy="2992"/>
          </a:xfrm>
        </p:grpSpPr>
        <p:pic>
          <p:nvPicPr>
            <p:cNvPr id="28680" name="Picture 10" descr="stern-gerlach-data"/>
            <p:cNvPicPr>
              <a:picLocks noChangeAspect="1" noChangeArrowheads="1"/>
            </p:cNvPicPr>
            <p:nvPr/>
          </p:nvPicPr>
          <p:blipFill>
            <a:blip r:embed="rId5">
              <a:lum bright="30000"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328"/>
              <a:ext cx="2845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6"/>
            <p:cNvSpPr txBox="1">
              <a:spLocks noChangeArrowheads="1"/>
            </p:cNvSpPr>
            <p:nvPr/>
          </p:nvSpPr>
          <p:spPr bwMode="auto">
            <a:xfrm>
              <a:off x="4468" y="4032"/>
              <a:ext cx="125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solidFill>
                    <a:srgbClr val="0000FF"/>
                  </a:solidFill>
                </a:rPr>
                <a:t>mit Magnetfeld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ORDWRAP" val="0"/>
  <p:tag name="DEFAULTWIDTH" val="500"/>
  <p:tag name="DEFAULTHEIGHT" val="388"/>
  <p:tag name="DEFAULTDISPLAYSOURCE" val="\documentclass{slides}\pagestyle{empty}&#10;\usepackage{wasysym}&#10;\usepackage{color}&#10;\begin{document}&#10;\textcolor{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&#10;i(\partial_\mu - ieA_\mu(x)) \gamma^\mu \psi (x) = m \psi(x)&#10;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12"/>
  <p:tag name="PICTUREFILESIZE" val="271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$$&#10;\textcolor{blue}{i \hbar {\partial \psi \over \partial t} =&#10;[ {p^2 \over 2m} - {e \over 2 m } (\vec L + }&#10;{\textcolor{red}{2}} \textcolor{blue} {\vec S}&#10;\textcolor{blue}) \textcolor{blue}{\cdot \vec B}\textcolor{blue}]&#10;\textcolor{blue} \psi $$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04"/>
  <p:tag name="PICTUREFILESIZE" val="345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$$ g_{_L}= 1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63"/>
  <p:tag name="PICTUREFILESIZE" val="43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 g_{_S} = 2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63"/>
  <p:tag name="PICTUREFILESIZE" val="50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wasysym}&#13;&#10;\usepackage{color}&#13;&#10;\begin{document}&#13;&#10;\textcolor{red}{&#13;&#10;$ \frac{\delta \mu  }{ \mu} = {\alpha \over 2\pi} = 0.001161$}&#13;&#10;&#13;&#10;&#13;&#10;\end{document}&#13;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97"/>
  <p:tag name="PICTUREFILESIZE" val="159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 g_{_L} = 1 \ {\rm and} \ g_{_S} = 2(1.00119 \pm 0.00005)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86"/>
  <p:tag name="PICTUREFILESIZE" val="265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 a = {\alpha \over 2\pi} = 0.001161$}&#10;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87"/>
  <p:tag name="PICTUREFILESIZE" val="137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&#13;&#10;$$ &#13;&#10;\frac {Qe}{4m} a  F_{\mu \nu} (x) \sigma^{\mu \nu} \psi(x)&#13;&#10;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87"/>
  <p:tag name="PICTUREFILESIZE" val="235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ue}{$$&#13;&#10;g = 2(1+a)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24"/>
  <p:tag name="PICTUREFILESIZE" val="91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&#13;&#10;$$&#13;&#10;\vec \mu = g \left( \frac{ Q e}{ 2m}\right) \vec s, \  \  e&gt;0&#13;&#10;$$}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05"/>
  <p:tag name="PICTUREFILESIZE" val="217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{ \vec \mu_s = g_s \left( {Qe \hbar \over 2m} \right) \vec s}; \ \ e&gt;0$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32"/>
  <p:tag name="PICTUREFILESIZE" val="246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ue}{$$ g \equiv 2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1"/>
  <p:tag name="PICTUREFILESIZE" val="39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$$&#13;&#10;i(\partial_\mu - ieA_\mu(x)) \gamma^\mu \psi (x) = m \psi(x)&#13;&#10;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12"/>
  <p:tag name="PICTUREFILESIZE" val="271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&#13;&#10;$\bar u_{\mu}\left[{i e \over 2 m_{\mu}} F_2(q^2) - F_3(q^2)\gamma_5&#13;&#10;\right]\sigma_{\beta \delta}&#13;&#10;q^{\delta}u_{\mu}$&#13;&#10;}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36"/>
  <p:tag name="PICTUREFILESIZE" val="37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&#13;&#10;$F_2(0) = a_{\mu} \quad F_3(0) = d_{\mu}$;  EDM}&#13;&#10;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09"/>
  <p:tag name="PICTUREFILESIZE" val="228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$$ \Gamma_\beta = e F_1 \bar \psi_R \gamma_\beta \psi_R +&#13;&#10;\frac{i e }{2m} F_2 \bar \psi_R \sigma_{\beta \delta}q^\delta \psi_L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55"/>
  <p:tag name="PICTUREFILESIZE" val="3589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$$ + \ HC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2"/>
  <p:tag name="PICTUREFILESIZE" val="43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&#13;&#10;$\bar u_{\mu}[eF_1(q^2)\gamma_{\beta} +&#13;&#10;{i e \over 2m_{\mu}}F_2(q^2)\sigma_{\beta \delta}q^{\delta}]u_{\mu}$&#13;&#10;}&#13;&#10;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38"/>
  <p:tag name="PICTUREFILESIZE" val="350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&#13;&#10;$F_1(0) = 1\quad F_2(0) = a_{\mu}$&#13;&#10;} &#13;&#10;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32"/>
  <p:tag name="PICTUREFILESIZE" val="1605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$$&#13;&#10;a ( New Physics) =C \left( \frac{m }{ \Lambda}   \right)^2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57"/>
  <p:tag name="PICTUREFILESIZE" val="2904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ue}{$$ {\mathcal O} (1),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3"/>
  <p:tag name="PICTUREFILESIZE" val="58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Torque: \ \ \vec N = \vec \mu \times \vec B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08"/>
  <p:tag name="PICTUREFILESIZE" val="153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ue}{$$ {\mathcal O} (\alpha)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7"/>
  <p:tag name="PICTUREFILESIZE" val="55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&#13;&#10;$$ &#13;&#10;\frac {i}{2} d  F_{\mu \nu} (x) \sigma^{\mu \nu} \gamma_5 \psi(x)&#13;&#10;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89"/>
  <p:tag name="PICTUREFILESIZE" val="2260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ue}{$$&#13;&#10; \vec d = \eta  \left(\frac {Qe  }{ 2&#13;&#10;     mc}\right)&#13;&#10;\vec s &#13;&#10;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41"/>
  <p:tag name="PICTUREFILESIZE" val="185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&#10;$$&#10;\omega_{diff} = \omega_S - \omega_C = - \left( {g-2 \over 2} \right) {qB \over m} = -a {Qe B \over m}&#10;$$ 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23"/>
  <p:tag name="PICTUREFILESIZE" val="36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$&#10; \omega_C = - {Qe B \over m \gamma} $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19"/>
  <p:tag name="PICTUREFILESIZE" val="130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&#10;$$&#10;\omega_{a} = -a {Qe B \over m}&#10;$$ 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27"/>
  <p:tag name="PICTUREFILESIZE" val="128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$&#10;  \omega_S = -g { QeB \over 2 m }&#10;- (1-\gamma) {Qe B \over \gamma m}&#10;$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69"/>
  <p:tag name="PICTUREFILESIZE" val="268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&#10;\frac{\omega_a }{\omega_c} =  \frac{ g-2}{ 2} =a $$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9"/>
  <p:tag name="PICTUREFILESIZE" val="1605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&#10;\omega_a \simeq 170\ {\rm MHz} $$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4"/>
  <p:tag name="PICTUREFILESIZE" val="933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&#10;\omega_{s,c} \simeq 160 \ {\rm GHz} &#10;$$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51"/>
  <p:tag name="PICTUREFILESIZE" val="114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Energy: \ \ H  = - \vec \mu \cdot \vec B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17"/>
  <p:tag name="PICTUREFILESIZE" val="1444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&#10;$$ a_e =  \left(\frac{g_e-2}{2} \right)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2"/>
  <p:tag name="PICTUREFILESIZE" val="1529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$$ \textcolor{black}{+} \textcolor{red}{ C_5\left( {\alpha \over \pi}\right) ^5 }$$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8"/>
  <p:tag name="PICTUREFILESIZE" val="136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$$ \textcolor{black}{+\   \delta a }$$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48"/>
  <p:tag name="PICTUREFILESIZE" val="415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 {g_e \over 2} = 1.001~159~652~180~73(28)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19"/>
  <p:tag name="PICTUREFILESIZE" val="279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&#10;$ a_e^{exp} = 1\,159\,652\,180.73 \,(28)&#10;\times&#10;10^{-12}$ 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66"/>
  <p:tag name="PICTUREFILESIZE" val="2890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red}{&#10;$ \Delta a_e  =(1.05 \pm 0.82)\times10^{-12}&#10;$&#10;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86"/>
  <p:tag name="PICTUREFILESIZE" val="209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&#10;$ a_e^{theory} = 1\,159\,652\,181.78 \,(77)&#10;\times&#10;10^{-12}$ 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90"/>
  <p:tag name="PICTUREFILESIZE" val="3083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\mu \rightarrow e \nu \bar \nu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8"/>
  <p:tag name="PICTUREFILESIZE" val="576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$$ E_n = -{ (Z \alpha)^2 mc^2 \over 2 n^2}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3"/>
  <p:tag name="PICTUREFILESIZE" val="1814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 r_n = { n^2 \hbar c \over m c^2(Z\alpha)}$$} 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40"/>
  <p:tag name="PICTUREFILESIZE" val="176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\Rightarrow  g_e = 2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88"/>
  <p:tag name="PICTUREFILESIZE" val="556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$$\Delta E_{n,\ell} = (1 + 2a) {(Z \alpha)^4 \over 2 n^3} {m \over \ell ( \ell + 1)}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14"/>
  <p:tag name="PICTUREFILESIZE" val="3549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$$ E_n = -{ (Z \alpha)^2 mc^2 \over 2 n^2}$$}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3"/>
  <p:tag name="PICTUREFILESIZE" val="1814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 r_n = { n^2 \hbar c \over m c^2(Z\alpha)}$$} &#10;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40"/>
  <p:tag name="PICTUREFILESIZE" val="1762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{ \vec \mu = g \left( {Qe \over 2m} \right) \vec s}$$}&#10;\end{document}&#10;"/>
  <p:tag name="FILENAME" val="txp_fig"/>
  <p:tag name="FORMAT" val="png256"/>
  <p:tag name="RES" val="2400"/>
  <p:tag name="BLEND" val="0"/>
  <p:tag name="TRANSPARENT" val="1"/>
  <p:tag name="TBUG" val="0"/>
  <p:tag name="ALLOWFS" val="0"/>
  <p:tag name="ORIGWIDTH" val="133"/>
  <p:tag name="PICTUREFILESIZE" val="5422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&#10;g = 2(1+a)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24"/>
  <p:tag name="PICTUREFILESIZE" val="1323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&#10;a = \frac{(g-2)}{2}&#10;$$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12"/>
  <p:tag name="PICTUREFILESIZE" val="151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red}{$$ \left( 1 + \frac{1}{3} \cos \theta \right)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6"/>
  <p:tag name="PICTUREFILESIZE" val="1479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g_\mu = 2(1.00113^{ + 0.00016}_{-0.00012}) $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2"/>
  <p:tag name="PICTUREFILESIZE" val="77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$\textcolor{black}{&#10;{\vec \omega_a} \ = \ } \textcolor{blue}{&#10; - \ {e \over m} &#10;\left[ a_{\mu} \vec B -&#10;\left( a_{\mu}- {1 \over \gamma^2 - 1} \right){ {\vec \beta \times \vec E }\over c }&#10;\right] }&#10;$$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94"/>
  <p:tag name="PICTUREFILESIZE" val="4003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&#10;$f(t) \simeq  {N_0} e^{- {\lambda} t } &#10;[ 1 + {A} \cos ({\omega_a} t + &#10;{\phi})] &#10;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331"/>
  <p:tag name="PICTUREFILESIZE" val="274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{ \vec \mu_s = g_s \left( {Qe \over 2m} \right) \vec s}$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49"/>
  <p:tag name="PICTUREFILESIZE" val="1876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textcolor{black}{&#10;$4 \times 10^9\  e^-$,  $E_{e^-}\geq 1.8$ GeV}&#10;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267"/>
  <p:tag name="PICTUREFILESIZE" val="1868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&#13;&#10;$$ \vec d = \eta \left(\frac {q}{2 m c}\right) \vec s$$&#13;&#10;}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41"/>
  <p:tag name="PICTUREFILESIZE" val="1668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$${ \vec \mu = g \left( {q \over 2m} \right) \vec s}$$}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33"/>
  <p:tag name="PICTUREFILESIZE" val="157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red}{ $\vec N = \vec \mu \times \vec B $ \hfill \break&#13;&#10;{\rm or} $= \vec d \times \vec E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6"/>
  <p:tag name="PICTUREFILESIZE" val="161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blue}{&#13;&#10;${\mathcal H} = - \vec \mu \cdot \vec B - \vec d \cdot \vec E$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red}{&#13;&#10;$\begin{array}{cccc} &#13;&#10; &amp; \vec E &amp; \vec B &amp; \vec \mu \  {\rm or}\   \vec d \\&#13;&#10;{\sl P} &amp; - &amp; + &amp; + \\&#13;&#10;{\sl C} &amp; - &amp; - &amp; - \\&#13;&#10;{\sl T} &amp; + &amp; - &amp; - \\&#13;&#10;\end{array}$&#13;&#10;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67"/>
  <p:tag name="PICTUREFILESIZE" val="2319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wasysym}&#13;&#10;\usepackage{color}&#13;&#10;\begin{document}&#13;&#10;\textcolor{black}{&#13;&#10;$\vec \mu$, $\vec d $ $\parallel$ to $\vec \sigma$&#13;&#10;}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8"/>
  <p:tag name="PICTUREFILESIZE" val="99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&#13;&#10;$$ \vec d = \eta \left(\frac {q}{2 m c}\right) \vec s$$&#13;&#10;}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41"/>
  <p:tag name="PICTUREFILESIZE" val="166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yellow}{$${ \vec \mu = g \left( {q \over 2m} \right) \vec s}$$}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33"/>
  <p:tag name="PICTUREFILESIZE" val="157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$$\langle S_z \rangle = + \frac{\hbar }{2}&#13;&#10; 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7"/>
  <p:tag name="PICTUREFILESIZE" val="46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$$ g_p \simeq 5.5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7"/>
  <p:tag name="PICTUREFILESIZE" val="69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$$\langle S_z \rangle = - \frac{\hbar }{2}&#13;&#10; 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7"/>
  <p:tag name="PICTUREFILESIZE" val="431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$$h \nu(0) = - 2 \vec \mu \cdot \vec B$$}&#13;&#10;&#13;&#10;\end{document}&#13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2"/>
  <p:tag name="PICTUREFILESIZE" val="538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$2( - \vec \mu \cdot \vec B + \vec d_n \cdot E) $}&#13;&#10;&#13;&#10;\end{document}&#13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9"/>
  <p:tag name="PICTUREFILESIZE" val="583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\noindent $h \nu {\uparrow \uparrow}  =$ }&#13;&#10;&#13;&#10;\end{document}&#13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266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\noindent $h \nu {\uparrow \downarrow}  =$ }&#13;&#10;&#13;&#10;\end{document}&#13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274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blue}{$2( - \vec \mu \cdot \vec B - \vec d_n \cdot E) $}&#13;&#10;&#13;&#10;\end{document}&#13;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9"/>
  <p:tag name="PICTUREFILESIZE" val="557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3;&#10;\usepackage{color}&#13;&#10;\begin{document}&#13;&#10;\textcolor{yellow}{$$\nu_{\uparrow \uparrow} - \nu{\uparrow \downarrow} =&#13;&#10;\Delta \nu = \frac {4d_n E}{h} 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7"/>
  <p:tag name="PICTUREFILESIZE" val="740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color}&#13;&#10;\begin{document}&#13;&#10;\textcolor{black}&#13;&#10;{$\simeq 10^{-32}$}&#13;&#10;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80"/>
  <p:tag name="PICTUREFILESIZE" val="614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red}{$e^-$}&#13;&#10;&#13;&#10;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2"/>
  <p:tag name="PICTUREFILESIZE" val="203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red}&#13;&#10;{$&lt;10^{-41}$}&#13;&#10;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79"/>
  <p:tag name="PICTUREFILESIZE" val="58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&#10;$$&#10;\vec \mu = g \left( \frac{ Q e}{ 2m}\right) \vec s, \  \  e&gt;0&#10;$$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05"/>
  <p:tag name="PICTUREFILESIZE" val="2170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blue}{$\mu$}&#13;&#10;&#13;&#10;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2"/>
  <p:tag name="PICTUREFILESIZE" val="200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blue}&#13;&#10;{$&lt;10^{-38}$}&#13;&#10;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79"/>
  <p:tag name="PICTUREFILESIZE" val="633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{color}&#13;&#10;\begin{document}&#13;&#10;\textcolor{black}{$2.9 \times 10^{-26}$}&#13;&#10;&#13;&#10;\end{document}&#13;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14"/>
  <p:tag name="PICTUREFILESIZE" val="92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$^{199}Hg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9"/>
  <p:tag name="PICTUREFILESIZE" val="588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color}&#13;&#10;\begin{document}&#13;&#10;\textcolor{black}{$7.9 \times 10^{-25}$}&#13;&#10;&#13;&#10;\end{document}&#13;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14"/>
  <p:tag name="PICTUREFILESIZE" val="840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$$p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2"/>
  <p:tag name="PICTUREFILESIZE" val="201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3;&#10;\usepackage{wasysym}&#13;&#10;\usepackage{color}&#13;&#10;\begin{document}&#13;&#10;\textcolor{black}{$$n$$}&#13;&#10;&#13;&#10;\end{document}&#13;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2"/>
  <p:tag name="PICTUREFILESIZE" val="18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ue}{$$ g \equiv 2$$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1"/>
  <p:tag name="PICTUREFILESIZE" val="3930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Roberts-Fermilab-Colloq-v1.potx" id="{2650B39A-80E2-5446-B18F-20BEC92A01F7}" vid="{D64894FB-0165-D149-8B9A-5E14EC24C1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BLRoberts-Fermilab-Colloq-v1</Template>
  <TotalTime>6630</TotalTime>
  <Words>4058</Words>
  <Application>Microsoft Macintosh PowerPoint</Application>
  <PresentationFormat>On-screen Show (4:3)</PresentationFormat>
  <Paragraphs>653</Paragraphs>
  <Slides>74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92" baseType="lpstr">
      <vt:lpstr>Arial</vt:lpstr>
      <vt:lpstr>Arial Unicode MS</vt:lpstr>
      <vt:lpstr>Calibri</vt:lpstr>
      <vt:lpstr>cmmi10</vt:lpstr>
      <vt:lpstr>cmmi8</vt:lpstr>
      <vt:lpstr>cmmib8</vt:lpstr>
      <vt:lpstr>Comic Sans MS</vt:lpstr>
      <vt:lpstr>Monotype Corsiva</vt:lpstr>
      <vt:lpstr>ＭＳ Ｐゴシック</vt:lpstr>
      <vt:lpstr>ＭＳ ゴシック</vt:lpstr>
      <vt:lpstr>Symbol</vt:lpstr>
      <vt:lpstr>Times New Roman</vt:lpstr>
      <vt:lpstr>Default Design</vt:lpstr>
      <vt:lpstr>Office Theme</vt:lpstr>
      <vt:lpstr>1_Default Design</vt:lpstr>
      <vt:lpstr>2_Default Design</vt:lpstr>
      <vt:lpstr>Photo Editor Photo</vt:lpstr>
      <vt:lpstr>Equation</vt:lpstr>
      <vt:lpstr>The Allure of Ultra-Precise Experiments: (A tale of two Leptons)</vt:lpstr>
      <vt:lpstr>Acknowledgements</vt:lpstr>
      <vt:lpstr>Dedication of LDM</vt:lpstr>
      <vt:lpstr>Outline  (Old New Physics and new New Physics)</vt:lpstr>
      <vt:lpstr>Goal: To understand how nature works.</vt:lpstr>
      <vt:lpstr>Magnetic Dipole Moments</vt:lpstr>
      <vt:lpstr>Measurements of Magnetic Dipole moments started with a proposal by Otto Stern to study space quantization:</vt:lpstr>
      <vt:lpstr>First Result from Walter Gerlach and Otto Stern</vt:lpstr>
      <vt:lpstr>PowerPoint Presentation</vt:lpstr>
      <vt:lpstr>By 1924 they had published 3 papers plus this review article.</vt:lpstr>
      <vt:lpstr>What had to be understood to conclude ge = 2 ?</vt:lpstr>
      <vt:lpstr>G.E. Uhlenbeck S. Goudsmit postulated electron spin to explain fine- structure spectra</vt:lpstr>
      <vt:lpstr>Only after L.H. Thomas’ paper deriving the famous factor of 2, did some people believe in spin.</vt:lpstr>
      <vt:lpstr>Thomas later told Goudsmit that Pauli ridiculed the idea when he first heard the suggestion from Kronig.</vt:lpstr>
      <vt:lpstr>PowerPoint Presentation</vt:lpstr>
      <vt:lpstr>Theory of Magnetic and Electric Dipole Moments</vt:lpstr>
      <vt:lpstr>Dirac was surprised when his theory gave the correct magnetic moment of the electron, i.e. g=2</vt:lpstr>
      <vt:lpstr>Schwinger</vt:lpstr>
      <vt:lpstr>PowerPoint Presentation</vt:lpstr>
      <vt:lpstr>Four technical slides beginning with:</vt:lpstr>
      <vt:lpstr>Magnetic and Electric Dipole Interactions</vt:lpstr>
      <vt:lpstr> a/g becomes an expansion in (a/p)j  from loops</vt:lpstr>
      <vt:lpstr>The Electric Dipole Moment term:</vt:lpstr>
      <vt:lpstr>PowerPoint Presentation</vt:lpstr>
      <vt:lpstr>The quantum cyclotron</vt:lpstr>
      <vt:lpstr>The quantum cyclotron</vt:lpstr>
      <vt:lpstr>PowerPoint Presentation</vt:lpstr>
      <vt:lpstr>8th and 10th order QED calculations analytically</vt:lpstr>
      <vt:lpstr>Experiment and Theory for ae </vt:lpstr>
      <vt:lpstr>What would the inventors of QED think about the astoninshing ageement between experiment and theory for ae?</vt:lpstr>
      <vt:lpstr>PowerPoint Presentation</vt:lpstr>
      <vt:lpstr>Identified in 1936</vt:lpstr>
      <vt:lpstr>So what is the muon?</vt:lpstr>
      <vt:lpstr>Fitch and Rainwater looked for fine-structure splitting</vt:lpstr>
      <vt:lpstr>PowerPoint Presentation</vt:lpstr>
      <vt:lpstr>PowerPoint Presentation</vt:lpstr>
      <vt:lpstr>Measuring the Muon Magnetic Dipole Moment  </vt:lpstr>
      <vt:lpstr>How do you know where the spin is, and how fast it rotates?</vt:lpstr>
      <vt:lpstr>Muon Production:    p+ → m+ + nm</vt:lpstr>
      <vt:lpstr>Garwin, Lederman, Weinrich, PR 105,1415 (1957)</vt:lpstr>
      <vt:lpstr>The Nevis Experiment</vt:lpstr>
      <vt:lpstr>The first muon spin rotation experiment</vt:lpstr>
      <vt:lpstr>“Note added in Proof”</vt:lpstr>
      <vt:lpstr>Final Nevis Experiment: PR 118, 271 (1959) </vt:lpstr>
      <vt:lpstr>The Spin Equations with an electric field</vt:lpstr>
      <vt:lpstr>Brookhaven Lab: E821 Arrival time spectrum m -</vt:lpstr>
      <vt:lpstr>BNL E821 Results; It’s now 60 years since Garwin, Lederman, Weinrich measured g=2</vt:lpstr>
      <vt:lpstr>Electric Dipole Moment: The search for non-SM CP   </vt:lpstr>
      <vt:lpstr>E.M. Purcell and N.F Ramsey PR 78, 807 (1950)</vt:lpstr>
      <vt:lpstr>Electric Dipole Moment: P T    </vt:lpstr>
      <vt:lpstr>The Muon EDM would modify the precession.</vt:lpstr>
      <vt:lpstr>E821 Data: up-going/down-going tracks vs. time, (modulo the g-2 frequency):</vt:lpstr>
      <vt:lpstr>Principle of the “traditional” EDM measurements</vt:lpstr>
      <vt:lpstr>PowerPoint Presentation</vt:lpstr>
      <vt:lpstr>Ramsey: Separated Oscillatory Fields</vt:lpstr>
      <vt:lpstr>Ramsey Resonance</vt:lpstr>
      <vt:lpstr>The Apparatus – model for almost all EDM experiments Smith, Purcell and Ramsey</vt:lpstr>
      <vt:lpstr>PowerPoint Presentation</vt:lpstr>
      <vt:lpstr>This all seem so simple, what’s the catch?????</vt:lpstr>
      <vt:lpstr>Pat Sandars to the rescue   </vt:lpstr>
      <vt:lpstr>YbF: really large internal field</vt:lpstr>
      <vt:lpstr>Comparing some atomic and molecular systems</vt:lpstr>
      <vt:lpstr>YbF Experiment  Nature 473, 493 (2011)</vt:lpstr>
      <vt:lpstr>YbF ctd.   </vt:lpstr>
      <vt:lpstr>Storage Cell:  199Hg -  PRL 116, 161601 (2016)</vt:lpstr>
      <vt:lpstr>Electron EDM Experiments: Atomic Beam</vt:lpstr>
      <vt:lpstr>Electron EDM Experiment:  Trap </vt:lpstr>
      <vt:lpstr>PowerPoint Presentation</vt:lpstr>
      <vt:lpstr>Electron EDM Experiment:  Trap </vt:lpstr>
      <vt:lpstr>The present EDM limits are orders of magnitude from the standard-model value</vt:lpstr>
      <vt:lpstr>The Physics Case:</vt:lpstr>
      <vt:lpstr>The Physics Case</vt:lpstr>
      <vt:lpstr>Well, we seem to be in scenario 2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Allure of Ultra-Precise Experiments: (A tale of two Leptons)</dc:title>
  <dc:creator>B. Lee Roberts</dc:creator>
  <cp:lastModifiedBy>Allan Johnson</cp:lastModifiedBy>
  <cp:revision>127</cp:revision>
  <dcterms:created xsi:type="dcterms:W3CDTF">2017-11-14T00:56:17Z</dcterms:created>
  <dcterms:modified xsi:type="dcterms:W3CDTF">2017-12-05T13:48:52Z</dcterms:modified>
</cp:coreProperties>
</file>