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87" r:id="rId3"/>
    <p:sldId id="390" r:id="rId4"/>
    <p:sldId id="391" r:id="rId5"/>
    <p:sldId id="381" r:id="rId6"/>
    <p:sldId id="383" r:id="rId7"/>
    <p:sldId id="361" r:id="rId8"/>
    <p:sldId id="384" r:id="rId9"/>
    <p:sldId id="385" r:id="rId10"/>
    <p:sldId id="360" r:id="rId11"/>
    <p:sldId id="366" r:id="rId12"/>
    <p:sldId id="362" r:id="rId13"/>
    <p:sldId id="364" r:id="rId14"/>
    <p:sldId id="368" r:id="rId15"/>
    <p:sldId id="367" r:id="rId16"/>
    <p:sldId id="376" r:id="rId17"/>
    <p:sldId id="377" r:id="rId18"/>
    <p:sldId id="370" r:id="rId19"/>
    <p:sldId id="372" r:id="rId20"/>
    <p:sldId id="298" r:id="rId21"/>
    <p:sldId id="373" r:id="rId22"/>
    <p:sldId id="369" r:id="rId23"/>
    <p:sldId id="392" r:id="rId24"/>
    <p:sldId id="379" r:id="rId25"/>
    <p:sldId id="389" r:id="rId26"/>
    <p:sldId id="38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CDD422"/>
    <a:srgbClr val="B4F6BD"/>
    <a:srgbClr val="2DFF38"/>
    <a:srgbClr val="CAFFD0"/>
    <a:srgbClr val="22E62E"/>
    <a:srgbClr val="FF7C8F"/>
    <a:srgbClr val="E6DCD8"/>
    <a:srgbClr val="FF9CAB"/>
    <a:srgbClr val="FF5362"/>
    <a:srgbClr val="E6A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96" autoAdjust="0"/>
    <p:restoredTop sz="83837" autoAdjust="0"/>
  </p:normalViewPr>
  <p:slideViewPr>
    <p:cSldViewPr>
      <p:cViewPr varScale="1">
        <p:scale>
          <a:sx n="137" d="100"/>
          <a:sy n="137" d="100"/>
        </p:scale>
        <p:origin x="12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6" descr="slide footer_maroon_74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slide header_maroon_74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1524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0D04F8-A030-8444-9B5C-A465BC876289}" type="datetime1">
              <a:rPr lang="en-US"/>
              <a:pPr/>
              <a:t>6/28/17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62000" y="8610600"/>
            <a:ext cx="48006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8685213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9DC950-D09E-4946-BE52-028E55440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33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B1C9CD5-FF4A-AC4E-943C-7D046C48E706}" type="datetime1">
              <a:rPr lang="en-US"/>
              <a:pPr/>
              <a:t>6/28/17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A0F48AB-9501-BA40-8E33-E25A68D60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30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D576F-563F-0447-8E49-472AD35CF8F0}" type="slidenum">
              <a:rPr lang="en-US"/>
              <a:pPr/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27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9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0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r>
              <a:rPr lang="en-US" dirty="0" smtClean="0"/>
              <a:t>Throughout 70s, on average 5 NPPs were coming online</a:t>
            </a:r>
            <a:r>
              <a:rPr lang="en-US" baseline="0" dirty="0" smtClean="0"/>
              <a:t> each year</a:t>
            </a:r>
            <a:r>
              <a:rPr lang="mr-IN" baseline="0" dirty="0" smtClean="0"/>
              <a:t>…</a:t>
            </a:r>
            <a:endParaRPr lang="en-US" dirty="0" smtClean="0"/>
          </a:p>
          <a:p>
            <a:pPr marL="226687" indent="-226687" eaLnBrk="1" hangingPunct="1"/>
            <a:r>
              <a:rPr lang="en-US" dirty="0" smtClean="0"/>
              <a:t>What </a:t>
            </a:r>
            <a:r>
              <a:rPr lang="en-US" dirty="0" smtClean="0"/>
              <a:t>happened in 1979?</a:t>
            </a:r>
          </a:p>
          <a:p>
            <a:pPr marL="226687" indent="-226687" eaLnBrk="1" hangingPunct="1"/>
            <a:r>
              <a:rPr lang="en-US" dirty="0" smtClean="0"/>
              <a:t>The trend in China is very similar to 1970-80 period in the U.S.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83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r>
              <a:rPr lang="en-US" dirty="0" smtClean="0"/>
              <a:t>Note that license renewals</a:t>
            </a:r>
            <a:r>
              <a:rPr lang="en-US" baseline="0" dirty="0" smtClean="0"/>
              <a:t> do not assure full-life operation (old car analogy).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06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26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r>
              <a:rPr lang="en-US" dirty="0" smtClean="0"/>
              <a:t>Emission from NG is 48% of the emission from Coal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97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2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Differentiate</a:t>
            </a:r>
            <a:r>
              <a:rPr lang="en-US" sz="2000" baseline="0" dirty="0" smtClean="0"/>
              <a:t> “light” vs. “heavy” water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6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</a:t>
            </a:r>
            <a:r>
              <a:rPr lang="en-US" dirty="0" smtClean="0"/>
              <a:t>10 </a:t>
            </a:r>
            <a:r>
              <a:rPr lang="en-US" dirty="0" smtClean="0"/>
              <a:t>years after the discovery</a:t>
            </a:r>
            <a:r>
              <a:rPr lang="en-US" baseline="0" dirty="0" smtClean="0"/>
              <a:t> of neutron by Chadwick in </a:t>
            </a:r>
            <a:r>
              <a:rPr lang="en-US" baseline="0" dirty="0" smtClean="0"/>
              <a:t>1932</a:t>
            </a: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4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06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37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200"/>
              </a:spcAft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40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200"/>
              </a:spcAft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2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69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59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And </a:t>
            </a:r>
            <a:r>
              <a:rPr lang="en-US" baseline="0" dirty="0" smtClean="0"/>
              <a:t>9 years after Fermi’s demonstration of nuclear fission </a:t>
            </a:r>
            <a:r>
              <a:rPr lang="en-US" baseline="0" dirty="0" smtClean="0"/>
              <a:t>in 1942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r>
              <a:rPr lang="en-US" dirty="0" smtClean="0"/>
              <a:t>First commercial NPPs</a:t>
            </a:r>
            <a:r>
              <a:rPr lang="en-US" baseline="0" dirty="0" smtClean="0"/>
              <a:t> started popping up in later 60s, merely 15+ years after EBR-I</a:t>
            </a:r>
            <a:endParaRPr lang="en-US" dirty="0" smtClean="0"/>
          </a:p>
          <a:p>
            <a:pPr marL="226687" indent="-226687" eaLnBrk="1" hangingPunct="1"/>
            <a:r>
              <a:rPr lang="en-US" dirty="0" smtClean="0"/>
              <a:t>And,</a:t>
            </a:r>
            <a:r>
              <a:rPr lang="en-US" baseline="0" dirty="0" smtClean="0"/>
              <a:t> i</a:t>
            </a:r>
            <a:r>
              <a:rPr lang="en-US" dirty="0" smtClean="0"/>
              <a:t>n about</a:t>
            </a:r>
            <a:r>
              <a:rPr lang="en-US" baseline="0" dirty="0" smtClean="0"/>
              <a:t> 40 years after EBR-I, the world would have about 400 NPPs built (each a million times+ more powerful) commercially operating around the clock.</a:t>
            </a:r>
          </a:p>
          <a:p>
            <a:pPr marL="226687" indent="-226687" eaLnBrk="1" hangingPunct="1"/>
            <a:r>
              <a:rPr lang="en-US" baseline="0" dirty="0" smtClean="0"/>
              <a:t>Not counting the research reactors, navy ships and submarine systems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pPr marL="226687" indent="-226687" eaLnBrk="1" hangingPunct="1"/>
            <a:r>
              <a:rPr lang="en-US" baseline="0" dirty="0" smtClean="0"/>
              <a:t>But it all stalled toward the end of 1980s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pPr marL="226687" indent="-226687" eaLnBrk="1" hangingPunct="1"/>
            <a:r>
              <a:rPr lang="en-US" baseline="0" dirty="0" smtClean="0"/>
              <a:t>Until 2010s</a:t>
            </a:r>
            <a:r>
              <a:rPr lang="mr-IN" baseline="0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8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r>
              <a:rPr lang="en-US" dirty="0" smtClean="0"/>
              <a:t>Past 60</a:t>
            </a:r>
            <a:r>
              <a:rPr lang="en-US" baseline="0" dirty="0" smtClean="0"/>
              <a:t>+ some years, we now have 400+ of these (each a million times+ more powerful) around the world, commercially running around the clock.</a:t>
            </a:r>
          </a:p>
          <a:p>
            <a:pPr marL="226687" indent="-226687" eaLnBrk="1" hangingPunct="1"/>
            <a:r>
              <a:rPr lang="en-US" baseline="0" dirty="0" smtClean="0"/>
              <a:t>Not counting the research reactors, navy ships and submarine systems</a:t>
            </a:r>
            <a:r>
              <a:rPr lang="mr-IN" baseline="0" dirty="0" smtClean="0"/>
              <a:t>…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9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r>
              <a:rPr lang="en-US" dirty="0" smtClean="0"/>
              <a:t>Note that Chicago is not on the map</a:t>
            </a:r>
          </a:p>
          <a:p>
            <a:pPr marL="226687" indent="-226687" eaLnBrk="1" hangingPunct="1"/>
            <a:r>
              <a:rPr lang="en-US" dirty="0" smtClean="0"/>
              <a:t>Note the light-green colors in developed countries</a:t>
            </a:r>
          </a:p>
          <a:p>
            <a:pPr marL="226687" indent="-226687" eaLnBrk="1" hangingPunct="1"/>
            <a:r>
              <a:rPr lang="en-US" dirty="0" smtClean="0"/>
              <a:t>Vs. large,</a:t>
            </a:r>
            <a:r>
              <a:rPr lang="en-US" baseline="0" dirty="0" smtClean="0"/>
              <a:t> dark green colors in developing countries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5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87" indent="-226687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F48AB-9501-BA40-8E33-E25A68D60C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title header_maroon_74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6" descr="title footer_maroon_74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5D44D7-6D83-424B-9367-6D3AD39CE532}" type="datetime1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52022-DC0A-2544-BCBE-AFF2BC8DB1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9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C56301-7147-344E-ADDF-F93D88FC7DEF}" type="datetime1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BB3E4-6B95-1D44-9A34-C1CB1F3CA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1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16A6E7-31C3-9C41-8B26-B15CFBDC15FC}" type="datetime1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994F-A0E3-BF43-A62C-D27FF3A7A0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4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8C7279-60E4-AB41-9159-6EED4230FD42}" type="datetime1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EBC5A-94B3-7A4E-8FF1-939A9B64C9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6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D4D029-3156-024D-B900-5D7A872F90B5}" type="datetime1">
              <a:rPr lang="en-US" smtClean="0"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5BEFA-9E99-8641-A6F4-1075E9D13E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6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A2A648-CE8D-184A-B253-B1DFD426E86F}" type="datetime1">
              <a:rPr lang="en-US" smtClean="0"/>
              <a:t>6/28/17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623BC-C219-1644-B8F9-4E63432525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50132E-51AA-D948-AED5-EAAC59806CA9}" type="datetime1">
              <a:rPr lang="en-US" smtClean="0"/>
              <a:t>6/28/17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54A09-F833-4E45-A63C-09F341BC00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4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584E80-7256-3040-87E4-5DF1ADE0ED7A}" type="datetime1">
              <a:rPr lang="en-US" smtClean="0"/>
              <a:t>6/28/17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6F96F-4323-2E45-88B6-98087F254D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5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2EDB15-E348-654D-B014-C0FCDD3606BE}" type="datetime1">
              <a:rPr lang="en-US" smtClean="0"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F7A2F-4610-004E-80C2-4F75BE484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7E251E-44ED-3D4C-A8D9-F887A8D0FAED}" type="datetime1">
              <a:rPr lang="en-US" smtClean="0"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DE58-DC54-F649-BAFD-61696E831D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6" descr="slide footer_maroon_742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9825" y="2286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F385E390-11FC-4C43-B913-2476459F181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6" name="Picture 4" descr="slide header_maroon_742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7589106" y="6381750"/>
            <a:ext cx="1498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17E2ABB5-6793-434C-BD70-51DF8D38738C}" type="slidenum">
              <a:rPr lang="en-US" sz="1400" smtClean="0"/>
              <a:pPr algn="r">
                <a:defRPr/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energy.gov/ne/downloads/draft-vision-andstrategy-development-and-deployment-advanced-reactor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sa.un.org/unpd/wup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A Roadmap for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Nuclear </a:t>
            </a:r>
            <a:r>
              <a:rPr lang="en-US" sz="3200" dirty="0"/>
              <a:t>Energy Technology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276600"/>
            <a:ext cx="7319962" cy="1752600"/>
          </a:xfrm>
        </p:spPr>
        <p:txBody>
          <a:bodyPr/>
          <a:lstStyle/>
          <a:p>
            <a:r>
              <a:rPr lang="en-US" sz="2000" dirty="0" smtClean="0"/>
              <a:t>Tanju Sofu</a:t>
            </a:r>
          </a:p>
          <a:p>
            <a:r>
              <a:rPr lang="en-US" sz="2000" dirty="0" smtClean="0"/>
              <a:t>Argonne National Laboratory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Fermilab</a:t>
            </a:r>
            <a:r>
              <a:rPr lang="en-US" sz="2000" dirty="0"/>
              <a:t> Colloquium</a:t>
            </a:r>
            <a:endParaRPr lang="en-US" sz="2000" dirty="0" smtClean="0"/>
          </a:p>
          <a:p>
            <a:r>
              <a:rPr lang="en-US" sz="2000" dirty="0" smtClean="0"/>
              <a:t>June 28, 2017</a:t>
            </a:r>
          </a:p>
          <a:p>
            <a:r>
              <a:rPr lang="en-US" sz="2000" dirty="0"/>
              <a:t>Fermi National Accelerator Laboratory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National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153400" cy="4525963"/>
          </a:xfrm>
        </p:spPr>
        <p:txBody>
          <a:bodyPr/>
          <a:lstStyle/>
          <a:p>
            <a:pPr marL="0" indent="0">
              <a:spcBef>
                <a:spcPts val="1032"/>
              </a:spcBef>
              <a:spcAft>
                <a:spcPts val="200"/>
              </a:spcAft>
              <a:buNone/>
            </a:pPr>
            <a:r>
              <a:rPr lang="en-US" sz="2000" dirty="0" smtClean="0"/>
              <a:t>In </a:t>
            </a:r>
            <a:r>
              <a:rPr lang="en-US" sz="2000" dirty="0"/>
              <a:t>the U.S., current nuclear fleet of ~100 plants generates about 20 percent of the nation’s annual electricity. 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90790"/>
            <a:ext cx="7086600" cy="45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National Picture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5237"/>
            <a:ext cx="3962400" cy="4525963"/>
          </a:xfrm>
        </p:spPr>
        <p:txBody>
          <a:bodyPr/>
          <a:lstStyle/>
          <a:p>
            <a:pPr>
              <a:spcBef>
                <a:spcPts val="1032"/>
              </a:spcBef>
              <a:spcAft>
                <a:spcPts val="200"/>
              </a:spcAft>
            </a:pPr>
            <a:r>
              <a:rPr lang="en-US" sz="2000" dirty="0" smtClean="0"/>
              <a:t>~100 nuclear power plants generate </a:t>
            </a:r>
            <a:r>
              <a:rPr lang="en-US" sz="2000" dirty="0"/>
              <a:t>800 million megawatt-hours of </a:t>
            </a:r>
            <a:r>
              <a:rPr lang="en-US" sz="2000" dirty="0" smtClean="0"/>
              <a:t>energy, representing </a:t>
            </a:r>
            <a:r>
              <a:rPr lang="en-US" sz="2000" dirty="0"/>
              <a:t>over 60 percent of the nation’s </a:t>
            </a:r>
            <a:r>
              <a:rPr lang="en-US" sz="2000" dirty="0" smtClean="0">
                <a:solidFill>
                  <a:srgbClr val="FF0000"/>
                </a:solidFill>
              </a:rPr>
              <a:t>emissions-free </a:t>
            </a:r>
            <a:r>
              <a:rPr lang="en-US" sz="2000" dirty="0" smtClean="0"/>
              <a:t>electricity.</a:t>
            </a:r>
            <a:endParaRPr lang="en-US" sz="2000" dirty="0"/>
          </a:p>
          <a:p>
            <a:pPr>
              <a:spcBef>
                <a:spcPts val="1032"/>
              </a:spcBef>
              <a:spcAft>
                <a:spcPts val="200"/>
              </a:spcAft>
            </a:pPr>
            <a:r>
              <a:rPr lang="en-US" sz="2000" dirty="0"/>
              <a:t>Current U.S. nuclear generation represents 500 million tons of avoided carbon emissions</a:t>
            </a:r>
          </a:p>
          <a:p>
            <a:pPr lvl="1">
              <a:spcBef>
                <a:spcPts val="1032"/>
              </a:spcBef>
              <a:spcAft>
                <a:spcPts val="200"/>
              </a:spcAft>
            </a:pPr>
            <a:r>
              <a:rPr lang="en-US" sz="2000" dirty="0" smtClean="0"/>
              <a:t>As a reference, the </a:t>
            </a:r>
            <a:r>
              <a:rPr lang="en-US" sz="2000" dirty="0"/>
              <a:t>EPA Clean Power Plan is designed to reduce carbon emissions by 750 million tons by 2030</a:t>
            </a:r>
          </a:p>
          <a:p>
            <a:pPr>
              <a:spcBef>
                <a:spcPts val="1032"/>
              </a:spcBef>
              <a:spcAft>
                <a:spcPts val="200"/>
              </a:spcAft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31" y="304800"/>
            <a:ext cx="412706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Nuclear Fleet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sz="2000" dirty="0"/>
              <a:t>The U.S. fleet is based on light-water reactor technology which is a direct descendant from the U.S. Navy propulsion </a:t>
            </a:r>
            <a:r>
              <a:rPr lang="en-US" sz="2000" dirty="0" smtClean="0"/>
              <a:t>program.</a:t>
            </a:r>
            <a:endParaRPr lang="en-US" sz="2000" dirty="0"/>
          </a:p>
          <a:p>
            <a:pPr lvl="1"/>
            <a:r>
              <a:rPr lang="en-US" sz="2000" dirty="0" smtClean="0"/>
              <a:t>It </a:t>
            </a:r>
            <a:r>
              <a:rPr lang="en-US" sz="2000" dirty="0"/>
              <a:t>is the oldest operating nuclear plant fleet in the world and retirements begin around </a:t>
            </a:r>
            <a:r>
              <a:rPr lang="en-US" sz="2000" dirty="0" smtClean="0"/>
              <a:t>2030.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273"/>
          <a:stretch/>
        </p:blipFill>
        <p:spPr bwMode="auto">
          <a:xfrm>
            <a:off x="1386840" y="2286000"/>
            <a:ext cx="6080760" cy="4132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88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Nuclear Cliff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/>
          <a:lstStyle/>
          <a:p>
            <a:r>
              <a:rPr lang="en-US" sz="2000" dirty="0" smtClean="0"/>
              <a:t>Planned decommissioning of the existing plants pose </a:t>
            </a:r>
            <a:r>
              <a:rPr lang="en-US" sz="2000" dirty="0"/>
              <a:t>a </a:t>
            </a:r>
            <a:r>
              <a:rPr lang="en-US" sz="2000" dirty="0" smtClean="0"/>
              <a:t>“retirement cliff”</a:t>
            </a:r>
          </a:p>
          <a:p>
            <a:pPr lvl="1"/>
            <a:r>
              <a:rPr lang="en-US" dirty="0" smtClean="0"/>
              <a:t>Already started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603885"/>
            <a:ext cx="7355205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3098800" cy="27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45" y="2241550"/>
            <a:ext cx="1449355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Nuclear Cliff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117316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Replacement of nuclear fleet with natural gas or coal fired plants will have a large economic, environmental, and climate </a:t>
            </a:r>
            <a:r>
              <a:rPr lang="en-US" sz="2200" smtClean="0"/>
              <a:t>change impact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28800" y="1905000"/>
            <a:ext cx="5603959" cy="4648200"/>
            <a:chOff x="1219200" y="1905000"/>
            <a:chExt cx="5603959" cy="4648200"/>
          </a:xfrm>
        </p:grpSpPr>
        <p:pic>
          <p:nvPicPr>
            <p:cNvPr id="5" name="Picture 4" descr="Screen Shot 2016-03-02 at 11.09.08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52"/>
            <a:stretch/>
          </p:blipFill>
          <p:spPr>
            <a:xfrm>
              <a:off x="1219200" y="1905000"/>
              <a:ext cx="4838525" cy="46482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09800" y="40386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Gas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76462" y="4766846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>
                  <a:solidFill>
                    <a:schemeClr val="bg1">
                      <a:lumMod val="95000"/>
                    </a:schemeClr>
                  </a:solidFill>
                </a:rPr>
                <a:t>Coal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9200" y="3395246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Hydro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5800" y="3111669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Wind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7780" y="2886696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Solar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8656" y="5791200"/>
              <a:ext cx="13345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New Nuclear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80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Decarbonization</a:t>
            </a:r>
            <a:r>
              <a:rPr lang="en-US" dirty="0" smtClean="0"/>
              <a:t> of Electricity Production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6"/>
          <a:stretch/>
        </p:blipFill>
        <p:spPr>
          <a:xfrm>
            <a:off x="1932563" y="960491"/>
            <a:ext cx="3477637" cy="501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1"/>
          <a:stretch/>
        </p:blipFill>
        <p:spPr>
          <a:xfrm>
            <a:off x="5257800" y="960491"/>
            <a:ext cx="1772892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Decarbonization</a:t>
            </a:r>
            <a:r>
              <a:rPr lang="en-US" dirty="0" smtClean="0"/>
              <a:t> of Electricity Production (cont.)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Several </a:t>
            </a:r>
            <a:r>
              <a:rPr lang="en-US" sz="2000" dirty="0"/>
              <a:t>energy sector </a:t>
            </a:r>
            <a:r>
              <a:rPr lang="en-US" sz="2000" dirty="0" smtClean="0"/>
              <a:t>scenarios* </a:t>
            </a:r>
            <a:r>
              <a:rPr lang="en-US" sz="2000" dirty="0" smtClean="0"/>
              <a:t>project 1.6-2.4% </a:t>
            </a:r>
            <a:r>
              <a:rPr lang="en-US" sz="2000" dirty="0" smtClean="0"/>
              <a:t>increase in contributions </a:t>
            </a:r>
            <a:r>
              <a:rPr lang="en-US" sz="2000" smtClean="0"/>
              <a:t>from nuclear </a:t>
            </a:r>
            <a:r>
              <a:rPr lang="en-US" sz="2000" smtClean="0"/>
              <a:t>to </a:t>
            </a:r>
            <a:r>
              <a:rPr lang="en-US" sz="2000" dirty="0"/>
              <a:t>meet </a:t>
            </a:r>
            <a:r>
              <a:rPr lang="en-US" sz="2000" u="sng" dirty="0" smtClean="0"/>
              <a:t>80</a:t>
            </a:r>
            <a:r>
              <a:rPr lang="en-US" sz="2000" u="sng" dirty="0"/>
              <a:t>% </a:t>
            </a:r>
            <a:r>
              <a:rPr lang="en-US" sz="2000" u="sng" dirty="0" smtClean="0"/>
              <a:t>greenhouse-gas </a:t>
            </a:r>
            <a:r>
              <a:rPr lang="en-US" sz="2000" u="sng" dirty="0"/>
              <a:t>reduction goal by </a:t>
            </a:r>
            <a:r>
              <a:rPr lang="en-US" sz="2000" u="sng" dirty="0" smtClean="0"/>
              <a:t>2040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/>
          <a:stretch/>
        </p:blipFill>
        <p:spPr>
          <a:xfrm>
            <a:off x="685800" y="2286000"/>
            <a:ext cx="7480300" cy="3708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4724400"/>
            <a:ext cx="2514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</a:t>
            </a:r>
            <a:r>
              <a:rPr lang="en-US" sz="1400" dirty="0"/>
              <a:t>DOE’s Office of Energy Policy and Systems Analysis (EPSA) </a:t>
            </a:r>
            <a:r>
              <a:rPr lang="en-US" sz="1400" dirty="0" smtClean="0"/>
              <a:t>Low-Carbon </a:t>
            </a:r>
            <a:r>
              <a:rPr lang="en-US" sz="1400" dirty="0"/>
              <a:t>Energy Futures Workshop (</a:t>
            </a:r>
            <a:r>
              <a:rPr lang="en-US" sz="1400" dirty="0" smtClean="0"/>
              <a:t>January 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01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Energy Vision for U.S. Nuclear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0" y="1828800"/>
            <a:ext cx="667995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Generations of Nuclear Reactor Designs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5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New Builds in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038600" cy="4525963"/>
          </a:xfrm>
        </p:spPr>
        <p:txBody>
          <a:bodyPr/>
          <a:lstStyle/>
          <a:p>
            <a:r>
              <a:rPr lang="en-US" sz="2000" dirty="0" smtClean="0"/>
              <a:t>Gen-III+ designs are an evolutionary step in large water-cooled reactor technology</a:t>
            </a:r>
          </a:p>
          <a:p>
            <a:r>
              <a:rPr lang="en-US" sz="2000" dirty="0" smtClean="0"/>
              <a:t>First new reactors being built in U.S. in 30 years</a:t>
            </a:r>
          </a:p>
          <a:p>
            <a:pPr lvl="1"/>
            <a:r>
              <a:rPr lang="en-US" sz="1800" dirty="0" smtClean="0"/>
              <a:t>Watts Bar: 2015</a:t>
            </a:r>
          </a:p>
          <a:p>
            <a:pPr lvl="1"/>
            <a:r>
              <a:rPr lang="en-US" sz="1800" dirty="0" err="1" smtClean="0"/>
              <a:t>Vogtle</a:t>
            </a:r>
            <a:r>
              <a:rPr lang="en-US" sz="1800" dirty="0" smtClean="0"/>
              <a:t>: Late 2017</a:t>
            </a:r>
          </a:p>
          <a:p>
            <a:pPr lvl="1"/>
            <a:r>
              <a:rPr lang="en-US" sz="1800" dirty="0" smtClean="0"/>
              <a:t>V.C. Summer: 2018-2020</a:t>
            </a:r>
          </a:p>
          <a:p>
            <a:r>
              <a:rPr lang="en-US" sz="2000" dirty="0" smtClean="0"/>
              <a:t>Water-cooled SMR technologies are also of </a:t>
            </a:r>
            <a:r>
              <a:rPr lang="en-US" sz="2000" dirty="0" smtClean="0"/>
              <a:t>some interest</a:t>
            </a:r>
            <a:endParaRPr lang="en-US" sz="2000" dirty="0" smtClean="0"/>
          </a:p>
          <a:p>
            <a:pPr lvl="1"/>
            <a:r>
              <a:rPr lang="en-US" dirty="0"/>
              <a:t>Passive decay heat removal by natural </a:t>
            </a:r>
            <a:r>
              <a:rPr lang="en-US" dirty="0" smtClean="0"/>
              <a:t>circulation</a:t>
            </a:r>
          </a:p>
          <a:p>
            <a:pPr lvl="1"/>
            <a:r>
              <a:rPr lang="en-US" dirty="0" smtClean="0"/>
              <a:t>Simplified design, below grade siting</a:t>
            </a:r>
          </a:p>
          <a:p>
            <a:pPr lvl="1"/>
            <a:r>
              <a:rPr lang="en-US" dirty="0" smtClean="0"/>
              <a:t>Potential </a:t>
            </a:r>
            <a:r>
              <a:rPr lang="en-US" dirty="0"/>
              <a:t>for reduction in </a:t>
            </a:r>
            <a:r>
              <a:rPr lang="en-US" dirty="0" smtClean="0"/>
              <a:t>EPZ</a:t>
            </a:r>
          </a:p>
          <a:p>
            <a:pPr lvl="1"/>
            <a:r>
              <a:rPr lang="en-US" dirty="0" smtClean="0"/>
              <a:t>Reduced </a:t>
            </a:r>
            <a:r>
              <a:rPr lang="en-US" dirty="0"/>
              <a:t>financial </a:t>
            </a:r>
            <a:r>
              <a:rPr lang="en-US" dirty="0" smtClean="0"/>
              <a:t>risk (flexibility </a:t>
            </a:r>
            <a:r>
              <a:rPr lang="en-US" dirty="0"/>
              <a:t>to add </a:t>
            </a:r>
            <a:r>
              <a:rPr lang="en-US" dirty="0" smtClean="0"/>
              <a:t>units, right </a:t>
            </a:r>
            <a:r>
              <a:rPr lang="en-US" dirty="0"/>
              <a:t>size for </a:t>
            </a:r>
            <a:r>
              <a:rPr lang="en-US" dirty="0" smtClean="0"/>
              <a:t>cool replacement)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09" y="152400"/>
            <a:ext cx="4125473" cy="325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800"/>
            <a:ext cx="4495800" cy="31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44" y="3505200"/>
            <a:ext cx="2563256" cy="3237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79" y="152400"/>
            <a:ext cx="2539621" cy="3326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" y="1355360"/>
            <a:ext cx="6491844" cy="3369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57450" y="5029200"/>
            <a:ext cx="186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Arial" charset="0"/>
                <a:cs typeface="ＭＳ Ｐゴシック" charset="0"/>
              </a:rPr>
              <a:t>Chicago Pile 1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Beginning of the road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Reactor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000" dirty="0"/>
              <a:t>Advanced reactor concepts under consideration aim for </a:t>
            </a:r>
            <a:r>
              <a:rPr lang="en-US" sz="2000" dirty="0" smtClean="0"/>
              <a:t>more drastic improvements over </a:t>
            </a:r>
            <a:r>
              <a:rPr lang="en-US" sz="2000" dirty="0"/>
              <a:t>existing and evolutionary </a:t>
            </a:r>
            <a:r>
              <a:rPr lang="en-US" sz="2000" dirty="0" smtClean="0"/>
              <a:t>water-cooled reactors: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/>
              <a:t>Safety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/>
              <a:t>Reliability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/>
              <a:t>Sustainability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800" dirty="0" smtClean="0"/>
              <a:t>Economics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1800" dirty="0"/>
              <a:t>Non-proliferation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2000" dirty="0" smtClean="0"/>
              <a:t>Six Generation-IV systems are considered internationally:</a:t>
            </a:r>
            <a:endParaRPr lang="en-US" dirty="0" smtClean="0"/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/>
              <a:t>Sodium-cooled Fast Reactor (SFR)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High Temperature Gas-cooled Reactor (</a:t>
            </a:r>
            <a:r>
              <a:rPr lang="en-US" sz="1800" dirty="0" smtClean="0"/>
              <a:t>HTGR, </a:t>
            </a:r>
            <a:r>
              <a:rPr lang="en-US" sz="1800" i="1" dirty="0" smtClean="0"/>
              <a:t>aka</a:t>
            </a:r>
            <a:r>
              <a:rPr lang="en-US" sz="1800" dirty="0" smtClean="0"/>
              <a:t> VHTR)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/>
              <a:t>Lead- or Lead-Bismuth-cooled Fast Reactor (LFR)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/>
              <a:t>Gas-cooled Fast Reactor (GFR)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/>
              <a:t>Molten Salt Reactor (MSR)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/>
              <a:t>Super-Critical Water-cooled Reactor (SCWR)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32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Reactor Concepts (cont.)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3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Commercial Advanced Reactor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924800" cy="4525963"/>
          </a:xfrm>
        </p:spPr>
        <p:txBody>
          <a:bodyPr/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dirty="0"/>
              <a:t>Over 30 advanced reactor designs are currently being pursued in the U.S</a:t>
            </a:r>
            <a:r>
              <a:rPr lang="en-US" sz="2400" dirty="0" smtClean="0"/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 smtClean="0"/>
              <a:t>Sodium-cooled </a:t>
            </a:r>
            <a:r>
              <a:rPr lang="en-US" sz="2400" dirty="0"/>
              <a:t>Fast </a:t>
            </a:r>
            <a:r>
              <a:rPr lang="en-US" sz="2400" dirty="0" smtClean="0"/>
              <a:t>Reactor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TerraPower</a:t>
            </a:r>
            <a:r>
              <a:rPr lang="en-US" sz="2000" dirty="0"/>
              <a:t>, General Electric, </a:t>
            </a:r>
            <a:r>
              <a:rPr lang="en-US" sz="2000" dirty="0" smtClean="0"/>
              <a:t>ARC </a:t>
            </a:r>
            <a:r>
              <a:rPr lang="en-US" sz="2000" dirty="0" smtClean="0"/>
              <a:t>Nuclear, </a:t>
            </a:r>
            <a:r>
              <a:rPr lang="en-US" sz="2000" dirty="0" err="1" smtClean="0"/>
              <a:t>Oklo</a:t>
            </a:r>
            <a:endParaRPr lang="en-US" sz="20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 smtClean="0"/>
              <a:t>High </a:t>
            </a:r>
            <a:r>
              <a:rPr lang="en-US" sz="2400" dirty="0"/>
              <a:t>Temperature </a:t>
            </a:r>
            <a:r>
              <a:rPr lang="en-US" sz="2400" dirty="0" smtClean="0"/>
              <a:t>Gas-cooled Reactor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X-Energy</a:t>
            </a:r>
            <a:r>
              <a:rPr lang="en-US" sz="2000" dirty="0"/>
              <a:t>, AREVA, </a:t>
            </a:r>
            <a:r>
              <a:rPr lang="en-US" sz="2000" dirty="0" smtClean="0"/>
              <a:t>Hybrid </a:t>
            </a:r>
            <a:r>
              <a:rPr lang="en-US" sz="2000" dirty="0"/>
              <a:t>Energy, Ultra </a:t>
            </a:r>
            <a:r>
              <a:rPr lang="en-US" sz="2000" dirty="0" smtClean="0"/>
              <a:t>Safe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 smtClean="0"/>
              <a:t>Molten </a:t>
            </a:r>
            <a:r>
              <a:rPr lang="en-US" sz="2400" dirty="0"/>
              <a:t>Salt </a:t>
            </a:r>
            <a:r>
              <a:rPr lang="en-US" sz="2400" dirty="0" smtClean="0"/>
              <a:t>Reactor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000" dirty="0" err="1" smtClean="0"/>
              <a:t>Transatomic</a:t>
            </a:r>
            <a:r>
              <a:rPr lang="en-US" sz="2000" dirty="0" smtClean="0"/>
              <a:t> Power, Terrestrial Energy, </a:t>
            </a:r>
            <a:r>
              <a:rPr lang="en-US" sz="2000" dirty="0" err="1" smtClean="0"/>
              <a:t>Thorcon</a:t>
            </a:r>
            <a:r>
              <a:rPr lang="en-US" sz="2000" dirty="0" smtClean="0"/>
              <a:t>, Elysium</a:t>
            </a:r>
            <a:r>
              <a:rPr lang="en-US" sz="2000" dirty="0"/>
              <a:t>, FLIBE Energy, </a:t>
            </a:r>
            <a:r>
              <a:rPr lang="en-US" sz="2000" dirty="0" smtClean="0"/>
              <a:t>TerraPower, Kairos Power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 smtClean="0"/>
              <a:t>Lead- or LBE-cooled </a:t>
            </a:r>
            <a:r>
              <a:rPr lang="en-US" sz="2400" dirty="0"/>
              <a:t>Fast </a:t>
            </a:r>
            <a:r>
              <a:rPr lang="en-US" sz="2400" dirty="0" smtClean="0"/>
              <a:t>Reactor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Westinghouse</a:t>
            </a:r>
            <a:r>
              <a:rPr lang="en-US" sz="2000" dirty="0"/>
              <a:t>, </a:t>
            </a:r>
            <a:r>
              <a:rPr lang="en-US" sz="2000" dirty="0" smtClean="0"/>
              <a:t>Gen-IV </a:t>
            </a:r>
            <a:r>
              <a:rPr lang="en-US" sz="2000" dirty="0"/>
              <a:t>Energy, </a:t>
            </a:r>
            <a:r>
              <a:rPr lang="en-US" sz="2000" dirty="0" smtClean="0"/>
              <a:t>Lake-Chime, </a:t>
            </a:r>
            <a:r>
              <a:rPr lang="en-US" sz="2000" dirty="0" err="1" smtClean="0"/>
              <a:t>Hydromine</a:t>
            </a:r>
            <a:endParaRPr lang="en-US" sz="20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 smtClean="0"/>
              <a:t>Gas-cooled </a:t>
            </a:r>
            <a:r>
              <a:rPr lang="en-US" sz="2400" dirty="0"/>
              <a:t>Fast </a:t>
            </a:r>
            <a:r>
              <a:rPr lang="en-US" sz="2400" dirty="0" smtClean="0"/>
              <a:t>Reactor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General Atomics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72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Commercial Advanced Reactor </a:t>
            </a:r>
            <a:r>
              <a:rPr lang="en-US" dirty="0" smtClean="0"/>
              <a:t>Designs (cont.)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714076"/>
            <a:ext cx="4838700" cy="6143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905000"/>
            <a:ext cx="2819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DOE-NE GAIN Initiative 2017 Voucher Recipients—</a:t>
            </a:r>
          </a:p>
          <a:p>
            <a:r>
              <a:rPr lang="en-US" dirty="0"/>
              <a:t>a</a:t>
            </a:r>
            <a:r>
              <a:rPr lang="en-US" dirty="0" smtClean="0"/>
              <a:t>nnounced just this week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2971800" y="4572000"/>
            <a:ext cx="647700" cy="228600"/>
          </a:xfrm>
          <a:prstGeom prst="rightArrow">
            <a:avLst/>
          </a:prstGeom>
          <a:solidFill>
            <a:srgbClr val="CDD422"/>
          </a:solid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000" dirty="0" smtClean="0"/>
              <a:t>Current </a:t>
            </a:r>
            <a:r>
              <a:rPr lang="en-US" sz="2000" dirty="0"/>
              <a:t>energy market leads to diminishing domestic </a:t>
            </a:r>
            <a:r>
              <a:rPr lang="en-US" sz="2000" dirty="0" smtClean="0"/>
              <a:t>opportunities:</a:t>
            </a:r>
          </a:p>
          <a:p>
            <a:pPr lvl="1"/>
            <a:r>
              <a:rPr lang="en-US" sz="1800" dirty="0"/>
              <a:t>L</a:t>
            </a:r>
            <a:r>
              <a:rPr lang="en-US" sz="1800" dirty="0" smtClean="0"/>
              <a:t>ow </a:t>
            </a:r>
            <a:r>
              <a:rPr lang="en-US" sz="1800" dirty="0"/>
              <a:t>natural gas cost</a:t>
            </a:r>
          </a:p>
          <a:p>
            <a:pPr lvl="1"/>
            <a:r>
              <a:rPr lang="en-US" sz="1800" dirty="0" smtClean="0"/>
              <a:t>State </a:t>
            </a:r>
            <a:r>
              <a:rPr lang="en-US" sz="1800" dirty="0"/>
              <a:t>and federal mandates for direct and indirect subsidies for renewables</a:t>
            </a:r>
          </a:p>
          <a:p>
            <a:pPr lvl="1"/>
            <a:r>
              <a:rPr lang="en-US" sz="1800" dirty="0" smtClean="0"/>
              <a:t>Competitive </a:t>
            </a:r>
            <a:r>
              <a:rPr lang="en-US" sz="1800" dirty="0"/>
              <a:t>electricity markets</a:t>
            </a:r>
          </a:p>
          <a:p>
            <a:pPr lvl="1"/>
            <a:r>
              <a:rPr lang="en-US" sz="1800" dirty="0" smtClean="0"/>
              <a:t>Lack </a:t>
            </a:r>
            <a:r>
              <a:rPr lang="en-US" sz="1800" dirty="0"/>
              <a:t>of a permanent repository or fuel cycle program for high-level nuclear </a:t>
            </a:r>
            <a:r>
              <a:rPr lang="en-US" sz="1800" dirty="0" smtClean="0"/>
              <a:t>waste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What’s at stake? Risk </a:t>
            </a:r>
            <a:r>
              <a:rPr lang="en-US" sz="2000" dirty="0"/>
              <a:t>of losing an industry of </a:t>
            </a:r>
            <a:r>
              <a:rPr lang="en-US" sz="2000" dirty="0" smtClean="0"/>
              <a:t>strategic </a:t>
            </a:r>
            <a:r>
              <a:rPr lang="en-US" sz="2000" dirty="0"/>
              <a:t>importance and </a:t>
            </a:r>
            <a:r>
              <a:rPr lang="en-US" sz="2000" dirty="0" smtClean="0"/>
              <a:t>potential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o </a:t>
            </a:r>
            <a:r>
              <a:rPr lang="en-US" sz="1800" dirty="0"/>
              <a:t>address the environmental and future energy security </a:t>
            </a:r>
            <a:r>
              <a:rPr lang="en-US" sz="1800" dirty="0" smtClean="0"/>
              <a:t>needs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To </a:t>
            </a:r>
            <a:r>
              <a:rPr lang="en-US" sz="2000" dirty="0"/>
              <a:t>avoid it, a national strategy is needed to reverse the U.S. nuclear industry’s anticipated decline and expand opportunities </a:t>
            </a:r>
            <a:r>
              <a:rPr lang="en-US" sz="2000" dirty="0" smtClean="0"/>
              <a:t>abroad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64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Outlook </a:t>
            </a:r>
            <a:r>
              <a:rPr lang="en-US" dirty="0"/>
              <a:t>is different in the developing countries with rapidly growing urban </a:t>
            </a:r>
            <a:r>
              <a:rPr lang="en-US" dirty="0" smtClean="0"/>
              <a:t>centers</a:t>
            </a:r>
            <a:endParaRPr lang="en-US" dirty="0"/>
          </a:p>
          <a:p>
            <a:pPr lvl="1"/>
            <a:r>
              <a:rPr lang="en-US" dirty="0"/>
              <a:t>Meeting a significant portion of this </a:t>
            </a:r>
            <a:r>
              <a:rPr lang="en-US" dirty="0" smtClean="0"/>
              <a:t>worldwide demand for energy with nuclear </a:t>
            </a:r>
            <a:r>
              <a:rPr lang="en-US" dirty="0"/>
              <a:t>technology has obvious </a:t>
            </a:r>
            <a:r>
              <a:rPr lang="en-US" dirty="0">
                <a:solidFill>
                  <a:srgbClr val="C00000"/>
                </a:solidFill>
              </a:rPr>
              <a:t>trade, employment, and environmental </a:t>
            </a:r>
            <a:r>
              <a:rPr lang="en-US" dirty="0" smtClean="0">
                <a:solidFill>
                  <a:srgbClr val="C00000"/>
                </a:solidFill>
              </a:rPr>
              <a:t>benefits 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Also </a:t>
            </a:r>
            <a:r>
              <a:rPr lang="en-US" dirty="0">
                <a:solidFill>
                  <a:srgbClr val="C00000"/>
                </a:solidFill>
              </a:rPr>
              <a:t>non-proliferation arguments </a:t>
            </a:r>
            <a:r>
              <a:rPr lang="en-US" dirty="0"/>
              <a:t>against the global nuclear energy infrastructure being dominated by countries with less proven </a:t>
            </a:r>
            <a:r>
              <a:rPr lang="en-US" dirty="0" smtClean="0"/>
              <a:t>records</a:t>
            </a:r>
          </a:p>
          <a:p>
            <a:r>
              <a:rPr lang="en-US" dirty="0"/>
              <a:t>U.S. leadership in the nuclear industry can be best established via expanded support for </a:t>
            </a:r>
            <a:r>
              <a:rPr lang="en-US" dirty="0" smtClean="0"/>
              <a:t>advanced </a:t>
            </a:r>
            <a:r>
              <a:rPr lang="en-US" dirty="0"/>
              <a:t>reactor concepts</a:t>
            </a:r>
          </a:p>
          <a:p>
            <a:pPr lvl="1"/>
            <a:r>
              <a:rPr lang="en-US" dirty="0"/>
              <a:t>Deployment of </a:t>
            </a:r>
            <a:r>
              <a:rPr lang="en-US" dirty="0" smtClean="0"/>
              <a:t>advanced </a:t>
            </a:r>
            <a:r>
              <a:rPr lang="en-US" dirty="0" smtClean="0"/>
              <a:t>reactors </a:t>
            </a:r>
            <a:r>
              <a:rPr lang="en-US" dirty="0"/>
              <a:t>at military bases and government facilities can be pursued to provide limited “first mover” financial incentives</a:t>
            </a:r>
          </a:p>
          <a:p>
            <a:pPr lvl="1"/>
            <a:r>
              <a:rPr lang="en-US" dirty="0" smtClean="0"/>
              <a:t>Bolster </a:t>
            </a:r>
            <a:r>
              <a:rPr lang="en-US" dirty="0"/>
              <a:t>the basis for advanced reactor and fuel cycle technologies with improved safety, resource utilization and fuel cycle </a:t>
            </a:r>
            <a:r>
              <a:rPr lang="en-US" dirty="0" smtClean="0"/>
              <a:t>advantages</a:t>
            </a:r>
          </a:p>
          <a:p>
            <a:r>
              <a:rPr lang="en-US" dirty="0"/>
              <a:t>Collaboration among government and industry to form new public-private partnership models</a:t>
            </a:r>
          </a:p>
          <a:p>
            <a:pPr lvl="1"/>
            <a:r>
              <a:rPr lang="en-US" dirty="0"/>
              <a:t>Promote policies that ensure reduced regulatory uncertainty for the advanced reactor concepts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000" dirty="0" smtClean="0"/>
              <a:t>Pending “retirement </a:t>
            </a:r>
            <a:r>
              <a:rPr lang="en-US" sz="2000" dirty="0"/>
              <a:t>cliff” </a:t>
            </a:r>
            <a:r>
              <a:rPr lang="en-US" sz="2000" dirty="0" smtClean="0"/>
              <a:t>of existing U.S. nuclear fleet representing </a:t>
            </a:r>
            <a:r>
              <a:rPr lang="en-US" sz="2000" dirty="0"/>
              <a:t>over 60 percent of the nation’s emission-free </a:t>
            </a:r>
            <a:r>
              <a:rPr lang="en-US" sz="2000" dirty="0" smtClean="0"/>
              <a:t>electricity pose </a:t>
            </a:r>
            <a:r>
              <a:rPr lang="en-US" sz="2000" dirty="0"/>
              <a:t>a large economic, environmental, and climate change impact. </a:t>
            </a:r>
          </a:p>
          <a:p>
            <a:r>
              <a:rPr lang="en-US" sz="2000" dirty="0" smtClean="0"/>
              <a:t>To </a:t>
            </a:r>
            <a:r>
              <a:rPr lang="en-US" sz="2000" dirty="0"/>
              <a:t>meet the challenge, DOE has developed the Vision and Strategy for Development and Deployment of Advanced </a:t>
            </a:r>
            <a:r>
              <a:rPr lang="en-US" sz="2000" dirty="0" smtClean="0"/>
              <a:t>Reactors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energy.gov/ne/downloads/draft-vision-andstrategy-development-and-deployment-advanced-reactors</a:t>
            </a:r>
            <a:endParaRPr lang="en-US" dirty="0" smtClean="0"/>
          </a:p>
          <a:p>
            <a:r>
              <a:rPr lang="en-US" dirty="0" smtClean="0"/>
              <a:t>DOE vision is </a:t>
            </a:r>
          </a:p>
          <a:p>
            <a:pPr lvl="1"/>
            <a:r>
              <a:rPr lang="en-US" sz="1800" dirty="0"/>
              <a:t>Support the current Light Water Reactor </a:t>
            </a:r>
            <a:r>
              <a:rPr lang="en-US" sz="1800" dirty="0" smtClean="0"/>
              <a:t>fleet</a:t>
            </a:r>
          </a:p>
          <a:p>
            <a:pPr lvl="1"/>
            <a:r>
              <a:rPr lang="en-US" sz="1800" dirty="0" smtClean="0"/>
              <a:t>Pursue </a:t>
            </a:r>
            <a:r>
              <a:rPr lang="en-US" sz="1800" dirty="0"/>
              <a:t>the construction/operation of Generation III+ </a:t>
            </a:r>
            <a:r>
              <a:rPr lang="en-US" sz="1800" dirty="0" smtClean="0"/>
              <a:t>reactors</a:t>
            </a:r>
          </a:p>
          <a:p>
            <a:pPr lvl="1"/>
            <a:r>
              <a:rPr lang="en-US" sz="1800" dirty="0" smtClean="0"/>
              <a:t>Support </a:t>
            </a:r>
            <a:r>
              <a:rPr lang="en-US" sz="1800" dirty="0"/>
              <a:t>the development/licensing/deployment of Small Modular </a:t>
            </a:r>
            <a:r>
              <a:rPr lang="en-US" sz="1800" dirty="0" smtClean="0"/>
              <a:t>Reactors</a:t>
            </a:r>
          </a:p>
          <a:p>
            <a:pPr lvl="1"/>
            <a:r>
              <a:rPr lang="en-US" sz="1800" dirty="0"/>
              <a:t>Support </a:t>
            </a:r>
            <a:r>
              <a:rPr lang="en-US" sz="1800" dirty="0" smtClean="0"/>
              <a:t>design/licensing/deployment of advanced (non-LWR) Gen-IV reactors</a:t>
            </a:r>
          </a:p>
          <a:p>
            <a:r>
              <a:rPr lang="en-US" sz="2000" dirty="0" smtClean="0"/>
              <a:t>Among the spectrum of advanced reactors, closed-fuel-cycle </a:t>
            </a:r>
            <a:r>
              <a:rPr lang="en-US" sz="2000" dirty="0"/>
              <a:t>systems using reactors with fast-neutron spectrum especially to meet the sustainability </a:t>
            </a:r>
            <a:r>
              <a:rPr lang="en-US" sz="2000" dirty="0" smtClean="0"/>
              <a:t>goals offer attractive options.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54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0" y="5754469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Arial" charset="0"/>
                <a:cs typeface="ＭＳ Ｐゴシック" charset="0"/>
              </a:rPr>
              <a:t>Argonne’s EBR-I </a:t>
            </a:r>
            <a:r>
              <a:rPr lang="en-US" dirty="0">
                <a:latin typeface="Arial" charset="0"/>
                <a:cs typeface="ＭＳ Ｐゴシック" charset="0"/>
              </a:rPr>
              <a:t>p</a:t>
            </a:r>
            <a:r>
              <a:rPr lang="en-US" dirty="0" smtClean="0">
                <a:latin typeface="Arial" charset="0"/>
                <a:cs typeface="ＭＳ Ｐゴシック" charset="0"/>
              </a:rPr>
              <a:t>roduces </a:t>
            </a:r>
            <a:r>
              <a:rPr lang="en-US" dirty="0">
                <a:latin typeface="Arial" charset="0"/>
                <a:cs typeface="ＭＳ Ｐゴシック" charset="0"/>
              </a:rPr>
              <a:t>f</a:t>
            </a:r>
            <a:r>
              <a:rPr lang="en-US" dirty="0" smtClean="0">
                <a:latin typeface="Arial" charset="0"/>
                <a:cs typeface="ＭＳ Ｐゴシック" charset="0"/>
              </a:rPr>
              <a:t>irst ever nuclear </a:t>
            </a:r>
            <a:r>
              <a:rPr lang="en-US" smtClean="0">
                <a:latin typeface="Arial" charset="0"/>
                <a:cs typeface="ＭＳ Ｐゴシック" charset="0"/>
              </a:rPr>
              <a:t>generated electricity</a:t>
            </a:r>
            <a:r>
              <a:rPr lang="en-US">
                <a:latin typeface="Arial" charset="0"/>
                <a:cs typeface="ＭＳ Ｐゴシック" charset="0"/>
              </a:rPr>
              <a:t> </a:t>
            </a:r>
            <a:r>
              <a:rPr lang="en-US" smtClean="0">
                <a:latin typeface="Arial" charset="0"/>
                <a:cs typeface="ＭＳ Ｐゴシック" charset="0"/>
              </a:rPr>
              <a:t>on </a:t>
            </a:r>
            <a:r>
              <a:rPr lang="en-US" dirty="0">
                <a:latin typeface="Arial" charset="0"/>
                <a:cs typeface="ＭＳ Ｐゴシック" charset="0"/>
              </a:rPr>
              <a:t>December 20, 1951</a:t>
            </a:r>
            <a:endParaRPr lang="en-US" dirty="0"/>
          </a:p>
        </p:txBody>
      </p:sp>
      <p:pic>
        <p:nvPicPr>
          <p:cNvPr id="8" name="Picture 4" descr="ebr1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562" y="926344"/>
            <a:ext cx="6065838" cy="47870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Beginning of the road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40+ years later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6666" r="5834" b="4445"/>
          <a:stretch/>
        </p:blipFill>
        <p:spPr>
          <a:xfrm>
            <a:off x="1447800" y="1981200"/>
            <a:ext cx="646962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400" dirty="0" smtClean="0"/>
              <a:t>Global perspectives</a:t>
            </a:r>
          </a:p>
          <a:p>
            <a:pPr lvl="1"/>
            <a:r>
              <a:rPr lang="en-US" sz="2200" dirty="0" smtClean="0"/>
              <a:t>Rollback due to Fukushima and historically </a:t>
            </a:r>
            <a:r>
              <a:rPr lang="en-US" sz="2200" dirty="0"/>
              <a:t>low fossil fuel </a:t>
            </a:r>
            <a:r>
              <a:rPr lang="en-US" sz="2200" dirty="0" smtClean="0"/>
              <a:t>prices</a:t>
            </a:r>
          </a:p>
          <a:p>
            <a:pPr lvl="1"/>
            <a:r>
              <a:rPr lang="en-US" sz="2200" dirty="0" smtClean="0"/>
              <a:t>New demand due to rapid urbanization</a:t>
            </a:r>
          </a:p>
          <a:p>
            <a:r>
              <a:rPr lang="en-US" sz="2400" dirty="0" smtClean="0"/>
              <a:t>National perspectives</a:t>
            </a:r>
          </a:p>
          <a:p>
            <a:pPr lvl="1"/>
            <a:r>
              <a:rPr lang="en-US" sz="2200" dirty="0" smtClean="0"/>
              <a:t>Pending retirement of nuclear fleet</a:t>
            </a:r>
          </a:p>
          <a:p>
            <a:pPr lvl="1"/>
            <a:r>
              <a:rPr lang="en-US" sz="2200" dirty="0" smtClean="0"/>
              <a:t>DOE-NE’s vision for nuclear energy</a:t>
            </a:r>
          </a:p>
          <a:p>
            <a:r>
              <a:rPr lang="en-US" sz="2400" dirty="0" smtClean="0"/>
              <a:t>Beyond the horizon opportunities</a:t>
            </a:r>
          </a:p>
          <a:p>
            <a:pPr lvl="1"/>
            <a:r>
              <a:rPr lang="en-US" sz="2200" dirty="0" smtClean="0"/>
              <a:t>Role of advanced reactors</a:t>
            </a:r>
          </a:p>
          <a:p>
            <a:pPr lvl="1"/>
            <a:r>
              <a:rPr lang="en-US" sz="2200" dirty="0" smtClean="0"/>
              <a:t>Sustainable fuel cycle</a:t>
            </a:r>
          </a:p>
        </p:txBody>
      </p:sp>
    </p:spTree>
    <p:extLst>
      <p:ext uri="{BB962C8B-B14F-4D97-AF65-F5344CB8AC3E}">
        <p14:creationId xmlns:p14="http://schemas.microsoft.com/office/powerpoint/2010/main" val="14814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Nuclear Energy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spcBef>
                <a:spcPts val="432"/>
              </a:spcBef>
              <a:spcAft>
                <a:spcPts val="200"/>
              </a:spcAft>
            </a:pPr>
            <a:r>
              <a:rPr lang="en-US" sz="2000" dirty="0"/>
              <a:t>Renewed interest in nuclear energy worldwide is largely driven </a:t>
            </a:r>
            <a:r>
              <a:rPr lang="en-US" sz="2000" dirty="0" smtClean="0"/>
              <a:t>by:</a:t>
            </a:r>
          </a:p>
          <a:p>
            <a:pPr lvl="1">
              <a:spcBef>
                <a:spcPts val="432"/>
              </a:spcBef>
              <a:spcAft>
                <a:spcPts val="200"/>
              </a:spcAft>
            </a:pPr>
            <a:r>
              <a:rPr lang="en-US" sz="1800" dirty="0" smtClean="0"/>
              <a:t>need </a:t>
            </a:r>
            <a:r>
              <a:rPr lang="en-US" sz="1800" dirty="0"/>
              <a:t>to develop carbon-free energy </a:t>
            </a:r>
            <a:r>
              <a:rPr lang="en-US" sz="1800" dirty="0" smtClean="0"/>
              <a:t>sources, </a:t>
            </a:r>
            <a:r>
              <a:rPr lang="en-US" sz="1800" dirty="0"/>
              <a:t>and </a:t>
            </a:r>
            <a:endParaRPr lang="en-US" sz="1800" dirty="0" smtClean="0"/>
          </a:p>
          <a:p>
            <a:pPr lvl="1">
              <a:spcBef>
                <a:spcPts val="432"/>
              </a:spcBef>
              <a:spcAft>
                <a:spcPts val="200"/>
              </a:spcAft>
            </a:pPr>
            <a:r>
              <a:rPr lang="en-US" sz="1800" dirty="0" smtClean="0"/>
              <a:t>rapid </a:t>
            </a:r>
            <a:r>
              <a:rPr lang="en-US" sz="1800" dirty="0"/>
              <a:t>development of emerging </a:t>
            </a:r>
            <a:r>
              <a:rPr lang="en-US" sz="1800" dirty="0" smtClean="0"/>
              <a:t>economies.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00200" y="2066883"/>
            <a:ext cx="5715000" cy="4339282"/>
            <a:chOff x="1600200" y="1979525"/>
            <a:chExt cx="5715000" cy="4339282"/>
          </a:xfrm>
        </p:grpSpPr>
        <p:grpSp>
          <p:nvGrpSpPr>
            <p:cNvPr id="27" name="Group 26"/>
            <p:cNvGrpSpPr/>
            <p:nvPr/>
          </p:nvGrpSpPr>
          <p:grpSpPr>
            <a:xfrm>
              <a:off x="5299890" y="4397284"/>
              <a:ext cx="2015310" cy="1341440"/>
              <a:chOff x="3443935" y="2477977"/>
              <a:chExt cx="2015310" cy="134144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443935" y="2556255"/>
                <a:ext cx="1857044" cy="126316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ounded Rectangle 4"/>
              <p:cNvSpPr/>
              <p:nvPr/>
            </p:nvSpPr>
            <p:spPr>
              <a:xfrm>
                <a:off x="4212164" y="2477977"/>
                <a:ext cx="1247081" cy="84935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3820" tIns="83820" rIns="83820" bIns="83820" numCol="1" spcCol="1270" anchor="t" anchorCtr="0">
                <a:noAutofit/>
              </a:bodyPr>
              <a:lstStyle/>
              <a:p>
                <a:pPr marL="171450" lvl="1" indent="-17145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kern="1200" dirty="0" smtClean="0"/>
                  <a:t>Vietnam</a:t>
                </a:r>
              </a:p>
              <a:p>
                <a:pPr marL="171450" lvl="1" indent="-17145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dirty="0" smtClean="0"/>
                  <a:t>Indonesia</a:t>
                </a:r>
                <a:endParaRPr lang="en-US" sz="1600" kern="1200" dirty="0" smtClean="0"/>
              </a:p>
              <a:p>
                <a:pPr marL="171450" lvl="1" indent="-17145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dirty="0" smtClean="0"/>
                  <a:t>Turkey</a:t>
                </a:r>
              </a:p>
              <a:p>
                <a:pPr marL="171450" lvl="1" indent="-17145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kern="1200" dirty="0" smtClean="0"/>
                  <a:t>UAE</a:t>
                </a:r>
              </a:p>
              <a:p>
                <a:pPr marL="171450" lvl="1" indent="-17145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dirty="0" smtClean="0"/>
                  <a:t>Poland</a:t>
                </a:r>
                <a:endParaRPr lang="en-US" sz="1600" kern="1200" dirty="0" smtClean="0"/>
              </a:p>
              <a:p>
                <a:pPr marL="171450" lvl="1" indent="-17145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1600" kern="1200" dirty="0"/>
              </a:p>
            </p:txBody>
          </p:sp>
        </p:grpSp>
        <p:sp>
          <p:nvSpPr>
            <p:cNvPr id="30" name="Left-Right Arrow 29"/>
            <p:cNvSpPr/>
            <p:nvPr/>
          </p:nvSpPr>
          <p:spPr>
            <a:xfrm>
              <a:off x="2209800" y="5972785"/>
              <a:ext cx="4953000" cy="346022"/>
            </a:xfrm>
            <a:prstGeom prst="leftRightArrow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965158" y="5947930"/>
              <a:ext cx="1442283" cy="370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marL="0" lvl="1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700" dirty="0" smtClean="0"/>
                <a:t>Demand</a:t>
              </a:r>
              <a:endParaRPr lang="en-US" sz="1700" kern="1200" dirty="0"/>
            </a:p>
          </p:txBody>
        </p:sp>
        <p:sp>
          <p:nvSpPr>
            <p:cNvPr id="32" name="Left-Right Arrow 31"/>
            <p:cNvSpPr/>
            <p:nvPr/>
          </p:nvSpPr>
          <p:spPr>
            <a:xfrm rot="16200000">
              <a:off x="-87747" y="3732375"/>
              <a:ext cx="3759200" cy="358450"/>
            </a:xfrm>
            <a:prstGeom prst="leftRightArrow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ed Rectangle 4"/>
            <p:cNvSpPr/>
            <p:nvPr/>
          </p:nvSpPr>
          <p:spPr>
            <a:xfrm rot="16200000">
              <a:off x="1303575" y="3783609"/>
              <a:ext cx="964128" cy="370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marL="0" lvl="1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700" dirty="0" smtClean="0"/>
                <a:t>Supply</a:t>
              </a:r>
              <a:endParaRPr lang="en-US" sz="1700" kern="1200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42038" y="4535780"/>
              <a:ext cx="1857044" cy="1202944"/>
              <a:chOff x="414019" y="2556255"/>
              <a:chExt cx="1857044" cy="1202944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414019" y="2556255"/>
                <a:ext cx="1857044" cy="120294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Rounded Rectangle 4"/>
              <p:cNvSpPr/>
              <p:nvPr/>
            </p:nvSpPr>
            <p:spPr>
              <a:xfrm>
                <a:off x="440444" y="2592475"/>
                <a:ext cx="1247081" cy="84935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87630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kern="1200" dirty="0" smtClean="0"/>
                  <a:t>Spain</a:t>
                </a: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dirty="0" smtClean="0"/>
                  <a:t>Sweden</a:t>
                </a: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kern="1200" dirty="0" smtClean="0"/>
                  <a:t>Italy</a:t>
                </a: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dirty="0" smtClean="0"/>
                  <a:t>Germany</a:t>
                </a:r>
                <a:endParaRPr lang="en-US" sz="1600" kern="12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271954" y="1979525"/>
              <a:ext cx="1994927" cy="1202944"/>
              <a:chOff x="3443935" y="0"/>
              <a:chExt cx="1994927" cy="1202944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3443935" y="0"/>
                <a:ext cx="1857044" cy="120294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Rounded Rectangle 6"/>
              <p:cNvSpPr/>
              <p:nvPr/>
            </p:nvSpPr>
            <p:spPr>
              <a:xfrm>
                <a:off x="4191781" y="131759"/>
                <a:ext cx="1247081" cy="84935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87630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kern="1200" dirty="0" smtClean="0"/>
                  <a:t>S. Korea</a:t>
                </a: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dirty="0" smtClean="0"/>
                  <a:t>China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242038" y="1979525"/>
              <a:ext cx="1857044" cy="1202944"/>
              <a:chOff x="414019" y="0"/>
              <a:chExt cx="1857044" cy="1202944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414019" y="0"/>
                <a:ext cx="1857044" cy="120294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Rounded Rectangle 8"/>
              <p:cNvSpPr/>
              <p:nvPr/>
            </p:nvSpPr>
            <p:spPr>
              <a:xfrm>
                <a:off x="457981" y="131759"/>
                <a:ext cx="1247081" cy="84935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7630" tIns="87630" rIns="87630" bIns="87630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kern="1200" dirty="0" smtClean="0"/>
                  <a:t>Russia</a:t>
                </a:r>
              </a:p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600" dirty="0" smtClean="0"/>
                  <a:t>France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020193" y="2171109"/>
              <a:ext cx="1627733" cy="1646872"/>
              <a:chOff x="1192174" y="191584"/>
              <a:chExt cx="1627733" cy="1646872"/>
            </a:xfrm>
          </p:grpSpPr>
          <p:sp>
            <p:nvSpPr>
              <p:cNvPr id="44" name="Pie 43"/>
              <p:cNvSpPr/>
              <p:nvPr/>
            </p:nvSpPr>
            <p:spPr>
              <a:xfrm>
                <a:off x="1192174" y="191584"/>
                <a:ext cx="1627733" cy="1627733"/>
              </a:xfrm>
              <a:prstGeom prst="pieWedge">
                <a:avLst/>
              </a:prstGeom>
              <a:gradFill flip="none" rotWithShape="1"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Pie 10"/>
              <p:cNvSpPr/>
              <p:nvPr/>
            </p:nvSpPr>
            <p:spPr>
              <a:xfrm>
                <a:off x="1668926" y="687475"/>
                <a:ext cx="1150981" cy="11509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456" tIns="92456" rIns="92456" bIns="92456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Restructuring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(exporters)</a:t>
                </a:r>
                <a:endParaRPr lang="en-US" sz="13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300" kern="12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723111" y="2171109"/>
              <a:ext cx="1627733" cy="1627733"/>
              <a:chOff x="2895092" y="191584"/>
              <a:chExt cx="1627733" cy="1627733"/>
            </a:xfrm>
          </p:grpSpPr>
          <p:sp>
            <p:nvSpPr>
              <p:cNvPr id="42" name="Pie 41"/>
              <p:cNvSpPr/>
              <p:nvPr/>
            </p:nvSpPr>
            <p:spPr>
              <a:xfrm rot="5400000">
                <a:off x="2895092" y="191584"/>
                <a:ext cx="1627733" cy="1627733"/>
              </a:xfrm>
              <a:prstGeom prst="pieWedge">
                <a:avLst/>
              </a:prstGeom>
              <a:gradFill flip="none" rotWithShape="1">
                <a:gsLst>
                  <a:gs pos="0">
                    <a:srgbClr val="B4F6BD"/>
                  </a:gs>
                  <a:gs pos="100000">
                    <a:srgbClr val="2DFF38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Pie 12"/>
              <p:cNvSpPr/>
              <p:nvPr/>
            </p:nvSpPr>
            <p:spPr>
              <a:xfrm>
                <a:off x="2964600" y="611275"/>
                <a:ext cx="1150981" cy="11509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456" tIns="92456" rIns="92456" bIns="92456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</a:t>
                </a:r>
                <a:r>
                  <a:rPr lang="en-US" sz="13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rowth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(import &amp; export)</a:t>
                </a:r>
                <a:endParaRPr lang="en-US" sz="13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020193" y="3896717"/>
              <a:ext cx="1627733" cy="1627733"/>
              <a:chOff x="1192174" y="1917192"/>
              <a:chExt cx="1627733" cy="1627733"/>
            </a:xfrm>
          </p:grpSpPr>
          <p:sp>
            <p:nvSpPr>
              <p:cNvPr id="40" name="Pie 39"/>
              <p:cNvSpPr/>
              <p:nvPr/>
            </p:nvSpPr>
            <p:spPr>
              <a:xfrm rot="16200000">
                <a:off x="1192174" y="1917192"/>
                <a:ext cx="1627733" cy="1627733"/>
              </a:xfrm>
              <a:prstGeom prst="pieWedge">
                <a:avLst/>
              </a:prstGeom>
              <a:gradFill flip="none" rotWithShape="1">
                <a:gsLst>
                  <a:gs pos="0">
                    <a:srgbClr val="E6DCD8"/>
                  </a:gs>
                  <a:gs pos="100000">
                    <a:srgbClr val="FF7C8F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Pie 14"/>
              <p:cNvSpPr/>
              <p:nvPr/>
            </p:nvSpPr>
            <p:spPr>
              <a:xfrm>
                <a:off x="1668926" y="2051094"/>
                <a:ext cx="1150981" cy="11509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Phasing out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(D&amp;D)</a:t>
                </a:r>
                <a:endParaRPr lang="en-US" sz="14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724400" y="3893601"/>
              <a:ext cx="1627733" cy="1627733"/>
              <a:chOff x="2895092" y="1917192"/>
              <a:chExt cx="1627733" cy="1627733"/>
            </a:xfrm>
          </p:grpSpPr>
          <p:sp>
            <p:nvSpPr>
              <p:cNvPr id="53" name="Pie 52"/>
              <p:cNvSpPr/>
              <p:nvPr/>
            </p:nvSpPr>
            <p:spPr>
              <a:xfrm rot="10800000">
                <a:off x="2895092" y="1917192"/>
                <a:ext cx="1627733" cy="1627733"/>
              </a:xfrm>
              <a:prstGeom prst="pieWedge">
                <a:avLst/>
              </a:prstGeom>
              <a:gradFill flip="none" rotWithShape="1">
                <a:gsLst>
                  <a:gs pos="0">
                    <a:srgbClr val="CDD422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Pie 4"/>
              <p:cNvSpPr/>
              <p:nvPr/>
            </p:nvSpPr>
            <p:spPr>
              <a:xfrm>
                <a:off x="2963311" y="2054210"/>
                <a:ext cx="1150981" cy="11509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456" tIns="92456" rIns="92456" bIns="92456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New Entries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(importers)</a:t>
                </a:r>
                <a:endParaRPr lang="en-US" sz="13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55" name="Rounded Rectangle 8"/>
          <p:cNvSpPr/>
          <p:nvPr/>
        </p:nvSpPr>
        <p:spPr>
          <a:xfrm>
            <a:off x="2258119" y="3265442"/>
            <a:ext cx="1247081" cy="8493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 smtClean="0"/>
              <a:t>U.S.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dirty="0" smtClean="0"/>
              <a:t>Canada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 smtClean="0"/>
              <a:t>U.K.</a:t>
            </a:r>
            <a:endParaRPr lang="en-US" sz="1600" kern="1200" dirty="0"/>
          </a:p>
        </p:txBody>
      </p:sp>
      <p:sp>
        <p:nvSpPr>
          <p:cNvPr id="56" name="Rounded Rectangle 6"/>
          <p:cNvSpPr/>
          <p:nvPr/>
        </p:nvSpPr>
        <p:spPr>
          <a:xfrm>
            <a:off x="6601519" y="3505200"/>
            <a:ext cx="1247081" cy="415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smtClean="0"/>
              <a:t>India</a:t>
            </a:r>
            <a:endParaRPr lang="en-US" sz="1600" kern="1200" dirty="0"/>
          </a:p>
        </p:txBody>
      </p:sp>
    </p:spTree>
    <p:extLst>
      <p:ext uri="{BB962C8B-B14F-4D97-AF65-F5344CB8AC3E}">
        <p14:creationId xmlns:p14="http://schemas.microsoft.com/office/powerpoint/2010/main" val="894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Rapid Urbanization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849868"/>
            <a:ext cx="4724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Cities with a projected 2030 population of &gt;10M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001000" cy="503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to Rapid </a:t>
            </a:r>
            <a:r>
              <a:rPr lang="en-US" dirty="0" smtClean="0"/>
              <a:t>Urbanization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r>
              <a:rPr lang="en-US" sz="2200" dirty="0" smtClean="0"/>
              <a:t>Trend </a:t>
            </a:r>
            <a:r>
              <a:rPr lang="en-US" sz="2200" dirty="0"/>
              <a:t>for global urbanization is expected to continue beyond </a:t>
            </a:r>
            <a:r>
              <a:rPr lang="en-US" sz="2200" dirty="0" smtClean="0"/>
              <a:t>2030</a:t>
            </a:r>
          </a:p>
          <a:p>
            <a:pPr lvl="1"/>
            <a:r>
              <a:rPr lang="en-US" sz="2000" dirty="0" smtClean="0"/>
              <a:t>66</a:t>
            </a:r>
            <a:r>
              <a:rPr lang="en-US" sz="2000" dirty="0"/>
              <a:t>% of the world’s population projected to be urban by </a:t>
            </a:r>
            <a:r>
              <a:rPr lang="en-US" sz="2000" dirty="0" smtClean="0"/>
              <a:t>2050</a:t>
            </a:r>
          </a:p>
          <a:p>
            <a:pPr lvl="1"/>
            <a:r>
              <a:rPr lang="en-US" sz="2000" dirty="0" smtClean="0"/>
              <a:t>In contrast </a:t>
            </a:r>
            <a:r>
              <a:rPr lang="en-US" sz="2000" dirty="0"/>
              <a:t>to 30% in 1950, and 55% </a:t>
            </a:r>
            <a:r>
              <a:rPr lang="en-US" sz="2000" dirty="0" smtClean="0"/>
              <a:t>today</a:t>
            </a:r>
          </a:p>
          <a:p>
            <a:r>
              <a:rPr lang="en-US" sz="2200" dirty="0" smtClean="0"/>
              <a:t>Most </a:t>
            </a:r>
            <a:r>
              <a:rPr lang="en-US" sz="2200" dirty="0"/>
              <a:t>urbanized regions today are the population centers in North </a:t>
            </a:r>
            <a:r>
              <a:rPr lang="en-US" sz="2200" dirty="0" smtClean="0"/>
              <a:t>America and Europe</a:t>
            </a:r>
          </a:p>
          <a:p>
            <a:pPr lvl="1"/>
            <a:r>
              <a:rPr lang="en-US" sz="2000" dirty="0" smtClean="0"/>
              <a:t>82</a:t>
            </a:r>
            <a:r>
              <a:rPr lang="en-US" sz="2000" dirty="0"/>
              <a:t>% living in urban areas in </a:t>
            </a:r>
            <a:r>
              <a:rPr lang="en-US" sz="2000" dirty="0" smtClean="0"/>
              <a:t>N. America </a:t>
            </a:r>
            <a:r>
              <a:rPr lang="en-US" sz="2000" dirty="0"/>
              <a:t>and </a:t>
            </a:r>
            <a:r>
              <a:rPr lang="en-US" sz="2000" dirty="0" smtClean="0"/>
              <a:t>73% in Europe</a:t>
            </a:r>
          </a:p>
          <a:p>
            <a:r>
              <a:rPr lang="en-US" sz="2200" dirty="0" smtClean="0"/>
              <a:t>Asia </a:t>
            </a:r>
            <a:r>
              <a:rPr lang="en-US" sz="2200" dirty="0"/>
              <a:t>and Africa are urbanizing faster than the other </a:t>
            </a:r>
            <a:r>
              <a:rPr lang="en-US" sz="2200" dirty="0" smtClean="0"/>
              <a:t>regions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rojected </a:t>
            </a:r>
            <a:r>
              <a:rPr lang="en-US" sz="2000" dirty="0"/>
              <a:t>to become 64% and 56% urban, respectively, by </a:t>
            </a:r>
            <a:r>
              <a:rPr lang="en-US" sz="2000" dirty="0" smtClean="0"/>
              <a:t>2050</a:t>
            </a:r>
          </a:p>
          <a:p>
            <a:pPr lvl="1"/>
            <a:r>
              <a:rPr lang="en-US" sz="2000" dirty="0" smtClean="0"/>
              <a:t>India</a:t>
            </a:r>
            <a:r>
              <a:rPr lang="en-US" sz="2000" dirty="0"/>
              <a:t>, China and Nigeria alone are expected to account for a third of the projected growth of the world’s urban population. 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66800" y="6019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“2014 </a:t>
            </a:r>
            <a:r>
              <a:rPr lang="en-US" sz="1600" dirty="0"/>
              <a:t>Revision of World Urbanization Prospects,” United Nations Department of Economic and Social Affairs Population </a:t>
            </a:r>
            <a:r>
              <a:rPr lang="en-US" sz="1600" dirty="0" smtClean="0"/>
              <a:t>Division, </a:t>
            </a:r>
            <a:r>
              <a:rPr lang="en-US" sz="1600" dirty="0">
                <a:hlinkClick r:id="rId3"/>
              </a:rPr>
              <a:t>https://esa.un.org/unpd/wup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Rapid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3886200"/>
          </a:xfrm>
        </p:spPr>
        <p:txBody>
          <a:bodyPr/>
          <a:lstStyle/>
          <a:p>
            <a:r>
              <a:rPr lang="en-US" sz="2200" dirty="0" smtClean="0"/>
              <a:t>Concentrated population centers require base-load power</a:t>
            </a:r>
          </a:p>
          <a:p>
            <a:pPr lvl="1"/>
            <a:r>
              <a:rPr lang="en-US" sz="2000" dirty="0" smtClean="0"/>
              <a:t>Limited role for distributed renewable energy sources in urban areas</a:t>
            </a:r>
          </a:p>
          <a:p>
            <a:r>
              <a:rPr lang="en-US" sz="2200" dirty="0" smtClean="0"/>
              <a:t>As </a:t>
            </a:r>
            <a:r>
              <a:rPr lang="en-US" sz="2200" dirty="0"/>
              <a:t>the world continues to urbanize, </a:t>
            </a:r>
            <a:r>
              <a:rPr lang="en-US" sz="2200" dirty="0" smtClean="0"/>
              <a:t>sustainability </a:t>
            </a:r>
            <a:r>
              <a:rPr lang="en-US" sz="2200" dirty="0"/>
              <a:t>challenges will be increasingly concentrated in </a:t>
            </a:r>
            <a:r>
              <a:rPr lang="en-US" sz="2200" dirty="0" smtClean="0"/>
              <a:t>developing countries</a:t>
            </a:r>
          </a:p>
          <a:p>
            <a:pPr lvl="1"/>
            <a:r>
              <a:rPr lang="en-US" sz="2000" dirty="0" smtClean="0"/>
              <a:t>Energy </a:t>
            </a:r>
            <a:r>
              <a:rPr lang="en-US" sz="2000" dirty="0"/>
              <a:t>need </a:t>
            </a:r>
            <a:r>
              <a:rPr lang="en-US" sz="2000" dirty="0" smtClean="0"/>
              <a:t>outpace population </a:t>
            </a:r>
            <a:r>
              <a:rPr lang="en-US" sz="2000" dirty="0"/>
              <a:t>growth, adding to the increased demand for </a:t>
            </a:r>
            <a:r>
              <a:rPr lang="en-US" sz="2000" dirty="0" smtClean="0"/>
              <a:t>energy and pollution concerns</a:t>
            </a:r>
            <a:endParaRPr lang="en-US" sz="2200" dirty="0" smtClean="0"/>
          </a:p>
          <a:p>
            <a:r>
              <a:rPr lang="en-US" sz="2200" dirty="0" smtClean="0"/>
              <a:t>OECD </a:t>
            </a:r>
            <a:r>
              <a:rPr lang="en-US" sz="2200" dirty="0"/>
              <a:t>International Energy Agency’s </a:t>
            </a:r>
            <a:r>
              <a:rPr lang="en-US" sz="2200" dirty="0" smtClean="0"/>
              <a:t>2DS study* suggests that </a:t>
            </a:r>
            <a:r>
              <a:rPr lang="en-US" sz="2200" dirty="0"/>
              <a:t>the current global nuclear capacity </a:t>
            </a:r>
            <a:r>
              <a:rPr lang="en-US" sz="2200" dirty="0" smtClean="0"/>
              <a:t>needs </a:t>
            </a:r>
            <a:r>
              <a:rPr lang="en-US" sz="2200" dirty="0"/>
              <a:t>to more than </a:t>
            </a:r>
            <a:r>
              <a:rPr lang="en-US" sz="2200" dirty="0" smtClean="0"/>
              <a:t>doubled </a:t>
            </a:r>
            <a:r>
              <a:rPr lang="en-US" sz="2200" dirty="0"/>
              <a:t>by </a:t>
            </a:r>
            <a:r>
              <a:rPr lang="en-US" sz="2200" dirty="0" smtClean="0"/>
              <a:t>2050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n </a:t>
            </a:r>
            <a:r>
              <a:rPr lang="en-US" sz="2000" dirty="0"/>
              <a:t>increase in global share of nuclear electricity from 11% to 18% during the same </a:t>
            </a:r>
            <a:r>
              <a:rPr lang="en-US" sz="2000" dirty="0" smtClean="0"/>
              <a:t>period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019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*Energy </a:t>
            </a:r>
            <a:r>
              <a:rPr lang="en-US" sz="1600" dirty="0"/>
              <a:t>system deployment </a:t>
            </a:r>
            <a:r>
              <a:rPr lang="en-US" sz="1600"/>
              <a:t>pathway </a:t>
            </a:r>
            <a:r>
              <a:rPr lang="en-US" sz="1600" smtClean="0"/>
              <a:t>for </a:t>
            </a:r>
            <a:r>
              <a:rPr lang="en-US" sz="1600" dirty="0"/>
              <a:t>at least a 50% chance of limiting </a:t>
            </a:r>
            <a:r>
              <a:rPr lang="en-US" sz="1600" dirty="0" smtClean="0"/>
              <a:t>average </a:t>
            </a:r>
            <a:r>
              <a:rPr lang="en-US" sz="1600" dirty="0"/>
              <a:t>global temperature increase to </a:t>
            </a:r>
            <a:r>
              <a:rPr lang="en-US" sz="1600" dirty="0" smtClean="0"/>
              <a:t>2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 </a:t>
            </a:r>
            <a:r>
              <a:rPr lang="en-US" sz="1600" dirty="0"/>
              <a:t>by considering a 60% reduction in CO</a:t>
            </a:r>
            <a:r>
              <a:rPr lang="en-US" sz="1600" baseline="-25000" dirty="0"/>
              <a:t>2</a:t>
            </a:r>
            <a:r>
              <a:rPr lang="en-US" sz="1600" dirty="0"/>
              <a:t> emissions by </a:t>
            </a:r>
            <a:r>
              <a:rPr lang="en-US" sz="1600" dirty="0" smtClean="0"/>
              <a:t>2050.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047690"/>
            <a:ext cx="78486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Future use of nuclear energy </a:t>
            </a:r>
            <a:r>
              <a:rPr lang="en-US" sz="2000" dirty="0">
                <a:sym typeface="Wingdings"/>
              </a:rPr>
              <a:t></a:t>
            </a:r>
            <a:r>
              <a:rPr lang="en-US" sz="2000" dirty="0"/>
              <a:t> Global population growth &amp; </a:t>
            </a:r>
            <a:r>
              <a:rPr lang="en-US" sz="2000" dirty="0" smtClean="0"/>
              <a:t>urbanization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27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maroon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Office Theme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maroon_2003.pot</Template>
  <TotalTime>6366</TotalTime>
  <Words>2294</Words>
  <Application>Microsoft Macintosh PowerPoint</Application>
  <PresentationFormat>On-screen Show (4:3)</PresentationFormat>
  <Paragraphs>252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Mangal</vt:lpstr>
      <vt:lpstr>ＭＳ Ｐゴシック</vt:lpstr>
      <vt:lpstr>Trebuchet MS</vt:lpstr>
      <vt:lpstr>Wingdings</vt:lpstr>
      <vt:lpstr>Arial</vt:lpstr>
      <vt:lpstr>maroon_2003</vt:lpstr>
      <vt:lpstr>A Roadmap for  Nuclear Energy Technology</vt:lpstr>
      <vt:lpstr>Beginning of the road…</vt:lpstr>
      <vt:lpstr>Beginning of the road…</vt:lpstr>
      <vt:lpstr>And 40+ years later…</vt:lpstr>
      <vt:lpstr>Outline</vt:lpstr>
      <vt:lpstr>Global Nuclear Energy Market</vt:lpstr>
      <vt:lpstr>Connection to Rapid Urbanization</vt:lpstr>
      <vt:lpstr>Connection to Rapid Urbanization (cont.)</vt:lpstr>
      <vt:lpstr>Impact of Rapid Urbanization</vt:lpstr>
      <vt:lpstr>U.S. National Picture</vt:lpstr>
      <vt:lpstr>U.S. National Picture (cont.)</vt:lpstr>
      <vt:lpstr>U.S. Nuclear Fleet</vt:lpstr>
      <vt:lpstr>U.S. Nuclear Cliff</vt:lpstr>
      <vt:lpstr>U.S. Nuclear Cliff (cont.)</vt:lpstr>
      <vt:lpstr>Decarbonization of Electricity Production</vt:lpstr>
      <vt:lpstr>Decarbonization of Electricity Production (cont.)</vt:lpstr>
      <vt:lpstr>Department of Energy Vision for U.S. Nuclear</vt:lpstr>
      <vt:lpstr>Four Generations of Nuclear Reactor Designs</vt:lpstr>
      <vt:lpstr>Status of New Builds in U.S.</vt:lpstr>
      <vt:lpstr>Advanced Reactor Concepts</vt:lpstr>
      <vt:lpstr>Advanced Reactor Concepts (cont.)</vt:lpstr>
      <vt:lpstr>U.S. Commercial Advanced Reactor Designs</vt:lpstr>
      <vt:lpstr>U.S. Commercial Advanced Reactor Designs (cont.)</vt:lpstr>
      <vt:lpstr>Reality Check!</vt:lpstr>
      <vt:lpstr>Opportunities</vt:lpstr>
      <vt:lpstr>Summary and Conclusions</vt:lpstr>
    </vt:vector>
  </TitlesOfParts>
  <Company>Argonne National Laboratory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 Stasiak</dc:creator>
  <cp:lastModifiedBy>Tanju Sofu</cp:lastModifiedBy>
  <cp:revision>232</cp:revision>
  <cp:lastPrinted>2015-07-23T15:52:23Z</cp:lastPrinted>
  <dcterms:created xsi:type="dcterms:W3CDTF">2009-09-18T21:05:16Z</dcterms:created>
  <dcterms:modified xsi:type="dcterms:W3CDTF">2017-06-28T14:46:50Z</dcterms:modified>
</cp:coreProperties>
</file>