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8" r:id="rId2"/>
    <p:sldId id="257" r:id="rId3"/>
    <p:sldId id="259" r:id="rId4"/>
    <p:sldId id="276" r:id="rId5"/>
    <p:sldId id="260" r:id="rId6"/>
    <p:sldId id="261" r:id="rId7"/>
    <p:sldId id="262" r:id="rId8"/>
    <p:sldId id="263" r:id="rId9"/>
    <p:sldId id="264" r:id="rId10"/>
    <p:sldId id="268" r:id="rId11"/>
    <p:sldId id="291" r:id="rId12"/>
    <p:sldId id="269" r:id="rId13"/>
    <p:sldId id="292" r:id="rId14"/>
    <p:sldId id="270" r:id="rId15"/>
    <p:sldId id="271" r:id="rId16"/>
    <p:sldId id="272" r:id="rId17"/>
    <p:sldId id="285" r:id="rId18"/>
    <p:sldId id="286" r:id="rId19"/>
    <p:sldId id="287" r:id="rId20"/>
    <p:sldId id="288" r:id="rId21"/>
    <p:sldId id="289" r:id="rId22"/>
    <p:sldId id="290" r:id="rId23"/>
    <p:sldId id="275" r:id="rId24"/>
    <p:sldId id="277" r:id="rId25"/>
    <p:sldId id="278" r:id="rId26"/>
    <p:sldId id="279" r:id="rId27"/>
    <p:sldId id="280" r:id="rId28"/>
    <p:sldId id="281" r:id="rId29"/>
    <p:sldId id="282" r:id="rId30"/>
    <p:sldId id="283" r:id="rId31"/>
    <p:sldId id="284" r:id="rId32"/>
    <p:sldId id="293" r:id="rId33"/>
    <p:sldId id="298" r:id="rId34"/>
    <p:sldId id="273" r:id="rId35"/>
    <p:sldId id="294" r:id="rId36"/>
    <p:sldId id="295" r:id="rId37"/>
    <p:sldId id="296"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FF00"/>
    <a:srgbClr val="FF66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0145" autoAdjust="0"/>
    <p:restoredTop sz="94660"/>
  </p:normalViewPr>
  <p:slideViewPr>
    <p:cSldViewPr snapToGrid="0">
      <p:cViewPr varScale="1">
        <p:scale>
          <a:sx n="70" d="100"/>
          <a:sy n="70" d="100"/>
        </p:scale>
        <p:origin x="912" y="72"/>
      </p:cViewPr>
      <p:guideLst/>
    </p:cSldViewPr>
  </p:slideViewPr>
  <p:notesTextViewPr>
    <p:cViewPr>
      <p:scale>
        <a:sx n="1" d="1"/>
        <a:sy n="1" d="1"/>
      </p:scale>
      <p:origin x="0" y="0"/>
    </p:cViewPr>
  </p:notesTextViewPr>
  <p:sorterViewPr>
    <p:cViewPr>
      <p:scale>
        <a:sx n="100" d="100"/>
        <a:sy n="100" d="100"/>
      </p:scale>
      <p:origin x="0" y="-122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70D3A-B1A3-4BE4-9B96-AA5957AA4C30}" type="datetimeFigureOut">
              <a:rPr lang="en-US" smtClean="0"/>
              <a:t>5/24/2017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A6F4D7-F2A9-4967-8E97-C781CF6F0CF4}" type="slidenum">
              <a:rPr lang="en-US" smtClean="0"/>
              <a:t>‹#›</a:t>
            </a:fld>
            <a:endParaRPr lang="en-US"/>
          </a:p>
        </p:txBody>
      </p:sp>
    </p:spTree>
    <p:extLst>
      <p:ext uri="{BB962C8B-B14F-4D97-AF65-F5344CB8AC3E}">
        <p14:creationId xmlns:p14="http://schemas.microsoft.com/office/powerpoint/2010/main" val="87220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1</a:t>
            </a:fld>
            <a:endParaRPr lang="en-US"/>
          </a:p>
        </p:txBody>
      </p:sp>
    </p:spTree>
    <p:extLst>
      <p:ext uri="{BB962C8B-B14F-4D97-AF65-F5344CB8AC3E}">
        <p14:creationId xmlns:p14="http://schemas.microsoft.com/office/powerpoint/2010/main" val="220549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10</a:t>
            </a:fld>
            <a:endParaRPr lang="en-US"/>
          </a:p>
        </p:txBody>
      </p:sp>
    </p:spTree>
    <p:extLst>
      <p:ext uri="{BB962C8B-B14F-4D97-AF65-F5344CB8AC3E}">
        <p14:creationId xmlns:p14="http://schemas.microsoft.com/office/powerpoint/2010/main" val="3200635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11</a:t>
            </a:fld>
            <a:endParaRPr lang="en-US"/>
          </a:p>
        </p:txBody>
      </p:sp>
    </p:spTree>
    <p:extLst>
      <p:ext uri="{BB962C8B-B14F-4D97-AF65-F5344CB8AC3E}">
        <p14:creationId xmlns:p14="http://schemas.microsoft.com/office/powerpoint/2010/main" val="3565975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12</a:t>
            </a:fld>
            <a:endParaRPr lang="en-US"/>
          </a:p>
        </p:txBody>
      </p:sp>
    </p:spTree>
    <p:extLst>
      <p:ext uri="{BB962C8B-B14F-4D97-AF65-F5344CB8AC3E}">
        <p14:creationId xmlns:p14="http://schemas.microsoft.com/office/powerpoint/2010/main" val="1624639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13</a:t>
            </a:fld>
            <a:endParaRPr lang="en-US"/>
          </a:p>
        </p:txBody>
      </p:sp>
    </p:spTree>
    <p:extLst>
      <p:ext uri="{BB962C8B-B14F-4D97-AF65-F5344CB8AC3E}">
        <p14:creationId xmlns:p14="http://schemas.microsoft.com/office/powerpoint/2010/main" val="3083807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14</a:t>
            </a:fld>
            <a:endParaRPr lang="en-US"/>
          </a:p>
        </p:txBody>
      </p:sp>
    </p:spTree>
    <p:extLst>
      <p:ext uri="{BB962C8B-B14F-4D97-AF65-F5344CB8AC3E}">
        <p14:creationId xmlns:p14="http://schemas.microsoft.com/office/powerpoint/2010/main" val="671787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15</a:t>
            </a:fld>
            <a:endParaRPr lang="en-US"/>
          </a:p>
        </p:txBody>
      </p:sp>
    </p:spTree>
    <p:extLst>
      <p:ext uri="{BB962C8B-B14F-4D97-AF65-F5344CB8AC3E}">
        <p14:creationId xmlns:p14="http://schemas.microsoft.com/office/powerpoint/2010/main" val="507778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16</a:t>
            </a:fld>
            <a:endParaRPr lang="en-US"/>
          </a:p>
        </p:txBody>
      </p:sp>
    </p:spTree>
    <p:extLst>
      <p:ext uri="{BB962C8B-B14F-4D97-AF65-F5344CB8AC3E}">
        <p14:creationId xmlns:p14="http://schemas.microsoft.com/office/powerpoint/2010/main" val="727262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17</a:t>
            </a:fld>
            <a:endParaRPr lang="en-US"/>
          </a:p>
        </p:txBody>
      </p:sp>
    </p:spTree>
    <p:extLst>
      <p:ext uri="{BB962C8B-B14F-4D97-AF65-F5344CB8AC3E}">
        <p14:creationId xmlns:p14="http://schemas.microsoft.com/office/powerpoint/2010/main" val="2933286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18</a:t>
            </a:fld>
            <a:endParaRPr lang="en-US"/>
          </a:p>
        </p:txBody>
      </p:sp>
    </p:spTree>
    <p:extLst>
      <p:ext uri="{BB962C8B-B14F-4D97-AF65-F5344CB8AC3E}">
        <p14:creationId xmlns:p14="http://schemas.microsoft.com/office/powerpoint/2010/main" val="4231872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19</a:t>
            </a:fld>
            <a:endParaRPr lang="en-US"/>
          </a:p>
        </p:txBody>
      </p:sp>
    </p:spTree>
    <p:extLst>
      <p:ext uri="{BB962C8B-B14F-4D97-AF65-F5344CB8AC3E}">
        <p14:creationId xmlns:p14="http://schemas.microsoft.com/office/powerpoint/2010/main" val="346331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2</a:t>
            </a:fld>
            <a:endParaRPr lang="en-US"/>
          </a:p>
        </p:txBody>
      </p:sp>
    </p:spTree>
    <p:extLst>
      <p:ext uri="{BB962C8B-B14F-4D97-AF65-F5344CB8AC3E}">
        <p14:creationId xmlns:p14="http://schemas.microsoft.com/office/powerpoint/2010/main" val="4163492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20</a:t>
            </a:fld>
            <a:endParaRPr lang="en-US"/>
          </a:p>
        </p:txBody>
      </p:sp>
    </p:spTree>
    <p:extLst>
      <p:ext uri="{BB962C8B-B14F-4D97-AF65-F5344CB8AC3E}">
        <p14:creationId xmlns:p14="http://schemas.microsoft.com/office/powerpoint/2010/main" val="3345995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21</a:t>
            </a:fld>
            <a:endParaRPr lang="en-US"/>
          </a:p>
        </p:txBody>
      </p:sp>
    </p:spTree>
    <p:extLst>
      <p:ext uri="{BB962C8B-B14F-4D97-AF65-F5344CB8AC3E}">
        <p14:creationId xmlns:p14="http://schemas.microsoft.com/office/powerpoint/2010/main" val="4280859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22</a:t>
            </a:fld>
            <a:endParaRPr lang="en-US"/>
          </a:p>
        </p:txBody>
      </p:sp>
    </p:spTree>
    <p:extLst>
      <p:ext uri="{BB962C8B-B14F-4D97-AF65-F5344CB8AC3E}">
        <p14:creationId xmlns:p14="http://schemas.microsoft.com/office/powerpoint/2010/main" val="4004023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23</a:t>
            </a:fld>
            <a:endParaRPr lang="en-US"/>
          </a:p>
        </p:txBody>
      </p:sp>
    </p:spTree>
    <p:extLst>
      <p:ext uri="{BB962C8B-B14F-4D97-AF65-F5344CB8AC3E}">
        <p14:creationId xmlns:p14="http://schemas.microsoft.com/office/powerpoint/2010/main" val="124580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24</a:t>
            </a:fld>
            <a:endParaRPr lang="en-US"/>
          </a:p>
        </p:txBody>
      </p:sp>
    </p:spTree>
    <p:extLst>
      <p:ext uri="{BB962C8B-B14F-4D97-AF65-F5344CB8AC3E}">
        <p14:creationId xmlns:p14="http://schemas.microsoft.com/office/powerpoint/2010/main" val="1254291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25</a:t>
            </a:fld>
            <a:endParaRPr lang="en-US"/>
          </a:p>
        </p:txBody>
      </p:sp>
    </p:spTree>
    <p:extLst>
      <p:ext uri="{BB962C8B-B14F-4D97-AF65-F5344CB8AC3E}">
        <p14:creationId xmlns:p14="http://schemas.microsoft.com/office/powerpoint/2010/main" val="3986811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26</a:t>
            </a:fld>
            <a:endParaRPr lang="en-US"/>
          </a:p>
        </p:txBody>
      </p:sp>
    </p:spTree>
    <p:extLst>
      <p:ext uri="{BB962C8B-B14F-4D97-AF65-F5344CB8AC3E}">
        <p14:creationId xmlns:p14="http://schemas.microsoft.com/office/powerpoint/2010/main" val="3622233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27</a:t>
            </a:fld>
            <a:endParaRPr lang="en-US"/>
          </a:p>
        </p:txBody>
      </p:sp>
    </p:spTree>
    <p:extLst>
      <p:ext uri="{BB962C8B-B14F-4D97-AF65-F5344CB8AC3E}">
        <p14:creationId xmlns:p14="http://schemas.microsoft.com/office/powerpoint/2010/main" val="1487255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28</a:t>
            </a:fld>
            <a:endParaRPr lang="en-US"/>
          </a:p>
        </p:txBody>
      </p:sp>
    </p:spTree>
    <p:extLst>
      <p:ext uri="{BB962C8B-B14F-4D97-AF65-F5344CB8AC3E}">
        <p14:creationId xmlns:p14="http://schemas.microsoft.com/office/powerpoint/2010/main" val="280218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29</a:t>
            </a:fld>
            <a:endParaRPr lang="en-US"/>
          </a:p>
        </p:txBody>
      </p:sp>
    </p:spTree>
    <p:extLst>
      <p:ext uri="{BB962C8B-B14F-4D97-AF65-F5344CB8AC3E}">
        <p14:creationId xmlns:p14="http://schemas.microsoft.com/office/powerpoint/2010/main" val="503502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3</a:t>
            </a:fld>
            <a:endParaRPr lang="en-US"/>
          </a:p>
        </p:txBody>
      </p:sp>
    </p:spTree>
    <p:extLst>
      <p:ext uri="{BB962C8B-B14F-4D97-AF65-F5344CB8AC3E}">
        <p14:creationId xmlns:p14="http://schemas.microsoft.com/office/powerpoint/2010/main" val="2829664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30</a:t>
            </a:fld>
            <a:endParaRPr lang="en-US"/>
          </a:p>
        </p:txBody>
      </p:sp>
    </p:spTree>
    <p:extLst>
      <p:ext uri="{BB962C8B-B14F-4D97-AF65-F5344CB8AC3E}">
        <p14:creationId xmlns:p14="http://schemas.microsoft.com/office/powerpoint/2010/main" val="3408657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31</a:t>
            </a:fld>
            <a:endParaRPr lang="en-US"/>
          </a:p>
        </p:txBody>
      </p:sp>
    </p:spTree>
    <p:extLst>
      <p:ext uri="{BB962C8B-B14F-4D97-AF65-F5344CB8AC3E}">
        <p14:creationId xmlns:p14="http://schemas.microsoft.com/office/powerpoint/2010/main" val="4199116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32</a:t>
            </a:fld>
            <a:endParaRPr lang="en-US"/>
          </a:p>
        </p:txBody>
      </p:sp>
    </p:spTree>
    <p:extLst>
      <p:ext uri="{BB962C8B-B14F-4D97-AF65-F5344CB8AC3E}">
        <p14:creationId xmlns:p14="http://schemas.microsoft.com/office/powerpoint/2010/main" val="3227254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33</a:t>
            </a:fld>
            <a:endParaRPr lang="en-US"/>
          </a:p>
        </p:txBody>
      </p:sp>
    </p:spTree>
    <p:extLst>
      <p:ext uri="{BB962C8B-B14F-4D97-AF65-F5344CB8AC3E}">
        <p14:creationId xmlns:p14="http://schemas.microsoft.com/office/powerpoint/2010/main" val="572782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34</a:t>
            </a:fld>
            <a:endParaRPr lang="en-US"/>
          </a:p>
        </p:txBody>
      </p:sp>
    </p:spTree>
    <p:extLst>
      <p:ext uri="{BB962C8B-B14F-4D97-AF65-F5344CB8AC3E}">
        <p14:creationId xmlns:p14="http://schemas.microsoft.com/office/powerpoint/2010/main" val="30572788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35</a:t>
            </a:fld>
            <a:endParaRPr lang="en-US"/>
          </a:p>
        </p:txBody>
      </p:sp>
    </p:spTree>
    <p:extLst>
      <p:ext uri="{BB962C8B-B14F-4D97-AF65-F5344CB8AC3E}">
        <p14:creationId xmlns:p14="http://schemas.microsoft.com/office/powerpoint/2010/main" val="2049445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36</a:t>
            </a:fld>
            <a:endParaRPr lang="en-US"/>
          </a:p>
        </p:txBody>
      </p:sp>
    </p:spTree>
    <p:extLst>
      <p:ext uri="{BB962C8B-B14F-4D97-AF65-F5344CB8AC3E}">
        <p14:creationId xmlns:p14="http://schemas.microsoft.com/office/powerpoint/2010/main" val="20195739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37</a:t>
            </a:fld>
            <a:endParaRPr lang="en-US"/>
          </a:p>
        </p:txBody>
      </p:sp>
    </p:spTree>
    <p:extLst>
      <p:ext uri="{BB962C8B-B14F-4D97-AF65-F5344CB8AC3E}">
        <p14:creationId xmlns:p14="http://schemas.microsoft.com/office/powerpoint/2010/main" val="363149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4</a:t>
            </a:fld>
            <a:endParaRPr lang="en-US"/>
          </a:p>
        </p:txBody>
      </p:sp>
    </p:spTree>
    <p:extLst>
      <p:ext uri="{BB962C8B-B14F-4D97-AF65-F5344CB8AC3E}">
        <p14:creationId xmlns:p14="http://schemas.microsoft.com/office/powerpoint/2010/main" val="2890073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5</a:t>
            </a:fld>
            <a:endParaRPr lang="en-US"/>
          </a:p>
        </p:txBody>
      </p:sp>
    </p:spTree>
    <p:extLst>
      <p:ext uri="{BB962C8B-B14F-4D97-AF65-F5344CB8AC3E}">
        <p14:creationId xmlns:p14="http://schemas.microsoft.com/office/powerpoint/2010/main" val="2085963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6</a:t>
            </a:fld>
            <a:endParaRPr lang="en-US"/>
          </a:p>
        </p:txBody>
      </p:sp>
    </p:spTree>
    <p:extLst>
      <p:ext uri="{BB962C8B-B14F-4D97-AF65-F5344CB8AC3E}">
        <p14:creationId xmlns:p14="http://schemas.microsoft.com/office/powerpoint/2010/main" val="858803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7</a:t>
            </a:fld>
            <a:endParaRPr lang="en-US"/>
          </a:p>
        </p:txBody>
      </p:sp>
    </p:spTree>
    <p:extLst>
      <p:ext uri="{BB962C8B-B14F-4D97-AF65-F5344CB8AC3E}">
        <p14:creationId xmlns:p14="http://schemas.microsoft.com/office/powerpoint/2010/main" val="1104425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8</a:t>
            </a:fld>
            <a:endParaRPr lang="en-US"/>
          </a:p>
        </p:txBody>
      </p:sp>
    </p:spTree>
    <p:extLst>
      <p:ext uri="{BB962C8B-B14F-4D97-AF65-F5344CB8AC3E}">
        <p14:creationId xmlns:p14="http://schemas.microsoft.com/office/powerpoint/2010/main" val="1809292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A6F4D7-F2A9-4967-8E97-C781CF6F0CF4}" type="slidenum">
              <a:rPr lang="en-US" smtClean="0"/>
              <a:t>9</a:t>
            </a:fld>
            <a:endParaRPr lang="en-US"/>
          </a:p>
        </p:txBody>
      </p:sp>
    </p:spTree>
    <p:extLst>
      <p:ext uri="{BB962C8B-B14F-4D97-AF65-F5344CB8AC3E}">
        <p14:creationId xmlns:p14="http://schemas.microsoft.com/office/powerpoint/2010/main" val="1198762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DEBA952-F5E1-457C-A6DE-5A0508F143F9}" type="datetimeFigureOut">
              <a:rPr lang="en-US" smtClean="0"/>
              <a:t>5/24/2017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503631-DAF4-4056-8EED-5A68F90EEA64}" type="slidenum">
              <a:rPr lang="en-US" smtClean="0"/>
              <a:t>‹#›</a:t>
            </a:fld>
            <a:endParaRPr lang="en-US"/>
          </a:p>
        </p:txBody>
      </p:sp>
    </p:spTree>
    <p:extLst>
      <p:ext uri="{BB962C8B-B14F-4D97-AF65-F5344CB8AC3E}">
        <p14:creationId xmlns:p14="http://schemas.microsoft.com/office/powerpoint/2010/main" val="3689463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DEBA952-F5E1-457C-A6DE-5A0508F143F9}" type="datetimeFigureOut">
              <a:rPr lang="en-US" smtClean="0"/>
              <a:t>5/24/2017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503631-DAF4-4056-8EED-5A68F90EEA64}" type="slidenum">
              <a:rPr lang="en-US" smtClean="0"/>
              <a:t>‹#›</a:t>
            </a:fld>
            <a:endParaRPr lang="en-US"/>
          </a:p>
        </p:txBody>
      </p:sp>
    </p:spTree>
    <p:extLst>
      <p:ext uri="{BB962C8B-B14F-4D97-AF65-F5344CB8AC3E}">
        <p14:creationId xmlns:p14="http://schemas.microsoft.com/office/powerpoint/2010/main" val="197575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DEBA952-F5E1-457C-A6DE-5A0508F143F9}" type="datetimeFigureOut">
              <a:rPr lang="en-US" smtClean="0"/>
              <a:t>5/24/2017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503631-DAF4-4056-8EED-5A68F90EEA64}" type="slidenum">
              <a:rPr lang="en-US" smtClean="0"/>
              <a:t>‹#›</a:t>
            </a:fld>
            <a:endParaRPr lang="en-US"/>
          </a:p>
        </p:txBody>
      </p:sp>
    </p:spTree>
    <p:extLst>
      <p:ext uri="{BB962C8B-B14F-4D97-AF65-F5344CB8AC3E}">
        <p14:creationId xmlns:p14="http://schemas.microsoft.com/office/powerpoint/2010/main" val="3261028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DEBA952-F5E1-457C-A6DE-5A0508F143F9}" type="datetimeFigureOut">
              <a:rPr lang="en-US" smtClean="0"/>
              <a:t>5/24/2017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503631-DAF4-4056-8EED-5A68F90EEA64}" type="slidenum">
              <a:rPr lang="en-US" smtClean="0"/>
              <a:t>‹#›</a:t>
            </a:fld>
            <a:endParaRPr lang="en-US"/>
          </a:p>
        </p:txBody>
      </p:sp>
    </p:spTree>
    <p:extLst>
      <p:ext uri="{BB962C8B-B14F-4D97-AF65-F5344CB8AC3E}">
        <p14:creationId xmlns:p14="http://schemas.microsoft.com/office/powerpoint/2010/main" val="2175657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DEBA952-F5E1-457C-A6DE-5A0508F143F9}" type="datetimeFigureOut">
              <a:rPr lang="en-US" smtClean="0"/>
              <a:t>5/24/2017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503631-DAF4-4056-8EED-5A68F90EEA64}" type="slidenum">
              <a:rPr lang="en-US" smtClean="0"/>
              <a:t>‹#›</a:t>
            </a:fld>
            <a:endParaRPr lang="en-US"/>
          </a:p>
        </p:txBody>
      </p:sp>
    </p:spTree>
    <p:extLst>
      <p:ext uri="{BB962C8B-B14F-4D97-AF65-F5344CB8AC3E}">
        <p14:creationId xmlns:p14="http://schemas.microsoft.com/office/powerpoint/2010/main" val="4293494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DEBA952-F5E1-457C-A6DE-5A0508F143F9}" type="datetimeFigureOut">
              <a:rPr lang="en-US" smtClean="0"/>
              <a:t>5/24/2017</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C503631-DAF4-4056-8EED-5A68F90EEA64}" type="slidenum">
              <a:rPr lang="en-US" smtClean="0"/>
              <a:t>‹#›</a:t>
            </a:fld>
            <a:endParaRPr lang="en-US"/>
          </a:p>
        </p:txBody>
      </p:sp>
    </p:spTree>
    <p:extLst>
      <p:ext uri="{BB962C8B-B14F-4D97-AF65-F5344CB8AC3E}">
        <p14:creationId xmlns:p14="http://schemas.microsoft.com/office/powerpoint/2010/main" val="181158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CDEBA952-F5E1-457C-A6DE-5A0508F143F9}" type="datetimeFigureOut">
              <a:rPr lang="en-US" smtClean="0"/>
              <a:t>5/24/2017</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3C503631-DAF4-4056-8EED-5A68F90EEA64}" type="slidenum">
              <a:rPr lang="en-US" smtClean="0"/>
              <a:t>‹#›</a:t>
            </a:fld>
            <a:endParaRPr lang="en-US"/>
          </a:p>
        </p:txBody>
      </p:sp>
    </p:spTree>
    <p:extLst>
      <p:ext uri="{BB962C8B-B14F-4D97-AF65-F5344CB8AC3E}">
        <p14:creationId xmlns:p14="http://schemas.microsoft.com/office/powerpoint/2010/main" val="12906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CDEBA952-F5E1-457C-A6DE-5A0508F143F9}" type="datetimeFigureOut">
              <a:rPr lang="en-US" smtClean="0"/>
              <a:t>5/24/2017</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3C503631-DAF4-4056-8EED-5A68F90EEA64}" type="slidenum">
              <a:rPr lang="en-US" smtClean="0"/>
              <a:t>‹#›</a:t>
            </a:fld>
            <a:endParaRPr lang="en-US"/>
          </a:p>
        </p:txBody>
      </p:sp>
    </p:spTree>
    <p:extLst>
      <p:ext uri="{BB962C8B-B14F-4D97-AF65-F5344CB8AC3E}">
        <p14:creationId xmlns:p14="http://schemas.microsoft.com/office/powerpoint/2010/main" val="2643766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CDEBA952-F5E1-457C-A6DE-5A0508F143F9}" type="datetimeFigureOut">
              <a:rPr lang="en-US" smtClean="0"/>
              <a:t>5/24/2017</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C503631-DAF4-4056-8EED-5A68F90EEA64}" type="slidenum">
              <a:rPr lang="en-US" smtClean="0"/>
              <a:t>‹#›</a:t>
            </a:fld>
            <a:endParaRPr lang="en-US"/>
          </a:p>
        </p:txBody>
      </p:sp>
    </p:spTree>
    <p:extLst>
      <p:ext uri="{BB962C8B-B14F-4D97-AF65-F5344CB8AC3E}">
        <p14:creationId xmlns:p14="http://schemas.microsoft.com/office/powerpoint/2010/main" val="1110649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DEBA952-F5E1-457C-A6DE-5A0508F143F9}" type="datetimeFigureOut">
              <a:rPr lang="en-US" smtClean="0"/>
              <a:t>5/24/2017</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C503631-DAF4-4056-8EED-5A68F90EEA64}" type="slidenum">
              <a:rPr lang="en-US" smtClean="0"/>
              <a:t>‹#›</a:t>
            </a:fld>
            <a:endParaRPr lang="en-US"/>
          </a:p>
        </p:txBody>
      </p:sp>
    </p:spTree>
    <p:extLst>
      <p:ext uri="{BB962C8B-B14F-4D97-AF65-F5344CB8AC3E}">
        <p14:creationId xmlns:p14="http://schemas.microsoft.com/office/powerpoint/2010/main" val="2838940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solidFill>
                  <a:srgbClr val="FFFF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DEBA952-F5E1-457C-A6DE-5A0508F143F9}" type="datetimeFigureOut">
              <a:rPr lang="en-US" smtClean="0"/>
              <a:t>5/24/2017</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C503631-DAF4-4056-8EED-5A68F90EEA64}" type="slidenum">
              <a:rPr lang="en-US" smtClean="0"/>
              <a:t>‹#›</a:t>
            </a:fld>
            <a:endParaRPr lang="en-US"/>
          </a:p>
        </p:txBody>
      </p:sp>
    </p:spTree>
    <p:extLst>
      <p:ext uri="{BB962C8B-B14F-4D97-AF65-F5344CB8AC3E}">
        <p14:creationId xmlns:p14="http://schemas.microsoft.com/office/powerpoint/2010/main" val="756611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51328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wmf"/><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jpeg"/><Relationship Id="rId11" Type="http://schemas.microsoft.com/office/2007/relationships/hdphoto" Target="../media/hdphoto3.wdp"/><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41.jpeg"/><Relationship Id="rId18" Type="http://schemas.openxmlformats.org/officeDocument/2006/relationships/image" Target="../media/image44.jpeg"/><Relationship Id="rId26" Type="http://schemas.microsoft.com/office/2007/relationships/hdphoto" Target="../media/hdphoto13.wdp"/><Relationship Id="rId3" Type="http://schemas.openxmlformats.org/officeDocument/2006/relationships/image" Target="../media/image35.jpeg"/><Relationship Id="rId21" Type="http://schemas.microsoft.com/office/2007/relationships/hdphoto" Target="../media/hdphoto11.wdp"/><Relationship Id="rId7" Type="http://schemas.openxmlformats.org/officeDocument/2006/relationships/image" Target="../media/image37.jpeg"/><Relationship Id="rId12" Type="http://schemas.microsoft.com/office/2007/relationships/hdphoto" Target="../media/hdphoto7.wdp"/><Relationship Id="rId17" Type="http://schemas.microsoft.com/office/2007/relationships/hdphoto" Target="../media/hdphoto9.wdp"/><Relationship Id="rId25" Type="http://schemas.openxmlformats.org/officeDocument/2006/relationships/image" Target="../media/image48.jpeg"/><Relationship Id="rId2" Type="http://schemas.openxmlformats.org/officeDocument/2006/relationships/notesSlide" Target="../notesSlides/notesSlide14.xml"/><Relationship Id="rId16" Type="http://schemas.openxmlformats.org/officeDocument/2006/relationships/image" Target="../media/image43.jpeg"/><Relationship Id="rId20" Type="http://schemas.openxmlformats.org/officeDocument/2006/relationships/image" Target="../media/image45.jpe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40.jpeg"/><Relationship Id="rId24" Type="http://schemas.microsoft.com/office/2007/relationships/hdphoto" Target="../media/hdphoto12.wdp"/><Relationship Id="rId5" Type="http://schemas.openxmlformats.org/officeDocument/2006/relationships/image" Target="../media/image36.jpeg"/><Relationship Id="rId15" Type="http://schemas.microsoft.com/office/2007/relationships/hdphoto" Target="../media/hdphoto8.wdp"/><Relationship Id="rId23" Type="http://schemas.openxmlformats.org/officeDocument/2006/relationships/image" Target="../media/image47.jpeg"/><Relationship Id="rId10" Type="http://schemas.openxmlformats.org/officeDocument/2006/relationships/image" Target="../media/image39.jpeg"/><Relationship Id="rId19" Type="http://schemas.microsoft.com/office/2007/relationships/hdphoto" Target="../media/hdphoto10.wdp"/><Relationship Id="rId4" Type="http://schemas.microsoft.com/office/2007/relationships/hdphoto" Target="../media/hdphoto4.wdp"/><Relationship Id="rId9" Type="http://schemas.openxmlformats.org/officeDocument/2006/relationships/image" Target="../media/image38.jpeg"/><Relationship Id="rId14" Type="http://schemas.openxmlformats.org/officeDocument/2006/relationships/image" Target="../media/image42.jpeg"/><Relationship Id="rId22"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52.jpeg"/><Relationship Id="rId4" Type="http://schemas.microsoft.com/office/2007/relationships/hdphoto" Target="../media/hdphoto15.wdp"/></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g"/><Relationship Id="rId10" Type="http://schemas.openxmlformats.org/officeDocument/2006/relationships/image" Target="../media/image59.emf"/><Relationship Id="rId4" Type="http://schemas.openxmlformats.org/officeDocument/2006/relationships/image" Target="../media/image54.jpg"/><Relationship Id="rId9" Type="http://schemas.microsoft.com/office/2007/relationships/hdphoto" Target="../media/hdphoto17.wdp"/></Relationships>
</file>

<file path=ppt/slides/_rels/slide1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0.emf"/></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image" Target="../media/image74.png"/><Relationship Id="rId7" Type="http://schemas.openxmlformats.org/officeDocument/2006/relationships/image" Target="../media/image78.w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7.wmf"/><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wmf"/></Relationships>
</file>

<file path=ppt/slides/_rels/slide2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3.emf"/></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5.emf"/></Relationships>
</file>

<file path=ppt/slides/_rels/slide2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28.xml.rels><?xml version="1.0" encoding="UTF-8" standalone="yes"?>
<Relationships xmlns="http://schemas.openxmlformats.org/package/2006/relationships"><Relationship Id="rId8" Type="http://schemas.openxmlformats.org/officeDocument/2006/relationships/image" Target="../media/image93.wmf"/><Relationship Id="rId3" Type="http://schemas.openxmlformats.org/officeDocument/2006/relationships/image" Target="../media/image88.jpeg"/><Relationship Id="rId7" Type="http://schemas.openxmlformats.org/officeDocument/2006/relationships/image" Target="../media/image92.wm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1.wmf"/><Relationship Id="rId5" Type="http://schemas.openxmlformats.org/officeDocument/2006/relationships/image" Target="../media/image90.png"/><Relationship Id="rId4" Type="http://schemas.openxmlformats.org/officeDocument/2006/relationships/image" Target="../media/image89.wmf"/></Relationships>
</file>

<file path=ppt/slides/_rels/slide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99.emf"/><Relationship Id="rId5" Type="http://schemas.openxmlformats.org/officeDocument/2006/relationships/image" Target="../media/image98.jpeg"/><Relationship Id="rId4" Type="http://schemas.openxmlformats.org/officeDocument/2006/relationships/image" Target="../media/image97.jpeg"/></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1.emf"/></Relationships>
</file>

<file path=ppt/slides/_rels/slide32.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08.jpg"/><Relationship Id="rId13" Type="http://schemas.openxmlformats.org/officeDocument/2006/relationships/image" Target="../media/image113.png"/><Relationship Id="rId3" Type="http://schemas.openxmlformats.org/officeDocument/2006/relationships/image" Target="../media/image103.jpeg"/><Relationship Id="rId7" Type="http://schemas.openxmlformats.org/officeDocument/2006/relationships/image" Target="../media/image107.jpeg"/><Relationship Id="rId12" Type="http://schemas.openxmlformats.org/officeDocument/2006/relationships/image" Target="../media/image112.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06.jpg"/><Relationship Id="rId11" Type="http://schemas.openxmlformats.org/officeDocument/2006/relationships/image" Target="../media/image111.jpg"/><Relationship Id="rId5" Type="http://schemas.openxmlformats.org/officeDocument/2006/relationships/image" Target="../media/image105.jpg"/><Relationship Id="rId10" Type="http://schemas.openxmlformats.org/officeDocument/2006/relationships/image" Target="../media/image110.png"/><Relationship Id="rId4" Type="http://schemas.openxmlformats.org/officeDocument/2006/relationships/image" Target="../media/image104.jpeg"/><Relationship Id="rId9" Type="http://schemas.openxmlformats.org/officeDocument/2006/relationships/image" Target="../media/image109.jpeg"/></Relationships>
</file>

<file path=ppt/slides/_rels/slide34.xml.rels><?xml version="1.0" encoding="UTF-8" standalone="yes"?>
<Relationships xmlns="http://schemas.openxmlformats.org/package/2006/relationships"><Relationship Id="rId8" Type="http://schemas.openxmlformats.org/officeDocument/2006/relationships/image" Target="../media/image118.jpg"/><Relationship Id="rId13" Type="http://schemas.openxmlformats.org/officeDocument/2006/relationships/image" Target="../media/image55.jpg"/><Relationship Id="rId3" Type="http://schemas.openxmlformats.org/officeDocument/2006/relationships/image" Target="../media/image114.jpg"/><Relationship Id="rId7" Type="http://schemas.openxmlformats.org/officeDocument/2006/relationships/image" Target="../media/image117.jpg"/><Relationship Id="rId12" Type="http://schemas.openxmlformats.org/officeDocument/2006/relationships/image" Target="../media/image12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16.jpeg"/><Relationship Id="rId11" Type="http://schemas.openxmlformats.org/officeDocument/2006/relationships/image" Target="../media/image121.jpeg"/><Relationship Id="rId5" Type="http://schemas.openxmlformats.org/officeDocument/2006/relationships/image" Target="../media/image53.jpeg"/><Relationship Id="rId10" Type="http://schemas.openxmlformats.org/officeDocument/2006/relationships/image" Target="../media/image120.jpg"/><Relationship Id="rId4" Type="http://schemas.openxmlformats.org/officeDocument/2006/relationships/image" Target="../media/image115.jpg"/><Relationship Id="rId9" Type="http://schemas.openxmlformats.org/officeDocument/2006/relationships/image" Target="../media/image119.jpg"/></Relationships>
</file>

<file path=ppt/slides/_rels/slide3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0032" y="622365"/>
            <a:ext cx="7887508" cy="3662541"/>
          </a:xfrm>
          <a:prstGeom prst="rect">
            <a:avLst/>
          </a:prstGeom>
          <a:noFill/>
        </p:spPr>
        <p:txBody>
          <a:bodyPr wrap="square" rtlCol="0">
            <a:spAutoFit/>
          </a:bodyPr>
          <a:lstStyle/>
          <a:p>
            <a:r>
              <a:rPr lang="en-US" sz="3200" dirty="0" smtClean="0">
                <a:solidFill>
                  <a:srgbClr val="FFFF00"/>
                </a:solidFill>
                <a:latin typeface="Maiandra GD" panose="020E0502030308020204" pitchFamily="34" charset="0"/>
              </a:rPr>
              <a:t>                         </a:t>
            </a:r>
            <a:r>
              <a:rPr lang="en-US" sz="4000" b="1" dirty="0" smtClean="0">
                <a:solidFill>
                  <a:schemeClr val="bg1"/>
                </a:solidFill>
                <a:latin typeface="Maiandra GD" panose="020E0502030308020204" pitchFamily="34" charset="0"/>
              </a:rPr>
              <a:t>The Voyage of D0</a:t>
            </a:r>
          </a:p>
          <a:p>
            <a:endParaRPr lang="en-US" sz="3200" dirty="0" smtClean="0">
              <a:solidFill>
                <a:srgbClr val="FFFF00"/>
              </a:solidFill>
              <a:latin typeface="Maiandra GD" panose="020E0502030308020204" pitchFamily="34" charset="0"/>
            </a:endParaRPr>
          </a:p>
          <a:p>
            <a:endParaRPr lang="en-US" sz="3200" dirty="0">
              <a:solidFill>
                <a:srgbClr val="FFFF00"/>
              </a:solidFill>
              <a:latin typeface="Maiandra GD" panose="020E0502030308020204" pitchFamily="34" charset="0"/>
            </a:endParaRPr>
          </a:p>
          <a:p>
            <a:r>
              <a:rPr lang="en-US" sz="3200" dirty="0" smtClean="0">
                <a:solidFill>
                  <a:srgbClr val="FFFF00"/>
                </a:solidFill>
                <a:latin typeface="Maiandra GD" panose="020E0502030308020204" pitchFamily="34" charset="0"/>
              </a:rPr>
              <a:t>			</a:t>
            </a:r>
            <a:r>
              <a:rPr lang="en-US" sz="2400" dirty="0" smtClean="0">
                <a:solidFill>
                  <a:srgbClr val="FFFF00"/>
                </a:solidFill>
                <a:latin typeface="Maiandra GD" panose="020E0502030308020204" pitchFamily="34" charset="0"/>
              </a:rPr>
              <a:t>              or </a:t>
            </a:r>
          </a:p>
          <a:p>
            <a:endParaRPr lang="en-US" sz="3200" dirty="0" smtClean="0">
              <a:solidFill>
                <a:srgbClr val="FFFF00"/>
              </a:solidFill>
              <a:latin typeface="Maiandra GD" panose="020E0502030308020204" pitchFamily="34" charset="0"/>
            </a:endParaRPr>
          </a:p>
          <a:p>
            <a:r>
              <a:rPr lang="en-US" sz="3200" dirty="0" smtClean="0">
                <a:solidFill>
                  <a:srgbClr val="FFFF00"/>
                </a:solidFill>
                <a:latin typeface="Maiandra GD" panose="020E0502030308020204" pitchFamily="34" charset="0"/>
              </a:rPr>
              <a:t>On the origin of D0 and its physics accomplishments</a:t>
            </a:r>
            <a:endParaRPr lang="en-US" sz="3200" dirty="0">
              <a:solidFill>
                <a:srgbClr val="FFFF00"/>
              </a:solidFill>
              <a:latin typeface="Maiandra GD" panose="020E0502030308020204" pitchFamily="34" charset="0"/>
            </a:endParaRPr>
          </a:p>
        </p:txBody>
      </p:sp>
      <p:pic>
        <p:nvPicPr>
          <p:cNvPr id="3" name="Picture 2" descr="C:\Users\grannis\Documents\dzero\pictures\Booth\d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733" y="832632"/>
            <a:ext cx="2594902" cy="180566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vms.fnal.gov/stillphotos/2011/0300/11-0321-01D.h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961"/>
          <a:stretch/>
        </p:blipFill>
        <p:spPr bwMode="auto">
          <a:xfrm>
            <a:off x="4830181" y="4162569"/>
            <a:ext cx="4304976" cy="26517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80156" y="4937761"/>
            <a:ext cx="3550025" cy="646331"/>
          </a:xfrm>
          <a:prstGeom prst="rect">
            <a:avLst/>
          </a:prstGeom>
          <a:noFill/>
        </p:spPr>
        <p:txBody>
          <a:bodyPr wrap="square" rtlCol="0">
            <a:spAutoFit/>
          </a:bodyPr>
          <a:lstStyle/>
          <a:p>
            <a:r>
              <a:rPr lang="en-US" dirty="0">
                <a:solidFill>
                  <a:srgbClr val="FFFF00"/>
                </a:solidFill>
                <a:latin typeface="Maiandra GD" panose="020E0502030308020204" pitchFamily="34" charset="0"/>
              </a:rPr>
              <a:t>(on </a:t>
            </a:r>
            <a:r>
              <a:rPr lang="en-US" dirty="0" smtClean="0">
                <a:solidFill>
                  <a:srgbClr val="FFFF00"/>
                </a:solidFill>
                <a:latin typeface="Maiandra GD" panose="020E0502030308020204" pitchFamily="34" charset="0"/>
              </a:rPr>
              <a:t>Fermilab’s 50</a:t>
            </a:r>
            <a:r>
              <a:rPr lang="en-US" baseline="30000" dirty="0" smtClean="0">
                <a:solidFill>
                  <a:srgbClr val="FFFF00"/>
                </a:solidFill>
                <a:latin typeface="Maiandra GD" panose="020E0502030308020204" pitchFamily="34" charset="0"/>
              </a:rPr>
              <a:t>th</a:t>
            </a:r>
            <a:r>
              <a:rPr lang="en-US" dirty="0" smtClean="0">
                <a:solidFill>
                  <a:srgbClr val="FFFF00"/>
                </a:solidFill>
                <a:latin typeface="Maiandra GD" panose="020E0502030308020204" pitchFamily="34" charset="0"/>
              </a:rPr>
              <a:t> and D0’s   34</a:t>
            </a:r>
            <a:r>
              <a:rPr lang="en-US" baseline="30000" dirty="0" smtClean="0">
                <a:solidFill>
                  <a:srgbClr val="FFFF00"/>
                </a:solidFill>
                <a:latin typeface="Maiandra GD" panose="020E0502030308020204" pitchFamily="34" charset="0"/>
              </a:rPr>
              <a:t>th</a:t>
            </a:r>
            <a:r>
              <a:rPr lang="en-US" dirty="0" smtClean="0">
                <a:solidFill>
                  <a:srgbClr val="FFFF00"/>
                </a:solidFill>
                <a:latin typeface="Maiandra GD" panose="020E0502030308020204" pitchFamily="34" charset="0"/>
              </a:rPr>
              <a:t> anniversary)</a:t>
            </a:r>
            <a:endParaRPr lang="en-US" sz="3600" dirty="0">
              <a:solidFill>
                <a:srgbClr val="FFFF00"/>
              </a:solidFill>
              <a:latin typeface="Maiandra GD" panose="020E0502030308020204" pitchFamily="34" charset="0"/>
            </a:endParaRPr>
          </a:p>
        </p:txBody>
      </p:sp>
      <p:sp>
        <p:nvSpPr>
          <p:cNvPr id="4" name="TextBox 3"/>
          <p:cNvSpPr txBox="1"/>
          <p:nvPr/>
        </p:nvSpPr>
        <p:spPr>
          <a:xfrm>
            <a:off x="829837" y="2372370"/>
            <a:ext cx="1443386" cy="338554"/>
          </a:xfrm>
          <a:prstGeom prst="rect">
            <a:avLst/>
          </a:prstGeom>
          <a:noFill/>
        </p:spPr>
        <p:txBody>
          <a:bodyPr wrap="square" rtlCol="0">
            <a:spAutoFit/>
          </a:bodyPr>
          <a:lstStyle/>
          <a:p>
            <a:r>
              <a:rPr lang="en-US" sz="1600" dirty="0" smtClean="0"/>
              <a:t>The beagle</a:t>
            </a:r>
            <a:endParaRPr lang="en-US" sz="1600" dirty="0"/>
          </a:p>
        </p:txBody>
      </p:sp>
    </p:spTree>
    <p:extLst>
      <p:ext uri="{BB962C8B-B14F-4D97-AF65-F5344CB8AC3E}">
        <p14:creationId xmlns:p14="http://schemas.microsoft.com/office/powerpoint/2010/main" val="545178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84-muon toroid layou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80000">
            <a:off x="3460457" y="2121205"/>
            <a:ext cx="5954011" cy="47519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11150" y="1971161"/>
            <a:ext cx="6212440" cy="52169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387420" y="6599876"/>
            <a:ext cx="6212440" cy="386963"/>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38060" y="2480501"/>
            <a:ext cx="561801" cy="4322657"/>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0776" y="46052"/>
            <a:ext cx="4835186"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Nov. 1984 Design Report</a:t>
            </a:r>
            <a:endParaRPr lang="en-US" dirty="0">
              <a:solidFill>
                <a:schemeClr val="bg1"/>
              </a:solidFill>
            </a:endParaRPr>
          </a:p>
        </p:txBody>
      </p:sp>
      <p:pic>
        <p:nvPicPr>
          <p:cNvPr id="14" name="Picture 3" descr="84-track_pla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65" t="5624" r="27608" b="44521"/>
          <a:stretch/>
        </p:blipFill>
        <p:spPr bwMode="auto">
          <a:xfrm rot="16080000">
            <a:off x="-78229" y="2783212"/>
            <a:ext cx="3624102" cy="317108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rot="60000">
            <a:off x="-117789" y="2526436"/>
            <a:ext cx="298999" cy="26426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6301" y="1103080"/>
            <a:ext cx="8876664" cy="1015663"/>
          </a:xfrm>
          <a:prstGeom prst="rect">
            <a:avLst/>
          </a:prstGeom>
          <a:noFill/>
        </p:spPr>
        <p:txBody>
          <a:bodyPr wrap="square" rtlCol="0">
            <a:spAutoFit/>
          </a:bodyPr>
          <a:lstStyle/>
          <a:p>
            <a:r>
              <a:rPr lang="en-US" sz="2000" dirty="0" smtClean="0">
                <a:solidFill>
                  <a:srgbClr val="FFFF00"/>
                </a:solidFill>
              </a:rPr>
              <a:t>Layout was now simplified </a:t>
            </a:r>
            <a:r>
              <a:rPr lang="en-US" sz="2000" dirty="0">
                <a:solidFill>
                  <a:srgbClr val="FFFF00"/>
                </a:solidFill>
              </a:rPr>
              <a:t>and close to what was </a:t>
            </a:r>
            <a:r>
              <a:rPr lang="en-US" sz="2000" dirty="0" smtClean="0">
                <a:solidFill>
                  <a:srgbClr val="FFFF00"/>
                </a:solidFill>
              </a:rPr>
              <a:t>built (</a:t>
            </a:r>
            <a:r>
              <a:rPr lang="en-US" sz="2000" dirty="0">
                <a:solidFill>
                  <a:srgbClr val="FFFF00"/>
                </a:solidFill>
              </a:rPr>
              <a:t>no </a:t>
            </a:r>
            <a:r>
              <a:rPr lang="en-US" sz="2000" dirty="0" smtClean="0">
                <a:solidFill>
                  <a:srgbClr val="FFFF00"/>
                </a:solidFill>
              </a:rPr>
              <a:t>intermediate </a:t>
            </a:r>
            <a:r>
              <a:rPr lang="en-US" sz="2000" dirty="0" err="1" smtClean="0">
                <a:solidFill>
                  <a:srgbClr val="FFFF00"/>
                </a:solidFill>
              </a:rPr>
              <a:t>toroids</a:t>
            </a:r>
            <a:r>
              <a:rPr lang="en-US" sz="2000" dirty="0" smtClean="0">
                <a:solidFill>
                  <a:srgbClr val="FFFF00"/>
                </a:solidFill>
              </a:rPr>
              <a:t>, square up cross sections).  Plug calorimeters were later omitted but added plug muon toroid.</a:t>
            </a:r>
            <a:endParaRPr lang="en-US" sz="2000" dirty="0">
              <a:solidFill>
                <a:srgbClr val="FFFF00"/>
              </a:solidFill>
            </a:endParaRPr>
          </a:p>
        </p:txBody>
      </p:sp>
      <p:sp>
        <p:nvSpPr>
          <p:cNvPr id="23" name="TextBox 22"/>
          <p:cNvSpPr txBox="1"/>
          <p:nvPr/>
        </p:nvSpPr>
        <p:spPr>
          <a:xfrm>
            <a:off x="183303" y="6235039"/>
            <a:ext cx="2101175" cy="707886"/>
          </a:xfrm>
          <a:prstGeom prst="rect">
            <a:avLst/>
          </a:prstGeom>
          <a:noFill/>
        </p:spPr>
        <p:txBody>
          <a:bodyPr wrap="square" rtlCol="0">
            <a:spAutoFit/>
          </a:bodyPr>
          <a:lstStyle/>
          <a:p>
            <a:r>
              <a:rPr lang="en-US" sz="2000" dirty="0" smtClean="0">
                <a:solidFill>
                  <a:srgbClr val="FFFF00"/>
                </a:solidFill>
              </a:rPr>
              <a:t>Non-magnetic Tracking system</a:t>
            </a:r>
            <a:endParaRPr lang="en-US" sz="2000" dirty="0">
              <a:solidFill>
                <a:srgbClr val="FFFF00"/>
              </a:solidFill>
            </a:endParaRPr>
          </a:p>
        </p:txBody>
      </p:sp>
      <p:cxnSp>
        <p:nvCxnSpPr>
          <p:cNvPr id="25" name="Straight Arrow Connector 24"/>
          <p:cNvCxnSpPr/>
          <p:nvPr/>
        </p:nvCxnSpPr>
        <p:spPr>
          <a:xfrm flipV="1">
            <a:off x="457453" y="3345999"/>
            <a:ext cx="1220402" cy="26820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490629" y="3004602"/>
            <a:ext cx="1230110" cy="338554"/>
          </a:xfrm>
          <a:prstGeom prst="rect">
            <a:avLst/>
          </a:prstGeom>
          <a:noFill/>
        </p:spPr>
        <p:txBody>
          <a:bodyPr wrap="square" rtlCol="0">
            <a:spAutoFit/>
          </a:bodyPr>
          <a:lstStyle/>
          <a:p>
            <a:r>
              <a:rPr lang="en-US" sz="1600" b="1" dirty="0" smtClean="0">
                <a:solidFill>
                  <a:srgbClr val="FF0000"/>
                </a:solidFill>
              </a:rPr>
              <a:t>R=75 cm</a:t>
            </a:r>
            <a:endParaRPr lang="en-US" sz="1600" b="1" dirty="0">
              <a:solidFill>
                <a:srgbClr val="FF0000"/>
              </a:solidFill>
            </a:endParaRPr>
          </a:p>
        </p:txBody>
      </p:sp>
      <p:sp>
        <p:nvSpPr>
          <p:cNvPr id="38" name="TextBox 37"/>
          <p:cNvSpPr txBox="1"/>
          <p:nvPr/>
        </p:nvSpPr>
        <p:spPr>
          <a:xfrm>
            <a:off x="3989785" y="2537477"/>
            <a:ext cx="5168280" cy="369332"/>
          </a:xfrm>
          <a:prstGeom prst="rect">
            <a:avLst/>
          </a:prstGeom>
          <a:noFill/>
        </p:spPr>
        <p:txBody>
          <a:bodyPr wrap="square" rtlCol="0">
            <a:spAutoFit/>
          </a:bodyPr>
          <a:lstStyle/>
          <a:p>
            <a:r>
              <a:rPr lang="en-US" b="1" dirty="0">
                <a:solidFill>
                  <a:srgbClr val="FF0000"/>
                </a:solidFill>
              </a:rPr>
              <a:t>Muon </a:t>
            </a:r>
            <a:r>
              <a:rPr lang="en-US" b="1" dirty="0" err="1">
                <a:solidFill>
                  <a:srgbClr val="FF0000"/>
                </a:solidFill>
              </a:rPr>
              <a:t>toroids</a:t>
            </a:r>
            <a:r>
              <a:rPr lang="en-US" b="1" dirty="0">
                <a:solidFill>
                  <a:srgbClr val="FF0000"/>
                </a:solidFill>
              </a:rPr>
              <a:t> use Newport News cyclotron </a:t>
            </a:r>
            <a:r>
              <a:rPr lang="en-US" b="1" dirty="0" smtClean="0">
                <a:solidFill>
                  <a:srgbClr val="FF0000"/>
                </a:solidFill>
              </a:rPr>
              <a:t>steel</a:t>
            </a:r>
            <a:endParaRPr lang="en-US" b="1" dirty="0">
              <a:solidFill>
                <a:srgbClr val="FF0000"/>
              </a:solidFill>
            </a:endParaRPr>
          </a:p>
        </p:txBody>
      </p:sp>
      <p:cxnSp>
        <p:nvCxnSpPr>
          <p:cNvPr id="40" name="Straight Arrow Connector 39"/>
          <p:cNvCxnSpPr/>
          <p:nvPr/>
        </p:nvCxnSpPr>
        <p:spPr>
          <a:xfrm>
            <a:off x="6419716" y="3027917"/>
            <a:ext cx="226323" cy="57221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6417370" y="3025569"/>
            <a:ext cx="1168329" cy="6580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74104" y="2406452"/>
            <a:ext cx="3183172" cy="3267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60000">
            <a:off x="3840480" y="4064476"/>
            <a:ext cx="4898571" cy="457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627620" y="3957407"/>
            <a:ext cx="1298342" cy="369332"/>
          </a:xfrm>
          <a:prstGeom prst="rect">
            <a:avLst/>
          </a:prstGeom>
          <a:noFill/>
        </p:spPr>
        <p:txBody>
          <a:bodyPr wrap="square" rtlCol="0">
            <a:spAutoFit/>
          </a:bodyPr>
          <a:lstStyle/>
          <a:p>
            <a:r>
              <a:rPr lang="en-US" dirty="0">
                <a:solidFill>
                  <a:srgbClr val="FF0000"/>
                </a:solidFill>
              </a:rPr>
              <a:t>m</a:t>
            </a:r>
            <a:r>
              <a:rPr lang="en-US" dirty="0" smtClean="0">
                <a:solidFill>
                  <a:srgbClr val="FF0000"/>
                </a:solidFill>
              </a:rPr>
              <a:t>ain ring</a:t>
            </a:r>
            <a:endParaRPr lang="en-US" dirty="0">
              <a:solidFill>
                <a:srgbClr val="FF0000"/>
              </a:solidFill>
            </a:endParaRPr>
          </a:p>
        </p:txBody>
      </p:sp>
      <p:sp>
        <p:nvSpPr>
          <p:cNvPr id="21" name="TextBox 20"/>
          <p:cNvSpPr txBox="1"/>
          <p:nvPr/>
        </p:nvSpPr>
        <p:spPr>
          <a:xfrm>
            <a:off x="8465516" y="6581001"/>
            <a:ext cx="661481" cy="276999"/>
          </a:xfrm>
          <a:prstGeom prst="rect">
            <a:avLst/>
          </a:prstGeom>
          <a:noFill/>
        </p:spPr>
        <p:txBody>
          <a:bodyPr wrap="square" rtlCol="0">
            <a:spAutoFit/>
          </a:bodyPr>
          <a:lstStyle/>
          <a:p>
            <a:pPr algn="r"/>
            <a:r>
              <a:rPr lang="en-US" sz="1200" dirty="0" smtClean="0">
                <a:solidFill>
                  <a:srgbClr val="FF6600"/>
                </a:solidFill>
              </a:rPr>
              <a:t>28</a:t>
            </a:r>
            <a:endParaRPr lang="en-US" sz="1200" dirty="0">
              <a:solidFill>
                <a:srgbClr val="FF6600"/>
              </a:solidFill>
            </a:endParaRPr>
          </a:p>
        </p:txBody>
      </p:sp>
    </p:spTree>
    <p:extLst>
      <p:ext uri="{BB962C8B-B14F-4D97-AF65-F5344CB8AC3E}">
        <p14:creationId xmlns:p14="http://schemas.microsoft.com/office/powerpoint/2010/main" val="41108391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6" y="46052"/>
            <a:ext cx="4835186"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Nov. 1984 Design Report</a:t>
            </a:r>
            <a:endParaRPr lang="en-US" dirty="0">
              <a:solidFill>
                <a:schemeClr val="bg1"/>
              </a:solidFill>
            </a:endParaRPr>
          </a:p>
        </p:txBody>
      </p:sp>
      <p:sp>
        <p:nvSpPr>
          <p:cNvPr id="4" name="TextBox 3"/>
          <p:cNvSpPr txBox="1"/>
          <p:nvPr/>
        </p:nvSpPr>
        <p:spPr>
          <a:xfrm>
            <a:off x="4614204" y="2846013"/>
            <a:ext cx="4428590" cy="1015663"/>
          </a:xfrm>
          <a:prstGeom prst="rect">
            <a:avLst/>
          </a:prstGeom>
          <a:noFill/>
        </p:spPr>
        <p:txBody>
          <a:bodyPr wrap="square" rtlCol="0">
            <a:spAutoFit/>
          </a:bodyPr>
          <a:lstStyle/>
          <a:p>
            <a:r>
              <a:rPr lang="en-US" sz="2000" dirty="0" smtClean="0">
                <a:solidFill>
                  <a:srgbClr val="FFFF00"/>
                </a:solidFill>
              </a:rPr>
              <a:t>Central Cal:  4 depth segments in EM, 4 in fine hadronic, 1 in coarse had.</a:t>
            </a:r>
          </a:p>
          <a:p>
            <a:r>
              <a:rPr lang="en-US" sz="2000" dirty="0" smtClean="0">
                <a:solidFill>
                  <a:srgbClr val="FFFF00"/>
                </a:solidFill>
              </a:rPr>
              <a:t>Similar in End Calorimeters.</a:t>
            </a:r>
            <a:endParaRPr lang="en-US" sz="2000" dirty="0">
              <a:solidFill>
                <a:srgbClr val="FFFF00"/>
              </a:solidFill>
            </a:endParaRPr>
          </a:p>
        </p:txBody>
      </p:sp>
      <p:pic>
        <p:nvPicPr>
          <p:cNvPr id="5" name="Picture 4"/>
          <p:cNvPicPr>
            <a:picLocks noChangeAspect="1"/>
          </p:cNvPicPr>
          <p:nvPr/>
        </p:nvPicPr>
        <p:blipFill>
          <a:blip r:embed="rId3">
            <a:lum bright="-9000" contrast="20000"/>
          </a:blip>
          <a:stretch>
            <a:fillRect/>
          </a:stretch>
        </p:blipFill>
        <p:spPr>
          <a:xfrm>
            <a:off x="5306717" y="3958205"/>
            <a:ext cx="3521403" cy="2839628"/>
          </a:xfrm>
          <a:prstGeom prst="rect">
            <a:avLst/>
          </a:prstGeom>
        </p:spPr>
      </p:pic>
      <p:sp>
        <p:nvSpPr>
          <p:cNvPr id="6" name="TextBox 5"/>
          <p:cNvSpPr txBox="1"/>
          <p:nvPr/>
        </p:nvSpPr>
        <p:spPr>
          <a:xfrm>
            <a:off x="90776" y="1047837"/>
            <a:ext cx="5536164" cy="1015663"/>
          </a:xfrm>
          <a:prstGeom prst="rect">
            <a:avLst/>
          </a:prstGeom>
          <a:noFill/>
        </p:spPr>
        <p:txBody>
          <a:bodyPr wrap="square" rtlCol="0">
            <a:spAutoFit/>
          </a:bodyPr>
          <a:lstStyle/>
          <a:p>
            <a:r>
              <a:rPr lang="en-US" sz="2000" dirty="0" smtClean="0">
                <a:solidFill>
                  <a:srgbClr val="FFFF00"/>
                </a:solidFill>
              </a:rPr>
              <a:t>About 50,000 calorimeter  signal pads arranged in projective geometry:  </a:t>
            </a:r>
            <a:r>
              <a:rPr lang="en-US" sz="2000" dirty="0" smtClean="0">
                <a:solidFill>
                  <a:srgbClr val="FFFF00"/>
                </a:solidFill>
                <a:latin typeface="Symbol" panose="05050102010706020507" pitchFamily="18" charset="2"/>
              </a:rPr>
              <a:t>Dh</a:t>
            </a:r>
            <a:r>
              <a:rPr lang="en-US" sz="2000" dirty="0" smtClean="0">
                <a:solidFill>
                  <a:srgbClr val="FFFF00"/>
                </a:solidFill>
              </a:rPr>
              <a:t> x </a:t>
            </a:r>
            <a:r>
              <a:rPr lang="en-US" sz="2000" dirty="0" err="1" smtClean="0">
                <a:solidFill>
                  <a:srgbClr val="FFFF00"/>
                </a:solidFill>
                <a:latin typeface="Symbol" panose="05050102010706020507" pitchFamily="18" charset="2"/>
              </a:rPr>
              <a:t>Df</a:t>
            </a:r>
            <a:r>
              <a:rPr lang="en-US" sz="2000" dirty="0" smtClean="0">
                <a:solidFill>
                  <a:srgbClr val="FFFF00"/>
                </a:solidFill>
                <a:latin typeface="Symbol" panose="05050102010706020507" pitchFamily="18" charset="2"/>
              </a:rPr>
              <a:t> </a:t>
            </a:r>
            <a:r>
              <a:rPr lang="en-US" sz="2000" dirty="0" smtClean="0">
                <a:solidFill>
                  <a:srgbClr val="FFFF00"/>
                </a:solidFill>
              </a:rPr>
              <a:t>= 0.1x0.1 (0.05x0,05 at EM shower maximum).</a:t>
            </a:r>
            <a:endParaRPr lang="en-US" sz="2000" dirty="0">
              <a:solidFill>
                <a:srgbClr val="FFFF00"/>
              </a:solidFill>
            </a:endParaRPr>
          </a:p>
        </p:txBody>
      </p:sp>
      <p:pic>
        <p:nvPicPr>
          <p:cNvPr id="7" name="Picture 6"/>
          <p:cNvPicPr>
            <a:picLocks noChangeAspect="1"/>
          </p:cNvPicPr>
          <p:nvPr/>
        </p:nvPicPr>
        <p:blipFill>
          <a:blip r:embed="rId4"/>
          <a:stretch>
            <a:fillRect/>
          </a:stretch>
        </p:blipFill>
        <p:spPr>
          <a:xfrm>
            <a:off x="159233" y="2063500"/>
            <a:ext cx="3890025" cy="2506553"/>
          </a:xfrm>
          <a:prstGeom prst="rect">
            <a:avLst/>
          </a:prstGeom>
        </p:spPr>
      </p:pic>
      <p:grpSp>
        <p:nvGrpSpPr>
          <p:cNvPr id="14" name="Group 13"/>
          <p:cNvGrpSpPr/>
          <p:nvPr/>
        </p:nvGrpSpPr>
        <p:grpSpPr>
          <a:xfrm>
            <a:off x="6636883" y="123561"/>
            <a:ext cx="2405910" cy="2743759"/>
            <a:chOff x="6644273" y="3864936"/>
            <a:chExt cx="2405910" cy="2743759"/>
          </a:xfrm>
        </p:grpSpPr>
        <p:pic>
          <p:nvPicPr>
            <p:cNvPr id="3" name="Picture 3" descr="84-CC cryosta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296" b="5482"/>
            <a:stretch/>
          </p:blipFill>
          <p:spPr bwMode="auto">
            <a:xfrm>
              <a:off x="6644273" y="3864936"/>
              <a:ext cx="2405910" cy="25603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46213" y="5957047"/>
              <a:ext cx="2403970" cy="651648"/>
            </a:xfrm>
            <a:prstGeom prst="rect">
              <a:avLst/>
            </a:prstGeom>
            <a:solidFill>
              <a:schemeClr val="bg1"/>
            </a:solidFill>
          </p:spPr>
          <p:txBody>
            <a:bodyPr wrap="square" rtlCol="0">
              <a:spAutoFit/>
            </a:bodyPr>
            <a:lstStyle/>
            <a:p>
              <a:r>
                <a:rPr lang="en-US" dirty="0" smtClean="0">
                  <a:solidFill>
                    <a:srgbClr val="FF0000"/>
                  </a:solidFill>
                </a:rPr>
                <a:t>Central calorimeter end view</a:t>
              </a:r>
              <a:endParaRPr lang="en-US" dirty="0">
                <a:solidFill>
                  <a:srgbClr val="FF0000"/>
                </a:solidFill>
              </a:endParaRPr>
            </a:p>
          </p:txBody>
        </p:sp>
        <p:sp>
          <p:nvSpPr>
            <p:cNvPr id="9" name="TextBox 8"/>
            <p:cNvSpPr txBox="1"/>
            <p:nvPr/>
          </p:nvSpPr>
          <p:spPr>
            <a:xfrm>
              <a:off x="7583040" y="5143155"/>
              <a:ext cx="457200" cy="307777"/>
            </a:xfrm>
            <a:prstGeom prst="rect">
              <a:avLst/>
            </a:prstGeom>
            <a:noFill/>
          </p:spPr>
          <p:txBody>
            <a:bodyPr wrap="square" rtlCol="0">
              <a:spAutoFit/>
            </a:bodyPr>
            <a:lstStyle/>
            <a:p>
              <a:r>
                <a:rPr lang="en-US" sz="1400" b="1" dirty="0" smtClean="0">
                  <a:solidFill>
                    <a:srgbClr val="FF0000"/>
                  </a:solidFill>
                </a:rPr>
                <a:t>EM</a:t>
              </a:r>
              <a:endParaRPr lang="en-US" sz="1400" b="1" dirty="0">
                <a:solidFill>
                  <a:srgbClr val="FF0000"/>
                </a:solidFill>
              </a:endParaRPr>
            </a:p>
          </p:txBody>
        </p:sp>
        <p:sp>
          <p:nvSpPr>
            <p:cNvPr id="10" name="TextBox 9"/>
            <p:cNvSpPr txBox="1"/>
            <p:nvPr/>
          </p:nvSpPr>
          <p:spPr>
            <a:xfrm>
              <a:off x="7621676" y="5360527"/>
              <a:ext cx="457200" cy="307777"/>
            </a:xfrm>
            <a:prstGeom prst="rect">
              <a:avLst/>
            </a:prstGeom>
            <a:noFill/>
          </p:spPr>
          <p:txBody>
            <a:bodyPr wrap="square" rtlCol="0">
              <a:spAutoFit/>
            </a:bodyPr>
            <a:lstStyle/>
            <a:p>
              <a:r>
                <a:rPr lang="en-US" sz="1400" b="1" dirty="0" smtClean="0">
                  <a:solidFill>
                    <a:srgbClr val="FF0000"/>
                  </a:solidFill>
                </a:rPr>
                <a:t>FH</a:t>
              </a:r>
              <a:endParaRPr lang="en-US" sz="1400" b="1" dirty="0">
                <a:solidFill>
                  <a:srgbClr val="FF0000"/>
                </a:solidFill>
              </a:endParaRPr>
            </a:p>
          </p:txBody>
        </p:sp>
        <p:sp>
          <p:nvSpPr>
            <p:cNvPr id="11" name="TextBox 10"/>
            <p:cNvSpPr txBox="1"/>
            <p:nvPr/>
          </p:nvSpPr>
          <p:spPr>
            <a:xfrm>
              <a:off x="7652424" y="5577899"/>
              <a:ext cx="457200" cy="307777"/>
            </a:xfrm>
            <a:prstGeom prst="rect">
              <a:avLst/>
            </a:prstGeom>
            <a:noFill/>
          </p:spPr>
          <p:txBody>
            <a:bodyPr wrap="square" rtlCol="0">
              <a:spAutoFit/>
            </a:bodyPr>
            <a:lstStyle/>
            <a:p>
              <a:r>
                <a:rPr lang="en-US" sz="1400" b="1" dirty="0" smtClean="0">
                  <a:solidFill>
                    <a:srgbClr val="FF0000"/>
                  </a:solidFill>
                </a:rPr>
                <a:t>CH</a:t>
              </a:r>
              <a:endParaRPr lang="en-US" sz="1400" b="1" dirty="0">
                <a:solidFill>
                  <a:srgbClr val="FF0000"/>
                </a:solidFill>
              </a:endParaRPr>
            </a:p>
          </p:txBody>
        </p:sp>
        <p:sp>
          <p:nvSpPr>
            <p:cNvPr id="12" name="TextBox 11"/>
            <p:cNvSpPr txBox="1"/>
            <p:nvPr/>
          </p:nvSpPr>
          <p:spPr>
            <a:xfrm>
              <a:off x="7074809" y="4175972"/>
              <a:ext cx="841113" cy="276999"/>
            </a:xfrm>
            <a:prstGeom prst="rect">
              <a:avLst/>
            </a:prstGeom>
            <a:noFill/>
          </p:spPr>
          <p:txBody>
            <a:bodyPr wrap="square" rtlCol="0">
              <a:spAutoFit/>
            </a:bodyPr>
            <a:lstStyle/>
            <a:p>
              <a:r>
                <a:rPr lang="en-US" sz="1200" b="1" dirty="0" smtClean="0">
                  <a:solidFill>
                    <a:srgbClr val="FF0000"/>
                  </a:solidFill>
                </a:rPr>
                <a:t>main ring</a:t>
              </a:r>
              <a:endParaRPr lang="en-US" sz="1200" b="1" dirty="0">
                <a:solidFill>
                  <a:srgbClr val="FF0000"/>
                </a:solidFill>
              </a:endParaRPr>
            </a:p>
          </p:txBody>
        </p:sp>
        <p:cxnSp>
          <p:nvCxnSpPr>
            <p:cNvPr id="13" name="Straight Arrow Connector 12"/>
            <p:cNvCxnSpPr/>
            <p:nvPr/>
          </p:nvCxnSpPr>
          <p:spPr>
            <a:xfrm flipV="1">
              <a:off x="7828370" y="4314471"/>
              <a:ext cx="211870"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675249" y="5500468"/>
            <a:ext cx="4740813" cy="707886"/>
          </a:xfrm>
          <a:prstGeom prst="rect">
            <a:avLst/>
          </a:prstGeom>
          <a:noFill/>
        </p:spPr>
        <p:txBody>
          <a:bodyPr wrap="square" rtlCol="0">
            <a:spAutoFit/>
          </a:bodyPr>
          <a:lstStyle/>
          <a:p>
            <a:r>
              <a:rPr lang="en-US" sz="2000" dirty="0" smtClean="0">
                <a:solidFill>
                  <a:srgbClr val="FFFF00"/>
                </a:solidFill>
              </a:rPr>
              <a:t>Resistive coat on signal pad boards to provide the 2KV drift field.</a:t>
            </a:r>
            <a:endParaRPr lang="en-US" sz="2000" dirty="0">
              <a:solidFill>
                <a:srgbClr val="FFFF00"/>
              </a:solidFill>
            </a:endParaRPr>
          </a:p>
        </p:txBody>
      </p:sp>
      <p:sp>
        <p:nvSpPr>
          <p:cNvPr id="17" name="Oval 16"/>
          <p:cNvSpPr/>
          <p:nvPr/>
        </p:nvSpPr>
        <p:spPr>
          <a:xfrm>
            <a:off x="8056995" y="547688"/>
            <a:ext cx="77360" cy="8075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8465516" y="6581001"/>
            <a:ext cx="661481" cy="276999"/>
          </a:xfrm>
          <a:prstGeom prst="rect">
            <a:avLst/>
          </a:prstGeom>
          <a:noFill/>
        </p:spPr>
        <p:txBody>
          <a:bodyPr wrap="square" rtlCol="0">
            <a:spAutoFit/>
          </a:bodyPr>
          <a:lstStyle/>
          <a:p>
            <a:pPr algn="r"/>
            <a:r>
              <a:rPr lang="en-US" sz="1200" dirty="0" smtClean="0">
                <a:solidFill>
                  <a:srgbClr val="FF6600"/>
                </a:solidFill>
              </a:rPr>
              <a:t>27</a:t>
            </a:r>
            <a:endParaRPr lang="en-US" sz="1200" dirty="0">
              <a:solidFill>
                <a:srgbClr val="FF6600"/>
              </a:solidFill>
            </a:endParaRPr>
          </a:p>
        </p:txBody>
      </p:sp>
    </p:spTree>
    <p:extLst>
      <p:ext uri="{BB962C8B-B14F-4D97-AF65-F5344CB8AC3E}">
        <p14:creationId xmlns:p14="http://schemas.microsoft.com/office/powerpoint/2010/main" val="24028176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visualmedia.fnal.gov/VMS_Site/gallery/stillphotos/1985/0700/85-0796C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7611" y="30509"/>
            <a:ext cx="3356149" cy="26852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0776" y="46052"/>
            <a:ext cx="2280949"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Oct. 1985</a:t>
            </a:r>
            <a:endParaRPr lang="en-US" dirty="0">
              <a:solidFill>
                <a:schemeClr val="bg1"/>
              </a:solidFill>
            </a:endParaRPr>
          </a:p>
        </p:txBody>
      </p:sp>
      <p:sp>
        <p:nvSpPr>
          <p:cNvPr id="7" name="TextBox 6"/>
          <p:cNvSpPr txBox="1"/>
          <p:nvPr/>
        </p:nvSpPr>
        <p:spPr>
          <a:xfrm>
            <a:off x="295275" y="752475"/>
            <a:ext cx="6086475" cy="1015663"/>
          </a:xfrm>
          <a:prstGeom prst="rect">
            <a:avLst/>
          </a:prstGeom>
          <a:noFill/>
        </p:spPr>
        <p:txBody>
          <a:bodyPr wrap="square" rtlCol="0">
            <a:spAutoFit/>
          </a:bodyPr>
          <a:lstStyle/>
          <a:p>
            <a:r>
              <a:rPr lang="en-US" sz="2000" dirty="0">
                <a:solidFill>
                  <a:srgbClr val="FFFF00"/>
                </a:solidFill>
              </a:rPr>
              <a:t>O</a:t>
            </a:r>
            <a:r>
              <a:rPr lang="en-US" sz="2000" dirty="0" smtClean="0">
                <a:solidFill>
                  <a:srgbClr val="FFFF00"/>
                </a:solidFill>
              </a:rPr>
              <a:t>n October 14, 1985, CDF recorded the first collisions at </a:t>
            </a:r>
            <a:r>
              <a:rPr lang="en-US" sz="2000" dirty="0" smtClean="0">
                <a:solidFill>
                  <a:srgbClr val="FFFF00"/>
                </a:solidFill>
              </a:rPr>
              <a:t>1.6 </a:t>
            </a:r>
            <a:r>
              <a:rPr lang="en-US" sz="2000" dirty="0" err="1" smtClean="0">
                <a:solidFill>
                  <a:srgbClr val="FFFF00"/>
                </a:solidFill>
              </a:rPr>
              <a:t>TeV</a:t>
            </a:r>
            <a:r>
              <a:rPr lang="en-US" sz="2000" dirty="0" smtClean="0">
                <a:solidFill>
                  <a:srgbClr val="FFFF00"/>
                </a:solidFill>
              </a:rPr>
              <a:t> in their partially complete detector.</a:t>
            </a:r>
          </a:p>
        </p:txBody>
      </p:sp>
      <p:pic>
        <p:nvPicPr>
          <p:cNvPr id="12" name="Picture 26" descr="http://www-visualmedia.fnal.gov/VMS_Site/gallery/stillphotos/1985/0700/85-0788-35.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6000"/>
                    </a14:imgEffect>
                    <a14:imgEffect>
                      <a14:brightnessContrast bright="-6000" contrast="22000"/>
                    </a14:imgEffect>
                  </a14:imgLayer>
                </a14:imgProps>
              </a:ext>
              <a:ext uri="{28A0092B-C50C-407E-A947-70E740481C1C}">
                <a14:useLocalDpi xmlns:a14="http://schemas.microsoft.com/office/drawing/2010/main" val="0"/>
              </a:ext>
            </a:extLst>
          </a:blip>
          <a:srcRect t="10706" r="9000" b="9367"/>
          <a:stretch>
            <a:fillRect/>
          </a:stretch>
        </p:blipFill>
        <p:spPr bwMode="auto">
          <a:xfrm>
            <a:off x="58132" y="2120449"/>
            <a:ext cx="5910939" cy="349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9"/>
          <p:cNvSpPr txBox="1">
            <a:spLocks noChangeArrowheads="1"/>
          </p:cNvSpPr>
          <p:nvPr/>
        </p:nvSpPr>
        <p:spPr bwMode="auto">
          <a:xfrm>
            <a:off x="2219238" y="2490104"/>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chemeClr val="tx1"/>
                </a:solidFill>
              </a:rPr>
              <a:t>Oct. 15, 1985</a:t>
            </a:r>
          </a:p>
        </p:txBody>
      </p:sp>
      <p:sp>
        <p:nvSpPr>
          <p:cNvPr id="14" name="TextBox 13"/>
          <p:cNvSpPr txBox="1"/>
          <p:nvPr/>
        </p:nvSpPr>
        <p:spPr>
          <a:xfrm>
            <a:off x="6055615" y="3678014"/>
            <a:ext cx="2667000" cy="707886"/>
          </a:xfrm>
          <a:prstGeom prst="rect">
            <a:avLst/>
          </a:prstGeom>
          <a:noFill/>
        </p:spPr>
        <p:txBody>
          <a:bodyPr wrap="square" rtlCol="0">
            <a:spAutoFit/>
          </a:bodyPr>
          <a:lstStyle/>
          <a:p>
            <a:r>
              <a:rPr lang="en-US" sz="2000" dirty="0">
                <a:solidFill>
                  <a:srgbClr val="FFFF00"/>
                </a:solidFill>
              </a:rPr>
              <a:t>Meanwhile at D0 …</a:t>
            </a:r>
          </a:p>
          <a:p>
            <a:endParaRPr lang="en-US" sz="2000" dirty="0"/>
          </a:p>
        </p:txBody>
      </p:sp>
      <p:sp>
        <p:nvSpPr>
          <p:cNvPr id="3" name="TextBox 2"/>
          <p:cNvSpPr txBox="1"/>
          <p:nvPr/>
        </p:nvSpPr>
        <p:spPr>
          <a:xfrm>
            <a:off x="419099" y="5753957"/>
            <a:ext cx="8200778" cy="1015663"/>
          </a:xfrm>
          <a:prstGeom prst="rect">
            <a:avLst/>
          </a:prstGeom>
          <a:noFill/>
        </p:spPr>
        <p:txBody>
          <a:bodyPr wrap="square" rtlCol="0">
            <a:spAutoFit/>
          </a:bodyPr>
          <a:lstStyle/>
          <a:p>
            <a:r>
              <a:rPr lang="en-US" sz="2000" dirty="0" smtClean="0">
                <a:solidFill>
                  <a:srgbClr val="FFFF00"/>
                </a:solidFill>
              </a:rPr>
              <a:t>CDF had first physics Run 0 in 1987 - 1988.  </a:t>
            </a:r>
            <a:endParaRPr lang="en-US" sz="2000" dirty="0" smtClean="0">
              <a:solidFill>
                <a:srgbClr val="FFFF00"/>
              </a:solidFill>
            </a:endParaRPr>
          </a:p>
          <a:p>
            <a:endParaRPr lang="en-US" sz="2000" dirty="0">
              <a:solidFill>
                <a:srgbClr val="FFFF00"/>
              </a:solidFill>
            </a:endParaRPr>
          </a:p>
          <a:p>
            <a:r>
              <a:rPr lang="en-US" sz="2000" dirty="0" smtClean="0">
                <a:solidFill>
                  <a:srgbClr val="FFFF00"/>
                </a:solidFill>
              </a:rPr>
              <a:t>D0 </a:t>
            </a:r>
            <a:r>
              <a:rPr lang="en-US" sz="2000" dirty="0" smtClean="0">
                <a:solidFill>
                  <a:srgbClr val="FFFF00"/>
                </a:solidFill>
              </a:rPr>
              <a:t>continued to build the detector from 1986 -- 1991</a:t>
            </a:r>
            <a:endParaRPr lang="en-US" sz="2000" dirty="0">
              <a:solidFill>
                <a:srgbClr val="FFFF00"/>
              </a:solidFill>
            </a:endParaRPr>
          </a:p>
        </p:txBody>
      </p:sp>
      <p:sp>
        <p:nvSpPr>
          <p:cNvPr id="10" name="TextBox 9"/>
          <p:cNvSpPr txBox="1"/>
          <p:nvPr/>
        </p:nvSpPr>
        <p:spPr>
          <a:xfrm>
            <a:off x="8465516" y="6581001"/>
            <a:ext cx="661481" cy="276999"/>
          </a:xfrm>
          <a:prstGeom prst="rect">
            <a:avLst/>
          </a:prstGeom>
          <a:noFill/>
        </p:spPr>
        <p:txBody>
          <a:bodyPr wrap="square" rtlCol="0">
            <a:spAutoFit/>
          </a:bodyPr>
          <a:lstStyle/>
          <a:p>
            <a:pPr algn="r"/>
            <a:r>
              <a:rPr lang="en-US" sz="1200" dirty="0" smtClean="0">
                <a:solidFill>
                  <a:srgbClr val="FF6600"/>
                </a:solidFill>
              </a:rPr>
              <a:t>26</a:t>
            </a:r>
            <a:endParaRPr lang="en-US" sz="1200" dirty="0">
              <a:solidFill>
                <a:srgbClr val="FF6600"/>
              </a:solidFill>
            </a:endParaRPr>
          </a:p>
        </p:txBody>
      </p:sp>
    </p:spTree>
    <p:extLst>
      <p:ext uri="{BB962C8B-B14F-4D97-AF65-F5344CB8AC3E}">
        <p14:creationId xmlns:p14="http://schemas.microsoft.com/office/powerpoint/2010/main" val="13653332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6" y="46052"/>
            <a:ext cx="4983642"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Accelerator performance</a:t>
            </a:r>
            <a:endParaRPr lang="en-US" dirty="0">
              <a:solidFill>
                <a:schemeClr val="bg1"/>
              </a:solidFill>
            </a:endParaRPr>
          </a:p>
        </p:txBody>
      </p:sp>
      <p:pic>
        <p:nvPicPr>
          <p:cNvPr id="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741" y="344789"/>
            <a:ext cx="3565525" cy="241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17"/>
          <p:cNvSpPr>
            <a:spLocks noChangeArrowheads="1"/>
          </p:cNvSpPr>
          <p:nvPr/>
        </p:nvSpPr>
        <p:spPr bwMode="auto">
          <a:xfrm>
            <a:off x="5611341" y="2229151"/>
            <a:ext cx="304800" cy="4572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7" name="Text Box 28"/>
          <p:cNvSpPr txBox="1">
            <a:spLocks noChangeArrowheads="1"/>
          </p:cNvSpPr>
          <p:nvPr/>
        </p:nvSpPr>
        <p:spPr bwMode="auto">
          <a:xfrm>
            <a:off x="5687541" y="1009951"/>
            <a:ext cx="1994126"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400" b="1" dirty="0">
                <a:solidFill>
                  <a:srgbClr val="FF0000"/>
                </a:solidFill>
              </a:rPr>
              <a:t>1</a:t>
            </a:r>
            <a:r>
              <a:rPr lang="en-US" altLang="en-US" sz="1400" b="1" baseline="30000" dirty="0">
                <a:solidFill>
                  <a:srgbClr val="FF0000"/>
                </a:solidFill>
              </a:rPr>
              <a:t>st</a:t>
            </a:r>
            <a:r>
              <a:rPr lang="en-US" altLang="en-US" sz="1400" b="1" dirty="0">
                <a:solidFill>
                  <a:srgbClr val="FF0000"/>
                </a:solidFill>
              </a:rPr>
              <a:t> CDF </a:t>
            </a:r>
            <a:r>
              <a:rPr lang="en-US" altLang="en-US" sz="1400" b="1" dirty="0" smtClean="0">
                <a:solidFill>
                  <a:srgbClr val="FF0000"/>
                </a:solidFill>
              </a:rPr>
              <a:t>run in 1988</a:t>
            </a:r>
            <a:endParaRPr lang="en-US" altLang="en-US" sz="1400" b="1" dirty="0">
              <a:solidFill>
                <a:srgbClr val="FF0000"/>
              </a:solidFill>
            </a:endParaRPr>
          </a:p>
        </p:txBody>
      </p:sp>
      <p:sp>
        <p:nvSpPr>
          <p:cNvPr id="8" name="Line 29"/>
          <p:cNvSpPr>
            <a:spLocks noChangeShapeType="1"/>
          </p:cNvSpPr>
          <p:nvPr/>
        </p:nvSpPr>
        <p:spPr bwMode="auto">
          <a:xfrm>
            <a:off x="5763741" y="1314751"/>
            <a:ext cx="0" cy="9144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Text Box 47"/>
          <p:cNvSpPr txBox="1">
            <a:spLocks noChangeArrowheads="1"/>
          </p:cNvSpPr>
          <p:nvPr/>
        </p:nvSpPr>
        <p:spPr bwMode="auto">
          <a:xfrm>
            <a:off x="6220941" y="338439"/>
            <a:ext cx="220980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tx1"/>
                </a:solidFill>
              </a:rPr>
              <a:t>Annual luminosity</a:t>
            </a:r>
          </a:p>
        </p:txBody>
      </p:sp>
      <p:sp>
        <p:nvSpPr>
          <p:cNvPr id="11" name="TextBox 10"/>
          <p:cNvSpPr txBox="1"/>
          <p:nvPr/>
        </p:nvSpPr>
        <p:spPr>
          <a:xfrm>
            <a:off x="285566" y="678309"/>
            <a:ext cx="5097175" cy="2246769"/>
          </a:xfrm>
          <a:prstGeom prst="rect">
            <a:avLst/>
          </a:prstGeom>
          <a:noFill/>
        </p:spPr>
        <p:txBody>
          <a:bodyPr wrap="square" rtlCol="0">
            <a:spAutoFit/>
          </a:bodyPr>
          <a:lstStyle/>
          <a:p>
            <a:r>
              <a:rPr lang="en-US" sz="2000" dirty="0">
                <a:solidFill>
                  <a:srgbClr val="FFFF00"/>
                </a:solidFill>
              </a:rPr>
              <a:t>The 5 year difference </a:t>
            </a:r>
            <a:r>
              <a:rPr lang="en-US" sz="2000" dirty="0" smtClean="0">
                <a:solidFill>
                  <a:srgbClr val="FFFF00"/>
                </a:solidFill>
              </a:rPr>
              <a:t>between CDF and D0 was </a:t>
            </a:r>
            <a:r>
              <a:rPr lang="en-US" sz="2000" dirty="0">
                <a:solidFill>
                  <a:srgbClr val="FFFF00"/>
                </a:solidFill>
              </a:rPr>
              <a:t>offset by the fantastic performance of the Accelerator </a:t>
            </a:r>
            <a:r>
              <a:rPr lang="en-US" sz="2000" dirty="0" smtClean="0">
                <a:solidFill>
                  <a:srgbClr val="FFFF00"/>
                </a:solidFill>
              </a:rPr>
              <a:t>Division.</a:t>
            </a:r>
          </a:p>
          <a:p>
            <a:endParaRPr lang="en-US" sz="2000" dirty="0">
              <a:solidFill>
                <a:srgbClr val="FFFF00"/>
              </a:solidFill>
            </a:endParaRPr>
          </a:p>
          <a:p>
            <a:r>
              <a:rPr lang="en-US" altLang="en-US" sz="2000" dirty="0" smtClean="0">
                <a:solidFill>
                  <a:srgbClr val="FFFF00"/>
                </a:solidFill>
              </a:rPr>
              <a:t>In </a:t>
            </a:r>
            <a:r>
              <a:rPr lang="en-US" altLang="en-US" sz="2000" dirty="0">
                <a:solidFill>
                  <a:srgbClr val="FFFF00"/>
                </a:solidFill>
              </a:rPr>
              <a:t>the end, we ran for 15 years and </a:t>
            </a:r>
            <a:r>
              <a:rPr lang="en-US" altLang="en-US" sz="2000" dirty="0" smtClean="0">
                <a:solidFill>
                  <a:srgbClr val="FFFF00"/>
                </a:solidFill>
              </a:rPr>
              <a:t>instead of the expected 30 pb</a:t>
            </a:r>
            <a:r>
              <a:rPr lang="en-US" altLang="en-US" sz="2000" baseline="30000" dirty="0" smtClean="0">
                <a:solidFill>
                  <a:srgbClr val="FFFF00"/>
                </a:solidFill>
                <a:latin typeface="Symbol" panose="05050102010706020507" pitchFamily="18" charset="2"/>
              </a:rPr>
              <a:t>-1</a:t>
            </a:r>
            <a:r>
              <a:rPr lang="en-US" altLang="en-US" sz="2000" dirty="0" smtClean="0">
                <a:solidFill>
                  <a:srgbClr val="FFFF00"/>
                </a:solidFill>
              </a:rPr>
              <a:t>, accumulated </a:t>
            </a:r>
            <a:r>
              <a:rPr lang="en-US" altLang="en-US" sz="2000" dirty="0">
                <a:solidFill>
                  <a:srgbClr val="FFFF00"/>
                </a:solidFill>
              </a:rPr>
              <a:t>~10,000 pb</a:t>
            </a:r>
            <a:r>
              <a:rPr lang="en-US" altLang="en-US" sz="2000" baseline="30000" dirty="0">
                <a:solidFill>
                  <a:srgbClr val="FFFF00"/>
                </a:solidFill>
                <a:latin typeface="Symbol" panose="05050102010706020507" pitchFamily="18" charset="2"/>
              </a:rPr>
              <a:t>-1</a:t>
            </a:r>
            <a:r>
              <a:rPr lang="en-US" altLang="en-US" sz="2000" dirty="0" smtClean="0">
                <a:solidFill>
                  <a:srgbClr val="FFFF00"/>
                </a:solidFill>
              </a:rPr>
              <a:t>.</a:t>
            </a:r>
            <a:endParaRPr lang="en-US" sz="2000" dirty="0">
              <a:solidFill>
                <a:srgbClr val="FFFF00"/>
              </a:solidFill>
            </a:endParaRPr>
          </a:p>
        </p:txBody>
      </p:sp>
      <p:sp>
        <p:nvSpPr>
          <p:cNvPr id="21" name="TextBox 20"/>
          <p:cNvSpPr txBox="1"/>
          <p:nvPr/>
        </p:nvSpPr>
        <p:spPr>
          <a:xfrm>
            <a:off x="6169688" y="2691879"/>
            <a:ext cx="2893925" cy="369332"/>
          </a:xfrm>
          <a:prstGeom prst="rect">
            <a:avLst/>
          </a:prstGeom>
          <a:noFill/>
        </p:spPr>
        <p:txBody>
          <a:bodyPr wrap="square" rtlCol="0">
            <a:spAutoFit/>
          </a:bodyPr>
          <a:lstStyle/>
          <a:p>
            <a:r>
              <a:rPr lang="en-US" b="1" dirty="0" smtClean="0">
                <a:solidFill>
                  <a:srgbClr val="FF0000"/>
                </a:solidFill>
              </a:rPr>
              <a:t>  Run I          ----- Run II ----</a:t>
            </a:r>
            <a:endParaRPr lang="en-US" b="1" dirty="0">
              <a:solidFill>
                <a:srgbClr val="FF0000"/>
              </a:solidFill>
            </a:endParaRPr>
          </a:p>
        </p:txBody>
      </p:sp>
      <p:pic>
        <p:nvPicPr>
          <p:cNvPr id="3074" name="Picture 2" descr="http://vms.fnal.gov/stillphotos/1989/0500/89-0519-1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27" r="7229"/>
          <a:stretch/>
        </p:blipFill>
        <p:spPr bwMode="auto">
          <a:xfrm>
            <a:off x="23200" y="4888967"/>
            <a:ext cx="1188720" cy="17355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vms.fnal.gov/stillphotos/2002/0600/02-0664-01D.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08" r="6730" b="16331"/>
          <a:stretch/>
        </p:blipFill>
        <p:spPr bwMode="auto">
          <a:xfrm>
            <a:off x="1321150" y="4887183"/>
            <a:ext cx="1188720" cy="17373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vms.fnal.gov/stillphotos/2010/0000/10-0032-23D.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579" t="4208" r="16420" b="41596"/>
          <a:stretch/>
        </p:blipFill>
        <p:spPr bwMode="auto">
          <a:xfrm>
            <a:off x="5128335" y="4882654"/>
            <a:ext cx="1280160" cy="17373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vms.fnal.gov/stillphotos/2013/0400/13-0418-08D.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9656" t="1" r="4028" b="40101"/>
          <a:stretch/>
        </p:blipFill>
        <p:spPr bwMode="auto">
          <a:xfrm>
            <a:off x="7831795" y="4886306"/>
            <a:ext cx="1280160" cy="173736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vms.fnal.gov/stillphotos/2010/0000/10-0017-17D.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469" t="2235" r="17756" b="39414"/>
          <a:stretch/>
        </p:blipFill>
        <p:spPr bwMode="auto">
          <a:xfrm>
            <a:off x="2607936" y="4909950"/>
            <a:ext cx="1219129" cy="170953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06796" y="3473857"/>
            <a:ext cx="8244043" cy="1323439"/>
          </a:xfrm>
          <a:prstGeom prst="rect">
            <a:avLst/>
          </a:prstGeom>
          <a:noFill/>
        </p:spPr>
        <p:txBody>
          <a:bodyPr wrap="square" rtlCol="0">
            <a:spAutoFit/>
          </a:bodyPr>
          <a:lstStyle/>
          <a:p>
            <a:r>
              <a:rPr lang="en-US" sz="2000" dirty="0" smtClean="0">
                <a:solidFill>
                  <a:srgbClr val="FFFF00"/>
                </a:solidFill>
              </a:rPr>
              <a:t>The D0 physics achievements rest on the outstanding work of the many people of the Accelerator Division led during the Tevatron years by      Rich Orr, Helen Edwards, John Peoples, Gerry Dugan, Steve Holmes,   John </a:t>
            </a:r>
            <a:r>
              <a:rPr lang="en-US" sz="2000" dirty="0" err="1" smtClean="0">
                <a:solidFill>
                  <a:srgbClr val="FFFF00"/>
                </a:solidFill>
              </a:rPr>
              <a:t>Marriner</a:t>
            </a:r>
            <a:r>
              <a:rPr lang="en-US" sz="2000" dirty="0" smtClean="0">
                <a:solidFill>
                  <a:srgbClr val="FFFF00"/>
                </a:solidFill>
              </a:rPr>
              <a:t>, Roger Dixon.</a:t>
            </a:r>
            <a:endParaRPr lang="en-US" sz="2000" dirty="0">
              <a:solidFill>
                <a:srgbClr val="FFFF00"/>
              </a:solidFill>
            </a:endParaRPr>
          </a:p>
        </p:txBody>
      </p: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95220" y="4887183"/>
            <a:ext cx="1155221" cy="1732831"/>
          </a:xfrm>
          <a:prstGeom prst="rect">
            <a:avLst/>
          </a:prstGeom>
        </p:spPr>
      </p:pic>
      <p:pic>
        <p:nvPicPr>
          <p:cNvPr id="3086" name="Picture 14" descr="http://vms.fnal.gov/stillphotos/2007/0100/07-0193-11D.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colorTemperature colorTemp="6300"/>
                    </a14:imgEffect>
                  </a14:imgLayer>
                </a14:imgProps>
              </a:ext>
              <a:ext uri="{28A0092B-C50C-407E-A947-70E740481C1C}">
                <a14:useLocalDpi xmlns:a14="http://schemas.microsoft.com/office/drawing/2010/main" val="0"/>
              </a:ext>
            </a:extLst>
          </a:blip>
          <a:srcRect l="5220" t="6089" r="4780" b="10577"/>
          <a:stretch/>
        </p:blipFill>
        <p:spPr bwMode="auto">
          <a:xfrm>
            <a:off x="6508500" y="4900582"/>
            <a:ext cx="1227759" cy="17052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482527" y="6585630"/>
            <a:ext cx="661481" cy="276999"/>
          </a:xfrm>
          <a:prstGeom prst="rect">
            <a:avLst/>
          </a:prstGeom>
          <a:noFill/>
        </p:spPr>
        <p:txBody>
          <a:bodyPr wrap="square" rtlCol="0">
            <a:spAutoFit/>
          </a:bodyPr>
          <a:lstStyle/>
          <a:p>
            <a:pPr algn="r"/>
            <a:r>
              <a:rPr lang="en-US" sz="1200" dirty="0" smtClean="0">
                <a:solidFill>
                  <a:srgbClr val="FF6600"/>
                </a:solidFill>
              </a:rPr>
              <a:t>25</a:t>
            </a:r>
            <a:endParaRPr lang="en-US" sz="1200" dirty="0">
              <a:solidFill>
                <a:srgbClr val="FF6600"/>
              </a:solidFill>
            </a:endParaRPr>
          </a:p>
        </p:txBody>
      </p:sp>
    </p:spTree>
    <p:extLst>
      <p:ext uri="{BB962C8B-B14F-4D97-AF65-F5344CB8AC3E}">
        <p14:creationId xmlns:p14="http://schemas.microsoft.com/office/powerpoint/2010/main" val="27932954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Users\grannis\Documents\dzero\pictures\construction_DAB.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7000" contrast="18000"/>
                    </a14:imgEffect>
                  </a14:imgLayer>
                </a14:imgProps>
              </a:ext>
              <a:ext uri="{28A0092B-C50C-407E-A947-70E740481C1C}">
                <a14:useLocalDpi xmlns:a14="http://schemas.microsoft.com/office/drawing/2010/main" val="0"/>
              </a:ext>
            </a:extLst>
          </a:blip>
          <a:srcRect l="1829" t="16230" r="2873" b="18986"/>
          <a:stretch/>
        </p:blipFill>
        <p:spPr bwMode="auto">
          <a:xfrm>
            <a:off x="89504" y="675257"/>
            <a:ext cx="2132793" cy="14630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Users\grannis\Documents\dzero\pictures\toroid_construction.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14000"/>
                    </a14:imgEffect>
                  </a14:imgLayer>
                </a14:imgProps>
              </a:ext>
              <a:ext uri="{28A0092B-C50C-407E-A947-70E740481C1C}">
                <a14:useLocalDpi xmlns:a14="http://schemas.microsoft.com/office/drawing/2010/main" val="0"/>
              </a:ext>
            </a:extLst>
          </a:blip>
          <a:srcRect l="19619" t="2074" r="7026" b="2064"/>
          <a:stretch/>
        </p:blipFill>
        <p:spPr bwMode="auto">
          <a:xfrm>
            <a:off x="2304339" y="187486"/>
            <a:ext cx="1371600" cy="18914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C:\Users\grannis\Documents\dzero\pictures\toroids complete_1988.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4000"/>
                    </a14:imgEffect>
                  </a14:imgLayer>
                </a14:imgProps>
              </a:ext>
              <a:ext uri="{28A0092B-C50C-407E-A947-70E740481C1C}">
                <a14:useLocalDpi xmlns:a14="http://schemas.microsoft.com/office/drawing/2010/main" val="0"/>
              </a:ext>
            </a:extLst>
          </a:blip>
          <a:srcRect l="18741" t="748" r="16323" b="673"/>
          <a:stretch/>
        </p:blipFill>
        <p:spPr bwMode="auto">
          <a:xfrm>
            <a:off x="3789500" y="124365"/>
            <a:ext cx="1645920" cy="19771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Users\grannis\Documents\dzero\pictures\run1_PDTextrusion.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233" t="25690" r="25054" b="11793"/>
          <a:stretch/>
        </p:blipFill>
        <p:spPr bwMode="auto">
          <a:xfrm>
            <a:off x="5548981" y="169349"/>
            <a:ext cx="1463040" cy="18871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grannis\Documents\dzero\pictures\run1_PDT_chmbr.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232" t="36036" r="24548" b="20269"/>
          <a:stretch/>
        </p:blipFill>
        <p:spPr bwMode="auto">
          <a:xfrm>
            <a:off x="-1867" y="2318274"/>
            <a:ext cx="173736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C:\Users\grannis\Documents\dzero\pictures\ECMH signal board.jp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bright="-8000"/>
                    </a14:imgEffect>
                  </a14:imgLayer>
                </a14:imgProps>
              </a:ext>
              <a:ext uri="{28A0092B-C50C-407E-A947-70E740481C1C}">
                <a14:useLocalDpi xmlns:a14="http://schemas.microsoft.com/office/drawing/2010/main" val="0"/>
              </a:ext>
            </a:extLst>
          </a:blip>
          <a:srcRect l="710" t="19476" r="-710" b="18206"/>
          <a:stretch/>
        </p:blipFill>
        <p:spPr bwMode="auto">
          <a:xfrm>
            <a:off x="5801739" y="2245659"/>
            <a:ext cx="140430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run1_CCsignal-ga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1765" t="28206" r="11765" b="26658"/>
          <a:stretch/>
        </p:blipFill>
        <p:spPr bwMode="auto">
          <a:xfrm>
            <a:off x="7318194" y="2201473"/>
            <a:ext cx="1575583"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C:\Users\grannis\Documents\dzero\pictures\ecih.jp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rightnessContrast bright="-8000" contrast="10000"/>
                    </a14:imgEffect>
                  </a14:imgLayer>
                </a14:imgProps>
              </a:ext>
              <a:ext uri="{28A0092B-C50C-407E-A947-70E740481C1C}">
                <a14:useLocalDpi xmlns:a14="http://schemas.microsoft.com/office/drawing/2010/main" val="0"/>
              </a:ext>
            </a:extLst>
          </a:blip>
          <a:srcRect l="7534" r="2998"/>
          <a:stretch/>
        </p:blipFill>
        <p:spPr bwMode="auto">
          <a:xfrm>
            <a:off x="84841" y="3936431"/>
            <a:ext cx="1299578" cy="14832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run1_CCFHmodule"/>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sharpenSoften amount="22000"/>
                    </a14:imgEffect>
                    <a14:imgEffect>
                      <a14:brightnessContrast bright="13000" contrast="18000"/>
                    </a14:imgEffect>
                  </a14:imgLayer>
                </a14:imgProps>
              </a:ext>
              <a:ext uri="{28A0092B-C50C-407E-A947-70E740481C1C}">
                <a14:useLocalDpi xmlns:a14="http://schemas.microsoft.com/office/drawing/2010/main" val="0"/>
              </a:ext>
            </a:extLst>
          </a:blip>
          <a:srcRect l="13600" t="25642" r="10339" b="35158"/>
          <a:stretch/>
        </p:blipFill>
        <p:spPr bwMode="auto">
          <a:xfrm>
            <a:off x="1466963" y="3971413"/>
            <a:ext cx="2061297"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d0_cc"/>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sharpenSoften amount="18000"/>
                    </a14:imgEffect>
                    <a14:imgEffect>
                      <a14:brightnessContrast bright="-19000" contrast="20000"/>
                    </a14:imgEffect>
                  </a14:imgLayer>
                </a14:imgProps>
              </a:ext>
              <a:ext uri="{28A0092B-C50C-407E-A947-70E740481C1C}">
                <a14:useLocalDpi xmlns:a14="http://schemas.microsoft.com/office/drawing/2010/main" val="0"/>
              </a:ext>
            </a:extLst>
          </a:blip>
          <a:srcRect t="3527" b="17483"/>
          <a:stretch/>
        </p:blipFill>
        <p:spPr bwMode="auto">
          <a:xfrm>
            <a:off x="3634282" y="3971413"/>
            <a:ext cx="2834757" cy="277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grannis\Documents\dzero\pictures\d0_cal_in_mu2.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rightnessContrast bright="-1000" contrast="6000"/>
                    </a14:imgEffect>
                  </a14:imgLayer>
                </a14:imgProps>
              </a:ext>
              <a:ext uri="{28A0092B-C50C-407E-A947-70E740481C1C}">
                <a14:useLocalDpi xmlns:a14="http://schemas.microsoft.com/office/drawing/2010/main" val="0"/>
              </a:ext>
            </a:extLst>
          </a:blip>
          <a:srcRect/>
          <a:stretch>
            <a:fillRect/>
          </a:stretch>
        </p:blipFill>
        <p:spPr bwMode="auto">
          <a:xfrm>
            <a:off x="6741170" y="3746290"/>
            <a:ext cx="2265209" cy="29070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grannis\Documents\dzero\pictures\run1_CDC.jp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12181" t="17351" r="16498" b="20592"/>
          <a:stretch/>
        </p:blipFill>
        <p:spPr bwMode="auto">
          <a:xfrm rot="-5400000">
            <a:off x="2097763" y="2016190"/>
            <a:ext cx="173736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C:\Users\grannis\Documents\dzero\pictures\run1_CDC-TRD_in_can.jpg"/>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rightnessContrast bright="22000" contrast="12000"/>
                    </a14:imgEffect>
                  </a14:imgLayer>
                </a14:imgProps>
              </a:ext>
              <a:ext uri="{28A0092B-C50C-407E-A947-70E740481C1C}">
                <a14:useLocalDpi xmlns:a14="http://schemas.microsoft.com/office/drawing/2010/main" val="0"/>
              </a:ext>
            </a:extLst>
          </a:blip>
          <a:srcRect l="6387" t="21518" r="8623" b="15961"/>
          <a:stretch/>
        </p:blipFill>
        <p:spPr bwMode="auto">
          <a:xfrm>
            <a:off x="4130159" y="2249390"/>
            <a:ext cx="1559425" cy="15941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0776" y="46052"/>
            <a:ext cx="2328574"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1986 – 1991</a:t>
            </a:r>
            <a:endParaRPr lang="en-US" dirty="0">
              <a:solidFill>
                <a:schemeClr val="bg1"/>
              </a:solidFill>
            </a:endParaRPr>
          </a:p>
        </p:txBody>
      </p:sp>
      <p:pic>
        <p:nvPicPr>
          <p:cNvPr id="16" name="Picture 4" descr="C:\Users\grannis\Documents\dzero\pictures\samus.jpg"/>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sharpenSoften amount="12000"/>
                    </a14:imgEffect>
                    <a14:imgEffect>
                      <a14:colorTemperature colorTemp="7000"/>
                    </a14:imgEffect>
                    <a14:imgEffect>
                      <a14:brightnessContrast bright="-17000" contrast="6000"/>
                    </a14:imgEffect>
                  </a14:imgLayer>
                </a14:imgProps>
              </a:ext>
              <a:ext uri="{28A0092B-C50C-407E-A947-70E740481C1C}">
                <a14:useLocalDpi xmlns:a14="http://schemas.microsoft.com/office/drawing/2010/main" val="0"/>
              </a:ext>
            </a:extLst>
          </a:blip>
          <a:srcRect l="6508" t="25058" r="10486" b="8964"/>
          <a:stretch/>
        </p:blipFill>
        <p:spPr bwMode="auto">
          <a:xfrm rot="5400000">
            <a:off x="7091979" y="38609"/>
            <a:ext cx="2011680" cy="201168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25664" y="5597582"/>
            <a:ext cx="3443419" cy="1200329"/>
          </a:xfrm>
          <a:prstGeom prst="rect">
            <a:avLst/>
          </a:prstGeom>
          <a:noFill/>
        </p:spPr>
        <p:txBody>
          <a:bodyPr wrap="square" rtlCol="0">
            <a:spAutoFit/>
          </a:bodyPr>
          <a:lstStyle/>
          <a:p>
            <a:r>
              <a:rPr lang="en-US" dirty="0" smtClean="0">
                <a:solidFill>
                  <a:srgbClr val="FFFF00"/>
                </a:solidFill>
              </a:rPr>
              <a:t>As with of one’s children – these photos are reminders of growth and sleepless nights, of interest only to the proud parents</a:t>
            </a:r>
            <a:endParaRPr lang="en-US" dirty="0">
              <a:solidFill>
                <a:srgbClr val="FFFF00"/>
              </a:solidFill>
            </a:endParaRPr>
          </a:p>
        </p:txBody>
      </p:sp>
      <p:sp>
        <p:nvSpPr>
          <p:cNvPr id="18" name="TextBox 17"/>
          <p:cNvSpPr txBox="1"/>
          <p:nvPr/>
        </p:nvSpPr>
        <p:spPr>
          <a:xfrm>
            <a:off x="8482527" y="6585630"/>
            <a:ext cx="661481" cy="276999"/>
          </a:xfrm>
          <a:prstGeom prst="rect">
            <a:avLst/>
          </a:prstGeom>
          <a:noFill/>
        </p:spPr>
        <p:txBody>
          <a:bodyPr wrap="square" rtlCol="0">
            <a:spAutoFit/>
          </a:bodyPr>
          <a:lstStyle/>
          <a:p>
            <a:pPr algn="r"/>
            <a:r>
              <a:rPr lang="en-US" sz="1200" dirty="0" smtClean="0">
                <a:solidFill>
                  <a:srgbClr val="FF6600"/>
                </a:solidFill>
              </a:rPr>
              <a:t>24</a:t>
            </a:r>
            <a:endParaRPr lang="en-US" sz="1200" dirty="0">
              <a:solidFill>
                <a:srgbClr val="FF6600"/>
              </a:solidFill>
            </a:endParaRPr>
          </a:p>
        </p:txBody>
      </p:sp>
    </p:spTree>
    <p:extLst>
      <p:ext uri="{BB962C8B-B14F-4D97-AF65-F5344CB8AC3E}">
        <p14:creationId xmlns:p14="http://schemas.microsoft.com/office/powerpoint/2010/main" val="11695032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rollin-1992"/>
          <p:cNvPicPr>
            <a:picLocks noChangeAspect="1" noChangeArrowheads="1"/>
          </p:cNvPicPr>
          <p:nvPr/>
        </p:nvPicPr>
        <p:blipFill rotWithShape="1">
          <a:blip r:embed="rId3">
            <a:lum contrast="10000"/>
            <a:extLst>
              <a:ext uri="{28A0092B-C50C-407E-A947-70E740481C1C}">
                <a14:useLocalDpi xmlns:a14="http://schemas.microsoft.com/office/drawing/2010/main" val="0"/>
              </a:ext>
            </a:extLst>
          </a:blip>
          <a:srcRect t="6487" r="3606" b="8109"/>
          <a:stretch/>
        </p:blipFill>
        <p:spPr bwMode="auto">
          <a:xfrm>
            <a:off x="0" y="916629"/>
            <a:ext cx="4480560" cy="440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http://www-visualmedia.fnal.gov/VMS_Site/gallery/stillphotos/1992/0200/92-0297.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9000"/>
                    </a14:imgEffect>
                    <a14:imgEffect>
                      <a14:brightnessContrast bright="-13000" contrast="14000"/>
                    </a14:imgEffect>
                  </a14:imgLayer>
                </a14:imgProps>
              </a:ext>
              <a:ext uri="{28A0092B-C50C-407E-A947-70E740481C1C}">
                <a14:useLocalDpi xmlns:a14="http://schemas.microsoft.com/office/drawing/2010/main" val="0"/>
              </a:ext>
            </a:extLst>
          </a:blip>
          <a:srcRect/>
          <a:stretch>
            <a:fillRect/>
          </a:stretch>
        </p:blipFill>
        <p:spPr bwMode="auto">
          <a:xfrm>
            <a:off x="4622162" y="3048000"/>
            <a:ext cx="4502894"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p:cNvSpPr txBox="1">
            <a:spLocks noChangeArrowheads="1"/>
          </p:cNvSpPr>
          <p:nvPr/>
        </p:nvSpPr>
        <p:spPr bwMode="auto">
          <a:xfrm>
            <a:off x="4622162" y="741818"/>
            <a:ext cx="4217038" cy="1015663"/>
          </a:xfrm>
          <a:prstGeom prst="rect">
            <a:avLst/>
          </a:prstGeom>
          <a:noFill/>
          <a:ln>
            <a:noFill/>
          </a:ln>
          <a:effectLst/>
        </p:spPr>
        <p:txBody>
          <a:bodyPr wrap="square">
            <a:spAutoFit/>
          </a:bodyPr>
          <a:lstStyle/>
          <a:p>
            <a:pPr>
              <a:spcBef>
                <a:spcPct val="50000"/>
              </a:spcBef>
            </a:pPr>
            <a:r>
              <a:rPr lang="en-US" altLang="en-US" sz="2000" dirty="0">
                <a:solidFill>
                  <a:srgbClr val="FFFF00"/>
                </a:solidFill>
              </a:rPr>
              <a:t>Feb. 14, 1992:  DØ gathers to help push the detector into the collision hall</a:t>
            </a:r>
          </a:p>
        </p:txBody>
      </p:sp>
      <p:sp>
        <p:nvSpPr>
          <p:cNvPr id="5" name="Text Box 8"/>
          <p:cNvSpPr txBox="1">
            <a:spLocks noChangeArrowheads="1"/>
          </p:cNvSpPr>
          <p:nvPr/>
        </p:nvSpPr>
        <p:spPr bwMode="auto">
          <a:xfrm>
            <a:off x="0" y="5906869"/>
            <a:ext cx="4291012" cy="707886"/>
          </a:xfrm>
          <a:prstGeom prst="rect">
            <a:avLst/>
          </a:prstGeom>
          <a:noFill/>
          <a:ln>
            <a:noFill/>
          </a:ln>
          <a:effectLst/>
        </p:spPr>
        <p:txBody>
          <a:bodyPr wrap="square">
            <a:spAutoFit/>
          </a:bodyPr>
          <a:lstStyle/>
          <a:p>
            <a:pPr algn="r">
              <a:spcBef>
                <a:spcPct val="50000"/>
              </a:spcBef>
            </a:pPr>
            <a:r>
              <a:rPr lang="en-US" altLang="en-US" sz="2000" dirty="0">
                <a:solidFill>
                  <a:srgbClr val="FFFF00"/>
                </a:solidFill>
              </a:rPr>
              <a:t>Feb. </a:t>
            </a:r>
            <a:r>
              <a:rPr lang="en-US" altLang="en-US" sz="2000" dirty="0" smtClean="0">
                <a:solidFill>
                  <a:srgbClr val="FFFF00"/>
                </a:solidFill>
              </a:rPr>
              <a:t>15, 1992; </a:t>
            </a:r>
            <a:r>
              <a:rPr lang="en-US" altLang="en-US" sz="2000" dirty="0">
                <a:solidFill>
                  <a:srgbClr val="FFFF00"/>
                </a:solidFill>
              </a:rPr>
              <a:t>at rest in collision </a:t>
            </a:r>
            <a:r>
              <a:rPr lang="en-US" altLang="en-US" sz="2000" dirty="0" smtClean="0">
                <a:solidFill>
                  <a:srgbClr val="FFFF00"/>
                </a:solidFill>
              </a:rPr>
              <a:t>hall.     6 </a:t>
            </a:r>
            <a:r>
              <a:rPr lang="en-US" altLang="en-US" sz="2000" dirty="0">
                <a:solidFill>
                  <a:srgbClr val="FFFF00"/>
                </a:solidFill>
              </a:rPr>
              <a:t>inches to spare under the lintel !</a:t>
            </a:r>
          </a:p>
        </p:txBody>
      </p:sp>
      <p:sp>
        <p:nvSpPr>
          <p:cNvPr id="6" name="TextBox 5"/>
          <p:cNvSpPr txBox="1"/>
          <p:nvPr/>
        </p:nvSpPr>
        <p:spPr>
          <a:xfrm>
            <a:off x="90775" y="46052"/>
            <a:ext cx="3324777"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1992 – Roll in</a:t>
            </a:r>
            <a:endParaRPr lang="en-US" dirty="0">
              <a:solidFill>
                <a:schemeClr val="bg1"/>
              </a:solidFill>
            </a:endParaRPr>
          </a:p>
        </p:txBody>
      </p:sp>
      <p:sp>
        <p:nvSpPr>
          <p:cNvPr id="7" name="TextBox 6"/>
          <p:cNvSpPr txBox="1"/>
          <p:nvPr/>
        </p:nvSpPr>
        <p:spPr>
          <a:xfrm>
            <a:off x="8482527" y="6585630"/>
            <a:ext cx="661481" cy="276999"/>
          </a:xfrm>
          <a:prstGeom prst="rect">
            <a:avLst/>
          </a:prstGeom>
          <a:noFill/>
        </p:spPr>
        <p:txBody>
          <a:bodyPr wrap="square" rtlCol="0">
            <a:spAutoFit/>
          </a:bodyPr>
          <a:lstStyle/>
          <a:p>
            <a:pPr algn="r"/>
            <a:r>
              <a:rPr lang="en-US" sz="1200" dirty="0" smtClean="0">
                <a:solidFill>
                  <a:srgbClr val="FF6600"/>
                </a:solidFill>
              </a:rPr>
              <a:t>23</a:t>
            </a:r>
            <a:endParaRPr lang="en-US" sz="1200" dirty="0">
              <a:solidFill>
                <a:srgbClr val="FF6600"/>
              </a:solidFill>
            </a:endParaRPr>
          </a:p>
        </p:txBody>
      </p:sp>
    </p:spTree>
    <p:extLst>
      <p:ext uri="{BB962C8B-B14F-4D97-AF65-F5344CB8AC3E}">
        <p14:creationId xmlns:p14="http://schemas.microsoft.com/office/powerpoint/2010/main" val="701789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file:///C:/DOCUME~1/PAULGR~1/LOCALS~1/Temp/DZeros1stRun1Collision-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8000"/>
                    </a14:imgEffect>
                  </a14:imgLayer>
                </a14:imgProps>
              </a:ext>
              <a:ext uri="{28A0092B-C50C-407E-A947-70E740481C1C}">
                <a14:useLocalDpi xmlns:a14="http://schemas.microsoft.com/office/drawing/2010/main" val="0"/>
              </a:ext>
            </a:extLst>
          </a:blip>
          <a:srcRect l="12715" t="1176" r="12715" b="11757"/>
          <a:stretch>
            <a:fillRect/>
          </a:stretch>
        </p:blipFill>
        <p:spPr bwMode="auto">
          <a:xfrm>
            <a:off x="4191000" y="109940"/>
            <a:ext cx="4800600" cy="432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p:nvSpPr>
        <p:spPr bwMode="auto">
          <a:xfrm>
            <a:off x="4113454" y="4769584"/>
            <a:ext cx="4862226"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dirty="0">
                <a:solidFill>
                  <a:srgbClr val="FFFF00"/>
                </a:solidFill>
              </a:rPr>
              <a:t>May 12, 1992:  First pp collisions in DØ.  </a:t>
            </a:r>
            <a:endParaRPr lang="en-US" altLang="en-US" sz="2000" dirty="0" smtClean="0">
              <a:solidFill>
                <a:srgbClr val="FFFF00"/>
              </a:solidFill>
            </a:endParaRPr>
          </a:p>
          <a:p>
            <a:pPr>
              <a:spcBef>
                <a:spcPct val="50000"/>
              </a:spcBef>
            </a:pPr>
            <a:r>
              <a:rPr lang="en-US" altLang="en-US" sz="2000" dirty="0" smtClean="0">
                <a:solidFill>
                  <a:srgbClr val="FFFF00"/>
                </a:solidFill>
              </a:rPr>
              <a:t>Almost </a:t>
            </a:r>
            <a:r>
              <a:rPr lang="en-US" altLang="en-US" sz="2000" dirty="0">
                <a:solidFill>
                  <a:srgbClr val="FFFF00"/>
                </a:solidFill>
              </a:rPr>
              <a:t>9 years to form the collaboration, design, test, build, install and debug and ~$75M EQ funds (+R&amp;D, </a:t>
            </a:r>
            <a:r>
              <a:rPr lang="en-US" altLang="en-US" sz="2000" dirty="0" smtClean="0">
                <a:solidFill>
                  <a:srgbClr val="FFFF00"/>
                </a:solidFill>
              </a:rPr>
              <a:t>SWF, operations)</a:t>
            </a:r>
            <a:endParaRPr lang="en-US" altLang="en-US" sz="2000" dirty="0">
              <a:solidFill>
                <a:srgbClr val="FFFF00"/>
              </a:solidFill>
            </a:endParaRPr>
          </a:p>
        </p:txBody>
      </p:sp>
      <p:pic>
        <p:nvPicPr>
          <p:cNvPr id="5" name="Picture 10" descr="C:\Users\grannis\Documents\dzero\pictures\ctrl_rm_4-12-92.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18000"/>
                    </a14:imgEffect>
                    <a14:imgEffect>
                      <a14:colorTemperature colorTemp="7400"/>
                    </a14:imgEffect>
                    <a14:imgEffect>
                      <a14:brightnessContrast bright="-9000" contrast="17000"/>
                    </a14:imgEffect>
                  </a14:imgLayer>
                </a14:imgProps>
              </a:ext>
              <a:ext uri="{28A0092B-C50C-407E-A947-70E740481C1C}">
                <a14:useLocalDpi xmlns:a14="http://schemas.microsoft.com/office/drawing/2010/main" val="0"/>
              </a:ext>
            </a:extLst>
          </a:blip>
          <a:srcRect l="2278" t="2074" r="3469" b="7621"/>
          <a:stretch/>
        </p:blipFill>
        <p:spPr bwMode="auto">
          <a:xfrm rot="5400000">
            <a:off x="420819" y="1658930"/>
            <a:ext cx="3226110" cy="38861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0775" y="46052"/>
            <a:ext cx="3324777"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1992 – Collisions</a:t>
            </a:r>
            <a:endParaRPr lang="en-US" dirty="0">
              <a:solidFill>
                <a:schemeClr val="bg1"/>
              </a:solidFill>
            </a:endParaRPr>
          </a:p>
        </p:txBody>
      </p:sp>
      <p:sp>
        <p:nvSpPr>
          <p:cNvPr id="7" name="TextBox 6"/>
          <p:cNvSpPr txBox="1"/>
          <p:nvPr/>
        </p:nvSpPr>
        <p:spPr>
          <a:xfrm>
            <a:off x="6528462" y="4561866"/>
            <a:ext cx="647137" cy="369332"/>
          </a:xfrm>
          <a:prstGeom prst="rect">
            <a:avLst/>
          </a:prstGeom>
          <a:noFill/>
        </p:spPr>
        <p:txBody>
          <a:bodyPr wrap="square" rtlCol="0">
            <a:spAutoFit/>
          </a:bodyPr>
          <a:lstStyle/>
          <a:p>
            <a:r>
              <a:rPr lang="en-US" dirty="0" smtClean="0">
                <a:solidFill>
                  <a:srgbClr val="FFFF00"/>
                </a:solidFill>
              </a:rPr>
              <a:t>_</a:t>
            </a:r>
            <a:endParaRPr lang="en-US" dirty="0">
              <a:solidFill>
                <a:srgbClr val="FFFF00"/>
              </a:solidFill>
            </a:endParaRPr>
          </a:p>
        </p:txBody>
      </p:sp>
      <p:sp>
        <p:nvSpPr>
          <p:cNvPr id="8" name="TextBox 7"/>
          <p:cNvSpPr txBox="1"/>
          <p:nvPr/>
        </p:nvSpPr>
        <p:spPr>
          <a:xfrm>
            <a:off x="8482527" y="6585630"/>
            <a:ext cx="661481" cy="276999"/>
          </a:xfrm>
          <a:prstGeom prst="rect">
            <a:avLst/>
          </a:prstGeom>
          <a:noFill/>
        </p:spPr>
        <p:txBody>
          <a:bodyPr wrap="square" rtlCol="0">
            <a:spAutoFit/>
          </a:bodyPr>
          <a:lstStyle/>
          <a:p>
            <a:pPr algn="r"/>
            <a:r>
              <a:rPr lang="en-US" sz="1200" dirty="0" smtClean="0">
                <a:solidFill>
                  <a:srgbClr val="FF6600"/>
                </a:solidFill>
              </a:rPr>
              <a:t>22</a:t>
            </a:r>
            <a:endParaRPr lang="en-US" sz="1200" dirty="0">
              <a:solidFill>
                <a:srgbClr val="FF6600"/>
              </a:solidFill>
            </a:endParaRPr>
          </a:p>
        </p:txBody>
      </p:sp>
    </p:spTree>
    <p:extLst>
      <p:ext uri="{BB962C8B-B14F-4D97-AF65-F5344CB8AC3E}">
        <p14:creationId xmlns:p14="http://schemas.microsoft.com/office/powerpoint/2010/main" val="26710080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5" y="46052"/>
            <a:ext cx="5327386"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Meanwhile back in 1988</a:t>
            </a:r>
            <a:endParaRPr lang="en-US" sz="3200" dirty="0">
              <a:solidFill>
                <a:schemeClr val="bg1"/>
              </a:solidFill>
            </a:endParaRPr>
          </a:p>
        </p:txBody>
      </p:sp>
      <p:sp>
        <p:nvSpPr>
          <p:cNvPr id="3" name="TextBox 2"/>
          <p:cNvSpPr txBox="1"/>
          <p:nvPr/>
        </p:nvSpPr>
        <p:spPr>
          <a:xfrm>
            <a:off x="87798" y="698165"/>
            <a:ext cx="7677108" cy="3785652"/>
          </a:xfrm>
          <a:prstGeom prst="rect">
            <a:avLst/>
          </a:prstGeom>
          <a:noFill/>
        </p:spPr>
        <p:txBody>
          <a:bodyPr wrap="square" rtlCol="0">
            <a:spAutoFit/>
          </a:bodyPr>
          <a:lstStyle/>
          <a:p>
            <a:r>
              <a:rPr lang="en-US" sz="2000" dirty="0" smtClean="0">
                <a:solidFill>
                  <a:srgbClr val="FFFF00"/>
                </a:solidFill>
              </a:rPr>
              <a:t>Directorate announced plan to upgrade the collider complex – Main Injector, </a:t>
            </a:r>
            <a:r>
              <a:rPr lang="en-US" sz="2000" dirty="0" smtClean="0">
                <a:solidFill>
                  <a:srgbClr val="FFFF00"/>
                </a:solidFill>
              </a:rPr>
              <a:t>accumulate more </a:t>
            </a:r>
            <a:r>
              <a:rPr lang="en-US" sz="2000" dirty="0" err="1" smtClean="0">
                <a:solidFill>
                  <a:srgbClr val="FFFF00"/>
                </a:solidFill>
              </a:rPr>
              <a:t>pbars</a:t>
            </a:r>
            <a:r>
              <a:rPr lang="en-US" sz="2000" dirty="0" smtClean="0">
                <a:solidFill>
                  <a:srgbClr val="FFFF00"/>
                </a:solidFill>
              </a:rPr>
              <a:t>, helical Tevatron orbits, more bunches – and asked for experiments’ plans.</a:t>
            </a:r>
          </a:p>
          <a:p>
            <a:endParaRPr lang="en-US" sz="2000" dirty="0">
              <a:solidFill>
                <a:srgbClr val="FFFF00"/>
              </a:solidFill>
            </a:endParaRPr>
          </a:p>
          <a:p>
            <a:r>
              <a:rPr lang="en-US" sz="2000" dirty="0" smtClean="0">
                <a:solidFill>
                  <a:srgbClr val="FFFF00"/>
                </a:solidFill>
              </a:rPr>
              <a:t>Four years before its first collisions, D0 proposed the upgrade for Run II – to add a solenoid magnet, completely new tracker, improved calorimeter and muon detectors to accommodate shorter bunch crossing </a:t>
            </a:r>
            <a:r>
              <a:rPr lang="en-US" sz="2000" dirty="0" smtClean="0">
                <a:solidFill>
                  <a:srgbClr val="FFFF00"/>
                </a:solidFill>
              </a:rPr>
              <a:t>times, new trigger due to higher luminosity.</a:t>
            </a:r>
            <a:endParaRPr lang="en-US" sz="2000" dirty="0" smtClean="0">
              <a:solidFill>
                <a:srgbClr val="FFFF00"/>
              </a:solidFill>
            </a:endParaRPr>
          </a:p>
          <a:p>
            <a:endParaRPr lang="en-US" sz="2000" dirty="0">
              <a:solidFill>
                <a:srgbClr val="FFFF00"/>
              </a:solidFill>
            </a:endParaRPr>
          </a:p>
          <a:p>
            <a:r>
              <a:rPr lang="en-US" sz="2000" dirty="0" smtClean="0">
                <a:solidFill>
                  <a:srgbClr val="FFFF00"/>
                </a:solidFill>
              </a:rPr>
              <a:t>Lots of pushback from PAC  (“You can’t do tracking with just 8 stations”,  “Why do you want a magnet?” ).   Final approval only after Run I ended !</a:t>
            </a:r>
            <a:endParaRPr lang="en-US" sz="2000" dirty="0">
              <a:solidFill>
                <a:srgbClr val="FFFF00"/>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5405" b="726"/>
          <a:stretch/>
        </p:blipFill>
        <p:spPr>
          <a:xfrm>
            <a:off x="68233" y="4882263"/>
            <a:ext cx="1200150" cy="168985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1295" r="12947"/>
          <a:stretch/>
        </p:blipFill>
        <p:spPr>
          <a:xfrm>
            <a:off x="1405715" y="4882263"/>
            <a:ext cx="1280160" cy="1689853"/>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1508" r="1912"/>
          <a:stretch/>
        </p:blipFill>
        <p:spPr>
          <a:xfrm>
            <a:off x="2770490" y="4882262"/>
            <a:ext cx="1463040" cy="1689853"/>
          </a:xfrm>
          <a:prstGeom prst="rect">
            <a:avLst/>
          </a:prstGeom>
        </p:spPr>
      </p:pic>
      <p:sp>
        <p:nvSpPr>
          <p:cNvPr id="10" name="TextBox 9"/>
          <p:cNvSpPr txBox="1"/>
          <p:nvPr/>
        </p:nvSpPr>
        <p:spPr>
          <a:xfrm>
            <a:off x="6810234" y="4783971"/>
            <a:ext cx="2298030" cy="2031325"/>
          </a:xfrm>
          <a:prstGeom prst="rect">
            <a:avLst/>
          </a:prstGeom>
          <a:noFill/>
        </p:spPr>
        <p:txBody>
          <a:bodyPr wrap="square" rtlCol="0">
            <a:spAutoFit/>
          </a:bodyPr>
          <a:lstStyle/>
          <a:p>
            <a:r>
              <a:rPr lang="en-US" dirty="0" smtClean="0">
                <a:solidFill>
                  <a:srgbClr val="FFFF00"/>
                </a:solidFill>
              </a:rPr>
              <a:t>Upgrade/Run II </a:t>
            </a:r>
          </a:p>
          <a:p>
            <a:r>
              <a:rPr lang="en-US" dirty="0">
                <a:solidFill>
                  <a:srgbClr val="FFFF00"/>
                </a:solidFill>
              </a:rPr>
              <a:t> </a:t>
            </a:r>
            <a:r>
              <a:rPr lang="en-US" dirty="0" smtClean="0">
                <a:solidFill>
                  <a:srgbClr val="FFFF00"/>
                </a:solidFill>
              </a:rPr>
              <a:t>                leaders:</a:t>
            </a:r>
          </a:p>
          <a:p>
            <a:r>
              <a:rPr lang="en-US" dirty="0" smtClean="0">
                <a:solidFill>
                  <a:srgbClr val="FFFF00"/>
                </a:solidFill>
              </a:rPr>
              <a:t>Hugh Montgomery</a:t>
            </a:r>
          </a:p>
          <a:p>
            <a:r>
              <a:rPr lang="en-US" dirty="0" smtClean="0">
                <a:solidFill>
                  <a:srgbClr val="FFFF00"/>
                </a:solidFill>
              </a:rPr>
              <a:t>Mike Tuts</a:t>
            </a:r>
          </a:p>
          <a:p>
            <a:r>
              <a:rPr lang="en-US" dirty="0" smtClean="0">
                <a:solidFill>
                  <a:srgbClr val="FFFF00"/>
                </a:solidFill>
              </a:rPr>
              <a:t>Harry </a:t>
            </a:r>
            <a:r>
              <a:rPr lang="en-US" dirty="0" err="1" smtClean="0">
                <a:solidFill>
                  <a:srgbClr val="FFFF00"/>
                </a:solidFill>
              </a:rPr>
              <a:t>Weerts</a:t>
            </a:r>
            <a:endParaRPr lang="en-US" dirty="0" smtClean="0">
              <a:solidFill>
                <a:srgbClr val="FFFF00"/>
              </a:solidFill>
            </a:endParaRPr>
          </a:p>
          <a:p>
            <a:r>
              <a:rPr lang="en-US" dirty="0" smtClean="0">
                <a:solidFill>
                  <a:srgbClr val="FFFF00"/>
                </a:solidFill>
              </a:rPr>
              <a:t>Jim Christenson</a:t>
            </a:r>
          </a:p>
          <a:p>
            <a:r>
              <a:rPr lang="en-US" dirty="0" smtClean="0">
                <a:solidFill>
                  <a:srgbClr val="FFFF00"/>
                </a:solidFill>
              </a:rPr>
              <a:t>Jon </a:t>
            </a:r>
            <a:r>
              <a:rPr lang="en-US" dirty="0" err="1" smtClean="0">
                <a:solidFill>
                  <a:srgbClr val="FFFF00"/>
                </a:solidFill>
              </a:rPr>
              <a:t>Kotcher</a:t>
            </a:r>
            <a:endParaRPr lang="en-US" dirty="0">
              <a:solidFill>
                <a:srgbClr val="FFFF00"/>
              </a:solidFill>
            </a:endParaRPr>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1803" b="8332"/>
          <a:stretch/>
        </p:blipFill>
        <p:spPr>
          <a:xfrm>
            <a:off x="7685864" y="2430228"/>
            <a:ext cx="1422400" cy="1706840"/>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23519" t="43842" r="54440" b="10242"/>
          <a:stretch/>
        </p:blipFill>
        <p:spPr>
          <a:xfrm>
            <a:off x="5675677" y="4922041"/>
            <a:ext cx="848043" cy="1645920"/>
          </a:xfrm>
          <a:prstGeom prst="rect">
            <a:avLst/>
          </a:prstGeom>
        </p:spPr>
      </p:pic>
      <p:pic>
        <p:nvPicPr>
          <p:cNvPr id="16" name="Picture 15"/>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5000" contrast="18000"/>
                    </a14:imgEffect>
                  </a14:imgLayer>
                </a14:imgProps>
              </a:ext>
              <a:ext uri="{28A0092B-C50C-407E-A947-70E740481C1C}">
                <a14:useLocalDpi xmlns:a14="http://schemas.microsoft.com/office/drawing/2010/main" val="0"/>
              </a:ext>
            </a:extLst>
          </a:blip>
          <a:srcRect t="5405" b="726"/>
          <a:stretch/>
        </p:blipFill>
        <p:spPr>
          <a:xfrm>
            <a:off x="90775" y="4882263"/>
            <a:ext cx="1200150" cy="1689853"/>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11508" r="1912"/>
          <a:stretch/>
        </p:blipFill>
        <p:spPr>
          <a:xfrm>
            <a:off x="2793032" y="4882262"/>
            <a:ext cx="1463040" cy="1689853"/>
          </a:xfrm>
          <a:prstGeom prst="rect">
            <a:avLst/>
          </a:prstGeom>
        </p:spPr>
      </p:pic>
      <p:pic>
        <p:nvPicPr>
          <p:cNvPr id="7" name="Picture 6"/>
          <p:cNvPicPr>
            <a:picLocks noChangeAspect="1"/>
          </p:cNvPicPr>
          <p:nvPr/>
        </p:nvPicPr>
        <p:blipFill rotWithShape="1">
          <a:blip r:embed="rId10"/>
          <a:srcRect l="6379" r="6804"/>
          <a:stretch/>
        </p:blipFill>
        <p:spPr>
          <a:xfrm rot="5400000">
            <a:off x="4112755" y="5164474"/>
            <a:ext cx="1655696" cy="1139474"/>
          </a:xfrm>
          <a:prstGeom prst="rect">
            <a:avLst/>
          </a:prstGeom>
        </p:spPr>
      </p:pic>
      <p:sp>
        <p:nvSpPr>
          <p:cNvPr id="13" name="TextBox 12"/>
          <p:cNvSpPr txBox="1"/>
          <p:nvPr/>
        </p:nvSpPr>
        <p:spPr>
          <a:xfrm>
            <a:off x="8482527" y="6585630"/>
            <a:ext cx="661481" cy="276999"/>
          </a:xfrm>
          <a:prstGeom prst="rect">
            <a:avLst/>
          </a:prstGeom>
          <a:noFill/>
        </p:spPr>
        <p:txBody>
          <a:bodyPr wrap="square" rtlCol="0">
            <a:spAutoFit/>
          </a:bodyPr>
          <a:lstStyle/>
          <a:p>
            <a:pPr algn="r"/>
            <a:r>
              <a:rPr lang="en-US" sz="1200" dirty="0" smtClean="0">
                <a:solidFill>
                  <a:srgbClr val="FF6600"/>
                </a:solidFill>
              </a:rPr>
              <a:t>21</a:t>
            </a:r>
            <a:endParaRPr lang="en-US" sz="1200" dirty="0">
              <a:solidFill>
                <a:srgbClr val="FF6600"/>
              </a:solidFill>
            </a:endParaRPr>
          </a:p>
        </p:txBody>
      </p:sp>
    </p:spTree>
    <p:extLst>
      <p:ext uri="{BB962C8B-B14F-4D97-AF65-F5344CB8AC3E}">
        <p14:creationId xmlns:p14="http://schemas.microsoft.com/office/powerpoint/2010/main" val="4068836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79164" y="153148"/>
            <a:ext cx="5164836" cy="3695513"/>
          </a:xfrm>
          <a:prstGeom prst="rect">
            <a:avLst/>
          </a:prstGeom>
        </p:spPr>
      </p:pic>
      <p:sp>
        <p:nvSpPr>
          <p:cNvPr id="4" name="TextBox 3"/>
          <p:cNvSpPr txBox="1"/>
          <p:nvPr/>
        </p:nvSpPr>
        <p:spPr>
          <a:xfrm>
            <a:off x="90775" y="27002"/>
            <a:ext cx="4453929"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D0 Upgrade Detector</a:t>
            </a:r>
            <a:endParaRPr lang="en-US" sz="3200" dirty="0">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772" y="3548495"/>
            <a:ext cx="2521796" cy="2521796"/>
          </a:xfrm>
          <a:prstGeom prst="rect">
            <a:avLst/>
          </a:prstGeom>
        </p:spPr>
      </p:pic>
      <p:sp>
        <p:nvSpPr>
          <p:cNvPr id="6" name="TextBox 5"/>
          <p:cNvSpPr txBox="1"/>
          <p:nvPr/>
        </p:nvSpPr>
        <p:spPr>
          <a:xfrm>
            <a:off x="163772" y="846157"/>
            <a:ext cx="3815392" cy="2554545"/>
          </a:xfrm>
          <a:prstGeom prst="rect">
            <a:avLst/>
          </a:prstGeom>
          <a:noFill/>
        </p:spPr>
        <p:txBody>
          <a:bodyPr wrap="square" rtlCol="0">
            <a:spAutoFit/>
          </a:bodyPr>
          <a:lstStyle/>
          <a:p>
            <a:r>
              <a:rPr lang="en-US" sz="2000" dirty="0" smtClean="0">
                <a:solidFill>
                  <a:srgbClr val="FFFF00"/>
                </a:solidFill>
              </a:rPr>
              <a:t>New tracker – Si vertex detector, 8 layers of scintillating fiber tracking, </a:t>
            </a:r>
            <a:r>
              <a:rPr lang="en-US" sz="2000" dirty="0" err="1" smtClean="0">
                <a:solidFill>
                  <a:srgbClr val="FFFF00"/>
                </a:solidFill>
              </a:rPr>
              <a:t>preshower</a:t>
            </a:r>
            <a:r>
              <a:rPr lang="en-US" sz="2000" dirty="0" smtClean="0">
                <a:solidFill>
                  <a:srgbClr val="FFFF00"/>
                </a:solidFill>
              </a:rPr>
              <a:t> detector … and solenoid magnet.</a:t>
            </a:r>
          </a:p>
          <a:p>
            <a:endParaRPr lang="en-US" sz="2000" dirty="0">
              <a:solidFill>
                <a:srgbClr val="FFFF00"/>
              </a:solidFill>
            </a:endParaRPr>
          </a:p>
          <a:p>
            <a:r>
              <a:rPr lang="en-US" sz="2000" b="1" dirty="0" smtClean="0">
                <a:solidFill>
                  <a:schemeClr val="bg1"/>
                </a:solidFill>
              </a:rPr>
              <a:t>No Lorentz angle in </a:t>
            </a:r>
            <a:r>
              <a:rPr lang="en-US" sz="2000" b="1" dirty="0" err="1" smtClean="0">
                <a:solidFill>
                  <a:schemeClr val="bg1"/>
                </a:solidFill>
              </a:rPr>
              <a:t>scint</a:t>
            </a:r>
            <a:r>
              <a:rPr lang="en-US" sz="2000" b="1" dirty="0" smtClean="0">
                <a:solidFill>
                  <a:schemeClr val="bg1"/>
                </a:solidFill>
              </a:rPr>
              <a:t>. </a:t>
            </a:r>
            <a:r>
              <a:rPr lang="en-US" sz="2000" b="1" dirty="0">
                <a:solidFill>
                  <a:schemeClr val="bg1"/>
                </a:solidFill>
              </a:rPr>
              <a:t>f</a:t>
            </a:r>
            <a:r>
              <a:rPr lang="en-US" sz="2000" b="1" dirty="0" smtClean="0">
                <a:solidFill>
                  <a:schemeClr val="bg1"/>
                </a:solidFill>
              </a:rPr>
              <a:t>ibers, so design the solenoid to reverse B field (every two weeks) </a:t>
            </a:r>
            <a:endParaRPr lang="en-US" sz="2000" b="1" dirty="0">
              <a:solidFill>
                <a:schemeClr val="bg1"/>
              </a:solidFill>
            </a:endParaRPr>
          </a:p>
        </p:txBody>
      </p:sp>
      <p:sp>
        <p:nvSpPr>
          <p:cNvPr id="7" name="TextBox 6"/>
          <p:cNvSpPr txBox="1"/>
          <p:nvPr/>
        </p:nvSpPr>
        <p:spPr>
          <a:xfrm>
            <a:off x="2685568" y="3824224"/>
            <a:ext cx="6378045" cy="1631216"/>
          </a:xfrm>
          <a:prstGeom prst="rect">
            <a:avLst/>
          </a:prstGeom>
          <a:noFill/>
        </p:spPr>
        <p:txBody>
          <a:bodyPr wrap="square" rtlCol="0">
            <a:spAutoFit/>
          </a:bodyPr>
          <a:lstStyle/>
          <a:p>
            <a:r>
              <a:rPr lang="en-US" sz="2000" dirty="0" smtClean="0">
                <a:solidFill>
                  <a:srgbClr val="FFFF00"/>
                </a:solidFill>
              </a:rPr>
              <a:t>All new forward muon detectors – mini drift tubes and scintillator pixels for timing and triggering.</a:t>
            </a:r>
          </a:p>
          <a:p>
            <a:endParaRPr lang="en-US" sz="2000" dirty="0" smtClean="0">
              <a:solidFill>
                <a:srgbClr val="FFFF00"/>
              </a:solidFill>
            </a:endParaRPr>
          </a:p>
          <a:p>
            <a:r>
              <a:rPr lang="en-US" sz="2000" dirty="0" smtClean="0">
                <a:solidFill>
                  <a:srgbClr val="FFFF00"/>
                </a:solidFill>
              </a:rPr>
              <a:t>Also … new calorimeter shaping electronics, all new 3 level trigger system.</a:t>
            </a:r>
            <a:endParaRPr lang="en-US" sz="2000" dirty="0">
              <a:solidFill>
                <a:srgbClr val="FFFF00"/>
              </a:solidFill>
            </a:endParaRPr>
          </a:p>
        </p:txBody>
      </p:sp>
      <p:sp>
        <p:nvSpPr>
          <p:cNvPr id="2" name="TextBox 1"/>
          <p:cNvSpPr txBox="1"/>
          <p:nvPr/>
        </p:nvSpPr>
        <p:spPr>
          <a:xfrm>
            <a:off x="2794403" y="5625042"/>
            <a:ext cx="6320413" cy="1015663"/>
          </a:xfrm>
          <a:prstGeom prst="rect">
            <a:avLst/>
          </a:prstGeom>
          <a:solidFill>
            <a:schemeClr val="tx1"/>
          </a:solidFill>
          <a:ln>
            <a:solidFill>
              <a:srgbClr val="FF0000"/>
            </a:solidFill>
          </a:ln>
        </p:spPr>
        <p:txBody>
          <a:bodyPr wrap="square" rtlCol="0">
            <a:spAutoFit/>
          </a:bodyPr>
          <a:lstStyle/>
          <a:p>
            <a:r>
              <a:rPr lang="en-US" sz="2000" dirty="0" smtClean="0">
                <a:solidFill>
                  <a:srgbClr val="FFFF00"/>
                </a:solidFill>
              </a:rPr>
              <a:t>For Run II, D0, with addition of solenoid and Si vertex detector, evolved toward CDF.   CDF with upgrade of forward calorimetry and muons evolved toward D0.</a:t>
            </a:r>
            <a:endParaRPr lang="en-US" sz="2000" dirty="0">
              <a:solidFill>
                <a:srgbClr val="FFFF00"/>
              </a:solidFill>
            </a:endParaRPr>
          </a:p>
        </p:txBody>
      </p:sp>
      <p:sp>
        <p:nvSpPr>
          <p:cNvPr id="8" name="Oval 7"/>
          <p:cNvSpPr/>
          <p:nvPr/>
        </p:nvSpPr>
        <p:spPr>
          <a:xfrm>
            <a:off x="4272329" y="992220"/>
            <a:ext cx="4161546" cy="26070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482527" y="6585630"/>
            <a:ext cx="661481" cy="276999"/>
          </a:xfrm>
          <a:prstGeom prst="rect">
            <a:avLst/>
          </a:prstGeom>
          <a:noFill/>
        </p:spPr>
        <p:txBody>
          <a:bodyPr wrap="square" rtlCol="0">
            <a:spAutoFit/>
          </a:bodyPr>
          <a:lstStyle/>
          <a:p>
            <a:pPr algn="r"/>
            <a:r>
              <a:rPr lang="en-US" sz="1200" dirty="0" smtClean="0">
                <a:solidFill>
                  <a:srgbClr val="FF6600"/>
                </a:solidFill>
              </a:rPr>
              <a:t>20</a:t>
            </a:r>
            <a:endParaRPr lang="en-US" sz="1200" dirty="0">
              <a:solidFill>
                <a:srgbClr val="FF6600"/>
              </a:solidFill>
            </a:endParaRPr>
          </a:p>
        </p:txBody>
      </p:sp>
    </p:spTree>
    <p:extLst>
      <p:ext uri="{BB962C8B-B14F-4D97-AF65-F5344CB8AC3E}">
        <p14:creationId xmlns:p14="http://schemas.microsoft.com/office/powerpoint/2010/main" val="29157548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775" y="27002"/>
            <a:ext cx="6862475"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OK, so what physics did you do?</a:t>
            </a:r>
            <a:endParaRPr lang="en-US" sz="3200" dirty="0">
              <a:solidFill>
                <a:schemeClr val="bg1"/>
              </a:solidFill>
            </a:endParaRPr>
          </a:p>
        </p:txBody>
      </p:sp>
      <p:grpSp>
        <p:nvGrpSpPr>
          <p:cNvPr id="38" name="Group 37"/>
          <p:cNvGrpSpPr/>
          <p:nvPr/>
        </p:nvGrpSpPr>
        <p:grpSpPr>
          <a:xfrm>
            <a:off x="1600200" y="859708"/>
            <a:ext cx="6400800" cy="3414504"/>
            <a:chOff x="1600200" y="1665496"/>
            <a:chExt cx="6400800" cy="3414504"/>
          </a:xfrm>
        </p:grpSpPr>
        <p:sp>
          <p:nvSpPr>
            <p:cNvPr id="37" name="Text Box 22"/>
            <p:cNvSpPr txBox="1">
              <a:spLocks noChangeArrowheads="1"/>
            </p:cNvSpPr>
            <p:nvPr/>
          </p:nvSpPr>
          <p:spPr bwMode="auto">
            <a:xfrm>
              <a:off x="3743325" y="1665496"/>
              <a:ext cx="838200" cy="369332"/>
            </a:xfrm>
            <a:prstGeom prst="rect">
              <a:avLst/>
            </a:prstGeom>
            <a:solidFill>
              <a:schemeClr val="tx1"/>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smtClean="0">
                  <a:solidFill>
                    <a:schemeClr val="bg1"/>
                  </a:solidFill>
                </a:rPr>
                <a:t>QCD</a:t>
              </a:r>
              <a:endParaRPr lang="en-US" altLang="en-US" dirty="0">
                <a:solidFill>
                  <a:schemeClr val="bg1"/>
                </a:solidFill>
              </a:endParaRPr>
            </a:p>
          </p:txBody>
        </p:sp>
        <p:pic>
          <p:nvPicPr>
            <p:cNvPr id="5" name="Picture 60" descr="http://www.leonardoda-vinci.org/113772/Vitruvian-Man,-Study-of-proportions,-from-Vitruvius%27s-De-Architectura-small.jpg"/>
            <p:cNvPicPr>
              <a:picLocks noChangeAspect="1" noChangeArrowheads="1"/>
            </p:cNvPicPr>
            <p:nvPr/>
          </p:nvPicPr>
          <p:blipFill>
            <a:blip r:embed="rId3">
              <a:extLst>
                <a:ext uri="{28A0092B-C50C-407E-A947-70E740481C1C}">
                  <a14:useLocalDpi xmlns:a14="http://schemas.microsoft.com/office/drawing/2010/main" val="0"/>
                </a:ext>
              </a:extLst>
            </a:blip>
            <a:srcRect t="8000" b="20000"/>
            <a:stretch>
              <a:fillRect/>
            </a:stretch>
          </p:blipFill>
          <p:spPr bwMode="auto">
            <a:xfrm>
              <a:off x="3186113" y="2438400"/>
              <a:ext cx="1919287" cy="1974850"/>
            </a:xfrm>
            <a:prstGeom prst="rect">
              <a:avLst/>
            </a:prstGeom>
            <a:gradFill rotWithShape="1">
              <a:gsLst>
                <a:gs pos="0">
                  <a:schemeClr val="bg2">
                    <a:alpha val="50000"/>
                  </a:schemeClr>
                </a:gs>
                <a:gs pos="100000">
                  <a:schemeClr val="bg2">
                    <a:gamma/>
                    <a:shade val="46275"/>
                    <a:invGamma/>
                    <a:alpha val="20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ext Box 19"/>
            <p:cNvSpPr txBox="1">
              <a:spLocks noChangeArrowheads="1"/>
            </p:cNvSpPr>
            <p:nvPr/>
          </p:nvSpPr>
          <p:spPr bwMode="auto">
            <a:xfrm>
              <a:off x="5181600" y="2235200"/>
              <a:ext cx="1981200" cy="406400"/>
            </a:xfrm>
            <a:prstGeom prst="rect">
              <a:avLst/>
            </a:prstGeom>
            <a:solidFill>
              <a:schemeClr val="tx1"/>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rgbClr val="66FF33"/>
                  </a:solidFill>
                </a:rPr>
                <a:t>Heavy flavors</a:t>
              </a:r>
            </a:p>
          </p:txBody>
        </p:sp>
        <p:sp>
          <p:nvSpPr>
            <p:cNvPr id="7" name="Text Box 20"/>
            <p:cNvSpPr txBox="1">
              <a:spLocks noChangeArrowheads="1"/>
            </p:cNvSpPr>
            <p:nvPr/>
          </p:nvSpPr>
          <p:spPr bwMode="auto">
            <a:xfrm>
              <a:off x="3352800" y="4673600"/>
              <a:ext cx="1600200" cy="406400"/>
            </a:xfrm>
            <a:prstGeom prst="rect">
              <a:avLst/>
            </a:prstGeom>
            <a:solidFill>
              <a:schemeClr val="tx1"/>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rgbClr val="66FFFF"/>
                  </a:solidFill>
                </a:rPr>
                <a:t>Electroweak</a:t>
              </a:r>
            </a:p>
          </p:txBody>
        </p:sp>
        <p:sp>
          <p:nvSpPr>
            <p:cNvPr id="8" name="Text Box 21"/>
            <p:cNvSpPr txBox="1">
              <a:spLocks noChangeArrowheads="1"/>
            </p:cNvSpPr>
            <p:nvPr/>
          </p:nvSpPr>
          <p:spPr bwMode="auto">
            <a:xfrm>
              <a:off x="5257800" y="3759200"/>
              <a:ext cx="2743200" cy="406400"/>
            </a:xfrm>
            <a:prstGeom prst="rect">
              <a:avLst/>
            </a:prstGeom>
            <a:solidFill>
              <a:schemeClr val="tx1"/>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rgbClr val="FF99FF"/>
                  </a:solidFill>
                </a:rPr>
                <a:t>Searches beyond SM</a:t>
              </a:r>
            </a:p>
          </p:txBody>
        </p:sp>
        <p:sp>
          <p:nvSpPr>
            <p:cNvPr id="10" name="Text Box 23"/>
            <p:cNvSpPr txBox="1">
              <a:spLocks noChangeArrowheads="1"/>
            </p:cNvSpPr>
            <p:nvPr/>
          </p:nvSpPr>
          <p:spPr bwMode="auto">
            <a:xfrm>
              <a:off x="2209800" y="2235200"/>
              <a:ext cx="914400" cy="406400"/>
            </a:xfrm>
            <a:prstGeom prst="rect">
              <a:avLst/>
            </a:prstGeom>
            <a:solidFill>
              <a:schemeClr val="tx1"/>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rgbClr val="FFFF00"/>
                  </a:solidFill>
                </a:rPr>
                <a:t>Higgs</a:t>
              </a:r>
            </a:p>
          </p:txBody>
        </p:sp>
        <p:sp>
          <p:nvSpPr>
            <p:cNvPr id="11" name="Text Box 24"/>
            <p:cNvSpPr txBox="1">
              <a:spLocks noChangeArrowheads="1"/>
            </p:cNvSpPr>
            <p:nvPr/>
          </p:nvSpPr>
          <p:spPr bwMode="auto">
            <a:xfrm>
              <a:off x="1600200" y="3759200"/>
              <a:ext cx="1447800" cy="406400"/>
            </a:xfrm>
            <a:prstGeom prst="rect">
              <a:avLst/>
            </a:prstGeom>
            <a:solidFill>
              <a:schemeClr val="tx1"/>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rgbClr val="FF0000"/>
                  </a:solidFill>
                </a:rPr>
                <a:t>Top quark</a:t>
              </a:r>
            </a:p>
          </p:txBody>
        </p:sp>
        <p:sp>
          <p:nvSpPr>
            <p:cNvPr id="12" name="Oval 25"/>
            <p:cNvSpPr>
              <a:spLocks noChangeArrowheads="1"/>
            </p:cNvSpPr>
            <p:nvPr/>
          </p:nvSpPr>
          <p:spPr bwMode="auto">
            <a:xfrm>
              <a:off x="2819400" y="2082800"/>
              <a:ext cx="2667000" cy="2590800"/>
            </a:xfrm>
            <a:prstGeom prst="ellipse">
              <a:avLst/>
            </a:prstGeom>
            <a:noFill/>
            <a:ln w="76200" cmpd="tri">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Oval 26"/>
            <p:cNvSpPr>
              <a:spLocks noChangeArrowheads="1"/>
            </p:cNvSpPr>
            <p:nvPr/>
          </p:nvSpPr>
          <p:spPr bwMode="auto">
            <a:xfrm>
              <a:off x="4084638" y="2006600"/>
              <a:ext cx="152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27"/>
            <p:cNvSpPr>
              <a:spLocks noChangeArrowheads="1"/>
            </p:cNvSpPr>
            <p:nvPr/>
          </p:nvSpPr>
          <p:spPr bwMode="auto">
            <a:xfrm>
              <a:off x="5105400" y="2540000"/>
              <a:ext cx="152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Oval 28"/>
            <p:cNvSpPr>
              <a:spLocks noChangeArrowheads="1"/>
            </p:cNvSpPr>
            <p:nvPr/>
          </p:nvSpPr>
          <p:spPr bwMode="auto">
            <a:xfrm>
              <a:off x="5105400" y="4064000"/>
              <a:ext cx="152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Oval 29"/>
            <p:cNvSpPr>
              <a:spLocks noChangeArrowheads="1"/>
            </p:cNvSpPr>
            <p:nvPr/>
          </p:nvSpPr>
          <p:spPr bwMode="auto">
            <a:xfrm>
              <a:off x="4084638" y="4597400"/>
              <a:ext cx="152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Oval 30"/>
            <p:cNvSpPr>
              <a:spLocks noChangeArrowheads="1"/>
            </p:cNvSpPr>
            <p:nvPr/>
          </p:nvSpPr>
          <p:spPr bwMode="auto">
            <a:xfrm>
              <a:off x="3048000" y="2540000"/>
              <a:ext cx="152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Oval 31"/>
            <p:cNvSpPr>
              <a:spLocks noChangeArrowheads="1"/>
            </p:cNvSpPr>
            <p:nvPr/>
          </p:nvSpPr>
          <p:spPr bwMode="auto">
            <a:xfrm>
              <a:off x="2971800" y="4064000"/>
              <a:ext cx="152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37"/>
            <p:cNvSpPr>
              <a:spLocks noChangeShapeType="1"/>
            </p:cNvSpPr>
            <p:nvPr/>
          </p:nvSpPr>
          <p:spPr bwMode="auto">
            <a:xfrm>
              <a:off x="4191000" y="2209800"/>
              <a:ext cx="0" cy="2362200"/>
            </a:xfrm>
            <a:prstGeom prst="line">
              <a:avLst/>
            </a:prstGeom>
            <a:noFill/>
            <a:ln w="9525">
              <a:solidFill>
                <a:srgbClr val="FFFF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39"/>
            <p:cNvSpPr>
              <a:spLocks noChangeShapeType="1"/>
            </p:cNvSpPr>
            <p:nvPr/>
          </p:nvSpPr>
          <p:spPr bwMode="auto">
            <a:xfrm>
              <a:off x="4343400" y="2286000"/>
              <a:ext cx="685800" cy="304800"/>
            </a:xfrm>
            <a:prstGeom prst="line">
              <a:avLst/>
            </a:prstGeom>
            <a:noFill/>
            <a:ln w="9525">
              <a:solidFill>
                <a:srgbClr val="FFFF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40"/>
            <p:cNvSpPr>
              <a:spLocks noChangeShapeType="1"/>
            </p:cNvSpPr>
            <p:nvPr/>
          </p:nvSpPr>
          <p:spPr bwMode="auto">
            <a:xfrm>
              <a:off x="4267200" y="2362200"/>
              <a:ext cx="838200" cy="1676400"/>
            </a:xfrm>
            <a:prstGeom prst="line">
              <a:avLst/>
            </a:prstGeom>
            <a:noFill/>
            <a:ln w="9525">
              <a:solidFill>
                <a:srgbClr val="FFFF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41"/>
            <p:cNvSpPr>
              <a:spLocks noChangeShapeType="1"/>
            </p:cNvSpPr>
            <p:nvPr/>
          </p:nvSpPr>
          <p:spPr bwMode="auto">
            <a:xfrm flipH="1">
              <a:off x="3200400" y="2362200"/>
              <a:ext cx="914400" cy="1600200"/>
            </a:xfrm>
            <a:prstGeom prst="line">
              <a:avLst/>
            </a:prstGeom>
            <a:noFill/>
            <a:ln w="9525">
              <a:solidFill>
                <a:srgbClr val="FFFF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42"/>
            <p:cNvSpPr>
              <a:spLocks noChangeShapeType="1"/>
            </p:cNvSpPr>
            <p:nvPr/>
          </p:nvSpPr>
          <p:spPr bwMode="auto">
            <a:xfrm flipH="1">
              <a:off x="3200400" y="2286000"/>
              <a:ext cx="838200" cy="304800"/>
            </a:xfrm>
            <a:prstGeom prst="line">
              <a:avLst/>
            </a:prstGeom>
            <a:noFill/>
            <a:ln w="9525">
              <a:solidFill>
                <a:srgbClr val="FFFF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43"/>
            <p:cNvSpPr>
              <a:spLocks noChangeShapeType="1"/>
            </p:cNvSpPr>
            <p:nvPr/>
          </p:nvSpPr>
          <p:spPr bwMode="auto">
            <a:xfrm flipH="1">
              <a:off x="3276600" y="2667000"/>
              <a:ext cx="1752600" cy="0"/>
            </a:xfrm>
            <a:prstGeom prst="line">
              <a:avLst/>
            </a:prstGeom>
            <a:noFill/>
            <a:ln w="9525">
              <a:solidFill>
                <a:srgbClr val="FFFF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44"/>
            <p:cNvSpPr>
              <a:spLocks noChangeShapeType="1"/>
            </p:cNvSpPr>
            <p:nvPr/>
          </p:nvSpPr>
          <p:spPr bwMode="auto">
            <a:xfrm flipH="1">
              <a:off x="3200400" y="2667000"/>
              <a:ext cx="1905000" cy="1371600"/>
            </a:xfrm>
            <a:prstGeom prst="line">
              <a:avLst/>
            </a:prstGeom>
            <a:noFill/>
            <a:ln w="9525">
              <a:solidFill>
                <a:srgbClr val="FFFF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45"/>
            <p:cNvSpPr>
              <a:spLocks noChangeShapeType="1"/>
            </p:cNvSpPr>
            <p:nvPr/>
          </p:nvSpPr>
          <p:spPr bwMode="auto">
            <a:xfrm flipH="1">
              <a:off x="3276600" y="4114800"/>
              <a:ext cx="1752600" cy="0"/>
            </a:xfrm>
            <a:prstGeom prst="line">
              <a:avLst/>
            </a:prstGeom>
            <a:noFill/>
            <a:ln w="9525">
              <a:solidFill>
                <a:srgbClr val="FFFF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46"/>
            <p:cNvSpPr>
              <a:spLocks noChangeShapeType="1"/>
            </p:cNvSpPr>
            <p:nvPr/>
          </p:nvSpPr>
          <p:spPr bwMode="auto">
            <a:xfrm flipV="1">
              <a:off x="5181600" y="2743200"/>
              <a:ext cx="0" cy="1219200"/>
            </a:xfrm>
            <a:prstGeom prst="line">
              <a:avLst/>
            </a:prstGeom>
            <a:noFill/>
            <a:ln w="9525">
              <a:solidFill>
                <a:srgbClr val="FFFF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47"/>
            <p:cNvSpPr>
              <a:spLocks noChangeShapeType="1"/>
            </p:cNvSpPr>
            <p:nvPr/>
          </p:nvSpPr>
          <p:spPr bwMode="auto">
            <a:xfrm flipV="1">
              <a:off x="3124200" y="2743200"/>
              <a:ext cx="0" cy="1219200"/>
            </a:xfrm>
            <a:prstGeom prst="line">
              <a:avLst/>
            </a:prstGeom>
            <a:noFill/>
            <a:ln w="9525">
              <a:solidFill>
                <a:srgbClr val="FFFF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48"/>
            <p:cNvSpPr>
              <a:spLocks noChangeShapeType="1"/>
            </p:cNvSpPr>
            <p:nvPr/>
          </p:nvSpPr>
          <p:spPr bwMode="auto">
            <a:xfrm flipH="1">
              <a:off x="4267200" y="2819400"/>
              <a:ext cx="838200" cy="1676400"/>
            </a:xfrm>
            <a:prstGeom prst="line">
              <a:avLst/>
            </a:prstGeom>
            <a:noFill/>
            <a:ln w="9525">
              <a:solidFill>
                <a:srgbClr val="FFFF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49"/>
            <p:cNvSpPr>
              <a:spLocks noChangeShapeType="1"/>
            </p:cNvSpPr>
            <p:nvPr/>
          </p:nvSpPr>
          <p:spPr bwMode="auto">
            <a:xfrm>
              <a:off x="3276600" y="2819400"/>
              <a:ext cx="838200" cy="1676400"/>
            </a:xfrm>
            <a:prstGeom prst="line">
              <a:avLst/>
            </a:prstGeom>
            <a:noFill/>
            <a:ln w="9525">
              <a:solidFill>
                <a:srgbClr val="FFFF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50"/>
            <p:cNvSpPr>
              <a:spLocks noChangeShapeType="1"/>
            </p:cNvSpPr>
            <p:nvPr/>
          </p:nvSpPr>
          <p:spPr bwMode="auto">
            <a:xfrm flipH="1" flipV="1">
              <a:off x="3276600" y="2743200"/>
              <a:ext cx="1752600" cy="1295400"/>
            </a:xfrm>
            <a:prstGeom prst="line">
              <a:avLst/>
            </a:prstGeom>
            <a:noFill/>
            <a:ln w="9525">
              <a:solidFill>
                <a:srgbClr val="FFFF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51"/>
            <p:cNvSpPr>
              <a:spLocks noChangeShapeType="1"/>
            </p:cNvSpPr>
            <p:nvPr/>
          </p:nvSpPr>
          <p:spPr bwMode="auto">
            <a:xfrm flipV="1">
              <a:off x="4267200" y="4191000"/>
              <a:ext cx="762000" cy="381000"/>
            </a:xfrm>
            <a:prstGeom prst="line">
              <a:avLst/>
            </a:prstGeom>
            <a:noFill/>
            <a:ln w="9525">
              <a:solidFill>
                <a:srgbClr val="FFFF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52"/>
            <p:cNvSpPr>
              <a:spLocks noChangeShapeType="1"/>
            </p:cNvSpPr>
            <p:nvPr/>
          </p:nvSpPr>
          <p:spPr bwMode="auto">
            <a:xfrm flipH="1" flipV="1">
              <a:off x="3200400" y="4191000"/>
              <a:ext cx="838200" cy="381000"/>
            </a:xfrm>
            <a:prstGeom prst="line">
              <a:avLst/>
            </a:prstGeom>
            <a:noFill/>
            <a:ln w="9525">
              <a:solidFill>
                <a:srgbClr val="FFFF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9" name="TextBox 38"/>
          <p:cNvSpPr txBox="1"/>
          <p:nvPr/>
        </p:nvSpPr>
        <p:spPr>
          <a:xfrm>
            <a:off x="148690" y="4459024"/>
            <a:ext cx="8935022" cy="1015663"/>
          </a:xfrm>
          <a:prstGeom prst="rect">
            <a:avLst/>
          </a:prstGeom>
          <a:noFill/>
        </p:spPr>
        <p:txBody>
          <a:bodyPr wrap="square" rtlCol="0">
            <a:spAutoFit/>
          </a:bodyPr>
          <a:lstStyle/>
          <a:p>
            <a:pPr marL="342900" indent="-342900">
              <a:buClr>
                <a:srgbClr val="FF0000"/>
              </a:buClr>
              <a:buFont typeface="Wingdings" panose="05000000000000000000" pitchFamily="2" charset="2"/>
              <a:buChar char="Ø"/>
            </a:pPr>
            <a:r>
              <a:rPr lang="en-US" sz="2000" dirty="0" smtClean="0">
                <a:solidFill>
                  <a:srgbClr val="FFFF00"/>
                </a:solidFill>
              </a:rPr>
              <a:t>D0 operated with 6 highly interconnected physics groups.  </a:t>
            </a:r>
          </a:p>
          <a:p>
            <a:pPr marL="342900" indent="-342900">
              <a:buClr>
                <a:srgbClr val="FF0000"/>
              </a:buClr>
              <a:buFont typeface="Wingdings" panose="05000000000000000000" pitchFamily="2" charset="2"/>
              <a:buChar char="Ø"/>
            </a:pPr>
            <a:r>
              <a:rPr lang="en-US" sz="2000" dirty="0" smtClean="0">
                <a:solidFill>
                  <a:srgbClr val="FFFF00"/>
                </a:solidFill>
              </a:rPr>
              <a:t>We had about 500 publications but I will spare you a discussion of them all.  </a:t>
            </a:r>
          </a:p>
          <a:p>
            <a:pPr>
              <a:buClr>
                <a:srgbClr val="FF0000"/>
              </a:buClr>
            </a:pPr>
            <a:r>
              <a:rPr lang="en-US" sz="2000" dirty="0">
                <a:solidFill>
                  <a:srgbClr val="FFFF00"/>
                </a:solidFill>
              </a:rPr>
              <a:t> </a:t>
            </a:r>
            <a:r>
              <a:rPr lang="en-US" sz="2000" dirty="0" smtClean="0">
                <a:solidFill>
                  <a:srgbClr val="FFFF00"/>
                </a:solidFill>
              </a:rPr>
              <a:t>    Instead I select one highlight per group and a sidelight that tickled my fancy</a:t>
            </a:r>
            <a:endParaRPr lang="en-US" sz="2000" dirty="0">
              <a:solidFill>
                <a:srgbClr val="FFFF00"/>
              </a:solidFill>
            </a:endParaRPr>
          </a:p>
        </p:txBody>
      </p:sp>
      <p:sp>
        <p:nvSpPr>
          <p:cNvPr id="2" name="TextBox 1"/>
          <p:cNvSpPr txBox="1"/>
          <p:nvPr/>
        </p:nvSpPr>
        <p:spPr>
          <a:xfrm>
            <a:off x="654118" y="5747459"/>
            <a:ext cx="7648329" cy="1015663"/>
          </a:xfrm>
          <a:prstGeom prst="rect">
            <a:avLst/>
          </a:prstGeom>
          <a:solidFill>
            <a:schemeClr val="tx1"/>
          </a:solidFill>
          <a:ln w="19050">
            <a:solidFill>
              <a:srgbClr val="FF0000"/>
            </a:solidFill>
          </a:ln>
        </p:spPr>
        <p:txBody>
          <a:bodyPr wrap="square" rtlCol="0">
            <a:spAutoFit/>
          </a:bodyPr>
          <a:lstStyle/>
          <a:p>
            <a:r>
              <a:rPr lang="en-US" sz="2000" dirty="0" smtClean="0">
                <a:solidFill>
                  <a:srgbClr val="FFFF00"/>
                </a:solidFill>
              </a:rPr>
              <a:t>The 500 publications were possible only with the outstanding support from the Computing Division.  We particularly appreciate the </a:t>
            </a:r>
            <a:r>
              <a:rPr lang="en-US" sz="2000" dirty="0" smtClean="0">
                <a:solidFill>
                  <a:srgbClr val="FFFF00"/>
                </a:solidFill>
              </a:rPr>
              <a:t>effort to maintain </a:t>
            </a:r>
            <a:r>
              <a:rPr lang="en-US" sz="2000" dirty="0" smtClean="0">
                <a:solidFill>
                  <a:srgbClr val="FFFF00"/>
                </a:solidFill>
              </a:rPr>
              <a:t>the </a:t>
            </a:r>
            <a:r>
              <a:rPr lang="en-US" sz="2000" dirty="0" smtClean="0">
                <a:solidFill>
                  <a:srgbClr val="FFFF00"/>
                </a:solidFill>
              </a:rPr>
              <a:t>aging </a:t>
            </a:r>
            <a:r>
              <a:rPr lang="en-US" sz="2000" dirty="0" smtClean="0">
                <a:solidFill>
                  <a:srgbClr val="FFFF00"/>
                </a:solidFill>
              </a:rPr>
              <a:t>D0 </a:t>
            </a:r>
            <a:r>
              <a:rPr lang="en-US" sz="2000" dirty="0" smtClean="0">
                <a:solidFill>
                  <a:srgbClr val="FFFF00"/>
                </a:solidFill>
              </a:rPr>
              <a:t>systems </a:t>
            </a:r>
            <a:r>
              <a:rPr lang="en-US" sz="2000" dirty="0" smtClean="0">
                <a:solidFill>
                  <a:srgbClr val="FFFF00"/>
                </a:solidFill>
              </a:rPr>
              <a:t>over past few years.</a:t>
            </a:r>
            <a:endParaRPr lang="en-US" sz="2000" dirty="0">
              <a:solidFill>
                <a:srgbClr val="FFFF00"/>
              </a:solidFill>
            </a:endParaRPr>
          </a:p>
        </p:txBody>
      </p:sp>
      <p:sp>
        <p:nvSpPr>
          <p:cNvPr id="35" name="TextBox 34"/>
          <p:cNvSpPr txBox="1"/>
          <p:nvPr/>
        </p:nvSpPr>
        <p:spPr>
          <a:xfrm>
            <a:off x="8482527" y="6585630"/>
            <a:ext cx="661481" cy="276999"/>
          </a:xfrm>
          <a:prstGeom prst="rect">
            <a:avLst/>
          </a:prstGeom>
          <a:noFill/>
        </p:spPr>
        <p:txBody>
          <a:bodyPr wrap="square" rtlCol="0">
            <a:spAutoFit/>
          </a:bodyPr>
          <a:lstStyle/>
          <a:p>
            <a:pPr algn="r"/>
            <a:r>
              <a:rPr lang="en-US" sz="1200" dirty="0" smtClean="0">
                <a:solidFill>
                  <a:srgbClr val="FF6600"/>
                </a:solidFill>
              </a:rPr>
              <a:t>19</a:t>
            </a:r>
            <a:endParaRPr lang="en-US" sz="1200" dirty="0">
              <a:solidFill>
                <a:srgbClr val="FF6600"/>
              </a:solidFill>
            </a:endParaRPr>
          </a:p>
        </p:txBody>
      </p:sp>
    </p:spTree>
    <p:extLst>
      <p:ext uri="{BB962C8B-B14F-4D97-AF65-F5344CB8AC3E}">
        <p14:creationId xmlns:p14="http://schemas.microsoft.com/office/powerpoint/2010/main" val="3877929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vms.fnal.gov/stillphotos/1979/0800/79-0833-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2057" y="142874"/>
            <a:ext cx="2347233" cy="23677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vms.fnal.gov/stillphotos/1985/0500/85-0514CN.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7000" contrast="11000"/>
                    </a14:imgEffect>
                  </a14:imgLayer>
                </a14:imgProps>
              </a:ext>
              <a:ext uri="{28A0092B-C50C-407E-A947-70E740481C1C}">
                <a14:useLocalDpi xmlns:a14="http://schemas.microsoft.com/office/drawing/2010/main" val="0"/>
              </a:ext>
            </a:extLst>
          </a:blip>
          <a:srcRect l="15627" t="26674" r="20144" b="22965"/>
          <a:stretch/>
        </p:blipFill>
        <p:spPr bwMode="auto">
          <a:xfrm>
            <a:off x="90776" y="2406522"/>
            <a:ext cx="5004436" cy="43281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704312"/>
            <a:ext cx="6662057" cy="1631216"/>
          </a:xfrm>
          <a:prstGeom prst="rect">
            <a:avLst/>
          </a:prstGeom>
          <a:noFill/>
        </p:spPr>
        <p:txBody>
          <a:bodyPr wrap="square" rtlCol="0">
            <a:spAutoFit/>
          </a:bodyPr>
          <a:lstStyle/>
          <a:p>
            <a:r>
              <a:rPr lang="en-US" sz="2000" dirty="0" smtClean="0">
                <a:solidFill>
                  <a:srgbClr val="FFFF00"/>
                </a:solidFill>
              </a:rPr>
              <a:t>The pp collider was being built with CDF as the sole experiment.  Lederman called for proposals for a ‘</a:t>
            </a:r>
            <a:r>
              <a:rPr lang="en-US" sz="2000" b="1" dirty="0" smtClean="0">
                <a:solidFill>
                  <a:schemeClr val="bg1"/>
                </a:solidFill>
              </a:rPr>
              <a:t>small </a:t>
            </a:r>
            <a:r>
              <a:rPr lang="en-US" sz="2000" dirty="0" smtClean="0">
                <a:solidFill>
                  <a:srgbClr val="FFFF00"/>
                </a:solidFill>
              </a:rPr>
              <a:t>(9m cube), </a:t>
            </a:r>
            <a:r>
              <a:rPr lang="en-US" sz="2000" b="1" dirty="0" smtClean="0">
                <a:solidFill>
                  <a:schemeClr val="bg1"/>
                </a:solidFill>
              </a:rPr>
              <a:t>simple and clever</a:t>
            </a:r>
            <a:r>
              <a:rPr lang="en-US" sz="2000" dirty="0" smtClean="0">
                <a:solidFill>
                  <a:srgbClr val="FFFF00"/>
                </a:solidFill>
              </a:rPr>
              <a:t>’ experiment at D0, moveable on/off beam line, for 2 years of operation starting in 1986.   Offers $1M to build it.</a:t>
            </a:r>
            <a:endParaRPr lang="en-US" sz="2000" dirty="0">
              <a:solidFill>
                <a:srgbClr val="FFFF00"/>
              </a:solidFill>
            </a:endParaRPr>
          </a:p>
        </p:txBody>
      </p:sp>
      <p:sp>
        <p:nvSpPr>
          <p:cNvPr id="7" name="TextBox 6"/>
          <p:cNvSpPr txBox="1"/>
          <p:nvPr/>
        </p:nvSpPr>
        <p:spPr>
          <a:xfrm>
            <a:off x="5258503" y="2985552"/>
            <a:ext cx="3750787" cy="3477875"/>
          </a:xfrm>
          <a:prstGeom prst="rect">
            <a:avLst/>
          </a:prstGeom>
          <a:noFill/>
        </p:spPr>
        <p:txBody>
          <a:bodyPr wrap="square" rtlCol="0">
            <a:spAutoFit/>
          </a:bodyPr>
          <a:lstStyle/>
          <a:p>
            <a:r>
              <a:rPr lang="en-US" sz="2000" dirty="0" smtClean="0">
                <a:solidFill>
                  <a:srgbClr val="FFFF00"/>
                </a:solidFill>
              </a:rPr>
              <a:t>19 proto-proposals, 12 survived for PAC evaluation. </a:t>
            </a:r>
          </a:p>
          <a:p>
            <a:r>
              <a:rPr lang="en-US" sz="2000" dirty="0" smtClean="0">
                <a:solidFill>
                  <a:srgbClr val="FFFF00"/>
                </a:solidFill>
              </a:rPr>
              <a:t> </a:t>
            </a:r>
          </a:p>
          <a:p>
            <a:r>
              <a:rPr lang="en-US" sz="2000" dirty="0" smtClean="0">
                <a:solidFill>
                  <a:srgbClr val="FFFF00"/>
                </a:solidFill>
              </a:rPr>
              <a:t>In </a:t>
            </a:r>
            <a:r>
              <a:rPr lang="en-US" sz="2000" dirty="0">
                <a:solidFill>
                  <a:srgbClr val="FFFF00"/>
                </a:solidFill>
              </a:rPr>
              <a:t>J</a:t>
            </a:r>
            <a:r>
              <a:rPr lang="en-US" sz="2000" dirty="0" smtClean="0">
                <a:solidFill>
                  <a:srgbClr val="FFFF00"/>
                </a:solidFill>
              </a:rPr>
              <a:t>uly, 1983, PAC conducted its own crazy experiment in experiment planning -- rejecting all proposals but giving carte blanche Stage I approval for a new one-person experiment that </a:t>
            </a:r>
            <a:r>
              <a:rPr lang="en-US" sz="2000" dirty="0" smtClean="0">
                <a:solidFill>
                  <a:srgbClr val="FFFF00"/>
                </a:solidFill>
              </a:rPr>
              <a:t>“should </a:t>
            </a:r>
            <a:r>
              <a:rPr lang="en-US" sz="2000" dirty="0" smtClean="0">
                <a:solidFill>
                  <a:srgbClr val="FFFF00"/>
                </a:solidFill>
              </a:rPr>
              <a:t>be </a:t>
            </a:r>
            <a:r>
              <a:rPr lang="en-US" sz="2000" u="sng" dirty="0" smtClean="0">
                <a:solidFill>
                  <a:srgbClr val="FFFF00"/>
                </a:solidFill>
              </a:rPr>
              <a:t>no worse</a:t>
            </a:r>
            <a:r>
              <a:rPr lang="en-US" sz="2000" dirty="0" smtClean="0">
                <a:solidFill>
                  <a:srgbClr val="FFFF00"/>
                </a:solidFill>
              </a:rPr>
              <a:t> than those </a:t>
            </a:r>
            <a:r>
              <a:rPr lang="en-US" sz="2000" dirty="0" smtClean="0">
                <a:solidFill>
                  <a:srgbClr val="FFFF00"/>
                </a:solidFill>
              </a:rPr>
              <a:t>proposed”.</a:t>
            </a:r>
            <a:endParaRPr lang="en-US" sz="2000" dirty="0">
              <a:solidFill>
                <a:srgbClr val="FFFF00"/>
              </a:solidFill>
            </a:endParaRPr>
          </a:p>
        </p:txBody>
      </p:sp>
      <p:sp>
        <p:nvSpPr>
          <p:cNvPr id="8" name="Oval 7"/>
          <p:cNvSpPr/>
          <p:nvPr/>
        </p:nvSpPr>
        <p:spPr>
          <a:xfrm>
            <a:off x="2281578" y="6001389"/>
            <a:ext cx="408214" cy="3813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611414" y="6263061"/>
            <a:ext cx="731520" cy="426463"/>
          </a:xfrm>
          <a:prstGeom prst="rect">
            <a:avLst/>
          </a:prstGeom>
          <a:noFill/>
        </p:spPr>
        <p:txBody>
          <a:bodyPr wrap="square" rtlCol="0">
            <a:spAutoFit/>
          </a:bodyPr>
          <a:lstStyle/>
          <a:p>
            <a:pPr>
              <a:lnSpc>
                <a:spcPts val="1300"/>
              </a:lnSpc>
            </a:pPr>
            <a:r>
              <a:rPr lang="en-US" sz="1400" b="1" dirty="0" smtClean="0">
                <a:solidFill>
                  <a:srgbClr val="FF66FF"/>
                </a:solidFill>
              </a:rPr>
              <a:t>D</a:t>
            </a:r>
            <a:r>
              <a:rPr lang="en-US" sz="1400" b="1" dirty="0" smtClean="0">
                <a:solidFill>
                  <a:srgbClr val="FF66FF"/>
                </a:solidFill>
                <a:cs typeface="Arial" panose="020B0604020202020204" pitchFamily="34" charset="0"/>
              </a:rPr>
              <a:t>Ø point</a:t>
            </a:r>
            <a:endParaRPr lang="en-US" sz="1400" b="1" dirty="0">
              <a:solidFill>
                <a:srgbClr val="FF66FF"/>
              </a:solidFill>
            </a:endParaRPr>
          </a:p>
        </p:txBody>
      </p:sp>
      <p:sp>
        <p:nvSpPr>
          <p:cNvPr id="2" name="TextBox 1"/>
          <p:cNvSpPr txBox="1"/>
          <p:nvPr/>
        </p:nvSpPr>
        <p:spPr>
          <a:xfrm>
            <a:off x="90776" y="46052"/>
            <a:ext cx="4224048" cy="584775"/>
          </a:xfrm>
          <a:prstGeom prst="rect">
            <a:avLst/>
          </a:prstGeom>
          <a:solidFill>
            <a:schemeClr val="tx1"/>
          </a:solidFill>
          <a:ln w="19050">
            <a:solidFill>
              <a:srgbClr val="FF0000"/>
            </a:solidFill>
          </a:ln>
        </p:spPr>
        <p:txBody>
          <a:bodyPr wrap="square" rtlCol="0">
            <a:spAutoFit/>
          </a:bodyPr>
          <a:lstStyle/>
          <a:p>
            <a:r>
              <a:rPr lang="en-US" sz="3200" dirty="0" smtClean="0">
                <a:solidFill>
                  <a:schemeClr val="bg1"/>
                </a:solidFill>
              </a:rPr>
              <a:t>1981  </a:t>
            </a:r>
            <a:r>
              <a:rPr lang="en-US" dirty="0" smtClean="0">
                <a:solidFill>
                  <a:schemeClr val="bg1"/>
                </a:solidFill>
              </a:rPr>
              <a:t>(Fermilab was </a:t>
            </a:r>
            <a:r>
              <a:rPr lang="en-US" dirty="0" smtClean="0">
                <a:solidFill>
                  <a:schemeClr val="bg1"/>
                </a:solidFill>
              </a:rPr>
              <a:t>16 </a:t>
            </a:r>
            <a:r>
              <a:rPr lang="en-US" dirty="0" smtClean="0">
                <a:solidFill>
                  <a:schemeClr val="bg1"/>
                </a:solidFill>
              </a:rPr>
              <a:t>years old)</a:t>
            </a:r>
            <a:endParaRPr lang="en-US" dirty="0">
              <a:solidFill>
                <a:schemeClr val="bg1"/>
              </a:solidFill>
            </a:endParaRPr>
          </a:p>
        </p:txBody>
      </p:sp>
      <p:sp>
        <p:nvSpPr>
          <p:cNvPr id="4" name="TextBox 3"/>
          <p:cNvSpPr txBox="1"/>
          <p:nvPr/>
        </p:nvSpPr>
        <p:spPr>
          <a:xfrm>
            <a:off x="653829" y="509454"/>
            <a:ext cx="717759" cy="369332"/>
          </a:xfrm>
          <a:prstGeom prst="rect">
            <a:avLst/>
          </a:prstGeom>
          <a:noFill/>
        </p:spPr>
        <p:txBody>
          <a:bodyPr wrap="square" rtlCol="0">
            <a:spAutoFit/>
          </a:bodyPr>
          <a:lstStyle/>
          <a:p>
            <a:r>
              <a:rPr lang="en-US" dirty="0" smtClean="0">
                <a:solidFill>
                  <a:srgbClr val="FFFF00"/>
                </a:solidFill>
              </a:rPr>
              <a:t>_</a:t>
            </a:r>
            <a:endParaRPr lang="en-US" dirty="0">
              <a:solidFill>
                <a:srgbClr val="FFFF00"/>
              </a:solidFill>
            </a:endParaRPr>
          </a:p>
        </p:txBody>
      </p:sp>
      <p:sp>
        <p:nvSpPr>
          <p:cNvPr id="10" name="TextBox 9"/>
          <p:cNvSpPr txBox="1"/>
          <p:nvPr/>
        </p:nvSpPr>
        <p:spPr>
          <a:xfrm>
            <a:off x="8467679" y="6557399"/>
            <a:ext cx="661481" cy="276999"/>
          </a:xfrm>
          <a:prstGeom prst="rect">
            <a:avLst/>
          </a:prstGeom>
          <a:noFill/>
        </p:spPr>
        <p:txBody>
          <a:bodyPr wrap="square" rtlCol="0">
            <a:spAutoFit/>
          </a:bodyPr>
          <a:lstStyle/>
          <a:p>
            <a:pPr algn="r"/>
            <a:r>
              <a:rPr lang="en-US" sz="1200" dirty="0" smtClean="0">
                <a:solidFill>
                  <a:srgbClr val="FF6600"/>
                </a:solidFill>
              </a:rPr>
              <a:t>36</a:t>
            </a:r>
            <a:endParaRPr lang="en-US" sz="1200" dirty="0">
              <a:solidFill>
                <a:srgbClr val="FF6600"/>
              </a:solidFill>
            </a:endParaRPr>
          </a:p>
        </p:txBody>
      </p:sp>
    </p:spTree>
    <p:extLst>
      <p:ext uri="{BB962C8B-B14F-4D97-AF65-F5344CB8AC3E}">
        <p14:creationId xmlns:p14="http://schemas.microsoft.com/office/powerpoint/2010/main" val="14022054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5" y="27002"/>
            <a:ext cx="3243268"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QCD headline</a:t>
            </a:r>
            <a:endParaRPr lang="en-US" sz="3200" dirty="0">
              <a:solidFill>
                <a:schemeClr val="bg1"/>
              </a:solidFill>
            </a:endParaRPr>
          </a:p>
        </p:txBody>
      </p:sp>
      <p:pic>
        <p:nvPicPr>
          <p:cNvPr id="1026" name="Picture 2" descr="https://www-d0.fnal.gov/Run2Physics/WWW/results/final/QCD/Q11D/Q11DF36.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8316" y="27002"/>
            <a:ext cx="3415684" cy="3276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d0.fnal.gov/Run2Physics/WWW/results/final/QCD/Q11D/Q11DF02.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645507"/>
            <a:ext cx="2801994" cy="22371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9855" y="667056"/>
            <a:ext cx="5063319" cy="2246769"/>
          </a:xfrm>
          <a:prstGeom prst="rect">
            <a:avLst/>
          </a:prstGeom>
          <a:noFill/>
        </p:spPr>
        <p:txBody>
          <a:bodyPr wrap="square" rtlCol="0">
            <a:spAutoFit/>
          </a:bodyPr>
          <a:lstStyle/>
          <a:p>
            <a:r>
              <a:rPr lang="en-US" sz="2000" dirty="0" smtClean="0">
                <a:solidFill>
                  <a:srgbClr val="FFFF00"/>
                </a:solidFill>
              </a:rPr>
              <a:t>Inclusive cross section of jets measured out to </a:t>
            </a:r>
            <a:r>
              <a:rPr lang="en-US" sz="2000" dirty="0" err="1" smtClean="0">
                <a:solidFill>
                  <a:srgbClr val="FFFF00"/>
                </a:solidFill>
              </a:rPr>
              <a:t>p</a:t>
            </a:r>
            <a:r>
              <a:rPr lang="en-US" sz="2000" baseline="-25000" dirty="0" err="1" smtClean="0">
                <a:solidFill>
                  <a:srgbClr val="FFFF00"/>
                </a:solidFill>
              </a:rPr>
              <a:t>T</a:t>
            </a:r>
            <a:r>
              <a:rPr lang="en-US" sz="2000" dirty="0" smtClean="0">
                <a:solidFill>
                  <a:srgbClr val="FFFF00"/>
                </a:solidFill>
              </a:rPr>
              <a:t>=600 GeV (60% of beam momentum) and down to 10</a:t>
            </a:r>
            <a:r>
              <a:rPr lang="en-US" sz="2000" baseline="30000" dirty="0" smtClean="0">
                <a:solidFill>
                  <a:srgbClr val="FFFF00"/>
                </a:solidFill>
              </a:rPr>
              <a:t>o </a:t>
            </a:r>
            <a:r>
              <a:rPr lang="en-US" sz="2000" dirty="0" smtClean="0">
                <a:solidFill>
                  <a:srgbClr val="FFFF00"/>
                </a:solidFill>
              </a:rPr>
              <a:t>relative to the beam).  The agreement with </a:t>
            </a:r>
            <a:r>
              <a:rPr lang="en-US" sz="2000" dirty="0" err="1" smtClean="0">
                <a:solidFill>
                  <a:srgbClr val="FFFF00"/>
                </a:solidFill>
              </a:rPr>
              <a:t>pQCD</a:t>
            </a:r>
            <a:r>
              <a:rPr lang="en-US" sz="2000" dirty="0" smtClean="0">
                <a:solidFill>
                  <a:srgbClr val="FFFF00"/>
                </a:solidFill>
              </a:rPr>
              <a:t> tells us that our understanding of the structure of the proton extends down to 0.3 </a:t>
            </a:r>
            <a:r>
              <a:rPr lang="en-US" sz="2000" dirty="0" err="1" smtClean="0">
                <a:solidFill>
                  <a:srgbClr val="FFFF00"/>
                </a:solidFill>
              </a:rPr>
              <a:t>attometers</a:t>
            </a:r>
            <a:r>
              <a:rPr lang="en-US" sz="2000" dirty="0" smtClean="0">
                <a:solidFill>
                  <a:srgbClr val="FFFF00"/>
                </a:solidFill>
              </a:rPr>
              <a:t>.</a:t>
            </a:r>
          </a:p>
        </p:txBody>
      </p:sp>
      <p:grpSp>
        <p:nvGrpSpPr>
          <p:cNvPr id="4" name="Group 3"/>
          <p:cNvGrpSpPr/>
          <p:nvPr/>
        </p:nvGrpSpPr>
        <p:grpSpPr>
          <a:xfrm>
            <a:off x="5784110" y="3793782"/>
            <a:ext cx="3359890" cy="2778858"/>
            <a:chOff x="90775" y="3749426"/>
            <a:chExt cx="3608345" cy="2945080"/>
          </a:xfrm>
        </p:grpSpPr>
        <p:pic>
          <p:nvPicPr>
            <p:cNvPr id="1030" name="Picture 6" descr="https://www-d0.fnal.gov/Run2Physics/WWW/results/final/QCD/Q12C/Q12CF03.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5547"/>
            <a:stretch/>
          </p:blipFill>
          <p:spPr bwMode="auto">
            <a:xfrm>
              <a:off x="90775" y="3749426"/>
              <a:ext cx="3591853" cy="23774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www-d0.fnal.gov/Run2Physics/WWW/results/final/QCD/Q12C/Q12CF03.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3677" b="210"/>
            <a:stretch/>
          </p:blipFill>
          <p:spPr bwMode="auto">
            <a:xfrm>
              <a:off x="90775" y="6100146"/>
              <a:ext cx="3591853" cy="5943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www-d0.fnal.gov/Run2Physics/WWW/results/final/QCD/Q12C/Q12CF03.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5547"/>
            <a:stretch/>
          </p:blipFill>
          <p:spPr bwMode="auto">
            <a:xfrm>
              <a:off x="99021" y="3749426"/>
              <a:ext cx="3591853" cy="23774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www-d0.fnal.gov/Run2Physics/WWW/results/final/QCD/Q12C/Q12CF03.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3677" b="210"/>
            <a:stretch/>
          </p:blipFill>
          <p:spPr bwMode="auto">
            <a:xfrm>
              <a:off x="99021" y="6062472"/>
              <a:ext cx="3591853" cy="5943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www-d0.fnal.gov/Run2Physics/WWW/results/final/QCD/Q12C/Q12CF03.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5547"/>
            <a:stretch/>
          </p:blipFill>
          <p:spPr bwMode="auto">
            <a:xfrm>
              <a:off x="107267" y="3749426"/>
              <a:ext cx="3591853" cy="237744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p:cNvSpPr txBox="1"/>
          <p:nvPr/>
        </p:nvSpPr>
        <p:spPr>
          <a:xfrm>
            <a:off x="2885025" y="4115013"/>
            <a:ext cx="3165584" cy="1323439"/>
          </a:xfrm>
          <a:prstGeom prst="rect">
            <a:avLst/>
          </a:prstGeom>
          <a:noFill/>
        </p:spPr>
        <p:txBody>
          <a:bodyPr wrap="square" rtlCol="0">
            <a:spAutoFit/>
          </a:bodyPr>
          <a:lstStyle/>
          <a:p>
            <a:r>
              <a:rPr lang="en-US" sz="2000" dirty="0" smtClean="0">
                <a:solidFill>
                  <a:srgbClr val="FFFF00"/>
                </a:solidFill>
              </a:rPr>
              <a:t>These data provide a textbook demonstration of the running of </a:t>
            </a:r>
            <a:r>
              <a:rPr lang="en-US" sz="2000" dirty="0" err="1" smtClean="0">
                <a:solidFill>
                  <a:srgbClr val="FFFF00"/>
                </a:solidFill>
                <a:latin typeface="Symbol" panose="05050102010706020507" pitchFamily="18" charset="2"/>
              </a:rPr>
              <a:t>a</a:t>
            </a:r>
            <a:r>
              <a:rPr lang="en-US" sz="2000" baseline="-25000" dirty="0" err="1" smtClean="0">
                <a:solidFill>
                  <a:srgbClr val="FFFF00"/>
                </a:solidFill>
              </a:rPr>
              <a:t>S</a:t>
            </a:r>
            <a:r>
              <a:rPr lang="en-US" sz="2000" dirty="0" smtClean="0">
                <a:solidFill>
                  <a:srgbClr val="FFFF00"/>
                </a:solidFill>
              </a:rPr>
              <a:t> out  to Q=400 GeV.</a:t>
            </a:r>
            <a:endParaRPr lang="en-US" sz="2000" dirty="0">
              <a:solidFill>
                <a:srgbClr val="FFFF00"/>
              </a:solidFill>
            </a:endParaRPr>
          </a:p>
        </p:txBody>
      </p:sp>
      <p:sp>
        <p:nvSpPr>
          <p:cNvPr id="6" name="TextBox 5"/>
          <p:cNvSpPr txBox="1"/>
          <p:nvPr/>
        </p:nvSpPr>
        <p:spPr>
          <a:xfrm>
            <a:off x="661182" y="2897249"/>
            <a:ext cx="4748339" cy="707886"/>
          </a:xfrm>
          <a:prstGeom prst="rect">
            <a:avLst/>
          </a:prstGeom>
          <a:noFill/>
        </p:spPr>
        <p:txBody>
          <a:bodyPr wrap="square" rtlCol="0">
            <a:spAutoFit/>
          </a:bodyPr>
          <a:lstStyle/>
          <a:p>
            <a:r>
              <a:rPr lang="en-US" sz="2000" dirty="0" smtClean="0">
                <a:solidFill>
                  <a:srgbClr val="FFFF00"/>
                </a:solidFill>
              </a:rPr>
              <a:t>The jet measurements forced </a:t>
            </a:r>
            <a:r>
              <a:rPr lang="en-US" sz="2000" dirty="0">
                <a:solidFill>
                  <a:srgbClr val="FFFF00"/>
                </a:solidFill>
              </a:rPr>
              <a:t>a </a:t>
            </a:r>
            <a:r>
              <a:rPr lang="en-US" sz="2000" dirty="0" smtClean="0">
                <a:solidFill>
                  <a:srgbClr val="FFFF00"/>
                </a:solidFill>
              </a:rPr>
              <a:t>reduction in the gluon density in the proton.</a:t>
            </a:r>
            <a:endParaRPr lang="en-US" sz="2000" dirty="0">
              <a:solidFill>
                <a:srgbClr val="FFFF00"/>
              </a:solidFill>
            </a:endParaRPr>
          </a:p>
        </p:txBody>
      </p:sp>
      <p:sp>
        <p:nvSpPr>
          <p:cNvPr id="14" name="TextBox 13"/>
          <p:cNvSpPr txBox="1"/>
          <p:nvPr/>
        </p:nvSpPr>
        <p:spPr>
          <a:xfrm>
            <a:off x="32407" y="6130548"/>
            <a:ext cx="5016246" cy="707886"/>
          </a:xfrm>
          <a:prstGeom prst="rect">
            <a:avLst/>
          </a:prstGeom>
          <a:noFill/>
        </p:spPr>
        <p:txBody>
          <a:bodyPr wrap="square" rtlCol="0">
            <a:spAutoFit/>
          </a:bodyPr>
          <a:lstStyle/>
          <a:p>
            <a:r>
              <a:rPr lang="en-US" sz="2000" dirty="0" smtClean="0">
                <a:solidFill>
                  <a:srgbClr val="FFFF00"/>
                </a:solidFill>
              </a:rPr>
              <a:t>(Also measured XS’s of </a:t>
            </a:r>
            <a:r>
              <a:rPr lang="en-US" sz="2000" dirty="0" err="1" smtClean="0">
                <a:solidFill>
                  <a:srgbClr val="FFFF00"/>
                </a:solidFill>
              </a:rPr>
              <a:t>dijets</a:t>
            </a:r>
            <a:r>
              <a:rPr lang="en-US" sz="2000" dirty="0" smtClean="0">
                <a:solidFill>
                  <a:srgbClr val="FFFF00"/>
                </a:solidFill>
              </a:rPr>
              <a:t>, </a:t>
            </a:r>
            <a:r>
              <a:rPr lang="en-US" sz="2000" dirty="0" smtClean="0">
                <a:solidFill>
                  <a:srgbClr val="FFFF00"/>
                </a:solidFill>
                <a:latin typeface="Symbol" panose="05050102010706020507" pitchFamily="18" charset="2"/>
              </a:rPr>
              <a:t>g</a:t>
            </a:r>
            <a:r>
              <a:rPr lang="en-US" sz="2000" dirty="0" smtClean="0">
                <a:solidFill>
                  <a:srgbClr val="FFFF00"/>
                </a:solidFill>
              </a:rPr>
              <a:t>, </a:t>
            </a:r>
            <a:r>
              <a:rPr lang="en-US" sz="2000" dirty="0" smtClean="0">
                <a:solidFill>
                  <a:srgbClr val="FFFF00"/>
                </a:solidFill>
                <a:latin typeface="Symbol" panose="05050102010706020507" pitchFamily="18" charset="2"/>
              </a:rPr>
              <a:t>gg</a:t>
            </a:r>
            <a:r>
              <a:rPr lang="en-US" sz="2000" dirty="0" smtClean="0">
                <a:solidFill>
                  <a:srgbClr val="FFFF00"/>
                </a:solidFill>
              </a:rPr>
              <a:t>, W, Z,        W/Z/</a:t>
            </a:r>
            <a:r>
              <a:rPr lang="en-US" sz="2000" dirty="0" smtClean="0">
                <a:solidFill>
                  <a:srgbClr val="FFFF00"/>
                </a:solidFill>
                <a:latin typeface="Symbol" panose="05050102010706020507" pitchFamily="18" charset="2"/>
              </a:rPr>
              <a:t>g </a:t>
            </a:r>
            <a:r>
              <a:rPr lang="en-US" sz="2000" dirty="0" smtClean="0">
                <a:solidFill>
                  <a:srgbClr val="FFFF00"/>
                </a:solidFill>
              </a:rPr>
              <a:t>+ jets …)</a:t>
            </a:r>
          </a:p>
        </p:txBody>
      </p:sp>
      <p:sp>
        <p:nvSpPr>
          <p:cNvPr id="15" name="TextBox 14"/>
          <p:cNvSpPr txBox="1"/>
          <p:nvPr/>
        </p:nvSpPr>
        <p:spPr>
          <a:xfrm>
            <a:off x="8482527" y="6585630"/>
            <a:ext cx="661481" cy="276999"/>
          </a:xfrm>
          <a:prstGeom prst="rect">
            <a:avLst/>
          </a:prstGeom>
          <a:noFill/>
        </p:spPr>
        <p:txBody>
          <a:bodyPr wrap="square" rtlCol="0">
            <a:spAutoFit/>
          </a:bodyPr>
          <a:lstStyle/>
          <a:p>
            <a:pPr algn="r"/>
            <a:r>
              <a:rPr lang="en-US" sz="1200" dirty="0" smtClean="0">
                <a:solidFill>
                  <a:srgbClr val="FF6600"/>
                </a:solidFill>
              </a:rPr>
              <a:t>18</a:t>
            </a:r>
            <a:endParaRPr lang="en-US" sz="1200" dirty="0">
              <a:solidFill>
                <a:srgbClr val="FF6600"/>
              </a:solidFill>
            </a:endParaRPr>
          </a:p>
        </p:txBody>
      </p:sp>
    </p:spTree>
    <p:extLst>
      <p:ext uri="{BB962C8B-B14F-4D97-AF65-F5344CB8AC3E}">
        <p14:creationId xmlns:p14="http://schemas.microsoft.com/office/powerpoint/2010/main" val="24285503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5" y="27002"/>
            <a:ext cx="2803150"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QCD sidebar</a:t>
            </a:r>
            <a:endParaRPr lang="en-US" sz="3200" dirty="0">
              <a:solidFill>
                <a:schemeClr val="bg1"/>
              </a:solidFill>
            </a:endParaRPr>
          </a:p>
        </p:txBody>
      </p:sp>
      <p:sp>
        <p:nvSpPr>
          <p:cNvPr id="4" name="TextBox 3"/>
          <p:cNvSpPr txBox="1"/>
          <p:nvPr/>
        </p:nvSpPr>
        <p:spPr>
          <a:xfrm>
            <a:off x="2944165" y="271302"/>
            <a:ext cx="6164346" cy="2821285"/>
          </a:xfrm>
          <a:prstGeom prst="rect">
            <a:avLst/>
          </a:prstGeom>
          <a:noFill/>
        </p:spPr>
        <p:txBody>
          <a:bodyPr wrap="square" rtlCol="0">
            <a:spAutoFit/>
          </a:bodyPr>
          <a:lstStyle/>
          <a:p>
            <a:r>
              <a:rPr lang="en-US" sz="2000" dirty="0" smtClean="0">
                <a:solidFill>
                  <a:srgbClr val="FFFF00"/>
                </a:solidFill>
              </a:rPr>
              <a:t>Measure the non-perturbative process of two separate scatterings of </a:t>
            </a:r>
            <a:r>
              <a:rPr lang="en-US" sz="2000" dirty="0" err="1" smtClean="0">
                <a:solidFill>
                  <a:srgbClr val="FFFF00"/>
                </a:solidFill>
              </a:rPr>
              <a:t>partons</a:t>
            </a:r>
            <a:r>
              <a:rPr lang="en-US" sz="2000" dirty="0" smtClean="0">
                <a:solidFill>
                  <a:srgbClr val="FFFF00"/>
                </a:solidFill>
              </a:rPr>
              <a:t> within a single pp collision.  For example if the two scatterings produce final states </a:t>
            </a:r>
            <a:r>
              <a:rPr lang="en-US" sz="2000" dirty="0" smtClean="0">
                <a:solidFill>
                  <a:srgbClr val="FFFF00"/>
                </a:solidFill>
                <a:latin typeface="Symbol" panose="05050102010706020507" pitchFamily="18" charset="2"/>
              </a:rPr>
              <a:t>gg</a:t>
            </a:r>
            <a:r>
              <a:rPr lang="en-US" sz="2000" dirty="0" smtClean="0">
                <a:solidFill>
                  <a:srgbClr val="FFFF00"/>
                </a:solidFill>
              </a:rPr>
              <a:t> and </a:t>
            </a:r>
            <a:r>
              <a:rPr lang="en-US" sz="2000" dirty="0" err="1" smtClean="0">
                <a:solidFill>
                  <a:srgbClr val="FFFF00"/>
                </a:solidFill>
              </a:rPr>
              <a:t>jj</a:t>
            </a:r>
            <a:r>
              <a:rPr lang="en-US" sz="2000" dirty="0" smtClean="0">
                <a:solidFill>
                  <a:srgbClr val="FFFF00"/>
                </a:solidFill>
              </a:rPr>
              <a:t>, the double </a:t>
            </a:r>
            <a:r>
              <a:rPr lang="en-US" sz="2000" dirty="0" err="1" smtClean="0">
                <a:solidFill>
                  <a:srgbClr val="FFFF00"/>
                </a:solidFill>
              </a:rPr>
              <a:t>parton</a:t>
            </a:r>
            <a:r>
              <a:rPr lang="en-US" sz="2000" dirty="0" smtClean="0">
                <a:solidFill>
                  <a:srgbClr val="FFFF00"/>
                </a:solidFill>
              </a:rPr>
              <a:t> cross section is </a:t>
            </a:r>
          </a:p>
          <a:p>
            <a:r>
              <a:rPr lang="en-US" sz="2000" dirty="0">
                <a:solidFill>
                  <a:srgbClr val="FFFF00"/>
                </a:solidFill>
              </a:rPr>
              <a:t>	 </a:t>
            </a:r>
            <a:r>
              <a:rPr lang="en-US" sz="2000" dirty="0" smtClean="0">
                <a:solidFill>
                  <a:srgbClr val="FFFF00"/>
                </a:solidFill>
              </a:rPr>
              <a:t>   </a:t>
            </a:r>
            <a:r>
              <a:rPr lang="en-US" sz="2400" dirty="0" err="1" smtClean="0">
                <a:solidFill>
                  <a:schemeClr val="bg1"/>
                </a:solidFill>
                <a:latin typeface="Symbol" panose="05050102010706020507" pitchFamily="18" charset="2"/>
              </a:rPr>
              <a:t>s</a:t>
            </a:r>
            <a:r>
              <a:rPr lang="en-US" sz="2400" baseline="-25000" dirty="0" err="1" smtClean="0">
                <a:solidFill>
                  <a:schemeClr val="bg1"/>
                </a:solidFill>
              </a:rPr>
              <a:t>DP</a:t>
            </a:r>
            <a:r>
              <a:rPr lang="en-US" sz="2400" dirty="0" smtClean="0">
                <a:solidFill>
                  <a:schemeClr val="bg1"/>
                </a:solidFill>
              </a:rPr>
              <a:t> = </a:t>
            </a:r>
            <a:r>
              <a:rPr lang="en-US" sz="2400" dirty="0" err="1" smtClean="0">
                <a:solidFill>
                  <a:schemeClr val="bg1"/>
                </a:solidFill>
                <a:latin typeface="Symbol" panose="05050102010706020507" pitchFamily="18" charset="2"/>
              </a:rPr>
              <a:t>s</a:t>
            </a:r>
            <a:r>
              <a:rPr lang="en-US" sz="2400" baseline="-25000" dirty="0" err="1" smtClean="0">
                <a:solidFill>
                  <a:schemeClr val="bg1"/>
                </a:solidFill>
                <a:latin typeface="Symbol" panose="05050102010706020507" pitchFamily="18" charset="2"/>
              </a:rPr>
              <a:t>gg</a:t>
            </a:r>
            <a:r>
              <a:rPr lang="en-US" sz="2400" dirty="0" smtClean="0">
                <a:solidFill>
                  <a:schemeClr val="bg1"/>
                </a:solidFill>
              </a:rPr>
              <a:t> </a:t>
            </a:r>
            <a:r>
              <a:rPr lang="en-US" sz="2400" dirty="0" err="1" smtClean="0">
                <a:solidFill>
                  <a:schemeClr val="bg1"/>
                </a:solidFill>
                <a:latin typeface="Symbol" panose="05050102010706020507" pitchFamily="18" charset="2"/>
              </a:rPr>
              <a:t>s</a:t>
            </a:r>
            <a:r>
              <a:rPr lang="en-US" sz="2400" baseline="-25000" dirty="0" err="1" smtClean="0">
                <a:solidFill>
                  <a:schemeClr val="bg1"/>
                </a:solidFill>
              </a:rPr>
              <a:t>jj</a:t>
            </a:r>
            <a:r>
              <a:rPr lang="en-US" sz="2400" dirty="0" smtClean="0">
                <a:solidFill>
                  <a:schemeClr val="bg1"/>
                </a:solidFill>
              </a:rPr>
              <a:t> / </a:t>
            </a:r>
            <a:r>
              <a:rPr lang="en-US" sz="2400" dirty="0" err="1" smtClean="0">
                <a:solidFill>
                  <a:schemeClr val="bg1"/>
                </a:solidFill>
                <a:latin typeface="Symbol" panose="05050102010706020507" pitchFamily="18" charset="2"/>
              </a:rPr>
              <a:t>s</a:t>
            </a:r>
            <a:r>
              <a:rPr lang="en-US" sz="2400" baseline="-25000" dirty="0" err="1" smtClean="0">
                <a:solidFill>
                  <a:schemeClr val="bg1"/>
                </a:solidFill>
              </a:rPr>
              <a:t>eff</a:t>
            </a:r>
            <a:endParaRPr lang="en-US" sz="2400" baseline="-25000" dirty="0" smtClean="0">
              <a:solidFill>
                <a:schemeClr val="bg1"/>
              </a:solidFill>
            </a:endParaRPr>
          </a:p>
          <a:p>
            <a:endParaRPr lang="en-US" sz="2000" baseline="-25000" dirty="0" smtClean="0">
              <a:solidFill>
                <a:srgbClr val="FFFF00"/>
              </a:solidFill>
            </a:endParaRPr>
          </a:p>
          <a:p>
            <a:r>
              <a:rPr lang="en-US" sz="2000" dirty="0">
                <a:solidFill>
                  <a:srgbClr val="FFFF00"/>
                </a:solidFill>
              </a:rPr>
              <a:t>w</a:t>
            </a:r>
            <a:r>
              <a:rPr lang="en-US" sz="2000" dirty="0" smtClean="0">
                <a:solidFill>
                  <a:srgbClr val="FFFF00"/>
                </a:solidFill>
              </a:rPr>
              <a:t>here </a:t>
            </a:r>
            <a:r>
              <a:rPr lang="en-US" sz="2000" dirty="0" err="1" smtClean="0">
                <a:solidFill>
                  <a:srgbClr val="FFFF00"/>
                </a:solidFill>
                <a:latin typeface="Symbol" panose="05050102010706020507" pitchFamily="18" charset="2"/>
              </a:rPr>
              <a:t>s</a:t>
            </a:r>
            <a:r>
              <a:rPr lang="en-US" sz="2000" baseline="-25000" dirty="0" err="1" smtClean="0">
                <a:solidFill>
                  <a:srgbClr val="FFFF00"/>
                </a:solidFill>
              </a:rPr>
              <a:t>eff</a:t>
            </a:r>
            <a:r>
              <a:rPr lang="en-US" sz="2000" dirty="0" smtClean="0">
                <a:solidFill>
                  <a:srgbClr val="FFFF00"/>
                </a:solidFill>
              </a:rPr>
              <a:t> is related to the transverse area occupied by the interacting </a:t>
            </a:r>
            <a:r>
              <a:rPr lang="en-US" sz="2000" dirty="0" err="1" smtClean="0">
                <a:solidFill>
                  <a:srgbClr val="FFFF00"/>
                </a:solidFill>
              </a:rPr>
              <a:t>partons</a:t>
            </a:r>
            <a:r>
              <a:rPr lang="en-US" sz="2000" dirty="0" smtClean="0">
                <a:solidFill>
                  <a:srgbClr val="FFFF00"/>
                </a:solidFill>
              </a:rPr>
              <a:t>.   Smaller area </a:t>
            </a:r>
            <a:r>
              <a:rPr lang="en-US" sz="2000" b="1" dirty="0" smtClean="0">
                <a:solidFill>
                  <a:srgbClr val="FFFF00"/>
                </a:solidFill>
              </a:rPr>
              <a:t>→ </a:t>
            </a:r>
            <a:r>
              <a:rPr lang="en-US" sz="2000" dirty="0" smtClean="0">
                <a:solidFill>
                  <a:srgbClr val="FFFF00"/>
                </a:solidFill>
              </a:rPr>
              <a:t>larger overlap </a:t>
            </a:r>
            <a:r>
              <a:rPr lang="en-US" sz="2000" b="1" dirty="0" smtClean="0">
                <a:solidFill>
                  <a:srgbClr val="FFFF00"/>
                </a:solidFill>
              </a:rPr>
              <a:t>→</a:t>
            </a:r>
            <a:r>
              <a:rPr lang="en-US" sz="2000" dirty="0" smtClean="0">
                <a:solidFill>
                  <a:srgbClr val="FFFF00"/>
                </a:solidFill>
                <a:latin typeface="Calibri" panose="020F0502020204030204" pitchFamily="34" charset="0"/>
              </a:rPr>
              <a:t> </a:t>
            </a:r>
            <a:r>
              <a:rPr lang="en-US" sz="2000" dirty="0">
                <a:solidFill>
                  <a:srgbClr val="FFFF00"/>
                </a:solidFill>
              </a:rPr>
              <a:t>larger </a:t>
            </a:r>
            <a:r>
              <a:rPr lang="en-US" sz="2000" dirty="0" err="1" smtClean="0">
                <a:solidFill>
                  <a:srgbClr val="FFFF00"/>
                </a:solidFill>
                <a:latin typeface="Symbol" panose="05050102010706020507" pitchFamily="18" charset="2"/>
              </a:rPr>
              <a:t>s</a:t>
            </a:r>
            <a:r>
              <a:rPr lang="en-US" sz="2000" baseline="-25000" dirty="0" err="1" smtClean="0">
                <a:solidFill>
                  <a:srgbClr val="FFFF00"/>
                </a:solidFill>
              </a:rPr>
              <a:t>DP</a:t>
            </a:r>
            <a:r>
              <a:rPr lang="en-US" sz="2000" baseline="-25000" dirty="0" smtClean="0">
                <a:solidFill>
                  <a:srgbClr val="FFFF00"/>
                </a:solidFill>
              </a:rPr>
              <a:t> </a:t>
            </a:r>
            <a:r>
              <a:rPr lang="en-US" sz="2000" b="1" dirty="0">
                <a:solidFill>
                  <a:srgbClr val="FFFF00"/>
                </a:solidFill>
              </a:rPr>
              <a:t> </a:t>
            </a:r>
            <a:r>
              <a:rPr lang="en-US" sz="2000" b="1" dirty="0" smtClean="0">
                <a:solidFill>
                  <a:srgbClr val="FFFF00"/>
                </a:solidFill>
              </a:rPr>
              <a:t>(</a:t>
            </a:r>
            <a:r>
              <a:rPr lang="en-US" sz="2000" b="1" dirty="0" smtClean="0">
                <a:solidFill>
                  <a:srgbClr val="FFFF00"/>
                </a:solidFill>
              </a:rPr>
              <a:t> </a:t>
            </a:r>
            <a:r>
              <a:rPr lang="en-US" sz="2000" b="1" dirty="0">
                <a:solidFill>
                  <a:srgbClr val="FFFF00"/>
                </a:solidFill>
              </a:rPr>
              <a:t>smaller </a:t>
            </a:r>
            <a:r>
              <a:rPr lang="en-US" sz="2000" b="1" dirty="0" err="1">
                <a:solidFill>
                  <a:srgbClr val="FFFF00"/>
                </a:solidFill>
                <a:latin typeface="Symbol" panose="05050102010706020507" pitchFamily="18" charset="2"/>
              </a:rPr>
              <a:t>s</a:t>
            </a:r>
            <a:r>
              <a:rPr lang="en-US" sz="2000" b="1" baseline="-25000" dirty="0" err="1">
                <a:solidFill>
                  <a:srgbClr val="FFFF00"/>
                </a:solidFill>
              </a:rPr>
              <a:t>eff</a:t>
            </a:r>
            <a:r>
              <a:rPr lang="en-US" sz="2000" b="1" dirty="0">
                <a:solidFill>
                  <a:srgbClr val="FFFF00"/>
                </a:solidFill>
              </a:rPr>
              <a:t> </a:t>
            </a:r>
            <a:r>
              <a:rPr lang="en-US" sz="2000" b="1" dirty="0" smtClean="0">
                <a:solidFill>
                  <a:srgbClr val="FFFF00"/>
                </a:solidFill>
              </a:rPr>
              <a:t>)</a:t>
            </a:r>
            <a:endParaRPr lang="en-US" sz="2000" b="1" baseline="-25000" dirty="0">
              <a:solidFill>
                <a:srgbClr val="FFFF00"/>
              </a:solidFill>
            </a:endParaRPr>
          </a:p>
        </p:txBody>
      </p:sp>
      <p:pic>
        <p:nvPicPr>
          <p:cNvPr id="2050" name="Picture 2" descr="https://www-d0.fnal.gov/Run2Physics/WWW/results/final/QCD/Q15C/Q15CF6.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5774" y="3521772"/>
            <a:ext cx="4285396" cy="3079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863" y="4221356"/>
            <a:ext cx="4719471" cy="2554545"/>
          </a:xfrm>
          <a:prstGeom prst="rect">
            <a:avLst/>
          </a:prstGeom>
          <a:noFill/>
        </p:spPr>
        <p:txBody>
          <a:bodyPr wrap="square" rtlCol="0">
            <a:spAutoFit/>
          </a:bodyPr>
          <a:lstStyle/>
          <a:p>
            <a:r>
              <a:rPr lang="en-US" sz="2000" dirty="0" smtClean="0">
                <a:solidFill>
                  <a:srgbClr val="FFFF00"/>
                </a:solidFill>
              </a:rPr>
              <a:t>D0 studied several DP channels.  The measured </a:t>
            </a:r>
            <a:r>
              <a:rPr lang="en-US" sz="2000" dirty="0" err="1" smtClean="0">
                <a:solidFill>
                  <a:srgbClr val="FFFF00"/>
                </a:solidFill>
                <a:latin typeface="Symbol" panose="05050102010706020507" pitchFamily="18" charset="2"/>
              </a:rPr>
              <a:t>s</a:t>
            </a:r>
            <a:r>
              <a:rPr lang="en-US" sz="2000" baseline="-25000" dirty="0" err="1" smtClean="0">
                <a:solidFill>
                  <a:srgbClr val="FFFF00"/>
                </a:solidFill>
              </a:rPr>
              <a:t>eff</a:t>
            </a:r>
            <a:r>
              <a:rPr lang="en-US" sz="2000" dirty="0" smtClean="0">
                <a:solidFill>
                  <a:srgbClr val="FFFF00"/>
                </a:solidFill>
              </a:rPr>
              <a:t> for the cases J/</a:t>
            </a:r>
            <a:r>
              <a:rPr lang="en-US" sz="2000" dirty="0" err="1" smtClean="0">
                <a:solidFill>
                  <a:srgbClr val="FFFF00"/>
                </a:solidFill>
                <a:latin typeface="Symbol" panose="05050102010706020507" pitchFamily="18" charset="2"/>
              </a:rPr>
              <a:t>y</a:t>
            </a:r>
            <a:r>
              <a:rPr lang="en-US" sz="2000" dirty="0" err="1">
                <a:solidFill>
                  <a:srgbClr val="FFFF00"/>
                </a:solidFill>
              </a:rPr>
              <a:t>+</a:t>
            </a:r>
            <a:r>
              <a:rPr lang="en-US" sz="2000" dirty="0" err="1" smtClean="0">
                <a:solidFill>
                  <a:srgbClr val="FFFF00"/>
                </a:solidFill>
              </a:rPr>
              <a:t>J</a:t>
            </a:r>
            <a:r>
              <a:rPr lang="en-US" sz="2000" dirty="0" smtClean="0">
                <a:solidFill>
                  <a:srgbClr val="FFFF00"/>
                </a:solidFill>
              </a:rPr>
              <a:t>/</a:t>
            </a:r>
            <a:r>
              <a:rPr lang="en-US" sz="2000" dirty="0" smtClean="0">
                <a:solidFill>
                  <a:srgbClr val="FFFF00"/>
                </a:solidFill>
                <a:latin typeface="Symbol" panose="05050102010706020507" pitchFamily="18" charset="2"/>
              </a:rPr>
              <a:t>y </a:t>
            </a:r>
            <a:r>
              <a:rPr lang="en-US" sz="2000" dirty="0" smtClean="0">
                <a:solidFill>
                  <a:srgbClr val="FFFF00"/>
                </a:solidFill>
              </a:rPr>
              <a:t>and J/</a:t>
            </a:r>
            <a:r>
              <a:rPr lang="en-US" sz="2000" dirty="0" err="1" smtClean="0">
                <a:solidFill>
                  <a:srgbClr val="FFFF00"/>
                </a:solidFill>
                <a:latin typeface="Symbol" panose="05050102010706020507" pitchFamily="18" charset="2"/>
              </a:rPr>
              <a:t>y</a:t>
            </a:r>
            <a:r>
              <a:rPr lang="en-US" sz="2000" dirty="0" err="1" smtClean="0">
                <a:solidFill>
                  <a:srgbClr val="FFFF00"/>
                </a:solidFill>
              </a:rPr>
              <a:t>+</a:t>
            </a:r>
            <a:r>
              <a:rPr lang="en-US" sz="2000" dirty="0" err="1" smtClean="0">
                <a:solidFill>
                  <a:srgbClr val="FFFF00"/>
                </a:solidFill>
                <a:latin typeface="Symbol" panose="05050102010706020507" pitchFamily="18" charset="2"/>
              </a:rPr>
              <a:t>U</a:t>
            </a:r>
            <a:r>
              <a:rPr lang="en-US" sz="2000" dirty="0" smtClean="0">
                <a:solidFill>
                  <a:srgbClr val="FFFF00"/>
                </a:solidFill>
              </a:rPr>
              <a:t> (dominated by gg initial states) is smaller than those involving jets and </a:t>
            </a:r>
            <a:r>
              <a:rPr lang="en-US" sz="2000" dirty="0" smtClean="0">
                <a:solidFill>
                  <a:srgbClr val="FFFF00"/>
                </a:solidFill>
                <a:latin typeface="Symbol" panose="05050102010706020507" pitchFamily="18" charset="2"/>
              </a:rPr>
              <a:t>g</a:t>
            </a:r>
            <a:r>
              <a:rPr lang="en-US" sz="2000" dirty="0" smtClean="0">
                <a:solidFill>
                  <a:srgbClr val="FFFF00"/>
                </a:solidFill>
              </a:rPr>
              <a:t>’s which are dominated by quarks.</a:t>
            </a:r>
          </a:p>
          <a:p>
            <a:endParaRPr lang="en-US" sz="2000" dirty="0">
              <a:solidFill>
                <a:srgbClr val="FFFF00"/>
              </a:solidFill>
            </a:endParaRPr>
          </a:p>
          <a:p>
            <a:r>
              <a:rPr lang="en-US" sz="2000" dirty="0">
                <a:solidFill>
                  <a:srgbClr val="FFFF00"/>
                </a:solidFill>
              </a:rPr>
              <a:t>G</a:t>
            </a:r>
            <a:r>
              <a:rPr lang="en-US" sz="2000" dirty="0" smtClean="0">
                <a:solidFill>
                  <a:srgbClr val="FFFF00"/>
                </a:solidFill>
              </a:rPr>
              <a:t>luons in a proton seem to occupy smaller transverse area than quarks </a:t>
            </a:r>
            <a:endParaRPr lang="en-US" sz="2000" dirty="0">
              <a:solidFill>
                <a:srgbClr val="FFFF00"/>
              </a:solidFill>
            </a:endParaRPr>
          </a:p>
        </p:txBody>
      </p:sp>
      <p:sp>
        <p:nvSpPr>
          <p:cNvPr id="6" name="Oval 5"/>
          <p:cNvSpPr/>
          <p:nvPr/>
        </p:nvSpPr>
        <p:spPr>
          <a:xfrm>
            <a:off x="6578221" y="4192180"/>
            <a:ext cx="532263" cy="83251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www-d0.fnal.gov/Run2Physics/WWW/results/final/QCD/Q15C/Q15CF1a.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41" t="7056" r="15004" b="10946"/>
          <a:stretch/>
        </p:blipFill>
        <p:spPr bwMode="auto">
          <a:xfrm>
            <a:off x="90775" y="1072728"/>
            <a:ext cx="2743200" cy="21031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28635" y="391900"/>
            <a:ext cx="612949" cy="369332"/>
          </a:xfrm>
          <a:prstGeom prst="rect">
            <a:avLst/>
          </a:prstGeom>
          <a:noFill/>
        </p:spPr>
        <p:txBody>
          <a:bodyPr wrap="square" rtlCol="0">
            <a:spAutoFit/>
          </a:bodyPr>
          <a:lstStyle/>
          <a:p>
            <a:r>
              <a:rPr lang="en-US" dirty="0" smtClean="0">
                <a:solidFill>
                  <a:srgbClr val="FFFF00"/>
                </a:solidFill>
              </a:rPr>
              <a:t>_</a:t>
            </a:r>
            <a:endParaRPr lang="en-US" dirty="0">
              <a:solidFill>
                <a:srgbClr val="FFFF00"/>
              </a:solidFill>
            </a:endParaRPr>
          </a:p>
        </p:txBody>
      </p:sp>
      <p:sp>
        <p:nvSpPr>
          <p:cNvPr id="9" name="TextBox 8"/>
          <p:cNvSpPr txBox="1"/>
          <p:nvPr/>
        </p:nvSpPr>
        <p:spPr>
          <a:xfrm>
            <a:off x="8482527" y="6585630"/>
            <a:ext cx="661481" cy="276999"/>
          </a:xfrm>
          <a:prstGeom prst="rect">
            <a:avLst/>
          </a:prstGeom>
          <a:noFill/>
        </p:spPr>
        <p:txBody>
          <a:bodyPr wrap="square" rtlCol="0">
            <a:spAutoFit/>
          </a:bodyPr>
          <a:lstStyle/>
          <a:p>
            <a:pPr algn="r"/>
            <a:r>
              <a:rPr lang="en-US" sz="1200" dirty="0" smtClean="0">
                <a:solidFill>
                  <a:srgbClr val="FF6600"/>
                </a:solidFill>
              </a:rPr>
              <a:t>17</a:t>
            </a:r>
            <a:endParaRPr lang="en-US" sz="1200" dirty="0">
              <a:solidFill>
                <a:srgbClr val="FF6600"/>
              </a:solidFill>
            </a:endParaRPr>
          </a:p>
        </p:txBody>
      </p:sp>
    </p:spTree>
    <p:extLst>
      <p:ext uri="{BB962C8B-B14F-4D97-AF65-F5344CB8AC3E}">
        <p14:creationId xmlns:p14="http://schemas.microsoft.com/office/powerpoint/2010/main" val="2740778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4" y="27002"/>
            <a:ext cx="4729581"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Heavy Flavor headline</a:t>
            </a:r>
            <a:endParaRPr lang="en-US" sz="3200" dirty="0">
              <a:solidFill>
                <a:schemeClr val="bg1"/>
              </a:solidFill>
            </a:endParaRPr>
          </a:p>
        </p:txBody>
      </p:sp>
      <p:sp>
        <p:nvSpPr>
          <p:cNvPr id="3" name="TextBox 2"/>
          <p:cNvSpPr txBox="1"/>
          <p:nvPr/>
        </p:nvSpPr>
        <p:spPr>
          <a:xfrm>
            <a:off x="79716" y="954600"/>
            <a:ext cx="8759483" cy="1631216"/>
          </a:xfrm>
          <a:prstGeom prst="rect">
            <a:avLst/>
          </a:prstGeom>
          <a:noFill/>
        </p:spPr>
        <p:txBody>
          <a:bodyPr wrap="square" rtlCol="0">
            <a:spAutoFit/>
          </a:bodyPr>
          <a:lstStyle/>
          <a:p>
            <a:r>
              <a:rPr lang="en-US" sz="2000" dirty="0" smtClean="0">
                <a:solidFill>
                  <a:srgbClr val="FFFF00"/>
                </a:solidFill>
              </a:rPr>
              <a:t>An influential </a:t>
            </a:r>
            <a:r>
              <a:rPr lang="en-US" sz="2000" dirty="0">
                <a:solidFill>
                  <a:srgbClr val="FFFF00"/>
                </a:solidFill>
              </a:rPr>
              <a:t>D0 </a:t>
            </a:r>
            <a:r>
              <a:rPr lang="en-US" sz="2000" dirty="0" smtClean="0">
                <a:solidFill>
                  <a:srgbClr val="FFFF00"/>
                </a:solidFill>
              </a:rPr>
              <a:t>result was the first observation of the </a:t>
            </a:r>
            <a:r>
              <a:rPr lang="en-US" sz="2000" dirty="0" err="1" smtClean="0">
                <a:solidFill>
                  <a:srgbClr val="FFFF00"/>
                </a:solidFill>
              </a:rPr>
              <a:t>B</a:t>
            </a:r>
            <a:r>
              <a:rPr lang="en-US" sz="2000" baseline="-25000" dirty="0" err="1" smtClean="0">
                <a:solidFill>
                  <a:srgbClr val="FFFF00"/>
                </a:solidFill>
              </a:rPr>
              <a:t>s</a:t>
            </a:r>
            <a:r>
              <a:rPr lang="en-US" sz="2000" dirty="0" smtClean="0">
                <a:solidFill>
                  <a:srgbClr val="FFFF00"/>
                </a:solidFill>
              </a:rPr>
              <a:t> to </a:t>
            </a:r>
            <a:r>
              <a:rPr lang="en-US" sz="2000" dirty="0" err="1" smtClean="0">
                <a:solidFill>
                  <a:srgbClr val="FFFF00"/>
                </a:solidFill>
              </a:rPr>
              <a:t>B</a:t>
            </a:r>
            <a:r>
              <a:rPr lang="en-US" sz="2000" baseline="-25000" dirty="0" err="1" smtClean="0">
                <a:solidFill>
                  <a:srgbClr val="FFFF00"/>
                </a:solidFill>
              </a:rPr>
              <a:t>s</a:t>
            </a:r>
            <a:r>
              <a:rPr lang="en-US" sz="2000" dirty="0" smtClean="0">
                <a:solidFill>
                  <a:srgbClr val="FFFF00"/>
                </a:solidFill>
              </a:rPr>
              <a:t> mixing frequency. The frequency is high due to the small mass difference between  </a:t>
            </a:r>
            <a:r>
              <a:rPr lang="en-US" sz="2000" dirty="0" err="1" smtClean="0">
                <a:solidFill>
                  <a:srgbClr val="FFFF00"/>
                </a:solidFill>
              </a:rPr>
              <a:t>B</a:t>
            </a:r>
            <a:r>
              <a:rPr lang="en-US" sz="2000" baseline="-25000" dirty="0" err="1" smtClean="0">
                <a:solidFill>
                  <a:srgbClr val="FFFF00"/>
                </a:solidFill>
              </a:rPr>
              <a:t>s</a:t>
            </a:r>
            <a:r>
              <a:rPr lang="en-US" sz="2000" baseline="30000" dirty="0" err="1" smtClean="0">
                <a:solidFill>
                  <a:srgbClr val="FFFF00"/>
                </a:solidFill>
              </a:rPr>
              <a:t>S</a:t>
            </a:r>
            <a:r>
              <a:rPr lang="en-US" sz="2000" dirty="0" smtClean="0">
                <a:solidFill>
                  <a:srgbClr val="FFFF00"/>
                </a:solidFill>
              </a:rPr>
              <a:t> and </a:t>
            </a:r>
            <a:r>
              <a:rPr lang="en-US" sz="2000" dirty="0" err="1" smtClean="0">
                <a:solidFill>
                  <a:srgbClr val="FFFF00"/>
                </a:solidFill>
              </a:rPr>
              <a:t>B</a:t>
            </a:r>
            <a:r>
              <a:rPr lang="en-US" sz="2000" baseline="-25000" dirty="0" err="1" smtClean="0">
                <a:solidFill>
                  <a:srgbClr val="FFFF00"/>
                </a:solidFill>
              </a:rPr>
              <a:t>s</a:t>
            </a:r>
            <a:r>
              <a:rPr lang="en-US" sz="2000" baseline="30000" dirty="0" err="1" smtClean="0">
                <a:solidFill>
                  <a:srgbClr val="FFFF00"/>
                </a:solidFill>
              </a:rPr>
              <a:t>L</a:t>
            </a:r>
            <a:r>
              <a:rPr lang="en-US" sz="2000" dirty="0" smtClean="0">
                <a:solidFill>
                  <a:srgbClr val="FFFF00"/>
                </a:solidFill>
              </a:rPr>
              <a:t> states, and thus the measurement is very challenging.  Deviations from the SM value of 21 ps</a:t>
            </a:r>
            <a:r>
              <a:rPr lang="en-US" sz="2000" baseline="30000" dirty="0" smtClean="0">
                <a:solidFill>
                  <a:srgbClr val="FFFF00"/>
                </a:solidFill>
                <a:latin typeface="Symbol" panose="05050102010706020507" pitchFamily="18" charset="2"/>
              </a:rPr>
              <a:t>-1</a:t>
            </a:r>
            <a:r>
              <a:rPr lang="en-US" sz="2000" dirty="0" smtClean="0">
                <a:solidFill>
                  <a:srgbClr val="FFFF00"/>
                </a:solidFill>
              </a:rPr>
              <a:t> would have signaled new particles in the loop diagram.</a:t>
            </a:r>
            <a:endParaRPr lang="en-US" sz="2000" dirty="0">
              <a:solidFill>
                <a:srgbClr val="FFFF00"/>
              </a:solidFill>
            </a:endParaRPr>
          </a:p>
        </p:txBody>
      </p:sp>
      <p:pic>
        <p:nvPicPr>
          <p:cNvPr id="4098" name="Picture 2" descr="https://www-d0.fnal.gov/Run2Physics/WWW/results/final/B/B06A/B06AF02.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74" y="2876106"/>
            <a:ext cx="4898320" cy="34109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248406" y="3133129"/>
            <a:ext cx="2585156" cy="1801644"/>
          </a:xfrm>
          <a:prstGeom prst="rect">
            <a:avLst/>
          </a:prstGeom>
        </p:spPr>
      </p:pic>
      <p:sp>
        <p:nvSpPr>
          <p:cNvPr id="5" name="TextBox 4"/>
          <p:cNvSpPr txBox="1"/>
          <p:nvPr/>
        </p:nvSpPr>
        <p:spPr>
          <a:xfrm>
            <a:off x="6832142" y="716176"/>
            <a:ext cx="496711" cy="369332"/>
          </a:xfrm>
          <a:prstGeom prst="rect">
            <a:avLst/>
          </a:prstGeom>
          <a:noFill/>
        </p:spPr>
        <p:txBody>
          <a:bodyPr wrap="square" rtlCol="0">
            <a:spAutoFit/>
          </a:bodyPr>
          <a:lstStyle/>
          <a:p>
            <a:r>
              <a:rPr lang="en-US" b="1" dirty="0" smtClean="0">
                <a:solidFill>
                  <a:srgbClr val="FFFF00"/>
                </a:solidFill>
              </a:rPr>
              <a:t>_</a:t>
            </a:r>
            <a:endParaRPr lang="en-US" b="1" dirty="0">
              <a:solidFill>
                <a:srgbClr val="FFFF00"/>
              </a:solidFill>
            </a:endParaRPr>
          </a:p>
        </p:txBody>
      </p:sp>
      <p:sp>
        <p:nvSpPr>
          <p:cNvPr id="6" name="TextBox 5"/>
          <p:cNvSpPr txBox="1"/>
          <p:nvPr/>
        </p:nvSpPr>
        <p:spPr>
          <a:xfrm>
            <a:off x="5068111" y="5131191"/>
            <a:ext cx="3940421" cy="1015663"/>
          </a:xfrm>
          <a:prstGeom prst="rect">
            <a:avLst/>
          </a:prstGeom>
          <a:noFill/>
        </p:spPr>
        <p:txBody>
          <a:bodyPr wrap="square" rtlCol="0">
            <a:spAutoFit/>
          </a:bodyPr>
          <a:lstStyle/>
          <a:p>
            <a:r>
              <a:rPr lang="en-US" sz="2000" dirty="0" smtClean="0">
                <a:solidFill>
                  <a:srgbClr val="FFFF00"/>
                </a:solidFill>
              </a:rPr>
              <a:t>The measurement gave             17 &lt; </a:t>
            </a:r>
            <a:r>
              <a:rPr lang="en-US" sz="2000" dirty="0" err="1" smtClean="0">
                <a:solidFill>
                  <a:srgbClr val="FFFF00"/>
                </a:solidFill>
                <a:latin typeface="Symbol" panose="05050102010706020507" pitchFamily="18" charset="2"/>
              </a:rPr>
              <a:t>D</a:t>
            </a:r>
            <a:r>
              <a:rPr lang="en-US" sz="2000" dirty="0" err="1" smtClean="0">
                <a:solidFill>
                  <a:srgbClr val="FFFF00"/>
                </a:solidFill>
              </a:rPr>
              <a:t>m</a:t>
            </a:r>
            <a:r>
              <a:rPr lang="en-US" sz="2000" baseline="-25000" dirty="0" err="1" smtClean="0">
                <a:solidFill>
                  <a:srgbClr val="FFFF00"/>
                </a:solidFill>
              </a:rPr>
              <a:t>s</a:t>
            </a:r>
            <a:r>
              <a:rPr lang="en-US" sz="2000" dirty="0" smtClean="0">
                <a:solidFill>
                  <a:srgbClr val="FFFF00"/>
                </a:solidFill>
              </a:rPr>
              <a:t> &lt; 21 ps</a:t>
            </a:r>
            <a:r>
              <a:rPr lang="en-US" sz="2000" baseline="30000" dirty="0" smtClean="0">
                <a:solidFill>
                  <a:srgbClr val="FFFF00"/>
                </a:solidFill>
                <a:latin typeface="Symbol" panose="05050102010706020507" pitchFamily="18" charset="2"/>
              </a:rPr>
              <a:t>-1 </a:t>
            </a:r>
            <a:r>
              <a:rPr lang="en-US" sz="2000" dirty="0" smtClean="0">
                <a:solidFill>
                  <a:srgbClr val="FFFF00"/>
                </a:solidFill>
              </a:rPr>
              <a:t>at 90% CL,  in excellent agreement with SM.</a:t>
            </a:r>
            <a:endParaRPr lang="en-US" sz="2000" dirty="0">
              <a:solidFill>
                <a:srgbClr val="FFFF00"/>
              </a:solidFill>
            </a:endParaRPr>
          </a:p>
        </p:txBody>
      </p:sp>
      <p:sp>
        <p:nvSpPr>
          <p:cNvPr id="8" name="TextBox 7"/>
          <p:cNvSpPr txBox="1"/>
          <p:nvPr/>
        </p:nvSpPr>
        <p:spPr>
          <a:xfrm>
            <a:off x="8482527" y="6585630"/>
            <a:ext cx="661481" cy="276999"/>
          </a:xfrm>
          <a:prstGeom prst="rect">
            <a:avLst/>
          </a:prstGeom>
          <a:noFill/>
        </p:spPr>
        <p:txBody>
          <a:bodyPr wrap="square" rtlCol="0">
            <a:spAutoFit/>
          </a:bodyPr>
          <a:lstStyle/>
          <a:p>
            <a:pPr algn="r"/>
            <a:r>
              <a:rPr lang="en-US" sz="1200" dirty="0" smtClean="0">
                <a:solidFill>
                  <a:srgbClr val="FF6600"/>
                </a:solidFill>
              </a:rPr>
              <a:t>16</a:t>
            </a:r>
            <a:endParaRPr lang="en-US" sz="1200" dirty="0">
              <a:solidFill>
                <a:srgbClr val="FF6600"/>
              </a:solidFill>
            </a:endParaRPr>
          </a:p>
        </p:txBody>
      </p:sp>
    </p:spTree>
    <p:extLst>
      <p:ext uri="{BB962C8B-B14F-4D97-AF65-F5344CB8AC3E}">
        <p14:creationId xmlns:p14="http://schemas.microsoft.com/office/powerpoint/2010/main" val="29194987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4" y="27002"/>
            <a:ext cx="4729581"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Heavy Flavor sidebar</a:t>
            </a:r>
            <a:endParaRPr lang="en-US" sz="3200" dirty="0">
              <a:solidFill>
                <a:schemeClr val="bg1"/>
              </a:solidFill>
            </a:endParaRPr>
          </a:p>
        </p:txBody>
      </p:sp>
      <p:sp>
        <p:nvSpPr>
          <p:cNvPr id="4" name="TextBox 3"/>
          <p:cNvSpPr txBox="1"/>
          <p:nvPr/>
        </p:nvSpPr>
        <p:spPr>
          <a:xfrm>
            <a:off x="0" y="611777"/>
            <a:ext cx="8906933" cy="1015663"/>
          </a:xfrm>
          <a:prstGeom prst="rect">
            <a:avLst/>
          </a:prstGeom>
          <a:noFill/>
        </p:spPr>
        <p:txBody>
          <a:bodyPr wrap="square" rtlCol="0">
            <a:spAutoFit/>
          </a:bodyPr>
          <a:lstStyle/>
          <a:p>
            <a:r>
              <a:rPr lang="en-US" sz="2000" dirty="0" smtClean="0">
                <a:solidFill>
                  <a:srgbClr val="FFFF00"/>
                </a:solidFill>
              </a:rPr>
              <a:t>Conventional wisdom held that hadron colliders would not compete with </a:t>
            </a:r>
            <a:r>
              <a:rPr lang="en-US" sz="2000" dirty="0" err="1" smtClean="0">
                <a:solidFill>
                  <a:srgbClr val="FFFF00"/>
                </a:solidFill>
              </a:rPr>
              <a:t>e</a:t>
            </a:r>
            <a:r>
              <a:rPr lang="en-US" sz="2000" baseline="30000" dirty="0" err="1" smtClean="0">
                <a:solidFill>
                  <a:srgbClr val="FFFF00"/>
                </a:solidFill>
                <a:latin typeface="Symbol" panose="05050102010706020507" pitchFamily="18" charset="2"/>
              </a:rPr>
              <a:t>+</a:t>
            </a:r>
            <a:r>
              <a:rPr lang="en-US" sz="2000" dirty="0" err="1" smtClean="0">
                <a:solidFill>
                  <a:srgbClr val="FFFF00"/>
                </a:solidFill>
              </a:rPr>
              <a:t>e</a:t>
            </a:r>
            <a:r>
              <a:rPr lang="en-US" sz="2000" baseline="30000" dirty="0" smtClean="0">
                <a:solidFill>
                  <a:srgbClr val="FFFF00"/>
                </a:solidFill>
                <a:latin typeface="Symbol" panose="05050102010706020507" pitchFamily="18" charset="2"/>
              </a:rPr>
              <a:t>-</a:t>
            </a:r>
            <a:r>
              <a:rPr lang="en-US" sz="2000" dirty="0" smtClean="0">
                <a:solidFill>
                  <a:srgbClr val="FFFF00"/>
                </a:solidFill>
              </a:rPr>
              <a:t> for heavy quark physics</a:t>
            </a:r>
            <a:r>
              <a:rPr lang="en-US" sz="2000" dirty="0">
                <a:solidFill>
                  <a:srgbClr val="FFFF00"/>
                </a:solidFill>
              </a:rPr>
              <a:t> </a:t>
            </a:r>
            <a:r>
              <a:rPr lang="en-US" sz="2000" dirty="0" smtClean="0">
                <a:solidFill>
                  <a:srgbClr val="FFFF00"/>
                </a:solidFill>
              </a:rPr>
              <a:t>– particularly experiments with small </a:t>
            </a:r>
            <a:r>
              <a:rPr lang="en-US" sz="2000" dirty="0">
                <a:solidFill>
                  <a:srgbClr val="FFFF00"/>
                </a:solidFill>
              </a:rPr>
              <a:t>tracking volume like </a:t>
            </a:r>
            <a:r>
              <a:rPr lang="en-US" sz="2000" dirty="0" smtClean="0">
                <a:solidFill>
                  <a:srgbClr val="FFFF00"/>
                </a:solidFill>
              </a:rPr>
              <a:t>D0!</a:t>
            </a:r>
            <a:endParaRPr lang="en-US" sz="2000" dirty="0">
              <a:solidFill>
                <a:srgbClr val="FFFF00"/>
              </a:solidFill>
            </a:endParaRPr>
          </a:p>
        </p:txBody>
      </p:sp>
      <p:sp>
        <p:nvSpPr>
          <p:cNvPr id="5" name="TextBox 4"/>
          <p:cNvSpPr txBox="1"/>
          <p:nvPr/>
        </p:nvSpPr>
        <p:spPr>
          <a:xfrm>
            <a:off x="22575" y="1704620"/>
            <a:ext cx="8444089" cy="1015663"/>
          </a:xfrm>
          <a:prstGeom prst="rect">
            <a:avLst/>
          </a:prstGeom>
          <a:noFill/>
        </p:spPr>
        <p:txBody>
          <a:bodyPr wrap="square" rtlCol="0">
            <a:spAutoFit/>
          </a:bodyPr>
          <a:lstStyle/>
          <a:p>
            <a:r>
              <a:rPr lang="en-US" sz="2000" dirty="0" smtClean="0">
                <a:solidFill>
                  <a:srgbClr val="FFFF00"/>
                </a:solidFill>
              </a:rPr>
              <a:t>D0 HF </a:t>
            </a:r>
            <a:r>
              <a:rPr lang="en-US" sz="2000" dirty="0">
                <a:solidFill>
                  <a:srgbClr val="FFFF00"/>
                </a:solidFill>
              </a:rPr>
              <a:t>studies </a:t>
            </a:r>
            <a:r>
              <a:rPr lang="en-US" sz="2000" dirty="0" smtClean="0">
                <a:solidFill>
                  <a:srgbClr val="FFFF00"/>
                </a:solidFill>
              </a:rPr>
              <a:t>included </a:t>
            </a:r>
            <a:r>
              <a:rPr lang="en-US" sz="2000" dirty="0">
                <a:solidFill>
                  <a:srgbClr val="FFFF00"/>
                </a:solidFill>
              </a:rPr>
              <a:t>many </a:t>
            </a:r>
            <a:r>
              <a:rPr lang="en-US" sz="2000" dirty="0" smtClean="0">
                <a:solidFill>
                  <a:srgbClr val="FFFF00"/>
                </a:solidFill>
              </a:rPr>
              <a:t>topics</a:t>
            </a:r>
            <a:r>
              <a:rPr lang="en-US" sz="2000" dirty="0">
                <a:solidFill>
                  <a:srgbClr val="FFFF00"/>
                </a:solidFill>
              </a:rPr>
              <a:t>:  lifetimes, production cross sections, forward-backward asymmetries, mixing and CP violation studies, CPT tests</a:t>
            </a:r>
            <a:r>
              <a:rPr lang="en-US" sz="2000" dirty="0" smtClean="0">
                <a:solidFill>
                  <a:srgbClr val="FFFF00"/>
                </a:solidFill>
              </a:rPr>
              <a:t>.  D0 also made contributions to exotic </a:t>
            </a:r>
            <a:r>
              <a:rPr lang="en-US" sz="2000" dirty="0" smtClean="0">
                <a:solidFill>
                  <a:srgbClr val="FFFF00"/>
                </a:solidFill>
              </a:rPr>
              <a:t>(</a:t>
            </a:r>
            <a:r>
              <a:rPr lang="en-US" sz="2000" dirty="0" err="1" smtClean="0">
                <a:solidFill>
                  <a:srgbClr val="FFFF00"/>
                </a:solidFill>
              </a:rPr>
              <a:t>qqqq</a:t>
            </a:r>
            <a:r>
              <a:rPr lang="en-US" sz="2000" dirty="0" smtClean="0">
                <a:solidFill>
                  <a:srgbClr val="FFFF00"/>
                </a:solidFill>
              </a:rPr>
              <a:t>) heavy </a:t>
            </a:r>
            <a:r>
              <a:rPr lang="en-US" sz="2000" dirty="0" smtClean="0">
                <a:solidFill>
                  <a:srgbClr val="FFFF00"/>
                </a:solidFill>
              </a:rPr>
              <a:t>quark physics:</a:t>
            </a:r>
            <a:endParaRPr lang="en-US" sz="2000" dirty="0">
              <a:solidFill>
                <a:srgbClr val="FFFF00"/>
              </a:solidFill>
            </a:endParaRPr>
          </a:p>
        </p:txBody>
      </p:sp>
      <p:pic>
        <p:nvPicPr>
          <p:cNvPr id="3074" name="Picture 2" descr="https://www-d0.fnal.gov/Run2Physics/WWW/results/final/B/B04A/B04AF0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43" y="2832921"/>
            <a:ext cx="1836208" cy="17835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d0.fnal.gov/Run2Physics/WWW/results/final/B/B15D/B15DF02d.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8177" y="2771348"/>
            <a:ext cx="1986844" cy="15244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4428" y="3107135"/>
            <a:ext cx="2991555" cy="707886"/>
          </a:xfrm>
          <a:prstGeom prst="rect">
            <a:avLst/>
          </a:prstGeom>
          <a:noFill/>
        </p:spPr>
        <p:txBody>
          <a:bodyPr wrap="square" rtlCol="0">
            <a:spAutoFit/>
          </a:bodyPr>
          <a:lstStyle/>
          <a:p>
            <a:r>
              <a:rPr lang="en-US" sz="2000" dirty="0" smtClean="0">
                <a:solidFill>
                  <a:schemeClr val="bg1"/>
                </a:solidFill>
              </a:rPr>
              <a:t>Confirm Belle X(3872) </a:t>
            </a:r>
            <a:r>
              <a:rPr lang="en-US" sz="2000" dirty="0" err="1" smtClean="0">
                <a:solidFill>
                  <a:schemeClr val="bg1"/>
                </a:solidFill>
              </a:rPr>
              <a:t>ccuu</a:t>
            </a:r>
            <a:r>
              <a:rPr lang="en-US" sz="2000" dirty="0" smtClean="0">
                <a:solidFill>
                  <a:schemeClr val="bg1"/>
                </a:solidFill>
              </a:rPr>
              <a:t> state in J/</a:t>
            </a:r>
            <a:r>
              <a:rPr lang="en-US" sz="2000" dirty="0" smtClean="0">
                <a:solidFill>
                  <a:schemeClr val="bg1"/>
                </a:solidFill>
                <a:latin typeface="Symbol" panose="05050102010706020507" pitchFamily="18" charset="2"/>
              </a:rPr>
              <a:t>y </a:t>
            </a:r>
            <a:r>
              <a:rPr lang="en-US" sz="2000" dirty="0" err="1" smtClean="0">
                <a:solidFill>
                  <a:schemeClr val="bg1"/>
                </a:solidFill>
                <a:latin typeface="Symbol" panose="05050102010706020507" pitchFamily="18" charset="2"/>
              </a:rPr>
              <a:t>p</a:t>
            </a:r>
            <a:r>
              <a:rPr lang="en-US" sz="2000" baseline="30000" dirty="0" err="1" smtClean="0">
                <a:solidFill>
                  <a:schemeClr val="bg1"/>
                </a:solidFill>
                <a:latin typeface="Symbol" panose="05050102010706020507" pitchFamily="18" charset="2"/>
              </a:rPr>
              <a:t>+</a:t>
            </a:r>
            <a:r>
              <a:rPr lang="en-US" sz="2000" dirty="0" err="1" smtClean="0">
                <a:solidFill>
                  <a:schemeClr val="bg1"/>
                </a:solidFill>
                <a:latin typeface="Symbol" panose="05050102010706020507" pitchFamily="18" charset="2"/>
              </a:rPr>
              <a:t>p</a:t>
            </a:r>
            <a:r>
              <a:rPr lang="en-US" sz="2000" baseline="30000" dirty="0" smtClean="0">
                <a:solidFill>
                  <a:schemeClr val="bg1"/>
                </a:solidFill>
                <a:latin typeface="Symbol" panose="05050102010706020507" pitchFamily="18" charset="2"/>
              </a:rPr>
              <a:t>-</a:t>
            </a:r>
            <a:endParaRPr lang="en-US" sz="2000" baseline="30000" dirty="0">
              <a:solidFill>
                <a:schemeClr val="bg1"/>
              </a:solidFill>
              <a:latin typeface="Symbol" panose="05050102010706020507" pitchFamily="18" charset="2"/>
            </a:endParaRPr>
          </a:p>
        </p:txBody>
      </p:sp>
      <p:sp>
        <p:nvSpPr>
          <p:cNvPr id="7" name="TextBox 6"/>
          <p:cNvSpPr txBox="1"/>
          <p:nvPr/>
        </p:nvSpPr>
        <p:spPr>
          <a:xfrm>
            <a:off x="1986839" y="3234288"/>
            <a:ext cx="553156" cy="369332"/>
          </a:xfrm>
          <a:prstGeom prst="rect">
            <a:avLst/>
          </a:prstGeom>
          <a:noFill/>
        </p:spPr>
        <p:txBody>
          <a:bodyPr wrap="square" rtlCol="0">
            <a:spAutoFit/>
          </a:bodyPr>
          <a:lstStyle/>
          <a:p>
            <a:r>
              <a:rPr lang="en-US" dirty="0" smtClean="0">
                <a:solidFill>
                  <a:schemeClr val="bg1"/>
                </a:solidFill>
              </a:rPr>
              <a:t>_</a:t>
            </a:r>
            <a:endParaRPr lang="en-US" dirty="0">
              <a:solidFill>
                <a:schemeClr val="bg1"/>
              </a:solidFill>
            </a:endParaRPr>
          </a:p>
        </p:txBody>
      </p:sp>
      <p:sp>
        <p:nvSpPr>
          <p:cNvPr id="9" name="TextBox 8"/>
          <p:cNvSpPr txBox="1"/>
          <p:nvPr/>
        </p:nvSpPr>
        <p:spPr>
          <a:xfrm>
            <a:off x="4610130" y="3453619"/>
            <a:ext cx="3029131" cy="707886"/>
          </a:xfrm>
          <a:prstGeom prst="rect">
            <a:avLst/>
          </a:prstGeom>
          <a:noFill/>
        </p:spPr>
        <p:txBody>
          <a:bodyPr wrap="square" rtlCol="0">
            <a:spAutoFit/>
          </a:bodyPr>
          <a:lstStyle/>
          <a:p>
            <a:r>
              <a:rPr lang="en-US" sz="2000" dirty="0" smtClean="0">
                <a:solidFill>
                  <a:schemeClr val="bg1"/>
                </a:solidFill>
              </a:rPr>
              <a:t>Confirm CDF X(4140) (</a:t>
            </a:r>
            <a:r>
              <a:rPr lang="en-US" sz="2000" dirty="0" err="1" smtClean="0">
                <a:solidFill>
                  <a:schemeClr val="bg1"/>
                </a:solidFill>
              </a:rPr>
              <a:t>ccss</a:t>
            </a:r>
            <a:r>
              <a:rPr lang="en-US" sz="2000" dirty="0" smtClean="0">
                <a:solidFill>
                  <a:schemeClr val="bg1"/>
                </a:solidFill>
              </a:rPr>
              <a:t> state in J/</a:t>
            </a:r>
            <a:r>
              <a:rPr lang="en-US" sz="2000" dirty="0" err="1" smtClean="0">
                <a:solidFill>
                  <a:schemeClr val="bg1"/>
                </a:solidFill>
                <a:latin typeface="Symbol" panose="05050102010706020507" pitchFamily="18" charset="2"/>
              </a:rPr>
              <a:t>yf</a:t>
            </a:r>
            <a:r>
              <a:rPr lang="en-US" sz="2000" dirty="0" smtClean="0">
                <a:solidFill>
                  <a:schemeClr val="bg1"/>
                </a:solidFill>
              </a:rPr>
              <a:t>)</a:t>
            </a:r>
            <a:endParaRPr lang="en-US" sz="2000" dirty="0">
              <a:solidFill>
                <a:schemeClr val="bg1"/>
              </a:solidFill>
            </a:endParaRPr>
          </a:p>
        </p:txBody>
      </p:sp>
      <p:sp>
        <p:nvSpPr>
          <p:cNvPr id="15" name="TextBox 14"/>
          <p:cNvSpPr txBox="1"/>
          <p:nvPr/>
        </p:nvSpPr>
        <p:spPr>
          <a:xfrm>
            <a:off x="2229551" y="3228642"/>
            <a:ext cx="553156" cy="369332"/>
          </a:xfrm>
          <a:prstGeom prst="rect">
            <a:avLst/>
          </a:prstGeom>
          <a:noFill/>
        </p:spPr>
        <p:txBody>
          <a:bodyPr wrap="square" rtlCol="0">
            <a:spAutoFit/>
          </a:bodyPr>
          <a:lstStyle/>
          <a:p>
            <a:r>
              <a:rPr lang="en-US" dirty="0" smtClean="0">
                <a:solidFill>
                  <a:schemeClr val="bg1"/>
                </a:solidFill>
              </a:rPr>
              <a:t>_</a:t>
            </a:r>
            <a:endParaRPr lang="en-US" dirty="0">
              <a:solidFill>
                <a:schemeClr val="bg1"/>
              </a:solidFill>
            </a:endParaRPr>
          </a:p>
        </p:txBody>
      </p:sp>
      <p:sp>
        <p:nvSpPr>
          <p:cNvPr id="10" name="TextBox 9"/>
          <p:cNvSpPr txBox="1"/>
          <p:nvPr/>
        </p:nvSpPr>
        <p:spPr>
          <a:xfrm>
            <a:off x="2822217" y="5571663"/>
            <a:ext cx="5982231" cy="1323439"/>
          </a:xfrm>
          <a:prstGeom prst="rect">
            <a:avLst/>
          </a:prstGeom>
          <a:noFill/>
        </p:spPr>
        <p:txBody>
          <a:bodyPr wrap="square" rtlCol="0">
            <a:spAutoFit/>
          </a:bodyPr>
          <a:lstStyle/>
          <a:p>
            <a:r>
              <a:rPr lang="en-US" sz="2000" dirty="0" smtClean="0">
                <a:solidFill>
                  <a:srgbClr val="FFFF00"/>
                </a:solidFill>
              </a:rPr>
              <a:t>In 2016, D0 saw a new, manifestly exotic, </a:t>
            </a:r>
            <a:r>
              <a:rPr lang="en-US" sz="2000" dirty="0" err="1" smtClean="0">
                <a:solidFill>
                  <a:srgbClr val="FFFF00"/>
                </a:solidFill>
              </a:rPr>
              <a:t>bsud</a:t>
            </a:r>
            <a:r>
              <a:rPr lang="en-US" sz="2000" dirty="0" smtClean="0">
                <a:solidFill>
                  <a:srgbClr val="FFFF00"/>
                </a:solidFill>
              </a:rPr>
              <a:t> state X(5568)</a:t>
            </a:r>
            <a:r>
              <a:rPr lang="en-US" sz="2000" baseline="30000" dirty="0" smtClean="0">
                <a:solidFill>
                  <a:srgbClr val="FFFF00"/>
                </a:solidFill>
                <a:latin typeface="Maiandra GD" panose="020E0502030308020204" pitchFamily="34" charset="0"/>
              </a:rPr>
              <a:t>±</a:t>
            </a:r>
            <a:r>
              <a:rPr lang="en-US" sz="2000" dirty="0" smtClean="0">
                <a:solidFill>
                  <a:srgbClr val="FFFF00"/>
                </a:solidFill>
              </a:rPr>
              <a:t> → </a:t>
            </a:r>
            <a:r>
              <a:rPr lang="en-US" sz="2000" dirty="0" err="1" smtClean="0">
                <a:solidFill>
                  <a:srgbClr val="FFFF00"/>
                </a:solidFill>
              </a:rPr>
              <a:t>B</a:t>
            </a:r>
            <a:r>
              <a:rPr lang="en-US" sz="2000" baseline="-25000" dirty="0" err="1" smtClean="0">
                <a:solidFill>
                  <a:srgbClr val="FFFF00"/>
                </a:solidFill>
              </a:rPr>
              <a:t>s</a:t>
            </a:r>
            <a:r>
              <a:rPr lang="en-US" sz="2000" dirty="0" smtClean="0">
                <a:solidFill>
                  <a:srgbClr val="FFFF00"/>
                </a:solidFill>
              </a:rPr>
              <a:t> </a:t>
            </a:r>
            <a:r>
              <a:rPr lang="en-US" sz="2000" dirty="0" smtClean="0">
                <a:solidFill>
                  <a:srgbClr val="FFFF00"/>
                </a:solidFill>
                <a:latin typeface="Symbol" panose="05050102010706020507" pitchFamily="18" charset="2"/>
              </a:rPr>
              <a:t>p</a:t>
            </a:r>
            <a:r>
              <a:rPr lang="en-US" sz="2000" baseline="30000" dirty="0" smtClean="0">
                <a:solidFill>
                  <a:srgbClr val="FFFF00"/>
                </a:solidFill>
                <a:latin typeface="Maiandra GD" panose="020E0502030308020204" pitchFamily="34" charset="0"/>
              </a:rPr>
              <a:t>± </a:t>
            </a:r>
            <a:r>
              <a:rPr lang="en-US" sz="2000" dirty="0" smtClean="0">
                <a:solidFill>
                  <a:srgbClr val="FFFF00"/>
                </a:solidFill>
              </a:rPr>
              <a:t>→ (J/</a:t>
            </a:r>
            <a:r>
              <a:rPr lang="en-US" sz="2000" dirty="0" smtClean="0">
                <a:solidFill>
                  <a:srgbClr val="FFFF00"/>
                </a:solidFill>
                <a:latin typeface="Symbol" panose="05050102010706020507" pitchFamily="18" charset="2"/>
              </a:rPr>
              <a:t>y</a:t>
            </a:r>
            <a:r>
              <a:rPr lang="en-US" sz="2000" dirty="0" smtClean="0">
                <a:solidFill>
                  <a:srgbClr val="FFFF00"/>
                </a:solidFill>
              </a:rPr>
              <a:t> </a:t>
            </a:r>
            <a:r>
              <a:rPr lang="en-US" sz="2000" dirty="0" smtClean="0">
                <a:solidFill>
                  <a:srgbClr val="FFFF00"/>
                </a:solidFill>
                <a:latin typeface="Symbol" panose="05050102010706020507" pitchFamily="18" charset="2"/>
              </a:rPr>
              <a:t>f</a:t>
            </a:r>
            <a:r>
              <a:rPr lang="en-US" sz="2000" dirty="0" smtClean="0">
                <a:solidFill>
                  <a:srgbClr val="FFFF00"/>
                </a:solidFill>
              </a:rPr>
              <a:t>) </a:t>
            </a:r>
            <a:r>
              <a:rPr lang="en-US" sz="2000" dirty="0">
                <a:solidFill>
                  <a:srgbClr val="FFFF00"/>
                </a:solidFill>
                <a:latin typeface="Symbol" panose="05050102010706020507" pitchFamily="18" charset="2"/>
              </a:rPr>
              <a:t>p</a:t>
            </a:r>
            <a:r>
              <a:rPr lang="en-US" sz="2000" baseline="30000" dirty="0">
                <a:solidFill>
                  <a:srgbClr val="FFFF00"/>
                </a:solidFill>
                <a:latin typeface="Maiandra GD" panose="020E0502030308020204" pitchFamily="34" charset="0"/>
              </a:rPr>
              <a:t>±</a:t>
            </a:r>
            <a:r>
              <a:rPr lang="en-US" sz="2000" dirty="0" smtClean="0">
                <a:solidFill>
                  <a:srgbClr val="FFFF00"/>
                </a:solidFill>
                <a:latin typeface="Maiandra GD" panose="020E0502030308020204" pitchFamily="34" charset="0"/>
              </a:rPr>
              <a:t>.   Confirmed recently in </a:t>
            </a:r>
            <a:r>
              <a:rPr lang="en-US" sz="2000" dirty="0" err="1">
                <a:solidFill>
                  <a:srgbClr val="FFFF00"/>
                </a:solidFill>
              </a:rPr>
              <a:t>B</a:t>
            </a:r>
            <a:r>
              <a:rPr lang="en-US" sz="2000" baseline="-25000" dirty="0" err="1">
                <a:solidFill>
                  <a:srgbClr val="FFFF00"/>
                </a:solidFill>
              </a:rPr>
              <a:t>s</a:t>
            </a:r>
            <a:r>
              <a:rPr lang="en-US" sz="2000" dirty="0">
                <a:solidFill>
                  <a:srgbClr val="FFFF00"/>
                </a:solidFill>
              </a:rPr>
              <a:t> </a:t>
            </a:r>
            <a:r>
              <a:rPr lang="en-US" sz="2000" dirty="0">
                <a:solidFill>
                  <a:srgbClr val="FFFF00"/>
                </a:solidFill>
                <a:latin typeface="Symbol" panose="05050102010706020507" pitchFamily="18" charset="2"/>
              </a:rPr>
              <a:t>p</a:t>
            </a:r>
            <a:r>
              <a:rPr lang="en-US" sz="2000" baseline="30000" dirty="0">
                <a:solidFill>
                  <a:srgbClr val="FFFF00"/>
                </a:solidFill>
                <a:latin typeface="Maiandra GD" panose="020E0502030308020204" pitchFamily="34" charset="0"/>
              </a:rPr>
              <a:t>± </a:t>
            </a:r>
            <a:r>
              <a:rPr lang="en-US" sz="2000" dirty="0">
                <a:solidFill>
                  <a:srgbClr val="FFFF00"/>
                </a:solidFill>
              </a:rPr>
              <a:t>→ </a:t>
            </a:r>
            <a:r>
              <a:rPr lang="en-US" sz="2000" dirty="0" smtClean="0">
                <a:solidFill>
                  <a:srgbClr val="FFFF00"/>
                </a:solidFill>
              </a:rPr>
              <a:t>(</a:t>
            </a:r>
            <a:r>
              <a:rPr lang="en-US" sz="2000" dirty="0" err="1" smtClean="0">
                <a:solidFill>
                  <a:srgbClr val="FFFF00"/>
                </a:solidFill>
              </a:rPr>
              <a:t>D</a:t>
            </a:r>
            <a:r>
              <a:rPr lang="en-US" sz="2000" baseline="-25000" dirty="0" err="1" smtClean="0">
                <a:solidFill>
                  <a:srgbClr val="FFFF00"/>
                </a:solidFill>
              </a:rPr>
              <a:t>s</a:t>
            </a:r>
            <a:r>
              <a:rPr lang="en-US" sz="2000" baseline="30000" dirty="0" err="1" smtClean="0">
                <a:solidFill>
                  <a:srgbClr val="FFFF00"/>
                </a:solidFill>
              </a:rPr>
              <a:t>+</a:t>
            </a:r>
            <a:r>
              <a:rPr lang="en-US" sz="2000" dirty="0" err="1" smtClean="0">
                <a:solidFill>
                  <a:srgbClr val="FFFF00"/>
                </a:solidFill>
                <a:latin typeface="Symbol" panose="05050102010706020507" pitchFamily="18" charset="2"/>
              </a:rPr>
              <a:t>m</a:t>
            </a:r>
            <a:r>
              <a:rPr lang="en-US" sz="2000" baseline="30000" dirty="0" smtClean="0">
                <a:solidFill>
                  <a:srgbClr val="FFFF00"/>
                </a:solidFill>
                <a:latin typeface="Symbol" panose="05050102010706020507" pitchFamily="18" charset="2"/>
              </a:rPr>
              <a:t>-</a:t>
            </a:r>
            <a:r>
              <a:rPr lang="en-US" sz="2000" dirty="0">
                <a:solidFill>
                  <a:srgbClr val="FFFF00"/>
                </a:solidFill>
                <a:latin typeface="Symbol" panose="05050102010706020507" pitchFamily="18" charset="2"/>
              </a:rPr>
              <a:t> n</a:t>
            </a:r>
            <a:r>
              <a:rPr lang="en-US" sz="2000" dirty="0" smtClean="0">
                <a:solidFill>
                  <a:srgbClr val="FFFF00"/>
                </a:solidFill>
              </a:rPr>
              <a:t>) </a:t>
            </a:r>
            <a:r>
              <a:rPr lang="en-US" sz="2000" dirty="0">
                <a:solidFill>
                  <a:srgbClr val="FFFF00"/>
                </a:solidFill>
                <a:latin typeface="Symbol" panose="05050102010706020507" pitchFamily="18" charset="2"/>
              </a:rPr>
              <a:t>p</a:t>
            </a:r>
            <a:r>
              <a:rPr lang="en-US" sz="2000" baseline="30000" dirty="0" smtClean="0">
                <a:solidFill>
                  <a:srgbClr val="FFFF00"/>
                </a:solidFill>
                <a:latin typeface="Maiandra GD" panose="020E0502030308020204" pitchFamily="34" charset="0"/>
              </a:rPr>
              <a:t>±</a:t>
            </a:r>
            <a:r>
              <a:rPr lang="en-US" sz="2000" dirty="0" smtClean="0">
                <a:solidFill>
                  <a:srgbClr val="FFFF00"/>
                </a:solidFill>
                <a:latin typeface="Maiandra GD" panose="020E0502030308020204" pitchFamily="34" charset="0"/>
              </a:rPr>
              <a:t>.   First exotic meson with four different flavored quarks.</a:t>
            </a:r>
            <a:endParaRPr lang="en-US" sz="2000" baseline="30000" dirty="0">
              <a:solidFill>
                <a:srgbClr val="FFFF00"/>
              </a:solidFill>
            </a:endParaRPr>
          </a:p>
        </p:txBody>
      </p:sp>
      <p:grpSp>
        <p:nvGrpSpPr>
          <p:cNvPr id="12" name="Group 11"/>
          <p:cNvGrpSpPr/>
          <p:nvPr/>
        </p:nvGrpSpPr>
        <p:grpSpPr>
          <a:xfrm>
            <a:off x="7637422" y="5308486"/>
            <a:ext cx="805916" cy="374978"/>
            <a:chOff x="6933295" y="4756538"/>
            <a:chExt cx="805916" cy="374978"/>
          </a:xfrm>
        </p:grpSpPr>
        <p:sp>
          <p:nvSpPr>
            <p:cNvPr id="16" name="TextBox 15"/>
            <p:cNvSpPr txBox="1"/>
            <p:nvPr/>
          </p:nvSpPr>
          <p:spPr>
            <a:xfrm>
              <a:off x="6933295" y="4762184"/>
              <a:ext cx="553156" cy="369332"/>
            </a:xfrm>
            <a:prstGeom prst="rect">
              <a:avLst/>
            </a:prstGeom>
            <a:noFill/>
          </p:spPr>
          <p:txBody>
            <a:bodyPr wrap="square" rtlCol="0">
              <a:spAutoFit/>
            </a:bodyPr>
            <a:lstStyle/>
            <a:p>
              <a:r>
                <a:rPr lang="en-US" dirty="0" smtClean="0">
                  <a:solidFill>
                    <a:srgbClr val="FFFF00"/>
                  </a:solidFill>
                </a:rPr>
                <a:t>_</a:t>
              </a:r>
              <a:endParaRPr lang="en-US" dirty="0">
                <a:solidFill>
                  <a:srgbClr val="FFFF00"/>
                </a:solidFill>
              </a:endParaRPr>
            </a:p>
          </p:txBody>
        </p:sp>
        <p:sp>
          <p:nvSpPr>
            <p:cNvPr id="18" name="TextBox 17"/>
            <p:cNvSpPr txBox="1"/>
            <p:nvPr/>
          </p:nvSpPr>
          <p:spPr>
            <a:xfrm>
              <a:off x="7186055" y="4756538"/>
              <a:ext cx="553156" cy="369332"/>
            </a:xfrm>
            <a:prstGeom prst="rect">
              <a:avLst/>
            </a:prstGeom>
            <a:noFill/>
          </p:spPr>
          <p:txBody>
            <a:bodyPr wrap="square" rtlCol="0">
              <a:spAutoFit/>
            </a:bodyPr>
            <a:lstStyle/>
            <a:p>
              <a:r>
                <a:rPr lang="en-US" dirty="0" smtClean="0">
                  <a:solidFill>
                    <a:srgbClr val="FFFF00"/>
                  </a:solidFill>
                </a:rPr>
                <a:t>_</a:t>
              </a:r>
              <a:endParaRPr lang="en-US" dirty="0">
                <a:solidFill>
                  <a:srgbClr val="FFFF00"/>
                </a:solidFill>
              </a:endParaRPr>
            </a:p>
          </p:txBody>
        </p:sp>
      </p:grpSp>
      <p:grpSp>
        <p:nvGrpSpPr>
          <p:cNvPr id="3" name="Group 2"/>
          <p:cNvGrpSpPr/>
          <p:nvPr/>
        </p:nvGrpSpPr>
        <p:grpSpPr>
          <a:xfrm>
            <a:off x="4824622" y="3555151"/>
            <a:ext cx="728134" cy="374975"/>
            <a:chOff x="4413956" y="4002665"/>
            <a:chExt cx="728134" cy="374975"/>
          </a:xfrm>
        </p:grpSpPr>
        <p:sp>
          <p:nvSpPr>
            <p:cNvPr id="14" name="TextBox 13"/>
            <p:cNvSpPr txBox="1"/>
            <p:nvPr/>
          </p:nvSpPr>
          <p:spPr>
            <a:xfrm>
              <a:off x="4413956" y="4002665"/>
              <a:ext cx="553156" cy="369332"/>
            </a:xfrm>
            <a:prstGeom prst="rect">
              <a:avLst/>
            </a:prstGeom>
            <a:noFill/>
          </p:spPr>
          <p:txBody>
            <a:bodyPr wrap="square" rtlCol="0">
              <a:spAutoFit/>
            </a:bodyPr>
            <a:lstStyle/>
            <a:p>
              <a:r>
                <a:rPr lang="en-US" dirty="0" smtClean="0">
                  <a:solidFill>
                    <a:schemeClr val="bg1"/>
                  </a:solidFill>
                </a:rPr>
                <a:t>_</a:t>
              </a:r>
              <a:endParaRPr lang="en-US" dirty="0">
                <a:solidFill>
                  <a:schemeClr val="bg1"/>
                </a:solidFill>
              </a:endParaRPr>
            </a:p>
          </p:txBody>
        </p:sp>
        <p:sp>
          <p:nvSpPr>
            <p:cNvPr id="17" name="TextBox 16"/>
            <p:cNvSpPr txBox="1"/>
            <p:nvPr/>
          </p:nvSpPr>
          <p:spPr>
            <a:xfrm>
              <a:off x="4588934" y="4008308"/>
              <a:ext cx="553156" cy="369332"/>
            </a:xfrm>
            <a:prstGeom prst="rect">
              <a:avLst/>
            </a:prstGeom>
            <a:noFill/>
          </p:spPr>
          <p:txBody>
            <a:bodyPr wrap="square" rtlCol="0">
              <a:spAutoFit/>
            </a:bodyPr>
            <a:lstStyle/>
            <a:p>
              <a:r>
                <a:rPr lang="en-US" dirty="0" smtClean="0">
                  <a:solidFill>
                    <a:schemeClr val="bg1"/>
                  </a:solidFill>
                </a:rPr>
                <a:t>_</a:t>
              </a:r>
              <a:endParaRPr lang="en-US" dirty="0">
                <a:solidFill>
                  <a:schemeClr val="bg1"/>
                </a:solidFill>
              </a:endParaRPr>
            </a:p>
          </p:txBody>
        </p:sp>
      </p:grpSp>
      <p:sp>
        <p:nvSpPr>
          <p:cNvPr id="8" name="TextBox 7"/>
          <p:cNvSpPr txBox="1"/>
          <p:nvPr/>
        </p:nvSpPr>
        <p:spPr>
          <a:xfrm>
            <a:off x="2822217" y="4322007"/>
            <a:ext cx="6361293" cy="1015663"/>
          </a:xfrm>
          <a:prstGeom prst="rect">
            <a:avLst/>
          </a:prstGeom>
          <a:noFill/>
        </p:spPr>
        <p:txBody>
          <a:bodyPr wrap="square" rtlCol="0">
            <a:spAutoFit/>
          </a:bodyPr>
          <a:lstStyle/>
          <a:p>
            <a:r>
              <a:rPr lang="en-US" sz="2000" dirty="0" smtClean="0">
                <a:solidFill>
                  <a:schemeClr val="bg1"/>
                </a:solidFill>
              </a:rPr>
              <a:t>In both cases, D0 showed that these were produced promptly as well as in B decays, helping to confirm their exotic character.</a:t>
            </a:r>
            <a:endParaRPr lang="en-US" sz="2000" dirty="0">
              <a:solidFill>
                <a:schemeClr val="bg1"/>
              </a:solidFill>
            </a:endParaRPr>
          </a:p>
        </p:txBody>
      </p:sp>
      <p:grpSp>
        <p:nvGrpSpPr>
          <p:cNvPr id="11" name="Group 10"/>
          <p:cNvGrpSpPr/>
          <p:nvPr/>
        </p:nvGrpSpPr>
        <p:grpSpPr>
          <a:xfrm>
            <a:off x="45067" y="5036430"/>
            <a:ext cx="2669910" cy="1766979"/>
            <a:chOff x="45067" y="4135672"/>
            <a:chExt cx="2669910" cy="1766979"/>
          </a:xfrm>
        </p:grpSpPr>
        <p:pic>
          <p:nvPicPr>
            <p:cNvPr id="3078" name="Picture 6" descr="https://www-d0.fnal.gov/Run2Physics/WWW/results/final/B/B16A/B16AF03a.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6263"/>
            <a:stretch/>
          </p:blipFill>
          <p:spPr bwMode="auto">
            <a:xfrm>
              <a:off x="56443" y="4135672"/>
              <a:ext cx="2658534" cy="16459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s://www-d0.fnal.gov/Run2Physics/WWW/results/final/B/B16A/B16AF03a.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2427" b="491"/>
            <a:stretch/>
          </p:blipFill>
          <p:spPr bwMode="auto">
            <a:xfrm>
              <a:off x="45067" y="5719771"/>
              <a:ext cx="2658534" cy="18288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p:cNvSpPr txBox="1"/>
          <p:nvPr/>
        </p:nvSpPr>
        <p:spPr>
          <a:xfrm>
            <a:off x="8482527" y="6585630"/>
            <a:ext cx="661481" cy="276999"/>
          </a:xfrm>
          <a:prstGeom prst="rect">
            <a:avLst/>
          </a:prstGeom>
          <a:noFill/>
        </p:spPr>
        <p:txBody>
          <a:bodyPr wrap="square" rtlCol="0">
            <a:spAutoFit/>
          </a:bodyPr>
          <a:lstStyle/>
          <a:p>
            <a:pPr algn="r"/>
            <a:r>
              <a:rPr lang="en-US" sz="1200" dirty="0" smtClean="0">
                <a:solidFill>
                  <a:srgbClr val="FF6600"/>
                </a:solidFill>
              </a:rPr>
              <a:t>15</a:t>
            </a:r>
            <a:endParaRPr lang="en-US" sz="1200" dirty="0">
              <a:solidFill>
                <a:srgbClr val="FF6600"/>
              </a:solidFill>
            </a:endParaRPr>
          </a:p>
        </p:txBody>
      </p:sp>
      <p:grpSp>
        <p:nvGrpSpPr>
          <p:cNvPr id="25" name="Group 24"/>
          <p:cNvGrpSpPr/>
          <p:nvPr/>
        </p:nvGrpSpPr>
        <p:grpSpPr>
          <a:xfrm>
            <a:off x="5263630" y="2138055"/>
            <a:ext cx="728134" cy="374975"/>
            <a:chOff x="4413956" y="4002665"/>
            <a:chExt cx="728134" cy="374975"/>
          </a:xfrm>
        </p:grpSpPr>
        <p:sp>
          <p:nvSpPr>
            <p:cNvPr id="26" name="TextBox 25"/>
            <p:cNvSpPr txBox="1"/>
            <p:nvPr/>
          </p:nvSpPr>
          <p:spPr>
            <a:xfrm>
              <a:off x="4413956" y="4002665"/>
              <a:ext cx="553156" cy="369332"/>
            </a:xfrm>
            <a:prstGeom prst="rect">
              <a:avLst/>
            </a:prstGeom>
            <a:noFill/>
          </p:spPr>
          <p:txBody>
            <a:bodyPr wrap="square" rtlCol="0">
              <a:spAutoFit/>
            </a:bodyPr>
            <a:lstStyle/>
            <a:p>
              <a:r>
                <a:rPr lang="en-US" dirty="0" smtClean="0">
                  <a:solidFill>
                    <a:srgbClr val="FFFF00"/>
                  </a:solidFill>
                </a:rPr>
                <a:t>_</a:t>
              </a:r>
              <a:endParaRPr lang="en-US" dirty="0">
                <a:solidFill>
                  <a:srgbClr val="FFFF00"/>
                </a:solidFill>
              </a:endParaRPr>
            </a:p>
          </p:txBody>
        </p:sp>
        <p:sp>
          <p:nvSpPr>
            <p:cNvPr id="27" name="TextBox 26"/>
            <p:cNvSpPr txBox="1"/>
            <p:nvPr/>
          </p:nvSpPr>
          <p:spPr>
            <a:xfrm>
              <a:off x="4588934" y="4008308"/>
              <a:ext cx="553156" cy="369332"/>
            </a:xfrm>
            <a:prstGeom prst="rect">
              <a:avLst/>
            </a:prstGeom>
            <a:noFill/>
          </p:spPr>
          <p:txBody>
            <a:bodyPr wrap="square" rtlCol="0">
              <a:spAutoFit/>
            </a:bodyPr>
            <a:lstStyle/>
            <a:p>
              <a:r>
                <a:rPr lang="en-US" dirty="0" smtClean="0">
                  <a:solidFill>
                    <a:schemeClr val="bg1"/>
                  </a:solidFill>
                </a:rPr>
                <a:t>_</a:t>
              </a:r>
              <a:endParaRPr lang="en-US" dirty="0">
                <a:solidFill>
                  <a:schemeClr val="bg1"/>
                </a:solidFill>
              </a:endParaRPr>
            </a:p>
          </p:txBody>
        </p:sp>
      </p:grpSp>
    </p:spTree>
    <p:extLst>
      <p:ext uri="{BB962C8B-B14F-4D97-AF65-F5344CB8AC3E}">
        <p14:creationId xmlns:p14="http://schemas.microsoft.com/office/powerpoint/2010/main" val="33097351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4" y="27002"/>
            <a:ext cx="5260159"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New Phenomena headline</a:t>
            </a:r>
            <a:endParaRPr lang="en-US" sz="3200" dirty="0">
              <a:solidFill>
                <a:schemeClr val="bg1"/>
              </a:solidFill>
            </a:endParaRPr>
          </a:p>
        </p:txBody>
      </p:sp>
      <p:pic>
        <p:nvPicPr>
          <p:cNvPr id="3"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88" y="1576984"/>
            <a:ext cx="2614612" cy="204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3"/>
          <p:cNvSpPr txBox="1">
            <a:spLocks noChangeArrowheads="1"/>
          </p:cNvSpPr>
          <p:nvPr/>
        </p:nvSpPr>
        <p:spPr bwMode="auto">
          <a:xfrm>
            <a:off x="609600" y="713889"/>
            <a:ext cx="8382000" cy="457200"/>
          </a:xfrm>
          <a:prstGeom prst="rect">
            <a:avLst/>
          </a:prstGeom>
          <a:noFill/>
          <a:ln>
            <a:noFill/>
          </a:ln>
          <a:effectLst/>
        </p:spPr>
        <p:txBody>
          <a:bodyPr>
            <a:spAutoFit/>
          </a:bodyPr>
          <a:lstStyle/>
          <a:p>
            <a:pPr algn="ctr">
              <a:spcBef>
                <a:spcPct val="50000"/>
              </a:spcBef>
            </a:pPr>
            <a:r>
              <a:rPr lang="en-US" altLang="en-US" sz="2400" b="1" dirty="0">
                <a:solidFill>
                  <a:srgbClr val="FFFF00"/>
                </a:solidFill>
                <a:latin typeface="Times New Roman" panose="02020603050405020304" pitchFamily="18" charset="0"/>
              </a:rPr>
              <a:t>“400 Physicists Fail to Find Supersymmetry”    </a:t>
            </a:r>
            <a:r>
              <a:rPr lang="en-US" altLang="en-US" sz="1600" b="1" dirty="0">
                <a:solidFill>
                  <a:srgbClr val="FFFF00"/>
                </a:solidFill>
                <a:latin typeface="Times New Roman" panose="02020603050405020304" pitchFamily="18" charset="0"/>
              </a:rPr>
              <a:t>(</a:t>
            </a:r>
            <a:r>
              <a:rPr lang="en-US" altLang="en-US" sz="1600" b="1" dirty="0" err="1">
                <a:solidFill>
                  <a:srgbClr val="FFFF00"/>
                </a:solidFill>
                <a:latin typeface="Times New Roman" panose="02020603050405020304" pitchFamily="18" charset="0"/>
              </a:rPr>
              <a:t>NYTimes</a:t>
            </a:r>
            <a:r>
              <a:rPr lang="en-US" altLang="en-US" sz="1600" b="1" dirty="0">
                <a:solidFill>
                  <a:srgbClr val="FFFF00"/>
                </a:solidFill>
                <a:latin typeface="Times New Roman" panose="02020603050405020304" pitchFamily="18" charset="0"/>
              </a:rPr>
              <a:t>, ca 1992)</a:t>
            </a:r>
          </a:p>
        </p:txBody>
      </p:sp>
      <p:sp>
        <p:nvSpPr>
          <p:cNvPr id="5" name="Text Box 4"/>
          <p:cNvSpPr txBox="1">
            <a:spLocks noChangeArrowheads="1"/>
          </p:cNvSpPr>
          <p:nvPr/>
        </p:nvSpPr>
        <p:spPr bwMode="auto">
          <a:xfrm>
            <a:off x="76200" y="1132989"/>
            <a:ext cx="2286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solidFill>
                  <a:srgbClr val="FFFF00"/>
                </a:solidFill>
              </a:rPr>
              <a:t>As well as …</a:t>
            </a:r>
          </a:p>
        </p:txBody>
      </p:sp>
      <p:pic>
        <p:nvPicPr>
          <p:cNvPr id="6" name="Picture 6" descr="http://www-d0.fnal.gov/Run2Physics/WWW/results/prelim/NP/N68/N68F5a.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637309"/>
            <a:ext cx="2303463" cy="1931987"/>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7"/>
          <p:cNvSpPr txBox="1">
            <a:spLocks noChangeArrowheads="1"/>
          </p:cNvSpPr>
          <p:nvPr/>
        </p:nvSpPr>
        <p:spPr bwMode="auto">
          <a:xfrm>
            <a:off x="533400" y="1489671"/>
            <a:ext cx="1219200" cy="254000"/>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en-US" sz="1600"/>
              <a:t>Leptoquarks </a:t>
            </a:r>
          </a:p>
        </p:txBody>
      </p:sp>
      <p:pic>
        <p:nvPicPr>
          <p:cNvPr id="8" name="Picture 12" descr="http://www-d0.fnal.gov/Run2Physics/WWW/results/prelim/NP/N68/N68F5b.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9638" y="1653184"/>
            <a:ext cx="2366962" cy="1992312"/>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3"/>
          <p:cNvSpPr txBox="1">
            <a:spLocks noChangeArrowheads="1"/>
          </p:cNvSpPr>
          <p:nvPr/>
        </p:nvSpPr>
        <p:spPr bwMode="auto">
          <a:xfrm>
            <a:off x="5334000" y="1489671"/>
            <a:ext cx="1219200" cy="254000"/>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en-US" sz="1600"/>
              <a:t>scalar quarks </a:t>
            </a:r>
          </a:p>
        </p:txBody>
      </p:sp>
      <p:pic>
        <p:nvPicPr>
          <p:cNvPr id="10" name="Picture 22"/>
          <p:cNvPicPr>
            <a:picLocks noChangeArrowheads="1"/>
          </p:cNvPicPr>
          <p:nvPr/>
        </p:nvPicPr>
        <p:blipFill>
          <a:blip r:embed="rId6">
            <a:extLst>
              <a:ext uri="{28A0092B-C50C-407E-A947-70E740481C1C}">
                <a14:useLocalDpi xmlns:a14="http://schemas.microsoft.com/office/drawing/2010/main" val="0"/>
              </a:ext>
            </a:extLst>
          </a:blip>
          <a:srcRect r="6213"/>
          <a:stretch>
            <a:fillRect/>
          </a:stretch>
        </p:blipFill>
        <p:spPr bwMode="auto">
          <a:xfrm>
            <a:off x="2514600" y="3928071"/>
            <a:ext cx="1936750"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9"/>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000" y="3928071"/>
            <a:ext cx="2266950" cy="188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30"/>
          <p:cNvSpPr txBox="1">
            <a:spLocks noChangeArrowheads="1"/>
          </p:cNvSpPr>
          <p:nvPr/>
        </p:nvSpPr>
        <p:spPr bwMode="auto">
          <a:xfrm>
            <a:off x="6705600" y="3750271"/>
            <a:ext cx="2362200" cy="254000"/>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en-US" sz="1600"/>
              <a:t>Warped extra dimensions </a:t>
            </a:r>
          </a:p>
        </p:txBody>
      </p:sp>
      <p:sp>
        <p:nvSpPr>
          <p:cNvPr id="13" name="Text Box 41"/>
          <p:cNvSpPr txBox="1">
            <a:spLocks noChangeArrowheads="1"/>
          </p:cNvSpPr>
          <p:nvPr/>
        </p:nvSpPr>
        <p:spPr bwMode="auto">
          <a:xfrm>
            <a:off x="2286000" y="1489671"/>
            <a:ext cx="2514600" cy="254000"/>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en-US" sz="1600"/>
              <a:t>Randall Sundrum gravitons </a:t>
            </a:r>
          </a:p>
        </p:txBody>
      </p:sp>
      <p:sp>
        <p:nvSpPr>
          <p:cNvPr id="14" name="Text Box 42"/>
          <p:cNvSpPr txBox="1">
            <a:spLocks noChangeArrowheads="1"/>
          </p:cNvSpPr>
          <p:nvPr/>
        </p:nvSpPr>
        <p:spPr bwMode="auto">
          <a:xfrm>
            <a:off x="2819400" y="3750271"/>
            <a:ext cx="1371600" cy="254000"/>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en-US" sz="1600"/>
              <a:t>SUSY Higgs </a:t>
            </a:r>
          </a:p>
        </p:txBody>
      </p:sp>
      <p:pic>
        <p:nvPicPr>
          <p:cNvPr id="15" name="Picture 4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35488" y="4004271"/>
            <a:ext cx="2322512" cy="185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44"/>
          <p:cNvSpPr txBox="1">
            <a:spLocks noChangeArrowheads="1"/>
          </p:cNvSpPr>
          <p:nvPr/>
        </p:nvSpPr>
        <p:spPr bwMode="auto">
          <a:xfrm>
            <a:off x="4800600" y="3750271"/>
            <a:ext cx="1600200" cy="254000"/>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en-US" sz="1600"/>
              <a:t>long lived quarks </a:t>
            </a:r>
          </a:p>
        </p:txBody>
      </p:sp>
      <p:grpSp>
        <p:nvGrpSpPr>
          <p:cNvPr id="17" name="Group 46"/>
          <p:cNvGrpSpPr>
            <a:grpSpLocks/>
          </p:cNvGrpSpPr>
          <p:nvPr/>
        </p:nvGrpSpPr>
        <p:grpSpPr bwMode="auto">
          <a:xfrm>
            <a:off x="7086600" y="1489671"/>
            <a:ext cx="2014538" cy="2162175"/>
            <a:chOff x="4464" y="1152"/>
            <a:chExt cx="1269" cy="1362"/>
          </a:xfrm>
        </p:grpSpPr>
        <p:pic>
          <p:nvPicPr>
            <p:cNvPr id="18" name="Picture 47"/>
            <p:cNvPicPr>
              <a:picLocks noChangeAspect="1" noChangeArrowheads="1"/>
            </p:cNvPicPr>
            <p:nvPr/>
          </p:nvPicPr>
          <p:blipFill>
            <a:blip r:embed="rId9" cstate="print">
              <a:extLst>
                <a:ext uri="{28A0092B-C50C-407E-A947-70E740481C1C}">
                  <a14:useLocalDpi xmlns:a14="http://schemas.microsoft.com/office/drawing/2010/main" val="0"/>
                </a:ext>
              </a:extLst>
            </a:blip>
            <a:srcRect b="8369"/>
            <a:stretch>
              <a:fillRect/>
            </a:stretch>
          </p:blipFill>
          <p:spPr bwMode="auto">
            <a:xfrm>
              <a:off x="4489" y="1344"/>
              <a:ext cx="1244" cy="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48"/>
            <p:cNvSpPr txBox="1">
              <a:spLocks noChangeArrowheads="1"/>
            </p:cNvSpPr>
            <p:nvPr/>
          </p:nvSpPr>
          <p:spPr bwMode="auto">
            <a:xfrm>
              <a:off x="4464" y="1152"/>
              <a:ext cx="1248" cy="160"/>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en-US" sz="1600"/>
                <a:t>4</a:t>
              </a:r>
              <a:r>
                <a:rPr lang="en-US" altLang="en-US" sz="1600" baseline="30000"/>
                <a:t>th</a:t>
              </a:r>
              <a:r>
                <a:rPr lang="en-US" altLang="en-US" sz="1600"/>
                <a:t> generation quarks </a:t>
              </a:r>
            </a:p>
          </p:txBody>
        </p:sp>
      </p:grpSp>
      <p:grpSp>
        <p:nvGrpSpPr>
          <p:cNvPr id="20" name="Group 49"/>
          <p:cNvGrpSpPr>
            <a:grpSpLocks/>
          </p:cNvGrpSpPr>
          <p:nvPr/>
        </p:nvGrpSpPr>
        <p:grpSpPr bwMode="auto">
          <a:xfrm>
            <a:off x="134938" y="3750271"/>
            <a:ext cx="2303462" cy="1992313"/>
            <a:chOff x="85" y="2576"/>
            <a:chExt cx="1451" cy="1255"/>
          </a:xfrm>
        </p:grpSpPr>
        <p:pic>
          <p:nvPicPr>
            <p:cNvPr id="21" name="Picture 50" descr="http://www-d0.fnal.gov/Run2Physics/WWW/results/final/NP/N09B/N09BF5.jpeg"/>
            <p:cNvPicPr>
              <a:picLocks noChangeArrowheads="1"/>
            </p:cNvPicPr>
            <p:nvPr/>
          </p:nvPicPr>
          <p:blipFill>
            <a:blip r:embed="rId10" cstate="print">
              <a:extLst>
                <a:ext uri="{28A0092B-C50C-407E-A947-70E740481C1C}">
                  <a14:useLocalDpi xmlns:a14="http://schemas.microsoft.com/office/drawing/2010/main" val="0"/>
                </a:ext>
              </a:extLst>
            </a:blip>
            <a:srcRect l="4230" r="4230" b="2773"/>
            <a:stretch>
              <a:fillRect/>
            </a:stretch>
          </p:blipFill>
          <p:spPr bwMode="auto">
            <a:xfrm>
              <a:off x="85" y="2702"/>
              <a:ext cx="1451" cy="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51"/>
            <p:cNvSpPr txBox="1">
              <a:spLocks noChangeArrowheads="1"/>
            </p:cNvSpPr>
            <p:nvPr/>
          </p:nvSpPr>
          <p:spPr bwMode="auto">
            <a:xfrm>
              <a:off x="288" y="2576"/>
              <a:ext cx="864" cy="160"/>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en-US" sz="1600"/>
                <a:t>dark photons </a:t>
              </a:r>
            </a:p>
          </p:txBody>
        </p:sp>
      </p:grpSp>
      <p:sp>
        <p:nvSpPr>
          <p:cNvPr id="23" name="Text Box 33"/>
          <p:cNvSpPr txBox="1">
            <a:spLocks noChangeArrowheads="1"/>
          </p:cNvSpPr>
          <p:nvPr/>
        </p:nvSpPr>
        <p:spPr bwMode="auto">
          <a:xfrm>
            <a:off x="16928" y="5920560"/>
            <a:ext cx="929640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altLang="en-US" sz="2000" dirty="0">
                <a:solidFill>
                  <a:srgbClr val="FFFF00"/>
                </a:solidFill>
              </a:rPr>
              <a:t>Plus W’/Z’/</a:t>
            </a:r>
            <a:r>
              <a:rPr lang="en-US" altLang="en-US" sz="2000" b="1" dirty="0">
                <a:solidFill>
                  <a:srgbClr val="FFFF00"/>
                </a:solidFill>
                <a:latin typeface="Script MT Bold" panose="03040602040607080904" pitchFamily="66" charset="0"/>
              </a:rPr>
              <a:t>l</a:t>
            </a:r>
            <a:r>
              <a:rPr lang="en-US" altLang="en-US" sz="2000" dirty="0">
                <a:solidFill>
                  <a:srgbClr val="FFFF00"/>
                </a:solidFill>
              </a:rPr>
              <a:t>’/q’, KK states, cannonballs, quirks, </a:t>
            </a:r>
            <a:r>
              <a:rPr lang="en-US" altLang="en-US" sz="2000" dirty="0" err="1" smtClean="0">
                <a:solidFill>
                  <a:srgbClr val="FFFF00"/>
                </a:solidFill>
              </a:rPr>
              <a:t>axigluons</a:t>
            </a:r>
            <a:r>
              <a:rPr lang="en-US" altLang="en-US" sz="2000" dirty="0">
                <a:solidFill>
                  <a:srgbClr val="FFFF00"/>
                </a:solidFill>
              </a:rPr>
              <a:t>, </a:t>
            </a:r>
            <a:r>
              <a:rPr lang="en-US" altLang="en-US" sz="2000" dirty="0" err="1">
                <a:solidFill>
                  <a:srgbClr val="FFFF00"/>
                </a:solidFill>
              </a:rPr>
              <a:t>etc</a:t>
            </a:r>
            <a:r>
              <a:rPr lang="en-US" altLang="en-US" sz="2000" dirty="0">
                <a:solidFill>
                  <a:srgbClr val="FFFF00"/>
                </a:solidFill>
              </a:rPr>
              <a:t> </a:t>
            </a:r>
            <a:r>
              <a:rPr lang="en-US" altLang="en-US" sz="2000" dirty="0" err="1">
                <a:solidFill>
                  <a:srgbClr val="FFFF00"/>
                </a:solidFill>
              </a:rPr>
              <a:t>etc</a:t>
            </a:r>
            <a:r>
              <a:rPr lang="en-US" altLang="en-US" sz="2000" dirty="0">
                <a:solidFill>
                  <a:srgbClr val="FFFF00"/>
                </a:solidFill>
              </a:rPr>
              <a:t> </a:t>
            </a:r>
            <a:r>
              <a:rPr lang="en-US" altLang="en-US" sz="2000" dirty="0" smtClean="0">
                <a:solidFill>
                  <a:srgbClr val="FFFF00"/>
                </a:solidFill>
              </a:rPr>
              <a:t>…</a:t>
            </a:r>
          </a:p>
          <a:p>
            <a:pPr>
              <a:lnSpc>
                <a:spcPct val="90000"/>
              </a:lnSpc>
              <a:spcBef>
                <a:spcPct val="50000"/>
              </a:spcBef>
            </a:pPr>
            <a:r>
              <a:rPr lang="en-US" altLang="en-US" sz="2000" dirty="0" smtClean="0">
                <a:solidFill>
                  <a:srgbClr val="FFFF00"/>
                </a:solidFill>
              </a:rPr>
              <a:t>About half our papers up until LHC turn-on were titled “Search for …”</a:t>
            </a:r>
            <a:endParaRPr lang="en-US" altLang="en-US" sz="2000" dirty="0">
              <a:solidFill>
                <a:srgbClr val="FFFF00"/>
              </a:solidFill>
            </a:endParaRPr>
          </a:p>
        </p:txBody>
      </p:sp>
      <p:sp>
        <p:nvSpPr>
          <p:cNvPr id="24" name="TextBox 23"/>
          <p:cNvSpPr txBox="1"/>
          <p:nvPr/>
        </p:nvSpPr>
        <p:spPr>
          <a:xfrm>
            <a:off x="8482527" y="6585630"/>
            <a:ext cx="661481" cy="276999"/>
          </a:xfrm>
          <a:prstGeom prst="rect">
            <a:avLst/>
          </a:prstGeom>
          <a:noFill/>
        </p:spPr>
        <p:txBody>
          <a:bodyPr wrap="square" rtlCol="0">
            <a:spAutoFit/>
          </a:bodyPr>
          <a:lstStyle/>
          <a:p>
            <a:pPr algn="r"/>
            <a:r>
              <a:rPr lang="en-US" sz="1200" dirty="0" smtClean="0">
                <a:solidFill>
                  <a:srgbClr val="FF6600"/>
                </a:solidFill>
              </a:rPr>
              <a:t>14</a:t>
            </a:r>
            <a:endParaRPr lang="en-US" sz="1200" dirty="0">
              <a:solidFill>
                <a:srgbClr val="FF6600"/>
              </a:solidFill>
            </a:endParaRPr>
          </a:p>
        </p:txBody>
      </p:sp>
    </p:spTree>
    <p:extLst>
      <p:ext uri="{BB962C8B-B14F-4D97-AF65-F5344CB8AC3E}">
        <p14:creationId xmlns:p14="http://schemas.microsoft.com/office/powerpoint/2010/main" val="13824452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5" y="27002"/>
            <a:ext cx="4766976"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New Phenomena sidebar</a:t>
            </a:r>
            <a:endParaRPr lang="en-US" sz="3200" dirty="0">
              <a:solidFill>
                <a:schemeClr val="bg1"/>
              </a:solidFill>
            </a:endParaRPr>
          </a:p>
        </p:txBody>
      </p:sp>
      <p:pic>
        <p:nvPicPr>
          <p:cNvPr id="3" name="Picture 2"/>
          <p:cNvPicPr>
            <a:picLocks noChangeAspect="1"/>
          </p:cNvPicPr>
          <p:nvPr/>
        </p:nvPicPr>
        <p:blipFill rotWithShape="1">
          <a:blip r:embed="rId3"/>
          <a:srcRect l="2410" t="3341" r="6997" b="2349"/>
          <a:stretch/>
        </p:blipFill>
        <p:spPr>
          <a:xfrm>
            <a:off x="5796053" y="2594121"/>
            <a:ext cx="3249135" cy="1624568"/>
          </a:xfrm>
          <a:prstGeom prst="rect">
            <a:avLst/>
          </a:prstGeom>
        </p:spPr>
      </p:pic>
      <p:pic>
        <p:nvPicPr>
          <p:cNvPr id="4" name="Picture 3"/>
          <p:cNvPicPr>
            <a:picLocks noChangeAspect="1"/>
          </p:cNvPicPr>
          <p:nvPr/>
        </p:nvPicPr>
        <p:blipFill rotWithShape="1">
          <a:blip r:embed="rId4"/>
          <a:srcRect l="1" r="4006" b="2695"/>
          <a:stretch/>
        </p:blipFill>
        <p:spPr>
          <a:xfrm>
            <a:off x="102869" y="4401177"/>
            <a:ext cx="4556369" cy="2365807"/>
          </a:xfrm>
          <a:prstGeom prst="rect">
            <a:avLst/>
          </a:prstGeom>
        </p:spPr>
      </p:pic>
      <p:sp>
        <p:nvSpPr>
          <p:cNvPr id="5" name="TextBox 4"/>
          <p:cNvSpPr txBox="1"/>
          <p:nvPr/>
        </p:nvSpPr>
        <p:spPr>
          <a:xfrm>
            <a:off x="90773" y="2808681"/>
            <a:ext cx="5465965" cy="1015663"/>
          </a:xfrm>
          <a:prstGeom prst="rect">
            <a:avLst/>
          </a:prstGeom>
          <a:noFill/>
        </p:spPr>
        <p:txBody>
          <a:bodyPr wrap="square" rtlCol="0">
            <a:spAutoFit/>
          </a:bodyPr>
          <a:lstStyle/>
          <a:p>
            <a:r>
              <a:rPr lang="en-US" sz="2000" dirty="0" smtClean="0">
                <a:solidFill>
                  <a:srgbClr val="FFFF00"/>
                </a:solidFill>
              </a:rPr>
              <a:t>Virtual </a:t>
            </a:r>
            <a:r>
              <a:rPr lang="en-US" sz="2000" dirty="0" smtClean="0">
                <a:solidFill>
                  <a:srgbClr val="FFFF00"/>
                </a:solidFill>
                <a:latin typeface="Script MT Bold" panose="03040602040607080904" pitchFamily="66" charset="0"/>
              </a:rPr>
              <a:t>M</a:t>
            </a:r>
            <a:r>
              <a:rPr lang="en-US" sz="2000" dirty="0" smtClean="0">
                <a:solidFill>
                  <a:srgbClr val="FFFF00"/>
                </a:solidFill>
              </a:rPr>
              <a:t> loop gives measurable 2</a:t>
            </a:r>
            <a:r>
              <a:rPr lang="en-US" sz="2000" dirty="0" smtClean="0">
                <a:solidFill>
                  <a:srgbClr val="FFFF00"/>
                </a:solidFill>
                <a:latin typeface="Symbol" panose="05050102010706020507" pitchFamily="18" charset="2"/>
              </a:rPr>
              <a:t>g</a:t>
            </a:r>
            <a:r>
              <a:rPr lang="en-US" sz="2000" dirty="0" smtClean="0">
                <a:solidFill>
                  <a:srgbClr val="FFFF00"/>
                </a:solidFill>
              </a:rPr>
              <a:t> final state,  with scattered beam particles inside the beam pipes.</a:t>
            </a:r>
          </a:p>
        </p:txBody>
      </p:sp>
      <p:sp>
        <p:nvSpPr>
          <p:cNvPr id="6" name="TextBox 5"/>
          <p:cNvSpPr txBox="1"/>
          <p:nvPr/>
        </p:nvSpPr>
        <p:spPr>
          <a:xfrm>
            <a:off x="2505226" y="4355038"/>
            <a:ext cx="1943100" cy="307777"/>
          </a:xfrm>
          <a:prstGeom prst="rect">
            <a:avLst/>
          </a:prstGeom>
          <a:noFill/>
        </p:spPr>
        <p:txBody>
          <a:bodyPr wrap="square" rtlCol="0">
            <a:spAutoFit/>
          </a:bodyPr>
          <a:lstStyle/>
          <a:p>
            <a:pPr algn="r"/>
            <a:r>
              <a:rPr lang="en-US" sz="1400" dirty="0" smtClean="0"/>
              <a:t>D0 Run I 70 fb</a:t>
            </a:r>
            <a:r>
              <a:rPr lang="en-US" sz="1400" baseline="30000" dirty="0" smtClean="0">
                <a:latin typeface="Symbol" panose="05050102010706020507" pitchFamily="18" charset="2"/>
              </a:rPr>
              <a:t>-1</a:t>
            </a:r>
            <a:endParaRPr lang="en-US" sz="1400" baseline="30000" dirty="0">
              <a:latin typeface="Symbol" panose="05050102010706020507" pitchFamily="18" charset="2"/>
            </a:endParaRPr>
          </a:p>
        </p:txBody>
      </p:sp>
      <p:sp>
        <p:nvSpPr>
          <p:cNvPr id="7" name="TextBox 6"/>
          <p:cNvSpPr txBox="1"/>
          <p:nvPr/>
        </p:nvSpPr>
        <p:spPr>
          <a:xfrm>
            <a:off x="2614481" y="4661834"/>
            <a:ext cx="1943100" cy="307777"/>
          </a:xfrm>
          <a:prstGeom prst="rect">
            <a:avLst/>
          </a:prstGeom>
          <a:noFill/>
        </p:spPr>
        <p:txBody>
          <a:bodyPr wrap="square" rtlCol="0">
            <a:spAutoFit/>
          </a:bodyPr>
          <a:lstStyle/>
          <a:p>
            <a:pPr algn="r"/>
            <a:r>
              <a:rPr lang="en-US" sz="1400" dirty="0" smtClean="0"/>
              <a:t>S=monopole spin</a:t>
            </a:r>
            <a:endParaRPr lang="en-US" sz="1400" baseline="30000" dirty="0">
              <a:latin typeface="Symbol" panose="05050102010706020507" pitchFamily="18" charset="2"/>
            </a:endParaRPr>
          </a:p>
        </p:txBody>
      </p:sp>
      <p:sp>
        <p:nvSpPr>
          <p:cNvPr id="8" name="TextBox 7"/>
          <p:cNvSpPr txBox="1"/>
          <p:nvPr/>
        </p:nvSpPr>
        <p:spPr>
          <a:xfrm>
            <a:off x="4659238" y="4480510"/>
            <a:ext cx="4385950" cy="2246769"/>
          </a:xfrm>
          <a:prstGeom prst="rect">
            <a:avLst/>
          </a:prstGeom>
          <a:noFill/>
        </p:spPr>
        <p:txBody>
          <a:bodyPr wrap="square" rtlCol="0">
            <a:spAutoFit/>
          </a:bodyPr>
          <a:lstStyle/>
          <a:p>
            <a:r>
              <a:rPr lang="en-US" sz="2000" dirty="0" err="1" smtClean="0">
                <a:solidFill>
                  <a:schemeClr val="bg1"/>
                </a:solidFill>
              </a:rPr>
              <a:t>n.b.</a:t>
            </a:r>
            <a:r>
              <a:rPr lang="en-US" sz="2000" dirty="0" smtClean="0">
                <a:solidFill>
                  <a:schemeClr val="bg1"/>
                </a:solidFill>
              </a:rPr>
              <a:t>  Monopoles should occupy radius ~</a:t>
            </a:r>
            <a:r>
              <a:rPr lang="en-US" sz="2000" dirty="0" smtClean="0">
                <a:solidFill>
                  <a:schemeClr val="bg1"/>
                </a:solidFill>
                <a:latin typeface="Script MT Bold" panose="03040602040607080904" pitchFamily="66" charset="0"/>
              </a:rPr>
              <a:t>O</a:t>
            </a:r>
            <a:r>
              <a:rPr lang="en-US" sz="2000" dirty="0" smtClean="0">
                <a:solidFill>
                  <a:schemeClr val="bg1"/>
                </a:solidFill>
              </a:rPr>
              <a:t>(g/</a:t>
            </a:r>
            <a:r>
              <a:rPr lang="en-US" sz="2000" dirty="0" err="1" smtClean="0">
                <a:solidFill>
                  <a:schemeClr val="bg1"/>
                </a:solidFill>
              </a:rPr>
              <a:t>m</a:t>
            </a:r>
            <a:r>
              <a:rPr lang="en-US" sz="2000" baseline="-25000" dirty="0" err="1" smtClean="0">
                <a:solidFill>
                  <a:schemeClr val="bg1"/>
                </a:solidFill>
                <a:latin typeface="Script MT Bold" panose="03040602040607080904" pitchFamily="66" charset="0"/>
              </a:rPr>
              <a:t>M</a:t>
            </a:r>
            <a:r>
              <a:rPr lang="en-US" sz="2000" dirty="0" smtClean="0">
                <a:solidFill>
                  <a:schemeClr val="bg1"/>
                </a:solidFill>
              </a:rPr>
              <a:t>) to accommodate the large self energy The lack of scale R&lt;1 </a:t>
            </a:r>
            <a:r>
              <a:rPr lang="en-US" sz="2000" dirty="0" err="1" smtClean="0">
                <a:solidFill>
                  <a:schemeClr val="bg1"/>
                </a:solidFill>
              </a:rPr>
              <a:t>TeV</a:t>
            </a:r>
            <a:r>
              <a:rPr lang="en-US" sz="2000" dirty="0" smtClean="0">
                <a:solidFill>
                  <a:schemeClr val="bg1"/>
                </a:solidFill>
              </a:rPr>
              <a:t> implies </a:t>
            </a:r>
            <a:r>
              <a:rPr lang="en-US" sz="2000" dirty="0" err="1" smtClean="0">
                <a:solidFill>
                  <a:schemeClr val="bg1"/>
                </a:solidFill>
              </a:rPr>
              <a:t>m</a:t>
            </a:r>
            <a:r>
              <a:rPr lang="en-US" sz="2000" baseline="-25000" dirty="0" err="1" smtClean="0">
                <a:solidFill>
                  <a:schemeClr val="bg1"/>
                </a:solidFill>
                <a:latin typeface="Script MT Bold" panose="03040602040607080904" pitchFamily="66" charset="0"/>
              </a:rPr>
              <a:t>M</a:t>
            </a:r>
            <a:r>
              <a:rPr lang="en-US" sz="2000" dirty="0" smtClean="0">
                <a:solidFill>
                  <a:schemeClr val="bg1"/>
                </a:solidFill>
              </a:rPr>
              <a:t>&gt;100 </a:t>
            </a:r>
            <a:r>
              <a:rPr lang="en-US" sz="2000" dirty="0" err="1" smtClean="0">
                <a:solidFill>
                  <a:schemeClr val="bg1"/>
                </a:solidFill>
              </a:rPr>
              <a:t>TeV</a:t>
            </a:r>
            <a:r>
              <a:rPr lang="en-US" sz="2000" dirty="0" smtClean="0">
                <a:solidFill>
                  <a:schemeClr val="bg1"/>
                </a:solidFill>
              </a:rPr>
              <a:t>.</a:t>
            </a:r>
          </a:p>
          <a:p>
            <a:endParaRPr lang="en-US" sz="2000" dirty="0">
              <a:solidFill>
                <a:schemeClr val="bg1"/>
              </a:solidFill>
            </a:endParaRPr>
          </a:p>
          <a:p>
            <a:r>
              <a:rPr lang="en-US" sz="2000" dirty="0" smtClean="0">
                <a:solidFill>
                  <a:schemeClr val="bg1"/>
                </a:solidFill>
              </a:rPr>
              <a:t>And the theory of </a:t>
            </a:r>
            <a:r>
              <a:rPr lang="en-US" sz="2000" dirty="0" err="1" smtClean="0">
                <a:solidFill>
                  <a:schemeClr val="bg1"/>
                </a:solidFill>
              </a:rPr>
              <a:t>pointlike</a:t>
            </a:r>
            <a:r>
              <a:rPr lang="en-US" sz="2000" dirty="0" smtClean="0">
                <a:solidFill>
                  <a:schemeClr val="bg1"/>
                </a:solidFill>
              </a:rPr>
              <a:t> monopoles is not well formulated.</a:t>
            </a:r>
            <a:endParaRPr lang="en-US" sz="2000" dirty="0">
              <a:solidFill>
                <a:schemeClr val="bg1"/>
              </a:solidFill>
            </a:endParaRPr>
          </a:p>
        </p:txBody>
      </p:sp>
      <p:sp>
        <p:nvSpPr>
          <p:cNvPr id="10" name="TextBox 9"/>
          <p:cNvSpPr txBox="1"/>
          <p:nvPr/>
        </p:nvSpPr>
        <p:spPr>
          <a:xfrm>
            <a:off x="90775" y="611777"/>
            <a:ext cx="8976356" cy="1938992"/>
          </a:xfrm>
          <a:prstGeom prst="rect">
            <a:avLst/>
          </a:prstGeom>
          <a:noFill/>
        </p:spPr>
        <p:txBody>
          <a:bodyPr wrap="square" rtlCol="0">
            <a:spAutoFit/>
          </a:bodyPr>
          <a:lstStyle/>
          <a:p>
            <a:r>
              <a:rPr lang="en-US" sz="2000" dirty="0">
                <a:solidFill>
                  <a:srgbClr val="FFFF00"/>
                </a:solidFill>
              </a:rPr>
              <a:t>Many find the asymmetry of Maxwell’s equations (the absence of the magnetic monopole, </a:t>
            </a:r>
            <a:r>
              <a:rPr lang="en-US" sz="2000" b="1" dirty="0" smtClean="0">
                <a:solidFill>
                  <a:srgbClr val="FFFF00"/>
                </a:solidFill>
                <a:latin typeface="Script MT Bold" panose="03040602040607080904" pitchFamily="66" charset="0"/>
              </a:rPr>
              <a:t>M</a:t>
            </a:r>
            <a:r>
              <a:rPr lang="en-US" sz="2000" dirty="0" smtClean="0">
                <a:solidFill>
                  <a:srgbClr val="FFFF00"/>
                </a:solidFill>
              </a:rPr>
              <a:t>) </a:t>
            </a:r>
            <a:r>
              <a:rPr lang="en-US" sz="2000" dirty="0">
                <a:solidFill>
                  <a:srgbClr val="FFFF00"/>
                </a:solidFill>
              </a:rPr>
              <a:t>to be a deep mystery</a:t>
            </a:r>
            <a:r>
              <a:rPr lang="en-US" sz="2000" dirty="0" smtClean="0">
                <a:solidFill>
                  <a:srgbClr val="FFFF00"/>
                </a:solidFill>
              </a:rPr>
              <a:t>.</a:t>
            </a:r>
          </a:p>
          <a:p>
            <a:endParaRPr lang="en-US" sz="2000" dirty="0">
              <a:solidFill>
                <a:srgbClr val="FFFF00"/>
              </a:solidFill>
            </a:endParaRPr>
          </a:p>
          <a:p>
            <a:r>
              <a:rPr lang="en-US" sz="2000" dirty="0">
                <a:solidFill>
                  <a:srgbClr val="FFFF00"/>
                </a:solidFill>
              </a:rPr>
              <a:t>Dirac showed that the monopole charge, g</a:t>
            </a:r>
            <a:r>
              <a:rPr lang="en-US" sz="2000" dirty="0" smtClean="0">
                <a:solidFill>
                  <a:srgbClr val="FFFF00"/>
                </a:solidFill>
              </a:rPr>
              <a:t>, is </a:t>
            </a:r>
            <a:r>
              <a:rPr lang="en-US" sz="2000" dirty="0">
                <a:solidFill>
                  <a:srgbClr val="FFFF00"/>
                </a:solidFill>
              </a:rPr>
              <a:t>related to the fundamental unit of electric charge: </a:t>
            </a:r>
            <a:r>
              <a:rPr lang="en-US" sz="2000" dirty="0" smtClean="0">
                <a:solidFill>
                  <a:srgbClr val="FFFF00"/>
                </a:solidFill>
              </a:rPr>
              <a:t>    </a:t>
            </a:r>
            <a:r>
              <a:rPr lang="en-US" sz="2000" dirty="0" smtClean="0">
                <a:solidFill>
                  <a:schemeClr val="bg1"/>
                </a:solidFill>
              </a:rPr>
              <a:t>g=(2</a:t>
            </a:r>
            <a:r>
              <a:rPr lang="en-US" sz="2000" dirty="0" smtClean="0">
                <a:solidFill>
                  <a:schemeClr val="bg1"/>
                </a:solidFill>
                <a:latin typeface="Symbol" panose="05050102010706020507" pitchFamily="18" charset="2"/>
              </a:rPr>
              <a:t>p</a:t>
            </a:r>
            <a:r>
              <a:rPr lang="en-US" sz="2000" dirty="0" smtClean="0">
                <a:solidFill>
                  <a:schemeClr val="bg1"/>
                </a:solidFill>
              </a:rPr>
              <a:t>n)/e   </a:t>
            </a:r>
            <a:r>
              <a:rPr lang="en-US" sz="2000" dirty="0">
                <a:solidFill>
                  <a:schemeClr val="bg1"/>
                </a:solidFill>
              </a:rPr>
              <a:t>(n=integer</a:t>
            </a:r>
            <a:r>
              <a:rPr lang="en-US" sz="2000" dirty="0" smtClean="0">
                <a:solidFill>
                  <a:schemeClr val="bg1"/>
                </a:solidFill>
              </a:rPr>
              <a:t>).   </a:t>
            </a:r>
            <a:r>
              <a:rPr lang="en-US" sz="2000" dirty="0" smtClean="0">
                <a:solidFill>
                  <a:srgbClr val="FFFF00"/>
                </a:solidFill>
              </a:rPr>
              <a:t>For </a:t>
            </a:r>
            <a:r>
              <a:rPr lang="en-US" sz="2000" dirty="0">
                <a:solidFill>
                  <a:srgbClr val="FFFF00"/>
                </a:solidFill>
              </a:rPr>
              <a:t>e=electron </a:t>
            </a:r>
            <a:r>
              <a:rPr lang="en-US" sz="2000" dirty="0" smtClean="0">
                <a:solidFill>
                  <a:srgbClr val="FFFF00"/>
                </a:solidFill>
              </a:rPr>
              <a:t>charge, </a:t>
            </a:r>
            <a:r>
              <a:rPr lang="en-US" sz="2000" dirty="0">
                <a:solidFill>
                  <a:srgbClr val="FFFF00"/>
                </a:solidFill>
              </a:rPr>
              <a:t>the monopole coupling to </a:t>
            </a:r>
            <a:r>
              <a:rPr lang="en-US" sz="2000" dirty="0">
                <a:solidFill>
                  <a:srgbClr val="FFFF00"/>
                </a:solidFill>
                <a:latin typeface="Symbol" panose="05050102010706020507" pitchFamily="18" charset="2"/>
              </a:rPr>
              <a:t>g</a:t>
            </a:r>
            <a:r>
              <a:rPr lang="en-US" sz="2000" dirty="0">
                <a:solidFill>
                  <a:srgbClr val="FFFF00"/>
                </a:solidFill>
              </a:rPr>
              <a:t>’s, </a:t>
            </a:r>
            <a:r>
              <a:rPr lang="en-US" sz="2000" dirty="0" err="1" smtClean="0">
                <a:solidFill>
                  <a:srgbClr val="FFFF00"/>
                </a:solidFill>
                <a:latin typeface="Symbol" panose="05050102010706020507" pitchFamily="18" charset="2"/>
              </a:rPr>
              <a:t>a</a:t>
            </a:r>
            <a:r>
              <a:rPr lang="en-US" sz="2000" baseline="-25000" dirty="0" err="1" smtClean="0">
                <a:solidFill>
                  <a:srgbClr val="FFFF00"/>
                </a:solidFill>
              </a:rPr>
              <a:t>S</a:t>
            </a:r>
            <a:r>
              <a:rPr lang="en-US" sz="2000" baseline="30000" dirty="0" err="1" smtClean="0">
                <a:solidFill>
                  <a:srgbClr val="FFFF00"/>
                </a:solidFill>
              </a:rPr>
              <a:t>M</a:t>
            </a:r>
            <a:r>
              <a:rPr lang="en-US" sz="2000" dirty="0" smtClean="0">
                <a:solidFill>
                  <a:srgbClr val="FFFF00"/>
                </a:solidFill>
              </a:rPr>
              <a:t>, is </a:t>
            </a:r>
            <a:r>
              <a:rPr lang="en-US" sz="2000" dirty="0">
                <a:solidFill>
                  <a:srgbClr val="FFFF00"/>
                </a:solidFill>
              </a:rPr>
              <a:t>about 4600n</a:t>
            </a:r>
            <a:r>
              <a:rPr lang="en-US" sz="2000" baseline="30000" dirty="0">
                <a:solidFill>
                  <a:srgbClr val="FFFF00"/>
                </a:solidFill>
              </a:rPr>
              <a:t>2</a:t>
            </a:r>
            <a:r>
              <a:rPr lang="en-US" sz="2000" dirty="0">
                <a:solidFill>
                  <a:srgbClr val="FFFF00"/>
                </a:solidFill>
              </a:rPr>
              <a:t> times </a:t>
            </a:r>
            <a:r>
              <a:rPr lang="en-US" sz="2000" dirty="0" err="1">
                <a:solidFill>
                  <a:srgbClr val="FFFF00"/>
                </a:solidFill>
                <a:latin typeface="Symbol" panose="05050102010706020507" pitchFamily="18" charset="2"/>
              </a:rPr>
              <a:t>a</a:t>
            </a:r>
            <a:r>
              <a:rPr lang="en-US" sz="2000" baseline="-25000" dirty="0" err="1">
                <a:solidFill>
                  <a:srgbClr val="FFFF00"/>
                </a:solidFill>
              </a:rPr>
              <a:t>S</a:t>
            </a:r>
            <a:r>
              <a:rPr lang="en-US" sz="2000" baseline="30000" dirty="0" err="1">
                <a:solidFill>
                  <a:srgbClr val="FFFF00"/>
                </a:solidFill>
              </a:rPr>
              <a:t>E</a:t>
            </a:r>
            <a:r>
              <a:rPr lang="en-US" sz="2000" baseline="30000" dirty="0">
                <a:solidFill>
                  <a:srgbClr val="FFFF00"/>
                </a:solidFill>
              </a:rPr>
              <a:t> </a:t>
            </a:r>
            <a:r>
              <a:rPr lang="en-US" sz="2000" dirty="0">
                <a:solidFill>
                  <a:srgbClr val="FFFF00"/>
                </a:solidFill>
              </a:rPr>
              <a:t>(=1/137</a:t>
            </a:r>
            <a:r>
              <a:rPr lang="en-US" sz="2000" dirty="0" smtClean="0">
                <a:solidFill>
                  <a:srgbClr val="FFFF00"/>
                </a:solidFill>
              </a:rPr>
              <a:t>).</a:t>
            </a:r>
            <a:endParaRPr lang="en-US" sz="2000" dirty="0">
              <a:solidFill>
                <a:srgbClr val="FFFF00"/>
              </a:solidFill>
            </a:endParaRPr>
          </a:p>
        </p:txBody>
      </p:sp>
      <p:sp>
        <p:nvSpPr>
          <p:cNvPr id="11" name="TextBox 10"/>
          <p:cNvSpPr txBox="1"/>
          <p:nvPr/>
        </p:nvSpPr>
        <p:spPr>
          <a:xfrm>
            <a:off x="102869" y="4007166"/>
            <a:ext cx="4778947" cy="400110"/>
          </a:xfrm>
          <a:prstGeom prst="rect">
            <a:avLst/>
          </a:prstGeom>
          <a:noFill/>
        </p:spPr>
        <p:txBody>
          <a:bodyPr wrap="square" rtlCol="0">
            <a:spAutoFit/>
          </a:bodyPr>
          <a:lstStyle/>
          <a:p>
            <a:r>
              <a:rPr lang="en-US" sz="2000" dirty="0" smtClean="0">
                <a:solidFill>
                  <a:srgbClr val="FFFF00"/>
                </a:solidFill>
              </a:rPr>
              <a:t>D0 Limit </a:t>
            </a:r>
            <a:r>
              <a:rPr lang="en-US" sz="2000" dirty="0">
                <a:solidFill>
                  <a:srgbClr val="FFFF00"/>
                </a:solidFill>
              </a:rPr>
              <a:t>for </a:t>
            </a:r>
            <a:r>
              <a:rPr lang="en-US" sz="2000" dirty="0" smtClean="0">
                <a:solidFill>
                  <a:srgbClr val="FFFF00"/>
                </a:solidFill>
              </a:rPr>
              <a:t>spin ½ is </a:t>
            </a:r>
            <a:r>
              <a:rPr lang="en-US" sz="2000" dirty="0" err="1" smtClean="0">
                <a:solidFill>
                  <a:srgbClr val="FFFF00"/>
                </a:solidFill>
              </a:rPr>
              <a:t>m</a:t>
            </a:r>
            <a:r>
              <a:rPr lang="en-US" sz="2000" baseline="-25000" dirty="0" err="1" smtClean="0">
                <a:solidFill>
                  <a:srgbClr val="FFFF00"/>
                </a:solidFill>
                <a:latin typeface="Script MT Bold" panose="03040602040607080904" pitchFamily="66" charset="0"/>
              </a:rPr>
              <a:t>M</a:t>
            </a:r>
            <a:r>
              <a:rPr lang="en-US" sz="2000" dirty="0" smtClean="0">
                <a:solidFill>
                  <a:srgbClr val="FFFF00"/>
                </a:solidFill>
              </a:rPr>
              <a:t> &gt; 870 </a:t>
            </a:r>
            <a:r>
              <a:rPr lang="en-US" sz="2000" dirty="0">
                <a:solidFill>
                  <a:srgbClr val="FFFF00"/>
                </a:solidFill>
              </a:rPr>
              <a:t>GeV</a:t>
            </a:r>
            <a:r>
              <a:rPr lang="en-US" sz="2000" dirty="0" smtClean="0">
                <a:solidFill>
                  <a:srgbClr val="FFFF00"/>
                </a:solidFill>
              </a:rPr>
              <a:t>.</a:t>
            </a:r>
            <a:endParaRPr lang="en-US" sz="2000" dirty="0">
              <a:solidFill>
                <a:srgbClr val="FFFF00"/>
              </a:solidFill>
            </a:endParaRPr>
          </a:p>
        </p:txBody>
      </p:sp>
      <p:sp>
        <p:nvSpPr>
          <p:cNvPr id="12" name="TextBox 11"/>
          <p:cNvSpPr txBox="1"/>
          <p:nvPr/>
        </p:nvSpPr>
        <p:spPr>
          <a:xfrm>
            <a:off x="8482527" y="6585630"/>
            <a:ext cx="661481" cy="276999"/>
          </a:xfrm>
          <a:prstGeom prst="rect">
            <a:avLst/>
          </a:prstGeom>
          <a:noFill/>
        </p:spPr>
        <p:txBody>
          <a:bodyPr wrap="square" rtlCol="0">
            <a:spAutoFit/>
          </a:bodyPr>
          <a:lstStyle/>
          <a:p>
            <a:pPr algn="r"/>
            <a:r>
              <a:rPr lang="en-US" sz="1200" dirty="0" smtClean="0">
                <a:solidFill>
                  <a:srgbClr val="FF6600"/>
                </a:solidFill>
              </a:rPr>
              <a:t>13</a:t>
            </a:r>
            <a:endParaRPr lang="en-US" sz="1200" dirty="0">
              <a:solidFill>
                <a:srgbClr val="FF6600"/>
              </a:solidFill>
            </a:endParaRPr>
          </a:p>
        </p:txBody>
      </p:sp>
    </p:spTree>
    <p:extLst>
      <p:ext uri="{BB962C8B-B14F-4D97-AF65-F5344CB8AC3E}">
        <p14:creationId xmlns:p14="http://schemas.microsoft.com/office/powerpoint/2010/main" val="15628210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4" y="27002"/>
            <a:ext cx="4309775"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Electroweak headline</a:t>
            </a:r>
            <a:endParaRPr lang="en-US" sz="3200" dirty="0">
              <a:solidFill>
                <a:schemeClr val="bg1"/>
              </a:solidFill>
            </a:endParaRPr>
          </a:p>
        </p:txBody>
      </p:sp>
      <p:pic>
        <p:nvPicPr>
          <p:cNvPr id="1026" name="Picture 2" descr="https://www-d0.fnal.gov/Run2Physics/WWW/results/final/EW/E13E/E13EF41a.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75" y="4399003"/>
            <a:ext cx="2840868" cy="24402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5131558" y="12012"/>
            <a:ext cx="3840192" cy="2566710"/>
          </a:xfrm>
          <a:prstGeom prst="rect">
            <a:avLst/>
          </a:prstGeom>
        </p:spPr>
      </p:pic>
      <p:sp>
        <p:nvSpPr>
          <p:cNvPr id="4" name="TextBox 3"/>
          <p:cNvSpPr txBox="1"/>
          <p:nvPr/>
        </p:nvSpPr>
        <p:spPr>
          <a:xfrm>
            <a:off x="-11088" y="738880"/>
            <a:ext cx="5238181" cy="1631216"/>
          </a:xfrm>
          <a:prstGeom prst="rect">
            <a:avLst/>
          </a:prstGeom>
          <a:noFill/>
        </p:spPr>
        <p:txBody>
          <a:bodyPr wrap="square" rtlCol="0">
            <a:spAutoFit/>
          </a:bodyPr>
          <a:lstStyle/>
          <a:p>
            <a:r>
              <a:rPr lang="en-US" sz="2000" dirty="0" smtClean="0">
                <a:solidFill>
                  <a:srgbClr val="FFFF00"/>
                </a:solidFill>
              </a:rPr>
              <a:t>7 precision </a:t>
            </a:r>
            <a:r>
              <a:rPr lang="en-US" sz="2000" dirty="0" err="1" smtClean="0">
                <a:solidFill>
                  <a:srgbClr val="FFFF00"/>
                </a:solidFill>
              </a:rPr>
              <a:t>measurables</a:t>
            </a:r>
            <a:r>
              <a:rPr lang="en-US" sz="2000" dirty="0">
                <a:solidFill>
                  <a:srgbClr val="FFFF00"/>
                </a:solidFill>
              </a:rPr>
              <a:t>:</a:t>
            </a:r>
            <a:endParaRPr lang="en-US" sz="2000" dirty="0" smtClean="0">
              <a:solidFill>
                <a:srgbClr val="FFFF00"/>
              </a:solidFill>
            </a:endParaRPr>
          </a:p>
          <a:p>
            <a:r>
              <a:rPr lang="en-US" sz="2000" dirty="0" smtClean="0">
                <a:solidFill>
                  <a:srgbClr val="FFFF00"/>
                </a:solidFill>
              </a:rPr>
              <a:t>   (</a:t>
            </a:r>
            <a:r>
              <a:rPr lang="en-US" sz="2000" dirty="0" err="1" smtClean="0">
                <a:solidFill>
                  <a:schemeClr val="bg1"/>
                </a:solidFill>
                <a:latin typeface="Symbol" panose="05050102010706020507" pitchFamily="18" charset="2"/>
              </a:rPr>
              <a:t>a</a:t>
            </a:r>
            <a:r>
              <a:rPr lang="en-US" sz="2000" baseline="-25000" dirty="0" err="1" smtClean="0">
                <a:solidFill>
                  <a:schemeClr val="bg1"/>
                </a:solidFill>
              </a:rPr>
              <a:t>EM</a:t>
            </a:r>
            <a:r>
              <a:rPr lang="en-US" sz="2000" dirty="0" smtClean="0">
                <a:solidFill>
                  <a:schemeClr val="bg1"/>
                </a:solidFill>
              </a:rPr>
              <a:t>, G</a:t>
            </a:r>
            <a:r>
              <a:rPr lang="en-US" sz="2000" baseline="-25000" dirty="0" smtClean="0">
                <a:solidFill>
                  <a:schemeClr val="bg1"/>
                </a:solidFill>
              </a:rPr>
              <a:t>F</a:t>
            </a:r>
            <a:r>
              <a:rPr lang="en-US" sz="2000" dirty="0" smtClean="0">
                <a:solidFill>
                  <a:schemeClr val="bg1"/>
                </a:solidFill>
              </a:rPr>
              <a:t>, </a:t>
            </a:r>
            <a:r>
              <a:rPr lang="en-US" sz="2000" dirty="0" err="1">
                <a:solidFill>
                  <a:schemeClr val="bg1"/>
                </a:solidFill>
              </a:rPr>
              <a:t>m</a:t>
            </a:r>
            <a:r>
              <a:rPr lang="en-US" sz="2000" baseline="-25000" dirty="0" err="1" smtClean="0">
                <a:solidFill>
                  <a:schemeClr val="bg1"/>
                </a:solidFill>
              </a:rPr>
              <a:t>Z</a:t>
            </a:r>
            <a:r>
              <a:rPr lang="en-US" sz="2000" dirty="0" smtClean="0">
                <a:solidFill>
                  <a:schemeClr val="bg1"/>
                </a:solidFill>
              </a:rPr>
              <a:t>, </a:t>
            </a:r>
            <a:r>
              <a:rPr lang="en-US" sz="2000" dirty="0" err="1" smtClean="0">
                <a:solidFill>
                  <a:schemeClr val="bg1"/>
                </a:solidFill>
              </a:rPr>
              <a:t>m</a:t>
            </a:r>
            <a:r>
              <a:rPr lang="en-US" sz="2000" baseline="-25000" dirty="0" err="1" smtClean="0">
                <a:solidFill>
                  <a:schemeClr val="bg1"/>
                </a:solidFill>
              </a:rPr>
              <a:t>W</a:t>
            </a:r>
            <a:r>
              <a:rPr lang="en-US" sz="2000" dirty="0" smtClean="0">
                <a:solidFill>
                  <a:schemeClr val="bg1"/>
                </a:solidFill>
              </a:rPr>
              <a:t>, sin</a:t>
            </a:r>
            <a:r>
              <a:rPr lang="en-US" sz="2000" baseline="30000" dirty="0" smtClean="0">
                <a:solidFill>
                  <a:schemeClr val="bg1"/>
                </a:solidFill>
              </a:rPr>
              <a:t>2</a:t>
            </a:r>
            <a:r>
              <a:rPr lang="en-US" sz="2000" dirty="0" smtClean="0">
                <a:solidFill>
                  <a:schemeClr val="bg1"/>
                </a:solidFill>
                <a:latin typeface="Symbol" panose="05050102010706020507" pitchFamily="18" charset="2"/>
              </a:rPr>
              <a:t>q</a:t>
            </a:r>
            <a:r>
              <a:rPr lang="en-US" sz="2000" baseline="-25000" dirty="0" smtClean="0">
                <a:solidFill>
                  <a:schemeClr val="bg1"/>
                </a:solidFill>
              </a:rPr>
              <a:t>W</a:t>
            </a:r>
            <a:r>
              <a:rPr lang="en-US" sz="2000" dirty="0" smtClean="0">
                <a:solidFill>
                  <a:schemeClr val="bg1"/>
                </a:solidFill>
              </a:rPr>
              <a:t>, </a:t>
            </a:r>
            <a:r>
              <a:rPr lang="en-US" sz="2000" dirty="0" err="1" smtClean="0">
                <a:solidFill>
                  <a:schemeClr val="bg1"/>
                </a:solidFill>
              </a:rPr>
              <a:t>m</a:t>
            </a:r>
            <a:r>
              <a:rPr lang="en-US" sz="2000" baseline="-25000" dirty="0" err="1" smtClean="0">
                <a:solidFill>
                  <a:schemeClr val="bg1"/>
                </a:solidFill>
              </a:rPr>
              <a:t>top</a:t>
            </a:r>
            <a:r>
              <a:rPr lang="en-US" sz="2000" dirty="0" smtClean="0">
                <a:solidFill>
                  <a:schemeClr val="bg1"/>
                </a:solidFill>
              </a:rPr>
              <a:t>, </a:t>
            </a:r>
            <a:r>
              <a:rPr lang="en-US" sz="2000" dirty="0" err="1" smtClean="0">
                <a:solidFill>
                  <a:schemeClr val="bg1"/>
                </a:solidFill>
              </a:rPr>
              <a:t>m</a:t>
            </a:r>
            <a:r>
              <a:rPr lang="en-US" sz="2000" baseline="-25000" dirty="0" err="1" smtClean="0">
                <a:solidFill>
                  <a:schemeClr val="bg1"/>
                </a:solidFill>
              </a:rPr>
              <a:t>Higgs</a:t>
            </a:r>
            <a:r>
              <a:rPr lang="en-US" sz="2000" dirty="0" smtClean="0">
                <a:solidFill>
                  <a:srgbClr val="FFFF00"/>
                </a:solidFill>
              </a:rPr>
              <a:t>) </a:t>
            </a:r>
          </a:p>
          <a:p>
            <a:r>
              <a:rPr lang="en-US" sz="2000" dirty="0" smtClean="0">
                <a:solidFill>
                  <a:srgbClr val="FFFF00"/>
                </a:solidFill>
              </a:rPr>
              <a:t>over-constrain the 3 parameters of the SM EW interaction.  </a:t>
            </a:r>
            <a:r>
              <a:rPr lang="en-US" sz="2000" dirty="0" err="1" smtClean="0">
                <a:solidFill>
                  <a:schemeClr val="bg1"/>
                </a:solidFill>
              </a:rPr>
              <a:t>m</a:t>
            </a:r>
            <a:r>
              <a:rPr lang="en-US" sz="2000" baseline="-25000" dirty="0" err="1" smtClean="0">
                <a:solidFill>
                  <a:schemeClr val="bg1"/>
                </a:solidFill>
              </a:rPr>
              <a:t>W</a:t>
            </a:r>
            <a:r>
              <a:rPr lang="en-US" sz="2000" dirty="0" smtClean="0">
                <a:solidFill>
                  <a:srgbClr val="FFFF00"/>
                </a:solidFill>
              </a:rPr>
              <a:t> and </a:t>
            </a:r>
            <a:r>
              <a:rPr lang="en-US" sz="2000" dirty="0">
                <a:solidFill>
                  <a:schemeClr val="bg1"/>
                </a:solidFill>
              </a:rPr>
              <a:t>sin</a:t>
            </a:r>
            <a:r>
              <a:rPr lang="en-US" sz="2000" baseline="30000" dirty="0">
                <a:solidFill>
                  <a:schemeClr val="bg1"/>
                </a:solidFill>
              </a:rPr>
              <a:t>2</a:t>
            </a:r>
            <a:r>
              <a:rPr lang="en-US" sz="2000" dirty="0">
                <a:solidFill>
                  <a:schemeClr val="bg1"/>
                </a:solidFill>
                <a:latin typeface="Symbol" panose="05050102010706020507" pitchFamily="18" charset="2"/>
              </a:rPr>
              <a:t>q</a:t>
            </a:r>
            <a:r>
              <a:rPr lang="en-US" sz="2000" baseline="-25000" dirty="0">
                <a:solidFill>
                  <a:schemeClr val="bg1"/>
                </a:solidFill>
              </a:rPr>
              <a:t>W</a:t>
            </a:r>
            <a:r>
              <a:rPr lang="en-US" sz="2000" dirty="0" smtClean="0">
                <a:solidFill>
                  <a:srgbClr val="FFFF00"/>
                </a:solidFill>
              </a:rPr>
              <a:t> are the least constrained at present.</a:t>
            </a:r>
          </a:p>
        </p:txBody>
      </p:sp>
      <p:sp>
        <p:nvSpPr>
          <p:cNvPr id="5" name="TextBox 4"/>
          <p:cNvSpPr txBox="1"/>
          <p:nvPr/>
        </p:nvSpPr>
        <p:spPr>
          <a:xfrm>
            <a:off x="120695" y="2494730"/>
            <a:ext cx="8952967" cy="1938992"/>
          </a:xfrm>
          <a:prstGeom prst="rect">
            <a:avLst/>
          </a:prstGeom>
          <a:noFill/>
        </p:spPr>
        <p:txBody>
          <a:bodyPr wrap="square" rtlCol="0">
            <a:spAutoFit/>
          </a:bodyPr>
          <a:lstStyle/>
          <a:p>
            <a:r>
              <a:rPr lang="en-US" sz="2000" dirty="0" smtClean="0">
                <a:solidFill>
                  <a:srgbClr val="FFFF00"/>
                </a:solidFill>
              </a:rPr>
              <a:t>Measuring </a:t>
            </a:r>
            <a:r>
              <a:rPr lang="en-US" sz="2000" dirty="0" err="1" smtClean="0">
                <a:solidFill>
                  <a:srgbClr val="FFFF00"/>
                </a:solidFill>
              </a:rPr>
              <a:t>m</a:t>
            </a:r>
            <a:r>
              <a:rPr lang="en-US" sz="2000" baseline="-25000" dirty="0" err="1" smtClean="0">
                <a:solidFill>
                  <a:srgbClr val="FFFF00"/>
                </a:solidFill>
              </a:rPr>
              <a:t>W</a:t>
            </a:r>
            <a:r>
              <a:rPr lang="en-US" sz="2000" dirty="0" smtClean="0">
                <a:solidFill>
                  <a:srgbClr val="FFFF00"/>
                </a:solidFill>
              </a:rPr>
              <a:t> is straightforward.  Select </a:t>
            </a:r>
            <a:r>
              <a:rPr lang="en-US" sz="2000" dirty="0" err="1" smtClean="0">
                <a:solidFill>
                  <a:srgbClr val="FFFF00"/>
                </a:solidFill>
              </a:rPr>
              <a:t>W→e</a:t>
            </a:r>
            <a:r>
              <a:rPr lang="en-US" sz="2000" dirty="0" err="1" smtClean="0">
                <a:solidFill>
                  <a:srgbClr val="FFFF00"/>
                </a:solidFill>
                <a:latin typeface="Symbol" panose="05050102010706020507" pitchFamily="18" charset="2"/>
              </a:rPr>
              <a:t>n</a:t>
            </a:r>
            <a:r>
              <a:rPr lang="en-US" sz="2000" dirty="0" smtClean="0">
                <a:solidFill>
                  <a:srgbClr val="FFFF00"/>
                </a:solidFill>
              </a:rPr>
              <a:t> events.   The most sensitive observable is </a:t>
            </a:r>
            <a:r>
              <a:rPr lang="en-US" sz="2000" dirty="0" err="1" smtClean="0">
                <a:solidFill>
                  <a:srgbClr val="FFFF00"/>
                </a:solidFill>
              </a:rPr>
              <a:t>m</a:t>
            </a:r>
            <a:r>
              <a:rPr lang="en-US" sz="2000" baseline="-25000" dirty="0" err="1" smtClean="0">
                <a:solidFill>
                  <a:srgbClr val="FFFF00"/>
                </a:solidFill>
              </a:rPr>
              <a:t>T</a:t>
            </a:r>
            <a:r>
              <a:rPr lang="en-US" sz="2000" dirty="0" smtClean="0">
                <a:solidFill>
                  <a:srgbClr val="FFFF00"/>
                </a:solidFill>
              </a:rPr>
              <a:t>:  </a:t>
            </a:r>
            <a:r>
              <a:rPr lang="en-US" sz="2000" dirty="0" smtClean="0">
                <a:solidFill>
                  <a:schemeClr val="bg1"/>
                </a:solidFill>
              </a:rPr>
              <a:t>m</a:t>
            </a:r>
            <a:r>
              <a:rPr lang="en-US" sz="2000" baseline="-25000" dirty="0" smtClean="0">
                <a:solidFill>
                  <a:schemeClr val="bg1"/>
                </a:solidFill>
              </a:rPr>
              <a:t>T</a:t>
            </a:r>
            <a:r>
              <a:rPr lang="en-US" sz="2000" baseline="30000" dirty="0" smtClean="0">
                <a:solidFill>
                  <a:schemeClr val="bg1"/>
                </a:solidFill>
              </a:rPr>
              <a:t>2</a:t>
            </a:r>
            <a:r>
              <a:rPr lang="en-US" sz="2000" dirty="0" smtClean="0">
                <a:solidFill>
                  <a:schemeClr val="bg1"/>
                </a:solidFill>
              </a:rPr>
              <a:t>= 2p</a:t>
            </a:r>
            <a:r>
              <a:rPr lang="en-US" sz="2000" baseline="-25000" dirty="0" smtClean="0">
                <a:solidFill>
                  <a:schemeClr val="bg1"/>
                </a:solidFill>
              </a:rPr>
              <a:t>T</a:t>
            </a:r>
            <a:r>
              <a:rPr lang="en-US" sz="2000" baseline="30000" dirty="0" smtClean="0">
                <a:solidFill>
                  <a:schemeClr val="bg1"/>
                </a:solidFill>
              </a:rPr>
              <a:t>e</a:t>
            </a:r>
            <a:r>
              <a:rPr lang="en-US" sz="2000" dirty="0" smtClean="0">
                <a:solidFill>
                  <a:schemeClr val="bg1"/>
                </a:solidFill>
              </a:rPr>
              <a:t> </a:t>
            </a:r>
            <a:r>
              <a:rPr lang="en-US" sz="2000" dirty="0" err="1" smtClean="0">
                <a:solidFill>
                  <a:schemeClr val="bg1"/>
                </a:solidFill>
              </a:rPr>
              <a:t>p</a:t>
            </a:r>
            <a:r>
              <a:rPr lang="en-US" sz="2000" baseline="-25000" dirty="0" err="1" smtClean="0">
                <a:solidFill>
                  <a:schemeClr val="bg1"/>
                </a:solidFill>
              </a:rPr>
              <a:t>T</a:t>
            </a:r>
            <a:r>
              <a:rPr lang="en-US" sz="2000" baseline="30000" dirty="0" err="1" smtClean="0">
                <a:solidFill>
                  <a:schemeClr val="bg1"/>
                </a:solidFill>
                <a:latin typeface="Symbol" panose="05050102010706020507" pitchFamily="18" charset="2"/>
              </a:rPr>
              <a:t>n</a:t>
            </a:r>
            <a:r>
              <a:rPr lang="en-US" sz="2000" baseline="30000" dirty="0" smtClean="0">
                <a:solidFill>
                  <a:schemeClr val="bg1"/>
                </a:solidFill>
                <a:latin typeface="Symbol" panose="05050102010706020507" pitchFamily="18" charset="2"/>
              </a:rPr>
              <a:t> </a:t>
            </a:r>
            <a:r>
              <a:rPr lang="en-US" sz="2000" dirty="0" smtClean="0">
                <a:solidFill>
                  <a:schemeClr val="bg1"/>
                </a:solidFill>
              </a:rPr>
              <a:t>(1</a:t>
            </a:r>
            <a:r>
              <a:rPr lang="en-US" sz="2000" dirty="0" smtClean="0">
                <a:solidFill>
                  <a:schemeClr val="bg1"/>
                </a:solidFill>
                <a:latin typeface="Symbol" panose="05050102010706020507" pitchFamily="18" charset="2"/>
              </a:rPr>
              <a:t>-</a:t>
            </a:r>
            <a:r>
              <a:rPr lang="en-US" sz="2000" dirty="0" smtClean="0">
                <a:solidFill>
                  <a:schemeClr val="bg1"/>
                </a:solidFill>
              </a:rPr>
              <a:t>cos</a:t>
            </a:r>
            <a:r>
              <a:rPr lang="en-US" sz="2000" dirty="0" smtClean="0">
                <a:solidFill>
                  <a:schemeClr val="bg1"/>
                </a:solidFill>
                <a:latin typeface="Symbol" panose="05050102010706020507" pitchFamily="18" charset="2"/>
              </a:rPr>
              <a:t>Df</a:t>
            </a:r>
            <a:r>
              <a:rPr lang="en-US" sz="2000" dirty="0" smtClean="0">
                <a:solidFill>
                  <a:schemeClr val="bg1"/>
                </a:solidFill>
              </a:rPr>
              <a:t>)</a:t>
            </a:r>
            <a:r>
              <a:rPr lang="en-US" sz="2000" dirty="0" smtClean="0">
                <a:solidFill>
                  <a:srgbClr val="FFFF00"/>
                </a:solidFill>
              </a:rPr>
              <a:t>.</a:t>
            </a:r>
            <a:r>
              <a:rPr lang="en-US" sz="2000" dirty="0" smtClean="0">
                <a:solidFill>
                  <a:schemeClr val="bg1"/>
                </a:solidFill>
              </a:rPr>
              <a:t>   </a:t>
            </a:r>
            <a:r>
              <a:rPr lang="en-US" sz="2000" dirty="0" smtClean="0">
                <a:solidFill>
                  <a:srgbClr val="FFFF00"/>
                </a:solidFill>
              </a:rPr>
              <a:t>Also use </a:t>
            </a:r>
            <a:r>
              <a:rPr lang="en-US" sz="2000" dirty="0" err="1" smtClean="0">
                <a:solidFill>
                  <a:srgbClr val="FFFF00"/>
                </a:solidFill>
              </a:rPr>
              <a:t>p</a:t>
            </a:r>
            <a:r>
              <a:rPr lang="en-US" sz="2000" baseline="-25000" dirty="0" err="1" smtClean="0">
                <a:solidFill>
                  <a:srgbClr val="FFFF00"/>
                </a:solidFill>
              </a:rPr>
              <a:t>T</a:t>
            </a:r>
            <a:r>
              <a:rPr lang="en-US" sz="2000" baseline="30000" dirty="0" err="1" smtClean="0">
                <a:solidFill>
                  <a:srgbClr val="FFFF00"/>
                </a:solidFill>
              </a:rPr>
              <a:t>e</a:t>
            </a:r>
            <a:r>
              <a:rPr lang="en-US" sz="2000" dirty="0" smtClean="0">
                <a:solidFill>
                  <a:srgbClr val="FFFF00"/>
                </a:solidFill>
              </a:rPr>
              <a:t> and MET observables.   </a:t>
            </a:r>
          </a:p>
          <a:p>
            <a:endParaRPr lang="en-US" sz="2000" dirty="0" smtClean="0">
              <a:solidFill>
                <a:srgbClr val="FFFF00"/>
              </a:solidFill>
            </a:endParaRPr>
          </a:p>
          <a:p>
            <a:r>
              <a:rPr lang="en-US" sz="2000" dirty="0" smtClean="0">
                <a:solidFill>
                  <a:srgbClr val="FFFF00"/>
                </a:solidFill>
              </a:rPr>
              <a:t>So </a:t>
            </a:r>
            <a:r>
              <a:rPr lang="en-US" sz="2000" b="1" dirty="0" smtClean="0">
                <a:solidFill>
                  <a:schemeClr val="bg1"/>
                </a:solidFill>
              </a:rPr>
              <a:t>*</a:t>
            </a:r>
            <a:r>
              <a:rPr lang="en-US" sz="2000" b="1" i="1" dirty="0" smtClean="0">
                <a:solidFill>
                  <a:schemeClr val="bg1"/>
                </a:solidFill>
              </a:rPr>
              <a:t>all</a:t>
            </a:r>
            <a:r>
              <a:rPr lang="en-US" sz="2000" b="1" dirty="0" smtClean="0">
                <a:solidFill>
                  <a:schemeClr val="bg1"/>
                </a:solidFill>
              </a:rPr>
              <a:t> * </a:t>
            </a:r>
            <a:r>
              <a:rPr lang="en-US" sz="2000" dirty="0" smtClean="0">
                <a:solidFill>
                  <a:srgbClr val="FFFF00"/>
                </a:solidFill>
              </a:rPr>
              <a:t>you need to do is measure the absolute value of these quantities to    1 part in 10</a:t>
            </a:r>
            <a:r>
              <a:rPr lang="en-US" sz="2000" baseline="30000" dirty="0" smtClean="0">
                <a:solidFill>
                  <a:srgbClr val="FFFF00"/>
                </a:solidFill>
              </a:rPr>
              <a:t>4</a:t>
            </a:r>
            <a:r>
              <a:rPr lang="en-US" sz="2000" dirty="0" smtClean="0">
                <a:solidFill>
                  <a:srgbClr val="FFFF00"/>
                </a:solidFill>
              </a:rPr>
              <a:t> (in the presence of recoil hadrons, pileup events, detector defects.</a:t>
            </a:r>
            <a:endParaRPr lang="en-US" sz="2000" dirty="0">
              <a:solidFill>
                <a:srgbClr val="FFFF00"/>
              </a:solidFill>
            </a:endParaRPr>
          </a:p>
        </p:txBody>
      </p:sp>
      <p:sp>
        <p:nvSpPr>
          <p:cNvPr id="7" name="TextBox 6"/>
          <p:cNvSpPr txBox="1"/>
          <p:nvPr/>
        </p:nvSpPr>
        <p:spPr>
          <a:xfrm>
            <a:off x="2994812" y="4819073"/>
            <a:ext cx="5616925" cy="1938992"/>
          </a:xfrm>
          <a:prstGeom prst="rect">
            <a:avLst/>
          </a:prstGeom>
          <a:noFill/>
        </p:spPr>
        <p:txBody>
          <a:bodyPr wrap="square" rtlCol="0">
            <a:spAutoFit/>
          </a:bodyPr>
          <a:lstStyle/>
          <a:p>
            <a:r>
              <a:rPr lang="en-US" sz="2000" b="1" dirty="0" smtClean="0">
                <a:solidFill>
                  <a:schemeClr val="bg1"/>
                </a:solidFill>
              </a:rPr>
              <a:t>D0:  </a:t>
            </a:r>
            <a:r>
              <a:rPr lang="en-US" sz="2000" b="1" dirty="0" err="1" smtClean="0">
                <a:solidFill>
                  <a:schemeClr val="bg1"/>
                </a:solidFill>
              </a:rPr>
              <a:t>m</a:t>
            </a:r>
            <a:r>
              <a:rPr lang="en-US" sz="2000" b="1" baseline="-25000" dirty="0" err="1" smtClean="0">
                <a:solidFill>
                  <a:schemeClr val="bg1"/>
                </a:solidFill>
              </a:rPr>
              <a:t>W</a:t>
            </a:r>
            <a:r>
              <a:rPr lang="en-US" sz="2000" b="1" dirty="0" smtClean="0">
                <a:solidFill>
                  <a:schemeClr val="bg1"/>
                </a:solidFill>
              </a:rPr>
              <a:t> = 80,376 </a:t>
            </a:r>
            <a:r>
              <a:rPr lang="en-US" sz="2000" b="1" dirty="0" smtClean="0">
                <a:solidFill>
                  <a:schemeClr val="bg1"/>
                </a:solidFill>
                <a:latin typeface="Maiandra GD" panose="020E0502030308020204" pitchFamily="34" charset="0"/>
              </a:rPr>
              <a:t>± 23 MeV  (5.3 fb</a:t>
            </a:r>
            <a:r>
              <a:rPr lang="en-US" sz="2000" b="1" baseline="30000" dirty="0" smtClean="0">
                <a:solidFill>
                  <a:schemeClr val="bg1"/>
                </a:solidFill>
                <a:latin typeface="Symbol" panose="05050102010706020507" pitchFamily="18" charset="2"/>
              </a:rPr>
              <a:t>-1</a:t>
            </a:r>
            <a:r>
              <a:rPr lang="en-US" sz="2000" b="1" dirty="0" smtClean="0">
                <a:solidFill>
                  <a:schemeClr val="bg1"/>
                </a:solidFill>
                <a:latin typeface="Maiandra GD" panose="020E0502030308020204" pitchFamily="34" charset="0"/>
              </a:rPr>
              <a:t>)</a:t>
            </a:r>
          </a:p>
          <a:p>
            <a:endParaRPr lang="en-US" sz="2000" dirty="0">
              <a:solidFill>
                <a:srgbClr val="FFFF00"/>
              </a:solidFill>
              <a:latin typeface="Maiandra GD" panose="020E0502030308020204" pitchFamily="34" charset="0"/>
            </a:endParaRPr>
          </a:p>
          <a:p>
            <a:r>
              <a:rPr lang="en-US" sz="2000" dirty="0" smtClean="0">
                <a:solidFill>
                  <a:srgbClr val="FFFF00"/>
                </a:solidFill>
                <a:latin typeface="Maiandra GD" panose="020E0502030308020204" pitchFamily="34" charset="0"/>
              </a:rPr>
              <a:t>The other half of the D0 data is being analyzed.  The LHC experiments are now in the game but the Tevatron measurements remain the leaders in precision.</a:t>
            </a:r>
            <a:endParaRPr lang="en-US" sz="2000" dirty="0">
              <a:solidFill>
                <a:srgbClr val="FFFF00"/>
              </a:solidFill>
            </a:endParaRPr>
          </a:p>
        </p:txBody>
      </p:sp>
      <p:sp>
        <p:nvSpPr>
          <p:cNvPr id="8" name="TextBox 7"/>
          <p:cNvSpPr txBox="1"/>
          <p:nvPr/>
        </p:nvSpPr>
        <p:spPr>
          <a:xfrm>
            <a:off x="8482527" y="6585630"/>
            <a:ext cx="661481" cy="276999"/>
          </a:xfrm>
          <a:prstGeom prst="rect">
            <a:avLst/>
          </a:prstGeom>
          <a:noFill/>
        </p:spPr>
        <p:txBody>
          <a:bodyPr wrap="square" rtlCol="0">
            <a:spAutoFit/>
          </a:bodyPr>
          <a:lstStyle/>
          <a:p>
            <a:pPr algn="r"/>
            <a:r>
              <a:rPr lang="en-US" sz="1200" dirty="0" smtClean="0">
                <a:solidFill>
                  <a:srgbClr val="FF6600"/>
                </a:solidFill>
              </a:rPr>
              <a:t>12</a:t>
            </a:r>
            <a:endParaRPr lang="en-US" sz="1200" dirty="0">
              <a:solidFill>
                <a:srgbClr val="FF6600"/>
              </a:solidFill>
            </a:endParaRPr>
          </a:p>
        </p:txBody>
      </p:sp>
    </p:spTree>
    <p:extLst>
      <p:ext uri="{BB962C8B-B14F-4D97-AF65-F5344CB8AC3E}">
        <p14:creationId xmlns:p14="http://schemas.microsoft.com/office/powerpoint/2010/main" val="31837685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4" y="27002"/>
            <a:ext cx="4309775"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Electroweak sidebar</a:t>
            </a:r>
            <a:endParaRPr lang="en-US" sz="3200" dirty="0">
              <a:solidFill>
                <a:schemeClr val="bg1"/>
              </a:solidFill>
            </a:endParaRPr>
          </a:p>
        </p:txBody>
      </p:sp>
      <p:pic>
        <p:nvPicPr>
          <p:cNvPr id="4" name="Picture 3"/>
          <p:cNvPicPr>
            <a:picLocks noChangeAspect="1"/>
          </p:cNvPicPr>
          <p:nvPr/>
        </p:nvPicPr>
        <p:blipFill>
          <a:blip r:embed="rId3"/>
          <a:stretch>
            <a:fillRect/>
          </a:stretch>
        </p:blipFill>
        <p:spPr>
          <a:xfrm>
            <a:off x="5705972" y="150245"/>
            <a:ext cx="3438028" cy="2269398"/>
          </a:xfrm>
          <a:prstGeom prst="rect">
            <a:avLst/>
          </a:prstGeom>
        </p:spPr>
      </p:pic>
      <p:sp>
        <p:nvSpPr>
          <p:cNvPr id="5" name="TextBox 4"/>
          <p:cNvSpPr txBox="1"/>
          <p:nvPr/>
        </p:nvSpPr>
        <p:spPr>
          <a:xfrm>
            <a:off x="0" y="739918"/>
            <a:ext cx="5705972" cy="1938992"/>
          </a:xfrm>
          <a:prstGeom prst="rect">
            <a:avLst/>
          </a:prstGeom>
          <a:noFill/>
        </p:spPr>
        <p:txBody>
          <a:bodyPr wrap="square" rtlCol="0">
            <a:spAutoFit/>
          </a:bodyPr>
          <a:lstStyle/>
          <a:p>
            <a:r>
              <a:rPr lang="en-US" sz="2000" dirty="0" smtClean="0">
                <a:solidFill>
                  <a:srgbClr val="FFFF00"/>
                </a:solidFill>
              </a:rPr>
              <a:t>The weak mixing angle, sin</a:t>
            </a:r>
            <a:r>
              <a:rPr lang="en-US" sz="2000" baseline="30000" dirty="0" smtClean="0">
                <a:solidFill>
                  <a:srgbClr val="FFFF00"/>
                </a:solidFill>
              </a:rPr>
              <a:t>2</a:t>
            </a:r>
            <a:r>
              <a:rPr lang="en-US" sz="2000" dirty="0" smtClean="0">
                <a:solidFill>
                  <a:srgbClr val="FFFF00"/>
                </a:solidFill>
                <a:latin typeface="Symbol" panose="05050102010706020507" pitchFamily="18" charset="2"/>
              </a:rPr>
              <a:t>q</a:t>
            </a:r>
            <a:r>
              <a:rPr lang="en-US" sz="2000" baseline="-25000" dirty="0" smtClean="0">
                <a:solidFill>
                  <a:srgbClr val="FFFF00"/>
                </a:solidFill>
              </a:rPr>
              <a:t>W</a:t>
            </a:r>
            <a:r>
              <a:rPr lang="en-US" sz="2000" dirty="0" smtClean="0">
                <a:solidFill>
                  <a:srgbClr val="FFFF00"/>
                </a:solidFill>
              </a:rPr>
              <a:t>  needs added precision.  The </a:t>
            </a:r>
            <a:r>
              <a:rPr lang="en-US" sz="2000" dirty="0">
                <a:solidFill>
                  <a:srgbClr val="FFFF00"/>
                </a:solidFill>
              </a:rPr>
              <a:t>previous most </a:t>
            </a:r>
            <a:r>
              <a:rPr lang="en-US" sz="2000" dirty="0" smtClean="0">
                <a:solidFill>
                  <a:srgbClr val="FFFF00"/>
                </a:solidFill>
              </a:rPr>
              <a:t>precise SLD </a:t>
            </a:r>
            <a:r>
              <a:rPr lang="en-US" sz="2000" dirty="0">
                <a:solidFill>
                  <a:srgbClr val="FFFF00"/>
                </a:solidFill>
              </a:rPr>
              <a:t>and LEP </a:t>
            </a:r>
            <a:r>
              <a:rPr lang="en-US" sz="2000" dirty="0" smtClean="0">
                <a:solidFill>
                  <a:srgbClr val="FFFF00"/>
                </a:solidFill>
              </a:rPr>
              <a:t>measurements disagree at the 3.2</a:t>
            </a:r>
            <a:r>
              <a:rPr lang="en-US" sz="2000" dirty="0" smtClean="0">
                <a:solidFill>
                  <a:srgbClr val="FFFF00"/>
                </a:solidFill>
                <a:latin typeface="Symbol" panose="05050102010706020507" pitchFamily="18" charset="2"/>
              </a:rPr>
              <a:t>s</a:t>
            </a:r>
            <a:r>
              <a:rPr lang="en-US" sz="2000" dirty="0" smtClean="0">
                <a:solidFill>
                  <a:srgbClr val="FFFF00"/>
                </a:solidFill>
              </a:rPr>
              <a:t> level.  Tevatron measurements of F-B asymmetry in </a:t>
            </a:r>
            <a:r>
              <a:rPr lang="en-US" sz="2000" dirty="0" smtClean="0">
                <a:solidFill>
                  <a:srgbClr val="FFFF00"/>
                </a:solidFill>
              </a:rPr>
              <a:t>Z/</a:t>
            </a:r>
            <a:r>
              <a:rPr lang="en-US" sz="2000" dirty="0" smtClean="0">
                <a:solidFill>
                  <a:srgbClr val="FFFF00"/>
                </a:solidFill>
                <a:latin typeface="Symbol" panose="05050102010706020507" pitchFamily="18" charset="2"/>
              </a:rPr>
              <a:t>g</a:t>
            </a:r>
            <a:r>
              <a:rPr lang="en-US" sz="2000" dirty="0" smtClean="0">
                <a:solidFill>
                  <a:srgbClr val="FFFF00"/>
                </a:solidFill>
              </a:rPr>
              <a:t>*→</a:t>
            </a:r>
            <a:r>
              <a:rPr lang="en-US" sz="2000" dirty="0" err="1" smtClean="0">
                <a:solidFill>
                  <a:srgbClr val="FFFF00"/>
                </a:solidFill>
                <a:latin typeface="Script MT Bold" panose="03040602040607080904" pitchFamily="66" charset="0"/>
              </a:rPr>
              <a:t>l</a:t>
            </a:r>
            <a:r>
              <a:rPr lang="en-US" sz="2000" baseline="30000" dirty="0" err="1" smtClean="0">
                <a:solidFill>
                  <a:srgbClr val="FFFF00"/>
                </a:solidFill>
              </a:rPr>
              <a:t>+</a:t>
            </a:r>
            <a:r>
              <a:rPr lang="en-US" sz="2000" dirty="0" err="1" smtClean="0">
                <a:solidFill>
                  <a:srgbClr val="FFFF00"/>
                </a:solidFill>
                <a:latin typeface="Script MT Bold" panose="03040602040607080904" pitchFamily="66" charset="0"/>
              </a:rPr>
              <a:t>l</a:t>
            </a:r>
            <a:r>
              <a:rPr lang="en-US" sz="2000" baseline="30000" dirty="0" smtClean="0">
                <a:solidFill>
                  <a:srgbClr val="FFFF00"/>
                </a:solidFill>
                <a:latin typeface="Symbol" panose="05050102010706020507" pitchFamily="18" charset="2"/>
              </a:rPr>
              <a:t>- </a:t>
            </a:r>
            <a:r>
              <a:rPr lang="en-US" sz="2000" dirty="0" smtClean="0">
                <a:solidFill>
                  <a:srgbClr val="FFFF00"/>
                </a:solidFill>
              </a:rPr>
              <a:t>determine </a:t>
            </a:r>
            <a:r>
              <a:rPr lang="en-US" sz="2000" dirty="0">
                <a:solidFill>
                  <a:srgbClr val="FFFF00"/>
                </a:solidFill>
              </a:rPr>
              <a:t>sin</a:t>
            </a:r>
            <a:r>
              <a:rPr lang="en-US" sz="2000" baseline="30000" dirty="0">
                <a:solidFill>
                  <a:srgbClr val="FFFF00"/>
                </a:solidFill>
              </a:rPr>
              <a:t>2</a:t>
            </a:r>
            <a:r>
              <a:rPr lang="en-US" sz="2000" dirty="0">
                <a:solidFill>
                  <a:srgbClr val="FFFF00"/>
                </a:solidFill>
                <a:latin typeface="Symbol" panose="05050102010706020507" pitchFamily="18" charset="2"/>
              </a:rPr>
              <a:t>q</a:t>
            </a:r>
            <a:r>
              <a:rPr lang="en-US" sz="2000" baseline="-25000" dirty="0">
                <a:solidFill>
                  <a:srgbClr val="FFFF00"/>
                </a:solidFill>
              </a:rPr>
              <a:t>eff</a:t>
            </a:r>
            <a:r>
              <a:rPr lang="en-US" sz="2000" baseline="30000" dirty="0">
                <a:solidFill>
                  <a:srgbClr val="FFFF00"/>
                </a:solidFill>
                <a:latin typeface="Script MT Bold" panose="03040602040607080904" pitchFamily="66" charset="0"/>
              </a:rPr>
              <a:t>l</a:t>
            </a:r>
            <a:r>
              <a:rPr lang="en-US" sz="2000" dirty="0">
                <a:solidFill>
                  <a:srgbClr val="FFFF00"/>
                </a:solidFill>
              </a:rPr>
              <a:t> </a:t>
            </a:r>
            <a:r>
              <a:rPr lang="en-US" sz="2000" dirty="0" smtClean="0">
                <a:solidFill>
                  <a:srgbClr val="FFFF00"/>
                </a:solidFill>
              </a:rPr>
              <a:t>(</a:t>
            </a:r>
            <a:r>
              <a:rPr lang="en-US" sz="2000" dirty="0" smtClean="0">
                <a:solidFill>
                  <a:srgbClr val="FFFF00"/>
                </a:solidFill>
                <a:sym typeface="Symbol" panose="05050102010706020507" pitchFamily="18" charset="2"/>
              </a:rPr>
              <a:t> </a:t>
            </a:r>
            <a:r>
              <a:rPr lang="en-US" sz="2000" dirty="0" err="1" smtClean="0">
                <a:solidFill>
                  <a:srgbClr val="FFFF00"/>
                </a:solidFill>
              </a:rPr>
              <a:t>S</a:t>
            </a:r>
            <a:r>
              <a:rPr lang="en-US" sz="2000" baseline="-25000" dirty="0" err="1" smtClean="0">
                <a:solidFill>
                  <a:srgbClr val="FFFF00"/>
                </a:solidFill>
              </a:rPr>
              <a:t>eff</a:t>
            </a:r>
            <a:r>
              <a:rPr lang="en-US" sz="2000" dirty="0" smtClean="0">
                <a:solidFill>
                  <a:srgbClr val="FFFF00"/>
                </a:solidFill>
              </a:rPr>
              <a:t>) </a:t>
            </a:r>
            <a:r>
              <a:rPr lang="en-US" sz="2000" dirty="0">
                <a:solidFill>
                  <a:srgbClr val="FFFF00"/>
                </a:solidFill>
              </a:rPr>
              <a:t>and </a:t>
            </a:r>
            <a:r>
              <a:rPr lang="en-US" sz="2000" dirty="0" smtClean="0">
                <a:solidFill>
                  <a:srgbClr val="FFFF00"/>
                </a:solidFill>
              </a:rPr>
              <a:t>thus </a:t>
            </a:r>
            <a:r>
              <a:rPr lang="en-US" sz="2000" dirty="0">
                <a:solidFill>
                  <a:srgbClr val="FFFF00"/>
                </a:solidFill>
              </a:rPr>
              <a:t>sin</a:t>
            </a:r>
            <a:r>
              <a:rPr lang="en-US" sz="2000" baseline="30000" dirty="0">
                <a:solidFill>
                  <a:srgbClr val="FFFF00"/>
                </a:solidFill>
              </a:rPr>
              <a:t>2</a:t>
            </a:r>
            <a:r>
              <a:rPr lang="en-US" sz="2000" dirty="0">
                <a:solidFill>
                  <a:srgbClr val="FFFF00"/>
                </a:solidFill>
                <a:latin typeface="Symbol" panose="05050102010706020507" pitchFamily="18" charset="2"/>
              </a:rPr>
              <a:t>q</a:t>
            </a:r>
            <a:r>
              <a:rPr lang="en-US" sz="2000" baseline="-25000" dirty="0">
                <a:solidFill>
                  <a:srgbClr val="FFFF00"/>
                </a:solidFill>
              </a:rPr>
              <a:t>W</a:t>
            </a:r>
            <a:r>
              <a:rPr lang="en-US" sz="2000" dirty="0">
                <a:solidFill>
                  <a:srgbClr val="FFFF00"/>
                </a:solidFill>
              </a:rPr>
              <a:t> and </a:t>
            </a:r>
            <a:r>
              <a:rPr lang="en-US" sz="2000" dirty="0" err="1">
                <a:solidFill>
                  <a:srgbClr val="FFFF00"/>
                </a:solidFill>
              </a:rPr>
              <a:t>m</a:t>
            </a:r>
            <a:r>
              <a:rPr lang="en-US" sz="2000" baseline="-25000" dirty="0" err="1">
                <a:solidFill>
                  <a:srgbClr val="FFFF00"/>
                </a:solidFill>
              </a:rPr>
              <a:t>W</a:t>
            </a:r>
            <a:r>
              <a:rPr lang="en-US" sz="2000" dirty="0">
                <a:solidFill>
                  <a:srgbClr val="FFFF00"/>
                </a:solidFill>
              </a:rPr>
              <a:t> in the context of the SM</a:t>
            </a:r>
            <a:r>
              <a:rPr lang="en-US" sz="2000" dirty="0" smtClean="0">
                <a:solidFill>
                  <a:srgbClr val="FFFF00"/>
                </a:solidFill>
              </a:rPr>
              <a:t>.   </a:t>
            </a:r>
            <a:endParaRPr lang="en-US" sz="2000" baseline="30000" dirty="0">
              <a:solidFill>
                <a:srgbClr val="FFFF00"/>
              </a:solidFill>
              <a:latin typeface="Symbol" panose="05050102010706020507" pitchFamily="18" charset="2"/>
            </a:endParaRPr>
          </a:p>
        </p:txBody>
      </p:sp>
      <p:pic>
        <p:nvPicPr>
          <p:cNvPr id="2050" name="Picture 2" descr="https://www-d0.fnal.gov/Run2Physics/WWW/results/prelim/EW/E41/E41F03.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34" y="3551417"/>
            <a:ext cx="2773244" cy="32100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47163" y="2762091"/>
            <a:ext cx="5153099" cy="707886"/>
          </a:xfrm>
          <a:prstGeom prst="rect">
            <a:avLst/>
          </a:prstGeom>
          <a:solidFill>
            <a:schemeClr val="tx1"/>
          </a:solidFill>
          <a:ln>
            <a:solidFill>
              <a:srgbClr val="FF0000"/>
            </a:solidFill>
          </a:ln>
        </p:spPr>
        <p:txBody>
          <a:bodyPr wrap="square" rtlCol="0">
            <a:spAutoFit/>
          </a:bodyPr>
          <a:lstStyle/>
          <a:p>
            <a:pPr algn="ctr"/>
            <a:r>
              <a:rPr lang="en-US" sz="2000" dirty="0" smtClean="0">
                <a:solidFill>
                  <a:srgbClr val="FFFF00"/>
                </a:solidFill>
              </a:rPr>
              <a:t>D0 reversal of solenoid &amp; toroid magnets cancels many systematic uncertainties.</a:t>
            </a:r>
            <a:endParaRPr lang="en-US" sz="2000" dirty="0">
              <a:solidFill>
                <a:srgbClr val="FFFF00"/>
              </a:solidFill>
            </a:endParaRPr>
          </a:p>
        </p:txBody>
      </p:sp>
      <p:sp>
        <p:nvSpPr>
          <p:cNvPr id="3" name="TextBox 2"/>
          <p:cNvSpPr txBox="1"/>
          <p:nvPr/>
        </p:nvSpPr>
        <p:spPr>
          <a:xfrm>
            <a:off x="2813778" y="3888713"/>
            <a:ext cx="6410609" cy="2862322"/>
          </a:xfrm>
          <a:prstGeom prst="rect">
            <a:avLst/>
          </a:prstGeom>
          <a:noFill/>
        </p:spPr>
        <p:txBody>
          <a:bodyPr wrap="square" rtlCol="0">
            <a:spAutoFit/>
          </a:bodyPr>
          <a:lstStyle/>
          <a:p>
            <a:r>
              <a:rPr lang="en-US" sz="2000" dirty="0" smtClean="0">
                <a:solidFill>
                  <a:srgbClr val="FFFF00"/>
                </a:solidFill>
              </a:rPr>
              <a:t>D0 published </a:t>
            </a:r>
            <a:r>
              <a:rPr lang="en-US" sz="2000" dirty="0" err="1" smtClean="0">
                <a:solidFill>
                  <a:srgbClr val="FFFF00"/>
                </a:solidFill>
              </a:rPr>
              <a:t>Fwd-Bkwd</a:t>
            </a:r>
            <a:r>
              <a:rPr lang="en-US" sz="2000" dirty="0" smtClean="0">
                <a:solidFill>
                  <a:srgbClr val="FFFF00"/>
                </a:solidFill>
              </a:rPr>
              <a:t> asymmetry in Z/</a:t>
            </a:r>
            <a:r>
              <a:rPr lang="en-US" sz="2000" dirty="0" smtClean="0">
                <a:solidFill>
                  <a:srgbClr val="FFFF00"/>
                </a:solidFill>
                <a:latin typeface="Symbol" panose="05050102010706020507" pitchFamily="18" charset="2"/>
              </a:rPr>
              <a:t>g</a:t>
            </a:r>
            <a:r>
              <a:rPr lang="en-US" sz="2000" dirty="0" smtClean="0">
                <a:solidFill>
                  <a:srgbClr val="FFFF00"/>
                </a:solidFill>
              </a:rPr>
              <a:t>* → </a:t>
            </a:r>
            <a:r>
              <a:rPr lang="en-US" sz="2000" dirty="0" err="1" smtClean="0">
                <a:solidFill>
                  <a:srgbClr val="FFFF00"/>
                </a:solidFill>
              </a:rPr>
              <a:t>ee</a:t>
            </a:r>
            <a:r>
              <a:rPr lang="en-US" sz="2000" dirty="0" smtClean="0">
                <a:solidFill>
                  <a:srgbClr val="FFFF00"/>
                </a:solidFill>
              </a:rPr>
              <a:t> gives 	</a:t>
            </a:r>
            <a:r>
              <a:rPr lang="en-US" sz="2000" b="1" dirty="0" err="1" smtClean="0">
                <a:solidFill>
                  <a:schemeClr val="bg1"/>
                </a:solidFill>
              </a:rPr>
              <a:t>S</a:t>
            </a:r>
            <a:r>
              <a:rPr lang="en-US" sz="2000" b="1" baseline="-25000" dirty="0" err="1" smtClean="0">
                <a:solidFill>
                  <a:schemeClr val="bg1"/>
                </a:solidFill>
              </a:rPr>
              <a:t>eff</a:t>
            </a:r>
            <a:r>
              <a:rPr lang="en-US" sz="2000" b="1" baseline="-25000" dirty="0" smtClean="0">
                <a:solidFill>
                  <a:schemeClr val="bg1"/>
                </a:solidFill>
              </a:rPr>
              <a:t> </a:t>
            </a:r>
            <a:r>
              <a:rPr lang="en-US" sz="2000" b="1" dirty="0" smtClean="0">
                <a:solidFill>
                  <a:schemeClr val="bg1"/>
                </a:solidFill>
              </a:rPr>
              <a:t>= </a:t>
            </a:r>
            <a:r>
              <a:rPr lang="en-US" sz="2000" b="1" dirty="0">
                <a:solidFill>
                  <a:schemeClr val="bg1"/>
                </a:solidFill>
              </a:rPr>
              <a:t>0.23137</a:t>
            </a:r>
            <a:r>
              <a:rPr lang="en-US" sz="2000" b="1" dirty="0">
                <a:solidFill>
                  <a:schemeClr val="bg1"/>
                </a:solidFill>
                <a:latin typeface="Maiandra GD" panose="020E0502030308020204" pitchFamily="34" charset="0"/>
              </a:rPr>
              <a:t>±0.00047</a:t>
            </a:r>
            <a:r>
              <a:rPr lang="en-US" sz="2000" b="1" dirty="0" smtClean="0">
                <a:solidFill>
                  <a:schemeClr val="bg1"/>
                </a:solidFill>
              </a:rPr>
              <a:t>  </a:t>
            </a:r>
          </a:p>
          <a:p>
            <a:endParaRPr lang="en-US" sz="2000" dirty="0">
              <a:solidFill>
                <a:srgbClr val="FFFF00"/>
              </a:solidFill>
            </a:endParaRPr>
          </a:p>
          <a:p>
            <a:r>
              <a:rPr lang="en-US" sz="2000" dirty="0" smtClean="0">
                <a:solidFill>
                  <a:srgbClr val="FFFF00"/>
                </a:solidFill>
              </a:rPr>
              <a:t>Recent D0 preliminary result in </a:t>
            </a:r>
            <a:r>
              <a:rPr lang="en-US" sz="2000" dirty="0" smtClean="0">
                <a:solidFill>
                  <a:srgbClr val="FFFF00"/>
                </a:solidFill>
                <a:latin typeface="Symbol" panose="05050102010706020507" pitchFamily="18" charset="2"/>
              </a:rPr>
              <a:t>mm</a:t>
            </a:r>
            <a:r>
              <a:rPr lang="en-US" sz="2000" dirty="0">
                <a:solidFill>
                  <a:srgbClr val="FFFF00"/>
                </a:solidFill>
              </a:rPr>
              <a:t>:</a:t>
            </a:r>
            <a:r>
              <a:rPr lang="en-US" sz="2000" dirty="0" smtClean="0">
                <a:solidFill>
                  <a:srgbClr val="FFFF00"/>
                </a:solidFill>
              </a:rPr>
              <a:t>                               	</a:t>
            </a:r>
            <a:r>
              <a:rPr lang="en-US" sz="2000" dirty="0" err="1" smtClean="0">
                <a:solidFill>
                  <a:schemeClr val="bg1"/>
                </a:solidFill>
              </a:rPr>
              <a:t>S</a:t>
            </a:r>
            <a:r>
              <a:rPr lang="en-US" sz="2000" baseline="-25000" dirty="0" err="1" smtClean="0">
                <a:solidFill>
                  <a:schemeClr val="bg1"/>
                </a:solidFill>
              </a:rPr>
              <a:t>eff</a:t>
            </a:r>
            <a:r>
              <a:rPr lang="en-US" sz="2000" baseline="30000" dirty="0" smtClean="0">
                <a:solidFill>
                  <a:schemeClr val="bg1"/>
                </a:solidFill>
                <a:latin typeface="Script MT Bold" panose="03040602040607080904" pitchFamily="66" charset="0"/>
              </a:rPr>
              <a:t> </a:t>
            </a:r>
            <a:r>
              <a:rPr lang="en-US" sz="2000" dirty="0">
                <a:solidFill>
                  <a:schemeClr val="bg1"/>
                </a:solidFill>
              </a:rPr>
              <a:t>= </a:t>
            </a:r>
            <a:r>
              <a:rPr lang="en-US" sz="2000" dirty="0" smtClean="0">
                <a:solidFill>
                  <a:schemeClr val="bg1"/>
                </a:solidFill>
              </a:rPr>
              <a:t>0.22994</a:t>
            </a:r>
            <a:r>
              <a:rPr lang="en-US" sz="2000" dirty="0" smtClean="0">
                <a:solidFill>
                  <a:schemeClr val="bg1"/>
                </a:solidFill>
                <a:latin typeface="Maiandra GD" panose="020E0502030308020204" pitchFamily="34" charset="0"/>
              </a:rPr>
              <a:t>±0.00066</a:t>
            </a:r>
          </a:p>
          <a:p>
            <a:endParaRPr lang="en-US" sz="2000" dirty="0">
              <a:solidFill>
                <a:srgbClr val="FFFF00"/>
              </a:solidFill>
              <a:latin typeface="Maiandra GD" panose="020E0502030308020204" pitchFamily="34" charset="0"/>
            </a:endParaRPr>
          </a:p>
          <a:p>
            <a:r>
              <a:rPr lang="en-US" sz="2000" dirty="0" smtClean="0">
                <a:solidFill>
                  <a:srgbClr val="FFFF00"/>
                </a:solidFill>
                <a:latin typeface="Maiandra GD" panose="020E0502030308020204" pitchFamily="34" charset="0"/>
              </a:rPr>
              <a:t>D0 </a:t>
            </a:r>
            <a:r>
              <a:rPr lang="en-US" sz="2000" dirty="0" err="1" smtClean="0">
                <a:solidFill>
                  <a:srgbClr val="FFFF00"/>
                </a:solidFill>
                <a:latin typeface="Maiandra GD" panose="020E0502030308020204" pitchFamily="34" charset="0"/>
              </a:rPr>
              <a:t>ee</a:t>
            </a:r>
            <a:r>
              <a:rPr lang="en-US" sz="2000" dirty="0" smtClean="0">
                <a:solidFill>
                  <a:srgbClr val="FFFF00"/>
                </a:solidFill>
                <a:latin typeface="Maiandra GD" panose="020E0502030308020204" pitchFamily="34" charset="0"/>
              </a:rPr>
              <a:t> result combined with CDF (both </a:t>
            </a:r>
            <a:r>
              <a:rPr lang="en-US" sz="2000" dirty="0" err="1" smtClean="0">
                <a:solidFill>
                  <a:srgbClr val="FFFF00"/>
                </a:solidFill>
                <a:latin typeface="Maiandra GD" panose="020E0502030308020204" pitchFamily="34" charset="0"/>
              </a:rPr>
              <a:t>ee</a:t>
            </a:r>
            <a:r>
              <a:rPr lang="en-US" sz="2000" dirty="0" smtClean="0">
                <a:solidFill>
                  <a:srgbClr val="FFFF00"/>
                </a:solidFill>
                <a:latin typeface="Maiandra GD" panose="020E0502030308020204" pitchFamily="34" charset="0"/>
              </a:rPr>
              <a:t> and </a:t>
            </a:r>
            <a:r>
              <a:rPr lang="en-US" sz="2000" dirty="0" smtClean="0">
                <a:solidFill>
                  <a:srgbClr val="FFFF00"/>
                </a:solidFill>
                <a:latin typeface="Symbol" panose="05050102010706020507" pitchFamily="18" charset="2"/>
              </a:rPr>
              <a:t>mm</a:t>
            </a:r>
            <a:r>
              <a:rPr lang="en-US" sz="2000" dirty="0" smtClean="0">
                <a:solidFill>
                  <a:srgbClr val="FFFF00"/>
                </a:solidFill>
              </a:rPr>
              <a:t>)                                   </a:t>
            </a:r>
            <a:r>
              <a:rPr lang="en-US" sz="2000" dirty="0" err="1" smtClean="0">
                <a:solidFill>
                  <a:srgbClr val="FFFF00"/>
                </a:solidFill>
              </a:rPr>
              <a:t>S</a:t>
            </a:r>
            <a:r>
              <a:rPr lang="en-US" sz="2000" baseline="-25000" dirty="0" err="1" smtClean="0">
                <a:solidFill>
                  <a:srgbClr val="FFFF00"/>
                </a:solidFill>
              </a:rPr>
              <a:t>eff</a:t>
            </a:r>
            <a:r>
              <a:rPr lang="en-US" sz="2000" baseline="30000" dirty="0" smtClean="0">
                <a:solidFill>
                  <a:srgbClr val="FFFF00"/>
                </a:solidFill>
                <a:latin typeface="Script MT Bold" panose="03040602040607080904" pitchFamily="66" charset="0"/>
              </a:rPr>
              <a:t> </a:t>
            </a:r>
            <a:r>
              <a:rPr lang="en-US" sz="2000" dirty="0">
                <a:solidFill>
                  <a:srgbClr val="FFFF00"/>
                </a:solidFill>
              </a:rPr>
              <a:t>= </a:t>
            </a:r>
            <a:r>
              <a:rPr lang="en-US" sz="2000" dirty="0" smtClean="0">
                <a:solidFill>
                  <a:srgbClr val="FFFF00"/>
                </a:solidFill>
              </a:rPr>
              <a:t>0.23179</a:t>
            </a:r>
            <a:r>
              <a:rPr lang="en-US" sz="2000" dirty="0" smtClean="0">
                <a:solidFill>
                  <a:srgbClr val="FFFF00"/>
                </a:solidFill>
                <a:latin typeface="Maiandra GD" panose="020E0502030308020204" pitchFamily="34" charset="0"/>
              </a:rPr>
              <a:t>±0.00035,   With D0 </a:t>
            </a:r>
            <a:r>
              <a:rPr lang="en-US" sz="2000" dirty="0" smtClean="0">
                <a:solidFill>
                  <a:srgbClr val="FFFF00"/>
                </a:solidFill>
                <a:latin typeface="Symbol" panose="05050102010706020507" pitchFamily="18" charset="2"/>
              </a:rPr>
              <a:t>mm</a:t>
            </a:r>
            <a:r>
              <a:rPr lang="en-US" sz="2000" dirty="0" smtClean="0">
                <a:solidFill>
                  <a:srgbClr val="FFFF00"/>
                </a:solidFill>
                <a:latin typeface="Maiandra GD" panose="020E0502030308020204" pitchFamily="34" charset="0"/>
              </a:rPr>
              <a:t>, expect final Tevatron combo:   </a:t>
            </a:r>
            <a:r>
              <a:rPr lang="en-US" sz="2000" dirty="0" err="1" smtClean="0">
                <a:solidFill>
                  <a:schemeClr val="bg1"/>
                </a:solidFill>
                <a:latin typeface="Symbol" panose="05050102010706020507" pitchFamily="18" charset="2"/>
              </a:rPr>
              <a:t>d</a:t>
            </a:r>
            <a:r>
              <a:rPr lang="en-US" sz="2000" dirty="0" err="1" smtClean="0">
                <a:solidFill>
                  <a:schemeClr val="bg1"/>
                </a:solidFill>
              </a:rPr>
              <a:t>S</a:t>
            </a:r>
            <a:r>
              <a:rPr lang="en-US" sz="2000" baseline="-25000" dirty="0" err="1" smtClean="0">
                <a:solidFill>
                  <a:schemeClr val="bg1"/>
                </a:solidFill>
              </a:rPr>
              <a:t>eff</a:t>
            </a:r>
            <a:r>
              <a:rPr lang="en-US" sz="2000" dirty="0" smtClean="0">
                <a:solidFill>
                  <a:schemeClr val="bg1"/>
                </a:solidFill>
                <a:latin typeface="Maiandra GD" panose="020E0502030308020204" pitchFamily="34" charset="0"/>
              </a:rPr>
              <a:t> ~ 0.0003 (</a:t>
            </a:r>
            <a:r>
              <a:rPr lang="en-US" sz="2000" dirty="0" err="1" smtClean="0">
                <a:solidFill>
                  <a:schemeClr val="bg1"/>
                </a:solidFill>
                <a:latin typeface="Symbol" panose="05050102010706020507" pitchFamily="18" charset="2"/>
              </a:rPr>
              <a:t>d</a:t>
            </a:r>
            <a:r>
              <a:rPr lang="en-US" sz="2000" dirty="0" err="1" smtClean="0">
                <a:solidFill>
                  <a:schemeClr val="bg1"/>
                </a:solidFill>
              </a:rPr>
              <a:t>m</a:t>
            </a:r>
            <a:r>
              <a:rPr lang="en-US" sz="2000" baseline="-25000" dirty="0" err="1" smtClean="0">
                <a:solidFill>
                  <a:schemeClr val="bg1"/>
                </a:solidFill>
              </a:rPr>
              <a:t>W</a:t>
            </a:r>
            <a:r>
              <a:rPr lang="en-US" sz="2000" dirty="0" smtClean="0">
                <a:solidFill>
                  <a:schemeClr val="bg1"/>
                </a:solidFill>
              </a:rPr>
              <a:t> ~ 15 MeV)</a:t>
            </a:r>
            <a:endParaRPr lang="en-US" sz="2000" dirty="0" smtClean="0">
              <a:solidFill>
                <a:schemeClr val="bg1"/>
              </a:solidFill>
              <a:latin typeface="Maiandra GD" panose="020E0502030308020204" pitchFamily="34" charset="0"/>
            </a:endParaRPr>
          </a:p>
        </p:txBody>
      </p:sp>
      <p:sp>
        <p:nvSpPr>
          <p:cNvPr id="6" name="Oval 5"/>
          <p:cNvSpPr/>
          <p:nvPr/>
        </p:nvSpPr>
        <p:spPr>
          <a:xfrm>
            <a:off x="1449423" y="5661496"/>
            <a:ext cx="1313234" cy="3015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482527" y="6585630"/>
            <a:ext cx="661481" cy="276999"/>
          </a:xfrm>
          <a:prstGeom prst="rect">
            <a:avLst/>
          </a:prstGeom>
          <a:noFill/>
        </p:spPr>
        <p:txBody>
          <a:bodyPr wrap="square" rtlCol="0">
            <a:spAutoFit/>
          </a:bodyPr>
          <a:lstStyle/>
          <a:p>
            <a:pPr algn="r"/>
            <a:r>
              <a:rPr lang="en-US" sz="1200" dirty="0" smtClean="0">
                <a:solidFill>
                  <a:srgbClr val="FF6600"/>
                </a:solidFill>
              </a:rPr>
              <a:t>11</a:t>
            </a:r>
            <a:endParaRPr lang="en-US" sz="1200" dirty="0">
              <a:solidFill>
                <a:srgbClr val="FF6600"/>
              </a:solidFill>
            </a:endParaRPr>
          </a:p>
        </p:txBody>
      </p:sp>
    </p:spTree>
    <p:extLst>
      <p:ext uri="{BB962C8B-B14F-4D97-AF65-F5344CB8AC3E}">
        <p14:creationId xmlns:p14="http://schemas.microsoft.com/office/powerpoint/2010/main" val="37299893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5" y="27002"/>
            <a:ext cx="3958712"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Top quark headline</a:t>
            </a:r>
            <a:endParaRPr lang="en-US" sz="3200" dirty="0">
              <a:solidFill>
                <a:schemeClr val="bg1"/>
              </a:solidFill>
            </a:endParaRPr>
          </a:p>
        </p:txBody>
      </p:sp>
      <p:pic>
        <p:nvPicPr>
          <p:cNvPr id="3" name="Picture 2" descr="file:///C:/Documents%20and%20Settings/Paul%20Grannis/My%20Documents/talks/pbarp25/95-0357-32_3-95.jpg"/>
          <p:cNvPicPr>
            <a:picLocks noChangeAspect="1" noChangeArrowheads="1"/>
          </p:cNvPicPr>
          <p:nvPr/>
        </p:nvPicPr>
        <p:blipFill>
          <a:blip r:embed="rId3">
            <a:lum bright="4000" contrast="8000"/>
            <a:extLst>
              <a:ext uri="{28A0092B-C50C-407E-A947-70E740481C1C}">
                <a14:useLocalDpi xmlns:a14="http://schemas.microsoft.com/office/drawing/2010/main" val="0"/>
              </a:ext>
            </a:extLst>
          </a:blip>
          <a:srcRect b="2687"/>
          <a:stretch>
            <a:fillRect/>
          </a:stretch>
        </p:blipFill>
        <p:spPr bwMode="auto">
          <a:xfrm>
            <a:off x="128120" y="4335990"/>
            <a:ext cx="3690052" cy="240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58" y="766132"/>
            <a:ext cx="1617662" cy="161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1817" y="762957"/>
            <a:ext cx="1617663" cy="161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8"/>
          <p:cNvSpPr txBox="1">
            <a:spLocks noChangeArrowheads="1"/>
          </p:cNvSpPr>
          <p:nvPr/>
        </p:nvSpPr>
        <p:spPr bwMode="auto">
          <a:xfrm>
            <a:off x="1194920" y="1313819"/>
            <a:ext cx="11430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400">
                <a:solidFill>
                  <a:srgbClr val="FF0000"/>
                </a:solidFill>
              </a:rPr>
              <a:t>background</a:t>
            </a:r>
          </a:p>
        </p:txBody>
      </p:sp>
      <p:sp>
        <p:nvSpPr>
          <p:cNvPr id="7" name="Line 19"/>
          <p:cNvSpPr>
            <a:spLocks noChangeShapeType="1"/>
          </p:cNvSpPr>
          <p:nvPr/>
        </p:nvSpPr>
        <p:spPr bwMode="auto">
          <a:xfrm flipH="1">
            <a:off x="813920" y="1466219"/>
            <a:ext cx="457200" cy="1524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20"/>
          <p:cNvSpPr>
            <a:spLocks noChangeShapeType="1"/>
          </p:cNvSpPr>
          <p:nvPr/>
        </p:nvSpPr>
        <p:spPr bwMode="auto">
          <a:xfrm>
            <a:off x="2253353" y="1466219"/>
            <a:ext cx="465568" cy="70008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Text Box 26"/>
          <p:cNvSpPr txBox="1">
            <a:spLocks noChangeArrowheads="1"/>
          </p:cNvSpPr>
          <p:nvPr/>
        </p:nvSpPr>
        <p:spPr bwMode="auto">
          <a:xfrm>
            <a:off x="356720" y="704219"/>
            <a:ext cx="1066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solidFill>
                  <a:schemeClr val="tx1"/>
                </a:solidFill>
              </a:rPr>
              <a:t>no b-tag</a:t>
            </a:r>
          </a:p>
        </p:txBody>
      </p:sp>
      <p:sp>
        <p:nvSpPr>
          <p:cNvPr id="10" name="Text Box 27"/>
          <p:cNvSpPr txBox="1">
            <a:spLocks noChangeArrowheads="1"/>
          </p:cNvSpPr>
          <p:nvPr/>
        </p:nvSpPr>
        <p:spPr bwMode="auto">
          <a:xfrm>
            <a:off x="2185520" y="704219"/>
            <a:ext cx="1066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solidFill>
                  <a:schemeClr val="tx1"/>
                </a:solidFill>
              </a:rPr>
              <a:t>b-tag</a:t>
            </a:r>
          </a:p>
        </p:txBody>
      </p:sp>
      <p:pic>
        <p:nvPicPr>
          <p:cNvPr id="11" name="Picture 6"/>
          <p:cNvPicPr>
            <a:picLocks noChangeAspect="1" noChangeArrowheads="1"/>
          </p:cNvPicPr>
          <p:nvPr/>
        </p:nvPicPr>
        <p:blipFill>
          <a:blip r:embed="rId6">
            <a:extLst>
              <a:ext uri="{28A0092B-C50C-407E-A947-70E740481C1C}">
                <a14:useLocalDpi xmlns:a14="http://schemas.microsoft.com/office/drawing/2010/main" val="0"/>
              </a:ext>
            </a:extLst>
          </a:blip>
          <a:srcRect l="9177" t="4056" r="6555" b="24335"/>
          <a:stretch>
            <a:fillRect/>
          </a:stretch>
        </p:blipFill>
        <p:spPr bwMode="auto">
          <a:xfrm>
            <a:off x="6181424" y="1222558"/>
            <a:ext cx="29432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17"/>
          <p:cNvSpPr txBox="1">
            <a:spLocks noChangeArrowheads="1"/>
          </p:cNvSpPr>
          <p:nvPr/>
        </p:nvSpPr>
        <p:spPr bwMode="auto">
          <a:xfrm>
            <a:off x="6867224" y="116223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1">
                <a:solidFill>
                  <a:srgbClr val="FF0000"/>
                </a:solidFill>
              </a:rPr>
              <a:t>Standard cuts</a:t>
            </a:r>
          </a:p>
        </p:txBody>
      </p:sp>
      <p:sp>
        <p:nvSpPr>
          <p:cNvPr id="13" name="Text Box 18"/>
          <p:cNvSpPr txBox="1">
            <a:spLocks noChangeArrowheads="1"/>
          </p:cNvSpPr>
          <p:nvPr/>
        </p:nvSpPr>
        <p:spPr bwMode="auto">
          <a:xfrm>
            <a:off x="8315024" y="1162233"/>
            <a:ext cx="9144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1">
                <a:solidFill>
                  <a:srgbClr val="FF0000"/>
                </a:solidFill>
              </a:rPr>
              <a:t>Relaxed A,HT cuts</a:t>
            </a:r>
          </a:p>
        </p:txBody>
      </p:sp>
      <p:sp>
        <p:nvSpPr>
          <p:cNvPr id="14" name="Text Box 19"/>
          <p:cNvSpPr txBox="1">
            <a:spLocks noChangeArrowheads="1"/>
          </p:cNvSpPr>
          <p:nvPr/>
        </p:nvSpPr>
        <p:spPr bwMode="auto">
          <a:xfrm>
            <a:off x="7400624" y="1619433"/>
            <a:ext cx="68580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solidFill>
                  <a:srgbClr val="FF0000"/>
                </a:solidFill>
              </a:rPr>
              <a:t>bknd</a:t>
            </a:r>
          </a:p>
        </p:txBody>
      </p:sp>
      <p:sp>
        <p:nvSpPr>
          <p:cNvPr id="15" name="Line 20"/>
          <p:cNvSpPr>
            <a:spLocks noChangeShapeType="1"/>
          </p:cNvSpPr>
          <p:nvPr/>
        </p:nvSpPr>
        <p:spPr bwMode="auto">
          <a:xfrm flipH="1">
            <a:off x="7095824" y="1771833"/>
            <a:ext cx="381000" cy="4572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21"/>
          <p:cNvSpPr>
            <a:spLocks noChangeShapeType="1"/>
          </p:cNvSpPr>
          <p:nvPr/>
        </p:nvSpPr>
        <p:spPr bwMode="auto">
          <a:xfrm>
            <a:off x="7934024" y="1771833"/>
            <a:ext cx="2286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22"/>
          <p:cNvSpPr txBox="1">
            <a:spLocks noChangeArrowheads="1"/>
          </p:cNvSpPr>
          <p:nvPr/>
        </p:nvSpPr>
        <p:spPr bwMode="auto">
          <a:xfrm>
            <a:off x="7553024" y="1924233"/>
            <a:ext cx="68580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solidFill>
                  <a:srgbClr val="0099FF"/>
                </a:solidFill>
              </a:rPr>
              <a:t>top</a:t>
            </a:r>
          </a:p>
        </p:txBody>
      </p:sp>
      <p:sp>
        <p:nvSpPr>
          <p:cNvPr id="18" name="Line 23"/>
          <p:cNvSpPr>
            <a:spLocks noChangeShapeType="1"/>
          </p:cNvSpPr>
          <p:nvPr/>
        </p:nvSpPr>
        <p:spPr bwMode="auto">
          <a:xfrm flipH="1" flipV="1">
            <a:off x="7095824" y="1924233"/>
            <a:ext cx="457200" cy="152400"/>
          </a:xfrm>
          <a:prstGeom prst="line">
            <a:avLst/>
          </a:prstGeom>
          <a:noFill/>
          <a:ln w="9525">
            <a:solidFill>
              <a:srgbClr val="00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24"/>
          <p:cNvSpPr>
            <a:spLocks noChangeShapeType="1"/>
          </p:cNvSpPr>
          <p:nvPr/>
        </p:nvSpPr>
        <p:spPr bwMode="auto">
          <a:xfrm flipV="1">
            <a:off x="7934024" y="1848033"/>
            <a:ext cx="609600" cy="228600"/>
          </a:xfrm>
          <a:prstGeom prst="line">
            <a:avLst/>
          </a:prstGeom>
          <a:noFill/>
          <a:ln w="9525">
            <a:solidFill>
              <a:srgbClr val="00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0" name="Picture 5"/>
          <p:cNvPicPr>
            <a:picLocks noChangeAspect="1" noChangeArrowheads="1"/>
          </p:cNvPicPr>
          <p:nvPr/>
        </p:nvPicPr>
        <p:blipFill>
          <a:blip r:embed="rId7">
            <a:extLst>
              <a:ext uri="{28A0092B-C50C-407E-A947-70E740481C1C}">
                <a14:useLocalDpi xmlns:a14="http://schemas.microsoft.com/office/drawing/2010/main" val="0"/>
              </a:ext>
            </a:extLst>
          </a:blip>
          <a:srcRect l="2518" t="4993" r="2518" b="14978"/>
          <a:stretch>
            <a:fillRect/>
          </a:stretch>
        </p:blipFill>
        <p:spPr bwMode="auto">
          <a:xfrm>
            <a:off x="5639631" y="2966779"/>
            <a:ext cx="3444875"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26"/>
          <p:cNvSpPr txBox="1">
            <a:spLocks noChangeArrowheads="1"/>
          </p:cNvSpPr>
          <p:nvPr/>
        </p:nvSpPr>
        <p:spPr bwMode="auto">
          <a:xfrm>
            <a:off x="5944431" y="2966779"/>
            <a:ext cx="838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1">
                <a:solidFill>
                  <a:srgbClr val="FF0000"/>
                </a:solidFill>
              </a:rPr>
              <a:t>bknd</a:t>
            </a:r>
          </a:p>
        </p:txBody>
      </p:sp>
      <p:sp>
        <p:nvSpPr>
          <p:cNvPr id="22" name="Text Box 27"/>
          <p:cNvSpPr txBox="1">
            <a:spLocks noChangeArrowheads="1"/>
          </p:cNvSpPr>
          <p:nvPr/>
        </p:nvSpPr>
        <p:spPr bwMode="auto">
          <a:xfrm>
            <a:off x="7087431" y="2966779"/>
            <a:ext cx="838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1">
                <a:solidFill>
                  <a:srgbClr val="FF0000"/>
                </a:solidFill>
              </a:rPr>
              <a:t>top</a:t>
            </a:r>
          </a:p>
        </p:txBody>
      </p:sp>
      <p:sp>
        <p:nvSpPr>
          <p:cNvPr id="23" name="Text Box 28"/>
          <p:cNvSpPr txBox="1">
            <a:spLocks noChangeArrowheads="1"/>
          </p:cNvSpPr>
          <p:nvPr/>
        </p:nvSpPr>
        <p:spPr bwMode="auto">
          <a:xfrm>
            <a:off x="8154231" y="2966779"/>
            <a:ext cx="838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1">
                <a:solidFill>
                  <a:srgbClr val="FF0000"/>
                </a:solidFill>
              </a:rPr>
              <a:t>data</a:t>
            </a:r>
          </a:p>
        </p:txBody>
      </p:sp>
      <p:pic>
        <p:nvPicPr>
          <p:cNvPr id="24" name="Picture 4"/>
          <p:cNvPicPr>
            <a:picLocks noChangeAspect="1" noChangeArrowheads="1"/>
          </p:cNvPicPr>
          <p:nvPr/>
        </p:nvPicPr>
        <p:blipFill>
          <a:blip r:embed="rId8" cstate="print">
            <a:lum bright="-8000" contrast="16000"/>
            <a:extLst>
              <a:ext uri="{28A0092B-C50C-407E-A947-70E740481C1C}">
                <a14:useLocalDpi xmlns:a14="http://schemas.microsoft.com/office/drawing/2010/main" val="0"/>
              </a:ext>
            </a:extLst>
          </a:blip>
          <a:srcRect/>
          <a:stretch>
            <a:fillRect/>
          </a:stretch>
        </p:blipFill>
        <p:spPr bwMode="auto">
          <a:xfrm>
            <a:off x="32793" y="2596720"/>
            <a:ext cx="1570395" cy="1603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6265991" y="1162526"/>
            <a:ext cx="775413" cy="400110"/>
          </a:xfrm>
          <a:prstGeom prst="rect">
            <a:avLst/>
          </a:prstGeom>
          <a:noFill/>
        </p:spPr>
        <p:txBody>
          <a:bodyPr wrap="square" rtlCol="0">
            <a:spAutoFit/>
          </a:bodyPr>
          <a:lstStyle/>
          <a:p>
            <a:r>
              <a:rPr lang="en-US" sz="2000" b="1" dirty="0" smtClean="0">
                <a:solidFill>
                  <a:srgbClr val="00B0F0"/>
                </a:solidFill>
              </a:rPr>
              <a:t>D0</a:t>
            </a:r>
            <a:endParaRPr lang="en-US" sz="2000" b="1" dirty="0">
              <a:solidFill>
                <a:srgbClr val="00B0F0"/>
              </a:solidFill>
            </a:endParaRPr>
          </a:p>
        </p:txBody>
      </p:sp>
      <p:sp>
        <p:nvSpPr>
          <p:cNvPr id="27" name="TextBox 26"/>
          <p:cNvSpPr txBox="1"/>
          <p:nvPr/>
        </p:nvSpPr>
        <p:spPr>
          <a:xfrm>
            <a:off x="128120" y="881992"/>
            <a:ext cx="775413" cy="400110"/>
          </a:xfrm>
          <a:prstGeom prst="rect">
            <a:avLst/>
          </a:prstGeom>
          <a:noFill/>
        </p:spPr>
        <p:txBody>
          <a:bodyPr wrap="square" rtlCol="0">
            <a:spAutoFit/>
          </a:bodyPr>
          <a:lstStyle/>
          <a:p>
            <a:r>
              <a:rPr lang="en-US" sz="2000" b="1" dirty="0" smtClean="0">
                <a:solidFill>
                  <a:srgbClr val="FF6600"/>
                </a:solidFill>
              </a:rPr>
              <a:t>CDF</a:t>
            </a:r>
            <a:endParaRPr lang="en-US" sz="2000" b="1" dirty="0">
              <a:solidFill>
                <a:srgbClr val="FF6600"/>
              </a:solidFill>
            </a:endParaRPr>
          </a:p>
        </p:txBody>
      </p:sp>
      <p:sp>
        <p:nvSpPr>
          <p:cNvPr id="30" name="TextBox 29"/>
          <p:cNvSpPr txBox="1"/>
          <p:nvPr/>
        </p:nvSpPr>
        <p:spPr>
          <a:xfrm>
            <a:off x="4045391" y="5347202"/>
            <a:ext cx="4689152" cy="1323439"/>
          </a:xfrm>
          <a:prstGeom prst="rect">
            <a:avLst/>
          </a:prstGeom>
          <a:noFill/>
        </p:spPr>
        <p:txBody>
          <a:bodyPr wrap="square" rtlCol="0">
            <a:spAutoFit/>
          </a:bodyPr>
          <a:lstStyle/>
          <a:p>
            <a:r>
              <a:rPr lang="en-US" sz="2000" dirty="0" smtClean="0">
                <a:solidFill>
                  <a:srgbClr val="FFFF00"/>
                </a:solidFill>
              </a:rPr>
              <a:t>Although the top discovery was the beginning of the rule ‘5</a:t>
            </a:r>
            <a:r>
              <a:rPr lang="en-US" sz="2000" dirty="0" smtClean="0">
                <a:solidFill>
                  <a:srgbClr val="FFFF00"/>
                </a:solidFill>
                <a:latin typeface="Symbol" panose="05050102010706020507" pitchFamily="18" charset="2"/>
              </a:rPr>
              <a:t>s</a:t>
            </a:r>
            <a:r>
              <a:rPr lang="en-US" sz="2000" dirty="0" smtClean="0">
                <a:solidFill>
                  <a:srgbClr val="FFFF00"/>
                </a:solidFill>
              </a:rPr>
              <a:t> for discovery’, neither </a:t>
            </a:r>
            <a:r>
              <a:rPr lang="en-US" sz="2000" dirty="0">
                <a:solidFill>
                  <a:srgbClr val="FFFF00"/>
                </a:solidFill>
              </a:rPr>
              <a:t>collaboration reached 5</a:t>
            </a:r>
            <a:r>
              <a:rPr lang="en-US" sz="2000" dirty="0">
                <a:solidFill>
                  <a:srgbClr val="FFFF00"/>
                </a:solidFill>
                <a:latin typeface="Symbol" panose="05050102010706020507" pitchFamily="18" charset="2"/>
              </a:rPr>
              <a:t>s</a:t>
            </a:r>
            <a:r>
              <a:rPr lang="en-US" sz="2000" dirty="0" smtClean="0">
                <a:solidFill>
                  <a:srgbClr val="FFFF00"/>
                </a:solidFill>
              </a:rPr>
              <a:t>!   (but together they did.)</a:t>
            </a:r>
            <a:endParaRPr lang="en-US" sz="2000" dirty="0"/>
          </a:p>
        </p:txBody>
      </p:sp>
      <p:sp>
        <p:nvSpPr>
          <p:cNvPr id="33" name="TextBox 32"/>
          <p:cNvSpPr txBox="1"/>
          <p:nvPr/>
        </p:nvSpPr>
        <p:spPr>
          <a:xfrm>
            <a:off x="32793" y="2280315"/>
            <a:ext cx="3333983" cy="220573"/>
          </a:xfrm>
          <a:prstGeom prst="rect">
            <a:avLst/>
          </a:prstGeom>
          <a:solidFill>
            <a:schemeClr val="bg1"/>
          </a:solidFill>
        </p:spPr>
        <p:txBody>
          <a:bodyPr wrap="square" rtlCol="0">
            <a:spAutoFit/>
          </a:bodyPr>
          <a:lstStyle/>
          <a:p>
            <a:pPr>
              <a:lnSpc>
                <a:spcPts val="1000"/>
              </a:lnSpc>
            </a:pPr>
            <a:r>
              <a:rPr lang="en-US" sz="1200" dirty="0" smtClean="0"/>
              <a:t>                   Fitted mass</a:t>
            </a:r>
            <a:endParaRPr lang="en-US" sz="1200" dirty="0"/>
          </a:p>
        </p:txBody>
      </p:sp>
      <p:sp>
        <p:nvSpPr>
          <p:cNvPr id="34" name="TextBox 33"/>
          <p:cNvSpPr txBox="1"/>
          <p:nvPr/>
        </p:nvSpPr>
        <p:spPr>
          <a:xfrm>
            <a:off x="4159184" y="94339"/>
            <a:ext cx="4833247" cy="1015663"/>
          </a:xfrm>
          <a:prstGeom prst="rect">
            <a:avLst/>
          </a:prstGeom>
          <a:noFill/>
        </p:spPr>
        <p:txBody>
          <a:bodyPr wrap="square" rtlCol="0">
            <a:spAutoFit/>
          </a:bodyPr>
          <a:lstStyle/>
          <a:p>
            <a:r>
              <a:rPr lang="en-US" sz="2000" dirty="0" smtClean="0">
                <a:solidFill>
                  <a:srgbClr val="FFFF00"/>
                </a:solidFill>
              </a:rPr>
              <a:t>Discovery of top quark by D0 and CDF in March 1995 is the signal achievement of the Tevatron.</a:t>
            </a:r>
            <a:endParaRPr lang="en-US" sz="2000" dirty="0">
              <a:solidFill>
                <a:srgbClr val="FFFF00"/>
              </a:solidFill>
            </a:endParaRPr>
          </a:p>
        </p:txBody>
      </p:sp>
      <p:sp>
        <p:nvSpPr>
          <p:cNvPr id="35" name="TextBox 34"/>
          <p:cNvSpPr txBox="1"/>
          <p:nvPr/>
        </p:nvSpPr>
        <p:spPr>
          <a:xfrm>
            <a:off x="3484255" y="1181005"/>
            <a:ext cx="2801944" cy="1631216"/>
          </a:xfrm>
          <a:prstGeom prst="rect">
            <a:avLst/>
          </a:prstGeom>
          <a:noFill/>
        </p:spPr>
        <p:txBody>
          <a:bodyPr wrap="square" rtlCol="0">
            <a:spAutoFit/>
          </a:bodyPr>
          <a:lstStyle/>
          <a:p>
            <a:r>
              <a:rPr lang="en-US" sz="2000" dirty="0" smtClean="0">
                <a:solidFill>
                  <a:schemeClr val="bg1"/>
                </a:solidFill>
              </a:rPr>
              <a:t>D0 used topological variables </a:t>
            </a:r>
            <a:r>
              <a:rPr lang="en-US" sz="2000" dirty="0" err="1" smtClean="0">
                <a:solidFill>
                  <a:schemeClr val="bg1"/>
                </a:solidFill>
              </a:rPr>
              <a:t>Aplanarity</a:t>
            </a:r>
            <a:r>
              <a:rPr lang="en-US" sz="2000" dirty="0" smtClean="0">
                <a:solidFill>
                  <a:schemeClr val="bg1"/>
                </a:solidFill>
              </a:rPr>
              <a:t> and H</a:t>
            </a:r>
            <a:r>
              <a:rPr lang="en-US" sz="2000" baseline="-25000" dirty="0" smtClean="0">
                <a:solidFill>
                  <a:schemeClr val="bg1"/>
                </a:solidFill>
              </a:rPr>
              <a:t>T</a:t>
            </a:r>
            <a:r>
              <a:rPr lang="en-US" sz="2000" dirty="0" smtClean="0">
                <a:solidFill>
                  <a:schemeClr val="bg1"/>
                </a:solidFill>
              </a:rPr>
              <a:t> to separate signal and background: 17 events, 3.8 </a:t>
            </a:r>
            <a:r>
              <a:rPr lang="en-US" sz="2000" dirty="0" err="1" smtClean="0">
                <a:solidFill>
                  <a:schemeClr val="bg1"/>
                </a:solidFill>
              </a:rPr>
              <a:t>bknd</a:t>
            </a:r>
            <a:r>
              <a:rPr lang="en-US" sz="2000" dirty="0" smtClean="0">
                <a:solidFill>
                  <a:schemeClr val="bg1"/>
                </a:solidFill>
              </a:rPr>
              <a:t>.    </a:t>
            </a:r>
            <a:endParaRPr lang="en-US" sz="2000" dirty="0">
              <a:solidFill>
                <a:schemeClr val="bg1"/>
              </a:solidFill>
            </a:endParaRPr>
          </a:p>
        </p:txBody>
      </p:sp>
      <p:sp>
        <p:nvSpPr>
          <p:cNvPr id="36" name="TextBox 35"/>
          <p:cNvSpPr txBox="1"/>
          <p:nvPr/>
        </p:nvSpPr>
        <p:spPr>
          <a:xfrm>
            <a:off x="1603188" y="2773499"/>
            <a:ext cx="2769746" cy="1323439"/>
          </a:xfrm>
          <a:prstGeom prst="rect">
            <a:avLst/>
          </a:prstGeom>
          <a:noFill/>
        </p:spPr>
        <p:txBody>
          <a:bodyPr wrap="square" rtlCol="0">
            <a:spAutoFit/>
          </a:bodyPr>
          <a:lstStyle/>
          <a:p>
            <a:r>
              <a:rPr lang="en-US" sz="2000" dirty="0" smtClean="0">
                <a:solidFill>
                  <a:schemeClr val="bg1"/>
                </a:solidFill>
              </a:rPr>
              <a:t>CDF relied on b-jet tagging; 50 tags </a:t>
            </a:r>
            <a:r>
              <a:rPr lang="en-US" sz="2000" dirty="0">
                <a:solidFill>
                  <a:schemeClr val="bg1"/>
                </a:solidFill>
              </a:rPr>
              <a:t>and 22.1 </a:t>
            </a:r>
            <a:r>
              <a:rPr lang="en-US" sz="2000" dirty="0" err="1">
                <a:solidFill>
                  <a:schemeClr val="bg1"/>
                </a:solidFill>
              </a:rPr>
              <a:t>bknd</a:t>
            </a:r>
            <a:r>
              <a:rPr lang="en-US" sz="2000" dirty="0">
                <a:solidFill>
                  <a:schemeClr val="bg1"/>
                </a:solidFill>
              </a:rPr>
              <a:t> in </a:t>
            </a:r>
            <a:r>
              <a:rPr lang="en-US" sz="2000" dirty="0" err="1" smtClean="0">
                <a:solidFill>
                  <a:schemeClr val="bg1"/>
                </a:solidFill>
              </a:rPr>
              <a:t>l+jets</a:t>
            </a:r>
            <a:r>
              <a:rPr lang="en-US" sz="2000" dirty="0" smtClean="0">
                <a:solidFill>
                  <a:schemeClr val="bg1"/>
                </a:solidFill>
              </a:rPr>
              <a:t>, plus 6 </a:t>
            </a:r>
            <a:r>
              <a:rPr lang="en-US" sz="2000" dirty="0" err="1" smtClean="0">
                <a:solidFill>
                  <a:schemeClr val="bg1"/>
                </a:solidFill>
              </a:rPr>
              <a:t>dilepton</a:t>
            </a:r>
            <a:r>
              <a:rPr lang="en-US" sz="2000" dirty="0" smtClean="0">
                <a:solidFill>
                  <a:schemeClr val="bg1"/>
                </a:solidFill>
              </a:rPr>
              <a:t> events. </a:t>
            </a:r>
            <a:endParaRPr lang="en-US" sz="2000" dirty="0">
              <a:solidFill>
                <a:schemeClr val="bg1"/>
              </a:solidFill>
            </a:endParaRPr>
          </a:p>
        </p:txBody>
      </p:sp>
      <p:sp>
        <p:nvSpPr>
          <p:cNvPr id="25" name="TextBox 24"/>
          <p:cNvSpPr txBox="1"/>
          <p:nvPr/>
        </p:nvSpPr>
        <p:spPr>
          <a:xfrm>
            <a:off x="5114610" y="4421278"/>
            <a:ext cx="4029389" cy="646331"/>
          </a:xfrm>
          <a:prstGeom prst="rect">
            <a:avLst/>
          </a:prstGeom>
          <a:noFill/>
        </p:spPr>
        <p:txBody>
          <a:bodyPr wrap="square" rtlCol="0">
            <a:spAutoFit/>
          </a:bodyPr>
          <a:lstStyle/>
          <a:p>
            <a:r>
              <a:rPr lang="en-US" dirty="0" smtClean="0">
                <a:solidFill>
                  <a:schemeClr val="bg1"/>
                </a:solidFill>
              </a:rPr>
              <a:t>Indication of bumps in 2-jets and      3-jets in the </a:t>
            </a:r>
            <a:r>
              <a:rPr lang="en-US" dirty="0" err="1" smtClean="0">
                <a:solidFill>
                  <a:schemeClr val="bg1"/>
                </a:solidFill>
              </a:rPr>
              <a:t>hadronically</a:t>
            </a:r>
            <a:r>
              <a:rPr lang="en-US" dirty="0" smtClean="0">
                <a:solidFill>
                  <a:schemeClr val="bg1"/>
                </a:solidFill>
              </a:rPr>
              <a:t> decaying top</a:t>
            </a:r>
            <a:endParaRPr lang="en-US" dirty="0">
              <a:solidFill>
                <a:schemeClr val="bg1"/>
              </a:solidFill>
            </a:endParaRPr>
          </a:p>
        </p:txBody>
      </p:sp>
      <p:sp>
        <p:nvSpPr>
          <p:cNvPr id="37" name="TextBox 36"/>
          <p:cNvSpPr txBox="1"/>
          <p:nvPr/>
        </p:nvSpPr>
        <p:spPr>
          <a:xfrm>
            <a:off x="8482527" y="6585630"/>
            <a:ext cx="661481" cy="276999"/>
          </a:xfrm>
          <a:prstGeom prst="rect">
            <a:avLst/>
          </a:prstGeom>
          <a:noFill/>
        </p:spPr>
        <p:txBody>
          <a:bodyPr wrap="square" rtlCol="0">
            <a:spAutoFit/>
          </a:bodyPr>
          <a:lstStyle/>
          <a:p>
            <a:pPr algn="r"/>
            <a:r>
              <a:rPr lang="en-US" sz="1200" dirty="0" smtClean="0">
                <a:solidFill>
                  <a:srgbClr val="FF6600"/>
                </a:solidFill>
              </a:rPr>
              <a:t>10</a:t>
            </a:r>
            <a:endParaRPr lang="en-US" sz="1200" dirty="0">
              <a:solidFill>
                <a:srgbClr val="FF6600"/>
              </a:solidFill>
            </a:endParaRPr>
          </a:p>
        </p:txBody>
      </p:sp>
    </p:spTree>
    <p:extLst>
      <p:ext uri="{BB962C8B-B14F-4D97-AF65-F5344CB8AC3E}">
        <p14:creationId xmlns:p14="http://schemas.microsoft.com/office/powerpoint/2010/main" val="36232409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4" y="27002"/>
            <a:ext cx="4309775"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Top quark sidebar</a:t>
            </a:r>
            <a:endParaRPr lang="en-US" sz="3200" dirty="0">
              <a:solidFill>
                <a:schemeClr val="bg1"/>
              </a:solidFill>
            </a:endParaRPr>
          </a:p>
        </p:txBody>
      </p:sp>
      <p:sp>
        <p:nvSpPr>
          <p:cNvPr id="3" name="TextBox 2"/>
          <p:cNvSpPr txBox="1"/>
          <p:nvPr/>
        </p:nvSpPr>
        <p:spPr>
          <a:xfrm>
            <a:off x="150167" y="606533"/>
            <a:ext cx="5705386" cy="707886"/>
          </a:xfrm>
          <a:prstGeom prst="rect">
            <a:avLst/>
          </a:prstGeom>
          <a:noFill/>
        </p:spPr>
        <p:txBody>
          <a:bodyPr wrap="square" rtlCol="0">
            <a:spAutoFit/>
          </a:bodyPr>
          <a:lstStyle/>
          <a:p>
            <a:r>
              <a:rPr lang="en-US" sz="2000" dirty="0" smtClean="0">
                <a:solidFill>
                  <a:srgbClr val="FFFF00"/>
                </a:solidFill>
              </a:rPr>
              <a:t>Although discovery and much of top quark investigation was done with </a:t>
            </a:r>
            <a:r>
              <a:rPr lang="en-US" sz="2000" dirty="0" err="1" smtClean="0">
                <a:solidFill>
                  <a:srgbClr val="FFFF00"/>
                </a:solidFill>
              </a:rPr>
              <a:t>tt</a:t>
            </a:r>
            <a:r>
              <a:rPr lang="en-US" sz="2000" dirty="0" smtClean="0">
                <a:solidFill>
                  <a:srgbClr val="FFFF00"/>
                </a:solidFill>
              </a:rPr>
              <a:t> production, weak</a:t>
            </a:r>
            <a:endParaRPr lang="en-US" sz="2000" dirty="0">
              <a:solidFill>
                <a:srgbClr val="FFFF00"/>
              </a:solidFill>
            </a:endParaRPr>
          </a:p>
        </p:txBody>
      </p:sp>
      <p:sp>
        <p:nvSpPr>
          <p:cNvPr id="7" name="TextBox 6"/>
          <p:cNvSpPr txBox="1"/>
          <p:nvPr/>
        </p:nvSpPr>
        <p:spPr>
          <a:xfrm>
            <a:off x="3346449" y="780529"/>
            <a:ext cx="464740" cy="369332"/>
          </a:xfrm>
          <a:prstGeom prst="rect">
            <a:avLst/>
          </a:prstGeom>
          <a:noFill/>
        </p:spPr>
        <p:txBody>
          <a:bodyPr wrap="square" rtlCol="0">
            <a:spAutoFit/>
          </a:bodyPr>
          <a:lstStyle/>
          <a:p>
            <a:r>
              <a:rPr lang="en-US" dirty="0">
                <a:solidFill>
                  <a:srgbClr val="FFFF00"/>
                </a:solidFill>
              </a:rPr>
              <a:t>-</a:t>
            </a:r>
          </a:p>
        </p:txBody>
      </p:sp>
      <p:pic>
        <p:nvPicPr>
          <p:cNvPr id="8198" name="Picture 6" descr="https://www-d0.fnal.gov/Run2Physics/WWW/results/final/TOP/T11K/T11KF03.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868" b="3877"/>
          <a:stretch/>
        </p:blipFill>
        <p:spPr bwMode="auto">
          <a:xfrm>
            <a:off x="90773" y="2904512"/>
            <a:ext cx="2000673" cy="16489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05456" y="3041728"/>
            <a:ext cx="6575066" cy="707886"/>
          </a:xfrm>
          <a:prstGeom prst="rect">
            <a:avLst/>
          </a:prstGeom>
          <a:noFill/>
        </p:spPr>
        <p:txBody>
          <a:bodyPr wrap="square" rtlCol="0">
            <a:spAutoFit/>
          </a:bodyPr>
          <a:lstStyle/>
          <a:p>
            <a:r>
              <a:rPr lang="en-US" sz="2000" dirty="0" smtClean="0">
                <a:solidFill>
                  <a:schemeClr val="bg1"/>
                </a:solidFill>
              </a:rPr>
              <a:t>D0 measured the t-channel XS, </a:t>
            </a:r>
            <a:r>
              <a:rPr lang="en-US" sz="2000" dirty="0" err="1" smtClean="0">
                <a:solidFill>
                  <a:schemeClr val="bg1"/>
                </a:solidFill>
                <a:latin typeface="Symbol" panose="05050102010706020507" pitchFamily="18" charset="2"/>
              </a:rPr>
              <a:t>s</a:t>
            </a:r>
            <a:r>
              <a:rPr lang="en-US" sz="2000" baseline="-25000" dirty="0" err="1" smtClean="0">
                <a:solidFill>
                  <a:schemeClr val="bg1"/>
                </a:solidFill>
              </a:rPr>
              <a:t>t</a:t>
            </a:r>
            <a:r>
              <a:rPr lang="en-US" sz="2000" dirty="0" smtClean="0">
                <a:solidFill>
                  <a:schemeClr val="bg1"/>
                </a:solidFill>
              </a:rPr>
              <a:t>=2.90</a:t>
            </a:r>
            <a:r>
              <a:rPr lang="en-US" sz="2000" dirty="0" smtClean="0">
                <a:solidFill>
                  <a:schemeClr val="bg1"/>
                </a:solidFill>
                <a:latin typeface="Maiandra GD" panose="020E0502030308020204" pitchFamily="34" charset="0"/>
              </a:rPr>
              <a:t>±0.59 </a:t>
            </a:r>
            <a:r>
              <a:rPr lang="en-US" sz="2000" dirty="0" err="1" smtClean="0">
                <a:solidFill>
                  <a:schemeClr val="bg1"/>
                </a:solidFill>
                <a:latin typeface="Maiandra GD" panose="020E0502030308020204" pitchFamily="34" charset="0"/>
              </a:rPr>
              <a:t>pb</a:t>
            </a:r>
            <a:r>
              <a:rPr lang="en-US" sz="2000" dirty="0" smtClean="0">
                <a:solidFill>
                  <a:schemeClr val="bg1"/>
                </a:solidFill>
                <a:latin typeface="Maiandra GD" panose="020E0502030308020204" pitchFamily="34" charset="0"/>
              </a:rPr>
              <a:t> and </a:t>
            </a:r>
            <a:r>
              <a:rPr lang="en-US" sz="2000" dirty="0" smtClean="0">
                <a:solidFill>
                  <a:schemeClr val="bg1"/>
                </a:solidFill>
              </a:rPr>
              <a:t>branching fraction </a:t>
            </a:r>
            <a:r>
              <a:rPr lang="en-US" sz="2000" dirty="0">
                <a:solidFill>
                  <a:schemeClr val="bg1"/>
                </a:solidFill>
                <a:latin typeface="Script MT Bold" panose="03040602040607080904" pitchFamily="66" charset="0"/>
              </a:rPr>
              <a:t>B</a:t>
            </a:r>
            <a:r>
              <a:rPr lang="en-US" sz="2000" dirty="0">
                <a:solidFill>
                  <a:schemeClr val="bg1"/>
                </a:solidFill>
              </a:rPr>
              <a:t>(</a:t>
            </a:r>
            <a:r>
              <a:rPr lang="en-US" sz="2000" dirty="0" err="1">
                <a:solidFill>
                  <a:schemeClr val="bg1"/>
                </a:solidFill>
              </a:rPr>
              <a:t>t→Wb</a:t>
            </a:r>
            <a:r>
              <a:rPr lang="en-US" sz="2000" dirty="0" smtClean="0">
                <a:solidFill>
                  <a:schemeClr val="bg1"/>
                </a:solidFill>
              </a:rPr>
              <a:t>) = 0.90</a:t>
            </a:r>
            <a:r>
              <a:rPr lang="en-US" sz="2000" dirty="0" smtClean="0">
                <a:solidFill>
                  <a:schemeClr val="bg1"/>
                </a:solidFill>
                <a:latin typeface="Maiandra GD" panose="020E0502030308020204" pitchFamily="34" charset="0"/>
              </a:rPr>
              <a:t>±0.04</a:t>
            </a:r>
            <a:r>
              <a:rPr lang="en-US" sz="2000" dirty="0" smtClean="0">
                <a:solidFill>
                  <a:schemeClr val="bg1"/>
                </a:solidFill>
              </a:rPr>
              <a:t>.</a:t>
            </a:r>
            <a:endParaRPr lang="en-US" sz="2000" dirty="0">
              <a:solidFill>
                <a:schemeClr val="bg1"/>
              </a:solidFill>
            </a:endParaRPr>
          </a:p>
        </p:txBody>
      </p:sp>
      <p:grpSp>
        <p:nvGrpSpPr>
          <p:cNvPr id="11" name="Group 10"/>
          <p:cNvGrpSpPr/>
          <p:nvPr/>
        </p:nvGrpSpPr>
        <p:grpSpPr>
          <a:xfrm>
            <a:off x="5855553" y="-43138"/>
            <a:ext cx="3618647" cy="1143528"/>
            <a:chOff x="5436453" y="2148312"/>
            <a:chExt cx="3618647" cy="1143528"/>
          </a:xfrm>
        </p:grpSpPr>
        <p:pic>
          <p:nvPicPr>
            <p:cNvPr id="8206" name="Picture 14" descr="https://www-d0.fnal.gov/Run2Physics/WWW/results/final/TOP/T09D/T09DF1.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765" b="62761"/>
            <a:stretch/>
          </p:blipFill>
          <p:spPr bwMode="auto">
            <a:xfrm>
              <a:off x="5436453" y="2226568"/>
              <a:ext cx="3267944" cy="10652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829300" y="2148312"/>
              <a:ext cx="1511300" cy="307777"/>
            </a:xfrm>
            <a:prstGeom prst="rect">
              <a:avLst/>
            </a:prstGeom>
            <a:noFill/>
          </p:spPr>
          <p:txBody>
            <a:bodyPr wrap="square" rtlCol="0">
              <a:spAutoFit/>
            </a:bodyPr>
            <a:lstStyle/>
            <a:p>
              <a:r>
                <a:rPr lang="en-US" sz="1400" dirty="0"/>
                <a:t>s</a:t>
              </a:r>
              <a:r>
                <a:rPr lang="en-US" sz="1400" dirty="0" smtClean="0"/>
                <a:t>-channel</a:t>
              </a:r>
              <a:endParaRPr lang="en-US" sz="1400" dirty="0"/>
            </a:p>
          </p:txBody>
        </p:sp>
        <p:sp>
          <p:nvSpPr>
            <p:cNvPr id="18" name="TextBox 17"/>
            <p:cNvSpPr txBox="1"/>
            <p:nvPr/>
          </p:nvSpPr>
          <p:spPr>
            <a:xfrm>
              <a:off x="7543800" y="2148312"/>
              <a:ext cx="1511300" cy="307777"/>
            </a:xfrm>
            <a:prstGeom prst="rect">
              <a:avLst/>
            </a:prstGeom>
            <a:noFill/>
          </p:spPr>
          <p:txBody>
            <a:bodyPr wrap="square" rtlCol="0">
              <a:spAutoFit/>
            </a:bodyPr>
            <a:lstStyle/>
            <a:p>
              <a:r>
                <a:rPr lang="en-US" sz="1400" dirty="0" smtClean="0"/>
                <a:t>t-channel</a:t>
              </a:r>
              <a:endParaRPr lang="en-US" sz="1400" dirty="0"/>
            </a:p>
          </p:txBody>
        </p:sp>
      </p:grpSp>
      <p:sp>
        <p:nvSpPr>
          <p:cNvPr id="12" name="TextBox 11"/>
          <p:cNvSpPr txBox="1"/>
          <p:nvPr/>
        </p:nvSpPr>
        <p:spPr>
          <a:xfrm>
            <a:off x="150167" y="1186843"/>
            <a:ext cx="8752533" cy="1631216"/>
          </a:xfrm>
          <a:prstGeom prst="rect">
            <a:avLst/>
          </a:prstGeom>
          <a:noFill/>
        </p:spPr>
        <p:txBody>
          <a:bodyPr wrap="square" rtlCol="0">
            <a:spAutoFit/>
          </a:bodyPr>
          <a:lstStyle/>
          <a:p>
            <a:r>
              <a:rPr lang="en-US" sz="2000" dirty="0">
                <a:solidFill>
                  <a:srgbClr val="FFFF00"/>
                </a:solidFill>
              </a:rPr>
              <a:t>production of single top was predicted to be nearly ½ that of </a:t>
            </a:r>
            <a:r>
              <a:rPr lang="en-US" sz="2000" dirty="0" smtClean="0">
                <a:solidFill>
                  <a:srgbClr val="FFFF00"/>
                </a:solidFill>
              </a:rPr>
              <a:t>pair production </a:t>
            </a:r>
            <a:r>
              <a:rPr lang="en-US" sz="2000" dirty="0">
                <a:solidFill>
                  <a:srgbClr val="FFFF00"/>
                </a:solidFill>
              </a:rPr>
              <a:t>due to a combination of running coupling constants and </a:t>
            </a:r>
            <a:r>
              <a:rPr lang="en-US" sz="2000" dirty="0" err="1">
                <a:solidFill>
                  <a:srgbClr val="FFFF00"/>
                </a:solidFill>
              </a:rPr>
              <a:t>parton</a:t>
            </a:r>
            <a:r>
              <a:rPr lang="en-US" sz="2000" dirty="0">
                <a:solidFill>
                  <a:srgbClr val="FFFF00"/>
                </a:solidFill>
              </a:rPr>
              <a:t> distribution functions.   Two dominant diagrams</a:t>
            </a:r>
            <a:r>
              <a:rPr lang="en-US" sz="2000" dirty="0" smtClean="0">
                <a:solidFill>
                  <a:srgbClr val="FFFF00"/>
                </a:solidFill>
              </a:rPr>
              <a:t>.   Though a ‘large’ XS, the fewer final state objects and larger backgrounds give a large experimental challenge.  Extensive use of multivariate analyses.</a:t>
            </a:r>
            <a:endParaRPr lang="en-US" sz="2000" dirty="0"/>
          </a:p>
        </p:txBody>
      </p:sp>
      <p:sp>
        <p:nvSpPr>
          <p:cNvPr id="14" name="TextBox 13"/>
          <p:cNvSpPr txBox="1"/>
          <p:nvPr/>
        </p:nvSpPr>
        <p:spPr>
          <a:xfrm>
            <a:off x="164083" y="4536563"/>
            <a:ext cx="8979917" cy="2246769"/>
          </a:xfrm>
          <a:prstGeom prst="rect">
            <a:avLst/>
          </a:prstGeom>
          <a:noFill/>
        </p:spPr>
        <p:txBody>
          <a:bodyPr wrap="square" rtlCol="0">
            <a:spAutoFit/>
          </a:bodyPr>
          <a:lstStyle/>
          <a:p>
            <a:r>
              <a:rPr lang="en-US" sz="2000" dirty="0" smtClean="0">
                <a:solidFill>
                  <a:srgbClr val="FFFF00"/>
                </a:solidFill>
              </a:rPr>
              <a:t>Then, using </a:t>
            </a:r>
            <a:r>
              <a:rPr lang="en-US" sz="2000" dirty="0" smtClean="0">
                <a:solidFill>
                  <a:srgbClr val="FFFF00"/>
                </a:solidFill>
                <a:latin typeface="Symbol" panose="05050102010706020507" pitchFamily="18" charset="2"/>
              </a:rPr>
              <a:t>G</a:t>
            </a:r>
            <a:r>
              <a:rPr lang="en-US" sz="2000" dirty="0" smtClean="0">
                <a:solidFill>
                  <a:srgbClr val="FFFF00"/>
                </a:solidFill>
              </a:rPr>
              <a:t>(</a:t>
            </a:r>
            <a:r>
              <a:rPr lang="en-US" sz="2000" dirty="0" err="1" smtClean="0">
                <a:solidFill>
                  <a:srgbClr val="FFFF00"/>
                </a:solidFill>
              </a:rPr>
              <a:t>t→Wb</a:t>
            </a:r>
            <a:r>
              <a:rPr lang="en-US" sz="2000" dirty="0" smtClean="0">
                <a:solidFill>
                  <a:srgbClr val="FFFF00"/>
                </a:solidFill>
              </a:rPr>
              <a:t>)(</a:t>
            </a:r>
            <a:r>
              <a:rPr lang="en-US" sz="2000" dirty="0" err="1" smtClean="0">
                <a:solidFill>
                  <a:srgbClr val="FFFF00"/>
                </a:solidFill>
              </a:rPr>
              <a:t>meas</a:t>
            </a:r>
            <a:r>
              <a:rPr lang="en-US" sz="2000" dirty="0" smtClean="0">
                <a:solidFill>
                  <a:srgbClr val="FFFF00"/>
                </a:solidFill>
              </a:rPr>
              <a:t>) /</a:t>
            </a:r>
            <a:r>
              <a:rPr lang="en-US" sz="2000" dirty="0" smtClean="0">
                <a:solidFill>
                  <a:srgbClr val="FFFF00"/>
                </a:solidFill>
                <a:latin typeface="Symbol" panose="05050102010706020507" pitchFamily="18" charset="2"/>
              </a:rPr>
              <a:t> </a:t>
            </a:r>
            <a:r>
              <a:rPr lang="en-US" sz="2000" dirty="0" err="1" smtClean="0">
                <a:solidFill>
                  <a:srgbClr val="FFFF00"/>
                </a:solidFill>
                <a:latin typeface="Symbol" panose="05050102010706020507" pitchFamily="18" charset="2"/>
              </a:rPr>
              <a:t>s</a:t>
            </a:r>
            <a:r>
              <a:rPr lang="en-US" sz="2000" baseline="-25000" dirty="0" err="1" smtClean="0">
                <a:solidFill>
                  <a:srgbClr val="FFFF00"/>
                </a:solidFill>
              </a:rPr>
              <a:t>t</a:t>
            </a:r>
            <a:r>
              <a:rPr lang="en-US" sz="2000" dirty="0" smtClean="0">
                <a:solidFill>
                  <a:srgbClr val="FFFF00"/>
                </a:solidFill>
              </a:rPr>
              <a:t>(</a:t>
            </a:r>
            <a:r>
              <a:rPr lang="en-US" sz="2000" dirty="0" err="1" smtClean="0">
                <a:solidFill>
                  <a:srgbClr val="FFFF00"/>
                </a:solidFill>
              </a:rPr>
              <a:t>meas</a:t>
            </a:r>
            <a:r>
              <a:rPr lang="en-US" sz="2000" dirty="0">
                <a:solidFill>
                  <a:srgbClr val="FFFF00"/>
                </a:solidFill>
              </a:rPr>
              <a:t>) </a:t>
            </a:r>
            <a:r>
              <a:rPr lang="en-US" sz="2000" dirty="0" smtClean="0">
                <a:solidFill>
                  <a:srgbClr val="FFFF00"/>
                </a:solidFill>
              </a:rPr>
              <a:t>= </a:t>
            </a:r>
            <a:r>
              <a:rPr lang="en-US" sz="2000" dirty="0">
                <a:solidFill>
                  <a:srgbClr val="FFFF00"/>
                </a:solidFill>
                <a:latin typeface="Symbol" panose="05050102010706020507" pitchFamily="18" charset="2"/>
              </a:rPr>
              <a:t>G</a:t>
            </a:r>
            <a:r>
              <a:rPr lang="en-US" sz="2000" dirty="0">
                <a:solidFill>
                  <a:srgbClr val="FFFF00"/>
                </a:solidFill>
              </a:rPr>
              <a:t>(</a:t>
            </a:r>
            <a:r>
              <a:rPr lang="en-US" sz="2000" dirty="0" err="1">
                <a:solidFill>
                  <a:srgbClr val="FFFF00"/>
                </a:solidFill>
              </a:rPr>
              <a:t>t→Wb</a:t>
            </a:r>
            <a:r>
              <a:rPr lang="en-US" sz="2000" dirty="0">
                <a:solidFill>
                  <a:srgbClr val="FFFF00"/>
                </a:solidFill>
              </a:rPr>
              <a:t>)(SM) / </a:t>
            </a:r>
            <a:r>
              <a:rPr lang="en-US" sz="2000" dirty="0" err="1" smtClean="0">
                <a:solidFill>
                  <a:srgbClr val="FFFF00"/>
                </a:solidFill>
                <a:latin typeface="Symbol" panose="05050102010706020507" pitchFamily="18" charset="2"/>
              </a:rPr>
              <a:t>s</a:t>
            </a:r>
            <a:r>
              <a:rPr lang="en-US" sz="2000" baseline="-25000" dirty="0" err="1" smtClean="0">
                <a:solidFill>
                  <a:srgbClr val="FFFF00"/>
                </a:solidFill>
              </a:rPr>
              <a:t>t</a:t>
            </a:r>
            <a:r>
              <a:rPr lang="en-US" sz="2000" dirty="0" smtClean="0">
                <a:solidFill>
                  <a:srgbClr val="FFFF00"/>
                </a:solidFill>
              </a:rPr>
              <a:t>(SM)   and</a:t>
            </a:r>
          </a:p>
          <a:p>
            <a:pPr marL="1257300" lvl="2" indent="-342900">
              <a:buFont typeface="Symbol" panose="05050102010706020507" pitchFamily="18" charset="2"/>
              <a:buChar char=" "/>
            </a:pPr>
            <a:r>
              <a:rPr lang="en-US" sz="2000" dirty="0" smtClean="0">
                <a:solidFill>
                  <a:srgbClr val="FFFF00"/>
                </a:solidFill>
                <a:latin typeface="Symbol" panose="05050102010706020507" pitchFamily="18" charset="2"/>
              </a:rPr>
              <a:t> </a:t>
            </a:r>
            <a:r>
              <a:rPr lang="en-US" sz="2000" dirty="0">
                <a:solidFill>
                  <a:srgbClr val="FFFF00"/>
                </a:solidFill>
                <a:latin typeface="Symbol" panose="05050102010706020507" pitchFamily="18" charset="2"/>
              </a:rPr>
              <a:t>G</a:t>
            </a:r>
            <a:r>
              <a:rPr lang="en-US" sz="2000" dirty="0">
                <a:solidFill>
                  <a:srgbClr val="FFFF00"/>
                </a:solidFill>
              </a:rPr>
              <a:t>(</a:t>
            </a:r>
            <a:r>
              <a:rPr lang="en-US" sz="2000" dirty="0" err="1">
                <a:solidFill>
                  <a:srgbClr val="FFFF00"/>
                </a:solidFill>
              </a:rPr>
              <a:t>t→Wb</a:t>
            </a:r>
            <a:r>
              <a:rPr lang="en-US" sz="2000" dirty="0">
                <a:solidFill>
                  <a:srgbClr val="FFFF00"/>
                </a:solidFill>
              </a:rPr>
              <a:t>) </a:t>
            </a:r>
            <a:r>
              <a:rPr lang="en-US" sz="2000" dirty="0" smtClean="0">
                <a:solidFill>
                  <a:srgbClr val="FFFF00"/>
                </a:solidFill>
              </a:rPr>
              <a:t>= </a:t>
            </a:r>
            <a:r>
              <a:rPr lang="en-US" sz="2000" dirty="0" err="1">
                <a:solidFill>
                  <a:srgbClr val="FFFF00"/>
                </a:solidFill>
                <a:latin typeface="Symbol" panose="05050102010706020507" pitchFamily="18" charset="2"/>
              </a:rPr>
              <a:t>G</a:t>
            </a:r>
            <a:r>
              <a:rPr lang="en-US" sz="2000" baseline="-25000" dirty="0" err="1">
                <a:solidFill>
                  <a:srgbClr val="FFFF00"/>
                </a:solidFill>
              </a:rPr>
              <a:t>tot</a:t>
            </a:r>
            <a:r>
              <a:rPr lang="en-US" sz="2000" dirty="0" smtClean="0">
                <a:solidFill>
                  <a:srgbClr val="FFFF00"/>
                </a:solidFill>
              </a:rPr>
              <a:t> x </a:t>
            </a:r>
            <a:r>
              <a:rPr lang="en-US" sz="2000" dirty="0" smtClean="0">
                <a:solidFill>
                  <a:srgbClr val="FFFF00"/>
                </a:solidFill>
                <a:latin typeface="Script MT Bold" panose="03040602040607080904" pitchFamily="66" charset="0"/>
              </a:rPr>
              <a:t>B</a:t>
            </a:r>
            <a:r>
              <a:rPr lang="en-US" sz="2000" dirty="0" smtClean="0">
                <a:solidFill>
                  <a:srgbClr val="FFFF00"/>
                </a:solidFill>
              </a:rPr>
              <a:t>(</a:t>
            </a:r>
            <a:r>
              <a:rPr lang="en-US" sz="2000" dirty="0" err="1" smtClean="0">
                <a:solidFill>
                  <a:srgbClr val="FFFF00"/>
                </a:solidFill>
              </a:rPr>
              <a:t>t</a:t>
            </a:r>
            <a:r>
              <a:rPr lang="en-US" sz="2000" dirty="0" err="1">
                <a:solidFill>
                  <a:srgbClr val="FFFF00"/>
                </a:solidFill>
              </a:rPr>
              <a:t>→Wb</a:t>
            </a:r>
            <a:r>
              <a:rPr lang="en-US" sz="2000" dirty="0" smtClean="0">
                <a:solidFill>
                  <a:srgbClr val="FFFF00"/>
                </a:solidFill>
              </a:rPr>
              <a:t>)</a:t>
            </a:r>
          </a:p>
          <a:p>
            <a:r>
              <a:rPr lang="en-US" sz="2000" dirty="0" smtClean="0">
                <a:solidFill>
                  <a:srgbClr val="FFFF00"/>
                </a:solidFill>
              </a:rPr>
              <a:t>we obtain</a:t>
            </a:r>
          </a:p>
          <a:p>
            <a:r>
              <a:rPr lang="en-US" sz="2000" dirty="0">
                <a:solidFill>
                  <a:srgbClr val="FFFF00"/>
                </a:solidFill>
              </a:rPr>
              <a:t>	</a:t>
            </a:r>
            <a:r>
              <a:rPr lang="en-US" sz="2000" dirty="0" smtClean="0">
                <a:solidFill>
                  <a:schemeClr val="bg1"/>
                </a:solidFill>
              </a:rPr>
              <a:t>               </a:t>
            </a:r>
            <a:r>
              <a:rPr lang="en-US" sz="2000" dirty="0" err="1">
                <a:solidFill>
                  <a:schemeClr val="bg1"/>
                </a:solidFill>
                <a:latin typeface="Symbol" panose="05050102010706020507" pitchFamily="18" charset="2"/>
              </a:rPr>
              <a:t>G</a:t>
            </a:r>
            <a:r>
              <a:rPr lang="en-US" sz="2000" baseline="-25000" dirty="0" err="1">
                <a:solidFill>
                  <a:schemeClr val="bg1"/>
                </a:solidFill>
              </a:rPr>
              <a:t>tot</a:t>
            </a:r>
            <a:r>
              <a:rPr lang="en-US" sz="2000" dirty="0">
                <a:solidFill>
                  <a:schemeClr val="bg1"/>
                </a:solidFill>
              </a:rPr>
              <a:t> </a:t>
            </a:r>
            <a:r>
              <a:rPr lang="en-US" sz="2000" dirty="0" smtClean="0">
                <a:solidFill>
                  <a:schemeClr val="bg1"/>
                </a:solidFill>
              </a:rPr>
              <a:t>= {</a:t>
            </a:r>
            <a:r>
              <a:rPr lang="en-US" sz="2000" b="1" dirty="0" err="1" smtClean="0">
                <a:solidFill>
                  <a:srgbClr val="FFFF00"/>
                </a:solidFill>
                <a:latin typeface="Symbol" panose="05050102010706020507" pitchFamily="18" charset="2"/>
              </a:rPr>
              <a:t>s</a:t>
            </a:r>
            <a:r>
              <a:rPr lang="en-US" sz="2000" b="1" baseline="-25000" dirty="0" err="1" smtClean="0">
                <a:solidFill>
                  <a:srgbClr val="FFFF00"/>
                </a:solidFill>
              </a:rPr>
              <a:t>t</a:t>
            </a:r>
            <a:r>
              <a:rPr lang="en-US" sz="2000" baseline="-25000" dirty="0" smtClean="0">
                <a:solidFill>
                  <a:schemeClr val="bg1"/>
                </a:solidFill>
              </a:rPr>
              <a:t> </a:t>
            </a:r>
            <a:r>
              <a:rPr lang="en-US" sz="2000" dirty="0">
                <a:solidFill>
                  <a:schemeClr val="bg1"/>
                </a:solidFill>
                <a:latin typeface="Symbol" panose="05050102010706020507" pitchFamily="18" charset="2"/>
              </a:rPr>
              <a:t>G</a:t>
            </a:r>
            <a:r>
              <a:rPr lang="en-US" sz="2000" dirty="0">
                <a:solidFill>
                  <a:schemeClr val="bg1"/>
                </a:solidFill>
              </a:rPr>
              <a:t>(</a:t>
            </a:r>
            <a:r>
              <a:rPr lang="en-US" sz="2000" dirty="0" err="1">
                <a:solidFill>
                  <a:schemeClr val="bg1"/>
                </a:solidFill>
              </a:rPr>
              <a:t>t→Wb</a:t>
            </a:r>
            <a:r>
              <a:rPr lang="en-US" sz="2000" dirty="0">
                <a:solidFill>
                  <a:schemeClr val="bg1"/>
                </a:solidFill>
              </a:rPr>
              <a:t>)(SM</a:t>
            </a:r>
            <a:r>
              <a:rPr lang="en-US" sz="2000" dirty="0" smtClean="0">
                <a:solidFill>
                  <a:schemeClr val="bg1"/>
                </a:solidFill>
              </a:rPr>
              <a:t>)} / {</a:t>
            </a:r>
            <a:r>
              <a:rPr lang="en-US" sz="2000" b="1" dirty="0">
                <a:solidFill>
                  <a:srgbClr val="FFFF00"/>
                </a:solidFill>
                <a:latin typeface="Script MT Bold" panose="03040602040607080904" pitchFamily="66" charset="0"/>
              </a:rPr>
              <a:t>B</a:t>
            </a:r>
            <a:r>
              <a:rPr lang="en-US" sz="2000" b="1" dirty="0">
                <a:solidFill>
                  <a:srgbClr val="FFFF00"/>
                </a:solidFill>
              </a:rPr>
              <a:t>(</a:t>
            </a:r>
            <a:r>
              <a:rPr lang="en-US" sz="2000" b="1" dirty="0" err="1">
                <a:solidFill>
                  <a:srgbClr val="FFFF00"/>
                </a:solidFill>
              </a:rPr>
              <a:t>t→Wb</a:t>
            </a:r>
            <a:r>
              <a:rPr lang="en-US" sz="2000" b="1" dirty="0" smtClean="0">
                <a:solidFill>
                  <a:srgbClr val="FFFF00"/>
                </a:solidFill>
              </a:rPr>
              <a:t>) </a:t>
            </a:r>
            <a:r>
              <a:rPr lang="en-US" sz="2000" dirty="0" err="1">
                <a:solidFill>
                  <a:schemeClr val="bg1"/>
                </a:solidFill>
                <a:latin typeface="Symbol" panose="05050102010706020507" pitchFamily="18" charset="2"/>
              </a:rPr>
              <a:t>s</a:t>
            </a:r>
            <a:r>
              <a:rPr lang="en-US" sz="2000" baseline="-25000" dirty="0" err="1">
                <a:solidFill>
                  <a:schemeClr val="bg1"/>
                </a:solidFill>
              </a:rPr>
              <a:t>t</a:t>
            </a:r>
            <a:r>
              <a:rPr lang="en-US" sz="2000" dirty="0">
                <a:solidFill>
                  <a:schemeClr val="bg1"/>
                </a:solidFill>
              </a:rPr>
              <a:t>(SM) }</a:t>
            </a:r>
          </a:p>
          <a:p>
            <a:endParaRPr lang="en-US" sz="2000" dirty="0" smtClean="0">
              <a:solidFill>
                <a:srgbClr val="FFFF00"/>
              </a:solidFill>
            </a:endParaRPr>
          </a:p>
          <a:p>
            <a:r>
              <a:rPr lang="en-US" sz="2000" dirty="0" smtClean="0">
                <a:solidFill>
                  <a:srgbClr val="FFFF00"/>
                </a:solidFill>
              </a:rPr>
              <a:t>With measured values, infer </a:t>
            </a:r>
            <a:r>
              <a:rPr lang="en-US" sz="2000" dirty="0" err="1">
                <a:solidFill>
                  <a:srgbClr val="FFFF00"/>
                </a:solidFill>
                <a:latin typeface="Symbol" panose="05050102010706020507" pitchFamily="18" charset="2"/>
              </a:rPr>
              <a:t>G</a:t>
            </a:r>
            <a:r>
              <a:rPr lang="en-US" sz="2000" baseline="-25000" dirty="0" err="1">
                <a:solidFill>
                  <a:srgbClr val="FFFF00"/>
                </a:solidFill>
              </a:rPr>
              <a:t>tot</a:t>
            </a:r>
            <a:r>
              <a:rPr lang="en-US" sz="2000" dirty="0">
                <a:solidFill>
                  <a:srgbClr val="FFFF00"/>
                </a:solidFill>
              </a:rPr>
              <a:t> </a:t>
            </a:r>
            <a:r>
              <a:rPr lang="en-US" sz="2000" dirty="0" smtClean="0">
                <a:solidFill>
                  <a:srgbClr val="FFFF00"/>
                </a:solidFill>
              </a:rPr>
              <a:t>=2.00        GeV giving     </a:t>
            </a:r>
            <a:r>
              <a:rPr lang="en-US" sz="2000" b="1" dirty="0" err="1" smtClean="0">
                <a:solidFill>
                  <a:schemeClr val="bg1"/>
                </a:solidFill>
                <a:latin typeface="Symbol" panose="05050102010706020507" pitchFamily="18" charset="2"/>
              </a:rPr>
              <a:t>t</a:t>
            </a:r>
            <a:r>
              <a:rPr lang="en-US" sz="2000" b="1" baseline="-25000" dirty="0" err="1" smtClean="0">
                <a:solidFill>
                  <a:schemeClr val="bg1"/>
                </a:solidFill>
              </a:rPr>
              <a:t>t</a:t>
            </a:r>
            <a:r>
              <a:rPr lang="en-US" sz="2000" b="1" dirty="0" smtClean="0">
                <a:solidFill>
                  <a:schemeClr val="bg1"/>
                </a:solidFill>
              </a:rPr>
              <a:t> = 0.329         </a:t>
            </a:r>
            <a:r>
              <a:rPr lang="en-US" sz="2000" b="1" dirty="0" err="1" smtClean="0">
                <a:solidFill>
                  <a:schemeClr val="bg1"/>
                </a:solidFill>
              </a:rPr>
              <a:t>ys</a:t>
            </a:r>
            <a:r>
              <a:rPr lang="en-US" sz="2000" dirty="0" smtClean="0">
                <a:solidFill>
                  <a:srgbClr val="FFFF00"/>
                </a:solidFill>
              </a:rPr>
              <a:t>,     in agreement with the SM without need for new physics. </a:t>
            </a:r>
            <a:endParaRPr lang="en-US" sz="2000" dirty="0">
              <a:solidFill>
                <a:srgbClr val="FFFF00"/>
              </a:solidFill>
            </a:endParaRPr>
          </a:p>
        </p:txBody>
      </p:sp>
      <p:sp>
        <p:nvSpPr>
          <p:cNvPr id="15" name="TextBox 14"/>
          <p:cNvSpPr txBox="1"/>
          <p:nvPr/>
        </p:nvSpPr>
        <p:spPr>
          <a:xfrm>
            <a:off x="4503231" y="5969380"/>
            <a:ext cx="755650" cy="523220"/>
          </a:xfrm>
          <a:prstGeom prst="rect">
            <a:avLst/>
          </a:prstGeom>
          <a:noFill/>
        </p:spPr>
        <p:txBody>
          <a:bodyPr wrap="square" rtlCol="0">
            <a:spAutoFit/>
          </a:bodyPr>
          <a:lstStyle/>
          <a:p>
            <a:r>
              <a:rPr lang="en-US" sz="1400" dirty="0" smtClean="0">
                <a:solidFill>
                  <a:srgbClr val="FFFF00"/>
                </a:solidFill>
              </a:rPr>
              <a:t>+0.47   </a:t>
            </a:r>
            <a:r>
              <a:rPr lang="en-US" sz="1400" dirty="0" smtClean="0">
                <a:solidFill>
                  <a:srgbClr val="FFFF00"/>
                </a:solidFill>
                <a:latin typeface="Symbol" panose="05050102010706020507" pitchFamily="18" charset="2"/>
              </a:rPr>
              <a:t>-</a:t>
            </a:r>
            <a:r>
              <a:rPr lang="en-US" sz="1400" dirty="0" smtClean="0">
                <a:solidFill>
                  <a:srgbClr val="FFFF00"/>
                </a:solidFill>
              </a:rPr>
              <a:t>0.43   </a:t>
            </a:r>
            <a:endParaRPr lang="en-US" sz="1400" dirty="0">
              <a:solidFill>
                <a:srgbClr val="FFFF00"/>
              </a:solidFill>
            </a:endParaRPr>
          </a:p>
        </p:txBody>
      </p:sp>
      <p:sp>
        <p:nvSpPr>
          <p:cNvPr id="24" name="TextBox 23"/>
          <p:cNvSpPr txBox="1"/>
          <p:nvPr/>
        </p:nvSpPr>
        <p:spPr>
          <a:xfrm>
            <a:off x="7880895" y="5999360"/>
            <a:ext cx="755650" cy="523220"/>
          </a:xfrm>
          <a:prstGeom prst="rect">
            <a:avLst/>
          </a:prstGeom>
          <a:noFill/>
        </p:spPr>
        <p:txBody>
          <a:bodyPr wrap="square" rtlCol="0">
            <a:spAutoFit/>
          </a:bodyPr>
          <a:lstStyle/>
          <a:p>
            <a:r>
              <a:rPr lang="en-US" sz="1400" b="1" dirty="0" smtClean="0">
                <a:solidFill>
                  <a:schemeClr val="bg1"/>
                </a:solidFill>
              </a:rPr>
              <a:t>+0.90   </a:t>
            </a:r>
            <a:r>
              <a:rPr lang="en-US" sz="1400" b="1" dirty="0" smtClean="0">
                <a:solidFill>
                  <a:schemeClr val="bg1"/>
                </a:solidFill>
                <a:latin typeface="Symbol" panose="05050102010706020507" pitchFamily="18" charset="2"/>
              </a:rPr>
              <a:t>-</a:t>
            </a:r>
            <a:r>
              <a:rPr lang="en-US" sz="1400" b="1" dirty="0" smtClean="0">
                <a:solidFill>
                  <a:schemeClr val="bg1"/>
                </a:solidFill>
              </a:rPr>
              <a:t>0.63   </a:t>
            </a:r>
            <a:endParaRPr lang="en-US" sz="1400" b="1" dirty="0">
              <a:solidFill>
                <a:schemeClr val="bg1"/>
              </a:solidFill>
            </a:endParaRPr>
          </a:p>
        </p:txBody>
      </p:sp>
      <p:sp>
        <p:nvSpPr>
          <p:cNvPr id="16" name="TextBox 15"/>
          <p:cNvSpPr txBox="1"/>
          <p:nvPr/>
        </p:nvSpPr>
        <p:spPr>
          <a:xfrm>
            <a:off x="8482527" y="6585630"/>
            <a:ext cx="661481" cy="276999"/>
          </a:xfrm>
          <a:prstGeom prst="rect">
            <a:avLst/>
          </a:prstGeom>
          <a:noFill/>
        </p:spPr>
        <p:txBody>
          <a:bodyPr wrap="square" rtlCol="0">
            <a:spAutoFit/>
          </a:bodyPr>
          <a:lstStyle/>
          <a:p>
            <a:pPr algn="r"/>
            <a:r>
              <a:rPr lang="en-US" sz="1200" dirty="0" smtClean="0">
                <a:solidFill>
                  <a:srgbClr val="FF6600"/>
                </a:solidFill>
              </a:rPr>
              <a:t>9</a:t>
            </a:r>
            <a:endParaRPr lang="en-US" sz="1200" dirty="0">
              <a:solidFill>
                <a:srgbClr val="FF6600"/>
              </a:solidFill>
            </a:endParaRPr>
          </a:p>
        </p:txBody>
      </p:sp>
    </p:spTree>
    <p:extLst>
      <p:ext uri="{BB962C8B-B14F-4D97-AF65-F5344CB8AC3E}">
        <p14:creationId xmlns:p14="http://schemas.microsoft.com/office/powerpoint/2010/main" val="4736479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03" y="827226"/>
            <a:ext cx="8780328" cy="3170099"/>
          </a:xfrm>
          <a:prstGeom prst="rect">
            <a:avLst/>
          </a:prstGeom>
          <a:noFill/>
        </p:spPr>
        <p:txBody>
          <a:bodyPr wrap="square" rtlCol="0">
            <a:spAutoFit/>
          </a:bodyPr>
          <a:lstStyle/>
          <a:p>
            <a:r>
              <a:rPr lang="en-US" sz="2000" dirty="0" smtClean="0">
                <a:solidFill>
                  <a:srgbClr val="FFFF00"/>
                </a:solidFill>
              </a:rPr>
              <a:t>A first task – choose a name.  We tried GEM, BELLA, </a:t>
            </a:r>
            <a:r>
              <a:rPr lang="en-US" sz="2000" dirty="0" err="1" smtClean="0">
                <a:solidFill>
                  <a:srgbClr val="FFFF00"/>
                </a:solidFill>
              </a:rPr>
              <a:t>Super</a:t>
            </a:r>
            <a:r>
              <a:rPr lang="en-US" sz="2000" b="1" dirty="0" err="1" smtClean="0">
                <a:solidFill>
                  <a:srgbClr val="FFFF00"/>
                </a:solidFill>
              </a:rPr>
              <a:t>D</a:t>
            </a:r>
            <a:r>
              <a:rPr lang="en-US" sz="2000" b="1" dirty="0" err="1" smtClean="0">
                <a:solidFill>
                  <a:srgbClr val="FFFF00"/>
                </a:solidFill>
                <a:cs typeface="Arial" panose="020B0604020202020204" pitchFamily="34" charset="0"/>
              </a:rPr>
              <a:t>Ø</a:t>
            </a:r>
            <a:r>
              <a:rPr lang="en-US" sz="2000" dirty="0" err="1" smtClean="0">
                <a:solidFill>
                  <a:srgbClr val="FFFF00"/>
                </a:solidFill>
              </a:rPr>
              <a:t>g</a:t>
            </a:r>
            <a:r>
              <a:rPr lang="en-US" sz="2000" dirty="0" smtClean="0">
                <a:solidFill>
                  <a:srgbClr val="FFFF00"/>
                </a:solidFill>
              </a:rPr>
              <a:t> … </a:t>
            </a:r>
            <a:r>
              <a:rPr lang="en-US" sz="2000" dirty="0">
                <a:solidFill>
                  <a:srgbClr val="FFFF00"/>
                </a:solidFill>
              </a:rPr>
              <a:t>&amp;</a:t>
            </a:r>
            <a:r>
              <a:rPr lang="en-US" sz="2000" dirty="0" smtClean="0">
                <a:solidFill>
                  <a:srgbClr val="FFFF00"/>
                </a:solidFill>
              </a:rPr>
              <a:t> utterly failed to agree, so chose the least common denominator – our address:  </a:t>
            </a:r>
            <a:r>
              <a:rPr lang="en-US" sz="2000" b="1" dirty="0" smtClean="0">
                <a:solidFill>
                  <a:srgbClr val="FFFF00"/>
                </a:solidFill>
              </a:rPr>
              <a:t>D</a:t>
            </a:r>
            <a:r>
              <a:rPr lang="en-US" sz="2000" b="1" dirty="0" smtClean="0">
                <a:solidFill>
                  <a:srgbClr val="FFFF00"/>
                </a:solidFill>
                <a:cs typeface="Arial" panose="020B0604020202020204" pitchFamily="34" charset="0"/>
              </a:rPr>
              <a:t>Ø</a:t>
            </a:r>
          </a:p>
          <a:p>
            <a:endParaRPr lang="en-US" sz="2000" b="1" dirty="0">
              <a:solidFill>
                <a:srgbClr val="FFFF00"/>
              </a:solidFill>
              <a:cs typeface="Arial" panose="020B0604020202020204" pitchFamily="34" charset="0"/>
            </a:endParaRPr>
          </a:p>
          <a:p>
            <a:r>
              <a:rPr lang="en-US" sz="2000" dirty="0">
                <a:solidFill>
                  <a:srgbClr val="FFFF00"/>
                </a:solidFill>
                <a:cs typeface="Arial" panose="020B0604020202020204" pitchFamily="34" charset="0"/>
              </a:rPr>
              <a:t>G</a:t>
            </a:r>
            <a:r>
              <a:rPr lang="en-US" sz="2000" dirty="0" smtClean="0">
                <a:solidFill>
                  <a:srgbClr val="FFFF00"/>
                </a:solidFill>
                <a:cs typeface="Arial" panose="020B0604020202020204" pitchFamily="34" charset="0"/>
              </a:rPr>
              <a:t>uiding principle – focus on high </a:t>
            </a:r>
            <a:r>
              <a:rPr lang="en-US" sz="2000" dirty="0" err="1" smtClean="0">
                <a:solidFill>
                  <a:srgbClr val="FFFF00"/>
                </a:solidFill>
                <a:cs typeface="Arial" panose="020B0604020202020204" pitchFamily="34" charset="0"/>
              </a:rPr>
              <a:t>p</a:t>
            </a:r>
            <a:r>
              <a:rPr lang="en-US" sz="2000" baseline="-25000" dirty="0" err="1" smtClean="0">
                <a:solidFill>
                  <a:srgbClr val="FFFF00"/>
                </a:solidFill>
                <a:cs typeface="Arial" panose="020B0604020202020204" pitchFamily="34" charset="0"/>
              </a:rPr>
              <a:t>T</a:t>
            </a:r>
            <a:r>
              <a:rPr lang="en-US" sz="2000" dirty="0" smtClean="0">
                <a:solidFill>
                  <a:srgbClr val="FFFF00"/>
                </a:solidFill>
                <a:cs typeface="Arial" panose="020B0604020202020204" pitchFamily="34" charset="0"/>
              </a:rPr>
              <a:t> physics with good e, </a:t>
            </a:r>
            <a:r>
              <a:rPr lang="en-US" sz="2000" dirty="0" smtClean="0">
                <a:solidFill>
                  <a:srgbClr val="FFFF00"/>
                </a:solidFill>
                <a:latin typeface="Symbol" panose="05050102010706020507" pitchFamily="18" charset="2"/>
                <a:cs typeface="Arial" panose="020B0604020202020204" pitchFamily="34" charset="0"/>
              </a:rPr>
              <a:t>m</a:t>
            </a:r>
            <a:r>
              <a:rPr lang="en-US" sz="2000" dirty="0" smtClean="0">
                <a:solidFill>
                  <a:srgbClr val="FFFF00"/>
                </a:solidFill>
                <a:cs typeface="Arial" panose="020B0604020202020204" pitchFamily="34" charset="0"/>
              </a:rPr>
              <a:t>, jet ID using </a:t>
            </a:r>
            <a:r>
              <a:rPr lang="en-US" sz="2000" dirty="0">
                <a:solidFill>
                  <a:srgbClr val="FFFF00"/>
                </a:solidFill>
                <a:cs typeface="Arial" panose="020B0604020202020204" pitchFamily="34" charset="0"/>
              </a:rPr>
              <a:t>scintillating glass </a:t>
            </a:r>
            <a:r>
              <a:rPr lang="en-US" sz="2000" dirty="0" smtClean="0">
                <a:solidFill>
                  <a:srgbClr val="FFFF00"/>
                </a:solidFill>
                <a:cs typeface="Arial" panose="020B0604020202020204" pitchFamily="34" charset="0"/>
              </a:rPr>
              <a:t>calorimetry.   No central magnetic field.</a:t>
            </a:r>
          </a:p>
          <a:p>
            <a:endParaRPr lang="en-US" sz="2000" dirty="0">
              <a:solidFill>
                <a:srgbClr val="FFFF00"/>
              </a:solidFill>
              <a:cs typeface="Arial" panose="020B0604020202020204" pitchFamily="34" charset="0"/>
            </a:endParaRPr>
          </a:p>
          <a:p>
            <a:r>
              <a:rPr lang="en-US" sz="2000" dirty="0" smtClean="0">
                <a:solidFill>
                  <a:srgbClr val="FFFF00"/>
                </a:solidFill>
                <a:cs typeface="Arial" panose="020B0604020202020204" pitchFamily="34" charset="0"/>
              </a:rPr>
              <a:t>In a “September revolution” many concluded that </a:t>
            </a:r>
            <a:r>
              <a:rPr lang="en-US" sz="2000" dirty="0" smtClean="0">
                <a:solidFill>
                  <a:srgbClr val="FFFF00"/>
                </a:solidFill>
                <a:cs typeface="Arial" panose="020B0604020202020204" pitchFamily="34" charset="0"/>
              </a:rPr>
              <a:t>the scintillating </a:t>
            </a:r>
            <a:r>
              <a:rPr lang="en-US" sz="2000" dirty="0" smtClean="0">
                <a:solidFill>
                  <a:srgbClr val="FFFF00"/>
                </a:solidFill>
                <a:cs typeface="Arial" panose="020B0604020202020204" pitchFamily="34" charset="0"/>
              </a:rPr>
              <a:t>glass calorimeter was not workable – high occupancy, radiation damage, hard to calibrate.  We decided to go with liquid argon/uranium absorber– with which no one had any experience.  So we guaranteed not to be ready in 1986!</a:t>
            </a:r>
            <a:endParaRPr lang="en-US" sz="2000" dirty="0">
              <a:solidFill>
                <a:srgbClr val="FFFF00"/>
              </a:solidFill>
            </a:endParaRPr>
          </a:p>
        </p:txBody>
      </p:sp>
      <p:sp>
        <p:nvSpPr>
          <p:cNvPr id="3" name="TextBox 2"/>
          <p:cNvSpPr txBox="1"/>
          <p:nvPr/>
        </p:nvSpPr>
        <p:spPr>
          <a:xfrm>
            <a:off x="90776" y="46052"/>
            <a:ext cx="1411453"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1983</a:t>
            </a:r>
            <a:endParaRPr lang="en-US" dirty="0">
              <a:solidFill>
                <a:schemeClr val="bg1"/>
              </a:solidFill>
            </a:endParaRPr>
          </a:p>
        </p:txBody>
      </p:sp>
      <p:sp>
        <p:nvSpPr>
          <p:cNvPr id="4" name="TextBox 3"/>
          <p:cNvSpPr txBox="1"/>
          <p:nvPr/>
        </p:nvSpPr>
        <p:spPr>
          <a:xfrm>
            <a:off x="1720645" y="58996"/>
            <a:ext cx="7020232" cy="1015663"/>
          </a:xfrm>
          <a:prstGeom prst="rect">
            <a:avLst/>
          </a:prstGeom>
          <a:noFill/>
        </p:spPr>
        <p:txBody>
          <a:bodyPr wrap="square" rtlCol="0">
            <a:spAutoFit/>
          </a:bodyPr>
          <a:lstStyle/>
          <a:p>
            <a:r>
              <a:rPr lang="en-US" sz="2000" dirty="0">
                <a:solidFill>
                  <a:srgbClr val="FFFF00"/>
                </a:solidFill>
              </a:rPr>
              <a:t>Starting in summer 1983, portions of several proposal groups started discussions of the new experiment.</a:t>
            </a:r>
          </a:p>
          <a:p>
            <a:endParaRPr lang="en-US" sz="2000" dirty="0"/>
          </a:p>
        </p:txBody>
      </p:sp>
      <p:pic>
        <p:nvPicPr>
          <p:cNvPr id="1026" name="Picture 2" descr="http://www.honorscollege.pitt.edu/sites/default/files/imagecache/person-detail-page/person-images/koehl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7099" t="12959" r="3644" b="3184"/>
          <a:stretch/>
        </p:blipFill>
        <p:spPr bwMode="auto">
          <a:xfrm>
            <a:off x="122107" y="5094685"/>
            <a:ext cx="1644288" cy="1739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6098" y="5053970"/>
            <a:ext cx="1297161" cy="1766743"/>
          </a:xfrm>
          <a:prstGeom prst="rect">
            <a:avLst/>
          </a:prstGeom>
        </p:spPr>
      </p:pic>
      <p:sp>
        <p:nvSpPr>
          <p:cNvPr id="7" name="TextBox 6"/>
          <p:cNvSpPr txBox="1"/>
          <p:nvPr/>
        </p:nvSpPr>
        <p:spPr>
          <a:xfrm>
            <a:off x="-25352" y="4180283"/>
            <a:ext cx="3955326" cy="923330"/>
          </a:xfrm>
          <a:prstGeom prst="rect">
            <a:avLst/>
          </a:prstGeom>
          <a:noFill/>
        </p:spPr>
        <p:txBody>
          <a:bodyPr wrap="square" rtlCol="0">
            <a:spAutoFit/>
          </a:bodyPr>
          <a:lstStyle/>
          <a:p>
            <a:r>
              <a:rPr lang="en-US" dirty="0" smtClean="0">
                <a:solidFill>
                  <a:schemeClr val="bg1"/>
                </a:solidFill>
              </a:rPr>
              <a:t>In early 1984, Peter Koehler became co-project manager with PG to give D0 some grounding at Fermilab.  </a:t>
            </a:r>
            <a:endParaRPr lang="en-US" dirty="0">
              <a:solidFill>
                <a:schemeClr val="bg1"/>
              </a:solidFill>
            </a:endParaRPr>
          </a:p>
        </p:txBody>
      </p:sp>
      <p:sp>
        <p:nvSpPr>
          <p:cNvPr id="9" name="TextBox 8"/>
          <p:cNvSpPr txBox="1"/>
          <p:nvPr/>
        </p:nvSpPr>
        <p:spPr>
          <a:xfrm>
            <a:off x="6531434" y="4273129"/>
            <a:ext cx="2597726" cy="646331"/>
          </a:xfrm>
          <a:prstGeom prst="rect">
            <a:avLst/>
          </a:prstGeom>
          <a:noFill/>
        </p:spPr>
        <p:txBody>
          <a:bodyPr wrap="square" rtlCol="0">
            <a:spAutoFit/>
          </a:bodyPr>
          <a:lstStyle/>
          <a:p>
            <a:r>
              <a:rPr lang="en-US" dirty="0">
                <a:solidFill>
                  <a:schemeClr val="bg1"/>
                </a:solidFill>
              </a:rPr>
              <a:t>Roger Dixon followed </a:t>
            </a:r>
            <a:r>
              <a:rPr lang="en-US" dirty="0" smtClean="0">
                <a:solidFill>
                  <a:schemeClr val="bg1"/>
                </a:solidFill>
              </a:rPr>
              <a:t>as co-PM in </a:t>
            </a:r>
            <a:r>
              <a:rPr lang="en-US" dirty="0">
                <a:solidFill>
                  <a:schemeClr val="bg1"/>
                </a:solidFill>
              </a:rPr>
              <a:t>about 1988.</a:t>
            </a:r>
            <a:endParaRPr lang="en-US"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4186" y="5095478"/>
            <a:ext cx="1131570" cy="1759077"/>
          </a:xfrm>
          <a:prstGeom prst="rect">
            <a:avLst/>
          </a:prstGeom>
        </p:spPr>
      </p:pic>
      <p:sp>
        <p:nvSpPr>
          <p:cNvPr id="12" name="TextBox 11"/>
          <p:cNvSpPr txBox="1"/>
          <p:nvPr/>
        </p:nvSpPr>
        <p:spPr>
          <a:xfrm>
            <a:off x="4895587" y="5724781"/>
            <a:ext cx="2223449" cy="923330"/>
          </a:xfrm>
          <a:prstGeom prst="rect">
            <a:avLst/>
          </a:prstGeom>
          <a:noFill/>
        </p:spPr>
        <p:txBody>
          <a:bodyPr wrap="square" rtlCol="0">
            <a:spAutoFit/>
          </a:bodyPr>
          <a:lstStyle/>
          <a:p>
            <a:r>
              <a:rPr lang="en-US" dirty="0">
                <a:solidFill>
                  <a:schemeClr val="bg1"/>
                </a:solidFill>
              </a:rPr>
              <a:t>Gene </a:t>
            </a:r>
            <a:r>
              <a:rPr lang="en-US" dirty="0" smtClean="0">
                <a:solidFill>
                  <a:schemeClr val="bg1"/>
                </a:solidFill>
              </a:rPr>
              <a:t>Fisk:  co-PM about 1986, deputy </a:t>
            </a:r>
            <a:r>
              <a:rPr lang="en-US" dirty="0">
                <a:solidFill>
                  <a:schemeClr val="bg1"/>
                </a:solidFill>
              </a:rPr>
              <a:t>spokesman in 1988.</a:t>
            </a:r>
            <a:endParaRPr lang="en-US" dirty="0"/>
          </a:p>
        </p:txBody>
      </p:sp>
      <p:sp>
        <p:nvSpPr>
          <p:cNvPr id="13" name="TextBox 12"/>
          <p:cNvSpPr txBox="1"/>
          <p:nvPr/>
        </p:nvSpPr>
        <p:spPr>
          <a:xfrm>
            <a:off x="8467679" y="6557399"/>
            <a:ext cx="661481" cy="276999"/>
          </a:xfrm>
          <a:prstGeom prst="rect">
            <a:avLst/>
          </a:prstGeom>
          <a:noFill/>
        </p:spPr>
        <p:txBody>
          <a:bodyPr wrap="square" rtlCol="0">
            <a:spAutoFit/>
          </a:bodyPr>
          <a:lstStyle/>
          <a:p>
            <a:pPr algn="r"/>
            <a:r>
              <a:rPr lang="en-US" sz="1200" dirty="0" smtClean="0">
                <a:solidFill>
                  <a:srgbClr val="FF6600"/>
                </a:solidFill>
              </a:rPr>
              <a:t>35</a:t>
            </a:r>
            <a:endParaRPr lang="en-US" sz="1200" dirty="0">
              <a:solidFill>
                <a:srgbClr val="FF6600"/>
              </a:solidFill>
            </a:endParaRPr>
          </a:p>
        </p:txBody>
      </p:sp>
    </p:spTree>
    <p:extLst>
      <p:ext uri="{BB962C8B-B14F-4D97-AF65-F5344CB8AC3E}">
        <p14:creationId xmlns:p14="http://schemas.microsoft.com/office/powerpoint/2010/main" val="12152619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4" y="27002"/>
            <a:ext cx="4309775"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Higgs boson headline</a:t>
            </a:r>
            <a:endParaRPr lang="en-US" sz="3200" dirty="0">
              <a:solidFill>
                <a:schemeClr val="bg1"/>
              </a:solidFill>
            </a:endParaRPr>
          </a:p>
        </p:txBody>
      </p:sp>
      <p:pic>
        <p:nvPicPr>
          <p:cNvPr id="1026" name="Picture 2" descr="https://www-d0.fnal.gov/Run2Physics/WWW/results/final/HIGGS/H13G/H13GF02.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9441"/>
          <a:stretch/>
        </p:blipFill>
        <p:spPr bwMode="auto">
          <a:xfrm>
            <a:off x="6157805" y="1821645"/>
            <a:ext cx="2926080" cy="21972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d0.fnal.gov/Run2Physics/WWW/results/final/HIGGS/H13G/H13GF0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93" y="4486428"/>
            <a:ext cx="2344761" cy="23032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d0.fnal.gov/Run2Physics/WWW/results/final/HIGGS/H13G/H13GF15.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29" t="10839" r="4876" b="2875"/>
          <a:stretch/>
        </p:blipFill>
        <p:spPr bwMode="auto">
          <a:xfrm>
            <a:off x="6500305" y="4400792"/>
            <a:ext cx="246888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a:lum bright="-7000"/>
          </a:blip>
          <a:srcRect t="15381" r="32238" b="7398"/>
          <a:stretch/>
        </p:blipFill>
        <p:spPr>
          <a:xfrm>
            <a:off x="34502" y="645536"/>
            <a:ext cx="6035040" cy="2560320"/>
          </a:xfrm>
          <a:prstGeom prst="rect">
            <a:avLst/>
          </a:prstGeom>
        </p:spPr>
      </p:pic>
      <p:sp>
        <p:nvSpPr>
          <p:cNvPr id="5" name="TextBox 4"/>
          <p:cNvSpPr txBox="1"/>
          <p:nvPr/>
        </p:nvSpPr>
        <p:spPr>
          <a:xfrm>
            <a:off x="6124560" y="428442"/>
            <a:ext cx="3074458" cy="1323439"/>
          </a:xfrm>
          <a:prstGeom prst="rect">
            <a:avLst/>
          </a:prstGeom>
          <a:noFill/>
        </p:spPr>
        <p:txBody>
          <a:bodyPr wrap="square" rtlCol="0">
            <a:spAutoFit/>
          </a:bodyPr>
          <a:lstStyle/>
          <a:p>
            <a:r>
              <a:rPr lang="en-US" sz="2000" dirty="0" smtClean="0">
                <a:solidFill>
                  <a:srgbClr val="FFFF00"/>
                </a:solidFill>
              </a:rPr>
              <a:t>channels.  CDF had a similar number and the real Higgs story is the Tevatron combination.</a:t>
            </a:r>
            <a:endParaRPr lang="en-US" sz="2000" dirty="0">
              <a:solidFill>
                <a:srgbClr val="FFFF00"/>
              </a:solidFill>
            </a:endParaRPr>
          </a:p>
        </p:txBody>
      </p:sp>
      <p:sp>
        <p:nvSpPr>
          <p:cNvPr id="6" name="TextBox 5"/>
          <p:cNvSpPr txBox="1"/>
          <p:nvPr/>
        </p:nvSpPr>
        <p:spPr>
          <a:xfrm>
            <a:off x="2559177" y="4646739"/>
            <a:ext cx="4080683" cy="1015663"/>
          </a:xfrm>
          <a:prstGeom prst="rect">
            <a:avLst/>
          </a:prstGeom>
          <a:noFill/>
        </p:spPr>
        <p:txBody>
          <a:bodyPr wrap="square" rtlCol="0">
            <a:spAutoFit/>
          </a:bodyPr>
          <a:lstStyle/>
          <a:p>
            <a:r>
              <a:rPr lang="en-US" sz="2000" dirty="0" smtClean="0">
                <a:solidFill>
                  <a:srgbClr val="FFFF00"/>
                </a:solidFill>
              </a:rPr>
              <a:t>Huge backgrounds;  only a few histogram bins of these channels has appreciable s/b.</a:t>
            </a:r>
            <a:endParaRPr lang="en-US" sz="2000" dirty="0">
              <a:solidFill>
                <a:srgbClr val="FFFF00"/>
              </a:solidFill>
            </a:endParaRPr>
          </a:p>
        </p:txBody>
      </p:sp>
      <p:sp>
        <p:nvSpPr>
          <p:cNvPr id="7" name="TextBox 6"/>
          <p:cNvSpPr txBox="1"/>
          <p:nvPr/>
        </p:nvSpPr>
        <p:spPr>
          <a:xfrm>
            <a:off x="2815039" y="5791004"/>
            <a:ext cx="3027073" cy="1015663"/>
          </a:xfrm>
          <a:prstGeom prst="rect">
            <a:avLst/>
          </a:prstGeom>
          <a:solidFill>
            <a:schemeClr val="tx1"/>
          </a:solidFill>
          <a:ln w="19050">
            <a:solidFill>
              <a:srgbClr val="FF0000"/>
            </a:solidFill>
          </a:ln>
        </p:spPr>
        <p:txBody>
          <a:bodyPr wrap="square" rtlCol="0">
            <a:spAutoFit/>
          </a:bodyPr>
          <a:lstStyle/>
          <a:p>
            <a:pPr algn="ctr"/>
            <a:r>
              <a:rPr lang="en-US" sz="2000" dirty="0" smtClean="0">
                <a:solidFill>
                  <a:srgbClr val="FFFF00"/>
                </a:solidFill>
              </a:rPr>
              <a:t>Combination of all Tevatron searches gives 3.0</a:t>
            </a:r>
            <a:r>
              <a:rPr lang="en-US" sz="2000" dirty="0" smtClean="0">
                <a:solidFill>
                  <a:srgbClr val="FFFF00"/>
                </a:solidFill>
                <a:latin typeface="Symbol" panose="05050102010706020507" pitchFamily="18" charset="2"/>
              </a:rPr>
              <a:t>s</a:t>
            </a:r>
            <a:r>
              <a:rPr lang="en-US" sz="2000" dirty="0" smtClean="0">
                <a:solidFill>
                  <a:srgbClr val="FFFF00"/>
                </a:solidFill>
              </a:rPr>
              <a:t> for 125 GeV Higgs.</a:t>
            </a:r>
            <a:endParaRPr lang="en-US" sz="2000" dirty="0">
              <a:solidFill>
                <a:srgbClr val="FFFF00"/>
              </a:solidFill>
            </a:endParaRPr>
          </a:p>
        </p:txBody>
      </p:sp>
      <p:sp>
        <p:nvSpPr>
          <p:cNvPr id="8" name="TextBox 7"/>
          <p:cNvSpPr txBox="1"/>
          <p:nvPr/>
        </p:nvSpPr>
        <p:spPr>
          <a:xfrm>
            <a:off x="4428697" y="170464"/>
            <a:ext cx="4696132" cy="369332"/>
          </a:xfrm>
          <a:prstGeom prst="rect">
            <a:avLst/>
          </a:prstGeom>
          <a:noFill/>
        </p:spPr>
        <p:txBody>
          <a:bodyPr wrap="square" rtlCol="0">
            <a:spAutoFit/>
          </a:bodyPr>
          <a:lstStyle/>
          <a:p>
            <a:r>
              <a:rPr lang="en-US" dirty="0">
                <a:solidFill>
                  <a:srgbClr val="FFFF00"/>
                </a:solidFill>
              </a:rPr>
              <a:t>D0 had 71 individual Higgs </a:t>
            </a:r>
            <a:r>
              <a:rPr lang="en-US" dirty="0" smtClean="0">
                <a:solidFill>
                  <a:srgbClr val="FFFF00"/>
                </a:solidFill>
              </a:rPr>
              <a:t>boson </a:t>
            </a:r>
            <a:r>
              <a:rPr lang="en-US" dirty="0">
                <a:solidFill>
                  <a:srgbClr val="FFFF00"/>
                </a:solidFill>
              </a:rPr>
              <a:t>search</a:t>
            </a:r>
            <a:endParaRPr lang="en-US" dirty="0"/>
          </a:p>
        </p:txBody>
      </p:sp>
      <p:sp>
        <p:nvSpPr>
          <p:cNvPr id="9" name="TextBox 8"/>
          <p:cNvSpPr txBox="1"/>
          <p:nvPr/>
        </p:nvSpPr>
        <p:spPr>
          <a:xfrm>
            <a:off x="122828" y="3347668"/>
            <a:ext cx="5966220" cy="1015663"/>
          </a:xfrm>
          <a:prstGeom prst="rect">
            <a:avLst/>
          </a:prstGeom>
          <a:noFill/>
        </p:spPr>
        <p:txBody>
          <a:bodyPr wrap="square" rtlCol="0">
            <a:spAutoFit/>
          </a:bodyPr>
          <a:lstStyle/>
          <a:p>
            <a:r>
              <a:rPr lang="en-US" sz="2000" dirty="0" smtClean="0">
                <a:solidFill>
                  <a:srgbClr val="FFFF00"/>
                </a:solidFill>
              </a:rPr>
              <a:t>The most sensitive channels are W/Z+H, with final states e.g. </a:t>
            </a:r>
            <a:r>
              <a:rPr lang="en-US" sz="2000" dirty="0">
                <a:solidFill>
                  <a:srgbClr val="FFFF00"/>
                </a:solidFill>
                <a:latin typeface="Script MT Bold" panose="03040602040607080904" pitchFamily="66" charset="0"/>
              </a:rPr>
              <a:t>l</a:t>
            </a:r>
            <a:r>
              <a:rPr lang="en-US" sz="2000" dirty="0">
                <a:solidFill>
                  <a:srgbClr val="FFFF00"/>
                </a:solidFill>
                <a:latin typeface="Symbol" panose="05050102010706020507" pitchFamily="18" charset="2"/>
              </a:rPr>
              <a:t>n</a:t>
            </a:r>
            <a:r>
              <a:rPr lang="en-US" sz="2000" dirty="0">
                <a:solidFill>
                  <a:srgbClr val="FFFF00"/>
                </a:solidFill>
              </a:rPr>
              <a:t> </a:t>
            </a:r>
            <a:r>
              <a:rPr lang="en-US" sz="2000" dirty="0" smtClean="0">
                <a:solidFill>
                  <a:srgbClr val="FFFF00"/>
                </a:solidFill>
              </a:rPr>
              <a:t>bb. Verify that that a study of the </a:t>
            </a:r>
            <a:r>
              <a:rPr lang="en-US" sz="2000" dirty="0" smtClean="0">
                <a:solidFill>
                  <a:srgbClr val="FFFF00"/>
                </a:solidFill>
                <a:latin typeface="Script MT Bold" panose="03040602040607080904" pitchFamily="66" charset="0"/>
              </a:rPr>
              <a:t>l</a:t>
            </a:r>
            <a:r>
              <a:rPr lang="en-US" sz="2000" dirty="0" smtClean="0">
                <a:solidFill>
                  <a:srgbClr val="FFFF00"/>
                </a:solidFill>
                <a:latin typeface="Symbol" panose="05050102010706020507" pitchFamily="18" charset="2"/>
              </a:rPr>
              <a:t>n</a:t>
            </a:r>
            <a:r>
              <a:rPr lang="en-US" sz="2000" dirty="0" smtClean="0">
                <a:solidFill>
                  <a:srgbClr val="FFFF00"/>
                </a:solidFill>
              </a:rPr>
              <a:t> bb final state can find a bb resonance (the Z)</a:t>
            </a:r>
            <a:endParaRPr lang="en-US" sz="2000" dirty="0">
              <a:solidFill>
                <a:srgbClr val="FFFF00"/>
              </a:solidFill>
            </a:endParaRPr>
          </a:p>
        </p:txBody>
      </p:sp>
      <p:cxnSp>
        <p:nvCxnSpPr>
          <p:cNvPr id="11" name="Straight Arrow Connector 10"/>
          <p:cNvCxnSpPr/>
          <p:nvPr/>
        </p:nvCxnSpPr>
        <p:spPr>
          <a:xfrm flipV="1">
            <a:off x="4940490" y="3196067"/>
            <a:ext cx="1836273" cy="9514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280976" y="5285433"/>
            <a:ext cx="361741" cy="1004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289898" y="642025"/>
            <a:ext cx="1682885" cy="338554"/>
          </a:xfrm>
          <a:prstGeom prst="rect">
            <a:avLst/>
          </a:prstGeom>
          <a:noFill/>
        </p:spPr>
        <p:txBody>
          <a:bodyPr wrap="square" rtlCol="0">
            <a:spAutoFit/>
          </a:bodyPr>
          <a:lstStyle/>
          <a:p>
            <a:r>
              <a:rPr lang="en-US" sz="1600" dirty="0" smtClean="0">
                <a:solidFill>
                  <a:srgbClr val="FF0000"/>
                </a:solidFill>
              </a:rPr>
              <a:t>D0 channels</a:t>
            </a:r>
            <a:endParaRPr lang="en-US" sz="1600" dirty="0">
              <a:solidFill>
                <a:srgbClr val="FF0000"/>
              </a:solidFill>
            </a:endParaRPr>
          </a:p>
        </p:txBody>
      </p:sp>
      <p:sp>
        <p:nvSpPr>
          <p:cNvPr id="15" name="TextBox 14"/>
          <p:cNvSpPr txBox="1"/>
          <p:nvPr/>
        </p:nvSpPr>
        <p:spPr>
          <a:xfrm>
            <a:off x="8482527" y="6585630"/>
            <a:ext cx="661481" cy="276999"/>
          </a:xfrm>
          <a:prstGeom prst="rect">
            <a:avLst/>
          </a:prstGeom>
          <a:noFill/>
        </p:spPr>
        <p:txBody>
          <a:bodyPr wrap="square" rtlCol="0">
            <a:spAutoFit/>
          </a:bodyPr>
          <a:lstStyle/>
          <a:p>
            <a:pPr algn="r"/>
            <a:r>
              <a:rPr lang="en-US" sz="1200" dirty="0">
                <a:solidFill>
                  <a:srgbClr val="FF6600"/>
                </a:solidFill>
              </a:rPr>
              <a:t>8</a:t>
            </a:r>
          </a:p>
        </p:txBody>
      </p:sp>
    </p:spTree>
    <p:extLst>
      <p:ext uri="{BB962C8B-B14F-4D97-AF65-F5344CB8AC3E}">
        <p14:creationId xmlns:p14="http://schemas.microsoft.com/office/powerpoint/2010/main" val="18408927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0775" y="27002"/>
            <a:ext cx="3862248"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Higgs boson sidebar</a:t>
            </a:r>
            <a:endParaRPr lang="en-US" sz="3200" dirty="0">
              <a:solidFill>
                <a:schemeClr val="bg1"/>
              </a:solidFill>
            </a:endParaRP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87" t="9552" r="4447" b="8060"/>
          <a:stretch/>
        </p:blipFill>
        <p:spPr bwMode="auto">
          <a:xfrm>
            <a:off x="4526254" y="4509847"/>
            <a:ext cx="4492109" cy="2348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4423" y="5176091"/>
            <a:ext cx="4768947" cy="1015663"/>
          </a:xfrm>
          <a:prstGeom prst="rect">
            <a:avLst/>
          </a:prstGeom>
          <a:noFill/>
        </p:spPr>
        <p:txBody>
          <a:bodyPr wrap="square" rtlCol="0">
            <a:spAutoFit/>
          </a:bodyPr>
          <a:lstStyle/>
          <a:p>
            <a:r>
              <a:rPr lang="en-US" sz="2000" dirty="0" smtClean="0">
                <a:solidFill>
                  <a:schemeClr val="bg1"/>
                </a:solidFill>
              </a:rPr>
              <a:t>The Tevatron Higgs exclusion plot was the inspiration for stained glass art by Hubert </a:t>
            </a:r>
            <a:r>
              <a:rPr lang="en-US" sz="2000" dirty="0">
                <a:solidFill>
                  <a:schemeClr val="bg1"/>
                </a:solidFill>
              </a:rPr>
              <a:t>van </a:t>
            </a:r>
            <a:r>
              <a:rPr lang="en-US" sz="2000" dirty="0" err="1" smtClean="0">
                <a:solidFill>
                  <a:schemeClr val="bg1"/>
                </a:solidFill>
              </a:rPr>
              <a:t>Hecke</a:t>
            </a:r>
            <a:r>
              <a:rPr lang="en-US" sz="2000" dirty="0" smtClean="0">
                <a:solidFill>
                  <a:schemeClr val="bg1"/>
                </a:solidFill>
              </a:rPr>
              <a:t>, LANL </a:t>
            </a:r>
            <a:endParaRPr lang="en-US" sz="2000" dirty="0">
              <a:solidFill>
                <a:schemeClr val="bg1"/>
              </a:solidFill>
            </a:endParaRPr>
          </a:p>
        </p:txBody>
      </p:sp>
      <p:pic>
        <p:nvPicPr>
          <p:cNvPr id="6" name="Picture 5"/>
          <p:cNvPicPr>
            <a:picLocks noChangeAspect="1"/>
          </p:cNvPicPr>
          <p:nvPr/>
        </p:nvPicPr>
        <p:blipFill>
          <a:blip r:embed="rId4"/>
          <a:stretch>
            <a:fillRect/>
          </a:stretch>
        </p:blipFill>
        <p:spPr>
          <a:xfrm>
            <a:off x="384657" y="2281298"/>
            <a:ext cx="7843551" cy="1803663"/>
          </a:xfrm>
          <a:prstGeom prst="rect">
            <a:avLst/>
          </a:prstGeom>
        </p:spPr>
      </p:pic>
      <p:sp>
        <p:nvSpPr>
          <p:cNvPr id="7" name="TextBox 6"/>
          <p:cNvSpPr txBox="1"/>
          <p:nvPr/>
        </p:nvSpPr>
        <p:spPr>
          <a:xfrm>
            <a:off x="104423" y="682556"/>
            <a:ext cx="8913940" cy="1323439"/>
          </a:xfrm>
          <a:prstGeom prst="rect">
            <a:avLst/>
          </a:prstGeom>
          <a:noFill/>
        </p:spPr>
        <p:txBody>
          <a:bodyPr wrap="square" rtlCol="0">
            <a:spAutoFit/>
          </a:bodyPr>
          <a:lstStyle/>
          <a:p>
            <a:r>
              <a:rPr lang="en-US" sz="2000" dirty="0" smtClean="0">
                <a:solidFill>
                  <a:srgbClr val="FFFF00"/>
                </a:solidFill>
              </a:rPr>
              <a:t>Although the Higgs story really belongs to the LHC, the Tevatron contribution for </a:t>
            </a:r>
            <a:r>
              <a:rPr lang="en-US" sz="2000" dirty="0" err="1" smtClean="0">
                <a:solidFill>
                  <a:srgbClr val="FFFF00"/>
                </a:solidFill>
              </a:rPr>
              <a:t>H→bb</a:t>
            </a:r>
            <a:r>
              <a:rPr lang="en-US" sz="2000" dirty="0" smtClean="0">
                <a:solidFill>
                  <a:srgbClr val="FFFF00"/>
                </a:solidFill>
              </a:rPr>
              <a:t> </a:t>
            </a:r>
            <a:r>
              <a:rPr lang="en-US" sz="2000" dirty="0" smtClean="0">
                <a:solidFill>
                  <a:srgbClr val="FFFF00"/>
                </a:solidFill>
              </a:rPr>
              <a:t>was </a:t>
            </a:r>
            <a:r>
              <a:rPr lang="en-US" sz="2000" dirty="0" smtClean="0">
                <a:solidFill>
                  <a:srgbClr val="FFFF00"/>
                </a:solidFill>
              </a:rPr>
              <a:t>significant.  LHC </a:t>
            </a:r>
            <a:r>
              <a:rPr lang="en-US" sz="2000" dirty="0" err="1" smtClean="0">
                <a:solidFill>
                  <a:srgbClr val="FFFF00"/>
                </a:solidFill>
                <a:latin typeface="Symbol" panose="05050102010706020507" pitchFamily="18" charset="2"/>
              </a:rPr>
              <a:t>m</a:t>
            </a:r>
            <a:r>
              <a:rPr lang="en-US" sz="2000" baseline="-25000" dirty="0" err="1" smtClean="0">
                <a:solidFill>
                  <a:srgbClr val="FFFF00"/>
                </a:solidFill>
              </a:rPr>
              <a:t>bb</a:t>
            </a:r>
            <a:r>
              <a:rPr lang="en-US" sz="2000" dirty="0" smtClean="0">
                <a:solidFill>
                  <a:srgbClr val="FFFF00"/>
                </a:solidFill>
              </a:rPr>
              <a:t> = </a:t>
            </a:r>
            <a:r>
              <a:rPr lang="en-US" sz="2000" dirty="0" smtClean="0">
                <a:solidFill>
                  <a:srgbClr val="FFFF00"/>
                </a:solidFill>
                <a:latin typeface="Symbol" panose="05050102010706020507" pitchFamily="18" charset="2"/>
              </a:rPr>
              <a:t>s</a:t>
            </a:r>
            <a:r>
              <a:rPr lang="en-US" sz="2000" baseline="-25000" dirty="0" smtClean="0">
                <a:solidFill>
                  <a:srgbClr val="FFFF00"/>
                </a:solidFill>
              </a:rPr>
              <a:t>obs</a:t>
            </a:r>
            <a:r>
              <a:rPr lang="en-US" sz="2000" dirty="0" smtClean="0">
                <a:solidFill>
                  <a:srgbClr val="FFFF00"/>
                </a:solidFill>
              </a:rPr>
              <a:t>/</a:t>
            </a:r>
            <a:r>
              <a:rPr lang="en-US" sz="2000" dirty="0" err="1" smtClean="0">
                <a:solidFill>
                  <a:srgbClr val="FFFF00"/>
                </a:solidFill>
                <a:latin typeface="Symbol" panose="05050102010706020507" pitchFamily="18" charset="2"/>
              </a:rPr>
              <a:t>s</a:t>
            </a:r>
            <a:r>
              <a:rPr lang="en-US" sz="2000" baseline="-25000" dirty="0" err="1" smtClean="0">
                <a:solidFill>
                  <a:srgbClr val="FFFF00"/>
                </a:solidFill>
              </a:rPr>
              <a:t>SM</a:t>
            </a:r>
            <a:r>
              <a:rPr lang="en-US" sz="2000" dirty="0" smtClean="0">
                <a:solidFill>
                  <a:srgbClr val="FFFF00"/>
                </a:solidFill>
              </a:rPr>
              <a:t> has been persistently &lt;1.   </a:t>
            </a:r>
            <a:r>
              <a:rPr lang="en-US" sz="2000" dirty="0" smtClean="0">
                <a:solidFill>
                  <a:srgbClr val="FFFF00"/>
                </a:solidFill>
              </a:rPr>
              <a:t>The </a:t>
            </a:r>
            <a:r>
              <a:rPr lang="en-US" sz="2000" dirty="0">
                <a:solidFill>
                  <a:srgbClr val="FFFF00"/>
                </a:solidFill>
              </a:rPr>
              <a:t>Tevatron </a:t>
            </a:r>
            <a:r>
              <a:rPr lang="en-US" sz="2000" dirty="0" err="1" smtClean="0">
                <a:solidFill>
                  <a:srgbClr val="FFFF00"/>
                </a:solidFill>
                <a:latin typeface="Symbol" panose="05050102010706020507" pitchFamily="18" charset="2"/>
              </a:rPr>
              <a:t>m</a:t>
            </a:r>
            <a:r>
              <a:rPr lang="en-US" sz="2000" baseline="-25000" dirty="0" err="1" smtClean="0">
                <a:solidFill>
                  <a:srgbClr val="FFFF00"/>
                </a:solidFill>
              </a:rPr>
              <a:t>bb</a:t>
            </a:r>
            <a:r>
              <a:rPr lang="en-US" sz="2000" dirty="0">
                <a:solidFill>
                  <a:srgbClr val="FFFF00"/>
                </a:solidFill>
              </a:rPr>
              <a:t> </a:t>
            </a:r>
            <a:r>
              <a:rPr lang="en-US" sz="2000" dirty="0" smtClean="0">
                <a:solidFill>
                  <a:srgbClr val="FFFF00"/>
                </a:solidFill>
              </a:rPr>
              <a:t>was &gt;1. </a:t>
            </a:r>
            <a:r>
              <a:rPr lang="en-US" sz="2000" dirty="0" smtClean="0">
                <a:solidFill>
                  <a:srgbClr val="FFFF00"/>
                </a:solidFill>
              </a:rPr>
              <a:t>The LHC and Tevatron relative uncertainties on </a:t>
            </a:r>
            <a:r>
              <a:rPr lang="en-US" sz="2000" dirty="0" err="1" smtClean="0">
                <a:solidFill>
                  <a:srgbClr val="FFFF00"/>
                </a:solidFill>
                <a:latin typeface="Symbol" panose="05050102010706020507" pitchFamily="18" charset="2"/>
              </a:rPr>
              <a:t>m</a:t>
            </a:r>
            <a:r>
              <a:rPr lang="en-US" sz="2000" baseline="-25000" dirty="0" err="1" smtClean="0">
                <a:solidFill>
                  <a:srgbClr val="FFFF00"/>
                </a:solidFill>
              </a:rPr>
              <a:t>bb</a:t>
            </a:r>
            <a:r>
              <a:rPr lang="en-US" sz="2000" dirty="0" smtClean="0">
                <a:solidFill>
                  <a:srgbClr val="FFFF00"/>
                </a:solidFill>
              </a:rPr>
              <a:t> are about the same.  The PDG average of Tevatron and LHC are consistent with 1.</a:t>
            </a:r>
            <a:endParaRPr lang="en-US" sz="2000" dirty="0">
              <a:solidFill>
                <a:srgbClr val="FFFF00"/>
              </a:solidFill>
            </a:endParaRPr>
          </a:p>
        </p:txBody>
      </p:sp>
      <p:sp>
        <p:nvSpPr>
          <p:cNvPr id="8" name="TextBox 7"/>
          <p:cNvSpPr txBox="1"/>
          <p:nvPr/>
        </p:nvSpPr>
        <p:spPr>
          <a:xfrm>
            <a:off x="4321514" y="2281064"/>
            <a:ext cx="3689723" cy="369332"/>
          </a:xfrm>
          <a:prstGeom prst="rect">
            <a:avLst/>
          </a:prstGeom>
          <a:noFill/>
        </p:spPr>
        <p:txBody>
          <a:bodyPr wrap="square" rtlCol="0">
            <a:spAutoFit/>
          </a:bodyPr>
          <a:lstStyle/>
          <a:p>
            <a:pPr algn="r"/>
            <a:r>
              <a:rPr lang="en-US" b="1" dirty="0" smtClean="0">
                <a:solidFill>
                  <a:srgbClr val="FF0000"/>
                </a:solidFill>
              </a:rPr>
              <a:t>PDG 2016</a:t>
            </a:r>
            <a:endParaRPr lang="en-US" b="1" dirty="0">
              <a:solidFill>
                <a:srgbClr val="FF0000"/>
              </a:solidFill>
            </a:endParaRPr>
          </a:p>
        </p:txBody>
      </p:sp>
      <p:sp>
        <p:nvSpPr>
          <p:cNvPr id="9" name="TextBox 8"/>
          <p:cNvSpPr txBox="1"/>
          <p:nvPr/>
        </p:nvSpPr>
        <p:spPr>
          <a:xfrm>
            <a:off x="8482527" y="6585630"/>
            <a:ext cx="661481" cy="276999"/>
          </a:xfrm>
          <a:prstGeom prst="rect">
            <a:avLst/>
          </a:prstGeom>
          <a:noFill/>
        </p:spPr>
        <p:txBody>
          <a:bodyPr wrap="square" rtlCol="0">
            <a:spAutoFit/>
          </a:bodyPr>
          <a:lstStyle/>
          <a:p>
            <a:pPr algn="r"/>
            <a:r>
              <a:rPr lang="en-US" sz="1200" dirty="0" smtClean="0">
                <a:solidFill>
                  <a:srgbClr val="FF6600"/>
                </a:solidFill>
              </a:rPr>
              <a:t>7</a:t>
            </a:r>
            <a:endParaRPr lang="en-US" sz="1200" dirty="0">
              <a:solidFill>
                <a:srgbClr val="FF6600"/>
              </a:solidFill>
            </a:endParaRPr>
          </a:p>
        </p:txBody>
      </p:sp>
    </p:spTree>
    <p:extLst>
      <p:ext uri="{BB962C8B-B14F-4D97-AF65-F5344CB8AC3E}">
        <p14:creationId xmlns:p14="http://schemas.microsoft.com/office/powerpoint/2010/main" val="18057422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4" y="13354"/>
            <a:ext cx="8357189"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Besides the physics, what are the D0 legacies?</a:t>
            </a:r>
            <a:endParaRPr lang="en-US" sz="3200" dirty="0">
              <a:solidFill>
                <a:schemeClr val="bg1"/>
              </a:solidFill>
            </a:endParaRPr>
          </a:p>
        </p:txBody>
      </p:sp>
      <p:sp>
        <p:nvSpPr>
          <p:cNvPr id="3" name="TextBox 2"/>
          <p:cNvSpPr txBox="1"/>
          <p:nvPr/>
        </p:nvSpPr>
        <p:spPr>
          <a:xfrm>
            <a:off x="139842" y="3262126"/>
            <a:ext cx="5625813" cy="2862322"/>
          </a:xfrm>
          <a:prstGeom prst="rect">
            <a:avLst/>
          </a:prstGeom>
          <a:noFill/>
        </p:spPr>
        <p:txBody>
          <a:bodyPr wrap="square" rtlCol="0">
            <a:spAutoFit/>
          </a:bodyPr>
          <a:lstStyle/>
          <a:p>
            <a:pPr marL="342900" indent="-342900">
              <a:buClr>
                <a:srgbClr val="FF0000"/>
              </a:buClr>
              <a:buFont typeface="Wingdings" panose="05000000000000000000" pitchFamily="2" charset="2"/>
              <a:buChar char="Ø"/>
            </a:pPr>
            <a:r>
              <a:rPr lang="en-US" sz="2000" dirty="0" smtClean="0">
                <a:solidFill>
                  <a:srgbClr val="FFFF00"/>
                </a:solidFill>
              </a:rPr>
              <a:t>Helped (with LEP, SLD, B-Factories, CDF) develop the use of multivariate methods for object identification, leading to MVA techniques for characterizing </a:t>
            </a:r>
            <a:r>
              <a:rPr lang="en-US" sz="2000" dirty="0" smtClean="0">
                <a:solidFill>
                  <a:srgbClr val="FFFF00"/>
                </a:solidFill>
              </a:rPr>
              <a:t>differences between rare signals </a:t>
            </a:r>
            <a:r>
              <a:rPr lang="en-US" sz="2000" dirty="0" smtClean="0">
                <a:solidFill>
                  <a:srgbClr val="FFFF00"/>
                </a:solidFill>
              </a:rPr>
              <a:t>and </a:t>
            </a:r>
            <a:r>
              <a:rPr lang="en-US" sz="2000" dirty="0" smtClean="0">
                <a:solidFill>
                  <a:srgbClr val="FFFF00"/>
                </a:solidFill>
              </a:rPr>
              <a:t>background.   </a:t>
            </a:r>
            <a:endParaRPr lang="en-US" sz="2000" dirty="0" smtClean="0">
              <a:solidFill>
                <a:srgbClr val="FFFF00"/>
              </a:solidFill>
            </a:endParaRPr>
          </a:p>
          <a:p>
            <a:pPr marL="342900" indent="-342900">
              <a:buClr>
                <a:srgbClr val="FF0000"/>
              </a:buClr>
              <a:buFont typeface="Wingdings" panose="05000000000000000000" pitchFamily="2" charset="2"/>
              <a:buChar char="Ø"/>
            </a:pPr>
            <a:endParaRPr lang="en-US" sz="2000" dirty="0">
              <a:solidFill>
                <a:srgbClr val="FFFF00"/>
              </a:solidFill>
            </a:endParaRPr>
          </a:p>
          <a:p>
            <a:pPr marL="342900" indent="-342900">
              <a:buClr>
                <a:srgbClr val="FF0000"/>
              </a:buClr>
              <a:buFont typeface="Wingdings" panose="05000000000000000000" pitchFamily="2" charset="2"/>
              <a:buChar char="Ø"/>
            </a:pPr>
            <a:r>
              <a:rPr lang="en-US" sz="2000" dirty="0" smtClean="0">
                <a:solidFill>
                  <a:srgbClr val="FFFF00"/>
                </a:solidFill>
              </a:rPr>
              <a:t>An artistic legacy, such as the forward </a:t>
            </a:r>
            <a:r>
              <a:rPr lang="en-US" sz="2000" dirty="0" err="1" smtClean="0">
                <a:solidFill>
                  <a:srgbClr val="FFFF00"/>
                </a:solidFill>
              </a:rPr>
              <a:t>preshower</a:t>
            </a:r>
            <a:r>
              <a:rPr lang="en-US" sz="2000" dirty="0" smtClean="0">
                <a:solidFill>
                  <a:srgbClr val="FFFF00"/>
                </a:solidFill>
              </a:rPr>
              <a:t> detector, as displayed at the Museum of Modern Art in New York.</a:t>
            </a:r>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t="4913" b="13756"/>
          <a:stretch>
            <a:fillRect/>
          </a:stretch>
        </p:blipFill>
        <p:spPr bwMode="auto">
          <a:xfrm>
            <a:off x="6162806" y="3058715"/>
            <a:ext cx="2893512" cy="3203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7138" y="887102"/>
            <a:ext cx="8520963" cy="2246769"/>
          </a:xfrm>
          <a:prstGeom prst="rect">
            <a:avLst/>
          </a:prstGeom>
          <a:noFill/>
        </p:spPr>
        <p:txBody>
          <a:bodyPr wrap="square" rtlCol="0">
            <a:spAutoFit/>
          </a:bodyPr>
          <a:lstStyle/>
          <a:p>
            <a:pPr marL="342900" indent="-342900">
              <a:buClr>
                <a:srgbClr val="FF0000"/>
              </a:buClr>
              <a:buFont typeface="Wingdings" panose="05000000000000000000" pitchFamily="2" charset="2"/>
              <a:buChar char="Ø"/>
            </a:pPr>
            <a:r>
              <a:rPr lang="en-US" sz="2000" dirty="0">
                <a:solidFill>
                  <a:srgbClr val="FFFF00"/>
                </a:solidFill>
              </a:rPr>
              <a:t>Fine segmentation, unit gain 4</a:t>
            </a:r>
            <a:r>
              <a:rPr lang="en-US" sz="2000" dirty="0">
                <a:solidFill>
                  <a:srgbClr val="FFFF00"/>
                </a:solidFill>
                <a:latin typeface="Symbol" panose="05050102010706020507" pitchFamily="18" charset="2"/>
              </a:rPr>
              <a:t>p</a:t>
            </a:r>
            <a:r>
              <a:rPr lang="en-US" sz="2000" dirty="0">
                <a:solidFill>
                  <a:srgbClr val="FFFF00"/>
                </a:solidFill>
              </a:rPr>
              <a:t> calorimetry with </a:t>
            </a:r>
            <a:r>
              <a:rPr lang="en-US" sz="2000" dirty="0" err="1">
                <a:solidFill>
                  <a:srgbClr val="FFFF00"/>
                </a:solidFill>
              </a:rPr>
              <a:t>LAr</a:t>
            </a:r>
            <a:r>
              <a:rPr lang="en-US" sz="2000" dirty="0">
                <a:solidFill>
                  <a:srgbClr val="FFFF00"/>
                </a:solidFill>
              </a:rPr>
              <a:t> (c.f. ATLAS)</a:t>
            </a:r>
          </a:p>
          <a:p>
            <a:pPr marL="342900" indent="-342900">
              <a:buClr>
                <a:srgbClr val="FF0000"/>
              </a:buClr>
              <a:buFont typeface="Wingdings" panose="05000000000000000000" pitchFamily="2" charset="2"/>
              <a:buChar char="Ø"/>
            </a:pPr>
            <a:endParaRPr lang="en-US" sz="2000" dirty="0">
              <a:solidFill>
                <a:srgbClr val="FFFF00"/>
              </a:solidFill>
            </a:endParaRPr>
          </a:p>
          <a:p>
            <a:pPr marL="342900" indent="-342900">
              <a:buClr>
                <a:srgbClr val="FF0000"/>
              </a:buClr>
              <a:buFont typeface="Wingdings" panose="05000000000000000000" pitchFamily="2" charset="2"/>
              <a:buChar char="Ø"/>
            </a:pPr>
            <a:r>
              <a:rPr lang="en-US" sz="2000" dirty="0">
                <a:solidFill>
                  <a:srgbClr val="FFFF00"/>
                </a:solidFill>
              </a:rPr>
              <a:t>Demonstration that a small compact tracking system with relatively few samples would work in </a:t>
            </a:r>
            <a:r>
              <a:rPr lang="en-US" sz="2000" dirty="0" smtClean="0">
                <a:solidFill>
                  <a:srgbClr val="FFFF00"/>
                </a:solidFill>
              </a:rPr>
              <a:t>a collider </a:t>
            </a:r>
            <a:r>
              <a:rPr lang="en-US" sz="2000" dirty="0">
                <a:solidFill>
                  <a:srgbClr val="FFFF00"/>
                </a:solidFill>
              </a:rPr>
              <a:t>environment (c.f. </a:t>
            </a:r>
            <a:r>
              <a:rPr lang="en-US" sz="2000" dirty="0" err="1">
                <a:solidFill>
                  <a:srgbClr val="FFFF00"/>
                </a:solidFill>
              </a:rPr>
              <a:t>SiD</a:t>
            </a:r>
            <a:r>
              <a:rPr lang="en-US" sz="2000" dirty="0" smtClean="0">
                <a:solidFill>
                  <a:srgbClr val="FFFF00"/>
                </a:solidFill>
              </a:rPr>
              <a:t>)</a:t>
            </a:r>
          </a:p>
          <a:p>
            <a:pPr marL="342900" indent="-342900">
              <a:buClr>
                <a:srgbClr val="FF0000"/>
              </a:buClr>
              <a:buFont typeface="Wingdings" panose="05000000000000000000" pitchFamily="2" charset="2"/>
              <a:buChar char="Ø"/>
            </a:pPr>
            <a:endParaRPr lang="en-US" sz="2000" dirty="0" smtClean="0">
              <a:solidFill>
                <a:srgbClr val="FFFF00"/>
              </a:solidFill>
            </a:endParaRPr>
          </a:p>
          <a:p>
            <a:pPr marL="342900" indent="-342900">
              <a:buClr>
                <a:srgbClr val="FF0000"/>
              </a:buClr>
              <a:buFont typeface="Wingdings" panose="05000000000000000000" pitchFamily="2" charset="2"/>
              <a:buChar char="Ø"/>
            </a:pPr>
            <a:r>
              <a:rPr lang="en-US" sz="2000" dirty="0">
                <a:solidFill>
                  <a:srgbClr val="FFFF00"/>
                </a:solidFill>
              </a:rPr>
              <a:t>First </a:t>
            </a:r>
            <a:r>
              <a:rPr lang="en-US" sz="2000" dirty="0" smtClean="0">
                <a:solidFill>
                  <a:srgbClr val="FFFF00"/>
                </a:solidFill>
              </a:rPr>
              <a:t>implementation </a:t>
            </a:r>
            <a:r>
              <a:rPr lang="en-US" sz="2000" dirty="0">
                <a:solidFill>
                  <a:srgbClr val="FFFF00"/>
                </a:solidFill>
              </a:rPr>
              <a:t>(with CDF) of </a:t>
            </a:r>
            <a:r>
              <a:rPr lang="en-US" sz="2000" dirty="0" smtClean="0">
                <a:solidFill>
                  <a:srgbClr val="FFFF00"/>
                </a:solidFill>
              </a:rPr>
              <a:t>a multilevel </a:t>
            </a:r>
            <a:r>
              <a:rPr lang="en-US" sz="2000" dirty="0">
                <a:solidFill>
                  <a:srgbClr val="FFFF00"/>
                </a:solidFill>
              </a:rPr>
              <a:t>trigger </a:t>
            </a:r>
            <a:r>
              <a:rPr lang="en-US" sz="2000" dirty="0" smtClean="0">
                <a:solidFill>
                  <a:srgbClr val="FFFF00"/>
                </a:solidFill>
              </a:rPr>
              <a:t>architecture (all LHC experiments)</a:t>
            </a:r>
            <a:endParaRPr lang="en-US" sz="2000" dirty="0">
              <a:solidFill>
                <a:srgbClr val="FFFF00"/>
              </a:solidFill>
            </a:endParaRPr>
          </a:p>
        </p:txBody>
      </p:sp>
      <p:sp>
        <p:nvSpPr>
          <p:cNvPr id="6" name="TextBox 5"/>
          <p:cNvSpPr txBox="1"/>
          <p:nvPr/>
        </p:nvSpPr>
        <p:spPr>
          <a:xfrm>
            <a:off x="129559" y="6367607"/>
            <a:ext cx="8956069" cy="707886"/>
          </a:xfrm>
          <a:prstGeom prst="rect">
            <a:avLst/>
          </a:prstGeom>
          <a:noFill/>
        </p:spPr>
        <p:txBody>
          <a:bodyPr wrap="square" rtlCol="0">
            <a:spAutoFit/>
          </a:bodyPr>
          <a:lstStyle/>
          <a:p>
            <a:pPr marL="342900" indent="-342900">
              <a:buClr>
                <a:srgbClr val="FF0000"/>
              </a:buClr>
              <a:buFont typeface="Wingdings" panose="05000000000000000000" pitchFamily="2" charset="2"/>
              <a:buChar char="Ø"/>
            </a:pPr>
            <a:r>
              <a:rPr lang="en-US" sz="2000" dirty="0">
                <a:solidFill>
                  <a:srgbClr val="FFFF00"/>
                </a:solidFill>
              </a:rPr>
              <a:t>Educating the </a:t>
            </a:r>
            <a:r>
              <a:rPr lang="en-US" sz="2000" dirty="0" smtClean="0">
                <a:solidFill>
                  <a:srgbClr val="FFFF00"/>
                </a:solidFill>
              </a:rPr>
              <a:t>public:  5500 </a:t>
            </a:r>
            <a:r>
              <a:rPr lang="en-US" sz="2000" dirty="0">
                <a:solidFill>
                  <a:srgbClr val="FFFF00"/>
                </a:solidFill>
              </a:rPr>
              <a:t>people have toured </a:t>
            </a:r>
            <a:r>
              <a:rPr lang="en-US" sz="2000" dirty="0" smtClean="0">
                <a:solidFill>
                  <a:srgbClr val="FFFF00"/>
                </a:solidFill>
              </a:rPr>
              <a:t>the </a:t>
            </a:r>
            <a:r>
              <a:rPr lang="en-US" sz="2000" dirty="0">
                <a:solidFill>
                  <a:srgbClr val="FFFF00"/>
                </a:solidFill>
              </a:rPr>
              <a:t>D0 detector </a:t>
            </a:r>
            <a:r>
              <a:rPr lang="en-US" sz="2000" dirty="0" smtClean="0">
                <a:solidFill>
                  <a:srgbClr val="FFFF00"/>
                </a:solidFill>
              </a:rPr>
              <a:t>since 2011</a:t>
            </a:r>
            <a:endParaRPr lang="en-US" sz="2000" dirty="0">
              <a:solidFill>
                <a:srgbClr val="FFFF00"/>
              </a:solidFill>
            </a:endParaRPr>
          </a:p>
          <a:p>
            <a:pPr marL="342900" indent="-342900">
              <a:buClr>
                <a:srgbClr val="FF0000"/>
              </a:buClr>
              <a:buFont typeface="Wingdings" panose="05000000000000000000" pitchFamily="2" charset="2"/>
              <a:buChar char="Ø"/>
            </a:pPr>
            <a:endParaRPr lang="en-US" sz="2000" dirty="0"/>
          </a:p>
        </p:txBody>
      </p:sp>
      <p:sp>
        <p:nvSpPr>
          <p:cNvPr id="7" name="TextBox 6"/>
          <p:cNvSpPr txBox="1"/>
          <p:nvPr/>
        </p:nvSpPr>
        <p:spPr>
          <a:xfrm>
            <a:off x="8482527" y="6585630"/>
            <a:ext cx="661481" cy="276999"/>
          </a:xfrm>
          <a:prstGeom prst="rect">
            <a:avLst/>
          </a:prstGeom>
          <a:noFill/>
        </p:spPr>
        <p:txBody>
          <a:bodyPr wrap="square" rtlCol="0">
            <a:spAutoFit/>
          </a:bodyPr>
          <a:lstStyle/>
          <a:p>
            <a:pPr algn="r"/>
            <a:r>
              <a:rPr lang="en-US" sz="1200" dirty="0" smtClean="0">
                <a:solidFill>
                  <a:srgbClr val="FF6600"/>
                </a:solidFill>
              </a:rPr>
              <a:t>6</a:t>
            </a:r>
            <a:endParaRPr lang="en-US" sz="1200" dirty="0">
              <a:solidFill>
                <a:srgbClr val="FF6600"/>
              </a:solidFill>
            </a:endParaRPr>
          </a:p>
        </p:txBody>
      </p:sp>
    </p:spTree>
    <p:extLst>
      <p:ext uri="{BB962C8B-B14F-4D97-AF65-F5344CB8AC3E}">
        <p14:creationId xmlns:p14="http://schemas.microsoft.com/office/powerpoint/2010/main" val="29893758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5" y="13354"/>
            <a:ext cx="5195210"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The real legacy is people</a:t>
            </a:r>
            <a:endParaRPr lang="en-US" sz="3200" dirty="0">
              <a:solidFill>
                <a:schemeClr val="bg1"/>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311" t="8953" r="27908" b="23885"/>
          <a:stretch/>
        </p:blipFill>
        <p:spPr>
          <a:xfrm>
            <a:off x="1947793" y="4855750"/>
            <a:ext cx="1451194" cy="1892747"/>
          </a:xfrm>
          <a:prstGeom prst="rect">
            <a:avLst/>
          </a:prstGeom>
        </p:spPr>
      </p:pic>
      <p:pic>
        <p:nvPicPr>
          <p:cNvPr id="1026" name="Picture 2" descr="https://www-d0.fnal.gov/collaboration/people/lee_w.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860" t="29009" r="38430" b="37086"/>
          <a:stretch/>
        </p:blipFill>
        <p:spPr bwMode="auto">
          <a:xfrm>
            <a:off x="158800" y="4866066"/>
            <a:ext cx="1458511" cy="18463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2" b="16217"/>
          <a:stretch/>
        </p:blipFill>
        <p:spPr>
          <a:xfrm>
            <a:off x="1494874" y="1929064"/>
            <a:ext cx="1343406" cy="1887304"/>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8667" t="9764" r="50935" b="48811"/>
          <a:stretch/>
        </p:blipFill>
        <p:spPr>
          <a:xfrm>
            <a:off x="3018762" y="1950103"/>
            <a:ext cx="1383352" cy="1871737"/>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b="2492"/>
          <a:stretch/>
        </p:blipFill>
        <p:spPr>
          <a:xfrm>
            <a:off x="4599416" y="1962621"/>
            <a:ext cx="1409954" cy="1828800"/>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b="13920"/>
          <a:stretch/>
        </p:blipFill>
        <p:spPr>
          <a:xfrm>
            <a:off x="5475751" y="4849565"/>
            <a:ext cx="1466850" cy="1893997"/>
          </a:xfrm>
          <a:prstGeom prst="rect">
            <a:avLst/>
          </a:prstGeom>
        </p:spPr>
      </p:pic>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7939" r="11848" b="1961"/>
          <a:stretch/>
        </p:blipFill>
        <p:spPr>
          <a:xfrm>
            <a:off x="6174450" y="1975145"/>
            <a:ext cx="1371600" cy="1828800"/>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70131" y="1981751"/>
            <a:ext cx="1433195" cy="1865503"/>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1" r="3933" b="4890"/>
          <a:stretch/>
        </p:blipFill>
        <p:spPr>
          <a:xfrm>
            <a:off x="3668400" y="4855750"/>
            <a:ext cx="1542632" cy="1898552"/>
          </a:xfrm>
          <a:prstGeom prst="rect">
            <a:avLst/>
          </a:prstGeom>
        </p:spPr>
      </p:pic>
      <p:pic>
        <p:nvPicPr>
          <p:cNvPr id="11" name="Picture 10"/>
          <p:cNvPicPr>
            <a:picLocks noChangeAspect="1"/>
          </p:cNvPicPr>
          <p:nvPr/>
        </p:nvPicPr>
        <p:blipFill rotWithShape="1">
          <a:blip r:embed="rId12">
            <a:extLst>
              <a:ext uri="{28A0092B-C50C-407E-A947-70E740481C1C}">
                <a14:useLocalDpi xmlns:a14="http://schemas.microsoft.com/office/drawing/2010/main" val="0"/>
              </a:ext>
            </a:extLst>
          </a:blip>
          <a:srcRect l="63539" t="14876" r="16061" b="41897"/>
          <a:stretch/>
        </p:blipFill>
        <p:spPr>
          <a:xfrm>
            <a:off x="29980" y="1905221"/>
            <a:ext cx="1336853" cy="1887321"/>
          </a:xfrm>
          <a:prstGeom prst="rect">
            <a:avLst/>
          </a:prstGeom>
        </p:spPr>
      </p:pic>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5420" t="3068" r="7175" b="6023"/>
          <a:stretch/>
        </p:blipFill>
        <p:spPr>
          <a:xfrm>
            <a:off x="7197856" y="4849565"/>
            <a:ext cx="1581645" cy="1828800"/>
          </a:xfrm>
          <a:prstGeom prst="rect">
            <a:avLst/>
          </a:prstGeom>
        </p:spPr>
      </p:pic>
      <p:sp>
        <p:nvSpPr>
          <p:cNvPr id="15" name="TextBox 14"/>
          <p:cNvSpPr txBox="1"/>
          <p:nvPr/>
        </p:nvSpPr>
        <p:spPr>
          <a:xfrm>
            <a:off x="239637" y="623226"/>
            <a:ext cx="8504340" cy="1015663"/>
          </a:xfrm>
          <a:prstGeom prst="rect">
            <a:avLst/>
          </a:prstGeom>
          <a:noFill/>
        </p:spPr>
        <p:txBody>
          <a:bodyPr wrap="square" rtlCol="0">
            <a:spAutoFit/>
          </a:bodyPr>
          <a:lstStyle/>
          <a:p>
            <a:r>
              <a:rPr lang="en-US" sz="2000" dirty="0" smtClean="0">
                <a:solidFill>
                  <a:srgbClr val="FFFF00"/>
                </a:solidFill>
              </a:rPr>
              <a:t>Those who lead in building detectors, writing software, operating the experiment, managing the collaboration, guiding the physics analyses are the most valuable legacy for the future of the field.</a:t>
            </a:r>
            <a:endParaRPr lang="en-US" sz="2000" dirty="0">
              <a:solidFill>
                <a:srgbClr val="FFFF00"/>
              </a:solidFill>
            </a:endParaRPr>
          </a:p>
        </p:txBody>
      </p:sp>
      <p:sp>
        <p:nvSpPr>
          <p:cNvPr id="17" name="TextBox 16"/>
          <p:cNvSpPr txBox="1"/>
          <p:nvPr/>
        </p:nvSpPr>
        <p:spPr>
          <a:xfrm>
            <a:off x="1023847" y="4061103"/>
            <a:ext cx="7042916" cy="707886"/>
          </a:xfrm>
          <a:prstGeom prst="rect">
            <a:avLst/>
          </a:prstGeom>
          <a:noFill/>
        </p:spPr>
        <p:txBody>
          <a:bodyPr wrap="square" rtlCol="0">
            <a:spAutoFit/>
          </a:bodyPr>
          <a:lstStyle/>
          <a:p>
            <a:r>
              <a:rPr lang="en-US" sz="2000" dirty="0" smtClean="0">
                <a:solidFill>
                  <a:srgbClr val="FFFF00"/>
                </a:solidFill>
              </a:rPr>
              <a:t>Those pictured are among the most recent leaders in these sectors, who in turn inherited from the earlier generations.</a:t>
            </a:r>
            <a:endParaRPr lang="en-US" sz="2000" dirty="0">
              <a:solidFill>
                <a:srgbClr val="FFFF00"/>
              </a:solidFill>
            </a:endParaRPr>
          </a:p>
        </p:txBody>
      </p:sp>
      <p:sp>
        <p:nvSpPr>
          <p:cNvPr id="16" name="TextBox 15"/>
          <p:cNvSpPr txBox="1"/>
          <p:nvPr/>
        </p:nvSpPr>
        <p:spPr>
          <a:xfrm>
            <a:off x="8482527" y="6585630"/>
            <a:ext cx="661481" cy="276999"/>
          </a:xfrm>
          <a:prstGeom prst="rect">
            <a:avLst/>
          </a:prstGeom>
          <a:noFill/>
        </p:spPr>
        <p:txBody>
          <a:bodyPr wrap="square" rtlCol="0">
            <a:spAutoFit/>
          </a:bodyPr>
          <a:lstStyle/>
          <a:p>
            <a:pPr algn="r"/>
            <a:r>
              <a:rPr lang="en-US" sz="1200" dirty="0" smtClean="0">
                <a:solidFill>
                  <a:srgbClr val="FF6600"/>
                </a:solidFill>
              </a:rPr>
              <a:t>5</a:t>
            </a:r>
            <a:endParaRPr lang="en-US" sz="1200" dirty="0">
              <a:solidFill>
                <a:srgbClr val="FF6600"/>
              </a:solidFill>
            </a:endParaRPr>
          </a:p>
        </p:txBody>
      </p:sp>
    </p:spTree>
    <p:extLst>
      <p:ext uri="{BB962C8B-B14F-4D97-AF65-F5344CB8AC3E}">
        <p14:creationId xmlns:p14="http://schemas.microsoft.com/office/powerpoint/2010/main" val="5982340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5202" r="-2063" b="8799"/>
          <a:stretch/>
        </p:blipFill>
        <p:spPr>
          <a:xfrm>
            <a:off x="2199517" y="3184883"/>
            <a:ext cx="1371600" cy="1737360"/>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40304" t="8646" r="15684" b="51268"/>
          <a:stretch/>
        </p:blipFill>
        <p:spPr>
          <a:xfrm>
            <a:off x="2863308" y="4683873"/>
            <a:ext cx="1280160" cy="155448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5405" b="726"/>
          <a:stretch/>
        </p:blipFill>
        <p:spPr>
          <a:xfrm>
            <a:off x="5109980" y="398217"/>
            <a:ext cx="1200150" cy="1689853"/>
          </a:xfrm>
          <a:prstGeom prst="rect">
            <a:avLst/>
          </a:prstGeom>
        </p:spPr>
      </p:pic>
      <p:pic>
        <p:nvPicPr>
          <p:cNvPr id="1026" name="Picture 2" descr="C:\Users\grannis\Documents\Personal\grannis_sant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839" t="15085" r="20943" b="32463"/>
          <a:stretch/>
        </p:blipFill>
        <p:spPr bwMode="auto">
          <a:xfrm>
            <a:off x="3557443" y="383465"/>
            <a:ext cx="1382607" cy="16898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4448" t="9303" r="5953" b="22286"/>
          <a:stretch/>
        </p:blipFill>
        <p:spPr>
          <a:xfrm>
            <a:off x="6689805" y="2117474"/>
            <a:ext cx="1430767" cy="1645920"/>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39996" t="13531" r="5" b="37449"/>
          <a:stretch/>
        </p:blipFill>
        <p:spPr>
          <a:xfrm>
            <a:off x="6716296" y="3737843"/>
            <a:ext cx="1501061" cy="1737360"/>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20355" t="5600" r="41248" b="48800"/>
          <a:stretch/>
        </p:blipFill>
        <p:spPr>
          <a:xfrm>
            <a:off x="5559846" y="4606523"/>
            <a:ext cx="1463040" cy="1737360"/>
          </a:xfrm>
          <a:prstGeom prst="rect">
            <a:avLst/>
          </a:prstGeom>
        </p:spPr>
      </p:pic>
      <p:pic>
        <p:nvPicPr>
          <p:cNvPr id="12" name="Picture 11"/>
          <p:cNvPicPr>
            <a:picLocks noChangeAspect="1"/>
          </p:cNvPicPr>
          <p:nvPr/>
        </p:nvPicPr>
        <p:blipFill rotWithShape="1">
          <a:blip r:embed="rId10">
            <a:extLst>
              <a:ext uri="{28A0092B-C50C-407E-A947-70E740481C1C}">
                <a14:useLocalDpi xmlns:a14="http://schemas.microsoft.com/office/drawing/2010/main" val="0"/>
              </a:ext>
            </a:extLst>
          </a:blip>
          <a:srcRect l="9964" t="7661" r="19532" b="38401"/>
          <a:stretch/>
        </p:blipFill>
        <p:spPr>
          <a:xfrm>
            <a:off x="4221461" y="4919039"/>
            <a:ext cx="1280160" cy="1554480"/>
          </a:xfrm>
          <a:prstGeom prst="rect">
            <a:avLst/>
          </a:prstGeom>
        </p:spPr>
      </p:pic>
      <p:pic>
        <p:nvPicPr>
          <p:cNvPr id="17" name="Picture 16"/>
          <p:cNvPicPr>
            <a:picLocks noChangeAspect="1"/>
          </p:cNvPicPr>
          <p:nvPr/>
        </p:nvPicPr>
        <p:blipFill rotWithShape="1">
          <a:blip r:embed="rId11" cstate="print">
            <a:extLst>
              <a:ext uri="{28A0092B-C50C-407E-A947-70E740481C1C}">
                <a14:useLocalDpi xmlns:a14="http://schemas.microsoft.com/office/drawing/2010/main" val="0"/>
              </a:ext>
            </a:extLst>
          </a:blip>
          <a:srcRect l="13358" t="1" r="4200" b="10568"/>
          <a:stretch/>
        </p:blipFill>
        <p:spPr>
          <a:xfrm>
            <a:off x="2697184" y="1636733"/>
            <a:ext cx="1402795" cy="1714527"/>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1117" y="1636733"/>
            <a:ext cx="3253291" cy="3424517"/>
          </a:xfrm>
          <a:prstGeom prst="rect">
            <a:avLst/>
          </a:prstGeom>
        </p:spPr>
      </p:pic>
      <p:sp>
        <p:nvSpPr>
          <p:cNvPr id="21" name="AutoShape 4" descr="Image result for snake eating its tail"/>
          <p:cNvSpPr>
            <a:spLocks noChangeAspect="1" noChangeArrowheads="1"/>
          </p:cNvSpPr>
          <p:nvPr/>
        </p:nvSpPr>
        <p:spPr bwMode="auto">
          <a:xfrm>
            <a:off x="171306" y="-1501121"/>
            <a:ext cx="2857500" cy="3028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6" descr="Image result for snake eating its tail"/>
          <p:cNvSpPr>
            <a:spLocks noChangeAspect="1" noChangeArrowheads="1"/>
          </p:cNvSpPr>
          <p:nvPr/>
        </p:nvSpPr>
        <p:spPr bwMode="auto">
          <a:xfrm>
            <a:off x="-317368" y="2796881"/>
            <a:ext cx="1878160" cy="1990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13">
            <a:extLst>
              <a:ext uri="{28A0092B-C50C-407E-A947-70E740481C1C}">
                <a14:useLocalDpi xmlns:a14="http://schemas.microsoft.com/office/drawing/2010/main" val="0"/>
              </a:ext>
            </a:extLst>
          </a:blip>
          <a:srcRect l="11508" r="7323"/>
          <a:stretch/>
        </p:blipFill>
        <p:spPr>
          <a:xfrm>
            <a:off x="6376191" y="525168"/>
            <a:ext cx="1371600" cy="1689853"/>
          </a:xfrm>
          <a:prstGeom prst="rect">
            <a:avLst/>
          </a:prstGeom>
        </p:spPr>
      </p:pic>
      <p:sp>
        <p:nvSpPr>
          <p:cNvPr id="24" name="TextBox 23"/>
          <p:cNvSpPr txBox="1"/>
          <p:nvPr/>
        </p:nvSpPr>
        <p:spPr>
          <a:xfrm>
            <a:off x="2177113" y="1056317"/>
            <a:ext cx="1498045" cy="369332"/>
          </a:xfrm>
          <a:prstGeom prst="rect">
            <a:avLst/>
          </a:prstGeom>
          <a:noFill/>
        </p:spPr>
        <p:txBody>
          <a:bodyPr wrap="square" rtlCol="0">
            <a:spAutoFit/>
          </a:bodyPr>
          <a:lstStyle/>
          <a:p>
            <a:r>
              <a:rPr lang="en-US" dirty="0" smtClean="0">
                <a:solidFill>
                  <a:srgbClr val="FFFF00"/>
                </a:solidFill>
              </a:rPr>
              <a:t>Paul Grannis</a:t>
            </a:r>
            <a:endParaRPr lang="en-US" dirty="0">
              <a:solidFill>
                <a:srgbClr val="FFFF00"/>
              </a:solidFill>
            </a:endParaRPr>
          </a:p>
        </p:txBody>
      </p:sp>
      <p:sp>
        <p:nvSpPr>
          <p:cNvPr id="27" name="TextBox 26"/>
          <p:cNvSpPr txBox="1"/>
          <p:nvPr/>
        </p:nvSpPr>
        <p:spPr>
          <a:xfrm>
            <a:off x="4608607" y="104759"/>
            <a:ext cx="2255230" cy="369332"/>
          </a:xfrm>
          <a:prstGeom prst="rect">
            <a:avLst/>
          </a:prstGeom>
          <a:noFill/>
        </p:spPr>
        <p:txBody>
          <a:bodyPr wrap="square" rtlCol="0">
            <a:spAutoFit/>
          </a:bodyPr>
          <a:lstStyle/>
          <a:p>
            <a:r>
              <a:rPr lang="en-US" dirty="0" smtClean="0">
                <a:solidFill>
                  <a:srgbClr val="FFFF00"/>
                </a:solidFill>
              </a:rPr>
              <a:t>Hugh Montgomery</a:t>
            </a:r>
            <a:endParaRPr lang="en-US" dirty="0">
              <a:solidFill>
                <a:srgbClr val="FFFF00"/>
              </a:solidFill>
            </a:endParaRPr>
          </a:p>
        </p:txBody>
      </p:sp>
      <p:sp>
        <p:nvSpPr>
          <p:cNvPr id="28" name="TextBox 27"/>
          <p:cNvSpPr txBox="1"/>
          <p:nvPr/>
        </p:nvSpPr>
        <p:spPr>
          <a:xfrm>
            <a:off x="7747791" y="594652"/>
            <a:ext cx="1067073" cy="646331"/>
          </a:xfrm>
          <a:prstGeom prst="rect">
            <a:avLst/>
          </a:prstGeom>
          <a:noFill/>
        </p:spPr>
        <p:txBody>
          <a:bodyPr wrap="square" rtlCol="0">
            <a:spAutoFit/>
          </a:bodyPr>
          <a:lstStyle/>
          <a:p>
            <a:r>
              <a:rPr lang="en-US" dirty="0" smtClean="0">
                <a:solidFill>
                  <a:srgbClr val="FFFF00"/>
                </a:solidFill>
              </a:rPr>
              <a:t>Harry </a:t>
            </a:r>
            <a:r>
              <a:rPr lang="en-US" dirty="0" err="1" smtClean="0">
                <a:solidFill>
                  <a:srgbClr val="FFFF00"/>
                </a:solidFill>
              </a:rPr>
              <a:t>Weerts</a:t>
            </a:r>
            <a:endParaRPr lang="en-US" dirty="0">
              <a:solidFill>
                <a:srgbClr val="FFFF00"/>
              </a:solidFill>
            </a:endParaRPr>
          </a:p>
        </p:txBody>
      </p:sp>
      <p:sp>
        <p:nvSpPr>
          <p:cNvPr id="29" name="TextBox 28"/>
          <p:cNvSpPr txBox="1"/>
          <p:nvPr/>
        </p:nvSpPr>
        <p:spPr>
          <a:xfrm>
            <a:off x="7900191" y="2423452"/>
            <a:ext cx="1366647" cy="646331"/>
          </a:xfrm>
          <a:prstGeom prst="rect">
            <a:avLst/>
          </a:prstGeom>
          <a:noFill/>
        </p:spPr>
        <p:txBody>
          <a:bodyPr wrap="square" rtlCol="0">
            <a:spAutoFit/>
          </a:bodyPr>
          <a:lstStyle/>
          <a:p>
            <a:r>
              <a:rPr lang="en-US" dirty="0" smtClean="0">
                <a:solidFill>
                  <a:srgbClr val="FFFF00"/>
                </a:solidFill>
              </a:rPr>
              <a:t>John </a:t>
            </a:r>
            <a:r>
              <a:rPr lang="en-US" dirty="0" err="1" smtClean="0">
                <a:solidFill>
                  <a:srgbClr val="FFFF00"/>
                </a:solidFill>
              </a:rPr>
              <a:t>Womersley</a:t>
            </a:r>
            <a:endParaRPr lang="en-US" dirty="0">
              <a:solidFill>
                <a:srgbClr val="FFFF00"/>
              </a:solidFill>
            </a:endParaRPr>
          </a:p>
        </p:txBody>
      </p:sp>
      <p:sp>
        <p:nvSpPr>
          <p:cNvPr id="30" name="TextBox 29"/>
          <p:cNvSpPr txBox="1"/>
          <p:nvPr/>
        </p:nvSpPr>
        <p:spPr>
          <a:xfrm>
            <a:off x="8121967" y="4919002"/>
            <a:ext cx="1144871" cy="646331"/>
          </a:xfrm>
          <a:prstGeom prst="rect">
            <a:avLst/>
          </a:prstGeom>
          <a:noFill/>
        </p:spPr>
        <p:txBody>
          <a:bodyPr wrap="square" rtlCol="0">
            <a:spAutoFit/>
          </a:bodyPr>
          <a:lstStyle/>
          <a:p>
            <a:r>
              <a:rPr lang="en-US" dirty="0" smtClean="0">
                <a:solidFill>
                  <a:srgbClr val="FFFF00"/>
                </a:solidFill>
              </a:rPr>
              <a:t>Jerry </a:t>
            </a:r>
            <a:r>
              <a:rPr lang="en-US" dirty="0" err="1" smtClean="0">
                <a:solidFill>
                  <a:srgbClr val="FFFF00"/>
                </a:solidFill>
              </a:rPr>
              <a:t>Blazey</a:t>
            </a:r>
            <a:endParaRPr lang="en-US" dirty="0">
              <a:solidFill>
                <a:srgbClr val="FFFF00"/>
              </a:solidFill>
            </a:endParaRPr>
          </a:p>
        </p:txBody>
      </p:sp>
      <p:sp>
        <p:nvSpPr>
          <p:cNvPr id="31" name="TextBox 30"/>
          <p:cNvSpPr txBox="1"/>
          <p:nvPr/>
        </p:nvSpPr>
        <p:spPr>
          <a:xfrm>
            <a:off x="6921357" y="5795302"/>
            <a:ext cx="1893507" cy="369332"/>
          </a:xfrm>
          <a:prstGeom prst="rect">
            <a:avLst/>
          </a:prstGeom>
          <a:noFill/>
        </p:spPr>
        <p:txBody>
          <a:bodyPr wrap="square" rtlCol="0">
            <a:spAutoFit/>
          </a:bodyPr>
          <a:lstStyle/>
          <a:p>
            <a:r>
              <a:rPr lang="en-US" dirty="0" smtClean="0">
                <a:solidFill>
                  <a:srgbClr val="FFFF00"/>
                </a:solidFill>
              </a:rPr>
              <a:t>Terry Wyatt</a:t>
            </a:r>
            <a:endParaRPr lang="en-US" dirty="0">
              <a:solidFill>
                <a:srgbClr val="FFFF00"/>
              </a:solidFill>
            </a:endParaRPr>
          </a:p>
        </p:txBody>
      </p:sp>
      <p:sp>
        <p:nvSpPr>
          <p:cNvPr id="32" name="TextBox 31"/>
          <p:cNvSpPr txBox="1"/>
          <p:nvPr/>
        </p:nvSpPr>
        <p:spPr>
          <a:xfrm>
            <a:off x="4155813" y="6487668"/>
            <a:ext cx="1893507" cy="369332"/>
          </a:xfrm>
          <a:prstGeom prst="rect">
            <a:avLst/>
          </a:prstGeom>
          <a:noFill/>
        </p:spPr>
        <p:txBody>
          <a:bodyPr wrap="square" rtlCol="0">
            <a:spAutoFit/>
          </a:bodyPr>
          <a:lstStyle/>
          <a:p>
            <a:r>
              <a:rPr lang="en-US" dirty="0" smtClean="0">
                <a:solidFill>
                  <a:srgbClr val="FFFF00"/>
                </a:solidFill>
              </a:rPr>
              <a:t>Dmitri Denisov</a:t>
            </a:r>
            <a:endParaRPr lang="en-US" dirty="0">
              <a:solidFill>
                <a:srgbClr val="FFFF00"/>
              </a:solidFill>
            </a:endParaRPr>
          </a:p>
        </p:txBody>
      </p:sp>
      <p:sp>
        <p:nvSpPr>
          <p:cNvPr id="33" name="TextBox 32"/>
          <p:cNvSpPr txBox="1"/>
          <p:nvPr/>
        </p:nvSpPr>
        <p:spPr>
          <a:xfrm>
            <a:off x="2585241" y="6252502"/>
            <a:ext cx="1893507" cy="369332"/>
          </a:xfrm>
          <a:prstGeom prst="rect">
            <a:avLst/>
          </a:prstGeom>
          <a:noFill/>
        </p:spPr>
        <p:txBody>
          <a:bodyPr wrap="square" rtlCol="0">
            <a:spAutoFit/>
          </a:bodyPr>
          <a:lstStyle/>
          <a:p>
            <a:r>
              <a:rPr lang="en-US" dirty="0" smtClean="0">
                <a:solidFill>
                  <a:srgbClr val="FFFF00"/>
                </a:solidFill>
              </a:rPr>
              <a:t>Darien Wood</a:t>
            </a:r>
            <a:endParaRPr lang="en-US" dirty="0">
              <a:solidFill>
                <a:srgbClr val="FFFF00"/>
              </a:solidFill>
            </a:endParaRPr>
          </a:p>
        </p:txBody>
      </p:sp>
      <p:sp>
        <p:nvSpPr>
          <p:cNvPr id="34" name="TextBox 33"/>
          <p:cNvSpPr txBox="1"/>
          <p:nvPr/>
        </p:nvSpPr>
        <p:spPr>
          <a:xfrm>
            <a:off x="632616" y="3604552"/>
            <a:ext cx="1893507" cy="646331"/>
          </a:xfrm>
          <a:prstGeom prst="rect">
            <a:avLst/>
          </a:prstGeom>
          <a:noFill/>
        </p:spPr>
        <p:txBody>
          <a:bodyPr wrap="square" rtlCol="0">
            <a:spAutoFit/>
          </a:bodyPr>
          <a:lstStyle/>
          <a:p>
            <a:r>
              <a:rPr lang="en-US" dirty="0" smtClean="0">
                <a:solidFill>
                  <a:srgbClr val="FFFF00"/>
                </a:solidFill>
              </a:rPr>
              <a:t>Stefan </a:t>
            </a:r>
            <a:r>
              <a:rPr lang="en-US" dirty="0" err="1" smtClean="0">
                <a:solidFill>
                  <a:srgbClr val="FFFF00"/>
                </a:solidFill>
              </a:rPr>
              <a:t>Söldner</a:t>
            </a:r>
            <a:r>
              <a:rPr lang="en-US" dirty="0" smtClean="0">
                <a:solidFill>
                  <a:srgbClr val="FFFF00"/>
                </a:solidFill>
              </a:rPr>
              <a:t>-Rembold</a:t>
            </a:r>
            <a:endParaRPr lang="en-US" dirty="0">
              <a:solidFill>
                <a:srgbClr val="FFFF00"/>
              </a:solidFill>
            </a:endParaRPr>
          </a:p>
        </p:txBody>
      </p:sp>
      <p:sp>
        <p:nvSpPr>
          <p:cNvPr id="35" name="TextBox 34"/>
          <p:cNvSpPr txBox="1"/>
          <p:nvPr/>
        </p:nvSpPr>
        <p:spPr>
          <a:xfrm>
            <a:off x="776513" y="2026043"/>
            <a:ext cx="2252293" cy="369332"/>
          </a:xfrm>
          <a:prstGeom prst="rect">
            <a:avLst/>
          </a:prstGeom>
          <a:noFill/>
        </p:spPr>
        <p:txBody>
          <a:bodyPr wrap="square" rtlCol="0">
            <a:spAutoFit/>
          </a:bodyPr>
          <a:lstStyle/>
          <a:p>
            <a:r>
              <a:rPr lang="en-US" dirty="0" smtClean="0">
                <a:solidFill>
                  <a:srgbClr val="FFFF00"/>
                </a:solidFill>
              </a:rPr>
              <a:t>Gregorio </a:t>
            </a:r>
            <a:r>
              <a:rPr lang="en-US" dirty="0" err="1" smtClean="0">
                <a:solidFill>
                  <a:srgbClr val="FFFF00"/>
                </a:solidFill>
              </a:rPr>
              <a:t>Bernardi</a:t>
            </a:r>
            <a:endParaRPr lang="en-US" dirty="0">
              <a:solidFill>
                <a:srgbClr val="FFFF00"/>
              </a:solidFill>
            </a:endParaRPr>
          </a:p>
        </p:txBody>
      </p:sp>
      <p:sp>
        <p:nvSpPr>
          <p:cNvPr id="25" name="TextBox 24"/>
          <p:cNvSpPr txBox="1"/>
          <p:nvPr/>
        </p:nvSpPr>
        <p:spPr>
          <a:xfrm>
            <a:off x="28444" y="56043"/>
            <a:ext cx="2938032" cy="990015"/>
          </a:xfrm>
          <a:prstGeom prst="rect">
            <a:avLst/>
          </a:prstGeom>
          <a:solidFill>
            <a:schemeClr val="tx1"/>
          </a:solidFill>
          <a:ln w="19050">
            <a:solidFill>
              <a:srgbClr val="FF0000"/>
            </a:solidFill>
          </a:ln>
        </p:spPr>
        <p:txBody>
          <a:bodyPr wrap="square" rtlCol="0">
            <a:spAutoFit/>
          </a:bodyPr>
          <a:lstStyle/>
          <a:p>
            <a:pPr algn="ctr">
              <a:lnSpc>
                <a:spcPts val="3500"/>
              </a:lnSpc>
            </a:pPr>
            <a:r>
              <a:rPr lang="en-US" sz="3200" dirty="0" err="1" smtClean="0">
                <a:solidFill>
                  <a:schemeClr val="bg1"/>
                </a:solidFill>
              </a:rPr>
              <a:t>Ouroboros</a:t>
            </a:r>
            <a:r>
              <a:rPr lang="en-US" sz="3200" dirty="0" smtClean="0">
                <a:solidFill>
                  <a:schemeClr val="bg1"/>
                </a:solidFill>
              </a:rPr>
              <a:t> of D0 spokesmen</a:t>
            </a:r>
            <a:endParaRPr lang="en-US" sz="3200" dirty="0">
              <a:solidFill>
                <a:schemeClr val="bg1"/>
              </a:solidFill>
            </a:endParaRPr>
          </a:p>
        </p:txBody>
      </p:sp>
      <p:sp>
        <p:nvSpPr>
          <p:cNvPr id="26" name="TextBox 25"/>
          <p:cNvSpPr txBox="1"/>
          <p:nvPr/>
        </p:nvSpPr>
        <p:spPr>
          <a:xfrm>
            <a:off x="8482527" y="6585630"/>
            <a:ext cx="661481" cy="276999"/>
          </a:xfrm>
          <a:prstGeom prst="rect">
            <a:avLst/>
          </a:prstGeom>
          <a:noFill/>
        </p:spPr>
        <p:txBody>
          <a:bodyPr wrap="square" rtlCol="0">
            <a:spAutoFit/>
          </a:bodyPr>
          <a:lstStyle/>
          <a:p>
            <a:pPr algn="r"/>
            <a:r>
              <a:rPr lang="en-US" sz="1200" dirty="0">
                <a:solidFill>
                  <a:srgbClr val="FF6600"/>
                </a:solidFill>
              </a:rPr>
              <a:t>4</a:t>
            </a:r>
          </a:p>
        </p:txBody>
      </p:sp>
    </p:spTree>
    <p:extLst>
      <p:ext uri="{BB962C8B-B14F-4D97-AF65-F5344CB8AC3E}">
        <p14:creationId xmlns:p14="http://schemas.microsoft.com/office/powerpoint/2010/main" val="41763689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visualmedia.fnal.gov/VMS_Site/gallery/stillphotos/2001/0200/01-0207.h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02" t="3995" r="3101" b="5992"/>
          <a:stretch/>
        </p:blipFill>
        <p:spPr bwMode="auto">
          <a:xfrm>
            <a:off x="47970" y="1001063"/>
            <a:ext cx="4023360" cy="485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6"/>
          <p:cNvSpPr txBox="1">
            <a:spLocks noChangeArrowheads="1"/>
          </p:cNvSpPr>
          <p:nvPr/>
        </p:nvSpPr>
        <p:spPr bwMode="auto">
          <a:xfrm>
            <a:off x="4146280" y="742101"/>
            <a:ext cx="4920270"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dirty="0">
                <a:solidFill>
                  <a:srgbClr val="FFFF00"/>
                </a:solidFill>
              </a:rPr>
              <a:t>The </a:t>
            </a:r>
            <a:r>
              <a:rPr lang="en-US" altLang="en-US" sz="2000" dirty="0" smtClean="0">
                <a:solidFill>
                  <a:srgbClr val="FFFF00"/>
                </a:solidFill>
              </a:rPr>
              <a:t>D0 collaboration is </a:t>
            </a:r>
            <a:r>
              <a:rPr lang="en-US" altLang="en-US" sz="2000" dirty="0">
                <a:solidFill>
                  <a:srgbClr val="FFFF00"/>
                </a:solidFill>
              </a:rPr>
              <a:t>large </a:t>
            </a:r>
            <a:r>
              <a:rPr lang="en-US" altLang="en-US" sz="2000" dirty="0" smtClean="0">
                <a:solidFill>
                  <a:srgbClr val="FFFF00"/>
                </a:solidFill>
              </a:rPr>
              <a:t>(&gt;600 people at peak).  </a:t>
            </a:r>
            <a:r>
              <a:rPr lang="en-US" altLang="en-US" sz="2000" dirty="0">
                <a:solidFill>
                  <a:srgbClr val="FFFF00"/>
                </a:solidFill>
              </a:rPr>
              <a:t>S</a:t>
            </a:r>
            <a:r>
              <a:rPr lang="en-US" altLang="en-US" sz="2000" dirty="0" smtClean="0">
                <a:solidFill>
                  <a:srgbClr val="FFFF00"/>
                </a:solidFill>
              </a:rPr>
              <a:t>een from the outside it looks like a monolithic entity, but …</a:t>
            </a:r>
            <a:endParaRPr lang="en-US" altLang="en-US" sz="2000" dirty="0">
              <a:solidFill>
                <a:srgbClr val="FFFF00"/>
              </a:solidFill>
            </a:endParaRPr>
          </a:p>
          <a:p>
            <a:pPr>
              <a:spcBef>
                <a:spcPct val="50000"/>
              </a:spcBef>
            </a:pPr>
            <a:r>
              <a:rPr lang="en-US" altLang="en-US" sz="2000" dirty="0">
                <a:solidFill>
                  <a:srgbClr val="FFFF00"/>
                </a:solidFill>
              </a:rPr>
              <a:t>F</a:t>
            </a:r>
            <a:r>
              <a:rPr lang="en-US" altLang="en-US" sz="2000" dirty="0" smtClean="0">
                <a:solidFill>
                  <a:srgbClr val="FFFF00"/>
                </a:solidFill>
              </a:rPr>
              <a:t>rom </a:t>
            </a:r>
            <a:r>
              <a:rPr lang="en-US" altLang="en-US" sz="2000" dirty="0">
                <a:solidFill>
                  <a:srgbClr val="FFFF00"/>
                </a:solidFill>
              </a:rPr>
              <a:t>the </a:t>
            </a:r>
            <a:r>
              <a:rPr lang="en-US" altLang="en-US" sz="2000" dirty="0" smtClean="0">
                <a:solidFill>
                  <a:srgbClr val="FFFF00"/>
                </a:solidFill>
              </a:rPr>
              <a:t>inside one sees the individual </a:t>
            </a:r>
            <a:r>
              <a:rPr lang="en-US" altLang="en-US" sz="2000" dirty="0">
                <a:solidFill>
                  <a:srgbClr val="FFFF00"/>
                </a:solidFill>
              </a:rPr>
              <a:t>contributions </a:t>
            </a:r>
            <a:r>
              <a:rPr lang="en-US" altLang="en-US" sz="2000" dirty="0" smtClean="0">
                <a:solidFill>
                  <a:srgbClr val="FFFF00"/>
                </a:solidFill>
              </a:rPr>
              <a:t>to all aspects of our research, typically </a:t>
            </a:r>
            <a:r>
              <a:rPr lang="en-US" altLang="en-US" sz="2000" dirty="0">
                <a:solidFill>
                  <a:srgbClr val="FFFF00"/>
                </a:solidFill>
              </a:rPr>
              <a:t>in groups of 2 to </a:t>
            </a:r>
            <a:r>
              <a:rPr lang="en-US" altLang="en-US" sz="2000" dirty="0" smtClean="0">
                <a:solidFill>
                  <a:srgbClr val="FFFF00"/>
                </a:solidFill>
              </a:rPr>
              <a:t>4.  </a:t>
            </a:r>
            <a:r>
              <a:rPr lang="en-US" altLang="en-US" sz="2000" dirty="0">
                <a:solidFill>
                  <a:srgbClr val="FFFF00"/>
                </a:solidFill>
              </a:rPr>
              <a:t>Every </a:t>
            </a:r>
            <a:r>
              <a:rPr lang="en-US" altLang="en-US" sz="2000" dirty="0" smtClean="0">
                <a:solidFill>
                  <a:srgbClr val="FFFF00"/>
                </a:solidFill>
              </a:rPr>
              <a:t>significant achievement </a:t>
            </a:r>
            <a:r>
              <a:rPr lang="en-US" altLang="en-US" sz="2000" dirty="0">
                <a:solidFill>
                  <a:srgbClr val="FFFF00"/>
                </a:solidFill>
              </a:rPr>
              <a:t>bears the </a:t>
            </a:r>
            <a:r>
              <a:rPr lang="en-US" altLang="en-US" sz="2000" dirty="0" smtClean="0">
                <a:solidFill>
                  <a:srgbClr val="FFFF00"/>
                </a:solidFill>
              </a:rPr>
              <a:t>thumbprints </a:t>
            </a:r>
            <a:r>
              <a:rPr lang="en-US" altLang="en-US" sz="2000" dirty="0">
                <a:solidFill>
                  <a:srgbClr val="FFFF00"/>
                </a:solidFill>
              </a:rPr>
              <a:t>of a few inventive and dedicated people</a:t>
            </a:r>
            <a:r>
              <a:rPr lang="en-US" altLang="en-US" sz="2000" dirty="0" smtClean="0">
                <a:solidFill>
                  <a:srgbClr val="FFFF00"/>
                </a:solidFill>
              </a:rPr>
              <a:t>.</a:t>
            </a:r>
          </a:p>
          <a:p>
            <a:pPr>
              <a:spcBef>
                <a:spcPct val="50000"/>
              </a:spcBef>
            </a:pPr>
            <a:r>
              <a:rPr lang="en-US" altLang="en-US" sz="2000" dirty="0" smtClean="0">
                <a:solidFill>
                  <a:srgbClr val="FFFF00"/>
                </a:solidFill>
              </a:rPr>
              <a:t>Over </a:t>
            </a:r>
            <a:r>
              <a:rPr lang="en-US" altLang="en-US" sz="2000" dirty="0">
                <a:solidFill>
                  <a:srgbClr val="FFFF00"/>
                </a:solidFill>
              </a:rPr>
              <a:t>time, the loyalty to the collaboration comes to rival that to the institutions that employ us</a:t>
            </a:r>
            <a:r>
              <a:rPr lang="en-US" altLang="en-US" sz="2000" dirty="0" smtClean="0">
                <a:solidFill>
                  <a:srgbClr val="FFFF00"/>
                </a:solidFill>
              </a:rPr>
              <a:t>.  </a:t>
            </a:r>
          </a:p>
          <a:p>
            <a:pPr>
              <a:spcBef>
                <a:spcPct val="50000"/>
              </a:spcBef>
            </a:pPr>
            <a:r>
              <a:rPr lang="en-US" altLang="en-US" sz="2000" dirty="0" smtClean="0">
                <a:solidFill>
                  <a:srgbClr val="FFFF00"/>
                </a:solidFill>
              </a:rPr>
              <a:t>The DNA  of past collaborations weave their patterns and propagate their experience within the next generation of experiments.</a:t>
            </a:r>
            <a:endParaRPr lang="en-US" altLang="en-US" sz="2000" dirty="0">
              <a:solidFill>
                <a:srgbClr val="FFFF00"/>
              </a:solidFill>
            </a:endParaRPr>
          </a:p>
        </p:txBody>
      </p:sp>
      <p:sp>
        <p:nvSpPr>
          <p:cNvPr id="5" name="TextBox 4"/>
          <p:cNvSpPr txBox="1"/>
          <p:nvPr/>
        </p:nvSpPr>
        <p:spPr>
          <a:xfrm>
            <a:off x="90775" y="13354"/>
            <a:ext cx="3980555"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Large collaborations</a:t>
            </a:r>
            <a:endParaRPr lang="en-US" sz="3200" dirty="0">
              <a:solidFill>
                <a:schemeClr val="bg1"/>
              </a:solidFill>
            </a:endParaRPr>
          </a:p>
        </p:txBody>
      </p:sp>
      <p:sp>
        <p:nvSpPr>
          <p:cNvPr id="6" name="TextBox 5"/>
          <p:cNvSpPr txBox="1"/>
          <p:nvPr/>
        </p:nvSpPr>
        <p:spPr>
          <a:xfrm>
            <a:off x="8482527" y="6585630"/>
            <a:ext cx="661481" cy="276999"/>
          </a:xfrm>
          <a:prstGeom prst="rect">
            <a:avLst/>
          </a:prstGeom>
          <a:noFill/>
        </p:spPr>
        <p:txBody>
          <a:bodyPr wrap="square" rtlCol="0">
            <a:spAutoFit/>
          </a:bodyPr>
          <a:lstStyle/>
          <a:p>
            <a:pPr algn="r"/>
            <a:r>
              <a:rPr lang="en-US" sz="1200" dirty="0">
                <a:solidFill>
                  <a:srgbClr val="FF6600"/>
                </a:solidFill>
              </a:rPr>
              <a:t>3</a:t>
            </a:r>
          </a:p>
        </p:txBody>
      </p:sp>
    </p:spTree>
    <p:extLst>
      <p:ext uri="{BB962C8B-B14F-4D97-AF65-F5344CB8AC3E}">
        <p14:creationId xmlns:p14="http://schemas.microsoft.com/office/powerpoint/2010/main" val="27759319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4" y="13354"/>
            <a:ext cx="3157393"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Looking back</a:t>
            </a:r>
            <a:endParaRPr lang="en-US" sz="3200" dirty="0">
              <a:solidFill>
                <a:schemeClr val="bg1"/>
              </a:solidFill>
            </a:endParaRPr>
          </a:p>
        </p:txBody>
      </p:sp>
      <p:pic>
        <p:nvPicPr>
          <p:cNvPr id="3" name="Picture 16" descr="http://www-visualmedia.fnal.gov/VMS_Site/gallery/stillphotos/1997/1800/97-1889D.jpg"/>
          <p:cNvPicPr>
            <a:picLocks noChangeAspect="1" noChangeArrowheads="1"/>
          </p:cNvPicPr>
          <p:nvPr/>
        </p:nvPicPr>
        <p:blipFill>
          <a:blip r:embed="rId3">
            <a:extLst>
              <a:ext uri="{28A0092B-C50C-407E-A947-70E740481C1C}">
                <a14:useLocalDpi xmlns:a14="http://schemas.microsoft.com/office/drawing/2010/main" val="0"/>
              </a:ext>
            </a:extLst>
          </a:blip>
          <a:srcRect t="1643" b="3288"/>
          <a:stretch>
            <a:fillRect/>
          </a:stretch>
        </p:blipFill>
        <p:spPr bwMode="auto">
          <a:xfrm>
            <a:off x="5090614" y="2943699"/>
            <a:ext cx="4022023" cy="279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09431" y="1364776"/>
            <a:ext cx="8188657" cy="1015663"/>
          </a:xfrm>
          <a:prstGeom prst="rect">
            <a:avLst/>
          </a:prstGeom>
          <a:noFill/>
        </p:spPr>
        <p:txBody>
          <a:bodyPr wrap="square" rtlCol="0">
            <a:spAutoFit/>
          </a:bodyPr>
          <a:lstStyle/>
          <a:p>
            <a:r>
              <a:rPr lang="en-US" sz="2000" dirty="0" smtClean="0">
                <a:solidFill>
                  <a:srgbClr val="FFFF00"/>
                </a:solidFill>
              </a:rPr>
              <a:t>It has been a privilege to have worked with some 1500 collaborators on the D0 experiment over its 34 year history, and with the hundreds of innovative people at Fermilab whose outstanding support was essential.</a:t>
            </a:r>
            <a:endParaRPr lang="en-US" sz="2000" dirty="0">
              <a:solidFill>
                <a:srgbClr val="FFFF00"/>
              </a:solidFill>
            </a:endParaRPr>
          </a:p>
        </p:txBody>
      </p:sp>
      <p:sp>
        <p:nvSpPr>
          <p:cNvPr id="6" name="TextBox 5"/>
          <p:cNvSpPr txBox="1"/>
          <p:nvPr/>
        </p:nvSpPr>
        <p:spPr>
          <a:xfrm>
            <a:off x="372407" y="2874449"/>
            <a:ext cx="4708479" cy="3170099"/>
          </a:xfrm>
          <a:prstGeom prst="rect">
            <a:avLst/>
          </a:prstGeom>
          <a:noFill/>
        </p:spPr>
        <p:txBody>
          <a:bodyPr wrap="square" rtlCol="0">
            <a:spAutoFit/>
          </a:bodyPr>
          <a:lstStyle/>
          <a:p>
            <a:r>
              <a:rPr lang="en-US" sz="2000" dirty="0" smtClean="0">
                <a:solidFill>
                  <a:srgbClr val="FFFF00"/>
                </a:solidFill>
              </a:rPr>
              <a:t>The D0 legacy is significant and continues to grow.   Important results have still be published.</a:t>
            </a:r>
          </a:p>
          <a:p>
            <a:endParaRPr lang="en-US" sz="2000" dirty="0" smtClean="0">
              <a:solidFill>
                <a:srgbClr val="FFFF00"/>
              </a:solidFill>
            </a:endParaRPr>
          </a:p>
          <a:p>
            <a:endParaRPr lang="en-US" sz="2000" dirty="0">
              <a:solidFill>
                <a:srgbClr val="FFFF00"/>
              </a:solidFill>
            </a:endParaRPr>
          </a:p>
          <a:p>
            <a:r>
              <a:rPr lang="en-US" sz="2000" dirty="0" smtClean="0">
                <a:solidFill>
                  <a:srgbClr val="FFFF00"/>
                </a:solidFill>
              </a:rPr>
              <a:t>We have been delighted to have been a large part of making Fermilab’s first 50 years a success.  We look forward to the a grand harvest of new discoveries over the next 50 years.</a:t>
            </a:r>
            <a:endParaRPr lang="en-US" sz="2000" dirty="0">
              <a:solidFill>
                <a:srgbClr val="FFFF00"/>
              </a:solidFill>
            </a:endParaRPr>
          </a:p>
        </p:txBody>
      </p:sp>
      <p:sp>
        <p:nvSpPr>
          <p:cNvPr id="5" name="TextBox 4"/>
          <p:cNvSpPr txBox="1"/>
          <p:nvPr/>
        </p:nvSpPr>
        <p:spPr>
          <a:xfrm>
            <a:off x="8482527" y="6585630"/>
            <a:ext cx="661481" cy="276999"/>
          </a:xfrm>
          <a:prstGeom prst="rect">
            <a:avLst/>
          </a:prstGeom>
          <a:noFill/>
        </p:spPr>
        <p:txBody>
          <a:bodyPr wrap="square" rtlCol="0">
            <a:spAutoFit/>
          </a:bodyPr>
          <a:lstStyle/>
          <a:p>
            <a:pPr algn="r"/>
            <a:r>
              <a:rPr lang="en-US" sz="1200" dirty="0" smtClean="0">
                <a:solidFill>
                  <a:srgbClr val="FF6600"/>
                </a:solidFill>
              </a:rPr>
              <a:t>2</a:t>
            </a:r>
            <a:endParaRPr lang="en-US" sz="1200" dirty="0">
              <a:solidFill>
                <a:srgbClr val="FF6600"/>
              </a:solidFill>
            </a:endParaRPr>
          </a:p>
        </p:txBody>
      </p:sp>
    </p:spTree>
    <p:extLst>
      <p:ext uri="{BB962C8B-B14F-4D97-AF65-F5344CB8AC3E}">
        <p14:creationId xmlns:p14="http://schemas.microsoft.com/office/powerpoint/2010/main" val="11103124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78946" y="136430"/>
            <a:ext cx="4480560" cy="6563106"/>
            <a:chOff x="2377440" y="136430"/>
            <a:chExt cx="4480560" cy="6563106"/>
          </a:xfrm>
        </p:grpSpPr>
        <p:pic>
          <p:nvPicPr>
            <p:cNvPr id="2050" name="Picture 2" descr="C:\Users\grannis\Documents\dzero\pictures\Booth\2014_06_23_Booth_Beware_of_Dog_580.jpg"/>
            <p:cNvPicPr>
              <a:picLocks noChangeAspect="1" noChangeArrowheads="1"/>
            </p:cNvPicPr>
            <p:nvPr/>
          </p:nvPicPr>
          <p:blipFill rotWithShape="1">
            <a:blip r:embed="rId3">
              <a:extLst>
                <a:ext uri="{28A0092B-C50C-407E-A947-70E740481C1C}">
                  <a14:useLocalDpi xmlns:a14="http://schemas.microsoft.com/office/drawing/2010/main" val="0"/>
                </a:ext>
              </a:extLst>
            </a:blip>
            <a:srcRect l="6120" r="659"/>
            <a:stretch/>
          </p:blipFill>
          <p:spPr bwMode="auto">
            <a:xfrm>
              <a:off x="2377440" y="136430"/>
              <a:ext cx="4480560" cy="65631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06973" y="5854891"/>
              <a:ext cx="559558" cy="369332"/>
            </a:xfrm>
            <a:prstGeom prst="rect">
              <a:avLst/>
            </a:prstGeom>
            <a:noFill/>
            <a:ln w="38100">
              <a:noFill/>
            </a:ln>
          </p:spPr>
          <p:txBody>
            <a:bodyPr wrap="square" rtlCol="0">
              <a:spAutoFit/>
            </a:bodyPr>
            <a:lstStyle/>
            <a:p>
              <a:r>
                <a:rPr lang="en-US" dirty="0" smtClean="0"/>
                <a:t>/</a:t>
              </a:r>
              <a:endParaRPr lang="en-US" dirty="0"/>
            </a:p>
          </p:txBody>
        </p:sp>
      </p:grpSp>
      <p:sp>
        <p:nvSpPr>
          <p:cNvPr id="4" name="TextBox 3"/>
          <p:cNvSpPr txBox="1"/>
          <p:nvPr/>
        </p:nvSpPr>
        <p:spPr>
          <a:xfrm>
            <a:off x="914176" y="1376857"/>
            <a:ext cx="2238233" cy="646331"/>
          </a:xfrm>
          <a:prstGeom prst="rect">
            <a:avLst/>
          </a:prstGeom>
          <a:noFill/>
        </p:spPr>
        <p:txBody>
          <a:bodyPr wrap="square" rtlCol="0">
            <a:spAutoFit/>
          </a:bodyPr>
          <a:lstStyle/>
          <a:p>
            <a:r>
              <a:rPr lang="en-US" sz="3600" dirty="0" smtClean="0">
                <a:solidFill>
                  <a:srgbClr val="FFFF00"/>
                </a:solidFill>
              </a:rPr>
              <a:t>Thanks ! </a:t>
            </a:r>
            <a:endParaRPr lang="en-US" sz="3600" dirty="0">
              <a:solidFill>
                <a:srgbClr val="FFFF00"/>
              </a:solidFill>
            </a:endParaRPr>
          </a:p>
        </p:txBody>
      </p:sp>
    </p:spTree>
    <p:extLst>
      <p:ext uri="{BB962C8B-B14F-4D97-AF65-F5344CB8AC3E}">
        <p14:creationId xmlns:p14="http://schemas.microsoft.com/office/powerpoint/2010/main" val="26743475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6" y="46052"/>
            <a:ext cx="2017723"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Dec. 1983</a:t>
            </a:r>
            <a:endParaRPr lang="en-US" dirty="0">
              <a:solidFill>
                <a:schemeClr val="bg1"/>
              </a:solidFill>
            </a:endParaRPr>
          </a:p>
        </p:txBody>
      </p:sp>
      <p:pic>
        <p:nvPicPr>
          <p:cNvPr id="3" name="Picture 4" descr="83masthea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54" t="4767" r="13668" b="9534"/>
          <a:stretch/>
        </p:blipFill>
        <p:spPr bwMode="auto">
          <a:xfrm>
            <a:off x="5986335" y="1594930"/>
            <a:ext cx="3157665" cy="45102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83-cover"/>
          <p:cNvPicPr>
            <a:picLocks noChangeAspect="1" noChangeArrowheads="1"/>
          </p:cNvPicPr>
          <p:nvPr/>
        </p:nvPicPr>
        <p:blipFill>
          <a:blip r:embed="rId4" cstate="print">
            <a:extLst>
              <a:ext uri="{28A0092B-C50C-407E-A947-70E740481C1C}">
                <a14:useLocalDpi xmlns:a14="http://schemas.microsoft.com/office/drawing/2010/main" val="0"/>
              </a:ext>
            </a:extLst>
          </a:blip>
          <a:srcRect b="3003"/>
          <a:stretch>
            <a:fillRect/>
          </a:stretch>
        </p:blipFill>
        <p:spPr bwMode="auto">
          <a:xfrm>
            <a:off x="7565167" y="46052"/>
            <a:ext cx="1523530" cy="1958975"/>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56902" y="-40780"/>
            <a:ext cx="5018449" cy="707886"/>
          </a:xfrm>
          <a:prstGeom prst="rect">
            <a:avLst/>
          </a:prstGeom>
          <a:noFill/>
        </p:spPr>
        <p:txBody>
          <a:bodyPr wrap="square" rtlCol="0">
            <a:spAutoFit/>
          </a:bodyPr>
          <a:lstStyle/>
          <a:p>
            <a:r>
              <a:rPr lang="en-US" sz="2000" dirty="0" smtClean="0">
                <a:solidFill>
                  <a:srgbClr val="FFFF00"/>
                </a:solidFill>
              </a:rPr>
              <a:t>Proposal (71 physicists, 12 institutions) presented to  PAC.  Rousing ovation, no $$</a:t>
            </a:r>
            <a:endParaRPr lang="en-US" sz="2000" dirty="0">
              <a:solidFill>
                <a:srgbClr val="FFFF00"/>
              </a:solidFill>
            </a:endParaRPr>
          </a:p>
        </p:txBody>
      </p:sp>
      <p:sp>
        <p:nvSpPr>
          <p:cNvPr id="7" name="TextBox 6"/>
          <p:cNvSpPr txBox="1"/>
          <p:nvPr/>
        </p:nvSpPr>
        <p:spPr>
          <a:xfrm>
            <a:off x="182215" y="943278"/>
            <a:ext cx="5352593" cy="1938992"/>
          </a:xfrm>
          <a:prstGeom prst="rect">
            <a:avLst/>
          </a:prstGeom>
          <a:noFill/>
        </p:spPr>
        <p:txBody>
          <a:bodyPr wrap="square" rtlCol="0">
            <a:spAutoFit/>
          </a:bodyPr>
          <a:lstStyle/>
          <a:p>
            <a:r>
              <a:rPr lang="en-US" sz="2000" u="sng" dirty="0" smtClean="0">
                <a:solidFill>
                  <a:srgbClr val="FFFF00"/>
                </a:solidFill>
              </a:rPr>
              <a:t>1983 physics landscape</a:t>
            </a:r>
            <a:r>
              <a:rPr lang="en-US" sz="2000" dirty="0" smtClean="0">
                <a:solidFill>
                  <a:srgbClr val="FFFF00"/>
                </a:solidFill>
              </a:rPr>
              <a:t>:</a:t>
            </a:r>
          </a:p>
          <a:p>
            <a:r>
              <a:rPr lang="en-US" sz="2000" dirty="0" smtClean="0">
                <a:solidFill>
                  <a:srgbClr val="FFFF00"/>
                </a:solidFill>
              </a:rPr>
              <a:t>J/</a:t>
            </a:r>
            <a:r>
              <a:rPr lang="en-US" sz="2000" dirty="0" smtClean="0">
                <a:solidFill>
                  <a:srgbClr val="FFFF00"/>
                </a:solidFill>
                <a:latin typeface="Symbol" panose="05050102010706020507" pitchFamily="18" charset="2"/>
              </a:rPr>
              <a:t>y</a:t>
            </a:r>
            <a:r>
              <a:rPr lang="en-US" sz="2000" dirty="0" smtClean="0">
                <a:solidFill>
                  <a:srgbClr val="FFFF00"/>
                </a:solidFill>
              </a:rPr>
              <a:t> (‘74), SPEAR jets (‘75), open charm (‘76), tau lepton (‘76), Upsilon (‘77), open beauty (‘82), W/Z (‘83), high </a:t>
            </a:r>
            <a:r>
              <a:rPr lang="en-US" sz="2000" dirty="0" err="1" smtClean="0">
                <a:solidFill>
                  <a:srgbClr val="FFFF00"/>
                </a:solidFill>
              </a:rPr>
              <a:t>p</a:t>
            </a:r>
            <a:r>
              <a:rPr lang="en-US" sz="2000" baseline="-25000" dirty="0" err="1" smtClean="0">
                <a:solidFill>
                  <a:srgbClr val="FFFF00"/>
                </a:solidFill>
              </a:rPr>
              <a:t>T</a:t>
            </a:r>
            <a:r>
              <a:rPr lang="en-US" sz="2000" dirty="0" smtClean="0">
                <a:solidFill>
                  <a:srgbClr val="FFFF00"/>
                </a:solidFill>
              </a:rPr>
              <a:t> jets (‘84).  </a:t>
            </a:r>
          </a:p>
          <a:p>
            <a:r>
              <a:rPr lang="en-US" sz="2000" dirty="0">
                <a:solidFill>
                  <a:srgbClr val="FFFF00"/>
                </a:solidFill>
              </a:rPr>
              <a:t> </a:t>
            </a:r>
            <a:r>
              <a:rPr lang="en-US" sz="2000" dirty="0" smtClean="0">
                <a:solidFill>
                  <a:srgbClr val="FFFF00"/>
                </a:solidFill>
              </a:rPr>
              <a:t>    The climate of new discoveries led to some over-optimistic claims – </a:t>
            </a:r>
            <a:r>
              <a:rPr lang="en-US" sz="2000" dirty="0" err="1" smtClean="0">
                <a:solidFill>
                  <a:srgbClr val="FFFF00"/>
                </a:solidFill>
              </a:rPr>
              <a:t>monojets</a:t>
            </a:r>
            <a:r>
              <a:rPr lang="en-US" sz="2000" dirty="0" smtClean="0">
                <a:solidFill>
                  <a:srgbClr val="FFFF00"/>
                </a:solidFill>
              </a:rPr>
              <a:t>, W </a:t>
            </a:r>
            <a:r>
              <a:rPr lang="en-US" sz="2000" b="1" dirty="0">
                <a:solidFill>
                  <a:srgbClr val="FFFF00"/>
                </a:solidFill>
              </a:rPr>
              <a:t>→</a:t>
            </a:r>
            <a:r>
              <a:rPr lang="en-US" sz="2000" dirty="0">
                <a:solidFill>
                  <a:srgbClr val="FFFF00"/>
                </a:solidFill>
              </a:rPr>
              <a:t>t </a:t>
            </a:r>
            <a:r>
              <a:rPr lang="en-US" sz="2000" dirty="0" smtClean="0">
                <a:solidFill>
                  <a:srgbClr val="FFFF00"/>
                </a:solidFill>
              </a:rPr>
              <a:t>b</a:t>
            </a:r>
            <a:endParaRPr lang="en-US" sz="2000" dirty="0">
              <a:solidFill>
                <a:srgbClr val="FFFF00"/>
              </a:solidFill>
            </a:endParaRPr>
          </a:p>
        </p:txBody>
      </p:sp>
      <p:sp>
        <p:nvSpPr>
          <p:cNvPr id="8" name="TextBox 7"/>
          <p:cNvSpPr txBox="1"/>
          <p:nvPr/>
        </p:nvSpPr>
        <p:spPr>
          <a:xfrm>
            <a:off x="86811" y="2979868"/>
            <a:ext cx="5938591" cy="3170099"/>
          </a:xfrm>
          <a:prstGeom prst="rect">
            <a:avLst/>
          </a:prstGeom>
          <a:noFill/>
        </p:spPr>
        <p:txBody>
          <a:bodyPr wrap="square" rtlCol="0">
            <a:spAutoFit/>
          </a:bodyPr>
          <a:lstStyle/>
          <a:p>
            <a:r>
              <a:rPr lang="en-US" sz="2000" u="sng" dirty="0" smtClean="0">
                <a:solidFill>
                  <a:schemeClr val="bg1"/>
                </a:solidFill>
              </a:rPr>
              <a:t>1983 Proposal goals viewed with hindsight</a:t>
            </a:r>
            <a:r>
              <a:rPr lang="en-US" sz="2000" dirty="0" smtClean="0">
                <a:solidFill>
                  <a:schemeClr val="bg1"/>
                </a:solidFill>
              </a:rPr>
              <a:t>:</a:t>
            </a:r>
          </a:p>
          <a:p>
            <a:r>
              <a:rPr lang="en-US" sz="2000" dirty="0" smtClean="0">
                <a:solidFill>
                  <a:schemeClr val="bg1"/>
                </a:solidFill>
              </a:rPr>
              <a:t>   </a:t>
            </a:r>
            <a:r>
              <a:rPr lang="en-US" sz="2000" dirty="0" smtClean="0">
                <a:solidFill>
                  <a:srgbClr val="FFFF00"/>
                </a:solidFill>
              </a:rPr>
              <a:t>(     </a:t>
            </a:r>
            <a:r>
              <a:rPr lang="en-US" sz="1400" dirty="0" smtClean="0">
                <a:solidFill>
                  <a:srgbClr val="FFFF00"/>
                </a:solidFill>
              </a:rPr>
              <a:t>better than expected </a:t>
            </a:r>
            <a:r>
              <a:rPr lang="en-US" sz="2000" dirty="0" smtClean="0">
                <a:solidFill>
                  <a:srgbClr val="FFFF00"/>
                </a:solidFill>
              </a:rPr>
              <a:t>)</a:t>
            </a:r>
            <a:r>
              <a:rPr lang="en-US" sz="1400" dirty="0" smtClean="0">
                <a:solidFill>
                  <a:srgbClr val="FFFF00"/>
                </a:solidFill>
              </a:rPr>
              <a:t>   </a:t>
            </a:r>
            <a:r>
              <a:rPr lang="en-US" sz="2000" dirty="0" smtClean="0">
                <a:solidFill>
                  <a:srgbClr val="FFFF00"/>
                </a:solidFill>
              </a:rPr>
              <a:t>(    </a:t>
            </a:r>
            <a:r>
              <a:rPr lang="en-US" sz="1400" dirty="0" smtClean="0">
                <a:solidFill>
                  <a:srgbClr val="FFFF00"/>
                </a:solidFill>
              </a:rPr>
              <a:t>did it  </a:t>
            </a:r>
            <a:r>
              <a:rPr lang="en-US" sz="2000" dirty="0" smtClean="0">
                <a:solidFill>
                  <a:srgbClr val="FFFF00"/>
                </a:solidFill>
              </a:rPr>
              <a:t>)   (    </a:t>
            </a:r>
            <a:r>
              <a:rPr lang="en-US" sz="1400" dirty="0">
                <a:solidFill>
                  <a:srgbClr val="FFFF00"/>
                </a:solidFill>
              </a:rPr>
              <a:t>didn’t do</a:t>
            </a:r>
            <a:r>
              <a:rPr lang="en-US" sz="2000" dirty="0">
                <a:solidFill>
                  <a:srgbClr val="FFFF00"/>
                </a:solidFill>
              </a:rPr>
              <a:t> )</a:t>
            </a:r>
            <a:r>
              <a:rPr lang="en-US" sz="2000" dirty="0" smtClean="0">
                <a:solidFill>
                  <a:schemeClr val="bg1"/>
                </a:solidFill>
              </a:rPr>
              <a:t> </a:t>
            </a:r>
          </a:p>
          <a:p>
            <a:endParaRPr lang="en-US" sz="2000" dirty="0" smtClean="0">
              <a:solidFill>
                <a:schemeClr val="bg1"/>
              </a:solidFill>
            </a:endParaRPr>
          </a:p>
          <a:p>
            <a:pPr marL="342900" indent="-342900">
              <a:buClr>
                <a:srgbClr val="FF0000"/>
              </a:buClr>
              <a:buFont typeface="Wingdings" panose="05000000000000000000" pitchFamily="2" charset="2"/>
              <a:buChar char="Ø"/>
            </a:pPr>
            <a:r>
              <a:rPr lang="en-US" sz="2000" dirty="0" err="1" smtClean="0">
                <a:solidFill>
                  <a:schemeClr val="bg1"/>
                </a:solidFill>
                <a:latin typeface="Symbol" panose="05050102010706020507" pitchFamily="18" charset="2"/>
              </a:rPr>
              <a:t>d</a:t>
            </a:r>
            <a:r>
              <a:rPr lang="en-US" sz="2000" dirty="0" err="1" smtClean="0">
                <a:solidFill>
                  <a:schemeClr val="bg1"/>
                </a:solidFill>
              </a:rPr>
              <a:t>m</a:t>
            </a:r>
            <a:r>
              <a:rPr lang="en-US" sz="2000" baseline="-25000" dirty="0" err="1" smtClean="0">
                <a:solidFill>
                  <a:schemeClr val="bg1"/>
                </a:solidFill>
              </a:rPr>
              <a:t>W</a:t>
            </a:r>
            <a:r>
              <a:rPr lang="en-US" sz="2000" dirty="0" smtClean="0">
                <a:solidFill>
                  <a:schemeClr val="bg1"/>
                </a:solidFill>
              </a:rPr>
              <a:t> = 400 MeV   </a:t>
            </a:r>
            <a:endParaRPr lang="en-US" sz="2000" b="1" dirty="0" smtClean="0">
              <a:solidFill>
                <a:srgbClr val="FF0000"/>
              </a:solidFill>
              <a:latin typeface="Rockwell Extra Bold" panose="02060903040505020403" pitchFamily="18" charset="0"/>
            </a:endParaRPr>
          </a:p>
          <a:p>
            <a:pPr marL="342900" indent="-342900">
              <a:buClr>
                <a:srgbClr val="FF0000"/>
              </a:buClr>
              <a:buFont typeface="Wingdings" panose="05000000000000000000" pitchFamily="2" charset="2"/>
              <a:buChar char="Ø"/>
            </a:pPr>
            <a:r>
              <a:rPr lang="en-US" sz="2000" dirty="0" smtClean="0">
                <a:solidFill>
                  <a:schemeClr val="bg1"/>
                </a:solidFill>
                <a:latin typeface="Symbol" panose="05050102010706020507" pitchFamily="18" charset="2"/>
              </a:rPr>
              <a:t>d</a:t>
            </a:r>
            <a:r>
              <a:rPr lang="en-US" sz="2000" dirty="0" smtClean="0">
                <a:solidFill>
                  <a:schemeClr val="bg1"/>
                </a:solidFill>
              </a:rPr>
              <a:t>sin</a:t>
            </a:r>
            <a:r>
              <a:rPr lang="en-US" sz="2000" baseline="30000" dirty="0" smtClean="0">
                <a:solidFill>
                  <a:schemeClr val="bg1"/>
                </a:solidFill>
              </a:rPr>
              <a:t>2</a:t>
            </a:r>
            <a:r>
              <a:rPr lang="en-US" sz="2000" dirty="0" smtClean="0">
                <a:solidFill>
                  <a:schemeClr val="bg1"/>
                </a:solidFill>
                <a:latin typeface="Symbol" panose="05050102010706020507" pitchFamily="18" charset="2"/>
              </a:rPr>
              <a:t>q</a:t>
            </a:r>
            <a:r>
              <a:rPr lang="en-US" sz="2000" baseline="-25000" dirty="0" smtClean="0">
                <a:solidFill>
                  <a:schemeClr val="bg1"/>
                </a:solidFill>
              </a:rPr>
              <a:t>W</a:t>
            </a:r>
            <a:r>
              <a:rPr lang="en-US" sz="2000" dirty="0" smtClean="0">
                <a:solidFill>
                  <a:schemeClr val="bg1"/>
                </a:solidFill>
              </a:rPr>
              <a:t> = 0.0025</a:t>
            </a:r>
          </a:p>
          <a:p>
            <a:pPr marL="342900" indent="-342900">
              <a:buClr>
                <a:srgbClr val="FF0000"/>
              </a:buClr>
              <a:buFont typeface="Wingdings" panose="05000000000000000000" pitchFamily="2" charset="2"/>
              <a:buChar char="Ø"/>
            </a:pPr>
            <a:r>
              <a:rPr lang="en-US" sz="2000" dirty="0" smtClean="0">
                <a:solidFill>
                  <a:schemeClr val="bg1"/>
                </a:solidFill>
              </a:rPr>
              <a:t>Explore narrow </a:t>
            </a:r>
            <a:r>
              <a:rPr lang="en-US" sz="2000" dirty="0" err="1" smtClean="0">
                <a:solidFill>
                  <a:schemeClr val="bg1"/>
                </a:solidFill>
              </a:rPr>
              <a:t>Z</a:t>
            </a:r>
            <a:r>
              <a:rPr lang="en-US" sz="2000" dirty="0" err="1" smtClean="0">
                <a:solidFill>
                  <a:schemeClr val="bg1"/>
                </a:solidFill>
                <a:latin typeface="Symbol" panose="05050102010706020507" pitchFamily="18" charset="2"/>
              </a:rPr>
              <a:t>g</a:t>
            </a:r>
            <a:r>
              <a:rPr lang="en-US" sz="2000" dirty="0" smtClean="0">
                <a:solidFill>
                  <a:schemeClr val="bg1"/>
                </a:solidFill>
              </a:rPr>
              <a:t>/</a:t>
            </a:r>
            <a:r>
              <a:rPr lang="en-US" sz="2000" dirty="0" err="1" smtClean="0">
                <a:solidFill>
                  <a:schemeClr val="bg1"/>
                </a:solidFill>
              </a:rPr>
              <a:t>W</a:t>
            </a:r>
            <a:r>
              <a:rPr lang="en-US" sz="2000" dirty="0" err="1" smtClean="0">
                <a:solidFill>
                  <a:schemeClr val="bg1"/>
                </a:solidFill>
                <a:latin typeface="Symbol" panose="05050102010706020507" pitchFamily="18" charset="2"/>
              </a:rPr>
              <a:t>g</a:t>
            </a:r>
            <a:r>
              <a:rPr lang="en-US" sz="2000" dirty="0" smtClean="0">
                <a:solidFill>
                  <a:schemeClr val="bg1"/>
                </a:solidFill>
              </a:rPr>
              <a:t> states (UA2 hints)</a:t>
            </a:r>
          </a:p>
          <a:p>
            <a:pPr marL="342900" indent="-342900">
              <a:buClr>
                <a:srgbClr val="FF0000"/>
              </a:buClr>
              <a:buFont typeface="Wingdings" panose="05000000000000000000" pitchFamily="2" charset="2"/>
              <a:buChar char="Ø"/>
            </a:pPr>
            <a:r>
              <a:rPr lang="en-US" sz="2000" dirty="0" smtClean="0">
                <a:solidFill>
                  <a:schemeClr val="bg1"/>
                </a:solidFill>
              </a:rPr>
              <a:t>W </a:t>
            </a:r>
            <a:r>
              <a:rPr lang="en-US" sz="2000" dirty="0" err="1" smtClean="0">
                <a:solidFill>
                  <a:schemeClr val="bg1"/>
                </a:solidFill>
              </a:rPr>
              <a:t>chg</a:t>
            </a:r>
            <a:r>
              <a:rPr lang="en-US" sz="2000" dirty="0" smtClean="0">
                <a:solidFill>
                  <a:schemeClr val="bg1"/>
                </a:solidFill>
              </a:rPr>
              <a:t> </a:t>
            </a:r>
            <a:r>
              <a:rPr lang="en-US" sz="2000" dirty="0" err="1" smtClean="0">
                <a:solidFill>
                  <a:schemeClr val="bg1"/>
                </a:solidFill>
              </a:rPr>
              <a:t>asym</a:t>
            </a:r>
            <a:r>
              <a:rPr lang="en-US" sz="2000" dirty="0" smtClean="0">
                <a:solidFill>
                  <a:schemeClr val="bg1"/>
                </a:solidFill>
              </a:rPr>
              <a:t>    , </a:t>
            </a:r>
            <a:r>
              <a:rPr lang="en-US" sz="2000" dirty="0" err="1" smtClean="0">
                <a:solidFill>
                  <a:schemeClr val="bg1"/>
                </a:solidFill>
              </a:rPr>
              <a:t>aTGC</a:t>
            </a:r>
            <a:r>
              <a:rPr lang="en-US" sz="2000" dirty="0" smtClean="0">
                <a:solidFill>
                  <a:schemeClr val="bg1"/>
                </a:solidFill>
              </a:rPr>
              <a:t>    , W/</a:t>
            </a:r>
            <a:r>
              <a:rPr lang="en-US" sz="2000" dirty="0" err="1" smtClean="0">
                <a:solidFill>
                  <a:schemeClr val="bg1"/>
                </a:solidFill>
              </a:rPr>
              <a:t>Z→qq</a:t>
            </a:r>
            <a:r>
              <a:rPr lang="en-US" sz="2000" dirty="0" smtClean="0">
                <a:solidFill>
                  <a:schemeClr val="bg1"/>
                </a:solidFill>
              </a:rPr>
              <a:t> </a:t>
            </a:r>
          </a:p>
          <a:p>
            <a:pPr marL="342900" indent="-342900">
              <a:buClr>
                <a:srgbClr val="FF0000"/>
              </a:buClr>
              <a:buFont typeface="Wingdings" panose="05000000000000000000" pitchFamily="2" charset="2"/>
              <a:buChar char="Ø"/>
            </a:pPr>
            <a:r>
              <a:rPr lang="en-US" sz="2000" dirty="0" smtClean="0">
                <a:solidFill>
                  <a:schemeClr val="bg1"/>
                </a:solidFill>
              </a:rPr>
              <a:t>Study jets to </a:t>
            </a:r>
            <a:r>
              <a:rPr lang="en-US" sz="2000" dirty="0" err="1" smtClean="0">
                <a:solidFill>
                  <a:schemeClr val="bg1"/>
                </a:solidFill>
              </a:rPr>
              <a:t>p</a:t>
            </a:r>
            <a:r>
              <a:rPr lang="en-US" sz="2000" baseline="-25000" dirty="0" err="1" smtClean="0">
                <a:solidFill>
                  <a:schemeClr val="bg1"/>
                </a:solidFill>
              </a:rPr>
              <a:t>T</a:t>
            </a:r>
            <a:r>
              <a:rPr lang="en-US" sz="2000" dirty="0" smtClean="0">
                <a:solidFill>
                  <a:schemeClr val="bg1"/>
                </a:solidFill>
              </a:rPr>
              <a:t>=500 GeV</a:t>
            </a:r>
          </a:p>
          <a:p>
            <a:pPr marL="342900" indent="-342900">
              <a:buClr>
                <a:srgbClr val="FF0000"/>
              </a:buClr>
              <a:buFont typeface="Wingdings" panose="05000000000000000000" pitchFamily="2" charset="2"/>
              <a:buChar char="Ø"/>
            </a:pPr>
            <a:r>
              <a:rPr lang="en-US" sz="2000" dirty="0" err="1" smtClean="0">
                <a:solidFill>
                  <a:schemeClr val="bg1"/>
                </a:solidFill>
                <a:latin typeface="Symbol" panose="05050102010706020507" pitchFamily="18" charset="2"/>
              </a:rPr>
              <a:t>a</a:t>
            </a:r>
            <a:r>
              <a:rPr lang="en-US" sz="2000" baseline="-25000" dirty="0" err="1" smtClean="0">
                <a:solidFill>
                  <a:schemeClr val="bg1"/>
                </a:solidFill>
              </a:rPr>
              <a:t>S</a:t>
            </a:r>
            <a:r>
              <a:rPr lang="en-US" sz="2000" dirty="0" smtClean="0">
                <a:solidFill>
                  <a:schemeClr val="bg1"/>
                </a:solidFill>
              </a:rPr>
              <a:t> from 3/2 jet ratio</a:t>
            </a:r>
          </a:p>
          <a:p>
            <a:pPr marL="342900" indent="-342900">
              <a:buClr>
                <a:srgbClr val="FF0000"/>
              </a:buClr>
              <a:buFont typeface="Wingdings" panose="05000000000000000000" pitchFamily="2" charset="2"/>
              <a:buChar char="Ø"/>
            </a:pPr>
            <a:r>
              <a:rPr lang="en-US" sz="2000" dirty="0" smtClean="0">
                <a:solidFill>
                  <a:schemeClr val="bg1"/>
                </a:solidFill>
              </a:rPr>
              <a:t>Single </a:t>
            </a:r>
            <a:r>
              <a:rPr lang="en-US" sz="2000" dirty="0" smtClean="0">
                <a:solidFill>
                  <a:schemeClr val="bg1"/>
                </a:solidFill>
                <a:latin typeface="Symbol" panose="05050102010706020507" pitchFamily="18" charset="2"/>
              </a:rPr>
              <a:t>g</a:t>
            </a:r>
            <a:r>
              <a:rPr lang="en-US" sz="2000" dirty="0" smtClean="0">
                <a:solidFill>
                  <a:schemeClr val="bg1"/>
                </a:solidFill>
              </a:rPr>
              <a:t>, </a:t>
            </a:r>
            <a:r>
              <a:rPr lang="en-US" sz="2000" dirty="0" smtClean="0">
                <a:solidFill>
                  <a:schemeClr val="bg1"/>
                </a:solidFill>
                <a:latin typeface="Symbol" panose="05050102010706020507" pitchFamily="18" charset="2"/>
              </a:rPr>
              <a:t>gg</a:t>
            </a:r>
          </a:p>
        </p:txBody>
      </p:sp>
      <p:sp>
        <p:nvSpPr>
          <p:cNvPr id="9" name="TextBox 8"/>
          <p:cNvSpPr txBox="1"/>
          <p:nvPr/>
        </p:nvSpPr>
        <p:spPr>
          <a:xfrm>
            <a:off x="47744" y="6059557"/>
            <a:ext cx="9233908" cy="984885"/>
          </a:xfrm>
          <a:prstGeom prst="rect">
            <a:avLst/>
          </a:prstGeom>
          <a:noFill/>
        </p:spPr>
        <p:txBody>
          <a:bodyPr wrap="square" rtlCol="0">
            <a:spAutoFit/>
          </a:bodyPr>
          <a:lstStyle/>
          <a:p>
            <a:pPr marL="342900" indent="-342900">
              <a:buClr>
                <a:srgbClr val="FF0000"/>
              </a:buClr>
              <a:buFont typeface="Wingdings" panose="05000000000000000000" pitchFamily="2" charset="2"/>
              <a:buChar char="Ø"/>
            </a:pPr>
            <a:r>
              <a:rPr lang="en-US" sz="2000" dirty="0">
                <a:solidFill>
                  <a:schemeClr val="bg1"/>
                </a:solidFill>
              </a:rPr>
              <a:t>No </a:t>
            </a:r>
            <a:r>
              <a:rPr lang="en-US" sz="2000" dirty="0" smtClean="0">
                <a:solidFill>
                  <a:schemeClr val="bg1"/>
                </a:solidFill>
              </a:rPr>
              <a:t>mention </a:t>
            </a:r>
            <a:r>
              <a:rPr lang="en-US" sz="2000" dirty="0">
                <a:solidFill>
                  <a:schemeClr val="bg1"/>
                </a:solidFill>
              </a:rPr>
              <a:t>of </a:t>
            </a:r>
            <a:r>
              <a:rPr lang="en-US" sz="2000" dirty="0" smtClean="0">
                <a:solidFill>
                  <a:schemeClr val="bg1"/>
                </a:solidFill>
              </a:rPr>
              <a:t>top, </a:t>
            </a:r>
            <a:r>
              <a:rPr lang="en-US" sz="2000" dirty="0">
                <a:solidFill>
                  <a:schemeClr val="bg1"/>
                </a:solidFill>
              </a:rPr>
              <a:t>but </a:t>
            </a:r>
            <a:r>
              <a:rPr lang="en-US" sz="2000" dirty="0" smtClean="0">
                <a:solidFill>
                  <a:schemeClr val="bg1"/>
                </a:solidFill>
              </a:rPr>
              <a:t>‘heavy </a:t>
            </a:r>
            <a:r>
              <a:rPr lang="en-US" sz="2000" dirty="0">
                <a:solidFill>
                  <a:schemeClr val="bg1"/>
                </a:solidFill>
              </a:rPr>
              <a:t>quarks in Q →</a:t>
            </a:r>
            <a:r>
              <a:rPr lang="en-US" sz="2000" dirty="0" err="1" smtClean="0">
                <a:solidFill>
                  <a:schemeClr val="bg1"/>
                </a:solidFill>
              </a:rPr>
              <a:t>Wq</a:t>
            </a:r>
            <a:r>
              <a:rPr lang="en-US" sz="2000" dirty="0" smtClean="0">
                <a:solidFill>
                  <a:schemeClr val="bg1"/>
                </a:solidFill>
              </a:rPr>
              <a:t> to 120 GeV’!      </a:t>
            </a:r>
            <a:r>
              <a:rPr lang="en-US" sz="2000" dirty="0" smtClean="0">
                <a:solidFill>
                  <a:srgbClr val="FFFF00"/>
                </a:solidFill>
              </a:rPr>
              <a:t>(top)</a:t>
            </a:r>
          </a:p>
          <a:p>
            <a:pPr marL="342900" indent="-342900">
              <a:buClr>
                <a:srgbClr val="FF0000"/>
              </a:buClr>
              <a:buFont typeface="Wingdings" panose="05000000000000000000" pitchFamily="2" charset="2"/>
              <a:buChar char="Ø"/>
            </a:pPr>
            <a:r>
              <a:rPr lang="en-US" sz="2000" dirty="0">
                <a:solidFill>
                  <a:schemeClr val="bg1"/>
                </a:solidFill>
              </a:rPr>
              <a:t>Discover the quark gluon plasma</a:t>
            </a:r>
          </a:p>
          <a:p>
            <a:pPr>
              <a:buClr>
                <a:srgbClr val="FF0000"/>
              </a:buClr>
            </a:pPr>
            <a:r>
              <a:rPr lang="en-US" dirty="0" smtClean="0">
                <a:solidFill>
                  <a:srgbClr val="FFFF00"/>
                </a:solidFill>
              </a:rPr>
              <a:t>  </a:t>
            </a:r>
            <a:endParaRPr lang="en-US" dirty="0">
              <a:solidFill>
                <a:srgbClr val="FFFF00"/>
              </a:solidFill>
            </a:endParaRPr>
          </a:p>
        </p:txBody>
      </p:sp>
      <p:sp>
        <p:nvSpPr>
          <p:cNvPr id="27" name="Multiply 26"/>
          <p:cNvSpPr>
            <a:spLocks/>
          </p:cNvSpPr>
          <p:nvPr/>
        </p:nvSpPr>
        <p:spPr>
          <a:xfrm>
            <a:off x="4017430" y="3416702"/>
            <a:ext cx="261539" cy="29201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28" name="Lightning Bolt 27"/>
          <p:cNvSpPr>
            <a:spLocks noChangeAspect="1"/>
          </p:cNvSpPr>
          <p:nvPr/>
        </p:nvSpPr>
        <p:spPr>
          <a:xfrm flipH="1">
            <a:off x="2822817" y="3367140"/>
            <a:ext cx="246938" cy="305991"/>
          </a:xfrm>
          <a:prstGeom prst="lightningBol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60812" y="3960373"/>
            <a:ext cx="971800" cy="400110"/>
          </a:xfrm>
          <a:prstGeom prst="rect">
            <a:avLst/>
          </a:prstGeom>
          <a:noFill/>
          <a:ln>
            <a:solidFill>
              <a:srgbClr val="FF0000"/>
            </a:solidFill>
          </a:ln>
        </p:spPr>
        <p:txBody>
          <a:bodyPr wrap="square" rtlCol="0">
            <a:spAutoFit/>
          </a:bodyPr>
          <a:lstStyle/>
          <a:p>
            <a:pPr algn="ctr"/>
            <a:r>
              <a:rPr lang="en-US" sz="2000" dirty="0" smtClean="0">
                <a:solidFill>
                  <a:srgbClr val="FFFF00"/>
                </a:solidFill>
              </a:rPr>
              <a:t>5 pb</a:t>
            </a:r>
            <a:r>
              <a:rPr lang="en-US" sz="2000" baseline="30000" dirty="0" smtClean="0">
                <a:solidFill>
                  <a:srgbClr val="FFFF00"/>
                </a:solidFill>
                <a:latin typeface="Symbol" panose="05050102010706020507" pitchFamily="18" charset="2"/>
              </a:rPr>
              <a:t>-1</a:t>
            </a:r>
            <a:endParaRPr lang="en-US" sz="2000" baseline="30000" dirty="0">
              <a:solidFill>
                <a:srgbClr val="FFFF00"/>
              </a:solidFill>
              <a:latin typeface="Symbol" panose="05050102010706020507" pitchFamily="18" charset="2"/>
            </a:endParaRPr>
          </a:p>
        </p:txBody>
      </p:sp>
      <p:sp>
        <p:nvSpPr>
          <p:cNvPr id="10" name="5-Point Star 9"/>
          <p:cNvSpPr/>
          <p:nvPr/>
        </p:nvSpPr>
        <p:spPr>
          <a:xfrm>
            <a:off x="2508839" y="3951118"/>
            <a:ext cx="289854" cy="265125"/>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433710" y="3369866"/>
            <a:ext cx="289854" cy="265125"/>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2511336" y="4268408"/>
            <a:ext cx="289854" cy="265125"/>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7530255" y="6116525"/>
            <a:ext cx="289854" cy="265125"/>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Multiply 30"/>
          <p:cNvSpPr>
            <a:spLocks/>
          </p:cNvSpPr>
          <p:nvPr/>
        </p:nvSpPr>
        <p:spPr>
          <a:xfrm>
            <a:off x="4979297" y="4588427"/>
            <a:ext cx="261539" cy="29201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3" name="Lightning Bolt 32"/>
          <p:cNvSpPr>
            <a:spLocks noChangeAspect="1"/>
          </p:cNvSpPr>
          <p:nvPr/>
        </p:nvSpPr>
        <p:spPr>
          <a:xfrm flipH="1">
            <a:off x="1882278" y="4894606"/>
            <a:ext cx="246938" cy="305991"/>
          </a:xfrm>
          <a:prstGeom prst="lightningBol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ightning Bolt 33"/>
          <p:cNvSpPr>
            <a:spLocks noChangeAspect="1"/>
          </p:cNvSpPr>
          <p:nvPr/>
        </p:nvSpPr>
        <p:spPr>
          <a:xfrm flipH="1">
            <a:off x="2904105" y="4912096"/>
            <a:ext cx="246938" cy="305991"/>
          </a:xfrm>
          <a:prstGeom prst="lightningBol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ightning Bolt 34"/>
          <p:cNvSpPr>
            <a:spLocks noChangeAspect="1"/>
          </p:cNvSpPr>
          <p:nvPr/>
        </p:nvSpPr>
        <p:spPr>
          <a:xfrm flipH="1">
            <a:off x="4435598" y="4929586"/>
            <a:ext cx="246938" cy="305991"/>
          </a:xfrm>
          <a:prstGeom prst="lightningBol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p:cNvSpPr/>
          <p:nvPr/>
        </p:nvSpPr>
        <p:spPr>
          <a:xfrm>
            <a:off x="3425736" y="5227780"/>
            <a:ext cx="289854" cy="265125"/>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ightning Bolt 36"/>
          <p:cNvSpPr>
            <a:spLocks noChangeAspect="1"/>
          </p:cNvSpPr>
          <p:nvPr/>
        </p:nvSpPr>
        <p:spPr>
          <a:xfrm flipH="1">
            <a:off x="2754203" y="5511696"/>
            <a:ext cx="246938" cy="305991"/>
          </a:xfrm>
          <a:prstGeom prst="lightningBol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ightning Bolt 37"/>
          <p:cNvSpPr>
            <a:spLocks noChangeAspect="1"/>
          </p:cNvSpPr>
          <p:nvPr/>
        </p:nvSpPr>
        <p:spPr>
          <a:xfrm flipH="1">
            <a:off x="1737376" y="5843976"/>
            <a:ext cx="246938" cy="305991"/>
          </a:xfrm>
          <a:prstGeom prst="lightningBol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ultiply 38"/>
          <p:cNvSpPr>
            <a:spLocks/>
          </p:cNvSpPr>
          <p:nvPr/>
        </p:nvSpPr>
        <p:spPr>
          <a:xfrm>
            <a:off x="4146023" y="6436470"/>
            <a:ext cx="261539" cy="29201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24" name="TextBox 23"/>
          <p:cNvSpPr txBox="1"/>
          <p:nvPr/>
        </p:nvSpPr>
        <p:spPr>
          <a:xfrm>
            <a:off x="8465516" y="6581001"/>
            <a:ext cx="661481" cy="276999"/>
          </a:xfrm>
          <a:prstGeom prst="rect">
            <a:avLst/>
          </a:prstGeom>
          <a:noFill/>
        </p:spPr>
        <p:txBody>
          <a:bodyPr wrap="square" rtlCol="0">
            <a:spAutoFit/>
          </a:bodyPr>
          <a:lstStyle/>
          <a:p>
            <a:pPr algn="r"/>
            <a:r>
              <a:rPr lang="en-US" sz="1200" dirty="0" smtClean="0">
                <a:solidFill>
                  <a:srgbClr val="FF6600"/>
                </a:solidFill>
              </a:rPr>
              <a:t>34</a:t>
            </a:r>
            <a:endParaRPr lang="en-US" sz="1200" dirty="0">
              <a:solidFill>
                <a:srgbClr val="FF6600"/>
              </a:solidFill>
            </a:endParaRPr>
          </a:p>
        </p:txBody>
      </p:sp>
    </p:spTree>
    <p:extLst>
      <p:ext uri="{BB962C8B-B14F-4D97-AF65-F5344CB8AC3E}">
        <p14:creationId xmlns:p14="http://schemas.microsoft.com/office/powerpoint/2010/main" val="497813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775" y="46052"/>
            <a:ext cx="3911069"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Dec. 1983 proposal</a:t>
            </a:r>
            <a:endParaRPr lang="en-US" dirty="0">
              <a:solidFill>
                <a:schemeClr val="bg1"/>
              </a:solidFill>
            </a:endParaRPr>
          </a:p>
        </p:txBody>
      </p:sp>
      <p:pic>
        <p:nvPicPr>
          <p:cNvPr id="6" name="Picture 7" descr="83layout_qua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77" t="17056" r="11449" b="18489"/>
          <a:stretch/>
        </p:blipFill>
        <p:spPr bwMode="auto">
          <a:xfrm>
            <a:off x="3078400" y="2115905"/>
            <a:ext cx="3100306" cy="32306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83_endview mu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09" t="15056" r="7697" b="12590"/>
          <a:stretch/>
        </p:blipFill>
        <p:spPr bwMode="auto">
          <a:xfrm>
            <a:off x="6559431" y="454253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83_tracklayou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15" t="24170" r="33180" b="9505"/>
          <a:stretch/>
        </p:blipFill>
        <p:spPr bwMode="auto">
          <a:xfrm>
            <a:off x="69917" y="4864498"/>
            <a:ext cx="2609627" cy="17849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40971" y="3575625"/>
            <a:ext cx="1438573" cy="369332"/>
          </a:xfrm>
          <a:prstGeom prst="rect">
            <a:avLst/>
          </a:prstGeom>
          <a:noFill/>
        </p:spPr>
        <p:txBody>
          <a:bodyPr wrap="square" rtlCol="0">
            <a:spAutoFit/>
          </a:bodyPr>
          <a:lstStyle/>
          <a:p>
            <a:r>
              <a:rPr lang="en-US" dirty="0" smtClean="0"/>
              <a:t>L</a:t>
            </a:r>
            <a:endParaRPr lang="en-US" dirty="0"/>
          </a:p>
        </p:txBody>
      </p:sp>
      <p:sp>
        <p:nvSpPr>
          <p:cNvPr id="10" name="TextBox 9"/>
          <p:cNvSpPr txBox="1"/>
          <p:nvPr/>
        </p:nvSpPr>
        <p:spPr>
          <a:xfrm>
            <a:off x="5031784" y="4881195"/>
            <a:ext cx="1643124" cy="369332"/>
          </a:xfrm>
          <a:prstGeom prst="rect">
            <a:avLst/>
          </a:prstGeom>
          <a:noFill/>
        </p:spPr>
        <p:txBody>
          <a:bodyPr wrap="square" rtlCol="0">
            <a:spAutoFit/>
          </a:bodyPr>
          <a:lstStyle/>
          <a:p>
            <a:r>
              <a:rPr lang="en-US" b="1" dirty="0" smtClean="0">
                <a:solidFill>
                  <a:srgbClr val="FF0000"/>
                </a:solidFill>
              </a:rPr>
              <a:t>Half Layout</a:t>
            </a:r>
            <a:endParaRPr lang="en-US" b="1" dirty="0">
              <a:solidFill>
                <a:srgbClr val="FF0000"/>
              </a:solidFill>
            </a:endParaRPr>
          </a:p>
        </p:txBody>
      </p:sp>
      <p:sp>
        <p:nvSpPr>
          <p:cNvPr id="11" name="TextBox 10"/>
          <p:cNvSpPr txBox="1"/>
          <p:nvPr/>
        </p:nvSpPr>
        <p:spPr>
          <a:xfrm>
            <a:off x="7170895" y="3911291"/>
            <a:ext cx="2195625" cy="646331"/>
          </a:xfrm>
          <a:prstGeom prst="rect">
            <a:avLst/>
          </a:prstGeom>
          <a:noFill/>
        </p:spPr>
        <p:txBody>
          <a:bodyPr wrap="square" rtlCol="0">
            <a:spAutoFit/>
          </a:bodyPr>
          <a:lstStyle/>
          <a:p>
            <a:r>
              <a:rPr lang="en-US" dirty="0">
                <a:solidFill>
                  <a:srgbClr val="FF0000"/>
                </a:solidFill>
              </a:rPr>
              <a:t>O</a:t>
            </a:r>
            <a:r>
              <a:rPr lang="en-US" dirty="0" smtClean="0">
                <a:solidFill>
                  <a:srgbClr val="FF0000"/>
                </a:solidFill>
              </a:rPr>
              <a:t>ctagonal calorimeter/muon</a:t>
            </a:r>
            <a:endParaRPr lang="en-US" dirty="0">
              <a:solidFill>
                <a:srgbClr val="FF0000"/>
              </a:solidFill>
            </a:endParaRPr>
          </a:p>
        </p:txBody>
      </p:sp>
      <p:sp>
        <p:nvSpPr>
          <p:cNvPr id="12" name="TextBox 11"/>
          <p:cNvSpPr txBox="1"/>
          <p:nvPr/>
        </p:nvSpPr>
        <p:spPr>
          <a:xfrm>
            <a:off x="87087" y="4218167"/>
            <a:ext cx="2607128" cy="646331"/>
          </a:xfrm>
          <a:prstGeom prst="rect">
            <a:avLst/>
          </a:prstGeom>
          <a:noFill/>
        </p:spPr>
        <p:txBody>
          <a:bodyPr wrap="square" rtlCol="0">
            <a:spAutoFit/>
          </a:bodyPr>
          <a:lstStyle/>
          <a:p>
            <a:r>
              <a:rPr lang="en-US" dirty="0" smtClean="0">
                <a:solidFill>
                  <a:srgbClr val="FF0000"/>
                </a:solidFill>
              </a:rPr>
              <a:t>Inner/outer Drift </a:t>
            </a:r>
            <a:r>
              <a:rPr lang="en-US" dirty="0" err="1" smtClean="0">
                <a:solidFill>
                  <a:srgbClr val="FF0000"/>
                </a:solidFill>
              </a:rPr>
              <a:t>Ch’s</a:t>
            </a:r>
            <a:r>
              <a:rPr lang="en-US" dirty="0" smtClean="0">
                <a:solidFill>
                  <a:srgbClr val="FF0000"/>
                </a:solidFill>
              </a:rPr>
              <a:t> with TRDs between</a:t>
            </a:r>
            <a:endParaRPr lang="en-US" dirty="0">
              <a:solidFill>
                <a:srgbClr val="FF0000"/>
              </a:solidFill>
            </a:endParaRPr>
          </a:p>
        </p:txBody>
      </p:sp>
      <p:sp>
        <p:nvSpPr>
          <p:cNvPr id="13" name="TextBox 12"/>
          <p:cNvSpPr txBox="1"/>
          <p:nvPr/>
        </p:nvSpPr>
        <p:spPr>
          <a:xfrm>
            <a:off x="4112384" y="-9270"/>
            <a:ext cx="3278119" cy="1015663"/>
          </a:xfrm>
          <a:prstGeom prst="rect">
            <a:avLst/>
          </a:prstGeom>
          <a:noFill/>
        </p:spPr>
        <p:txBody>
          <a:bodyPr wrap="square" rtlCol="0">
            <a:spAutoFit/>
          </a:bodyPr>
          <a:lstStyle/>
          <a:p>
            <a:r>
              <a:rPr lang="en-US" sz="2000" dirty="0" smtClean="0">
                <a:solidFill>
                  <a:srgbClr val="FFFF00"/>
                </a:solidFill>
              </a:rPr>
              <a:t>No engineers, just physicists drawing lines on paper.</a:t>
            </a:r>
          </a:p>
          <a:p>
            <a:endParaRPr lang="en-US" sz="2000" dirty="0" smtClean="0">
              <a:solidFill>
                <a:srgbClr val="FFFF00"/>
              </a:solidFill>
            </a:endParaRPr>
          </a:p>
        </p:txBody>
      </p:sp>
      <p:pic>
        <p:nvPicPr>
          <p:cNvPr id="14" name="Picture 6" descr="83_ED_pla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770" t="8368" r="42867" b="30680"/>
          <a:stretch/>
        </p:blipFill>
        <p:spPr bwMode="auto">
          <a:xfrm>
            <a:off x="7724476" y="21388"/>
            <a:ext cx="128016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descr="83-end CC"/>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240" t="16601" r="3142" b="12839"/>
          <a:stretch/>
        </p:blipFill>
        <p:spPr bwMode="auto">
          <a:xfrm>
            <a:off x="222897" y="1447421"/>
            <a:ext cx="1737360" cy="17373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670" y="851045"/>
            <a:ext cx="2487281" cy="646331"/>
          </a:xfrm>
          <a:prstGeom prst="rect">
            <a:avLst/>
          </a:prstGeom>
          <a:noFill/>
        </p:spPr>
        <p:txBody>
          <a:bodyPr wrap="square" rtlCol="0">
            <a:spAutoFit/>
          </a:bodyPr>
          <a:lstStyle/>
          <a:p>
            <a:r>
              <a:rPr lang="en-US" dirty="0" smtClean="0">
                <a:solidFill>
                  <a:srgbClr val="FF0000"/>
                </a:solidFill>
              </a:rPr>
              <a:t>Central calorimeter pinwheel modules</a:t>
            </a:r>
            <a:endParaRPr lang="en-US" dirty="0">
              <a:solidFill>
                <a:srgbClr val="FF0000"/>
              </a:solidFill>
            </a:endParaRPr>
          </a:p>
        </p:txBody>
      </p:sp>
      <p:sp>
        <p:nvSpPr>
          <p:cNvPr id="17" name="TextBox 16"/>
          <p:cNvSpPr txBox="1"/>
          <p:nvPr/>
        </p:nvSpPr>
        <p:spPr>
          <a:xfrm>
            <a:off x="6353988" y="2609355"/>
            <a:ext cx="2958744" cy="1077218"/>
          </a:xfrm>
          <a:prstGeom prst="rect">
            <a:avLst/>
          </a:prstGeom>
          <a:noFill/>
        </p:spPr>
        <p:txBody>
          <a:bodyPr wrap="square" rtlCol="0">
            <a:spAutoFit/>
          </a:bodyPr>
          <a:lstStyle/>
          <a:p>
            <a:r>
              <a:rPr lang="en-US" sz="1600" dirty="0" smtClean="0">
                <a:solidFill>
                  <a:srgbClr val="FF0000"/>
                </a:solidFill>
              </a:rPr>
              <a:t>Monolithic end </a:t>
            </a:r>
            <a:r>
              <a:rPr lang="en-US" sz="1600" dirty="0" err="1" smtClean="0">
                <a:solidFill>
                  <a:srgbClr val="FF0000"/>
                </a:solidFill>
              </a:rPr>
              <a:t>cal</a:t>
            </a:r>
            <a:r>
              <a:rPr lang="en-US" sz="1600" dirty="0" smtClean="0">
                <a:solidFill>
                  <a:srgbClr val="FF0000"/>
                </a:solidFill>
              </a:rPr>
              <a:t> (200 tons!): tapered edge for downstream plug calorimeter  (with huge particle splash!)</a:t>
            </a:r>
            <a:endParaRPr lang="en-US" sz="1600" dirty="0">
              <a:solidFill>
                <a:srgbClr val="FF0000"/>
              </a:solidFill>
            </a:endParaRPr>
          </a:p>
        </p:txBody>
      </p:sp>
      <p:sp>
        <p:nvSpPr>
          <p:cNvPr id="2" name="TextBox 1"/>
          <p:cNvSpPr txBox="1"/>
          <p:nvPr/>
        </p:nvSpPr>
        <p:spPr>
          <a:xfrm>
            <a:off x="4673542" y="2033190"/>
            <a:ext cx="1804173" cy="923330"/>
          </a:xfrm>
          <a:prstGeom prst="rect">
            <a:avLst/>
          </a:prstGeom>
          <a:noFill/>
        </p:spPr>
        <p:txBody>
          <a:bodyPr wrap="square" rtlCol="0">
            <a:spAutoFit/>
          </a:bodyPr>
          <a:lstStyle/>
          <a:p>
            <a:r>
              <a:rPr lang="en-US" dirty="0">
                <a:solidFill>
                  <a:srgbClr val="FF0000"/>
                </a:solidFill>
              </a:rPr>
              <a:t>5 </a:t>
            </a:r>
            <a:r>
              <a:rPr lang="en-US" dirty="0" smtClean="0">
                <a:solidFill>
                  <a:srgbClr val="FF0000"/>
                </a:solidFill>
              </a:rPr>
              <a:t>calorimeters  5 </a:t>
            </a:r>
            <a:r>
              <a:rPr lang="en-US" dirty="0">
                <a:solidFill>
                  <a:srgbClr val="FF0000"/>
                </a:solidFill>
              </a:rPr>
              <a:t>iron </a:t>
            </a:r>
            <a:r>
              <a:rPr lang="en-US" dirty="0" smtClean="0">
                <a:solidFill>
                  <a:srgbClr val="FF0000"/>
                </a:solidFill>
                <a:latin typeface="Symbol" panose="05050102010706020507" pitchFamily="18" charset="2"/>
              </a:rPr>
              <a:t>m</a:t>
            </a:r>
            <a:r>
              <a:rPr lang="en-US" dirty="0" smtClean="0">
                <a:solidFill>
                  <a:srgbClr val="FF0000"/>
                </a:solidFill>
              </a:rPr>
              <a:t> </a:t>
            </a:r>
            <a:r>
              <a:rPr lang="en-US" dirty="0" err="1">
                <a:solidFill>
                  <a:srgbClr val="FF0000"/>
                </a:solidFill>
              </a:rPr>
              <a:t>toroids</a:t>
            </a:r>
            <a:endParaRPr lang="en-US" dirty="0">
              <a:solidFill>
                <a:srgbClr val="FF0000"/>
              </a:solidFill>
            </a:endParaRPr>
          </a:p>
          <a:p>
            <a:endParaRPr lang="en-US" dirty="0">
              <a:solidFill>
                <a:srgbClr val="FF0000"/>
              </a:solidFill>
            </a:endParaRPr>
          </a:p>
        </p:txBody>
      </p:sp>
      <p:cxnSp>
        <p:nvCxnSpPr>
          <p:cNvPr id="18" name="Straight Arrow Connector 17"/>
          <p:cNvCxnSpPr/>
          <p:nvPr/>
        </p:nvCxnSpPr>
        <p:spPr>
          <a:xfrm>
            <a:off x="1715633" y="1989818"/>
            <a:ext cx="1704979" cy="11949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944966" y="1252396"/>
            <a:ext cx="3897360" cy="20645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4458319" y="4330612"/>
            <a:ext cx="2932184" cy="11525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046309" y="3677223"/>
            <a:ext cx="1374303" cy="18059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353487" y="811905"/>
            <a:ext cx="5037016" cy="1323439"/>
          </a:xfrm>
          <a:prstGeom prst="rect">
            <a:avLst/>
          </a:prstGeom>
          <a:noFill/>
        </p:spPr>
        <p:txBody>
          <a:bodyPr wrap="square" rtlCol="0">
            <a:spAutoFit/>
          </a:bodyPr>
          <a:lstStyle/>
          <a:p>
            <a:r>
              <a:rPr lang="en-US" sz="2000" b="1" dirty="0" smtClean="0">
                <a:solidFill>
                  <a:schemeClr val="bg1"/>
                </a:solidFill>
              </a:rPr>
              <a:t>The  big challenge</a:t>
            </a:r>
            <a:r>
              <a:rPr lang="en-US" sz="2000" dirty="0" smtClean="0">
                <a:solidFill>
                  <a:srgbClr val="FFFF00"/>
                </a:solidFill>
              </a:rPr>
              <a:t>:  U/</a:t>
            </a:r>
            <a:r>
              <a:rPr lang="en-US" sz="2000" dirty="0" err="1" smtClean="0">
                <a:solidFill>
                  <a:srgbClr val="FFFF00"/>
                </a:solidFill>
              </a:rPr>
              <a:t>LAr</a:t>
            </a:r>
            <a:r>
              <a:rPr lang="en-US" sz="2000" dirty="0" smtClean="0">
                <a:solidFill>
                  <a:srgbClr val="FFFF00"/>
                </a:solidFill>
              </a:rPr>
              <a:t> calorimeter:  unit gain, fine transverse and longitudinal segmentation, stable calibration, similar response to EM and hadrons</a:t>
            </a:r>
            <a:endParaRPr lang="en-US" sz="2000" dirty="0">
              <a:solidFill>
                <a:srgbClr val="FFFF00"/>
              </a:solidFill>
            </a:endParaRPr>
          </a:p>
        </p:txBody>
      </p:sp>
      <p:sp>
        <p:nvSpPr>
          <p:cNvPr id="21" name="TextBox 20"/>
          <p:cNvSpPr txBox="1"/>
          <p:nvPr/>
        </p:nvSpPr>
        <p:spPr>
          <a:xfrm>
            <a:off x="8465516" y="6581001"/>
            <a:ext cx="661481" cy="276999"/>
          </a:xfrm>
          <a:prstGeom prst="rect">
            <a:avLst/>
          </a:prstGeom>
          <a:noFill/>
        </p:spPr>
        <p:txBody>
          <a:bodyPr wrap="square" rtlCol="0">
            <a:spAutoFit/>
          </a:bodyPr>
          <a:lstStyle/>
          <a:p>
            <a:pPr algn="r"/>
            <a:r>
              <a:rPr lang="en-US" sz="1200" dirty="0" smtClean="0">
                <a:solidFill>
                  <a:srgbClr val="FF6600"/>
                </a:solidFill>
              </a:rPr>
              <a:t>33</a:t>
            </a:r>
            <a:endParaRPr lang="en-US" sz="1200" dirty="0">
              <a:solidFill>
                <a:srgbClr val="FF6600"/>
              </a:solidFill>
            </a:endParaRPr>
          </a:p>
        </p:txBody>
      </p:sp>
    </p:spTree>
    <p:extLst>
      <p:ext uri="{BB962C8B-B14F-4D97-AF65-F5344CB8AC3E}">
        <p14:creationId xmlns:p14="http://schemas.microsoft.com/office/powerpoint/2010/main" val="42881724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83_hall layout"/>
          <p:cNvPicPr>
            <a:picLocks noChangeAspect="1" noChangeArrowheads="1"/>
          </p:cNvPicPr>
          <p:nvPr/>
        </p:nvPicPr>
        <p:blipFill>
          <a:blip r:embed="rId3" cstate="print">
            <a:extLst>
              <a:ext uri="{28A0092B-C50C-407E-A947-70E740481C1C}">
                <a14:useLocalDpi xmlns:a14="http://schemas.microsoft.com/office/drawing/2010/main" val="0"/>
              </a:ext>
            </a:extLst>
          </a:blip>
          <a:srcRect l="7304" r="29221"/>
          <a:stretch>
            <a:fillRect/>
          </a:stretch>
        </p:blipFill>
        <p:spPr bwMode="auto">
          <a:xfrm>
            <a:off x="5002781" y="1954562"/>
            <a:ext cx="3968750" cy="4662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865925" y="3815611"/>
            <a:ext cx="1420586" cy="3020786"/>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15023" y="969718"/>
            <a:ext cx="7908785" cy="707886"/>
          </a:xfrm>
          <a:prstGeom prst="rect">
            <a:avLst/>
          </a:prstGeom>
          <a:noFill/>
        </p:spPr>
        <p:txBody>
          <a:bodyPr wrap="square" rtlCol="0">
            <a:spAutoFit/>
          </a:bodyPr>
          <a:lstStyle/>
          <a:p>
            <a:r>
              <a:rPr lang="en-US" sz="2000" dirty="0" smtClean="0">
                <a:solidFill>
                  <a:srgbClr val="FFFF00"/>
                </a:solidFill>
              </a:rPr>
              <a:t>Dollar constraints precluded a main ring bypass like CDF so Main Ring had to go through holes in calorimeters.  </a:t>
            </a:r>
            <a:endParaRPr lang="en-US" sz="2000" dirty="0">
              <a:solidFill>
                <a:srgbClr val="FFFF00"/>
              </a:solidFill>
            </a:endParaRPr>
          </a:p>
        </p:txBody>
      </p:sp>
      <p:sp>
        <p:nvSpPr>
          <p:cNvPr id="10" name="Rectangle 9"/>
          <p:cNvSpPr/>
          <p:nvPr/>
        </p:nvSpPr>
        <p:spPr>
          <a:xfrm>
            <a:off x="6613071" y="2857469"/>
            <a:ext cx="1077686" cy="5747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613071" y="4072313"/>
            <a:ext cx="1077686" cy="21847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739736" y="4087567"/>
            <a:ext cx="375563" cy="10428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633354" y="2811756"/>
            <a:ext cx="1632857" cy="369332"/>
          </a:xfrm>
          <a:prstGeom prst="rect">
            <a:avLst/>
          </a:prstGeom>
          <a:noFill/>
        </p:spPr>
        <p:txBody>
          <a:bodyPr wrap="square" rtlCol="0">
            <a:spAutoFit/>
          </a:bodyPr>
          <a:lstStyle/>
          <a:p>
            <a:r>
              <a:rPr lang="en-US" b="1" dirty="0" smtClean="0">
                <a:solidFill>
                  <a:srgbClr val="FF0000"/>
                </a:solidFill>
              </a:rPr>
              <a:t>Collision hall</a:t>
            </a:r>
            <a:endParaRPr lang="en-US" b="1" dirty="0">
              <a:solidFill>
                <a:srgbClr val="FF0000"/>
              </a:solidFill>
            </a:endParaRPr>
          </a:p>
        </p:txBody>
      </p:sp>
      <p:sp>
        <p:nvSpPr>
          <p:cNvPr id="14" name="TextBox 13"/>
          <p:cNvSpPr txBox="1"/>
          <p:nvPr/>
        </p:nvSpPr>
        <p:spPr>
          <a:xfrm>
            <a:off x="6651170" y="5277364"/>
            <a:ext cx="1251851" cy="646331"/>
          </a:xfrm>
          <a:prstGeom prst="rect">
            <a:avLst/>
          </a:prstGeom>
          <a:noFill/>
        </p:spPr>
        <p:txBody>
          <a:bodyPr wrap="square" rtlCol="0">
            <a:spAutoFit/>
          </a:bodyPr>
          <a:lstStyle/>
          <a:p>
            <a:r>
              <a:rPr lang="en-US" b="1" dirty="0">
                <a:solidFill>
                  <a:srgbClr val="FF0000"/>
                </a:solidFill>
              </a:rPr>
              <a:t>a</a:t>
            </a:r>
            <a:r>
              <a:rPr lang="en-US" b="1" dirty="0" smtClean="0">
                <a:solidFill>
                  <a:srgbClr val="FF0000"/>
                </a:solidFill>
              </a:rPr>
              <a:t>ssembly hall</a:t>
            </a:r>
            <a:endParaRPr lang="en-US" b="1" dirty="0">
              <a:solidFill>
                <a:srgbClr val="FF0000"/>
              </a:solidFill>
            </a:endParaRPr>
          </a:p>
        </p:txBody>
      </p:sp>
      <p:sp>
        <p:nvSpPr>
          <p:cNvPr id="15" name="TextBox 14"/>
          <p:cNvSpPr txBox="1"/>
          <p:nvPr/>
        </p:nvSpPr>
        <p:spPr>
          <a:xfrm>
            <a:off x="8017317" y="5151690"/>
            <a:ext cx="1251851" cy="923330"/>
          </a:xfrm>
          <a:prstGeom prst="rect">
            <a:avLst/>
          </a:prstGeom>
          <a:noFill/>
        </p:spPr>
        <p:txBody>
          <a:bodyPr wrap="square" rtlCol="0">
            <a:spAutoFit/>
          </a:bodyPr>
          <a:lstStyle/>
          <a:p>
            <a:r>
              <a:rPr lang="en-US" b="1" dirty="0" smtClean="0">
                <a:solidFill>
                  <a:srgbClr val="FF0000"/>
                </a:solidFill>
              </a:rPr>
              <a:t>moving counting house</a:t>
            </a:r>
            <a:endParaRPr lang="en-US" b="1" dirty="0">
              <a:solidFill>
                <a:srgbClr val="FF0000"/>
              </a:solidFill>
            </a:endParaRPr>
          </a:p>
        </p:txBody>
      </p:sp>
      <p:cxnSp>
        <p:nvCxnSpPr>
          <p:cNvPr id="17" name="Straight Arrow Connector 16"/>
          <p:cNvCxnSpPr/>
          <p:nvPr/>
        </p:nvCxnSpPr>
        <p:spPr>
          <a:xfrm flipH="1" flipV="1">
            <a:off x="7929149" y="4460934"/>
            <a:ext cx="146961" cy="9245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93773" y="1837049"/>
            <a:ext cx="4683832" cy="4708981"/>
          </a:xfrm>
          <a:prstGeom prst="rect">
            <a:avLst/>
          </a:prstGeom>
          <a:noFill/>
        </p:spPr>
        <p:txBody>
          <a:bodyPr wrap="square" rtlCol="0">
            <a:spAutoFit/>
          </a:bodyPr>
          <a:lstStyle/>
          <a:p>
            <a:r>
              <a:rPr lang="en-US" sz="2000" dirty="0">
                <a:solidFill>
                  <a:srgbClr val="FFFF00"/>
                </a:solidFill>
              </a:rPr>
              <a:t>Also </a:t>
            </a:r>
            <a:r>
              <a:rPr lang="en-US" sz="2000" dirty="0" smtClean="0">
                <a:solidFill>
                  <a:srgbClr val="FFFF00"/>
                </a:solidFill>
              </a:rPr>
              <a:t>could not afford </a:t>
            </a:r>
            <a:r>
              <a:rPr lang="en-US" sz="2000" dirty="0">
                <a:solidFill>
                  <a:srgbClr val="FFFF00"/>
                </a:solidFill>
              </a:rPr>
              <a:t>moveable shield door for access as for CDF. </a:t>
            </a:r>
            <a:r>
              <a:rPr lang="en-US" sz="2000" dirty="0" smtClean="0">
                <a:solidFill>
                  <a:srgbClr val="FFFF00"/>
                </a:solidFill>
              </a:rPr>
              <a:t>  But D0 had to be removed to install fixed target extraction system.  </a:t>
            </a:r>
          </a:p>
          <a:p>
            <a:endParaRPr lang="en-US" sz="2000" dirty="0">
              <a:solidFill>
                <a:srgbClr val="FFFF00"/>
              </a:solidFill>
            </a:endParaRPr>
          </a:p>
          <a:p>
            <a:r>
              <a:rPr lang="en-US" sz="2000" dirty="0" smtClean="0">
                <a:solidFill>
                  <a:srgbClr val="FFFF00"/>
                </a:solidFill>
              </a:rPr>
              <a:t>An overly-excited </a:t>
            </a:r>
            <a:r>
              <a:rPr lang="en-US" sz="2000" dirty="0">
                <a:solidFill>
                  <a:srgbClr val="FFFF00"/>
                </a:solidFill>
              </a:rPr>
              <a:t>director suggested </a:t>
            </a:r>
            <a:r>
              <a:rPr lang="en-US" sz="2000" dirty="0" smtClean="0">
                <a:solidFill>
                  <a:srgbClr val="FFFF00"/>
                </a:solidFill>
              </a:rPr>
              <a:t>a turntable </a:t>
            </a:r>
            <a:r>
              <a:rPr lang="en-US" sz="2000" dirty="0">
                <a:solidFill>
                  <a:srgbClr val="FFFF00"/>
                </a:solidFill>
              </a:rPr>
              <a:t>to twirl D0 in and FT </a:t>
            </a:r>
            <a:r>
              <a:rPr lang="en-US" sz="2000" dirty="0" smtClean="0">
                <a:solidFill>
                  <a:srgbClr val="FFFF00"/>
                </a:solidFill>
              </a:rPr>
              <a:t>magnets out … </a:t>
            </a:r>
          </a:p>
          <a:p>
            <a:r>
              <a:rPr lang="en-US" sz="2000" dirty="0">
                <a:solidFill>
                  <a:srgbClr val="FFFF00"/>
                </a:solidFill>
              </a:rPr>
              <a:t>o</a:t>
            </a:r>
            <a:r>
              <a:rPr lang="en-US" sz="2000" dirty="0" smtClean="0">
                <a:solidFill>
                  <a:srgbClr val="FFFF00"/>
                </a:solidFill>
              </a:rPr>
              <a:t>r </a:t>
            </a:r>
            <a:r>
              <a:rPr lang="en-US" sz="2000" dirty="0">
                <a:solidFill>
                  <a:srgbClr val="FFFF00"/>
                </a:solidFill>
              </a:rPr>
              <a:t>a piston that would shoot D0 up to surface.  </a:t>
            </a:r>
            <a:endParaRPr lang="en-US" sz="2000" dirty="0" smtClean="0">
              <a:solidFill>
                <a:srgbClr val="FFFF00"/>
              </a:solidFill>
            </a:endParaRPr>
          </a:p>
          <a:p>
            <a:r>
              <a:rPr lang="en-US" sz="2000" dirty="0" smtClean="0">
                <a:solidFill>
                  <a:srgbClr val="FFFF00"/>
                </a:solidFill>
              </a:rPr>
              <a:t>We </a:t>
            </a:r>
            <a:r>
              <a:rPr lang="en-US" sz="2000" dirty="0">
                <a:solidFill>
                  <a:srgbClr val="FFFF00"/>
                </a:solidFill>
              </a:rPr>
              <a:t>opted for the pedestrian solution of </a:t>
            </a:r>
            <a:r>
              <a:rPr lang="en-US" sz="2000" dirty="0" smtClean="0">
                <a:solidFill>
                  <a:srgbClr val="FFFF00"/>
                </a:solidFill>
              </a:rPr>
              <a:t>stackable </a:t>
            </a:r>
            <a:r>
              <a:rPr lang="en-US" sz="2000" dirty="0">
                <a:solidFill>
                  <a:srgbClr val="FFFF00"/>
                </a:solidFill>
              </a:rPr>
              <a:t>concrete </a:t>
            </a:r>
            <a:r>
              <a:rPr lang="en-US" sz="2000" dirty="0" smtClean="0">
                <a:solidFill>
                  <a:srgbClr val="FFFF00"/>
                </a:solidFill>
              </a:rPr>
              <a:t>block wall.</a:t>
            </a:r>
          </a:p>
          <a:p>
            <a:endParaRPr lang="en-US" sz="2000" dirty="0">
              <a:solidFill>
                <a:srgbClr val="FFFF00"/>
              </a:solidFill>
            </a:endParaRPr>
          </a:p>
          <a:p>
            <a:r>
              <a:rPr lang="en-US" sz="2000" dirty="0" smtClean="0">
                <a:solidFill>
                  <a:srgbClr val="FFFF00"/>
                </a:solidFill>
              </a:rPr>
              <a:t>Moving electronics house connected to detector via folding cable bridge.</a:t>
            </a:r>
            <a:endParaRPr lang="en-US" sz="2000" dirty="0"/>
          </a:p>
        </p:txBody>
      </p:sp>
      <p:sp>
        <p:nvSpPr>
          <p:cNvPr id="20" name="TextBox 19"/>
          <p:cNvSpPr txBox="1"/>
          <p:nvPr/>
        </p:nvSpPr>
        <p:spPr>
          <a:xfrm>
            <a:off x="90775" y="46052"/>
            <a:ext cx="3911069"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Dec. 1983 proposal</a:t>
            </a:r>
            <a:endParaRPr lang="en-US" dirty="0">
              <a:solidFill>
                <a:schemeClr val="bg1"/>
              </a:solidFill>
            </a:endParaRPr>
          </a:p>
        </p:txBody>
      </p:sp>
      <p:sp>
        <p:nvSpPr>
          <p:cNvPr id="3" name="Rectangle 2"/>
          <p:cNvSpPr/>
          <p:nvPr/>
        </p:nvSpPr>
        <p:spPr>
          <a:xfrm>
            <a:off x="7762298" y="3259466"/>
            <a:ext cx="241956" cy="40670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771005" y="3660063"/>
            <a:ext cx="241956" cy="40670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999898" y="3292412"/>
            <a:ext cx="1251851" cy="923330"/>
          </a:xfrm>
          <a:prstGeom prst="rect">
            <a:avLst/>
          </a:prstGeom>
          <a:noFill/>
        </p:spPr>
        <p:txBody>
          <a:bodyPr wrap="square" rtlCol="0">
            <a:spAutoFit/>
          </a:bodyPr>
          <a:lstStyle/>
          <a:p>
            <a:r>
              <a:rPr lang="en-US" b="1" dirty="0" smtClean="0">
                <a:solidFill>
                  <a:srgbClr val="00B0F0"/>
                </a:solidFill>
              </a:rPr>
              <a:t>folding cable bridge</a:t>
            </a:r>
            <a:endParaRPr lang="en-US" b="1" dirty="0">
              <a:solidFill>
                <a:srgbClr val="00B0F0"/>
              </a:solidFill>
            </a:endParaRPr>
          </a:p>
        </p:txBody>
      </p:sp>
      <p:sp>
        <p:nvSpPr>
          <p:cNvPr id="19" name="TextBox 18"/>
          <p:cNvSpPr txBox="1"/>
          <p:nvPr/>
        </p:nvSpPr>
        <p:spPr>
          <a:xfrm>
            <a:off x="8465516" y="6581001"/>
            <a:ext cx="661481" cy="276999"/>
          </a:xfrm>
          <a:prstGeom prst="rect">
            <a:avLst/>
          </a:prstGeom>
          <a:noFill/>
        </p:spPr>
        <p:txBody>
          <a:bodyPr wrap="square" rtlCol="0">
            <a:spAutoFit/>
          </a:bodyPr>
          <a:lstStyle/>
          <a:p>
            <a:pPr algn="r"/>
            <a:r>
              <a:rPr lang="en-US" sz="1200" dirty="0" smtClean="0">
                <a:solidFill>
                  <a:srgbClr val="FF6600"/>
                </a:solidFill>
              </a:rPr>
              <a:t>32</a:t>
            </a:r>
            <a:endParaRPr lang="en-US" sz="1200" dirty="0">
              <a:solidFill>
                <a:srgbClr val="FF6600"/>
              </a:solidFill>
            </a:endParaRPr>
          </a:p>
        </p:txBody>
      </p:sp>
    </p:spTree>
    <p:extLst>
      <p:ext uri="{BB962C8B-B14F-4D97-AF65-F5344CB8AC3E}">
        <p14:creationId xmlns:p14="http://schemas.microsoft.com/office/powerpoint/2010/main" val="23002462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6" y="46052"/>
            <a:ext cx="1610206"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1984</a:t>
            </a:r>
            <a:endParaRPr lang="en-US" dirty="0">
              <a:solidFill>
                <a:schemeClr val="bg1"/>
              </a:solidFill>
            </a:endParaRPr>
          </a:p>
        </p:txBody>
      </p:sp>
      <p:pic>
        <p:nvPicPr>
          <p:cNvPr id="3" name="Picture 2"/>
          <p:cNvPicPr>
            <a:picLocks noChangeAspect="1"/>
          </p:cNvPicPr>
          <p:nvPr/>
        </p:nvPicPr>
        <p:blipFill>
          <a:blip r:embed="rId3"/>
          <a:stretch>
            <a:fillRect/>
          </a:stretch>
        </p:blipFill>
        <p:spPr>
          <a:xfrm>
            <a:off x="6824632" y="3205317"/>
            <a:ext cx="2319368" cy="3092245"/>
          </a:xfrm>
          <a:prstGeom prst="rect">
            <a:avLst/>
          </a:prstGeom>
        </p:spPr>
      </p:pic>
      <p:pic>
        <p:nvPicPr>
          <p:cNvPr id="4" name="Picture 3"/>
          <p:cNvPicPr>
            <a:picLocks noChangeAspect="1"/>
          </p:cNvPicPr>
          <p:nvPr/>
        </p:nvPicPr>
        <p:blipFill>
          <a:blip r:embed="rId4"/>
          <a:stretch>
            <a:fillRect/>
          </a:stretch>
        </p:blipFill>
        <p:spPr>
          <a:xfrm>
            <a:off x="7035953" y="196115"/>
            <a:ext cx="1835631" cy="2684738"/>
          </a:xfrm>
          <a:prstGeom prst="rect">
            <a:avLst/>
          </a:prstGeom>
        </p:spPr>
      </p:pic>
      <p:sp>
        <p:nvSpPr>
          <p:cNvPr id="5" name="TextBox 4"/>
          <p:cNvSpPr txBox="1"/>
          <p:nvPr/>
        </p:nvSpPr>
        <p:spPr>
          <a:xfrm>
            <a:off x="90775" y="786585"/>
            <a:ext cx="6545156" cy="5940088"/>
          </a:xfrm>
          <a:prstGeom prst="rect">
            <a:avLst/>
          </a:prstGeom>
          <a:noFill/>
        </p:spPr>
        <p:txBody>
          <a:bodyPr wrap="square" rtlCol="0">
            <a:spAutoFit/>
          </a:bodyPr>
          <a:lstStyle/>
          <a:p>
            <a:r>
              <a:rPr lang="en-US" sz="2000" dirty="0" smtClean="0">
                <a:solidFill>
                  <a:srgbClr val="FFFF00"/>
                </a:solidFill>
              </a:rPr>
              <a:t>Feb</a:t>
            </a:r>
            <a:r>
              <a:rPr lang="en-US" sz="2000" dirty="0">
                <a:solidFill>
                  <a:srgbClr val="FFFF00"/>
                </a:solidFill>
              </a:rPr>
              <a:t>. 1984 DOE (Big Brother) charged HEPAP to comment on the relative priority of SLD and </a:t>
            </a:r>
            <a:r>
              <a:rPr lang="en-US" sz="2000" dirty="0" smtClean="0">
                <a:solidFill>
                  <a:srgbClr val="FFFF00"/>
                </a:solidFill>
              </a:rPr>
              <a:t>DØ (</a:t>
            </a:r>
            <a:r>
              <a:rPr lang="en-US" sz="2000" dirty="0">
                <a:solidFill>
                  <a:srgbClr val="FFFF00"/>
                </a:solidFill>
              </a:rPr>
              <a:t>not enough funds to start both</a:t>
            </a:r>
            <a:r>
              <a:rPr lang="en-US" sz="2000" dirty="0" smtClean="0">
                <a:solidFill>
                  <a:srgbClr val="FFFF00"/>
                </a:solidFill>
              </a:rPr>
              <a:t>).</a:t>
            </a:r>
          </a:p>
          <a:p>
            <a:endParaRPr lang="en-US" sz="2000" dirty="0">
              <a:solidFill>
                <a:srgbClr val="FFFF00"/>
              </a:solidFill>
            </a:endParaRPr>
          </a:p>
          <a:p>
            <a:r>
              <a:rPr lang="en-US" sz="2000" dirty="0">
                <a:solidFill>
                  <a:srgbClr val="FFFF00"/>
                </a:solidFill>
              </a:rPr>
              <a:t>In a split vote of </a:t>
            </a:r>
            <a:r>
              <a:rPr lang="en-US" sz="2000" dirty="0" smtClean="0">
                <a:solidFill>
                  <a:srgbClr val="FFFF00"/>
                </a:solidFill>
              </a:rPr>
              <a:t>HEPAP, SLD </a:t>
            </a:r>
            <a:r>
              <a:rPr lang="en-US" sz="2000" dirty="0">
                <a:solidFill>
                  <a:srgbClr val="FFFF00"/>
                </a:solidFill>
              </a:rPr>
              <a:t>was favored (</a:t>
            </a:r>
            <a:r>
              <a:rPr lang="en-US" sz="2000" dirty="0" smtClean="0">
                <a:solidFill>
                  <a:srgbClr val="FFFF00"/>
                </a:solidFill>
              </a:rPr>
              <a:t>competing </a:t>
            </a:r>
            <a:r>
              <a:rPr lang="en-US" sz="2000" dirty="0">
                <a:solidFill>
                  <a:srgbClr val="FFFF00"/>
                </a:solidFill>
              </a:rPr>
              <a:t>with LEP was the </a:t>
            </a:r>
            <a:r>
              <a:rPr lang="en-US" sz="2000" dirty="0" smtClean="0">
                <a:solidFill>
                  <a:srgbClr val="FFFF00"/>
                </a:solidFill>
              </a:rPr>
              <a:t>rationale).  </a:t>
            </a:r>
            <a:r>
              <a:rPr lang="en-US" sz="2000" dirty="0">
                <a:solidFill>
                  <a:srgbClr val="FFFF00"/>
                </a:solidFill>
              </a:rPr>
              <a:t>Big Brother however recognized the case for </a:t>
            </a:r>
            <a:r>
              <a:rPr lang="en-US" sz="2000" dirty="0" smtClean="0">
                <a:solidFill>
                  <a:srgbClr val="FFFF00"/>
                </a:solidFill>
              </a:rPr>
              <a:t>D0 and </a:t>
            </a:r>
            <a:r>
              <a:rPr lang="en-US" sz="2000" dirty="0">
                <a:solidFill>
                  <a:srgbClr val="FFFF00"/>
                </a:solidFill>
              </a:rPr>
              <a:t>did allocate some funds for R&amp;D, and scheduled a Temple (a.k.a. Lehman) review for </a:t>
            </a:r>
            <a:r>
              <a:rPr lang="en-US" sz="2000" dirty="0" smtClean="0">
                <a:solidFill>
                  <a:srgbClr val="FFFF00"/>
                </a:solidFill>
              </a:rPr>
              <a:t>November 1984. </a:t>
            </a:r>
            <a:endParaRPr lang="en-US" sz="2000" dirty="0" smtClean="0">
              <a:solidFill>
                <a:srgbClr val="FFFF00"/>
              </a:solidFill>
            </a:endParaRPr>
          </a:p>
          <a:p>
            <a:endParaRPr lang="en-US" sz="2000" dirty="0">
              <a:solidFill>
                <a:srgbClr val="FFFF00"/>
              </a:solidFill>
            </a:endParaRPr>
          </a:p>
          <a:p>
            <a:r>
              <a:rPr lang="en-US" sz="2000" dirty="0">
                <a:solidFill>
                  <a:srgbClr val="FFFF00"/>
                </a:solidFill>
              </a:rPr>
              <a:t>This meant that a real </a:t>
            </a:r>
            <a:r>
              <a:rPr lang="en-US" sz="2000" dirty="0" smtClean="0">
                <a:solidFill>
                  <a:srgbClr val="FFFF00"/>
                </a:solidFill>
              </a:rPr>
              <a:t>design with engineering, </a:t>
            </a:r>
            <a:r>
              <a:rPr lang="en-US" sz="2000" dirty="0">
                <a:solidFill>
                  <a:srgbClr val="FFFF00"/>
                </a:solidFill>
              </a:rPr>
              <a:t>cost estimate, schedule with milestones, management plan etc. was needed</a:t>
            </a:r>
            <a:r>
              <a:rPr lang="en-US" sz="2000" dirty="0" smtClean="0">
                <a:solidFill>
                  <a:srgbClr val="FFFF00"/>
                </a:solidFill>
              </a:rPr>
              <a:t>.</a:t>
            </a:r>
          </a:p>
          <a:p>
            <a:endParaRPr lang="en-US" sz="2000" dirty="0">
              <a:solidFill>
                <a:srgbClr val="FFFF00"/>
              </a:solidFill>
            </a:endParaRPr>
          </a:p>
          <a:p>
            <a:r>
              <a:rPr lang="en-US" sz="2000" dirty="0" smtClean="0">
                <a:solidFill>
                  <a:srgbClr val="FFFF00"/>
                </a:solidFill>
              </a:rPr>
              <a:t>In 1984, in another crazy administrative experiment, D0 moved to </a:t>
            </a:r>
            <a:r>
              <a:rPr lang="en-US" sz="2000" dirty="0" err="1" smtClean="0">
                <a:solidFill>
                  <a:srgbClr val="FFFF00"/>
                </a:solidFill>
              </a:rPr>
              <a:t>Accel</a:t>
            </a:r>
            <a:r>
              <a:rPr lang="en-US" sz="2000" dirty="0" smtClean="0">
                <a:solidFill>
                  <a:srgbClr val="FFFF00"/>
                </a:solidFill>
              </a:rPr>
              <a:t>. </a:t>
            </a:r>
            <a:r>
              <a:rPr lang="en-US" sz="2000" dirty="0" err="1" smtClean="0">
                <a:solidFill>
                  <a:srgbClr val="FFFF00"/>
                </a:solidFill>
              </a:rPr>
              <a:t>Div</a:t>
            </a:r>
            <a:r>
              <a:rPr lang="en-US" sz="2000" dirty="0" smtClean="0">
                <a:solidFill>
                  <a:srgbClr val="FFFF00"/>
                </a:solidFill>
              </a:rPr>
              <a:t> </a:t>
            </a:r>
            <a:r>
              <a:rPr lang="en-US" sz="2000" dirty="0">
                <a:solidFill>
                  <a:srgbClr val="FFFF00"/>
                </a:solidFill>
              </a:rPr>
              <a:t>(to promote competition between </a:t>
            </a:r>
            <a:r>
              <a:rPr lang="en-US" sz="2000" dirty="0" smtClean="0">
                <a:solidFill>
                  <a:srgbClr val="FFFF00"/>
                </a:solidFill>
              </a:rPr>
              <a:t>CDF/</a:t>
            </a:r>
            <a:r>
              <a:rPr lang="en-US" sz="2000" dirty="0" err="1" smtClean="0">
                <a:solidFill>
                  <a:srgbClr val="FFFF00"/>
                </a:solidFill>
              </a:rPr>
              <a:t>Res.Div</a:t>
            </a:r>
            <a:r>
              <a:rPr lang="en-US" sz="2000" dirty="0" smtClean="0">
                <a:solidFill>
                  <a:srgbClr val="FFFF00"/>
                </a:solidFill>
              </a:rPr>
              <a:t>. </a:t>
            </a:r>
            <a:r>
              <a:rPr lang="en-US" sz="2000" dirty="0">
                <a:solidFill>
                  <a:srgbClr val="FFFF00"/>
                </a:solidFill>
              </a:rPr>
              <a:t>and </a:t>
            </a:r>
            <a:r>
              <a:rPr lang="en-US" sz="2000" dirty="0" smtClean="0">
                <a:solidFill>
                  <a:srgbClr val="FFFF00"/>
                </a:solidFill>
              </a:rPr>
              <a:t>D0/AD</a:t>
            </a:r>
            <a:r>
              <a:rPr lang="en-US" sz="2000" dirty="0">
                <a:solidFill>
                  <a:srgbClr val="FFFF00"/>
                </a:solidFill>
              </a:rPr>
              <a:t>) and into </a:t>
            </a:r>
            <a:r>
              <a:rPr lang="en-US" sz="2000" dirty="0" smtClean="0">
                <a:solidFill>
                  <a:srgbClr val="FFFF00"/>
                </a:solidFill>
              </a:rPr>
              <a:t>leaky </a:t>
            </a:r>
            <a:r>
              <a:rPr lang="en-US" sz="2000" dirty="0" err="1" smtClean="0">
                <a:solidFill>
                  <a:srgbClr val="FFFF00"/>
                </a:solidFill>
              </a:rPr>
              <a:t>portakamps</a:t>
            </a:r>
            <a:r>
              <a:rPr lang="en-US" sz="2000" dirty="0" smtClean="0">
                <a:solidFill>
                  <a:srgbClr val="FFFF00"/>
                </a:solidFill>
              </a:rPr>
              <a:t> around </a:t>
            </a:r>
            <a:r>
              <a:rPr lang="en-US" sz="2000" dirty="0">
                <a:solidFill>
                  <a:srgbClr val="FFFF00"/>
                </a:solidFill>
              </a:rPr>
              <a:t>the Booster </a:t>
            </a:r>
            <a:r>
              <a:rPr lang="en-US" sz="2000" dirty="0" smtClean="0">
                <a:solidFill>
                  <a:srgbClr val="FFFF00"/>
                </a:solidFill>
              </a:rPr>
              <a:t>pond.  AD </a:t>
            </a:r>
            <a:r>
              <a:rPr lang="en-US" sz="2000" dirty="0">
                <a:solidFill>
                  <a:srgbClr val="FFFF00"/>
                </a:solidFill>
              </a:rPr>
              <a:t>knew little about experiments and this adventure was </a:t>
            </a:r>
            <a:r>
              <a:rPr lang="en-US" sz="2000" dirty="0" smtClean="0">
                <a:solidFill>
                  <a:srgbClr val="FFFF00"/>
                </a:solidFill>
              </a:rPr>
              <a:t>later abandoned.</a:t>
            </a:r>
            <a:endParaRPr lang="en-US" sz="2000" dirty="0">
              <a:solidFill>
                <a:srgbClr val="FFFF00"/>
              </a:solidFill>
            </a:endParaRPr>
          </a:p>
        </p:txBody>
      </p:sp>
      <p:sp>
        <p:nvSpPr>
          <p:cNvPr id="6" name="TextBox 5"/>
          <p:cNvSpPr txBox="1"/>
          <p:nvPr/>
        </p:nvSpPr>
        <p:spPr>
          <a:xfrm>
            <a:off x="8465516" y="6581001"/>
            <a:ext cx="661481" cy="276999"/>
          </a:xfrm>
          <a:prstGeom prst="rect">
            <a:avLst/>
          </a:prstGeom>
          <a:noFill/>
        </p:spPr>
        <p:txBody>
          <a:bodyPr wrap="square" rtlCol="0">
            <a:spAutoFit/>
          </a:bodyPr>
          <a:lstStyle/>
          <a:p>
            <a:pPr algn="r"/>
            <a:r>
              <a:rPr lang="en-US" sz="1200" dirty="0" smtClean="0">
                <a:solidFill>
                  <a:srgbClr val="FF6600"/>
                </a:solidFill>
              </a:rPr>
              <a:t>31</a:t>
            </a:r>
            <a:endParaRPr lang="en-US" sz="1200" dirty="0">
              <a:solidFill>
                <a:srgbClr val="FF6600"/>
              </a:solidFill>
            </a:endParaRPr>
          </a:p>
        </p:txBody>
      </p:sp>
    </p:spTree>
    <p:extLst>
      <p:ext uri="{BB962C8B-B14F-4D97-AF65-F5344CB8AC3E}">
        <p14:creationId xmlns:p14="http://schemas.microsoft.com/office/powerpoint/2010/main" val="25456219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6" y="46052"/>
            <a:ext cx="1610206"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1984</a:t>
            </a:r>
            <a:endParaRPr lang="en-US" dirty="0">
              <a:solidFill>
                <a:schemeClr val="bg1"/>
              </a:solidFill>
            </a:endParaRPr>
          </a:p>
        </p:txBody>
      </p:sp>
      <p:pic>
        <p:nvPicPr>
          <p:cNvPr id="4" name="Picture 3"/>
          <p:cNvPicPr>
            <a:picLocks noChangeAspect="1"/>
          </p:cNvPicPr>
          <p:nvPr/>
        </p:nvPicPr>
        <p:blipFill rotWithShape="1">
          <a:blip r:embed="rId3">
            <a:lum bright="-6000" contrast="14000"/>
          </a:blip>
          <a:srcRect t="19057" b="-424"/>
          <a:stretch/>
        </p:blipFill>
        <p:spPr>
          <a:xfrm>
            <a:off x="71113" y="2950615"/>
            <a:ext cx="9023296" cy="3696929"/>
          </a:xfrm>
          <a:prstGeom prst="rect">
            <a:avLst/>
          </a:prstGeom>
        </p:spPr>
      </p:pic>
      <p:sp>
        <p:nvSpPr>
          <p:cNvPr id="5" name="TextBox 4"/>
          <p:cNvSpPr txBox="1"/>
          <p:nvPr/>
        </p:nvSpPr>
        <p:spPr>
          <a:xfrm>
            <a:off x="2003612" y="230287"/>
            <a:ext cx="7062395" cy="2246769"/>
          </a:xfrm>
          <a:prstGeom prst="rect">
            <a:avLst/>
          </a:prstGeom>
          <a:noFill/>
        </p:spPr>
        <p:txBody>
          <a:bodyPr wrap="square" rtlCol="0">
            <a:spAutoFit/>
          </a:bodyPr>
          <a:lstStyle/>
          <a:p>
            <a:r>
              <a:rPr lang="en-US" sz="2000" dirty="0" smtClean="0">
                <a:solidFill>
                  <a:srgbClr val="FFFF00"/>
                </a:solidFill>
              </a:rPr>
              <a:t>D0 held the first of 30 annual summer workshops at Michigan State Univ. to finalize plans for the November Temple review:  </a:t>
            </a:r>
          </a:p>
          <a:p>
            <a:endParaRPr lang="en-US" sz="2000" dirty="0" smtClean="0">
              <a:solidFill>
                <a:srgbClr val="FFFF00"/>
              </a:solidFill>
            </a:endParaRPr>
          </a:p>
          <a:p>
            <a:r>
              <a:rPr lang="en-US" sz="2000" dirty="0" smtClean="0">
                <a:solidFill>
                  <a:schemeClr val="bg1"/>
                </a:solidFill>
              </a:rPr>
              <a:t>a) Finalize design                e) Manpower analysis</a:t>
            </a:r>
          </a:p>
          <a:p>
            <a:r>
              <a:rPr lang="en-US" sz="2000" dirty="0" smtClean="0">
                <a:solidFill>
                  <a:schemeClr val="bg1"/>
                </a:solidFill>
              </a:rPr>
              <a:t>b) Update cost estimate      f)  Establish organization</a:t>
            </a:r>
          </a:p>
          <a:p>
            <a:r>
              <a:rPr lang="en-US" sz="2000" dirty="0" smtClean="0">
                <a:solidFill>
                  <a:schemeClr val="bg1"/>
                </a:solidFill>
              </a:rPr>
              <a:t>c) Find cost savings             g)  Monte Carlo priorities</a:t>
            </a:r>
          </a:p>
          <a:p>
            <a:r>
              <a:rPr lang="en-US" sz="2000" dirty="0" smtClean="0">
                <a:solidFill>
                  <a:schemeClr val="bg1"/>
                </a:solidFill>
              </a:rPr>
              <a:t>d) R&amp;D planning</a:t>
            </a:r>
          </a:p>
        </p:txBody>
      </p:sp>
      <p:sp>
        <p:nvSpPr>
          <p:cNvPr id="6" name="TextBox 5"/>
          <p:cNvSpPr txBox="1"/>
          <p:nvPr/>
        </p:nvSpPr>
        <p:spPr>
          <a:xfrm>
            <a:off x="8465516" y="6581001"/>
            <a:ext cx="661481" cy="276999"/>
          </a:xfrm>
          <a:prstGeom prst="rect">
            <a:avLst/>
          </a:prstGeom>
          <a:noFill/>
        </p:spPr>
        <p:txBody>
          <a:bodyPr wrap="square" rtlCol="0">
            <a:spAutoFit/>
          </a:bodyPr>
          <a:lstStyle/>
          <a:p>
            <a:pPr algn="r"/>
            <a:r>
              <a:rPr lang="en-US" sz="1200" dirty="0" smtClean="0">
                <a:solidFill>
                  <a:srgbClr val="FF6600"/>
                </a:solidFill>
              </a:rPr>
              <a:t>30</a:t>
            </a:r>
            <a:endParaRPr lang="en-US" sz="1200" dirty="0">
              <a:solidFill>
                <a:srgbClr val="FF6600"/>
              </a:solidFill>
            </a:endParaRPr>
          </a:p>
        </p:txBody>
      </p:sp>
    </p:spTree>
    <p:extLst>
      <p:ext uri="{BB962C8B-B14F-4D97-AF65-F5344CB8AC3E}">
        <p14:creationId xmlns:p14="http://schemas.microsoft.com/office/powerpoint/2010/main" val="7512765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776" y="46052"/>
            <a:ext cx="4835186" cy="584775"/>
          </a:xfrm>
          <a:prstGeom prst="rect">
            <a:avLst/>
          </a:prstGeom>
          <a:solidFill>
            <a:schemeClr val="tx1"/>
          </a:solidFill>
          <a:ln w="19050">
            <a:solidFill>
              <a:srgbClr val="FF0000"/>
            </a:solidFill>
          </a:ln>
        </p:spPr>
        <p:txBody>
          <a:bodyPr wrap="square" rtlCol="0">
            <a:spAutoFit/>
          </a:bodyPr>
          <a:lstStyle/>
          <a:p>
            <a:pPr algn="ctr"/>
            <a:r>
              <a:rPr lang="en-US" sz="3200" dirty="0" smtClean="0">
                <a:solidFill>
                  <a:schemeClr val="bg1"/>
                </a:solidFill>
              </a:rPr>
              <a:t>Nov. 1984 Design Report</a:t>
            </a:r>
            <a:endParaRPr lang="en-US" dirty="0">
              <a:solidFill>
                <a:schemeClr val="bg1"/>
              </a:solidFill>
            </a:endParaRPr>
          </a:p>
        </p:txBody>
      </p:sp>
      <p:sp>
        <p:nvSpPr>
          <p:cNvPr id="3" name="Text Box 3"/>
          <p:cNvSpPr txBox="1">
            <a:spLocks noChangeArrowheads="1"/>
          </p:cNvSpPr>
          <p:nvPr/>
        </p:nvSpPr>
        <p:spPr bwMode="auto">
          <a:xfrm>
            <a:off x="145024" y="906819"/>
            <a:ext cx="649174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u="sng" dirty="0">
                <a:solidFill>
                  <a:srgbClr val="FFFF00"/>
                </a:solidFill>
              </a:rPr>
              <a:t>November 1984  DOE review:</a:t>
            </a:r>
            <a:r>
              <a:rPr lang="en-US" altLang="en-US" sz="2000" dirty="0">
                <a:solidFill>
                  <a:srgbClr val="FFFF00"/>
                </a:solidFill>
              </a:rPr>
              <a:t>  </a:t>
            </a:r>
          </a:p>
          <a:p>
            <a:pPr>
              <a:spcBef>
                <a:spcPct val="50000"/>
              </a:spcBef>
            </a:pPr>
            <a:r>
              <a:rPr lang="en-US" altLang="en-US" sz="2000" dirty="0">
                <a:solidFill>
                  <a:srgbClr val="FFFF00"/>
                </a:solidFill>
              </a:rPr>
              <a:t>Gave baseline approval (equivalent to CD1 in today’s DOE jargon</a:t>
            </a:r>
            <a:r>
              <a:rPr lang="en-US" altLang="en-US" sz="2000" dirty="0" smtClean="0">
                <a:solidFill>
                  <a:srgbClr val="FFFF00"/>
                </a:solidFill>
              </a:rPr>
              <a:t>), but added some contingency to the cost estimate.   </a:t>
            </a:r>
          </a:p>
          <a:p>
            <a:pPr>
              <a:spcBef>
                <a:spcPct val="50000"/>
              </a:spcBef>
            </a:pPr>
            <a:r>
              <a:rPr lang="en-US" altLang="en-US" sz="2000" dirty="0" smtClean="0">
                <a:solidFill>
                  <a:srgbClr val="FFFF00"/>
                </a:solidFill>
              </a:rPr>
              <a:t>Some </a:t>
            </a:r>
            <a:r>
              <a:rPr lang="en-US" altLang="en-US" sz="2000" dirty="0">
                <a:solidFill>
                  <a:srgbClr val="FFFF00"/>
                </a:solidFill>
              </a:rPr>
              <a:t>funding started in FY1985</a:t>
            </a:r>
            <a:r>
              <a:rPr lang="en-US" altLang="en-US" sz="2000" dirty="0" smtClean="0">
                <a:solidFill>
                  <a:srgbClr val="FFFF00"/>
                </a:solidFill>
              </a:rPr>
              <a:t>.</a:t>
            </a:r>
            <a:endParaRPr lang="en-US" altLang="en-US" sz="2000" dirty="0">
              <a:solidFill>
                <a:srgbClr val="FFFF00"/>
              </a:solidFill>
            </a:endParaRPr>
          </a:p>
        </p:txBody>
      </p:sp>
      <p:pic>
        <p:nvPicPr>
          <p:cNvPr id="4" name="Picture 6" descr="84-cover"/>
          <p:cNvPicPr>
            <a:picLocks noChangeAspect="1" noChangeArrowheads="1"/>
          </p:cNvPicPr>
          <p:nvPr/>
        </p:nvPicPr>
        <p:blipFill>
          <a:blip r:embed="rId3" cstate="print">
            <a:extLst>
              <a:ext uri="{28A0092B-C50C-407E-A947-70E740481C1C}">
                <a14:useLocalDpi xmlns:a14="http://schemas.microsoft.com/office/drawing/2010/main" val="0"/>
              </a:ext>
            </a:extLst>
          </a:blip>
          <a:srcRect b="5779"/>
          <a:stretch>
            <a:fillRect/>
          </a:stretch>
        </p:blipFill>
        <p:spPr bwMode="auto">
          <a:xfrm>
            <a:off x="6934200" y="58961"/>
            <a:ext cx="2137851" cy="2775817"/>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740112" y="3270120"/>
            <a:ext cx="729493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dirty="0">
                <a:solidFill>
                  <a:srgbClr val="FFFF00"/>
                </a:solidFill>
              </a:rPr>
              <a:t>One collaborating institution said “Run by 1988 or we quit”.   (</a:t>
            </a:r>
            <a:r>
              <a:rPr lang="en-US" altLang="en-US" sz="2000" dirty="0" smtClean="0">
                <a:solidFill>
                  <a:srgbClr val="FFFF00"/>
                </a:solidFill>
              </a:rPr>
              <a:t>First D0 </a:t>
            </a:r>
            <a:r>
              <a:rPr lang="en-US" altLang="en-US" sz="2000" dirty="0">
                <a:solidFill>
                  <a:srgbClr val="FFFF00"/>
                </a:solidFill>
              </a:rPr>
              <a:t>collisions were in </a:t>
            </a:r>
            <a:r>
              <a:rPr lang="en-US" altLang="en-US" sz="2000" dirty="0" smtClean="0">
                <a:solidFill>
                  <a:srgbClr val="FFFF00"/>
                </a:solidFill>
              </a:rPr>
              <a:t>1992 </a:t>
            </a:r>
            <a:r>
              <a:rPr lang="en-US" altLang="en-US" sz="2000" dirty="0">
                <a:solidFill>
                  <a:srgbClr val="FFFF00"/>
                </a:solidFill>
              </a:rPr>
              <a:t>with this group still with us – and still </a:t>
            </a:r>
            <a:r>
              <a:rPr lang="en-US" altLang="en-US" sz="2000" dirty="0" smtClean="0">
                <a:solidFill>
                  <a:srgbClr val="FFFF00"/>
                </a:solidFill>
              </a:rPr>
              <a:t>active </a:t>
            </a:r>
            <a:r>
              <a:rPr lang="en-US" altLang="en-US" sz="2000" dirty="0">
                <a:solidFill>
                  <a:srgbClr val="FFFF00"/>
                </a:solidFill>
              </a:rPr>
              <a:t>today!)</a:t>
            </a:r>
          </a:p>
        </p:txBody>
      </p:sp>
      <p:sp>
        <p:nvSpPr>
          <p:cNvPr id="6" name="TextBox 5"/>
          <p:cNvSpPr txBox="1"/>
          <p:nvPr/>
        </p:nvSpPr>
        <p:spPr>
          <a:xfrm>
            <a:off x="1294210" y="4913195"/>
            <a:ext cx="7777841" cy="1015663"/>
          </a:xfrm>
          <a:prstGeom prst="rect">
            <a:avLst/>
          </a:prstGeom>
          <a:noFill/>
        </p:spPr>
        <p:txBody>
          <a:bodyPr wrap="square" rtlCol="0">
            <a:spAutoFit/>
          </a:bodyPr>
          <a:lstStyle/>
          <a:p>
            <a:r>
              <a:rPr lang="en-US" altLang="en-US" sz="2000" dirty="0" smtClean="0">
                <a:solidFill>
                  <a:srgbClr val="FFFF00"/>
                </a:solidFill>
              </a:rPr>
              <a:t>“Tevatron instantaneous luminosity </a:t>
            </a:r>
            <a:r>
              <a:rPr lang="en-US" altLang="en-US" sz="2000" dirty="0">
                <a:solidFill>
                  <a:srgbClr val="FFFF00"/>
                </a:solidFill>
              </a:rPr>
              <a:t>will not exceed 3x10</a:t>
            </a:r>
            <a:r>
              <a:rPr lang="en-US" altLang="en-US" sz="2000" baseline="30000" dirty="0">
                <a:solidFill>
                  <a:srgbClr val="FFFF00"/>
                </a:solidFill>
              </a:rPr>
              <a:t>30</a:t>
            </a:r>
            <a:r>
              <a:rPr lang="en-US" altLang="en-US" sz="2000" dirty="0">
                <a:solidFill>
                  <a:srgbClr val="FFFF00"/>
                </a:solidFill>
              </a:rPr>
              <a:t> cm</a:t>
            </a:r>
            <a:r>
              <a:rPr lang="en-US" altLang="en-US" sz="2000" baseline="30000" dirty="0">
                <a:solidFill>
                  <a:srgbClr val="FFFF00"/>
                </a:solidFill>
                <a:latin typeface="Symbol" panose="05050102010706020507" pitchFamily="18" charset="2"/>
              </a:rPr>
              <a:t>-2</a:t>
            </a:r>
            <a:r>
              <a:rPr lang="en-US" altLang="en-US" sz="2000" dirty="0">
                <a:solidFill>
                  <a:srgbClr val="FFFF00"/>
                </a:solidFill>
              </a:rPr>
              <a:t>s</a:t>
            </a:r>
            <a:r>
              <a:rPr lang="en-US" altLang="en-US" sz="2000" baseline="30000" dirty="0">
                <a:solidFill>
                  <a:srgbClr val="FFFF00"/>
                </a:solidFill>
                <a:latin typeface="Symbol" panose="05050102010706020507" pitchFamily="18" charset="2"/>
              </a:rPr>
              <a:t>-1</a:t>
            </a:r>
            <a:r>
              <a:rPr lang="en-US" altLang="en-US" sz="2000" dirty="0">
                <a:solidFill>
                  <a:srgbClr val="FFFF00"/>
                </a:solidFill>
              </a:rPr>
              <a:t>” </a:t>
            </a:r>
            <a:r>
              <a:rPr lang="en-US" altLang="en-US" sz="2000" dirty="0" smtClean="0">
                <a:solidFill>
                  <a:srgbClr val="FFFF00"/>
                </a:solidFill>
              </a:rPr>
              <a:t>[J</a:t>
            </a:r>
            <a:r>
              <a:rPr lang="en-US" altLang="en-US" sz="2000" dirty="0">
                <a:solidFill>
                  <a:srgbClr val="FFFF00"/>
                </a:solidFill>
              </a:rPr>
              <a:t>. Peoples, then </a:t>
            </a:r>
            <a:r>
              <a:rPr lang="en-US" altLang="en-US" sz="2000" dirty="0" err="1">
                <a:solidFill>
                  <a:srgbClr val="FFFF00"/>
                </a:solidFill>
              </a:rPr>
              <a:t>pbar</a:t>
            </a:r>
            <a:r>
              <a:rPr lang="en-US" altLang="en-US" sz="2000" dirty="0">
                <a:solidFill>
                  <a:srgbClr val="FFFF00"/>
                </a:solidFill>
              </a:rPr>
              <a:t> project </a:t>
            </a:r>
            <a:r>
              <a:rPr lang="en-US" altLang="en-US" sz="2000" dirty="0" smtClean="0">
                <a:solidFill>
                  <a:srgbClr val="FFFF00"/>
                </a:solidFill>
              </a:rPr>
              <a:t>leader] so we now expected about  30 pb</a:t>
            </a:r>
            <a:r>
              <a:rPr lang="en-US" altLang="en-US" sz="2000" baseline="30000" dirty="0" smtClean="0">
                <a:solidFill>
                  <a:srgbClr val="FFFF00"/>
                </a:solidFill>
                <a:latin typeface="Symbol" panose="05050102010706020507" pitchFamily="18" charset="2"/>
              </a:rPr>
              <a:t>-1</a:t>
            </a:r>
            <a:r>
              <a:rPr lang="en-US" altLang="en-US" sz="2000" dirty="0" smtClean="0">
                <a:solidFill>
                  <a:srgbClr val="FFFF00"/>
                </a:solidFill>
              </a:rPr>
              <a:t> in the “3 year lifetime” of Tevatron.   </a:t>
            </a:r>
            <a:endParaRPr lang="en-US" sz="2000" dirty="0"/>
          </a:p>
        </p:txBody>
      </p:sp>
      <p:sp>
        <p:nvSpPr>
          <p:cNvPr id="7" name="TextBox 6"/>
          <p:cNvSpPr txBox="1"/>
          <p:nvPr/>
        </p:nvSpPr>
        <p:spPr>
          <a:xfrm>
            <a:off x="8465516" y="6581001"/>
            <a:ext cx="661481" cy="276999"/>
          </a:xfrm>
          <a:prstGeom prst="rect">
            <a:avLst/>
          </a:prstGeom>
          <a:noFill/>
        </p:spPr>
        <p:txBody>
          <a:bodyPr wrap="square" rtlCol="0">
            <a:spAutoFit/>
          </a:bodyPr>
          <a:lstStyle/>
          <a:p>
            <a:pPr algn="r"/>
            <a:r>
              <a:rPr lang="en-US" sz="1200" dirty="0" smtClean="0">
                <a:solidFill>
                  <a:srgbClr val="FF6600"/>
                </a:solidFill>
              </a:rPr>
              <a:t>29</a:t>
            </a:r>
            <a:endParaRPr lang="en-US" sz="1200" dirty="0">
              <a:solidFill>
                <a:srgbClr val="FF6600"/>
              </a:solidFill>
            </a:endParaRPr>
          </a:p>
        </p:txBody>
      </p:sp>
    </p:spTree>
    <p:extLst>
      <p:ext uri="{BB962C8B-B14F-4D97-AF65-F5344CB8AC3E}">
        <p14:creationId xmlns:p14="http://schemas.microsoft.com/office/powerpoint/2010/main" val="16354396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Maiandra GD"/>
        <a:ea typeface=""/>
        <a:cs typeface=""/>
      </a:majorFont>
      <a:minorFont>
        <a:latin typeface="Maiandra G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10826</TotalTime>
  <Words>3474</Words>
  <Application>Microsoft Office PowerPoint</Application>
  <PresentationFormat>On-screen Show (4:3)</PresentationFormat>
  <Paragraphs>393</Paragraphs>
  <Slides>37</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Calibri</vt:lpstr>
      <vt:lpstr>Maiandra GD</vt:lpstr>
      <vt:lpstr>Rockwell Extra Bold</vt:lpstr>
      <vt:lpstr>Script MT Bold</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Stony Brook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Grannis</dc:creator>
  <cp:lastModifiedBy>Paul Grannis</cp:lastModifiedBy>
  <cp:revision>351</cp:revision>
  <dcterms:created xsi:type="dcterms:W3CDTF">2017-02-03T15:17:11Z</dcterms:created>
  <dcterms:modified xsi:type="dcterms:W3CDTF">2017-05-24T19:56:49Z</dcterms:modified>
</cp:coreProperties>
</file>