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7"/>
  </p:notesMasterIdLst>
  <p:sldIdLst>
    <p:sldId id="257" r:id="rId2"/>
    <p:sldId id="260" r:id="rId3"/>
    <p:sldId id="259" r:id="rId4"/>
    <p:sldId id="423" r:id="rId5"/>
    <p:sldId id="334" r:id="rId6"/>
    <p:sldId id="267" r:id="rId7"/>
    <p:sldId id="262" r:id="rId8"/>
    <p:sldId id="419" r:id="rId9"/>
    <p:sldId id="265" r:id="rId10"/>
    <p:sldId id="411" r:id="rId11"/>
    <p:sldId id="264" r:id="rId12"/>
    <p:sldId id="271" r:id="rId13"/>
    <p:sldId id="272" r:id="rId14"/>
    <p:sldId id="418" r:id="rId15"/>
    <p:sldId id="439" r:id="rId16"/>
    <p:sldId id="274" r:id="rId17"/>
    <p:sldId id="275" r:id="rId18"/>
    <p:sldId id="345" r:id="rId19"/>
    <p:sldId id="268" r:id="rId20"/>
    <p:sldId id="406" r:id="rId21"/>
    <p:sldId id="269" r:id="rId22"/>
    <p:sldId id="402" r:id="rId23"/>
    <p:sldId id="347" r:id="rId24"/>
    <p:sldId id="349" r:id="rId25"/>
    <p:sldId id="352" r:id="rId26"/>
    <p:sldId id="348" r:id="rId27"/>
    <p:sldId id="282" r:id="rId28"/>
    <p:sldId id="337" r:id="rId29"/>
    <p:sldId id="359" r:id="rId30"/>
    <p:sldId id="361" r:id="rId31"/>
    <p:sldId id="371" r:id="rId32"/>
    <p:sldId id="360" r:id="rId33"/>
    <p:sldId id="396" r:id="rId34"/>
    <p:sldId id="376" r:id="rId35"/>
    <p:sldId id="430" r:id="rId36"/>
    <p:sldId id="434" r:id="rId37"/>
    <p:sldId id="399" r:id="rId38"/>
    <p:sldId id="375" r:id="rId39"/>
    <p:sldId id="363" r:id="rId40"/>
    <p:sldId id="438" r:id="rId41"/>
    <p:sldId id="437" r:id="rId42"/>
    <p:sldId id="435" r:id="rId43"/>
    <p:sldId id="365" r:id="rId44"/>
    <p:sldId id="364" r:id="rId45"/>
    <p:sldId id="366" r:id="rId46"/>
    <p:sldId id="380" r:id="rId47"/>
    <p:sldId id="421" r:id="rId48"/>
    <p:sldId id="382" r:id="rId49"/>
    <p:sldId id="407" r:id="rId50"/>
    <p:sldId id="408" r:id="rId51"/>
    <p:sldId id="373" r:id="rId52"/>
    <p:sldId id="368" r:id="rId53"/>
    <p:sldId id="369" r:id="rId54"/>
    <p:sldId id="383" r:id="rId55"/>
    <p:sldId id="416" r:id="rId56"/>
    <p:sldId id="304" r:id="rId57"/>
    <p:sldId id="389" r:id="rId58"/>
    <p:sldId id="341" r:id="rId59"/>
    <p:sldId id="342" r:id="rId60"/>
    <p:sldId id="284" r:id="rId61"/>
    <p:sldId id="362" r:id="rId62"/>
    <p:sldId id="405" r:id="rId63"/>
    <p:sldId id="395" r:id="rId64"/>
    <p:sldId id="386" r:id="rId65"/>
    <p:sldId id="391"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5" autoAdjust="0"/>
    <p:restoredTop sz="94660"/>
  </p:normalViewPr>
  <p:slideViewPr>
    <p:cSldViewPr snapToGrid="0">
      <p:cViewPr varScale="1">
        <p:scale>
          <a:sx n="58" d="100"/>
          <a:sy n="58" d="100"/>
        </p:scale>
        <p:origin x="341" y="53"/>
      </p:cViewPr>
      <p:guideLst/>
    </p:cSldViewPr>
  </p:slideViewPr>
  <p:notesTextViewPr>
    <p:cViewPr>
      <p:scale>
        <a:sx n="1" d="1"/>
        <a:sy n="1" d="1"/>
      </p:scale>
      <p:origin x="0" y="0"/>
    </p:cViewPr>
  </p:notesTextViewPr>
  <p:sorterViewPr>
    <p:cViewPr>
      <p:scale>
        <a:sx n="170" d="100"/>
        <a:sy n="170" d="100"/>
      </p:scale>
      <p:origin x="0" y="-45101"/>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0.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2.png"/></Relationships>
</file>

<file path=ppt/drawings/_rels/vmlDrawing9.vml.rels><?xml version="1.0" encoding="UTF-8" standalone="yes"?>
<Relationships xmlns="http://schemas.openxmlformats.org/package/2006/relationships"><Relationship Id="rId1" Type="http://schemas.openxmlformats.org/officeDocument/2006/relationships/image" Target="../media/image55.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63C96CA-34EB-41E5-BCB5-B7B01EFEC1D7}" type="datetimeFigureOut">
              <a:rPr lang="en-US" smtClean="0"/>
              <a:t>5/27/2017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9E6CAB3-ACBD-4BFE-8ED1-C9FE8A9A4DF0}" type="slidenum">
              <a:rPr lang="en-US" smtClean="0"/>
              <a:t>‹#›</a:t>
            </a:fld>
            <a:endParaRPr lang="en-US"/>
          </a:p>
        </p:txBody>
      </p:sp>
    </p:spTree>
    <p:extLst>
      <p:ext uri="{BB962C8B-B14F-4D97-AF65-F5344CB8AC3E}">
        <p14:creationId xmlns:p14="http://schemas.microsoft.com/office/powerpoint/2010/main" val="35559684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970F956-3169-4901-B426-0CE35581300F}" type="slidenum">
              <a:rPr lang="ca-ES" altLang="en-US">
                <a:latin typeface="Times New Roman" panose="02020603050405020304" pitchFamily="18" charset="0"/>
              </a:rPr>
              <a:pPr eaLnBrk="1" hangingPunct="1"/>
              <a:t>3</a:t>
            </a:fld>
            <a:endParaRPr lang="ca-ES" altLang="en-US">
              <a:latin typeface="Times New Roman" panose="02020603050405020304" pitchFamily="18" charset="0"/>
            </a:endParaRPr>
          </a:p>
        </p:txBody>
      </p:sp>
      <p:sp>
        <p:nvSpPr>
          <p:cNvPr id="78851" name="Rectangle 2"/>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885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2015410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7"/>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F3AB4BC-FEB1-43D2-8623-AAEC91C9F489}" type="slidenum">
              <a:rPr lang="en-US" altLang="en-US">
                <a:latin typeface="Calibri" panose="020F0502020204030204" pitchFamily="34" charset="0"/>
              </a:rPr>
              <a:pPr eaLnBrk="1" hangingPunct="1"/>
              <a:t>47</a:t>
            </a:fld>
            <a:endParaRPr lang="en-US" altLang="en-US">
              <a:latin typeface="Calibri" panose="020F0502020204030204" pitchFamily="34" charset="0"/>
            </a:endParaRPr>
          </a:p>
        </p:txBody>
      </p:sp>
      <p:sp>
        <p:nvSpPr>
          <p:cNvPr id="90115" name="Rectangle 2"/>
          <p:cNvSpPr>
            <a:spLocks noGrp="1" noRot="1" noChangeAspect="1" noChangeArrowheads="1" noTextEdit="1"/>
          </p:cNvSpPr>
          <p:nvPr>
            <p:ph type="sldImg"/>
          </p:nvPr>
        </p:nvSpPr>
        <p:spPr bwMode="auto">
          <a:xfrm>
            <a:off x="395288" y="693738"/>
            <a:ext cx="6070600" cy="3414712"/>
          </a:xfrm>
          <a:solidFill>
            <a:srgbClr val="FFFFFF"/>
          </a:solidFill>
          <a:ln>
            <a:solidFill>
              <a:srgbClr val="000000"/>
            </a:solidFill>
            <a:miter lim="800000"/>
            <a:headEnd/>
            <a:tailEnd/>
          </a:ln>
        </p:spPr>
      </p:sp>
      <p:sp>
        <p:nvSpPr>
          <p:cNvPr id="90116" name="Rectangle 3"/>
          <p:cNvSpPr>
            <a:spLocks noGrp="1" noChangeArrowheads="1"/>
          </p:cNvSpPr>
          <p:nvPr>
            <p:ph type="body" idx="1"/>
          </p:nvPr>
        </p:nvSpPr>
        <p:spPr bwMode="auto">
          <a:xfrm>
            <a:off x="912813" y="4340225"/>
            <a:ext cx="5032375" cy="4116388"/>
          </a:xfrm>
          <a:solidFill>
            <a:srgbClr val="FFFFFF"/>
          </a:solidFill>
          <a:ln>
            <a:solidFill>
              <a:srgbClr val="000000"/>
            </a:solidFill>
            <a:miter lim="800000"/>
            <a:headEnd/>
            <a:tailEnd/>
          </a:ln>
        </p:spPr>
        <p:txBody>
          <a:bodyPr wrap="square" lIns="89897" tIns="44948" rIns="89897" bIns="44948" numCol="1" anchor="t" anchorCtr="0" compatLnSpc="1">
            <a:prstTxWarp prst="textNoShape">
              <a:avLst/>
            </a:prstTxWarp>
          </a:bodyPr>
          <a:lstStyle/>
          <a:p>
            <a:endParaRPr lang="en-US" altLang="en-US"/>
          </a:p>
        </p:txBody>
      </p:sp>
    </p:spTree>
    <p:extLst>
      <p:ext uri="{BB962C8B-B14F-4D97-AF65-F5344CB8AC3E}">
        <p14:creationId xmlns:p14="http://schemas.microsoft.com/office/powerpoint/2010/main" val="40334930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66C32C1-8669-4D6C-8262-B6F0E1853D13}" type="slidenum">
              <a:rPr lang="ca-ES" altLang="en-US">
                <a:latin typeface="Times New Roman" panose="02020603050405020304" pitchFamily="18" charset="0"/>
              </a:rPr>
              <a:pPr eaLnBrk="1" hangingPunct="1"/>
              <a:t>48</a:t>
            </a:fld>
            <a:endParaRPr lang="ca-ES" altLang="en-US">
              <a:latin typeface="Times New Roman" panose="02020603050405020304" pitchFamily="18" charset="0"/>
            </a:endParaRPr>
          </a:p>
        </p:txBody>
      </p:sp>
      <p:sp>
        <p:nvSpPr>
          <p:cNvPr id="91139" name="Rectangle 2"/>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2060958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54CAE45-01F9-4796-B555-21EE65A0F51C}" type="slidenum">
              <a:rPr lang="en-US" altLang="en-US">
                <a:latin typeface="Calibri" panose="020F0502020204030204" pitchFamily="34" charset="0"/>
              </a:rPr>
              <a:pPr eaLnBrk="1" hangingPunct="1"/>
              <a:t>53</a:t>
            </a:fld>
            <a:endParaRPr lang="en-US" altLang="en-US">
              <a:latin typeface="Calibri" panose="020F0502020204030204" pitchFamily="34" charset="0"/>
            </a:endParaRPr>
          </a:p>
        </p:txBody>
      </p:sp>
    </p:spTree>
    <p:extLst>
      <p:ext uri="{BB962C8B-B14F-4D97-AF65-F5344CB8AC3E}">
        <p14:creationId xmlns:p14="http://schemas.microsoft.com/office/powerpoint/2010/main" val="10301670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F14B530-4A20-47B1-AF7B-67B318E5C866}" type="slidenum">
              <a:rPr lang="en-US" altLang="en-US"/>
              <a:pPr eaLnBrk="1" hangingPunct="1"/>
              <a:t>54</a:t>
            </a:fld>
            <a:endParaRPr lang="en-US" altLang="en-US"/>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it-IT" altLang="en-US"/>
          </a:p>
        </p:txBody>
      </p:sp>
    </p:spTree>
    <p:extLst>
      <p:ext uri="{BB962C8B-B14F-4D97-AF65-F5344CB8AC3E}">
        <p14:creationId xmlns:p14="http://schemas.microsoft.com/office/powerpoint/2010/main" val="14674408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2246888-B23D-4BF0-84EE-DE9538257801}" type="slidenum">
              <a:rPr lang="ca-ES" altLang="en-US">
                <a:latin typeface="Times New Roman" panose="02020603050405020304" pitchFamily="18" charset="0"/>
              </a:rPr>
              <a:pPr eaLnBrk="1" hangingPunct="1"/>
              <a:t>14</a:t>
            </a:fld>
            <a:endParaRPr lang="ca-ES" altLang="en-US">
              <a:latin typeface="Times New Roman" panose="02020603050405020304" pitchFamily="18" charset="0"/>
            </a:endParaRPr>
          </a:p>
        </p:txBody>
      </p:sp>
      <p:sp>
        <p:nvSpPr>
          <p:cNvPr id="81923" name="Rectangle 2"/>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1421043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D9D1C69-E6AD-4231-9FB8-6AABD6D8694C}" type="slidenum">
              <a:rPr lang="ca-ES" altLang="en-US">
                <a:latin typeface="Times New Roman" panose="02020603050405020304" pitchFamily="18" charset="0"/>
              </a:rPr>
              <a:pPr eaLnBrk="1" hangingPunct="1"/>
              <a:t>16</a:t>
            </a:fld>
            <a:endParaRPr lang="ca-ES" altLang="en-US">
              <a:latin typeface="Times New Roman" panose="02020603050405020304" pitchFamily="18" charset="0"/>
            </a:endParaRPr>
          </a:p>
        </p:txBody>
      </p:sp>
      <p:sp>
        <p:nvSpPr>
          <p:cNvPr id="82947" name="Rectangle 2"/>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880033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B593893-8442-4817-B32A-530A8395E352}" type="slidenum">
              <a:rPr lang="ca-ES" altLang="en-US">
                <a:latin typeface="Times New Roman" panose="02020603050405020304" pitchFamily="18" charset="0"/>
              </a:rPr>
              <a:pPr eaLnBrk="1" hangingPunct="1"/>
              <a:t>17</a:t>
            </a:fld>
            <a:endParaRPr lang="ca-ES" altLang="en-US">
              <a:latin typeface="Times New Roman" panose="02020603050405020304" pitchFamily="18" charset="0"/>
            </a:endParaRPr>
          </a:p>
        </p:txBody>
      </p:sp>
      <p:sp>
        <p:nvSpPr>
          <p:cNvPr id="83971" name="Rectangle 2"/>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42100085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267ED66-2DE3-42F7-8A75-4FB7E8E9CC28}" type="slidenum">
              <a:rPr lang="ca-ES" altLang="en-US">
                <a:latin typeface="Times New Roman" panose="02020603050405020304" pitchFamily="18" charset="0"/>
              </a:rPr>
              <a:pPr eaLnBrk="1" hangingPunct="1"/>
              <a:t>19</a:t>
            </a:fld>
            <a:endParaRPr lang="ca-ES" altLang="en-US">
              <a:latin typeface="Times New Roman" panose="02020603050405020304" pitchFamily="18" charset="0"/>
            </a:endParaRPr>
          </a:p>
        </p:txBody>
      </p:sp>
      <p:sp>
        <p:nvSpPr>
          <p:cNvPr id="79875" name="Rectangle 2"/>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6061744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38F9E6A-9542-4C7C-9042-6CFE9C57FF5C}" type="slidenum">
              <a:rPr lang="ca-ES" altLang="en-US">
                <a:latin typeface="Times New Roman" panose="02020603050405020304" pitchFamily="18" charset="0"/>
              </a:rPr>
              <a:pPr eaLnBrk="1" hangingPunct="1"/>
              <a:t>21</a:t>
            </a:fld>
            <a:endParaRPr lang="ca-ES" altLang="en-US">
              <a:latin typeface="Times New Roman" panose="02020603050405020304" pitchFamily="18" charset="0"/>
            </a:endParaRPr>
          </a:p>
        </p:txBody>
      </p:sp>
      <p:sp>
        <p:nvSpPr>
          <p:cNvPr id="80899" name="Rectangle 2"/>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0335129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73E56A-41AD-4710-B69A-71517379665B}" type="slidenum">
              <a:rPr lang="ca-ES" altLang="en-US">
                <a:latin typeface="Times New Roman" panose="02020603050405020304" pitchFamily="18" charset="0"/>
              </a:rPr>
              <a:pPr eaLnBrk="1" hangingPunct="1"/>
              <a:t>32</a:t>
            </a:fld>
            <a:endParaRPr lang="ca-ES" altLang="en-US">
              <a:latin typeface="Times New Roman" panose="02020603050405020304" pitchFamily="18" charset="0"/>
            </a:endParaRPr>
          </a:p>
        </p:txBody>
      </p:sp>
      <p:sp>
        <p:nvSpPr>
          <p:cNvPr id="86019" name="Rectangle 2"/>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0"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3946547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3006F8A-C4CD-4779-A068-594F67013316}" type="slidenum">
              <a:rPr lang="ca-ES" altLang="en-US">
                <a:latin typeface="Times New Roman" panose="02020603050405020304" pitchFamily="18" charset="0"/>
              </a:rPr>
              <a:pPr eaLnBrk="1" hangingPunct="1"/>
              <a:t>34</a:t>
            </a:fld>
            <a:endParaRPr lang="ca-ES" altLang="en-US">
              <a:latin typeface="Times New Roman" panose="02020603050405020304" pitchFamily="18" charset="0"/>
            </a:endParaRPr>
          </a:p>
        </p:txBody>
      </p:sp>
      <p:sp>
        <p:nvSpPr>
          <p:cNvPr id="84995" name="Rectangle 2"/>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283091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D32DF07-B93D-4FB4-AF7F-627E97574B31}" type="slidenum">
              <a:rPr lang="ca-ES" altLang="en-US">
                <a:latin typeface="Times New Roman" panose="02020603050405020304" pitchFamily="18" charset="0"/>
              </a:rPr>
              <a:pPr eaLnBrk="1" hangingPunct="1"/>
              <a:t>38</a:t>
            </a:fld>
            <a:endParaRPr lang="ca-ES" altLang="en-US">
              <a:latin typeface="Times New Roman" panose="02020603050405020304" pitchFamily="18" charset="0"/>
            </a:endParaRPr>
          </a:p>
        </p:txBody>
      </p:sp>
      <p:sp>
        <p:nvSpPr>
          <p:cNvPr id="89091" name="Rectangle 2"/>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2"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latin typeface="Times New Roman" panose="02020603050405020304" pitchFamily="18" charset="0"/>
            </a:endParaRPr>
          </a:p>
        </p:txBody>
      </p:sp>
    </p:spTree>
    <p:extLst>
      <p:ext uri="{BB962C8B-B14F-4D97-AF65-F5344CB8AC3E}">
        <p14:creationId xmlns:p14="http://schemas.microsoft.com/office/powerpoint/2010/main" val="13491883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r>
              <a:rPr lang="en-US"/>
              <a:t>5/03/2017</a:t>
            </a:r>
          </a:p>
        </p:txBody>
      </p:sp>
      <p:sp>
        <p:nvSpPr>
          <p:cNvPr id="5" name="Footer Placeholder 4"/>
          <p:cNvSpPr>
            <a:spLocks noGrp="1"/>
          </p:cNvSpPr>
          <p:nvPr>
            <p:ph type="ftr" sz="quarter" idx="11"/>
          </p:nvPr>
        </p:nvSpPr>
        <p:spPr/>
        <p:txBody>
          <a:bodyPr/>
          <a:lstStyle/>
          <a:p>
            <a:r>
              <a:rPr lang="en-US"/>
              <a:t>giorgiob, Fermilab, May 3, 2017</a:t>
            </a:r>
          </a:p>
        </p:txBody>
      </p:sp>
      <p:sp>
        <p:nvSpPr>
          <p:cNvPr id="6" name="Slide Number Placeholder 5"/>
          <p:cNvSpPr>
            <a:spLocks noGrp="1"/>
          </p:cNvSpPr>
          <p:nvPr>
            <p:ph type="sldNum" sz="quarter" idx="12"/>
          </p:nvPr>
        </p:nvSpPr>
        <p:spPr/>
        <p:txBody>
          <a:bodyPr/>
          <a:lstStyle/>
          <a:p>
            <a:fld id="{77153CBE-5162-4F78-9FBF-15C7D8D8BF7B}" type="slidenum">
              <a:rPr lang="en-US" smtClean="0"/>
              <a:t>‹#›</a:t>
            </a:fld>
            <a:endParaRPr lang="en-US"/>
          </a:p>
        </p:txBody>
      </p:sp>
    </p:spTree>
    <p:extLst>
      <p:ext uri="{BB962C8B-B14F-4D97-AF65-F5344CB8AC3E}">
        <p14:creationId xmlns:p14="http://schemas.microsoft.com/office/powerpoint/2010/main" val="6341020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5/03/2017</a:t>
            </a:r>
          </a:p>
        </p:txBody>
      </p:sp>
      <p:sp>
        <p:nvSpPr>
          <p:cNvPr id="5" name="Footer Placeholder 4"/>
          <p:cNvSpPr>
            <a:spLocks noGrp="1"/>
          </p:cNvSpPr>
          <p:nvPr>
            <p:ph type="ftr" sz="quarter" idx="11"/>
          </p:nvPr>
        </p:nvSpPr>
        <p:spPr/>
        <p:txBody>
          <a:bodyPr/>
          <a:lstStyle/>
          <a:p>
            <a:r>
              <a:rPr lang="en-US"/>
              <a:t>giorgiob, Fermilab, May 3, 2017</a:t>
            </a:r>
          </a:p>
        </p:txBody>
      </p:sp>
      <p:sp>
        <p:nvSpPr>
          <p:cNvPr id="6" name="Slide Number Placeholder 5"/>
          <p:cNvSpPr>
            <a:spLocks noGrp="1"/>
          </p:cNvSpPr>
          <p:nvPr>
            <p:ph type="sldNum" sz="quarter" idx="12"/>
          </p:nvPr>
        </p:nvSpPr>
        <p:spPr/>
        <p:txBody>
          <a:bodyPr/>
          <a:lstStyle/>
          <a:p>
            <a:fld id="{77153CBE-5162-4F78-9FBF-15C7D8D8BF7B}" type="slidenum">
              <a:rPr lang="en-US" smtClean="0"/>
              <a:t>‹#›</a:t>
            </a:fld>
            <a:endParaRPr lang="en-US"/>
          </a:p>
        </p:txBody>
      </p:sp>
    </p:spTree>
    <p:extLst>
      <p:ext uri="{BB962C8B-B14F-4D97-AF65-F5344CB8AC3E}">
        <p14:creationId xmlns:p14="http://schemas.microsoft.com/office/powerpoint/2010/main" val="30467220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5/03/2017</a:t>
            </a:r>
          </a:p>
        </p:txBody>
      </p:sp>
      <p:sp>
        <p:nvSpPr>
          <p:cNvPr id="5" name="Footer Placeholder 4"/>
          <p:cNvSpPr>
            <a:spLocks noGrp="1"/>
          </p:cNvSpPr>
          <p:nvPr>
            <p:ph type="ftr" sz="quarter" idx="11"/>
          </p:nvPr>
        </p:nvSpPr>
        <p:spPr/>
        <p:txBody>
          <a:bodyPr/>
          <a:lstStyle/>
          <a:p>
            <a:r>
              <a:rPr lang="en-US"/>
              <a:t>giorgiob, Fermilab, May 3, 2017</a:t>
            </a:r>
          </a:p>
        </p:txBody>
      </p:sp>
      <p:sp>
        <p:nvSpPr>
          <p:cNvPr id="6" name="Slide Number Placeholder 5"/>
          <p:cNvSpPr>
            <a:spLocks noGrp="1"/>
          </p:cNvSpPr>
          <p:nvPr>
            <p:ph type="sldNum" sz="quarter" idx="12"/>
          </p:nvPr>
        </p:nvSpPr>
        <p:spPr/>
        <p:txBody>
          <a:bodyPr/>
          <a:lstStyle/>
          <a:p>
            <a:fld id="{77153CBE-5162-4F78-9FBF-15C7D8D8BF7B}" type="slidenum">
              <a:rPr lang="en-US" smtClean="0"/>
              <a:t>‹#›</a:t>
            </a:fld>
            <a:endParaRPr lang="en-US"/>
          </a:p>
        </p:txBody>
      </p:sp>
    </p:spTree>
    <p:extLst>
      <p:ext uri="{BB962C8B-B14F-4D97-AF65-F5344CB8AC3E}">
        <p14:creationId xmlns:p14="http://schemas.microsoft.com/office/powerpoint/2010/main" val="614475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US"/>
              <a:t>5/03/2017</a:t>
            </a:r>
          </a:p>
        </p:txBody>
      </p:sp>
      <p:sp>
        <p:nvSpPr>
          <p:cNvPr id="5" name="Footer Placeholder 4"/>
          <p:cNvSpPr>
            <a:spLocks noGrp="1"/>
          </p:cNvSpPr>
          <p:nvPr>
            <p:ph type="ftr" sz="quarter" idx="11"/>
          </p:nvPr>
        </p:nvSpPr>
        <p:spPr/>
        <p:txBody>
          <a:bodyPr/>
          <a:lstStyle/>
          <a:p>
            <a:r>
              <a:rPr lang="en-US"/>
              <a:t>giorgiob, Fermilab, May 3, 2017</a:t>
            </a:r>
          </a:p>
        </p:txBody>
      </p:sp>
      <p:sp>
        <p:nvSpPr>
          <p:cNvPr id="6" name="Slide Number Placeholder 5"/>
          <p:cNvSpPr>
            <a:spLocks noGrp="1"/>
          </p:cNvSpPr>
          <p:nvPr>
            <p:ph type="sldNum" sz="quarter" idx="12"/>
          </p:nvPr>
        </p:nvSpPr>
        <p:spPr/>
        <p:txBody>
          <a:bodyPr/>
          <a:lstStyle/>
          <a:p>
            <a:fld id="{77153CBE-5162-4F78-9FBF-15C7D8D8BF7B}" type="slidenum">
              <a:rPr lang="en-US" smtClean="0"/>
              <a:t>‹#›</a:t>
            </a:fld>
            <a:endParaRPr lang="en-US"/>
          </a:p>
        </p:txBody>
      </p:sp>
    </p:spTree>
    <p:extLst>
      <p:ext uri="{BB962C8B-B14F-4D97-AF65-F5344CB8AC3E}">
        <p14:creationId xmlns:p14="http://schemas.microsoft.com/office/powerpoint/2010/main" val="10451485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r>
              <a:rPr lang="en-US"/>
              <a:t>5/03/2017</a:t>
            </a:r>
          </a:p>
        </p:txBody>
      </p:sp>
      <p:sp>
        <p:nvSpPr>
          <p:cNvPr id="5" name="Footer Placeholder 4"/>
          <p:cNvSpPr>
            <a:spLocks noGrp="1"/>
          </p:cNvSpPr>
          <p:nvPr>
            <p:ph type="ftr" sz="quarter" idx="11"/>
          </p:nvPr>
        </p:nvSpPr>
        <p:spPr/>
        <p:txBody>
          <a:bodyPr/>
          <a:lstStyle/>
          <a:p>
            <a:r>
              <a:rPr lang="en-US"/>
              <a:t>giorgiob, Fermilab, May 3, 2017</a:t>
            </a:r>
          </a:p>
        </p:txBody>
      </p:sp>
      <p:sp>
        <p:nvSpPr>
          <p:cNvPr id="6" name="Slide Number Placeholder 5"/>
          <p:cNvSpPr>
            <a:spLocks noGrp="1"/>
          </p:cNvSpPr>
          <p:nvPr>
            <p:ph type="sldNum" sz="quarter" idx="12"/>
          </p:nvPr>
        </p:nvSpPr>
        <p:spPr/>
        <p:txBody>
          <a:bodyPr/>
          <a:lstStyle/>
          <a:p>
            <a:fld id="{77153CBE-5162-4F78-9FBF-15C7D8D8BF7B}" type="slidenum">
              <a:rPr lang="en-US" smtClean="0"/>
              <a:t>‹#›</a:t>
            </a:fld>
            <a:endParaRPr lang="en-US"/>
          </a:p>
        </p:txBody>
      </p:sp>
    </p:spTree>
    <p:extLst>
      <p:ext uri="{BB962C8B-B14F-4D97-AF65-F5344CB8AC3E}">
        <p14:creationId xmlns:p14="http://schemas.microsoft.com/office/powerpoint/2010/main" val="37397871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r>
              <a:rPr lang="en-US"/>
              <a:t>5/03/2017</a:t>
            </a:r>
          </a:p>
        </p:txBody>
      </p:sp>
      <p:sp>
        <p:nvSpPr>
          <p:cNvPr id="6" name="Footer Placeholder 5"/>
          <p:cNvSpPr>
            <a:spLocks noGrp="1"/>
          </p:cNvSpPr>
          <p:nvPr>
            <p:ph type="ftr" sz="quarter" idx="11"/>
          </p:nvPr>
        </p:nvSpPr>
        <p:spPr/>
        <p:txBody>
          <a:bodyPr/>
          <a:lstStyle/>
          <a:p>
            <a:r>
              <a:rPr lang="en-US"/>
              <a:t>giorgiob, Fermilab, May 3, 2017</a:t>
            </a:r>
          </a:p>
        </p:txBody>
      </p:sp>
      <p:sp>
        <p:nvSpPr>
          <p:cNvPr id="7" name="Slide Number Placeholder 6"/>
          <p:cNvSpPr>
            <a:spLocks noGrp="1"/>
          </p:cNvSpPr>
          <p:nvPr>
            <p:ph type="sldNum" sz="quarter" idx="12"/>
          </p:nvPr>
        </p:nvSpPr>
        <p:spPr/>
        <p:txBody>
          <a:bodyPr/>
          <a:lstStyle/>
          <a:p>
            <a:fld id="{77153CBE-5162-4F78-9FBF-15C7D8D8BF7B}" type="slidenum">
              <a:rPr lang="en-US" smtClean="0"/>
              <a:t>‹#›</a:t>
            </a:fld>
            <a:endParaRPr lang="en-US"/>
          </a:p>
        </p:txBody>
      </p:sp>
    </p:spTree>
    <p:extLst>
      <p:ext uri="{BB962C8B-B14F-4D97-AF65-F5344CB8AC3E}">
        <p14:creationId xmlns:p14="http://schemas.microsoft.com/office/powerpoint/2010/main" val="24883325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r>
              <a:rPr lang="en-US"/>
              <a:t>5/03/2017</a:t>
            </a:r>
          </a:p>
        </p:txBody>
      </p:sp>
      <p:sp>
        <p:nvSpPr>
          <p:cNvPr id="8" name="Footer Placeholder 7"/>
          <p:cNvSpPr>
            <a:spLocks noGrp="1"/>
          </p:cNvSpPr>
          <p:nvPr>
            <p:ph type="ftr" sz="quarter" idx="11"/>
          </p:nvPr>
        </p:nvSpPr>
        <p:spPr/>
        <p:txBody>
          <a:bodyPr/>
          <a:lstStyle/>
          <a:p>
            <a:r>
              <a:rPr lang="en-US"/>
              <a:t>giorgiob, Fermilab, May 3, 2017</a:t>
            </a:r>
          </a:p>
        </p:txBody>
      </p:sp>
      <p:sp>
        <p:nvSpPr>
          <p:cNvPr id="9" name="Slide Number Placeholder 8"/>
          <p:cNvSpPr>
            <a:spLocks noGrp="1"/>
          </p:cNvSpPr>
          <p:nvPr>
            <p:ph type="sldNum" sz="quarter" idx="12"/>
          </p:nvPr>
        </p:nvSpPr>
        <p:spPr/>
        <p:txBody>
          <a:bodyPr/>
          <a:lstStyle/>
          <a:p>
            <a:fld id="{77153CBE-5162-4F78-9FBF-15C7D8D8BF7B}" type="slidenum">
              <a:rPr lang="en-US" smtClean="0"/>
              <a:t>‹#›</a:t>
            </a:fld>
            <a:endParaRPr lang="en-US"/>
          </a:p>
        </p:txBody>
      </p:sp>
    </p:spTree>
    <p:extLst>
      <p:ext uri="{BB962C8B-B14F-4D97-AF65-F5344CB8AC3E}">
        <p14:creationId xmlns:p14="http://schemas.microsoft.com/office/powerpoint/2010/main" val="23239895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r>
              <a:rPr lang="en-US"/>
              <a:t>5/03/2017</a:t>
            </a:r>
          </a:p>
        </p:txBody>
      </p:sp>
      <p:sp>
        <p:nvSpPr>
          <p:cNvPr id="4" name="Footer Placeholder 3"/>
          <p:cNvSpPr>
            <a:spLocks noGrp="1"/>
          </p:cNvSpPr>
          <p:nvPr>
            <p:ph type="ftr" sz="quarter" idx="11"/>
          </p:nvPr>
        </p:nvSpPr>
        <p:spPr/>
        <p:txBody>
          <a:bodyPr/>
          <a:lstStyle/>
          <a:p>
            <a:r>
              <a:rPr lang="en-US"/>
              <a:t>giorgiob, Fermilab, May 3, 2017</a:t>
            </a:r>
          </a:p>
        </p:txBody>
      </p:sp>
      <p:sp>
        <p:nvSpPr>
          <p:cNvPr id="5" name="Slide Number Placeholder 4"/>
          <p:cNvSpPr>
            <a:spLocks noGrp="1"/>
          </p:cNvSpPr>
          <p:nvPr>
            <p:ph type="sldNum" sz="quarter" idx="12"/>
          </p:nvPr>
        </p:nvSpPr>
        <p:spPr/>
        <p:txBody>
          <a:bodyPr/>
          <a:lstStyle/>
          <a:p>
            <a:fld id="{77153CBE-5162-4F78-9FBF-15C7D8D8BF7B}" type="slidenum">
              <a:rPr lang="en-US" smtClean="0"/>
              <a:t>‹#›</a:t>
            </a:fld>
            <a:endParaRPr lang="en-US"/>
          </a:p>
        </p:txBody>
      </p:sp>
    </p:spTree>
    <p:extLst>
      <p:ext uri="{BB962C8B-B14F-4D97-AF65-F5344CB8AC3E}">
        <p14:creationId xmlns:p14="http://schemas.microsoft.com/office/powerpoint/2010/main" val="2182976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a:t>
            </a:fld>
            <a:endParaRPr lang="en-US"/>
          </a:p>
        </p:txBody>
      </p:sp>
    </p:spTree>
    <p:extLst>
      <p:ext uri="{BB962C8B-B14F-4D97-AF65-F5344CB8AC3E}">
        <p14:creationId xmlns:p14="http://schemas.microsoft.com/office/powerpoint/2010/main" val="739493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5/03/2017</a:t>
            </a:r>
          </a:p>
        </p:txBody>
      </p:sp>
      <p:sp>
        <p:nvSpPr>
          <p:cNvPr id="6" name="Footer Placeholder 5"/>
          <p:cNvSpPr>
            <a:spLocks noGrp="1"/>
          </p:cNvSpPr>
          <p:nvPr>
            <p:ph type="ftr" sz="quarter" idx="11"/>
          </p:nvPr>
        </p:nvSpPr>
        <p:spPr/>
        <p:txBody>
          <a:bodyPr/>
          <a:lstStyle/>
          <a:p>
            <a:r>
              <a:rPr lang="en-US"/>
              <a:t>giorgiob, Fermilab, May 3, 2017</a:t>
            </a:r>
          </a:p>
        </p:txBody>
      </p:sp>
      <p:sp>
        <p:nvSpPr>
          <p:cNvPr id="7" name="Slide Number Placeholder 6"/>
          <p:cNvSpPr>
            <a:spLocks noGrp="1"/>
          </p:cNvSpPr>
          <p:nvPr>
            <p:ph type="sldNum" sz="quarter" idx="12"/>
          </p:nvPr>
        </p:nvSpPr>
        <p:spPr/>
        <p:txBody>
          <a:bodyPr/>
          <a:lstStyle/>
          <a:p>
            <a:fld id="{77153CBE-5162-4F78-9FBF-15C7D8D8BF7B}" type="slidenum">
              <a:rPr lang="en-US" smtClean="0"/>
              <a:t>‹#›</a:t>
            </a:fld>
            <a:endParaRPr lang="en-US"/>
          </a:p>
        </p:txBody>
      </p:sp>
    </p:spTree>
    <p:extLst>
      <p:ext uri="{BB962C8B-B14F-4D97-AF65-F5344CB8AC3E}">
        <p14:creationId xmlns:p14="http://schemas.microsoft.com/office/powerpoint/2010/main" val="10023604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r>
              <a:rPr lang="en-US"/>
              <a:t>5/03/2017</a:t>
            </a:r>
          </a:p>
        </p:txBody>
      </p:sp>
      <p:sp>
        <p:nvSpPr>
          <p:cNvPr id="6" name="Footer Placeholder 5"/>
          <p:cNvSpPr>
            <a:spLocks noGrp="1"/>
          </p:cNvSpPr>
          <p:nvPr>
            <p:ph type="ftr" sz="quarter" idx="11"/>
          </p:nvPr>
        </p:nvSpPr>
        <p:spPr/>
        <p:txBody>
          <a:bodyPr/>
          <a:lstStyle/>
          <a:p>
            <a:r>
              <a:rPr lang="en-US"/>
              <a:t>giorgiob, Fermilab, May 3, 2017</a:t>
            </a:r>
          </a:p>
        </p:txBody>
      </p:sp>
      <p:sp>
        <p:nvSpPr>
          <p:cNvPr id="7" name="Slide Number Placeholder 6"/>
          <p:cNvSpPr>
            <a:spLocks noGrp="1"/>
          </p:cNvSpPr>
          <p:nvPr>
            <p:ph type="sldNum" sz="quarter" idx="12"/>
          </p:nvPr>
        </p:nvSpPr>
        <p:spPr/>
        <p:txBody>
          <a:bodyPr/>
          <a:lstStyle/>
          <a:p>
            <a:fld id="{77153CBE-5162-4F78-9FBF-15C7D8D8BF7B}" type="slidenum">
              <a:rPr lang="en-US" smtClean="0"/>
              <a:t>‹#›</a:t>
            </a:fld>
            <a:endParaRPr lang="en-US"/>
          </a:p>
        </p:txBody>
      </p:sp>
    </p:spTree>
    <p:extLst>
      <p:ext uri="{BB962C8B-B14F-4D97-AF65-F5344CB8AC3E}">
        <p14:creationId xmlns:p14="http://schemas.microsoft.com/office/powerpoint/2010/main" val="29128557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5/03/2017</a:t>
            </a: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giorgiob, Fermilab, May 3, 2017</a:t>
            </a: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153CBE-5162-4F78-9FBF-15C7D8D8BF7B}" type="slidenum">
              <a:rPr lang="en-US" smtClean="0"/>
              <a:t>‹#›</a:t>
            </a:fld>
            <a:endParaRPr lang="en-US"/>
          </a:p>
        </p:txBody>
      </p:sp>
    </p:spTree>
    <p:extLst>
      <p:ext uri="{BB962C8B-B14F-4D97-AF65-F5344CB8AC3E}">
        <p14:creationId xmlns:p14="http://schemas.microsoft.com/office/powerpoint/2010/main" val="2247798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6.xml"/><Relationship Id="rId1" Type="http://schemas.openxmlformats.org/officeDocument/2006/relationships/vmlDrawing" Target="../drawings/vmlDrawing1.vml"/><Relationship Id="rId5" Type="http://schemas.openxmlformats.org/officeDocument/2006/relationships/image" Target="../media/image10.wmf"/><Relationship Id="rId4" Type="http://schemas.openxmlformats.org/officeDocument/2006/relationships/oleObject" Target="../embeddings/oleObject1.bin"/></Relationships>
</file>

<file path=ppt/slides/_rels/slide1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vmlDrawing" Target="../drawings/vmlDrawing2.vml"/><Relationship Id="rId5" Type="http://schemas.openxmlformats.org/officeDocument/2006/relationships/image" Target="../media/image12.wmf"/><Relationship Id="rId4" Type="http://schemas.openxmlformats.org/officeDocument/2006/relationships/oleObject" Target="../embeddings/oleObject2.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vmlDrawing" Target="../drawings/vmlDrawing3.vml"/><Relationship Id="rId5" Type="http://schemas.openxmlformats.org/officeDocument/2006/relationships/image" Target="../media/image13.w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xml"/><Relationship Id="rId1" Type="http://schemas.openxmlformats.org/officeDocument/2006/relationships/vmlDrawing" Target="../drawings/vmlDrawing4.vml"/><Relationship Id="rId5" Type="http://schemas.openxmlformats.org/officeDocument/2006/relationships/image" Target="../media/image16.wmf"/><Relationship Id="rId4" Type="http://schemas.openxmlformats.org/officeDocument/2006/relationships/oleObject" Target="../embeddings/oleObject4.bin"/></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w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6.xml"/><Relationship Id="rId1" Type="http://schemas.openxmlformats.org/officeDocument/2006/relationships/vmlDrawing" Target="../drawings/vmlDrawing5.vml"/><Relationship Id="rId5" Type="http://schemas.openxmlformats.org/officeDocument/2006/relationships/image" Target="../media/image19.wmf"/><Relationship Id="rId4" Type="http://schemas.openxmlformats.org/officeDocument/2006/relationships/oleObject" Target="../embeddings/oleObject5.bin"/></Relationships>
</file>

<file path=ppt/slides/_rels/slide2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6.xml"/><Relationship Id="rId1" Type="http://schemas.openxmlformats.org/officeDocument/2006/relationships/vmlDrawing" Target="../drawings/vmlDrawing6.vml"/><Relationship Id="rId5" Type="http://schemas.openxmlformats.org/officeDocument/2006/relationships/image" Target="../media/image22.wmf"/><Relationship Id="rId4" Type="http://schemas.openxmlformats.org/officeDocument/2006/relationships/oleObject" Target="../embeddings/oleObject6.bin"/></Relationships>
</file>

<file path=ppt/slides/_rels/slide2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6.xml"/><Relationship Id="rId1" Type="http://schemas.openxmlformats.org/officeDocument/2006/relationships/vmlDrawing" Target="../drawings/vmlDrawing7.vml"/><Relationship Id="rId5" Type="http://schemas.openxmlformats.org/officeDocument/2006/relationships/image" Target="../media/image30.wmf"/><Relationship Id="rId4" Type="http://schemas.openxmlformats.org/officeDocument/2006/relationships/oleObject" Target="../embeddings/oleObject7.bin"/></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6.xml"/><Relationship Id="rId1" Type="http://schemas.openxmlformats.org/officeDocument/2006/relationships/vmlDrawing" Target="../drawings/vmlDrawing8.vml"/><Relationship Id="rId4" Type="http://schemas.openxmlformats.org/officeDocument/2006/relationships/image" Target="../media/image32.png"/></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36.wmf"/><Relationship Id="rId2" Type="http://schemas.openxmlformats.org/officeDocument/2006/relationships/image" Target="../media/image35.wmf"/><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9.wmf"/><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6.xml"/><Relationship Id="rId4" Type="http://schemas.openxmlformats.org/officeDocument/2006/relationships/image" Target="../media/image47.wmf"/></Relationships>
</file>

<file path=ppt/slides/_rels/slide53.xml.rels><?xml version="1.0" encoding="UTF-8" standalone="yes"?>
<Relationships xmlns="http://schemas.openxmlformats.org/package/2006/relationships"><Relationship Id="rId3" Type="http://schemas.openxmlformats.org/officeDocument/2006/relationships/hyperlink" Target="http://www-cdf.fnal.gov/physics/new/top/2011/TMT_AH/figs/Mtop_FittedPDFVsData_Alltagevent_UpToP28_DEV.eps"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7.wmf"/><Relationship Id="rId5" Type="http://schemas.openxmlformats.org/officeDocument/2006/relationships/image" Target="../media/image49.png"/><Relationship Id="rId4" Type="http://schemas.openxmlformats.org/officeDocument/2006/relationships/image" Target="../media/image48.png"/></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52.wmf"/><Relationship Id="rId4" Type="http://schemas.openxmlformats.org/officeDocument/2006/relationships/image" Target="../media/image51.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 Id="rId4" Type="http://schemas.openxmlformats.org/officeDocument/2006/relationships/image" Target="../media/image42.png"/></Relationships>
</file>

<file path=ppt/slides/_rels/slide57.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6.xml"/><Relationship Id="rId1" Type="http://schemas.openxmlformats.org/officeDocument/2006/relationships/vmlDrawing" Target="../drawings/vmlDrawing9.vml"/><Relationship Id="rId4" Type="http://schemas.openxmlformats.org/officeDocument/2006/relationships/image" Target="../media/image55.emf"/></Relationships>
</file>

<file path=ppt/slides/_rels/slide5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439" y="500062"/>
            <a:ext cx="10515600" cy="1325563"/>
          </a:xfrm>
          <a:ln>
            <a:solidFill>
              <a:srgbClr val="C00000"/>
            </a:solidFill>
          </a:ln>
        </p:spPr>
        <p:txBody>
          <a:bodyPr>
            <a:normAutofit/>
          </a:bodyPr>
          <a:lstStyle/>
          <a:p>
            <a:pPr algn="ctr"/>
            <a:r>
              <a:rPr lang="en-US" sz="3600" b="1" dirty="0"/>
              <a:t>The CDF Experiment,</a:t>
            </a:r>
            <a:br>
              <a:rPr lang="en-US" sz="3600" b="1" dirty="0"/>
            </a:br>
            <a:r>
              <a:rPr lang="en-US" sz="3600" b="1" dirty="0"/>
              <a:t>and the Italians</a:t>
            </a:r>
          </a:p>
        </p:txBody>
      </p:sp>
      <p:sp>
        <p:nvSpPr>
          <p:cNvPr id="3" name="Content Placeholder 2"/>
          <p:cNvSpPr>
            <a:spLocks noGrp="1"/>
          </p:cNvSpPr>
          <p:nvPr>
            <p:ph idx="1"/>
          </p:nvPr>
        </p:nvSpPr>
        <p:spPr>
          <a:xfrm>
            <a:off x="2357283" y="3190252"/>
            <a:ext cx="7477433" cy="3975567"/>
          </a:xfrm>
        </p:spPr>
        <p:txBody>
          <a:bodyPr>
            <a:normAutofit/>
          </a:bodyPr>
          <a:lstStyle/>
          <a:p>
            <a:pPr marL="0" indent="0">
              <a:buNone/>
            </a:pPr>
            <a:r>
              <a:rPr lang="en-US" sz="3000" dirty="0"/>
              <a:t>The start of the US-Japan-Italy Collaboration</a:t>
            </a:r>
          </a:p>
          <a:p>
            <a:pPr marL="0" indent="0">
              <a:buNone/>
            </a:pPr>
            <a:r>
              <a:rPr lang="en-US" sz="3000" dirty="0"/>
              <a:t>The construction of the run1 detector</a:t>
            </a:r>
          </a:p>
          <a:p>
            <a:pPr marL="0" indent="0">
              <a:buNone/>
            </a:pPr>
            <a:r>
              <a:rPr lang="en-US" sz="3000" dirty="0"/>
              <a:t>The discovery</a:t>
            </a:r>
          </a:p>
          <a:p>
            <a:pPr marL="0" indent="0">
              <a:buNone/>
            </a:pPr>
            <a:r>
              <a:rPr lang="en-US" sz="3000" dirty="0"/>
              <a:t>The powerful run2 detector</a:t>
            </a:r>
          </a:p>
          <a:p>
            <a:pPr marL="0" indent="0">
              <a:buNone/>
            </a:pPr>
            <a:r>
              <a:rPr lang="en-US" sz="3000" dirty="0"/>
              <a:t>The wealth of great physics</a:t>
            </a:r>
          </a:p>
          <a:p>
            <a:pPr marL="0" indent="0">
              <a:buNone/>
            </a:pPr>
            <a:r>
              <a:rPr lang="en-US" sz="3000" dirty="0"/>
              <a:t>The legacy </a:t>
            </a:r>
          </a:p>
          <a:p>
            <a:pPr marL="0" indent="0">
              <a:buNone/>
            </a:pPr>
            <a:endParaRPr lang="en-US" dirty="0"/>
          </a:p>
          <a:p>
            <a:pPr marL="0" indent="0">
              <a:buNone/>
            </a:pPr>
            <a:endParaRPr lang="en-US" dirty="0"/>
          </a:p>
          <a:p>
            <a:pPr marL="0" indent="0">
              <a:buNone/>
            </a:pPr>
            <a:endParaRPr lang="en-US" dirty="0"/>
          </a:p>
        </p:txBody>
      </p:sp>
      <p:sp>
        <p:nvSpPr>
          <p:cNvPr id="4" name="Date Placeholder 3"/>
          <p:cNvSpPr>
            <a:spLocks noGrp="1"/>
          </p:cNvSpPr>
          <p:nvPr>
            <p:ph type="dt" sz="half" idx="10"/>
          </p:nvPr>
        </p:nvSpPr>
        <p:spPr/>
        <p:txBody>
          <a:bodyPr/>
          <a:lstStyle/>
          <a:p>
            <a:r>
              <a:rPr lang="en-US"/>
              <a:t>5/03/2017</a:t>
            </a:r>
          </a:p>
        </p:txBody>
      </p:sp>
      <p:sp>
        <p:nvSpPr>
          <p:cNvPr id="5" name="Footer Placeholder 4"/>
          <p:cNvSpPr>
            <a:spLocks noGrp="1"/>
          </p:cNvSpPr>
          <p:nvPr>
            <p:ph type="ftr" sz="quarter" idx="11"/>
          </p:nvPr>
        </p:nvSpPr>
        <p:spPr/>
        <p:txBody>
          <a:bodyPr/>
          <a:lstStyle/>
          <a:p>
            <a:r>
              <a:rPr lang="en-US"/>
              <a:t>giorgiob, Fermilab, May 3, 2017</a:t>
            </a:r>
          </a:p>
        </p:txBody>
      </p:sp>
      <p:sp>
        <p:nvSpPr>
          <p:cNvPr id="6" name="Slide Number Placeholder 5"/>
          <p:cNvSpPr>
            <a:spLocks noGrp="1"/>
          </p:cNvSpPr>
          <p:nvPr>
            <p:ph type="sldNum" sz="quarter" idx="12"/>
          </p:nvPr>
        </p:nvSpPr>
        <p:spPr/>
        <p:txBody>
          <a:bodyPr/>
          <a:lstStyle/>
          <a:p>
            <a:fld id="{77153CBE-5162-4F78-9FBF-15C7D8D8BF7B}" type="slidenum">
              <a:rPr lang="en-US" smtClean="0"/>
              <a:t>1</a:t>
            </a:fld>
            <a:endParaRPr lang="en-US"/>
          </a:p>
        </p:txBody>
      </p:sp>
      <p:sp>
        <p:nvSpPr>
          <p:cNvPr id="7" name="TextBox 6"/>
          <p:cNvSpPr txBox="1"/>
          <p:nvPr/>
        </p:nvSpPr>
        <p:spPr>
          <a:xfrm>
            <a:off x="3432748" y="2057617"/>
            <a:ext cx="5015797" cy="830997"/>
          </a:xfrm>
          <a:prstGeom prst="rect">
            <a:avLst/>
          </a:prstGeom>
          <a:noFill/>
        </p:spPr>
        <p:txBody>
          <a:bodyPr wrap="none" rtlCol="0">
            <a:spAutoFit/>
          </a:bodyPr>
          <a:lstStyle/>
          <a:p>
            <a:pPr algn="ctr"/>
            <a:r>
              <a:rPr lang="en-US" sz="2400" dirty="0"/>
              <a:t>Giorgio Bellettini, </a:t>
            </a:r>
            <a:r>
              <a:rPr lang="en-US" sz="2400" dirty="0" err="1"/>
              <a:t>Fermilab</a:t>
            </a:r>
            <a:r>
              <a:rPr lang="en-US" sz="2400" dirty="0"/>
              <a:t> Colloquium</a:t>
            </a:r>
          </a:p>
          <a:p>
            <a:pPr algn="ctr"/>
            <a:r>
              <a:rPr lang="en-US" sz="2400" dirty="0"/>
              <a:t>May 3, 2017</a:t>
            </a:r>
          </a:p>
        </p:txBody>
      </p:sp>
    </p:spTree>
    <p:extLst>
      <p:ext uri="{BB962C8B-B14F-4D97-AF65-F5344CB8AC3E}">
        <p14:creationId xmlns:p14="http://schemas.microsoft.com/office/powerpoint/2010/main" val="33607780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First Physics in 1988</a:t>
            </a:r>
            <a:endParaRPr lang="en-US" sz="3600" dirty="0"/>
          </a:p>
        </p:txBody>
      </p:sp>
      <p:sp>
        <p:nvSpPr>
          <p:cNvPr id="3" name="Date Placeholder 2"/>
          <p:cNvSpPr>
            <a:spLocks noGrp="1"/>
          </p:cNvSpPr>
          <p:nvPr>
            <p:ph type="dt" sz="half" idx="10"/>
          </p:nvPr>
        </p:nvSpPr>
        <p:spPr/>
        <p:txBody>
          <a:bodyPr/>
          <a:lstStyle/>
          <a:p>
            <a:r>
              <a:rPr lang="en-US"/>
              <a:t>5/03/2017</a:t>
            </a:r>
          </a:p>
        </p:txBody>
      </p:sp>
      <p:sp>
        <p:nvSpPr>
          <p:cNvPr id="4" name="Footer Placeholder 3"/>
          <p:cNvSpPr>
            <a:spLocks noGrp="1"/>
          </p:cNvSpPr>
          <p:nvPr>
            <p:ph type="ftr" sz="quarter" idx="11"/>
          </p:nvPr>
        </p:nvSpPr>
        <p:spPr/>
        <p:txBody>
          <a:bodyPr/>
          <a:lstStyle/>
          <a:p>
            <a:r>
              <a:rPr lang="en-US"/>
              <a:t>giorgiob, Fermilab, May 3, 2017</a:t>
            </a:r>
          </a:p>
        </p:txBody>
      </p:sp>
      <p:sp>
        <p:nvSpPr>
          <p:cNvPr id="5" name="Slide Number Placeholder 4"/>
          <p:cNvSpPr>
            <a:spLocks noGrp="1"/>
          </p:cNvSpPr>
          <p:nvPr>
            <p:ph type="sldNum" sz="quarter" idx="12"/>
          </p:nvPr>
        </p:nvSpPr>
        <p:spPr/>
        <p:txBody>
          <a:bodyPr/>
          <a:lstStyle/>
          <a:p>
            <a:fld id="{77153CBE-5162-4F78-9FBF-15C7D8D8BF7B}" type="slidenum">
              <a:rPr lang="en-US" smtClean="0"/>
              <a:t>10</a:t>
            </a:fld>
            <a:endParaRPr lang="en-US"/>
          </a:p>
        </p:txBody>
      </p:sp>
      <p:pic>
        <p:nvPicPr>
          <p:cNvPr id="6" name="Picture 5"/>
          <p:cNvPicPr>
            <a:picLocks noChangeAspect="1"/>
          </p:cNvPicPr>
          <p:nvPr/>
        </p:nvPicPr>
        <p:blipFill>
          <a:blip r:embed="rId2"/>
          <a:stretch>
            <a:fillRect/>
          </a:stretch>
        </p:blipFill>
        <p:spPr>
          <a:xfrm>
            <a:off x="1685033" y="2046514"/>
            <a:ext cx="4464645" cy="4492398"/>
          </a:xfrm>
          <a:prstGeom prst="rect">
            <a:avLst/>
          </a:prstGeom>
        </p:spPr>
      </p:pic>
      <p:sp>
        <p:nvSpPr>
          <p:cNvPr id="7" name="TextBox 6"/>
          <p:cNvSpPr txBox="1"/>
          <p:nvPr/>
        </p:nvSpPr>
        <p:spPr>
          <a:xfrm>
            <a:off x="6474502" y="2761635"/>
            <a:ext cx="4863059" cy="2523768"/>
          </a:xfrm>
          <a:prstGeom prst="rect">
            <a:avLst/>
          </a:prstGeom>
          <a:noFill/>
        </p:spPr>
        <p:txBody>
          <a:bodyPr wrap="square" rtlCol="0">
            <a:spAutoFit/>
          </a:bodyPr>
          <a:lstStyle/>
          <a:p>
            <a:r>
              <a:rPr lang="en-US" sz="2800" dirty="0"/>
              <a:t>Measurements were made at </a:t>
            </a:r>
          </a:p>
          <a:p>
            <a:r>
              <a:rPr lang="en-US" sz="2800" dirty="0"/>
              <a:t>√s = 548 and 1800 GeV. The cross section increase with energy discovered at the ISR in p-p was confirmed in p-</a:t>
            </a:r>
            <a:r>
              <a:rPr lang="en-US" sz="2800" dirty="0" err="1"/>
              <a:t>pbar</a:t>
            </a:r>
            <a:r>
              <a:rPr lang="en-US" sz="2800" dirty="0"/>
              <a:t>. </a:t>
            </a:r>
          </a:p>
          <a:p>
            <a:endParaRPr lang="en-US" dirty="0"/>
          </a:p>
        </p:txBody>
      </p:sp>
    </p:spTree>
    <p:extLst>
      <p:ext uri="{BB962C8B-B14F-4D97-AF65-F5344CB8AC3E}">
        <p14:creationId xmlns:p14="http://schemas.microsoft.com/office/powerpoint/2010/main" val="37428416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5" name="Rectangle 2"/>
          <p:cNvSpPr>
            <a:spLocks noGrp="1" noChangeArrowheads="1"/>
          </p:cNvSpPr>
          <p:nvPr>
            <p:ph type="title"/>
          </p:nvPr>
        </p:nvSpPr>
        <p:spPr>
          <a:xfrm>
            <a:off x="1905000" y="381000"/>
            <a:ext cx="8229600" cy="1521542"/>
          </a:xfrm>
          <a:ln>
            <a:solidFill>
              <a:srgbClr val="C00000"/>
            </a:solidFill>
            <a:miter lim="800000"/>
            <a:headEnd/>
            <a:tailEnd/>
          </a:ln>
        </p:spPr>
        <p:txBody>
          <a:bodyPr>
            <a:normAutofit fontScale="90000"/>
          </a:bodyPr>
          <a:lstStyle/>
          <a:p>
            <a:pPr algn="ctr"/>
            <a:br>
              <a:rPr lang="ca-ES" altLang="en-US" sz="3200" b="1" dirty="0"/>
            </a:br>
            <a:r>
              <a:rPr lang="ca-ES" altLang="en-US" sz="4000" b="1" dirty="0"/>
              <a:t>INFN contributions to the hadron calorimeters</a:t>
            </a:r>
            <a:br>
              <a:rPr lang="ca-ES" altLang="en-US" sz="3200" b="1" dirty="0"/>
            </a:br>
            <a:r>
              <a:rPr lang="ca-ES" altLang="en-US" sz="3200" dirty="0"/>
              <a:t>(a Fermilab-Purdue-INFN project)</a:t>
            </a:r>
            <a:br>
              <a:rPr lang="ca-ES" altLang="en-US" sz="3200" dirty="0"/>
            </a:br>
            <a:endParaRPr lang="ca-ES" altLang="en-US" sz="3200" b="1" dirty="0"/>
          </a:p>
        </p:txBody>
      </p:sp>
      <p:sp>
        <p:nvSpPr>
          <p:cNvPr id="18436" name="Text Box 3"/>
          <p:cNvSpPr txBox="1">
            <a:spLocks noChangeArrowheads="1"/>
          </p:cNvSpPr>
          <p:nvPr/>
        </p:nvSpPr>
        <p:spPr bwMode="auto">
          <a:xfrm>
            <a:off x="1174956" y="2507227"/>
            <a:ext cx="10178844"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ca-ES" altLang="en-US" sz="2400" dirty="0"/>
          </a:p>
          <a:p>
            <a:pPr eaLnBrk="1" hangingPunct="1"/>
            <a:r>
              <a:rPr lang="ca-ES" altLang="en-US" sz="2400" dirty="0"/>
              <a:t>Scintillators, light guides, phototubes, power supplies, laser flasher of the barrel and endwall hadron calorimeter: the sensitive components of 50 barrel and endwall hadron wedges were designed, built and run</a:t>
            </a:r>
            <a:r>
              <a:rPr lang="es-ES_tradnl" altLang="en-US" sz="2400" dirty="0"/>
              <a:t>-</a:t>
            </a:r>
            <a:r>
              <a:rPr lang="en-US" altLang="en-US" sz="2400" dirty="0"/>
              <a:t>in by the Italians</a:t>
            </a:r>
            <a:r>
              <a:rPr lang="ca-ES" altLang="en-US" sz="2400" dirty="0"/>
              <a:t>. </a:t>
            </a:r>
          </a:p>
          <a:p>
            <a:pPr eaLnBrk="1" hangingPunct="1"/>
            <a:endParaRPr lang="ca-ES" altLang="en-US" sz="2400" dirty="0"/>
          </a:p>
          <a:p>
            <a:pPr eaLnBrk="1" hangingPunct="1"/>
            <a:r>
              <a:rPr lang="ca-ES" altLang="en-US" sz="2400" b="1" dirty="0">
                <a:solidFill>
                  <a:srgbClr val="002060"/>
                </a:solidFill>
              </a:rPr>
              <a:t>In 1981-1982 the INFN hardware was moved to Fermilab in 11 ship containers</a:t>
            </a:r>
            <a:r>
              <a:rPr lang="ca-ES" altLang="en-US" sz="2400" dirty="0">
                <a:solidFill>
                  <a:schemeClr val="accent2"/>
                </a:solidFill>
              </a:rPr>
              <a:t>.</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dirty="0" err="1"/>
              <a:t>giorgiob</a:t>
            </a:r>
            <a:r>
              <a:rPr lang="en-US" dirty="0"/>
              <a:t>, </a:t>
            </a:r>
            <a:r>
              <a:rPr lang="en-US" dirty="0" err="1"/>
              <a:t>Fermilab</a:t>
            </a:r>
            <a:r>
              <a:rPr lang="en-US" dirty="0"/>
              <a:t>,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11</a:t>
            </a:fld>
            <a:endParaRPr lang="en-US"/>
          </a:p>
        </p:txBody>
      </p:sp>
    </p:spTree>
    <p:extLst>
      <p:ext uri="{BB962C8B-B14F-4D97-AF65-F5344CB8AC3E}">
        <p14:creationId xmlns:p14="http://schemas.microsoft.com/office/powerpoint/2010/main" val="17564965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057400" y="228600"/>
            <a:ext cx="8229600" cy="1143000"/>
          </a:xfrm>
          <a:ln>
            <a:solidFill>
              <a:srgbClr val="C00000"/>
            </a:solidFill>
            <a:miter lim="800000"/>
            <a:headEnd/>
            <a:tailEnd/>
          </a:ln>
        </p:spPr>
        <p:txBody>
          <a:bodyPr/>
          <a:lstStyle/>
          <a:p>
            <a:pPr algn="ctr"/>
            <a:r>
              <a:rPr lang="en-US" altLang="en-US" sz="3600" b="1" dirty="0"/>
              <a:t>Light guide fabrication in </a:t>
            </a:r>
            <a:r>
              <a:rPr lang="en-US" altLang="en-US" sz="3600" b="1" dirty="0" err="1"/>
              <a:t>Frascati</a:t>
            </a:r>
            <a:endParaRPr lang="en-US" altLang="en-US" sz="3600" b="1" dirty="0"/>
          </a:p>
        </p:txBody>
      </p:sp>
      <p:pic>
        <p:nvPicPr>
          <p:cNvPr id="24579" name="Picture 2" descr="C:\Documents and Settings\giorgiob-local\My Documents\Immagini\eventi e rivelatori\poster, guida di luce.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617662"/>
            <a:ext cx="5334000" cy="473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12</a:t>
            </a:fld>
            <a:endParaRPr lang="en-US"/>
          </a:p>
        </p:txBody>
      </p:sp>
      <p:sp>
        <p:nvSpPr>
          <p:cNvPr id="5" name="TextBox 4"/>
          <p:cNvSpPr txBox="1"/>
          <p:nvPr/>
        </p:nvSpPr>
        <p:spPr>
          <a:xfrm>
            <a:off x="6371304" y="1740237"/>
            <a:ext cx="5456904" cy="2677656"/>
          </a:xfrm>
          <a:prstGeom prst="rect">
            <a:avLst/>
          </a:prstGeom>
          <a:noFill/>
        </p:spPr>
        <p:txBody>
          <a:bodyPr wrap="square" rtlCol="0">
            <a:spAutoFit/>
          </a:bodyPr>
          <a:lstStyle/>
          <a:p>
            <a:r>
              <a:rPr lang="en-US" sz="2800" dirty="0"/>
              <a:t>The </a:t>
            </a:r>
            <a:r>
              <a:rPr lang="en-US" sz="2800" dirty="0" err="1"/>
              <a:t>Frascati</a:t>
            </a:r>
            <a:r>
              <a:rPr lang="en-US" sz="2800" dirty="0"/>
              <a:t> Group lead by Paolo </a:t>
            </a:r>
            <a:r>
              <a:rPr lang="en-US" sz="2800" dirty="0" err="1"/>
              <a:t>Giromini</a:t>
            </a:r>
            <a:r>
              <a:rPr lang="en-US" sz="2800" dirty="0"/>
              <a:t> gave a major contribution to the central calorimeter.</a:t>
            </a:r>
          </a:p>
          <a:p>
            <a:endParaRPr lang="en-US" sz="2800" dirty="0"/>
          </a:p>
          <a:p>
            <a:r>
              <a:rPr lang="en-US" sz="2800" dirty="0"/>
              <a:t>Sergio </a:t>
            </a:r>
            <a:r>
              <a:rPr lang="en-US" sz="2800" dirty="0" err="1"/>
              <a:t>Bertolucci</a:t>
            </a:r>
            <a:r>
              <a:rPr lang="en-US" sz="2800" dirty="0"/>
              <a:t> was in charge of the light guide construction.</a:t>
            </a:r>
          </a:p>
        </p:txBody>
      </p:sp>
      <p:pic>
        <p:nvPicPr>
          <p:cNvPr id="8" name="Picture 7"/>
          <p:cNvPicPr>
            <a:picLocks noChangeAspect="1"/>
          </p:cNvPicPr>
          <p:nvPr/>
        </p:nvPicPr>
        <p:blipFill>
          <a:blip r:embed="rId3"/>
          <a:stretch>
            <a:fillRect/>
          </a:stretch>
        </p:blipFill>
        <p:spPr>
          <a:xfrm>
            <a:off x="6583967" y="4499776"/>
            <a:ext cx="2265066" cy="1792075"/>
          </a:xfrm>
          <a:prstGeom prst="rect">
            <a:avLst/>
          </a:prstGeom>
        </p:spPr>
      </p:pic>
      <p:sp>
        <p:nvSpPr>
          <p:cNvPr id="6" name="TextBox 5"/>
          <p:cNvSpPr txBox="1"/>
          <p:nvPr/>
        </p:nvSpPr>
        <p:spPr>
          <a:xfrm>
            <a:off x="8964118" y="4891795"/>
            <a:ext cx="3227882" cy="1384995"/>
          </a:xfrm>
          <a:prstGeom prst="rect">
            <a:avLst/>
          </a:prstGeom>
          <a:noFill/>
        </p:spPr>
        <p:txBody>
          <a:bodyPr wrap="square" rtlCol="0">
            <a:spAutoFit/>
          </a:bodyPr>
          <a:lstStyle/>
          <a:p>
            <a:r>
              <a:rPr lang="en-US" sz="2800" dirty="0"/>
              <a:t>The readout BBQ bars were fabricated in Pisa</a:t>
            </a:r>
          </a:p>
        </p:txBody>
      </p:sp>
    </p:spTree>
    <p:extLst>
      <p:ext uri="{BB962C8B-B14F-4D97-AF65-F5344CB8AC3E}">
        <p14:creationId xmlns:p14="http://schemas.microsoft.com/office/powerpoint/2010/main" val="26645850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ln>
            <a:solidFill>
              <a:srgbClr val="C00000"/>
            </a:solidFill>
            <a:miter lim="800000"/>
            <a:headEnd/>
            <a:tailEnd/>
          </a:ln>
        </p:spPr>
        <p:txBody>
          <a:bodyPr/>
          <a:lstStyle/>
          <a:p>
            <a:pPr algn="ctr"/>
            <a:r>
              <a:rPr lang="en-US" altLang="en-US" sz="3600" b="1" dirty="0"/>
              <a:t>Light guides installed in the central wedge </a:t>
            </a:r>
          </a:p>
        </p:txBody>
      </p:sp>
      <p:pic>
        <p:nvPicPr>
          <p:cNvPr id="25603" name="Picture 2" descr="C:\Documents and Settings\giorgiob-local\My Documents\Immagini\eventi e rivelatori\poster, calorimetro.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200" y="2001837"/>
            <a:ext cx="5634038" cy="4354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13</a:t>
            </a:fld>
            <a:endParaRPr lang="en-US"/>
          </a:p>
        </p:txBody>
      </p:sp>
    </p:spTree>
    <p:extLst>
      <p:ext uri="{BB962C8B-B14F-4D97-AF65-F5344CB8AC3E}">
        <p14:creationId xmlns:p14="http://schemas.microsoft.com/office/powerpoint/2010/main" val="40862876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 name="Rectangle 2"/>
          <p:cNvSpPr>
            <a:spLocks noGrp="1" noChangeArrowheads="1"/>
          </p:cNvSpPr>
          <p:nvPr>
            <p:ph type="title"/>
          </p:nvPr>
        </p:nvSpPr>
        <p:spPr>
          <a:xfrm>
            <a:off x="2211389" y="458789"/>
            <a:ext cx="7769225" cy="1139825"/>
          </a:xfrm>
          <a:noFill/>
          <a:ln w="12700" cap="flat">
            <a:solidFill>
              <a:srgbClr val="C00000"/>
            </a:solidFill>
            <a:miter lim="800000"/>
            <a:headEnd/>
            <a:tailEnd/>
          </a:ln>
        </p:spPr>
        <p:txBody>
          <a:bodyPr/>
          <a:lstStyle/>
          <a:p>
            <a:pPr algn="ctr" eaLnBrk="1" hangingPunct="1"/>
            <a:r>
              <a:rPr lang="ca-ES" altLang="en-US" sz="3600" b="1" dirty="0"/>
              <a:t>Young Italians assembling the wedges</a:t>
            </a:r>
          </a:p>
        </p:txBody>
      </p:sp>
      <p:graphicFrame>
        <p:nvGraphicFramePr>
          <p:cNvPr id="1026" name="Object 3"/>
          <p:cNvGraphicFramePr>
            <a:graphicFrameLocks/>
          </p:cNvGraphicFramePr>
          <p:nvPr>
            <p:extLst>
              <p:ext uri="{D42A27DB-BD31-4B8C-83A1-F6EECF244321}">
                <p14:modId xmlns:p14="http://schemas.microsoft.com/office/powerpoint/2010/main" val="1559512241"/>
              </p:ext>
            </p:extLst>
          </p:nvPr>
        </p:nvGraphicFramePr>
        <p:xfrm>
          <a:off x="2617959" y="1770166"/>
          <a:ext cx="6256218" cy="4586184"/>
        </p:xfrm>
        <a:graphic>
          <a:graphicData uri="http://schemas.openxmlformats.org/presentationml/2006/ole">
            <mc:AlternateContent xmlns:mc="http://schemas.openxmlformats.org/markup-compatibility/2006">
              <mc:Choice xmlns:v="urn:schemas-microsoft-com:vml" Requires="v">
                <p:oleObj spid="_x0000_s23577" name="Bitmap Image" r:id="rId4" imgW="5435280" imgH="4773600" progId="Paint.Picture">
                  <p:embed/>
                </p:oleObj>
              </mc:Choice>
              <mc:Fallback>
                <p:oleObj name="Bitmap Image" r:id="rId4" imgW="5435280" imgH="4773600" progId="Paint.Picture">
                  <p:embed/>
                  <p:pic>
                    <p:nvPicPr>
                      <p:cNvPr id="1026"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17959" y="1770166"/>
                        <a:ext cx="6256218" cy="4586184"/>
                      </a:xfrm>
                      <a:prstGeom prst="rect">
                        <a:avLst/>
                      </a:prstGeom>
                      <a:noFill/>
                      <a:ln>
                        <a:noFill/>
                      </a:ln>
                      <a:effectLst/>
                      <a:extLst/>
                    </p:spPr>
                  </p:pic>
                </p:oleObj>
              </mc:Fallback>
            </mc:AlternateContent>
          </a:graphicData>
        </a:graphic>
      </p:graphicFrame>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14</a:t>
            </a:fld>
            <a:endParaRPr lang="en-US"/>
          </a:p>
        </p:txBody>
      </p:sp>
    </p:spTree>
    <p:extLst>
      <p:ext uri="{BB962C8B-B14F-4D97-AF65-F5344CB8AC3E}">
        <p14:creationId xmlns:p14="http://schemas.microsoft.com/office/powerpoint/2010/main" val="2195062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The </a:t>
            </a:r>
            <a:r>
              <a:rPr lang="en-US" sz="3600" b="1" dirty="0" err="1"/>
              <a:t>superconduting</a:t>
            </a:r>
            <a:r>
              <a:rPr lang="en-US" sz="3600" b="1" dirty="0"/>
              <a:t> coil came from Japan</a:t>
            </a:r>
          </a:p>
        </p:txBody>
      </p:sp>
      <p:sp>
        <p:nvSpPr>
          <p:cNvPr id="3" name="Date Placeholder 2"/>
          <p:cNvSpPr>
            <a:spLocks noGrp="1"/>
          </p:cNvSpPr>
          <p:nvPr>
            <p:ph type="dt" sz="half" idx="10"/>
          </p:nvPr>
        </p:nvSpPr>
        <p:spPr/>
        <p:txBody>
          <a:bodyPr/>
          <a:lstStyle/>
          <a:p>
            <a:r>
              <a:rPr lang="en-US"/>
              <a:t>5/03/2017</a:t>
            </a:r>
          </a:p>
        </p:txBody>
      </p:sp>
      <p:sp>
        <p:nvSpPr>
          <p:cNvPr id="4" name="Footer Placeholder 3"/>
          <p:cNvSpPr>
            <a:spLocks noGrp="1"/>
          </p:cNvSpPr>
          <p:nvPr>
            <p:ph type="ftr" sz="quarter" idx="11"/>
          </p:nvPr>
        </p:nvSpPr>
        <p:spPr/>
        <p:txBody>
          <a:bodyPr/>
          <a:lstStyle/>
          <a:p>
            <a:r>
              <a:rPr lang="en-US"/>
              <a:t>giorgiob, Fermilab, May 3, 2017</a:t>
            </a:r>
          </a:p>
        </p:txBody>
      </p:sp>
      <p:sp>
        <p:nvSpPr>
          <p:cNvPr id="5" name="Slide Number Placeholder 4"/>
          <p:cNvSpPr>
            <a:spLocks noGrp="1"/>
          </p:cNvSpPr>
          <p:nvPr>
            <p:ph type="sldNum" sz="quarter" idx="12"/>
          </p:nvPr>
        </p:nvSpPr>
        <p:spPr/>
        <p:txBody>
          <a:bodyPr/>
          <a:lstStyle/>
          <a:p>
            <a:fld id="{77153CBE-5162-4F78-9FBF-15C7D8D8BF7B}" type="slidenum">
              <a:rPr lang="en-US" smtClean="0"/>
              <a:t>15</a:t>
            </a:fld>
            <a:endParaRPr lang="en-US"/>
          </a:p>
        </p:txBody>
      </p:sp>
      <p:pic>
        <p:nvPicPr>
          <p:cNvPr id="6" name="Picture 5"/>
          <p:cNvPicPr>
            <a:picLocks noChangeAspect="1"/>
          </p:cNvPicPr>
          <p:nvPr/>
        </p:nvPicPr>
        <p:blipFill>
          <a:blip r:embed="rId2"/>
          <a:stretch>
            <a:fillRect/>
          </a:stretch>
        </p:blipFill>
        <p:spPr>
          <a:xfrm>
            <a:off x="3854519" y="1905382"/>
            <a:ext cx="4482961" cy="4450968"/>
          </a:xfrm>
          <a:prstGeom prst="rect">
            <a:avLst/>
          </a:prstGeom>
          <a:ln>
            <a:solidFill>
              <a:schemeClr val="accent1"/>
            </a:solidFill>
          </a:ln>
        </p:spPr>
      </p:pic>
    </p:spTree>
    <p:extLst>
      <p:ext uri="{BB962C8B-B14F-4D97-AF65-F5344CB8AC3E}">
        <p14:creationId xmlns:p14="http://schemas.microsoft.com/office/powerpoint/2010/main" val="1739873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2"/>
          <p:cNvSpPr>
            <a:spLocks noGrp="1" noChangeArrowheads="1"/>
          </p:cNvSpPr>
          <p:nvPr>
            <p:ph type="title"/>
          </p:nvPr>
        </p:nvSpPr>
        <p:spPr>
          <a:xfrm>
            <a:off x="1445343" y="611189"/>
            <a:ext cx="9222658" cy="1139825"/>
          </a:xfrm>
          <a:noFill/>
          <a:ln w="12700" cap="flat">
            <a:solidFill>
              <a:srgbClr val="C00000"/>
            </a:solidFill>
            <a:miter lim="800000"/>
            <a:headEnd/>
            <a:tailEnd/>
          </a:ln>
        </p:spPr>
        <p:txBody>
          <a:bodyPr/>
          <a:lstStyle/>
          <a:p>
            <a:pPr algn="ctr" eaLnBrk="1" hangingPunct="1"/>
            <a:r>
              <a:rPr lang="ca-ES" altLang="en-US" sz="3600" b="1" dirty="0"/>
              <a:t>The roman arches of the central calorimeter</a:t>
            </a:r>
          </a:p>
        </p:txBody>
      </p:sp>
      <p:graphicFrame>
        <p:nvGraphicFramePr>
          <p:cNvPr id="2050" name="Object 3"/>
          <p:cNvGraphicFramePr>
            <a:graphicFrameLocks/>
          </p:cNvGraphicFramePr>
          <p:nvPr/>
        </p:nvGraphicFramePr>
        <p:xfrm>
          <a:off x="1828800" y="1871664"/>
          <a:ext cx="4597400" cy="4579937"/>
        </p:xfrm>
        <a:graphic>
          <a:graphicData uri="http://schemas.openxmlformats.org/presentationml/2006/ole">
            <mc:AlternateContent xmlns:mc="http://schemas.openxmlformats.org/markup-compatibility/2006">
              <mc:Choice xmlns:v="urn:schemas-microsoft-com:vml" Requires="v">
                <p:oleObj spid="_x0000_s2106" name="Bitmap Image" r:id="rId4" imgW="4597200" imgH="4579920" progId="Paint.Picture">
                  <p:embed/>
                </p:oleObj>
              </mc:Choice>
              <mc:Fallback>
                <p:oleObj name="Bitmap Image" r:id="rId4" imgW="4597200" imgH="4579920" progId="Paint.Picture">
                  <p:embed/>
                  <p:pic>
                    <p:nvPicPr>
                      <p:cNvPr id="2050"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871664"/>
                        <a:ext cx="4597400" cy="457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53" name="Rectangle 4"/>
          <p:cNvSpPr>
            <a:spLocks noChangeArrowheads="1"/>
          </p:cNvSpPr>
          <p:nvPr/>
        </p:nvSpPr>
        <p:spPr bwMode="auto">
          <a:xfrm>
            <a:off x="6553200" y="2022475"/>
            <a:ext cx="5289030" cy="83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a-ES" altLang="en-US" sz="2400" dirty="0"/>
              <a:t>Hans Kautsky proved in person that the arches were self</a:t>
            </a:r>
            <a:r>
              <a:rPr lang="es-ES_tradnl" altLang="en-US" sz="2400" dirty="0"/>
              <a:t>-</a:t>
            </a:r>
            <a:r>
              <a:rPr lang="ca-ES" altLang="en-US" sz="2400" dirty="0"/>
              <a:t>supporting.  </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16</a:t>
            </a:fld>
            <a:endParaRPr lang="en-US"/>
          </a:p>
        </p:txBody>
      </p:sp>
    </p:spTree>
    <p:extLst>
      <p:ext uri="{BB962C8B-B14F-4D97-AF65-F5344CB8AC3E}">
        <p14:creationId xmlns:p14="http://schemas.microsoft.com/office/powerpoint/2010/main" val="3280196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6" name="Rectangle 2"/>
          <p:cNvSpPr>
            <a:spLocks noGrp="1" noChangeArrowheads="1"/>
          </p:cNvSpPr>
          <p:nvPr>
            <p:ph type="title"/>
          </p:nvPr>
        </p:nvSpPr>
        <p:spPr>
          <a:xfrm>
            <a:off x="2058989" y="230188"/>
            <a:ext cx="7769225" cy="912812"/>
          </a:xfrm>
          <a:noFill/>
          <a:ln w="12700" cap="flat">
            <a:solidFill>
              <a:srgbClr val="C00000"/>
            </a:solidFill>
            <a:miter lim="800000"/>
            <a:headEnd/>
            <a:tailEnd/>
          </a:ln>
        </p:spPr>
        <p:txBody>
          <a:bodyPr/>
          <a:lstStyle/>
          <a:p>
            <a:pPr algn="ctr" eaLnBrk="1" hangingPunct="1"/>
            <a:r>
              <a:rPr lang="ca-ES" altLang="en-US" sz="3600" b="1" dirty="0"/>
              <a:t>The central CDF1 detector</a:t>
            </a:r>
          </a:p>
        </p:txBody>
      </p:sp>
      <p:graphicFrame>
        <p:nvGraphicFramePr>
          <p:cNvPr id="3074" name="Object 3"/>
          <p:cNvGraphicFramePr>
            <a:graphicFrameLocks/>
          </p:cNvGraphicFramePr>
          <p:nvPr>
            <p:extLst>
              <p:ext uri="{D42A27DB-BD31-4B8C-83A1-F6EECF244321}">
                <p14:modId xmlns:p14="http://schemas.microsoft.com/office/powerpoint/2010/main" val="3986622219"/>
              </p:ext>
            </p:extLst>
          </p:nvPr>
        </p:nvGraphicFramePr>
        <p:xfrm>
          <a:off x="2058989" y="2077168"/>
          <a:ext cx="4297566" cy="4230226"/>
        </p:xfrm>
        <a:graphic>
          <a:graphicData uri="http://schemas.openxmlformats.org/presentationml/2006/ole">
            <mc:AlternateContent xmlns:mc="http://schemas.openxmlformats.org/markup-compatibility/2006">
              <mc:Choice xmlns:v="urn:schemas-microsoft-com:vml" Requires="v">
                <p:oleObj spid="_x0000_s3135" name="Bitmap Image" r:id="rId4" imgW="5049720" imgH="4993920" progId="Paint.Picture">
                  <p:embed/>
                </p:oleObj>
              </mc:Choice>
              <mc:Fallback>
                <p:oleObj name="Bitmap Image" r:id="rId4" imgW="5049720" imgH="4993920" progId="Paint.Picture">
                  <p:embed/>
                  <p:pic>
                    <p:nvPicPr>
                      <p:cNvPr id="3074" name="Object 3"/>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58989" y="2077168"/>
                        <a:ext cx="4297566" cy="4230226"/>
                      </a:xfrm>
                      <a:prstGeom prst="rect">
                        <a:avLst/>
                      </a:prstGeom>
                      <a:noFill/>
                      <a:ln>
                        <a:noFill/>
                      </a:ln>
                      <a:effectLst/>
                      <a:extLst/>
                    </p:spPr>
                  </p:pic>
                </p:oleObj>
              </mc:Fallback>
            </mc:AlternateContent>
          </a:graphicData>
        </a:graphic>
      </p:graphicFrame>
      <p:sp>
        <p:nvSpPr>
          <p:cNvPr id="3077" name="Rectangle 4"/>
          <p:cNvSpPr>
            <a:spLocks noChangeArrowheads="1"/>
          </p:cNvSpPr>
          <p:nvPr/>
        </p:nvSpPr>
        <p:spPr bwMode="auto">
          <a:xfrm>
            <a:off x="6765926" y="1600200"/>
            <a:ext cx="3941403" cy="2247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a-ES" altLang="en-US" sz="2800" dirty="0"/>
              <a:t>In 1985 the three national flags were displayed on top of the central detector in the assembly hall</a:t>
            </a:r>
            <a:r>
              <a:rPr lang="ca-ES" altLang="en-US" sz="2400" dirty="0"/>
              <a:t>.</a:t>
            </a:r>
          </a:p>
        </p:txBody>
      </p:sp>
      <p:sp>
        <p:nvSpPr>
          <p:cNvPr id="3078" name="Rectangle 5"/>
          <p:cNvSpPr>
            <a:spLocks noChangeArrowheads="1"/>
          </p:cNvSpPr>
          <p:nvPr/>
        </p:nvSpPr>
        <p:spPr bwMode="auto">
          <a:xfrm>
            <a:off x="1752600" y="1295401"/>
            <a:ext cx="3990516" cy="4623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a-ES" altLang="en-US" sz="2400"/>
              <a:t>            Japan    USA    Italy </a:t>
            </a:r>
          </a:p>
        </p:txBody>
      </p:sp>
      <p:sp>
        <p:nvSpPr>
          <p:cNvPr id="3079" name="Line 6"/>
          <p:cNvSpPr>
            <a:spLocks noChangeShapeType="1"/>
          </p:cNvSpPr>
          <p:nvPr/>
        </p:nvSpPr>
        <p:spPr bwMode="auto">
          <a:xfrm>
            <a:off x="3436374" y="1853676"/>
            <a:ext cx="381000" cy="38100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080" name="Line 7"/>
          <p:cNvSpPr>
            <a:spLocks noChangeShapeType="1"/>
          </p:cNvSpPr>
          <p:nvPr/>
        </p:nvSpPr>
        <p:spPr bwMode="auto">
          <a:xfrm>
            <a:off x="4183625" y="1752600"/>
            <a:ext cx="0" cy="45720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3081" name="Line 8"/>
          <p:cNvSpPr>
            <a:spLocks noChangeShapeType="1"/>
          </p:cNvSpPr>
          <p:nvPr/>
        </p:nvSpPr>
        <p:spPr bwMode="auto">
          <a:xfrm flipH="1">
            <a:off x="4592997" y="1828800"/>
            <a:ext cx="381000" cy="304800"/>
          </a:xfrm>
          <a:prstGeom prst="line">
            <a:avLst/>
          </a:prstGeom>
          <a:noFill/>
          <a:ln w="12700">
            <a:solidFill>
              <a:schemeClr val="tx1"/>
            </a:solidFill>
            <a:round/>
            <a:headEnd type="none" w="sm" len="sm"/>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17</a:t>
            </a:fld>
            <a:endParaRPr lang="en-US"/>
          </a:p>
        </p:txBody>
      </p:sp>
    </p:spTree>
    <p:extLst>
      <p:ext uri="{BB962C8B-B14F-4D97-AF65-F5344CB8AC3E}">
        <p14:creationId xmlns:p14="http://schemas.microsoft.com/office/powerpoint/2010/main" val="235120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19" descr="cot_1_r152507_e1222318"/>
          <p:cNvPicPr>
            <a:picLocks noChangeAspect="1" noChangeArrowheads="1"/>
          </p:cNvPicPr>
          <p:nvPr/>
        </p:nvPicPr>
        <p:blipFill>
          <a:blip r:embed="rId2">
            <a:extLst>
              <a:ext uri="{28A0092B-C50C-407E-A947-70E740481C1C}">
                <a14:useLocalDpi xmlns:a14="http://schemas.microsoft.com/office/drawing/2010/main" val="0"/>
              </a:ext>
            </a:extLst>
          </a:blip>
          <a:srcRect l="17308" t="7603" r="17308" b="8765"/>
          <a:stretch>
            <a:fillRect/>
          </a:stretch>
        </p:blipFill>
        <p:spPr bwMode="auto">
          <a:xfrm>
            <a:off x="1752600" y="2558845"/>
            <a:ext cx="3581400" cy="347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4" descr="lego1_1_r152507_e1222318_zoo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97087" y="2428875"/>
            <a:ext cx="3810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Rectangle 2"/>
          <p:cNvSpPr>
            <a:spLocks noGrp="1" noChangeArrowheads="1"/>
          </p:cNvSpPr>
          <p:nvPr>
            <p:ph type="title"/>
          </p:nvPr>
        </p:nvSpPr>
        <p:spPr>
          <a:xfrm>
            <a:off x="2009775" y="265113"/>
            <a:ext cx="8461580" cy="868362"/>
          </a:xfrm>
          <a:ln>
            <a:solidFill>
              <a:srgbClr val="CC0000"/>
            </a:solidFill>
            <a:miter lim="800000"/>
            <a:headEnd/>
            <a:tailEnd/>
          </a:ln>
        </p:spPr>
        <p:txBody>
          <a:bodyPr>
            <a:normAutofit/>
          </a:bodyPr>
          <a:lstStyle/>
          <a:p>
            <a:pPr algn="ctr" eaLnBrk="1" hangingPunct="1"/>
            <a:r>
              <a:rPr lang="en-US" altLang="en-US" sz="3600" b="1" dirty="0">
                <a:latin typeface="Calibri Light" panose="020F0302020204030204" pitchFamily="34" charset="0"/>
              </a:rPr>
              <a:t>Hadron jets in the CDF calorimeter</a:t>
            </a:r>
            <a:endParaRPr lang="en-US" altLang="en-US" sz="2400" b="1" dirty="0">
              <a:latin typeface="Calibri Light" panose="020F0302020204030204" pitchFamily="34" charset="0"/>
            </a:endParaRPr>
          </a:p>
        </p:txBody>
      </p:sp>
      <p:sp>
        <p:nvSpPr>
          <p:cNvPr id="16389" name="Rectangle 3"/>
          <p:cNvSpPr>
            <a:spLocks noGrp="1" noChangeArrowheads="1"/>
          </p:cNvSpPr>
          <p:nvPr>
            <p:ph type="body" idx="1"/>
          </p:nvPr>
        </p:nvSpPr>
        <p:spPr>
          <a:xfrm>
            <a:off x="3062288" y="1281113"/>
            <a:ext cx="4038600" cy="533400"/>
          </a:xfrm>
        </p:spPr>
        <p:txBody>
          <a:bodyPr/>
          <a:lstStyle/>
          <a:p>
            <a:pPr eaLnBrk="1" hangingPunct="1">
              <a:lnSpc>
                <a:spcPct val="90000"/>
              </a:lnSpc>
              <a:buFontTx/>
              <a:buNone/>
            </a:pPr>
            <a:r>
              <a:rPr lang="en-US" altLang="en-US" sz="2400"/>
              <a:t>                 </a:t>
            </a:r>
            <a:r>
              <a:rPr lang="en-US" altLang="en-US" sz="2000"/>
              <a:t>M</a:t>
            </a:r>
            <a:r>
              <a:rPr lang="en-US" altLang="en-US" sz="2000" baseline="-25000"/>
              <a:t>jj</a:t>
            </a:r>
            <a:r>
              <a:rPr lang="en-US" altLang="en-US" sz="2000"/>
              <a:t> = 1364 GeV</a:t>
            </a:r>
          </a:p>
        </p:txBody>
      </p:sp>
      <p:sp>
        <p:nvSpPr>
          <p:cNvPr id="16392" name="Text Box 7"/>
          <p:cNvSpPr txBox="1">
            <a:spLocks noChangeArrowheads="1"/>
          </p:cNvSpPr>
          <p:nvPr/>
        </p:nvSpPr>
        <p:spPr bwMode="auto">
          <a:xfrm>
            <a:off x="395697" y="3019732"/>
            <a:ext cx="2535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solidFill>
                  <a:srgbClr val="FF3399"/>
                </a:solidFill>
                <a:latin typeface="Times New Roman" panose="02020603050405020304" pitchFamily="18" charset="0"/>
              </a:rPr>
              <a:t>EM calorimeter energy</a:t>
            </a:r>
          </a:p>
        </p:txBody>
      </p:sp>
      <p:sp>
        <p:nvSpPr>
          <p:cNvPr id="16393" name="Text Box 8"/>
          <p:cNvSpPr txBox="1">
            <a:spLocks noChangeArrowheads="1"/>
          </p:cNvSpPr>
          <p:nvPr/>
        </p:nvSpPr>
        <p:spPr bwMode="auto">
          <a:xfrm>
            <a:off x="489513" y="5549900"/>
            <a:ext cx="3098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a:solidFill>
                  <a:srgbClr val="33CCFF"/>
                </a:solidFill>
                <a:latin typeface="Times New Roman" panose="02020603050405020304" pitchFamily="18" charset="0"/>
              </a:rPr>
              <a:t>Hadronic calorimeter energy</a:t>
            </a:r>
          </a:p>
        </p:txBody>
      </p:sp>
      <p:sp>
        <p:nvSpPr>
          <p:cNvPr id="16394" name="Line 11"/>
          <p:cNvSpPr>
            <a:spLocks noChangeShapeType="1"/>
          </p:cNvSpPr>
          <p:nvPr/>
        </p:nvSpPr>
        <p:spPr bwMode="auto">
          <a:xfrm>
            <a:off x="2909888" y="1822451"/>
            <a:ext cx="304800" cy="838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5" name="Line 13"/>
          <p:cNvSpPr>
            <a:spLocks noChangeShapeType="1"/>
          </p:cNvSpPr>
          <p:nvPr/>
        </p:nvSpPr>
        <p:spPr bwMode="auto">
          <a:xfrm flipV="1">
            <a:off x="8864652" y="2038350"/>
            <a:ext cx="228600" cy="838200"/>
          </a:xfrm>
          <a:prstGeom prst="line">
            <a:avLst/>
          </a:prstGeom>
          <a:noFill/>
          <a:ln w="2857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6396" name="Text Box 15"/>
          <p:cNvSpPr txBox="1">
            <a:spLocks noChangeArrowheads="1"/>
          </p:cNvSpPr>
          <p:nvPr/>
        </p:nvSpPr>
        <p:spPr bwMode="auto">
          <a:xfrm>
            <a:off x="8788605" y="1744662"/>
            <a:ext cx="1682750" cy="369888"/>
          </a:xfrm>
          <a:prstGeom prst="rect">
            <a:avLst/>
          </a:prstGeom>
          <a:solidFill>
            <a:schemeClr val="bg1"/>
          </a:solidFill>
          <a:ln w="19050">
            <a:solidFill>
              <a:srgbClr val="FF0000"/>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solidFill>
                  <a:srgbClr val="000000"/>
                </a:solidFill>
                <a:latin typeface="Comic Sans MS" panose="030F0702030302020204" pitchFamily="66" charset="0"/>
              </a:rPr>
              <a:t>E</a:t>
            </a:r>
            <a:r>
              <a:rPr lang="en-US" altLang="en-US" baseline="-25000">
                <a:solidFill>
                  <a:srgbClr val="000000"/>
                </a:solidFill>
                <a:latin typeface="Comic Sans MS" panose="030F0702030302020204" pitchFamily="66" charset="0"/>
              </a:rPr>
              <a:t>T</a:t>
            </a:r>
            <a:r>
              <a:rPr lang="en-US" altLang="en-US">
                <a:solidFill>
                  <a:srgbClr val="000000"/>
                </a:solidFill>
                <a:latin typeface="Comic Sans MS" panose="030F0702030302020204" pitchFamily="66" charset="0"/>
              </a:rPr>
              <a:t> = 666 GeV </a:t>
            </a:r>
          </a:p>
        </p:txBody>
      </p:sp>
      <p:sp>
        <p:nvSpPr>
          <p:cNvPr id="16398" name="Text Box 17"/>
          <p:cNvSpPr txBox="1">
            <a:spLocks noChangeArrowheads="1"/>
          </p:cNvSpPr>
          <p:nvPr/>
        </p:nvSpPr>
        <p:spPr bwMode="auto">
          <a:xfrm>
            <a:off x="6109264" y="5123064"/>
            <a:ext cx="1682750" cy="369888"/>
          </a:xfrm>
          <a:prstGeom prst="rect">
            <a:avLst/>
          </a:prstGeom>
          <a:solidFill>
            <a:schemeClr val="bg1"/>
          </a:solidFill>
          <a:ln w="19050">
            <a:solidFill>
              <a:srgbClr val="FF0000"/>
            </a:solidFill>
            <a:miter lim="800000"/>
            <a:headEnd/>
            <a:tailEnd/>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a:solidFill>
                  <a:srgbClr val="000000"/>
                </a:solidFill>
                <a:latin typeface="Comic Sans MS" panose="030F0702030302020204" pitchFamily="66" charset="0"/>
              </a:rPr>
              <a:t>E</a:t>
            </a:r>
            <a:r>
              <a:rPr lang="en-US" altLang="en-US" baseline="-25000">
                <a:solidFill>
                  <a:srgbClr val="000000"/>
                </a:solidFill>
                <a:latin typeface="Comic Sans MS" panose="030F0702030302020204" pitchFamily="66" charset="0"/>
              </a:rPr>
              <a:t>T</a:t>
            </a:r>
            <a:r>
              <a:rPr lang="en-US" altLang="en-US">
                <a:solidFill>
                  <a:srgbClr val="000000"/>
                </a:solidFill>
                <a:latin typeface="Comic Sans MS" panose="030F0702030302020204" pitchFamily="66" charset="0"/>
              </a:rPr>
              <a:t> = 633 GeV </a:t>
            </a:r>
          </a:p>
        </p:txBody>
      </p:sp>
      <p:sp>
        <p:nvSpPr>
          <p:cNvPr id="16399" name="Line 18"/>
          <p:cNvSpPr>
            <a:spLocks noChangeShapeType="1"/>
          </p:cNvSpPr>
          <p:nvPr/>
        </p:nvSpPr>
        <p:spPr bwMode="auto">
          <a:xfrm flipV="1">
            <a:off x="6950639" y="3737076"/>
            <a:ext cx="1066800" cy="1371600"/>
          </a:xfrm>
          <a:prstGeom prst="line">
            <a:avLst/>
          </a:prstGeom>
          <a:noFill/>
          <a:ln w="31750">
            <a:solidFill>
              <a:srgbClr val="FF0066"/>
            </a:solidFill>
            <a:round/>
            <a:headEnd/>
            <a:tailEnd type="stealth" w="med" len="med"/>
          </a:ln>
          <a:extLst>
            <a:ext uri="{909E8E84-426E-40DD-AFC4-6F175D3DCCD1}">
              <a14:hiddenFill xmlns:a14="http://schemas.microsoft.com/office/drawing/2010/main">
                <a:noFill/>
              </a14:hiddenFill>
            </a:ext>
          </a:extLst>
        </p:spPr>
        <p:txBody>
          <a:bodyPr/>
          <a:lstStyle/>
          <a:p>
            <a:endParaRPr lang="en-US"/>
          </a:p>
        </p:txBody>
      </p:sp>
      <p:sp>
        <p:nvSpPr>
          <p:cNvPr id="16400" name="TextBox 20"/>
          <p:cNvSpPr txBox="1">
            <a:spLocks noChangeArrowheads="1"/>
          </p:cNvSpPr>
          <p:nvPr/>
        </p:nvSpPr>
        <p:spPr bwMode="auto">
          <a:xfrm>
            <a:off x="1943562" y="1601276"/>
            <a:ext cx="11096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lvl="1" eaLnBrk="1" hangingPunct="1"/>
            <a:r>
              <a:rPr lang="en-US" altLang="en-US" sz="2000" dirty="0">
                <a:solidFill>
                  <a:srgbClr val="000000"/>
                </a:solidFill>
                <a:latin typeface="Times New Roman" panose="02020603050405020304" pitchFamily="18" charset="0"/>
              </a:rPr>
              <a:t>r-</a:t>
            </a:r>
            <a:r>
              <a:rPr lang="en-US" altLang="en-US" sz="2000" dirty="0">
                <a:solidFill>
                  <a:srgbClr val="000000"/>
                </a:solidFill>
                <a:latin typeface="Symbol" panose="05050102010706020507" pitchFamily="18" charset="2"/>
              </a:rPr>
              <a:t>f </a:t>
            </a:r>
            <a:r>
              <a:rPr lang="en-US" altLang="en-US" sz="2000" dirty="0">
                <a:solidFill>
                  <a:srgbClr val="000000"/>
                </a:solidFill>
                <a:latin typeface="Times New Roman" panose="02020603050405020304" pitchFamily="18" charset="0"/>
              </a:rPr>
              <a:t>view </a:t>
            </a:r>
          </a:p>
        </p:txBody>
      </p:sp>
      <p:sp>
        <p:nvSpPr>
          <p:cNvPr id="16401" name="TextBox 21"/>
          <p:cNvSpPr txBox="1">
            <a:spLocks noChangeArrowheads="1"/>
          </p:cNvSpPr>
          <p:nvPr/>
        </p:nvSpPr>
        <p:spPr bwMode="auto">
          <a:xfrm>
            <a:off x="5172075" y="2533651"/>
            <a:ext cx="1143000" cy="46196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l-GR" altLang="en-US" sz="2400">
                <a:solidFill>
                  <a:srgbClr val="000000"/>
                </a:solidFill>
                <a:latin typeface="Times New Roman" panose="02020603050405020304" pitchFamily="18" charset="0"/>
              </a:rPr>
              <a:t>η</a:t>
            </a:r>
            <a:r>
              <a:rPr lang="it-IT" altLang="en-US" sz="2400">
                <a:solidFill>
                  <a:srgbClr val="000000"/>
                </a:solidFill>
                <a:latin typeface="Times New Roman" panose="02020603050405020304" pitchFamily="18" charset="0"/>
              </a:rPr>
              <a:t> vs. </a:t>
            </a:r>
            <a:r>
              <a:rPr lang="el-GR" altLang="en-US" sz="2400">
                <a:solidFill>
                  <a:srgbClr val="000000"/>
                </a:solidFill>
                <a:latin typeface="Times New Roman" panose="02020603050405020304" pitchFamily="18" charset="0"/>
              </a:rPr>
              <a:t>φ</a:t>
            </a:r>
            <a:endParaRPr lang="en-US" altLang="en-US" sz="2400">
              <a:solidFill>
                <a:srgbClr val="000000"/>
              </a:solidFill>
              <a:latin typeface="Times New Roman" panose="02020603050405020304" pitchFamily="18" charset="0"/>
            </a:endParaRPr>
          </a:p>
        </p:txBody>
      </p:sp>
      <p:cxnSp>
        <p:nvCxnSpPr>
          <p:cNvPr id="24" name="Straight Arrow Connector 23"/>
          <p:cNvCxnSpPr/>
          <p:nvPr/>
        </p:nvCxnSpPr>
        <p:spPr>
          <a:xfrm>
            <a:off x="6315075" y="2971800"/>
            <a:ext cx="762000" cy="381000"/>
          </a:xfrm>
          <a:prstGeom prst="straightConnector1">
            <a:avLst/>
          </a:prstGeom>
          <a:ln>
            <a:solidFill>
              <a:srgbClr val="FF0000"/>
            </a:solidFill>
            <a:tailEnd type="arrow"/>
          </a:ln>
        </p:spPr>
        <p:style>
          <a:lnRef idx="2">
            <a:schemeClr val="accent2"/>
          </a:lnRef>
          <a:fillRef idx="0">
            <a:schemeClr val="accent2"/>
          </a:fillRef>
          <a:effectRef idx="1">
            <a:schemeClr val="accent2"/>
          </a:effectRef>
          <a:fontRef idx="minor">
            <a:schemeClr val="tx1"/>
          </a:fontRef>
        </p:style>
      </p:cxn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18</a:t>
            </a:fld>
            <a:endParaRPr lang="en-US"/>
          </a:p>
        </p:txBody>
      </p:sp>
    </p:spTree>
    <p:extLst>
      <p:ext uri="{BB962C8B-B14F-4D97-AF65-F5344CB8AC3E}">
        <p14:creationId xmlns:p14="http://schemas.microsoft.com/office/powerpoint/2010/main" val="1829279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2"/>
          <p:cNvSpPr>
            <a:spLocks noGrp="1" noChangeArrowheads="1"/>
          </p:cNvSpPr>
          <p:nvPr>
            <p:ph type="title"/>
          </p:nvPr>
        </p:nvSpPr>
        <p:spPr>
          <a:xfrm>
            <a:off x="2211389" y="382588"/>
            <a:ext cx="7769225" cy="760412"/>
          </a:xfrm>
          <a:noFill/>
          <a:ln w="12700" cap="flat">
            <a:solidFill>
              <a:srgbClr val="C00000"/>
            </a:solidFill>
            <a:miter lim="800000"/>
            <a:headEnd/>
            <a:tailEnd/>
          </a:ln>
        </p:spPr>
        <p:txBody>
          <a:bodyPr>
            <a:normAutofit fontScale="90000"/>
          </a:bodyPr>
          <a:lstStyle/>
          <a:p>
            <a:pPr algn="ctr" eaLnBrk="1" hangingPunct="1"/>
            <a:r>
              <a:rPr lang="ca-ES" altLang="en-US" sz="3200" b="1" dirty="0"/>
              <a:t>The Silicon Vertex Detector proposed by the Italians</a:t>
            </a:r>
            <a:r>
              <a:rPr lang="ca-ES" altLang="en-US" sz="2400" b="1" dirty="0">
                <a:solidFill>
                  <a:schemeClr val="accent2"/>
                </a:solidFill>
              </a:rPr>
              <a:t> </a:t>
            </a:r>
          </a:p>
        </p:txBody>
      </p:sp>
      <p:graphicFrame>
        <p:nvGraphicFramePr>
          <p:cNvPr id="8" name="Object 5"/>
          <p:cNvGraphicFramePr>
            <a:graphicFrameLocks noChangeAspect="1"/>
          </p:cNvGraphicFramePr>
          <p:nvPr>
            <p:extLst>
              <p:ext uri="{D42A27DB-BD31-4B8C-83A1-F6EECF244321}">
                <p14:modId xmlns:p14="http://schemas.microsoft.com/office/powerpoint/2010/main" val="3816397994"/>
              </p:ext>
            </p:extLst>
          </p:nvPr>
        </p:nvGraphicFramePr>
        <p:xfrm>
          <a:off x="237817" y="1486588"/>
          <a:ext cx="5973544" cy="4526173"/>
        </p:xfrm>
        <a:graphic>
          <a:graphicData uri="http://schemas.openxmlformats.org/presentationml/2006/ole">
            <mc:AlternateContent xmlns:mc="http://schemas.openxmlformats.org/markup-compatibility/2006">
              <mc:Choice xmlns:v="urn:schemas-microsoft-com:vml" Requires="v">
                <p:oleObj spid="_x0000_s11322" name="Slide" r:id="rId4" imgW="4572000" imgH="3429000" progId="PowerPoint.Slide.8">
                  <p:embed/>
                </p:oleObj>
              </mc:Choice>
              <mc:Fallback>
                <p:oleObj name="Slide" r:id="rId4" imgW="4572000" imgH="3429000" progId="PowerPoint.Slide.8">
                  <p:embed/>
                  <p:pic>
                    <p:nvPicPr>
                      <p:cNvPr id="6149" name="Object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817" y="1486588"/>
                        <a:ext cx="5973544" cy="4526173"/>
                      </a:xfrm>
                      <a:prstGeom prst="rect">
                        <a:avLst/>
                      </a:prstGeom>
                      <a:noFill/>
                      <a:ln>
                        <a:noFill/>
                      </a:ln>
                      <a:effectLst/>
                    </p:spPr>
                  </p:pic>
                </p:oleObj>
              </mc:Fallback>
            </mc:AlternateContent>
          </a:graphicData>
        </a:graphic>
      </p:graphicFrame>
      <p:sp>
        <p:nvSpPr>
          <p:cNvPr id="9" name="Text Box 6"/>
          <p:cNvSpPr txBox="1">
            <a:spLocks noChangeArrowheads="1"/>
          </p:cNvSpPr>
          <p:nvPr/>
        </p:nvSpPr>
        <p:spPr bwMode="auto">
          <a:xfrm>
            <a:off x="5377015" y="1956189"/>
            <a:ext cx="5241823" cy="120032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r>
              <a:rPr lang="en-US" altLang="en-US" sz="3600" dirty="0"/>
              <a:t>The SVX concept in the 1981 Design Report</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19</a:t>
            </a:fld>
            <a:endParaRPr lang="en-US"/>
          </a:p>
        </p:txBody>
      </p:sp>
    </p:spTree>
    <p:extLst>
      <p:ext uri="{BB962C8B-B14F-4D97-AF65-F5344CB8AC3E}">
        <p14:creationId xmlns:p14="http://schemas.microsoft.com/office/powerpoint/2010/main" val="2169222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Rectangle 2"/>
          <p:cNvSpPr>
            <a:spLocks noGrp="1" noChangeArrowheads="1"/>
          </p:cNvSpPr>
          <p:nvPr>
            <p:ph type="title"/>
          </p:nvPr>
        </p:nvSpPr>
        <p:spPr>
          <a:xfrm>
            <a:off x="1224116" y="304800"/>
            <a:ext cx="9438968" cy="1143000"/>
          </a:xfrm>
          <a:ln>
            <a:solidFill>
              <a:srgbClr val="C00000"/>
            </a:solidFill>
            <a:miter lim="800000"/>
            <a:headEnd/>
            <a:tailEnd/>
          </a:ln>
        </p:spPr>
        <p:txBody>
          <a:bodyPr/>
          <a:lstStyle/>
          <a:p>
            <a:pPr algn="ctr" eaLnBrk="1" hangingPunct="1"/>
            <a:r>
              <a:rPr lang="ca-ES" altLang="en-US" sz="3600" b="1" dirty="0"/>
              <a:t>         Frascati-Pisa</a:t>
            </a:r>
            <a:r>
              <a:rPr lang="ca-ES" altLang="en-US" sz="3600" dirty="0"/>
              <a:t>, </a:t>
            </a:r>
            <a:r>
              <a:rPr lang="ca-ES" altLang="en-US" sz="3600" b="1" dirty="0"/>
              <a:t>the first Italian groups in CDF</a:t>
            </a:r>
          </a:p>
        </p:txBody>
      </p:sp>
      <p:sp>
        <p:nvSpPr>
          <p:cNvPr id="15364" name="Text Box 5"/>
          <p:cNvSpPr txBox="1">
            <a:spLocks noChangeArrowheads="1"/>
          </p:cNvSpPr>
          <p:nvPr/>
        </p:nvSpPr>
        <p:spPr bwMode="auto">
          <a:xfrm>
            <a:off x="1032387" y="1632156"/>
            <a:ext cx="10321413"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a-ES" altLang="en-US" sz="2800" dirty="0">
                <a:latin typeface="+mn-lt"/>
              </a:rPr>
              <a:t>In September 1979 at the Electron-Photon conference in Fermilab, Paolo Giromini and I decided to put together two groups for an experiment at the Tevatron collider which was being built. </a:t>
            </a:r>
          </a:p>
          <a:p>
            <a:pPr eaLnBrk="1" hangingPunct="1"/>
            <a:r>
              <a:rPr lang="ca-ES" altLang="en-US" sz="2800" dirty="0">
                <a:latin typeface="+mn-lt"/>
              </a:rPr>
              <a:t>In December I met at CERN with Alvin Tollestrup and Robert Diebold and proposed to establish a USA-Japan-Italian collaboration to design and operate a magnetic detector at the Tevatron. An agreement between the US and a Japanese group lead by Kunitaka Kondo  existed already. The extension to Italy was readily accepted in the US.</a:t>
            </a:r>
          </a:p>
          <a:p>
            <a:pPr eaLnBrk="1" hangingPunct="1"/>
            <a:endParaRPr lang="ca-ES" altLang="en-US" sz="2800" dirty="0">
              <a:latin typeface="+mn-lt"/>
            </a:endParaRPr>
          </a:p>
          <a:p>
            <a:pPr eaLnBrk="1" hangingPunct="1"/>
            <a:r>
              <a:rPr lang="ca-ES" altLang="en-US" sz="2800" dirty="0">
                <a:latin typeface="+mn-lt"/>
              </a:rPr>
              <a:t>By Spring 1980 INFN approved the initiative and two strong Frascati-Pisa groups were in place. </a:t>
            </a:r>
          </a:p>
          <a:p>
            <a:pPr eaLnBrk="1" hangingPunct="1"/>
            <a:r>
              <a:rPr lang="ca-ES" altLang="en-US" sz="2400" dirty="0"/>
              <a:t>               </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2</a:t>
            </a:fld>
            <a:endParaRPr lang="en-US"/>
          </a:p>
        </p:txBody>
      </p:sp>
    </p:spTree>
    <p:extLst>
      <p:ext uri="{BB962C8B-B14F-4D97-AF65-F5344CB8AC3E}">
        <p14:creationId xmlns:p14="http://schemas.microsoft.com/office/powerpoint/2010/main" val="13974306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The role of Aldo </a:t>
            </a:r>
            <a:r>
              <a:rPr lang="en-US" sz="3600" b="1" dirty="0" err="1"/>
              <a:t>Menzione</a:t>
            </a:r>
            <a:endParaRPr lang="en-US" sz="3600" b="1" dirty="0"/>
          </a:p>
        </p:txBody>
      </p:sp>
      <p:sp>
        <p:nvSpPr>
          <p:cNvPr id="3" name="Date Placeholder 2"/>
          <p:cNvSpPr>
            <a:spLocks noGrp="1"/>
          </p:cNvSpPr>
          <p:nvPr>
            <p:ph type="dt" sz="half" idx="10"/>
          </p:nvPr>
        </p:nvSpPr>
        <p:spPr/>
        <p:txBody>
          <a:bodyPr/>
          <a:lstStyle/>
          <a:p>
            <a:r>
              <a:rPr lang="en-US"/>
              <a:t>5/03/2017</a:t>
            </a:r>
          </a:p>
        </p:txBody>
      </p:sp>
      <p:sp>
        <p:nvSpPr>
          <p:cNvPr id="4" name="Footer Placeholder 3"/>
          <p:cNvSpPr>
            <a:spLocks noGrp="1"/>
          </p:cNvSpPr>
          <p:nvPr>
            <p:ph type="ftr" sz="quarter" idx="11"/>
          </p:nvPr>
        </p:nvSpPr>
        <p:spPr/>
        <p:txBody>
          <a:bodyPr/>
          <a:lstStyle/>
          <a:p>
            <a:r>
              <a:rPr lang="en-US"/>
              <a:t>giorgiob, Fermilab, May 3, 2017</a:t>
            </a:r>
          </a:p>
        </p:txBody>
      </p:sp>
      <p:sp>
        <p:nvSpPr>
          <p:cNvPr id="5" name="Slide Number Placeholder 4"/>
          <p:cNvSpPr>
            <a:spLocks noGrp="1"/>
          </p:cNvSpPr>
          <p:nvPr>
            <p:ph type="sldNum" sz="quarter" idx="12"/>
          </p:nvPr>
        </p:nvSpPr>
        <p:spPr/>
        <p:txBody>
          <a:bodyPr/>
          <a:lstStyle/>
          <a:p>
            <a:fld id="{77153CBE-5162-4F78-9FBF-15C7D8D8BF7B}" type="slidenum">
              <a:rPr lang="en-US" smtClean="0"/>
              <a:t>20</a:t>
            </a:fld>
            <a:endParaRPr lang="en-US"/>
          </a:p>
        </p:txBody>
      </p:sp>
      <p:sp>
        <p:nvSpPr>
          <p:cNvPr id="7" name="Rectangle 6"/>
          <p:cNvSpPr/>
          <p:nvPr/>
        </p:nvSpPr>
        <p:spPr>
          <a:xfrm>
            <a:off x="6035040" y="1932790"/>
            <a:ext cx="5503027" cy="4401205"/>
          </a:xfrm>
          <a:prstGeom prst="rect">
            <a:avLst/>
          </a:prstGeom>
        </p:spPr>
        <p:txBody>
          <a:bodyPr wrap="square">
            <a:spAutoFit/>
          </a:bodyPr>
          <a:lstStyle/>
          <a:p>
            <a:r>
              <a:rPr lang="en-US" sz="2800" dirty="0"/>
              <a:t>Leader of the Italian campaign to establish the potential  of precision tracking with silicon detectors at hadron colliders.</a:t>
            </a:r>
          </a:p>
          <a:p>
            <a:r>
              <a:rPr lang="en-US" sz="2800" dirty="0"/>
              <a:t>In charge of design, construction and commissioning of the CDF1 silicon vertex detector</a:t>
            </a:r>
          </a:p>
          <a:p>
            <a:endParaRPr lang="en-US" sz="2800" dirty="0"/>
          </a:p>
          <a:p>
            <a:r>
              <a:rPr lang="en-US" sz="2800" dirty="0"/>
              <a:t>Panofsky price in 2009 with Luciano Ristori.</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418" y="1932790"/>
            <a:ext cx="5299364" cy="3451211"/>
          </a:xfrm>
          <a:prstGeom prst="rect">
            <a:avLst/>
          </a:prstGeom>
        </p:spPr>
      </p:pic>
    </p:spTree>
    <p:extLst>
      <p:ext uri="{BB962C8B-B14F-4D97-AF65-F5344CB8AC3E}">
        <p14:creationId xmlns:p14="http://schemas.microsoft.com/office/powerpoint/2010/main" val="843882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
          <p:cNvSpPr>
            <a:spLocks noGrp="1" noChangeArrowheads="1"/>
          </p:cNvSpPr>
          <p:nvPr>
            <p:ph type="title"/>
          </p:nvPr>
        </p:nvSpPr>
        <p:spPr>
          <a:xfrm>
            <a:off x="2211389" y="306389"/>
            <a:ext cx="7769225" cy="1139825"/>
          </a:xfrm>
          <a:noFill/>
          <a:ln w="12700" cap="flat">
            <a:solidFill>
              <a:srgbClr val="C00000"/>
            </a:solidFill>
            <a:miter lim="800000"/>
            <a:headEnd/>
            <a:tailEnd/>
          </a:ln>
        </p:spPr>
        <p:txBody>
          <a:bodyPr>
            <a:normAutofit/>
          </a:bodyPr>
          <a:lstStyle/>
          <a:p>
            <a:pPr algn="ctr"/>
            <a:r>
              <a:rPr lang="ca-ES" altLang="en-US" sz="3600" b="1" dirty="0"/>
              <a:t> SVX1 (built with Fermilab and LBL)</a:t>
            </a:r>
          </a:p>
        </p:txBody>
      </p:sp>
      <p:pic>
        <p:nvPicPr>
          <p:cNvPr id="23556"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762" y="1637071"/>
            <a:ext cx="6700684" cy="4719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7" name="Text Box 4"/>
          <p:cNvSpPr txBox="1">
            <a:spLocks noChangeArrowheads="1"/>
          </p:cNvSpPr>
          <p:nvPr/>
        </p:nvSpPr>
        <p:spPr bwMode="auto">
          <a:xfrm>
            <a:off x="7816645" y="2592645"/>
            <a:ext cx="386407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sz="2400" dirty="0">
                <a:solidFill>
                  <a:srgbClr val="FF0000"/>
                </a:solidFill>
              </a:rPr>
              <a:t>Proposed in 1981, Approved in 1988,</a:t>
            </a:r>
          </a:p>
          <a:p>
            <a:pPr algn="ctr"/>
            <a:r>
              <a:rPr lang="en-US" sz="2400" dirty="0">
                <a:solidFill>
                  <a:srgbClr val="FF0000"/>
                </a:solidFill>
              </a:rPr>
              <a:t>Operating in 1991</a:t>
            </a:r>
            <a:endParaRPr lang="en-US" altLang="en-US" sz="2400" dirty="0"/>
          </a:p>
          <a:p>
            <a:pPr eaLnBrk="1" hangingPunct="1"/>
            <a:endParaRPr lang="en-US" altLang="en-US" sz="2400" dirty="0"/>
          </a:p>
          <a:p>
            <a:pPr eaLnBrk="1" hangingPunct="1"/>
            <a:r>
              <a:rPr lang="en-US" altLang="en-US" sz="2400" dirty="0"/>
              <a:t>½ of SVX1 is saved in the Pisa University museum.</a:t>
            </a:r>
            <a:endParaRPr lang="ca-ES" altLang="en-US" sz="2400" dirty="0"/>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21</a:t>
            </a:fld>
            <a:endParaRPr lang="en-US"/>
          </a:p>
        </p:txBody>
      </p:sp>
    </p:spTree>
    <p:extLst>
      <p:ext uri="{BB962C8B-B14F-4D97-AF65-F5344CB8AC3E}">
        <p14:creationId xmlns:p14="http://schemas.microsoft.com/office/powerpoint/2010/main" val="8934545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lstStyle/>
          <a:p>
            <a:pPr algn="ctr"/>
            <a:r>
              <a:rPr lang="en-US" b="1" dirty="0"/>
              <a:t>The discovery</a:t>
            </a:r>
          </a:p>
        </p:txBody>
      </p:sp>
      <p:sp>
        <p:nvSpPr>
          <p:cNvPr id="3" name="Date Placeholder 2"/>
          <p:cNvSpPr>
            <a:spLocks noGrp="1"/>
          </p:cNvSpPr>
          <p:nvPr>
            <p:ph type="dt" sz="half" idx="10"/>
          </p:nvPr>
        </p:nvSpPr>
        <p:spPr/>
        <p:txBody>
          <a:bodyPr/>
          <a:lstStyle/>
          <a:p>
            <a:r>
              <a:rPr lang="en-US"/>
              <a:t>5/03/2017</a:t>
            </a:r>
          </a:p>
        </p:txBody>
      </p:sp>
      <p:sp>
        <p:nvSpPr>
          <p:cNvPr id="4" name="Footer Placeholder 3"/>
          <p:cNvSpPr>
            <a:spLocks noGrp="1"/>
          </p:cNvSpPr>
          <p:nvPr>
            <p:ph type="ftr" sz="quarter" idx="11"/>
          </p:nvPr>
        </p:nvSpPr>
        <p:spPr/>
        <p:txBody>
          <a:bodyPr/>
          <a:lstStyle/>
          <a:p>
            <a:r>
              <a:rPr lang="en-US"/>
              <a:t>giorgiob, Fermilab, May 3, 2017</a:t>
            </a:r>
          </a:p>
        </p:txBody>
      </p:sp>
      <p:sp>
        <p:nvSpPr>
          <p:cNvPr id="5" name="Slide Number Placeholder 4"/>
          <p:cNvSpPr>
            <a:spLocks noGrp="1"/>
          </p:cNvSpPr>
          <p:nvPr>
            <p:ph type="sldNum" sz="quarter" idx="12"/>
          </p:nvPr>
        </p:nvSpPr>
        <p:spPr/>
        <p:txBody>
          <a:bodyPr/>
          <a:lstStyle/>
          <a:p>
            <a:fld id="{77153CBE-5162-4F78-9FBF-15C7D8D8BF7B}" type="slidenum">
              <a:rPr lang="en-US" smtClean="0"/>
              <a:t>22</a:t>
            </a:fld>
            <a:endParaRPr lang="en-US"/>
          </a:p>
        </p:txBody>
      </p:sp>
    </p:spTree>
    <p:extLst>
      <p:ext uri="{BB962C8B-B14F-4D97-AF65-F5344CB8AC3E}">
        <p14:creationId xmlns:p14="http://schemas.microsoft.com/office/powerpoint/2010/main" val="12635343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ln>
            <a:solidFill>
              <a:srgbClr val="C00000"/>
            </a:solidFill>
            <a:miter lim="800000"/>
            <a:headEnd/>
            <a:tailEnd/>
          </a:ln>
        </p:spPr>
        <p:txBody>
          <a:bodyPr>
            <a:normAutofit/>
          </a:bodyPr>
          <a:lstStyle/>
          <a:p>
            <a:pPr algn="ctr"/>
            <a:r>
              <a:rPr lang="en-US" altLang="en-US" sz="3600" b="1" dirty="0"/>
              <a:t>10 years of lower limits to the top quark mass</a:t>
            </a:r>
            <a:br>
              <a:rPr lang="en-US" altLang="en-US" sz="3600" b="1" dirty="0"/>
            </a:br>
            <a:r>
              <a:rPr lang="en-US" altLang="en-US" sz="3600" b="1" dirty="0"/>
              <a:t>(95% </a:t>
            </a:r>
            <a:r>
              <a:rPr lang="en-US" altLang="en-US" sz="3600" b="1" dirty="0" err="1"/>
              <a:t>c.l</a:t>
            </a:r>
            <a:r>
              <a:rPr lang="en-US" altLang="en-US" sz="3600" b="1" dirty="0"/>
              <a:t>.)</a:t>
            </a:r>
            <a:endParaRPr lang="en-US" altLang="en-US" sz="3600" dirty="0"/>
          </a:p>
        </p:txBody>
      </p:sp>
      <p:sp>
        <p:nvSpPr>
          <p:cNvPr id="21507" name="TextBox 6"/>
          <p:cNvSpPr txBox="1">
            <a:spLocks noChangeArrowheads="1"/>
          </p:cNvSpPr>
          <p:nvPr/>
        </p:nvSpPr>
        <p:spPr bwMode="auto">
          <a:xfrm>
            <a:off x="3598606" y="2536722"/>
            <a:ext cx="5235678"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400" dirty="0">
                <a:solidFill>
                  <a:srgbClr val="000000"/>
                </a:solidFill>
              </a:rPr>
              <a:t>PETRA/PEP      &gt; 22 </a:t>
            </a:r>
            <a:r>
              <a:rPr lang="en-US" altLang="en-US" sz="2400" dirty="0">
                <a:solidFill>
                  <a:srgbClr val="000000"/>
                </a:solidFill>
              </a:rPr>
              <a:t>GeV/c</a:t>
            </a:r>
            <a:r>
              <a:rPr lang="en-US" altLang="en-US" sz="2400" baseline="30000" dirty="0">
                <a:solidFill>
                  <a:srgbClr val="000000"/>
                </a:solidFill>
              </a:rPr>
              <a:t>2</a:t>
            </a:r>
            <a:r>
              <a:rPr lang="en-US" altLang="en-US" sz="2400" dirty="0">
                <a:solidFill>
                  <a:srgbClr val="000000"/>
                </a:solidFill>
              </a:rPr>
              <a:t> </a:t>
            </a:r>
            <a:r>
              <a:rPr lang="it-IT" altLang="en-US" sz="2400" dirty="0">
                <a:solidFill>
                  <a:srgbClr val="000000"/>
                </a:solidFill>
              </a:rPr>
              <a:t>in 1984</a:t>
            </a:r>
          </a:p>
          <a:p>
            <a:pPr eaLnBrk="1" hangingPunct="1"/>
            <a:r>
              <a:rPr lang="it-IT" altLang="en-US" sz="2400" dirty="0">
                <a:solidFill>
                  <a:srgbClr val="000000"/>
                </a:solidFill>
              </a:rPr>
              <a:t>TRISTAN           &gt; 26</a:t>
            </a:r>
            <a:r>
              <a:rPr lang="en-US" altLang="en-US" sz="2400" dirty="0">
                <a:solidFill>
                  <a:srgbClr val="000000"/>
                </a:solidFill>
              </a:rPr>
              <a:t> GeV/c</a:t>
            </a:r>
            <a:r>
              <a:rPr lang="en-US" altLang="en-US" sz="2400" baseline="30000" dirty="0">
                <a:solidFill>
                  <a:srgbClr val="000000"/>
                </a:solidFill>
              </a:rPr>
              <a:t>2 </a:t>
            </a:r>
            <a:r>
              <a:rPr lang="it-IT" altLang="en-US" sz="2400" dirty="0">
                <a:solidFill>
                  <a:srgbClr val="000000"/>
                </a:solidFill>
              </a:rPr>
              <a:t>in 1988</a:t>
            </a:r>
          </a:p>
          <a:p>
            <a:pPr eaLnBrk="1" hangingPunct="1"/>
            <a:r>
              <a:rPr lang="it-IT" altLang="en-US" sz="2400" dirty="0">
                <a:solidFill>
                  <a:srgbClr val="000000"/>
                </a:solidFill>
              </a:rPr>
              <a:t>SLC                   &gt; 41</a:t>
            </a:r>
            <a:r>
              <a:rPr lang="en-US" altLang="en-US" sz="2400" dirty="0">
                <a:solidFill>
                  <a:srgbClr val="000000"/>
                </a:solidFill>
              </a:rPr>
              <a:t> GeV/c</a:t>
            </a:r>
            <a:r>
              <a:rPr lang="en-US" altLang="en-US" sz="2400" baseline="30000" dirty="0">
                <a:solidFill>
                  <a:srgbClr val="000000"/>
                </a:solidFill>
              </a:rPr>
              <a:t>2</a:t>
            </a:r>
            <a:r>
              <a:rPr lang="it-IT" altLang="en-US" sz="2400" dirty="0">
                <a:solidFill>
                  <a:srgbClr val="000000"/>
                </a:solidFill>
              </a:rPr>
              <a:t> in 1989</a:t>
            </a:r>
          </a:p>
          <a:p>
            <a:pPr eaLnBrk="1" hangingPunct="1"/>
            <a:r>
              <a:rPr lang="it-IT" altLang="en-US" sz="2400" dirty="0">
                <a:solidFill>
                  <a:srgbClr val="000000"/>
                </a:solidFill>
              </a:rPr>
              <a:t>LEP                   &gt; 45 </a:t>
            </a:r>
            <a:r>
              <a:rPr lang="en-US" altLang="en-US" sz="2400" dirty="0">
                <a:solidFill>
                  <a:srgbClr val="000000"/>
                </a:solidFill>
              </a:rPr>
              <a:t>GeV/c</a:t>
            </a:r>
            <a:r>
              <a:rPr lang="en-US" altLang="en-US" sz="2400" baseline="30000" dirty="0">
                <a:solidFill>
                  <a:srgbClr val="000000"/>
                </a:solidFill>
              </a:rPr>
              <a:t>2</a:t>
            </a:r>
            <a:r>
              <a:rPr lang="it-IT" altLang="en-US" sz="2400" dirty="0">
                <a:solidFill>
                  <a:srgbClr val="000000"/>
                </a:solidFill>
              </a:rPr>
              <a:t> in 1989</a:t>
            </a:r>
          </a:p>
          <a:p>
            <a:pPr eaLnBrk="1" hangingPunct="1"/>
            <a:r>
              <a:rPr lang="it-IT" altLang="en-US" sz="2400" dirty="0">
                <a:solidFill>
                  <a:srgbClr val="000000"/>
                </a:solidFill>
              </a:rPr>
              <a:t>UA1                   &gt; 50 </a:t>
            </a:r>
            <a:r>
              <a:rPr lang="en-US" altLang="en-US" sz="2400" dirty="0">
                <a:solidFill>
                  <a:srgbClr val="000000"/>
                </a:solidFill>
              </a:rPr>
              <a:t>GeV/c</a:t>
            </a:r>
            <a:r>
              <a:rPr lang="en-US" altLang="en-US" sz="2400" baseline="30000" dirty="0">
                <a:solidFill>
                  <a:srgbClr val="000000"/>
                </a:solidFill>
              </a:rPr>
              <a:t>2</a:t>
            </a:r>
            <a:r>
              <a:rPr lang="it-IT" altLang="en-US" sz="2400" dirty="0">
                <a:solidFill>
                  <a:srgbClr val="000000"/>
                </a:solidFill>
              </a:rPr>
              <a:t> in 1990</a:t>
            </a:r>
          </a:p>
          <a:p>
            <a:pPr eaLnBrk="1" hangingPunct="1"/>
            <a:r>
              <a:rPr lang="it-IT" altLang="en-US" sz="2400" dirty="0">
                <a:solidFill>
                  <a:srgbClr val="000000"/>
                </a:solidFill>
              </a:rPr>
              <a:t>UA2                   &gt;</a:t>
            </a:r>
            <a:r>
              <a:rPr lang="en-US" altLang="en-US" sz="2400" dirty="0">
                <a:solidFill>
                  <a:srgbClr val="000000"/>
                </a:solidFill>
              </a:rPr>
              <a:t> 69 GeV/c</a:t>
            </a:r>
            <a:r>
              <a:rPr lang="en-US" altLang="en-US" sz="2400" baseline="30000" dirty="0">
                <a:solidFill>
                  <a:srgbClr val="000000"/>
                </a:solidFill>
              </a:rPr>
              <a:t>2</a:t>
            </a:r>
            <a:r>
              <a:rPr lang="it-IT" altLang="en-US" sz="2400" dirty="0">
                <a:solidFill>
                  <a:srgbClr val="000000"/>
                </a:solidFill>
              </a:rPr>
              <a:t> in 1990</a:t>
            </a:r>
          </a:p>
          <a:p>
            <a:pPr eaLnBrk="1" hangingPunct="1"/>
            <a:r>
              <a:rPr lang="it-IT" altLang="en-US" sz="2400" dirty="0">
                <a:solidFill>
                  <a:srgbClr val="000000"/>
                </a:solidFill>
              </a:rPr>
              <a:t>CDF                  &gt;</a:t>
            </a:r>
            <a:r>
              <a:rPr lang="en-US" altLang="en-US" sz="2400" dirty="0">
                <a:solidFill>
                  <a:srgbClr val="000000"/>
                </a:solidFill>
              </a:rPr>
              <a:t> 70 GeV/c</a:t>
            </a:r>
            <a:r>
              <a:rPr lang="en-US" altLang="en-US" sz="2400" baseline="30000" dirty="0">
                <a:solidFill>
                  <a:srgbClr val="000000"/>
                </a:solidFill>
              </a:rPr>
              <a:t>2</a:t>
            </a:r>
            <a:r>
              <a:rPr lang="it-IT" altLang="en-US" sz="2400" dirty="0">
                <a:solidFill>
                  <a:srgbClr val="000000"/>
                </a:solidFill>
              </a:rPr>
              <a:t> in 1990</a:t>
            </a:r>
          </a:p>
          <a:p>
            <a:pPr eaLnBrk="1" hangingPunct="1"/>
            <a:r>
              <a:rPr lang="it-IT" altLang="en-US" sz="2400" dirty="0">
                <a:solidFill>
                  <a:srgbClr val="000000"/>
                </a:solidFill>
              </a:rPr>
              <a:t>UA2 and CDF   &gt; 77 </a:t>
            </a:r>
            <a:r>
              <a:rPr lang="en-US" altLang="en-US" sz="2400" dirty="0">
                <a:solidFill>
                  <a:srgbClr val="000000"/>
                </a:solidFill>
              </a:rPr>
              <a:t>GeV/c</a:t>
            </a:r>
            <a:r>
              <a:rPr lang="en-US" altLang="en-US" sz="2400" baseline="30000" dirty="0">
                <a:solidFill>
                  <a:srgbClr val="000000"/>
                </a:solidFill>
              </a:rPr>
              <a:t>2</a:t>
            </a:r>
            <a:r>
              <a:rPr lang="it-IT" altLang="en-US" sz="2400" dirty="0">
                <a:solidFill>
                  <a:srgbClr val="000000"/>
                </a:solidFill>
              </a:rPr>
              <a:t> in 1991</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23</a:t>
            </a:fld>
            <a:endParaRPr lang="en-US"/>
          </a:p>
        </p:txBody>
      </p:sp>
    </p:spTree>
    <p:extLst>
      <p:ext uri="{BB962C8B-B14F-4D97-AF65-F5344CB8AC3E}">
        <p14:creationId xmlns:p14="http://schemas.microsoft.com/office/powerpoint/2010/main" val="348526454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a:xfrm>
            <a:off x="838201" y="304800"/>
            <a:ext cx="10104620" cy="762000"/>
          </a:xfrm>
          <a:ln>
            <a:solidFill>
              <a:srgbClr val="FF3300"/>
            </a:solidFill>
            <a:miter lim="800000"/>
            <a:headEnd/>
            <a:tailEnd/>
          </a:ln>
        </p:spPr>
        <p:txBody>
          <a:bodyPr>
            <a:noAutofit/>
          </a:bodyPr>
          <a:lstStyle/>
          <a:p>
            <a:pPr algn="ctr"/>
            <a:br>
              <a:rPr lang="en-US" altLang="en-US" sz="3600" b="1" dirty="0"/>
            </a:br>
            <a:r>
              <a:rPr lang="en-US" altLang="en-US" sz="3200" b="1" dirty="0"/>
              <a:t>The UA1 top quark kinematic search (</a:t>
            </a:r>
            <a:r>
              <a:rPr lang="en-US" sz="3200" b="1" dirty="0" err="1"/>
              <a:t>M</a:t>
            </a:r>
            <a:r>
              <a:rPr lang="en-US" sz="3200" b="1" baseline="-25000" dirty="0" err="1"/>
              <a:t>top</a:t>
            </a:r>
            <a:r>
              <a:rPr lang="en-US" sz="3200" b="1" baseline="-25000" dirty="0"/>
              <a:t>  </a:t>
            </a:r>
            <a:r>
              <a:rPr lang="en-US" sz="3200" b="1" dirty="0"/>
              <a:t>&lt; M</a:t>
            </a:r>
            <a:r>
              <a:rPr lang="en-US" sz="3200" b="1" baseline="-25000" dirty="0"/>
              <a:t>W </a:t>
            </a:r>
            <a:r>
              <a:rPr lang="en-US" altLang="en-US" sz="3200" b="1" dirty="0"/>
              <a:t>)</a:t>
            </a:r>
            <a:r>
              <a:rPr lang="en-US" sz="3200" b="1" baseline="-25000" dirty="0"/>
              <a:t> </a:t>
            </a:r>
            <a:br>
              <a:rPr lang="en-US" sz="3200" b="1" dirty="0"/>
            </a:br>
            <a:endParaRPr lang="en-US" altLang="en-US" sz="3200" b="1" dirty="0"/>
          </a:p>
        </p:txBody>
      </p:sp>
      <p:pic>
        <p:nvPicPr>
          <p:cNvPr id="23556" name="Picture 6" descr="\\cdfserver1\CDFUsers\giorgiob\UA1 single muon kinamatic separation from top.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048" y="1202493"/>
            <a:ext cx="10982430" cy="5518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3557" name="Object 2"/>
          <p:cNvGraphicFramePr>
            <a:graphicFrameLocks noChangeAspect="1"/>
          </p:cNvGraphicFramePr>
          <p:nvPr>
            <p:extLst>
              <p:ext uri="{D42A27DB-BD31-4B8C-83A1-F6EECF244321}">
                <p14:modId xmlns:p14="http://schemas.microsoft.com/office/powerpoint/2010/main" val="4024821140"/>
              </p:ext>
            </p:extLst>
          </p:nvPr>
        </p:nvGraphicFramePr>
        <p:xfrm>
          <a:off x="8216146" y="3080521"/>
          <a:ext cx="3039331" cy="1327524"/>
        </p:xfrm>
        <a:graphic>
          <a:graphicData uri="http://schemas.openxmlformats.org/presentationml/2006/ole">
            <mc:AlternateContent xmlns:mc="http://schemas.openxmlformats.org/markup-compatibility/2006">
              <mc:Choice xmlns:v="urn:schemas-microsoft-com:vml" Requires="v">
                <p:oleObj spid="_x0000_s14394" name="Equation" r:id="rId4" imgW="1104900" imgH="482600" progId="Equation.3">
                  <p:embed/>
                </p:oleObj>
              </mc:Choice>
              <mc:Fallback>
                <p:oleObj name="Equation" r:id="rId4" imgW="1104900" imgH="482600" progId="Equation.3">
                  <p:embed/>
                  <p:pic>
                    <p:nvPicPr>
                      <p:cNvPr id="23557"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16146" y="3080521"/>
                        <a:ext cx="3039331" cy="1327524"/>
                      </a:xfrm>
                      <a:prstGeom prst="rect">
                        <a:avLst/>
                      </a:prstGeom>
                      <a:noFill/>
                      <a:ln>
                        <a:noFill/>
                      </a:ln>
                      <a:effectLst/>
                    </p:spPr>
                  </p:pic>
                </p:oleObj>
              </mc:Fallback>
            </mc:AlternateContent>
          </a:graphicData>
        </a:graphic>
      </p:graphicFrame>
      <p:sp>
        <p:nvSpPr>
          <p:cNvPr id="7" name="Rectangle 6"/>
          <p:cNvSpPr/>
          <p:nvPr/>
        </p:nvSpPr>
        <p:spPr>
          <a:xfrm>
            <a:off x="5965722" y="1330906"/>
            <a:ext cx="5518356" cy="2215991"/>
          </a:xfrm>
          <a:prstGeom prst="rect">
            <a:avLst/>
          </a:prstGeom>
        </p:spPr>
        <p:txBody>
          <a:bodyPr wrap="square">
            <a:spAutoFit/>
          </a:bodyPr>
          <a:lstStyle/>
          <a:p>
            <a:r>
              <a:rPr lang="en-US" altLang="en-US" sz="2400" dirty="0">
                <a:solidFill>
                  <a:srgbClr val="000000"/>
                </a:solidFill>
              </a:rPr>
              <a:t>UA1 had built a probability parameter from the transverse momenta of known jet production processes, relative to the values expected from the decay of a heavy top quark:</a:t>
            </a:r>
          </a:p>
          <a:p>
            <a:r>
              <a:rPr lang="en-US" dirty="0">
                <a:solidFill>
                  <a:srgbClr val="000000"/>
                </a:solidFill>
              </a:rPr>
              <a:t>                       </a:t>
            </a:r>
            <a:endParaRPr lang="en-US" dirty="0"/>
          </a:p>
        </p:txBody>
      </p:sp>
      <p:sp>
        <p:nvSpPr>
          <p:cNvPr id="3" name="TextBox 2"/>
          <p:cNvSpPr txBox="1"/>
          <p:nvPr/>
        </p:nvSpPr>
        <p:spPr>
          <a:xfrm>
            <a:off x="2596147" y="3894392"/>
            <a:ext cx="744114" cy="461665"/>
          </a:xfrm>
          <a:prstGeom prst="rect">
            <a:avLst/>
          </a:prstGeom>
          <a:noFill/>
        </p:spPr>
        <p:txBody>
          <a:bodyPr wrap="none" rtlCol="0">
            <a:spAutoFit/>
          </a:bodyPr>
          <a:lstStyle/>
          <a:p>
            <a:r>
              <a:rPr lang="en-US" sz="2400" dirty="0"/>
              <a:t>QCD</a:t>
            </a:r>
          </a:p>
        </p:txBody>
      </p:sp>
      <p:sp>
        <p:nvSpPr>
          <p:cNvPr id="4" name="TextBox 3"/>
          <p:cNvSpPr txBox="1"/>
          <p:nvPr/>
        </p:nvSpPr>
        <p:spPr>
          <a:xfrm>
            <a:off x="3510861" y="3663559"/>
            <a:ext cx="1934376" cy="461665"/>
          </a:xfrm>
          <a:prstGeom prst="rect">
            <a:avLst/>
          </a:prstGeom>
          <a:noFill/>
        </p:spPr>
        <p:txBody>
          <a:bodyPr wrap="none" rtlCol="0">
            <a:spAutoFit/>
          </a:bodyPr>
          <a:lstStyle/>
          <a:p>
            <a:r>
              <a:rPr lang="en-US" sz="2400" dirty="0"/>
              <a:t>Top 80 GeV/c²</a:t>
            </a:r>
          </a:p>
        </p:txBody>
      </p:sp>
      <p:sp>
        <p:nvSpPr>
          <p:cNvPr id="2" name="Date Placeholder 1"/>
          <p:cNvSpPr>
            <a:spLocks noGrp="1"/>
          </p:cNvSpPr>
          <p:nvPr>
            <p:ph type="dt" sz="half" idx="10"/>
          </p:nvPr>
        </p:nvSpPr>
        <p:spPr/>
        <p:txBody>
          <a:bodyPr/>
          <a:lstStyle/>
          <a:p>
            <a:r>
              <a:rPr lang="en-US"/>
              <a:t>5/03/2017</a:t>
            </a:r>
          </a:p>
        </p:txBody>
      </p:sp>
      <p:sp>
        <p:nvSpPr>
          <p:cNvPr id="5" name="Footer Placeholder 4"/>
          <p:cNvSpPr>
            <a:spLocks noGrp="1"/>
          </p:cNvSpPr>
          <p:nvPr>
            <p:ph type="ftr" sz="quarter" idx="11"/>
          </p:nvPr>
        </p:nvSpPr>
        <p:spPr/>
        <p:txBody>
          <a:bodyPr/>
          <a:lstStyle/>
          <a:p>
            <a:r>
              <a:rPr lang="en-US"/>
              <a:t>giorgiob, Fermilab, May 3, 2017</a:t>
            </a:r>
          </a:p>
        </p:txBody>
      </p:sp>
      <p:sp>
        <p:nvSpPr>
          <p:cNvPr id="6" name="Slide Number Placeholder 5"/>
          <p:cNvSpPr>
            <a:spLocks noGrp="1"/>
          </p:cNvSpPr>
          <p:nvPr>
            <p:ph type="sldNum" sz="quarter" idx="12"/>
          </p:nvPr>
        </p:nvSpPr>
        <p:spPr/>
        <p:txBody>
          <a:bodyPr/>
          <a:lstStyle/>
          <a:p>
            <a:fld id="{77153CBE-5162-4F78-9FBF-15C7D8D8BF7B}" type="slidenum">
              <a:rPr lang="en-US" smtClean="0"/>
              <a:t>24</a:t>
            </a:fld>
            <a:endParaRPr lang="en-US"/>
          </a:p>
        </p:txBody>
      </p:sp>
      <p:sp>
        <p:nvSpPr>
          <p:cNvPr id="8" name="TextBox 7"/>
          <p:cNvSpPr txBox="1"/>
          <p:nvPr/>
        </p:nvSpPr>
        <p:spPr>
          <a:xfrm>
            <a:off x="6096000" y="4543738"/>
            <a:ext cx="5388078" cy="830997"/>
          </a:xfrm>
          <a:prstGeom prst="rect">
            <a:avLst/>
          </a:prstGeom>
          <a:noFill/>
        </p:spPr>
        <p:txBody>
          <a:bodyPr wrap="square" rtlCol="0">
            <a:spAutoFit/>
          </a:bodyPr>
          <a:lstStyle/>
          <a:p>
            <a:r>
              <a:rPr lang="en-US" sz="2400" dirty="0"/>
              <a:t>A top quark of about 80 GeV would have been above threshold at the SPS.</a:t>
            </a:r>
          </a:p>
        </p:txBody>
      </p:sp>
    </p:spTree>
    <p:extLst>
      <p:ext uri="{BB962C8B-B14F-4D97-AF65-F5344CB8AC3E}">
        <p14:creationId xmlns:p14="http://schemas.microsoft.com/office/powerpoint/2010/main" val="5128426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2"/>
          <p:cNvSpPr>
            <a:spLocks noGrp="1" noChangeArrowheads="1"/>
          </p:cNvSpPr>
          <p:nvPr>
            <p:ph type="title"/>
          </p:nvPr>
        </p:nvSpPr>
        <p:spPr>
          <a:ln>
            <a:solidFill>
              <a:schemeClr val="accent2"/>
            </a:solidFill>
            <a:miter lim="800000"/>
            <a:headEnd/>
            <a:tailEnd/>
          </a:ln>
        </p:spPr>
        <p:txBody>
          <a:bodyPr>
            <a:normAutofit fontScale="90000"/>
          </a:bodyPr>
          <a:lstStyle/>
          <a:p>
            <a:pPr algn="ctr"/>
            <a:br>
              <a:rPr lang="en-US" altLang="en-US" sz="3600" b="1" dirty="0"/>
            </a:br>
            <a:br>
              <a:rPr lang="en-US" altLang="en-US" sz="3600" b="1" dirty="0"/>
            </a:br>
            <a:r>
              <a:rPr lang="en-US" altLang="en-US" sz="3600" b="1" dirty="0"/>
              <a:t>t-</a:t>
            </a:r>
            <a:r>
              <a:rPr lang="en-US" altLang="en-US" sz="3600" b="1" dirty="0" err="1"/>
              <a:t>tbar</a:t>
            </a:r>
            <a:r>
              <a:rPr lang="en-US" altLang="en-US" sz="3600" b="1" dirty="0"/>
              <a:t> events at the Tevatron for </a:t>
            </a:r>
            <a:r>
              <a:rPr lang="en-US" sz="3600" b="1" dirty="0" err="1"/>
              <a:t>M</a:t>
            </a:r>
            <a:r>
              <a:rPr lang="en-US" sz="3600" b="1" baseline="-25000" dirty="0" err="1"/>
              <a:t>top</a:t>
            </a:r>
            <a:r>
              <a:rPr lang="en-US" sz="3600" b="1" baseline="-25000" dirty="0"/>
              <a:t>  </a:t>
            </a:r>
            <a:r>
              <a:rPr lang="en-US" sz="3600" b="1" dirty="0"/>
              <a:t>&gt; M</a:t>
            </a:r>
            <a:r>
              <a:rPr lang="en-US" sz="3600" b="1" baseline="-25000" dirty="0"/>
              <a:t>W</a:t>
            </a:r>
            <a:br>
              <a:rPr lang="en-US" altLang="en-US" sz="3600" dirty="0"/>
            </a:br>
            <a:br>
              <a:rPr lang="en-US" sz="3600" dirty="0"/>
            </a:br>
            <a:endParaRPr lang="it-IT" altLang="en-US" sz="3600" dirty="0"/>
          </a:p>
        </p:txBody>
      </p:sp>
      <p:pic>
        <p:nvPicPr>
          <p:cNvPr id="28676" name="Picture 3" descr="\\cdfserver1\CDFUsers\giorgiob\Tree level ttbar production and decay.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35772" y="1872521"/>
            <a:ext cx="6765925" cy="349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25</a:t>
            </a:fld>
            <a:endParaRPr lang="en-US"/>
          </a:p>
        </p:txBody>
      </p:sp>
    </p:spTree>
    <p:extLst>
      <p:ext uri="{BB962C8B-B14F-4D97-AF65-F5344CB8AC3E}">
        <p14:creationId xmlns:p14="http://schemas.microsoft.com/office/powerpoint/2010/main" val="1740044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a:xfrm>
            <a:off x="1981201" y="571500"/>
            <a:ext cx="8819535" cy="1143000"/>
          </a:xfrm>
          <a:ln>
            <a:solidFill>
              <a:srgbClr val="FF3300"/>
            </a:solidFill>
            <a:miter lim="800000"/>
            <a:headEnd/>
            <a:tailEnd/>
          </a:ln>
        </p:spPr>
        <p:txBody>
          <a:bodyPr>
            <a:normAutofit/>
          </a:bodyPr>
          <a:lstStyle/>
          <a:p>
            <a:pPr algn="ctr" eaLnBrk="1" hangingPunct="1"/>
            <a:r>
              <a:rPr lang="en-US" altLang="en-US" sz="3600" b="1" dirty="0"/>
              <a:t>CDF kinematic search for a heavy top</a:t>
            </a:r>
            <a:br>
              <a:rPr lang="en-US" altLang="en-US" sz="3600" b="1" dirty="0"/>
            </a:br>
            <a:r>
              <a:rPr lang="en-US" altLang="en-US" sz="3600" b="1" dirty="0"/>
              <a:t>(a` la UA1)</a:t>
            </a:r>
          </a:p>
        </p:txBody>
      </p:sp>
      <p:sp>
        <p:nvSpPr>
          <p:cNvPr id="2" name="TextBox 1"/>
          <p:cNvSpPr txBox="1"/>
          <p:nvPr/>
        </p:nvSpPr>
        <p:spPr>
          <a:xfrm>
            <a:off x="1150374" y="2138516"/>
            <a:ext cx="10205884" cy="2534027"/>
          </a:xfrm>
          <a:prstGeom prst="rect">
            <a:avLst/>
          </a:prstGeom>
          <a:noFill/>
        </p:spPr>
        <p:txBody>
          <a:bodyPr wrap="square" rtlCol="0">
            <a:spAutoFit/>
          </a:bodyPr>
          <a:lstStyle/>
          <a:p>
            <a:r>
              <a:rPr lang="en-US" sz="2800" dirty="0"/>
              <a:t>Radiated QCD jets have mostly low </a:t>
            </a:r>
            <a:r>
              <a:rPr lang="en-US" altLang="en-US" sz="2800" dirty="0">
                <a:solidFill>
                  <a:srgbClr val="000000"/>
                </a:solidFill>
              </a:rPr>
              <a:t>E</a:t>
            </a:r>
            <a:r>
              <a:rPr lang="en-US" altLang="en-US" sz="2800" baseline="-25000" dirty="0">
                <a:solidFill>
                  <a:srgbClr val="000000"/>
                </a:solidFill>
              </a:rPr>
              <a:t>t</a:t>
            </a:r>
          </a:p>
          <a:p>
            <a:endParaRPr lang="en-US" altLang="en-US" sz="2800" baseline="-25000" dirty="0">
              <a:solidFill>
                <a:srgbClr val="000000"/>
              </a:solidFill>
            </a:endParaRPr>
          </a:p>
          <a:p>
            <a:r>
              <a:rPr lang="en-US" altLang="en-US" sz="2800" dirty="0">
                <a:solidFill>
                  <a:srgbClr val="000000"/>
                </a:solidFill>
              </a:rPr>
              <a:t>Decay prongs of slow-moving heavy objects can have larger E</a:t>
            </a:r>
            <a:r>
              <a:rPr lang="en-US" altLang="en-US" sz="2800" baseline="-25000" dirty="0">
                <a:solidFill>
                  <a:srgbClr val="000000"/>
                </a:solidFill>
              </a:rPr>
              <a:t>t</a:t>
            </a:r>
            <a:r>
              <a:rPr lang="en-US" altLang="en-US" sz="2800" dirty="0">
                <a:solidFill>
                  <a:srgbClr val="000000"/>
                </a:solidFill>
              </a:rPr>
              <a:t>  </a:t>
            </a:r>
          </a:p>
          <a:p>
            <a:endParaRPr lang="en-US" altLang="en-US" sz="2800" dirty="0">
              <a:solidFill>
                <a:srgbClr val="000000"/>
              </a:solidFill>
            </a:endParaRPr>
          </a:p>
          <a:p>
            <a:r>
              <a:rPr lang="en-US" altLang="en-US" sz="2800" dirty="0">
                <a:solidFill>
                  <a:srgbClr val="000000"/>
                </a:solidFill>
              </a:rPr>
              <a:t>The heavier the top quark, the greater the excess of large E</a:t>
            </a:r>
            <a:r>
              <a:rPr lang="en-US" altLang="en-US" sz="2800" baseline="-25000" dirty="0">
                <a:solidFill>
                  <a:srgbClr val="000000"/>
                </a:solidFill>
              </a:rPr>
              <a:t>t</a:t>
            </a:r>
            <a:r>
              <a:rPr lang="en-US" altLang="en-US" sz="2800" dirty="0">
                <a:solidFill>
                  <a:srgbClr val="000000"/>
                </a:solidFill>
              </a:rPr>
              <a:t> jets.</a:t>
            </a:r>
          </a:p>
          <a:p>
            <a:r>
              <a:rPr lang="en-US" sz="2800" dirty="0">
                <a:solidFill>
                  <a:srgbClr val="000000"/>
                </a:solidFill>
              </a:rPr>
              <a:t>                       </a:t>
            </a:r>
            <a:endParaRPr lang="en-US" sz="2800" dirty="0"/>
          </a:p>
        </p:txBody>
      </p:sp>
      <p:sp>
        <p:nvSpPr>
          <p:cNvPr id="3" name="Date Placeholder 2"/>
          <p:cNvSpPr>
            <a:spLocks noGrp="1"/>
          </p:cNvSpPr>
          <p:nvPr>
            <p:ph type="dt" sz="half" idx="10"/>
          </p:nvPr>
        </p:nvSpPr>
        <p:spPr/>
        <p:txBody>
          <a:bodyPr/>
          <a:lstStyle/>
          <a:p>
            <a:r>
              <a:rPr lang="en-US"/>
              <a:t>5/03/2017</a:t>
            </a:r>
          </a:p>
        </p:txBody>
      </p:sp>
      <p:sp>
        <p:nvSpPr>
          <p:cNvPr id="4" name="Footer Placeholder 3"/>
          <p:cNvSpPr>
            <a:spLocks noGrp="1"/>
          </p:cNvSpPr>
          <p:nvPr>
            <p:ph type="ftr" sz="quarter" idx="11"/>
          </p:nvPr>
        </p:nvSpPr>
        <p:spPr/>
        <p:txBody>
          <a:bodyPr/>
          <a:lstStyle/>
          <a:p>
            <a:r>
              <a:rPr lang="en-US"/>
              <a:t>giorgiob, Fermilab, May 3, 2017</a:t>
            </a:r>
          </a:p>
        </p:txBody>
      </p:sp>
      <p:sp>
        <p:nvSpPr>
          <p:cNvPr id="5" name="Slide Number Placeholder 4"/>
          <p:cNvSpPr>
            <a:spLocks noGrp="1"/>
          </p:cNvSpPr>
          <p:nvPr>
            <p:ph type="sldNum" sz="quarter" idx="12"/>
          </p:nvPr>
        </p:nvSpPr>
        <p:spPr/>
        <p:txBody>
          <a:bodyPr/>
          <a:lstStyle/>
          <a:p>
            <a:fld id="{77153CBE-5162-4F78-9FBF-15C7D8D8BF7B}" type="slidenum">
              <a:rPr lang="en-US" smtClean="0"/>
              <a:t>26</a:t>
            </a:fld>
            <a:endParaRPr lang="en-US"/>
          </a:p>
        </p:txBody>
      </p:sp>
    </p:spTree>
    <p:extLst>
      <p:ext uri="{BB962C8B-B14F-4D97-AF65-F5344CB8AC3E}">
        <p14:creationId xmlns:p14="http://schemas.microsoft.com/office/powerpoint/2010/main" val="216906544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8" name="Rectangle 2"/>
          <p:cNvSpPr>
            <a:spLocks noGrp="1" noChangeArrowheads="1"/>
          </p:cNvSpPr>
          <p:nvPr>
            <p:ph type="title"/>
          </p:nvPr>
        </p:nvSpPr>
        <p:spPr>
          <a:xfrm>
            <a:off x="1017639" y="228600"/>
            <a:ext cx="9851921" cy="1207295"/>
          </a:xfrm>
          <a:ln>
            <a:solidFill>
              <a:schemeClr val="accent2"/>
            </a:solidFill>
            <a:miter lim="800000"/>
            <a:headEnd/>
            <a:tailEnd/>
          </a:ln>
        </p:spPr>
        <p:txBody>
          <a:bodyPr>
            <a:normAutofit/>
          </a:bodyPr>
          <a:lstStyle/>
          <a:p>
            <a:pPr algn="ctr"/>
            <a:r>
              <a:rPr lang="en-US" altLang="en-US" sz="3600" b="1" dirty="0"/>
              <a:t>Relative likelihood in single lepton candidate events</a:t>
            </a:r>
            <a:br>
              <a:rPr lang="en-US" altLang="en-US" sz="3600" b="1" dirty="0"/>
            </a:br>
            <a:r>
              <a:rPr lang="en-US" altLang="en-US" sz="3600" b="1" dirty="0"/>
              <a:t>(summer 1993)</a:t>
            </a:r>
            <a:endParaRPr lang="it-IT" altLang="en-US" sz="3600" b="1" dirty="0"/>
          </a:p>
        </p:txBody>
      </p:sp>
      <p:pic>
        <p:nvPicPr>
          <p:cNvPr id="6149" name="Picture 3" descr="\\Cdfserver1\CDFUsers\giorgiob\Fig 8 relative likelyhood.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533" y="1542652"/>
            <a:ext cx="5091112" cy="5128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146" name="Object 2"/>
          <p:cNvGraphicFramePr>
            <a:graphicFrameLocks noChangeAspect="1"/>
          </p:cNvGraphicFramePr>
          <p:nvPr>
            <p:extLst>
              <p:ext uri="{D42A27DB-BD31-4B8C-83A1-F6EECF244321}">
                <p14:modId xmlns:p14="http://schemas.microsoft.com/office/powerpoint/2010/main" val="2683630550"/>
              </p:ext>
            </p:extLst>
          </p:nvPr>
        </p:nvGraphicFramePr>
        <p:xfrm>
          <a:off x="7171498" y="4106935"/>
          <a:ext cx="3560672" cy="1921964"/>
        </p:xfrm>
        <a:graphic>
          <a:graphicData uri="http://schemas.openxmlformats.org/presentationml/2006/ole">
            <mc:AlternateContent xmlns:mc="http://schemas.openxmlformats.org/markup-compatibility/2006">
              <mc:Choice xmlns:v="urn:schemas-microsoft-com:vml" Requires="v">
                <p:oleObj spid="_x0000_s6209" name="Equation" r:id="rId4" imgW="1600200" imgH="863280" progId="Equation.3">
                  <p:embed/>
                </p:oleObj>
              </mc:Choice>
              <mc:Fallback>
                <p:oleObj name="Equation" r:id="rId4" imgW="1600200" imgH="863280" progId="Equation.3">
                  <p:embed/>
                  <p:pic>
                    <p:nvPicPr>
                      <p:cNvPr id="6146"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1498" y="4106935"/>
                        <a:ext cx="3560672" cy="1921964"/>
                      </a:xfrm>
                      <a:prstGeom prst="rect">
                        <a:avLst/>
                      </a:prstGeom>
                      <a:noFill/>
                      <a:ln>
                        <a:noFill/>
                      </a:ln>
                      <a:effectLst/>
                      <a:extLst/>
                    </p:spPr>
                  </p:pic>
                </p:oleObj>
              </mc:Fallback>
            </mc:AlternateContent>
          </a:graphicData>
        </a:graphic>
      </p:graphicFrame>
      <p:sp>
        <p:nvSpPr>
          <p:cNvPr id="6150" name="Text Box 6"/>
          <p:cNvSpPr txBox="1">
            <a:spLocks noChangeArrowheads="1"/>
          </p:cNvSpPr>
          <p:nvPr/>
        </p:nvSpPr>
        <p:spPr bwMode="auto">
          <a:xfrm>
            <a:off x="2243137" y="1698442"/>
            <a:ext cx="183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solidFill>
                  <a:srgbClr val="A50021"/>
                </a:solidFill>
              </a:rPr>
              <a:t>MONTECARLO</a:t>
            </a:r>
          </a:p>
        </p:txBody>
      </p:sp>
      <p:sp>
        <p:nvSpPr>
          <p:cNvPr id="6151" name="Text Box 7"/>
          <p:cNvSpPr txBox="1">
            <a:spLocks noChangeArrowheads="1"/>
          </p:cNvSpPr>
          <p:nvPr/>
        </p:nvSpPr>
        <p:spPr bwMode="auto">
          <a:xfrm>
            <a:off x="2949574" y="4023152"/>
            <a:ext cx="792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solidFill>
                  <a:srgbClr val="A50021"/>
                </a:solidFill>
              </a:rPr>
              <a:t>DATA</a:t>
            </a:r>
          </a:p>
        </p:txBody>
      </p:sp>
      <p:sp>
        <p:nvSpPr>
          <p:cNvPr id="6152" name="Text Box 8"/>
          <p:cNvSpPr txBox="1">
            <a:spLocks noChangeArrowheads="1"/>
          </p:cNvSpPr>
          <p:nvPr/>
        </p:nvSpPr>
        <p:spPr bwMode="auto">
          <a:xfrm>
            <a:off x="4556125" y="2452689"/>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sz="2000"/>
          </a:p>
        </p:txBody>
      </p:sp>
      <p:sp>
        <p:nvSpPr>
          <p:cNvPr id="6155" name="Line 12"/>
          <p:cNvSpPr>
            <a:spLocks noChangeShapeType="1"/>
          </p:cNvSpPr>
          <p:nvPr/>
        </p:nvSpPr>
        <p:spPr bwMode="auto">
          <a:xfrm>
            <a:off x="3048000" y="4531696"/>
            <a:ext cx="762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6" name="Line 13"/>
          <p:cNvSpPr>
            <a:spLocks noChangeShapeType="1"/>
          </p:cNvSpPr>
          <p:nvPr/>
        </p:nvSpPr>
        <p:spPr bwMode="auto">
          <a:xfrm>
            <a:off x="3009900" y="2605881"/>
            <a:ext cx="1524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7" name="Line 14"/>
          <p:cNvSpPr>
            <a:spLocks noChangeShapeType="1"/>
          </p:cNvSpPr>
          <p:nvPr/>
        </p:nvSpPr>
        <p:spPr bwMode="auto">
          <a:xfrm flipH="1">
            <a:off x="4106070" y="4126340"/>
            <a:ext cx="3810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6158" name="Rectangle 4"/>
          <p:cNvSpPr>
            <a:spLocks noChangeArrowheads="1"/>
          </p:cNvSpPr>
          <p:nvPr/>
        </p:nvSpPr>
        <p:spPr bwMode="auto">
          <a:xfrm>
            <a:off x="5604387" y="1808249"/>
            <a:ext cx="5749413" cy="23089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a-ES" altLang="en-US" sz="2400" dirty="0"/>
              <a:t>The Pisa group (Hans Grassmann, et al.) simulated the distributions of large transverse energy jets in known W+jets events and in t-tbar events, and found evidence in the data for a contribution of top-like events</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27</a:t>
            </a:fld>
            <a:endParaRPr lang="en-US"/>
          </a:p>
        </p:txBody>
      </p:sp>
    </p:spTree>
    <p:extLst>
      <p:ext uri="{BB962C8B-B14F-4D97-AF65-F5344CB8AC3E}">
        <p14:creationId xmlns:p14="http://schemas.microsoft.com/office/powerpoint/2010/main" val="41740310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4" name="Picture 4" descr="\\cdfserver1\CDFUsers\giorgiob\t-tbar event displa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06777" y="1076970"/>
            <a:ext cx="3944547" cy="5156559"/>
          </a:xfrm>
          <a:prstGeom prst="rect">
            <a:avLst/>
          </a:prstGeom>
          <a:noFill/>
          <a:extLst>
            <a:ext uri="{909E8E84-426E-40DD-AFC4-6F175D3DCCD1}">
              <a14:hiddenFill xmlns:a14="http://schemas.microsoft.com/office/drawing/2010/main">
                <a:solidFill>
                  <a:srgbClr val="FFFFFF"/>
                </a:solidFill>
              </a14:hiddenFill>
            </a:ext>
          </a:extLst>
        </p:spPr>
      </p:pic>
      <p:sp>
        <p:nvSpPr>
          <p:cNvPr id="56326" name="Text Box 6"/>
          <p:cNvSpPr txBox="1">
            <a:spLocks noChangeArrowheads="1"/>
          </p:cNvSpPr>
          <p:nvPr/>
        </p:nvSpPr>
        <p:spPr bwMode="auto">
          <a:xfrm>
            <a:off x="6456362" y="1888331"/>
            <a:ext cx="4295212" cy="22467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2800" dirty="0">
                <a:solidFill>
                  <a:srgbClr val="A50021"/>
                </a:solidFill>
              </a:rPr>
              <a:t>Tagging efficiency of b-jet pairs in t-</a:t>
            </a:r>
            <a:r>
              <a:rPr lang="en-US" sz="2800" dirty="0" err="1">
                <a:solidFill>
                  <a:srgbClr val="A50021"/>
                </a:solidFill>
              </a:rPr>
              <a:t>tbar</a:t>
            </a:r>
            <a:r>
              <a:rPr lang="en-US" sz="2800" dirty="0">
                <a:solidFill>
                  <a:srgbClr val="A50021"/>
                </a:solidFill>
              </a:rPr>
              <a:t> events ≈ 42%</a:t>
            </a:r>
          </a:p>
          <a:p>
            <a:endParaRPr lang="en-US" sz="2800" dirty="0">
              <a:solidFill>
                <a:srgbClr val="A50021"/>
              </a:solidFill>
            </a:endParaRPr>
          </a:p>
          <a:p>
            <a:r>
              <a:rPr lang="en-US" sz="2800" dirty="0">
                <a:solidFill>
                  <a:srgbClr val="A50021"/>
                </a:solidFill>
              </a:rPr>
              <a:t>Tagging efficiency of light quark energetic jets ≈ 0.5%.</a:t>
            </a:r>
            <a:endParaRPr lang="en-US" dirty="0"/>
          </a:p>
        </p:txBody>
      </p:sp>
      <p:sp>
        <p:nvSpPr>
          <p:cNvPr id="9" name="Rectangle 2"/>
          <p:cNvSpPr>
            <a:spLocks noGrp="1" noChangeArrowheads="1"/>
          </p:cNvSpPr>
          <p:nvPr>
            <p:ph type="title"/>
          </p:nvPr>
        </p:nvSpPr>
        <p:spPr>
          <a:xfrm>
            <a:off x="4724400" y="274638"/>
            <a:ext cx="5791200" cy="1143000"/>
          </a:xfrm>
          <a:ln>
            <a:solidFill>
              <a:schemeClr val="accent2"/>
            </a:solidFill>
            <a:miter lim="800000"/>
            <a:headEnd/>
            <a:tailEnd/>
          </a:ln>
        </p:spPr>
        <p:txBody>
          <a:bodyPr>
            <a:noAutofit/>
          </a:bodyPr>
          <a:lstStyle/>
          <a:p>
            <a:pPr algn="ctr"/>
            <a:r>
              <a:rPr lang="en-US" sz="3600" b="1" dirty="0"/>
              <a:t>The powerful SVX :</a:t>
            </a:r>
            <a:br>
              <a:rPr lang="en-US" sz="3600" b="1" dirty="0"/>
            </a:br>
            <a:r>
              <a:rPr lang="en-US" sz="3600" b="1" dirty="0"/>
              <a:t>Top pair candidate, 1994</a:t>
            </a:r>
            <a:endParaRPr lang="it-IT" sz="3600" b="1" dirty="0"/>
          </a:p>
        </p:txBody>
      </p:sp>
      <p:sp>
        <p:nvSpPr>
          <p:cNvPr id="2" name="TextBox 1"/>
          <p:cNvSpPr txBox="1"/>
          <p:nvPr/>
        </p:nvSpPr>
        <p:spPr>
          <a:xfrm>
            <a:off x="2210378" y="846137"/>
            <a:ext cx="1537344" cy="461665"/>
          </a:xfrm>
          <a:prstGeom prst="rect">
            <a:avLst/>
          </a:prstGeom>
          <a:noFill/>
        </p:spPr>
        <p:txBody>
          <a:bodyPr wrap="none" rtlCol="0">
            <a:spAutoFit/>
          </a:bodyPr>
          <a:lstStyle/>
          <a:p>
            <a:r>
              <a:rPr lang="en-US" sz="2400" b="1" dirty="0"/>
              <a:t>Candidate</a:t>
            </a:r>
            <a:r>
              <a:rPr lang="en-US" sz="2000" b="1" dirty="0"/>
              <a:t> </a:t>
            </a:r>
          </a:p>
        </p:txBody>
      </p:sp>
      <p:sp>
        <p:nvSpPr>
          <p:cNvPr id="3" name="Date Placeholder 2"/>
          <p:cNvSpPr>
            <a:spLocks noGrp="1"/>
          </p:cNvSpPr>
          <p:nvPr>
            <p:ph type="dt" sz="half" idx="10"/>
          </p:nvPr>
        </p:nvSpPr>
        <p:spPr/>
        <p:txBody>
          <a:bodyPr/>
          <a:lstStyle/>
          <a:p>
            <a:r>
              <a:rPr lang="en-US"/>
              <a:t>5/03/2017</a:t>
            </a:r>
          </a:p>
        </p:txBody>
      </p:sp>
      <p:sp>
        <p:nvSpPr>
          <p:cNvPr id="4" name="Footer Placeholder 3"/>
          <p:cNvSpPr>
            <a:spLocks noGrp="1"/>
          </p:cNvSpPr>
          <p:nvPr>
            <p:ph type="ftr" sz="quarter" idx="11"/>
          </p:nvPr>
        </p:nvSpPr>
        <p:spPr/>
        <p:txBody>
          <a:bodyPr/>
          <a:lstStyle/>
          <a:p>
            <a:r>
              <a:rPr lang="en-US"/>
              <a:t>giorgiob, Fermilab, May 3, 2017</a:t>
            </a:r>
          </a:p>
        </p:txBody>
      </p:sp>
      <p:sp>
        <p:nvSpPr>
          <p:cNvPr id="5" name="Slide Number Placeholder 4"/>
          <p:cNvSpPr>
            <a:spLocks noGrp="1"/>
          </p:cNvSpPr>
          <p:nvPr>
            <p:ph type="sldNum" sz="quarter" idx="12"/>
          </p:nvPr>
        </p:nvSpPr>
        <p:spPr/>
        <p:txBody>
          <a:bodyPr/>
          <a:lstStyle/>
          <a:p>
            <a:fld id="{77153CBE-5162-4F78-9FBF-15C7D8D8BF7B}" type="slidenum">
              <a:rPr lang="en-US" smtClean="0"/>
              <a:t>28</a:t>
            </a:fld>
            <a:endParaRPr lang="en-US"/>
          </a:p>
        </p:txBody>
      </p:sp>
    </p:spTree>
    <p:extLst>
      <p:ext uri="{BB962C8B-B14F-4D97-AF65-F5344CB8AC3E}">
        <p14:creationId xmlns:p14="http://schemas.microsoft.com/office/powerpoint/2010/main" val="34805183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7" name="Rectangle 2"/>
          <p:cNvSpPr>
            <a:spLocks noGrp="1" noChangeArrowheads="1"/>
          </p:cNvSpPr>
          <p:nvPr>
            <p:ph type="title"/>
          </p:nvPr>
        </p:nvSpPr>
        <p:spPr>
          <a:ln>
            <a:solidFill>
              <a:srgbClr val="CC0000"/>
            </a:solidFill>
            <a:miter lim="800000"/>
            <a:headEnd/>
            <a:tailEnd/>
          </a:ln>
        </p:spPr>
        <p:txBody>
          <a:bodyPr/>
          <a:lstStyle/>
          <a:p>
            <a:pPr algn="ctr" eaLnBrk="1" hangingPunct="1"/>
            <a:r>
              <a:rPr lang="it-IT" altLang="en-US" sz="3600" b="1" dirty="0"/>
              <a:t>Secondary vertices in the 1994 Evidence Paper </a:t>
            </a:r>
          </a:p>
        </p:txBody>
      </p:sp>
      <p:pic>
        <p:nvPicPr>
          <p:cNvPr id="31748" name="Picture 4" descr="CDF b-tags in the evidence paper"/>
          <p:cNvPicPr>
            <a:picLocks noGrp="1" noChangeAspect="1" noChangeArrowheads="1"/>
          </p:cNvPicPr>
          <p:nvPr>
            <p:ph type="body" idx="1"/>
          </p:nvPr>
        </p:nvPicPr>
        <p:blipFill>
          <a:blip r:embed="rId2">
            <a:extLst>
              <a:ext uri="{28A0092B-C50C-407E-A947-70E740481C1C}">
                <a14:useLocalDpi xmlns:a14="http://schemas.microsoft.com/office/drawing/2010/main" val="0"/>
              </a:ext>
            </a:extLst>
          </a:blip>
          <a:srcRect/>
          <a:stretch>
            <a:fillRect/>
          </a:stretch>
        </p:blipFill>
        <p:spPr>
          <a:xfrm>
            <a:off x="993059" y="2441742"/>
            <a:ext cx="6755330" cy="4072898"/>
          </a:xfrm>
          <a:noFill/>
        </p:spPr>
      </p:pic>
      <p:sp>
        <p:nvSpPr>
          <p:cNvPr id="31749" name="Text Box 6"/>
          <p:cNvSpPr txBox="1">
            <a:spLocks noChangeArrowheads="1"/>
          </p:cNvSpPr>
          <p:nvPr/>
        </p:nvSpPr>
        <p:spPr bwMode="auto">
          <a:xfrm>
            <a:off x="6504039" y="2539199"/>
            <a:ext cx="499970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en-US" sz="2400" dirty="0"/>
              <a:t>Including single and dilepton channels, 15 top-like tags were found against 5.9 expected.</a:t>
            </a:r>
          </a:p>
          <a:p>
            <a:pPr eaLnBrk="1" hangingPunct="1"/>
            <a:r>
              <a:rPr lang="it-IT" altLang="en-US" sz="2400" dirty="0"/>
              <a:t>This corresponded to a 2.8 </a:t>
            </a:r>
            <a:r>
              <a:rPr lang="el-GR" altLang="en-US" sz="2400" dirty="0"/>
              <a:t>σ</a:t>
            </a:r>
            <a:r>
              <a:rPr lang="en-US" altLang="en-US" sz="2400" dirty="0"/>
              <a:t> fluctuation.</a:t>
            </a:r>
            <a:endParaRPr lang="it-IT" altLang="en-US" sz="2400" dirty="0"/>
          </a:p>
        </p:txBody>
      </p:sp>
      <p:sp>
        <p:nvSpPr>
          <p:cNvPr id="31750" name="Rectangle 5"/>
          <p:cNvSpPr>
            <a:spLocks noChangeArrowheads="1"/>
          </p:cNvSpPr>
          <p:nvPr/>
        </p:nvSpPr>
        <p:spPr bwMode="auto">
          <a:xfrm>
            <a:off x="3096496" y="2071854"/>
            <a:ext cx="23256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Single lepton sample</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29</a:t>
            </a:fld>
            <a:endParaRPr lang="en-US"/>
          </a:p>
        </p:txBody>
      </p:sp>
    </p:spTree>
    <p:extLst>
      <p:ext uri="{BB962C8B-B14F-4D97-AF65-F5344CB8AC3E}">
        <p14:creationId xmlns:p14="http://schemas.microsoft.com/office/powerpoint/2010/main" val="35681295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
          <p:cNvSpPr>
            <a:spLocks noGrp="1" noChangeArrowheads="1"/>
          </p:cNvSpPr>
          <p:nvPr>
            <p:ph type="title"/>
          </p:nvPr>
        </p:nvSpPr>
        <p:spPr/>
        <p:txBody>
          <a:bodyPr/>
          <a:lstStyle/>
          <a:p>
            <a:r>
              <a:rPr lang="ca-ES" altLang="en-US"/>
              <a:t>                     CDF milestones</a:t>
            </a:r>
            <a:endParaRPr lang="ca-ES" altLang="en-US" dirty="0"/>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pPr/>
              <a:t>3</a:t>
            </a:fld>
            <a:endParaRPr lang="en-US"/>
          </a:p>
        </p:txBody>
      </p:sp>
      <p:sp>
        <p:nvSpPr>
          <p:cNvPr id="14340" name="Rectangle 3"/>
          <p:cNvSpPr>
            <a:spLocks noChangeArrowheads="1"/>
          </p:cNvSpPr>
          <p:nvPr/>
        </p:nvSpPr>
        <p:spPr bwMode="auto">
          <a:xfrm>
            <a:off x="1124262" y="1524000"/>
            <a:ext cx="9983449" cy="5058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a-ES" altLang="en-US" sz="2400" b="1" dirty="0"/>
              <a:t> </a:t>
            </a:r>
            <a:endParaRPr lang="ca-ES" altLang="en-US" sz="2400" dirty="0"/>
          </a:p>
          <a:p>
            <a:pPr eaLnBrk="1" hangingPunct="1"/>
            <a:r>
              <a:rPr lang="ca-ES" altLang="en-US" sz="2800" dirty="0">
                <a:latin typeface="+mn-lt"/>
              </a:rPr>
              <a:t>1981:  the detector Design Report </a:t>
            </a:r>
          </a:p>
          <a:p>
            <a:pPr algn="ctr" eaLnBrk="1" hangingPunct="1"/>
            <a:r>
              <a:rPr lang="ca-ES" altLang="en-US" sz="2800" dirty="0">
                <a:latin typeface="+mn-lt"/>
              </a:rPr>
              <a:t> </a:t>
            </a:r>
          </a:p>
          <a:p>
            <a:pPr eaLnBrk="1" hangingPunct="1"/>
            <a:r>
              <a:rPr lang="ca-ES" altLang="en-US" sz="2800" dirty="0">
                <a:latin typeface="+mn-lt"/>
              </a:rPr>
              <a:t>1) 1985: Collisions at 1.6 TeV observed with the calorimeters </a:t>
            </a:r>
          </a:p>
          <a:p>
            <a:pPr algn="ctr" eaLnBrk="1" hangingPunct="1"/>
            <a:r>
              <a:rPr lang="ca-ES" altLang="en-US" sz="2800" dirty="0">
                <a:latin typeface="+mn-lt"/>
              </a:rPr>
              <a:t> </a:t>
            </a:r>
          </a:p>
          <a:p>
            <a:pPr eaLnBrk="1" hangingPunct="1"/>
            <a:r>
              <a:rPr lang="ca-ES" altLang="en-US" sz="2800" dirty="0">
                <a:latin typeface="+mn-lt"/>
              </a:rPr>
              <a:t>2) 1988-1989: ≈ 4 pb</a:t>
            </a:r>
            <a:r>
              <a:rPr lang="ca-ES" altLang="en-US" sz="2800" baseline="30000" dirty="0">
                <a:latin typeface="+mn-lt"/>
              </a:rPr>
              <a:t>-1</a:t>
            </a:r>
            <a:r>
              <a:rPr lang="ca-ES" altLang="en-US" sz="2800" dirty="0">
                <a:latin typeface="+mn-lt"/>
              </a:rPr>
              <a:t> Commissioning run at </a:t>
            </a:r>
            <a:r>
              <a:rPr lang="en-US" altLang="en-US" sz="2800" dirty="0">
                <a:latin typeface="+mn-lt"/>
              </a:rPr>
              <a:t>√s</a:t>
            </a:r>
            <a:r>
              <a:rPr lang="ca-ES" altLang="en-US" sz="2800" dirty="0">
                <a:latin typeface="+mn-lt"/>
              </a:rPr>
              <a:t> = 1.8 TeV</a:t>
            </a:r>
          </a:p>
          <a:p>
            <a:pPr eaLnBrk="1" hangingPunct="1"/>
            <a:r>
              <a:rPr lang="ca-ES" altLang="en-US" sz="2800" dirty="0">
                <a:latin typeface="+mn-lt"/>
              </a:rPr>
              <a:t> </a:t>
            </a:r>
          </a:p>
          <a:p>
            <a:pPr eaLnBrk="1" hangingPunct="1"/>
            <a:r>
              <a:rPr lang="ca-ES" altLang="en-US" sz="2800" dirty="0">
                <a:latin typeface="+mn-lt"/>
              </a:rPr>
              <a:t>3) 1991-1996: “Run 1” ≈ 110 pb</a:t>
            </a:r>
            <a:r>
              <a:rPr lang="ca-ES" altLang="en-US" sz="2800" baseline="30000" dirty="0">
                <a:latin typeface="+mn-lt"/>
              </a:rPr>
              <a:t>-1 </a:t>
            </a:r>
            <a:r>
              <a:rPr lang="ca-ES" altLang="en-US" sz="2800" dirty="0">
                <a:latin typeface="+mn-lt"/>
              </a:rPr>
              <a:t>on tape at </a:t>
            </a:r>
            <a:r>
              <a:rPr lang="en-US" altLang="en-US" sz="2800" dirty="0">
                <a:latin typeface="+mn-lt"/>
              </a:rPr>
              <a:t>√s </a:t>
            </a:r>
            <a:r>
              <a:rPr lang="ca-ES" altLang="en-US" sz="2800" dirty="0">
                <a:latin typeface="+mn-lt"/>
              </a:rPr>
              <a:t>= 1.8 TeV</a:t>
            </a:r>
          </a:p>
          <a:p>
            <a:pPr eaLnBrk="1" hangingPunct="1"/>
            <a:endParaRPr lang="ca-ES" altLang="en-US" sz="2800" dirty="0">
              <a:latin typeface="+mn-lt"/>
            </a:endParaRPr>
          </a:p>
          <a:p>
            <a:pPr eaLnBrk="1" hangingPunct="1"/>
            <a:r>
              <a:rPr lang="ca-ES" altLang="en-US" sz="2800" b="1" dirty="0">
                <a:solidFill>
                  <a:srgbClr val="A50021"/>
                </a:solidFill>
                <a:latin typeface="+mn-lt"/>
              </a:rPr>
              <a:t>4) 2001-2011: “Run II” at </a:t>
            </a:r>
            <a:r>
              <a:rPr lang="en-US" altLang="en-US" sz="2800" b="1" dirty="0">
                <a:solidFill>
                  <a:srgbClr val="C00000"/>
                </a:solidFill>
                <a:latin typeface="+mn-lt"/>
              </a:rPr>
              <a:t>√s </a:t>
            </a:r>
            <a:r>
              <a:rPr lang="ca-ES" altLang="en-US" sz="2800" b="1" dirty="0">
                <a:solidFill>
                  <a:srgbClr val="A50021"/>
                </a:solidFill>
                <a:latin typeface="+mn-lt"/>
              </a:rPr>
              <a:t>= 1.96 TeV, ≈ 10 </a:t>
            </a:r>
            <a:r>
              <a:rPr lang="en-US" altLang="en-US" sz="2800" b="1" dirty="0">
                <a:solidFill>
                  <a:srgbClr val="C00000"/>
                </a:solidFill>
                <a:latin typeface="+mn-lt"/>
              </a:rPr>
              <a:t>fb</a:t>
            </a:r>
            <a:r>
              <a:rPr lang="en-US" altLang="en-US" sz="2800" b="1" baseline="30000" dirty="0">
                <a:solidFill>
                  <a:srgbClr val="C00000"/>
                </a:solidFill>
                <a:latin typeface="+mn-lt"/>
              </a:rPr>
              <a:t>-1 </a:t>
            </a:r>
            <a:r>
              <a:rPr lang="ca-ES" altLang="en-US" sz="2800" b="1" dirty="0">
                <a:solidFill>
                  <a:srgbClr val="A50021"/>
                </a:solidFill>
                <a:latin typeface="+mn-lt"/>
              </a:rPr>
              <a:t>on tape </a:t>
            </a:r>
            <a:endParaRPr lang="en-US" altLang="en-US" sz="2800" b="1" dirty="0">
              <a:solidFill>
                <a:srgbClr val="C00000"/>
              </a:solidFill>
              <a:latin typeface="+mn-lt"/>
            </a:endParaRPr>
          </a:p>
          <a:p>
            <a:pPr eaLnBrk="1" hangingPunct="1"/>
            <a:endParaRPr lang="ca-ES" altLang="en-US" sz="2800" b="1" dirty="0">
              <a:solidFill>
                <a:srgbClr val="A50021"/>
              </a:solidFill>
              <a:latin typeface="+mn-lt"/>
            </a:endParaRPr>
          </a:p>
          <a:p>
            <a:pPr eaLnBrk="1" hangingPunct="1"/>
            <a:r>
              <a:rPr lang="ca-ES" altLang="en-US" sz="2800" baseline="30000" dirty="0">
                <a:latin typeface="+mn-lt"/>
              </a:rPr>
              <a:t> </a:t>
            </a:r>
          </a:p>
        </p:txBody>
      </p:sp>
    </p:spTree>
    <p:extLst>
      <p:ext uri="{BB962C8B-B14F-4D97-AF65-F5344CB8AC3E}">
        <p14:creationId xmlns:p14="http://schemas.microsoft.com/office/powerpoint/2010/main" val="817847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1" name="Rectangle 2"/>
          <p:cNvSpPr>
            <a:spLocks noGrp="1" noChangeArrowheads="1"/>
          </p:cNvSpPr>
          <p:nvPr>
            <p:ph type="title"/>
          </p:nvPr>
        </p:nvSpPr>
        <p:spPr>
          <a:xfrm>
            <a:off x="2209800" y="304800"/>
            <a:ext cx="7772400" cy="838200"/>
          </a:xfrm>
          <a:ln>
            <a:solidFill>
              <a:srgbClr val="CC0000"/>
            </a:solidFill>
            <a:miter lim="800000"/>
            <a:headEnd/>
            <a:tailEnd/>
          </a:ln>
        </p:spPr>
        <p:txBody>
          <a:bodyPr/>
          <a:lstStyle/>
          <a:p>
            <a:pPr algn="ctr"/>
            <a:r>
              <a:rPr lang="en-US" altLang="en-US" sz="3600" b="1" dirty="0"/>
              <a:t>Top quark mass in the Evidence Paper</a:t>
            </a:r>
            <a:endParaRPr lang="it-IT" altLang="en-US" sz="3600" b="1" dirty="0"/>
          </a:p>
        </p:txBody>
      </p:sp>
      <p:pic>
        <p:nvPicPr>
          <p:cNvPr id="32772" name="Picture 3" descr="CDF top mass peak at the evidence tim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2276475"/>
            <a:ext cx="6248400" cy="419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4"/>
          <p:cNvSpPr txBox="1">
            <a:spLocks noChangeArrowheads="1"/>
          </p:cNvSpPr>
          <p:nvPr/>
        </p:nvSpPr>
        <p:spPr bwMode="auto">
          <a:xfrm>
            <a:off x="1965326" y="1336676"/>
            <a:ext cx="83216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t>7 single lepton events could be reconstructed to find the mass. A peak was found at </a:t>
            </a:r>
            <a:r>
              <a:rPr lang="en-US" altLang="en-US" sz="2400" dirty="0" err="1"/>
              <a:t>m</a:t>
            </a:r>
            <a:r>
              <a:rPr lang="en-US" altLang="en-US" sz="2400" baseline="-25000" dirty="0" err="1"/>
              <a:t>t</a:t>
            </a:r>
            <a:r>
              <a:rPr lang="en-US" altLang="en-US" sz="2400" dirty="0"/>
              <a:t> = 174 </a:t>
            </a:r>
            <a:r>
              <a:rPr lang="en-US" altLang="en-US" sz="2400" dirty="0">
                <a:cs typeface="Times New Roman" panose="02020603050405020304" pitchFamily="18" charset="0"/>
              </a:rPr>
              <a:t>± 17 GeV/c</a:t>
            </a:r>
            <a:r>
              <a:rPr lang="en-US" altLang="en-US" sz="2400" baseline="30000" dirty="0">
                <a:cs typeface="Times New Roman" panose="02020603050405020304" pitchFamily="18" charset="0"/>
              </a:rPr>
              <a:t>2</a:t>
            </a:r>
            <a:r>
              <a:rPr lang="en-US" altLang="en-US" sz="2400" dirty="0">
                <a:cs typeface="Times New Roman" panose="02020603050405020304" pitchFamily="18" charset="0"/>
              </a:rPr>
              <a:t>.</a:t>
            </a:r>
            <a:endParaRPr lang="it-IT" altLang="en-US" sz="2400" dirty="0"/>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30</a:t>
            </a:fld>
            <a:endParaRPr lang="en-US"/>
          </a:p>
        </p:txBody>
      </p:sp>
    </p:spTree>
    <p:extLst>
      <p:ext uri="{BB962C8B-B14F-4D97-AF65-F5344CB8AC3E}">
        <p14:creationId xmlns:p14="http://schemas.microsoft.com/office/powerpoint/2010/main" val="120784949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133600" y="228600"/>
            <a:ext cx="8229600" cy="1143000"/>
          </a:xfrm>
          <a:ln>
            <a:solidFill>
              <a:srgbClr val="C00000"/>
            </a:solidFill>
            <a:miter lim="800000"/>
            <a:headEnd/>
            <a:tailEnd/>
          </a:ln>
        </p:spPr>
        <p:txBody>
          <a:bodyPr/>
          <a:lstStyle/>
          <a:p>
            <a:pPr algn="ctr" eaLnBrk="1" hangingPunct="1"/>
            <a:r>
              <a:rPr lang="en-US" altLang="en-US" sz="3200" b="1" dirty="0"/>
              <a:t>Discovery of the top quark in 1995</a:t>
            </a:r>
          </a:p>
        </p:txBody>
      </p:sp>
      <p:pic>
        <p:nvPicPr>
          <p:cNvPr id="245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676400"/>
            <a:ext cx="2781300" cy="470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19674" y="4188542"/>
            <a:ext cx="5908783" cy="1102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19676" y="1991800"/>
            <a:ext cx="5540170" cy="95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31</a:t>
            </a:fld>
            <a:endParaRPr lang="en-US"/>
          </a:p>
        </p:txBody>
      </p:sp>
    </p:spTree>
    <p:extLst>
      <p:ext uri="{BB962C8B-B14F-4D97-AF65-F5344CB8AC3E}">
        <p14:creationId xmlns:p14="http://schemas.microsoft.com/office/powerpoint/2010/main" val="1026226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Object 2"/>
          <p:cNvGraphicFramePr>
            <a:graphicFrameLocks/>
          </p:cNvGraphicFramePr>
          <p:nvPr>
            <p:extLst>
              <p:ext uri="{D42A27DB-BD31-4B8C-83A1-F6EECF244321}">
                <p14:modId xmlns:p14="http://schemas.microsoft.com/office/powerpoint/2010/main" val="1241251170"/>
              </p:ext>
            </p:extLst>
          </p:nvPr>
        </p:nvGraphicFramePr>
        <p:xfrm>
          <a:off x="1134757" y="1678899"/>
          <a:ext cx="4291682" cy="4544920"/>
        </p:xfrm>
        <a:graphic>
          <a:graphicData uri="http://schemas.openxmlformats.org/presentationml/2006/ole">
            <mc:AlternateContent xmlns:mc="http://schemas.openxmlformats.org/markup-compatibility/2006">
              <mc:Choice xmlns:v="urn:schemas-microsoft-com:vml" Requires="v">
                <p:oleObj spid="_x0000_s17457" name="Bitmap Image" r:id="rId4" imgW="4028760" imgH="5130720" progId="Paint.Picture">
                  <p:embed/>
                </p:oleObj>
              </mc:Choice>
              <mc:Fallback>
                <p:oleObj name="Bitmap Image" r:id="rId4" imgW="4028760" imgH="5130720" progId="Paint.Picture">
                  <p:embed/>
                  <p:pic>
                    <p:nvPicPr>
                      <p:cNvPr id="5122" name="Object 2"/>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4757" y="1678899"/>
                        <a:ext cx="4291682" cy="4544920"/>
                      </a:xfrm>
                      <a:prstGeom prst="rect">
                        <a:avLst/>
                      </a:prstGeom>
                      <a:noFill/>
                      <a:ln>
                        <a:noFill/>
                      </a:ln>
                      <a:effectLst/>
                      <a:extLst/>
                    </p:spPr>
                  </p:pic>
                </p:oleObj>
              </mc:Fallback>
            </mc:AlternateContent>
          </a:graphicData>
        </a:graphic>
      </p:graphicFrame>
      <p:sp>
        <p:nvSpPr>
          <p:cNvPr id="5124" name="Rectangle 3"/>
          <p:cNvSpPr>
            <a:spLocks noGrp="1" noChangeArrowheads="1"/>
          </p:cNvSpPr>
          <p:nvPr>
            <p:ph type="title"/>
          </p:nvPr>
        </p:nvSpPr>
        <p:spPr>
          <a:xfrm>
            <a:off x="2211389" y="230189"/>
            <a:ext cx="7769225" cy="1139825"/>
          </a:xfrm>
          <a:noFill/>
          <a:ln w="12700" cap="flat">
            <a:solidFill>
              <a:srgbClr val="C00000"/>
            </a:solidFill>
            <a:miter lim="800000"/>
            <a:headEnd/>
            <a:tailEnd/>
          </a:ln>
        </p:spPr>
        <p:txBody>
          <a:bodyPr>
            <a:normAutofit/>
          </a:bodyPr>
          <a:lstStyle/>
          <a:p>
            <a:pPr algn="ctr" eaLnBrk="1" hangingPunct="1"/>
            <a:r>
              <a:rPr lang="ca-ES" altLang="en-US" sz="3600" b="1" dirty="0"/>
              <a:t>Italians in the top quark discovery</a:t>
            </a:r>
          </a:p>
        </p:txBody>
      </p:sp>
      <p:sp>
        <p:nvSpPr>
          <p:cNvPr id="5125" name="Rectangle 4"/>
          <p:cNvSpPr>
            <a:spLocks noChangeArrowheads="1"/>
          </p:cNvSpPr>
          <p:nvPr/>
        </p:nvSpPr>
        <p:spPr bwMode="auto">
          <a:xfrm>
            <a:off x="5943600" y="1447801"/>
            <a:ext cx="4495800" cy="48942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ca-ES" altLang="en-US" sz="2400" dirty="0"/>
              <a:t>Italians in the top discovery </a:t>
            </a:r>
          </a:p>
          <a:p>
            <a:pPr algn="ctr" eaLnBrk="1" hangingPunct="1"/>
            <a:endParaRPr lang="ca-ES" altLang="en-US" sz="2400" dirty="0"/>
          </a:p>
          <a:p>
            <a:pPr algn="ctr" eaLnBrk="1" hangingPunct="1"/>
            <a:r>
              <a:rPr lang="ca-ES" altLang="en-US" sz="2400" dirty="0"/>
              <a:t>BOLOGNA      8 </a:t>
            </a:r>
          </a:p>
          <a:p>
            <a:pPr algn="ctr" eaLnBrk="1" hangingPunct="1"/>
            <a:r>
              <a:rPr lang="ca-ES" altLang="en-US" sz="2400" dirty="0"/>
              <a:t>FRASCATI      5 </a:t>
            </a:r>
          </a:p>
          <a:p>
            <a:pPr algn="ctr" eaLnBrk="1" hangingPunct="1"/>
            <a:r>
              <a:rPr lang="ca-ES" altLang="en-US" sz="2400" dirty="0"/>
              <a:t> PADOVA        11   </a:t>
            </a:r>
          </a:p>
          <a:p>
            <a:pPr algn="ctr" eaLnBrk="1" hangingPunct="1"/>
            <a:r>
              <a:rPr lang="ca-ES" altLang="en-US" sz="2400" dirty="0"/>
              <a:t>  PISA              36 </a:t>
            </a:r>
          </a:p>
          <a:p>
            <a:pPr eaLnBrk="1" hangingPunct="1"/>
            <a:endParaRPr lang="ca-ES" altLang="en-US" sz="2400" dirty="0"/>
          </a:p>
          <a:p>
            <a:pPr eaLnBrk="1" hangingPunct="1"/>
            <a:r>
              <a:rPr lang="ca-ES" altLang="en-US" sz="2400" dirty="0"/>
              <a:t>60 Italian authors, ~13% of the CDF Collaboration.</a:t>
            </a:r>
          </a:p>
          <a:p>
            <a:pPr eaLnBrk="1" hangingPunct="1"/>
            <a:endParaRPr lang="ca-ES" altLang="en-US" sz="2400" dirty="0"/>
          </a:p>
          <a:p>
            <a:pPr eaLnBrk="1" hangingPunct="1"/>
            <a:r>
              <a:rPr lang="ca-ES" altLang="en-US" sz="2400" dirty="0"/>
              <a:t>In 1995 a Swiss group (Geneva) was the only other European group in CDF.</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32</a:t>
            </a:fld>
            <a:endParaRPr lang="en-US"/>
          </a:p>
        </p:txBody>
      </p:sp>
    </p:spTree>
    <p:extLst>
      <p:ext uri="{BB962C8B-B14F-4D97-AF65-F5344CB8AC3E}">
        <p14:creationId xmlns:p14="http://schemas.microsoft.com/office/powerpoint/2010/main" val="231835519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The growth of the CDF Collaboration</a:t>
            </a:r>
          </a:p>
        </p:txBody>
      </p:sp>
      <p:sp>
        <p:nvSpPr>
          <p:cNvPr id="3" name="Slide Number Placeholder 2"/>
          <p:cNvSpPr>
            <a:spLocks noGrp="1"/>
          </p:cNvSpPr>
          <p:nvPr>
            <p:ph type="sldNum" sz="quarter" idx="12"/>
          </p:nvPr>
        </p:nvSpPr>
        <p:spPr/>
        <p:txBody>
          <a:bodyPr/>
          <a:lstStyle/>
          <a:p>
            <a:fld id="{77153CBE-5162-4F78-9FBF-15C7D8D8BF7B}" type="slidenum">
              <a:rPr lang="en-US" smtClean="0"/>
              <a:t>33</a:t>
            </a:fld>
            <a:endParaRPr lang="en-US"/>
          </a:p>
        </p:txBody>
      </p:sp>
      <p:sp>
        <p:nvSpPr>
          <p:cNvPr id="4" name="TextBox 3"/>
          <p:cNvSpPr txBox="1"/>
          <p:nvPr/>
        </p:nvSpPr>
        <p:spPr>
          <a:xfrm>
            <a:off x="1310148" y="2194559"/>
            <a:ext cx="9327372" cy="2677656"/>
          </a:xfrm>
          <a:prstGeom prst="rect">
            <a:avLst/>
          </a:prstGeom>
          <a:noFill/>
        </p:spPr>
        <p:txBody>
          <a:bodyPr wrap="square" rtlCol="0">
            <a:spAutoFit/>
          </a:bodyPr>
          <a:lstStyle/>
          <a:p>
            <a:r>
              <a:rPr lang="en-US" sz="2800" dirty="0"/>
              <a:t>After the top quark discovery many European groups from Germany, Finland, Russia, United Kingdom, Spain, joined CDF for Run II.</a:t>
            </a:r>
          </a:p>
          <a:p>
            <a:endParaRPr lang="en-US" sz="2800" dirty="0"/>
          </a:p>
          <a:p>
            <a:r>
              <a:rPr lang="en-US" sz="2800" dirty="0"/>
              <a:t>Many non-European Institutions also joined from Canada, Japan, Korea, Taiwan (in 1993)</a:t>
            </a:r>
          </a:p>
        </p:txBody>
      </p:sp>
      <p:sp>
        <p:nvSpPr>
          <p:cNvPr id="5" name="Date Placeholder 4"/>
          <p:cNvSpPr>
            <a:spLocks noGrp="1"/>
          </p:cNvSpPr>
          <p:nvPr>
            <p:ph type="dt" sz="half" idx="10"/>
          </p:nvPr>
        </p:nvSpPr>
        <p:spPr/>
        <p:txBody>
          <a:bodyPr/>
          <a:lstStyle/>
          <a:p>
            <a:r>
              <a:rPr lang="en-US"/>
              <a:t>5/03/2017</a:t>
            </a:r>
          </a:p>
        </p:txBody>
      </p:sp>
      <p:sp>
        <p:nvSpPr>
          <p:cNvPr id="6" name="Footer Placeholder 5"/>
          <p:cNvSpPr>
            <a:spLocks noGrp="1"/>
          </p:cNvSpPr>
          <p:nvPr>
            <p:ph type="ftr" sz="quarter" idx="11"/>
          </p:nvPr>
        </p:nvSpPr>
        <p:spPr/>
        <p:txBody>
          <a:bodyPr/>
          <a:lstStyle/>
          <a:p>
            <a:r>
              <a:rPr lang="en-US"/>
              <a:t>giorgiob, Fermilab, May 3, 2017</a:t>
            </a:r>
          </a:p>
        </p:txBody>
      </p:sp>
    </p:spTree>
    <p:extLst>
      <p:ext uri="{BB962C8B-B14F-4D97-AF65-F5344CB8AC3E}">
        <p14:creationId xmlns:p14="http://schemas.microsoft.com/office/powerpoint/2010/main" val="40102241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ChangeArrowheads="1"/>
          </p:cNvSpPr>
          <p:nvPr>
            <p:ph type="title"/>
          </p:nvPr>
        </p:nvSpPr>
        <p:spPr>
          <a:xfrm>
            <a:off x="2211389" y="611189"/>
            <a:ext cx="7769225" cy="1139825"/>
          </a:xfrm>
          <a:noFill/>
          <a:ln w="12700" cap="flat">
            <a:solidFill>
              <a:srgbClr val="C00000"/>
            </a:solidFill>
            <a:miter lim="800000"/>
            <a:headEnd/>
            <a:tailEnd/>
          </a:ln>
        </p:spPr>
        <p:txBody>
          <a:bodyPr>
            <a:normAutofit/>
          </a:bodyPr>
          <a:lstStyle/>
          <a:p>
            <a:pPr algn="ctr" eaLnBrk="1" hangingPunct="1"/>
            <a:r>
              <a:rPr lang="ca-ES" altLang="en-US" sz="3600" b="1" dirty="0"/>
              <a:t>The increasing Italian participation</a:t>
            </a:r>
          </a:p>
        </p:txBody>
      </p:sp>
      <p:sp>
        <p:nvSpPr>
          <p:cNvPr id="26628" name="Rectangle 3"/>
          <p:cNvSpPr>
            <a:spLocks noChangeArrowheads="1"/>
          </p:cNvSpPr>
          <p:nvPr/>
        </p:nvSpPr>
        <p:spPr bwMode="auto">
          <a:xfrm>
            <a:off x="2041526" y="2098676"/>
            <a:ext cx="794067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a-ES" altLang="en-US" sz="2400" dirty="0"/>
              <a:t>1980,   Frascati and Pisa</a:t>
            </a:r>
          </a:p>
          <a:p>
            <a:pPr eaLnBrk="1" hangingPunct="1"/>
            <a:r>
              <a:rPr lang="ca-ES" altLang="en-US" sz="2400" b="1" dirty="0"/>
              <a:t> </a:t>
            </a:r>
            <a:endParaRPr lang="ca-ES" altLang="en-US" sz="2400" dirty="0"/>
          </a:p>
          <a:p>
            <a:pPr eaLnBrk="1" hangingPunct="1"/>
            <a:r>
              <a:rPr lang="ca-ES" altLang="en-US" sz="2400" dirty="0"/>
              <a:t>1990,   Padova</a:t>
            </a:r>
          </a:p>
          <a:p>
            <a:pPr eaLnBrk="1" hangingPunct="1"/>
            <a:r>
              <a:rPr lang="ca-ES" altLang="en-US" sz="2400" dirty="0"/>
              <a:t> </a:t>
            </a:r>
          </a:p>
          <a:p>
            <a:pPr eaLnBrk="1" hangingPunct="1"/>
            <a:r>
              <a:rPr lang="ca-ES" altLang="en-US" sz="2400" dirty="0"/>
              <a:t>1992,   Bologna</a:t>
            </a:r>
          </a:p>
          <a:p>
            <a:pPr eaLnBrk="1" hangingPunct="1"/>
            <a:r>
              <a:rPr lang="ca-ES" altLang="en-US" sz="2400" dirty="0"/>
              <a:t> </a:t>
            </a:r>
          </a:p>
          <a:p>
            <a:pPr eaLnBrk="1" hangingPunct="1"/>
            <a:r>
              <a:rPr lang="ca-ES" altLang="en-US" sz="2400" dirty="0"/>
              <a:t>1997,   Trieste-Udine</a:t>
            </a:r>
          </a:p>
          <a:p>
            <a:pPr eaLnBrk="1" hangingPunct="1"/>
            <a:r>
              <a:rPr lang="ca-ES" altLang="en-US" sz="2400" dirty="0">
                <a:solidFill>
                  <a:srgbClr val="993300"/>
                </a:solidFill>
              </a:rPr>
              <a:t> </a:t>
            </a:r>
            <a:endParaRPr lang="ca-ES" altLang="en-US" sz="2400" dirty="0"/>
          </a:p>
          <a:p>
            <a:pPr eaLnBrk="1" hangingPunct="1"/>
            <a:r>
              <a:rPr lang="ca-ES" altLang="en-US" sz="2400" dirty="0"/>
              <a:t>1999,   Rome</a:t>
            </a:r>
          </a:p>
          <a:p>
            <a:pPr eaLnBrk="1" hangingPunct="1"/>
            <a:endParaRPr lang="ca-ES" altLang="en-US" sz="2400" dirty="0"/>
          </a:p>
          <a:p>
            <a:pPr eaLnBrk="1" hangingPunct="1"/>
            <a:endParaRPr lang="ca-ES" altLang="en-US" sz="2400" dirty="0"/>
          </a:p>
          <a:p>
            <a:pPr eaLnBrk="1" hangingPunct="1"/>
            <a:r>
              <a:rPr lang="ca-ES" altLang="en-US" sz="2400" dirty="0">
                <a:solidFill>
                  <a:srgbClr val="993300"/>
                </a:solidFill>
              </a:rPr>
              <a:t> </a:t>
            </a:r>
          </a:p>
        </p:txBody>
      </p:sp>
      <p:sp>
        <p:nvSpPr>
          <p:cNvPr id="26629" name="TextBox 4"/>
          <p:cNvSpPr txBox="1">
            <a:spLocks noChangeArrowheads="1"/>
          </p:cNvSpPr>
          <p:nvPr/>
        </p:nvSpPr>
        <p:spPr bwMode="auto">
          <a:xfrm>
            <a:off x="5105400" y="3886201"/>
            <a:ext cx="50419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C00000"/>
                </a:solidFill>
              </a:rPr>
              <a:t>Discovery of the top quark (1995)</a:t>
            </a:r>
          </a:p>
        </p:txBody>
      </p:sp>
      <p:sp>
        <p:nvSpPr>
          <p:cNvPr id="26630" name="TextBox 6"/>
          <p:cNvSpPr txBox="1">
            <a:spLocks noChangeArrowheads="1"/>
          </p:cNvSpPr>
          <p:nvPr/>
        </p:nvSpPr>
        <p:spPr bwMode="auto">
          <a:xfrm>
            <a:off x="5181601" y="5486401"/>
            <a:ext cx="3241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solidFill>
                  <a:srgbClr val="C00000"/>
                </a:solidFill>
              </a:rPr>
              <a:t>Start of Run 2 (2001)</a:t>
            </a:r>
            <a:r>
              <a:rPr lang="en-US" altLang="en-US"/>
              <a:t> </a:t>
            </a:r>
          </a:p>
        </p:txBody>
      </p:sp>
      <p:sp>
        <p:nvSpPr>
          <p:cNvPr id="8" name="Right Arrow 7"/>
          <p:cNvSpPr/>
          <p:nvPr/>
        </p:nvSpPr>
        <p:spPr>
          <a:xfrm>
            <a:off x="2514600" y="5791200"/>
            <a:ext cx="2590800" cy="46038"/>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ight Arrow 8"/>
          <p:cNvSpPr/>
          <p:nvPr/>
        </p:nvSpPr>
        <p:spPr>
          <a:xfrm>
            <a:off x="2438400" y="4191000"/>
            <a:ext cx="2590800" cy="46038"/>
          </a:xfrm>
          <a:prstGeom prst="rightArrow">
            <a:avLst/>
          </a:prstGeom>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34</a:t>
            </a:fld>
            <a:endParaRPr lang="en-US"/>
          </a:p>
        </p:txBody>
      </p:sp>
    </p:spTree>
    <p:extLst>
      <p:ext uri="{BB962C8B-B14F-4D97-AF65-F5344CB8AC3E}">
        <p14:creationId xmlns:p14="http://schemas.microsoft.com/office/powerpoint/2010/main" val="3255159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The Italian summer students</a:t>
            </a:r>
          </a:p>
        </p:txBody>
      </p:sp>
      <p:sp>
        <p:nvSpPr>
          <p:cNvPr id="4" name="Footer Placeholder 3"/>
          <p:cNvSpPr>
            <a:spLocks noGrp="1"/>
          </p:cNvSpPr>
          <p:nvPr>
            <p:ph type="ftr" sz="quarter" idx="11"/>
          </p:nvPr>
        </p:nvSpPr>
        <p:spPr/>
        <p:txBody>
          <a:bodyPr/>
          <a:lstStyle/>
          <a:p>
            <a:r>
              <a:rPr lang="en-US"/>
              <a:t>giorgiob, Fermilab, May 3, 2017</a:t>
            </a:r>
          </a:p>
        </p:txBody>
      </p:sp>
      <p:sp>
        <p:nvSpPr>
          <p:cNvPr id="5" name="Slide Number Placeholder 4"/>
          <p:cNvSpPr>
            <a:spLocks noGrp="1"/>
          </p:cNvSpPr>
          <p:nvPr>
            <p:ph type="sldNum" sz="quarter" idx="12"/>
          </p:nvPr>
        </p:nvSpPr>
        <p:spPr/>
        <p:txBody>
          <a:bodyPr/>
          <a:lstStyle/>
          <a:p>
            <a:fld id="{77153CBE-5162-4F78-9FBF-15C7D8D8BF7B}" type="slidenum">
              <a:rPr lang="en-US" smtClean="0"/>
              <a:t>35</a:t>
            </a:fld>
            <a:endParaRPr lang="en-US"/>
          </a:p>
        </p:txBody>
      </p:sp>
      <p:sp>
        <p:nvSpPr>
          <p:cNvPr id="6" name="TextBox 5"/>
          <p:cNvSpPr txBox="1"/>
          <p:nvPr/>
        </p:nvSpPr>
        <p:spPr>
          <a:xfrm>
            <a:off x="838201" y="1889383"/>
            <a:ext cx="10515600" cy="4401205"/>
          </a:xfrm>
          <a:prstGeom prst="rect">
            <a:avLst/>
          </a:prstGeom>
          <a:noFill/>
        </p:spPr>
        <p:txBody>
          <a:bodyPr wrap="square" rtlCol="0">
            <a:spAutoFit/>
          </a:bodyPr>
          <a:lstStyle/>
          <a:p>
            <a:r>
              <a:rPr lang="en-US" sz="2800" dirty="0"/>
              <a:t>In 1983 the Pisa group started a summer student program by hosting three physics students for a few months at the lab to help in the experiment. At present, the program is still run by former CDF Italians but has expanded greatly beyond CDF, growing up to 36 students in 2016. It involves physics and engineering students to be trained in science and technology in all groups of </a:t>
            </a:r>
            <a:r>
              <a:rPr lang="en-US" sz="2800" dirty="0" err="1"/>
              <a:t>Fermilab</a:t>
            </a:r>
            <a:r>
              <a:rPr lang="en-US" sz="2800" dirty="0"/>
              <a:t>. </a:t>
            </a:r>
          </a:p>
          <a:p>
            <a:r>
              <a:rPr lang="en-US" sz="2800" dirty="0"/>
              <a:t> </a:t>
            </a:r>
          </a:p>
          <a:p>
            <a:r>
              <a:rPr lang="en-US" sz="2800" dirty="0"/>
              <a:t>The Italian summer students program has contributed significantly to lab science. Several former students are now staff members, even in leadership positions in the lab management. </a:t>
            </a:r>
          </a:p>
        </p:txBody>
      </p:sp>
      <p:sp>
        <p:nvSpPr>
          <p:cNvPr id="3" name="Date Placeholder 2"/>
          <p:cNvSpPr>
            <a:spLocks noGrp="1"/>
          </p:cNvSpPr>
          <p:nvPr>
            <p:ph type="dt" sz="half" idx="10"/>
          </p:nvPr>
        </p:nvSpPr>
        <p:spPr/>
        <p:txBody>
          <a:bodyPr/>
          <a:lstStyle/>
          <a:p>
            <a:r>
              <a:rPr lang="en-US"/>
              <a:t>5/03/2017</a:t>
            </a:r>
          </a:p>
        </p:txBody>
      </p:sp>
    </p:spTree>
    <p:extLst>
      <p:ext uri="{BB962C8B-B14F-4D97-AF65-F5344CB8AC3E}">
        <p14:creationId xmlns:p14="http://schemas.microsoft.com/office/powerpoint/2010/main" val="36376186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Rectangle 2"/>
          <p:cNvSpPr>
            <a:spLocks noGrp="1" noChangeArrowheads="1"/>
          </p:cNvSpPr>
          <p:nvPr>
            <p:ph type="title"/>
          </p:nvPr>
        </p:nvSpPr>
        <p:spPr>
          <a:xfrm>
            <a:off x="6096000" y="228600"/>
            <a:ext cx="3886200" cy="1143000"/>
          </a:xfrm>
          <a:ln>
            <a:solidFill>
              <a:schemeClr val="accent2"/>
            </a:solidFill>
            <a:miter lim="800000"/>
            <a:headEnd/>
            <a:tailEnd/>
          </a:ln>
        </p:spPr>
        <p:txBody>
          <a:bodyPr>
            <a:normAutofit/>
          </a:bodyPr>
          <a:lstStyle/>
          <a:p>
            <a:pPr algn="ctr" eaLnBrk="1" hangingPunct="1"/>
            <a:r>
              <a:rPr lang="en-US" altLang="en-US" sz="3600" b="1" dirty="0"/>
              <a:t>CDF in run2</a:t>
            </a:r>
            <a:endParaRPr lang="it-IT" altLang="en-US" sz="3600" b="1" dirty="0"/>
          </a:p>
        </p:txBody>
      </p:sp>
      <p:pic>
        <p:nvPicPr>
          <p:cNvPr id="55300" name="Picture 6" descr="D:\aaa\Colloquia\CERN\img2.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5194" y="1585026"/>
            <a:ext cx="4787812" cy="3541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5301" name="Text Box 7"/>
          <p:cNvSpPr txBox="1">
            <a:spLocks noChangeArrowheads="1"/>
          </p:cNvSpPr>
          <p:nvPr/>
        </p:nvSpPr>
        <p:spPr bwMode="auto">
          <a:xfrm>
            <a:off x="629587" y="304801"/>
            <a:ext cx="4552013" cy="5386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algn="ctr">
              <a:spcBef>
                <a:spcPct val="20000"/>
              </a:spcBef>
              <a:spcAft>
                <a:spcPct val="20000"/>
              </a:spcAft>
              <a:buClr>
                <a:srgbClr val="FF0000"/>
              </a:buClr>
              <a:buSzPct val="50000"/>
              <a:buFont typeface="Webdings" panose="05030102010509060703" pitchFamily="18" charset="2"/>
              <a:buNone/>
            </a:pPr>
            <a:r>
              <a:rPr lang="en-US" altLang="en-US" b="1" u="sng" dirty="0">
                <a:solidFill>
                  <a:schemeClr val="tx2"/>
                </a:solidFill>
                <a:latin typeface="Arial" panose="020B0604020202020204" pitchFamily="34" charset="0"/>
              </a:rPr>
              <a:t>Remaining from Run1:</a:t>
            </a:r>
          </a:p>
          <a:p>
            <a:pPr>
              <a:spcBef>
                <a:spcPct val="20000"/>
              </a:spcBef>
              <a:buClr>
                <a:srgbClr val="FF0000"/>
              </a:buClr>
              <a:buSzPct val="50000"/>
              <a:buFont typeface="Webdings" panose="05030102010509060703" pitchFamily="18" charset="2"/>
              <a:buChar char="n"/>
            </a:pPr>
            <a:r>
              <a:rPr lang="en-US" altLang="en-US" sz="2000" b="1" dirty="0">
                <a:solidFill>
                  <a:srgbClr val="3333FF"/>
                </a:solidFill>
                <a:latin typeface="Arial" panose="020B0604020202020204" pitchFamily="34" charset="0"/>
              </a:rPr>
              <a:t> the solenoid</a:t>
            </a:r>
          </a:p>
          <a:p>
            <a:pPr>
              <a:spcBef>
                <a:spcPct val="20000"/>
              </a:spcBef>
              <a:buClr>
                <a:srgbClr val="FF0000"/>
              </a:buClr>
              <a:buSzPct val="50000"/>
              <a:buFont typeface="Webdings" panose="05030102010509060703" pitchFamily="18" charset="2"/>
              <a:buChar char="n"/>
            </a:pPr>
            <a:r>
              <a:rPr lang="en-US" altLang="en-US" sz="2000" b="1" dirty="0">
                <a:solidFill>
                  <a:srgbClr val="3333FF"/>
                </a:solidFill>
                <a:latin typeface="Arial" panose="020B0604020202020204" pitchFamily="34" charset="0"/>
              </a:rPr>
              <a:t> the central calorimeter</a:t>
            </a:r>
          </a:p>
          <a:p>
            <a:pPr>
              <a:spcBef>
                <a:spcPct val="20000"/>
              </a:spcBef>
              <a:buClr>
                <a:srgbClr val="FF0000"/>
              </a:buClr>
              <a:buSzPct val="50000"/>
              <a:buFont typeface="Webdings" panose="05030102010509060703" pitchFamily="18" charset="2"/>
              <a:buChar char="n"/>
            </a:pPr>
            <a:r>
              <a:rPr lang="en-US" altLang="en-US" sz="2000" b="1" dirty="0">
                <a:solidFill>
                  <a:srgbClr val="3333FF"/>
                </a:solidFill>
                <a:latin typeface="Arial" panose="020B0604020202020204" pitchFamily="34" charset="0"/>
              </a:rPr>
              <a:t> a fraction of the muon detector</a:t>
            </a:r>
          </a:p>
          <a:p>
            <a:pPr algn="ctr">
              <a:spcBef>
                <a:spcPct val="20000"/>
              </a:spcBef>
              <a:spcAft>
                <a:spcPct val="20000"/>
              </a:spcAft>
              <a:buClr>
                <a:srgbClr val="FF0000"/>
              </a:buClr>
              <a:buSzPct val="50000"/>
              <a:buFont typeface="Webdings" panose="05030102010509060703" pitchFamily="18" charset="2"/>
              <a:buNone/>
            </a:pPr>
            <a:endParaRPr lang="en-US" altLang="en-US" sz="2000" b="1" u="sng" dirty="0">
              <a:latin typeface="Arial" panose="020B0604020202020204" pitchFamily="34" charset="0"/>
            </a:endParaRPr>
          </a:p>
          <a:p>
            <a:pPr algn="ctr">
              <a:spcBef>
                <a:spcPct val="20000"/>
              </a:spcBef>
              <a:spcAft>
                <a:spcPct val="20000"/>
              </a:spcAft>
              <a:buClr>
                <a:srgbClr val="FF0000"/>
              </a:buClr>
              <a:buSzPct val="50000"/>
              <a:buFont typeface="Webdings" panose="05030102010509060703" pitchFamily="18" charset="2"/>
              <a:buNone/>
            </a:pPr>
            <a:r>
              <a:rPr lang="en-US" altLang="en-US" sz="2000" b="1" u="sng" dirty="0">
                <a:latin typeface="Arial" panose="020B0604020202020204" pitchFamily="34" charset="0"/>
              </a:rPr>
              <a:t>New</a:t>
            </a:r>
            <a:endParaRPr lang="en-US" altLang="en-US" sz="2000" b="1" dirty="0">
              <a:latin typeface="Arial" panose="020B0604020202020204" pitchFamily="34" charset="0"/>
            </a:endParaRPr>
          </a:p>
          <a:p>
            <a:pPr>
              <a:spcBef>
                <a:spcPct val="20000"/>
              </a:spcBef>
              <a:buClr>
                <a:srgbClr val="FF0000"/>
              </a:buClr>
              <a:buSzPct val="50000"/>
              <a:buFont typeface="Webdings" panose="05030102010509060703" pitchFamily="18" charset="2"/>
              <a:buChar char="n"/>
            </a:pPr>
            <a:r>
              <a:rPr lang="en-US" altLang="en-US" sz="2000" b="1" dirty="0">
                <a:solidFill>
                  <a:srgbClr val="3333FF"/>
                </a:solidFill>
                <a:latin typeface="Arial" panose="020B0604020202020204" pitchFamily="34" charset="0"/>
              </a:rPr>
              <a:t> the tracker</a:t>
            </a:r>
          </a:p>
          <a:p>
            <a:pPr lvl="1">
              <a:spcBef>
                <a:spcPct val="20000"/>
              </a:spcBef>
              <a:buClr>
                <a:srgbClr val="0099CC"/>
              </a:buClr>
              <a:buFont typeface="Monotype Sorts" pitchFamily="2" charset="2"/>
              <a:buChar char="â"/>
            </a:pPr>
            <a:r>
              <a:rPr lang="en-US" altLang="en-US" sz="1800" dirty="0">
                <a:latin typeface="Arial" panose="020B0604020202020204" pitchFamily="34" charset="0"/>
              </a:rPr>
              <a:t>SVX2 and ISL</a:t>
            </a:r>
          </a:p>
          <a:p>
            <a:pPr lvl="1">
              <a:spcBef>
                <a:spcPct val="20000"/>
              </a:spcBef>
              <a:buClr>
                <a:srgbClr val="0099CC"/>
              </a:buClr>
              <a:buFont typeface="Monotype Sorts" pitchFamily="2" charset="2"/>
              <a:buChar char="â"/>
            </a:pPr>
            <a:r>
              <a:rPr lang="en-US" altLang="en-US" sz="1800" dirty="0">
                <a:latin typeface="Arial" panose="020B0604020202020204" pitchFamily="34" charset="0"/>
              </a:rPr>
              <a:t>The central drift chamber COT</a:t>
            </a:r>
          </a:p>
          <a:p>
            <a:pPr>
              <a:spcBef>
                <a:spcPct val="20000"/>
              </a:spcBef>
              <a:buClr>
                <a:srgbClr val="FF0000"/>
              </a:buClr>
              <a:buSzPct val="50000"/>
              <a:buFont typeface="Webdings" panose="05030102010509060703" pitchFamily="18" charset="2"/>
              <a:buChar char="n"/>
            </a:pPr>
            <a:r>
              <a:rPr lang="en-US" altLang="en-US" sz="2000" b="1" dirty="0">
                <a:solidFill>
                  <a:srgbClr val="3333FF"/>
                </a:solidFill>
                <a:latin typeface="Arial" panose="020B0604020202020204" pitchFamily="34" charset="0"/>
              </a:rPr>
              <a:t> the forward calorimeter plugs </a:t>
            </a:r>
          </a:p>
          <a:p>
            <a:pPr>
              <a:spcBef>
                <a:spcPct val="20000"/>
              </a:spcBef>
              <a:buClr>
                <a:srgbClr val="FF0000"/>
              </a:buClr>
              <a:buSzPct val="50000"/>
              <a:buFont typeface="Webdings" panose="05030102010509060703" pitchFamily="18" charset="2"/>
              <a:buChar char="n"/>
            </a:pPr>
            <a:r>
              <a:rPr lang="en-US" altLang="en-US" sz="2000" b="1" dirty="0">
                <a:solidFill>
                  <a:srgbClr val="3333FF"/>
                </a:solidFill>
                <a:latin typeface="Arial" panose="020B0604020202020204" pitchFamily="34" charset="0"/>
              </a:rPr>
              <a:t> the extended muon detector</a:t>
            </a:r>
          </a:p>
          <a:p>
            <a:pPr>
              <a:spcBef>
                <a:spcPct val="20000"/>
              </a:spcBef>
              <a:buClr>
                <a:srgbClr val="FF0000"/>
              </a:buClr>
              <a:buSzPct val="50000"/>
              <a:buFont typeface="Webdings" panose="05030102010509060703" pitchFamily="18" charset="2"/>
              <a:buChar char="n"/>
            </a:pPr>
            <a:r>
              <a:rPr lang="en-US" altLang="en-US" sz="2000" b="1" dirty="0">
                <a:solidFill>
                  <a:srgbClr val="3333FF"/>
                </a:solidFill>
                <a:latin typeface="Arial" panose="020B0604020202020204" pitchFamily="34" charset="0"/>
              </a:rPr>
              <a:t>The time of flight counters</a:t>
            </a:r>
          </a:p>
          <a:p>
            <a:pPr>
              <a:spcBef>
                <a:spcPct val="20000"/>
              </a:spcBef>
              <a:buClr>
                <a:srgbClr val="FF0000"/>
              </a:buClr>
              <a:buSzPct val="50000"/>
              <a:buFont typeface="Webdings" panose="05030102010509060703" pitchFamily="18" charset="2"/>
              <a:buChar char="n"/>
            </a:pPr>
            <a:r>
              <a:rPr lang="en-US" altLang="en-US" sz="2000" b="1" dirty="0">
                <a:solidFill>
                  <a:srgbClr val="3333FF"/>
                </a:solidFill>
                <a:latin typeface="Arial" panose="020B0604020202020204" pitchFamily="34" charset="0"/>
              </a:rPr>
              <a:t> the front-end electronics</a:t>
            </a:r>
          </a:p>
          <a:p>
            <a:pPr>
              <a:spcBef>
                <a:spcPct val="20000"/>
              </a:spcBef>
              <a:buClr>
                <a:srgbClr val="FF0000"/>
              </a:buClr>
              <a:buSzPct val="50000"/>
              <a:buFont typeface="Webdings" panose="05030102010509060703" pitchFamily="18" charset="2"/>
              <a:buChar char="n"/>
            </a:pPr>
            <a:r>
              <a:rPr lang="en-US" altLang="en-US" sz="2000" b="1" dirty="0">
                <a:solidFill>
                  <a:srgbClr val="3333FF"/>
                </a:solidFill>
                <a:latin typeface="Arial" panose="020B0604020202020204" pitchFamily="34" charset="0"/>
              </a:rPr>
              <a:t> the trigger/DAQ electronics</a:t>
            </a:r>
          </a:p>
        </p:txBody>
      </p:sp>
      <p:sp>
        <p:nvSpPr>
          <p:cNvPr id="8" name="TextBox 7"/>
          <p:cNvSpPr txBox="1">
            <a:spLocks noChangeArrowheads="1"/>
          </p:cNvSpPr>
          <p:nvPr/>
        </p:nvSpPr>
        <p:spPr bwMode="auto">
          <a:xfrm>
            <a:off x="4776865" y="5252671"/>
            <a:ext cx="70866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dirty="0"/>
              <a:t>A major effort. The detector was extensively </a:t>
            </a:r>
            <a:r>
              <a:rPr lang="en-US" altLang="en-US" sz="2000" b="1" dirty="0"/>
              <a:t>rebuilt.</a:t>
            </a:r>
            <a:r>
              <a:rPr lang="en-US" altLang="en-US" sz="2000" dirty="0"/>
              <a:t> </a:t>
            </a:r>
          </a:p>
          <a:p>
            <a:pPr eaLnBrk="1" hangingPunct="1"/>
            <a:endParaRPr lang="en-US" altLang="en-US" sz="2000" dirty="0"/>
          </a:p>
          <a:p>
            <a:pPr eaLnBrk="1" hangingPunct="1"/>
            <a:r>
              <a:rPr lang="en-US" altLang="en-US" sz="2000" b="1" dirty="0"/>
              <a:t>Bob </a:t>
            </a:r>
            <a:r>
              <a:rPr lang="en-US" altLang="en-US" sz="2000" b="1" dirty="0" err="1"/>
              <a:t>Kephart</a:t>
            </a:r>
            <a:r>
              <a:rPr lang="en-US" altLang="en-US" sz="2000" b="1" dirty="0"/>
              <a:t> and Cathy Newman-Holmes </a:t>
            </a:r>
            <a:r>
              <a:rPr lang="en-US" altLang="en-US" sz="2000" dirty="0"/>
              <a:t>project leaders  </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36</a:t>
            </a:fld>
            <a:endParaRPr lang="en-US"/>
          </a:p>
        </p:txBody>
      </p:sp>
    </p:spTree>
    <p:extLst>
      <p:ext uri="{BB962C8B-B14F-4D97-AF65-F5344CB8AC3E}">
        <p14:creationId xmlns:p14="http://schemas.microsoft.com/office/powerpoint/2010/main" val="3600003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1759974" y="818535"/>
            <a:ext cx="8229600" cy="1143000"/>
          </a:xfrm>
          <a:ln>
            <a:solidFill>
              <a:srgbClr val="C00000"/>
            </a:solidFill>
            <a:miter lim="800000"/>
            <a:headEnd/>
            <a:tailEnd/>
          </a:ln>
        </p:spPr>
        <p:txBody>
          <a:bodyPr/>
          <a:lstStyle/>
          <a:p>
            <a:pPr algn="ctr"/>
            <a:r>
              <a:rPr lang="en-US" altLang="en-US" sz="3600" b="1" dirty="0"/>
              <a:t>Italians in the CDF2 Design Report</a:t>
            </a:r>
            <a:br>
              <a:rPr lang="en-US" altLang="en-US" sz="3600" b="1" dirty="0"/>
            </a:br>
            <a:r>
              <a:rPr lang="en-US" altLang="en-US" sz="2400" b="1" dirty="0"/>
              <a:t>(1993)</a:t>
            </a:r>
          </a:p>
        </p:txBody>
      </p:sp>
      <p:sp>
        <p:nvSpPr>
          <p:cNvPr id="36867" name="Rectangle 2"/>
          <p:cNvSpPr>
            <a:spLocks noChangeArrowheads="1"/>
          </p:cNvSpPr>
          <p:nvPr/>
        </p:nvSpPr>
        <p:spPr bwMode="auto">
          <a:xfrm>
            <a:off x="3197942" y="2937387"/>
            <a:ext cx="5943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800" dirty="0"/>
              <a:t>Bologna, </a:t>
            </a:r>
            <a:r>
              <a:rPr lang="en-US" altLang="en-US" sz="2800" dirty="0" err="1"/>
              <a:t>Frascati</a:t>
            </a:r>
            <a:r>
              <a:rPr lang="en-US" altLang="en-US" sz="2800" dirty="0"/>
              <a:t>, </a:t>
            </a:r>
            <a:r>
              <a:rPr lang="en-US" altLang="en-US" sz="2800" dirty="0" err="1"/>
              <a:t>Padova</a:t>
            </a:r>
            <a:r>
              <a:rPr lang="en-US" altLang="en-US" sz="2800" dirty="0"/>
              <a:t>, Pisa</a:t>
            </a:r>
          </a:p>
          <a:p>
            <a:pPr algn="ctr" eaLnBrk="1" hangingPunct="1"/>
            <a:endParaRPr lang="en-US" altLang="en-US" sz="2800" dirty="0"/>
          </a:p>
          <a:p>
            <a:pPr algn="ctr" eaLnBrk="1" hangingPunct="1"/>
            <a:r>
              <a:rPr lang="en-US" altLang="en-US" sz="2800" dirty="0"/>
              <a:t>63 authors out of 389</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37</a:t>
            </a:fld>
            <a:endParaRPr lang="en-US"/>
          </a:p>
        </p:txBody>
      </p:sp>
    </p:spTree>
    <p:extLst>
      <p:ext uri="{BB962C8B-B14F-4D97-AF65-F5344CB8AC3E}">
        <p14:creationId xmlns:p14="http://schemas.microsoft.com/office/powerpoint/2010/main" val="3015510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5" name="Rectangle 2"/>
          <p:cNvSpPr>
            <a:spLocks noGrp="1" noChangeArrowheads="1"/>
          </p:cNvSpPr>
          <p:nvPr>
            <p:ph type="title"/>
          </p:nvPr>
        </p:nvSpPr>
        <p:spPr>
          <a:xfrm>
            <a:off x="1283110" y="611189"/>
            <a:ext cx="9630696" cy="1139825"/>
          </a:xfrm>
          <a:noFill/>
          <a:ln w="12700" cap="flat">
            <a:solidFill>
              <a:srgbClr val="C00000"/>
            </a:solidFill>
            <a:miter lim="800000"/>
            <a:headEnd/>
            <a:tailEnd/>
          </a:ln>
        </p:spPr>
        <p:txBody>
          <a:bodyPr/>
          <a:lstStyle/>
          <a:p>
            <a:pPr algn="ctr" eaLnBrk="1" hangingPunct="1"/>
            <a:r>
              <a:rPr lang="ca-ES" altLang="en-US" sz="3600" b="1" dirty="0"/>
              <a:t>The largest Italian contingent (April 2003)</a:t>
            </a:r>
          </a:p>
        </p:txBody>
      </p:sp>
      <p:sp>
        <p:nvSpPr>
          <p:cNvPr id="38916" name="Rectangle 3"/>
          <p:cNvSpPr>
            <a:spLocks noChangeArrowheads="1"/>
          </p:cNvSpPr>
          <p:nvPr/>
        </p:nvSpPr>
        <p:spPr bwMode="auto">
          <a:xfrm>
            <a:off x="2193926" y="2022475"/>
            <a:ext cx="7635875"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ca-ES" altLang="en-US" sz="2400" dirty="0"/>
              <a:t>53 CDF groups, about 650 physicists </a:t>
            </a:r>
          </a:p>
          <a:p>
            <a:pPr eaLnBrk="1" hangingPunct="1"/>
            <a:r>
              <a:rPr lang="ca-ES" altLang="en-US" sz="2400" dirty="0"/>
              <a:t>6 Italian groups, 111 physicists</a:t>
            </a:r>
          </a:p>
          <a:p>
            <a:pPr eaLnBrk="1" hangingPunct="1"/>
            <a:endParaRPr lang="ca-ES" altLang="en-US" sz="2400" dirty="0">
              <a:solidFill>
                <a:srgbClr val="A50021"/>
              </a:solidFill>
            </a:endParaRPr>
          </a:p>
          <a:p>
            <a:pPr eaLnBrk="1" hangingPunct="1"/>
            <a:r>
              <a:rPr lang="ca-ES" altLang="en-US" sz="2400" dirty="0"/>
              <a:t>Bologna:                   10 physicists </a:t>
            </a:r>
          </a:p>
          <a:p>
            <a:pPr eaLnBrk="1" hangingPunct="1"/>
            <a:r>
              <a:rPr lang="ca-ES" altLang="en-US" sz="2400" dirty="0"/>
              <a:t>Frascati:                    7</a:t>
            </a:r>
          </a:p>
          <a:p>
            <a:pPr eaLnBrk="1" hangingPunct="1"/>
            <a:r>
              <a:rPr lang="ca-ES" altLang="en-US" sz="2400" dirty="0"/>
              <a:t>Padova:                     22</a:t>
            </a:r>
          </a:p>
          <a:p>
            <a:pPr eaLnBrk="1" hangingPunct="1"/>
            <a:r>
              <a:rPr lang="ca-ES" altLang="en-US" sz="2400" dirty="0"/>
              <a:t>Pisa:                          37</a:t>
            </a:r>
          </a:p>
          <a:p>
            <a:pPr eaLnBrk="1" hangingPunct="1"/>
            <a:r>
              <a:rPr lang="ca-ES" altLang="en-US" sz="2400" dirty="0"/>
              <a:t>Rome:                       21</a:t>
            </a:r>
          </a:p>
          <a:p>
            <a:pPr eaLnBrk="1" hangingPunct="1"/>
            <a:r>
              <a:rPr lang="ca-ES" altLang="en-US" sz="2400" dirty="0"/>
              <a:t>Trieste/Udine:           14</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38</a:t>
            </a:fld>
            <a:endParaRPr lang="en-US"/>
          </a:p>
        </p:txBody>
      </p:sp>
    </p:spTree>
    <p:extLst>
      <p:ext uri="{BB962C8B-B14F-4D97-AF65-F5344CB8AC3E}">
        <p14:creationId xmlns:p14="http://schemas.microsoft.com/office/powerpoint/2010/main" val="7954117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2"/>
          <p:cNvSpPr>
            <a:spLocks noGrp="1" noChangeArrowheads="1"/>
          </p:cNvSpPr>
          <p:nvPr>
            <p:ph type="title"/>
          </p:nvPr>
        </p:nvSpPr>
        <p:spPr>
          <a:ln>
            <a:solidFill>
              <a:srgbClr val="C00000"/>
            </a:solidFill>
            <a:miter lim="800000"/>
            <a:headEnd/>
            <a:tailEnd/>
          </a:ln>
        </p:spPr>
        <p:txBody>
          <a:bodyPr/>
          <a:lstStyle/>
          <a:p>
            <a:pPr algn="ctr" eaLnBrk="1" hangingPunct="1"/>
            <a:r>
              <a:rPr lang="es-ES_tradnl" altLang="en-US" sz="3600" b="1" dirty="0" err="1"/>
              <a:t>Italian</a:t>
            </a:r>
            <a:r>
              <a:rPr lang="es-ES_tradnl" altLang="en-US" sz="3600" b="1" dirty="0"/>
              <a:t> </a:t>
            </a:r>
            <a:r>
              <a:rPr lang="es-ES_tradnl" altLang="en-US" sz="3600" b="1" dirty="0" err="1"/>
              <a:t>contributions</a:t>
            </a:r>
            <a:r>
              <a:rPr lang="es-ES_tradnl" altLang="en-US" sz="3600" b="1" dirty="0"/>
              <a:t> to </a:t>
            </a:r>
            <a:r>
              <a:rPr lang="es-ES_tradnl" altLang="en-US" sz="3600" b="1" dirty="0" err="1"/>
              <a:t>the</a:t>
            </a:r>
            <a:r>
              <a:rPr lang="es-ES_tradnl" altLang="en-US" sz="3600" b="1" dirty="0"/>
              <a:t> CDF2 detector</a:t>
            </a:r>
            <a:endParaRPr lang="ca-ES" altLang="en-US" sz="3600" b="1" dirty="0"/>
          </a:p>
        </p:txBody>
      </p:sp>
      <p:sp>
        <p:nvSpPr>
          <p:cNvPr id="39940" name="Text Box 3"/>
          <p:cNvSpPr txBox="1">
            <a:spLocks noChangeArrowheads="1"/>
          </p:cNvSpPr>
          <p:nvPr/>
        </p:nvSpPr>
        <p:spPr bwMode="auto">
          <a:xfrm>
            <a:off x="1139252" y="2000251"/>
            <a:ext cx="9653666"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s-ES_tradnl" altLang="en-US" sz="2800" dirty="0" err="1"/>
              <a:t>The</a:t>
            </a:r>
            <a:r>
              <a:rPr lang="es-ES_tradnl" altLang="en-US" sz="2800" dirty="0"/>
              <a:t> </a:t>
            </a:r>
            <a:r>
              <a:rPr lang="es-ES_tradnl" altLang="en-US" sz="2800" dirty="0" err="1"/>
              <a:t>secondary</a:t>
            </a:r>
            <a:r>
              <a:rPr lang="es-ES_tradnl" altLang="en-US" sz="2800" dirty="0"/>
              <a:t> </a:t>
            </a:r>
            <a:r>
              <a:rPr lang="es-ES_tradnl" altLang="en-US" sz="2800" dirty="0" err="1"/>
              <a:t>vertex</a:t>
            </a:r>
            <a:r>
              <a:rPr lang="es-ES_tradnl" altLang="en-US" sz="2800" dirty="0"/>
              <a:t> </a:t>
            </a:r>
            <a:r>
              <a:rPr lang="es-ES_tradnl" altLang="en-US" sz="2800" dirty="0" err="1"/>
              <a:t>tracker</a:t>
            </a:r>
            <a:r>
              <a:rPr lang="es-ES_tradnl" altLang="en-US" sz="2800" dirty="0"/>
              <a:t> (Pisa-Chicago-LBL)</a:t>
            </a:r>
          </a:p>
          <a:p>
            <a:pPr eaLnBrk="1" hangingPunct="1"/>
            <a:endParaRPr lang="es-ES_tradnl" altLang="en-US" sz="2800" dirty="0"/>
          </a:p>
          <a:p>
            <a:pPr eaLnBrk="1" hangingPunct="1"/>
            <a:r>
              <a:rPr lang="es-ES_tradnl" altLang="en-US" sz="2800" dirty="0" err="1"/>
              <a:t>The</a:t>
            </a:r>
            <a:r>
              <a:rPr lang="es-ES_tradnl" altLang="en-US" sz="2800" dirty="0"/>
              <a:t> </a:t>
            </a:r>
            <a:r>
              <a:rPr lang="es-ES_tradnl" altLang="en-US" sz="2800" dirty="0" err="1"/>
              <a:t>Intermediate</a:t>
            </a:r>
            <a:r>
              <a:rPr lang="es-ES_tradnl" altLang="en-US" sz="2800" dirty="0"/>
              <a:t> </a:t>
            </a:r>
            <a:r>
              <a:rPr lang="es-ES_tradnl" altLang="en-US" sz="2800" dirty="0" err="1"/>
              <a:t>Silicon</a:t>
            </a:r>
            <a:r>
              <a:rPr lang="es-ES_tradnl" altLang="en-US" sz="2800" dirty="0"/>
              <a:t> </a:t>
            </a:r>
            <a:r>
              <a:rPr lang="es-ES_tradnl" altLang="en-US" sz="2800" dirty="0" err="1"/>
              <a:t>Layers</a:t>
            </a:r>
            <a:r>
              <a:rPr lang="es-ES_tradnl" altLang="en-US" sz="2800" dirty="0"/>
              <a:t> (Pisa-</a:t>
            </a:r>
            <a:r>
              <a:rPr lang="es-ES_tradnl" altLang="en-US" sz="2800" dirty="0" err="1"/>
              <a:t>Tsukuba</a:t>
            </a:r>
            <a:r>
              <a:rPr lang="es-ES_tradnl" altLang="en-US" sz="2800" dirty="0"/>
              <a:t>-</a:t>
            </a:r>
            <a:r>
              <a:rPr lang="es-ES_tradnl" altLang="en-US" sz="2800" dirty="0" err="1"/>
              <a:t>Fermilab</a:t>
            </a:r>
            <a:r>
              <a:rPr lang="es-ES_tradnl" altLang="en-US" sz="2800" dirty="0"/>
              <a:t>)</a:t>
            </a:r>
          </a:p>
          <a:p>
            <a:pPr eaLnBrk="1" hangingPunct="1"/>
            <a:endParaRPr lang="es-ES_tradnl" altLang="en-US" sz="2800" dirty="0"/>
          </a:p>
          <a:p>
            <a:pPr eaLnBrk="1" hangingPunct="1"/>
            <a:r>
              <a:rPr lang="es-ES_tradnl" altLang="en-US" sz="2800" dirty="0" err="1"/>
              <a:t>The</a:t>
            </a:r>
            <a:r>
              <a:rPr lang="es-ES_tradnl" altLang="en-US" sz="2800" dirty="0"/>
              <a:t> laser </a:t>
            </a:r>
            <a:r>
              <a:rPr lang="es-ES_tradnl" altLang="en-US" sz="2800" dirty="0" err="1"/>
              <a:t>flasher</a:t>
            </a:r>
            <a:r>
              <a:rPr lang="es-ES_tradnl" altLang="en-US" sz="2800" dirty="0"/>
              <a:t> of </a:t>
            </a:r>
            <a:r>
              <a:rPr lang="es-ES_tradnl" altLang="en-US" sz="2800" dirty="0" err="1"/>
              <a:t>the</a:t>
            </a:r>
            <a:r>
              <a:rPr lang="es-ES_tradnl" altLang="en-US" sz="2800" dirty="0"/>
              <a:t> </a:t>
            </a:r>
            <a:r>
              <a:rPr lang="es-ES_tradnl" altLang="en-US" sz="2800" dirty="0" err="1"/>
              <a:t>scintillator</a:t>
            </a:r>
            <a:r>
              <a:rPr lang="es-ES_tradnl" altLang="en-US" sz="2800" dirty="0"/>
              <a:t> </a:t>
            </a:r>
            <a:r>
              <a:rPr lang="es-ES_tradnl" altLang="en-US" sz="2800" dirty="0" err="1"/>
              <a:t>plug</a:t>
            </a:r>
            <a:r>
              <a:rPr lang="es-ES_tradnl" altLang="en-US" sz="2800" dirty="0"/>
              <a:t> </a:t>
            </a:r>
            <a:r>
              <a:rPr lang="es-ES_tradnl" altLang="en-US" sz="2800" dirty="0" err="1"/>
              <a:t>calorimeter</a:t>
            </a:r>
            <a:r>
              <a:rPr lang="es-ES_tradnl" altLang="en-US" sz="2800" dirty="0"/>
              <a:t> (Udine)</a:t>
            </a:r>
          </a:p>
          <a:p>
            <a:pPr eaLnBrk="1" hangingPunct="1"/>
            <a:endParaRPr lang="es-ES_tradnl" altLang="en-US" sz="2800" dirty="0"/>
          </a:p>
          <a:p>
            <a:pPr eaLnBrk="1" hangingPunct="1"/>
            <a:r>
              <a:rPr lang="es-ES_tradnl" altLang="en-US" sz="2800" dirty="0" err="1"/>
              <a:t>The</a:t>
            </a:r>
            <a:r>
              <a:rPr lang="es-ES_tradnl" altLang="en-US" sz="2800" dirty="0"/>
              <a:t> </a:t>
            </a:r>
            <a:r>
              <a:rPr lang="es-ES_tradnl" altLang="en-US" sz="2800" dirty="0" err="1"/>
              <a:t>upgraded</a:t>
            </a:r>
            <a:r>
              <a:rPr lang="es-ES_tradnl" altLang="en-US" sz="2800" dirty="0"/>
              <a:t> muon </a:t>
            </a:r>
            <a:r>
              <a:rPr lang="es-ES_tradnl" altLang="en-US" sz="2800" dirty="0" err="1"/>
              <a:t>scintillation</a:t>
            </a:r>
            <a:r>
              <a:rPr lang="es-ES_tradnl" altLang="en-US" sz="2800" dirty="0"/>
              <a:t> </a:t>
            </a:r>
            <a:r>
              <a:rPr lang="es-ES_tradnl" altLang="en-US" sz="2800" dirty="0" err="1"/>
              <a:t>detectors</a:t>
            </a:r>
            <a:r>
              <a:rPr lang="es-ES_tradnl" altLang="en-US" sz="2800" dirty="0"/>
              <a:t> (Pisa-JINR)</a:t>
            </a:r>
            <a:endParaRPr lang="ca-ES" altLang="en-US" sz="2800" dirty="0"/>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39</a:t>
            </a:fld>
            <a:endParaRPr lang="en-US"/>
          </a:p>
        </p:txBody>
      </p:sp>
    </p:spTree>
    <p:extLst>
      <p:ext uri="{BB962C8B-B14F-4D97-AF65-F5344CB8AC3E}">
        <p14:creationId xmlns:p14="http://schemas.microsoft.com/office/powerpoint/2010/main" val="26304817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ln>
            <a:solidFill>
              <a:srgbClr val="C00000"/>
            </a:solidFill>
            <a:miter lim="800000"/>
            <a:headEnd/>
            <a:tailEnd/>
          </a:ln>
        </p:spPr>
        <p:txBody>
          <a:bodyPr>
            <a:normAutofit/>
          </a:bodyPr>
          <a:lstStyle/>
          <a:p>
            <a:pPr algn="ctr"/>
            <a:r>
              <a:rPr lang="en-US" sz="3600" b="1" dirty="0"/>
              <a:t>The Institutions in the 1981 CDF design report</a:t>
            </a:r>
          </a:p>
        </p:txBody>
      </p:sp>
      <p:sp>
        <p:nvSpPr>
          <p:cNvPr id="3" name="Date Placeholder 2"/>
          <p:cNvSpPr>
            <a:spLocks noGrp="1"/>
          </p:cNvSpPr>
          <p:nvPr>
            <p:ph type="dt" sz="quarter" idx="10"/>
          </p:nvPr>
        </p:nvSpPr>
        <p:spPr/>
        <p:txBody>
          <a:bodyPr/>
          <a:lstStyle/>
          <a:p>
            <a:pPr>
              <a:defRPr/>
            </a:pPr>
            <a:r>
              <a:rPr lang="en-US"/>
              <a:t>5/03/2017</a:t>
            </a:r>
          </a:p>
        </p:txBody>
      </p:sp>
      <p:sp>
        <p:nvSpPr>
          <p:cNvPr id="4" name="Footer Placeholder 3"/>
          <p:cNvSpPr>
            <a:spLocks noGrp="1"/>
          </p:cNvSpPr>
          <p:nvPr>
            <p:ph type="ftr" sz="quarter" idx="11"/>
          </p:nvPr>
        </p:nvSpPr>
        <p:spPr/>
        <p:txBody>
          <a:bodyPr/>
          <a:lstStyle/>
          <a:p>
            <a:pPr>
              <a:defRPr/>
            </a:pPr>
            <a:r>
              <a:rPr lang="en-US"/>
              <a:t>giorgiob, Fermilab, May 3, 2017</a:t>
            </a:r>
          </a:p>
        </p:txBody>
      </p:sp>
      <p:sp>
        <p:nvSpPr>
          <p:cNvPr id="5" name="Slide Number Placeholder 4"/>
          <p:cNvSpPr>
            <a:spLocks noGrp="1"/>
          </p:cNvSpPr>
          <p:nvPr>
            <p:ph type="sldNum" sz="quarter" idx="12"/>
          </p:nvPr>
        </p:nvSpPr>
        <p:spPr/>
        <p:txBody>
          <a:bodyPr/>
          <a:lstStyle/>
          <a:p>
            <a:pPr>
              <a:defRPr/>
            </a:pPr>
            <a:fld id="{17BFA92C-7FB3-4516-B7B9-BCC411128BD6}" type="slidenum">
              <a:rPr lang="en-US" smtClean="0"/>
              <a:pPr>
                <a:defRPr/>
              </a:pPr>
              <a:t>4</a:t>
            </a:fld>
            <a:endParaRPr lang="en-US"/>
          </a:p>
        </p:txBody>
      </p:sp>
      <p:sp>
        <p:nvSpPr>
          <p:cNvPr id="5126" name="TextBox 5"/>
          <p:cNvSpPr txBox="1">
            <a:spLocks noChangeArrowheads="1"/>
          </p:cNvSpPr>
          <p:nvPr/>
        </p:nvSpPr>
        <p:spPr bwMode="auto">
          <a:xfrm>
            <a:off x="3429000" y="1905001"/>
            <a:ext cx="1981200" cy="2585323"/>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r>
              <a:rPr lang="en-US" dirty="0"/>
              <a:t>Argonne,</a:t>
            </a:r>
          </a:p>
          <a:p>
            <a:pPr eaLnBrk="1" hangingPunct="1"/>
            <a:r>
              <a:rPr lang="en-US" dirty="0"/>
              <a:t>Chicago,</a:t>
            </a:r>
          </a:p>
          <a:p>
            <a:pPr eaLnBrk="1" hangingPunct="1"/>
            <a:r>
              <a:rPr lang="en-US" dirty="0"/>
              <a:t>Fermilab,</a:t>
            </a:r>
          </a:p>
          <a:p>
            <a:pPr eaLnBrk="1" hangingPunct="1"/>
            <a:r>
              <a:rPr lang="en-US" dirty="0"/>
              <a:t>Harvard,</a:t>
            </a:r>
          </a:p>
          <a:p>
            <a:pPr eaLnBrk="1" hangingPunct="1"/>
            <a:r>
              <a:rPr lang="en-US" dirty="0"/>
              <a:t>Illinois,</a:t>
            </a:r>
          </a:p>
          <a:p>
            <a:pPr eaLnBrk="1" hangingPunct="1"/>
            <a:r>
              <a:rPr lang="en-US" dirty="0"/>
              <a:t>LBL,</a:t>
            </a:r>
          </a:p>
          <a:p>
            <a:pPr eaLnBrk="1" hangingPunct="1"/>
            <a:r>
              <a:rPr lang="en-US" dirty="0"/>
              <a:t>Purdue,</a:t>
            </a:r>
          </a:p>
          <a:p>
            <a:pPr eaLnBrk="1" hangingPunct="1"/>
            <a:r>
              <a:rPr lang="en-US" dirty="0"/>
              <a:t>Texas A&amp;M,</a:t>
            </a:r>
          </a:p>
          <a:p>
            <a:pPr eaLnBrk="1" hangingPunct="1"/>
            <a:r>
              <a:rPr lang="en-US" dirty="0"/>
              <a:t>Wisconsin</a:t>
            </a:r>
          </a:p>
        </p:txBody>
      </p:sp>
      <p:sp>
        <p:nvSpPr>
          <p:cNvPr id="5127" name="Text Box 4"/>
          <p:cNvSpPr txBox="1">
            <a:spLocks noChangeArrowheads="1"/>
          </p:cNvSpPr>
          <p:nvPr/>
        </p:nvSpPr>
        <p:spPr bwMode="auto">
          <a:xfrm>
            <a:off x="5638800" y="2062877"/>
            <a:ext cx="4876800" cy="230832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r>
              <a:rPr lang="en-US" b="1" dirty="0">
                <a:solidFill>
                  <a:srgbClr val="FF0066"/>
                </a:solidFill>
              </a:rPr>
              <a:t>CDF was born as a </a:t>
            </a:r>
          </a:p>
          <a:p>
            <a:r>
              <a:rPr lang="en-US" b="1" dirty="0">
                <a:solidFill>
                  <a:srgbClr val="FF0066"/>
                </a:solidFill>
              </a:rPr>
              <a:t>USA-Japan-Italy endeavor</a:t>
            </a:r>
          </a:p>
          <a:p>
            <a:pPr eaLnBrk="1" hangingPunct="1"/>
            <a:endParaRPr lang="en-US" b="1" dirty="0"/>
          </a:p>
          <a:p>
            <a:pPr eaLnBrk="1" hangingPunct="1"/>
            <a:r>
              <a:rPr lang="en-US" b="1" dirty="0"/>
              <a:t>13 Institutions</a:t>
            </a:r>
          </a:p>
          <a:p>
            <a:pPr eaLnBrk="1" hangingPunct="1"/>
            <a:endParaRPr lang="en-US" b="1" dirty="0"/>
          </a:p>
          <a:p>
            <a:pPr eaLnBrk="1" hangingPunct="1"/>
            <a:r>
              <a:rPr lang="en-US" b="1" dirty="0"/>
              <a:t>87 physicists </a:t>
            </a:r>
          </a:p>
          <a:p>
            <a:pPr eaLnBrk="1" hangingPunct="1"/>
            <a:endParaRPr lang="en-US" b="1" dirty="0"/>
          </a:p>
          <a:p>
            <a:pPr eaLnBrk="1" hangingPunct="1"/>
            <a:r>
              <a:rPr lang="en-US" b="1" dirty="0"/>
              <a:t>56 Americans, 15 Japanese , 16 Italians </a:t>
            </a:r>
          </a:p>
        </p:txBody>
      </p:sp>
      <p:sp>
        <p:nvSpPr>
          <p:cNvPr id="2" name="TextBox 1"/>
          <p:cNvSpPr txBox="1"/>
          <p:nvPr/>
        </p:nvSpPr>
        <p:spPr>
          <a:xfrm>
            <a:off x="3429000" y="4648200"/>
            <a:ext cx="1981200" cy="1477328"/>
          </a:xfrm>
          <a:prstGeom prst="rect">
            <a:avLst/>
          </a:prstGeom>
          <a:noFill/>
          <a:ln>
            <a:solidFill>
              <a:schemeClr val="tx1"/>
            </a:solidFill>
          </a:ln>
        </p:spPr>
        <p:txBody>
          <a:bodyPr wrap="square" rtlCol="0">
            <a:spAutoFit/>
          </a:bodyPr>
          <a:lstStyle/>
          <a:p>
            <a:r>
              <a:rPr lang="en-US" dirty="0">
                <a:latin typeface="Arial" pitchFamily="34" charset="0"/>
                <a:cs typeface="Arial" pitchFamily="34" charset="0"/>
              </a:rPr>
              <a:t>KEK</a:t>
            </a:r>
          </a:p>
          <a:p>
            <a:r>
              <a:rPr lang="en-US" dirty="0">
                <a:latin typeface="Arial" pitchFamily="34" charset="0"/>
                <a:cs typeface="Arial" pitchFamily="34" charset="0"/>
              </a:rPr>
              <a:t>Tsukuba</a:t>
            </a:r>
            <a:r>
              <a:rPr lang="en-US" dirty="0"/>
              <a:t> </a:t>
            </a:r>
          </a:p>
          <a:p>
            <a:endParaRPr lang="en-US" dirty="0">
              <a:latin typeface="Arial" pitchFamily="34" charset="0"/>
              <a:cs typeface="Arial" pitchFamily="34" charset="0"/>
            </a:endParaRPr>
          </a:p>
          <a:p>
            <a:r>
              <a:rPr lang="en-US" dirty="0" err="1">
                <a:latin typeface="Arial" pitchFamily="34" charset="0"/>
                <a:cs typeface="Arial" pitchFamily="34" charset="0"/>
              </a:rPr>
              <a:t>Frascati</a:t>
            </a:r>
            <a:r>
              <a:rPr lang="en-US" dirty="0">
                <a:latin typeface="Arial" pitchFamily="34" charset="0"/>
                <a:cs typeface="Arial" pitchFamily="34" charset="0"/>
              </a:rPr>
              <a:t>, </a:t>
            </a:r>
          </a:p>
          <a:p>
            <a:r>
              <a:rPr lang="en-US" dirty="0">
                <a:latin typeface="Arial" pitchFamily="34" charset="0"/>
                <a:cs typeface="Arial" pitchFamily="34" charset="0"/>
              </a:rPr>
              <a:t>Pisa   </a:t>
            </a:r>
          </a:p>
        </p:txBody>
      </p:sp>
      <p:sp>
        <p:nvSpPr>
          <p:cNvPr id="9" name="TextBox 8"/>
          <p:cNvSpPr txBox="1"/>
          <p:nvPr/>
        </p:nvSpPr>
        <p:spPr>
          <a:xfrm>
            <a:off x="3581400" y="6019800"/>
            <a:ext cx="2209800" cy="369332"/>
          </a:xfrm>
          <a:prstGeom prst="rect">
            <a:avLst/>
          </a:prstGeom>
          <a:noFill/>
        </p:spPr>
        <p:txBody>
          <a:bodyPr wrap="square" rtlCol="0">
            <a:spAutoFit/>
          </a:bodyPr>
          <a:lstStyle/>
          <a:p>
            <a:endParaRPr lang="en-US" dirty="0"/>
          </a:p>
        </p:txBody>
      </p:sp>
      <p:sp>
        <p:nvSpPr>
          <p:cNvPr id="6" name="TextBox 5"/>
          <p:cNvSpPr txBox="1"/>
          <p:nvPr/>
        </p:nvSpPr>
        <p:spPr>
          <a:xfrm>
            <a:off x="2673432" y="3086343"/>
            <a:ext cx="533400" cy="461665"/>
          </a:xfrm>
          <a:prstGeom prst="rect">
            <a:avLst/>
          </a:prstGeom>
          <a:noFill/>
        </p:spPr>
        <p:txBody>
          <a:bodyPr wrap="square" rtlCol="0">
            <a:spAutoFit/>
          </a:bodyPr>
          <a:lstStyle/>
          <a:p>
            <a:r>
              <a:rPr lang="en-US" sz="2400" b="1" dirty="0">
                <a:solidFill>
                  <a:srgbClr val="FF0000"/>
                </a:solidFill>
              </a:rPr>
              <a:t>US</a:t>
            </a:r>
          </a:p>
        </p:txBody>
      </p:sp>
      <p:sp>
        <p:nvSpPr>
          <p:cNvPr id="7" name="TextBox 6"/>
          <p:cNvSpPr txBox="1"/>
          <p:nvPr/>
        </p:nvSpPr>
        <p:spPr>
          <a:xfrm>
            <a:off x="2482932" y="4783846"/>
            <a:ext cx="914400" cy="1200329"/>
          </a:xfrm>
          <a:prstGeom prst="rect">
            <a:avLst/>
          </a:prstGeom>
          <a:noFill/>
        </p:spPr>
        <p:txBody>
          <a:bodyPr wrap="square" rtlCol="0">
            <a:spAutoFit/>
          </a:bodyPr>
          <a:lstStyle/>
          <a:p>
            <a:r>
              <a:rPr lang="en-US" sz="2400" b="1" dirty="0">
                <a:solidFill>
                  <a:srgbClr val="FF0000"/>
                </a:solidFill>
              </a:rPr>
              <a:t>Japan</a:t>
            </a:r>
          </a:p>
          <a:p>
            <a:endParaRPr lang="en-US" sz="2400" b="1" dirty="0">
              <a:solidFill>
                <a:srgbClr val="FF0000"/>
              </a:solidFill>
            </a:endParaRPr>
          </a:p>
          <a:p>
            <a:r>
              <a:rPr lang="en-US" sz="2400" b="1" dirty="0">
                <a:solidFill>
                  <a:srgbClr val="FF0000"/>
                </a:solidFill>
              </a:rPr>
              <a:t>Italy</a:t>
            </a:r>
          </a:p>
        </p:txBody>
      </p:sp>
    </p:spTree>
    <p:extLst>
      <p:ext uri="{BB962C8B-B14F-4D97-AF65-F5344CB8AC3E}">
        <p14:creationId xmlns:p14="http://schemas.microsoft.com/office/powerpoint/2010/main" val="18815493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69A9F93E-8144-4C47-8CB8-6E95A1CC49EC}" type="slidenum">
              <a:rPr lang="it-IT" altLang="en-US" sz="1400"/>
              <a:pPr eaLnBrk="1" hangingPunct="1"/>
              <a:t>40</a:t>
            </a:fld>
            <a:endParaRPr lang="it-IT" altLang="en-US" sz="1400"/>
          </a:p>
        </p:txBody>
      </p:sp>
      <p:sp>
        <p:nvSpPr>
          <p:cNvPr id="23556" name="Rectangle 2"/>
          <p:cNvSpPr>
            <a:spLocks noGrp="1" noChangeArrowheads="1"/>
          </p:cNvSpPr>
          <p:nvPr>
            <p:ph type="title"/>
          </p:nvPr>
        </p:nvSpPr>
        <p:spPr>
          <a:ln>
            <a:solidFill>
              <a:srgbClr val="C00000"/>
            </a:solidFill>
          </a:ln>
        </p:spPr>
        <p:txBody>
          <a:bodyPr>
            <a:normAutofit/>
          </a:bodyPr>
          <a:lstStyle/>
          <a:p>
            <a:pPr algn="ctr" eaLnBrk="1" hangingPunct="1"/>
            <a:r>
              <a:rPr lang="en-US" altLang="en-US" sz="3600" b="1" dirty="0"/>
              <a:t>The plug calorimeters</a:t>
            </a:r>
          </a:p>
        </p:txBody>
      </p:sp>
      <p:graphicFrame>
        <p:nvGraphicFramePr>
          <p:cNvPr id="23554" name="Object 0"/>
          <p:cNvGraphicFramePr>
            <a:graphicFrameLocks noChangeAspect="1"/>
          </p:cNvGraphicFramePr>
          <p:nvPr>
            <p:extLst>
              <p:ext uri="{D42A27DB-BD31-4B8C-83A1-F6EECF244321}">
                <p14:modId xmlns:p14="http://schemas.microsoft.com/office/powerpoint/2010/main" val="3197900323"/>
              </p:ext>
            </p:extLst>
          </p:nvPr>
        </p:nvGraphicFramePr>
        <p:xfrm>
          <a:off x="930277" y="1889489"/>
          <a:ext cx="4419600" cy="3963988"/>
        </p:xfrm>
        <a:graphic>
          <a:graphicData uri="http://schemas.openxmlformats.org/presentationml/2006/ole">
            <mc:AlternateContent xmlns:mc="http://schemas.openxmlformats.org/markup-compatibility/2006">
              <mc:Choice xmlns:v="urn:schemas-microsoft-com:vml" Requires="v">
                <p:oleObj spid="_x0000_s25615" name="Photo Editor Photo" r:id="rId3" imgW="5877745" imgH="4133333" progId="MSPhotoEd.3">
                  <p:embed/>
                </p:oleObj>
              </mc:Choice>
              <mc:Fallback>
                <p:oleObj name="Photo Editor Photo" r:id="rId3" imgW="5877745" imgH="4133333" progId="MSPhotoEd.3">
                  <p:embed/>
                  <p:pic>
                    <p:nvPicPr>
                      <p:cNvPr id="23554" name="Object 0"/>
                      <p:cNvPicPr>
                        <a:picLocks noChangeAspect="1" noChangeArrowheads="1"/>
                      </p:cNvPicPr>
                      <p:nvPr/>
                    </p:nvPicPr>
                    <p:blipFill>
                      <a:blip r:embed="rId4">
                        <a:extLst>
                          <a:ext uri="{28A0092B-C50C-407E-A947-70E740481C1C}">
                            <a14:useLocalDpi xmlns:a14="http://schemas.microsoft.com/office/drawing/2010/main" val="0"/>
                          </a:ext>
                        </a:extLst>
                      </a:blip>
                      <a:srcRect l="12503" r="9096"/>
                      <a:stretch>
                        <a:fillRect/>
                      </a:stretch>
                    </p:blipFill>
                    <p:spPr bwMode="auto">
                      <a:xfrm>
                        <a:off x="930277" y="1889489"/>
                        <a:ext cx="4419600" cy="3963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3557" name="Text Box 4"/>
          <p:cNvSpPr txBox="1">
            <a:spLocks noChangeArrowheads="1"/>
          </p:cNvSpPr>
          <p:nvPr/>
        </p:nvSpPr>
        <p:spPr bwMode="auto">
          <a:xfrm>
            <a:off x="6172200" y="1752600"/>
            <a:ext cx="4114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endParaRPr lang="en-US" altLang="en-US"/>
          </a:p>
        </p:txBody>
      </p:sp>
      <p:sp>
        <p:nvSpPr>
          <p:cNvPr id="23558" name="Text Box 5"/>
          <p:cNvSpPr txBox="1">
            <a:spLocks noChangeArrowheads="1"/>
          </p:cNvSpPr>
          <p:nvPr/>
        </p:nvSpPr>
        <p:spPr bwMode="auto">
          <a:xfrm>
            <a:off x="6172199" y="2193561"/>
            <a:ext cx="5475157"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dirty="0"/>
              <a:t>Towers of plastic scintillators, as in the central calorimeter.</a:t>
            </a:r>
          </a:p>
          <a:p>
            <a:pPr eaLnBrk="1" hangingPunct="1"/>
            <a:endParaRPr lang="en-US" altLang="en-US" sz="3200" dirty="0"/>
          </a:p>
          <a:p>
            <a:pPr eaLnBrk="1" hangingPunct="1"/>
            <a:r>
              <a:rPr lang="en-US" altLang="en-US" sz="3200" dirty="0"/>
              <a:t>Calorimeter coverage was extended to abs</a:t>
            </a:r>
            <a:r>
              <a:rPr lang="en-US" altLang="en-US" sz="3200" dirty="0">
                <a:sym typeface="Symbol" panose="05050102010706020507" pitchFamily="18" charset="2"/>
              </a:rPr>
              <a:t>  = 3.6</a:t>
            </a:r>
            <a:r>
              <a:rPr lang="en-US" altLang="en-US" dirty="0">
                <a:sym typeface="Symbol" panose="05050102010706020507" pitchFamily="18" charset="2"/>
              </a:rPr>
              <a:t>.</a:t>
            </a:r>
            <a:endParaRPr lang="en-US" altLang="en-US" dirty="0"/>
          </a:p>
        </p:txBody>
      </p:sp>
      <p:sp>
        <p:nvSpPr>
          <p:cNvPr id="23559" name="Line 6"/>
          <p:cNvSpPr>
            <a:spLocks noChangeShapeType="1"/>
          </p:cNvSpPr>
          <p:nvPr/>
        </p:nvSpPr>
        <p:spPr bwMode="auto">
          <a:xfrm>
            <a:off x="6623154" y="4344649"/>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0" name="Line 7"/>
          <p:cNvSpPr>
            <a:spLocks noChangeShapeType="1"/>
          </p:cNvSpPr>
          <p:nvPr/>
        </p:nvSpPr>
        <p:spPr bwMode="auto">
          <a:xfrm>
            <a:off x="6987915" y="4344649"/>
            <a:ext cx="0" cy="2286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561" name="Date Placeholder 8"/>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t>5/03/2017</a:t>
            </a:r>
            <a:endParaRPr lang="it-IT" altLang="en-US" sz="1400"/>
          </a:p>
        </p:txBody>
      </p:sp>
      <p:sp>
        <p:nvSpPr>
          <p:cNvPr id="23562" name="Footer Placeholder 9"/>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t>giorgiob, Fermilab, May 3, 2017</a:t>
            </a:r>
            <a:endParaRPr lang="it-IT" altLang="en-US" sz="1400"/>
          </a:p>
        </p:txBody>
      </p:sp>
    </p:spTree>
    <p:extLst>
      <p:ext uri="{BB962C8B-B14F-4D97-AF65-F5344CB8AC3E}">
        <p14:creationId xmlns:p14="http://schemas.microsoft.com/office/powerpoint/2010/main" val="6451476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Number Placeholder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fld id="{5D8A5DFC-711C-450C-8EC7-5240915E6827}" type="slidenum">
              <a:rPr lang="it-IT" altLang="en-US" sz="1400"/>
              <a:pPr eaLnBrk="1" hangingPunct="1"/>
              <a:t>41</a:t>
            </a:fld>
            <a:endParaRPr lang="it-IT" altLang="en-US" sz="1400"/>
          </a:p>
        </p:txBody>
      </p:sp>
      <p:sp>
        <p:nvSpPr>
          <p:cNvPr id="122883" name="Rectangle 2"/>
          <p:cNvSpPr>
            <a:spLocks noGrp="1" noChangeArrowheads="1"/>
          </p:cNvSpPr>
          <p:nvPr>
            <p:ph type="title"/>
          </p:nvPr>
        </p:nvSpPr>
        <p:spPr>
          <a:ln>
            <a:solidFill>
              <a:schemeClr val="accent2"/>
            </a:solidFill>
            <a:miter lim="800000"/>
            <a:headEnd/>
            <a:tailEnd/>
          </a:ln>
        </p:spPr>
        <p:txBody>
          <a:bodyPr>
            <a:normAutofit/>
          </a:bodyPr>
          <a:lstStyle/>
          <a:p>
            <a:pPr algn="ctr" eaLnBrk="1" hangingPunct="1"/>
            <a:r>
              <a:rPr lang="en-US" altLang="en-US" sz="3600" b="1" dirty="0"/>
              <a:t>The time of flight counters</a:t>
            </a:r>
          </a:p>
        </p:txBody>
      </p:sp>
      <p:pic>
        <p:nvPicPr>
          <p:cNvPr id="122884" name="Picture 3" descr="D:\aaa\Colloquia\CERN\TO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33576" y="1965326"/>
            <a:ext cx="5915025" cy="4435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Text Box 4"/>
          <p:cNvSpPr txBox="1">
            <a:spLocks noChangeArrowheads="1"/>
          </p:cNvSpPr>
          <p:nvPr/>
        </p:nvSpPr>
        <p:spPr bwMode="auto">
          <a:xfrm>
            <a:off x="8137526" y="1870075"/>
            <a:ext cx="3030146" cy="255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3200" dirty="0"/>
              <a:t>The TOF counters were laying on the inner surface of the solenoid</a:t>
            </a:r>
          </a:p>
        </p:txBody>
      </p:sp>
      <p:sp>
        <p:nvSpPr>
          <p:cNvPr id="122886" name="Date Placeholder 5"/>
          <p:cNvSpPr>
            <a:spLocks noGrp="1"/>
          </p:cNvSpPr>
          <p:nvPr>
            <p:ph type="dt"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t>5/03/2017</a:t>
            </a:r>
            <a:endParaRPr lang="it-IT" altLang="en-US" sz="1400"/>
          </a:p>
        </p:txBody>
      </p:sp>
      <p:sp>
        <p:nvSpPr>
          <p:cNvPr id="122887" name="Footer Placeholder 6"/>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defRPr>
            </a:lvl1pPr>
            <a:lvl2pPr marL="742950" indent="-285750" eaLnBrk="0" hangingPunct="0">
              <a:defRPr sz="2400">
                <a:solidFill>
                  <a:schemeClr val="tx1"/>
                </a:solidFill>
                <a:latin typeface="Times New Roman" panose="02020603050405020304" pitchFamily="18" charset="0"/>
              </a:defRPr>
            </a:lvl2pPr>
            <a:lvl3pPr marL="1143000" indent="-228600" eaLnBrk="0" hangingPunct="0">
              <a:defRPr sz="2400">
                <a:solidFill>
                  <a:schemeClr val="tx1"/>
                </a:solidFill>
                <a:latin typeface="Times New Roman" panose="02020603050405020304" pitchFamily="18" charset="0"/>
              </a:defRPr>
            </a:lvl3pPr>
            <a:lvl4pPr marL="1600200" indent="-228600" eaLnBrk="0" hangingPunct="0">
              <a:defRPr sz="2400">
                <a:solidFill>
                  <a:schemeClr val="tx1"/>
                </a:solidFill>
                <a:latin typeface="Times New Roman" panose="02020603050405020304" pitchFamily="18" charset="0"/>
              </a:defRPr>
            </a:lvl4pPr>
            <a:lvl5pPr marL="2057400" indent="-228600" eaLnBrk="0" hangingPunct="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eaLnBrk="1" hangingPunct="1"/>
            <a:r>
              <a:rPr lang="en-US" altLang="en-US" sz="1400"/>
              <a:t>giorgiob, Fermilab, May 3, 2017</a:t>
            </a:r>
            <a:endParaRPr lang="it-IT" altLang="en-US" sz="1400"/>
          </a:p>
        </p:txBody>
      </p:sp>
    </p:spTree>
    <p:extLst>
      <p:ext uri="{BB962C8B-B14F-4D97-AF65-F5344CB8AC3E}">
        <p14:creationId xmlns:p14="http://schemas.microsoft.com/office/powerpoint/2010/main" val="207784028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1026"/>
          <p:cNvSpPr>
            <a:spLocks noGrp="1" noChangeArrowheads="1"/>
          </p:cNvSpPr>
          <p:nvPr>
            <p:ph type="title"/>
          </p:nvPr>
        </p:nvSpPr>
        <p:spPr>
          <a:ln>
            <a:solidFill>
              <a:schemeClr val="accent2"/>
            </a:solidFill>
            <a:miter lim="800000"/>
            <a:headEnd/>
            <a:tailEnd/>
          </a:ln>
        </p:spPr>
        <p:txBody>
          <a:bodyPr>
            <a:normAutofit/>
          </a:bodyPr>
          <a:lstStyle/>
          <a:p>
            <a:pPr algn="ctr" eaLnBrk="1" hangingPunct="1"/>
            <a:r>
              <a:rPr lang="en-US" altLang="en-US" sz="3200" b="1" dirty="0"/>
              <a:t>The CDF2 tracker</a:t>
            </a:r>
          </a:p>
        </p:txBody>
      </p:sp>
      <p:pic>
        <p:nvPicPr>
          <p:cNvPr id="87044" name="Picture 1027" descr="U:\CDF2 tracker 2.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49105" y="1980461"/>
            <a:ext cx="7609493" cy="425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42</a:t>
            </a:fld>
            <a:endParaRPr lang="en-US"/>
          </a:p>
        </p:txBody>
      </p:sp>
    </p:spTree>
    <p:extLst>
      <p:ext uri="{BB962C8B-B14F-4D97-AF65-F5344CB8AC3E}">
        <p14:creationId xmlns:p14="http://schemas.microsoft.com/office/powerpoint/2010/main" val="38466578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3" name="Rectangle 2"/>
          <p:cNvSpPr>
            <a:spLocks noGrp="1" noChangeArrowheads="1"/>
          </p:cNvSpPr>
          <p:nvPr>
            <p:ph type="title"/>
          </p:nvPr>
        </p:nvSpPr>
        <p:spPr>
          <a:ln>
            <a:solidFill>
              <a:schemeClr val="accent2"/>
            </a:solidFill>
            <a:miter lim="800000"/>
            <a:headEnd/>
            <a:tailEnd/>
          </a:ln>
        </p:spPr>
        <p:txBody>
          <a:bodyPr/>
          <a:lstStyle/>
          <a:p>
            <a:pPr algn="ctr" eaLnBrk="1" hangingPunct="1"/>
            <a:r>
              <a:rPr lang="en-US" altLang="en-US" sz="3600" b="1" dirty="0"/>
              <a:t>SVX2</a:t>
            </a:r>
          </a:p>
        </p:txBody>
      </p:sp>
      <p:pic>
        <p:nvPicPr>
          <p:cNvPr id="40964" name="Picture 3" descr="C:\WINDOWS\DESKTOP\3barrels_4layers.eps"/>
          <p:cNvPicPr>
            <a:picLocks noChangeAspect="1" noChangeArrowheads="1"/>
          </p:cNvPicPr>
          <p:nvPr/>
        </p:nvPicPr>
        <p:blipFill>
          <a:blip r:embed="rId2">
            <a:extLst>
              <a:ext uri="{28A0092B-C50C-407E-A947-70E740481C1C}">
                <a14:useLocalDpi xmlns:a14="http://schemas.microsoft.com/office/drawing/2010/main" val="0"/>
              </a:ext>
            </a:extLst>
          </a:blip>
          <a:srcRect l="-5191" t="-6363"/>
          <a:stretch>
            <a:fillRect/>
          </a:stretch>
        </p:blipFill>
        <p:spPr bwMode="auto">
          <a:xfrm>
            <a:off x="2117726" y="2895602"/>
            <a:ext cx="3646488" cy="347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Picture 4" descr="C:\AA My files\collider experiments\cdf\Detector Figures\SVXII_endview.ep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5238" y="3516314"/>
            <a:ext cx="3135312" cy="306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5"/>
          <p:cNvSpPr txBox="1">
            <a:spLocks noChangeArrowheads="1"/>
          </p:cNvSpPr>
          <p:nvPr/>
        </p:nvSpPr>
        <p:spPr bwMode="auto">
          <a:xfrm>
            <a:off x="2117726" y="1870076"/>
            <a:ext cx="78644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t>The ~ 100 cm long, second generation SVX2 contained 5 layers of double-side sensors, within 8 cm from the beam axis.</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43</a:t>
            </a:fld>
            <a:endParaRPr lang="en-US"/>
          </a:p>
        </p:txBody>
      </p:sp>
    </p:spTree>
    <p:extLst>
      <p:ext uri="{BB962C8B-B14F-4D97-AF65-F5344CB8AC3E}">
        <p14:creationId xmlns:p14="http://schemas.microsoft.com/office/powerpoint/2010/main" val="28371398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2"/>
          <p:cNvSpPr>
            <a:spLocks noGrp="1" noChangeArrowheads="1"/>
          </p:cNvSpPr>
          <p:nvPr>
            <p:ph type="title"/>
          </p:nvPr>
        </p:nvSpPr>
        <p:spPr>
          <a:xfrm>
            <a:off x="2209800" y="381000"/>
            <a:ext cx="7772400" cy="1143000"/>
          </a:xfrm>
          <a:ln>
            <a:solidFill>
              <a:srgbClr val="FF3300"/>
            </a:solidFill>
            <a:miter lim="800000"/>
            <a:headEnd/>
            <a:tailEnd/>
          </a:ln>
        </p:spPr>
        <p:txBody>
          <a:bodyPr/>
          <a:lstStyle/>
          <a:p>
            <a:pPr algn="ctr"/>
            <a:r>
              <a:rPr lang="en-US" altLang="en-US" sz="3600" b="1" dirty="0"/>
              <a:t>ISL</a:t>
            </a:r>
            <a:r>
              <a:rPr lang="en-US" altLang="en-US" sz="2800" b="1" dirty="0"/>
              <a:t> </a:t>
            </a:r>
          </a:p>
        </p:txBody>
      </p:sp>
      <p:pic>
        <p:nvPicPr>
          <p:cNvPr id="41988" name="Picture 3" descr="Dave_reaching_6F"/>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754137" y="2276342"/>
            <a:ext cx="5796566" cy="3839219"/>
          </a:xfrm>
          <a:noFill/>
        </p:spPr>
      </p:pic>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44</a:t>
            </a:fld>
            <a:endParaRPr lang="en-US"/>
          </a:p>
        </p:txBody>
      </p:sp>
      <p:sp>
        <p:nvSpPr>
          <p:cNvPr id="5" name="TextBox 4"/>
          <p:cNvSpPr txBox="1"/>
          <p:nvPr/>
        </p:nvSpPr>
        <p:spPr>
          <a:xfrm>
            <a:off x="7113760" y="4937420"/>
            <a:ext cx="4367980" cy="954107"/>
          </a:xfrm>
          <a:prstGeom prst="rect">
            <a:avLst/>
          </a:prstGeom>
          <a:noFill/>
        </p:spPr>
        <p:txBody>
          <a:bodyPr wrap="square" rtlCol="0">
            <a:spAutoFit/>
          </a:bodyPr>
          <a:lstStyle/>
          <a:p>
            <a:r>
              <a:rPr lang="en-US" sz="2800" dirty="0"/>
              <a:t>The ISL construction in Pisa was  lead by Giorgio Chiarelli </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80355" y="1764789"/>
            <a:ext cx="4273445" cy="31340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642002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1" name="Rectangle 1026"/>
          <p:cNvSpPr>
            <a:spLocks noGrp="1" noChangeArrowheads="1"/>
          </p:cNvSpPr>
          <p:nvPr>
            <p:ph type="title"/>
          </p:nvPr>
        </p:nvSpPr>
        <p:spPr>
          <a:ln>
            <a:solidFill>
              <a:schemeClr val="accent2"/>
            </a:solidFill>
            <a:miter lim="800000"/>
            <a:headEnd/>
            <a:tailEnd/>
          </a:ln>
        </p:spPr>
        <p:txBody>
          <a:bodyPr/>
          <a:lstStyle/>
          <a:p>
            <a:pPr algn="ctr"/>
            <a:r>
              <a:rPr lang="en-US" altLang="en-US" sz="3600" dirty="0"/>
              <a:t> </a:t>
            </a:r>
            <a:r>
              <a:rPr lang="en-US" altLang="en-US" sz="3600" b="1" dirty="0"/>
              <a:t>Central Outer Chamber “COT”</a:t>
            </a:r>
            <a:r>
              <a:rPr lang="en-US" sz="3600" b="1" dirty="0">
                <a:latin typeface="Arial" charset="0"/>
              </a:rPr>
              <a:t> </a:t>
            </a:r>
            <a:br>
              <a:rPr lang="en-US" sz="3600" b="1" dirty="0">
                <a:latin typeface="Arial" charset="0"/>
              </a:rPr>
            </a:br>
            <a:r>
              <a:rPr lang="en-US" sz="2800" dirty="0">
                <a:latin typeface="Arial" charset="0"/>
              </a:rPr>
              <a:t>”the hart of CDF”</a:t>
            </a:r>
            <a:endParaRPr lang="en-US" altLang="en-US" sz="2800" u="sng" dirty="0"/>
          </a:p>
        </p:txBody>
      </p:sp>
      <p:pic>
        <p:nvPicPr>
          <p:cNvPr id="43012" name="Picture 102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892301"/>
            <a:ext cx="5791200" cy="408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3" name="Text Box 1028"/>
          <p:cNvSpPr txBox="1">
            <a:spLocks noChangeArrowheads="1"/>
          </p:cNvSpPr>
          <p:nvPr/>
        </p:nvSpPr>
        <p:spPr bwMode="auto">
          <a:xfrm>
            <a:off x="7786614" y="1892301"/>
            <a:ext cx="3938353" cy="4635115"/>
          </a:xfrm>
          <a:prstGeom prst="rect">
            <a:avLst/>
          </a:prstGeom>
          <a:noFill/>
          <a:ln w="9525">
            <a:noFill/>
            <a:miter lim="800000"/>
            <a:headEnd/>
            <a:tailEnd/>
          </a:ln>
        </p:spPr>
        <p:txBody>
          <a:bodyPr wrap="square">
            <a:spAutoFit/>
          </a:bodyPr>
          <a:lstStyle/>
          <a:p>
            <a:pPr eaLnBrk="0" hangingPunct="0">
              <a:spcBef>
                <a:spcPct val="20000"/>
              </a:spcBef>
              <a:buClr>
                <a:srgbClr val="FF0000"/>
              </a:buClr>
              <a:buSzPct val="50000"/>
              <a:defRPr/>
            </a:pPr>
            <a:r>
              <a:rPr lang="en-US" sz="2400" dirty="0">
                <a:latin typeface="Arial" charset="0"/>
              </a:rPr>
              <a:t>A </a:t>
            </a:r>
            <a:r>
              <a:rPr lang="en-US" sz="2400" dirty="0" err="1">
                <a:latin typeface="Arial" charset="0"/>
              </a:rPr>
              <a:t>Fermilab</a:t>
            </a:r>
            <a:r>
              <a:rPr lang="en-US" sz="2400" dirty="0">
                <a:latin typeface="Arial" charset="0"/>
              </a:rPr>
              <a:t> project </a:t>
            </a:r>
          </a:p>
          <a:p>
            <a:pPr eaLnBrk="0" hangingPunct="0">
              <a:spcBef>
                <a:spcPct val="20000"/>
              </a:spcBef>
              <a:buClr>
                <a:srgbClr val="FF0000"/>
              </a:buClr>
              <a:buSzPct val="50000"/>
              <a:defRPr/>
            </a:pPr>
            <a:endParaRPr lang="en-US" sz="2400" dirty="0">
              <a:latin typeface="Arial" charset="0"/>
            </a:endParaRPr>
          </a:p>
          <a:p>
            <a:pPr eaLnBrk="0" hangingPunct="0">
              <a:spcBef>
                <a:spcPct val="20000"/>
              </a:spcBef>
              <a:buClr>
                <a:srgbClr val="FF0000"/>
              </a:buClr>
              <a:buSzPct val="50000"/>
              <a:defRPr/>
            </a:pPr>
            <a:r>
              <a:rPr lang="en-US" sz="2400" dirty="0">
                <a:latin typeface="Arial" charset="0"/>
              </a:rPr>
              <a:t>96 wire planes</a:t>
            </a:r>
          </a:p>
          <a:p>
            <a:pPr marL="0" lvl="1" eaLnBrk="0" hangingPunct="0">
              <a:spcBef>
                <a:spcPct val="20000"/>
              </a:spcBef>
              <a:buClr>
                <a:srgbClr val="FF0000"/>
              </a:buClr>
              <a:buSzPct val="50000"/>
              <a:defRPr/>
            </a:pPr>
            <a:r>
              <a:rPr lang="en-US" sz="2400" dirty="0">
                <a:latin typeface="Arial" charset="0"/>
              </a:rPr>
              <a:t>30,240 signal wires</a:t>
            </a:r>
            <a:endParaRPr lang="en-US" sz="2400" b="1" dirty="0">
              <a:solidFill>
                <a:srgbClr val="3333FF"/>
              </a:solidFill>
              <a:latin typeface="Arial" charset="0"/>
            </a:endParaRPr>
          </a:p>
          <a:p>
            <a:pPr marL="0" lvl="1" eaLnBrk="0" hangingPunct="0">
              <a:spcBef>
                <a:spcPct val="20000"/>
              </a:spcBef>
              <a:buClr>
                <a:srgbClr val="FF0000"/>
              </a:buClr>
              <a:buSzPct val="50000"/>
              <a:defRPr/>
            </a:pPr>
            <a:endParaRPr lang="en-US" sz="2400" b="1" dirty="0">
              <a:solidFill>
                <a:srgbClr val="3333FF"/>
              </a:solidFill>
              <a:latin typeface="Arial" charset="0"/>
            </a:endParaRPr>
          </a:p>
          <a:p>
            <a:pPr marL="0" lvl="1" eaLnBrk="0" hangingPunct="0">
              <a:spcBef>
                <a:spcPct val="20000"/>
              </a:spcBef>
              <a:buClr>
                <a:srgbClr val="FF0000"/>
              </a:buClr>
              <a:buSzPct val="50000"/>
              <a:defRPr/>
            </a:pPr>
            <a:r>
              <a:rPr lang="en-US" sz="2400" dirty="0">
                <a:latin typeface="Arial" charset="0"/>
              </a:rPr>
              <a:t>Four  z- and four 3</a:t>
            </a:r>
            <a:r>
              <a:rPr lang="en-US" sz="2400" dirty="0">
                <a:latin typeface="Arial" charset="0"/>
                <a:cs typeface="Arial" charset="0"/>
              </a:rPr>
              <a:t>º-</a:t>
            </a:r>
            <a:r>
              <a:rPr lang="en-US" sz="2400" dirty="0">
                <a:latin typeface="Arial" charset="0"/>
              </a:rPr>
              <a:t>stereo </a:t>
            </a:r>
            <a:r>
              <a:rPr lang="en-US" sz="2400" dirty="0" err="1">
                <a:latin typeface="Arial" charset="0"/>
              </a:rPr>
              <a:t>superlayers</a:t>
            </a:r>
            <a:r>
              <a:rPr lang="en-US" sz="2400" dirty="0">
                <a:latin typeface="Arial" charset="0"/>
              </a:rPr>
              <a:t>, </a:t>
            </a:r>
          </a:p>
          <a:p>
            <a:pPr marL="0" lvl="1" eaLnBrk="0" hangingPunct="0">
              <a:spcBef>
                <a:spcPct val="20000"/>
              </a:spcBef>
              <a:buClr>
                <a:srgbClr val="FF0000"/>
              </a:buClr>
              <a:buSzPct val="50000"/>
              <a:defRPr/>
            </a:pPr>
            <a:r>
              <a:rPr lang="en-US" sz="2400" dirty="0">
                <a:latin typeface="Arial" charset="0"/>
              </a:rPr>
              <a:t> </a:t>
            </a:r>
          </a:p>
          <a:p>
            <a:pPr marL="0" lvl="1" eaLnBrk="0" hangingPunct="0">
              <a:spcBef>
                <a:spcPct val="20000"/>
              </a:spcBef>
              <a:buClr>
                <a:srgbClr val="FF0000"/>
              </a:buClr>
              <a:buSzPct val="50000"/>
              <a:defRPr/>
            </a:pPr>
            <a:r>
              <a:rPr lang="en-US" sz="2400" dirty="0">
                <a:latin typeface="Arial" charset="0"/>
                <a:sym typeface="Symbol" pitchFamily="18" charset="2"/>
              </a:rPr>
              <a:t></a:t>
            </a:r>
            <a:r>
              <a:rPr lang="en-US" sz="2400" dirty="0">
                <a:latin typeface="Arial" charset="0"/>
              </a:rPr>
              <a:t>0.88 cm wide cells with drift time </a:t>
            </a:r>
            <a:r>
              <a:rPr lang="en-US" sz="2400" dirty="0">
                <a:latin typeface="Arial" charset="0"/>
                <a:sym typeface="Symbol" pitchFamily="18" charset="2"/>
              </a:rPr>
              <a:t></a:t>
            </a:r>
            <a:r>
              <a:rPr lang="en-US" sz="2400" dirty="0">
                <a:latin typeface="Arial" charset="0"/>
              </a:rPr>
              <a:t>100 ns</a:t>
            </a:r>
          </a:p>
          <a:p>
            <a:pPr lvl="1" eaLnBrk="0" hangingPunct="0">
              <a:spcBef>
                <a:spcPct val="20000"/>
              </a:spcBef>
              <a:buClr>
                <a:srgbClr val="0099CC"/>
              </a:buClr>
              <a:buFont typeface="Monotype Sorts" pitchFamily="2" charset="2"/>
              <a:buNone/>
              <a:defRPr/>
            </a:pPr>
            <a:endParaRPr lang="en-US" dirty="0">
              <a:latin typeface="Arial" charset="0"/>
            </a:endParaRP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45</a:t>
            </a:fld>
            <a:endParaRPr lang="en-US"/>
          </a:p>
        </p:txBody>
      </p:sp>
    </p:spTree>
    <p:extLst>
      <p:ext uri="{BB962C8B-B14F-4D97-AF65-F5344CB8AC3E}">
        <p14:creationId xmlns:p14="http://schemas.microsoft.com/office/powerpoint/2010/main" val="31018947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itle 1"/>
          <p:cNvSpPr>
            <a:spLocks noGrp="1"/>
          </p:cNvSpPr>
          <p:nvPr>
            <p:ph type="title"/>
          </p:nvPr>
        </p:nvSpPr>
        <p:spPr>
          <a:ln>
            <a:solidFill>
              <a:srgbClr val="C00000"/>
            </a:solidFill>
            <a:miter lim="800000"/>
            <a:headEnd/>
            <a:tailEnd/>
          </a:ln>
        </p:spPr>
        <p:txBody>
          <a:bodyPr/>
          <a:lstStyle/>
          <a:p>
            <a:pPr algn="ctr"/>
            <a:r>
              <a:rPr lang="en-US" altLang="en-US" sz="3600" b="1" dirty="0"/>
              <a:t>A counter of the outer muon detector</a:t>
            </a:r>
            <a:br>
              <a:rPr lang="en-US" altLang="en-US" sz="3600" b="1" dirty="0"/>
            </a:br>
            <a:r>
              <a:rPr lang="en-US" altLang="en-US" sz="2800" b="1" dirty="0"/>
              <a:t>(a JINR contribution)</a:t>
            </a:r>
          </a:p>
        </p:txBody>
      </p:sp>
      <p:pic>
        <p:nvPicPr>
          <p:cNvPr id="44035" name="Picture 2" descr="C:\Documents and Settings\giorgiob-local\My Documents\Immagini\dubna\lifted long plastic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52801" y="1828801"/>
            <a:ext cx="5591175"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46</a:t>
            </a:fld>
            <a:endParaRPr lang="en-US"/>
          </a:p>
        </p:txBody>
      </p:sp>
    </p:spTree>
    <p:extLst>
      <p:ext uri="{BB962C8B-B14F-4D97-AF65-F5344CB8AC3E}">
        <p14:creationId xmlns:p14="http://schemas.microsoft.com/office/powerpoint/2010/main" val="31061747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Date Placeholder 3"/>
          <p:cNvSpPr>
            <a:spLocks noGrp="1"/>
          </p:cNvSpPr>
          <p:nvPr>
            <p:ph type="dt" sz="quarter" idx="10"/>
          </p:nvPr>
        </p:nvSpPr>
        <p:spPr/>
        <p:txBody>
          <a:bodyPr/>
          <a:lstStyle/>
          <a:p>
            <a:pPr>
              <a:defRPr/>
            </a:pPr>
            <a:r>
              <a:rPr lang="en-US" i="1">
                <a:solidFill>
                  <a:schemeClr val="bg1"/>
                </a:solidFill>
              </a:rPr>
              <a:t>5/03/2017</a:t>
            </a:r>
            <a:endParaRPr lang="en-US" i="1" dirty="0">
              <a:solidFill>
                <a:schemeClr val="bg1"/>
              </a:solidFill>
            </a:endParaRPr>
          </a:p>
        </p:txBody>
      </p:sp>
      <p:sp>
        <p:nvSpPr>
          <p:cNvPr id="50179" name="Rectangle 1026"/>
          <p:cNvSpPr>
            <a:spLocks noGrp="1" noChangeArrowheads="1"/>
          </p:cNvSpPr>
          <p:nvPr>
            <p:ph type="title"/>
          </p:nvPr>
        </p:nvSpPr>
        <p:spPr>
          <a:ln>
            <a:solidFill>
              <a:srgbClr val="C00000"/>
            </a:solidFill>
            <a:miter lim="800000"/>
            <a:headEnd/>
            <a:tailEnd/>
          </a:ln>
        </p:spPr>
        <p:txBody>
          <a:bodyPr/>
          <a:lstStyle/>
          <a:p>
            <a:pPr algn="ctr"/>
            <a:r>
              <a:rPr lang="en-US" altLang="en-US" sz="3600" b="1" dirty="0"/>
              <a:t>SVT electronics</a:t>
            </a:r>
          </a:p>
        </p:txBody>
      </p:sp>
      <p:pic>
        <p:nvPicPr>
          <p:cNvPr id="50180" name="Picture 1028" descr="SVT_picture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114529"/>
            <a:ext cx="5461000"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lide Number Placeholder 4"/>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79B578E-14CB-45B0-B856-52C59F8DAED4}" type="slidenum">
              <a:rPr lang="en-US" altLang="en-US">
                <a:solidFill>
                  <a:srgbClr val="898989"/>
                </a:solidFill>
                <a:latin typeface="Calibri" panose="020F0502020204030204" pitchFamily="34" charset="0"/>
              </a:rPr>
              <a:pPr eaLnBrk="1" hangingPunct="1"/>
              <a:t>47</a:t>
            </a:fld>
            <a:endParaRPr lang="en-US" altLang="en-US">
              <a:solidFill>
                <a:srgbClr val="898989"/>
              </a:solidFill>
              <a:latin typeface="Calibri" panose="020F0502020204030204" pitchFamily="34" charset="0"/>
            </a:endParaRPr>
          </a:p>
        </p:txBody>
      </p:sp>
      <p:sp>
        <p:nvSpPr>
          <p:cNvPr id="6" name="Footer Placeholder 5"/>
          <p:cNvSpPr>
            <a:spLocks noGrp="1"/>
          </p:cNvSpPr>
          <p:nvPr>
            <p:ph type="ftr" sz="quarter" idx="11"/>
          </p:nvPr>
        </p:nvSpPr>
        <p:spPr/>
        <p:txBody>
          <a:bodyPr/>
          <a:lstStyle/>
          <a:p>
            <a:pPr>
              <a:defRPr/>
            </a:pPr>
            <a:r>
              <a:rPr lang="en-US"/>
              <a:t>giorgiob, Fermilab, May 3, 2017</a:t>
            </a:r>
          </a:p>
        </p:txBody>
      </p:sp>
      <p:pic>
        <p:nvPicPr>
          <p:cNvPr id="5018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4955" y="646906"/>
            <a:ext cx="769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940445" y="2473377"/>
            <a:ext cx="3942414" cy="2092881"/>
          </a:xfrm>
          <a:prstGeom prst="rect">
            <a:avLst/>
          </a:prstGeom>
          <a:noFill/>
        </p:spPr>
        <p:txBody>
          <a:bodyPr wrap="square" rtlCol="0">
            <a:spAutoFit/>
          </a:bodyPr>
          <a:lstStyle/>
          <a:p>
            <a:r>
              <a:rPr lang="en-US" sz="2800" dirty="0"/>
              <a:t>The electronics of the secondary vertex tracker was a specialized sector of the run2 trigger</a:t>
            </a:r>
          </a:p>
          <a:p>
            <a:endParaRPr lang="en-US" dirty="0"/>
          </a:p>
        </p:txBody>
      </p:sp>
    </p:spTree>
    <p:extLst>
      <p:ext uri="{BB962C8B-B14F-4D97-AF65-F5344CB8AC3E}">
        <p14:creationId xmlns:p14="http://schemas.microsoft.com/office/powerpoint/2010/main" val="13683705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3" name="Rectangle 2"/>
          <p:cNvSpPr>
            <a:spLocks noGrp="1" noChangeArrowheads="1"/>
          </p:cNvSpPr>
          <p:nvPr>
            <p:ph type="title"/>
          </p:nvPr>
        </p:nvSpPr>
        <p:spPr>
          <a:xfrm>
            <a:off x="2211389" y="230189"/>
            <a:ext cx="7769225" cy="1139825"/>
          </a:xfrm>
          <a:noFill/>
          <a:ln w="12700" cap="flat">
            <a:solidFill>
              <a:srgbClr val="C00000"/>
            </a:solidFill>
            <a:miter lim="800000"/>
            <a:headEnd/>
            <a:tailEnd/>
          </a:ln>
        </p:spPr>
        <p:txBody>
          <a:bodyPr/>
          <a:lstStyle/>
          <a:p>
            <a:pPr algn="ctr" eaLnBrk="1" hangingPunct="1"/>
            <a:r>
              <a:rPr lang="ca-ES" altLang="en-US" sz="3600" b="1" dirty="0"/>
              <a:t>Secondary vertex tracker SVT</a:t>
            </a:r>
          </a:p>
        </p:txBody>
      </p:sp>
      <p:pic>
        <p:nvPicPr>
          <p:cNvPr id="5120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0478" y="1755058"/>
            <a:ext cx="3741173" cy="45531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5" name="Rectangle 4"/>
          <p:cNvSpPr>
            <a:spLocks noChangeArrowheads="1"/>
          </p:cNvSpPr>
          <p:nvPr/>
        </p:nvSpPr>
        <p:spPr bwMode="auto">
          <a:xfrm>
            <a:off x="6232526" y="1565275"/>
            <a:ext cx="5489782" cy="445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20000"/>
              </a:spcBef>
              <a:buClr>
                <a:srgbClr val="FF0000"/>
              </a:buClr>
              <a:buSzPct val="50000"/>
              <a:buFont typeface="Webdings" panose="05030102010509060703" pitchFamily="18" charset="2"/>
              <a:buChar char="n"/>
            </a:pPr>
            <a:r>
              <a:rPr lang="ca-ES" altLang="en-US" sz="2000" b="1" dirty="0">
                <a:solidFill>
                  <a:srgbClr val="3333FF"/>
                </a:solidFill>
              </a:rPr>
              <a:t> </a:t>
            </a:r>
            <a:r>
              <a:rPr lang="ca-ES" altLang="en-US" sz="2400" b="1" dirty="0">
                <a:latin typeface="+mn-lt"/>
              </a:rPr>
              <a:t>Fast electronics (XFT) feeds segments of COT tracks to SVT </a:t>
            </a:r>
          </a:p>
          <a:p>
            <a:pPr>
              <a:spcBef>
                <a:spcPct val="20000"/>
              </a:spcBef>
            </a:pPr>
            <a:endParaRPr lang="ca-ES" altLang="en-US" sz="2400" b="1" dirty="0">
              <a:latin typeface="+mn-lt"/>
            </a:endParaRPr>
          </a:p>
          <a:p>
            <a:pPr>
              <a:spcBef>
                <a:spcPct val="20000"/>
              </a:spcBef>
              <a:buClr>
                <a:srgbClr val="FF0000"/>
              </a:buClr>
              <a:buSzPct val="50000"/>
              <a:buFont typeface="Webdings" panose="05030102010509060703" pitchFamily="18" charset="2"/>
              <a:buChar char="n"/>
            </a:pPr>
            <a:r>
              <a:rPr lang="ca-ES" altLang="en-US" sz="2400" b="1" dirty="0">
                <a:latin typeface="+mn-lt"/>
              </a:rPr>
              <a:t> Associative memory combines them with hits in the SVX and finds tracks which are not likely to come from the primary vertex</a:t>
            </a:r>
          </a:p>
          <a:p>
            <a:pPr>
              <a:spcBef>
                <a:spcPct val="20000"/>
              </a:spcBef>
            </a:pPr>
            <a:endParaRPr lang="ca-ES" altLang="en-US" sz="2400" b="1" dirty="0">
              <a:latin typeface="+mn-lt"/>
            </a:endParaRPr>
          </a:p>
          <a:p>
            <a:pPr>
              <a:spcBef>
                <a:spcPct val="20000"/>
              </a:spcBef>
              <a:buClr>
                <a:srgbClr val="FF0000"/>
              </a:buClr>
              <a:buSzPct val="50000"/>
              <a:buFont typeface="Webdings" panose="05030102010509060703" pitchFamily="18" charset="2"/>
              <a:buChar char="n"/>
            </a:pPr>
            <a:r>
              <a:rPr lang="ca-ES" altLang="en-US" sz="2400" b="1" dirty="0">
                <a:latin typeface="+mn-lt"/>
              </a:rPr>
              <a:t> Tracks are found in ~20 </a:t>
            </a:r>
            <a:r>
              <a:rPr lang="el-GR" altLang="en-US" sz="2400" b="1" dirty="0">
                <a:latin typeface="+mn-lt"/>
              </a:rPr>
              <a:t>μ</a:t>
            </a:r>
            <a:r>
              <a:rPr lang="ca-ES" altLang="en-US" sz="2400" b="1" dirty="0">
                <a:latin typeface="+mn-lt"/>
              </a:rPr>
              <a:t>s. Triggering at level 2 becomes possible on hadronic Charm and Beauty decays. </a:t>
            </a:r>
          </a:p>
        </p:txBody>
      </p:sp>
      <p:pic>
        <p:nvPicPr>
          <p:cNvPr id="5120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381000"/>
            <a:ext cx="76993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48</a:t>
            </a:fld>
            <a:endParaRPr lang="en-US"/>
          </a:p>
        </p:txBody>
      </p:sp>
    </p:spTree>
    <p:extLst>
      <p:ext uri="{BB962C8B-B14F-4D97-AF65-F5344CB8AC3E}">
        <p14:creationId xmlns:p14="http://schemas.microsoft.com/office/powerpoint/2010/main" val="5054410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The role of Luciano Ristori</a:t>
            </a:r>
          </a:p>
        </p:txBody>
      </p:sp>
      <p:sp>
        <p:nvSpPr>
          <p:cNvPr id="3" name="Date Placeholder 2"/>
          <p:cNvSpPr>
            <a:spLocks noGrp="1"/>
          </p:cNvSpPr>
          <p:nvPr>
            <p:ph type="dt" sz="half" idx="10"/>
          </p:nvPr>
        </p:nvSpPr>
        <p:spPr/>
        <p:txBody>
          <a:bodyPr/>
          <a:lstStyle/>
          <a:p>
            <a:r>
              <a:rPr lang="en-US"/>
              <a:t>5/03/2017</a:t>
            </a:r>
          </a:p>
        </p:txBody>
      </p:sp>
      <p:sp>
        <p:nvSpPr>
          <p:cNvPr id="4" name="Footer Placeholder 3"/>
          <p:cNvSpPr>
            <a:spLocks noGrp="1"/>
          </p:cNvSpPr>
          <p:nvPr>
            <p:ph type="ftr" sz="quarter" idx="11"/>
          </p:nvPr>
        </p:nvSpPr>
        <p:spPr/>
        <p:txBody>
          <a:bodyPr/>
          <a:lstStyle/>
          <a:p>
            <a:r>
              <a:rPr lang="en-US"/>
              <a:t>giorgiob, Fermilab, May 3, 2017</a:t>
            </a:r>
          </a:p>
        </p:txBody>
      </p:sp>
      <p:sp>
        <p:nvSpPr>
          <p:cNvPr id="5" name="Slide Number Placeholder 4"/>
          <p:cNvSpPr>
            <a:spLocks noGrp="1"/>
          </p:cNvSpPr>
          <p:nvPr>
            <p:ph type="sldNum" sz="quarter" idx="12"/>
          </p:nvPr>
        </p:nvSpPr>
        <p:spPr/>
        <p:txBody>
          <a:bodyPr/>
          <a:lstStyle/>
          <a:p>
            <a:fld id="{77153CBE-5162-4F78-9FBF-15C7D8D8BF7B}" type="slidenum">
              <a:rPr lang="en-US" smtClean="0"/>
              <a:t>49</a:t>
            </a:fld>
            <a:endParaRPr lang="en-US"/>
          </a:p>
        </p:txBody>
      </p:sp>
      <p:sp>
        <p:nvSpPr>
          <p:cNvPr id="7" name="TextBox 6"/>
          <p:cNvSpPr txBox="1"/>
          <p:nvPr/>
        </p:nvSpPr>
        <p:spPr>
          <a:xfrm>
            <a:off x="4796119" y="1828800"/>
            <a:ext cx="6926189" cy="4524315"/>
          </a:xfrm>
          <a:prstGeom prst="rect">
            <a:avLst/>
          </a:prstGeom>
          <a:noFill/>
        </p:spPr>
        <p:txBody>
          <a:bodyPr wrap="square" rtlCol="0">
            <a:spAutoFit/>
          </a:bodyPr>
          <a:lstStyle/>
          <a:p>
            <a:r>
              <a:rPr lang="en-US" sz="2400" b="1" dirty="0"/>
              <a:t>Luciano conceived and proposed to the CDF Collaboration in 1990 an addition to the trigger electronics capable to trigger on secondary vertexes (SVT).</a:t>
            </a:r>
            <a:br>
              <a:rPr lang="en-US" sz="2400" b="1" dirty="0"/>
            </a:br>
            <a:r>
              <a:rPr lang="en-US" sz="2400" b="1" dirty="0"/>
              <a:t>      </a:t>
            </a:r>
          </a:p>
          <a:p>
            <a:r>
              <a:rPr lang="en-US" sz="2400" b="1" dirty="0"/>
              <a:t>The SVT trigger has made accessible to CDF measurements otherwise impossible at a hadron collider, in the area of hadronic decays of B mesons and baryons, including a precise measurement of the </a:t>
            </a:r>
            <a:r>
              <a:rPr lang="en-US" sz="2400" b="1" dirty="0" err="1"/>
              <a:t>Bs</a:t>
            </a:r>
            <a:r>
              <a:rPr lang="en-US" sz="2400" b="1" dirty="0"/>
              <a:t> oscillation frequency.</a:t>
            </a:r>
          </a:p>
          <a:p>
            <a:endParaRPr lang="en-US" sz="2400" b="1" dirty="0"/>
          </a:p>
          <a:p>
            <a:r>
              <a:rPr lang="en-US" sz="2400" b="1" dirty="0"/>
              <a:t>Panofsky price with Aldo </a:t>
            </a:r>
            <a:r>
              <a:rPr lang="en-US" sz="2400" b="1" dirty="0" err="1"/>
              <a:t>Menzione</a:t>
            </a:r>
            <a:r>
              <a:rPr lang="en-US" sz="2400" b="1" dirty="0"/>
              <a:t> in 2009.</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2666" y="2148262"/>
            <a:ext cx="4204853" cy="4204853"/>
          </a:xfrm>
          <a:prstGeom prst="rect">
            <a:avLst/>
          </a:prstGeom>
        </p:spPr>
      </p:pic>
    </p:spTree>
    <p:extLst>
      <p:ext uri="{BB962C8B-B14F-4D97-AF65-F5344CB8AC3E}">
        <p14:creationId xmlns:p14="http://schemas.microsoft.com/office/powerpoint/2010/main" val="38741504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24 events in 1985, </a:t>
            </a:r>
            <a:r>
              <a:rPr lang="en-US" sz="2800" b="1" dirty="0"/>
              <a:t>and Stefano </a:t>
            </a:r>
            <a:r>
              <a:rPr lang="en-US" sz="2800" b="1" dirty="0" err="1"/>
              <a:t>Miscetti`s</a:t>
            </a:r>
            <a:r>
              <a:rPr lang="en-US" sz="2800" b="1" dirty="0"/>
              <a:t> Thesis</a:t>
            </a:r>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148474"/>
            <a:ext cx="3895725" cy="3750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Date Placeholder 2"/>
          <p:cNvSpPr>
            <a:spLocks noGrp="1"/>
          </p:cNvSpPr>
          <p:nvPr>
            <p:ph type="dt" sz="half" idx="10"/>
          </p:nvPr>
        </p:nvSpPr>
        <p:spPr/>
        <p:txBody>
          <a:bodyPr/>
          <a:lstStyle/>
          <a:p>
            <a:r>
              <a:rPr lang="en-US"/>
              <a:t>5/03/2017</a:t>
            </a:r>
          </a:p>
        </p:txBody>
      </p:sp>
      <p:sp>
        <p:nvSpPr>
          <p:cNvPr id="4" name="Footer Placeholder 3"/>
          <p:cNvSpPr>
            <a:spLocks noGrp="1"/>
          </p:cNvSpPr>
          <p:nvPr>
            <p:ph type="ftr" sz="quarter" idx="11"/>
          </p:nvPr>
        </p:nvSpPr>
        <p:spPr/>
        <p:txBody>
          <a:bodyPr/>
          <a:lstStyle/>
          <a:p>
            <a:r>
              <a:rPr lang="en-US"/>
              <a:t>giorgiob, Fermilab, May 3, 2017</a:t>
            </a:r>
          </a:p>
        </p:txBody>
      </p:sp>
      <p:sp>
        <p:nvSpPr>
          <p:cNvPr id="5" name="Slide Number Placeholder 4"/>
          <p:cNvSpPr>
            <a:spLocks noGrp="1"/>
          </p:cNvSpPr>
          <p:nvPr>
            <p:ph type="sldNum" sz="quarter" idx="12"/>
          </p:nvPr>
        </p:nvSpPr>
        <p:spPr/>
        <p:txBody>
          <a:bodyPr/>
          <a:lstStyle/>
          <a:p>
            <a:fld id="{77153CBE-5162-4F78-9FBF-15C7D8D8BF7B}" type="slidenum">
              <a:rPr lang="en-US" smtClean="0"/>
              <a:t>5</a:t>
            </a:fld>
            <a:endParaRPr lang="en-US"/>
          </a:p>
        </p:txBody>
      </p:sp>
      <p:sp>
        <p:nvSpPr>
          <p:cNvPr id="6" name="TextBox 5"/>
          <p:cNvSpPr txBox="1"/>
          <p:nvPr/>
        </p:nvSpPr>
        <p:spPr>
          <a:xfrm>
            <a:off x="5831174" y="2863121"/>
            <a:ext cx="5111646" cy="1354217"/>
          </a:xfrm>
          <a:prstGeom prst="rect">
            <a:avLst/>
          </a:prstGeom>
          <a:noFill/>
        </p:spPr>
        <p:txBody>
          <a:bodyPr wrap="square" rtlCol="0">
            <a:spAutoFit/>
          </a:bodyPr>
          <a:lstStyle/>
          <a:p>
            <a:r>
              <a:rPr lang="en-US" sz="3200" dirty="0"/>
              <a:t>Tevatron demonstration run in 1985 (at 1600 GeV)</a:t>
            </a:r>
          </a:p>
          <a:p>
            <a:endParaRPr lang="en-US" dirty="0"/>
          </a:p>
        </p:txBody>
      </p:sp>
    </p:spTree>
    <p:extLst>
      <p:ext uri="{BB962C8B-B14F-4D97-AF65-F5344CB8AC3E}">
        <p14:creationId xmlns:p14="http://schemas.microsoft.com/office/powerpoint/2010/main" val="16215028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lstStyle/>
          <a:p>
            <a:pPr algn="ctr"/>
            <a:r>
              <a:rPr lang="en-US" b="1" dirty="0"/>
              <a:t>The wealth of great physics</a:t>
            </a:r>
          </a:p>
        </p:txBody>
      </p:sp>
      <p:sp>
        <p:nvSpPr>
          <p:cNvPr id="3" name="Date Placeholder 2"/>
          <p:cNvSpPr>
            <a:spLocks noGrp="1"/>
          </p:cNvSpPr>
          <p:nvPr>
            <p:ph type="dt" sz="half" idx="10"/>
          </p:nvPr>
        </p:nvSpPr>
        <p:spPr/>
        <p:txBody>
          <a:bodyPr/>
          <a:lstStyle/>
          <a:p>
            <a:r>
              <a:rPr lang="en-US"/>
              <a:t>5/03/2017</a:t>
            </a:r>
          </a:p>
        </p:txBody>
      </p:sp>
      <p:sp>
        <p:nvSpPr>
          <p:cNvPr id="4" name="Footer Placeholder 3"/>
          <p:cNvSpPr>
            <a:spLocks noGrp="1"/>
          </p:cNvSpPr>
          <p:nvPr>
            <p:ph type="ftr" sz="quarter" idx="11"/>
          </p:nvPr>
        </p:nvSpPr>
        <p:spPr/>
        <p:txBody>
          <a:bodyPr/>
          <a:lstStyle/>
          <a:p>
            <a:r>
              <a:rPr lang="en-US"/>
              <a:t>giorgiob, Fermilab, May 3, 2017</a:t>
            </a:r>
          </a:p>
        </p:txBody>
      </p:sp>
      <p:sp>
        <p:nvSpPr>
          <p:cNvPr id="5" name="Slide Number Placeholder 4"/>
          <p:cNvSpPr>
            <a:spLocks noGrp="1"/>
          </p:cNvSpPr>
          <p:nvPr>
            <p:ph type="sldNum" sz="quarter" idx="12"/>
          </p:nvPr>
        </p:nvSpPr>
        <p:spPr/>
        <p:txBody>
          <a:bodyPr/>
          <a:lstStyle/>
          <a:p>
            <a:fld id="{77153CBE-5162-4F78-9FBF-15C7D8D8BF7B}" type="slidenum">
              <a:rPr lang="en-US" smtClean="0"/>
              <a:t>50</a:t>
            </a:fld>
            <a:endParaRPr lang="en-US"/>
          </a:p>
        </p:txBody>
      </p:sp>
    </p:spTree>
    <p:extLst>
      <p:ext uri="{BB962C8B-B14F-4D97-AF65-F5344CB8AC3E}">
        <p14:creationId xmlns:p14="http://schemas.microsoft.com/office/powerpoint/2010/main" val="207632239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a:ln>
            <a:solidFill>
              <a:srgbClr val="C00000"/>
            </a:solidFill>
            <a:miter lim="800000"/>
            <a:headEnd/>
            <a:tailEnd/>
          </a:ln>
        </p:spPr>
        <p:txBody>
          <a:bodyPr/>
          <a:lstStyle/>
          <a:p>
            <a:pPr algn="ctr"/>
            <a:r>
              <a:rPr lang="en-US" altLang="en-US" sz="3200" b="1" dirty="0"/>
              <a:t>The huge CDF2 physics span</a:t>
            </a:r>
          </a:p>
        </p:txBody>
      </p:sp>
      <p:sp>
        <p:nvSpPr>
          <p:cNvPr id="31747" name="Content Placeholder 2"/>
          <p:cNvSpPr>
            <a:spLocks noGrp="1"/>
          </p:cNvSpPr>
          <p:nvPr>
            <p:ph idx="1"/>
          </p:nvPr>
        </p:nvSpPr>
        <p:spPr>
          <a:xfrm>
            <a:off x="838200" y="2041797"/>
            <a:ext cx="10515600" cy="3026594"/>
          </a:xfrm>
        </p:spPr>
        <p:txBody>
          <a:bodyPr>
            <a:normAutofit fontScale="85000" lnSpcReduction="20000"/>
          </a:bodyPr>
          <a:lstStyle/>
          <a:p>
            <a:r>
              <a:rPr lang="en-US" altLang="en-US" sz="3400" dirty="0"/>
              <a:t>Properties of top quark pair production and decay </a:t>
            </a:r>
          </a:p>
          <a:p>
            <a:r>
              <a:rPr lang="en-US" altLang="en-US" sz="3400" dirty="0"/>
              <a:t>Observation of EW production of single top quark </a:t>
            </a:r>
          </a:p>
          <a:p>
            <a:r>
              <a:rPr lang="en-US" altLang="en-US" sz="3400" dirty="0"/>
              <a:t>W mass</a:t>
            </a:r>
          </a:p>
          <a:p>
            <a:r>
              <a:rPr lang="en-US" altLang="en-US" sz="3400" dirty="0"/>
              <a:t>W, Z single and associated production</a:t>
            </a:r>
          </a:p>
          <a:p>
            <a:r>
              <a:rPr lang="en-US" sz="3400" dirty="0"/>
              <a:t>Wide field of heavy flavor physics</a:t>
            </a:r>
            <a:endParaRPr lang="en-US" altLang="en-US" sz="3400" dirty="0"/>
          </a:p>
          <a:p>
            <a:r>
              <a:rPr lang="en-US" altLang="en-US" sz="3400" dirty="0"/>
              <a:t>Single and multi-jets physics</a:t>
            </a:r>
          </a:p>
          <a:p>
            <a:r>
              <a:rPr lang="en-US" altLang="en-US" sz="3400" dirty="0"/>
              <a:t>Higgs boson search…</a:t>
            </a:r>
            <a:endParaRPr lang="en-US" altLang="en-US" dirty="0"/>
          </a:p>
          <a:p>
            <a:endParaRPr lang="en-US" altLang="en-US" dirty="0"/>
          </a:p>
        </p:txBody>
      </p:sp>
      <p:sp>
        <p:nvSpPr>
          <p:cNvPr id="3" name="TextBox 2"/>
          <p:cNvSpPr txBox="1"/>
          <p:nvPr/>
        </p:nvSpPr>
        <p:spPr>
          <a:xfrm>
            <a:off x="2979174" y="5296872"/>
            <a:ext cx="6565836" cy="461665"/>
          </a:xfrm>
          <a:prstGeom prst="rect">
            <a:avLst/>
          </a:prstGeom>
          <a:noFill/>
        </p:spPr>
        <p:txBody>
          <a:bodyPr wrap="none" rtlCol="0">
            <a:spAutoFit/>
          </a:bodyPr>
          <a:lstStyle/>
          <a:p>
            <a:r>
              <a:rPr lang="en-US" sz="2400" b="1" dirty="0">
                <a:solidFill>
                  <a:srgbClr val="C00000"/>
                </a:solidFill>
              </a:rPr>
              <a:t>Many results will stay forever in the Physics books</a:t>
            </a:r>
          </a:p>
        </p:txBody>
      </p:sp>
      <p:sp>
        <p:nvSpPr>
          <p:cNvPr id="6" name="Date Placeholder 5"/>
          <p:cNvSpPr>
            <a:spLocks noGrp="1"/>
          </p:cNvSpPr>
          <p:nvPr>
            <p:ph type="dt" sz="half" idx="10"/>
          </p:nvPr>
        </p:nvSpPr>
        <p:spPr/>
        <p:txBody>
          <a:bodyPr/>
          <a:lstStyle/>
          <a:p>
            <a:r>
              <a:rPr lang="en-US"/>
              <a:t>5/03/2017</a:t>
            </a:r>
          </a:p>
        </p:txBody>
      </p:sp>
      <p:sp>
        <p:nvSpPr>
          <p:cNvPr id="7" name="Footer Placeholder 6"/>
          <p:cNvSpPr>
            <a:spLocks noGrp="1"/>
          </p:cNvSpPr>
          <p:nvPr>
            <p:ph type="ftr" sz="quarter" idx="11"/>
          </p:nvPr>
        </p:nvSpPr>
        <p:spPr/>
        <p:txBody>
          <a:bodyPr/>
          <a:lstStyle/>
          <a:p>
            <a:r>
              <a:rPr lang="en-US"/>
              <a:t>giorgiob, Fermilab, May 3, 2017</a:t>
            </a:r>
          </a:p>
        </p:txBody>
      </p:sp>
      <p:sp>
        <p:nvSpPr>
          <p:cNvPr id="8" name="Slide Number Placeholder 7"/>
          <p:cNvSpPr>
            <a:spLocks noGrp="1"/>
          </p:cNvSpPr>
          <p:nvPr>
            <p:ph type="sldNum" sz="quarter" idx="12"/>
          </p:nvPr>
        </p:nvSpPr>
        <p:spPr/>
        <p:txBody>
          <a:bodyPr/>
          <a:lstStyle/>
          <a:p>
            <a:fld id="{77153CBE-5162-4F78-9FBF-15C7D8D8BF7B}" type="slidenum">
              <a:rPr lang="en-US" smtClean="0"/>
              <a:t>51</a:t>
            </a:fld>
            <a:endParaRPr lang="en-US" dirty="0"/>
          </a:p>
        </p:txBody>
      </p:sp>
    </p:spTree>
    <p:extLst>
      <p:ext uri="{BB962C8B-B14F-4D97-AF65-F5344CB8AC3E}">
        <p14:creationId xmlns:p14="http://schemas.microsoft.com/office/powerpoint/2010/main" val="28388438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p:nvPr>
        </p:nvSpPr>
        <p:spPr>
          <a:xfrm>
            <a:off x="1981200" y="228600"/>
            <a:ext cx="8229600" cy="1143000"/>
          </a:xfrm>
          <a:ln>
            <a:solidFill>
              <a:srgbClr val="C00000"/>
            </a:solidFill>
            <a:miter lim="800000"/>
            <a:headEnd/>
            <a:tailEnd/>
          </a:ln>
        </p:spPr>
        <p:txBody>
          <a:bodyPr/>
          <a:lstStyle/>
          <a:p>
            <a:pPr algn="ctr"/>
            <a:r>
              <a:rPr lang="en-US" altLang="en-US" sz="3600" b="1" dirty="0"/>
              <a:t>W mass </a:t>
            </a:r>
            <a:br>
              <a:rPr lang="en-US" altLang="en-US" sz="3600" dirty="0"/>
            </a:br>
            <a:r>
              <a:rPr lang="en-US" altLang="en-US" sz="2000" dirty="0"/>
              <a:t>February 2012</a:t>
            </a:r>
          </a:p>
        </p:txBody>
      </p:sp>
      <p:sp>
        <p:nvSpPr>
          <p:cNvPr id="61443" name="Rectangle 2"/>
          <p:cNvSpPr>
            <a:spLocks noChangeArrowheads="1"/>
          </p:cNvSpPr>
          <p:nvPr/>
        </p:nvSpPr>
        <p:spPr bwMode="auto">
          <a:xfrm>
            <a:off x="2414588" y="1647824"/>
            <a:ext cx="76200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t>M</a:t>
            </a:r>
            <a:r>
              <a:rPr lang="en-US" altLang="en-US" sz="2800" baseline="-25000" dirty="0"/>
              <a:t>W</a:t>
            </a:r>
            <a:r>
              <a:rPr lang="en-US" altLang="en-US" sz="2800" dirty="0"/>
              <a:t> = 80387 ± 19 MeV/c</a:t>
            </a:r>
            <a:r>
              <a:rPr lang="en-US" altLang="en-US" sz="2800" baseline="30000" dirty="0"/>
              <a:t>2</a:t>
            </a:r>
            <a:r>
              <a:rPr lang="en-US" altLang="en-US" sz="2800" dirty="0"/>
              <a:t> </a:t>
            </a:r>
            <a:r>
              <a:rPr lang="en-US" altLang="en-US" dirty="0"/>
              <a:t>(</a:t>
            </a:r>
            <a:r>
              <a:rPr lang="en-US" altLang="en-US" dirty="0">
                <a:sym typeface="Wingdings" panose="05000000000000000000" pitchFamily="2" charset="2"/>
              </a:rPr>
              <a:t> </a:t>
            </a:r>
            <a:r>
              <a:rPr lang="en-US" altLang="en-US" dirty="0"/>
              <a:t>± 12 (stat.) ± 15 (syst.))</a:t>
            </a:r>
            <a:endParaRPr lang="en-US" altLang="en-US" sz="2800" dirty="0"/>
          </a:p>
        </p:txBody>
      </p:sp>
      <p:pic>
        <p:nvPicPr>
          <p:cNvPr id="6144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4468" y="2610466"/>
            <a:ext cx="3239996" cy="34093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1748" y="2447923"/>
            <a:ext cx="5120613" cy="34137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9" name="Picture 12" descr="LOG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0" y="457200"/>
            <a:ext cx="6858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50" name="TextBox 9"/>
          <p:cNvSpPr txBox="1">
            <a:spLocks noChangeArrowheads="1"/>
          </p:cNvSpPr>
          <p:nvPr/>
        </p:nvSpPr>
        <p:spPr bwMode="auto">
          <a:xfrm>
            <a:off x="2971800" y="2610465"/>
            <a:ext cx="239661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err="1"/>
              <a:t>ppbar</a:t>
            </a:r>
            <a:r>
              <a:rPr lang="en-US" altLang="en-US" dirty="0"/>
              <a:t> </a:t>
            </a:r>
            <a:r>
              <a:rPr lang="en-US" altLang="en-US" dirty="0">
                <a:sym typeface="Wingdings" panose="05000000000000000000" pitchFamily="2" charset="2"/>
              </a:rPr>
              <a:t> WX  e</a:t>
            </a:r>
            <a:r>
              <a:rPr lang="el-GR" altLang="en-US" dirty="0">
                <a:sym typeface="Wingdings" panose="05000000000000000000" pitchFamily="2" charset="2"/>
              </a:rPr>
              <a:t>γ</a:t>
            </a:r>
            <a:r>
              <a:rPr lang="en-US" altLang="en-US" dirty="0">
                <a:sym typeface="Wingdings" panose="05000000000000000000" pitchFamily="2" charset="2"/>
              </a:rPr>
              <a:t>X</a:t>
            </a:r>
            <a:endParaRPr lang="en-US" altLang="en-US" dirty="0"/>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52</a:t>
            </a:fld>
            <a:endParaRPr lang="en-US"/>
          </a:p>
        </p:txBody>
      </p:sp>
    </p:spTree>
    <p:extLst>
      <p:ext uri="{BB962C8B-B14F-4D97-AF65-F5344CB8AC3E}">
        <p14:creationId xmlns:p14="http://schemas.microsoft.com/office/powerpoint/2010/main" val="18146551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a:xfrm>
            <a:off x="1752600" y="304800"/>
            <a:ext cx="8458200" cy="838200"/>
          </a:xfrm>
          <a:ln>
            <a:solidFill>
              <a:srgbClr val="C00000"/>
            </a:solidFill>
            <a:miter lim="800000"/>
            <a:headEnd/>
            <a:tailEnd/>
          </a:ln>
        </p:spPr>
        <p:txBody>
          <a:bodyPr>
            <a:normAutofit fontScale="90000"/>
          </a:bodyPr>
          <a:lstStyle/>
          <a:p>
            <a:pPr algn="ctr" eaLnBrk="1" hangingPunct="1"/>
            <a:r>
              <a:rPr lang="en-US" altLang="en-US" sz="3600" b="1" dirty="0">
                <a:cs typeface="Times New Roman" panose="02020603050405020304" pitchFamily="18" charset="0"/>
              </a:rPr>
              <a:t>Top quark mass </a:t>
            </a:r>
            <a:br>
              <a:rPr lang="en-US" altLang="en-US" sz="3600" dirty="0">
                <a:cs typeface="Times New Roman" panose="02020603050405020304" pitchFamily="18" charset="0"/>
              </a:rPr>
            </a:br>
            <a:r>
              <a:rPr lang="en-US" altLang="en-US" sz="2000" dirty="0">
                <a:cs typeface="Times New Roman" panose="02020603050405020304" pitchFamily="18" charset="0"/>
              </a:rPr>
              <a:t>winter 2011  </a:t>
            </a:r>
          </a:p>
        </p:txBody>
      </p:sp>
      <p:pic>
        <p:nvPicPr>
          <p:cNvPr id="60422" name="Picture 2" descr="http://www-cdf.fnal.gov/physics/new/top/2011/TMT_AH/figs/Mtop_FittedPDFVsData_Alltagevent_UpToP28_DEV.pn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30245" y="1308100"/>
            <a:ext cx="3195689" cy="3062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42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107" y="1628775"/>
            <a:ext cx="4127041" cy="26630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Box 10"/>
          <p:cNvSpPr txBox="1">
            <a:spLocks noChangeArrowheads="1"/>
          </p:cNvSpPr>
          <p:nvPr/>
        </p:nvSpPr>
        <p:spPr bwMode="auto">
          <a:xfrm>
            <a:off x="2971800" y="1030288"/>
            <a:ext cx="1066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latin typeface="Times New Roman" panose="02020603050405020304" pitchFamily="18" charset="0"/>
                <a:cs typeface="Times New Roman" panose="02020603050405020304" pitchFamily="18" charset="0"/>
              </a:rPr>
              <a:t>All-hadronic</a:t>
            </a:r>
          </a:p>
        </p:txBody>
      </p:sp>
      <p:sp>
        <p:nvSpPr>
          <p:cNvPr id="60425" name="TextBox 11"/>
          <p:cNvSpPr txBox="1">
            <a:spLocks noChangeArrowheads="1"/>
          </p:cNvSpPr>
          <p:nvPr/>
        </p:nvSpPr>
        <p:spPr bwMode="auto">
          <a:xfrm>
            <a:off x="7467600" y="838200"/>
            <a:ext cx="12954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latin typeface="Times New Roman" panose="02020603050405020304" pitchFamily="18" charset="0"/>
                <a:cs typeface="Times New Roman" panose="02020603050405020304" pitchFamily="18" charset="0"/>
              </a:rPr>
              <a:t>MET+Jets</a:t>
            </a:r>
          </a:p>
        </p:txBody>
      </p:sp>
      <p:sp>
        <p:nvSpPr>
          <p:cNvPr id="60426" name="TextBox 12"/>
          <p:cNvSpPr txBox="1">
            <a:spLocks noChangeArrowheads="1"/>
          </p:cNvSpPr>
          <p:nvPr/>
        </p:nvSpPr>
        <p:spPr bwMode="auto">
          <a:xfrm>
            <a:off x="4002088" y="4178300"/>
            <a:ext cx="1295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latin typeface="Times New Roman" panose="02020603050405020304" pitchFamily="18" charset="0"/>
                <a:cs typeface="Times New Roman" panose="02020603050405020304" pitchFamily="18" charset="0"/>
              </a:rPr>
              <a:t>Dilepton</a:t>
            </a:r>
          </a:p>
        </p:txBody>
      </p:sp>
      <p:sp>
        <p:nvSpPr>
          <p:cNvPr id="60427" name="TextBox 13"/>
          <p:cNvSpPr txBox="1">
            <a:spLocks noChangeArrowheads="1"/>
          </p:cNvSpPr>
          <p:nvPr/>
        </p:nvSpPr>
        <p:spPr bwMode="auto">
          <a:xfrm>
            <a:off x="8229600" y="4191001"/>
            <a:ext cx="1295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latin typeface="Times New Roman" panose="02020603050405020304" pitchFamily="18" charset="0"/>
                <a:cs typeface="Times New Roman" panose="02020603050405020304" pitchFamily="18" charset="0"/>
              </a:rPr>
              <a:t>Constraint from x-sec </a:t>
            </a:r>
          </a:p>
        </p:txBody>
      </p:sp>
      <p:pic>
        <p:nvPicPr>
          <p:cNvPr id="60428" name="Picture 12" descr="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28800" y="381000"/>
            <a:ext cx="685800" cy="649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9" name="TextBox 15"/>
          <p:cNvSpPr txBox="1">
            <a:spLocks noChangeArrowheads="1"/>
          </p:cNvSpPr>
          <p:nvPr/>
        </p:nvSpPr>
        <p:spPr bwMode="auto">
          <a:xfrm>
            <a:off x="2514600" y="4343401"/>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Top mass from t-tbar event fitting</a:t>
            </a:r>
          </a:p>
        </p:txBody>
      </p:sp>
      <p:sp>
        <p:nvSpPr>
          <p:cNvPr id="60430" name="TextBox 17"/>
          <p:cNvSpPr txBox="1">
            <a:spLocks noChangeArrowheads="1"/>
          </p:cNvSpPr>
          <p:nvPr/>
        </p:nvSpPr>
        <p:spPr bwMode="auto">
          <a:xfrm>
            <a:off x="5943600" y="4419600"/>
            <a:ext cx="4114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Mass of the hadronically decaying top </a:t>
            </a:r>
          </a:p>
        </p:txBody>
      </p:sp>
      <p:sp>
        <p:nvSpPr>
          <p:cNvPr id="60431" name="TextBox 15"/>
          <p:cNvSpPr txBox="1">
            <a:spLocks noChangeArrowheads="1"/>
          </p:cNvSpPr>
          <p:nvPr/>
        </p:nvSpPr>
        <p:spPr bwMode="auto">
          <a:xfrm>
            <a:off x="1905000" y="5410201"/>
            <a:ext cx="853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CDF combination (winter 2011) : </a:t>
            </a:r>
            <a:r>
              <a:rPr lang="en-US" altLang="en-US" dirty="0" err="1"/>
              <a:t>m</a:t>
            </a:r>
            <a:r>
              <a:rPr lang="en-US" altLang="en-US" baseline="-25000" dirty="0" err="1"/>
              <a:t>top</a:t>
            </a:r>
            <a:r>
              <a:rPr lang="en-US" altLang="en-US" dirty="0"/>
              <a:t> = 172.70 ± 0.63(stat) ± 0.8(</a:t>
            </a:r>
            <a:r>
              <a:rPr lang="en-US" altLang="en-US" dirty="0" err="1"/>
              <a:t>syst</a:t>
            </a:r>
            <a:r>
              <a:rPr lang="en-US" altLang="en-US" dirty="0"/>
              <a:t>) GeV/c²</a:t>
            </a:r>
          </a:p>
          <a:p>
            <a:pPr eaLnBrk="1" hangingPunct="1"/>
            <a:r>
              <a:rPr lang="en-US" altLang="en-US" dirty="0"/>
              <a:t>Tevatron combination (summer 2011): </a:t>
            </a:r>
            <a:r>
              <a:rPr lang="en-US" altLang="en-US" dirty="0" err="1"/>
              <a:t>m</a:t>
            </a:r>
            <a:r>
              <a:rPr lang="en-US" altLang="en-US" baseline="-25000" dirty="0" err="1"/>
              <a:t>top</a:t>
            </a:r>
            <a:r>
              <a:rPr lang="en-US" altLang="en-US" dirty="0"/>
              <a:t> = 172.2 ± 0.6(stat) ± 0.8(</a:t>
            </a:r>
            <a:r>
              <a:rPr lang="en-US" altLang="en-US" dirty="0" err="1"/>
              <a:t>syst</a:t>
            </a:r>
            <a:r>
              <a:rPr lang="en-US" altLang="en-US" dirty="0"/>
              <a:t>) GeV/c²</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53</a:t>
            </a:fld>
            <a:endParaRPr lang="en-US"/>
          </a:p>
        </p:txBody>
      </p:sp>
      <p:sp>
        <p:nvSpPr>
          <p:cNvPr id="5" name="TextBox 4"/>
          <p:cNvSpPr txBox="1"/>
          <p:nvPr/>
        </p:nvSpPr>
        <p:spPr>
          <a:xfrm>
            <a:off x="5960113" y="4712467"/>
            <a:ext cx="3564887" cy="369332"/>
          </a:xfrm>
          <a:prstGeom prst="rect">
            <a:avLst/>
          </a:prstGeom>
          <a:noFill/>
        </p:spPr>
        <p:txBody>
          <a:bodyPr wrap="none" rtlCol="0">
            <a:spAutoFit/>
          </a:bodyPr>
          <a:lstStyle/>
          <a:p>
            <a:r>
              <a:rPr lang="en-US" dirty="0"/>
              <a:t>https://arxiv.org/pdf/1409.4906.pdf</a:t>
            </a:r>
          </a:p>
        </p:txBody>
      </p:sp>
      <p:sp>
        <p:nvSpPr>
          <p:cNvPr id="6" name="TextBox 5"/>
          <p:cNvSpPr txBox="1"/>
          <p:nvPr/>
        </p:nvSpPr>
        <p:spPr>
          <a:xfrm>
            <a:off x="1585935" y="2591318"/>
            <a:ext cx="1925511" cy="461665"/>
          </a:xfrm>
          <a:prstGeom prst="rect">
            <a:avLst/>
          </a:prstGeom>
          <a:noFill/>
        </p:spPr>
        <p:txBody>
          <a:bodyPr wrap="square" rtlCol="0">
            <a:spAutoFit/>
          </a:bodyPr>
          <a:lstStyle/>
          <a:p>
            <a:r>
              <a:rPr lang="en-US" sz="2400" b="1" dirty="0"/>
              <a:t>Single lepton</a:t>
            </a:r>
          </a:p>
        </p:txBody>
      </p:sp>
      <p:sp>
        <p:nvSpPr>
          <p:cNvPr id="7" name="TextBox 6"/>
          <p:cNvSpPr txBox="1"/>
          <p:nvPr/>
        </p:nvSpPr>
        <p:spPr>
          <a:xfrm>
            <a:off x="9151495" y="2679056"/>
            <a:ext cx="1813810" cy="461665"/>
          </a:xfrm>
          <a:prstGeom prst="rect">
            <a:avLst/>
          </a:prstGeom>
          <a:noFill/>
        </p:spPr>
        <p:txBody>
          <a:bodyPr wrap="square" rtlCol="0">
            <a:spAutoFit/>
          </a:bodyPr>
          <a:lstStyle/>
          <a:p>
            <a:r>
              <a:rPr lang="en-US" sz="2400" b="1" dirty="0"/>
              <a:t>All hadronic</a:t>
            </a:r>
          </a:p>
        </p:txBody>
      </p:sp>
    </p:spTree>
    <p:extLst>
      <p:ext uri="{BB962C8B-B14F-4D97-AF65-F5344CB8AC3E}">
        <p14:creationId xmlns:p14="http://schemas.microsoft.com/office/powerpoint/2010/main" val="75941246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Rectangle 2"/>
          <p:cNvSpPr>
            <a:spLocks noGrp="1" noChangeArrowheads="1"/>
          </p:cNvSpPr>
          <p:nvPr>
            <p:ph type="title"/>
          </p:nvPr>
        </p:nvSpPr>
        <p:spPr>
          <a:xfrm>
            <a:off x="1981200" y="152400"/>
            <a:ext cx="8229600" cy="762000"/>
          </a:xfrm>
          <a:ln>
            <a:solidFill>
              <a:srgbClr val="C00000"/>
            </a:solidFill>
            <a:miter lim="800000"/>
            <a:headEnd/>
            <a:tailEnd/>
          </a:ln>
        </p:spPr>
        <p:txBody>
          <a:bodyPr>
            <a:normAutofit fontScale="90000"/>
          </a:bodyPr>
          <a:lstStyle/>
          <a:p>
            <a:pPr algn="ctr" eaLnBrk="1" hangingPunct="1"/>
            <a:br>
              <a:rPr lang="en-US" altLang="en-US" sz="3600" dirty="0"/>
            </a:br>
            <a:r>
              <a:rPr lang="en-US" altLang="en-US" sz="3600" b="1" dirty="0"/>
              <a:t>B</a:t>
            </a:r>
            <a:r>
              <a:rPr lang="en-US" altLang="en-US" sz="3600" b="1" baseline="-25000" dirty="0"/>
              <a:t>s</a:t>
            </a:r>
            <a:r>
              <a:rPr lang="en-US" altLang="en-US" sz="3600" b="1" baseline="30000" dirty="0"/>
              <a:t>0</a:t>
            </a:r>
            <a:r>
              <a:rPr lang="en-US" altLang="en-US" sz="3600" b="1" dirty="0"/>
              <a:t> – B</a:t>
            </a:r>
            <a:r>
              <a:rPr lang="en-US" altLang="en-US" sz="3600" b="1" baseline="-25000" dirty="0"/>
              <a:t>s</a:t>
            </a:r>
            <a:r>
              <a:rPr lang="en-US" altLang="en-US" sz="3600" b="1" baseline="30000" dirty="0"/>
              <a:t>0</a:t>
            </a:r>
            <a:r>
              <a:rPr lang="en-US" altLang="en-US" sz="3600" b="1" dirty="0"/>
              <a:t> mixing</a:t>
            </a:r>
            <a:br>
              <a:rPr lang="en-US" altLang="en-US" sz="3600" dirty="0"/>
            </a:br>
            <a:endParaRPr lang="en-US" altLang="en-US" sz="3600" baseline="30000" dirty="0"/>
          </a:p>
        </p:txBody>
      </p:sp>
      <p:pic>
        <p:nvPicPr>
          <p:cNvPr id="52230" name="Picture 72" descr="all_unblind_ampscan_wsyst"/>
          <p:cNvPicPr>
            <a:picLocks noChangeAspect="1" noChangeArrowheads="1"/>
          </p:cNvPicPr>
          <p:nvPr/>
        </p:nvPicPr>
        <p:blipFill>
          <a:blip r:embed="rId3">
            <a:extLst>
              <a:ext uri="{28A0092B-C50C-407E-A947-70E740481C1C}">
                <a14:useLocalDpi xmlns:a14="http://schemas.microsoft.com/office/drawing/2010/main" val="0"/>
              </a:ext>
            </a:extLst>
          </a:blip>
          <a:srcRect b="5658"/>
          <a:stretch>
            <a:fillRect/>
          </a:stretch>
        </p:blipFill>
        <p:spPr bwMode="auto">
          <a:xfrm>
            <a:off x="5181601" y="1066800"/>
            <a:ext cx="5268913"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1" name="Text Box 74"/>
          <p:cNvSpPr txBox="1">
            <a:spLocks noChangeArrowheads="1"/>
          </p:cNvSpPr>
          <p:nvPr/>
        </p:nvSpPr>
        <p:spPr bwMode="auto">
          <a:xfrm>
            <a:off x="7848601" y="304800"/>
            <a:ext cx="24161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en-US" altLang="en-US" sz="1600">
                <a:latin typeface="Calibri" panose="020F0502020204030204" pitchFamily="34" charset="0"/>
              </a:rPr>
              <a:t>(PRL 97, 242003 2006)</a:t>
            </a:r>
          </a:p>
        </p:txBody>
      </p:sp>
      <p:sp>
        <p:nvSpPr>
          <p:cNvPr id="52232" name="Rectangle 79"/>
          <p:cNvSpPr>
            <a:spLocks noChangeArrowheads="1"/>
          </p:cNvSpPr>
          <p:nvPr/>
        </p:nvSpPr>
        <p:spPr bwMode="auto">
          <a:xfrm>
            <a:off x="2100470" y="4814886"/>
            <a:ext cx="8926513" cy="1447800"/>
          </a:xfrm>
          <a:prstGeom prst="rect">
            <a:avLst/>
          </a:prstGeom>
          <a:solidFill>
            <a:schemeClr val="bg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latin typeface="Calibri" panose="020F0502020204030204" pitchFamily="34" charset="0"/>
            </a:endParaRPr>
          </a:p>
        </p:txBody>
      </p:sp>
      <p:pic>
        <p:nvPicPr>
          <p:cNvPr id="52233" name="Picture 8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57600" y="5105401"/>
            <a:ext cx="57800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8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7600" y="5638800"/>
            <a:ext cx="5353050" cy="312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3601" y="228601"/>
            <a:ext cx="620713"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7" name="TextBox 25"/>
          <p:cNvSpPr txBox="1">
            <a:spLocks noChangeArrowheads="1"/>
          </p:cNvSpPr>
          <p:nvPr/>
        </p:nvSpPr>
        <p:spPr bwMode="auto">
          <a:xfrm>
            <a:off x="838201" y="2209801"/>
            <a:ext cx="4191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latin typeface="+mn-lt"/>
              </a:rPr>
              <a:t>87 fs </a:t>
            </a:r>
            <a:r>
              <a:rPr lang="en-US" altLang="en-US" sz="2400" b="1" dirty="0">
                <a:solidFill>
                  <a:srgbClr val="FF0000"/>
                </a:solidFill>
                <a:latin typeface="+mn-lt"/>
              </a:rPr>
              <a:t>(&lt; 30 </a:t>
            </a:r>
            <a:r>
              <a:rPr lang="el-GR" altLang="en-US" sz="2400" b="1" dirty="0">
                <a:solidFill>
                  <a:srgbClr val="FF0000"/>
                </a:solidFill>
                <a:latin typeface="+mn-lt"/>
              </a:rPr>
              <a:t>μ</a:t>
            </a:r>
            <a:r>
              <a:rPr lang="en-US" altLang="en-US" sz="2400" b="1" dirty="0">
                <a:solidFill>
                  <a:srgbClr val="FF0000"/>
                </a:solidFill>
                <a:latin typeface="+mn-lt"/>
              </a:rPr>
              <a:t>m, 0.4%) </a:t>
            </a:r>
            <a:r>
              <a:rPr lang="en-US" altLang="en-US" sz="2400" dirty="0">
                <a:latin typeface="+mn-lt"/>
              </a:rPr>
              <a:t>resolution for fully reconstructed states </a:t>
            </a:r>
          </a:p>
        </p:txBody>
      </p:sp>
      <p:cxnSp>
        <p:nvCxnSpPr>
          <p:cNvPr id="28" name="Straight Arrow Connector 27"/>
          <p:cNvCxnSpPr/>
          <p:nvPr/>
        </p:nvCxnSpPr>
        <p:spPr>
          <a:xfrm flipV="1">
            <a:off x="8057535" y="3124200"/>
            <a:ext cx="0" cy="38100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52239" name="Text Box 78"/>
          <p:cNvSpPr txBox="1">
            <a:spLocks noChangeArrowheads="1"/>
          </p:cNvSpPr>
          <p:nvPr/>
        </p:nvSpPr>
        <p:spPr bwMode="auto">
          <a:xfrm>
            <a:off x="6096001" y="3505200"/>
            <a:ext cx="251459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a:solidFill>
                  <a:srgbClr val="3333FF"/>
                </a:solidFill>
                <a:latin typeface="Calibri" panose="020F0502020204030204" pitchFamily="34" charset="0"/>
              </a:rPr>
              <a:t>      5.4</a:t>
            </a:r>
            <a:r>
              <a:rPr lang="en-US" altLang="en-US" b="1" dirty="0">
                <a:solidFill>
                  <a:srgbClr val="3333FF"/>
                </a:solidFill>
                <a:latin typeface="Symbol" panose="05050102010706020507" pitchFamily="18" charset="2"/>
              </a:rPr>
              <a:t> s</a:t>
            </a:r>
            <a:r>
              <a:rPr lang="en-US" altLang="en-US" b="1" dirty="0">
                <a:solidFill>
                  <a:srgbClr val="3333FF"/>
                </a:solidFill>
                <a:latin typeface="Calibri" panose="020F0502020204030204" pitchFamily="34" charset="0"/>
              </a:rPr>
              <a:t> significance</a:t>
            </a:r>
          </a:p>
        </p:txBody>
      </p:sp>
      <p:sp>
        <p:nvSpPr>
          <p:cNvPr id="52240" name="TextBox 16"/>
          <p:cNvSpPr txBox="1">
            <a:spLocks noChangeArrowheads="1"/>
          </p:cNvSpPr>
          <p:nvPr/>
        </p:nvSpPr>
        <p:spPr bwMode="auto">
          <a:xfrm>
            <a:off x="5562601" y="152400"/>
            <a:ext cx="441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t>__</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54</a:t>
            </a:fld>
            <a:endParaRPr lang="en-US"/>
          </a:p>
        </p:txBody>
      </p:sp>
    </p:spTree>
    <p:extLst>
      <p:ext uri="{BB962C8B-B14F-4D97-AF65-F5344CB8AC3E}">
        <p14:creationId xmlns:p14="http://schemas.microsoft.com/office/powerpoint/2010/main" val="1637613388"/>
      </p:ext>
    </p:extLst>
  </p:cSld>
  <p:clrMapOvr>
    <a:masterClrMapping/>
  </p:clrMapOvr>
  <p:transition advTm="15"/>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Another major contribution of Italians at </a:t>
            </a:r>
            <a:r>
              <a:rPr lang="en-US" sz="3600" b="1" dirty="0" err="1"/>
              <a:t>Fermilab</a:t>
            </a:r>
            <a:br>
              <a:rPr lang="en-US" sz="3600" b="1" dirty="0"/>
            </a:br>
            <a:r>
              <a:rPr lang="en-US" sz="2000" b="1" dirty="0"/>
              <a:t>(courtesy of Peter </a:t>
            </a:r>
            <a:r>
              <a:rPr lang="en-US" sz="2000" b="1" dirty="0" err="1"/>
              <a:t>Garbincius</a:t>
            </a:r>
            <a:r>
              <a:rPr lang="en-US" sz="2000" b="1" dirty="0"/>
              <a:t>)</a:t>
            </a:r>
          </a:p>
        </p:txBody>
      </p:sp>
      <p:sp>
        <p:nvSpPr>
          <p:cNvPr id="3" name="Date Placeholder 2"/>
          <p:cNvSpPr>
            <a:spLocks noGrp="1"/>
          </p:cNvSpPr>
          <p:nvPr>
            <p:ph type="dt" sz="half" idx="10"/>
          </p:nvPr>
        </p:nvSpPr>
        <p:spPr/>
        <p:txBody>
          <a:bodyPr/>
          <a:lstStyle/>
          <a:p>
            <a:r>
              <a:rPr lang="en-US"/>
              <a:t>5/03/2017</a:t>
            </a:r>
          </a:p>
        </p:txBody>
      </p:sp>
      <p:sp>
        <p:nvSpPr>
          <p:cNvPr id="4" name="Footer Placeholder 3"/>
          <p:cNvSpPr>
            <a:spLocks noGrp="1"/>
          </p:cNvSpPr>
          <p:nvPr>
            <p:ph type="ftr" sz="quarter" idx="11"/>
          </p:nvPr>
        </p:nvSpPr>
        <p:spPr/>
        <p:txBody>
          <a:bodyPr/>
          <a:lstStyle/>
          <a:p>
            <a:r>
              <a:rPr lang="en-US" dirty="0" err="1"/>
              <a:t>giorgiob</a:t>
            </a:r>
            <a:r>
              <a:rPr lang="en-US" dirty="0"/>
              <a:t>, </a:t>
            </a:r>
            <a:r>
              <a:rPr lang="en-US" dirty="0" err="1"/>
              <a:t>Fermilab</a:t>
            </a:r>
            <a:r>
              <a:rPr lang="en-US" dirty="0"/>
              <a:t>, May 3, 2017</a:t>
            </a:r>
          </a:p>
        </p:txBody>
      </p:sp>
      <p:sp>
        <p:nvSpPr>
          <p:cNvPr id="5" name="Slide Number Placeholder 4"/>
          <p:cNvSpPr>
            <a:spLocks noGrp="1"/>
          </p:cNvSpPr>
          <p:nvPr>
            <p:ph type="sldNum" sz="quarter" idx="12"/>
          </p:nvPr>
        </p:nvSpPr>
        <p:spPr/>
        <p:txBody>
          <a:bodyPr/>
          <a:lstStyle/>
          <a:p>
            <a:fld id="{77153CBE-5162-4F78-9FBF-15C7D8D8BF7B}" type="slidenum">
              <a:rPr lang="en-US" smtClean="0"/>
              <a:t>55</a:t>
            </a:fld>
            <a:endParaRPr lang="en-US" dirty="0"/>
          </a:p>
        </p:txBody>
      </p:sp>
      <p:sp>
        <p:nvSpPr>
          <p:cNvPr id="6" name="Rectangle 5"/>
          <p:cNvSpPr/>
          <p:nvPr/>
        </p:nvSpPr>
        <p:spPr>
          <a:xfrm>
            <a:off x="838200" y="1942743"/>
            <a:ext cx="10707328" cy="3785652"/>
          </a:xfrm>
          <a:prstGeom prst="rect">
            <a:avLst/>
          </a:prstGeom>
        </p:spPr>
        <p:txBody>
          <a:bodyPr wrap="square">
            <a:spAutoFit/>
          </a:bodyPr>
          <a:lstStyle/>
          <a:p>
            <a:r>
              <a:rPr lang="en-US" sz="2400" dirty="0"/>
              <a:t>Italian collaborators in the E687-E831 (“FOCUS” ) Charm photoproduction experiment contributed the silicon </a:t>
            </a:r>
            <a:r>
              <a:rPr lang="en-US" sz="2400" dirty="0" err="1"/>
              <a:t>microstrip</a:t>
            </a:r>
            <a:r>
              <a:rPr lang="en-US" sz="2400" dirty="0"/>
              <a:t> vertex detector and readout, which were essential for the experiment.</a:t>
            </a:r>
          </a:p>
          <a:p>
            <a:endParaRPr lang="en-US" sz="2400" dirty="0"/>
          </a:p>
          <a:p>
            <a:pPr marL="457200" indent="-457200">
              <a:buAutoNum type="arabicParenR"/>
            </a:pPr>
            <a:r>
              <a:rPr lang="en-US" sz="2400" b="1" dirty="0"/>
              <a:t>Bologna: </a:t>
            </a:r>
            <a:r>
              <a:rPr lang="en-US" sz="2400" dirty="0" err="1"/>
              <a:t>Pierluigi</a:t>
            </a:r>
            <a:r>
              <a:rPr lang="en-US" sz="2400" dirty="0"/>
              <a:t> </a:t>
            </a:r>
            <a:r>
              <a:rPr lang="en-US" sz="2400" dirty="0" err="1"/>
              <a:t>Frabetti</a:t>
            </a:r>
            <a:r>
              <a:rPr lang="en-US" sz="2400" dirty="0"/>
              <a:t>.</a:t>
            </a:r>
          </a:p>
          <a:p>
            <a:pPr marL="457200" indent="-457200">
              <a:buAutoNum type="arabicParenR"/>
            </a:pPr>
            <a:r>
              <a:rPr lang="en-US" sz="2400" b="1" dirty="0" err="1"/>
              <a:t>Frascati</a:t>
            </a:r>
            <a:r>
              <a:rPr lang="en-US" sz="2400" b="1" dirty="0"/>
              <a:t>: </a:t>
            </a:r>
            <a:r>
              <a:rPr lang="en-US" sz="2400" dirty="0"/>
              <a:t>Adriano </a:t>
            </a:r>
            <a:r>
              <a:rPr lang="en-US" sz="2400" dirty="0" err="1"/>
              <a:t>Zallo</a:t>
            </a:r>
            <a:r>
              <a:rPr lang="en-US" sz="2400" dirty="0"/>
              <a:t>, Franco </a:t>
            </a:r>
            <a:r>
              <a:rPr lang="en-US" sz="2400" dirty="0" err="1"/>
              <a:t>Fabbri</a:t>
            </a:r>
            <a:r>
              <a:rPr lang="en-US" sz="2400" dirty="0"/>
              <a:t>, Stefano Bianco</a:t>
            </a:r>
          </a:p>
          <a:p>
            <a:r>
              <a:rPr lang="en-US" sz="2400" b="1" dirty="0"/>
              <a:t>3)   Milano: </a:t>
            </a:r>
            <a:r>
              <a:rPr lang="en-US" sz="2400" dirty="0"/>
              <a:t>Angela Sala, Daniele </a:t>
            </a:r>
            <a:r>
              <a:rPr lang="en-US" sz="2400" dirty="0" err="1"/>
              <a:t>Pedrini</a:t>
            </a:r>
            <a:r>
              <a:rPr lang="en-US" sz="2400" dirty="0"/>
              <a:t>, Dario </a:t>
            </a:r>
            <a:r>
              <a:rPr lang="en-US" sz="2400" dirty="0" err="1"/>
              <a:t>Menasce</a:t>
            </a:r>
            <a:r>
              <a:rPr lang="en-US" sz="2400" dirty="0"/>
              <a:t>, Donatella </a:t>
            </a:r>
            <a:r>
              <a:rPr lang="en-US" sz="2400" dirty="0" err="1"/>
              <a:t>Torretta</a:t>
            </a:r>
            <a:r>
              <a:rPr lang="en-US" sz="2400" dirty="0"/>
              <a:t>, </a:t>
            </a:r>
            <a:r>
              <a:rPr lang="en-US" sz="2400" dirty="0" err="1"/>
              <a:t>Gianpaolo</a:t>
            </a:r>
            <a:r>
              <a:rPr lang="en-US" sz="2400" dirty="0"/>
              <a:t> Bellini, Laura </a:t>
            </a:r>
            <a:r>
              <a:rPr lang="en-US" sz="2400" dirty="0" err="1"/>
              <a:t>Perasso</a:t>
            </a:r>
            <a:r>
              <a:rPr lang="en-US" sz="2400" dirty="0"/>
              <a:t>, Luigi </a:t>
            </a:r>
            <a:r>
              <a:rPr lang="en-US" sz="2400" dirty="0" err="1"/>
              <a:t>Moroni</a:t>
            </a:r>
            <a:r>
              <a:rPr lang="en-US" sz="2400" dirty="0"/>
              <a:t>, Mariella Di </a:t>
            </a:r>
            <a:r>
              <a:rPr lang="en-US" sz="2400" dirty="0" err="1"/>
              <a:t>Corato</a:t>
            </a:r>
            <a:r>
              <a:rPr lang="en-US" sz="2400" dirty="0"/>
              <a:t>, Margherita </a:t>
            </a:r>
            <a:r>
              <a:rPr lang="en-US" sz="2400" dirty="0" err="1"/>
              <a:t>Vittone</a:t>
            </a:r>
            <a:r>
              <a:rPr lang="en-US" sz="2400" dirty="0"/>
              <a:t>, Sandra </a:t>
            </a:r>
            <a:r>
              <a:rPr lang="en-US" sz="2400" dirty="0" err="1"/>
              <a:t>Malvezzi</a:t>
            </a:r>
            <a:r>
              <a:rPr lang="en-US" sz="2400" dirty="0"/>
              <a:t>, </a:t>
            </a:r>
            <a:r>
              <a:rPr lang="en-US" sz="2400" dirty="0" err="1"/>
              <a:t>Silvano</a:t>
            </a:r>
            <a:r>
              <a:rPr lang="en-US" sz="2400" dirty="0"/>
              <a:t> Sala</a:t>
            </a:r>
          </a:p>
          <a:p>
            <a:r>
              <a:rPr lang="en-US" sz="2400" b="1" dirty="0"/>
              <a:t>4)   Pavia: </a:t>
            </a:r>
            <a:r>
              <a:rPr lang="en-US" sz="2400" dirty="0"/>
              <a:t>Gianluca Boca, Sergio </a:t>
            </a:r>
            <a:r>
              <a:rPr lang="en-US" sz="2400" dirty="0" err="1"/>
              <a:t>Ratti</a:t>
            </a:r>
            <a:r>
              <a:rPr lang="en-US" sz="2400" dirty="0"/>
              <a:t>. </a:t>
            </a:r>
          </a:p>
        </p:txBody>
      </p:sp>
    </p:spTree>
    <p:extLst>
      <p:ext uri="{BB962C8B-B14F-4D97-AF65-F5344CB8AC3E}">
        <p14:creationId xmlns:p14="http://schemas.microsoft.com/office/powerpoint/2010/main" val="35244443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a:ln>
            <a:solidFill>
              <a:srgbClr val="C00000"/>
            </a:solidFill>
            <a:miter lim="800000"/>
            <a:headEnd/>
            <a:tailEnd/>
          </a:ln>
        </p:spPr>
        <p:txBody>
          <a:bodyPr/>
          <a:lstStyle/>
          <a:p>
            <a:pPr algn="ctr"/>
            <a:r>
              <a:rPr lang="en-US" altLang="en-US" sz="3600" b="1" dirty="0"/>
              <a:t>Beauty-baryons observed by CDF </a:t>
            </a:r>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7411" y="2057054"/>
            <a:ext cx="4633370" cy="4481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p:cNvSpPr txBox="1">
            <a:spLocks noChangeArrowheads="1"/>
          </p:cNvSpPr>
          <p:nvPr/>
        </p:nvSpPr>
        <p:spPr bwMode="auto">
          <a:xfrm>
            <a:off x="4223443" y="5784413"/>
            <a:ext cx="1557338" cy="369888"/>
          </a:xfrm>
          <a:prstGeom prst="rect">
            <a:avLst/>
          </a:prstGeom>
          <a:noFill/>
          <a:ln w="9525">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t>last observed</a:t>
            </a:r>
          </a:p>
        </p:txBody>
      </p:sp>
      <p:sp>
        <p:nvSpPr>
          <p:cNvPr id="7" name="Slide Number Placeholder 6"/>
          <p:cNvSpPr>
            <a:spLocks noGrp="1"/>
          </p:cNvSpPr>
          <p:nvPr>
            <p:ph type="sldNum" sz="quarter" idx="12"/>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8BBC680-B1F2-4886-96D7-49051A919F91}" type="slidenum">
              <a:rPr lang="en-US" altLang="en-US">
                <a:solidFill>
                  <a:srgbClr val="898989"/>
                </a:solidFill>
                <a:latin typeface="Calibri" panose="020F0502020204030204" pitchFamily="34" charset="0"/>
              </a:rPr>
              <a:pPr eaLnBrk="1" hangingPunct="1"/>
              <a:t>56</a:t>
            </a:fld>
            <a:endParaRPr lang="en-US" altLang="en-US">
              <a:solidFill>
                <a:srgbClr val="898989"/>
              </a:solidFill>
              <a:latin typeface="Calibri" panose="020F0502020204030204" pitchFamily="34" charset="0"/>
            </a:endParaRPr>
          </a:p>
        </p:txBody>
      </p:sp>
      <p:pic>
        <p:nvPicPr>
          <p:cNvPr id="54280"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2957" y="2185353"/>
            <a:ext cx="4968633" cy="2021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9657" y="752169"/>
            <a:ext cx="620149" cy="562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Tree>
    <p:extLst>
      <p:ext uri="{BB962C8B-B14F-4D97-AF65-F5344CB8AC3E}">
        <p14:creationId xmlns:p14="http://schemas.microsoft.com/office/powerpoint/2010/main" val="38705846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Evidence for a Higgs boson at the Tevatron</a:t>
            </a:r>
            <a:br>
              <a:rPr lang="en-US" sz="3600" b="1" dirty="0"/>
            </a:br>
            <a:r>
              <a:rPr lang="en-US" sz="2800" b="1" dirty="0"/>
              <a:t>(contributed primarily by H → b-</a:t>
            </a:r>
            <a:r>
              <a:rPr lang="en-US" sz="2800" b="1" dirty="0" err="1"/>
              <a:t>bbar</a:t>
            </a:r>
            <a:r>
              <a:rPr lang="en-US" sz="2800" b="1" dirty="0"/>
              <a:t>) </a:t>
            </a:r>
          </a:p>
        </p:txBody>
      </p:sp>
      <p:sp>
        <p:nvSpPr>
          <p:cNvPr id="3" name="Slide Number Placeholder 2"/>
          <p:cNvSpPr>
            <a:spLocks noGrp="1"/>
          </p:cNvSpPr>
          <p:nvPr>
            <p:ph type="sldNum" sz="quarter" idx="12"/>
          </p:nvPr>
        </p:nvSpPr>
        <p:spPr/>
        <p:txBody>
          <a:bodyPr/>
          <a:lstStyle/>
          <a:p>
            <a:fld id="{77153CBE-5162-4F78-9FBF-15C7D8D8BF7B}" type="slidenum">
              <a:rPr lang="en-US" smtClean="0"/>
              <a:t>57</a:t>
            </a:fld>
            <a:endParaRPr lang="en-US"/>
          </a:p>
        </p:txBody>
      </p:sp>
      <p:graphicFrame>
        <p:nvGraphicFramePr>
          <p:cNvPr id="4" name="Object 3"/>
          <p:cNvGraphicFramePr>
            <a:graphicFrameLocks noChangeAspect="1"/>
          </p:cNvGraphicFramePr>
          <p:nvPr>
            <p:extLst>
              <p:ext uri="{D42A27DB-BD31-4B8C-83A1-F6EECF244321}">
                <p14:modId xmlns:p14="http://schemas.microsoft.com/office/powerpoint/2010/main" val="3227328708"/>
              </p:ext>
            </p:extLst>
          </p:nvPr>
        </p:nvGraphicFramePr>
        <p:xfrm>
          <a:off x="2496074" y="1888943"/>
          <a:ext cx="6114525" cy="4659342"/>
        </p:xfrm>
        <a:graphic>
          <a:graphicData uri="http://schemas.openxmlformats.org/presentationml/2006/ole">
            <mc:AlternateContent xmlns:mc="http://schemas.openxmlformats.org/markup-compatibility/2006">
              <mc:Choice xmlns:v="urn:schemas-microsoft-com:vml" Requires="v">
                <p:oleObj spid="_x0000_s22571" name="Acrobat Document" r:id="rId3" imgW="4229006" imgH="3223098" progId="Acrobat.Document.11">
                  <p:embed/>
                </p:oleObj>
              </mc:Choice>
              <mc:Fallback>
                <p:oleObj name="Acrobat Document" r:id="rId3" imgW="4229006" imgH="3223098" progId="Acrobat.Document.11">
                  <p:embed/>
                  <p:pic>
                    <p:nvPicPr>
                      <p:cNvPr id="4" name="Object 3"/>
                      <p:cNvPicPr/>
                      <p:nvPr/>
                    </p:nvPicPr>
                    <p:blipFill>
                      <a:blip r:embed="rId4"/>
                      <a:stretch>
                        <a:fillRect/>
                      </a:stretch>
                    </p:blipFill>
                    <p:spPr>
                      <a:xfrm>
                        <a:off x="2496074" y="1888943"/>
                        <a:ext cx="6114525" cy="4659342"/>
                      </a:xfrm>
                      <a:prstGeom prst="rect">
                        <a:avLst/>
                      </a:prstGeom>
                    </p:spPr>
                  </p:pic>
                </p:oleObj>
              </mc:Fallback>
            </mc:AlternateContent>
          </a:graphicData>
        </a:graphic>
      </p:graphicFrame>
      <p:sp>
        <p:nvSpPr>
          <p:cNvPr id="5" name="Date Placeholder 4"/>
          <p:cNvSpPr>
            <a:spLocks noGrp="1"/>
          </p:cNvSpPr>
          <p:nvPr>
            <p:ph type="dt" sz="half" idx="10"/>
          </p:nvPr>
        </p:nvSpPr>
        <p:spPr/>
        <p:txBody>
          <a:bodyPr/>
          <a:lstStyle/>
          <a:p>
            <a:r>
              <a:rPr lang="en-US"/>
              <a:t>5/03/2017</a:t>
            </a:r>
          </a:p>
        </p:txBody>
      </p:sp>
      <p:sp>
        <p:nvSpPr>
          <p:cNvPr id="6" name="Footer Placeholder 5"/>
          <p:cNvSpPr>
            <a:spLocks noGrp="1"/>
          </p:cNvSpPr>
          <p:nvPr>
            <p:ph type="ftr" sz="quarter" idx="11"/>
          </p:nvPr>
        </p:nvSpPr>
        <p:spPr/>
        <p:txBody>
          <a:bodyPr/>
          <a:lstStyle/>
          <a:p>
            <a:r>
              <a:rPr lang="en-US"/>
              <a:t>giorgiob, Fermilab, May 3, 2017</a:t>
            </a:r>
          </a:p>
        </p:txBody>
      </p:sp>
    </p:spTree>
    <p:extLst>
      <p:ext uri="{BB962C8B-B14F-4D97-AF65-F5344CB8AC3E}">
        <p14:creationId xmlns:p14="http://schemas.microsoft.com/office/powerpoint/2010/main" val="220199397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21009"/>
            <a:ext cx="9144000" cy="765339"/>
          </a:xfrm>
          <a:ln>
            <a:solidFill>
              <a:srgbClr val="FF0000"/>
            </a:solidFill>
          </a:ln>
        </p:spPr>
        <p:txBody>
          <a:bodyPr>
            <a:normAutofit/>
          </a:bodyPr>
          <a:lstStyle/>
          <a:p>
            <a:r>
              <a:rPr lang="en-US" sz="3600" b="1" dirty="0"/>
              <a:t>699 published CDF papers (1988-2016)</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8956" y="1849395"/>
            <a:ext cx="6474542" cy="4041157"/>
          </a:xfrm>
          <a:prstGeom prst="rect">
            <a:avLst/>
          </a:prstGeom>
        </p:spPr>
      </p:pic>
      <p:sp>
        <p:nvSpPr>
          <p:cNvPr id="7" name="TextBox 6"/>
          <p:cNvSpPr txBox="1"/>
          <p:nvPr/>
        </p:nvSpPr>
        <p:spPr>
          <a:xfrm>
            <a:off x="2988895" y="5783609"/>
            <a:ext cx="8205067" cy="523220"/>
          </a:xfrm>
          <a:prstGeom prst="rect">
            <a:avLst/>
          </a:prstGeom>
          <a:noFill/>
        </p:spPr>
        <p:txBody>
          <a:bodyPr wrap="none" rtlCol="0">
            <a:spAutoFit/>
          </a:bodyPr>
          <a:lstStyle/>
          <a:p>
            <a:r>
              <a:rPr lang="en-US" sz="2800" dirty="0"/>
              <a:t>Also 99 papers published in NIM,  with 6168 citations</a:t>
            </a:r>
          </a:p>
        </p:txBody>
      </p:sp>
    </p:spTree>
    <p:extLst>
      <p:ext uri="{BB962C8B-B14F-4D97-AF65-F5344CB8AC3E}">
        <p14:creationId xmlns:p14="http://schemas.microsoft.com/office/powerpoint/2010/main" val="72607195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Close to 56.000 citations of CDF papers as of April 2017</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106561" y="1897872"/>
            <a:ext cx="7435645" cy="4641040"/>
          </a:xfrm>
        </p:spPr>
      </p:pic>
      <p:sp>
        <p:nvSpPr>
          <p:cNvPr id="4" name="Date Placeholder 3"/>
          <p:cNvSpPr>
            <a:spLocks noGrp="1"/>
          </p:cNvSpPr>
          <p:nvPr>
            <p:ph type="dt" sz="half" idx="10"/>
          </p:nvPr>
        </p:nvSpPr>
        <p:spPr/>
        <p:txBody>
          <a:bodyPr/>
          <a:lstStyle/>
          <a:p>
            <a:r>
              <a:rPr lang="en-US"/>
              <a:t>5/03/2017</a:t>
            </a:r>
          </a:p>
        </p:txBody>
      </p:sp>
      <p:sp>
        <p:nvSpPr>
          <p:cNvPr id="6" name="Footer Placeholder 5"/>
          <p:cNvSpPr>
            <a:spLocks noGrp="1"/>
          </p:cNvSpPr>
          <p:nvPr>
            <p:ph type="ftr" sz="quarter" idx="11"/>
          </p:nvPr>
        </p:nvSpPr>
        <p:spPr/>
        <p:txBody>
          <a:bodyPr/>
          <a:lstStyle/>
          <a:p>
            <a:r>
              <a:rPr lang="en-US"/>
              <a:t>giorgiob, Fermilab, May 3, 2017</a:t>
            </a:r>
          </a:p>
        </p:txBody>
      </p:sp>
      <p:sp>
        <p:nvSpPr>
          <p:cNvPr id="7" name="Slide Number Placeholder 6"/>
          <p:cNvSpPr>
            <a:spLocks noGrp="1"/>
          </p:cNvSpPr>
          <p:nvPr>
            <p:ph type="sldNum" sz="quarter" idx="12"/>
          </p:nvPr>
        </p:nvSpPr>
        <p:spPr/>
        <p:txBody>
          <a:bodyPr/>
          <a:lstStyle/>
          <a:p>
            <a:fld id="{77153CBE-5162-4F78-9FBF-15C7D8D8BF7B}" type="slidenum">
              <a:rPr lang="en-US" smtClean="0"/>
              <a:t>59</a:t>
            </a:fld>
            <a:endParaRPr lang="en-US"/>
          </a:p>
        </p:txBody>
      </p:sp>
    </p:spTree>
    <p:extLst>
      <p:ext uri="{BB962C8B-B14F-4D97-AF65-F5344CB8AC3E}">
        <p14:creationId xmlns:p14="http://schemas.microsoft.com/office/powerpoint/2010/main" val="9136705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Rectangle 2"/>
          <p:cNvSpPr>
            <a:spLocks noGrp="1" noChangeArrowheads="1"/>
          </p:cNvSpPr>
          <p:nvPr>
            <p:ph type="title"/>
          </p:nvPr>
        </p:nvSpPr>
        <p:spPr/>
        <p:txBody>
          <a:bodyPr/>
          <a:lstStyle/>
          <a:p>
            <a:r>
              <a:rPr lang="en-US" altLang="en-US"/>
              <a:t>                            CDF1 detector</a:t>
            </a:r>
            <a:endParaRPr lang="it-IT" altLang="en-US" dirty="0"/>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pPr/>
              <a:t>6</a:t>
            </a:fld>
            <a:endParaRPr lang="en-US"/>
          </a:p>
        </p:txBody>
      </p:sp>
      <p:pic>
        <p:nvPicPr>
          <p:cNvPr id="21508" name="Picture 3" descr="\\cdfserver1\CDFUsers\giorgiob\CDF1 artist view by Toronto.t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1524001"/>
            <a:ext cx="8382000"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72036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637 </a:t>
            </a:r>
            <a:r>
              <a:rPr lang="en-US" sz="3600" b="1" dirty="0" err="1"/>
              <a:t>Ph.D`s</a:t>
            </a:r>
            <a:r>
              <a:rPr lang="en-US" sz="3600" b="1" dirty="0"/>
              <a:t> earned with CDF (May 1, 2017) </a:t>
            </a:r>
          </a:p>
        </p:txBody>
      </p:sp>
      <p:sp>
        <p:nvSpPr>
          <p:cNvPr id="5" name="Date Placeholder 4"/>
          <p:cNvSpPr>
            <a:spLocks noGrp="1"/>
          </p:cNvSpPr>
          <p:nvPr>
            <p:ph type="dt" sz="half" idx="10"/>
          </p:nvPr>
        </p:nvSpPr>
        <p:spPr/>
        <p:txBody>
          <a:bodyPr/>
          <a:lstStyle/>
          <a:p>
            <a:r>
              <a:rPr lang="en-US"/>
              <a:t>5/03/2017</a:t>
            </a:r>
          </a:p>
        </p:txBody>
      </p:sp>
      <p:sp>
        <p:nvSpPr>
          <p:cNvPr id="6" name="Footer Placeholder 5"/>
          <p:cNvSpPr>
            <a:spLocks noGrp="1"/>
          </p:cNvSpPr>
          <p:nvPr>
            <p:ph type="ftr" sz="quarter" idx="11"/>
          </p:nvPr>
        </p:nvSpPr>
        <p:spPr/>
        <p:txBody>
          <a:bodyPr/>
          <a:lstStyle/>
          <a:p>
            <a:r>
              <a:rPr lang="en-US" dirty="0" err="1"/>
              <a:t>giorgiob</a:t>
            </a:r>
            <a:r>
              <a:rPr lang="en-US" dirty="0"/>
              <a:t>, </a:t>
            </a:r>
            <a:r>
              <a:rPr lang="en-US" dirty="0" err="1"/>
              <a:t>Fermilab</a:t>
            </a:r>
            <a:r>
              <a:rPr lang="en-US" dirty="0"/>
              <a:t>, May 3, 2017</a:t>
            </a:r>
          </a:p>
        </p:txBody>
      </p:sp>
      <p:sp>
        <p:nvSpPr>
          <p:cNvPr id="7" name="Slide Number Placeholder 6"/>
          <p:cNvSpPr>
            <a:spLocks noGrp="1"/>
          </p:cNvSpPr>
          <p:nvPr>
            <p:ph type="sldNum" sz="quarter" idx="12"/>
          </p:nvPr>
        </p:nvSpPr>
        <p:spPr/>
        <p:txBody>
          <a:bodyPr/>
          <a:lstStyle/>
          <a:p>
            <a:fld id="{77153CBE-5162-4F78-9FBF-15C7D8D8BF7B}" type="slidenum">
              <a:rPr lang="en-US" smtClean="0"/>
              <a:t>60</a:t>
            </a:fld>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30083" y="1945178"/>
            <a:ext cx="6472666" cy="4039986"/>
          </a:xfrm>
          <a:prstGeom prst="rect">
            <a:avLst/>
          </a:prstGeom>
        </p:spPr>
      </p:pic>
    </p:spTree>
    <p:extLst>
      <p:ext uri="{BB962C8B-B14F-4D97-AF65-F5344CB8AC3E}">
        <p14:creationId xmlns:p14="http://schemas.microsoft.com/office/powerpoint/2010/main" val="21725882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68 </a:t>
            </a:r>
            <a:r>
              <a:rPr lang="en-US" sz="3600" b="1" dirty="0" err="1"/>
              <a:t>Ph.D`s</a:t>
            </a:r>
            <a:r>
              <a:rPr lang="en-US" sz="3600" b="1" dirty="0"/>
              <a:t> earned by Italians (April 2017)</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9537" y="1961932"/>
            <a:ext cx="5676900" cy="3543300"/>
          </a:xfrm>
          <a:prstGeom prst="rect">
            <a:avLst/>
          </a:prstGeom>
        </p:spPr>
      </p:pic>
      <p:sp>
        <p:nvSpPr>
          <p:cNvPr id="3" name="TextBox 2"/>
          <p:cNvSpPr txBox="1"/>
          <p:nvPr/>
        </p:nvSpPr>
        <p:spPr>
          <a:xfrm>
            <a:off x="6766437" y="2261342"/>
            <a:ext cx="4041057" cy="2677656"/>
          </a:xfrm>
          <a:prstGeom prst="rect">
            <a:avLst/>
          </a:prstGeom>
          <a:noFill/>
        </p:spPr>
        <p:txBody>
          <a:bodyPr wrap="square" rtlCol="0">
            <a:spAutoFit/>
          </a:bodyPr>
          <a:lstStyle/>
          <a:p>
            <a:r>
              <a:rPr lang="en-US" sz="2800" dirty="0"/>
              <a:t>Pisa 25, </a:t>
            </a:r>
            <a:r>
              <a:rPr lang="en-US" sz="2800" dirty="0" err="1"/>
              <a:t>Padova</a:t>
            </a:r>
            <a:r>
              <a:rPr lang="en-US" sz="2800" dirty="0"/>
              <a:t> 15, Siena 8, Roma 4, Bologna 4, Trieste 3, Trento 2, </a:t>
            </a:r>
          </a:p>
          <a:p>
            <a:r>
              <a:rPr lang="en-US" sz="2800" dirty="0"/>
              <a:t>Udine 2, </a:t>
            </a:r>
            <a:r>
              <a:rPr lang="en-US" sz="2800" dirty="0" err="1"/>
              <a:t>Cassino</a:t>
            </a:r>
            <a:r>
              <a:rPr lang="en-US" sz="2800" dirty="0"/>
              <a:t> 1, Firenze 1, Milano 1, Pavia 1, Torino 1</a:t>
            </a:r>
          </a:p>
        </p:txBody>
      </p:sp>
      <p:sp>
        <p:nvSpPr>
          <p:cNvPr id="6" name="Date Placeholder 5"/>
          <p:cNvSpPr>
            <a:spLocks noGrp="1"/>
          </p:cNvSpPr>
          <p:nvPr>
            <p:ph type="dt" sz="half" idx="10"/>
          </p:nvPr>
        </p:nvSpPr>
        <p:spPr/>
        <p:txBody>
          <a:bodyPr/>
          <a:lstStyle/>
          <a:p>
            <a:r>
              <a:rPr lang="en-US"/>
              <a:t>5/03/2017</a:t>
            </a:r>
          </a:p>
        </p:txBody>
      </p:sp>
      <p:sp>
        <p:nvSpPr>
          <p:cNvPr id="7" name="Footer Placeholder 6"/>
          <p:cNvSpPr>
            <a:spLocks noGrp="1"/>
          </p:cNvSpPr>
          <p:nvPr>
            <p:ph type="ftr" sz="quarter" idx="11"/>
          </p:nvPr>
        </p:nvSpPr>
        <p:spPr/>
        <p:txBody>
          <a:bodyPr/>
          <a:lstStyle/>
          <a:p>
            <a:r>
              <a:rPr lang="en-US"/>
              <a:t>giorgiob, Fermilab, May 3, 2017</a:t>
            </a:r>
          </a:p>
        </p:txBody>
      </p:sp>
      <p:sp>
        <p:nvSpPr>
          <p:cNvPr id="8" name="Slide Number Placeholder 7"/>
          <p:cNvSpPr>
            <a:spLocks noGrp="1"/>
          </p:cNvSpPr>
          <p:nvPr>
            <p:ph type="sldNum" sz="quarter" idx="12"/>
          </p:nvPr>
        </p:nvSpPr>
        <p:spPr/>
        <p:txBody>
          <a:bodyPr/>
          <a:lstStyle/>
          <a:p>
            <a:fld id="{77153CBE-5162-4F78-9FBF-15C7D8D8BF7B}" type="slidenum">
              <a:rPr lang="en-US" smtClean="0"/>
              <a:t>61</a:t>
            </a:fld>
            <a:endParaRPr lang="en-US"/>
          </a:p>
        </p:txBody>
      </p:sp>
    </p:spTree>
    <p:extLst>
      <p:ext uri="{BB962C8B-B14F-4D97-AF65-F5344CB8AC3E}">
        <p14:creationId xmlns:p14="http://schemas.microsoft.com/office/powerpoint/2010/main" val="33449523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Italian CDF Co-Spokespersons</a:t>
            </a:r>
          </a:p>
        </p:txBody>
      </p:sp>
      <p:sp>
        <p:nvSpPr>
          <p:cNvPr id="4" name="TextBox 3"/>
          <p:cNvSpPr txBox="1"/>
          <p:nvPr/>
        </p:nvSpPr>
        <p:spPr>
          <a:xfrm>
            <a:off x="3229897" y="2253804"/>
            <a:ext cx="4885889" cy="3539430"/>
          </a:xfrm>
          <a:prstGeom prst="rect">
            <a:avLst/>
          </a:prstGeom>
          <a:noFill/>
        </p:spPr>
        <p:txBody>
          <a:bodyPr wrap="none" rtlCol="0">
            <a:spAutoFit/>
          </a:bodyPr>
          <a:lstStyle/>
          <a:p>
            <a:r>
              <a:rPr lang="en-US" sz="3200" dirty="0"/>
              <a:t>1995 Giorgio Bellettini</a:t>
            </a:r>
          </a:p>
          <a:p>
            <a:r>
              <a:rPr lang="en-US" sz="3200" dirty="0"/>
              <a:t>1998-2000 Franco </a:t>
            </a:r>
            <a:r>
              <a:rPr lang="en-US" sz="3200" dirty="0" err="1"/>
              <a:t>Bedeschi</a:t>
            </a:r>
            <a:endParaRPr lang="en-US" sz="3200" dirty="0"/>
          </a:p>
          <a:p>
            <a:r>
              <a:rPr lang="en-US" sz="3200" dirty="0"/>
              <a:t>2002-2004 Luciano Ristori</a:t>
            </a:r>
          </a:p>
          <a:p>
            <a:r>
              <a:rPr lang="en-US" sz="3200" dirty="0"/>
              <a:t>2010 Giovanni Punzi</a:t>
            </a:r>
          </a:p>
          <a:p>
            <a:r>
              <a:rPr lang="en-US" sz="3200" dirty="0"/>
              <a:t>2012 Luciano Ristori</a:t>
            </a:r>
          </a:p>
          <a:p>
            <a:r>
              <a:rPr lang="en-US" sz="3200" dirty="0"/>
              <a:t>2015 Giorgio Bellettini</a:t>
            </a:r>
          </a:p>
          <a:p>
            <a:r>
              <a:rPr lang="en-US" sz="3200" dirty="0"/>
              <a:t>2017 Giorgio Chiarelli</a:t>
            </a:r>
          </a:p>
        </p:txBody>
      </p:sp>
      <p:sp>
        <p:nvSpPr>
          <p:cNvPr id="3" name="Date Placeholder 2"/>
          <p:cNvSpPr>
            <a:spLocks noGrp="1"/>
          </p:cNvSpPr>
          <p:nvPr>
            <p:ph type="dt" sz="half" idx="10"/>
          </p:nvPr>
        </p:nvSpPr>
        <p:spPr/>
        <p:txBody>
          <a:bodyPr/>
          <a:lstStyle/>
          <a:p>
            <a:r>
              <a:rPr lang="en-US"/>
              <a:t>5/03/2017</a:t>
            </a:r>
          </a:p>
        </p:txBody>
      </p:sp>
      <p:sp>
        <p:nvSpPr>
          <p:cNvPr id="5" name="Footer Placeholder 4"/>
          <p:cNvSpPr>
            <a:spLocks noGrp="1"/>
          </p:cNvSpPr>
          <p:nvPr>
            <p:ph type="ftr" sz="quarter" idx="11"/>
          </p:nvPr>
        </p:nvSpPr>
        <p:spPr/>
        <p:txBody>
          <a:bodyPr/>
          <a:lstStyle/>
          <a:p>
            <a:r>
              <a:rPr lang="en-US"/>
              <a:t>giorgiob, Fermilab, May 3, 2017</a:t>
            </a:r>
          </a:p>
        </p:txBody>
      </p:sp>
      <p:sp>
        <p:nvSpPr>
          <p:cNvPr id="6" name="Slide Number Placeholder 5"/>
          <p:cNvSpPr>
            <a:spLocks noGrp="1"/>
          </p:cNvSpPr>
          <p:nvPr>
            <p:ph type="sldNum" sz="quarter" idx="12"/>
          </p:nvPr>
        </p:nvSpPr>
        <p:spPr/>
        <p:txBody>
          <a:bodyPr/>
          <a:lstStyle/>
          <a:p>
            <a:fld id="{77153CBE-5162-4F78-9FBF-15C7D8D8BF7B}" type="slidenum">
              <a:rPr lang="en-US" smtClean="0"/>
              <a:t>62</a:t>
            </a:fld>
            <a:endParaRPr lang="en-US"/>
          </a:p>
        </p:txBody>
      </p:sp>
    </p:spTree>
    <p:extLst>
      <p:ext uri="{BB962C8B-B14F-4D97-AF65-F5344CB8AC3E}">
        <p14:creationId xmlns:p14="http://schemas.microsoft.com/office/powerpoint/2010/main" val="6806516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The CDF Collaboration in May 2017</a:t>
            </a:r>
          </a:p>
        </p:txBody>
      </p:sp>
      <p:sp>
        <p:nvSpPr>
          <p:cNvPr id="3" name="Slide Number Placeholder 2"/>
          <p:cNvSpPr>
            <a:spLocks noGrp="1"/>
          </p:cNvSpPr>
          <p:nvPr>
            <p:ph type="sldNum" sz="quarter" idx="12"/>
          </p:nvPr>
        </p:nvSpPr>
        <p:spPr/>
        <p:txBody>
          <a:bodyPr/>
          <a:lstStyle/>
          <a:p>
            <a:fld id="{77153CBE-5162-4F78-9FBF-15C7D8D8BF7B}" type="slidenum">
              <a:rPr lang="en-US" smtClean="0"/>
              <a:t>63</a:t>
            </a:fld>
            <a:endParaRPr lang="en-US"/>
          </a:p>
        </p:txBody>
      </p:sp>
      <p:sp>
        <p:nvSpPr>
          <p:cNvPr id="4" name="Date Placeholder 3"/>
          <p:cNvSpPr>
            <a:spLocks noGrp="1"/>
          </p:cNvSpPr>
          <p:nvPr>
            <p:ph type="dt" sz="half" idx="10"/>
          </p:nvPr>
        </p:nvSpPr>
        <p:spPr/>
        <p:txBody>
          <a:bodyPr/>
          <a:lstStyle/>
          <a:p>
            <a:r>
              <a:rPr lang="en-US"/>
              <a:t>5/03/2017</a:t>
            </a:r>
          </a:p>
        </p:txBody>
      </p:sp>
      <p:sp>
        <p:nvSpPr>
          <p:cNvPr id="5" name="Footer Placeholder 4"/>
          <p:cNvSpPr>
            <a:spLocks noGrp="1"/>
          </p:cNvSpPr>
          <p:nvPr>
            <p:ph type="ftr" sz="quarter" idx="11"/>
          </p:nvPr>
        </p:nvSpPr>
        <p:spPr/>
        <p:txBody>
          <a:bodyPr/>
          <a:lstStyle/>
          <a:p>
            <a:r>
              <a:rPr lang="en-US"/>
              <a:t>giorgiob, Fermilab, May 3, 2017</a:t>
            </a:r>
          </a:p>
        </p:txBody>
      </p:sp>
      <p:sp>
        <p:nvSpPr>
          <p:cNvPr id="6" name="TextBox 5"/>
          <p:cNvSpPr txBox="1"/>
          <p:nvPr/>
        </p:nvSpPr>
        <p:spPr>
          <a:xfrm>
            <a:off x="1992967" y="1983740"/>
            <a:ext cx="7135760" cy="1200329"/>
          </a:xfrm>
          <a:prstGeom prst="rect">
            <a:avLst/>
          </a:prstGeom>
          <a:noFill/>
        </p:spPr>
        <p:txBody>
          <a:bodyPr wrap="square" rtlCol="0">
            <a:spAutoFit/>
          </a:bodyPr>
          <a:lstStyle/>
          <a:p>
            <a:pPr algn="ctr"/>
            <a:r>
              <a:rPr lang="en-US" sz="3600" dirty="0"/>
              <a:t>389 authors</a:t>
            </a:r>
          </a:p>
          <a:p>
            <a:pPr algn="ctr"/>
            <a:r>
              <a:rPr lang="en-US" sz="3600" dirty="0"/>
              <a:t>62 Italians</a:t>
            </a:r>
          </a:p>
        </p:txBody>
      </p:sp>
    </p:spTree>
    <p:extLst>
      <p:ext uri="{BB962C8B-B14F-4D97-AF65-F5344CB8AC3E}">
        <p14:creationId xmlns:p14="http://schemas.microsoft.com/office/powerpoint/2010/main" val="344931617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The expected CDF legacy measurements</a:t>
            </a:r>
            <a:br>
              <a:rPr lang="en-US" sz="3600" b="1" dirty="0"/>
            </a:br>
            <a:r>
              <a:rPr lang="en-US" altLang="en-US" sz="2400" dirty="0"/>
              <a:t>M</a:t>
            </a:r>
            <a:r>
              <a:rPr lang="en-US" altLang="en-US" sz="2400" baseline="-25000" dirty="0"/>
              <a:t>W</a:t>
            </a:r>
            <a:r>
              <a:rPr lang="en-US" altLang="en-US" sz="2400" dirty="0"/>
              <a:t> , Mop </a:t>
            </a:r>
            <a:r>
              <a:rPr lang="en-US" sz="2400" dirty="0"/>
              <a:t>will eventually be combined with D0 (and with LHC)</a:t>
            </a:r>
          </a:p>
        </p:txBody>
      </p:sp>
      <p:sp>
        <p:nvSpPr>
          <p:cNvPr id="3" name="Slide Number Placeholder 2"/>
          <p:cNvSpPr>
            <a:spLocks noGrp="1"/>
          </p:cNvSpPr>
          <p:nvPr>
            <p:ph type="sldNum" sz="quarter" idx="12"/>
          </p:nvPr>
        </p:nvSpPr>
        <p:spPr/>
        <p:txBody>
          <a:bodyPr/>
          <a:lstStyle/>
          <a:p>
            <a:fld id="{77153CBE-5162-4F78-9FBF-15C7D8D8BF7B}" type="slidenum">
              <a:rPr lang="en-US" smtClean="0"/>
              <a:t>64</a:t>
            </a:fld>
            <a:endParaRPr lang="en-US"/>
          </a:p>
        </p:txBody>
      </p:sp>
      <p:sp>
        <p:nvSpPr>
          <p:cNvPr id="5" name="TextBox 4"/>
          <p:cNvSpPr txBox="1"/>
          <p:nvPr/>
        </p:nvSpPr>
        <p:spPr>
          <a:xfrm>
            <a:off x="2120776" y="1827828"/>
            <a:ext cx="7619571" cy="4524315"/>
          </a:xfrm>
          <a:prstGeom prst="rect">
            <a:avLst/>
          </a:prstGeom>
          <a:noFill/>
        </p:spPr>
        <p:txBody>
          <a:bodyPr wrap="square" rtlCol="0">
            <a:spAutoFit/>
          </a:bodyPr>
          <a:lstStyle/>
          <a:p>
            <a:r>
              <a:rPr lang="en-US" altLang="en-US" sz="2400" dirty="0"/>
              <a:t>M</a:t>
            </a:r>
            <a:r>
              <a:rPr lang="en-US" altLang="en-US" sz="2400" baseline="-25000" dirty="0"/>
              <a:t>W</a:t>
            </a:r>
            <a:r>
              <a:rPr lang="en-US" altLang="en-US" sz="2400" dirty="0"/>
              <a:t> : shooting for a total error ≈ 10 MeV</a:t>
            </a:r>
          </a:p>
          <a:p>
            <a:r>
              <a:rPr lang="en-US" altLang="en-US" sz="2400" dirty="0"/>
              <a:t>Mop</a:t>
            </a:r>
            <a:r>
              <a:rPr lang="en-US" altLang="en-US" sz="2400" baseline="-25000" dirty="0"/>
              <a:t> </a:t>
            </a:r>
            <a:r>
              <a:rPr lang="en-US" altLang="en-US" sz="2400" dirty="0"/>
              <a:t>:  shooting  for a total error ≈ 0.9 GeV/c²</a:t>
            </a:r>
          </a:p>
          <a:p>
            <a:endParaRPr lang="en-US" altLang="en-US" sz="2400" dirty="0"/>
          </a:p>
          <a:p>
            <a:r>
              <a:rPr lang="en-US" altLang="en-US" sz="2400" dirty="0"/>
              <a:t>Many other important analyses are ongoing:</a:t>
            </a:r>
          </a:p>
          <a:p>
            <a:r>
              <a:rPr lang="en-US" altLang="en-US" sz="2400" dirty="0"/>
              <a:t>1) Search for anomalous heavy hadron states</a:t>
            </a:r>
          </a:p>
          <a:p>
            <a:r>
              <a:rPr lang="en-US" altLang="en-US" sz="2400" dirty="0"/>
              <a:t>2) Search for b-</a:t>
            </a:r>
            <a:r>
              <a:rPr lang="en-US" altLang="en-US" sz="2400" dirty="0" err="1"/>
              <a:t>bbar</a:t>
            </a:r>
            <a:r>
              <a:rPr lang="en-US" altLang="en-US" sz="2400" dirty="0"/>
              <a:t> </a:t>
            </a:r>
            <a:r>
              <a:rPr lang="en-US" altLang="en-US" sz="2400" dirty="0" err="1"/>
              <a:t>resonces</a:t>
            </a:r>
            <a:r>
              <a:rPr lang="en-US" altLang="en-US" sz="2400" dirty="0"/>
              <a:t> in </a:t>
            </a:r>
            <a:r>
              <a:rPr lang="en-US" altLang="en-US" sz="2400" dirty="0" err="1"/>
              <a:t>dijets</a:t>
            </a:r>
            <a:endParaRPr lang="en-US" altLang="en-US" sz="2400" dirty="0"/>
          </a:p>
          <a:p>
            <a:r>
              <a:rPr lang="en-US" altLang="en-US" sz="2400" dirty="0"/>
              <a:t>3) Associated </a:t>
            </a:r>
            <a:r>
              <a:rPr lang="en-US" altLang="en-US" sz="2400" dirty="0" err="1"/>
              <a:t>W+jets</a:t>
            </a:r>
            <a:r>
              <a:rPr lang="en-US" altLang="en-US" sz="2400" dirty="0"/>
              <a:t> production</a:t>
            </a:r>
          </a:p>
          <a:p>
            <a:r>
              <a:rPr lang="en-US" altLang="en-US" sz="2400" dirty="0"/>
              <a:t>4) Tevatron combination of F/B asymmetry in t-</a:t>
            </a:r>
            <a:r>
              <a:rPr lang="en-US" altLang="en-US" sz="2400" dirty="0" err="1"/>
              <a:t>tbar</a:t>
            </a:r>
            <a:endParaRPr lang="en-US" altLang="en-US" sz="2400" dirty="0"/>
          </a:p>
          <a:p>
            <a:r>
              <a:rPr lang="en-US" altLang="en-US" sz="2400" dirty="0"/>
              <a:t>5) Tevatron combination of F/B asymmetry in DY</a:t>
            </a:r>
          </a:p>
          <a:p>
            <a:r>
              <a:rPr lang="en-US" altLang="en-US" sz="2400" dirty="0"/>
              <a:t>6) Top polarization in the dilepton channel </a:t>
            </a:r>
          </a:p>
          <a:p>
            <a:r>
              <a:rPr lang="en-US" altLang="en-US" sz="2400" dirty="0"/>
              <a:t>7) t-</a:t>
            </a:r>
            <a:r>
              <a:rPr lang="en-US" altLang="en-US" sz="2400" dirty="0" err="1"/>
              <a:t>tbar</a:t>
            </a:r>
            <a:r>
              <a:rPr lang="en-US" altLang="en-US" sz="2400" dirty="0"/>
              <a:t> cross section with full statistics </a:t>
            </a:r>
          </a:p>
          <a:p>
            <a:r>
              <a:rPr lang="en-US" altLang="en-US" sz="2400" dirty="0"/>
              <a:t>8) Central exclusive production…</a:t>
            </a:r>
            <a:endParaRPr lang="en-US" sz="2400" dirty="0"/>
          </a:p>
        </p:txBody>
      </p:sp>
      <p:sp>
        <p:nvSpPr>
          <p:cNvPr id="4" name="Date Placeholder 3"/>
          <p:cNvSpPr>
            <a:spLocks noGrp="1"/>
          </p:cNvSpPr>
          <p:nvPr>
            <p:ph type="dt" sz="half" idx="10"/>
          </p:nvPr>
        </p:nvSpPr>
        <p:spPr/>
        <p:txBody>
          <a:bodyPr/>
          <a:lstStyle/>
          <a:p>
            <a:r>
              <a:rPr lang="en-US"/>
              <a:t>5/03/2017</a:t>
            </a:r>
          </a:p>
        </p:txBody>
      </p:sp>
      <p:sp>
        <p:nvSpPr>
          <p:cNvPr id="6" name="Footer Placeholder 5"/>
          <p:cNvSpPr>
            <a:spLocks noGrp="1"/>
          </p:cNvSpPr>
          <p:nvPr>
            <p:ph type="ftr" sz="quarter" idx="11"/>
          </p:nvPr>
        </p:nvSpPr>
        <p:spPr/>
        <p:txBody>
          <a:bodyPr/>
          <a:lstStyle/>
          <a:p>
            <a:r>
              <a:rPr lang="en-US" dirty="0" err="1"/>
              <a:t>giorgiob</a:t>
            </a:r>
            <a:r>
              <a:rPr lang="en-US" dirty="0"/>
              <a:t>, </a:t>
            </a:r>
            <a:r>
              <a:rPr lang="en-US" dirty="0" err="1"/>
              <a:t>Fermilab</a:t>
            </a:r>
            <a:r>
              <a:rPr lang="en-US" dirty="0"/>
              <a:t>, May 3, 2017</a:t>
            </a:r>
          </a:p>
        </p:txBody>
      </p:sp>
    </p:spTree>
    <p:extLst>
      <p:ext uri="{BB962C8B-B14F-4D97-AF65-F5344CB8AC3E}">
        <p14:creationId xmlns:p14="http://schemas.microsoft.com/office/powerpoint/2010/main" val="175914204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Final comment</a:t>
            </a:r>
          </a:p>
        </p:txBody>
      </p:sp>
      <p:sp>
        <p:nvSpPr>
          <p:cNvPr id="4" name="TextBox 3"/>
          <p:cNvSpPr txBox="1"/>
          <p:nvPr/>
        </p:nvSpPr>
        <p:spPr>
          <a:xfrm>
            <a:off x="501445" y="2182761"/>
            <a:ext cx="11371007" cy="3816429"/>
          </a:xfrm>
          <a:prstGeom prst="rect">
            <a:avLst/>
          </a:prstGeom>
          <a:noFill/>
        </p:spPr>
        <p:txBody>
          <a:bodyPr wrap="square" rtlCol="0">
            <a:spAutoFit/>
          </a:bodyPr>
          <a:lstStyle/>
          <a:p>
            <a:pPr algn="ctr"/>
            <a:r>
              <a:rPr lang="en-US" sz="2800" dirty="0">
                <a:cs typeface="Arial" pitchFamily="34" charset="0"/>
              </a:rPr>
              <a:t>CDF was a great success. Can such a success be repeated?</a:t>
            </a:r>
          </a:p>
          <a:p>
            <a:pPr algn="ctr"/>
            <a:endParaRPr lang="en-US" sz="2800" dirty="0">
              <a:cs typeface="Arial" pitchFamily="34" charset="0"/>
            </a:endParaRPr>
          </a:p>
          <a:p>
            <a:pPr marL="342900" indent="-342900">
              <a:buAutoNum type="arabicParenR"/>
            </a:pPr>
            <a:r>
              <a:rPr lang="en-US" sz="2800" dirty="0">
                <a:cs typeface="Arial" pitchFamily="34" charset="0"/>
              </a:rPr>
              <a:t>An excellent accelerator, an excellent detector design, a powerful brain trust. Yes, such a success can be repeated. </a:t>
            </a:r>
          </a:p>
          <a:p>
            <a:pPr marL="342900" indent="-342900">
              <a:buAutoNum type="arabicParenR"/>
            </a:pPr>
            <a:endParaRPr lang="en-US" sz="2800" dirty="0">
              <a:cs typeface="Arial" pitchFamily="34" charset="0"/>
            </a:endParaRPr>
          </a:p>
          <a:p>
            <a:pPr marL="342900" indent="-342900">
              <a:buAutoNum type="arabicParenR"/>
            </a:pPr>
            <a:r>
              <a:rPr lang="en-US" sz="2800" dirty="0">
                <a:cs typeface="Arial" pitchFamily="34" charset="0"/>
              </a:rPr>
              <a:t>A major Italian contribution. This can and must be continued.</a:t>
            </a:r>
          </a:p>
          <a:p>
            <a:endParaRPr lang="en-US" sz="2800" dirty="0">
              <a:cs typeface="Arial" pitchFamily="34" charset="0"/>
            </a:endParaRPr>
          </a:p>
          <a:p>
            <a:r>
              <a:rPr lang="en-US" sz="2800" dirty="0">
                <a:cs typeface="Arial" pitchFamily="34" charset="0"/>
              </a:rPr>
              <a:t>3) Great physics was around the corner at the Tevatron. It can happen again.</a:t>
            </a:r>
            <a:endParaRPr lang="en-US" sz="2800" dirty="0"/>
          </a:p>
          <a:p>
            <a:r>
              <a:rPr lang="en-US" dirty="0"/>
              <a:t>   </a:t>
            </a:r>
          </a:p>
        </p:txBody>
      </p:sp>
      <p:sp>
        <p:nvSpPr>
          <p:cNvPr id="5" name="Footer Placeholder 4"/>
          <p:cNvSpPr>
            <a:spLocks noGrp="1"/>
          </p:cNvSpPr>
          <p:nvPr>
            <p:ph type="ftr" sz="quarter" idx="11"/>
          </p:nvPr>
        </p:nvSpPr>
        <p:spPr/>
        <p:txBody>
          <a:bodyPr/>
          <a:lstStyle/>
          <a:p>
            <a:r>
              <a:rPr lang="en-US"/>
              <a:t>giorgiob, Fermilab, May 3, 2017</a:t>
            </a:r>
          </a:p>
        </p:txBody>
      </p:sp>
      <p:sp>
        <p:nvSpPr>
          <p:cNvPr id="6" name="Slide Number Placeholder 5"/>
          <p:cNvSpPr>
            <a:spLocks noGrp="1"/>
          </p:cNvSpPr>
          <p:nvPr>
            <p:ph type="sldNum" sz="quarter" idx="12"/>
          </p:nvPr>
        </p:nvSpPr>
        <p:spPr/>
        <p:txBody>
          <a:bodyPr/>
          <a:lstStyle/>
          <a:p>
            <a:fld id="{77153CBE-5162-4F78-9FBF-15C7D8D8BF7B}" type="slidenum">
              <a:rPr lang="en-US" smtClean="0"/>
              <a:t>65</a:t>
            </a:fld>
            <a:endParaRPr lang="en-US"/>
          </a:p>
        </p:txBody>
      </p:sp>
      <p:sp>
        <p:nvSpPr>
          <p:cNvPr id="7" name="Date Placeholder 6"/>
          <p:cNvSpPr>
            <a:spLocks noGrp="1"/>
          </p:cNvSpPr>
          <p:nvPr>
            <p:ph type="dt" sz="half" idx="10"/>
          </p:nvPr>
        </p:nvSpPr>
        <p:spPr/>
        <p:txBody>
          <a:bodyPr/>
          <a:lstStyle/>
          <a:p>
            <a:r>
              <a:rPr lang="en-US"/>
              <a:t>5/03/2017</a:t>
            </a:r>
          </a:p>
        </p:txBody>
      </p:sp>
    </p:spTree>
    <p:extLst>
      <p:ext uri="{BB962C8B-B14F-4D97-AF65-F5344CB8AC3E}">
        <p14:creationId xmlns:p14="http://schemas.microsoft.com/office/powerpoint/2010/main" val="25383394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a:xfrm>
            <a:off x="2057400" y="609600"/>
            <a:ext cx="7772400" cy="838200"/>
          </a:xfrm>
          <a:ln>
            <a:solidFill>
              <a:srgbClr val="C00000"/>
            </a:solidFill>
            <a:miter lim="800000"/>
            <a:headEnd/>
            <a:tailEnd/>
          </a:ln>
        </p:spPr>
        <p:txBody>
          <a:bodyPr/>
          <a:lstStyle/>
          <a:p>
            <a:pPr algn="ctr" eaLnBrk="1" hangingPunct="1"/>
            <a:r>
              <a:rPr lang="en-US" altLang="en-US" sz="3600" b="1" dirty="0"/>
              <a:t>CDF1 parts of primary Italian design </a:t>
            </a:r>
            <a:endParaRPr lang="ca-ES" altLang="en-US" sz="3600" b="1" dirty="0"/>
          </a:p>
        </p:txBody>
      </p:sp>
      <p:sp>
        <p:nvSpPr>
          <p:cNvPr id="9220" name="Text Box 3"/>
          <p:cNvSpPr txBox="1">
            <a:spLocks noChangeArrowheads="1"/>
          </p:cNvSpPr>
          <p:nvPr/>
        </p:nvSpPr>
        <p:spPr bwMode="auto">
          <a:xfrm>
            <a:off x="838200" y="2347803"/>
            <a:ext cx="10515600" cy="2677656"/>
          </a:xfrm>
          <a:prstGeom prst="rect">
            <a:avLst/>
          </a:prstGeom>
          <a:noFill/>
          <a:ln w="12700">
            <a:noFill/>
            <a:miter lim="800000"/>
            <a:headEnd type="none" w="sm" len="sm"/>
            <a:tailEnd type="none" w="sm" len="sm"/>
          </a:ln>
        </p:spPr>
        <p:txBody>
          <a:bodyPr wrap="square">
            <a:spAutoFit/>
          </a:bodyPr>
          <a:lstStyle/>
          <a:p>
            <a:pPr marL="514350" indent="-514350">
              <a:defRPr/>
            </a:pPr>
            <a:r>
              <a:rPr lang="en-US" sz="2800" dirty="0">
                <a:latin typeface="Arial" charset="0"/>
              </a:rPr>
              <a:t>1) </a:t>
            </a:r>
            <a:r>
              <a:rPr lang="en-US" sz="2800" b="1" dirty="0">
                <a:solidFill>
                  <a:srgbClr val="C00000"/>
                </a:solidFill>
                <a:latin typeface="Arial" charset="0"/>
              </a:rPr>
              <a:t>Small angle spectrometers to measure </a:t>
            </a:r>
            <a:r>
              <a:rPr lang="el-GR" sz="2800" b="1" dirty="0">
                <a:solidFill>
                  <a:srgbClr val="C00000"/>
                </a:solidFill>
                <a:latin typeface="Arial" charset="0"/>
              </a:rPr>
              <a:t>σ</a:t>
            </a:r>
            <a:r>
              <a:rPr lang="en-US" sz="2800" b="1" baseline="-25000" dirty="0">
                <a:solidFill>
                  <a:srgbClr val="C00000"/>
                </a:solidFill>
                <a:latin typeface="Arial" charset="0"/>
              </a:rPr>
              <a:t>tot</a:t>
            </a:r>
            <a:endParaRPr lang="en-US" sz="2800" b="1" dirty="0">
              <a:solidFill>
                <a:srgbClr val="C00000"/>
              </a:solidFill>
              <a:latin typeface="Arial" charset="0"/>
            </a:endParaRPr>
          </a:p>
          <a:p>
            <a:pPr marL="514350" indent="-514350">
              <a:defRPr/>
            </a:pPr>
            <a:endParaRPr lang="en-US" sz="2800" dirty="0">
              <a:latin typeface="Arial" charset="0"/>
            </a:endParaRPr>
          </a:p>
          <a:p>
            <a:pPr marL="514350" indent="-514350">
              <a:defRPr/>
            </a:pPr>
            <a:r>
              <a:rPr lang="en-US" sz="2800" dirty="0">
                <a:latin typeface="Arial" charset="0"/>
              </a:rPr>
              <a:t>2) </a:t>
            </a:r>
            <a:r>
              <a:rPr lang="en-US" sz="2800" b="1" dirty="0">
                <a:solidFill>
                  <a:srgbClr val="C00000"/>
                </a:solidFill>
                <a:latin typeface="Arial" charset="0"/>
              </a:rPr>
              <a:t>Projective towers of plastic scintillator </a:t>
            </a:r>
            <a:r>
              <a:rPr lang="en-US" sz="2800" dirty="0">
                <a:latin typeface="Arial" charset="0"/>
              </a:rPr>
              <a:t>in the central hadronic calorimeter. </a:t>
            </a:r>
            <a:endParaRPr lang="en-US" sz="2800" dirty="0">
              <a:solidFill>
                <a:srgbClr val="FF0000"/>
              </a:solidFill>
              <a:latin typeface="Arial" charset="0"/>
            </a:endParaRPr>
          </a:p>
          <a:p>
            <a:pPr>
              <a:defRPr/>
            </a:pPr>
            <a:endParaRPr lang="en-US" sz="2800" dirty="0">
              <a:latin typeface="Arial" charset="0"/>
            </a:endParaRPr>
          </a:p>
          <a:p>
            <a:pPr marL="457200" indent="-457200">
              <a:defRPr/>
            </a:pPr>
            <a:r>
              <a:rPr lang="en-US" sz="2800" dirty="0">
                <a:latin typeface="Arial" charset="0"/>
              </a:rPr>
              <a:t>3) </a:t>
            </a:r>
            <a:r>
              <a:rPr lang="en-US" sz="2800" b="1" dirty="0">
                <a:solidFill>
                  <a:srgbClr val="C00000"/>
                </a:solidFill>
                <a:latin typeface="Arial" charset="0"/>
              </a:rPr>
              <a:t>The silicon vertex detector SVX </a:t>
            </a:r>
            <a:r>
              <a:rPr lang="en-US" sz="2800" dirty="0">
                <a:latin typeface="Arial" charset="0"/>
              </a:rPr>
              <a:t>around the beam pipe.       </a:t>
            </a:r>
            <a:r>
              <a:rPr lang="en-US" dirty="0">
                <a:latin typeface="Arial" charset="0"/>
              </a:rPr>
              <a:t>                             </a:t>
            </a:r>
            <a:endParaRPr lang="ca-ES" dirty="0">
              <a:latin typeface="Arial" charset="0"/>
            </a:endParaRP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7</a:t>
            </a:fld>
            <a:endParaRPr lang="en-US"/>
          </a:p>
        </p:txBody>
      </p:sp>
    </p:spTree>
    <p:extLst>
      <p:ext uri="{BB962C8B-B14F-4D97-AF65-F5344CB8AC3E}">
        <p14:creationId xmlns:p14="http://schemas.microsoft.com/office/powerpoint/2010/main" val="4331138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ln>
            <a:solidFill>
              <a:srgbClr val="C00000"/>
            </a:solidFill>
          </a:ln>
        </p:spPr>
        <p:txBody>
          <a:bodyPr>
            <a:normAutofit/>
          </a:bodyPr>
          <a:lstStyle/>
          <a:p>
            <a:pPr algn="ctr"/>
            <a:r>
              <a:rPr lang="en-US" sz="3600" b="1" dirty="0"/>
              <a:t>The CDF small angle spectrometers</a:t>
            </a:r>
          </a:p>
        </p:txBody>
      </p:sp>
      <p:sp>
        <p:nvSpPr>
          <p:cNvPr id="3" name="Date Placeholder 2"/>
          <p:cNvSpPr>
            <a:spLocks noGrp="1"/>
          </p:cNvSpPr>
          <p:nvPr>
            <p:ph type="dt" sz="half" idx="10"/>
          </p:nvPr>
        </p:nvSpPr>
        <p:spPr/>
        <p:txBody>
          <a:bodyPr/>
          <a:lstStyle/>
          <a:p>
            <a:r>
              <a:rPr lang="en-US"/>
              <a:t>5/03/2017</a:t>
            </a:r>
          </a:p>
        </p:txBody>
      </p:sp>
      <p:sp>
        <p:nvSpPr>
          <p:cNvPr id="4" name="Footer Placeholder 3"/>
          <p:cNvSpPr>
            <a:spLocks noGrp="1"/>
          </p:cNvSpPr>
          <p:nvPr>
            <p:ph type="ftr" sz="quarter" idx="11"/>
          </p:nvPr>
        </p:nvSpPr>
        <p:spPr/>
        <p:txBody>
          <a:bodyPr/>
          <a:lstStyle/>
          <a:p>
            <a:r>
              <a:rPr lang="en-US"/>
              <a:t>giorgiob, Fermilab, May 3, 2017</a:t>
            </a:r>
          </a:p>
        </p:txBody>
      </p:sp>
      <p:sp>
        <p:nvSpPr>
          <p:cNvPr id="5" name="Slide Number Placeholder 4"/>
          <p:cNvSpPr>
            <a:spLocks noGrp="1"/>
          </p:cNvSpPr>
          <p:nvPr>
            <p:ph type="sldNum" sz="quarter" idx="12"/>
          </p:nvPr>
        </p:nvSpPr>
        <p:spPr/>
        <p:txBody>
          <a:bodyPr/>
          <a:lstStyle/>
          <a:p>
            <a:fld id="{77153CBE-5162-4F78-9FBF-15C7D8D8BF7B}" type="slidenum">
              <a:rPr lang="en-US" smtClean="0"/>
              <a:t>8</a:t>
            </a:fld>
            <a:endParaRPr lang="en-US"/>
          </a:p>
        </p:txBody>
      </p:sp>
      <p:pic>
        <p:nvPicPr>
          <p:cNvPr id="7" name="Picture 6"/>
          <p:cNvPicPr>
            <a:picLocks noChangeAspect="1"/>
          </p:cNvPicPr>
          <p:nvPr/>
        </p:nvPicPr>
        <p:blipFill>
          <a:blip r:embed="rId2"/>
          <a:stretch>
            <a:fillRect/>
          </a:stretch>
        </p:blipFill>
        <p:spPr>
          <a:xfrm>
            <a:off x="1773749" y="1923856"/>
            <a:ext cx="8644501" cy="2626830"/>
          </a:xfrm>
          <a:prstGeom prst="rect">
            <a:avLst/>
          </a:prstGeom>
        </p:spPr>
      </p:pic>
      <p:sp>
        <p:nvSpPr>
          <p:cNvPr id="6" name="TextBox 5"/>
          <p:cNvSpPr txBox="1"/>
          <p:nvPr/>
        </p:nvSpPr>
        <p:spPr>
          <a:xfrm>
            <a:off x="2233534" y="4783854"/>
            <a:ext cx="8184716" cy="1569660"/>
          </a:xfrm>
          <a:prstGeom prst="rect">
            <a:avLst/>
          </a:prstGeom>
          <a:noFill/>
        </p:spPr>
        <p:txBody>
          <a:bodyPr wrap="square" rtlCol="0">
            <a:spAutoFit/>
          </a:bodyPr>
          <a:lstStyle/>
          <a:p>
            <a:r>
              <a:rPr lang="en-US" sz="2400" b="1" dirty="0"/>
              <a:t>Unique measurements at the highest p-</a:t>
            </a:r>
            <a:r>
              <a:rPr lang="en-US" sz="2400" b="1" dirty="0" err="1"/>
              <a:t>pbar</a:t>
            </a:r>
            <a:r>
              <a:rPr lang="en-US" sz="2400" b="1" dirty="0"/>
              <a:t> energies: </a:t>
            </a:r>
          </a:p>
          <a:p>
            <a:r>
              <a:rPr lang="en-US" sz="2400" b="1" dirty="0"/>
              <a:t>1) Total cross section</a:t>
            </a:r>
          </a:p>
          <a:p>
            <a:r>
              <a:rPr lang="en-US" sz="2400" b="1" dirty="0"/>
              <a:t>2) Elastic scattering</a:t>
            </a:r>
          </a:p>
          <a:p>
            <a:r>
              <a:rPr lang="en-US" sz="2400" b="1" dirty="0"/>
              <a:t>3) Single diffraction</a:t>
            </a:r>
          </a:p>
        </p:txBody>
      </p:sp>
    </p:spTree>
    <p:extLst>
      <p:ext uri="{BB962C8B-B14F-4D97-AF65-F5344CB8AC3E}">
        <p14:creationId xmlns:p14="http://schemas.microsoft.com/office/powerpoint/2010/main" val="287037060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ln>
            <a:solidFill>
              <a:srgbClr val="C00000"/>
            </a:solidFill>
            <a:miter lim="800000"/>
            <a:headEnd/>
            <a:tailEnd/>
          </a:ln>
        </p:spPr>
        <p:txBody>
          <a:bodyPr>
            <a:normAutofit fontScale="90000"/>
          </a:bodyPr>
          <a:lstStyle/>
          <a:p>
            <a:pPr algn="ctr"/>
            <a:br>
              <a:rPr lang="en-US" altLang="en-US" sz="3600" b="1" dirty="0"/>
            </a:br>
            <a:r>
              <a:rPr lang="en-US" altLang="en-US" sz="4000" b="1" dirty="0"/>
              <a:t>The CDF1 small angle detectors </a:t>
            </a:r>
            <a:br>
              <a:rPr lang="en-US" altLang="en-US" sz="3600" b="1" dirty="0"/>
            </a:br>
            <a:endParaRPr lang="en-US" altLang="en-US" sz="2800" dirty="0"/>
          </a:p>
        </p:txBody>
      </p:sp>
      <p:pic>
        <p:nvPicPr>
          <p:cNvPr id="19459" name="Picture 3" descr="U:\SAS detector.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1" y="3258408"/>
            <a:ext cx="4426974" cy="2712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0" name="Rectangle 3"/>
          <p:cNvSpPr>
            <a:spLocks noChangeArrowheads="1"/>
          </p:cNvSpPr>
          <p:nvPr/>
        </p:nvSpPr>
        <p:spPr bwMode="auto">
          <a:xfrm>
            <a:off x="838200" y="2343149"/>
            <a:ext cx="490521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dirty="0">
                <a:latin typeface="Calibri" panose="020F0502020204030204" pitchFamily="34" charset="0"/>
              </a:rPr>
              <a:t>The momentum of the forward scattered primary could be measured on the antiproton side. </a:t>
            </a:r>
          </a:p>
        </p:txBody>
      </p:sp>
      <p:pic>
        <p:nvPicPr>
          <p:cNvPr id="19461" name="Picture 3" descr="U:\Inelastic detecto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6425" y="2605336"/>
            <a:ext cx="2924175" cy="3365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2" name="Rectangle 5"/>
          <p:cNvSpPr>
            <a:spLocks noChangeArrowheads="1"/>
          </p:cNvSpPr>
          <p:nvPr/>
        </p:nvSpPr>
        <p:spPr bwMode="auto">
          <a:xfrm>
            <a:off x="5580575" y="1881186"/>
            <a:ext cx="289974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dirty="0">
                <a:latin typeface="Calibri" panose="020F0502020204030204" pitchFamily="34" charset="0"/>
              </a:rPr>
              <a:t>Two intermediate angle telescopes measured the inelastic rate.</a:t>
            </a:r>
          </a:p>
        </p:txBody>
      </p:sp>
      <p:sp>
        <p:nvSpPr>
          <p:cNvPr id="2" name="Date Placeholder 1"/>
          <p:cNvSpPr>
            <a:spLocks noGrp="1"/>
          </p:cNvSpPr>
          <p:nvPr>
            <p:ph type="dt" sz="half" idx="10"/>
          </p:nvPr>
        </p:nvSpPr>
        <p:spPr/>
        <p:txBody>
          <a:bodyPr/>
          <a:lstStyle/>
          <a:p>
            <a:r>
              <a:rPr lang="en-US"/>
              <a:t>5/03/2017</a:t>
            </a:r>
          </a:p>
        </p:txBody>
      </p:sp>
      <p:sp>
        <p:nvSpPr>
          <p:cNvPr id="3" name="Footer Placeholder 2"/>
          <p:cNvSpPr>
            <a:spLocks noGrp="1"/>
          </p:cNvSpPr>
          <p:nvPr>
            <p:ph type="ftr" sz="quarter" idx="11"/>
          </p:nvPr>
        </p:nvSpPr>
        <p:spPr/>
        <p:txBody>
          <a:bodyPr/>
          <a:lstStyle/>
          <a:p>
            <a:r>
              <a:rPr lang="en-US"/>
              <a:t>giorgiob, Fermilab, May 3, 2017</a:t>
            </a:r>
          </a:p>
        </p:txBody>
      </p:sp>
      <p:sp>
        <p:nvSpPr>
          <p:cNvPr id="4" name="Slide Number Placeholder 3"/>
          <p:cNvSpPr>
            <a:spLocks noGrp="1"/>
          </p:cNvSpPr>
          <p:nvPr>
            <p:ph type="sldNum" sz="quarter" idx="12"/>
          </p:nvPr>
        </p:nvSpPr>
        <p:spPr/>
        <p:txBody>
          <a:bodyPr/>
          <a:lstStyle/>
          <a:p>
            <a:fld id="{77153CBE-5162-4F78-9FBF-15C7D8D8BF7B}" type="slidenum">
              <a:rPr lang="en-US" smtClean="0"/>
              <a:t>9</a:t>
            </a:fld>
            <a:endParaRPr lang="en-US" dirty="0"/>
          </a:p>
        </p:txBody>
      </p:sp>
      <p:sp>
        <p:nvSpPr>
          <p:cNvPr id="7" name="Rectangle 6"/>
          <p:cNvSpPr/>
          <p:nvPr/>
        </p:nvSpPr>
        <p:spPr>
          <a:xfrm>
            <a:off x="8586172" y="1881186"/>
            <a:ext cx="3006060" cy="4154984"/>
          </a:xfrm>
          <a:prstGeom prst="rect">
            <a:avLst/>
          </a:prstGeom>
        </p:spPr>
        <p:txBody>
          <a:bodyPr wrap="square">
            <a:spAutoFit/>
          </a:bodyPr>
          <a:lstStyle/>
          <a:p>
            <a:r>
              <a:rPr lang="en-US" sz="2400" b="1" dirty="0"/>
              <a:t>Paolo </a:t>
            </a:r>
            <a:r>
              <a:rPr lang="en-US" sz="2400" b="1" dirty="0" err="1"/>
              <a:t>Giromini</a:t>
            </a:r>
            <a:r>
              <a:rPr lang="en-US" sz="2400" b="1" dirty="0"/>
              <a:t> was the leader of the </a:t>
            </a:r>
            <a:r>
              <a:rPr lang="en-US" sz="2400" b="1" dirty="0" err="1"/>
              <a:t>Frascati</a:t>
            </a:r>
            <a:r>
              <a:rPr lang="en-US" sz="2400" b="1" dirty="0"/>
              <a:t> small angle chamber project.</a:t>
            </a:r>
          </a:p>
          <a:p>
            <a:endParaRPr lang="en-US" sz="2400" b="1" dirty="0"/>
          </a:p>
          <a:p>
            <a:r>
              <a:rPr lang="en-US" sz="2400" b="1" dirty="0"/>
              <a:t>The Pisa group under Guido Tonelli and  Giorgio Apollinari were in charge of the silicon detectors.</a:t>
            </a:r>
          </a:p>
          <a:p>
            <a:r>
              <a:rPr lang="en-US" sz="2400" b="1" dirty="0"/>
              <a:t> </a:t>
            </a:r>
          </a:p>
        </p:txBody>
      </p:sp>
    </p:spTree>
    <p:extLst>
      <p:ext uri="{BB962C8B-B14F-4D97-AF65-F5344CB8AC3E}">
        <p14:creationId xmlns:p14="http://schemas.microsoft.com/office/powerpoint/2010/main" val="22361674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3875</TotalTime>
  <Words>2758</Words>
  <Application>Microsoft Office PowerPoint</Application>
  <PresentationFormat>Widescreen</PresentationFormat>
  <Paragraphs>551</Paragraphs>
  <Slides>65</Slides>
  <Notes>13</Notes>
  <HiddenSlides>0</HiddenSlides>
  <MMClips>0</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5</vt:i4>
      </vt:variant>
      <vt:variant>
        <vt:lpstr>Slide Titles</vt:lpstr>
      </vt:variant>
      <vt:variant>
        <vt:i4>65</vt:i4>
      </vt:variant>
    </vt:vector>
  </HeadingPairs>
  <TitlesOfParts>
    <vt:vector size="80" baseType="lpstr">
      <vt:lpstr>Arial</vt:lpstr>
      <vt:lpstr>Calibri</vt:lpstr>
      <vt:lpstr>Calibri Light</vt:lpstr>
      <vt:lpstr>Comic Sans MS</vt:lpstr>
      <vt:lpstr>Monotype Sorts</vt:lpstr>
      <vt:lpstr>Symbol</vt:lpstr>
      <vt:lpstr>Times New Roman</vt:lpstr>
      <vt:lpstr>Webdings</vt:lpstr>
      <vt:lpstr>Wingdings</vt:lpstr>
      <vt:lpstr>Office Theme</vt:lpstr>
      <vt:lpstr>Bitmap Image</vt:lpstr>
      <vt:lpstr>Slide</vt:lpstr>
      <vt:lpstr>Equation</vt:lpstr>
      <vt:lpstr>Photo Editor Photo</vt:lpstr>
      <vt:lpstr>Acrobat Document</vt:lpstr>
      <vt:lpstr>The CDF Experiment, and the Italians</vt:lpstr>
      <vt:lpstr>         Frascati-Pisa, the first Italian groups in CDF</vt:lpstr>
      <vt:lpstr>                     CDF milestones</vt:lpstr>
      <vt:lpstr>The Institutions in the 1981 CDF design report</vt:lpstr>
      <vt:lpstr>24 events in 1985, and Stefano Miscetti`s Thesis</vt:lpstr>
      <vt:lpstr>                            CDF1 detector</vt:lpstr>
      <vt:lpstr>CDF1 parts of primary Italian design </vt:lpstr>
      <vt:lpstr>The CDF small angle spectrometers</vt:lpstr>
      <vt:lpstr> The CDF1 small angle detectors  </vt:lpstr>
      <vt:lpstr>First Physics in 1988</vt:lpstr>
      <vt:lpstr> INFN contributions to the hadron calorimeters (a Fermilab-Purdue-INFN project) </vt:lpstr>
      <vt:lpstr>Light guide fabrication in Frascati</vt:lpstr>
      <vt:lpstr>Light guides installed in the central wedge </vt:lpstr>
      <vt:lpstr>Young Italians assembling the wedges</vt:lpstr>
      <vt:lpstr>The superconduting coil came from Japan</vt:lpstr>
      <vt:lpstr>The roman arches of the central calorimeter</vt:lpstr>
      <vt:lpstr>The central CDF1 detector</vt:lpstr>
      <vt:lpstr>Hadron jets in the CDF calorimeter</vt:lpstr>
      <vt:lpstr>The Silicon Vertex Detector proposed by the Italians </vt:lpstr>
      <vt:lpstr>The role of Aldo Menzione</vt:lpstr>
      <vt:lpstr> SVX1 (built with Fermilab and LBL)</vt:lpstr>
      <vt:lpstr>The discovery</vt:lpstr>
      <vt:lpstr>10 years of lower limits to the top quark mass (95% c.l.)</vt:lpstr>
      <vt:lpstr> The UA1 top quark kinematic search (Mtop  &lt; MW )  </vt:lpstr>
      <vt:lpstr>  t-tbar events at the Tevatron for Mtop  &gt; MW  </vt:lpstr>
      <vt:lpstr>CDF kinematic search for a heavy top (a` la UA1)</vt:lpstr>
      <vt:lpstr>Relative likelihood in single lepton candidate events (summer 1993)</vt:lpstr>
      <vt:lpstr>The powerful SVX : Top pair candidate, 1994</vt:lpstr>
      <vt:lpstr>Secondary vertices in the 1994 Evidence Paper </vt:lpstr>
      <vt:lpstr>Top quark mass in the Evidence Paper</vt:lpstr>
      <vt:lpstr>Discovery of the top quark in 1995</vt:lpstr>
      <vt:lpstr>Italians in the top quark discovery</vt:lpstr>
      <vt:lpstr>The growth of the CDF Collaboration</vt:lpstr>
      <vt:lpstr>The increasing Italian participation</vt:lpstr>
      <vt:lpstr>The Italian summer students</vt:lpstr>
      <vt:lpstr>CDF in run2</vt:lpstr>
      <vt:lpstr>Italians in the CDF2 Design Report (1993)</vt:lpstr>
      <vt:lpstr>The largest Italian contingent (April 2003)</vt:lpstr>
      <vt:lpstr>Italian contributions to the CDF2 detector</vt:lpstr>
      <vt:lpstr>The plug calorimeters</vt:lpstr>
      <vt:lpstr>The time of flight counters</vt:lpstr>
      <vt:lpstr>The CDF2 tracker</vt:lpstr>
      <vt:lpstr>SVX2</vt:lpstr>
      <vt:lpstr>ISL </vt:lpstr>
      <vt:lpstr> Central Outer Chamber “COT”  ”the hart of CDF”</vt:lpstr>
      <vt:lpstr>A counter of the outer muon detector (a JINR contribution)</vt:lpstr>
      <vt:lpstr>SVT electronics</vt:lpstr>
      <vt:lpstr>Secondary vertex tracker SVT</vt:lpstr>
      <vt:lpstr>The role of Luciano Ristori</vt:lpstr>
      <vt:lpstr>The wealth of great physics</vt:lpstr>
      <vt:lpstr>The huge CDF2 physics span</vt:lpstr>
      <vt:lpstr>W mass  February 2012</vt:lpstr>
      <vt:lpstr>Top quark mass  winter 2011  </vt:lpstr>
      <vt:lpstr> Bs0 – Bs0 mixing </vt:lpstr>
      <vt:lpstr>Another major contribution of Italians at Fermilab (courtesy of Peter Garbincius)</vt:lpstr>
      <vt:lpstr>Beauty-baryons observed by CDF </vt:lpstr>
      <vt:lpstr>Evidence for a Higgs boson at the Tevatron (contributed primarily by H → b-bbar) </vt:lpstr>
      <vt:lpstr>699 published CDF papers (1988-2016)</vt:lpstr>
      <vt:lpstr>Close to 56.000 citations of CDF papers as of April 2017</vt:lpstr>
      <vt:lpstr>637 Ph.D`s earned with CDF (May 1, 2017) </vt:lpstr>
      <vt:lpstr>68 Ph.D`s earned by Italians (April 2017)</vt:lpstr>
      <vt:lpstr>Italian CDF Co-Spokespersons</vt:lpstr>
      <vt:lpstr>The CDF Collaboration in May 2017</vt:lpstr>
      <vt:lpstr>The expected CDF legacy measurements MW , Mop will eventually be combined with D0 (and with LHC)</vt:lpstr>
      <vt:lpstr>Final comment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Giorgio Bellettini x2635 11222N</dc:creator>
  <cp:lastModifiedBy>Giorgio Bellettini x2635 11222N</cp:lastModifiedBy>
  <cp:revision>173</cp:revision>
  <dcterms:created xsi:type="dcterms:W3CDTF">2017-04-16T08:15:19Z</dcterms:created>
  <dcterms:modified xsi:type="dcterms:W3CDTF">2017-05-27T10:24:59Z</dcterms:modified>
</cp:coreProperties>
</file>