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PowerPoint_97_-_2003_Presentation1.bin" ContentType="application/vnd.openxmlformats-officedocument.oleObject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51" r:id="rId1"/>
  </p:sldMasterIdLst>
  <p:notesMasterIdLst>
    <p:notesMasterId r:id="rId64"/>
  </p:notesMasterIdLst>
  <p:sldIdLst>
    <p:sldId id="844" r:id="rId2"/>
    <p:sldId id="892" r:id="rId3"/>
    <p:sldId id="699" r:id="rId4"/>
    <p:sldId id="930" r:id="rId5"/>
    <p:sldId id="662" r:id="rId6"/>
    <p:sldId id="937" r:id="rId7"/>
    <p:sldId id="708" r:id="rId8"/>
    <p:sldId id="709" r:id="rId9"/>
    <p:sldId id="883" r:id="rId10"/>
    <p:sldId id="945" r:id="rId11"/>
    <p:sldId id="890" r:id="rId12"/>
    <p:sldId id="944" r:id="rId13"/>
    <p:sldId id="931" r:id="rId14"/>
    <p:sldId id="913" r:id="rId15"/>
    <p:sldId id="845" r:id="rId16"/>
    <p:sldId id="938" r:id="rId17"/>
    <p:sldId id="895" r:id="rId18"/>
    <p:sldId id="939" r:id="rId19"/>
    <p:sldId id="914" r:id="rId20"/>
    <p:sldId id="940" r:id="rId21"/>
    <p:sldId id="912" r:id="rId22"/>
    <p:sldId id="899" r:id="rId23"/>
    <p:sldId id="786" r:id="rId24"/>
    <p:sldId id="787" r:id="rId25"/>
    <p:sldId id="790" r:id="rId26"/>
    <p:sldId id="789" r:id="rId27"/>
    <p:sldId id="857" r:id="rId28"/>
    <p:sldId id="858" r:id="rId29"/>
    <p:sldId id="859" r:id="rId30"/>
    <p:sldId id="878" r:id="rId31"/>
    <p:sldId id="860" r:id="rId32"/>
    <p:sldId id="861" r:id="rId33"/>
    <p:sldId id="774" r:id="rId34"/>
    <p:sldId id="864" r:id="rId35"/>
    <p:sldId id="865" r:id="rId36"/>
    <p:sldId id="866" r:id="rId37"/>
    <p:sldId id="867" r:id="rId38"/>
    <p:sldId id="777" r:id="rId39"/>
    <p:sldId id="788" r:id="rId40"/>
    <p:sldId id="734" r:id="rId41"/>
    <p:sldId id="778" r:id="rId42"/>
    <p:sldId id="936" r:id="rId43"/>
    <p:sldId id="779" r:id="rId44"/>
    <p:sldId id="780" r:id="rId45"/>
    <p:sldId id="854" r:id="rId46"/>
    <p:sldId id="855" r:id="rId47"/>
    <p:sldId id="894" r:id="rId48"/>
    <p:sldId id="911" r:id="rId49"/>
    <p:sldId id="869" r:id="rId50"/>
    <p:sldId id="891" r:id="rId51"/>
    <p:sldId id="932" r:id="rId52"/>
    <p:sldId id="941" r:id="rId53"/>
    <p:sldId id="942" r:id="rId54"/>
    <p:sldId id="943" r:id="rId55"/>
    <p:sldId id="772" r:id="rId56"/>
    <p:sldId id="933" r:id="rId57"/>
    <p:sldId id="893" r:id="rId58"/>
    <p:sldId id="934" r:id="rId59"/>
    <p:sldId id="935" r:id="rId60"/>
    <p:sldId id="928" r:id="rId61"/>
    <p:sldId id="767" r:id="rId62"/>
    <p:sldId id="669" r:id="rId63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81EB0"/>
    <a:srgbClr val="C02530"/>
    <a:srgbClr val="ADD4F1"/>
    <a:srgbClr val="99CCFF"/>
    <a:srgbClr val="EC9A44"/>
    <a:srgbClr val="DDDDDD"/>
    <a:srgbClr val="2179BC"/>
    <a:srgbClr val="6699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9454" autoAdjust="0"/>
    <p:restoredTop sz="94660"/>
  </p:normalViewPr>
  <p:slideViewPr>
    <p:cSldViewPr>
      <p:cViewPr>
        <p:scale>
          <a:sx n="75" d="100"/>
          <a:sy n="75" d="100"/>
        </p:scale>
        <p:origin x="-1144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22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95181591-9D75-DD4D-81F0-407B4715A4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6204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9466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9466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4565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7B1639-26F0-1544-B6C5-C01B42EA0665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EC4DAB-5683-9748-812F-483D10ED2F38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BE82E7-C9BC-C744-836D-742B91E4ADB4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246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F9135D-EBDB-4B4C-9C26-5C30F27986E4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70" y="4403725"/>
            <a:ext cx="5598160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91433" tIns="45717" rIns="91433" bIns="45717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70" y="4403725"/>
            <a:ext cx="5598160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91433" tIns="45717" rIns="91433" bIns="45717"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70" y="4403725"/>
            <a:ext cx="5598160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91426" tIns="45713" rIns="91426" bIns="45713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81591-9D75-DD4D-81F0-407B4715A49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509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eft banner-2b-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24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598738" y="663575"/>
            <a:ext cx="5349875" cy="449263"/>
          </a:xfrm>
          <a:ln w="12700"/>
        </p:spPr>
        <p:txBody>
          <a:bodyPr tIns="4572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09850" y="4138613"/>
            <a:ext cx="4506913" cy="390525"/>
          </a:xfrm>
          <a:ln w="12700"/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charset="2"/>
              <a:buNone/>
              <a:defRPr sz="14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289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7B0AE-309B-F146-BD97-AEA05B50FF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746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7138" y="330200"/>
            <a:ext cx="1987550" cy="277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725" y="330200"/>
            <a:ext cx="5815013" cy="277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54460-85DF-8F41-9312-99ACB3DDF2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222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30311A-B3CE-7E42-AD09-742B5DA2E1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0136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F0210-C441-BE47-8189-B82F263399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908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31D3E-0C31-1D4D-9F2A-E70E500BB5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019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3C896-2F98-0842-A8A5-AAC30C0C5C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934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656147-61C9-A14A-93E2-4B5F9CE313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696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77893-49D8-6348-B7BB-8D32F6006E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1871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91357-80A1-1547-8B68-ABB6A52E5C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802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3C325-C51E-9048-95FF-D5F87C88D5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820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B91A7-CAAC-4648-8D23-D8095C0D5B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918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381B7-074B-6D45-B01C-7D6677A8CF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935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vmlDrawing" Target="../drawings/vmlDrawing1.vml"/><Relationship Id="rId16" Type="http://schemas.openxmlformats.org/officeDocument/2006/relationships/image" Target="../media/image1.png"/><Relationship Id="rId17" Type="http://schemas.openxmlformats.org/officeDocument/2006/relationships/oleObject" Target="../embeddings/Microsoft_PowerPoint_97_-_2003_Presentation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bottombar-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273800"/>
            <a:ext cx="9145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400175"/>
            <a:ext cx="79359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14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bg1"/>
                </a:solidFill>
              </a:defRPr>
            </a:lvl1pPr>
          </a:lstStyle>
          <a:p>
            <a:fld id="{5F4A29AD-1E1F-0C47-B668-C26EB3A771A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9725" y="330200"/>
            <a:ext cx="79549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465" r:id="rId17" imgW="0" imgH="0" progId="PowerPoint.Show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9pPr>
    </p:titleStyle>
    <p:bodyStyle>
      <a:lvl1pPr marL="282575" indent="-2825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Wingdings" charset="0"/>
        <a:buChar char="n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889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ＭＳ Ｐゴシック" charset="-128"/>
        </a:defRPr>
      </a:lvl2pPr>
      <a:lvl3pPr marL="968375" indent="-1682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3pPr>
      <a:lvl4pPr marL="1363663" indent="-280988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6525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5pPr>
      <a:lvl6pPr marL="21097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6pPr>
      <a:lvl7pPr marL="25669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7pPr>
      <a:lvl8pPr marL="30241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8pPr>
      <a:lvl9pPr marL="34813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75.png"/><Relationship Id="rId6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3975100" y="3248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83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0000FF"/>
                </a:solidFill>
                <a:latin typeface="Trebuchet MS" charset="0"/>
                <a:cs typeface="Trebuchet MS" charset="0"/>
              </a:rPr>
              <a:t>How </a:t>
            </a:r>
            <a:r>
              <a:rPr lang="en-US" sz="4000" b="1" dirty="0">
                <a:solidFill>
                  <a:srgbClr val="0000FF"/>
                </a:solidFill>
                <a:latin typeface="Trebuchet MS" charset="0"/>
                <a:cs typeface="Trebuchet MS" charset="0"/>
              </a:rPr>
              <a:t>T</a:t>
            </a:r>
            <a:r>
              <a:rPr lang="en-US" sz="4000" b="1" dirty="0" smtClean="0">
                <a:solidFill>
                  <a:srgbClr val="0000FF"/>
                </a:solidFill>
                <a:latin typeface="Trebuchet MS" charset="0"/>
                <a:cs typeface="Trebuchet MS" charset="0"/>
              </a:rPr>
              <a:t>o Change Minds About Our Changing Climate</a:t>
            </a:r>
            <a:endParaRPr lang="en-US" sz="4000" b="1" dirty="0">
              <a:solidFill>
                <a:srgbClr val="0000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1510" name="Rectangle 1"/>
          <p:cNvSpPr>
            <a:spLocks noChangeArrowheads="1"/>
          </p:cNvSpPr>
          <p:nvPr/>
        </p:nvSpPr>
        <p:spPr bwMode="auto">
          <a:xfrm>
            <a:off x="4800600" y="548640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Douglas Sisterson </a:t>
            </a:r>
            <a:endParaRPr lang="en-US" sz="12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Environmental Science Division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Argonne National Laboratory</a:t>
            </a:r>
          </a:p>
        </p:txBody>
      </p:sp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0" y="4648200"/>
            <a:ext cx="36576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Fermi Accelerator National Laboratory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April 7, 2016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Batavia, </a:t>
            </a:r>
            <a:r>
              <a:rPr lang="en-US" sz="2000" dirty="0">
                <a:solidFill>
                  <a:srgbClr val="0000FF"/>
                </a:solidFill>
              </a:rPr>
              <a:t>Illinois</a:t>
            </a:r>
          </a:p>
          <a:p>
            <a:pPr algn="ctr"/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33600"/>
            <a:ext cx="29591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676400"/>
            <a:ext cx="5040945" cy="38188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70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53998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FF"/>
                </a:solidFill>
                <a:latin typeface="+mn-lt"/>
              </a:rPr>
              <a:t>Where Do We Get the Data? </a:t>
            </a:r>
            <a:endParaRPr lang="en-US" sz="36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31747" name="Group 5"/>
          <p:cNvGrpSpPr>
            <a:grpSpLocks/>
          </p:cNvGrpSpPr>
          <p:nvPr/>
        </p:nvGrpSpPr>
        <p:grpSpPr bwMode="auto">
          <a:xfrm>
            <a:off x="457200" y="838200"/>
            <a:ext cx="8534400" cy="2895600"/>
            <a:chOff x="533400" y="1295400"/>
            <a:chExt cx="8534400" cy="2895600"/>
          </a:xfrm>
        </p:grpSpPr>
        <p:pic>
          <p:nvPicPr>
            <p:cNvPr id="31750" name="Picture 5" descr="DSCN09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295400"/>
              <a:ext cx="1752600" cy="131445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1" name="Picture 6" descr="PtBarrow2005070700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876550"/>
              <a:ext cx="1752600" cy="131445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2" name="Picture 7" descr="SANY05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428750"/>
              <a:ext cx="1752600" cy="131445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8" descr="clasicaircra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3048000"/>
              <a:ext cx="2438400" cy="10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228600" y="3916740"/>
            <a:ext cx="8686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The </a:t>
            </a:r>
            <a:r>
              <a:rPr lang="en-US" sz="1600" dirty="0" smtClean="0"/>
              <a:t>U.S. Dept. of Energy </a:t>
            </a:r>
            <a:r>
              <a:rPr lang="en-US" sz="1600" b="1" dirty="0" smtClean="0">
                <a:solidFill>
                  <a:srgbClr val="0000FF"/>
                </a:solidFill>
              </a:rPr>
              <a:t>Atmospheric </a:t>
            </a:r>
            <a:r>
              <a:rPr lang="en-US" sz="1600" b="1" dirty="0">
                <a:solidFill>
                  <a:srgbClr val="0000FF"/>
                </a:solidFill>
              </a:rPr>
              <a:t>Radiation Measurement (ARM) Program</a:t>
            </a:r>
            <a:r>
              <a:rPr lang="en-US" sz="1600" dirty="0"/>
              <a:t>: </a:t>
            </a:r>
            <a:r>
              <a:rPr lang="en-US" sz="1600" dirty="0" smtClean="0"/>
              <a:t>First </a:t>
            </a:r>
            <a:r>
              <a:rPr lang="en-US" sz="1600" dirty="0"/>
              <a:t>and largest climate research program to deploy a suite of cutting-edge </a:t>
            </a:r>
            <a:r>
              <a:rPr lang="en-US" sz="1600" dirty="0" smtClean="0"/>
              <a:t>instrumentation </a:t>
            </a:r>
            <a:r>
              <a:rPr lang="en-US" sz="1600" b="1" dirty="0" smtClean="0">
                <a:solidFill>
                  <a:srgbClr val="FF0000"/>
                </a:solidFill>
              </a:rPr>
              <a:t>to </a:t>
            </a:r>
            <a:r>
              <a:rPr lang="en-US" sz="1600" b="1" dirty="0">
                <a:solidFill>
                  <a:srgbClr val="FF0000"/>
                </a:solidFill>
              </a:rPr>
              <a:t>obtain continuous measurements of cloud and aerosol properties that affect our </a:t>
            </a:r>
            <a:r>
              <a:rPr lang="en-US" sz="1600" b="1" dirty="0" smtClean="0">
                <a:solidFill>
                  <a:srgbClr val="FF0000"/>
                </a:solidFill>
              </a:rPr>
              <a:t>climate.</a:t>
            </a:r>
            <a:endParaRPr lang="en-US" sz="1600" b="1" dirty="0">
              <a:solidFill>
                <a:srgbClr val="FF0000"/>
              </a:solidFill>
            </a:endParaRP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sz="1200" dirty="0" smtClean="0"/>
              <a:t>Established </a:t>
            </a:r>
            <a:r>
              <a:rPr lang="en-US" sz="1200" dirty="0"/>
              <a:t>in 1992 and operational </a:t>
            </a:r>
            <a:r>
              <a:rPr lang="en-US" sz="1200" dirty="0" smtClean="0"/>
              <a:t>since 1995</a:t>
            </a:r>
            <a:r>
              <a:rPr lang="en-US" sz="1200" dirty="0"/>
              <a:t>, the ARM Program was designated a </a:t>
            </a:r>
            <a:r>
              <a:rPr lang="en-US" sz="1200" dirty="0" smtClean="0"/>
              <a:t>Dept. of Energy Office </a:t>
            </a:r>
            <a:r>
              <a:rPr lang="en-US" sz="1200" dirty="0"/>
              <a:t>of Science, Office of Biological and Environmental Research scientific user facility in 2004 and named</a:t>
            </a:r>
            <a:r>
              <a:rPr lang="en-US" sz="1200" b="1" dirty="0"/>
              <a:t> the </a:t>
            </a:r>
            <a:r>
              <a:rPr lang="en-US" sz="1200" dirty="0" smtClean="0"/>
              <a:t>ARM </a:t>
            </a:r>
            <a:r>
              <a:rPr lang="en-US" sz="1200" dirty="0"/>
              <a:t>Climate Research Facility</a:t>
            </a:r>
            <a:r>
              <a:rPr lang="en-US" sz="1200" b="1" dirty="0"/>
              <a:t>.  </a:t>
            </a:r>
            <a:endParaRPr lang="en-US" sz="1600" b="1" dirty="0"/>
          </a:p>
          <a:p>
            <a:pPr eaLnBrk="1" hangingPunct="1"/>
            <a:r>
              <a:rPr lang="en-US" sz="1600" b="1" dirty="0" smtClean="0">
                <a:solidFill>
                  <a:srgbClr val="FF0000"/>
                </a:solidFill>
              </a:rPr>
              <a:t>				WWW.ARM.GOV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1749" name="Picture 9" descr="ARM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9144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15660951237_ad671fb5b7_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62200" y="685800"/>
            <a:ext cx="4159567" cy="321513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01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4038600" cy="2766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873500"/>
            <a:ext cx="4648200" cy="2324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18288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Input what processes we know into climate models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5720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see how well what we know represents what we observe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28600"/>
            <a:ext cx="83430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+mn-lt"/>
              </a:rPr>
              <a:t>Climate Models: Used To Make Forecasts</a:t>
            </a:r>
            <a:endParaRPr lang="en-US" b="1" i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47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77" y="377866"/>
            <a:ext cx="794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  <a:latin typeface="+mn-lt"/>
              </a:rPr>
              <a:t>How Do Climate Models Compare?</a:t>
            </a:r>
            <a:endParaRPr lang="en-US" sz="3600" b="1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All </a:t>
            </a:r>
            <a:r>
              <a:rPr lang="en-US" sz="1600" b="1" dirty="0" smtClean="0">
                <a:solidFill>
                  <a:srgbClr val="FF0000"/>
                </a:solidFill>
              </a:rPr>
              <a:t>model </a:t>
            </a:r>
            <a:r>
              <a:rPr lang="en-US" sz="1600" b="1" dirty="0">
                <a:solidFill>
                  <a:srgbClr val="FF0000"/>
                </a:solidFill>
              </a:rPr>
              <a:t>equations are based on real-world field </a:t>
            </a:r>
            <a:r>
              <a:rPr lang="en-US" sz="1600" b="1" dirty="0" smtClean="0">
                <a:solidFill>
                  <a:srgbClr val="FF0000"/>
                </a:solidFill>
              </a:rPr>
              <a:t>observations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and </a:t>
            </a:r>
            <a:r>
              <a:rPr lang="en-US" sz="1600" b="1" dirty="0">
                <a:solidFill>
                  <a:srgbClr val="FF0000"/>
                </a:solidFill>
              </a:rPr>
              <a:t>certain immutable laws of physics. 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dirty="0"/>
          </a:p>
          <a:p>
            <a:r>
              <a:rPr lang="en-US" sz="1600" dirty="0" smtClean="0"/>
              <a:t>There are dozens of climate models. </a:t>
            </a:r>
            <a:r>
              <a:rPr lang="en-US" sz="1600" dirty="0"/>
              <a:t>T</a:t>
            </a:r>
            <a:r>
              <a:rPr lang="en-US" sz="1600" dirty="0" smtClean="0"/>
              <a:t>he </a:t>
            </a:r>
            <a:r>
              <a:rPr lang="en-US" sz="1600" b="1" dirty="0" smtClean="0">
                <a:solidFill>
                  <a:srgbClr val="0000FF"/>
                </a:solidFill>
              </a:rPr>
              <a:t>International  Panel on Climate Change (IPCC)  </a:t>
            </a:r>
            <a:r>
              <a:rPr lang="en-US" sz="1600" b="1" dirty="0">
                <a:solidFill>
                  <a:srgbClr val="0000FF"/>
                </a:solidFill>
              </a:rPr>
              <a:t>compares the models </a:t>
            </a:r>
            <a:r>
              <a:rPr lang="en-US" sz="1600" dirty="0"/>
              <a:t>initially on </a:t>
            </a:r>
            <a:r>
              <a:rPr lang="en-US" sz="1600" dirty="0" smtClean="0"/>
              <a:t>how </a:t>
            </a:r>
            <a:r>
              <a:rPr lang="en-US" sz="1600" dirty="0"/>
              <a:t>well they predict the average global temperature of the earth by doubling the amount of CO2 in the atmosphere</a:t>
            </a:r>
            <a:r>
              <a:rPr lang="en-US" sz="16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124200"/>
            <a:ext cx="5082258" cy="2874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3528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IPCC AR5 </a:t>
            </a:r>
            <a:r>
              <a:rPr lang="en-US" b="1" dirty="0" err="1" smtClean="0">
                <a:solidFill>
                  <a:srgbClr val="FF0000"/>
                </a:solidFill>
              </a:rPr>
              <a:t>Intercomparison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0292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The 2 to 5 C increase is a small number but it has a </a:t>
            </a:r>
            <a:r>
              <a:rPr lang="en-US" sz="2000" b="1" i="1" dirty="0" smtClean="0">
                <a:solidFill>
                  <a:srgbClr val="0000FF"/>
                </a:solidFill>
              </a:rPr>
              <a:t>huge</a:t>
            </a:r>
            <a:r>
              <a:rPr lang="en-US" sz="2000" dirty="0" smtClean="0">
                <a:solidFill>
                  <a:srgbClr val="0000FF"/>
                </a:solidFill>
              </a:rPr>
              <a:t> impact on Earth’s climate!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05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3975100" y="3248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 dirty="0" smtClean="0">
                <a:solidFill>
                  <a:srgbClr val="0000FF"/>
                </a:solidFill>
                <a:latin typeface="Ariel"/>
                <a:cs typeface="Ariel"/>
              </a:rPr>
              <a:t>What Do the Climate Models Tell Us About Global Warming?!</a:t>
            </a:r>
            <a:endParaRPr lang="en-US" sz="3200" b="1" i="1" dirty="0">
              <a:solidFill>
                <a:srgbClr val="0000FF"/>
              </a:solidFill>
              <a:latin typeface="Ariel"/>
              <a:cs typeface="Ariel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762000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6098" y="1295400"/>
            <a:ext cx="899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Increasing greenhouse gases </a:t>
            </a:r>
          </a:p>
          <a:p>
            <a:r>
              <a:rPr lang="en-US" sz="2000" dirty="0" smtClean="0"/>
              <a:t>lead to a warmer atmosphere, but </a:t>
            </a:r>
          </a:p>
          <a:p>
            <a:r>
              <a:rPr lang="en-US" sz="2000" dirty="0" smtClean="0"/>
              <a:t>the </a:t>
            </a:r>
            <a:r>
              <a:rPr lang="en-US" sz="2000" i="1" dirty="0" smtClean="0">
                <a:solidFill>
                  <a:srgbClr val="0000FF"/>
                </a:solidFill>
              </a:rPr>
              <a:t>Earth’s atmosphere interacts 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with land and oceans</a:t>
            </a:r>
            <a:r>
              <a:rPr lang="en-US" sz="2000" i="1" dirty="0" smtClean="0"/>
              <a:t>.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Increased heat (energy!) will quickly be distributed and used by other processes than just heat waves: </a:t>
            </a:r>
            <a:r>
              <a:rPr lang="en-US" sz="2000" dirty="0" smtClean="0">
                <a:solidFill>
                  <a:srgbClr val="0000FF"/>
                </a:solidFill>
              </a:rPr>
              <a:t>melting ice, heating oceans, evaporating water, sunlight interactions with clouds and aerosols</a:t>
            </a:r>
            <a:r>
              <a:rPr lang="en-US" sz="2000" dirty="0" smtClean="0"/>
              <a:t>, and </a:t>
            </a:r>
            <a:r>
              <a:rPr lang="en-US" sz="2000" dirty="0" smtClean="0">
                <a:solidFill>
                  <a:srgbClr val="0000FF"/>
                </a:solidFill>
              </a:rPr>
              <a:t>other factors that </a:t>
            </a:r>
            <a:r>
              <a:rPr lang="en-US" sz="2000" b="1" i="1" dirty="0" smtClean="0">
                <a:solidFill>
                  <a:srgbClr val="0000FF"/>
                </a:solidFill>
              </a:rPr>
              <a:t>drive weather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273224"/>
            <a:ext cx="12192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4724400"/>
            <a:ext cx="8763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 smtClean="0"/>
              <a:t>The burning of fossil fuel will </a:t>
            </a:r>
            <a:r>
              <a:rPr lang="en-US" sz="2800" b="1" i="1" dirty="0" smtClean="0">
                <a:solidFill>
                  <a:srgbClr val="FF0000"/>
                </a:solidFill>
              </a:rPr>
              <a:t>fuel the weather -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resulting in extreme weather events </a:t>
            </a:r>
            <a:r>
              <a:rPr lang="en-US" sz="2800" b="1" i="1" dirty="0" smtClean="0">
                <a:solidFill>
                  <a:srgbClr val="FF0000"/>
                </a:solidFill>
              </a:rPr>
              <a:t>-  especially rainfall extremes and sea level rise!</a:t>
            </a:r>
            <a:endParaRPr lang="en-US" sz="2800" dirty="0"/>
          </a:p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23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3975100" y="3248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610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 dirty="0">
                <a:solidFill>
                  <a:srgbClr val="0000FF"/>
                </a:solidFill>
                <a:latin typeface="Ariel"/>
                <a:cs typeface="Ariel"/>
              </a:rPr>
              <a:t>The Term </a:t>
            </a:r>
            <a:r>
              <a:rPr lang="ja-JP" altLang="en-US" sz="3200" b="1" i="1" dirty="0">
                <a:solidFill>
                  <a:srgbClr val="0000FF"/>
                </a:solidFill>
                <a:latin typeface="Ariel"/>
                <a:cs typeface="Ariel"/>
              </a:rPr>
              <a:t>“</a:t>
            </a:r>
            <a:r>
              <a:rPr lang="en-US" sz="3200" b="1" i="1" dirty="0">
                <a:solidFill>
                  <a:srgbClr val="0000FF"/>
                </a:solidFill>
                <a:latin typeface="Ariel"/>
                <a:cs typeface="Ariel"/>
              </a:rPr>
              <a:t>Global Warming</a:t>
            </a:r>
            <a:r>
              <a:rPr lang="ja-JP" altLang="en-US" sz="3200" b="1" i="1" dirty="0">
                <a:solidFill>
                  <a:srgbClr val="0000FF"/>
                </a:solidFill>
                <a:latin typeface="Ariel"/>
                <a:cs typeface="Ariel"/>
              </a:rPr>
              <a:t>”</a:t>
            </a:r>
            <a:r>
              <a:rPr lang="en-US" sz="3200" b="1" i="1" dirty="0">
                <a:solidFill>
                  <a:srgbClr val="0000FF"/>
                </a:solidFill>
                <a:latin typeface="Ariel"/>
                <a:cs typeface="Ariel"/>
              </a:rPr>
              <a:t> Can Be </a:t>
            </a:r>
            <a:r>
              <a:rPr lang="en-US" sz="3200" b="1" i="1" dirty="0" smtClean="0">
                <a:solidFill>
                  <a:srgbClr val="0000FF"/>
                </a:solidFill>
                <a:latin typeface="Ariel"/>
                <a:cs typeface="Ariel"/>
              </a:rPr>
              <a:t>Misleading</a:t>
            </a:r>
            <a:r>
              <a:rPr lang="en-US" sz="3600" b="1" i="1" dirty="0" smtClean="0">
                <a:solidFill>
                  <a:srgbClr val="0000FF"/>
                </a:solidFill>
                <a:latin typeface="Ariel"/>
                <a:cs typeface="Ariel"/>
              </a:rPr>
              <a:t>!</a:t>
            </a:r>
            <a:endParaRPr lang="en-US" sz="3600" b="1" i="1" dirty="0">
              <a:solidFill>
                <a:srgbClr val="0000FF"/>
              </a:solidFill>
              <a:latin typeface="Ariel"/>
              <a:cs typeface="Arie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14400"/>
            <a:ext cx="3810000" cy="36478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828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" y="6273224"/>
            <a:ext cx="12192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45720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/>
              <a:t>M</a:t>
            </a:r>
            <a:r>
              <a:rPr lang="en-US" sz="2400" dirty="0" smtClean="0"/>
              <a:t>ore </a:t>
            </a:r>
            <a:r>
              <a:rPr lang="en-US" sz="2400" dirty="0"/>
              <a:t>appropriate to think of increased greenhouse gases causing </a:t>
            </a:r>
            <a:r>
              <a:rPr lang="en-US" sz="2400" b="1" i="1" dirty="0">
                <a:solidFill>
                  <a:srgbClr val="FF0000"/>
                </a:solidFill>
              </a:rPr>
              <a:t>climate change</a:t>
            </a:r>
            <a:r>
              <a:rPr lang="en-US" sz="2400" dirty="0"/>
              <a:t>, not just global warming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14400"/>
            <a:ext cx="2323047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 rot="18850491">
            <a:off x="7503178" y="462479"/>
            <a:ext cx="1503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ym typeface="Wingdings"/>
              </a:rPr>
              <a:t></a:t>
            </a:r>
            <a:endParaRPr lang="en-US" sz="9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80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763000" cy="94077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0000FF"/>
                </a:solidFill>
              </a:rPr>
              <a:t>Connection Between Climate </a:t>
            </a:r>
            <a:r>
              <a:rPr lang="en-US" sz="3200" i="1" dirty="0">
                <a:solidFill>
                  <a:srgbClr val="0000FF"/>
                </a:solidFill>
              </a:rPr>
              <a:t>and Weather</a:t>
            </a:r>
          </a:p>
        </p:txBody>
      </p:sp>
      <p:sp>
        <p:nvSpPr>
          <p:cNvPr id="46090" name="TextBox 24"/>
          <p:cNvSpPr txBox="1">
            <a:spLocks noChangeArrowheads="1"/>
          </p:cNvSpPr>
          <p:nvPr/>
        </p:nvSpPr>
        <p:spPr bwMode="auto">
          <a:xfrm>
            <a:off x="228600" y="838200"/>
            <a:ext cx="8077200" cy="54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b="1" dirty="0" smtClean="0">
              <a:solidFill>
                <a:srgbClr val="131313"/>
              </a:solidFill>
            </a:endParaRPr>
          </a:p>
          <a:p>
            <a:pPr eaLnBrk="1" hangingPunct="1"/>
            <a:r>
              <a:rPr lang="en-US" sz="1800" b="1" dirty="0" smtClean="0">
                <a:solidFill>
                  <a:srgbClr val="131313"/>
                </a:solidFill>
              </a:rPr>
              <a:t>Climate is </a:t>
            </a:r>
            <a:r>
              <a:rPr lang="en-US" sz="1800" b="1" dirty="0">
                <a:solidFill>
                  <a:srgbClr val="131313"/>
                </a:solidFill>
              </a:rPr>
              <a:t>defined as the</a:t>
            </a:r>
            <a:r>
              <a:rPr lang="en-US" sz="1800" b="1" dirty="0" smtClean="0">
                <a:solidFill>
                  <a:srgbClr val="131313"/>
                </a:solidFill>
              </a:rPr>
              <a:t> ”30-year average weather” where you live.  </a:t>
            </a:r>
          </a:p>
          <a:p>
            <a:pPr eaLnBrk="1" hangingPunct="1"/>
            <a:endParaRPr lang="en-US" sz="1800" dirty="0" smtClean="0">
              <a:solidFill>
                <a:srgbClr val="131313"/>
              </a:solidFill>
            </a:endParaRPr>
          </a:p>
          <a:p>
            <a:pPr eaLnBrk="1" hangingPunct="1"/>
            <a:endParaRPr lang="en-US" sz="1800" b="1" dirty="0">
              <a:solidFill>
                <a:srgbClr val="131313"/>
              </a:solidFill>
            </a:endParaRPr>
          </a:p>
          <a:p>
            <a:pPr eaLnBrk="1" hangingPunct="1"/>
            <a:r>
              <a:rPr lang="en-US" sz="1800" b="1" dirty="0" smtClean="0">
                <a:solidFill>
                  <a:srgbClr val="131313"/>
                </a:solidFill>
              </a:rPr>
              <a:t>The weather is the day-to-day </a:t>
            </a:r>
          </a:p>
          <a:p>
            <a:pPr eaLnBrk="1" hangingPunct="1"/>
            <a:r>
              <a:rPr lang="en-US" sz="1800" b="1" dirty="0" smtClean="0">
                <a:solidFill>
                  <a:srgbClr val="131313"/>
                </a:solidFill>
              </a:rPr>
              <a:t>departure from that average </a:t>
            </a:r>
            <a:endParaRPr lang="en-US" sz="1800" dirty="0" smtClean="0">
              <a:solidFill>
                <a:srgbClr val="131313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131313"/>
                </a:solidFill>
              </a:rPr>
              <a:t>(temperature, cloudiness, </a:t>
            </a:r>
          </a:p>
          <a:p>
            <a:pPr eaLnBrk="1" hangingPunct="1"/>
            <a:r>
              <a:rPr lang="en-US" sz="1800" dirty="0" smtClean="0">
                <a:solidFill>
                  <a:srgbClr val="131313"/>
                </a:solidFill>
              </a:rPr>
              <a:t>humidity, rainfall, pressure, etc.) </a:t>
            </a:r>
          </a:p>
          <a:p>
            <a:pPr eaLnBrk="1" hangingPunct="1"/>
            <a:endParaRPr lang="en-US" sz="1800" dirty="0" smtClean="0">
              <a:solidFill>
                <a:srgbClr val="131313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Climate is what you expect; 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weather is what you get!</a:t>
            </a:r>
          </a:p>
          <a:p>
            <a:pPr eaLnBrk="1" hangingPunct="1"/>
            <a:endParaRPr lang="en-US" sz="1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FF"/>
                </a:solidFill>
              </a:rPr>
              <a:t>Therefore, extreme weather  </a:t>
            </a:r>
          </a:p>
          <a:p>
            <a:pPr eaLnBrk="1" hangingPunct="1"/>
            <a:r>
              <a:rPr lang="en-US" sz="1800" dirty="0" smtClean="0">
                <a:solidFill>
                  <a:srgbClr val="0000FF"/>
                </a:solidFill>
              </a:rPr>
              <a:t>events</a:t>
            </a:r>
            <a:r>
              <a:rPr lang="en-US" sz="1800" dirty="0" smtClean="0">
                <a:solidFill>
                  <a:srgbClr val="0000FF"/>
                </a:solidFill>
              </a:rPr>
              <a:t> are predictable </a:t>
            </a:r>
            <a:r>
              <a:rPr lang="en-US" sz="1800" dirty="0" smtClean="0">
                <a:solidFill>
                  <a:srgbClr val="0000FF"/>
                </a:solidFill>
              </a:rPr>
              <a:t>as long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</a:p>
          <a:p>
            <a:pPr eaLnBrk="1" hangingPunct="1"/>
            <a:r>
              <a:rPr lang="en-US" sz="1800" dirty="0" smtClean="0">
                <a:solidFill>
                  <a:srgbClr val="0000FF"/>
                </a:solidFill>
              </a:rPr>
              <a:t>As the </a:t>
            </a:r>
            <a:r>
              <a:rPr lang="en-US" sz="1800" dirty="0" smtClean="0">
                <a:solidFill>
                  <a:srgbClr val="0000FF"/>
                </a:solidFill>
              </a:rPr>
              <a:t>climate is not changing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sz="1800" dirty="0" smtClean="0">
                <a:solidFill>
                  <a:srgbClr val="0000FF"/>
                </a:solidFill>
              </a:rPr>
              <a:t>(the “100 year flood”).</a:t>
            </a:r>
          </a:p>
          <a:p>
            <a:pPr eaLnBrk="1" hangingPunct="1"/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  </a:t>
            </a:r>
          </a:p>
          <a:p>
            <a:pPr eaLnBrk="1" hangingPunct="1"/>
            <a:endParaRPr lang="en-US" sz="2000" dirty="0">
              <a:solidFill>
                <a:srgbClr val="D0011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057400"/>
            <a:ext cx="5267738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5410200"/>
            <a:ext cx="50449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 </a:t>
            </a:r>
            <a:r>
              <a:rPr lang="en-US" dirty="0" smtClean="0">
                <a:solidFill>
                  <a:srgbClr val="FF0000"/>
                </a:solidFill>
              </a:rPr>
              <a:t>constrains</a:t>
            </a:r>
            <a:r>
              <a:rPr lang="en-US" dirty="0" smtClean="0"/>
              <a:t> weather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32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553998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Climate Constrains Weather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:reallycorrect-slide-2_1009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371600"/>
            <a:ext cx="7042726" cy="346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5105400"/>
            <a:ext cx="739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Weather </a:t>
            </a:r>
            <a:r>
              <a:rPr lang="en-US" sz="1800" dirty="0"/>
              <a:t>is “fuel limited” by climate</a:t>
            </a:r>
            <a:r>
              <a:rPr lang="en-US" sz="1800" dirty="0" smtClean="0"/>
              <a:t>.  </a:t>
            </a:r>
            <a:r>
              <a:rPr lang="en-US" sz="1800" dirty="0" smtClean="0">
                <a:solidFill>
                  <a:srgbClr val="FF0000"/>
                </a:solidFill>
              </a:rPr>
              <a:t>A warming climate </a:t>
            </a:r>
            <a:r>
              <a:rPr lang="en-US" sz="1800" b="1" i="1" dirty="0" smtClean="0">
                <a:solidFill>
                  <a:srgbClr val="FF0000"/>
                </a:solidFill>
              </a:rPr>
              <a:t>fuels</a:t>
            </a:r>
            <a:r>
              <a:rPr lang="en-US" sz="1800" dirty="0" smtClean="0">
                <a:solidFill>
                  <a:srgbClr val="FF0000"/>
                </a:solidFill>
              </a:rPr>
              <a:t> weather! 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08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49757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Weather and Extreme Events</a:t>
            </a:r>
            <a:endParaRPr lang="en-US" sz="3200" i="1" dirty="0">
              <a:solidFill>
                <a:srgbClr val="0000FF"/>
              </a:solidFill>
            </a:endParaRP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505200" cy="250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Box 24"/>
          <p:cNvSpPr txBox="1">
            <a:spLocks noChangeArrowheads="1"/>
          </p:cNvSpPr>
          <p:nvPr/>
        </p:nvSpPr>
        <p:spPr bwMode="auto">
          <a:xfrm>
            <a:off x="457200" y="838200"/>
            <a:ext cx="472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D00113"/>
                </a:solidFill>
              </a:rPr>
              <a:t>The </a:t>
            </a:r>
            <a:r>
              <a:rPr lang="en-US" sz="2000" dirty="0" smtClean="0">
                <a:solidFill>
                  <a:srgbClr val="D00113"/>
                </a:solidFill>
              </a:rPr>
              <a:t>weather </a:t>
            </a:r>
            <a:r>
              <a:rPr lang="en-US" sz="2000" dirty="0">
                <a:solidFill>
                  <a:srgbClr val="D00113"/>
                </a:solidFill>
              </a:rPr>
              <a:t>is </a:t>
            </a:r>
            <a:r>
              <a:rPr lang="en-US" sz="2000" dirty="0" smtClean="0">
                <a:solidFill>
                  <a:srgbClr val="D00113"/>
                </a:solidFill>
              </a:rPr>
              <a:t>normally predicable because the climate is not changing.</a:t>
            </a:r>
            <a:endParaRPr lang="en-US" sz="2000" dirty="0">
              <a:solidFill>
                <a:srgbClr val="D00113"/>
              </a:solidFill>
            </a:endParaRPr>
          </a:p>
        </p:txBody>
      </p:sp>
      <p:sp>
        <p:nvSpPr>
          <p:cNvPr id="46091" name="TextBox 25"/>
          <p:cNvSpPr txBox="1">
            <a:spLocks noChangeArrowheads="1"/>
          </p:cNvSpPr>
          <p:nvPr/>
        </p:nvSpPr>
        <p:spPr bwMode="auto">
          <a:xfrm>
            <a:off x="4572000" y="4191000"/>
            <a:ext cx="439896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But what happens to </a:t>
            </a:r>
            <a:r>
              <a:rPr lang="en-US" sz="2000" b="1" dirty="0" smtClean="0">
                <a:solidFill>
                  <a:srgbClr val="0000FF"/>
                </a:solidFill>
              </a:rPr>
              <a:t>weather </a:t>
            </a:r>
            <a:r>
              <a:rPr lang="en-US" sz="2000" b="1" dirty="0">
                <a:solidFill>
                  <a:srgbClr val="0000FF"/>
                </a:solidFill>
              </a:rPr>
              <a:t>if the climate is changing? 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300" dirty="0" smtClean="0">
                <a:solidFill>
                  <a:srgbClr val="D00113"/>
                </a:solidFill>
              </a:rPr>
              <a:t>Current </a:t>
            </a:r>
            <a:r>
              <a:rPr lang="en-US" sz="2300" dirty="0">
                <a:solidFill>
                  <a:srgbClr val="D00113"/>
                </a:solidFill>
              </a:rPr>
              <a:t>thinking is much higher frequency of weather extremes!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2209800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C02530"/>
                </a:solidFill>
              </a:rPr>
              <a:t>100-year flood </a:t>
            </a:r>
            <a:r>
              <a:rPr lang="en-US" sz="2000" dirty="0" smtClean="0"/>
              <a:t>is defined as the 1% (or less) exceedance probability of the occurrence of a single weather event (i.e., a rainfall amount) for 100 years of data.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3434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Imagine this to be a plot of 100 years of daily rain event amounts on the X-axis and the frequency of occurrence of those amounts on the Y-axis. </a:t>
            </a:r>
            <a:endParaRPr lang="en-US" sz="1800" dirty="0"/>
          </a:p>
        </p:txBody>
      </p:sp>
      <p:pic>
        <p:nvPicPr>
          <p:cNvPr id="8" name="Picture 7" descr="images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914400"/>
            <a:ext cx="4114800" cy="113978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97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575675" cy="1052596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How do Scientists Know the Climate is Really Changing? </a:t>
            </a:r>
            <a:endParaRPr lang="en-US" sz="3600" dirty="0"/>
          </a:p>
        </p:txBody>
      </p:sp>
      <p:pic>
        <p:nvPicPr>
          <p:cNvPr id="4" name="Picture 3" descr=":hght84cd-139950685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447800"/>
            <a:ext cx="6015182" cy="349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51816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These can be measured.   </a:t>
            </a:r>
            <a:r>
              <a:rPr lang="en-US" sz="2000" dirty="0">
                <a:solidFill>
                  <a:srgbClr val="FF0000"/>
                </a:solidFill>
              </a:rPr>
              <a:t>They are changing, but not in a good way!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44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954963" cy="49757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Weather Extremes: What Are the Odds?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20363" y="762000"/>
            <a:ext cx="2023637" cy="14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56532" y="236220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Weather patterns used to be known, and more predictable.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4876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Weather extremes are becoming more frequent and less predictable!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273224"/>
            <a:ext cx="12192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11_5_15_Brian_ExtremeHeatShift_720_279_s_c1_c_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10400" y="3733800"/>
            <a:ext cx="2133600" cy="826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838200"/>
            <a:ext cx="7000874" cy="5334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86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81000" y="1447800"/>
            <a:ext cx="853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02530"/>
                </a:solidFill>
              </a:rPr>
              <a:t>The process scientists </a:t>
            </a:r>
            <a:r>
              <a:rPr lang="en-US" dirty="0">
                <a:solidFill>
                  <a:srgbClr val="C02530"/>
                </a:solidFill>
              </a:rPr>
              <a:t>u</a:t>
            </a:r>
            <a:r>
              <a:rPr lang="en-US" dirty="0" smtClean="0">
                <a:solidFill>
                  <a:srgbClr val="C02530"/>
                </a:solidFill>
              </a:rPr>
              <a:t>se to get consensus is referred to as the scientific method.  </a:t>
            </a:r>
            <a:endParaRPr lang="en-US" dirty="0">
              <a:solidFill>
                <a:srgbClr val="C0253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461" y="482024"/>
            <a:ext cx="81987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First - What Is Science-Based Evidence?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2895600"/>
            <a:ext cx="48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“…it is not sufficient for a scientist to </a:t>
            </a:r>
            <a:r>
              <a:rPr lang="en-US" sz="2000" i="1" u="sng" dirty="0" smtClean="0"/>
              <a:t>believe</a:t>
            </a:r>
            <a:r>
              <a:rPr lang="en-US" sz="2000" dirty="0" smtClean="0"/>
              <a:t> he or she is right; nor is it sufficient for a scientist to </a:t>
            </a:r>
            <a:r>
              <a:rPr lang="en-US" sz="2000" i="1" u="sng" dirty="0" smtClean="0"/>
              <a:t>know</a:t>
            </a:r>
            <a:r>
              <a:rPr lang="en-US" sz="2000" dirty="0" smtClean="0"/>
              <a:t> he or she is right. Scientists </a:t>
            </a:r>
            <a:r>
              <a:rPr lang="en-US" sz="2000" i="1" u="sng" dirty="0" smtClean="0"/>
              <a:t>must convince</a:t>
            </a:r>
            <a:r>
              <a:rPr lang="en-US" sz="2000" u="sng" dirty="0" smtClean="0"/>
              <a:t> </a:t>
            </a:r>
            <a:r>
              <a:rPr lang="en-US" sz="2000" dirty="0" smtClean="0"/>
              <a:t>their colleagues that they are right.”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4864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Darling and Sisterson, 2014</a:t>
            </a:r>
            <a:r>
              <a:rPr lang="en-US" sz="1400" u="sng" dirty="0" smtClean="0">
                <a:solidFill>
                  <a:srgbClr val="0000FF"/>
                </a:solidFill>
              </a:rPr>
              <a:t>: How to Change Minds About Our Changing Climate</a:t>
            </a:r>
            <a:r>
              <a:rPr lang="en-US" sz="1400" dirty="0" smtClean="0">
                <a:solidFill>
                  <a:srgbClr val="0000FF"/>
                </a:solidFill>
              </a:rPr>
              <a:t>, The Experiment, New York.  Page xxii.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724400"/>
            <a:ext cx="3119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2530"/>
                </a:solidFill>
              </a:rPr>
              <a:t>What We Know! </a:t>
            </a:r>
            <a:endParaRPr lang="en-US" dirty="0">
              <a:solidFill>
                <a:srgbClr val="C0253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5245">
            <a:off x="6580155" y="2625905"/>
            <a:ext cx="1840698" cy="284368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04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1052596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Life-Changing Weather Events Pie Chart </a:t>
            </a:r>
            <a:endParaRPr lang="en-US" sz="3600" dirty="0"/>
          </a:p>
        </p:txBody>
      </p:sp>
      <p:pic>
        <p:nvPicPr>
          <p:cNvPr id="4" name="Picture 3" descr=":floodpi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47800"/>
            <a:ext cx="6157502" cy="276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4881027"/>
            <a:ext cx="899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/>
              <a:t>How will this change?  Maybe </a:t>
            </a:r>
            <a:r>
              <a:rPr lang="en-US" sz="1800" kern="1200" dirty="0" smtClean="0"/>
              <a:t>we are not sure if there will be more </a:t>
            </a:r>
            <a:r>
              <a:rPr lang="en-US" sz="1800" kern="1200" dirty="0"/>
              <a:t>events, but </a:t>
            </a:r>
            <a:r>
              <a:rPr lang="en-US" sz="1800" kern="1200" dirty="0" smtClean="0"/>
              <a:t>we are sure that there will be </a:t>
            </a:r>
            <a:r>
              <a:rPr lang="en-US" sz="1800" b="1" kern="1200" dirty="0" smtClean="0">
                <a:solidFill>
                  <a:srgbClr val="0000FF"/>
                </a:solidFill>
              </a:rPr>
              <a:t>more </a:t>
            </a:r>
            <a:r>
              <a:rPr lang="en-US" sz="1800" b="1" kern="1200" dirty="0">
                <a:solidFill>
                  <a:srgbClr val="0000FF"/>
                </a:solidFill>
              </a:rPr>
              <a:t>EXTREME </a:t>
            </a:r>
            <a:r>
              <a:rPr lang="en-US" sz="1800" b="1" kern="1200" dirty="0" smtClean="0">
                <a:solidFill>
                  <a:srgbClr val="0000FF"/>
                </a:solidFill>
              </a:rPr>
              <a:t>weather events</a:t>
            </a:r>
            <a:r>
              <a:rPr lang="en-US" sz="1800" kern="1200" dirty="0"/>
              <a:t>.  </a:t>
            </a:r>
            <a:r>
              <a:rPr lang="en-US" sz="1800" b="1" kern="1200" dirty="0">
                <a:solidFill>
                  <a:srgbClr val="FF0000"/>
                </a:solidFill>
              </a:rPr>
              <a:t>This is </a:t>
            </a:r>
            <a:r>
              <a:rPr lang="en-US" sz="1800" b="1" i="1" kern="1200" dirty="0">
                <a:solidFill>
                  <a:srgbClr val="FF0000"/>
                </a:solidFill>
              </a:rPr>
              <a:t>already </a:t>
            </a:r>
            <a:r>
              <a:rPr lang="en-US" sz="1800" b="1" kern="1200" dirty="0">
                <a:solidFill>
                  <a:srgbClr val="FF0000"/>
                </a:solidFill>
              </a:rPr>
              <a:t>happening!</a:t>
            </a:r>
          </a:p>
          <a:p>
            <a:endParaRPr lang="en-US" kern="1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28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94077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Where was It Warm?  </a:t>
            </a:r>
            <a:r>
              <a:rPr lang="en-US" sz="3200" u="sng" dirty="0" smtClean="0">
                <a:solidFill>
                  <a:srgbClr val="0000FF"/>
                </a:solidFill>
              </a:rPr>
              <a:t>Everywhere</a:t>
            </a:r>
            <a:r>
              <a:rPr lang="en-US" sz="3200" dirty="0" smtClean="0">
                <a:solidFill>
                  <a:srgbClr val="0000FF"/>
                </a:solidFill>
              </a:rPr>
              <a:t> Else But Here!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00200"/>
            <a:ext cx="6667500" cy="417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6273224"/>
            <a:ext cx="12192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41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94077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Keep in Mind that Global Warming is a Matter of Perspective!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 descr="8WmbJa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096000" cy="4572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954963" cy="356508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Snowmageddon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5181600" cy="3834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762000"/>
            <a:ext cx="3962401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57466"/>
            <a:ext cx="3124200" cy="2467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3886200"/>
            <a:ext cx="3200400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24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Ice Storms!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84" y="762000"/>
            <a:ext cx="4686300" cy="313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9858"/>
            <a:ext cx="5181600" cy="3196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657600"/>
            <a:ext cx="3962400" cy="2739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5181600" cy="3149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7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Schools Closed Because of Wind Chill Cold!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838200"/>
            <a:ext cx="4800600" cy="3404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419600" cy="2646304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352800"/>
            <a:ext cx="4432874" cy="2943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962400"/>
            <a:ext cx="4724400" cy="23495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67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Cabin Fever!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838200"/>
            <a:ext cx="3276600" cy="245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34925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95" y="838201"/>
            <a:ext cx="5949943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743" y="3200400"/>
            <a:ext cx="4098257" cy="304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347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More Intense Floods!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382000" cy="5247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More Intense Droughts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965200"/>
            <a:ext cx="7874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More Intense Hurricanes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762000"/>
            <a:ext cx="8001961" cy="5319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533400" y="304800"/>
            <a:ext cx="82962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rgbClr val="C02530"/>
                </a:solidFill>
              </a:rPr>
              <a:t>Earth’s Climate: The </a:t>
            </a:r>
            <a:r>
              <a:rPr lang="en-US" sz="4400" dirty="0">
                <a:solidFill>
                  <a:srgbClr val="C02530"/>
                </a:solidFill>
              </a:rPr>
              <a:t>BIG Picture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502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More Intense Tornadoes!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8200"/>
            <a:ext cx="7476671" cy="5117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More Heat Waves!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971800"/>
            <a:ext cx="4001417" cy="307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4191000" cy="2814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808" y="228600"/>
            <a:ext cx="1994192" cy="2553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886200"/>
            <a:ext cx="3493642" cy="2318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609600"/>
            <a:ext cx="2514600" cy="198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More Intense Wildfires Because of Droughts!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0"/>
            <a:ext cx="7771730" cy="5176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2292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7"/>
          <p:cNvSpPr>
            <a:spLocks noChangeArrowheads="1"/>
          </p:cNvSpPr>
          <p:nvPr/>
        </p:nvSpPr>
        <p:spPr bwMode="auto">
          <a:xfrm>
            <a:off x="3124200" y="1371600"/>
            <a:ext cx="5562600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E51013"/>
                </a:solidFill>
              </a:rPr>
              <a:t>So what </a:t>
            </a:r>
            <a:r>
              <a:rPr lang="en-US" sz="2800" b="1" i="1" dirty="0" smtClean="0">
                <a:solidFill>
                  <a:srgbClr val="E51013"/>
                </a:solidFill>
              </a:rPr>
              <a:t>might</a:t>
            </a:r>
            <a:r>
              <a:rPr lang="en-US" sz="2800" dirty="0" smtClean="0">
                <a:solidFill>
                  <a:srgbClr val="E51013"/>
                </a:solidFill>
              </a:rPr>
              <a:t> the climate look like in the upper Midwest in the next 100 years?  </a:t>
            </a:r>
          </a:p>
          <a:p>
            <a:endParaRPr lang="en-US" sz="2500" dirty="0">
              <a:solidFill>
                <a:srgbClr val="E51013"/>
              </a:solidFill>
            </a:endParaRPr>
          </a:p>
        </p:txBody>
      </p:sp>
      <p:sp>
        <p:nvSpPr>
          <p:cNvPr id="91139" name="Rectangle 8"/>
          <p:cNvSpPr>
            <a:spLocks noChangeArrowheads="1"/>
          </p:cNvSpPr>
          <p:nvPr/>
        </p:nvSpPr>
        <p:spPr bwMode="auto">
          <a:xfrm>
            <a:off x="152400" y="3733800"/>
            <a:ext cx="6248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500" dirty="0" smtClean="0"/>
          </a:p>
          <a:p>
            <a:r>
              <a:rPr lang="en-US" sz="2500" dirty="0" smtClean="0">
                <a:solidFill>
                  <a:srgbClr val="10253F"/>
                </a:solidFill>
              </a:rPr>
              <a:t>Remember, the </a:t>
            </a:r>
            <a:r>
              <a:rPr lang="en-US" sz="2500" dirty="0">
                <a:solidFill>
                  <a:srgbClr val="0000FF"/>
                </a:solidFill>
              </a:rPr>
              <a:t>timing and impacts </a:t>
            </a:r>
            <a:r>
              <a:rPr lang="en-US" sz="2500" dirty="0">
                <a:solidFill>
                  <a:srgbClr val="10253F"/>
                </a:solidFill>
              </a:rPr>
              <a:t>of </a:t>
            </a:r>
            <a:r>
              <a:rPr lang="en-US" sz="2500" dirty="0" smtClean="0">
                <a:solidFill>
                  <a:srgbClr val="10253F"/>
                </a:solidFill>
              </a:rPr>
              <a:t>the Earth’s changing climate on weather </a:t>
            </a:r>
            <a:r>
              <a:rPr lang="en-US" sz="2500" dirty="0" smtClean="0">
                <a:solidFill>
                  <a:srgbClr val="0000FF"/>
                </a:solidFill>
              </a:rPr>
              <a:t>at </a:t>
            </a:r>
            <a:r>
              <a:rPr lang="en-US" sz="2500" dirty="0">
                <a:solidFill>
                  <a:srgbClr val="0000FF"/>
                </a:solidFill>
              </a:rPr>
              <a:t>the </a:t>
            </a:r>
            <a:r>
              <a:rPr lang="en-US" sz="2500" dirty="0" smtClean="0">
                <a:solidFill>
                  <a:srgbClr val="0000FF"/>
                </a:solidFill>
              </a:rPr>
              <a:t>regional and local scale is still uncertain</a:t>
            </a:r>
            <a:r>
              <a:rPr lang="en-US" sz="2500" dirty="0" smtClean="0">
                <a:solidFill>
                  <a:srgbClr val="10253F"/>
                </a:solidFill>
              </a:rPr>
              <a:t>.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114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5562600" cy="497572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Where are we, </a:t>
            </a:r>
            <a:r>
              <a:rPr lang="en-US" sz="3200" dirty="0" smtClean="0">
                <a:solidFill>
                  <a:srgbClr val="0000FF"/>
                </a:solidFill>
              </a:rPr>
              <a:t>then?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58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229600" cy="497572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Regional Climatic Impacts: The Future</a:t>
            </a:r>
          </a:p>
        </p:txBody>
      </p:sp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7001" y="934724"/>
            <a:ext cx="1828800" cy="18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304800" y="990600"/>
            <a:ext cx="5867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500" dirty="0">
                <a:solidFill>
                  <a:srgbClr val="E51013"/>
                </a:solidFill>
              </a:rPr>
              <a:t>What does the average output of over a dozen climate models used by the International Panel on Climate Change predict for the Midwest for 2099?</a:t>
            </a:r>
            <a:endParaRPr lang="en-US" sz="2500" dirty="0"/>
          </a:p>
        </p:txBody>
      </p:sp>
      <p:sp>
        <p:nvSpPr>
          <p:cNvPr id="87044" name="Rectangle 5"/>
          <p:cNvSpPr>
            <a:spLocks noChangeArrowheads="1"/>
          </p:cNvSpPr>
          <p:nvPr/>
        </p:nvSpPr>
        <p:spPr bwMode="auto">
          <a:xfrm>
            <a:off x="228600" y="2819400"/>
            <a:ext cx="8458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 dirty="0">
                <a:solidFill>
                  <a:srgbClr val="1E1C11"/>
                </a:solidFill>
              </a:rPr>
              <a:t> Summer temperature patterns in Illinois will be more like summers currently </a:t>
            </a:r>
            <a:r>
              <a:rPr lang="en-US" sz="2000" dirty="0" smtClean="0">
                <a:solidFill>
                  <a:srgbClr val="1E1C11"/>
                </a:solidFill>
              </a:rPr>
              <a:t>experienced </a:t>
            </a:r>
            <a:r>
              <a:rPr lang="en-US" sz="2000" dirty="0">
                <a:solidFill>
                  <a:srgbClr val="1E1C11"/>
                </a:solidFill>
              </a:rPr>
              <a:t>in southeast </a:t>
            </a:r>
            <a:r>
              <a:rPr lang="en-US" sz="2000" dirty="0" smtClean="0">
                <a:solidFill>
                  <a:srgbClr val="1E1C11"/>
                </a:solidFill>
              </a:rPr>
              <a:t>Texas: </a:t>
            </a:r>
            <a:r>
              <a:rPr lang="en-US" sz="2000" b="1" dirty="0" smtClean="0">
                <a:solidFill>
                  <a:srgbClr val="0000FF"/>
                </a:solidFill>
              </a:rPr>
              <a:t>Considerably </a:t>
            </a:r>
            <a:r>
              <a:rPr lang="en-US" sz="2000" b="1" dirty="0">
                <a:solidFill>
                  <a:srgbClr val="0000FF"/>
                </a:solidFill>
              </a:rPr>
              <a:t>warmer but less summertime precipitation</a:t>
            </a:r>
            <a:r>
              <a:rPr lang="en-US" sz="2000" dirty="0">
                <a:solidFill>
                  <a:srgbClr val="1E1C11"/>
                </a:solidFill>
              </a:rPr>
              <a:t>.</a:t>
            </a:r>
          </a:p>
          <a:p>
            <a:pPr>
              <a:buFont typeface="Times" charset="0"/>
              <a:buChar char="•"/>
            </a:pPr>
            <a:endParaRPr lang="en-US" sz="2000" dirty="0">
              <a:solidFill>
                <a:srgbClr val="1E1C11"/>
              </a:solidFill>
            </a:endParaRPr>
          </a:p>
          <a:p>
            <a:pPr>
              <a:buFont typeface="Times" charset="0"/>
              <a:buChar char="•"/>
            </a:pPr>
            <a:r>
              <a:rPr lang="en-US" sz="2000" dirty="0">
                <a:solidFill>
                  <a:srgbClr val="1E1C11"/>
                </a:solidFill>
              </a:rPr>
              <a:t> Under </a:t>
            </a:r>
            <a:r>
              <a:rPr lang="en-US" sz="2000" dirty="0" smtClean="0">
                <a:solidFill>
                  <a:srgbClr val="1E1C11"/>
                </a:solidFill>
              </a:rPr>
              <a:t>lower-emissions </a:t>
            </a:r>
            <a:r>
              <a:rPr lang="en-US" sz="2000" dirty="0">
                <a:solidFill>
                  <a:srgbClr val="1E1C11"/>
                </a:solidFill>
              </a:rPr>
              <a:t>scenario, </a:t>
            </a:r>
            <a:r>
              <a:rPr lang="en-US" sz="2000" b="1" dirty="0">
                <a:solidFill>
                  <a:srgbClr val="0000FF"/>
                </a:solidFill>
              </a:rPr>
              <a:t>heat waves</a:t>
            </a:r>
            <a:r>
              <a:rPr lang="en-US" sz="2000" b="1" dirty="0">
                <a:solidFill>
                  <a:srgbClr val="1E1C11"/>
                </a:solidFill>
              </a:rPr>
              <a:t> </a:t>
            </a:r>
            <a:r>
              <a:rPr lang="en-US" sz="2000" dirty="0">
                <a:solidFill>
                  <a:srgbClr val="1E1C11"/>
                </a:solidFill>
              </a:rPr>
              <a:t>like that in Chicago </a:t>
            </a:r>
            <a:r>
              <a:rPr lang="en-US" sz="2000" dirty="0" smtClean="0">
                <a:solidFill>
                  <a:srgbClr val="1E1C11"/>
                </a:solidFill>
              </a:rPr>
              <a:t>1995 </a:t>
            </a:r>
            <a:r>
              <a:rPr lang="en-US" sz="2000" dirty="0">
                <a:solidFill>
                  <a:srgbClr val="1E1C11"/>
                </a:solidFill>
              </a:rPr>
              <a:t>are projected to occur once </a:t>
            </a:r>
            <a:r>
              <a:rPr lang="en-US" sz="2000" b="1" dirty="0">
                <a:solidFill>
                  <a:srgbClr val="0000FF"/>
                </a:solidFill>
              </a:rPr>
              <a:t>every three years</a:t>
            </a:r>
            <a:r>
              <a:rPr lang="en-US" sz="2000" dirty="0">
                <a:solidFill>
                  <a:srgbClr val="1E1C11"/>
                </a:solidFill>
              </a:rPr>
              <a:t>; under </a:t>
            </a:r>
            <a:r>
              <a:rPr lang="en-US" sz="2000" dirty="0" smtClean="0">
                <a:solidFill>
                  <a:srgbClr val="1E1C11"/>
                </a:solidFill>
              </a:rPr>
              <a:t>higher-emissions </a:t>
            </a:r>
            <a:r>
              <a:rPr lang="en-US" sz="2000" dirty="0">
                <a:solidFill>
                  <a:srgbClr val="1E1C11"/>
                </a:solidFill>
              </a:rPr>
              <a:t>scenario (the worst case), they will occur </a:t>
            </a:r>
            <a:r>
              <a:rPr lang="en-US" sz="2000" b="1" dirty="0">
                <a:solidFill>
                  <a:srgbClr val="0000FF"/>
                </a:solidFill>
              </a:rPr>
              <a:t>nearly three times per year</a:t>
            </a:r>
            <a:r>
              <a:rPr lang="en-US" sz="2000" dirty="0">
                <a:solidFill>
                  <a:srgbClr val="1E1C11"/>
                </a:solidFill>
              </a:rPr>
              <a:t>.</a:t>
            </a:r>
          </a:p>
          <a:p>
            <a:pPr>
              <a:buFont typeface="Times" charset="0"/>
              <a:buChar char="•"/>
            </a:pPr>
            <a:endParaRPr lang="en-US" sz="2000" dirty="0">
              <a:solidFill>
                <a:srgbClr val="1E1C11"/>
              </a:solidFill>
            </a:endParaRPr>
          </a:p>
          <a:p>
            <a:pPr>
              <a:buFont typeface="Times" charset="0"/>
              <a:buChar char="•"/>
            </a:pPr>
            <a:r>
              <a:rPr lang="en-US" sz="2000" dirty="0">
                <a:solidFill>
                  <a:srgbClr val="1E1C11"/>
                </a:solidFill>
              </a:rPr>
              <a:t> Under </a:t>
            </a:r>
            <a:r>
              <a:rPr lang="en-US" sz="2000" dirty="0" smtClean="0">
                <a:solidFill>
                  <a:srgbClr val="1E1C11"/>
                </a:solidFill>
              </a:rPr>
              <a:t>high-emissions </a:t>
            </a:r>
            <a:r>
              <a:rPr lang="en-US" sz="2000" dirty="0">
                <a:solidFill>
                  <a:srgbClr val="1E1C11"/>
                </a:solidFill>
              </a:rPr>
              <a:t>scenario, the balance between precipitation and evaporation </a:t>
            </a:r>
            <a:r>
              <a:rPr lang="en-US" sz="2000" dirty="0" smtClean="0">
                <a:solidFill>
                  <a:srgbClr val="1E1C11"/>
                </a:solidFill>
              </a:rPr>
              <a:t>and </a:t>
            </a:r>
            <a:r>
              <a:rPr lang="en-US" sz="2000" dirty="0">
                <a:solidFill>
                  <a:srgbClr val="1E1C11"/>
                </a:solidFill>
              </a:rPr>
              <a:t>outflow </a:t>
            </a:r>
            <a:r>
              <a:rPr lang="en-US" sz="2000" dirty="0" smtClean="0">
                <a:solidFill>
                  <a:srgbClr val="1E1C11"/>
                </a:solidFill>
              </a:rPr>
              <a:t>indicates </a:t>
            </a:r>
            <a:r>
              <a:rPr lang="en-US" sz="2000" b="1" dirty="0">
                <a:solidFill>
                  <a:srgbClr val="0000FF"/>
                </a:solidFill>
              </a:rPr>
              <a:t>that Lake Michigan will drop nearly 2 feet</a:t>
            </a:r>
            <a:r>
              <a:rPr lang="en-US" sz="2000" b="1" dirty="0">
                <a:solidFill>
                  <a:srgbClr val="1E1C11"/>
                </a:solidFill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74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763000" cy="94077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Regional Climatic Impacts:  The Future (Continued)</a:t>
            </a:r>
          </a:p>
        </p:txBody>
      </p:sp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19224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4"/>
          <p:cNvSpPr>
            <a:spLocks noChangeArrowheads="1"/>
          </p:cNvSpPr>
          <p:nvPr/>
        </p:nvSpPr>
        <p:spPr bwMode="auto">
          <a:xfrm>
            <a:off x="304800" y="1447800"/>
            <a:ext cx="5867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500" dirty="0">
                <a:solidFill>
                  <a:srgbClr val="E51013"/>
                </a:solidFill>
              </a:rPr>
              <a:t>What does the average output of over a dozen climate models used by the International Panel on Climate Change predict for the Midwest for 2099?</a:t>
            </a:r>
            <a:endParaRPr lang="en-US" sz="2500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28600" y="3581400"/>
            <a:ext cx="8763000" cy="2530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buFont typeface="Times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Precipitation will decrease during summer leading to water deficits, but will increase during winter and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spring. When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precipitation occurs, it will be more as heavy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downpours. Hence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000" b="1" dirty="0">
                <a:solidFill>
                  <a:srgbClr val="0000FF"/>
                </a:solidFill>
              </a:rPr>
              <a:t>there will be periods of both floods and water deficits.</a:t>
            </a:r>
          </a:p>
          <a:p>
            <a:pPr>
              <a:buFont typeface="Times" charset="0"/>
              <a:buChar char="•"/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Times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A longer growing season provides the potential for increased crop yields, but heat waves, floods, droughts, insects, and weeds will present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increasing challenges to managing </a:t>
            </a:r>
            <a:r>
              <a:rPr lang="en-US" sz="2000" b="1" dirty="0" smtClean="0">
                <a:solidFill>
                  <a:srgbClr val="0000FF"/>
                </a:solidFill>
              </a:rPr>
              <a:t>crops</a:t>
            </a:r>
            <a:r>
              <a:rPr lang="en-US" sz="2000" b="1" dirty="0">
                <a:solidFill>
                  <a:srgbClr val="0000FF"/>
                </a:solidFill>
              </a:rPr>
              <a:t>, livestock, and forests.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147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94077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Regional Climatic Impacts:  The Future (Continued)</a:t>
            </a:r>
          </a:p>
        </p:txBody>
      </p:sp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19224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228600" y="1143000"/>
            <a:ext cx="5867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500" dirty="0">
                <a:solidFill>
                  <a:srgbClr val="E51013"/>
                </a:solidFill>
              </a:rPr>
              <a:t>What does the average output of over a dozen climate models used by the International Panel on Climate Change predict for the Midwest for 2099?</a:t>
            </a:r>
            <a:endParaRPr lang="en-US" sz="25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8600" y="3124200"/>
            <a:ext cx="3429000" cy="3170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Plant winter hardiness zones in the Midwest are projected to shift one-half to one full zone (warmer) every 30 years, affecting crop yields and where plants can be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grown. </a:t>
            </a:r>
            <a:r>
              <a:rPr lang="en-US" sz="2000" b="1" dirty="0" smtClean="0">
                <a:solidFill>
                  <a:srgbClr val="0000FF"/>
                </a:solidFill>
              </a:rPr>
              <a:t>Most </a:t>
            </a:r>
            <a:r>
              <a:rPr lang="en-US" sz="2000" b="1" dirty="0">
                <a:solidFill>
                  <a:srgbClr val="0000FF"/>
                </a:solidFill>
              </a:rPr>
              <a:t>of Illinois will be Zone 6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under the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high-emissions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scenario.</a:t>
            </a:r>
          </a:p>
          <a:p>
            <a:pPr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9093" name="TextBox 2"/>
          <p:cNvSpPr txBox="1">
            <a:spLocks noChangeArrowheads="1"/>
          </p:cNvSpPr>
          <p:nvPr/>
        </p:nvSpPr>
        <p:spPr bwMode="auto">
          <a:xfrm>
            <a:off x="3962400" y="56388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pic>
        <p:nvPicPr>
          <p:cNvPr id="890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4905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62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94077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Regional Climatic Impacts:  The Future (Continued)</a:t>
            </a:r>
          </a:p>
        </p:txBody>
      </p:sp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0"/>
            <a:ext cx="19224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304800" y="1219200"/>
            <a:ext cx="5867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500" dirty="0">
                <a:solidFill>
                  <a:srgbClr val="E51013"/>
                </a:solidFill>
              </a:rPr>
              <a:t>What does the average output of over a dozen climate models used by the International Panel on Climate Change predict for the Midwest for 2099?</a:t>
            </a:r>
            <a:endParaRPr lang="en-US" sz="25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2971800"/>
            <a:ext cx="8763000" cy="2554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Times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By the end of the century, </a:t>
            </a:r>
            <a:r>
              <a:rPr lang="en-US" sz="2000" b="1" dirty="0">
                <a:solidFill>
                  <a:srgbClr val="0000FF"/>
                </a:solidFill>
              </a:rPr>
              <a:t>plants now associated with the Southeast are likely to become established throughout the Midwest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buFont typeface="Times" charset="0"/>
              <a:buChar char="•"/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Times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Native species are very likely to face increasing threats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from rapidly changing climate conditions</a:t>
            </a:r>
            <a:r>
              <a:rPr lang="en-US" sz="2000" dirty="0"/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pests, </a:t>
            </a:r>
            <a:r>
              <a:rPr lang="en-US" sz="2000" dirty="0">
                <a:solidFill>
                  <a:srgbClr val="FF0000"/>
                </a:solidFill>
              </a:rPr>
              <a:t>diseases, and invasive species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moving in from warmer regions. </a:t>
            </a:r>
          </a:p>
          <a:p>
            <a:pPr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54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384721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Regional Climatic Impacts</a:t>
            </a:r>
          </a:p>
        </p:txBody>
      </p:sp>
      <p:sp>
        <p:nvSpPr>
          <p:cNvPr id="83970" name="Rectangle 5"/>
          <p:cNvSpPr>
            <a:spLocks noChangeArrowheads="1"/>
          </p:cNvSpPr>
          <p:nvPr/>
        </p:nvSpPr>
        <p:spPr bwMode="auto">
          <a:xfrm>
            <a:off x="457200" y="4191000"/>
            <a:ext cx="385127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0"/>
              <a:buNone/>
            </a:pPr>
            <a:r>
              <a:rPr lang="en-US" sz="2500" dirty="0">
                <a:solidFill>
                  <a:srgbClr val="FF0000"/>
                </a:solidFill>
              </a:rPr>
              <a:t>Scientists have </a:t>
            </a:r>
            <a:r>
              <a:rPr lang="en-US" sz="2500" b="1" dirty="0">
                <a:solidFill>
                  <a:srgbClr val="FF0000"/>
                </a:solidFill>
              </a:rPr>
              <a:t>NOT</a:t>
            </a:r>
            <a:r>
              <a:rPr lang="en-US" sz="2500" dirty="0">
                <a:solidFill>
                  <a:srgbClr val="FF0000"/>
                </a:solidFill>
              </a:rPr>
              <a:t> reached consensus on </a:t>
            </a:r>
            <a:r>
              <a:rPr lang="en-US" sz="2500" b="1" dirty="0">
                <a:solidFill>
                  <a:srgbClr val="FF0000"/>
                </a:solidFill>
              </a:rPr>
              <a:t>timing</a:t>
            </a:r>
            <a:r>
              <a:rPr lang="en-US" sz="2500" dirty="0">
                <a:solidFill>
                  <a:srgbClr val="FF0000"/>
                </a:solidFill>
              </a:rPr>
              <a:t> or </a:t>
            </a:r>
            <a:r>
              <a:rPr lang="en-US" sz="2500" b="1" dirty="0">
                <a:solidFill>
                  <a:srgbClr val="FF0000"/>
                </a:solidFill>
              </a:rPr>
              <a:t>regional</a:t>
            </a:r>
            <a:r>
              <a:rPr lang="en-US" sz="2500" dirty="0">
                <a:solidFill>
                  <a:srgbClr val="FF0000"/>
                </a:solidFill>
              </a:rPr>
              <a:t> impact</a:t>
            </a:r>
            <a:r>
              <a:rPr lang="en-US" sz="2500" dirty="0" smtClean="0">
                <a:solidFill>
                  <a:srgbClr val="FF0000"/>
                </a:solidFill>
              </a:rPr>
              <a:t>, but we are getting some good ideas</a:t>
            </a:r>
            <a:r>
              <a:rPr lang="en-US" sz="25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39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28844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15"/>
          <p:cNvSpPr>
            <a:spLocks noChangeArrowheads="1"/>
          </p:cNvSpPr>
          <p:nvPr/>
        </p:nvSpPr>
        <p:spPr bwMode="auto">
          <a:xfrm>
            <a:off x="4648200" y="197584"/>
            <a:ext cx="3657600" cy="16312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i="1" dirty="0">
                <a:solidFill>
                  <a:schemeClr val="tx2">
                    <a:lumMod val="50000"/>
                  </a:schemeClr>
                </a:solidFill>
              </a:rPr>
              <a:t>What is the Impact of Global Warming in the Midwest</a:t>
            </a:r>
            <a:r>
              <a:rPr lang="en-US" sz="2500" b="1" i="1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>
              <a:defRPr/>
            </a:pPr>
            <a:r>
              <a:rPr lang="en-US" sz="2500" b="1" i="1" dirty="0" smtClean="0">
                <a:solidFill>
                  <a:srgbClr val="FF0000"/>
                </a:solidFill>
              </a:rPr>
              <a:t>Think Houston, Texas!</a:t>
            </a:r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8397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34290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75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947275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Plants and Tree Health in MY Neighborhood – Emerald Ash Bore!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1" y="685800"/>
            <a:ext cx="3733800" cy="5606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5638800" cy="3906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1"/>
            <a:ext cx="5638800" cy="2362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90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499475" cy="884858"/>
          </a:xfrm>
        </p:spPr>
        <p:txBody>
          <a:bodyPr/>
          <a:lstStyle/>
          <a:p>
            <a:r>
              <a:rPr lang="en-US" sz="3000" dirty="0">
                <a:solidFill>
                  <a:srgbClr val="0000FF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It All Starts With the Sun – Without It There Would Be No Wind or </a:t>
            </a:r>
            <a:r>
              <a:rPr lang="en-US" sz="3000" dirty="0" smtClean="0">
                <a:solidFill>
                  <a:srgbClr val="0000FF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Weather or Climate</a:t>
            </a:r>
            <a:endParaRPr lang="en-US" sz="3000" dirty="0">
              <a:solidFill>
                <a:srgbClr val="0000FF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45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053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237331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26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94077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Even The Term “Climate Change” Can Be Misleading!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914400"/>
            <a:ext cx="5029200" cy="347063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6764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kern="1200" dirty="0">
                <a:solidFill>
                  <a:srgbClr val="FF0000"/>
                </a:solidFill>
              </a:rPr>
              <a:t>The impact of global climate change has deep roots!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2819400"/>
            <a:ext cx="17653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kern="1200" dirty="0" smtClean="0">
                <a:solidFill>
                  <a:srgbClr val="0000FF"/>
                </a:solidFill>
              </a:rPr>
              <a:t>Economy,</a:t>
            </a:r>
            <a:endParaRPr lang="en-US" sz="2800" kern="1200" dirty="0">
              <a:solidFill>
                <a:srgbClr val="0000FF"/>
              </a:solidFill>
            </a:endParaRPr>
          </a:p>
          <a:p>
            <a:r>
              <a:rPr lang="en-US" sz="2800" kern="1200" dirty="0" smtClean="0">
                <a:solidFill>
                  <a:srgbClr val="0000FF"/>
                </a:solidFill>
              </a:rPr>
              <a:t>Health,</a:t>
            </a:r>
            <a:r>
              <a:rPr lang="en-US" sz="2800" kern="1200" dirty="0">
                <a:solidFill>
                  <a:schemeClr val="tx2"/>
                </a:solidFill>
              </a:rPr>
              <a:t/>
            </a:r>
            <a:br>
              <a:rPr lang="en-US" sz="2800" kern="1200" dirty="0">
                <a:solidFill>
                  <a:schemeClr val="tx2"/>
                </a:solidFill>
              </a:rPr>
            </a:br>
            <a:r>
              <a:rPr lang="en-US" sz="2800" kern="1200" dirty="0" smtClean="0">
                <a:solidFill>
                  <a:srgbClr val="0000FF"/>
                </a:solidFill>
              </a:rPr>
              <a:t>Politics</a:t>
            </a:r>
            <a:endParaRPr lang="en-US" sz="2800" kern="12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9600"/>
            <a:ext cx="1422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5800"/>
            <a:ext cx="166605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0"/>
            <a:ext cx="138524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204951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2514600" cy="179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02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3"/>
          <p:cNvSpPr txBox="1">
            <a:spLocks noChangeArrowheads="1"/>
          </p:cNvSpPr>
          <p:nvPr/>
        </p:nvSpPr>
        <p:spPr bwMode="auto">
          <a:xfrm>
            <a:off x="0" y="152400"/>
            <a:ext cx="6858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0000FF"/>
                </a:solidFill>
              </a:rPr>
              <a:t>It’s not just about the weather</a:t>
            </a:r>
            <a:r>
              <a:rPr lang="en-US" b="1" i="1" dirty="0" smtClean="0">
                <a:solidFill>
                  <a:srgbClr val="0000FF"/>
                </a:solidFill>
              </a:rPr>
              <a:t>! </a:t>
            </a:r>
          </a:p>
        </p:txBody>
      </p:sp>
      <p:pic>
        <p:nvPicPr>
          <p:cNvPr id="1054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76761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6850"/>
            <a:ext cx="3952875" cy="298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19200"/>
            <a:ext cx="3322357" cy="187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828644"/>
            <a:ext cx="3733800" cy="21010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3581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How might climate change affect humans and our animal </a:t>
            </a:r>
            <a:r>
              <a:rPr lang="en-US" sz="1800" dirty="0" smtClean="0"/>
              <a:t>friends?</a:t>
            </a:r>
            <a:endParaRPr lang="en-US" sz="1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42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441146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Human Health </a:t>
            </a:r>
            <a:endParaRPr lang="en-US" sz="2800" dirty="0"/>
          </a:p>
        </p:txBody>
      </p:sp>
      <p:pic>
        <p:nvPicPr>
          <p:cNvPr id="4" name="Picture 3" descr="Air quality and climate chan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16098" y="381000"/>
            <a:ext cx="5541908" cy="5780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19200"/>
            <a:ext cx="3124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Increased </a:t>
            </a:r>
          </a:p>
          <a:p>
            <a:endParaRPr lang="en-US" sz="2000" dirty="0" smtClean="0"/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Allergies,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dirty="0" smtClean="0">
                <a:solidFill>
                  <a:srgbClr val="FF0000"/>
                </a:solidFill>
              </a:rPr>
              <a:t>espiratory stress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ardiac stress 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r>
              <a:rPr lang="en-US" sz="2000" dirty="0" smtClean="0"/>
              <a:t>All due to increased anthropogenic greenhouse gasses as a pollutant! 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32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82894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cs typeface="+mj-cs"/>
              </a:rPr>
              <a:t>Human Health Risks and Environmental Factors</a:t>
            </a:r>
          </a:p>
        </p:txBody>
      </p:sp>
      <p:sp>
        <p:nvSpPr>
          <p:cNvPr id="1176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572000"/>
            <a:ext cx="3886200" cy="338554"/>
          </a:xfrm>
        </p:spPr>
        <p:txBody>
          <a:bodyPr/>
          <a:lstStyle/>
          <a:p>
            <a:pPr marL="342900" indent="-342900">
              <a:buFont typeface="Wingdings" charset="0"/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What about human health issues?  </a:t>
            </a:r>
          </a:p>
        </p:txBody>
      </p:sp>
      <p:pic>
        <p:nvPicPr>
          <p:cNvPr id="1085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2484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Rectangle 9"/>
          <p:cNvSpPr>
            <a:spLocks noChangeArrowheads="1"/>
          </p:cNvSpPr>
          <p:nvPr/>
        </p:nvSpPr>
        <p:spPr bwMode="auto">
          <a:xfrm>
            <a:off x="4229600" y="4191000"/>
            <a:ext cx="4914400" cy="210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</a:rPr>
              <a:t>Environmental </a:t>
            </a:r>
            <a:r>
              <a:rPr lang="en-US" sz="1600" b="1" dirty="0" smtClean="0">
                <a:solidFill>
                  <a:srgbClr val="FF0000"/>
                </a:solidFill>
              </a:rPr>
              <a:t>Factors: What </a:t>
            </a:r>
            <a:r>
              <a:rPr lang="en-US" sz="1600" b="1" dirty="0">
                <a:solidFill>
                  <a:srgbClr val="FF0000"/>
                </a:solidFill>
              </a:rPr>
              <a:t>are these and what do they mean to patients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  <a:endParaRPr lang="en-US" sz="1600" b="1" dirty="0">
              <a:solidFill>
                <a:srgbClr val="FF0000"/>
              </a:solidFill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0"/>
              <a:buNone/>
            </a:pPr>
            <a:r>
              <a:rPr lang="en-US" sz="1600" dirty="0"/>
              <a:t>Allergies, bacteria and pollen transport, exposure and dose </a:t>
            </a:r>
            <a:r>
              <a:rPr lang="en-US" sz="1600" dirty="0" smtClean="0"/>
              <a:t>response: </a:t>
            </a:r>
            <a:r>
              <a:rPr lang="en-US" sz="1600" dirty="0" smtClean="0">
                <a:solidFill>
                  <a:srgbClr val="0000FF"/>
                </a:solidFill>
              </a:rPr>
              <a:t>being exposed to different things because of changing wind patterns! 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400" dirty="0" smtClean="0"/>
          </a:p>
          <a:p>
            <a:r>
              <a:rPr lang="en-US" sz="1600" b="1" dirty="0" smtClean="0"/>
              <a:t>Note that most “threats” are south of the equator.</a:t>
            </a:r>
            <a:endParaRPr lang="en-US" sz="1600" b="1" dirty="0"/>
          </a:p>
        </p:txBody>
      </p:sp>
      <p:sp>
        <p:nvSpPr>
          <p:cNvPr id="108550" name="Rectangle 11"/>
          <p:cNvSpPr>
            <a:spLocks noChangeArrowheads="1"/>
          </p:cNvSpPr>
          <p:nvPr/>
        </p:nvSpPr>
        <p:spPr bwMode="auto">
          <a:xfrm>
            <a:off x="381000" y="4876800"/>
            <a:ext cx="350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Weather-related </a:t>
            </a:r>
            <a:r>
              <a:rPr lang="en-US" sz="1600" dirty="0"/>
              <a:t>issues range from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heat stress </a:t>
            </a:r>
            <a:r>
              <a:rPr lang="en-US" sz="1600" dirty="0"/>
              <a:t>to </a:t>
            </a:r>
            <a:r>
              <a:rPr lang="en-US" sz="1600" dirty="0">
                <a:solidFill>
                  <a:srgbClr val="0000FF"/>
                </a:solidFill>
              </a:rPr>
              <a:t>diseases because of more floods</a:t>
            </a:r>
            <a:r>
              <a:rPr lang="en-US" sz="1600" dirty="0"/>
              <a:t> or the</a:t>
            </a:r>
            <a:r>
              <a:rPr lang="en-US" sz="1600" dirty="0">
                <a:solidFill>
                  <a:srgbClr val="131313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new topical </a:t>
            </a:r>
            <a:r>
              <a:rPr lang="en-US" sz="1600" dirty="0">
                <a:solidFill>
                  <a:srgbClr val="0000FF"/>
                </a:solidFill>
              </a:rPr>
              <a:t>rain forest </a:t>
            </a:r>
            <a:r>
              <a:rPr lang="en-US" sz="1600" dirty="0"/>
              <a:t>that provides an environment </a:t>
            </a:r>
            <a:r>
              <a:rPr lang="en-US" sz="1600" dirty="0" smtClean="0"/>
              <a:t>  for </a:t>
            </a:r>
            <a:r>
              <a:rPr lang="en-US" sz="1600" dirty="0"/>
              <a:t>accelerated mutation of </a:t>
            </a:r>
            <a:r>
              <a:rPr lang="en-US" sz="1600" dirty="0" smtClean="0"/>
              <a:t>viruses!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91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915400" cy="94077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FF"/>
                </a:solidFill>
                <a:cs typeface="+mj-cs"/>
              </a:rPr>
              <a:t>Human Health and Vector-Borne Diseases </a:t>
            </a:r>
          </a:p>
        </p:txBody>
      </p:sp>
      <p:sp>
        <p:nvSpPr>
          <p:cNvPr id="110595" name="Rectangle 8"/>
          <p:cNvSpPr>
            <a:spLocks noChangeArrowheads="1"/>
          </p:cNvSpPr>
          <p:nvPr/>
        </p:nvSpPr>
        <p:spPr bwMode="auto">
          <a:xfrm>
            <a:off x="228600" y="990600"/>
            <a:ext cx="4953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1800" dirty="0">
              <a:latin typeface="Times New Roman" charset="0"/>
            </a:endParaRPr>
          </a:p>
          <a:p>
            <a:endParaRPr lang="en-US" sz="1800" dirty="0">
              <a:latin typeface="Times New Roman" charset="0"/>
            </a:endParaRPr>
          </a:p>
          <a:p>
            <a:r>
              <a:rPr lang="en-US" sz="1800" dirty="0">
                <a:latin typeface="Times New Roman" charset="0"/>
              </a:rPr>
              <a:t>For zoonotic and vector-borne diseases, climate change may:</a:t>
            </a:r>
          </a:p>
          <a:p>
            <a:endParaRPr lang="en-US" sz="1800" dirty="0">
              <a:latin typeface="Times New Roman" charset="0"/>
            </a:endParaRPr>
          </a:p>
          <a:p>
            <a:pPr lvl="2">
              <a:buFont typeface="Wingdings" charset="0"/>
              <a:buChar char="Ø"/>
            </a:pPr>
            <a:r>
              <a:rPr lang="en-US" sz="1800" dirty="0">
                <a:latin typeface="Times New Roman" charset="0"/>
              </a:rPr>
              <a:t>Increase the range or abundance of animal reservoirs or insect vectors (i.e., migration in search of </a:t>
            </a:r>
            <a:r>
              <a:rPr lang="en-US" sz="1800" dirty="0">
                <a:solidFill>
                  <a:srgbClr val="0000FF"/>
                </a:solidFill>
                <a:latin typeface="Times New Roman" charset="0"/>
              </a:rPr>
              <a:t>more favorable environmental conditions</a:t>
            </a:r>
            <a:r>
              <a:rPr lang="en-US" sz="1800" dirty="0" smtClean="0">
                <a:solidFill>
                  <a:srgbClr val="0000FF"/>
                </a:solidFill>
                <a:latin typeface="Times New Roman" charset="0"/>
              </a:rPr>
              <a:t>)</a:t>
            </a:r>
            <a:endParaRPr lang="en-US" sz="1800" dirty="0">
              <a:latin typeface="Times New Roman" charset="0"/>
            </a:endParaRPr>
          </a:p>
          <a:p>
            <a:pPr lvl="2">
              <a:buFont typeface="Wingdings" charset="0"/>
              <a:buChar char="Ø"/>
            </a:pPr>
            <a:endParaRPr lang="en-US" sz="1800" dirty="0">
              <a:latin typeface="Times New Roman" charset="0"/>
            </a:endParaRPr>
          </a:p>
          <a:p>
            <a:pPr lvl="2">
              <a:buFont typeface="Wingdings" charset="0"/>
              <a:buChar char="Ø"/>
            </a:pPr>
            <a:r>
              <a:rPr lang="en-US" sz="1800" dirty="0">
                <a:latin typeface="Times New Roman" charset="0"/>
              </a:rPr>
              <a:t>Prolong transmission cycles (i.e., </a:t>
            </a:r>
            <a:r>
              <a:rPr lang="en-US" sz="1800" dirty="0">
                <a:solidFill>
                  <a:srgbClr val="0000FF"/>
                </a:solidFill>
                <a:latin typeface="Times New Roman" charset="0"/>
              </a:rPr>
              <a:t>extension of seasons</a:t>
            </a:r>
            <a:r>
              <a:rPr lang="en-US" sz="1800" dirty="0" smtClean="0">
                <a:latin typeface="Times New Roman" charset="0"/>
              </a:rPr>
              <a:t>) </a:t>
            </a:r>
            <a:endParaRPr lang="en-US" sz="1800" dirty="0">
              <a:latin typeface="Times New Roman" charset="0"/>
            </a:endParaRPr>
          </a:p>
          <a:p>
            <a:pPr lvl="2">
              <a:buFont typeface="Wingdings" charset="0"/>
              <a:buChar char="Ø"/>
            </a:pPr>
            <a:endParaRPr lang="en-US" sz="1800" dirty="0">
              <a:latin typeface="Times New Roman" charset="0"/>
            </a:endParaRPr>
          </a:p>
          <a:p>
            <a:pPr lvl="2">
              <a:buFont typeface="Wingdings" charset="0"/>
              <a:buChar char="Ø"/>
            </a:pPr>
            <a:r>
              <a:rPr lang="en-US" sz="1800" dirty="0">
                <a:latin typeface="Times New Roman" charset="0"/>
              </a:rPr>
              <a:t>Increase the importation of vectors or animal reservoirs (riding </a:t>
            </a:r>
            <a:r>
              <a:rPr lang="en-US" sz="1800" dirty="0">
                <a:solidFill>
                  <a:srgbClr val="0000FF"/>
                </a:solidFill>
                <a:latin typeface="Times New Roman" charset="0"/>
              </a:rPr>
              <a:t>new prevailing winds</a:t>
            </a:r>
            <a:r>
              <a:rPr lang="en-US" sz="1800" dirty="0">
                <a:latin typeface="Times New Roman" charset="0"/>
              </a:rPr>
              <a:t> or </a:t>
            </a:r>
            <a:r>
              <a:rPr lang="en-US" sz="1800" dirty="0">
                <a:solidFill>
                  <a:srgbClr val="0000FF"/>
                </a:solidFill>
                <a:latin typeface="Times New Roman" charset="0"/>
              </a:rPr>
              <a:t>piggy-backing </a:t>
            </a:r>
            <a:r>
              <a:rPr lang="en-US" sz="1800" dirty="0">
                <a:latin typeface="Times New Roman" charset="0"/>
              </a:rPr>
              <a:t>on human transportation</a:t>
            </a:r>
            <a:r>
              <a:rPr lang="en-US" sz="1800" dirty="0" smtClean="0">
                <a:latin typeface="Times New Roman" charset="0"/>
              </a:rPr>
              <a:t>)</a:t>
            </a:r>
            <a:endParaRPr lang="en-US" sz="1800" dirty="0"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1059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8100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Rectangle 10"/>
          <p:cNvSpPr>
            <a:spLocks noChangeArrowheads="1"/>
          </p:cNvSpPr>
          <p:nvPr/>
        </p:nvSpPr>
        <p:spPr bwMode="auto">
          <a:xfrm>
            <a:off x="457200" y="914400"/>
            <a:ext cx="7610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C02530"/>
                </a:solidFill>
                <a:latin typeface="Times New Roman" charset="0"/>
              </a:rPr>
              <a:t>Greer and Fishman, 2008:  Climate change and infectious diseases in North </a:t>
            </a:r>
            <a:r>
              <a:rPr lang="en-US" sz="1200" dirty="0" smtClean="0">
                <a:solidFill>
                  <a:srgbClr val="C02530"/>
                </a:solidFill>
                <a:latin typeface="Times New Roman" charset="0"/>
              </a:rPr>
              <a:t>America: the </a:t>
            </a:r>
            <a:r>
              <a:rPr lang="en-US" sz="1200" dirty="0">
                <a:solidFill>
                  <a:srgbClr val="C02530"/>
                </a:solidFill>
                <a:latin typeface="Times New Roman" charset="0"/>
              </a:rPr>
              <a:t>road ahead. (http://</a:t>
            </a:r>
            <a:r>
              <a:rPr lang="en-US" sz="1200" dirty="0" err="1">
                <a:solidFill>
                  <a:srgbClr val="C02530"/>
                </a:solidFill>
                <a:latin typeface="Times New Roman" charset="0"/>
              </a:rPr>
              <a:t>ecmaj.com</a:t>
            </a:r>
            <a:r>
              <a:rPr lang="en-US" sz="1200" dirty="0">
                <a:solidFill>
                  <a:srgbClr val="C02530"/>
                </a:solidFill>
                <a:latin typeface="Times New Roman" charset="0"/>
              </a:rPr>
              <a:t>/</a:t>
            </a:r>
            <a:r>
              <a:rPr lang="en-US" sz="1200" dirty="0" err="1">
                <a:solidFill>
                  <a:srgbClr val="C02530"/>
                </a:solidFill>
                <a:latin typeface="Times New Roman" charset="0"/>
              </a:rPr>
              <a:t>cgi</a:t>
            </a:r>
            <a:r>
              <a:rPr lang="en-US" sz="1200" dirty="0">
                <a:solidFill>
                  <a:srgbClr val="C02530"/>
                </a:solidFill>
                <a:latin typeface="Times New Roman" charset="0"/>
              </a:rPr>
              <a:t>/content/full/178/6/715)</a:t>
            </a:r>
          </a:p>
        </p:txBody>
      </p:sp>
      <p:pic>
        <p:nvPicPr>
          <p:cNvPr id="11059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029200"/>
            <a:ext cx="11922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18415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06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3581399" cy="188000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Climate change, along with habitat destruction and pollution, is one of the important stressors that can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contribute to species extinction.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3657600"/>
            <a:ext cx="7924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The IPCC estimates that </a:t>
            </a:r>
            <a:r>
              <a:rPr lang="en-US" sz="1800" b="1" dirty="0" smtClean="0">
                <a:solidFill>
                  <a:srgbClr val="0000FF"/>
                </a:solidFill>
              </a:rPr>
              <a:t>20-30% of the plant and animal species evaluated so far in climate change studies are at risk of extinction </a:t>
            </a:r>
            <a:r>
              <a:rPr lang="en-US" sz="1800" dirty="0" smtClean="0">
                <a:solidFill>
                  <a:srgbClr val="0000FF"/>
                </a:solidFill>
              </a:rPr>
              <a:t>if temperatures reach levels projected to occur by the end of this century.  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err="1" smtClean="0"/>
              <a:t>Fischlin</a:t>
            </a:r>
            <a:r>
              <a:rPr lang="en-US" sz="1200" dirty="0" smtClean="0"/>
              <a:t>, A., G.F. </a:t>
            </a:r>
            <a:r>
              <a:rPr lang="en-US" sz="1200" dirty="0" err="1" smtClean="0"/>
              <a:t>Midgley</a:t>
            </a:r>
            <a:r>
              <a:rPr lang="en-US" sz="1200" dirty="0" smtClean="0"/>
              <a:t>, J.T. Price, R. </a:t>
            </a:r>
            <a:r>
              <a:rPr lang="en-US" sz="1200" dirty="0" err="1" smtClean="0"/>
              <a:t>Leemans</a:t>
            </a:r>
            <a:r>
              <a:rPr lang="en-US" sz="1200" dirty="0" smtClean="0"/>
              <a:t>, B. </a:t>
            </a:r>
            <a:r>
              <a:rPr lang="en-US" sz="1200" dirty="0" err="1" smtClean="0"/>
              <a:t>Gopal</a:t>
            </a:r>
            <a:r>
              <a:rPr lang="en-US" sz="1200" dirty="0" smtClean="0"/>
              <a:t>, C. Turley, M.D.A. </a:t>
            </a:r>
            <a:r>
              <a:rPr lang="en-US" sz="1200" dirty="0" err="1" smtClean="0"/>
              <a:t>Rounsevell</a:t>
            </a:r>
            <a:r>
              <a:rPr lang="en-US" sz="1200" dirty="0" smtClean="0"/>
              <a:t>, O.P. </a:t>
            </a:r>
            <a:r>
              <a:rPr lang="en-US" sz="1200" dirty="0" err="1" smtClean="0"/>
              <a:t>Dube</a:t>
            </a:r>
            <a:r>
              <a:rPr lang="en-US" sz="1200" dirty="0" smtClean="0"/>
              <a:t>, J. </a:t>
            </a:r>
            <a:r>
              <a:rPr lang="en-US" sz="1200" dirty="0" err="1" smtClean="0"/>
              <a:t>Tarazona</a:t>
            </a:r>
            <a:r>
              <a:rPr lang="en-US" sz="1200" dirty="0" smtClean="0"/>
              <a:t>, A.A. </a:t>
            </a:r>
            <a:r>
              <a:rPr lang="en-US" sz="1200" dirty="0" err="1" smtClean="0"/>
              <a:t>Velichko</a:t>
            </a:r>
            <a:r>
              <a:rPr lang="en-US" sz="1200" dirty="0" smtClean="0"/>
              <a:t> (2007). Ecosystems, their Properties, Goods, and Services. In: </a:t>
            </a:r>
            <a:r>
              <a:rPr lang="en-US" sz="1200" i="1" dirty="0" smtClean="0"/>
              <a:t>Climate Change 2007: Impacts, Adaptation and Vulnerability</a:t>
            </a:r>
            <a:r>
              <a:rPr lang="en-US" sz="1200" dirty="0" smtClean="0"/>
              <a:t> . </a:t>
            </a:r>
            <a:r>
              <a:rPr lang="en-US" sz="1200" i="1" dirty="0" smtClean="0"/>
              <a:t>Contribution of Working Group II to the Fourth Assessment Report of the Intergovernmental Panel on Climate Change</a:t>
            </a:r>
            <a:r>
              <a:rPr lang="en-US" sz="1200" dirty="0" smtClean="0"/>
              <a:t>. Parry, M.L., O.F. </a:t>
            </a:r>
            <a:r>
              <a:rPr lang="en-US" sz="1200" dirty="0" err="1" smtClean="0"/>
              <a:t>Canziani</a:t>
            </a:r>
            <a:r>
              <a:rPr lang="en-US" sz="1200" dirty="0" smtClean="0"/>
              <a:t>, J.P. </a:t>
            </a:r>
            <a:r>
              <a:rPr lang="en-US" sz="1200" dirty="0" err="1" smtClean="0"/>
              <a:t>Palutikof</a:t>
            </a:r>
            <a:r>
              <a:rPr lang="en-US" sz="1200" dirty="0" smtClean="0"/>
              <a:t>, P.J. van </a:t>
            </a:r>
            <a:r>
              <a:rPr lang="en-US" sz="1200" dirty="0" err="1" smtClean="0"/>
              <a:t>der</a:t>
            </a:r>
            <a:r>
              <a:rPr lang="en-US" sz="1200" dirty="0" smtClean="0"/>
              <a:t> Linden, and C.E. Hanson (eds.). Cambridge University Press, Cambridge, United Kingdom.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57200"/>
            <a:ext cx="263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Biodiversity</a:t>
            </a:r>
            <a:endParaRPr lang="en-US" b="1" i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28600"/>
            <a:ext cx="38862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954963" cy="35650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Biodiversity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2362200"/>
            <a:ext cx="8915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Projected rates of species extinctions are </a:t>
            </a:r>
            <a:r>
              <a:rPr lang="en-US" sz="1800" b="1" dirty="0" smtClean="0">
                <a:solidFill>
                  <a:srgbClr val="0000FF"/>
                </a:solidFill>
              </a:rPr>
              <a:t>10 times greater than recently observed </a:t>
            </a:r>
            <a:r>
              <a:rPr lang="en-US" sz="1800" dirty="0" smtClean="0">
                <a:solidFill>
                  <a:srgbClr val="0000FF"/>
                </a:solidFill>
              </a:rPr>
              <a:t>global average rates and </a:t>
            </a:r>
            <a:r>
              <a:rPr lang="en-US" sz="1800" b="1" dirty="0" smtClean="0">
                <a:solidFill>
                  <a:srgbClr val="FF0000"/>
                </a:solidFill>
              </a:rPr>
              <a:t>10,000 times greater than rates observed in the distant past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(as recorded in fossils).  </a:t>
            </a:r>
          </a:p>
          <a:p>
            <a:endParaRPr lang="en-US" sz="1800" dirty="0" smtClean="0"/>
          </a:p>
          <a:p>
            <a:r>
              <a:rPr lang="en-US" sz="1200" dirty="0" smtClean="0"/>
              <a:t>Millennium Ecosystem Assessment (2005). </a:t>
            </a:r>
            <a:r>
              <a:rPr lang="en-US" sz="1200" i="1" dirty="0" smtClean="0"/>
              <a:t>Ecosystems and Human Well-Being: Biodiversity Synthesis</a:t>
            </a:r>
            <a:r>
              <a:rPr lang="en-US" sz="1200" dirty="0" smtClean="0"/>
              <a:t> (PDF). World Resources Institute, Washington, DC, USA.</a:t>
            </a:r>
            <a:endParaRPr lang="en-US" sz="1800" dirty="0" smtClean="0"/>
          </a:p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Examples of species that are particularly climate sensitive and could be at risk of significant losses </a:t>
            </a:r>
            <a:r>
              <a:rPr lang="en-US" sz="1800" b="1" dirty="0" smtClean="0">
                <a:solidFill>
                  <a:srgbClr val="FF0000"/>
                </a:solidFill>
              </a:rPr>
              <a:t>include animals that are adapted to mountain environments</a:t>
            </a:r>
            <a:r>
              <a:rPr lang="en-US" sz="1800" dirty="0" smtClean="0">
                <a:solidFill>
                  <a:srgbClr val="0000FF"/>
                </a:solidFill>
              </a:rPr>
              <a:t>, such as the </a:t>
            </a:r>
            <a:r>
              <a:rPr lang="en-US" sz="1800" dirty="0" err="1" smtClean="0">
                <a:solidFill>
                  <a:srgbClr val="0000FF"/>
                </a:solidFill>
              </a:rPr>
              <a:t>pika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animals that are dependent on sea ice habitats</a:t>
            </a:r>
            <a:r>
              <a:rPr lang="en-US" sz="1800" dirty="0" smtClean="0">
                <a:solidFill>
                  <a:srgbClr val="0000FF"/>
                </a:solidFill>
              </a:rPr>
              <a:t>, such as ringed seals, and cold-water fish, such as salmon in the Pacific Northwest.</a:t>
            </a:r>
          </a:p>
          <a:p>
            <a:endParaRPr lang="en-US" sz="1800" dirty="0" smtClean="0"/>
          </a:p>
          <a:p>
            <a:r>
              <a:rPr lang="en-US" sz="1200" dirty="0" smtClean="0"/>
              <a:t>USGCRP (2009). </a:t>
            </a:r>
            <a:r>
              <a:rPr lang="en-US" sz="1200" i="1" dirty="0" smtClean="0"/>
              <a:t>Global Climate Change Impacts in the United States</a:t>
            </a:r>
            <a:r>
              <a:rPr lang="en-US" sz="1200" dirty="0" smtClean="0"/>
              <a:t> . Karl, T.R., J.M. </a:t>
            </a:r>
            <a:r>
              <a:rPr lang="en-US" sz="1200" dirty="0" err="1" smtClean="0"/>
              <a:t>Melillo</a:t>
            </a:r>
            <a:r>
              <a:rPr lang="en-US" sz="1200" dirty="0" smtClean="0"/>
              <a:t>, and T.C. Peterson (eds.). United States Global Change Research Program. Cambridge University Press, New York, NY, USA. 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57200"/>
            <a:ext cx="1708587" cy="1674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457200"/>
            <a:ext cx="2590800" cy="1662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685800"/>
            <a:ext cx="484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Pika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62000"/>
            <a:ext cx="1905000" cy="1370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81000"/>
            <a:ext cx="1600200" cy="1776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799706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Biodiversity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2954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Threat To Ocean Diversity Is Huge:  Not only warming but also acidification.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533400"/>
            <a:ext cx="276225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971800"/>
            <a:ext cx="3557710" cy="264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67000"/>
            <a:ext cx="4394200" cy="29269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400" y="5791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Healthy coral reef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5791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Bleached by acidification</a:t>
            </a:r>
            <a:endParaRPr lang="en-US" sz="1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984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954963" cy="799706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Biodiversity http://</a:t>
            </a:r>
            <a:r>
              <a:rPr lang="en-US" sz="3200" dirty="0" err="1">
                <a:solidFill>
                  <a:srgbClr val="0000FF"/>
                </a:solidFill>
              </a:rPr>
              <a:t>climate.audubon.org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6273224"/>
            <a:ext cx="12192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762000"/>
            <a:ext cx="82775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Specific groups of birds are at high risk from climate change: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migratory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mountain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island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wetland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Arctic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Antarctic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seabirds 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</a:t>
            </a:r>
            <a:r>
              <a:rPr lang="en-US" sz="2000" dirty="0" smtClean="0"/>
              <a:t>ird </a:t>
            </a:r>
            <a:r>
              <a:rPr lang="en-US" sz="2000" dirty="0"/>
              <a:t>species that thrive only in a narrow environmental range are expected to decline, and to be outnumbered by invasive </a:t>
            </a:r>
            <a:r>
              <a:rPr lang="en-US" sz="2000" dirty="0" smtClean="0"/>
              <a:t>species.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8006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Half </a:t>
            </a:r>
            <a:r>
              <a:rPr lang="en-US" sz="1800" i="1" dirty="0">
                <a:solidFill>
                  <a:srgbClr val="FF0000"/>
                </a:solidFill>
              </a:rPr>
              <a:t>of all bird species in North America - including the bald eagle - are at risk of severe population decline by </a:t>
            </a:r>
            <a:r>
              <a:rPr lang="en-US" sz="1800" i="1" dirty="0" smtClean="0">
                <a:solidFill>
                  <a:srgbClr val="FF0000"/>
                </a:solidFill>
              </a:rPr>
              <a:t>2080 </a:t>
            </a:r>
            <a:r>
              <a:rPr lang="en-US" sz="1800" i="1" dirty="0" smtClean="0"/>
              <a:t>(the </a:t>
            </a:r>
            <a:r>
              <a:rPr lang="en-US" sz="1800" i="1" dirty="0"/>
              <a:t>National Audubon Society concluded in a study released </a:t>
            </a:r>
            <a:r>
              <a:rPr lang="en-US" sz="1800" i="1" dirty="0" smtClean="0"/>
              <a:t>September 2014).</a:t>
            </a:r>
            <a:endParaRPr lang="en-US" sz="1800" i="1" dirty="0"/>
          </a:p>
        </p:txBody>
      </p:sp>
      <p:pic>
        <p:nvPicPr>
          <p:cNvPr id="8" name="Picture 7" descr="Bird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67000" y="1219200"/>
            <a:ext cx="5219700" cy="265127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11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49757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Global Economics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38200"/>
            <a:ext cx="4668266" cy="5299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7526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There is cost for solutions.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27432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cost of impact!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2001614" cy="1638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43400"/>
            <a:ext cx="27432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52400" y="170708"/>
            <a:ext cx="8686800" cy="104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600" b="1" i="1" dirty="0">
                <a:solidFill>
                  <a:srgbClr val="0000FF"/>
                </a:solidFill>
              </a:rPr>
              <a:t>Climate 101: </a:t>
            </a:r>
            <a:r>
              <a:rPr lang="en-US" sz="2600" b="1" i="1" dirty="0" smtClean="0">
                <a:solidFill>
                  <a:srgbClr val="0000FF"/>
                </a:solidFill>
              </a:rPr>
              <a:t>Radiation</a:t>
            </a:r>
            <a:r>
              <a:rPr lang="en-US" sz="2600" b="1" i="1" dirty="0">
                <a:solidFill>
                  <a:srgbClr val="0000FF"/>
                </a:solidFill>
              </a:rPr>
              <a:t>, Clouds, Greenhouse Gases, and Aerosols</a:t>
            </a:r>
            <a:r>
              <a:rPr lang="en-US" sz="2500" b="1" i="1" dirty="0">
                <a:solidFill>
                  <a:srgbClr val="0000FF"/>
                </a:solidFill>
              </a:rPr>
              <a:t/>
            </a:r>
            <a:br>
              <a:rPr lang="en-US" sz="2500" b="1" i="1" dirty="0">
                <a:solidFill>
                  <a:srgbClr val="0000FF"/>
                </a:solidFill>
              </a:rPr>
            </a:b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931863" y="40036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4940300" y="414178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4579938" y="36560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798" name="Rectangle 14"/>
          <p:cNvSpPr>
            <a:spLocks noChangeArrowheads="1"/>
          </p:cNvSpPr>
          <p:nvPr/>
        </p:nvSpPr>
        <p:spPr bwMode="auto">
          <a:xfrm>
            <a:off x="7375525" y="18192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799" name="Rectangle 17"/>
          <p:cNvSpPr>
            <a:spLocks noChangeArrowheads="1"/>
          </p:cNvSpPr>
          <p:nvPr/>
        </p:nvSpPr>
        <p:spPr bwMode="auto">
          <a:xfrm>
            <a:off x="685800" y="5334000"/>
            <a:ext cx="7239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600" dirty="0"/>
              <a:t>The Earth receives almost all its energy to heat</a:t>
            </a:r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planet from the sun: (solar radiation).</a:t>
            </a:r>
            <a:endParaRPr lang="en-US" sz="2700" dirty="0"/>
          </a:p>
        </p:txBody>
      </p:sp>
      <p:sp>
        <p:nvSpPr>
          <p:cNvPr id="33800" name="Rectangle 18"/>
          <p:cNvSpPr>
            <a:spLocks noChangeArrowheads="1"/>
          </p:cNvSpPr>
          <p:nvPr/>
        </p:nvSpPr>
        <p:spPr bwMode="auto">
          <a:xfrm>
            <a:off x="2373312" y="669925"/>
            <a:ext cx="43322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500" dirty="0"/>
              <a:t>The Earth</a:t>
            </a:r>
            <a:r>
              <a:rPr lang="ja-JP" altLang="en-US" sz="2500" dirty="0"/>
              <a:t>’</a:t>
            </a:r>
            <a:r>
              <a:rPr lang="en-US" sz="2500" dirty="0"/>
              <a:t>s Radiation Budget</a:t>
            </a:r>
            <a:endParaRPr lang="en-US" dirty="0"/>
          </a:p>
        </p:txBody>
      </p:sp>
      <p:pic>
        <p:nvPicPr>
          <p:cNvPr id="33801" name="Picture 19" descr="radiation_p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35075"/>
            <a:ext cx="5405437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Rectangle 20"/>
          <p:cNvSpPr>
            <a:spLocks noChangeArrowheads="1"/>
          </p:cNvSpPr>
          <p:nvPr/>
        </p:nvSpPr>
        <p:spPr bwMode="auto">
          <a:xfrm>
            <a:off x="76200" y="2362200"/>
            <a:ext cx="198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Incoming</a:t>
            </a:r>
          </a:p>
          <a:p>
            <a:r>
              <a:rPr lang="en-US" dirty="0">
                <a:solidFill>
                  <a:schemeClr val="accent2"/>
                </a:solidFill>
              </a:rPr>
              <a:t>energy</a:t>
            </a:r>
            <a:endParaRPr lang="en-US" dirty="0"/>
          </a:p>
        </p:txBody>
      </p:sp>
      <p:sp>
        <p:nvSpPr>
          <p:cNvPr id="33803" name="Rectangle 21"/>
          <p:cNvSpPr>
            <a:spLocks noChangeArrowheads="1"/>
          </p:cNvSpPr>
          <p:nvPr/>
        </p:nvSpPr>
        <p:spPr bwMode="auto">
          <a:xfrm>
            <a:off x="7310437" y="3178175"/>
            <a:ext cx="18335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81EB0"/>
                </a:solidFill>
              </a:rPr>
              <a:t>Outgoing</a:t>
            </a:r>
          </a:p>
          <a:p>
            <a:r>
              <a:rPr lang="en-US" dirty="0">
                <a:solidFill>
                  <a:srgbClr val="181EB0"/>
                </a:solidFill>
              </a:rPr>
              <a:t>heat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30200"/>
            <a:ext cx="8194675" cy="94077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Taken As A Whole, Perhaps Climate “Change” Is Not The Best Term!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3846579" cy="242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2133600"/>
            <a:ext cx="431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Positive mental attitude is a way to deal “with not all change is bad.”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5240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e live in a world of constant change.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5720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But, climate change is NOT a good thing. 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200400"/>
            <a:ext cx="4157825" cy="27481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125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975100" y="3248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610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 i="1" dirty="0" smtClean="0">
                <a:solidFill>
                  <a:srgbClr val="0000FF"/>
                </a:solidFill>
                <a:latin typeface="Ariel"/>
                <a:cs typeface="Ariel"/>
              </a:rPr>
              <a:t>Climate “Disruption</a:t>
            </a:r>
            <a:r>
              <a:rPr lang="ja-JP" altLang="en-US" sz="3200" b="1" i="1" dirty="0" smtClean="0">
                <a:solidFill>
                  <a:srgbClr val="0000FF"/>
                </a:solidFill>
                <a:latin typeface="Ariel"/>
                <a:cs typeface="Ariel"/>
              </a:rPr>
              <a:t>”</a:t>
            </a:r>
            <a:r>
              <a:rPr lang="en-US" altLang="ja-JP" sz="3200" b="1" i="1" dirty="0" smtClean="0">
                <a:solidFill>
                  <a:srgbClr val="0000FF"/>
                </a:solidFill>
                <a:latin typeface="Ariel"/>
                <a:cs typeface="Ariel"/>
              </a:rPr>
              <a:t> Is Less Misleading</a:t>
            </a:r>
            <a:endParaRPr lang="en-US" sz="3600" b="1" i="1" dirty="0">
              <a:solidFill>
                <a:srgbClr val="0000FF"/>
              </a:solidFill>
              <a:latin typeface="Ariel"/>
              <a:cs typeface="Ari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571240" cy="3419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273224"/>
            <a:ext cx="12192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46482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 smtClean="0"/>
              <a:t>Because increased greenhouse gases are likely to impact more than just the weather, it became </a:t>
            </a:r>
            <a:r>
              <a:rPr lang="en-US" sz="2000" dirty="0"/>
              <a:t>more appropriate to think of increased greenhouse gases causing </a:t>
            </a:r>
            <a:r>
              <a:rPr lang="en-US" sz="2000" b="1" i="1" dirty="0" smtClean="0">
                <a:solidFill>
                  <a:srgbClr val="FF0000"/>
                </a:solidFill>
              </a:rPr>
              <a:t>climate disruption</a:t>
            </a:r>
            <a:r>
              <a:rPr lang="en-US" sz="2000" dirty="0" smtClean="0"/>
              <a:t>, </a:t>
            </a:r>
            <a:r>
              <a:rPr lang="en-US" sz="2000" dirty="0"/>
              <a:t>not just </a:t>
            </a:r>
            <a:r>
              <a:rPr lang="en-US" sz="2000" dirty="0" smtClean="0"/>
              <a:t>climate change.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914400"/>
            <a:ext cx="2323047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dirty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 rot="18850491">
            <a:off x="7503178" y="462479"/>
            <a:ext cx="1503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ym typeface="Wingdings"/>
              </a:rPr>
              <a:t></a:t>
            </a:r>
            <a:endParaRPr lang="en-US" sz="9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752600"/>
            <a:ext cx="3446385" cy="25811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1752600"/>
            <a:ext cx="2279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Climate Disruption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17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0000FF"/>
                </a:solidFill>
              </a:rPr>
              <a:t>The Climate Consensus Gap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:Consensus_Gap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219200"/>
            <a:ext cx="4807527" cy="337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371600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hy </a:t>
            </a:r>
            <a:r>
              <a:rPr lang="en-US" sz="2400" dirty="0"/>
              <a:t>is </a:t>
            </a:r>
            <a:r>
              <a:rPr lang="en-US" sz="2400" dirty="0" smtClean="0"/>
              <a:t>public opinion </a:t>
            </a:r>
            <a:r>
              <a:rPr lang="en-US" sz="2400" dirty="0"/>
              <a:t>so low when science </a:t>
            </a:r>
            <a:r>
              <a:rPr lang="en-US" sz="2400" dirty="0" smtClean="0"/>
              <a:t>is so certain?  </a:t>
            </a:r>
          </a:p>
          <a:p>
            <a:endParaRPr lang="en-US" i="1" dirty="0" smtClean="0"/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(This </a:t>
            </a:r>
            <a:r>
              <a:rPr lang="en-US" sz="1800" b="1" i="1" dirty="0">
                <a:solidFill>
                  <a:srgbClr val="FF0000"/>
                </a:solidFill>
              </a:rPr>
              <a:t>is why we wrote the book</a:t>
            </a:r>
            <a:r>
              <a:rPr lang="en-US" sz="1800" b="1" i="1" dirty="0" smtClean="0">
                <a:solidFill>
                  <a:srgbClr val="FF0000"/>
                </a:solidFill>
              </a:rPr>
              <a:t>!)</a:t>
            </a:r>
            <a:r>
              <a:rPr lang="en-US" sz="1800" b="1" i="1" dirty="0" smtClean="0">
                <a:solidFill>
                  <a:srgbClr val="FF0000"/>
                </a:solidFill>
                <a:effectLst/>
              </a:rPr>
              <a:t> 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724400"/>
            <a:ext cx="8839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Skeptics – </a:t>
            </a:r>
            <a:r>
              <a:rPr lang="en-US" sz="1800" dirty="0">
                <a:solidFill>
                  <a:srgbClr val="0000FF"/>
                </a:solidFill>
              </a:rPr>
              <a:t>P</a:t>
            </a:r>
            <a:r>
              <a:rPr lang="en-US" sz="1800" dirty="0" smtClean="0">
                <a:solidFill>
                  <a:srgbClr val="0000FF"/>
                </a:solidFill>
              </a:rPr>
              <a:t>eople </a:t>
            </a:r>
            <a:r>
              <a:rPr lang="en-US" sz="1800" dirty="0">
                <a:solidFill>
                  <a:srgbClr val="0000FF"/>
                </a:solidFill>
              </a:rPr>
              <a:t>that want to understand the climate disruption without getting a PhD in climate science.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 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Deniers – </a:t>
            </a:r>
            <a:r>
              <a:rPr lang="en-US" sz="1800" dirty="0">
                <a:solidFill>
                  <a:srgbClr val="0000FF"/>
                </a:solidFill>
              </a:rPr>
              <a:t>P</a:t>
            </a:r>
            <a:r>
              <a:rPr lang="en-US" sz="1800" dirty="0" smtClean="0">
                <a:solidFill>
                  <a:srgbClr val="0000FF"/>
                </a:solidFill>
              </a:rPr>
              <a:t>eople </a:t>
            </a:r>
            <a:r>
              <a:rPr lang="en-US" sz="1800" dirty="0">
                <a:solidFill>
                  <a:srgbClr val="0000FF"/>
                </a:solidFill>
              </a:rPr>
              <a:t>that profit from fossil fuels and purposely misdirect and disrupt </a:t>
            </a:r>
          </a:p>
          <a:p>
            <a:r>
              <a:rPr lang="en-US" sz="1800" dirty="0">
                <a:solidFill>
                  <a:srgbClr val="0000FF"/>
                </a:solidFill>
              </a:rPr>
              <a:t>science-based evidence of climate for as long as possible.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83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553998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Natural Cycles, Right?</a:t>
            </a:r>
            <a:endParaRPr lang="en-US" sz="3600" dirty="0"/>
          </a:p>
        </p:txBody>
      </p:sp>
      <p:pic>
        <p:nvPicPr>
          <p:cNvPr id="4" name="Picture 3" descr="MacOS:Users:douglassisterson:Desktop:Climate Cycle Enlarged.tiff"/>
          <p:cNvPicPr/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700" y="1066800"/>
            <a:ext cx="4089342" cy="4109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197874" y="1066800"/>
            <a:ext cx="472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There </a:t>
            </a:r>
            <a:r>
              <a:rPr lang="en-US" sz="1600" b="1" dirty="0"/>
              <a:t>have been cycles of global warming over the last 800,000 years – </a:t>
            </a:r>
            <a:r>
              <a:rPr lang="en-US" sz="1600" b="1" dirty="0" smtClean="0"/>
              <a:t>deniers </a:t>
            </a:r>
            <a:r>
              <a:rPr lang="en-US" sz="1600" b="1" dirty="0"/>
              <a:t>would argue that we are simply in another such cycle.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5245">
            <a:off x="5992027" y="2323307"/>
            <a:ext cx="1114266" cy="1721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4267200"/>
            <a:ext cx="4866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Close inspection of the science shows that the Earth began warming first and then the CO2 </a:t>
            </a:r>
            <a:r>
              <a:rPr lang="en-US" sz="1600" dirty="0" smtClean="0">
                <a:solidFill>
                  <a:srgbClr val="0000FF"/>
                </a:solidFill>
              </a:rPr>
              <a:t>increased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>
                <a:solidFill>
                  <a:srgbClr val="0000FF"/>
                </a:solidFill>
              </a:rPr>
              <a:t>T</a:t>
            </a:r>
            <a:r>
              <a:rPr lang="en-US" sz="1600" dirty="0" smtClean="0">
                <a:solidFill>
                  <a:srgbClr val="0000FF"/>
                </a:solidFill>
              </a:rPr>
              <a:t>he </a:t>
            </a:r>
            <a:r>
              <a:rPr lang="en-US" sz="1600" dirty="0">
                <a:solidFill>
                  <a:srgbClr val="0000FF"/>
                </a:solidFill>
              </a:rPr>
              <a:t>current cycle shows the CO2 increasing first and then a responding increase in the Earth’s temperature.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4876800"/>
            <a:ext cx="33045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 smtClean="0"/>
              <a:t>Milankovitch</a:t>
            </a:r>
            <a:r>
              <a:rPr lang="en-US" sz="1800" b="1" dirty="0" smtClean="0"/>
              <a:t> Cycles versus climate forcing triggered by the Industrial Revolution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4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553998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What’s the message?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914400"/>
            <a:ext cx="836472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1600" b="1" dirty="0" smtClean="0">
                <a:solidFill>
                  <a:srgbClr val="000000"/>
                </a:solidFill>
              </a:rPr>
              <a:t>Climate disruption is not about pointing fingers. </a:t>
            </a:r>
            <a:r>
              <a:rPr lang="en-US" sz="1600" dirty="0" smtClean="0">
                <a:solidFill>
                  <a:srgbClr val="000000"/>
                </a:solidFill>
              </a:rPr>
              <a:t>It is about identifying and understanding the problem, and taking action to do something about it.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												         “Climate Change is a fight between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</a:rPr>
              <a:t>		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human beings and physics								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</a:rPr>
              <a:t>						Bill </a:t>
            </a:r>
            <a:r>
              <a:rPr lang="en-US" sz="1600" b="1" dirty="0" err="1" smtClean="0">
                <a:solidFill>
                  <a:srgbClr val="FF0000"/>
                </a:solidFill>
              </a:rPr>
              <a:t>McKibben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4267200" cy="3803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3352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“Failure to act puts our children’s future - and that of all subsequent generations - in peril.”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3962400"/>
            <a:ext cx="17946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Seth Darling and Doug Sisterson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4648200"/>
            <a:ext cx="407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“</a:t>
            </a:r>
            <a:r>
              <a:rPr lang="en-US" sz="1600" dirty="0">
                <a:solidFill>
                  <a:srgbClr val="0000FF"/>
                </a:solidFill>
              </a:rPr>
              <a:t>We are the first generation to feel the </a:t>
            </a:r>
            <a:r>
              <a:rPr lang="en-US" sz="1600" dirty="0" smtClean="0">
                <a:solidFill>
                  <a:srgbClr val="0000FF"/>
                </a:solidFill>
              </a:rPr>
              <a:t>sting of </a:t>
            </a:r>
            <a:r>
              <a:rPr lang="en-US" sz="1600" dirty="0">
                <a:solidFill>
                  <a:srgbClr val="0000FF"/>
                </a:solidFill>
              </a:rPr>
              <a:t>climate change, and </a:t>
            </a:r>
            <a:r>
              <a:rPr lang="en-US" sz="1600" dirty="0" smtClean="0">
                <a:solidFill>
                  <a:srgbClr val="0000FF"/>
                </a:solidFill>
              </a:rPr>
              <a:t>we are the last </a:t>
            </a:r>
            <a:r>
              <a:rPr lang="en-US" sz="1600" dirty="0">
                <a:solidFill>
                  <a:srgbClr val="0000FF"/>
                </a:solidFill>
              </a:rPr>
              <a:t>generation that can do something about it.</a:t>
            </a:r>
            <a:r>
              <a:rPr lang="en-US" sz="1600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en-US" sz="1600" dirty="0">
                <a:solidFill>
                  <a:srgbClr val="0000FF"/>
                </a:solidFill>
              </a:rPr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	</a:t>
            </a:r>
          </a:p>
          <a:p>
            <a:r>
              <a:rPr lang="en-US" sz="1600" dirty="0">
                <a:solidFill>
                  <a:srgbClr val="0000FF"/>
                </a:solidFill>
              </a:rPr>
              <a:t>	</a:t>
            </a:r>
            <a:r>
              <a:rPr lang="en-US" sz="1600" dirty="0" smtClean="0">
                <a:solidFill>
                  <a:srgbClr val="0000FF"/>
                </a:solidFill>
              </a:rPr>
              <a:t>	    Governor Jay Inslee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979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Box 3"/>
          <p:cNvSpPr txBox="1">
            <a:spLocks noChangeArrowheads="1"/>
          </p:cNvSpPr>
          <p:nvPr/>
        </p:nvSpPr>
        <p:spPr bwMode="auto">
          <a:xfrm>
            <a:off x="1524000" y="533400"/>
            <a:ext cx="5249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C02530"/>
                </a:solidFill>
              </a:rPr>
              <a:t>So, what do we do about it?</a:t>
            </a:r>
          </a:p>
        </p:txBody>
      </p:sp>
      <p:pic>
        <p:nvPicPr>
          <p:cNvPr id="1228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1816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93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5715000" cy="1052596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Where Do </a:t>
            </a:r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We Put Our Investments?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994889" cy="230832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There are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four additional options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deal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                                       with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impact of climate change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More Research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Mitigation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Adaptation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Bio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- and Geo-Engineering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Endure Impacts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239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19562" y="3810000"/>
            <a:ext cx="3099038" cy="19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816860" cy="185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27316"/>
            <a:ext cx="3048000" cy="187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2" name="TextBox 2"/>
          <p:cNvSpPr txBox="1">
            <a:spLocks noChangeArrowheads="1"/>
          </p:cNvSpPr>
          <p:nvPr/>
        </p:nvSpPr>
        <p:spPr bwMode="auto">
          <a:xfrm>
            <a:off x="12700" y="5715000"/>
            <a:ext cx="3124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D0D0D"/>
                </a:solidFill>
              </a:rPr>
              <a:t>Adaption: Build </a:t>
            </a:r>
            <a:r>
              <a:rPr lang="en-US" sz="1600" dirty="0">
                <a:solidFill>
                  <a:srgbClr val="0D0D0D"/>
                </a:solidFill>
              </a:rPr>
              <a:t>bigger seawalls?</a:t>
            </a:r>
          </a:p>
        </p:txBody>
      </p:sp>
      <p:sp>
        <p:nvSpPr>
          <p:cNvPr id="123913" name="TextBox 3"/>
          <p:cNvSpPr txBox="1">
            <a:spLocks noChangeArrowheads="1"/>
          </p:cNvSpPr>
          <p:nvPr/>
        </p:nvSpPr>
        <p:spPr bwMode="auto">
          <a:xfrm>
            <a:off x="7137400" y="2286000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E1C11"/>
                </a:solidFill>
              </a:rPr>
              <a:t>Suffer the consequences?</a:t>
            </a:r>
          </a:p>
        </p:txBody>
      </p:sp>
      <p:sp>
        <p:nvSpPr>
          <p:cNvPr id="123914" name="TextBox 4"/>
          <p:cNvSpPr txBox="1">
            <a:spLocks noChangeArrowheads="1"/>
          </p:cNvSpPr>
          <p:nvPr/>
        </p:nvSpPr>
        <p:spPr bwMode="auto">
          <a:xfrm>
            <a:off x="5894295" y="5715000"/>
            <a:ext cx="324970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1E1C11"/>
                </a:solidFill>
              </a:rPr>
              <a:t>Engineering: </a:t>
            </a:r>
            <a:r>
              <a:rPr lang="en-US" sz="1600" dirty="0">
                <a:solidFill>
                  <a:srgbClr val="1E1C11"/>
                </a:solidFill>
              </a:rPr>
              <a:t>Use the planet as a giant experiment?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94843" cy="165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10494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00400" y="3810000"/>
            <a:ext cx="2667000" cy="2133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6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372600" cy="1551194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Alternative Energy </a:t>
            </a:r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3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ources and Energy Conservation are a Good Start!</a:t>
            </a:r>
            <a:endParaRPr lang="en-US" sz="36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43200"/>
            <a:ext cx="3124200" cy="3237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743200"/>
            <a:ext cx="4566869" cy="339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752600"/>
            <a:ext cx="353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Energy Conservation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7526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Alternative Clean Energy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74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481793"/>
            <a:ext cx="7954963" cy="94077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Make Good Investments - Don’t Put All Your Eggs In One Basket!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199"/>
            <a:ext cx="4038600" cy="3073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953000"/>
            <a:ext cx="7346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But where does the money come from?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2275582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good investor has a diverse portfolio.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5562600"/>
            <a:ext cx="25643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(Your wallet!)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277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49757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Pay Me Now Or Pay Me Later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826901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99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76200" y="228600"/>
            <a:ext cx="89916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0000FF"/>
                </a:solidFill>
              </a:rPr>
              <a:t>Greenhouse </a:t>
            </a:r>
            <a:r>
              <a:rPr lang="en-US" sz="3200" b="1" i="1" dirty="0" smtClean="0">
                <a:solidFill>
                  <a:srgbClr val="0000FF"/>
                </a:solidFill>
              </a:rPr>
              <a:t>Gases </a:t>
            </a:r>
            <a:r>
              <a:rPr lang="en-US" sz="3200" b="1" i="1" dirty="0">
                <a:solidFill>
                  <a:srgbClr val="0000FF"/>
                </a:solidFill>
              </a:rPr>
              <a:t>Keep </a:t>
            </a:r>
            <a:r>
              <a:rPr lang="en-US" sz="3200" b="1" i="1" dirty="0" smtClean="0">
                <a:solidFill>
                  <a:srgbClr val="0000FF"/>
                </a:solidFill>
              </a:rPr>
              <a:t>Earth</a:t>
            </a:r>
            <a:r>
              <a:rPr lang="ja-JP" altLang="en-US" sz="3200" b="1" i="1" dirty="0" smtClean="0">
                <a:solidFill>
                  <a:srgbClr val="0000FF"/>
                </a:solidFill>
              </a:rPr>
              <a:t>’</a:t>
            </a:r>
            <a:r>
              <a:rPr lang="en-US" altLang="ja-JP" sz="3200" b="1" i="1" dirty="0">
                <a:solidFill>
                  <a:srgbClr val="0000FF"/>
                </a:solidFill>
              </a:rPr>
              <a:t>s Climate Comfortable for Humans</a:t>
            </a:r>
            <a:endParaRPr lang="en-US" sz="4000" b="1" i="1" dirty="0">
              <a:solidFill>
                <a:srgbClr val="0000FF"/>
              </a:solidFill>
            </a:endParaRPr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931863" y="40036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4940300" y="414178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4579938" y="36560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7375525" y="18192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pic>
        <p:nvPicPr>
          <p:cNvPr id="13" name="Picture 12" descr=":greenhouse-effect-09-2014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371600"/>
            <a:ext cx="6361545" cy="322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09600" y="4800600"/>
            <a:ext cx="78208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/>
              <a:t>Although the human component is </a:t>
            </a:r>
            <a:r>
              <a:rPr lang="en-US" sz="2400" kern="1200" dirty="0" smtClean="0"/>
              <a:t>small compared to natural CO2 emissions, </a:t>
            </a:r>
            <a:r>
              <a:rPr lang="en-US" sz="2400" kern="1200" dirty="0"/>
              <a:t>it does not take much to change the Earth’s average temperature.</a:t>
            </a:r>
          </a:p>
          <a:p>
            <a:endParaRPr lang="en-US" kern="1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1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086600" cy="94077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It Takes World Commitment (Political Will) to Realistic Goals!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04" y="1143000"/>
            <a:ext cx="6858000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Climate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onference </a:t>
            </a:r>
            <a:r>
              <a:rPr lang="en-US" sz="2000" dirty="0">
                <a:solidFill>
                  <a:srgbClr val="FF0000"/>
                </a:solidFill>
              </a:rPr>
              <a:t>negotiated the Paris Agreement</a:t>
            </a:r>
            <a:r>
              <a:rPr lang="en-US" sz="2000" dirty="0" smtClean="0">
                <a:solidFill>
                  <a:srgbClr val="FF0000"/>
                </a:solidFill>
              </a:rPr>
              <a:t>, a </a:t>
            </a:r>
            <a:r>
              <a:rPr lang="en-US" sz="2000" dirty="0">
                <a:solidFill>
                  <a:srgbClr val="FF0000"/>
                </a:solidFill>
              </a:rPr>
              <a:t>global agreement on the reduction of climate </a:t>
            </a:r>
            <a:r>
              <a:rPr lang="en-US" sz="2000" dirty="0" smtClean="0">
                <a:solidFill>
                  <a:srgbClr val="FF0000"/>
                </a:solidFill>
              </a:rPr>
              <a:t>change: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text of which represented a consensus of the representatives of the 196 parties attending </a:t>
            </a:r>
            <a:r>
              <a:rPr lang="en-US" sz="2000" dirty="0" smtClean="0"/>
              <a:t>it.</a:t>
            </a:r>
            <a:r>
              <a:rPr lang="en-US" sz="2000" baseline="30000" dirty="0"/>
              <a:t> </a:t>
            </a:r>
            <a:endParaRPr lang="en-US" sz="2000" baseline="30000" dirty="0" smtClean="0"/>
          </a:p>
          <a:p>
            <a:endParaRPr lang="en-US" sz="2000" baseline="30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The </a:t>
            </a:r>
            <a:r>
              <a:rPr lang="en-US" sz="2000" dirty="0">
                <a:solidFill>
                  <a:srgbClr val="0000FF"/>
                </a:solidFill>
              </a:rPr>
              <a:t>agreement will become legally binding if </a:t>
            </a:r>
            <a:r>
              <a:rPr lang="en-US" sz="2000" dirty="0" smtClean="0">
                <a:solidFill>
                  <a:srgbClr val="0000FF"/>
                </a:solidFill>
              </a:rPr>
              <a:t>joined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 by </a:t>
            </a:r>
            <a:r>
              <a:rPr lang="en-US" sz="2000" dirty="0">
                <a:solidFill>
                  <a:srgbClr val="0000FF"/>
                </a:solidFill>
              </a:rPr>
              <a:t>at least 55 countries which together represent </a:t>
            </a:r>
            <a:r>
              <a:rPr lang="en-US" sz="2000" dirty="0" smtClean="0">
                <a:solidFill>
                  <a:srgbClr val="0000FF"/>
                </a:solidFill>
              </a:rPr>
              <a:t>a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  least </a:t>
            </a:r>
            <a:r>
              <a:rPr lang="en-US" sz="2000" dirty="0">
                <a:solidFill>
                  <a:srgbClr val="0000FF"/>
                </a:solidFill>
              </a:rPr>
              <a:t>55 percent of global greenhouse emissions</a:t>
            </a:r>
            <a:r>
              <a:rPr lang="en-US" sz="2000" dirty="0" smtClean="0">
                <a:solidFill>
                  <a:srgbClr val="0000FF"/>
                </a:solidFill>
              </a:rPr>
              <a:t>.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Such </a:t>
            </a:r>
            <a:r>
              <a:rPr lang="en-US" sz="2000" dirty="0"/>
              <a:t>parties will need to sign the agreement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in </a:t>
            </a:r>
            <a:r>
              <a:rPr lang="en-US" sz="2000" dirty="0"/>
              <a:t>New York between 22 April 2016 (Earth Day)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and </a:t>
            </a:r>
            <a:r>
              <a:rPr lang="en-US" sz="2000" dirty="0"/>
              <a:t>21 April 2017, and also adopt it within </a:t>
            </a:r>
            <a:endParaRPr lang="en-US" sz="2000" dirty="0" smtClean="0"/>
          </a:p>
          <a:p>
            <a:r>
              <a:rPr lang="en-US" sz="2000" dirty="0" smtClean="0"/>
              <a:t>     their </a:t>
            </a:r>
            <a:r>
              <a:rPr lang="en-US" sz="2000" dirty="0"/>
              <a:t>own legal systems (through ratification, </a:t>
            </a:r>
            <a:endParaRPr lang="en-US" sz="2000" dirty="0" smtClean="0"/>
          </a:p>
          <a:p>
            <a:r>
              <a:rPr lang="en-US" sz="2000" dirty="0" smtClean="0"/>
              <a:t>     acceptance</a:t>
            </a:r>
            <a:r>
              <a:rPr lang="en-US" sz="2000" dirty="0"/>
              <a:t>, approval, or accession)</a:t>
            </a:r>
            <a:r>
              <a:rPr lang="en-US" sz="2000" dirty="0" smtClean="0"/>
              <a:t>.   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81000"/>
            <a:ext cx="1860804" cy="335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63" y="4038600"/>
            <a:ext cx="3290037" cy="2057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81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3276599" cy="497572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 Your Future!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71800"/>
            <a:ext cx="9144000" cy="280692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It’s not all gloom and doom!  </a:t>
            </a:r>
            <a:r>
              <a:rPr lang="en-US" dirty="0" smtClean="0"/>
              <a:t>If </a:t>
            </a:r>
            <a:r>
              <a:rPr lang="en-US" b="1" dirty="0" smtClean="0">
                <a:solidFill>
                  <a:srgbClr val="FF0000"/>
                </a:solidFill>
              </a:rPr>
              <a:t>we can all learn about what is happening to our climate </a:t>
            </a:r>
            <a:r>
              <a:rPr lang="en-US" dirty="0" smtClean="0"/>
              <a:t>(the impact or burning fossil fuel), we can make </a:t>
            </a:r>
            <a:r>
              <a:rPr lang="en-US" b="1" dirty="0" smtClean="0">
                <a:solidFill>
                  <a:srgbClr val="0000FF"/>
                </a:solidFill>
              </a:rPr>
              <a:t>smarter choices</a:t>
            </a:r>
            <a:r>
              <a:rPr lang="en-US" b="1" dirty="0" smtClean="0"/>
              <a:t> </a:t>
            </a:r>
            <a:r>
              <a:rPr lang="en-US" dirty="0" smtClean="0"/>
              <a:t>in our lives to reduce our personal carbon footprint.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Understanding</a:t>
            </a:r>
            <a:r>
              <a:rPr lang="en-US" dirty="0" smtClean="0"/>
              <a:t> through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research and accurately modeling </a:t>
            </a:r>
            <a:r>
              <a:rPr lang="en-US" dirty="0" smtClean="0"/>
              <a:t>how Mother Nature works will help us </a:t>
            </a:r>
            <a:r>
              <a:rPr lang="en-US" b="1" dirty="0" smtClean="0">
                <a:solidFill>
                  <a:srgbClr val="0000FF"/>
                </a:solidFill>
              </a:rPr>
              <a:t>improve climate forecasting </a:t>
            </a:r>
            <a:r>
              <a:rPr lang="en-US" dirty="0" smtClean="0"/>
              <a:t>to test solutions to pollution that are needed.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Advances in technology 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0000FF"/>
                </a:solidFill>
              </a:rPr>
              <a:t>yet to be discovered by perhaps one of you </a:t>
            </a:r>
            <a:r>
              <a:rPr lang="en-US" dirty="0" smtClean="0"/>
              <a:t>- may offer viable solutions to mitigating or adapting to climate change that we just don</a:t>
            </a:r>
            <a:r>
              <a:rPr lang="fr-FR" dirty="0" smtClean="0"/>
              <a:t>’</a:t>
            </a:r>
            <a:r>
              <a:rPr lang="en-US" dirty="0" smtClean="0"/>
              <a:t>t have yet.  </a:t>
            </a:r>
            <a:endParaRPr lang="en-US" dirty="0"/>
          </a:p>
        </p:txBody>
      </p:sp>
      <p:pic>
        <p:nvPicPr>
          <p:cNvPr id="4" name="Picture 3" descr="climate-change-melting-globe-615x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3667539" cy="2057400"/>
          </a:xfrm>
          <a:prstGeom prst="rect">
            <a:avLst/>
          </a:prstGeom>
        </p:spPr>
      </p:pic>
      <p:pic>
        <p:nvPicPr>
          <p:cNvPr id="5" name="Picture 4" descr="climatechange_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28600"/>
            <a:ext cx="2018804" cy="2590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250404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34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ChangeArrowheads="1"/>
          </p:cNvSpPr>
          <p:nvPr/>
        </p:nvSpPr>
        <p:spPr bwMode="auto">
          <a:xfrm>
            <a:off x="3286125" y="20732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3209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Rectangle 14"/>
          <p:cNvSpPr>
            <a:spLocks noChangeArrowheads="1"/>
          </p:cNvSpPr>
          <p:nvPr/>
        </p:nvSpPr>
        <p:spPr bwMode="auto">
          <a:xfrm>
            <a:off x="457200" y="914400"/>
            <a:ext cx="282575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C02530"/>
                </a:solidFill>
              </a:rPr>
              <a:t>Questions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457200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THANK YOU!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76200" y="228600"/>
            <a:ext cx="89916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0000FF"/>
                </a:solidFill>
              </a:rPr>
              <a:t>Greenhouse </a:t>
            </a:r>
            <a:r>
              <a:rPr lang="en-US" sz="3200" b="1" i="1" dirty="0" smtClean="0">
                <a:solidFill>
                  <a:srgbClr val="0000FF"/>
                </a:solidFill>
              </a:rPr>
              <a:t>Gases </a:t>
            </a:r>
            <a:r>
              <a:rPr lang="en-US" sz="3200" b="1" i="1" dirty="0">
                <a:solidFill>
                  <a:srgbClr val="0000FF"/>
                </a:solidFill>
              </a:rPr>
              <a:t>Keep </a:t>
            </a:r>
            <a:r>
              <a:rPr lang="en-US" sz="3200" b="1" i="1" dirty="0" smtClean="0">
                <a:solidFill>
                  <a:srgbClr val="0000FF"/>
                </a:solidFill>
              </a:rPr>
              <a:t>Earth</a:t>
            </a:r>
            <a:r>
              <a:rPr lang="ja-JP" altLang="en-US" sz="3200" b="1" i="1" dirty="0" smtClean="0">
                <a:solidFill>
                  <a:srgbClr val="0000FF"/>
                </a:solidFill>
              </a:rPr>
              <a:t>’</a:t>
            </a:r>
            <a:r>
              <a:rPr lang="en-US" altLang="ja-JP" sz="3200" b="1" i="1" dirty="0">
                <a:solidFill>
                  <a:srgbClr val="0000FF"/>
                </a:solidFill>
              </a:rPr>
              <a:t>s Climate Comfortable for Humans</a:t>
            </a:r>
            <a:endParaRPr lang="en-US" sz="4000" b="1" i="1" dirty="0">
              <a:solidFill>
                <a:srgbClr val="0000FF"/>
              </a:solidFill>
            </a:endParaRPr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931863" y="40036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4940300" y="414178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4579938" y="36560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pic>
        <p:nvPicPr>
          <p:cNvPr id="41989" name="Picture 6" descr="t206b1c01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2578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52400" y="1981200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Without greenhouse gases: ~0F</a:t>
            </a:r>
          </a:p>
        </p:txBody>
      </p:sp>
      <p:sp>
        <p:nvSpPr>
          <p:cNvPr id="41991" name="Rectangle 8"/>
          <p:cNvSpPr>
            <a:spLocks noChangeArrowheads="1"/>
          </p:cNvSpPr>
          <p:nvPr/>
        </p:nvSpPr>
        <p:spPr bwMode="auto">
          <a:xfrm>
            <a:off x="7010400" y="2286000"/>
            <a:ext cx="2133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131313"/>
                </a:solidFill>
              </a:rPr>
              <a:t>With greenhouse gases: ~60F </a:t>
            </a:r>
            <a:endParaRPr lang="en-US" sz="3200" dirty="0">
              <a:solidFill>
                <a:srgbClr val="131313"/>
              </a:solidFill>
            </a:endParaRPr>
          </a:p>
          <a:p>
            <a:endParaRPr lang="en-US" sz="3200" dirty="0"/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7375525" y="18192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533400" y="5181600"/>
            <a:ext cx="830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131313"/>
                </a:solidFill>
              </a:rPr>
              <a:t>Only</a:t>
            </a: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dirty="0">
                <a:solidFill>
                  <a:srgbClr val="D00113"/>
                </a:solidFill>
              </a:rPr>
              <a:t>~0.05%</a:t>
            </a: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dirty="0">
                <a:solidFill>
                  <a:srgbClr val="131313"/>
                </a:solidFill>
              </a:rPr>
              <a:t>of the </a:t>
            </a:r>
            <a:r>
              <a:rPr lang="en-US" sz="2000" dirty="0" smtClean="0">
                <a:solidFill>
                  <a:srgbClr val="131313"/>
                </a:solidFill>
              </a:rPr>
              <a:t>Earth</a:t>
            </a:r>
            <a:r>
              <a:rPr lang="ja-JP" altLang="en-US" sz="2000" dirty="0" smtClean="0">
                <a:solidFill>
                  <a:srgbClr val="131313"/>
                </a:solidFill>
              </a:rPr>
              <a:t>’</a:t>
            </a:r>
            <a:r>
              <a:rPr lang="en-US" altLang="ja-JP" sz="2000" dirty="0" smtClean="0">
                <a:solidFill>
                  <a:srgbClr val="131313"/>
                </a:solidFill>
              </a:rPr>
              <a:t>s </a:t>
            </a:r>
            <a:r>
              <a:rPr lang="en-US" altLang="ja-JP" sz="2000" dirty="0">
                <a:solidFill>
                  <a:srgbClr val="131313"/>
                </a:solidFill>
              </a:rPr>
              <a:t>atmosphere by mass is composed of greenhouse gases (excluding water vapor</a:t>
            </a:r>
            <a:r>
              <a:rPr lang="en-US" altLang="ja-JP" sz="2000" dirty="0" smtClean="0">
                <a:solidFill>
                  <a:srgbClr val="131313"/>
                </a:solidFill>
              </a:rPr>
              <a:t>), </a:t>
            </a:r>
            <a:r>
              <a:rPr lang="en-US" altLang="ja-JP" sz="2000" dirty="0">
                <a:solidFill>
                  <a:srgbClr val="131313"/>
                </a:solidFill>
              </a:rPr>
              <a:t>and carbon dioxide is the most prevalent. </a:t>
            </a:r>
            <a:r>
              <a:rPr lang="en-US" altLang="ja-JP" sz="2000" dirty="0" smtClean="0">
                <a:solidFill>
                  <a:srgbClr val="C02530"/>
                </a:solidFill>
              </a:rPr>
              <a:t>Don’t </a:t>
            </a:r>
            <a:r>
              <a:rPr lang="en-US" altLang="ja-JP" sz="2000" dirty="0">
                <a:solidFill>
                  <a:srgbClr val="C02530"/>
                </a:solidFill>
              </a:rPr>
              <a:t>mess with greenhouse gases!</a:t>
            </a:r>
            <a:endParaRPr lang="en-US" sz="2000" dirty="0">
              <a:solidFill>
                <a:srgbClr val="181EB0"/>
              </a:solidFill>
            </a:endParaRPr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7162800" y="2743200"/>
            <a:ext cx="167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2000" dirty="0">
              <a:solidFill>
                <a:srgbClr val="C02530"/>
              </a:solidFill>
            </a:endParaRPr>
          </a:p>
        </p:txBody>
      </p:sp>
      <p:sp>
        <p:nvSpPr>
          <p:cNvPr id="41995" name="Rectangle 12"/>
          <p:cNvSpPr>
            <a:spLocks noChangeArrowheads="1"/>
          </p:cNvSpPr>
          <p:nvPr/>
        </p:nvSpPr>
        <p:spPr bwMode="auto">
          <a:xfrm>
            <a:off x="228600" y="3657600"/>
            <a:ext cx="1335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rgbClr val="0C0EE5"/>
                </a:solidFill>
              </a:rPr>
              <a:t>Burrrr</a:t>
            </a:r>
            <a:r>
              <a:rPr lang="en-US" sz="3200" i="1" dirty="0">
                <a:solidFill>
                  <a:srgbClr val="0C0EE5"/>
                </a:solidFill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9300" y="3505200"/>
            <a:ext cx="2057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008000"/>
                </a:solidFill>
              </a:rPr>
              <a:t>Naturally </a:t>
            </a:r>
            <a:r>
              <a:rPr lang="en-US" sz="2700" i="1" dirty="0" smtClean="0">
                <a:solidFill>
                  <a:srgbClr val="008000"/>
                </a:solidFill>
              </a:rPr>
              <a:t>Comfortable</a:t>
            </a:r>
            <a:endParaRPr lang="en-US" sz="2700" i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4" name="Picture 13" descr=":488283main_Thermostat_Honeywell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838200"/>
            <a:ext cx="1531892" cy="14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8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3886200" y="3581400"/>
            <a:ext cx="51054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Clr>
                <a:srgbClr val="1F497D"/>
              </a:buClr>
            </a:pPr>
            <a:r>
              <a:rPr lang="en-US" sz="3000" b="1" dirty="0">
                <a:solidFill>
                  <a:srgbClr val="0C0EE5"/>
                </a:solidFill>
                <a:latin typeface="Calibri" charset="0"/>
              </a:rPr>
              <a:t>	</a:t>
            </a:r>
            <a:r>
              <a:rPr lang="en-US" sz="3000" b="1" dirty="0" smtClean="0">
                <a:solidFill>
                  <a:srgbClr val="0C0EE5"/>
                </a:solidFill>
                <a:latin typeface="Calibri" charset="0"/>
              </a:rPr>
              <a:t>		</a:t>
            </a:r>
            <a:r>
              <a:rPr lang="en-US" sz="3000" b="1" dirty="0" smtClean="0">
                <a:latin typeface="Calibri" charset="0"/>
              </a:rPr>
              <a:t>Scientific </a:t>
            </a:r>
            <a:r>
              <a:rPr lang="en-US" sz="3000" b="1" dirty="0">
                <a:latin typeface="Calibri" charset="0"/>
              </a:rPr>
              <a:t>Consensus:</a:t>
            </a:r>
            <a:r>
              <a:rPr lang="en-US" sz="3700" dirty="0">
                <a:latin typeface="Calibri" charset="0"/>
              </a:rPr>
              <a:t> 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Clr>
                <a:srgbClr val="1F497D"/>
              </a:buClr>
            </a:pPr>
            <a:r>
              <a:rPr lang="en-US" sz="2000" dirty="0" smtClean="0">
                <a:solidFill>
                  <a:srgbClr val="0000FF"/>
                </a:solidFill>
                <a:latin typeface="Calibri" charset="0"/>
              </a:rPr>
              <a:t>      Our Earth is </a:t>
            </a:r>
            <a:r>
              <a:rPr lang="en-US" sz="2000" dirty="0">
                <a:solidFill>
                  <a:srgbClr val="0000FF"/>
                </a:solidFill>
                <a:latin typeface="Calibri" charset="0"/>
              </a:rPr>
              <a:t>warming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</a:rPr>
              <a:t>on a global scale and it is</a:t>
            </a:r>
            <a:r>
              <a:rPr lang="en-US" sz="20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</a:rPr>
              <a:t>due </a:t>
            </a:r>
            <a:r>
              <a:rPr lang="en-US" sz="2000" dirty="0">
                <a:solidFill>
                  <a:srgbClr val="0000FF"/>
                </a:solidFill>
                <a:latin typeface="Calibri" charset="0"/>
              </a:rPr>
              <a:t>to increased, human produced carbon dioxide.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</a:rPr>
              <a:t>  </a:t>
            </a:r>
            <a:r>
              <a:rPr lang="en-US" sz="2000" b="1" dirty="0" smtClean="0">
                <a:solidFill>
                  <a:srgbClr val="0000FF"/>
                </a:solidFill>
                <a:latin typeface="Calibri" charset="0"/>
              </a:rPr>
              <a:t>It’s “us”!</a:t>
            </a:r>
            <a:endParaRPr lang="en-US" sz="20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381000" y="5294293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0"/>
              <a:buNone/>
            </a:pPr>
            <a:r>
              <a:rPr lang="en-US" sz="2800" dirty="0">
                <a:solidFill>
                  <a:srgbClr val="E51013"/>
                </a:solidFill>
              </a:rPr>
              <a:t>BUT</a:t>
            </a:r>
            <a:r>
              <a:rPr lang="en-US" sz="2800" dirty="0" smtClean="0">
                <a:solidFill>
                  <a:srgbClr val="E51013"/>
                </a:solidFill>
              </a:rPr>
              <a:t>....Scientists </a:t>
            </a:r>
            <a:r>
              <a:rPr lang="en-US" sz="2800" dirty="0">
                <a:solidFill>
                  <a:srgbClr val="E51013"/>
                </a:solidFill>
              </a:rPr>
              <a:t>have not reached consensus on </a:t>
            </a:r>
            <a:r>
              <a:rPr lang="en-US" sz="2800" b="1" dirty="0">
                <a:solidFill>
                  <a:srgbClr val="E51013"/>
                </a:solidFill>
              </a:rPr>
              <a:t>timing</a:t>
            </a:r>
            <a:r>
              <a:rPr lang="en-US" sz="2800" dirty="0">
                <a:solidFill>
                  <a:srgbClr val="E51013"/>
                </a:solidFill>
              </a:rPr>
              <a:t> or </a:t>
            </a:r>
            <a:r>
              <a:rPr lang="en-US" sz="2800" b="1" i="1" dirty="0">
                <a:solidFill>
                  <a:srgbClr val="E51013"/>
                </a:solidFill>
              </a:rPr>
              <a:t>regional</a:t>
            </a:r>
            <a:r>
              <a:rPr lang="en-US" sz="2800" dirty="0">
                <a:solidFill>
                  <a:srgbClr val="E51013"/>
                </a:solidFill>
              </a:rPr>
              <a:t> </a:t>
            </a:r>
            <a:r>
              <a:rPr lang="en-US" sz="2800" dirty="0" smtClean="0">
                <a:solidFill>
                  <a:srgbClr val="E51013"/>
                </a:solidFill>
              </a:rPr>
              <a:t>or </a:t>
            </a:r>
            <a:r>
              <a:rPr lang="en-US" sz="2800" b="1" i="1" dirty="0" smtClean="0">
                <a:solidFill>
                  <a:srgbClr val="E51013"/>
                </a:solidFill>
              </a:rPr>
              <a:t>local</a:t>
            </a:r>
            <a:r>
              <a:rPr lang="en-US" sz="2800" dirty="0" smtClean="0">
                <a:solidFill>
                  <a:srgbClr val="E51013"/>
                </a:solidFill>
              </a:rPr>
              <a:t> impacts where we live!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31638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3689350" y="3206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/>
          </a:p>
        </p:txBody>
      </p:sp>
      <p:sp>
        <p:nvSpPr>
          <p:cNvPr id="44037" name="Rectangle 11"/>
          <p:cNvSpPr>
            <a:spLocks noChangeArrowheads="1"/>
          </p:cNvSpPr>
          <p:nvPr/>
        </p:nvSpPr>
        <p:spPr bwMode="auto">
          <a:xfrm>
            <a:off x="76200" y="76200"/>
            <a:ext cx="8915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</a:rPr>
              <a:t>Consensus: </a:t>
            </a:r>
            <a:r>
              <a:rPr lang="en-US" sz="3200" b="1" i="1" u="sng" dirty="0" smtClean="0">
                <a:solidFill>
                  <a:srgbClr val="0000FF"/>
                </a:solidFill>
              </a:rPr>
              <a:t>Global</a:t>
            </a:r>
            <a:r>
              <a:rPr 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sz="3200" b="1" i="1" dirty="0">
                <a:solidFill>
                  <a:srgbClr val="0000FF"/>
                </a:solidFill>
              </a:rPr>
              <a:t>Warming is the</a:t>
            </a:r>
            <a:r>
              <a:rPr lang="en-US" sz="3200" b="1" i="1" dirty="0">
                <a:solidFill>
                  <a:schemeClr val="tx2"/>
                </a:solidFill>
              </a:rPr>
              <a:t> </a:t>
            </a:r>
            <a:r>
              <a:rPr lang="en-US" sz="3200" b="1" i="1" dirty="0">
                <a:solidFill>
                  <a:srgbClr val="D00113"/>
                </a:solidFill>
              </a:rPr>
              <a:t>real</a:t>
            </a:r>
            <a:r>
              <a:rPr lang="en-US" sz="3200" b="1" i="1" dirty="0">
                <a:solidFill>
                  <a:srgbClr val="0C0EE5"/>
                </a:solidFill>
              </a:rPr>
              <a:t> </a:t>
            </a:r>
            <a:r>
              <a:rPr lang="en-US" sz="3200" b="1" i="1" dirty="0">
                <a:solidFill>
                  <a:srgbClr val="0000FF"/>
                </a:solidFill>
              </a:rPr>
              <a:t>deal!</a:t>
            </a:r>
            <a:endParaRPr lang="en-US" sz="3200" dirty="0">
              <a:solidFill>
                <a:srgbClr val="0000FF"/>
              </a:solidFill>
            </a:endParaRPr>
          </a:p>
          <a:p>
            <a:endParaRPr lang="en-US" sz="1800" dirty="0"/>
          </a:p>
        </p:txBody>
      </p:sp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614738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greenhouse-gases-carbon-cata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4953000" cy="268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83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931863" y="40036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4940300" y="414178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4579938" y="36560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7375525" y="18192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92166" name="Rectangle 8"/>
          <p:cNvSpPr>
            <a:spLocks noChangeArrowheads="1"/>
          </p:cNvSpPr>
          <p:nvPr/>
        </p:nvSpPr>
        <p:spPr bwMode="auto">
          <a:xfrm>
            <a:off x="228600" y="228600"/>
            <a:ext cx="9144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/>
          <a:p>
            <a:pPr defTabSz="457200"/>
            <a:r>
              <a:rPr lang="en-US" sz="3200" b="1" i="1" dirty="0">
                <a:solidFill>
                  <a:srgbClr val="0C0EE5"/>
                </a:solidFill>
              </a:rPr>
              <a:t>Going from Global Scale to Regional Scale Adds Complexity and Much Uncertainty!</a:t>
            </a:r>
            <a:endParaRPr lang="en-US" i="1" dirty="0">
              <a:latin typeface="Trebuchet MS" charset="0"/>
            </a:endParaRPr>
          </a:p>
        </p:txBody>
      </p:sp>
      <p:sp>
        <p:nvSpPr>
          <p:cNvPr id="92167" name="Rectangle 9"/>
          <p:cNvSpPr>
            <a:spLocks noChangeArrowheads="1"/>
          </p:cNvSpPr>
          <p:nvPr/>
        </p:nvSpPr>
        <p:spPr bwMode="auto">
          <a:xfrm>
            <a:off x="779463" y="40036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92168" name="Rectangle 10"/>
          <p:cNvSpPr>
            <a:spLocks noChangeArrowheads="1"/>
          </p:cNvSpPr>
          <p:nvPr/>
        </p:nvSpPr>
        <p:spPr bwMode="auto">
          <a:xfrm>
            <a:off x="4787900" y="4141788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92169" name="Rectangle 11"/>
          <p:cNvSpPr>
            <a:spLocks noChangeArrowheads="1"/>
          </p:cNvSpPr>
          <p:nvPr/>
        </p:nvSpPr>
        <p:spPr bwMode="auto">
          <a:xfrm>
            <a:off x="4427538" y="36560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92170" name="Rectangle 12"/>
          <p:cNvSpPr>
            <a:spLocks noChangeArrowheads="1"/>
          </p:cNvSpPr>
          <p:nvPr/>
        </p:nvSpPr>
        <p:spPr bwMode="auto">
          <a:xfrm>
            <a:off x="2130425" y="42703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pic>
        <p:nvPicPr>
          <p:cNvPr id="92171" name="Picture 13" descr="ASR_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584910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3" name="Rectangle 15"/>
          <p:cNvSpPr>
            <a:spLocks noChangeArrowheads="1"/>
          </p:cNvSpPr>
          <p:nvPr/>
        </p:nvSpPr>
        <p:spPr bwMode="auto">
          <a:xfrm>
            <a:off x="76200" y="1524000"/>
            <a:ext cx="3124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131313"/>
                </a:solidFill>
              </a:rPr>
              <a:t>And these are only the Atmospheric Processes!</a:t>
            </a:r>
          </a:p>
          <a:p>
            <a:pPr>
              <a:buFont typeface="Times" charset="0"/>
              <a:buNone/>
            </a:pPr>
            <a:r>
              <a:rPr lang="en-US" sz="2000" dirty="0"/>
              <a:t> </a:t>
            </a:r>
          </a:p>
          <a:p>
            <a:pPr>
              <a:buFont typeface="Times" charset="0"/>
              <a:buNone/>
            </a:pPr>
            <a:r>
              <a:rPr lang="en-US" sz="2000" dirty="0">
                <a:solidFill>
                  <a:srgbClr val="181EB0"/>
                </a:solidFill>
              </a:rPr>
              <a:t>Need to also consider:</a:t>
            </a:r>
          </a:p>
          <a:p>
            <a:pPr lvl="1">
              <a:buFont typeface="Times" charset="0"/>
              <a:buChar char="•"/>
            </a:pPr>
            <a:r>
              <a:rPr lang="en-US" sz="2000" dirty="0">
                <a:solidFill>
                  <a:srgbClr val="181EB0"/>
                </a:solidFill>
              </a:rPr>
              <a:t> Oceans</a:t>
            </a:r>
          </a:p>
          <a:p>
            <a:pPr lvl="1">
              <a:buFont typeface="Times" charset="0"/>
              <a:buChar char="•"/>
            </a:pPr>
            <a:r>
              <a:rPr lang="en-US" sz="2000" dirty="0">
                <a:solidFill>
                  <a:srgbClr val="181EB0"/>
                </a:solidFill>
              </a:rPr>
              <a:t> Glacial/Ice Systems</a:t>
            </a:r>
          </a:p>
          <a:p>
            <a:pPr lvl="1">
              <a:buFont typeface="Times" charset="0"/>
              <a:buChar char="•"/>
            </a:pPr>
            <a:r>
              <a:rPr lang="en-US" sz="2000" dirty="0">
                <a:solidFill>
                  <a:srgbClr val="181EB0"/>
                </a:solidFill>
              </a:rPr>
              <a:t> Terrestrial Ecology</a:t>
            </a:r>
          </a:p>
          <a:p>
            <a:pPr lvl="1">
              <a:buFont typeface="Times" charset="0"/>
              <a:buChar char="•"/>
            </a:pPr>
            <a:r>
              <a:rPr lang="en-US" sz="2000" dirty="0">
                <a:solidFill>
                  <a:srgbClr val="181EB0"/>
                </a:solidFill>
              </a:rPr>
              <a:t> Biological Systems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" y="4419600"/>
            <a:ext cx="2832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000" kern="1200" dirty="0">
                <a:solidFill>
                  <a:srgbClr val="131313"/>
                </a:solidFill>
              </a:rPr>
              <a:t>We </a:t>
            </a:r>
            <a:r>
              <a:rPr lang="en-US" sz="2000" kern="1200" dirty="0" smtClean="0">
                <a:solidFill>
                  <a:srgbClr val="131313"/>
                </a:solidFill>
              </a:rPr>
              <a:t>don’</a:t>
            </a:r>
            <a:r>
              <a:rPr lang="en-US" altLang="ja-JP" sz="2000" kern="1200" dirty="0" smtClean="0">
                <a:solidFill>
                  <a:srgbClr val="131313"/>
                </a:solidFill>
              </a:rPr>
              <a:t>t </a:t>
            </a:r>
            <a:r>
              <a:rPr lang="en-US" altLang="ja-JP" sz="2000" kern="1200" dirty="0">
                <a:solidFill>
                  <a:srgbClr val="131313"/>
                </a:solidFill>
              </a:rPr>
              <a:t>live in </a:t>
            </a:r>
            <a:r>
              <a:rPr lang="en-US" altLang="ja-JP" sz="2000" kern="1200" dirty="0" smtClean="0">
                <a:solidFill>
                  <a:srgbClr val="131313"/>
                </a:solidFill>
              </a:rPr>
              <a:t>average: </a:t>
            </a:r>
            <a:r>
              <a:rPr lang="en-US" altLang="ja-JP" sz="2000" kern="1200" dirty="0" smtClean="0">
                <a:solidFill>
                  <a:srgbClr val="FF0000"/>
                </a:solidFill>
              </a:rPr>
              <a:t>We </a:t>
            </a:r>
            <a:r>
              <a:rPr lang="en-US" altLang="ja-JP" sz="2000" kern="1200" dirty="0">
                <a:solidFill>
                  <a:srgbClr val="FF0000"/>
                </a:solidFill>
              </a:rPr>
              <a:t>want to know what will happen where we live!</a:t>
            </a:r>
            <a:endParaRPr lang="en-US" sz="2000" kern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41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L-1">
  <a:themeElements>
    <a:clrScheme name="">
      <a:dk1>
        <a:srgbClr val="131313"/>
      </a:dk1>
      <a:lt1>
        <a:srgbClr val="FFFFFF"/>
      </a:lt1>
      <a:dk2>
        <a:srgbClr val="0071BC"/>
      </a:dk2>
      <a:lt2>
        <a:srgbClr val="808080"/>
      </a:lt2>
      <a:accent1>
        <a:srgbClr val="00A650"/>
      </a:accent1>
      <a:accent2>
        <a:srgbClr val="B02A30"/>
      </a:accent2>
      <a:accent3>
        <a:srgbClr val="FFFFFF"/>
      </a:accent3>
      <a:accent4>
        <a:srgbClr val="0E0E0E"/>
      </a:accent4>
      <a:accent5>
        <a:srgbClr val="AAD0B3"/>
      </a:accent5>
      <a:accent6>
        <a:srgbClr val="9F252A"/>
      </a:accent6>
      <a:hlink>
        <a:srgbClr val="00ADEF"/>
      </a:hlink>
      <a:folHlink>
        <a:srgbClr val="693163"/>
      </a:folHlink>
    </a:clrScheme>
    <a:fontScheme name="ANL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NL-1 1">
        <a:dk1>
          <a:srgbClr val="131313"/>
        </a:dk1>
        <a:lt1>
          <a:srgbClr val="FFFFFF"/>
        </a:lt1>
        <a:dk2>
          <a:srgbClr val="0071BC"/>
        </a:dk2>
        <a:lt2>
          <a:srgbClr val="808080"/>
        </a:lt2>
        <a:accent1>
          <a:srgbClr val="00A650"/>
        </a:accent1>
        <a:accent2>
          <a:srgbClr val="FFC20E"/>
        </a:accent2>
        <a:accent3>
          <a:srgbClr val="FFFFFF"/>
        </a:accent3>
        <a:accent4>
          <a:srgbClr val="0E0E0E"/>
        </a:accent4>
        <a:accent5>
          <a:srgbClr val="AAD0B3"/>
        </a:accent5>
        <a:accent6>
          <a:srgbClr val="E7B00C"/>
        </a:accent6>
        <a:hlink>
          <a:srgbClr val="00ADEF"/>
        </a:hlink>
        <a:folHlink>
          <a:srgbClr val="6931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HD:Users:douglassisterson:Desktop:ANL-1.pot</Template>
  <TotalTime>9419</TotalTime>
  <Words>3111</Words>
  <Application>Microsoft Macintosh PowerPoint</Application>
  <PresentationFormat>On-screen Show (4:3)</PresentationFormat>
  <Paragraphs>309</Paragraphs>
  <Slides>62</Slides>
  <Notes>19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ANL-1</vt:lpstr>
      <vt:lpstr>PowerPoint.Show.8</vt:lpstr>
      <vt:lpstr>Slide 1</vt:lpstr>
      <vt:lpstr>Slide 2</vt:lpstr>
      <vt:lpstr>Slide 3</vt:lpstr>
      <vt:lpstr>It All Starts With the Sun – Without It There Would Be No Wind or Weather or Climate</vt:lpstr>
      <vt:lpstr>Slide 5</vt:lpstr>
      <vt:lpstr>Slide 6</vt:lpstr>
      <vt:lpstr>Slide 7</vt:lpstr>
      <vt:lpstr>Slide 8</vt:lpstr>
      <vt:lpstr>Slide 9</vt:lpstr>
      <vt:lpstr>Where Do We Get the Data? </vt:lpstr>
      <vt:lpstr>Slide 11</vt:lpstr>
      <vt:lpstr>Slide 12</vt:lpstr>
      <vt:lpstr>Slide 13</vt:lpstr>
      <vt:lpstr>Slide 14</vt:lpstr>
      <vt:lpstr>Connection Between Climate and Weather</vt:lpstr>
      <vt:lpstr>Climate Constrains Weather</vt:lpstr>
      <vt:lpstr>Weather and Extreme Events</vt:lpstr>
      <vt:lpstr>How do Scientists Know the Climate is Really Changing? </vt:lpstr>
      <vt:lpstr>Weather Extremes: What Are the Odds?</vt:lpstr>
      <vt:lpstr>Life-Changing Weather Events Pie Chart </vt:lpstr>
      <vt:lpstr>Where was It Warm?  Everywhere Else But Here!</vt:lpstr>
      <vt:lpstr>Keep in Mind that Global Warming is a Matter of Perspective!</vt:lpstr>
      <vt:lpstr>Snowmageddon!</vt:lpstr>
      <vt:lpstr>Ice Storms!</vt:lpstr>
      <vt:lpstr>Schools Closed Because of Wind Chill Cold!</vt:lpstr>
      <vt:lpstr>Cabin Fever!</vt:lpstr>
      <vt:lpstr>More Intense Floods!</vt:lpstr>
      <vt:lpstr>More Intense Droughts</vt:lpstr>
      <vt:lpstr>More Intense Hurricanes</vt:lpstr>
      <vt:lpstr>More Intense Tornadoes!</vt:lpstr>
      <vt:lpstr>More Heat Waves!</vt:lpstr>
      <vt:lpstr>More Intense Wildfires Because of Droughts!</vt:lpstr>
      <vt:lpstr>Where are we, then?</vt:lpstr>
      <vt:lpstr>Regional Climatic Impacts: The Future</vt:lpstr>
      <vt:lpstr>Regional Climatic Impacts:  The Future (Continued)</vt:lpstr>
      <vt:lpstr>Regional Climatic Impacts:  The Future (Continued)</vt:lpstr>
      <vt:lpstr>Regional Climatic Impacts:  The Future (Continued)</vt:lpstr>
      <vt:lpstr>Regional Climatic Impacts</vt:lpstr>
      <vt:lpstr>Plants and Tree Health in MY Neighborhood – Emerald Ash Bore!</vt:lpstr>
      <vt:lpstr>Even The Term “Climate Change” Can Be Misleading!</vt:lpstr>
      <vt:lpstr>Slide 41</vt:lpstr>
      <vt:lpstr>Human Health </vt:lpstr>
      <vt:lpstr>Human Health Risks and Environmental Factors</vt:lpstr>
      <vt:lpstr>Human Health and Vector-Borne Diseases </vt:lpstr>
      <vt:lpstr>Climate change, along with habitat destruction and pollution, is one of the important stressors that can contribute to species extinction. </vt:lpstr>
      <vt:lpstr>Biodiversity</vt:lpstr>
      <vt:lpstr>Biodiversity </vt:lpstr>
      <vt:lpstr>Biodiversity http://climate.audubon.org </vt:lpstr>
      <vt:lpstr>Global Economics </vt:lpstr>
      <vt:lpstr>Taken As A Whole, Perhaps Climate “Change” Is Not The Best Term!</vt:lpstr>
      <vt:lpstr>Slide 51</vt:lpstr>
      <vt:lpstr>The Climate Consensus Gap</vt:lpstr>
      <vt:lpstr>Natural Cycles, Right?</vt:lpstr>
      <vt:lpstr>What’s the message?  </vt:lpstr>
      <vt:lpstr>Slide 55</vt:lpstr>
      <vt:lpstr>Where Do We Put Our Investments?</vt:lpstr>
      <vt:lpstr>Alternative Energy Sources and Energy Conservation are a Good Start!</vt:lpstr>
      <vt:lpstr>Make Good Investments - Don’t Put All Your Eggs In One Basket!</vt:lpstr>
      <vt:lpstr>Pay Me Now Or Pay Me Later</vt:lpstr>
      <vt:lpstr>It Takes World Commitment (Political Will) to Realistic Goals!</vt:lpstr>
      <vt:lpstr> Your Future!</vt:lpstr>
      <vt:lpstr>Slide 62</vt:lpstr>
    </vt:vector>
  </TitlesOfParts>
  <Company>Argonne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Overview of the US DOE Atmospheric Radiation Measurement (ARM)  Climate Research Facility (ARCF)</dc:title>
  <dc:creator>Mitchell, Alex T.</dc:creator>
  <cp:lastModifiedBy>Douglas Sisterson</cp:lastModifiedBy>
  <cp:revision>742</cp:revision>
  <cp:lastPrinted>2006-09-27T13:40:03Z</cp:lastPrinted>
  <dcterms:created xsi:type="dcterms:W3CDTF">2016-04-20T14:40:56Z</dcterms:created>
  <dcterms:modified xsi:type="dcterms:W3CDTF">2016-04-20T14:42:21Z</dcterms:modified>
</cp:coreProperties>
</file>