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706" r:id="rId3"/>
  </p:sldMasterIdLst>
  <p:notesMasterIdLst>
    <p:notesMasterId r:id="rId32"/>
  </p:notesMasterIdLst>
  <p:sldIdLst>
    <p:sldId id="287" r:id="rId4"/>
    <p:sldId id="368" r:id="rId5"/>
    <p:sldId id="415" r:id="rId6"/>
    <p:sldId id="376" r:id="rId7"/>
    <p:sldId id="374" r:id="rId8"/>
    <p:sldId id="375" r:id="rId9"/>
    <p:sldId id="332" r:id="rId10"/>
    <p:sldId id="378" r:id="rId11"/>
    <p:sldId id="379" r:id="rId12"/>
    <p:sldId id="422" r:id="rId13"/>
    <p:sldId id="433" r:id="rId14"/>
    <p:sldId id="365" r:id="rId15"/>
    <p:sldId id="432" r:id="rId16"/>
    <p:sldId id="381" r:id="rId17"/>
    <p:sldId id="353" r:id="rId18"/>
    <p:sldId id="423" r:id="rId19"/>
    <p:sldId id="431" r:id="rId20"/>
    <p:sldId id="382" r:id="rId21"/>
    <p:sldId id="401" r:id="rId22"/>
    <p:sldId id="429" r:id="rId23"/>
    <p:sldId id="434" r:id="rId24"/>
    <p:sldId id="435" r:id="rId25"/>
    <p:sldId id="355" r:id="rId26"/>
    <p:sldId id="402" r:id="rId27"/>
    <p:sldId id="359" r:id="rId28"/>
    <p:sldId id="357" r:id="rId29"/>
    <p:sldId id="358" r:id="rId30"/>
    <p:sldId id="424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6633"/>
    <a:srgbClr val="CDD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63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FEE6F3AA-DF53-9B47-8858-D65FE924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8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2CE922-93D6-E444-BD9E-ACECDC9AA508}" type="slidenum">
              <a:rPr lang="en-US" b="0">
                <a:latin typeface="Arial" charset="0"/>
              </a:rPr>
              <a:pPr/>
              <a:t>1</a:t>
            </a:fld>
            <a:endParaRPr lang="en-US" b="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13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C58A90B-ECBA-3C43-879B-CD58B87AC88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3E0AA72-B754-7D40-AF2F-BEF9E3BB134E}" type="slidenum">
              <a:rPr lang="en-US" b="0">
                <a:latin typeface="Arial" charset="0"/>
              </a:rPr>
              <a:pPr/>
              <a:t>15</a:t>
            </a:fld>
            <a:endParaRPr lang="en-US" b="0">
              <a:latin typeface="Arial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17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/>
              <a:pPr/>
              <a:t>18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6F94108-AD56-784C-98ED-63C22731DECC}" type="slidenum">
              <a:rPr lang="en-US" b="0">
                <a:solidFill>
                  <a:prstClr val="black"/>
                </a:solidFill>
                <a:latin typeface="Arial" charset="0"/>
              </a:rPr>
              <a:pPr/>
              <a:t>19</a:t>
            </a:fld>
            <a:endParaRPr lang="en-US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FA070FE-9590-0741-B697-CB333232A336}" type="slidenum">
              <a:rPr lang="en-US" b="0">
                <a:solidFill>
                  <a:prstClr val="black"/>
                </a:solidFill>
                <a:latin typeface="Arial" charset="0"/>
              </a:rPr>
              <a:pPr/>
              <a:t>24</a:t>
            </a:fld>
            <a:endParaRPr lang="en-US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6DAB21F-2703-FE45-95DC-EDEB5B5E7629}" type="slidenum">
              <a:rPr lang="en-US" b="0">
                <a:latin typeface="Arial" charset="0"/>
              </a:rPr>
              <a:pPr/>
              <a:t>26</a:t>
            </a:fld>
            <a:endParaRPr lang="en-US" b="0"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D670625-3F00-DB4E-86AA-635E5FDFCF18}" type="slidenum">
              <a:rPr lang="en-US" b="0">
                <a:latin typeface="Arial" charset="0"/>
              </a:rPr>
              <a:pPr/>
              <a:t>27</a:t>
            </a:fld>
            <a:endParaRPr lang="en-US" b="0">
              <a:latin typeface="Arial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2CE922-93D6-E444-BD9E-ACECDC9AA508}" type="slidenum">
              <a:rPr lang="en-US" b="0">
                <a:latin typeface="Arial" charset="0"/>
              </a:rPr>
              <a:pPr/>
              <a:t>28</a:t>
            </a:fld>
            <a:endParaRPr lang="en-US" b="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3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BA9305-4B63-784C-BECF-1A4A6046FB89}" type="slidenum">
              <a:rPr lang="en-US"/>
              <a:pPr/>
              <a:t>4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CA32B-498C-3E4B-B009-15897777BDD9}" type="slidenum">
              <a:rPr lang="en-US"/>
              <a:pPr/>
              <a:t>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238A4-44EB-B947-8C99-57CBED73CBBB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7A389D3-9C9C-4046-B63E-CCF3B1161C45}" type="slidenum">
              <a:rPr lang="en-US" b="0">
                <a:latin typeface="Arial" charset="0"/>
              </a:rPr>
              <a:pPr/>
              <a:t>7</a:t>
            </a:fld>
            <a:endParaRPr lang="en-US" b="0">
              <a:latin typeface="Arial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1922, 1929, 1936, 1947, 1952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245615-4C83-774E-9202-4125D8664549}" type="slidenum">
              <a:rPr lang="en-US"/>
              <a:pPr/>
              <a:t>8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err="1" smtClean="0"/>
              <a:t>Renn</a:t>
            </a:r>
            <a:r>
              <a:rPr lang="en-US" dirty="0" smtClean="0"/>
              <a:t> 1997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D42DE-110E-F04B-96F9-87E2A679E0F9}" type="slidenum">
              <a:rPr lang="en-US"/>
              <a:pPr/>
              <a:t>9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11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50F7D-280E-D54F-AD17-778B3DD0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9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78B02-4E7D-0A4A-A99D-44D2FCEEA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2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60F43-33F4-724E-B9B2-91AAAE7FF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0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6C18C0-31EB-0445-8DCC-2A53949E79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3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5BDDD78-4EF1-6F42-A8FB-6F74E739C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54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DE226DC-3535-7F4E-9298-254557880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35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261201A-9C18-8A47-88EA-4C012E1A1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0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39198B1-466F-D04C-8452-C10FA01DD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82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12E6EE-68A0-7044-93A9-05898F117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39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2F2589F-F675-E944-96E0-42D7C6C84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7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ADE8C94-5384-8C4D-8352-12FD17ABD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4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C405F-B480-214E-8E15-E3AF5EB57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22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F49F89D-76FA-5D47-9C29-B2A9E2314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6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DEA911E-D443-1E4F-8428-C30A8738C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4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DF1F2EA-A234-D94A-8BA9-65629FE6A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11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16AB5B-3B76-DD41-B81C-36F398F7E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47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3BF61-058B-904F-9339-451AFA8B453A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80827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28AA5-C04E-7549-B4AB-8D433E7B30BA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2002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FF91-71BC-E945-8091-BE33DD03F9E6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69823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FA29-75FA-BD49-A82E-820E9885FAA1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85710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358A-A887-CA4D-89A8-7A581C181A62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35627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418D-9FF3-3D46-93BF-CD3F8C4CE927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8707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F7CA8-2BE8-004A-ADAC-CE2B2E137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64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961E3-20B9-7847-B1F0-9E96387CC9A8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83681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86652-FBD0-6C49-848E-DCCDBD61E729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48119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BA759-387B-B04C-8AD4-BACD11478B69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38507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1C224-184F-9E46-9F47-77D9B2658160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63397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FD8BE-97B4-0C49-8180-828993A8B1FD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4457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A6BAB-CE05-A243-9A3D-5EA56C4AA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9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6C159-65AA-DC48-AC52-EFE28826E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92C5-67E1-4F4A-9ACB-9F1746E63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2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BF7CE-6370-C541-BBA8-0264E0CB6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6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E04BC-5190-1845-B0F7-DE2E1B401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7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37E09-E55E-1E4A-B5A8-BD14A3B9B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AF59971B-04BA-7842-A8A0-05F6BD933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14887A5E-C701-CC42-AE66-392F98FDC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b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b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1C64066-9018-3344-BDD3-997D1A420A44}" type="slidenum">
              <a:rPr lang="en-US" b="0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 b="0">
              <a:solidFill>
                <a:srgbClr val="000000"/>
              </a:solidFill>
              <a:latin typeface="Time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jpg"/><Relationship Id="rId5" Type="http://schemas.openxmlformats.org/officeDocument/2006/relationships/image" Target="../media/image31.gif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5.jpeg"/><Relationship Id="rId5" Type="http://schemas.openxmlformats.org/officeDocument/2006/relationships/image" Target="../media/image36.emf"/><Relationship Id="rId6" Type="http://schemas.openxmlformats.org/officeDocument/2006/relationships/image" Target="../media/image37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19.xml"/><Relationship Id="rId6" Type="http://schemas.openxmlformats.org/officeDocument/2006/relationships/image" Target="../media/image1.jpeg"/><Relationship Id="rId7" Type="http://schemas.openxmlformats.org/officeDocument/2006/relationships/image" Target="../media/image3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jpg"/><Relationship Id="rId12" Type="http://schemas.openxmlformats.org/officeDocument/2006/relationships/image" Target="../media/image47.jpg"/><Relationship Id="rId13" Type="http://schemas.openxmlformats.org/officeDocument/2006/relationships/image" Target="../media/image48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6" Type="http://schemas.openxmlformats.org/officeDocument/2006/relationships/image" Target="../media/image41.jpg"/><Relationship Id="rId7" Type="http://schemas.openxmlformats.org/officeDocument/2006/relationships/image" Target="../media/image42.jpg"/><Relationship Id="rId8" Type="http://schemas.openxmlformats.org/officeDocument/2006/relationships/image" Target="../media/image43.jpg"/><Relationship Id="rId9" Type="http://schemas.openxmlformats.org/officeDocument/2006/relationships/image" Target="../media/image44.jpg"/><Relationship Id="rId10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53.jpeg"/><Relationship Id="rId9" Type="http://schemas.openxmlformats.org/officeDocument/2006/relationships/image" Target="../media/image54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5.jpg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57.png"/><Relationship Id="rId7" Type="http://schemas.openxmlformats.org/officeDocument/2006/relationships/image" Target="../media/image56.emf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58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5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jpe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jpeg"/><Relationship Id="rId10" Type="http://schemas.openxmlformats.org/officeDocument/2006/relationships/image" Target="../media/image25.png"/><Relationship Id="rId11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pic>
        <p:nvPicPr>
          <p:cNvPr id="72709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4478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55850" y="4800600"/>
            <a:ext cx="44386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Clifford Will</a:t>
            </a:r>
          </a:p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University of Florida, Gainesville</a:t>
            </a:r>
          </a:p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Institut</a:t>
            </a: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d’Astrophysique</a:t>
            </a: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de Paris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81000" y="6248400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Colloquium, </a:t>
            </a:r>
            <a:r>
              <a:rPr lang="en-US" sz="24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Fermilab</a:t>
            </a:r>
            <a:r>
              <a:rPr lang="en-US" sz="24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, 30 March 2016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8232" y="0"/>
            <a:ext cx="857458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light: Black hole shadows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 descr="eht_si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62775"/>
            <a:ext cx="4495800" cy="2261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e0-cropp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667000" cy="266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01986" y="3200400"/>
            <a:ext cx="43606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Event Horizon Telescope (EHT)</a:t>
            </a:r>
          </a:p>
          <a:p>
            <a:r>
              <a:rPr lang="en-US" sz="2000" b="0" dirty="0" smtClean="0"/>
              <a:t>   - mm wavelength</a:t>
            </a:r>
            <a:br>
              <a:rPr lang="en-US" sz="2000" b="0" dirty="0" smtClean="0"/>
            </a:br>
            <a:r>
              <a:rPr lang="en-US" sz="2000" b="0" dirty="0" smtClean="0"/>
              <a:t>   - horizon scale angular resolution</a:t>
            </a:r>
            <a:br>
              <a:rPr lang="en-US" sz="2000" b="0" dirty="0" smtClean="0"/>
            </a:br>
            <a:r>
              <a:rPr lang="en-US" sz="2000" b="0" dirty="0" smtClean="0"/>
              <a:t>     at </a:t>
            </a:r>
            <a:r>
              <a:rPr lang="en-US" sz="2000" b="0" dirty="0" err="1" smtClean="0"/>
              <a:t>SgrA</a:t>
            </a:r>
            <a:r>
              <a:rPr lang="en-US" sz="2000" b="0" dirty="0" smtClean="0"/>
              <a:t>* and M87</a:t>
            </a:r>
          </a:p>
          <a:p>
            <a:r>
              <a:rPr lang="en-US" sz="2000" b="0" dirty="0"/>
              <a:t> </a:t>
            </a:r>
            <a:r>
              <a:rPr lang="en-US" sz="2000" b="0" dirty="0" smtClean="0"/>
              <a:t> </a:t>
            </a:r>
          </a:p>
        </p:txBody>
      </p:sp>
      <p:pic>
        <p:nvPicPr>
          <p:cNvPr id="6" name="Picture 5" descr="BHshadows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94922"/>
            <a:ext cx="6324600" cy="2110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314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81200" y="63246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Colloquium, </a:t>
            </a:r>
            <a:r>
              <a:rPr lang="en-US" sz="1800" b="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Fermilab</a:t>
            </a: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, 30 March 2016</a:t>
            </a:r>
          </a:p>
        </p:txBody>
      </p:sp>
    </p:spTree>
    <p:extLst>
      <p:ext uri="{BB962C8B-B14F-4D97-AF65-F5344CB8AC3E}">
        <p14:creationId xmlns:p14="http://schemas.microsoft.com/office/powerpoint/2010/main" val="3662844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55351" y="0"/>
            <a:ext cx="7319231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warps time: The redshift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719078"/>
            <a:ext cx="70583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1907: Einstein’s “happiest thought”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1917: C. E. St. John and others: no Solar redshift effect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1960: Pound-</a:t>
            </a:r>
            <a:r>
              <a:rPr lang="en-US" sz="2000" b="0" dirty="0" err="1" smtClean="0"/>
              <a:t>Rebka</a:t>
            </a:r>
            <a:r>
              <a:rPr lang="en-US" sz="2000" b="0" dirty="0" smtClean="0"/>
              <a:t>: gamma rays from </a:t>
            </a:r>
            <a:r>
              <a:rPr lang="en-US" sz="2000" b="0" baseline="30000" dirty="0" smtClean="0"/>
              <a:t>57</a:t>
            </a:r>
            <a:r>
              <a:rPr lang="en-US" sz="2000" b="0" dirty="0" smtClean="0"/>
              <a:t>Fe over 23 m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1962, 1972, 1991: finally, the Solar redshift measured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1976: Gravity Probe A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1980s – now: GPS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2010: </a:t>
            </a:r>
            <a:r>
              <a:rPr lang="en-US" sz="2000" b="0" baseline="30000" dirty="0" smtClean="0"/>
              <a:t>27</a:t>
            </a:r>
            <a:r>
              <a:rPr lang="en-US" sz="2000" b="0" dirty="0" smtClean="0"/>
              <a:t>Aluminum ion clocks </a:t>
            </a:r>
            <a:br>
              <a:rPr lang="en-US" sz="2000" b="0" dirty="0" smtClean="0"/>
            </a:br>
            <a:r>
              <a:rPr lang="en-US" sz="2000" b="0" dirty="0" smtClean="0"/>
              <a:t>          over 1/3 m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smtClean="0"/>
              <a:t>2017: </a:t>
            </a:r>
            <a:r>
              <a:rPr lang="en-US" sz="2000" b="0" dirty="0" smtClean="0"/>
              <a:t>ACES/PHARAO on the ISS</a:t>
            </a:r>
            <a:endParaRPr lang="en-US" sz="20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10000"/>
            <a:ext cx="3352800" cy="270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3627582" cy="315026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3810000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Gravity Probe A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314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81200" y="63246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Colloquium, </a:t>
            </a:r>
            <a:r>
              <a:rPr lang="en-US" sz="1800" b="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Fermilab</a:t>
            </a: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, 30 March 2016</a:t>
            </a:r>
          </a:p>
        </p:txBody>
      </p:sp>
    </p:spTree>
    <p:extLst>
      <p:ext uri="{BB962C8B-B14F-4D97-AF65-F5344CB8AC3E}">
        <p14:creationId xmlns:p14="http://schemas.microsoft.com/office/powerpoint/2010/main" val="4145527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val 2"/>
          <p:cNvSpPr>
            <a:spLocks noChangeArrowheads="1"/>
          </p:cNvSpPr>
          <p:nvPr/>
        </p:nvSpPr>
        <p:spPr bwMode="auto">
          <a:xfrm>
            <a:off x="5029200" y="14478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7" name="Oval 3"/>
          <p:cNvSpPr>
            <a:spLocks noChangeArrowheads="1"/>
          </p:cNvSpPr>
          <p:nvPr/>
        </p:nvSpPr>
        <p:spPr bwMode="auto">
          <a:xfrm rot="-345945">
            <a:off x="5029200" y="13716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 rot="-709679">
            <a:off x="5029200" y="12192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023465">
            <a:off x="4953000" y="11430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5486400" y="1600200"/>
            <a:ext cx="381000" cy="3810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7086600" y="2057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381000" y="381000"/>
            <a:ext cx="48006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dirty="0">
              <a:solidFill>
                <a:srgbClr val="80008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800080"/>
                </a:solidFill>
              </a:rPr>
              <a:t> 1859 </a:t>
            </a:r>
            <a:r>
              <a:rPr lang="en-US" sz="2000" b="1" dirty="0" err="1">
                <a:solidFill>
                  <a:srgbClr val="800080"/>
                </a:solidFill>
              </a:rPr>
              <a:t>Leverrier</a:t>
            </a:r>
            <a:r>
              <a:rPr lang="ja-JP" altLang="en-US" sz="2000" b="1" dirty="0">
                <a:solidFill>
                  <a:srgbClr val="800080"/>
                </a:solidFill>
                <a:latin typeface="Arial"/>
              </a:rPr>
              <a:t>’</a:t>
            </a:r>
            <a:r>
              <a:rPr lang="en-US" sz="2000" b="1" dirty="0">
                <a:solidFill>
                  <a:srgbClr val="800080"/>
                </a:solidFill>
              </a:rPr>
              <a:t>s conundrum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800080"/>
                </a:solidFill>
              </a:rPr>
              <a:t> 1900 A turn-of-the century </a:t>
            </a:r>
            <a:r>
              <a:rPr lang="en-US" sz="2000" b="1" dirty="0" smtClean="0">
                <a:solidFill>
                  <a:srgbClr val="800080"/>
                </a:solidFill>
              </a:rPr>
              <a:t>crisis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800080"/>
                </a:solidFill>
              </a:rPr>
              <a:t> </a:t>
            </a:r>
            <a:r>
              <a:rPr lang="en-US" sz="2000" dirty="0" smtClean="0">
                <a:solidFill>
                  <a:srgbClr val="800080"/>
                </a:solidFill>
              </a:rPr>
              <a:t>1915 “Palpitations of the heart”</a:t>
            </a:r>
            <a:endParaRPr lang="en-US" sz="2000" dirty="0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7696200" y="2057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V="1">
            <a:off x="7696200" y="914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7680325" y="1073150"/>
            <a:ext cx="10017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575 </a:t>
            </a:r>
            <a:r>
              <a:rPr lang="ja-JP" altLang="en-US" sz="1800">
                <a:latin typeface="Arial"/>
              </a:rPr>
              <a:t>“</a:t>
            </a:r>
            <a:endParaRPr lang="en-US" sz="1800"/>
          </a:p>
          <a:p>
            <a:pPr>
              <a:defRPr/>
            </a:pPr>
            <a:r>
              <a:rPr lang="en-US" sz="1800"/>
              <a:t>per</a:t>
            </a:r>
          </a:p>
          <a:p>
            <a:pPr>
              <a:defRPr/>
            </a:pPr>
            <a:r>
              <a:rPr lang="en-US" sz="1800"/>
              <a:t>century</a:t>
            </a:r>
          </a:p>
        </p:txBody>
      </p:sp>
      <p:pic>
        <p:nvPicPr>
          <p:cNvPr id="77848" name="Picture 25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447800" y="2590800"/>
            <a:ext cx="6096000" cy="3962400"/>
          </a:xfrm>
          <a:prstGeom prst="rect">
            <a:avLst/>
          </a:prstGeom>
          <a:solidFill>
            <a:srgbClr val="E2D5BE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02628" y="0"/>
            <a:ext cx="888897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moves mass: Mercury’s perihelion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743200"/>
            <a:ext cx="5694344" cy="3581400"/>
          </a:xfrm>
          <a:prstGeom prst="rect">
            <a:avLst/>
          </a:prstGeom>
        </p:spPr>
      </p:pic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1600200" y="5638800"/>
            <a:ext cx="5791200" cy="685800"/>
          </a:xfrm>
          <a:prstGeom prst="rect">
            <a:avLst/>
          </a:prstGeom>
          <a:solidFill>
            <a:srgbClr val="E2D5BE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22" name="Picture 21" descr="MecuryMesseng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830">
            <a:off x="3108999" y="3202676"/>
            <a:ext cx="3243205" cy="172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8" name="Picture 6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" descr="doublepulsarplot-eps-converted-t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55638"/>
            <a:ext cx="61468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5791200" y="6477000"/>
            <a:ext cx="1614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0"/>
              <a:t>Courtesy M. Kramer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4961" y="1981200"/>
            <a:ext cx="1585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Double</a:t>
            </a:r>
          </a:p>
          <a:p>
            <a:r>
              <a:rPr lang="en-US" sz="2000" dirty="0" smtClean="0"/>
              <a:t>Pulsar</a:t>
            </a:r>
            <a:endParaRPr lang="en-US" sz="2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06098" y="24824"/>
            <a:ext cx="810450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Pericenter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advance and strong-field GR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743200" y="365760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06098" y="24824"/>
            <a:ext cx="810450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Pericenter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advance and strong-field GR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emri_noP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203" y="1219200"/>
            <a:ext cx="3488795" cy="434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mri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7004" y="1219200"/>
            <a:ext cx="3488796" cy="434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697468"/>
            <a:ext cx="450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/>
              <a:t>Stellar clusters around SMBH</a:t>
            </a:r>
            <a:endParaRPr lang="en-US" sz="2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3581400" y="6019800"/>
            <a:ext cx="464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/>
              <a:t>Hopman</a:t>
            </a:r>
            <a:r>
              <a:rPr lang="en-US" sz="1800" b="0" dirty="0" smtClean="0"/>
              <a:t> &amp; Alexander 2007</a:t>
            </a:r>
          </a:p>
          <a:p>
            <a:r>
              <a:rPr lang="en-US" sz="1800" b="0" dirty="0" smtClean="0"/>
              <a:t>Merritt, Alexander, </a:t>
            </a:r>
            <a:r>
              <a:rPr lang="en-US" sz="1800" b="0" dirty="0" err="1" smtClean="0"/>
              <a:t>Mikkola</a:t>
            </a:r>
            <a:r>
              <a:rPr lang="en-US" sz="1800" b="0" dirty="0" smtClean="0"/>
              <a:t> &amp; CMW 2011 </a:t>
            </a:r>
            <a:endParaRPr lang="en-US" sz="1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2971800"/>
            <a:ext cx="1745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Schwarzschild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barrier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6553200" y="2286000"/>
            <a:ext cx="4572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314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81200" y="63246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Colloquium, </a:t>
            </a:r>
            <a:r>
              <a:rPr lang="en-US" sz="1800" b="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Fermilab</a:t>
            </a: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, 30 March 2016</a:t>
            </a:r>
          </a:p>
        </p:txBody>
      </p:sp>
    </p:spTree>
    <p:extLst>
      <p:ext uri="{BB962C8B-B14F-4D97-AF65-F5344CB8AC3E}">
        <p14:creationId xmlns:p14="http://schemas.microsoft.com/office/powerpoint/2010/main" val="3876309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168753" y="76200"/>
            <a:ext cx="476544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makes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waves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rthur_Stanley_Eddingt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101">
            <a:off x="2098407" y="980716"/>
            <a:ext cx="1567418" cy="200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Web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518">
            <a:off x="570435" y="3718059"/>
            <a:ext cx="2829373" cy="238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forward_bob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9"/>
          <a:stretch/>
        </p:blipFill>
        <p:spPr>
          <a:xfrm>
            <a:off x="3886200" y="3664252"/>
            <a:ext cx="1511300" cy="190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Einstein192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922">
            <a:off x="497040" y="1080873"/>
            <a:ext cx="1399964" cy="197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 rot="20913883">
            <a:off x="986936" y="3052834"/>
            <a:ext cx="113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Einstein 1916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 rot="773349">
            <a:off x="2071943" y="3010726"/>
            <a:ext cx="129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Eddington</a:t>
            </a:r>
            <a:r>
              <a:rPr lang="en-US" b="0" dirty="0" smtClean="0"/>
              <a:t> 1922</a:t>
            </a:r>
            <a:endParaRPr lang="en-US" b="0" dirty="0"/>
          </a:p>
        </p:txBody>
      </p:sp>
      <p:sp>
        <p:nvSpPr>
          <p:cNvPr id="13" name="TextBox 12"/>
          <p:cNvSpPr txBox="1"/>
          <p:nvPr/>
        </p:nvSpPr>
        <p:spPr>
          <a:xfrm rot="387336">
            <a:off x="6870052" y="3068203"/>
            <a:ext cx="173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Hermann </a:t>
            </a:r>
            <a:r>
              <a:rPr lang="en-US" b="0" dirty="0" err="1" smtClean="0"/>
              <a:t>Bondi</a:t>
            </a:r>
            <a:r>
              <a:rPr lang="en-US" b="0" dirty="0" smtClean="0"/>
              <a:t> 1950s</a:t>
            </a:r>
            <a:endParaRPr lang="en-US" b="0" dirty="0"/>
          </a:p>
        </p:txBody>
      </p:sp>
      <p:sp>
        <p:nvSpPr>
          <p:cNvPr id="14" name="TextBox 13"/>
          <p:cNvSpPr txBox="1"/>
          <p:nvPr/>
        </p:nvSpPr>
        <p:spPr>
          <a:xfrm rot="21316659">
            <a:off x="1385798" y="6139803"/>
            <a:ext cx="1635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Joseph Weber 1970</a:t>
            </a:r>
            <a:endParaRPr lang="en-US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4114800" y="5590401"/>
            <a:ext cx="1124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Bob Forward</a:t>
            </a:r>
            <a:endParaRPr lang="en-US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5638800" y="5590401"/>
            <a:ext cx="101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Ron </a:t>
            </a:r>
            <a:r>
              <a:rPr lang="en-US" b="0" dirty="0" err="1" smtClean="0"/>
              <a:t>Drever</a:t>
            </a:r>
            <a:endParaRPr lang="en-US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5590401"/>
            <a:ext cx="91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Rai</a:t>
            </a:r>
            <a:r>
              <a:rPr lang="en-US" b="0" dirty="0" smtClean="0"/>
              <a:t> Weiss</a:t>
            </a:r>
            <a:endParaRPr lang="en-US" b="0" dirty="0"/>
          </a:p>
        </p:txBody>
      </p:sp>
      <p:pic>
        <p:nvPicPr>
          <p:cNvPr id="20" name="Picture 19" descr="dreve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57600"/>
            <a:ext cx="1589254" cy="191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weiss_rainer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r="13105"/>
          <a:stretch/>
        </p:blipFill>
        <p:spPr>
          <a:xfrm>
            <a:off x="6970648" y="3657600"/>
            <a:ext cx="1487553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h_bond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87">
            <a:off x="6875256" y="1163206"/>
            <a:ext cx="1884145" cy="183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rosen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609">
            <a:off x="4466508" y="1007353"/>
            <a:ext cx="1591162" cy="203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 rot="482158">
            <a:off x="4204256" y="3148794"/>
            <a:ext cx="255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Einstein &amp; Rosen 1938</a:t>
            </a:r>
            <a:endParaRPr lang="en-US" b="0" dirty="0"/>
          </a:p>
        </p:txBody>
      </p:sp>
      <p:sp>
        <p:nvSpPr>
          <p:cNvPr id="23" name="Rectangle 22"/>
          <p:cNvSpPr/>
          <p:nvPr/>
        </p:nvSpPr>
        <p:spPr bwMode="auto">
          <a:xfrm rot="484626">
            <a:off x="4542959" y="1084336"/>
            <a:ext cx="1465557" cy="1859395"/>
          </a:xfrm>
          <a:prstGeom prst="rect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smtClean="0">
                <a:solidFill>
                  <a:schemeClr val="bg1"/>
                </a:solidFill>
              </a:rPr>
              <a:t>? </a:t>
            </a:r>
            <a:endParaRPr kumimoji="0" lang="en-US" sz="9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4" name="Picture 23" descr="HP-Robertson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15">
            <a:off x="4542171" y="1082791"/>
            <a:ext cx="1479491" cy="18955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476236">
            <a:off x="4356358" y="3059379"/>
            <a:ext cx="1287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H. P. Robertson</a:t>
            </a:r>
            <a:endParaRPr lang="en-US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3" grpId="1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071688"/>
            <a:ext cx="5559425" cy="3048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1088"/>
            <a:ext cx="2590800" cy="17272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29088"/>
            <a:ext cx="2257425" cy="2286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33488"/>
            <a:ext cx="1828800" cy="143668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10088"/>
            <a:ext cx="2590800" cy="17557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609600" y="25400"/>
            <a:ext cx="7761288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Global Network of Interferometers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457200" y="673100"/>
            <a:ext cx="3268556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9500"/>
                </a:solidFill>
              </a:rPr>
              <a:t>LIGO Hanford </a:t>
            </a:r>
            <a:r>
              <a:rPr lang="en-US" sz="1800" b="0" dirty="0" smtClean="0">
                <a:solidFill>
                  <a:srgbClr val="009500"/>
                </a:solidFill>
              </a:rPr>
              <a:t>4 km (2015)</a:t>
            </a:r>
            <a:endParaRPr lang="en-US" sz="1800" b="0" dirty="0">
              <a:solidFill>
                <a:srgbClr val="009500"/>
              </a:solidFill>
            </a:endParaRP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152400" y="6388100"/>
            <a:ext cx="3432437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9500"/>
                </a:solidFill>
              </a:rPr>
              <a:t>LIGO Livingston 4 </a:t>
            </a:r>
            <a:r>
              <a:rPr lang="en-US" sz="1800" b="0" dirty="0" smtClean="0">
                <a:solidFill>
                  <a:srgbClr val="009500"/>
                </a:solidFill>
              </a:rPr>
              <a:t>km (2015)</a:t>
            </a:r>
            <a:endParaRPr lang="en-US" sz="1800" b="0" dirty="0">
              <a:solidFill>
                <a:srgbClr val="009500"/>
              </a:solidFill>
            </a:endParaRP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4800600" y="825500"/>
            <a:ext cx="2568575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500"/>
                </a:solidFill>
              </a:rPr>
              <a:t>GEO Hannover 600 m</a:t>
            </a: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7448550" y="2743200"/>
            <a:ext cx="15557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0" dirty="0" err="1">
                <a:solidFill>
                  <a:srgbClr val="009500"/>
                </a:solidFill>
              </a:rPr>
              <a:t>Kagra</a:t>
            </a:r>
            <a:r>
              <a:rPr lang="en-US" sz="1800" b="0" dirty="0">
                <a:solidFill>
                  <a:srgbClr val="009500"/>
                </a:solidFill>
              </a:rPr>
              <a:t> Japan</a:t>
            </a:r>
          </a:p>
          <a:p>
            <a:pPr algn="ctr">
              <a:defRPr/>
            </a:pPr>
            <a:r>
              <a:rPr lang="en-US" sz="1800" b="0" dirty="0">
                <a:solidFill>
                  <a:srgbClr val="009500"/>
                </a:solidFill>
              </a:rPr>
              <a:t>3 </a:t>
            </a:r>
            <a:r>
              <a:rPr lang="en-US" sz="1800" b="0" dirty="0" smtClean="0">
                <a:solidFill>
                  <a:srgbClr val="009500"/>
                </a:solidFill>
              </a:rPr>
              <a:t>km (2018)</a:t>
            </a:r>
            <a:endParaRPr lang="en-US" sz="1800" b="0" dirty="0">
              <a:solidFill>
                <a:srgbClr val="009500"/>
              </a:solidFill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3886200" y="6235700"/>
            <a:ext cx="2237699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rgbClr val="009500"/>
                </a:solidFill>
              </a:rPr>
              <a:t>Virgo </a:t>
            </a:r>
            <a:r>
              <a:rPr lang="en-US" sz="1800" b="0" dirty="0">
                <a:solidFill>
                  <a:srgbClr val="009500"/>
                </a:solidFill>
              </a:rPr>
              <a:t>3 </a:t>
            </a:r>
            <a:r>
              <a:rPr lang="en-US" sz="1800" b="0" dirty="0" smtClean="0">
                <a:solidFill>
                  <a:srgbClr val="009500"/>
                </a:solidFill>
              </a:rPr>
              <a:t>km (2016)</a:t>
            </a:r>
            <a:endParaRPr lang="en-US" sz="1800" b="0" dirty="0">
              <a:solidFill>
                <a:srgbClr val="009500"/>
              </a:solidFill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2209800" y="2452688"/>
            <a:ext cx="533400" cy="8382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V="1">
            <a:off x="2514600" y="3595688"/>
            <a:ext cx="609600" cy="6858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 flipH="1">
            <a:off x="4724400" y="2438400"/>
            <a:ext cx="762000" cy="700088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 flipV="1">
            <a:off x="4648200" y="3367088"/>
            <a:ext cx="76200" cy="12954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</a:endParaRPr>
          </a:p>
        </p:txBody>
      </p:sp>
      <p:pic>
        <p:nvPicPr>
          <p:cNvPr id="54289" name="Picture 19" descr="LCGTposter_en-thumb-500x7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4" r="7414" b="35503"/>
          <a:stretch>
            <a:fillRect/>
          </a:stretch>
        </p:blipFill>
        <p:spPr bwMode="auto">
          <a:xfrm>
            <a:off x="6781800" y="3429000"/>
            <a:ext cx="22098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0" name="Line 20"/>
          <p:cNvSpPr>
            <a:spLocks noChangeShapeType="1"/>
          </p:cNvSpPr>
          <p:nvPr/>
        </p:nvSpPr>
        <p:spPr bwMode="auto">
          <a:xfrm flipH="1" flipV="1">
            <a:off x="5791200" y="3886200"/>
            <a:ext cx="1524000" cy="17526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7190309" y="5638800"/>
            <a:ext cx="145469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0" dirty="0">
                <a:solidFill>
                  <a:srgbClr val="009500"/>
                </a:solidFill>
              </a:rPr>
              <a:t>LIGO </a:t>
            </a:r>
            <a:r>
              <a:rPr lang="en-US" sz="1800" b="0" dirty="0" smtClean="0">
                <a:solidFill>
                  <a:srgbClr val="009500"/>
                </a:solidFill>
              </a:rPr>
              <a:t>India</a:t>
            </a:r>
            <a:r>
              <a:rPr lang="en-US" sz="1800" b="0" dirty="0">
                <a:solidFill>
                  <a:srgbClr val="009500"/>
                </a:solidFill>
              </a:rPr>
              <a:t/>
            </a:r>
            <a:br>
              <a:rPr lang="en-US" sz="1800" b="0" dirty="0">
                <a:solidFill>
                  <a:srgbClr val="009500"/>
                </a:solidFill>
              </a:rPr>
            </a:br>
            <a:r>
              <a:rPr lang="en-US" sz="1800" b="0" dirty="0" smtClean="0">
                <a:solidFill>
                  <a:srgbClr val="009500"/>
                </a:solidFill>
              </a:rPr>
              <a:t> (2022)</a:t>
            </a:r>
            <a:endParaRPr lang="en-US" sz="1800" b="0" dirty="0">
              <a:solidFill>
                <a:srgbClr val="009500"/>
              </a:solidFill>
            </a:endParaRPr>
          </a:p>
        </p:txBody>
      </p:sp>
      <p:sp>
        <p:nvSpPr>
          <p:cNvPr id="87062" name="Line 22"/>
          <p:cNvSpPr>
            <a:spLocks noChangeShapeType="1"/>
          </p:cNvSpPr>
          <p:nvPr/>
        </p:nvSpPr>
        <p:spPr bwMode="auto">
          <a:xfrm flipH="1" flipV="1">
            <a:off x="6705600" y="3429000"/>
            <a:ext cx="609600" cy="2286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1642372"/>
            <a:ext cx="7289175" cy="414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Einstein triumphant, or was he?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 and uncertainties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1st century themes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precision technology (clocks, space)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Frameworks for comparing and testing theories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Theory-experiment synergy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2nd century themes</a:t>
            </a:r>
            <a:endParaRPr lang="en-US" sz="2400" b="0" u="sng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Strong-field tests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Gravitational-wave tests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Extreme-range tests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66800" y="24824"/>
            <a:ext cx="696597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LIGO detects gravitational waves!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 descr="ligo2016021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95450"/>
            <a:ext cx="3581400" cy="4476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48200" y="49530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GW150914: a binary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black hole merger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76870"/>
            <a:ext cx="6173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/>
              <a:t>Advanced LIGO began operations in summer 2015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/>
              <a:t>14 September, near the end of an “engineering run”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/>
              <a:t>Signals in both LIGO detectors, 7 milliseconds apart</a:t>
            </a:r>
            <a:endParaRPr lang="en-US" sz="1800" b="0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3627925" cy="2938533"/>
          </a:xfrm>
          <a:prstGeom prst="rect">
            <a:avLst/>
          </a:prstGeom>
          <a:solidFill>
            <a:srgbClr val="FFE3D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go20160211v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676400"/>
            <a:ext cx="4038600" cy="2271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43000" y="4724400"/>
            <a:ext cx="739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>
                <a:solidFill>
                  <a:srgbClr val="000000"/>
                </a:solidFill>
              </a:rPr>
              <a:t>SNR ~ 24, </a:t>
            </a:r>
            <a:r>
              <a:rPr lang="en-US" sz="1800" b="0" dirty="0" smtClean="0">
                <a:solidFill>
                  <a:srgbClr val="000000"/>
                </a:solidFill>
                <a:latin typeface="SymbolPi-Normal"/>
                <a:cs typeface="SymbolPi-Normal"/>
              </a:rPr>
              <a:t>s</a:t>
            </a:r>
            <a:r>
              <a:rPr lang="en-US" sz="1800" b="0" dirty="0" smtClean="0">
                <a:solidFill>
                  <a:srgbClr val="000000"/>
                </a:solidFill>
              </a:rPr>
              <a:t> ~ 5.1, false alarm 1/203,000 </a:t>
            </a:r>
            <a:r>
              <a:rPr lang="en-US" sz="1800" b="0" dirty="0" err="1" smtClean="0">
                <a:solidFill>
                  <a:srgbClr val="000000"/>
                </a:solidFill>
              </a:rPr>
              <a:t>yr</a:t>
            </a:r>
            <a:r>
              <a:rPr lang="en-US" sz="1800" b="0" dirty="0" smtClean="0">
                <a:solidFill>
                  <a:srgbClr val="000000"/>
                </a:solidFill>
              </a:rPr>
              <a:t> 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>
                <a:solidFill>
                  <a:srgbClr val="000000"/>
                </a:solidFill>
              </a:rPr>
              <a:t>3 solar masses converted into energy in 0.2 sec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>
                <a:solidFill>
                  <a:srgbClr val="000000"/>
                </a:solidFill>
              </a:rPr>
              <a:t>More power than all the stars in the universe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>
                <a:solidFill>
                  <a:srgbClr val="000000"/>
                </a:solidFill>
              </a:rPr>
              <a:t>1</a:t>
            </a:r>
            <a:r>
              <a:rPr lang="en-US" sz="1800" b="0" baseline="30000" dirty="0" smtClean="0">
                <a:solidFill>
                  <a:srgbClr val="000000"/>
                </a:solidFill>
              </a:rPr>
              <a:t>st</a:t>
            </a:r>
            <a:r>
              <a:rPr lang="en-US" sz="1800" b="0" dirty="0" smtClean="0">
                <a:solidFill>
                  <a:srgbClr val="000000"/>
                </a:solidFill>
              </a:rPr>
              <a:t> detection of a BBH, masses larger than expected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>
                <a:solidFill>
                  <a:srgbClr val="000000"/>
                </a:solidFill>
              </a:rPr>
              <a:t>Revised event rate 2 – 400 /Gpc</a:t>
            </a:r>
            <a:r>
              <a:rPr lang="en-US" sz="1800" b="0" baseline="30000" dirty="0" smtClean="0">
                <a:solidFill>
                  <a:srgbClr val="000000"/>
                </a:solidFill>
              </a:rPr>
              <a:t>3</a:t>
            </a:r>
            <a:r>
              <a:rPr lang="en-US" sz="1800" b="0" dirty="0" smtClean="0">
                <a:solidFill>
                  <a:srgbClr val="000000"/>
                </a:solidFill>
              </a:rPr>
              <a:t>/</a:t>
            </a:r>
            <a:r>
              <a:rPr lang="en-US" sz="1800" b="0" dirty="0" err="1" smtClean="0">
                <a:solidFill>
                  <a:srgbClr val="000000"/>
                </a:solidFill>
              </a:rPr>
              <a:t>yr</a:t>
            </a:r>
            <a:endParaRPr lang="en-US" sz="1800" b="0" dirty="0" smtClean="0">
              <a:solidFill>
                <a:srgbClr val="00000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>
                <a:solidFill>
                  <a:srgbClr val="000000"/>
                </a:solidFill>
              </a:rPr>
              <a:t>Data on GW150914 publicly available</a:t>
            </a:r>
          </a:p>
          <a:p>
            <a:pPr>
              <a:buClr>
                <a:srgbClr val="FF0000"/>
              </a:buClr>
            </a:pPr>
            <a:endParaRPr lang="en-US" sz="1800" b="0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3962400"/>
            <a:ext cx="337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>
                <a:solidFill>
                  <a:srgbClr val="000000"/>
                </a:solidFill>
              </a:rPr>
              <a:t>Audio Credit: Caltech/MIT/LIGO Lab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66800" y="24824"/>
            <a:ext cx="696597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LIGO detects gravitational waves!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676870"/>
            <a:ext cx="6173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/>
              <a:t>Advanced LIGO began operations in summer 2015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/>
              <a:t>14 September, near the end of an “engineering run”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1800" b="0" dirty="0" smtClean="0"/>
              <a:t>Signals in both LIGO detectors, 7 milliseconds apart</a:t>
            </a:r>
            <a:endParaRPr lang="en-US" sz="1800" b="0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3627925" cy="2938533"/>
          </a:xfrm>
          <a:prstGeom prst="rect">
            <a:avLst/>
          </a:prstGeom>
          <a:solidFill>
            <a:srgbClr val="FFE3D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build="p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90600" y="152400"/>
            <a:ext cx="7103026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What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did GW150914 </a:t>
            </a: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“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look</a:t>
            </a: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”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 like?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2" name="ligo20160211v3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990600"/>
            <a:ext cx="7924800" cy="445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657600" y="5562600"/>
            <a:ext cx="449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1" dirty="0" smtClean="0">
                <a:solidFill>
                  <a:srgbClr val="000000"/>
                </a:solidFill>
              </a:rPr>
              <a:t>Credit: The </a:t>
            </a:r>
            <a:r>
              <a:rPr lang="en-US" b="0" i="1" dirty="0">
                <a:solidFill>
                  <a:srgbClr val="000000"/>
                </a:solidFill>
              </a:rPr>
              <a:t>SXS (Simulating </a:t>
            </a:r>
            <a:r>
              <a:rPr lang="en-US" b="0" i="1" dirty="0" err="1">
                <a:solidFill>
                  <a:srgbClr val="000000"/>
                </a:solidFill>
              </a:rPr>
              <a:t>eXtreme</a:t>
            </a:r>
            <a:r>
              <a:rPr lang="en-US" b="0" i="1" dirty="0">
                <a:solidFill>
                  <a:srgbClr val="000000"/>
                </a:solidFill>
              </a:rPr>
              <a:t> </a:t>
            </a:r>
            <a:r>
              <a:rPr lang="en-US" b="0" i="1" dirty="0" err="1">
                <a:solidFill>
                  <a:srgbClr val="000000"/>
                </a:solidFill>
              </a:rPr>
              <a:t>Spacetimes</a:t>
            </a:r>
            <a:r>
              <a:rPr lang="en-US" b="0" i="1" dirty="0">
                <a:solidFill>
                  <a:srgbClr val="000000"/>
                </a:solidFill>
              </a:rPr>
              <a:t>) Project</a:t>
            </a:r>
            <a:endParaRPr lang="en-US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286000" y="0"/>
            <a:ext cx="4325938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Pulsar Timing Arrays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 descr="IP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620000" cy="487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3775"/>
            <a:ext cx="36528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657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206727" y="1700608"/>
            <a:ext cx="497487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 err="1">
                <a:solidFill>
                  <a:srgbClr val="BBE0E3"/>
                </a:solidFill>
              </a:rPr>
              <a:t>eLISA</a:t>
            </a:r>
            <a:r>
              <a:rPr lang="en-US" sz="3200" b="0" dirty="0">
                <a:solidFill>
                  <a:srgbClr val="BBE0E3"/>
                </a:solidFill>
              </a:rPr>
              <a:t>: a </a:t>
            </a:r>
            <a:r>
              <a:rPr lang="en-US" sz="3200" b="0" dirty="0" smtClean="0">
                <a:solidFill>
                  <a:srgbClr val="BBE0E3"/>
                </a:solidFill>
              </a:rPr>
              <a:t>European space interferometer (2034)</a:t>
            </a:r>
            <a:endParaRPr lang="en-US" sz="3200" b="0" dirty="0">
              <a:solidFill>
                <a:srgbClr val="BBE0E3"/>
              </a:solidFill>
            </a:endParaRPr>
          </a:p>
        </p:txBody>
      </p:sp>
      <p:sp>
        <p:nvSpPr>
          <p:cNvPr id="137222" name="Rectangle 6"/>
          <p:cNvSpPr>
            <a:spLocks noChangeArrowheads="1"/>
          </p:cNvSpPr>
          <p:nvPr/>
        </p:nvSpPr>
        <p:spPr bwMode="auto">
          <a:xfrm rot="-2132486">
            <a:off x="3570288" y="3314700"/>
            <a:ext cx="239712" cy="274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5037" y="6175345"/>
            <a:ext cx="31299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rgbClr val="BBE0E3"/>
                </a:solidFill>
              </a:rPr>
              <a:t>w</a:t>
            </a:r>
            <a:r>
              <a:rPr lang="en-US" sz="2000" b="0" dirty="0" smtClean="0">
                <a:solidFill>
                  <a:srgbClr val="BBE0E3"/>
                </a:solidFill>
              </a:rPr>
              <a:t>ith NASA participation</a:t>
            </a:r>
            <a:endParaRPr lang="en-US" sz="2000" b="0" dirty="0">
              <a:solidFill>
                <a:srgbClr val="BBE0E3"/>
              </a:solidFill>
            </a:endParaRPr>
          </a:p>
        </p:txBody>
      </p:sp>
      <p:pic>
        <p:nvPicPr>
          <p:cNvPr id="3" name="Picture 2" descr="LPFatlagran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580">
            <a:off x="687246" y="1019366"/>
            <a:ext cx="7848600" cy="4416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5800" y="0"/>
            <a:ext cx="79676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Gravitational-wave tests of GR: Speed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2787" y="762000"/>
            <a:ext cx="60274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 the speed depend on wavelength? 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gravity massive?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r="34901"/>
          <a:stretch>
            <a:fillRect/>
          </a:stretch>
        </p:blipFill>
        <p:spPr bwMode="auto">
          <a:xfrm rot="-5400000">
            <a:off x="284956" y="1995948"/>
            <a:ext cx="35052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1"/>
          <a:stretch/>
        </p:blipFill>
        <p:spPr bwMode="auto">
          <a:xfrm rot="-5400000">
            <a:off x="3302962" y="1067427"/>
            <a:ext cx="2558716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389187" y="3320717"/>
            <a:ext cx="1752600" cy="16002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2084387" y="1796717"/>
            <a:ext cx="1676400" cy="4572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2417430"/>
            <a:ext cx="94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/>
              <a:t>Source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27587" y="2330117"/>
            <a:ext cx="117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/>
              <a:t>Detector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248400" y="1828800"/>
            <a:ext cx="2836509" cy="1169551"/>
          </a:xfrm>
          <a:prstGeom prst="rect">
            <a:avLst/>
          </a:prstGeom>
          <a:solidFill>
            <a:srgbClr val="FFE3D2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/>
              <a:t>CMW, </a:t>
            </a:r>
            <a:r>
              <a:rPr lang="en-US" sz="1400" b="0" i="1" dirty="0"/>
              <a:t>PRD</a:t>
            </a:r>
            <a:r>
              <a:rPr lang="en-US" sz="1400" b="0" dirty="0"/>
              <a:t> 57, 2061 (1998</a:t>
            </a:r>
            <a:r>
              <a:rPr lang="en-US" sz="1400" b="0" dirty="0" smtClean="0"/>
              <a:t>)</a:t>
            </a:r>
            <a:br>
              <a:rPr lang="en-US" sz="1400" b="0" dirty="0" smtClean="0"/>
            </a:br>
            <a:r>
              <a:rPr lang="en-US" sz="1400" b="0" dirty="0" err="1" smtClean="0"/>
              <a:t>Berti</a:t>
            </a:r>
            <a:r>
              <a:rPr lang="en-US" sz="1400" b="0" dirty="0" smtClean="0"/>
              <a:t>, </a:t>
            </a:r>
            <a:r>
              <a:rPr lang="en-US" sz="1400" b="0" dirty="0" err="1" smtClean="0"/>
              <a:t>Buonanno</a:t>
            </a:r>
            <a:r>
              <a:rPr lang="en-US" sz="1400" b="0" dirty="0" smtClean="0"/>
              <a:t>, CMW (2005)</a:t>
            </a:r>
            <a:br>
              <a:rPr lang="en-US" sz="1400" b="0" dirty="0" smtClean="0"/>
            </a:br>
            <a:r>
              <a:rPr lang="en-US" sz="1400" b="0" dirty="0" err="1" smtClean="0"/>
              <a:t>Arun</a:t>
            </a:r>
            <a:r>
              <a:rPr lang="en-US" sz="1400" b="0" dirty="0" smtClean="0"/>
              <a:t>, CMW (2009)</a:t>
            </a:r>
            <a:br>
              <a:rPr lang="en-US" sz="1400" b="0" dirty="0" smtClean="0"/>
            </a:br>
            <a:r>
              <a:rPr lang="en-US" sz="1400" b="0" dirty="0" err="1" smtClean="0"/>
              <a:t>Stavridis</a:t>
            </a:r>
            <a:r>
              <a:rPr lang="en-US" sz="1400" b="0" dirty="0" smtClean="0"/>
              <a:t>, CMW (2009)</a:t>
            </a:r>
          </a:p>
          <a:p>
            <a:pPr>
              <a:defRPr/>
            </a:pPr>
            <a:r>
              <a:rPr lang="en-US" sz="1400" b="0" dirty="0" err="1" smtClean="0"/>
              <a:t>Mirshekari</a:t>
            </a:r>
            <a:r>
              <a:rPr lang="en-US" sz="1400" b="0" dirty="0" smtClean="0"/>
              <a:t>, </a:t>
            </a:r>
            <a:r>
              <a:rPr lang="en-US" sz="1400" b="0" dirty="0" err="1" smtClean="0"/>
              <a:t>Yunes</a:t>
            </a:r>
            <a:r>
              <a:rPr lang="en-US" sz="1400" b="0" dirty="0" smtClean="0"/>
              <a:t>, CMW (2012)</a:t>
            </a:r>
            <a:endParaRPr lang="en-US" sz="1400" b="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29200" y="3549317"/>
            <a:ext cx="3492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 typeface="Wingdings" charset="0"/>
              <a:buChar char="q"/>
            </a:pPr>
            <a:r>
              <a:rPr lang="en-US" sz="2000" b="0"/>
              <a:t> adLIGO/VIRGO:  10</a:t>
            </a:r>
            <a:r>
              <a:rPr lang="en-US" sz="2000" b="0" baseline="30000"/>
              <a:t>12</a:t>
            </a:r>
            <a:r>
              <a:rPr lang="en-US" sz="2000" b="0"/>
              <a:t> km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charset="0"/>
              <a:buChar char="q"/>
            </a:pPr>
            <a:r>
              <a:rPr lang="en-US" sz="2000" b="0"/>
              <a:t> eLISA: 10</a:t>
            </a:r>
            <a:r>
              <a:rPr lang="en-US" sz="2000" b="0" baseline="30000"/>
              <a:t>16</a:t>
            </a:r>
            <a:r>
              <a:rPr lang="en-US" sz="2000" b="0"/>
              <a:t> km</a:t>
            </a:r>
          </a:p>
        </p:txBody>
      </p:sp>
      <p:sp>
        <p:nvSpPr>
          <p:cNvPr id="14" name="Explosion 1 13"/>
          <p:cNvSpPr/>
          <p:nvPr/>
        </p:nvSpPr>
        <p:spPr bwMode="auto">
          <a:xfrm>
            <a:off x="2286000" y="3505200"/>
            <a:ext cx="4495800" cy="3581400"/>
          </a:xfrm>
          <a:prstGeom prst="irregularSeal1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From GW150914: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err="1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sz="1800" b="0" baseline="-25000" dirty="0" err="1" smtClean="0">
                <a:solidFill>
                  <a:schemeClr val="bg1"/>
                </a:solidFill>
              </a:rPr>
              <a:t>g</a:t>
            </a:r>
            <a:r>
              <a:rPr lang="en-US" sz="1800" b="0" dirty="0" smtClean="0">
                <a:solidFill>
                  <a:schemeClr val="bg1"/>
                </a:solidFill>
              </a:rPr>
              <a:t> &gt; 10</a:t>
            </a:r>
            <a:r>
              <a:rPr lang="en-US" sz="1800" b="0" baseline="30000" dirty="0" smtClean="0">
                <a:solidFill>
                  <a:schemeClr val="bg1"/>
                </a:solidFill>
              </a:rPr>
              <a:t>13</a:t>
            </a:r>
            <a:r>
              <a:rPr lang="en-US" sz="1800" b="0" dirty="0" smtClean="0">
                <a:solidFill>
                  <a:schemeClr val="bg1"/>
                </a:solidFill>
              </a:rPr>
              <a:t> km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chemeClr val="bg1"/>
                </a:solidFill>
              </a:rPr>
              <a:t>m</a:t>
            </a:r>
            <a:r>
              <a:rPr kumimoji="0" lang="en-US" sz="18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 &lt; 10</a:t>
            </a:r>
            <a:r>
              <a:rPr kumimoji="0" lang="en-US" sz="18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-22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eV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3" grpId="0" animBg="1"/>
      <p:bldP spid="12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chirpwave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400" r="7932" b="5356"/>
          <a:stretch>
            <a:fillRect/>
          </a:stretch>
        </p:blipFill>
        <p:spPr bwMode="auto">
          <a:xfrm>
            <a:off x="1600200" y="1371600"/>
            <a:ext cx="4648200" cy="3200400"/>
          </a:xfrm>
          <a:prstGeom prst="rect">
            <a:avLst/>
          </a:prstGeom>
          <a:noFill/>
          <a:effectLst>
            <a:outerShdw blurRad="137160" dist="761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51" name="Picture 15" descr="FL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0292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Inspiral</a:t>
            </a:r>
            <a:r>
              <a:rPr lang="en-US" sz="2000" dirty="0" smtClean="0"/>
              <a:t> phase</a:t>
            </a:r>
            <a:r>
              <a:rPr lang="en-US" sz="2000" b="0" dirty="0" smtClean="0"/>
              <a:t>: test alternative theories using precise phase evolution (PPE, PN)</a:t>
            </a:r>
            <a:endParaRPr lang="en-US" sz="20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5410200"/>
            <a:ext cx="3062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Merger phase: </a:t>
            </a:r>
          </a:p>
          <a:p>
            <a:r>
              <a:rPr lang="en-US" sz="2000" b="0" dirty="0" smtClean="0"/>
              <a:t>Numerical relativity</a:t>
            </a:r>
          </a:p>
          <a:p>
            <a:r>
              <a:rPr lang="en-US" sz="2000" b="0" dirty="0" smtClean="0"/>
              <a:t>Neutron-star disruption</a:t>
            </a:r>
            <a:endParaRPr lang="en-US" sz="20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6629400" y="3657600"/>
            <a:ext cx="2204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Ringdown</a:t>
            </a:r>
            <a:r>
              <a:rPr lang="en-US" sz="2000" dirty="0" smtClean="0"/>
              <a:t> phase: </a:t>
            </a:r>
          </a:p>
          <a:p>
            <a:r>
              <a:rPr lang="en-US" sz="2000" b="0" dirty="0" smtClean="0"/>
              <a:t>Test the no-hair </a:t>
            </a:r>
          </a:p>
          <a:p>
            <a:r>
              <a:rPr lang="en-US" sz="2000" b="0" dirty="0" smtClean="0"/>
              <a:t>theorems</a:t>
            </a:r>
            <a:endParaRPr lang="en-US" sz="2000" b="0" dirty="0"/>
          </a:p>
        </p:txBody>
      </p:sp>
      <p:cxnSp>
        <p:nvCxnSpPr>
          <p:cNvPr id="6" name="Straight Arrow Connector 5"/>
          <p:cNvCxnSpPr>
            <a:stCxn id="2" idx="0"/>
          </p:cNvCxnSpPr>
          <p:nvPr/>
        </p:nvCxnSpPr>
        <p:spPr bwMode="auto">
          <a:xfrm flipV="1">
            <a:off x="2286000" y="3581400"/>
            <a:ext cx="990600" cy="1447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3" idx="0"/>
          </p:cNvCxnSpPr>
          <p:nvPr/>
        </p:nvCxnSpPr>
        <p:spPr bwMode="auto">
          <a:xfrm flipH="1" flipV="1">
            <a:off x="5638806" y="3657600"/>
            <a:ext cx="845598" cy="1752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stCxn id="4" idx="0"/>
          </p:cNvCxnSpPr>
          <p:nvPr/>
        </p:nvCxnSpPr>
        <p:spPr bwMode="auto">
          <a:xfrm flipH="1" flipV="1">
            <a:off x="6096000" y="3276600"/>
            <a:ext cx="1635813" cy="381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62742" y="0"/>
            <a:ext cx="6585858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Gravitational-wave tests of GR: 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Strong gravity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Explosion 1 11"/>
          <p:cNvSpPr/>
          <p:nvPr/>
        </p:nvSpPr>
        <p:spPr bwMode="auto">
          <a:xfrm>
            <a:off x="1371600" y="1219200"/>
            <a:ext cx="4495800" cy="3581400"/>
          </a:xfrm>
          <a:prstGeom prst="irregularSeal1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From GW150914: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1"/>
                </a:solidFill>
                <a:latin typeface="Comic Sans MS"/>
                <a:cs typeface="Comic Sans MS"/>
              </a:rPr>
              <a:t>b</a:t>
            </a:r>
            <a:r>
              <a:rPr lang="en-US" sz="2000" b="0" dirty="0" smtClean="0">
                <a:solidFill>
                  <a:schemeClr val="bg1"/>
                </a:solidFill>
                <a:latin typeface="Comic Sans MS"/>
                <a:cs typeface="Comic Sans MS"/>
              </a:rPr>
              <a:t>ounds on deviations from GR in PN coefficients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76200"/>
            <a:ext cx="92376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Gravitational-wave tests of GR: Polarizations</a:t>
            </a:r>
          </a:p>
        </p:txBody>
      </p:sp>
      <p:pic>
        <p:nvPicPr>
          <p:cNvPr id="172036" name="Picture 4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1" descr="livingmodes-eps-converted-t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"/>
          <a:stretch>
            <a:fillRect/>
          </a:stretch>
        </p:blipFill>
        <p:spPr bwMode="auto">
          <a:xfrm>
            <a:off x="762000" y="762000"/>
            <a:ext cx="40370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2"/>
          <p:cNvSpPr txBox="1">
            <a:spLocks noChangeArrowheads="1"/>
          </p:cNvSpPr>
          <p:nvPr/>
        </p:nvSpPr>
        <p:spPr bwMode="auto">
          <a:xfrm>
            <a:off x="1295400" y="6505575"/>
            <a:ext cx="348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0"/>
              <a:t>CMW, </a:t>
            </a:r>
            <a:r>
              <a:rPr lang="en-US" b="0" i="1"/>
              <a:t>Living Reviews in Relativity </a:t>
            </a:r>
            <a:r>
              <a:rPr lang="en-US" b="0"/>
              <a:t>17, 4 (2014)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59438" y="1816100"/>
            <a:ext cx="3179762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buClr>
                <a:srgbClr val="FF0000"/>
              </a:buClr>
              <a:buFont typeface="Wingdings" charset="0"/>
              <a:buChar char="q"/>
            </a:pPr>
            <a:r>
              <a:rPr lang="en-US" sz="2000" b="0"/>
              <a:t>Array of ground based detectors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Wingdings" charset="0"/>
              <a:buChar char="q"/>
            </a:pPr>
            <a:r>
              <a:rPr lang="en-US" sz="2000" b="0"/>
              <a:t>Modulation due to eLISA’s orbit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Wingdings" charset="0"/>
              <a:buChar char="q"/>
            </a:pPr>
            <a:r>
              <a:rPr lang="en-US" sz="2000" b="0"/>
              <a:t>Correlation of pulsar timing residuals as a function of angular separation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pic>
        <p:nvPicPr>
          <p:cNvPr id="72709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4478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55850" y="4800600"/>
            <a:ext cx="44386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Clifford Will</a:t>
            </a:r>
          </a:p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University of Florida, Gainesville</a:t>
            </a:r>
          </a:p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Institut</a:t>
            </a: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d’Astrophysique</a:t>
            </a: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de Paris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81000" y="6248400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Colloquium, </a:t>
            </a:r>
            <a:r>
              <a:rPr lang="en-US" sz="240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Fermilab</a:t>
            </a:r>
            <a:r>
              <a:rPr lang="en-US" sz="24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, 30 March 2016</a:t>
            </a:r>
          </a:p>
        </p:txBody>
      </p:sp>
    </p:spTree>
    <p:extLst>
      <p:ext uri="{BB962C8B-B14F-4D97-AF65-F5344CB8AC3E}">
        <p14:creationId xmlns:p14="http://schemas.microsoft.com/office/powerpoint/2010/main" val="4277832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81200" y="63246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Colloquium, </a:t>
            </a:r>
            <a:r>
              <a:rPr lang="en-US" sz="1800" b="0" i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Fermilab</a:t>
            </a: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, 30 March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314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9233" y="1585967"/>
            <a:ext cx="4378324" cy="5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57200" y="177224"/>
            <a:ext cx="824316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light: The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1919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Eclipse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 descr="Arthur_Stanley_Eddingt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1886024" cy="241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obralequipmen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66800"/>
            <a:ext cx="3614243" cy="2507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3533001"/>
            <a:ext cx="1288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A. S. </a:t>
            </a:r>
            <a:r>
              <a:rPr lang="en-US" b="0" dirty="0" err="1" smtClean="0"/>
              <a:t>Eddington</a:t>
            </a: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7783721" y="3581400"/>
            <a:ext cx="979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Sobral</a:t>
            </a:r>
            <a:r>
              <a:rPr lang="en-US" b="0" dirty="0" smtClean="0"/>
              <a:t> site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6504801"/>
            <a:ext cx="1599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Photo from Principe</a:t>
            </a:r>
            <a:endParaRPr lang="en-US" b="0" dirty="0"/>
          </a:p>
        </p:txBody>
      </p:sp>
      <p:pic>
        <p:nvPicPr>
          <p:cNvPr id="10" name="Picture 9" descr="NYT19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43000"/>
            <a:ext cx="295453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304800"/>
            <a:ext cx="19843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2819400"/>
            <a:ext cx="2438400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648200"/>
            <a:ext cx="239077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4038600"/>
            <a:ext cx="171132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438400" cy="170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180816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2514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200"/>
            <a:ext cx="2590800" cy="198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398838" y="2716213"/>
            <a:ext cx="2263775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public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Einstein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66712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614363"/>
            <a:ext cx="3598863" cy="511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91014" y="0"/>
            <a:ext cx="9077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light: The PPN parameter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g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69989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1" descr="gammabound-eps-converted-t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/>
          <a:stretch>
            <a:fillRect/>
          </a:stretch>
        </p:blipFill>
        <p:spPr bwMode="auto">
          <a:xfrm>
            <a:off x="1524000" y="609600"/>
            <a:ext cx="5969000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71800"/>
            <a:ext cx="1676400" cy="1487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1676400" cy="15192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1752600" cy="15541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1600200" cy="142081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1752600" cy="15541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752600" cy="15557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1676400" cy="1487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24400"/>
            <a:ext cx="1644650" cy="16446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18232" y="0"/>
            <a:ext cx="867336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light: Gravitational lenses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4800600"/>
            <a:ext cx="259558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Einstein’s gift</a:t>
            </a:r>
          </a:p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astronomy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Interstell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8218311" cy="462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562600"/>
            <a:ext cx="8318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/>
              <a:t>Interstellar</a:t>
            </a:r>
            <a:r>
              <a:rPr lang="en-US" sz="1600" b="0" dirty="0" smtClean="0"/>
              <a:t>, Paramount Pictures, Directed by Christopher Nolan</a:t>
            </a:r>
          </a:p>
          <a:p>
            <a:r>
              <a:rPr lang="en-US" sz="1600" b="0" dirty="0" smtClean="0"/>
              <a:t>Starring: Matthew </a:t>
            </a:r>
            <a:r>
              <a:rPr lang="en-US" sz="1600" b="0" dirty="0" err="1" smtClean="0"/>
              <a:t>McConaughey</a:t>
            </a:r>
            <a:r>
              <a:rPr lang="en-US" sz="1600" b="0" dirty="0" smtClean="0"/>
              <a:t>, Anne Hathaway, Jessica Chastain, Michael Caine, …</a:t>
            </a:r>
          </a:p>
          <a:p>
            <a:r>
              <a:rPr lang="en-US" sz="1600" b="0" dirty="0" smtClean="0"/>
              <a:t>Image based on calculations by Kip Thorne and Double Negative Co. </a:t>
            </a:r>
            <a:endParaRPr lang="en-US" sz="1600" b="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8232" y="0"/>
            <a:ext cx="852208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light: and wins an Oscar!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Picture 3" descr="kipeta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8" t="4979" r="25876" b="50139"/>
          <a:stretch/>
        </p:blipFill>
        <p:spPr>
          <a:xfrm>
            <a:off x="3657600" y="1981200"/>
            <a:ext cx="3883523" cy="227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liff20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69" y="1981383"/>
            <a:ext cx="1491531" cy="228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14600" y="1962090"/>
            <a:ext cx="5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20382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Kip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0382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2057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Jessica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Theme">
  <a:themeElements>
    <a:clrScheme name="talk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alktemplate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talk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11176</TotalTime>
  <Words>915</Words>
  <Application>Microsoft Macintosh PowerPoint</Application>
  <PresentationFormat>On-screen Show (4:3)</PresentationFormat>
  <Paragraphs>197</Paragraphs>
  <Slides>28</Slides>
  <Notes>19</Notes>
  <HiddenSlides>2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Blank Presentation</vt:lpstr>
      <vt:lpstr>1_Blank Presentation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Washington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Clifford Will</dc:creator>
  <cp:lastModifiedBy>Clifford Will</cp:lastModifiedBy>
  <cp:revision>179</cp:revision>
  <dcterms:created xsi:type="dcterms:W3CDTF">2009-07-06T10:25:50Z</dcterms:created>
  <dcterms:modified xsi:type="dcterms:W3CDTF">2016-03-29T18:29:39Z</dcterms:modified>
</cp:coreProperties>
</file>