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3.bin" ContentType="application/vnd.openxmlformats-officedocument.oleObject"/>
  <Override PartName="/ppt/notesSlides/notesSlide7.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8.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notesSlides/notesSlide9.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10.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11.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notesSlides/notesSlide12.xml" ContentType="application/vnd.openxmlformats-officedocument.presentationml.notesSlide+xml"/>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notesSlides/notesSlide13.xml" ContentType="application/vnd.openxmlformats-officedocument.presentationml.notesSlide+xml"/>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0"/>
  </p:notesMasterIdLst>
  <p:handoutMasterIdLst>
    <p:handoutMasterId r:id="rId31"/>
  </p:handoutMasterIdLst>
  <p:sldIdLst>
    <p:sldId id="256" r:id="rId2"/>
    <p:sldId id="258" r:id="rId3"/>
    <p:sldId id="257" r:id="rId4"/>
    <p:sldId id="275" r:id="rId5"/>
    <p:sldId id="278" r:id="rId6"/>
    <p:sldId id="267" r:id="rId7"/>
    <p:sldId id="268" r:id="rId8"/>
    <p:sldId id="287" r:id="rId9"/>
    <p:sldId id="288" r:id="rId10"/>
    <p:sldId id="289" r:id="rId11"/>
    <p:sldId id="290" r:id="rId12"/>
    <p:sldId id="277" r:id="rId13"/>
    <p:sldId id="291" r:id="rId14"/>
    <p:sldId id="292" r:id="rId15"/>
    <p:sldId id="282" r:id="rId16"/>
    <p:sldId id="294" r:id="rId17"/>
    <p:sldId id="295" r:id="rId18"/>
    <p:sldId id="283" r:id="rId19"/>
    <p:sldId id="284" r:id="rId20"/>
    <p:sldId id="293" r:id="rId21"/>
    <p:sldId id="285" r:id="rId22"/>
    <p:sldId id="286" r:id="rId23"/>
    <p:sldId id="280" r:id="rId24"/>
    <p:sldId id="272" r:id="rId25"/>
    <p:sldId id="296" r:id="rId26"/>
    <p:sldId id="297" r:id="rId27"/>
    <p:sldId id="279" r:id="rId28"/>
    <p:sldId id="263" r:id="rId2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38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image" Target="../media/image32.emf"/><Relationship Id="rId2" Type="http://schemas.openxmlformats.org/officeDocument/2006/relationships/image" Target="../media/image3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emf"/><Relationship Id="rId6" Type="http://schemas.openxmlformats.org/officeDocument/2006/relationships/image" Target="../media/image45.emf"/><Relationship Id="rId1" Type="http://schemas.openxmlformats.org/officeDocument/2006/relationships/image" Target="../media/image40.emf"/><Relationship Id="rId2" Type="http://schemas.openxmlformats.org/officeDocument/2006/relationships/image" Target="../media/image41.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51.emf"/><Relationship Id="rId6" Type="http://schemas.openxmlformats.org/officeDocument/2006/relationships/image" Target="../media/image52.emf"/><Relationship Id="rId7" Type="http://schemas.openxmlformats.org/officeDocument/2006/relationships/image" Target="../media/image53.emf"/><Relationship Id="rId1" Type="http://schemas.openxmlformats.org/officeDocument/2006/relationships/image" Target="../media/image47.emf"/><Relationship Id="rId2" Type="http://schemas.openxmlformats.org/officeDocument/2006/relationships/image" Target="../media/image4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1.emf"/><Relationship Id="rId2" Type="http://schemas.openxmlformats.org/officeDocument/2006/relationships/image" Target="../media/image57.emf"/><Relationship Id="rId3" Type="http://schemas.openxmlformats.org/officeDocument/2006/relationships/image" Target="../media/image5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2.emf"/><Relationship Id="rId2" Type="http://schemas.openxmlformats.org/officeDocument/2006/relationships/image" Target="../media/image63.emf"/><Relationship Id="rId3" Type="http://schemas.openxmlformats.org/officeDocument/2006/relationships/image" Target="../media/image64.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emf"/><Relationship Id="rId5" Type="http://schemas.openxmlformats.org/officeDocument/2006/relationships/image" Target="../media/image70.emf"/><Relationship Id="rId1" Type="http://schemas.openxmlformats.org/officeDocument/2006/relationships/image" Target="../media/image66.emf"/><Relationship Id="rId2" Type="http://schemas.openxmlformats.org/officeDocument/2006/relationships/image" Target="../media/image6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emf"/><Relationship Id="rId3" Type="http://schemas.openxmlformats.org/officeDocument/2006/relationships/image" Target="../media/image7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7.emf"/><Relationship Id="rId2" Type="http://schemas.openxmlformats.org/officeDocument/2006/relationships/image" Target="../media/image78.emf"/><Relationship Id="rId3" Type="http://schemas.openxmlformats.org/officeDocument/2006/relationships/image" Target="../media/image7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image" Target="../media/image83.emf"/><Relationship Id="rId5" Type="http://schemas.openxmlformats.org/officeDocument/2006/relationships/image" Target="../media/image84.emf"/><Relationship Id="rId6" Type="http://schemas.openxmlformats.org/officeDocument/2006/relationships/image" Target="../media/image85.emf"/><Relationship Id="rId1" Type="http://schemas.openxmlformats.org/officeDocument/2006/relationships/image" Target="../media/image80.emf"/><Relationship Id="rId2" Type="http://schemas.openxmlformats.org/officeDocument/2006/relationships/image" Target="../media/image8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 Id="rId2"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 Id="rId3"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Calibri"/>
              </a:defRPr>
            </a:lvl1pPr>
          </a:lstStyle>
          <a:p>
            <a:pPr>
              <a:defRPr/>
            </a:pPr>
            <a:fld id="{27DD1B4D-5A82-7748-AE47-516AE1B49E63}" type="datetimeFigureOut">
              <a:rPr lang="en-US"/>
              <a:pPr>
                <a:defRPr/>
              </a:pPr>
              <a:t>7/22/15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Calibri"/>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Calibri"/>
              </a:defRPr>
            </a:lvl1pPr>
          </a:lstStyle>
          <a:p>
            <a:pPr>
              <a:defRPr/>
            </a:pPr>
            <a:fld id="{FDFE991B-DCA6-2347-B0E0-6228ED95CAAF}" type="slidenum">
              <a:rPr lang="en-US"/>
              <a:pPr>
                <a:defRPr/>
              </a:pPr>
              <a:t>‹#›</a:t>
            </a:fld>
            <a:endParaRPr lang="en-US" dirty="0"/>
          </a:p>
        </p:txBody>
      </p:sp>
    </p:spTree>
    <p:extLst>
      <p:ext uri="{BB962C8B-B14F-4D97-AF65-F5344CB8AC3E}">
        <p14:creationId xmlns:p14="http://schemas.microsoft.com/office/powerpoint/2010/main" val="24463156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Calibri"/>
              </a:defRPr>
            </a:lvl1pPr>
          </a:lstStyle>
          <a:p>
            <a:pPr>
              <a:defRPr/>
            </a:pPr>
            <a:endParaRPr lang="en-US"/>
          </a:p>
        </p:txBody>
      </p:sp>
      <p:sp>
        <p:nvSpPr>
          <p:cNvPr id="1126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Calibri"/>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Calibri"/>
              </a:defRPr>
            </a:lvl1pPr>
          </a:lstStyle>
          <a:p>
            <a:pPr>
              <a:defRPr/>
            </a:pPr>
            <a:endParaRPr lang="en-US"/>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Calibri"/>
              </a:defRPr>
            </a:lvl1pPr>
          </a:lstStyle>
          <a:p>
            <a:pPr>
              <a:defRPr/>
            </a:pPr>
            <a:fld id="{A1E52C01-F11D-3942-81DC-1513195163C6}" type="slidenum">
              <a:rPr lang="en-US"/>
              <a:pPr>
                <a:defRPr/>
              </a:pPr>
              <a:t>‹#›</a:t>
            </a:fld>
            <a:endParaRPr lang="en-US" dirty="0"/>
          </a:p>
        </p:txBody>
      </p:sp>
    </p:spTree>
    <p:extLst>
      <p:ext uri="{BB962C8B-B14F-4D97-AF65-F5344CB8AC3E}">
        <p14:creationId xmlns:p14="http://schemas.microsoft.com/office/powerpoint/2010/main" val="28322986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alibri"/>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32B50D-335E-634D-9593-68BEB89DA39A}" type="slidenum">
              <a:rPr lang="en-US" sz="1200">
                <a:latin typeface="Calibri" charset="0"/>
              </a:rPr>
              <a:pPr/>
              <a:t>1</a:t>
            </a:fld>
            <a:endParaRPr lang="en-US" sz="1200">
              <a:latin typeface="Calibri" charset="0"/>
            </a:endParaRPr>
          </a:p>
        </p:txBody>
      </p:sp>
      <p:sp>
        <p:nvSpPr>
          <p:cNvPr id="13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3C3699-9F06-BD46-8D4D-A032791C3A52}" type="slidenum">
              <a:rPr lang="en-US" sz="1200">
                <a:latin typeface="Calibri" charset="0"/>
              </a:rPr>
              <a:pPr/>
              <a:t>13</a:t>
            </a:fld>
            <a:endParaRPr lang="en-US" sz="1200">
              <a:latin typeface="Calibri" charset="0"/>
            </a:endParaRPr>
          </a:p>
        </p:txBody>
      </p:sp>
      <p:sp>
        <p:nvSpPr>
          <p:cNvPr id="1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a:noFill/>
        </p:spPr>
        <p:txBody>
          <a:bodyPr/>
          <a:lstStyle/>
          <a:p>
            <a:pPr eaLnBrk="1" hangingPunct="1"/>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1BC58D-52BA-6B48-857B-4524CD359B67}" type="slidenum">
              <a:rPr lang="en-US" sz="1200">
                <a:latin typeface="Calibri" charset="0"/>
              </a:rPr>
              <a:pPr/>
              <a:t>14</a:t>
            </a:fld>
            <a:endParaRPr lang="en-US" sz="1200">
              <a:latin typeface="Calibri" charset="0"/>
            </a:endParaRPr>
          </a:p>
        </p:txBody>
      </p:sp>
      <p:sp>
        <p:nvSpPr>
          <p:cNvPr id="17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a:noFill/>
        </p:spPr>
        <p:txBody>
          <a:bodyPr/>
          <a:lstStyle/>
          <a:p>
            <a:pPr eaLnBrk="1" hangingPunct="1"/>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163DCC-2568-494B-AC39-F9F3C63F353B}" type="slidenum">
              <a:rPr lang="en-US" sz="1200">
                <a:latin typeface="Calibri" charset="0"/>
              </a:rPr>
              <a:pPr/>
              <a:t>20</a:t>
            </a:fld>
            <a:endParaRPr lang="en-US" sz="1200">
              <a:latin typeface="Calibri" charset="0"/>
            </a:endParaRPr>
          </a:p>
        </p:txBody>
      </p:sp>
      <p:sp>
        <p:nvSpPr>
          <p:cNvPr id="1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a:noFill/>
        </p:spPr>
        <p:txBody>
          <a:bodyPr/>
          <a:lstStyle/>
          <a:p>
            <a:pPr eaLnBrk="1" hangingPunct="1"/>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FBFA87-339A-7B4C-B3B1-399A4CECAC47}" type="slidenum">
              <a:rPr lang="en-US" sz="1200">
                <a:latin typeface="Calibri" charset="0"/>
              </a:rPr>
              <a:pPr/>
              <a:t>24</a:t>
            </a:fld>
            <a:endParaRPr lang="en-US" sz="1200">
              <a:latin typeface="Calibri" charset="0"/>
            </a:endParaRPr>
          </a:p>
        </p:txBody>
      </p:sp>
      <p:sp>
        <p:nvSpPr>
          <p:cNvPr id="3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a:noFill/>
        </p:spPr>
        <p:txBody>
          <a:bodyPr/>
          <a:lstStyle/>
          <a:p>
            <a:pPr eaLnBrk="1" hangingPunct="1"/>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509B3F-B4B3-B44E-BD58-02FD858D3F01}" type="slidenum">
              <a:rPr lang="en-US" sz="1200">
                <a:latin typeface="Calibri" charset="0"/>
              </a:rPr>
              <a:pPr/>
              <a:t>28</a:t>
            </a:fld>
            <a:endParaRPr lang="en-US" sz="1200">
              <a:latin typeface="Calibri" charset="0"/>
            </a:endParaRPr>
          </a:p>
        </p:txBody>
      </p:sp>
      <p:sp>
        <p:nvSpPr>
          <p:cNvPr id="2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a:noFill/>
        </p:spPr>
        <p:txBody>
          <a:bodyPr/>
          <a:lstStyle/>
          <a:p>
            <a:pPr eaLnBrk="1" hangingPunct="1"/>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726376-AE21-EA4C-859B-EF6B401915CF}" type="slidenum">
              <a:rPr lang="en-US" sz="1200">
                <a:latin typeface="Calibri" charset="0"/>
              </a:rPr>
              <a:pPr/>
              <a:t>2</a:t>
            </a:fld>
            <a:endParaRPr lang="en-US" sz="1200">
              <a:latin typeface="Calibri" charset="0"/>
            </a:endParaRPr>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a:noFill/>
        </p:spPr>
        <p:txBody>
          <a:bodyPr/>
          <a:lstStyle/>
          <a:p>
            <a:pPr eaLnBrk="1" hangingPunct="1"/>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B7C1A0-D655-F34E-A16D-8EE6A5DCD169}" type="slidenum">
              <a:rPr lang="en-US" sz="1200">
                <a:latin typeface="Calibri" charset="0"/>
              </a:rPr>
              <a:pPr/>
              <a:t>3</a:t>
            </a:fld>
            <a:endParaRPr lang="en-US" sz="1200">
              <a:latin typeface="Calibri" charset="0"/>
            </a:endParaRPr>
          </a:p>
        </p:txBody>
      </p:sp>
      <p:sp>
        <p:nvSpPr>
          <p:cNvPr id="1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a:noFill/>
        </p:spPr>
        <p:txBody>
          <a:bodyPr/>
          <a:lstStyle/>
          <a:p>
            <a:pPr eaLnBrk="1" hangingPunct="1"/>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CEEB41-0339-9B46-87CE-B2A0E5EA0956}" type="slidenum">
              <a:rPr lang="en-US" sz="1200">
                <a:latin typeface="Calibri" charset="0"/>
              </a:rPr>
              <a:pPr/>
              <a:t>6</a:t>
            </a:fld>
            <a:endParaRPr lang="en-US" sz="1200">
              <a:latin typeface="Calibri" charset="0"/>
            </a:endParaRPr>
          </a:p>
        </p:txBody>
      </p:sp>
      <p:sp>
        <p:nvSpPr>
          <p:cNvPr id="2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29B16B-0A70-574F-8CC9-C79266DD6F1B}" type="slidenum">
              <a:rPr lang="en-US" sz="1200">
                <a:latin typeface="Calibri" charset="0"/>
              </a:rPr>
              <a:pPr/>
              <a:t>7</a:t>
            </a:fld>
            <a:endParaRPr lang="en-US" sz="1200">
              <a:latin typeface="Calibri" charset="0"/>
            </a:endParaRPr>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a:noFill/>
        </p:spPr>
        <p:txBody>
          <a:bodyPr/>
          <a:lstStyle/>
          <a:p>
            <a:pPr eaLnBrk="1" hangingPunct="1"/>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58CF64-3FAA-474A-8C35-8E6E6C45440F}" type="slidenum">
              <a:rPr lang="en-US" sz="1200">
                <a:latin typeface="Calibri" charset="0"/>
              </a:rPr>
              <a:pPr/>
              <a:t>8</a:t>
            </a:fld>
            <a:endParaRPr lang="en-US" sz="1200">
              <a:latin typeface="Calibri" charset="0"/>
            </a:endParaRPr>
          </a:p>
        </p:txBody>
      </p:sp>
      <p:sp>
        <p:nvSpPr>
          <p:cNvPr id="3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noFill/>
        </p:spPr>
        <p:txBody>
          <a:bodyPr/>
          <a:lstStyle/>
          <a:p>
            <a:pPr eaLnBrk="1" hangingPunct="1"/>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4F896E-7B15-9146-8F3E-97F4B95478EE}" type="slidenum">
              <a:rPr lang="en-US" sz="1200">
                <a:latin typeface="Calibri" charset="0"/>
              </a:rPr>
              <a:pPr/>
              <a:t>9</a:t>
            </a:fld>
            <a:endParaRPr lang="en-US" sz="1200">
              <a:latin typeface="Calibri" charset="0"/>
            </a:endParaRPr>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a:noFill/>
        </p:spPr>
        <p:txBody>
          <a:bodyPr/>
          <a:lstStyle/>
          <a:p>
            <a:pPr eaLnBrk="1" hangingPunct="1"/>
            <a:endParaRPr 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15EBF7-751B-A34E-9D3E-3A79C1AC2A37}" type="slidenum">
              <a:rPr lang="en-US" sz="1200">
                <a:latin typeface="Calibri" charset="0"/>
              </a:rPr>
              <a:pPr/>
              <a:t>10</a:t>
            </a:fld>
            <a:endParaRPr lang="en-US" sz="1200">
              <a:latin typeface="Calibri" charset="0"/>
            </a:endParaRPr>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noFill/>
        </p:spPr>
        <p:txBody>
          <a:bodyPr/>
          <a:lstStyle/>
          <a:p>
            <a:pPr eaLnBrk="1" hangingPunct="1"/>
            <a:endParaRPr lang="en-US">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6A4E99-7007-4A42-BD5B-D7A2BB50423C}" type="slidenum">
              <a:rPr lang="en-US" sz="1200">
                <a:latin typeface="Calibri" charset="0"/>
              </a:rPr>
              <a:pPr/>
              <a:t>11</a:t>
            </a:fld>
            <a:endParaRPr lang="en-US" sz="1200">
              <a:latin typeface="Calibri" charset="0"/>
            </a:endParaRPr>
          </a:p>
        </p:txBody>
      </p:sp>
      <p:sp>
        <p:nvSpPr>
          <p:cNvPr id="4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noFill/>
        </p:spPr>
        <p:txBody>
          <a:bodyPr/>
          <a:lstStyle/>
          <a:p>
            <a:pPr eaLnBrk="1" hangingPunct="1"/>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Weinstein - Fermilab - 2015</a:t>
            </a:r>
            <a:endParaRPr lang="en-US" dirty="0"/>
          </a:p>
        </p:txBody>
      </p:sp>
    </p:spTree>
    <p:extLst>
      <p:ext uri="{BB962C8B-B14F-4D97-AF65-F5344CB8AC3E}">
        <p14:creationId xmlns:p14="http://schemas.microsoft.com/office/powerpoint/2010/main" val="14489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Weinstein - Fermilab - 2015</a:t>
            </a:r>
            <a:endParaRPr lang="en-US" dirty="0"/>
          </a:p>
        </p:txBody>
      </p:sp>
    </p:spTree>
    <p:extLst>
      <p:ext uri="{BB962C8B-B14F-4D97-AF65-F5344CB8AC3E}">
        <p14:creationId xmlns:p14="http://schemas.microsoft.com/office/powerpoint/2010/main" val="2907806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228600"/>
            <a:ext cx="19621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57340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Weinstein - Fermilab - 2015</a:t>
            </a:r>
            <a:endParaRPr lang="en-US" dirty="0"/>
          </a:p>
        </p:txBody>
      </p:sp>
    </p:spTree>
    <p:extLst>
      <p:ext uri="{BB962C8B-B14F-4D97-AF65-F5344CB8AC3E}">
        <p14:creationId xmlns:p14="http://schemas.microsoft.com/office/powerpoint/2010/main" val="2688540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Weinstein - Fermilab - 2015</a:t>
            </a:r>
            <a:endParaRPr lang="en-US" dirty="0"/>
          </a:p>
        </p:txBody>
      </p:sp>
    </p:spTree>
    <p:extLst>
      <p:ext uri="{BB962C8B-B14F-4D97-AF65-F5344CB8AC3E}">
        <p14:creationId xmlns:p14="http://schemas.microsoft.com/office/powerpoint/2010/main" val="221602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Weinstein - Fermilab - 2015</a:t>
            </a:r>
            <a:endParaRPr lang="en-US" dirty="0"/>
          </a:p>
        </p:txBody>
      </p:sp>
    </p:spTree>
    <p:extLst>
      <p:ext uri="{BB962C8B-B14F-4D97-AF65-F5344CB8AC3E}">
        <p14:creationId xmlns:p14="http://schemas.microsoft.com/office/powerpoint/2010/main" val="1704113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Weinstein - Fermilab - 2015</a:t>
            </a:r>
            <a:endParaRPr lang="en-US" dirty="0"/>
          </a:p>
        </p:txBody>
      </p:sp>
    </p:spTree>
    <p:extLst>
      <p:ext uri="{BB962C8B-B14F-4D97-AF65-F5344CB8AC3E}">
        <p14:creationId xmlns:p14="http://schemas.microsoft.com/office/powerpoint/2010/main" val="3965754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smtClean="0"/>
              <a:t>Weinstein - Fermilab - 2015</a:t>
            </a:r>
            <a:endParaRPr lang="en-US" dirty="0"/>
          </a:p>
        </p:txBody>
      </p:sp>
    </p:spTree>
    <p:extLst>
      <p:ext uri="{BB962C8B-B14F-4D97-AF65-F5344CB8AC3E}">
        <p14:creationId xmlns:p14="http://schemas.microsoft.com/office/powerpoint/2010/main" val="1433949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smtClean="0"/>
              <a:t>Weinstein - Fermilab - 2015</a:t>
            </a:r>
            <a:endParaRPr lang="en-US" dirty="0"/>
          </a:p>
        </p:txBody>
      </p:sp>
    </p:spTree>
    <p:extLst>
      <p:ext uri="{BB962C8B-B14F-4D97-AF65-F5344CB8AC3E}">
        <p14:creationId xmlns:p14="http://schemas.microsoft.com/office/powerpoint/2010/main" val="3848607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smtClean="0"/>
              <a:t>Weinstein - Fermilab - 2015</a:t>
            </a:r>
            <a:endParaRPr lang="en-US" dirty="0"/>
          </a:p>
        </p:txBody>
      </p:sp>
    </p:spTree>
    <p:extLst>
      <p:ext uri="{BB962C8B-B14F-4D97-AF65-F5344CB8AC3E}">
        <p14:creationId xmlns:p14="http://schemas.microsoft.com/office/powerpoint/2010/main" val="1229209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Weinstein - Fermilab - 2015</a:t>
            </a:r>
            <a:endParaRPr lang="en-US" dirty="0"/>
          </a:p>
        </p:txBody>
      </p:sp>
    </p:spTree>
    <p:extLst>
      <p:ext uri="{BB962C8B-B14F-4D97-AF65-F5344CB8AC3E}">
        <p14:creationId xmlns:p14="http://schemas.microsoft.com/office/powerpoint/2010/main" val="2056369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Weinstein - Fermilab - 2015</a:t>
            </a:r>
            <a:endParaRPr lang="en-US" dirty="0"/>
          </a:p>
        </p:txBody>
      </p:sp>
    </p:spTree>
    <p:extLst>
      <p:ext uri="{BB962C8B-B14F-4D97-AF65-F5344CB8AC3E}">
        <p14:creationId xmlns:p14="http://schemas.microsoft.com/office/powerpoint/2010/main" val="14284285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28600"/>
            <a:ext cx="7772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6324600" y="6629400"/>
            <a:ext cx="2743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000">
                <a:latin typeface="Calibri"/>
              </a:defRPr>
            </a:lvl1pPr>
          </a:lstStyle>
          <a:p>
            <a:pPr>
              <a:defRPr/>
            </a:pPr>
            <a:r>
              <a:rPr lang="en-US" smtClean="0"/>
              <a:t>Weinstein - Fermilab - 2015</a:t>
            </a:r>
            <a:endParaRPr lang="en-US" dirty="0"/>
          </a:p>
        </p:txBody>
      </p:sp>
      <p:pic>
        <p:nvPicPr>
          <p:cNvPr id="2" name="Picture 7" descr="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410325"/>
            <a:ext cx="22685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3600">
          <a:solidFill>
            <a:schemeClr val="tx2"/>
          </a:solidFill>
          <a:latin typeface="Cambria"/>
          <a:ea typeface="ＭＳ Ｐゴシック" charset="0"/>
          <a:cs typeface="ＭＳ Ｐゴシック" charset="0"/>
        </a:defRPr>
      </a:lvl1pPr>
      <a:lvl2pPr algn="ctr" rtl="0" eaLnBrk="0" fontAlgn="base" hangingPunct="0">
        <a:spcBef>
          <a:spcPct val="0"/>
        </a:spcBef>
        <a:spcAft>
          <a:spcPct val="0"/>
        </a:spcAft>
        <a:defRPr sz="3600">
          <a:solidFill>
            <a:schemeClr val="tx2"/>
          </a:solidFill>
          <a:latin typeface="Cambria" charset="0"/>
          <a:ea typeface="ＭＳ Ｐゴシック" charset="0"/>
          <a:cs typeface="ＭＳ Ｐゴシック" charset="0"/>
        </a:defRPr>
      </a:lvl2pPr>
      <a:lvl3pPr algn="ctr" rtl="0" eaLnBrk="0" fontAlgn="base" hangingPunct="0">
        <a:spcBef>
          <a:spcPct val="0"/>
        </a:spcBef>
        <a:spcAft>
          <a:spcPct val="0"/>
        </a:spcAft>
        <a:defRPr sz="3600">
          <a:solidFill>
            <a:schemeClr val="tx2"/>
          </a:solidFill>
          <a:latin typeface="Cambria" charset="0"/>
          <a:ea typeface="ＭＳ Ｐゴシック" charset="0"/>
          <a:cs typeface="ＭＳ Ｐゴシック" charset="0"/>
        </a:defRPr>
      </a:lvl3pPr>
      <a:lvl4pPr algn="ctr" rtl="0" eaLnBrk="0" fontAlgn="base" hangingPunct="0">
        <a:spcBef>
          <a:spcPct val="0"/>
        </a:spcBef>
        <a:spcAft>
          <a:spcPct val="0"/>
        </a:spcAft>
        <a:defRPr sz="3600">
          <a:solidFill>
            <a:schemeClr val="tx2"/>
          </a:solidFill>
          <a:latin typeface="Cambria" charset="0"/>
          <a:ea typeface="ＭＳ Ｐゴシック" charset="0"/>
          <a:cs typeface="ＭＳ Ｐゴシック" charset="0"/>
        </a:defRPr>
      </a:lvl4pPr>
      <a:lvl5pPr algn="ctr" rtl="0" eaLnBrk="0" fontAlgn="base" hangingPunct="0">
        <a:spcBef>
          <a:spcPct val="0"/>
        </a:spcBef>
        <a:spcAft>
          <a:spcPct val="0"/>
        </a:spcAft>
        <a:defRPr sz="3600">
          <a:solidFill>
            <a:schemeClr val="tx2"/>
          </a:solidFill>
          <a:latin typeface="Cambria" charset="0"/>
          <a:ea typeface="ＭＳ Ｐゴシック" charset="0"/>
          <a:cs typeface="ＭＳ Ｐゴシック" charset="0"/>
        </a:defRPr>
      </a:lvl5pPr>
      <a:lvl6pPr marL="457200" algn="ctr" rtl="0" fontAlgn="base">
        <a:spcBef>
          <a:spcPct val="0"/>
        </a:spcBef>
        <a:spcAft>
          <a:spcPct val="0"/>
        </a:spcAft>
        <a:defRPr sz="3600">
          <a:solidFill>
            <a:schemeClr val="tx2"/>
          </a:solidFill>
          <a:latin typeface="Comic Sans MS" charset="0"/>
          <a:ea typeface="ＭＳ Ｐゴシック" charset="0"/>
          <a:cs typeface="ＭＳ Ｐゴシック" charset="0"/>
        </a:defRPr>
      </a:lvl6pPr>
      <a:lvl7pPr marL="914400" algn="ctr" rtl="0" fontAlgn="base">
        <a:spcBef>
          <a:spcPct val="0"/>
        </a:spcBef>
        <a:spcAft>
          <a:spcPct val="0"/>
        </a:spcAft>
        <a:defRPr sz="3600">
          <a:solidFill>
            <a:schemeClr val="tx2"/>
          </a:solidFill>
          <a:latin typeface="Comic Sans MS" charset="0"/>
          <a:ea typeface="ＭＳ Ｐゴシック" charset="0"/>
          <a:cs typeface="ＭＳ Ｐゴシック" charset="0"/>
        </a:defRPr>
      </a:lvl7pPr>
      <a:lvl8pPr marL="1371600" algn="ctr" rtl="0" fontAlgn="base">
        <a:spcBef>
          <a:spcPct val="0"/>
        </a:spcBef>
        <a:spcAft>
          <a:spcPct val="0"/>
        </a:spcAft>
        <a:defRPr sz="3600">
          <a:solidFill>
            <a:schemeClr val="tx2"/>
          </a:solidFill>
          <a:latin typeface="Comic Sans MS" charset="0"/>
          <a:ea typeface="ＭＳ Ｐゴシック" charset="0"/>
          <a:cs typeface="ＭＳ Ｐゴシック" charset="0"/>
        </a:defRPr>
      </a:lvl8pPr>
      <a:lvl9pPr marL="1828800" algn="ctr" rtl="0" fontAlgn="base">
        <a:spcBef>
          <a:spcPct val="0"/>
        </a:spcBef>
        <a:spcAft>
          <a:spcPct val="0"/>
        </a:spcAft>
        <a:defRPr sz="3600">
          <a:solidFill>
            <a:schemeClr val="tx2"/>
          </a:solidFill>
          <a:latin typeface="Comic Sans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Calibri"/>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Calibri"/>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Calibri"/>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Calibri"/>
          <a:ea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9.png"/><Relationship Id="rId5" Type="http://schemas.openxmlformats.org/officeDocument/2006/relationships/oleObject" Target="../embeddings/oleObject6.bin"/><Relationship Id="rId6" Type="http://schemas.openxmlformats.org/officeDocument/2006/relationships/image" Target="../media/image17.emf"/><Relationship Id="rId7" Type="http://schemas.openxmlformats.org/officeDocument/2006/relationships/oleObject" Target="../embeddings/oleObject7.bin"/><Relationship Id="rId8" Type="http://schemas.openxmlformats.org/officeDocument/2006/relationships/image" Target="../media/image18.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8.bin"/><Relationship Id="rId5" Type="http://schemas.openxmlformats.org/officeDocument/2006/relationships/image" Target="../media/image20.emf"/><Relationship Id="rId6" Type="http://schemas.openxmlformats.org/officeDocument/2006/relationships/image" Target="../media/image21.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22.emf"/><Relationship Id="rId5" Type="http://schemas.openxmlformats.org/officeDocument/2006/relationships/oleObject" Target="../embeddings/oleObject10.bin"/><Relationship Id="rId6" Type="http://schemas.openxmlformats.org/officeDocument/2006/relationships/image" Target="../media/image23.emf"/><Relationship Id="rId7" Type="http://schemas.openxmlformats.org/officeDocument/2006/relationships/oleObject" Target="../embeddings/oleObject11.bin"/><Relationship Id="rId8" Type="http://schemas.openxmlformats.org/officeDocument/2006/relationships/image" Target="../media/image24.emf"/><Relationship Id="rId9" Type="http://schemas.openxmlformats.org/officeDocument/2006/relationships/image" Target="../media/image25.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8.png"/><Relationship Id="rId5" Type="http://schemas.openxmlformats.org/officeDocument/2006/relationships/oleObject" Target="../embeddings/oleObject12.bin"/><Relationship Id="rId6" Type="http://schemas.openxmlformats.org/officeDocument/2006/relationships/image" Target="../media/image26.emf"/><Relationship Id="rId7" Type="http://schemas.openxmlformats.org/officeDocument/2006/relationships/oleObject" Target="../embeddings/oleObject13.bin"/><Relationship Id="rId8" Type="http://schemas.openxmlformats.org/officeDocument/2006/relationships/image" Target="../media/image27.emf"/><Relationship Id="rId9" Type="http://schemas.openxmlformats.org/officeDocument/2006/relationships/image" Target="../media/image29.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1.png"/><Relationship Id="rId5" Type="http://schemas.openxmlformats.org/officeDocument/2006/relationships/oleObject" Target="../embeddings/oleObject14.bin"/><Relationship Id="rId6" Type="http://schemas.openxmlformats.org/officeDocument/2006/relationships/image" Target="../media/image30.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1" Type="http://schemas.openxmlformats.org/officeDocument/2006/relationships/oleObject" Target="../embeddings/oleObject18.bin"/><Relationship Id="rId12" Type="http://schemas.openxmlformats.org/officeDocument/2006/relationships/image" Target="../media/image35.emf"/><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image" Target="../media/image36.jpeg"/><Relationship Id="rId4" Type="http://schemas.openxmlformats.org/officeDocument/2006/relationships/oleObject" Target="../embeddings/oleObject15.bin"/><Relationship Id="rId5" Type="http://schemas.openxmlformats.org/officeDocument/2006/relationships/image" Target="../media/image32.emf"/><Relationship Id="rId6" Type="http://schemas.openxmlformats.org/officeDocument/2006/relationships/oleObject" Target="../embeddings/oleObject16.bin"/><Relationship Id="rId7" Type="http://schemas.openxmlformats.org/officeDocument/2006/relationships/image" Target="../media/image33.emf"/><Relationship Id="rId8" Type="http://schemas.openxmlformats.org/officeDocument/2006/relationships/oleObject" Target="../embeddings/oleObject17.bin"/><Relationship Id="rId9" Type="http://schemas.openxmlformats.org/officeDocument/2006/relationships/image" Target="../media/image34.emf"/><Relationship Id="rId10"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oleObject" Target="../embeddings/oleObject19.bin"/><Relationship Id="rId5" Type="http://schemas.openxmlformats.org/officeDocument/2006/relationships/image" Target="../media/image38.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1" Type="http://schemas.openxmlformats.org/officeDocument/2006/relationships/image" Target="../media/image43.emf"/><Relationship Id="rId12" Type="http://schemas.openxmlformats.org/officeDocument/2006/relationships/oleObject" Target="../embeddings/oleObject24.bin"/><Relationship Id="rId13" Type="http://schemas.openxmlformats.org/officeDocument/2006/relationships/image" Target="../media/image44.emf"/><Relationship Id="rId14" Type="http://schemas.openxmlformats.org/officeDocument/2006/relationships/oleObject" Target="../embeddings/oleObject25.bin"/><Relationship Id="rId15" Type="http://schemas.openxmlformats.org/officeDocument/2006/relationships/image" Target="../media/image45.emf"/><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image" Target="../media/image46.png"/><Relationship Id="rId4" Type="http://schemas.openxmlformats.org/officeDocument/2006/relationships/oleObject" Target="../embeddings/oleObject20.bin"/><Relationship Id="rId5" Type="http://schemas.openxmlformats.org/officeDocument/2006/relationships/image" Target="../media/image40.emf"/><Relationship Id="rId6" Type="http://schemas.openxmlformats.org/officeDocument/2006/relationships/oleObject" Target="../embeddings/oleObject21.bin"/><Relationship Id="rId7" Type="http://schemas.openxmlformats.org/officeDocument/2006/relationships/image" Target="../media/image41.emf"/><Relationship Id="rId8" Type="http://schemas.openxmlformats.org/officeDocument/2006/relationships/oleObject" Target="../embeddings/oleObject22.bin"/><Relationship Id="rId9" Type="http://schemas.openxmlformats.org/officeDocument/2006/relationships/image" Target="../media/image42.emf"/><Relationship Id="rId10" Type="http://schemas.openxmlformats.org/officeDocument/2006/relationships/oleObject" Target="../embeddings/oleObject23.bin"/></Relationships>
</file>

<file path=ppt/slides/_rels/slide18.xml.rels><?xml version="1.0" encoding="UTF-8" standalone="yes"?>
<Relationships xmlns="http://schemas.openxmlformats.org/package/2006/relationships"><Relationship Id="rId9" Type="http://schemas.openxmlformats.org/officeDocument/2006/relationships/image" Target="../media/image49.emf"/><Relationship Id="rId20" Type="http://schemas.openxmlformats.org/officeDocument/2006/relationships/image" Target="../media/image53.emf"/><Relationship Id="rId10" Type="http://schemas.openxmlformats.org/officeDocument/2006/relationships/oleObject" Target="../embeddings/oleObject29.bin"/><Relationship Id="rId11" Type="http://schemas.openxmlformats.org/officeDocument/2006/relationships/image" Target="../media/image50.emf"/><Relationship Id="rId12" Type="http://schemas.openxmlformats.org/officeDocument/2006/relationships/oleObject" Target="../embeddings/oleObject30.bin"/><Relationship Id="rId13" Type="http://schemas.openxmlformats.org/officeDocument/2006/relationships/image" Target="../media/image51.emf"/><Relationship Id="rId14" Type="http://schemas.openxmlformats.org/officeDocument/2006/relationships/oleObject" Target="../embeddings/oleObject31.bin"/><Relationship Id="rId15" Type="http://schemas.openxmlformats.org/officeDocument/2006/relationships/oleObject" Target="../embeddings/oleObject32.bin"/><Relationship Id="rId16" Type="http://schemas.openxmlformats.org/officeDocument/2006/relationships/oleObject" Target="../embeddings/oleObject33.bin"/><Relationship Id="rId17" Type="http://schemas.openxmlformats.org/officeDocument/2006/relationships/oleObject" Target="../embeddings/oleObject34.bin"/><Relationship Id="rId18" Type="http://schemas.openxmlformats.org/officeDocument/2006/relationships/image" Target="../media/image52.emf"/><Relationship Id="rId19" Type="http://schemas.openxmlformats.org/officeDocument/2006/relationships/oleObject" Target="../embeddings/oleObject35.bin"/><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image" Target="../media/image54.png"/><Relationship Id="rId4" Type="http://schemas.openxmlformats.org/officeDocument/2006/relationships/oleObject" Target="../embeddings/oleObject26.bin"/><Relationship Id="rId5" Type="http://schemas.openxmlformats.org/officeDocument/2006/relationships/image" Target="../media/image47.emf"/><Relationship Id="rId6" Type="http://schemas.openxmlformats.org/officeDocument/2006/relationships/oleObject" Target="../embeddings/oleObject27.bin"/><Relationship Id="rId7" Type="http://schemas.openxmlformats.org/officeDocument/2006/relationships/image" Target="../media/image48.emf"/><Relationship Id="rId8" Type="http://schemas.openxmlformats.org/officeDocument/2006/relationships/oleObject" Target="../embeddings/oleObject28.bin"/></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oleObject" Target="../embeddings/oleObject36.bin"/><Relationship Id="rId5" Type="http://schemas.openxmlformats.org/officeDocument/2006/relationships/image" Target="../media/image55.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1" Type="http://schemas.openxmlformats.org/officeDocument/2006/relationships/oleObject" Target="../embeddings/oleObject41.bin"/><Relationship Id="rId12" Type="http://schemas.openxmlformats.org/officeDocument/2006/relationships/image" Target="../media/image58.emf"/><Relationship Id="rId1" Type="http://schemas.openxmlformats.org/officeDocument/2006/relationships/vmlDrawing" Target="../drawings/vmlDrawing15.vml"/><Relationship Id="rId2" Type="http://schemas.openxmlformats.org/officeDocument/2006/relationships/slideLayout" Target="../slideLayouts/slideLayout2.xml"/><Relationship Id="rId3" Type="http://schemas.openxmlformats.org/officeDocument/2006/relationships/notesSlide" Target="../notesSlides/notesSlide12.xml"/><Relationship Id="rId4" Type="http://schemas.openxmlformats.org/officeDocument/2006/relationships/image" Target="../media/image59.png"/><Relationship Id="rId5" Type="http://schemas.openxmlformats.org/officeDocument/2006/relationships/oleObject" Target="../embeddings/oleObject37.bin"/><Relationship Id="rId6" Type="http://schemas.openxmlformats.org/officeDocument/2006/relationships/image" Target="../media/image51.emf"/><Relationship Id="rId7" Type="http://schemas.openxmlformats.org/officeDocument/2006/relationships/oleObject" Target="../embeddings/oleObject38.bin"/><Relationship Id="rId8" Type="http://schemas.openxmlformats.org/officeDocument/2006/relationships/oleObject" Target="../embeddings/oleObject39.bin"/><Relationship Id="rId9" Type="http://schemas.openxmlformats.org/officeDocument/2006/relationships/oleObject" Target="../embeddings/oleObject40.bin"/><Relationship Id="rId10" Type="http://schemas.openxmlformats.org/officeDocument/2006/relationships/image" Target="../media/image5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2.bin"/><Relationship Id="rId4" Type="http://schemas.openxmlformats.org/officeDocument/2006/relationships/image" Target="../media/image62.emf"/><Relationship Id="rId5" Type="http://schemas.openxmlformats.org/officeDocument/2006/relationships/oleObject" Target="../embeddings/oleObject43.bin"/><Relationship Id="rId6" Type="http://schemas.openxmlformats.org/officeDocument/2006/relationships/image" Target="../media/image63.emf"/><Relationship Id="rId7" Type="http://schemas.openxmlformats.org/officeDocument/2006/relationships/oleObject" Target="../embeddings/oleObject44.bin"/><Relationship Id="rId8" Type="http://schemas.openxmlformats.org/officeDocument/2006/relationships/image" Target="../media/image64.emf"/><Relationship Id="rId9" Type="http://schemas.openxmlformats.org/officeDocument/2006/relationships/image" Target="../media/image65.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1" Type="http://schemas.openxmlformats.org/officeDocument/2006/relationships/image" Target="../media/image69.emf"/><Relationship Id="rId12" Type="http://schemas.openxmlformats.org/officeDocument/2006/relationships/oleObject" Target="../embeddings/oleObject49.bin"/><Relationship Id="rId13" Type="http://schemas.openxmlformats.org/officeDocument/2006/relationships/image" Target="../media/image70.emf"/><Relationship Id="rId1" Type="http://schemas.openxmlformats.org/officeDocument/2006/relationships/vmlDrawing" Target="../drawings/vmlDrawing17.vml"/><Relationship Id="rId2" Type="http://schemas.openxmlformats.org/officeDocument/2006/relationships/slideLayout" Target="../slideLayouts/slideLayout2.xml"/><Relationship Id="rId3" Type="http://schemas.openxmlformats.org/officeDocument/2006/relationships/image" Target="../media/image71.png"/><Relationship Id="rId4" Type="http://schemas.openxmlformats.org/officeDocument/2006/relationships/oleObject" Target="../embeddings/oleObject45.bin"/><Relationship Id="rId5" Type="http://schemas.openxmlformats.org/officeDocument/2006/relationships/image" Target="../media/image66.emf"/><Relationship Id="rId6" Type="http://schemas.openxmlformats.org/officeDocument/2006/relationships/oleObject" Target="../embeddings/oleObject46.bin"/><Relationship Id="rId7" Type="http://schemas.openxmlformats.org/officeDocument/2006/relationships/image" Target="../media/image67.emf"/><Relationship Id="rId8" Type="http://schemas.openxmlformats.org/officeDocument/2006/relationships/oleObject" Target="../embeddings/oleObject47.bin"/><Relationship Id="rId9" Type="http://schemas.openxmlformats.org/officeDocument/2006/relationships/image" Target="../media/image68.emf"/><Relationship Id="rId10" Type="http://schemas.openxmlformats.org/officeDocument/2006/relationships/oleObject" Target="../embeddings/oleObject48.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75.png"/><Relationship Id="rId5" Type="http://schemas.openxmlformats.org/officeDocument/2006/relationships/oleObject" Target="../embeddings/oleObject50.bin"/><Relationship Id="rId6" Type="http://schemas.openxmlformats.org/officeDocument/2006/relationships/image" Target="../media/image72.emf"/><Relationship Id="rId7" Type="http://schemas.openxmlformats.org/officeDocument/2006/relationships/oleObject" Target="../embeddings/oleObject51.bin"/><Relationship Id="rId8" Type="http://schemas.openxmlformats.org/officeDocument/2006/relationships/image" Target="../media/image73.emf"/><Relationship Id="rId9" Type="http://schemas.openxmlformats.org/officeDocument/2006/relationships/oleObject" Target="../embeddings/oleObject52.bin"/><Relationship Id="rId10" Type="http://schemas.openxmlformats.org/officeDocument/2006/relationships/image" Target="../media/image74.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oleObject" Target="../embeddings/oleObject53.bin"/><Relationship Id="rId5" Type="http://schemas.openxmlformats.org/officeDocument/2006/relationships/image" Target="../media/image77.emf"/><Relationship Id="rId6" Type="http://schemas.openxmlformats.org/officeDocument/2006/relationships/oleObject" Target="../embeddings/oleObject54.bin"/><Relationship Id="rId7" Type="http://schemas.openxmlformats.org/officeDocument/2006/relationships/image" Target="../media/image78.emf"/><Relationship Id="rId8" Type="http://schemas.openxmlformats.org/officeDocument/2006/relationships/oleObject" Target="../embeddings/oleObject55.bin"/><Relationship Id="rId9" Type="http://schemas.openxmlformats.org/officeDocument/2006/relationships/image" Target="../media/image79.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1" Type="http://schemas.openxmlformats.org/officeDocument/2006/relationships/image" Target="../media/image83.emf"/><Relationship Id="rId12" Type="http://schemas.openxmlformats.org/officeDocument/2006/relationships/oleObject" Target="../embeddings/oleObject60.bin"/><Relationship Id="rId13" Type="http://schemas.openxmlformats.org/officeDocument/2006/relationships/image" Target="../media/image84.emf"/><Relationship Id="rId14" Type="http://schemas.openxmlformats.org/officeDocument/2006/relationships/oleObject" Target="../embeddings/oleObject61.bin"/><Relationship Id="rId15" Type="http://schemas.openxmlformats.org/officeDocument/2006/relationships/image" Target="../media/image85.emf"/><Relationship Id="rId1" Type="http://schemas.openxmlformats.org/officeDocument/2006/relationships/vmlDrawing" Target="../drawings/vmlDrawing20.vml"/><Relationship Id="rId2" Type="http://schemas.openxmlformats.org/officeDocument/2006/relationships/slideLayout" Target="../slideLayouts/slideLayout2.xml"/><Relationship Id="rId3" Type="http://schemas.openxmlformats.org/officeDocument/2006/relationships/image" Target="../media/image86.png"/><Relationship Id="rId4" Type="http://schemas.openxmlformats.org/officeDocument/2006/relationships/oleObject" Target="../embeddings/oleObject56.bin"/><Relationship Id="rId5" Type="http://schemas.openxmlformats.org/officeDocument/2006/relationships/image" Target="../media/image80.emf"/><Relationship Id="rId6" Type="http://schemas.openxmlformats.org/officeDocument/2006/relationships/oleObject" Target="../embeddings/oleObject57.bin"/><Relationship Id="rId7" Type="http://schemas.openxmlformats.org/officeDocument/2006/relationships/image" Target="../media/image81.emf"/><Relationship Id="rId8" Type="http://schemas.openxmlformats.org/officeDocument/2006/relationships/oleObject" Target="../embeddings/oleObject58.bin"/><Relationship Id="rId9" Type="http://schemas.openxmlformats.org/officeDocument/2006/relationships/image" Target="../media/image82.emf"/><Relationship Id="rId10" Type="http://schemas.openxmlformats.org/officeDocument/2006/relationships/oleObject" Target="../embeddings/oleObject59.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oleObject" Target="../embeddings/oleObject1.bin"/><Relationship Id="rId7"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7.emf"/><Relationship Id="rId5"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0.png"/><Relationship Id="rId5" Type="http://schemas.openxmlformats.org/officeDocument/2006/relationships/oleObject" Target="../embeddings/oleObject3.bin"/><Relationship Id="rId6" Type="http://schemas.openxmlformats.org/officeDocument/2006/relationships/image" Target="../media/image1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6.png"/><Relationship Id="rId5" Type="http://schemas.openxmlformats.org/officeDocument/2006/relationships/oleObject" Target="../embeddings/oleObject4.bin"/><Relationship Id="rId6" Type="http://schemas.openxmlformats.org/officeDocument/2006/relationships/image" Target="../media/image14.emf"/><Relationship Id="rId7" Type="http://schemas.openxmlformats.org/officeDocument/2006/relationships/oleObject" Target="../embeddings/oleObject5.bin"/><Relationship Id="rId8" Type="http://schemas.openxmlformats.org/officeDocument/2006/relationships/image" Target="../media/image15.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228600" y="76200"/>
            <a:ext cx="8610600" cy="914400"/>
          </a:xfrm>
        </p:spPr>
        <p:txBody>
          <a:bodyPr/>
          <a:lstStyle/>
          <a:p>
            <a:pPr eaLnBrk="1" hangingPunct="1"/>
            <a:r>
              <a:rPr lang="en-US">
                <a:latin typeface="Calibri" charset="0"/>
                <a:cs typeface="Calibri" charset="0"/>
              </a:rPr>
              <a:t>Guesstimation: </a:t>
            </a:r>
            <a:br>
              <a:rPr lang="en-US">
                <a:latin typeface="Calibri" charset="0"/>
                <a:cs typeface="Calibri" charset="0"/>
              </a:rPr>
            </a:br>
            <a:r>
              <a:rPr lang="en-US">
                <a:latin typeface="Calibri" charset="0"/>
                <a:cs typeface="Calibri" charset="0"/>
              </a:rPr>
              <a:t>approximate answers to any question</a:t>
            </a:r>
            <a:endParaRPr lang="en-US" sz="2800">
              <a:latin typeface="Calibri" charset="0"/>
              <a:cs typeface="Calibri" charset="0"/>
            </a:endParaRPr>
          </a:p>
        </p:txBody>
      </p:sp>
      <p:pic>
        <p:nvPicPr>
          <p:cNvPr id="15362" name="Picture 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74738"/>
            <a:ext cx="320040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8"/>
          <p:cNvSpPr>
            <a:spLocks noChangeArrowheads="1"/>
          </p:cNvSpPr>
          <p:nvPr/>
        </p:nvSpPr>
        <p:spPr bwMode="auto">
          <a:xfrm>
            <a:off x="0" y="6400800"/>
            <a:ext cx="228600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latin typeface="Calibri" charset="0"/>
            </a:endParaRPr>
          </a:p>
        </p:txBody>
      </p:sp>
      <p:sp>
        <p:nvSpPr>
          <p:cNvPr id="15364" name="Rectangle 7"/>
          <p:cNvSpPr>
            <a:spLocks noChangeArrowheads="1"/>
          </p:cNvSpPr>
          <p:nvPr/>
        </p:nvSpPr>
        <p:spPr bwMode="auto">
          <a:xfrm>
            <a:off x="152400" y="6324600"/>
            <a:ext cx="3132138"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600">
                <a:latin typeface="Calibri" charset="0"/>
              </a:rPr>
              <a:t>Princeton University Press, 2008</a:t>
            </a:r>
          </a:p>
        </p:txBody>
      </p:sp>
      <p:pic>
        <p:nvPicPr>
          <p:cNvPr id="1536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066800"/>
            <a:ext cx="3179763"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7"/>
          <p:cNvSpPr>
            <a:spLocks noChangeArrowheads="1"/>
          </p:cNvSpPr>
          <p:nvPr/>
        </p:nvSpPr>
        <p:spPr bwMode="auto">
          <a:xfrm>
            <a:off x="5943600" y="6324600"/>
            <a:ext cx="3132138"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600">
                <a:latin typeface="Calibri" charset="0"/>
              </a:rPr>
              <a:t>Princeton University Press, 2012</a:t>
            </a:r>
          </a:p>
        </p:txBody>
      </p:sp>
      <p:sp>
        <p:nvSpPr>
          <p:cNvPr id="15367" name="Rectangle 6"/>
          <p:cNvSpPr>
            <a:spLocks noChangeArrowheads="1"/>
          </p:cNvSpPr>
          <p:nvPr/>
        </p:nvSpPr>
        <p:spPr bwMode="auto">
          <a:xfrm>
            <a:off x="1828800" y="1074738"/>
            <a:ext cx="3505200"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atin typeface="Calibri" charset="0"/>
              </a:rPr>
              <a:t>Lawrence Weinstein</a:t>
            </a:r>
          </a:p>
          <a:p>
            <a:pPr algn="ctr"/>
            <a:r>
              <a:rPr lang="en-US">
                <a:latin typeface="Calibri" charset="0"/>
              </a:rPr>
              <a:t>Old Dominion University</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000" smtClean="0">
                <a:latin typeface="Calibri" charset="0"/>
              </a:rPr>
              <a:t>Weinstein - Fermilab - 2015</a:t>
            </a:r>
            <a:endParaRPr lang="en-US" sz="1000">
              <a:latin typeface="Calibri" charset="0"/>
            </a:endParaRPr>
          </a:p>
        </p:txBody>
      </p:sp>
      <p:sp>
        <p:nvSpPr>
          <p:cNvPr id="32770" name="Rectangle 2"/>
          <p:cNvSpPr>
            <a:spLocks noGrp="1" noChangeArrowheads="1"/>
          </p:cNvSpPr>
          <p:nvPr>
            <p:ph type="title"/>
          </p:nvPr>
        </p:nvSpPr>
        <p:spPr>
          <a:xfrm>
            <a:off x="152400" y="152400"/>
            <a:ext cx="8915400" cy="533400"/>
          </a:xfrm>
        </p:spPr>
        <p:txBody>
          <a:bodyPr/>
          <a:lstStyle/>
          <a:p>
            <a:pPr algn="l" eaLnBrk="1" hangingPunct="1"/>
            <a:r>
              <a:rPr lang="en-US">
                <a:latin typeface="Calibri" charset="0"/>
              </a:rPr>
              <a:t>Why do we drive gasoline-powered cars (2) ?</a:t>
            </a:r>
          </a:p>
        </p:txBody>
      </p:sp>
      <p:sp>
        <p:nvSpPr>
          <p:cNvPr id="37891" name="Rectangle 3"/>
          <p:cNvSpPr>
            <a:spLocks noChangeArrowheads="1"/>
          </p:cNvSpPr>
          <p:nvPr/>
        </p:nvSpPr>
        <p:spPr bwMode="auto">
          <a:xfrm>
            <a:off x="457200" y="838200"/>
            <a:ext cx="80772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defRPr/>
            </a:pPr>
            <a:r>
              <a:rPr lang="en-US" sz="3600" dirty="0">
                <a:solidFill>
                  <a:schemeClr val="tx2"/>
                </a:solidFill>
                <a:latin typeface="+mj-lt"/>
              </a:rPr>
              <a:t>Battery energy density:</a:t>
            </a:r>
          </a:p>
        </p:txBody>
      </p:sp>
      <p:sp>
        <p:nvSpPr>
          <p:cNvPr id="34826" name="Rectangle 6"/>
          <p:cNvSpPr>
            <a:spLocks noChangeArrowheads="1"/>
          </p:cNvSpPr>
          <p:nvPr/>
        </p:nvSpPr>
        <p:spPr bwMode="auto">
          <a:xfrm>
            <a:off x="381000" y="1600200"/>
            <a:ext cx="653732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dirty="0">
                <a:latin typeface="+mn-lt"/>
              </a:rPr>
              <a:t>D-Battery powered flashlight (hand torch)</a:t>
            </a:r>
          </a:p>
          <a:p>
            <a:pPr>
              <a:defRPr/>
            </a:pPr>
            <a:r>
              <a:rPr lang="en-US" dirty="0">
                <a:latin typeface="+mn-lt"/>
              </a:rPr>
              <a:t>   1 Watt &lt; power &lt; 10 W</a:t>
            </a:r>
          </a:p>
          <a:p>
            <a:pPr>
              <a:defRPr/>
            </a:pPr>
            <a:r>
              <a:rPr lang="en-US" dirty="0">
                <a:latin typeface="+mn-lt"/>
              </a:rPr>
              <a:t>   1 hour &lt; time &lt; 1 day</a:t>
            </a:r>
          </a:p>
        </p:txBody>
      </p:sp>
      <p:pic>
        <p:nvPicPr>
          <p:cNvPr id="32773" name="Picture 8"/>
          <p:cNvPicPr>
            <a:picLocks noChangeAspect="1"/>
          </p:cNvPicPr>
          <p:nvPr/>
        </p:nvPicPr>
        <p:blipFill>
          <a:blip r:embed="rId4">
            <a:alphaModFix amt="27000"/>
            <a:extLst>
              <a:ext uri="{28A0092B-C50C-407E-A947-70E740481C1C}">
                <a14:useLocalDpi xmlns:a14="http://schemas.microsoft.com/office/drawing/2010/main" val="0"/>
              </a:ext>
            </a:extLst>
          </a:blip>
          <a:srcRect/>
          <a:stretch>
            <a:fillRect/>
          </a:stretch>
        </p:blipFill>
        <p:spPr bwMode="auto">
          <a:xfrm>
            <a:off x="762000" y="838200"/>
            <a:ext cx="7620000" cy="5086350"/>
          </a:xfrm>
          <a:prstGeom prst="rect">
            <a:avLst/>
          </a:prstGeom>
          <a:noFill/>
          <a:ln>
            <a:noFill/>
          </a:ln>
          <a:extLst>
            <a:ext uri="{909E8E84-426E-40dd-AFC4-6F175D3DCCD1}">
              <a14:hiddenFill xmlns:a14="http://schemas.microsoft.com/office/drawing/2010/main">
                <a:solidFill>
                  <a:srgbClr val="FFFFFF">
                    <a:alpha val="2705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1"/>
          <p:cNvSpPr txBox="1">
            <a:spLocks noChangeArrowheads="1"/>
          </p:cNvSpPr>
          <p:nvPr/>
        </p:nvSpPr>
        <p:spPr bwMode="auto">
          <a:xfrm rot="-5400000">
            <a:off x="7091363" y="3340100"/>
            <a:ext cx="3103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Calibri" charset="0"/>
              </a:rPr>
              <a:t>Columbia Electric Mark III 1897</a:t>
            </a:r>
          </a:p>
        </p:txBody>
      </p:sp>
      <p:grpSp>
        <p:nvGrpSpPr>
          <p:cNvPr id="4" name="Group 3"/>
          <p:cNvGrpSpPr>
            <a:grpSpLocks/>
          </p:cNvGrpSpPr>
          <p:nvPr/>
        </p:nvGrpSpPr>
        <p:grpSpPr bwMode="auto">
          <a:xfrm>
            <a:off x="317500" y="2743200"/>
            <a:ext cx="6423025" cy="3586163"/>
            <a:chOff x="317487" y="2743200"/>
            <a:chExt cx="6423038" cy="3585865"/>
          </a:xfrm>
        </p:grpSpPr>
        <p:sp>
          <p:nvSpPr>
            <p:cNvPr id="32776" name="Rectangle 9"/>
            <p:cNvSpPr>
              <a:spLocks noChangeArrowheads="1"/>
            </p:cNvSpPr>
            <p:nvPr/>
          </p:nvSpPr>
          <p:spPr bwMode="auto">
            <a:xfrm>
              <a:off x="814388" y="5867400"/>
              <a:ext cx="3691335"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FF0000"/>
                  </a:solidFill>
                  <a:latin typeface="Calibri" charset="0"/>
                </a:rPr>
                <a:t>100 times less than gasoline</a:t>
              </a:r>
            </a:p>
          </p:txBody>
        </p:sp>
        <p:graphicFrame>
          <p:nvGraphicFramePr>
            <p:cNvPr id="32777" name="Object 8"/>
            <p:cNvGraphicFramePr>
              <a:graphicFrameLocks noChangeAspect="1"/>
            </p:cNvGraphicFramePr>
            <p:nvPr/>
          </p:nvGraphicFramePr>
          <p:xfrm>
            <a:off x="573088" y="3200399"/>
            <a:ext cx="6167437" cy="1482725"/>
          </p:xfrm>
          <a:graphic>
            <a:graphicData uri="http://schemas.openxmlformats.org/presentationml/2006/ole">
              <mc:AlternateContent xmlns:mc="http://schemas.openxmlformats.org/markup-compatibility/2006">
                <mc:Choice xmlns:v="urn:schemas-microsoft-com:vml" Requires="v">
                  <p:oleObj spid="_x0000_s73759" name="Equation" r:id="rId5" imgW="2908300" imgH="698500" progId="Equation.DSMT4">
                    <p:embed/>
                  </p:oleObj>
                </mc:Choice>
                <mc:Fallback>
                  <p:oleObj name="Equation" r:id="rId5" imgW="2908300" imgH="6985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088" y="3200399"/>
                          <a:ext cx="6167437"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2778" name="Object 12"/>
            <p:cNvGraphicFramePr>
              <a:graphicFrameLocks noChangeAspect="1"/>
            </p:cNvGraphicFramePr>
            <p:nvPr/>
          </p:nvGraphicFramePr>
          <p:xfrm>
            <a:off x="506413" y="5410200"/>
            <a:ext cx="5986462" cy="485775"/>
          </p:xfrm>
          <a:graphic>
            <a:graphicData uri="http://schemas.openxmlformats.org/presentationml/2006/ole">
              <mc:AlternateContent xmlns:mc="http://schemas.openxmlformats.org/markup-compatibility/2006">
                <mc:Choice xmlns:v="urn:schemas-microsoft-com:vml" Requires="v">
                  <p:oleObj spid="_x0000_s73760" name="Equation" r:id="rId7" imgW="2819400" imgH="228600" progId="Equation.DSMT4">
                    <p:embed/>
                  </p:oleObj>
                </mc:Choice>
                <mc:Fallback>
                  <p:oleObj name="Equation" r:id="rId7" imgW="281940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413" y="5410200"/>
                          <a:ext cx="5986462" cy="485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 name="TextBox 1"/>
            <p:cNvSpPr txBox="1"/>
            <p:nvPr/>
          </p:nvSpPr>
          <p:spPr>
            <a:xfrm>
              <a:off x="317487" y="2743200"/>
              <a:ext cx="2108204" cy="461925"/>
            </a:xfrm>
            <a:prstGeom prst="rect">
              <a:avLst/>
            </a:prstGeom>
            <a:noFill/>
          </p:spPr>
          <p:txBody>
            <a:bodyPr wrap="none">
              <a:spAutoFit/>
            </a:bodyPr>
            <a:lstStyle/>
            <a:p>
              <a:pPr>
                <a:defRPr/>
              </a:pPr>
              <a:r>
                <a:rPr lang="en-US" dirty="0">
                  <a:latin typeface="+mn-lt"/>
                </a:rPr>
                <a:t>Stored energy:</a:t>
              </a:r>
            </a:p>
          </p:txBody>
        </p:sp>
        <p:sp>
          <p:nvSpPr>
            <p:cNvPr id="3" name="TextBox 2"/>
            <p:cNvSpPr txBox="1"/>
            <p:nvPr/>
          </p:nvSpPr>
          <p:spPr>
            <a:xfrm>
              <a:off x="520687" y="4952816"/>
              <a:ext cx="3746508" cy="461925"/>
            </a:xfrm>
            <a:prstGeom prst="rect">
              <a:avLst/>
            </a:prstGeom>
            <a:noFill/>
          </p:spPr>
          <p:txBody>
            <a:bodyPr wrap="none">
              <a:spAutoFit/>
            </a:bodyPr>
            <a:lstStyle/>
            <a:p>
              <a:pPr>
                <a:defRPr/>
              </a:pPr>
              <a:r>
                <a:rPr lang="en-US" dirty="0">
                  <a:latin typeface="+mn-lt"/>
                  <a:sym typeface="Symbol" charset="0"/>
                </a:rPr>
                <a:t>5-10 D-batteries per kg </a:t>
              </a:r>
              <a:r>
                <a:rPr lang="en-US" dirty="0">
                  <a:latin typeface="+mn-lt"/>
                  <a:cs typeface="Wingdings" charset="0"/>
                  <a:sym typeface="Wingdings" charset="0"/>
                </a:rPr>
                <a:t></a:t>
              </a:r>
              <a:endParaRPr lang="en-US" dirty="0">
                <a:latin typeface="+mn-lt"/>
                <a:sym typeface="Symbol"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000" smtClean="0">
                <a:latin typeface="Calibri" charset="0"/>
              </a:rPr>
              <a:t>Weinstein - Fermilab - 2015</a:t>
            </a:r>
            <a:endParaRPr lang="en-US" sz="1000">
              <a:latin typeface="Calibri" charset="0"/>
            </a:endParaRPr>
          </a:p>
        </p:txBody>
      </p:sp>
      <p:sp>
        <p:nvSpPr>
          <p:cNvPr id="36866" name="Rectangle 4"/>
          <p:cNvSpPr>
            <a:spLocks noChangeArrowheads="1"/>
          </p:cNvSpPr>
          <p:nvPr/>
        </p:nvSpPr>
        <p:spPr bwMode="auto">
          <a:xfrm>
            <a:off x="152400" y="1066800"/>
            <a:ext cx="86106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defRPr/>
            </a:pPr>
            <a:r>
              <a:rPr lang="en-US" sz="3600" dirty="0">
                <a:solidFill>
                  <a:schemeClr val="tx2"/>
                </a:solidFill>
                <a:latin typeface="+mj-lt"/>
              </a:rPr>
              <a:t>Gasoline energy transfer rate:</a:t>
            </a:r>
          </a:p>
        </p:txBody>
      </p:sp>
      <p:sp>
        <p:nvSpPr>
          <p:cNvPr id="34819" name="Rectangle 9"/>
          <p:cNvSpPr>
            <a:spLocks noGrp="1" noChangeArrowheads="1"/>
          </p:cNvSpPr>
          <p:nvPr>
            <p:ph type="title"/>
          </p:nvPr>
        </p:nvSpPr>
        <p:spPr>
          <a:xfrm>
            <a:off x="152400" y="228600"/>
            <a:ext cx="8763000" cy="838200"/>
          </a:xfrm>
        </p:spPr>
        <p:txBody>
          <a:bodyPr/>
          <a:lstStyle/>
          <a:p>
            <a:pPr algn="l" eaLnBrk="1" hangingPunct="1"/>
            <a:r>
              <a:rPr lang="en-US">
                <a:latin typeface="Calibri" charset="0"/>
              </a:rPr>
              <a:t>Why do we drive gasoline-powered cars (3) ?</a:t>
            </a:r>
          </a:p>
        </p:txBody>
      </p:sp>
      <p:sp>
        <p:nvSpPr>
          <p:cNvPr id="36868" name="Rectangle 10"/>
          <p:cNvSpPr>
            <a:spLocks noChangeArrowheads="1"/>
          </p:cNvSpPr>
          <p:nvPr/>
        </p:nvSpPr>
        <p:spPr bwMode="auto">
          <a:xfrm>
            <a:off x="152400" y="2057400"/>
            <a:ext cx="4368203"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dirty="0">
                <a:latin typeface="+mn-lt"/>
              </a:rPr>
              <a:t>Fuel transferred: ~</a:t>
            </a:r>
            <a:r>
              <a:rPr lang="en-US" dirty="0" smtClean="0">
                <a:latin typeface="+mn-lt"/>
              </a:rPr>
              <a:t>10 </a:t>
            </a:r>
            <a:r>
              <a:rPr lang="en-US" dirty="0">
                <a:latin typeface="+mn-lt"/>
              </a:rPr>
              <a:t>gal = </a:t>
            </a:r>
            <a:r>
              <a:rPr lang="en-US" dirty="0" smtClean="0">
                <a:latin typeface="+mn-lt"/>
              </a:rPr>
              <a:t>40 </a:t>
            </a:r>
            <a:r>
              <a:rPr lang="en-US" dirty="0">
                <a:latin typeface="+mn-lt"/>
              </a:rPr>
              <a:t>L</a:t>
            </a:r>
          </a:p>
          <a:p>
            <a:pPr>
              <a:defRPr/>
            </a:pPr>
            <a:r>
              <a:rPr lang="en-US" dirty="0">
                <a:latin typeface="+mn-lt"/>
              </a:rPr>
              <a:t>Time: 10 s &lt; </a:t>
            </a:r>
            <a:r>
              <a:rPr lang="en-US" i="1" dirty="0">
                <a:latin typeface="+mn-lt"/>
              </a:rPr>
              <a:t>t</a:t>
            </a:r>
            <a:r>
              <a:rPr lang="en-US" dirty="0">
                <a:latin typeface="+mn-lt"/>
              </a:rPr>
              <a:t> &lt;  10</a:t>
            </a:r>
            <a:r>
              <a:rPr lang="en-US" baseline="30000" dirty="0">
                <a:latin typeface="+mn-lt"/>
              </a:rPr>
              <a:t>3</a:t>
            </a:r>
            <a:r>
              <a:rPr lang="en-US" dirty="0">
                <a:latin typeface="+mn-lt"/>
              </a:rPr>
              <a:t> s</a:t>
            </a:r>
          </a:p>
        </p:txBody>
      </p:sp>
      <p:graphicFrame>
        <p:nvGraphicFramePr>
          <p:cNvPr id="34821" name="Object 11"/>
          <p:cNvGraphicFramePr>
            <a:graphicFrameLocks noChangeAspect="1"/>
          </p:cNvGraphicFramePr>
          <p:nvPr>
            <p:extLst>
              <p:ext uri="{D42A27DB-BD31-4B8C-83A1-F6EECF244321}">
                <p14:modId xmlns:p14="http://schemas.microsoft.com/office/powerpoint/2010/main" val="3941347446"/>
              </p:ext>
            </p:extLst>
          </p:nvPr>
        </p:nvGraphicFramePr>
        <p:xfrm>
          <a:off x="712788" y="3276600"/>
          <a:ext cx="4460875" cy="1343025"/>
        </p:xfrm>
        <a:graphic>
          <a:graphicData uri="http://schemas.openxmlformats.org/presentationml/2006/ole">
            <mc:AlternateContent xmlns:mc="http://schemas.openxmlformats.org/markup-compatibility/2006">
              <mc:Choice xmlns:v="urn:schemas-microsoft-com:vml" Requires="v">
                <p:oleObj spid="_x0000_s75793" name="Equation" r:id="rId4" imgW="2108200" imgH="635000" progId="Equation.DSMT4">
                  <p:embed/>
                </p:oleObj>
              </mc:Choice>
              <mc:Fallback>
                <p:oleObj name="Equation" r:id="rId4" imgW="2108200" imgH="635000" progId="Equation.DSMT4">
                  <p:embed/>
                  <p:pic>
                    <p:nvPicPr>
                      <p:cNvPr id="0" name=""/>
                      <p:cNvPicPr>
                        <a:picLocks noChangeAspect="1" noChangeArrowheads="1"/>
                      </p:cNvPicPr>
                      <p:nvPr/>
                    </p:nvPicPr>
                    <p:blipFill>
                      <a:blip r:embed="rId5"/>
                      <a:srcRect/>
                      <a:stretch>
                        <a:fillRect/>
                      </a:stretch>
                    </p:blipFill>
                    <p:spPr bwMode="auto">
                      <a:xfrm>
                        <a:off x="712788" y="3276600"/>
                        <a:ext cx="446087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4822" name="Rectangle 12"/>
          <p:cNvSpPr>
            <a:spLocks noChangeArrowheads="1"/>
          </p:cNvSpPr>
          <p:nvPr/>
        </p:nvSpPr>
        <p:spPr bwMode="auto">
          <a:xfrm>
            <a:off x="533400" y="5334000"/>
            <a:ext cx="298450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FF0000"/>
                </a:solidFill>
                <a:latin typeface="Calibri" charset="0"/>
              </a:rPr>
              <a:t>That is 10 MegaWatts!</a:t>
            </a:r>
          </a:p>
        </p:txBody>
      </p:sp>
      <p:pic>
        <p:nvPicPr>
          <p:cNvPr id="34823" name="Picture 1"/>
          <p:cNvPicPr>
            <a:picLocks noChangeAspect="1"/>
          </p:cNvPicPr>
          <p:nvPr/>
        </p:nvPicPr>
        <p:blipFill>
          <a:blip r:embed="rId6">
            <a:alphaModFix amt="25000"/>
            <a:extLst>
              <a:ext uri="{28A0092B-C50C-407E-A947-70E740481C1C}">
                <a14:useLocalDpi xmlns:a14="http://schemas.microsoft.com/office/drawing/2010/main" val="0"/>
              </a:ext>
            </a:extLst>
          </a:blip>
          <a:srcRect/>
          <a:stretch>
            <a:fillRect/>
          </a:stretch>
        </p:blipFill>
        <p:spPr bwMode="auto">
          <a:xfrm>
            <a:off x="5326063" y="2209800"/>
            <a:ext cx="3810000" cy="3810000"/>
          </a:xfrm>
          <a:prstGeom prst="rect">
            <a:avLst/>
          </a:prstGeom>
          <a:noFill/>
          <a:ln>
            <a:noFill/>
          </a:ln>
          <a:extLst>
            <a:ext uri="{909E8E84-426E-40dd-AFC4-6F175D3DCCD1}">
              <a14:hiddenFill xmlns:a14="http://schemas.microsoft.com/office/drawing/2010/main">
                <a:solidFill>
                  <a:srgbClr val="FFFFFF">
                    <a:alpha val="2509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1"/>
          <p:cNvSpPr txBox="1">
            <a:spLocks noChangeArrowheads="1"/>
          </p:cNvSpPr>
          <p:nvPr/>
        </p:nvSpPr>
        <p:spPr bwMode="auto">
          <a:xfrm>
            <a:off x="2286000" y="5791200"/>
            <a:ext cx="4943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dirty="0" smtClean="0">
                <a:latin typeface="+mn-lt"/>
              </a:rPr>
              <a:t>Home power cords only carry 10</a:t>
            </a:r>
            <a:r>
              <a:rPr lang="en-US" baseline="30000" dirty="0" smtClean="0">
                <a:latin typeface="+mn-lt"/>
              </a:rPr>
              <a:t>3</a:t>
            </a:r>
            <a:r>
              <a:rPr lang="en-US" dirty="0" smtClean="0">
                <a:latin typeface="+mn-lt"/>
              </a:rPr>
              <a:t> W</a:t>
            </a:r>
          </a:p>
          <a:p>
            <a:pPr>
              <a:defRPr/>
            </a:pPr>
            <a:r>
              <a:rPr lang="en-US" dirty="0" smtClean="0">
                <a:latin typeface="+mn-lt"/>
              </a:rPr>
              <a:t>We’ll need a </a:t>
            </a:r>
            <a:r>
              <a:rPr lang="en-US" b="1" dirty="0" smtClean="0">
                <a:latin typeface="+mn-lt"/>
              </a:rPr>
              <a:t>very</a:t>
            </a:r>
            <a:r>
              <a:rPr lang="en-US" dirty="0" smtClean="0">
                <a:latin typeface="+mn-lt"/>
              </a:rPr>
              <a:t> thick power cord!</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685800"/>
          </a:xfrm>
        </p:spPr>
        <p:txBody>
          <a:bodyPr/>
          <a:lstStyle/>
          <a:p>
            <a:pPr>
              <a:defRPr/>
            </a:pPr>
            <a:r>
              <a:rPr lang="en-US" sz="4000" dirty="0" smtClean="0">
                <a:latin typeface="+mj-lt"/>
                <a:ea typeface="+mj-ea"/>
                <a:cs typeface="+mj-cs"/>
              </a:rPr>
              <a:t>Can we grow our gasoline?</a:t>
            </a:r>
            <a:endParaRPr lang="en-US" sz="4000" dirty="0">
              <a:latin typeface="+mj-lt"/>
              <a:ea typeface="+mj-ea"/>
              <a:cs typeface="+mj-cs"/>
            </a:endParaRPr>
          </a:p>
        </p:txBody>
      </p:sp>
      <p:sp>
        <p:nvSpPr>
          <p:cNvPr id="35842"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smtClean="0">
                <a:latin typeface="Calibri" charset="0"/>
              </a:rPr>
              <a:t>Weinstein - Fermilab - 2015</a:t>
            </a:r>
            <a:endParaRPr lang="en-US" sz="1000">
              <a:latin typeface="Calibri" charset="0"/>
            </a:endParaRPr>
          </a:p>
        </p:txBody>
      </p:sp>
      <p:sp>
        <p:nvSpPr>
          <p:cNvPr id="35843" name="TextBox 4"/>
          <p:cNvSpPr txBox="1">
            <a:spLocks noChangeArrowheads="1"/>
          </p:cNvSpPr>
          <p:nvPr/>
        </p:nvSpPr>
        <p:spPr bwMode="auto">
          <a:xfrm>
            <a:off x="381000" y="838200"/>
            <a:ext cx="8532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How much cropland would we need to grow corn for ethanol?</a:t>
            </a:r>
          </a:p>
        </p:txBody>
      </p:sp>
      <p:sp>
        <p:nvSpPr>
          <p:cNvPr id="6" name="TextBox 5"/>
          <p:cNvSpPr txBox="1"/>
          <p:nvPr/>
        </p:nvSpPr>
        <p:spPr>
          <a:xfrm>
            <a:off x="304800" y="1447800"/>
            <a:ext cx="5472113" cy="830263"/>
          </a:xfrm>
          <a:prstGeom prst="rect">
            <a:avLst/>
          </a:prstGeom>
          <a:noFill/>
        </p:spPr>
        <p:txBody>
          <a:bodyPr wrap="none">
            <a:spAutoFit/>
          </a:bodyPr>
          <a:lstStyle/>
          <a:p>
            <a:pPr>
              <a:defRPr/>
            </a:pPr>
            <a:r>
              <a:rPr lang="en-US" dirty="0">
                <a:latin typeface="+mn-lt"/>
              </a:rPr>
              <a:t>How much energy do we each consume?</a:t>
            </a:r>
          </a:p>
          <a:p>
            <a:pPr>
              <a:defRPr/>
            </a:pPr>
            <a:r>
              <a:rPr lang="en-US" dirty="0">
                <a:latin typeface="+mn-lt"/>
              </a:rPr>
              <a:t>How much energy do our cars consume?</a:t>
            </a:r>
          </a:p>
        </p:txBody>
      </p:sp>
      <p:grpSp>
        <p:nvGrpSpPr>
          <p:cNvPr id="11" name="Group 10"/>
          <p:cNvGrpSpPr>
            <a:grpSpLocks/>
          </p:cNvGrpSpPr>
          <p:nvPr/>
        </p:nvGrpSpPr>
        <p:grpSpPr bwMode="auto">
          <a:xfrm>
            <a:off x="304800" y="3697288"/>
            <a:ext cx="7443788" cy="950912"/>
            <a:chOff x="304800" y="3696913"/>
            <a:chExt cx="7443063" cy="951287"/>
          </a:xfrm>
        </p:grpSpPr>
        <p:sp>
          <p:nvSpPr>
            <p:cNvPr id="9" name="TextBox 8"/>
            <p:cNvSpPr txBox="1"/>
            <p:nvPr/>
          </p:nvSpPr>
          <p:spPr>
            <a:xfrm>
              <a:off x="304800" y="3696913"/>
              <a:ext cx="7443063" cy="462144"/>
            </a:xfrm>
            <a:prstGeom prst="rect">
              <a:avLst/>
            </a:prstGeom>
            <a:noFill/>
          </p:spPr>
          <p:txBody>
            <a:bodyPr wrap="none">
              <a:spAutoFit/>
            </a:bodyPr>
            <a:lstStyle/>
            <a:p>
              <a:pPr>
                <a:defRPr/>
              </a:pPr>
              <a:r>
                <a:rPr lang="en-US" dirty="0">
                  <a:latin typeface="+mn-lt"/>
                </a:rPr>
                <a:t>Our car consumes 1 to 2 gallons (4 to 8 L) of gas per day</a:t>
              </a:r>
            </a:p>
          </p:txBody>
        </p:sp>
        <p:graphicFrame>
          <p:nvGraphicFramePr>
            <p:cNvPr id="35856" name="Object 9"/>
            <p:cNvGraphicFramePr>
              <a:graphicFrameLocks noChangeAspect="1"/>
            </p:cNvGraphicFramePr>
            <p:nvPr/>
          </p:nvGraphicFramePr>
          <p:xfrm>
            <a:off x="1295400" y="4191000"/>
            <a:ext cx="3759200" cy="457200"/>
          </p:xfrm>
          <a:graphic>
            <a:graphicData uri="http://schemas.openxmlformats.org/presentationml/2006/ole">
              <mc:AlternateContent xmlns:mc="http://schemas.openxmlformats.org/markup-compatibility/2006">
                <mc:Choice xmlns:v="urn:schemas-microsoft-com:vml" Requires="v">
                  <p:oleObj spid="_x0000_s35923" name="Equation" r:id="rId3" imgW="1879600" imgH="228600" progId="Equation.DSMT4">
                    <p:embed/>
                  </p:oleObj>
                </mc:Choice>
                <mc:Fallback>
                  <p:oleObj name="Equation" r:id="rId3" imgW="1879600" imgH="228600" progId="Equation.DSMT4">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191000"/>
                          <a:ext cx="375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6" name="Group 15"/>
          <p:cNvGrpSpPr>
            <a:grpSpLocks/>
          </p:cNvGrpSpPr>
          <p:nvPr/>
        </p:nvGrpSpPr>
        <p:grpSpPr bwMode="auto">
          <a:xfrm>
            <a:off x="454025" y="5024438"/>
            <a:ext cx="8451850" cy="1277937"/>
            <a:chOff x="453585" y="5023719"/>
            <a:chExt cx="8452254" cy="1278161"/>
          </a:xfrm>
        </p:grpSpPr>
        <p:sp>
          <p:nvSpPr>
            <p:cNvPr id="13" name="TextBox 12"/>
            <p:cNvSpPr txBox="1"/>
            <p:nvPr/>
          </p:nvSpPr>
          <p:spPr>
            <a:xfrm>
              <a:off x="453585" y="5023719"/>
              <a:ext cx="8452254" cy="462043"/>
            </a:xfrm>
            <a:prstGeom prst="rect">
              <a:avLst/>
            </a:prstGeom>
            <a:noFill/>
          </p:spPr>
          <p:txBody>
            <a:bodyPr wrap="none">
              <a:spAutoFit/>
            </a:bodyPr>
            <a:lstStyle/>
            <a:p>
              <a:pPr>
                <a:defRPr/>
              </a:pPr>
              <a:r>
                <a:rPr lang="en-US" dirty="0">
                  <a:latin typeface="+mn-lt"/>
                </a:rPr>
                <a:t>We would need </a:t>
              </a:r>
              <a:r>
                <a:rPr lang="en-US" dirty="0">
                  <a:solidFill>
                    <a:srgbClr val="FF0000"/>
                  </a:solidFill>
                  <a:latin typeface="+mn-lt"/>
                </a:rPr>
                <a:t>20 times </a:t>
              </a:r>
              <a:r>
                <a:rPr lang="en-US" dirty="0">
                  <a:latin typeface="+mn-lt"/>
                </a:rPr>
                <a:t>more cropland to grow all our ethanol.</a:t>
              </a:r>
            </a:p>
          </p:txBody>
        </p:sp>
        <p:sp>
          <p:nvSpPr>
            <p:cNvPr id="35854" name="TextBox 13"/>
            <p:cNvSpPr txBox="1">
              <a:spLocks noChangeArrowheads="1"/>
            </p:cNvSpPr>
            <p:nvPr/>
          </p:nvSpPr>
          <p:spPr bwMode="auto">
            <a:xfrm>
              <a:off x="1485492" y="5840215"/>
              <a:ext cx="5299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rPr>
                <a:t>Why are we burning food in our cars?</a:t>
              </a:r>
            </a:p>
          </p:txBody>
        </p:sp>
      </p:grpSp>
      <p:grpSp>
        <p:nvGrpSpPr>
          <p:cNvPr id="4" name="Group 3"/>
          <p:cNvGrpSpPr>
            <a:grpSpLocks/>
          </p:cNvGrpSpPr>
          <p:nvPr/>
        </p:nvGrpSpPr>
        <p:grpSpPr bwMode="auto">
          <a:xfrm>
            <a:off x="339725" y="2517775"/>
            <a:ext cx="8018463" cy="911225"/>
            <a:chOff x="339725" y="2517775"/>
            <a:chExt cx="8017765" cy="911225"/>
          </a:xfrm>
        </p:grpSpPr>
        <p:grpSp>
          <p:nvGrpSpPr>
            <p:cNvPr id="35849" name="Group 11"/>
            <p:cNvGrpSpPr>
              <a:grpSpLocks/>
            </p:cNvGrpSpPr>
            <p:nvPr/>
          </p:nvGrpSpPr>
          <p:grpSpPr bwMode="auto">
            <a:xfrm>
              <a:off x="339725" y="2517775"/>
              <a:ext cx="5495925" cy="911225"/>
              <a:chOff x="340189" y="2517530"/>
              <a:chExt cx="5495615" cy="911470"/>
            </a:xfrm>
          </p:grpSpPr>
          <p:sp>
            <p:nvSpPr>
              <p:cNvPr id="7" name="TextBox 6"/>
              <p:cNvSpPr txBox="1"/>
              <p:nvPr/>
            </p:nvSpPr>
            <p:spPr>
              <a:xfrm>
                <a:off x="340189" y="2517530"/>
                <a:ext cx="5495137" cy="462087"/>
              </a:xfrm>
              <a:prstGeom prst="rect">
                <a:avLst/>
              </a:prstGeom>
              <a:noFill/>
            </p:spPr>
            <p:txBody>
              <a:bodyPr wrap="none">
                <a:spAutoFit/>
              </a:bodyPr>
              <a:lstStyle/>
              <a:p>
                <a:pPr>
                  <a:defRPr/>
                </a:pPr>
                <a:r>
                  <a:rPr lang="en-US" dirty="0">
                    <a:latin typeface="+mn-lt"/>
                  </a:rPr>
                  <a:t>We each consume 2500 Calories per day.</a:t>
                </a:r>
              </a:p>
            </p:txBody>
          </p:sp>
          <p:graphicFrame>
            <p:nvGraphicFramePr>
              <p:cNvPr id="35852" name="Object 7"/>
              <p:cNvGraphicFramePr>
                <a:graphicFrameLocks noChangeAspect="1"/>
              </p:cNvGraphicFramePr>
              <p:nvPr/>
            </p:nvGraphicFramePr>
            <p:xfrm>
              <a:off x="1295400" y="3048000"/>
              <a:ext cx="4165600" cy="381000"/>
            </p:xfrm>
            <a:graphic>
              <a:graphicData uri="http://schemas.openxmlformats.org/presentationml/2006/ole">
                <mc:AlternateContent xmlns:mc="http://schemas.openxmlformats.org/markup-compatibility/2006">
                  <mc:Choice xmlns:v="urn:schemas-microsoft-com:vml" Requires="v">
                    <p:oleObj spid="_x0000_s35924" name="Equation" r:id="rId5" imgW="2082800" imgH="190500" progId="Equation.DSMT4">
                      <p:embed/>
                    </p:oleObj>
                  </mc:Choice>
                  <mc:Fallback>
                    <p:oleObj name="Equation" r:id="rId5" imgW="2082800" imgH="19050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048000"/>
                            <a:ext cx="4165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35850" name="Object 2"/>
            <p:cNvGraphicFramePr>
              <a:graphicFrameLocks noChangeAspect="1"/>
            </p:cNvGraphicFramePr>
            <p:nvPr/>
          </p:nvGraphicFramePr>
          <p:xfrm>
            <a:off x="5791201" y="2577465"/>
            <a:ext cx="2566289" cy="318135"/>
          </p:xfrm>
          <a:graphic>
            <a:graphicData uri="http://schemas.openxmlformats.org/presentationml/2006/ole">
              <mc:AlternateContent xmlns:mc="http://schemas.openxmlformats.org/markup-compatibility/2006">
                <mc:Choice xmlns:v="urn:schemas-microsoft-com:vml" Requires="v">
                  <p:oleObj spid="_x0000_s35925" name="Equation" r:id="rId7" imgW="1536700" imgH="190500" progId="Equation.DSMT4">
                    <p:embed/>
                  </p:oleObj>
                </mc:Choice>
                <mc:Fallback>
                  <p:oleObj name="Equation" r:id="rId7" imgW="1536700" imgH="190500" progId="Equation.DSMT4">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1" y="2577465"/>
                          <a:ext cx="2566289" cy="31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15" name="Picture 14" descr="EthanolRamirez.gif"/>
          <p:cNvPicPr>
            <a:picLocks noChangeAspect="1"/>
          </p:cNvPicPr>
          <p:nvPr/>
        </p:nvPicPr>
        <p:blipFill>
          <a:blip r:embed="rId9">
            <a:extLst>
              <a:ext uri="{28A0092B-C50C-407E-A947-70E740481C1C}">
                <a14:useLocalDpi xmlns:a14="http://schemas.microsoft.com/office/drawing/2010/main" val="0"/>
              </a:ext>
            </a:extLst>
          </a:blip>
          <a:srcRect l="1413" t="1584" r="1323" b="3008"/>
          <a:stretch>
            <a:fillRect/>
          </a:stretch>
        </p:blipFill>
        <p:spPr bwMode="auto">
          <a:xfrm>
            <a:off x="371475" y="747713"/>
            <a:ext cx="8467725"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4">
            <a:alphaModFix amt="25000"/>
            <a:extLst>
              <a:ext uri="{28A0092B-C50C-407E-A947-70E740481C1C}">
                <a14:useLocalDpi xmlns:a14="http://schemas.microsoft.com/office/drawing/2010/main" val="0"/>
              </a:ext>
            </a:extLst>
          </a:blip>
          <a:srcRect/>
          <a:stretch>
            <a:fillRect/>
          </a:stretch>
        </p:blipFill>
        <p:spPr bwMode="auto">
          <a:xfrm>
            <a:off x="304800" y="762000"/>
            <a:ext cx="8572500" cy="5711825"/>
          </a:xfrm>
          <a:prstGeom prst="rect">
            <a:avLst/>
          </a:prstGeom>
          <a:noFill/>
          <a:ln>
            <a:noFill/>
          </a:ln>
          <a:extLst>
            <a:ext uri="{909E8E84-426E-40dd-AFC4-6F175D3DCCD1}">
              <a14:hiddenFill xmlns:a14="http://schemas.microsoft.com/office/drawing/2010/main">
                <a:solidFill>
                  <a:srgbClr val="FFFFFF">
                    <a:alpha val="2509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000" smtClean="0">
                <a:latin typeface="Calibri" charset="0"/>
              </a:rPr>
              <a:t>Weinstein - Fermilab - 2015</a:t>
            </a:r>
            <a:endParaRPr lang="en-US" sz="1000">
              <a:latin typeface="Calibri" charset="0"/>
            </a:endParaRPr>
          </a:p>
        </p:txBody>
      </p:sp>
      <p:sp>
        <p:nvSpPr>
          <p:cNvPr id="28675" name="Rectangle 2"/>
          <p:cNvSpPr>
            <a:spLocks noGrp="1" noChangeArrowheads="1"/>
          </p:cNvSpPr>
          <p:nvPr>
            <p:ph type="title"/>
          </p:nvPr>
        </p:nvSpPr>
        <p:spPr>
          <a:xfrm>
            <a:off x="0" y="0"/>
            <a:ext cx="9144000" cy="838200"/>
          </a:xfrm>
        </p:spPr>
        <p:txBody>
          <a:bodyPr/>
          <a:lstStyle/>
          <a:p>
            <a:pPr algn="l" eaLnBrk="1" hangingPunct="1"/>
            <a:r>
              <a:rPr lang="en-US">
                <a:latin typeface="Calibri" charset="0"/>
              </a:rPr>
              <a:t>How much trash does the US generate yearly?</a:t>
            </a:r>
          </a:p>
        </p:txBody>
      </p:sp>
      <p:sp>
        <p:nvSpPr>
          <p:cNvPr id="5124" name="Rectangle 4"/>
          <p:cNvSpPr>
            <a:spLocks noChangeArrowheads="1"/>
          </p:cNvSpPr>
          <p:nvPr/>
        </p:nvSpPr>
        <p:spPr bwMode="auto">
          <a:xfrm>
            <a:off x="304800" y="2849563"/>
            <a:ext cx="8686800" cy="64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600" dirty="0">
                <a:latin typeface="+mj-lt"/>
              </a:rPr>
              <a:t>Landfill space needed for a century’</a:t>
            </a:r>
            <a:r>
              <a:rPr lang="en-US" altLang="ja-JP" sz="3600" dirty="0">
                <a:latin typeface="+mj-lt"/>
              </a:rPr>
              <a:t>s trash?</a:t>
            </a:r>
            <a:endParaRPr lang="en-US" sz="3600" dirty="0">
              <a:latin typeface="+mj-lt"/>
            </a:endParaRPr>
          </a:p>
        </p:txBody>
      </p:sp>
      <p:sp>
        <p:nvSpPr>
          <p:cNvPr id="5125" name="Rectangle 5"/>
          <p:cNvSpPr>
            <a:spLocks noChangeArrowheads="1"/>
          </p:cNvSpPr>
          <p:nvPr/>
        </p:nvSpPr>
        <p:spPr bwMode="auto">
          <a:xfrm>
            <a:off x="381000" y="1143000"/>
            <a:ext cx="8123238" cy="157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dirty="0">
                <a:latin typeface="+mn-lt"/>
              </a:rPr>
              <a:t>1 &lt; trash &lt; 100 pounds per person per week</a:t>
            </a:r>
          </a:p>
          <a:p>
            <a:pPr>
              <a:defRPr/>
            </a:pPr>
            <a:r>
              <a:rPr lang="en-US" dirty="0">
                <a:cs typeface="Wingdings" charset="0"/>
                <a:sym typeface="Wingdings" charset="0"/>
              </a:rPr>
              <a:t>	 </a:t>
            </a:r>
            <a:r>
              <a:rPr lang="en-US" dirty="0">
                <a:latin typeface="+mn-lt"/>
              </a:rPr>
              <a:t>500 </a:t>
            </a:r>
            <a:r>
              <a:rPr lang="en-US" dirty="0" err="1">
                <a:latin typeface="+mn-lt"/>
              </a:rPr>
              <a:t>lbs</a:t>
            </a:r>
            <a:r>
              <a:rPr lang="en-US" dirty="0">
                <a:latin typeface="+mn-lt"/>
              </a:rPr>
              <a:t> / person - year</a:t>
            </a:r>
          </a:p>
          <a:p>
            <a:pPr>
              <a:defRPr/>
            </a:pPr>
            <a:r>
              <a:rPr lang="en-US" dirty="0">
                <a:latin typeface="+mn-lt"/>
              </a:rPr>
              <a:t>Double it to include businesses </a:t>
            </a:r>
            <a:r>
              <a:rPr lang="en-US" dirty="0">
                <a:latin typeface="+mn-lt"/>
                <a:cs typeface="Wingdings" charset="0"/>
                <a:sym typeface="Wingdings" charset="0"/>
              </a:rPr>
              <a:t></a:t>
            </a:r>
            <a:r>
              <a:rPr lang="en-US" dirty="0">
                <a:latin typeface="+mn-lt"/>
                <a:sym typeface="Symbol" charset="0"/>
              </a:rPr>
              <a:t> 1000 </a:t>
            </a:r>
            <a:r>
              <a:rPr lang="en-US" dirty="0" err="1">
                <a:latin typeface="+mn-lt"/>
                <a:sym typeface="Symbol" charset="0"/>
              </a:rPr>
              <a:t>lbs</a:t>
            </a:r>
            <a:r>
              <a:rPr lang="en-US" dirty="0">
                <a:latin typeface="+mn-lt"/>
                <a:sym typeface="Symbol" charset="0"/>
              </a:rPr>
              <a:t> / person - year</a:t>
            </a:r>
          </a:p>
          <a:p>
            <a:pPr>
              <a:defRPr/>
            </a:pPr>
            <a:r>
              <a:rPr lang="en-US" dirty="0">
                <a:latin typeface="+mn-lt"/>
                <a:sym typeface="Symbol" charset="0"/>
              </a:rPr>
              <a:t>(1/2 ton / person-year) × (3×10</a:t>
            </a:r>
            <a:r>
              <a:rPr lang="en-US" baseline="30000" dirty="0">
                <a:latin typeface="+mn-lt"/>
                <a:sym typeface="Symbol" charset="0"/>
              </a:rPr>
              <a:t>8 </a:t>
            </a:r>
            <a:r>
              <a:rPr lang="en-US" dirty="0">
                <a:latin typeface="+mn-lt"/>
                <a:sym typeface="Symbol" charset="0"/>
              </a:rPr>
              <a:t>people) = </a:t>
            </a:r>
            <a:r>
              <a:rPr lang="en-US" dirty="0">
                <a:solidFill>
                  <a:srgbClr val="0000FF"/>
                </a:solidFill>
                <a:latin typeface="+mn-lt"/>
                <a:sym typeface="Symbol" charset="0"/>
              </a:rPr>
              <a:t>2×10</a:t>
            </a:r>
            <a:r>
              <a:rPr lang="en-US" baseline="30000" dirty="0">
                <a:solidFill>
                  <a:srgbClr val="0000FF"/>
                </a:solidFill>
                <a:latin typeface="+mn-lt"/>
                <a:sym typeface="Symbol" charset="0"/>
              </a:rPr>
              <a:t>8</a:t>
            </a:r>
            <a:r>
              <a:rPr lang="en-US" dirty="0">
                <a:solidFill>
                  <a:srgbClr val="0000FF"/>
                </a:solidFill>
                <a:latin typeface="+mn-lt"/>
                <a:sym typeface="Symbol" charset="0"/>
              </a:rPr>
              <a:t> tons/year</a:t>
            </a:r>
          </a:p>
        </p:txBody>
      </p:sp>
      <p:sp>
        <p:nvSpPr>
          <p:cNvPr id="28678" name="Rectangle 9"/>
          <p:cNvSpPr>
            <a:spLocks noChangeArrowheads="1"/>
          </p:cNvSpPr>
          <p:nvPr/>
        </p:nvSpPr>
        <p:spPr bwMode="auto">
          <a:xfrm>
            <a:off x="6781800" y="4419600"/>
            <a:ext cx="1066800" cy="5334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latin typeface="Calibri" charset="0"/>
            </a:endParaRPr>
          </a:p>
        </p:txBody>
      </p:sp>
      <p:grpSp>
        <p:nvGrpSpPr>
          <p:cNvPr id="6" name="Group 5"/>
          <p:cNvGrpSpPr>
            <a:grpSpLocks/>
          </p:cNvGrpSpPr>
          <p:nvPr/>
        </p:nvGrpSpPr>
        <p:grpSpPr bwMode="auto">
          <a:xfrm>
            <a:off x="457200" y="3581400"/>
            <a:ext cx="8382000" cy="2976563"/>
            <a:chOff x="457200" y="3581400"/>
            <a:chExt cx="8382000" cy="2976563"/>
          </a:xfrm>
        </p:grpSpPr>
        <p:grpSp>
          <p:nvGrpSpPr>
            <p:cNvPr id="28682" name="Group 4"/>
            <p:cNvGrpSpPr>
              <a:grpSpLocks/>
            </p:cNvGrpSpPr>
            <p:nvPr/>
          </p:nvGrpSpPr>
          <p:grpSpPr bwMode="auto">
            <a:xfrm>
              <a:off x="457200" y="3581400"/>
              <a:ext cx="8382000" cy="2976563"/>
              <a:chOff x="457200" y="3581400"/>
              <a:chExt cx="8382000" cy="2976563"/>
            </a:xfrm>
          </p:grpSpPr>
          <p:grpSp>
            <p:nvGrpSpPr>
              <p:cNvPr id="28684" name="Group 1"/>
              <p:cNvGrpSpPr>
                <a:grpSpLocks/>
              </p:cNvGrpSpPr>
              <p:nvPr/>
            </p:nvGrpSpPr>
            <p:grpSpPr bwMode="auto">
              <a:xfrm>
                <a:off x="457200" y="4648200"/>
                <a:ext cx="8382000" cy="1909763"/>
                <a:chOff x="457200" y="4648200"/>
                <a:chExt cx="8382000" cy="1909763"/>
              </a:xfrm>
            </p:grpSpPr>
            <p:sp>
              <p:nvSpPr>
                <p:cNvPr id="5127" name="Rectangle 7"/>
                <p:cNvSpPr>
                  <a:spLocks noChangeArrowheads="1"/>
                </p:cNvSpPr>
                <p:nvPr/>
              </p:nvSpPr>
              <p:spPr bwMode="auto">
                <a:xfrm>
                  <a:off x="457200" y="4648200"/>
                  <a:ext cx="8382000" cy="157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dirty="0">
                      <a:latin typeface="+mn-lt"/>
                      <a:sym typeface="Symbol" charset="0"/>
                    </a:rPr>
                    <a:t>  </a:t>
                  </a:r>
                </a:p>
                <a:p>
                  <a:pPr>
                    <a:defRPr/>
                  </a:pPr>
                  <a:endParaRPr lang="en-US" dirty="0">
                    <a:latin typeface="+mn-lt"/>
                    <a:sym typeface="Symbol" charset="0"/>
                  </a:endParaRPr>
                </a:p>
                <a:p>
                  <a:pPr>
                    <a:defRPr/>
                  </a:pPr>
                  <a:r>
                    <a:rPr lang="en-US" dirty="0">
                      <a:latin typeface="+mn-lt"/>
                      <a:sym typeface="Symbol" charset="0"/>
                    </a:rPr>
                    <a:t>That is Virginia Beach or Los Angeles or 10</a:t>
                  </a:r>
                  <a:r>
                    <a:rPr lang="en-US" baseline="30000" dirty="0">
                      <a:latin typeface="+mn-lt"/>
                      <a:sym typeface="Symbol" charset="0"/>
                    </a:rPr>
                    <a:t>-4</a:t>
                  </a:r>
                  <a:r>
                    <a:rPr lang="en-US" dirty="0">
                      <a:latin typeface="+mn-lt"/>
                      <a:sym typeface="Symbol" charset="0"/>
                    </a:rPr>
                    <a:t> of the total area of the US </a:t>
                  </a:r>
                </a:p>
              </p:txBody>
            </p:sp>
            <p:sp>
              <p:nvSpPr>
                <p:cNvPr id="28687" name="Text Box 10"/>
                <p:cNvSpPr txBox="1">
                  <a:spLocks noChangeArrowheads="1"/>
                </p:cNvSpPr>
                <p:nvPr/>
              </p:nvSpPr>
              <p:spPr bwMode="auto">
                <a:xfrm>
                  <a:off x="1981200" y="6096000"/>
                  <a:ext cx="4141788" cy="46196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0000"/>
                      </a:solidFill>
                      <a:latin typeface="Calibri" charset="0"/>
                    </a:rPr>
                    <a:t>Landfill space is not a problem.</a:t>
                  </a:r>
                </a:p>
              </p:txBody>
            </p:sp>
          </p:grpSp>
          <p:graphicFrame>
            <p:nvGraphicFramePr>
              <p:cNvPr id="28685" name="Object 11"/>
              <p:cNvGraphicFramePr>
                <a:graphicFrameLocks noChangeAspect="1"/>
              </p:cNvGraphicFramePr>
              <p:nvPr/>
            </p:nvGraphicFramePr>
            <p:xfrm>
              <a:off x="738188" y="3581400"/>
              <a:ext cx="4984750" cy="884238"/>
            </p:xfrm>
            <a:graphic>
              <a:graphicData uri="http://schemas.openxmlformats.org/presentationml/2006/ole">
                <mc:AlternateContent xmlns:mc="http://schemas.openxmlformats.org/markup-compatibility/2006">
                  <mc:Choice xmlns:v="urn:schemas-microsoft-com:vml" Requires="v">
                    <p:oleObj spid="_x0000_s77855" name="Equation" r:id="rId5" imgW="2362200" imgH="419100" progId="Equation.DSMT4">
                      <p:embed/>
                    </p:oleObj>
                  </mc:Choice>
                  <mc:Fallback>
                    <p:oleObj name="Equation" r:id="rId5" imgW="2362200" imgH="4191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3581400"/>
                            <a:ext cx="498475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aphicFrame>
          <p:nvGraphicFramePr>
            <p:cNvPr id="28683" name="Object 1"/>
            <p:cNvGraphicFramePr>
              <a:graphicFrameLocks noChangeAspect="1"/>
            </p:cNvGraphicFramePr>
            <p:nvPr/>
          </p:nvGraphicFramePr>
          <p:xfrm>
            <a:off x="711200" y="4686300"/>
            <a:ext cx="6375400" cy="457200"/>
          </p:xfrm>
          <a:graphic>
            <a:graphicData uri="http://schemas.openxmlformats.org/presentationml/2006/ole">
              <mc:AlternateContent xmlns:mc="http://schemas.openxmlformats.org/markup-compatibility/2006">
                <mc:Choice xmlns:v="urn:schemas-microsoft-com:vml" Requires="v">
                  <p:oleObj spid="_x0000_s77856" name="Equation" r:id="rId7" imgW="3187700" imgH="228600" progId="Equation.DSMT4">
                    <p:embed/>
                  </p:oleObj>
                </mc:Choice>
                <mc:Fallback>
                  <p:oleObj name="Equation" r:id="rId7" imgW="318770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200" y="4686300"/>
                          <a:ext cx="637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3"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0500" y="661988"/>
            <a:ext cx="8801100"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a:spLocks noChangeArrowheads="1"/>
          </p:cNvSpPr>
          <p:nvPr/>
        </p:nvSpPr>
        <p:spPr bwMode="auto">
          <a:xfrm>
            <a:off x="4343400" y="3276600"/>
            <a:ext cx="49213" cy="49213"/>
          </a:xfrm>
          <a:prstGeom prst="ellipse">
            <a:avLst/>
          </a:prstGeom>
          <a:solidFill>
            <a:srgbClr val="FF0000"/>
          </a:solidFill>
          <a:ln w="9525">
            <a:solidFill>
              <a:srgbClr val="FF0000"/>
            </a:solidFill>
            <a:round/>
            <a:headEnd/>
            <a:tailEnd/>
          </a:ln>
        </p:spPr>
        <p:txBody>
          <a:bodyPr/>
          <a:lstStyle/>
          <a:p>
            <a:endParaRPr lang="en-US" sz="3200">
              <a:solidFill>
                <a:srgbClr val="000000"/>
              </a:solidFill>
              <a:latin typeface="Calibri"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5"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286000"/>
            <a:ext cx="3683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000" smtClean="0">
                <a:latin typeface="Calibri" charset="0"/>
              </a:rPr>
              <a:t>Weinstein - Fermilab - 2015</a:t>
            </a:r>
            <a:endParaRPr lang="en-US" sz="1000">
              <a:latin typeface="Calibri" charset="0"/>
            </a:endParaRPr>
          </a:p>
        </p:txBody>
      </p:sp>
      <p:sp>
        <p:nvSpPr>
          <p:cNvPr id="37891" name="Rectangle 2"/>
          <p:cNvSpPr>
            <a:spLocks noGrp="1" noChangeArrowheads="1"/>
          </p:cNvSpPr>
          <p:nvPr>
            <p:ph type="title"/>
          </p:nvPr>
        </p:nvSpPr>
        <p:spPr>
          <a:xfrm>
            <a:off x="152400" y="304800"/>
            <a:ext cx="8839200" cy="762000"/>
          </a:xfrm>
        </p:spPr>
        <p:txBody>
          <a:bodyPr/>
          <a:lstStyle/>
          <a:p>
            <a:pPr algn="l" eaLnBrk="1" hangingPunct="1"/>
            <a:r>
              <a:rPr lang="en-US">
                <a:latin typeface="Calibri" charset="0"/>
              </a:rPr>
              <a:t>Should you recycle that plastic drink bottle?</a:t>
            </a:r>
          </a:p>
        </p:txBody>
      </p:sp>
      <p:sp>
        <p:nvSpPr>
          <p:cNvPr id="7176" name="Rectangle 8"/>
          <p:cNvSpPr>
            <a:spLocks noChangeArrowheads="1"/>
          </p:cNvSpPr>
          <p:nvPr/>
        </p:nvSpPr>
        <p:spPr bwMode="auto">
          <a:xfrm>
            <a:off x="392113" y="1066800"/>
            <a:ext cx="6946900" cy="193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dirty="0">
                <a:latin typeface="+mn-lt"/>
              </a:rPr>
              <a:t>What is its value?</a:t>
            </a:r>
          </a:p>
          <a:p>
            <a:pPr>
              <a:defRPr/>
            </a:pPr>
            <a:r>
              <a:rPr lang="en-US" dirty="0">
                <a:latin typeface="+mn-lt"/>
              </a:rPr>
              <a:t>Energy density: Plastic ~ gasoline </a:t>
            </a:r>
            <a:r>
              <a:rPr lang="en-US" dirty="0">
                <a:latin typeface="Wingdings"/>
                <a:ea typeface="Wingdings"/>
                <a:cs typeface="Wingdings"/>
                <a:sym typeface="Wingdings"/>
              </a:rPr>
              <a:t></a:t>
            </a:r>
            <a:r>
              <a:rPr lang="en-US" dirty="0">
                <a:latin typeface="+mn-lt"/>
              </a:rPr>
              <a:t> </a:t>
            </a:r>
            <a:r>
              <a:rPr lang="en-US" i="1" dirty="0">
                <a:latin typeface="+mn-lt"/>
                <a:cs typeface="Times New Roman" charset="0"/>
              </a:rPr>
              <a:t>e</a:t>
            </a:r>
            <a:r>
              <a:rPr lang="en-US" dirty="0">
                <a:latin typeface="+mn-lt"/>
                <a:cs typeface="Times New Roman" charset="0"/>
              </a:rPr>
              <a:t> = 4×10</a:t>
            </a:r>
            <a:r>
              <a:rPr lang="en-US" baseline="30000" dirty="0">
                <a:latin typeface="+mn-lt"/>
                <a:cs typeface="Times New Roman" charset="0"/>
              </a:rPr>
              <a:t>7</a:t>
            </a:r>
            <a:r>
              <a:rPr lang="en-US" dirty="0">
                <a:latin typeface="+mn-lt"/>
                <a:cs typeface="Times New Roman" charset="0"/>
              </a:rPr>
              <a:t> J/kg</a:t>
            </a:r>
          </a:p>
          <a:p>
            <a:pPr>
              <a:defRPr/>
            </a:pPr>
            <a:r>
              <a:rPr lang="en-US" dirty="0">
                <a:latin typeface="+mn-lt"/>
              </a:rPr>
              <a:t>Mass:</a:t>
            </a:r>
          </a:p>
          <a:p>
            <a:pPr>
              <a:defRPr/>
            </a:pPr>
            <a:r>
              <a:rPr lang="en-US" dirty="0">
                <a:latin typeface="+mn-lt"/>
              </a:rPr>
              <a:t>	1 g (paperclip) &lt; </a:t>
            </a:r>
            <a:r>
              <a:rPr lang="en-US" i="1" dirty="0">
                <a:latin typeface="+mn-lt"/>
              </a:rPr>
              <a:t>m</a:t>
            </a:r>
            <a:r>
              <a:rPr lang="en-US" dirty="0">
                <a:latin typeface="+mn-lt"/>
              </a:rPr>
              <a:t> &lt; 100 g (4 </a:t>
            </a:r>
            <a:r>
              <a:rPr lang="en-US" dirty="0" err="1">
                <a:latin typeface="+mn-lt"/>
              </a:rPr>
              <a:t>oz</a:t>
            </a:r>
            <a:r>
              <a:rPr lang="en-US" dirty="0">
                <a:latin typeface="+mn-lt"/>
              </a:rPr>
              <a:t>)</a:t>
            </a:r>
          </a:p>
          <a:p>
            <a:pPr>
              <a:defRPr/>
            </a:pPr>
            <a:r>
              <a:rPr lang="en-US" dirty="0">
                <a:latin typeface="+mn-lt"/>
              </a:rPr>
              <a:t>	</a:t>
            </a:r>
            <a:r>
              <a:rPr lang="en-US" dirty="0">
                <a:latin typeface="Wingdings"/>
                <a:ea typeface="Wingdings"/>
                <a:cs typeface="Wingdings"/>
                <a:sym typeface="Wingdings"/>
              </a:rPr>
              <a:t></a:t>
            </a:r>
            <a:r>
              <a:rPr lang="en-US" dirty="0"/>
              <a:t> </a:t>
            </a:r>
            <a:r>
              <a:rPr lang="en-US" i="1" dirty="0">
                <a:latin typeface="+mn-lt"/>
              </a:rPr>
              <a:t>m</a:t>
            </a:r>
            <a:r>
              <a:rPr lang="en-US" dirty="0">
                <a:latin typeface="+mn-lt"/>
              </a:rPr>
              <a:t> = 10 g</a:t>
            </a:r>
          </a:p>
        </p:txBody>
      </p:sp>
      <p:graphicFrame>
        <p:nvGraphicFramePr>
          <p:cNvPr id="7177" name="Object 9"/>
          <p:cNvGraphicFramePr>
            <a:graphicFrameLocks noChangeAspect="1"/>
          </p:cNvGraphicFramePr>
          <p:nvPr/>
        </p:nvGraphicFramePr>
        <p:xfrm>
          <a:off x="407988" y="3289300"/>
          <a:ext cx="4862512" cy="1881188"/>
        </p:xfrm>
        <a:graphic>
          <a:graphicData uri="http://schemas.openxmlformats.org/presentationml/2006/ole">
            <mc:AlternateContent xmlns:mc="http://schemas.openxmlformats.org/markup-compatibility/2006">
              <mc:Choice xmlns:v="urn:schemas-microsoft-com:vml" Requires="v">
                <p:oleObj spid="_x0000_s79888" name="Equation" r:id="rId5" imgW="2298700" imgH="889000" progId="Equation.DSMT4">
                  <p:embed/>
                </p:oleObj>
              </mc:Choice>
              <mc:Fallback>
                <p:oleObj name="Equation" r:id="rId5" imgW="2298700" imgH="889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88" y="3289300"/>
                        <a:ext cx="4862512" cy="188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179" name="Rectangle 11"/>
          <p:cNvSpPr>
            <a:spLocks noChangeArrowheads="1"/>
          </p:cNvSpPr>
          <p:nvPr/>
        </p:nvSpPr>
        <p:spPr bwMode="auto">
          <a:xfrm>
            <a:off x="5943600" y="4572000"/>
            <a:ext cx="25971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FF0000"/>
                </a:solidFill>
                <a:latin typeface="Calibri" charset="0"/>
              </a:rPr>
              <a:t>That is worth $0.01</a:t>
            </a:r>
          </a:p>
        </p:txBody>
      </p:sp>
      <p:sp>
        <p:nvSpPr>
          <p:cNvPr id="7180" name="Rectangle 12"/>
          <p:cNvSpPr>
            <a:spLocks noChangeArrowheads="1"/>
          </p:cNvSpPr>
          <p:nvPr/>
        </p:nvSpPr>
        <p:spPr bwMode="auto">
          <a:xfrm>
            <a:off x="234950" y="5341938"/>
            <a:ext cx="8528050" cy="83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b="1" dirty="0">
                <a:latin typeface="+mn-lt"/>
              </a:rPr>
              <a:t>… after</a:t>
            </a:r>
            <a:r>
              <a:rPr lang="en-US" dirty="0">
                <a:latin typeface="+mn-lt"/>
              </a:rPr>
              <a:t> collecting, cleaning, sorting and processing. </a:t>
            </a:r>
          </a:p>
          <a:p>
            <a:pPr>
              <a:defRPr/>
            </a:pPr>
            <a:r>
              <a:rPr lang="en-US" dirty="0">
                <a:latin typeface="+mn-lt"/>
              </a:rPr>
              <a:t>Landfill space is not a problem.</a:t>
            </a:r>
          </a:p>
        </p:txBody>
      </p:sp>
      <p:sp>
        <p:nvSpPr>
          <p:cNvPr id="7181" name="Rectangle 13"/>
          <p:cNvSpPr>
            <a:spLocks noChangeArrowheads="1"/>
          </p:cNvSpPr>
          <p:nvPr/>
        </p:nvSpPr>
        <p:spPr bwMode="auto">
          <a:xfrm>
            <a:off x="4724400" y="6243638"/>
            <a:ext cx="1924050"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FF0000"/>
                </a:solidFill>
                <a:latin typeface="Calibri" charset="0"/>
              </a:rPr>
              <a:t>It’s up to you!</a:t>
            </a:r>
          </a:p>
        </p:txBody>
      </p:sp>
    </p:spTree>
    <p:extLst>
      <p:ext uri="{BB962C8B-B14F-4D97-AF65-F5344CB8AC3E}">
        <p14:creationId xmlns:p14="http://schemas.microsoft.com/office/powerpoint/2010/main" val="4077154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8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P spid="7179" grpId="0"/>
      <p:bldP spid="7180" grpId="0"/>
      <p:bldP spid="718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airline-toilet.jpg"/>
          <p:cNvPicPr>
            <a:picLocks noChangeAspect="1"/>
          </p:cNvPicPr>
          <p:nvPr/>
        </p:nvPicPr>
        <p:blipFill>
          <a:blip r:embed="rId3">
            <a:alphaModFix amt="29000"/>
            <a:extLst>
              <a:ext uri="{28A0092B-C50C-407E-A947-70E740481C1C}">
                <a14:useLocalDpi xmlns:a14="http://schemas.microsoft.com/office/drawing/2010/main" val="0"/>
              </a:ext>
            </a:extLst>
          </a:blip>
          <a:srcRect/>
          <a:stretch>
            <a:fillRect/>
          </a:stretch>
        </p:blipFill>
        <p:spPr bwMode="auto">
          <a:xfrm>
            <a:off x="914400" y="685800"/>
            <a:ext cx="7278688" cy="5491163"/>
          </a:xfrm>
          <a:prstGeom prst="rect">
            <a:avLst/>
          </a:prstGeom>
          <a:noFill/>
          <a:ln>
            <a:noFill/>
          </a:ln>
          <a:extLst>
            <a:ext uri="{909E8E84-426E-40dd-AFC4-6F175D3DCCD1}">
              <a14:hiddenFill xmlns:a14="http://schemas.microsoft.com/office/drawing/2010/main">
                <a:solidFill>
                  <a:srgbClr val="FFFFFF">
                    <a:alpha val="2901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itle 1"/>
          <p:cNvSpPr>
            <a:spLocks noGrp="1"/>
          </p:cNvSpPr>
          <p:nvPr>
            <p:ph type="title"/>
          </p:nvPr>
        </p:nvSpPr>
        <p:spPr>
          <a:xfrm>
            <a:off x="609600" y="76200"/>
            <a:ext cx="7772400" cy="533400"/>
          </a:xfrm>
        </p:spPr>
        <p:txBody>
          <a:bodyPr/>
          <a:lstStyle/>
          <a:p>
            <a:r>
              <a:rPr lang="en-US">
                <a:latin typeface="Calibri" charset="0"/>
              </a:rPr>
              <a:t>Lightening the Load</a:t>
            </a:r>
          </a:p>
        </p:txBody>
      </p:sp>
      <p:sp>
        <p:nvSpPr>
          <p:cNvPr id="41987"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000" smtClean="0">
                <a:latin typeface="Calibri" charset="0"/>
              </a:rPr>
              <a:t>Weinstein - Fermilab - 2015</a:t>
            </a:r>
            <a:endParaRPr lang="en-US" sz="1000">
              <a:latin typeface="Calibri" charset="0"/>
            </a:endParaRPr>
          </a:p>
        </p:txBody>
      </p:sp>
      <p:sp>
        <p:nvSpPr>
          <p:cNvPr id="6" name="TextBox 5"/>
          <p:cNvSpPr txBox="1"/>
          <p:nvPr/>
        </p:nvSpPr>
        <p:spPr>
          <a:xfrm>
            <a:off x="384175" y="609600"/>
            <a:ext cx="8378825" cy="52322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800" dirty="0">
                <a:latin typeface="+mj-lt"/>
              </a:rPr>
              <a:t>F</a:t>
            </a:r>
            <a:r>
              <a:rPr lang="en-US" sz="2800" dirty="0" smtClean="0">
                <a:latin typeface="+mj-lt"/>
              </a:rPr>
              <a:t>uel saved </a:t>
            </a:r>
            <a:r>
              <a:rPr lang="en-US" sz="2800" dirty="0">
                <a:latin typeface="+mj-lt"/>
              </a:rPr>
              <a:t>if you urinate </a:t>
            </a:r>
            <a:r>
              <a:rPr lang="en-US" sz="2800" dirty="0" smtClean="0">
                <a:latin typeface="+mj-lt"/>
              </a:rPr>
              <a:t>before </a:t>
            </a:r>
            <a:r>
              <a:rPr lang="en-US" sz="2800" dirty="0">
                <a:latin typeface="+mj-lt"/>
              </a:rPr>
              <a:t>flying across country?</a:t>
            </a:r>
          </a:p>
        </p:txBody>
      </p:sp>
      <p:sp>
        <p:nvSpPr>
          <p:cNvPr id="7" name="TextBox 6"/>
          <p:cNvSpPr txBox="1"/>
          <p:nvPr/>
        </p:nvSpPr>
        <p:spPr>
          <a:xfrm>
            <a:off x="304800" y="1295400"/>
            <a:ext cx="8504238" cy="830263"/>
          </a:xfrm>
          <a:prstGeom prst="rect">
            <a:avLst/>
          </a:prstGeom>
          <a:noFill/>
        </p:spPr>
        <p:txBody>
          <a:bodyPr>
            <a:spAutoFit/>
          </a:bodyPr>
          <a:lstStyle/>
          <a:p>
            <a:pPr>
              <a:defRPr/>
            </a:pPr>
            <a:r>
              <a:rPr lang="en-US" dirty="0">
                <a:latin typeface="+mn-lt"/>
              </a:rPr>
              <a:t>Airplane glide ratio </a:t>
            </a:r>
            <a:r>
              <a:rPr lang="en-US" i="1" dirty="0">
                <a:latin typeface="+mn-lt"/>
              </a:rPr>
              <a:t>g</a:t>
            </a:r>
            <a:r>
              <a:rPr lang="en-US" dirty="0">
                <a:latin typeface="+mn-lt"/>
              </a:rPr>
              <a:t>: the number of furlongs it glides for every furlong it descends.  1 &lt; </a:t>
            </a:r>
            <a:r>
              <a:rPr lang="en-US" i="1" dirty="0">
                <a:latin typeface="+mn-lt"/>
              </a:rPr>
              <a:t>r</a:t>
            </a:r>
            <a:r>
              <a:rPr lang="en-US" dirty="0" smtClean="0">
                <a:latin typeface="+mn-lt"/>
              </a:rPr>
              <a:t> </a:t>
            </a:r>
            <a:r>
              <a:rPr lang="en-US" dirty="0">
                <a:latin typeface="+mn-lt"/>
              </a:rPr>
              <a:t>&lt; 10</a:t>
            </a:r>
            <a:r>
              <a:rPr lang="en-US" baseline="30000" dirty="0">
                <a:latin typeface="+mn-lt"/>
              </a:rPr>
              <a:t>2</a:t>
            </a:r>
            <a:r>
              <a:rPr lang="en-US" dirty="0">
                <a:latin typeface="+mn-lt"/>
              </a:rPr>
              <a:t> </a:t>
            </a:r>
            <a:r>
              <a:rPr lang="en-US" dirty="0">
                <a:latin typeface="Wingdings"/>
                <a:ea typeface="Wingdings"/>
                <a:cs typeface="Wingdings"/>
                <a:sym typeface="Wingdings"/>
              </a:rPr>
              <a:t></a:t>
            </a:r>
            <a:r>
              <a:rPr lang="en-US" dirty="0">
                <a:latin typeface="+mn-lt"/>
                <a:ea typeface="Wingdings"/>
                <a:cs typeface="Wingdings"/>
                <a:sym typeface="Wingdings"/>
              </a:rPr>
              <a:t> </a:t>
            </a:r>
            <a:r>
              <a:rPr lang="en-US" i="1" dirty="0">
                <a:latin typeface="+mn-lt"/>
                <a:ea typeface="Wingdings"/>
                <a:cs typeface="Wingdings"/>
                <a:sym typeface="Wingdings"/>
              </a:rPr>
              <a:t>r</a:t>
            </a:r>
            <a:r>
              <a:rPr lang="en-US" dirty="0" smtClean="0">
                <a:latin typeface="+mn-lt"/>
                <a:ea typeface="Wingdings"/>
                <a:cs typeface="Wingdings"/>
                <a:sym typeface="Wingdings"/>
              </a:rPr>
              <a:t> </a:t>
            </a:r>
            <a:r>
              <a:rPr lang="en-US" dirty="0">
                <a:latin typeface="Wingdings"/>
                <a:ea typeface="Wingdings"/>
                <a:cs typeface="Wingdings"/>
                <a:sym typeface="Wingdings"/>
              </a:rPr>
              <a:t>≈</a:t>
            </a:r>
            <a:r>
              <a:rPr lang="en-US" dirty="0">
                <a:latin typeface="+mn-lt"/>
                <a:ea typeface="Wingdings"/>
                <a:cs typeface="Wingdings"/>
                <a:sym typeface="Wingdings"/>
              </a:rPr>
              <a:t> 10</a:t>
            </a:r>
            <a:endParaRPr lang="en-US" dirty="0">
              <a:latin typeface="+mn-lt"/>
            </a:endParaRPr>
          </a:p>
        </p:txBody>
      </p:sp>
      <p:grpSp>
        <p:nvGrpSpPr>
          <p:cNvPr id="2" name="Group 1"/>
          <p:cNvGrpSpPr>
            <a:grpSpLocks/>
          </p:cNvGrpSpPr>
          <p:nvPr/>
        </p:nvGrpSpPr>
        <p:grpSpPr bwMode="auto">
          <a:xfrm>
            <a:off x="304800" y="2209800"/>
            <a:ext cx="8280400" cy="3890963"/>
            <a:chOff x="304800" y="2514600"/>
            <a:chExt cx="8280400" cy="3890963"/>
          </a:xfrm>
        </p:grpSpPr>
        <p:grpSp>
          <p:nvGrpSpPr>
            <p:cNvPr id="41992" name="Group 10"/>
            <p:cNvGrpSpPr>
              <a:grpSpLocks/>
            </p:cNvGrpSpPr>
            <p:nvPr/>
          </p:nvGrpSpPr>
          <p:grpSpPr bwMode="auto">
            <a:xfrm>
              <a:off x="304800" y="2514600"/>
              <a:ext cx="7543800" cy="995363"/>
              <a:chOff x="304800" y="2819400"/>
              <a:chExt cx="7543800" cy="995065"/>
            </a:xfrm>
          </p:grpSpPr>
          <p:sp>
            <p:nvSpPr>
              <p:cNvPr id="8" name="TextBox 7"/>
              <p:cNvSpPr txBox="1"/>
              <p:nvPr/>
            </p:nvSpPr>
            <p:spPr>
              <a:xfrm>
                <a:off x="304800" y="2819400"/>
                <a:ext cx="3403600" cy="461825"/>
              </a:xfrm>
              <a:prstGeom prst="rect">
                <a:avLst/>
              </a:prstGeom>
              <a:noFill/>
            </p:spPr>
            <p:txBody>
              <a:bodyPr wrap="none">
                <a:spAutoFit/>
              </a:bodyPr>
              <a:lstStyle/>
              <a:p>
                <a:pPr>
                  <a:defRPr/>
                </a:pPr>
                <a:r>
                  <a:rPr lang="en-US" dirty="0">
                    <a:latin typeface="+mn-lt"/>
                  </a:rPr>
                  <a:t>Distance across country:</a:t>
                </a:r>
              </a:p>
            </p:txBody>
          </p:sp>
          <p:graphicFrame>
            <p:nvGraphicFramePr>
              <p:cNvPr id="42003" name="Object 8"/>
              <p:cNvGraphicFramePr>
                <a:graphicFrameLocks noChangeAspect="1"/>
              </p:cNvGraphicFramePr>
              <p:nvPr>
                <p:extLst>
                  <p:ext uri="{D42A27DB-BD31-4B8C-83A1-F6EECF244321}">
                    <p14:modId xmlns:p14="http://schemas.microsoft.com/office/powerpoint/2010/main" val="354655620"/>
                  </p:ext>
                </p:extLst>
              </p:nvPr>
            </p:nvGraphicFramePr>
            <p:xfrm>
              <a:off x="3802062" y="2836858"/>
              <a:ext cx="4046538" cy="896668"/>
            </p:xfrm>
            <a:graphic>
              <a:graphicData uri="http://schemas.openxmlformats.org/presentationml/2006/ole">
                <mc:AlternateContent xmlns:mc="http://schemas.openxmlformats.org/markup-compatibility/2006">
                  <mc:Choice xmlns:v="urn:schemas-microsoft-com:vml" Requires="v">
                    <p:oleObj spid="_x0000_s65603" name="Equation" r:id="rId4" imgW="2006600" imgH="444500" progId="Equation.DSMT4">
                      <p:embed/>
                    </p:oleObj>
                  </mc:Choice>
                  <mc:Fallback>
                    <p:oleObj name="Equation" r:id="rId4" imgW="2006600" imgH="444500" progId="Equation.DSMT4">
                      <p:embed/>
                      <p:pic>
                        <p:nvPicPr>
                          <p:cNvPr id="0" name=""/>
                          <p:cNvPicPr>
                            <a:picLocks noChangeAspect="1" noChangeArrowheads="1"/>
                          </p:cNvPicPr>
                          <p:nvPr/>
                        </p:nvPicPr>
                        <p:blipFill>
                          <a:blip r:embed="rId5"/>
                          <a:srcRect/>
                          <a:stretch>
                            <a:fillRect/>
                          </a:stretch>
                        </p:blipFill>
                        <p:spPr bwMode="auto">
                          <a:xfrm>
                            <a:off x="3802062" y="2836858"/>
                            <a:ext cx="4046538" cy="896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p:nvPr/>
            </p:nvSpPr>
            <p:spPr>
              <a:xfrm>
                <a:off x="304800" y="3352640"/>
                <a:ext cx="3587750" cy="461825"/>
              </a:xfrm>
              <a:prstGeom prst="rect">
                <a:avLst/>
              </a:prstGeom>
              <a:noFill/>
            </p:spPr>
            <p:txBody>
              <a:bodyPr wrap="none">
                <a:spAutoFit/>
              </a:bodyPr>
              <a:lstStyle/>
              <a:p>
                <a:pPr>
                  <a:defRPr/>
                </a:pPr>
                <a:r>
                  <a:rPr lang="en-US" dirty="0">
                    <a:latin typeface="+mn-lt"/>
                  </a:rPr>
                  <a:t>Total distance descended: </a:t>
                </a:r>
              </a:p>
            </p:txBody>
          </p:sp>
        </p:grpSp>
        <p:sp>
          <p:nvSpPr>
            <p:cNvPr id="12" name="TextBox 11"/>
            <p:cNvSpPr txBox="1"/>
            <p:nvPr/>
          </p:nvSpPr>
          <p:spPr>
            <a:xfrm>
              <a:off x="304800" y="3581400"/>
              <a:ext cx="2138175" cy="461665"/>
            </a:xfrm>
            <a:prstGeom prst="rect">
              <a:avLst/>
            </a:prstGeom>
            <a:noFill/>
          </p:spPr>
          <p:txBody>
            <a:bodyPr wrap="none">
              <a:spAutoFit/>
            </a:bodyPr>
            <a:lstStyle/>
            <a:p>
              <a:pPr>
                <a:defRPr/>
              </a:pPr>
              <a:r>
                <a:rPr lang="en-US" dirty="0">
                  <a:latin typeface="+mn-lt"/>
                </a:rPr>
                <a:t>Volume of pee: </a:t>
              </a:r>
              <a:r>
                <a:rPr lang="en-US" dirty="0" smtClean="0">
                  <a:latin typeface="+mn-lt"/>
                </a:rPr>
                <a:t> </a:t>
              </a:r>
              <a:endParaRPr lang="en-US" dirty="0">
                <a:latin typeface="+mn-lt"/>
              </a:endParaRPr>
            </a:p>
          </p:txBody>
        </p:sp>
        <p:grpSp>
          <p:nvGrpSpPr>
            <p:cNvPr id="41994" name="Group 17"/>
            <p:cNvGrpSpPr>
              <a:grpSpLocks/>
            </p:cNvGrpSpPr>
            <p:nvPr/>
          </p:nvGrpSpPr>
          <p:grpSpPr bwMode="auto">
            <a:xfrm>
              <a:off x="304800" y="4114800"/>
              <a:ext cx="8280400" cy="461963"/>
              <a:chOff x="304800" y="4495800"/>
              <a:chExt cx="8280400" cy="461665"/>
            </a:xfrm>
          </p:grpSpPr>
          <p:sp>
            <p:nvSpPr>
              <p:cNvPr id="13" name="TextBox 12"/>
              <p:cNvSpPr txBox="1"/>
              <p:nvPr/>
            </p:nvSpPr>
            <p:spPr>
              <a:xfrm>
                <a:off x="304800" y="4495800"/>
                <a:ext cx="2230438" cy="461665"/>
              </a:xfrm>
              <a:prstGeom prst="rect">
                <a:avLst/>
              </a:prstGeom>
              <a:noFill/>
            </p:spPr>
            <p:txBody>
              <a:bodyPr wrap="none">
                <a:spAutoFit/>
              </a:bodyPr>
              <a:lstStyle/>
              <a:p>
                <a:pPr>
                  <a:defRPr/>
                </a:pPr>
                <a:r>
                  <a:rPr lang="en-US" dirty="0">
                    <a:latin typeface="+mn-lt"/>
                  </a:rPr>
                  <a:t>Energy needed:</a:t>
                </a:r>
              </a:p>
            </p:txBody>
          </p:sp>
          <p:graphicFrame>
            <p:nvGraphicFramePr>
              <p:cNvPr id="42001" name="Object 13"/>
              <p:cNvGraphicFramePr>
                <a:graphicFrameLocks noChangeAspect="1"/>
              </p:cNvGraphicFramePr>
              <p:nvPr/>
            </p:nvGraphicFramePr>
            <p:xfrm>
              <a:off x="2438400" y="4495800"/>
              <a:ext cx="6146800" cy="457200"/>
            </p:xfrm>
            <a:graphic>
              <a:graphicData uri="http://schemas.openxmlformats.org/presentationml/2006/ole">
                <mc:AlternateContent xmlns:mc="http://schemas.openxmlformats.org/markup-compatibility/2006">
                  <mc:Choice xmlns:v="urn:schemas-microsoft-com:vml" Requires="v">
                    <p:oleObj spid="_x0000_s65604" name="Equation" r:id="rId6" imgW="3073400" imgH="228600" progId="Equation.DSMT4">
                      <p:embed/>
                    </p:oleObj>
                  </mc:Choice>
                  <mc:Fallback>
                    <p:oleObj name="Equation" r:id="rId6" imgW="307340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4495800"/>
                            <a:ext cx="614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5" name="TextBox 14"/>
            <p:cNvSpPr txBox="1"/>
            <p:nvPr/>
          </p:nvSpPr>
          <p:spPr>
            <a:xfrm>
              <a:off x="304800" y="4648200"/>
              <a:ext cx="5218113" cy="461963"/>
            </a:xfrm>
            <a:prstGeom prst="rect">
              <a:avLst/>
            </a:prstGeom>
            <a:noFill/>
          </p:spPr>
          <p:txBody>
            <a:bodyPr wrap="none">
              <a:spAutoFit/>
            </a:bodyPr>
            <a:lstStyle/>
            <a:p>
              <a:pPr>
                <a:defRPr/>
              </a:pPr>
              <a:r>
                <a:rPr lang="en-US" dirty="0">
                  <a:latin typeface="+mn-lt"/>
                </a:rPr>
                <a:t>Engine efficiency: 0.1 &lt; </a:t>
              </a:r>
              <a:r>
                <a:rPr lang="en-US" dirty="0" err="1">
                  <a:latin typeface="+mn-lt"/>
                </a:rPr>
                <a:t>ε</a:t>
              </a:r>
              <a:r>
                <a:rPr lang="en-US" dirty="0">
                  <a:latin typeface="+mn-lt"/>
                </a:rPr>
                <a:t> &lt; 1 </a:t>
              </a:r>
              <a:r>
                <a:rPr lang="en-US" dirty="0">
                  <a:latin typeface="Wingdings"/>
                  <a:ea typeface="Wingdings"/>
                  <a:cs typeface="Wingdings"/>
                  <a:sym typeface="Wingdings"/>
                </a:rPr>
                <a:t></a:t>
              </a:r>
              <a:r>
                <a:rPr lang="en-US" dirty="0">
                  <a:latin typeface="+mn-lt"/>
                  <a:ea typeface="Wingdings"/>
                  <a:cs typeface="Wingdings"/>
                  <a:sym typeface="Wingdings"/>
                </a:rPr>
                <a:t> </a:t>
              </a:r>
              <a:r>
                <a:rPr lang="en-US" dirty="0" err="1">
                  <a:latin typeface="+mn-lt"/>
                </a:rPr>
                <a:t>ε</a:t>
              </a:r>
              <a:r>
                <a:rPr lang="en-US" dirty="0">
                  <a:latin typeface="+mn-lt"/>
                </a:rPr>
                <a:t> </a:t>
              </a:r>
              <a:r>
                <a:rPr lang="en-US" dirty="0">
                  <a:latin typeface="+mn-lt"/>
                  <a:ea typeface="Wingdings"/>
                  <a:cs typeface="Wingdings"/>
                  <a:sym typeface="Wingdings"/>
                </a:rPr>
                <a:t>≈ 0.3</a:t>
              </a:r>
              <a:endParaRPr lang="en-US" dirty="0">
                <a:latin typeface="+mn-lt"/>
              </a:endParaRPr>
            </a:p>
          </p:txBody>
        </p:sp>
        <p:grpSp>
          <p:nvGrpSpPr>
            <p:cNvPr id="41996" name="Group 18"/>
            <p:cNvGrpSpPr>
              <a:grpSpLocks/>
            </p:cNvGrpSpPr>
            <p:nvPr/>
          </p:nvGrpSpPr>
          <p:grpSpPr bwMode="auto">
            <a:xfrm>
              <a:off x="304800" y="5029200"/>
              <a:ext cx="6121400" cy="889000"/>
              <a:chOff x="304800" y="5562600"/>
              <a:chExt cx="6121400" cy="889000"/>
            </a:xfrm>
          </p:grpSpPr>
          <p:sp>
            <p:nvSpPr>
              <p:cNvPr id="16" name="TextBox 15"/>
              <p:cNvSpPr txBox="1"/>
              <p:nvPr/>
            </p:nvSpPr>
            <p:spPr>
              <a:xfrm>
                <a:off x="304800" y="5715000"/>
                <a:ext cx="1865313" cy="461963"/>
              </a:xfrm>
              <a:prstGeom prst="rect">
                <a:avLst/>
              </a:prstGeom>
              <a:noFill/>
            </p:spPr>
            <p:txBody>
              <a:bodyPr wrap="none">
                <a:spAutoFit/>
              </a:bodyPr>
              <a:lstStyle/>
              <a:p>
                <a:pPr>
                  <a:defRPr/>
                </a:pPr>
                <a:r>
                  <a:rPr lang="en-US" dirty="0">
                    <a:latin typeface="+mn-lt"/>
                  </a:rPr>
                  <a:t>Fuel needed: </a:t>
                </a:r>
              </a:p>
            </p:txBody>
          </p:sp>
          <p:graphicFrame>
            <p:nvGraphicFramePr>
              <p:cNvPr id="41999" name="Object 16"/>
              <p:cNvGraphicFramePr>
                <a:graphicFrameLocks noChangeAspect="1"/>
              </p:cNvGraphicFramePr>
              <p:nvPr/>
            </p:nvGraphicFramePr>
            <p:xfrm>
              <a:off x="2133600" y="5562600"/>
              <a:ext cx="4292600" cy="889000"/>
            </p:xfrm>
            <a:graphic>
              <a:graphicData uri="http://schemas.openxmlformats.org/presentationml/2006/ole">
                <mc:AlternateContent xmlns:mc="http://schemas.openxmlformats.org/markup-compatibility/2006">
                  <mc:Choice xmlns:v="urn:schemas-microsoft-com:vml" Requires="v">
                    <p:oleObj spid="_x0000_s65605" name="Equation" r:id="rId8" imgW="2146300" imgH="444500" progId="Equation.DSMT4">
                      <p:embed/>
                    </p:oleObj>
                  </mc:Choice>
                  <mc:Fallback>
                    <p:oleObj name="Equation" r:id="rId8" imgW="2146300" imgH="4445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5562600"/>
                            <a:ext cx="4292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1997" name="TextBox 19"/>
            <p:cNvSpPr txBox="1">
              <a:spLocks noChangeArrowheads="1"/>
            </p:cNvSpPr>
            <p:nvPr/>
          </p:nvSpPr>
          <p:spPr bwMode="auto">
            <a:xfrm>
              <a:off x="2743200" y="5943600"/>
              <a:ext cx="3481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That’s about 20¢ of fuel.</a:t>
              </a:r>
            </a:p>
          </p:txBody>
        </p:sp>
      </p:grpSp>
      <p:pic>
        <p:nvPicPr>
          <p:cNvPr id="41991" name="Picture 3" descr="final-blue-ice-aircraft.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02388" y="4648200"/>
            <a:ext cx="2719387"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474737801"/>
              </p:ext>
            </p:extLst>
          </p:nvPr>
        </p:nvGraphicFramePr>
        <p:xfrm>
          <a:off x="2476500" y="3657600"/>
          <a:ext cx="4648200" cy="330200"/>
        </p:xfrm>
        <a:graphic>
          <a:graphicData uri="http://schemas.openxmlformats.org/presentationml/2006/ole">
            <mc:AlternateContent xmlns:mc="http://schemas.openxmlformats.org/markup-compatibility/2006">
              <mc:Choice xmlns:v="urn:schemas-microsoft-com:vml" Requires="v">
                <p:oleObj spid="_x0000_s65606" name="Equation" r:id="rId11" imgW="4648200" imgH="330200" progId="Equation.DSMT4">
                  <p:embed/>
                </p:oleObj>
              </mc:Choice>
              <mc:Fallback>
                <p:oleObj name="Equation" r:id="rId11" imgW="4648200" imgH="330200" progId="Equation.DSMT4">
                  <p:embed/>
                  <p:pic>
                    <p:nvPicPr>
                      <p:cNvPr id="0" name=""/>
                      <p:cNvPicPr/>
                      <p:nvPr/>
                    </p:nvPicPr>
                    <p:blipFill>
                      <a:blip r:embed="rId12"/>
                      <a:stretch>
                        <a:fillRect/>
                      </a:stretch>
                    </p:blipFill>
                    <p:spPr>
                      <a:xfrm>
                        <a:off x="2476500" y="3657600"/>
                        <a:ext cx="4648200" cy="330200"/>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2.7 Beerrevised.tiff"/>
          <p:cNvPicPr>
            <a:picLocks noChangeAspect="1"/>
          </p:cNvPicPr>
          <p:nvPr/>
        </p:nvPicPr>
        <p:blipFill>
          <a:blip r:embed="rId3">
            <a:extLst>
              <a:ext uri="{28A0092B-C50C-407E-A947-70E740481C1C}">
                <a14:useLocalDpi xmlns:a14="http://schemas.microsoft.com/office/drawing/2010/main" val="0"/>
              </a:ext>
            </a:extLst>
          </a:blip>
          <a:srcRect t="2390"/>
          <a:stretch>
            <a:fillRect/>
          </a:stretch>
        </p:blipFill>
        <p:spPr bwMode="auto">
          <a:xfrm>
            <a:off x="5486400" y="3175000"/>
            <a:ext cx="3657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itle 1"/>
          <p:cNvSpPr>
            <a:spLocks noGrp="1"/>
          </p:cNvSpPr>
          <p:nvPr>
            <p:ph type="title"/>
          </p:nvPr>
        </p:nvSpPr>
        <p:spPr>
          <a:xfrm>
            <a:off x="152400" y="228600"/>
            <a:ext cx="8839200" cy="838200"/>
          </a:xfrm>
        </p:spPr>
        <p:txBody>
          <a:bodyPr/>
          <a:lstStyle/>
          <a:p>
            <a:r>
              <a:rPr lang="en-US" dirty="0">
                <a:latin typeface="Calibri" charset="0"/>
              </a:rPr>
              <a:t>How many foul balls land in beer cups at ball games?</a:t>
            </a:r>
          </a:p>
        </p:txBody>
      </p:sp>
      <p:sp>
        <p:nvSpPr>
          <p:cNvPr id="3" name="Content Placeholder 2"/>
          <p:cNvSpPr>
            <a:spLocks noGrp="1"/>
          </p:cNvSpPr>
          <p:nvPr>
            <p:ph idx="1"/>
          </p:nvPr>
        </p:nvSpPr>
        <p:spPr>
          <a:xfrm>
            <a:off x="457200" y="1295400"/>
            <a:ext cx="7772400" cy="5181600"/>
          </a:xfrm>
        </p:spPr>
        <p:txBody>
          <a:bodyPr/>
          <a:lstStyle/>
          <a:p>
            <a:pPr>
              <a:defRPr/>
            </a:pPr>
            <a:r>
              <a:rPr lang="en-US" sz="2800" dirty="0" smtClean="0"/>
              <a:t>Foul balls per game: 1 &lt; </a:t>
            </a:r>
            <a:r>
              <a:rPr lang="en-US" sz="2800" i="1" dirty="0" smtClean="0"/>
              <a:t>n</a:t>
            </a:r>
            <a:r>
              <a:rPr lang="en-US" sz="2800" dirty="0" smtClean="0"/>
              <a:t> &lt; 10</a:t>
            </a:r>
            <a:r>
              <a:rPr lang="en-US" sz="2800" baseline="30000" dirty="0" smtClean="0"/>
              <a:t>3</a:t>
            </a:r>
            <a:r>
              <a:rPr lang="en-US" sz="2800" dirty="0" smtClean="0"/>
              <a:t> </a:t>
            </a:r>
            <a:r>
              <a:rPr lang="en-US" sz="2800" dirty="0" smtClean="0">
                <a:latin typeface="Wingdings"/>
                <a:ea typeface="Wingdings"/>
                <a:cs typeface="Wingdings"/>
                <a:sym typeface="Wingdings"/>
              </a:rPr>
              <a:t></a:t>
            </a:r>
            <a:r>
              <a:rPr lang="en-US" sz="2800" dirty="0" smtClean="0">
                <a:ea typeface="Wingdings"/>
                <a:cs typeface="Wingdings"/>
                <a:sym typeface="Wingdings"/>
              </a:rPr>
              <a:t> </a:t>
            </a:r>
            <a:r>
              <a:rPr lang="en-US" sz="2800" i="1" dirty="0" smtClean="0">
                <a:ea typeface="Wingdings"/>
                <a:cs typeface="Wingdings"/>
                <a:sym typeface="Wingdings"/>
              </a:rPr>
              <a:t>n </a:t>
            </a:r>
            <a:r>
              <a:rPr lang="en-US" sz="2800" dirty="0" smtClean="0">
                <a:ea typeface="Wingdings"/>
                <a:cs typeface="Wingdings"/>
                <a:sym typeface="Wingdings"/>
              </a:rPr>
              <a:t>= 30</a:t>
            </a:r>
          </a:p>
          <a:p>
            <a:pPr>
              <a:defRPr/>
            </a:pPr>
            <a:r>
              <a:rPr lang="en-US" sz="2800" dirty="0" smtClean="0">
                <a:ea typeface="Wingdings"/>
                <a:cs typeface="Wingdings"/>
                <a:sym typeface="Wingdings"/>
              </a:rPr>
              <a:t>Not caught by fan: 0.1 &lt; c &lt; 1 </a:t>
            </a:r>
            <a:r>
              <a:rPr lang="en-US" sz="2800" dirty="0" smtClean="0">
                <a:latin typeface="Wingdings"/>
                <a:ea typeface="Wingdings"/>
                <a:cs typeface="Wingdings"/>
                <a:sym typeface="Wingdings"/>
              </a:rPr>
              <a:t></a:t>
            </a:r>
            <a:r>
              <a:rPr lang="en-US" sz="2800" dirty="0" smtClean="0">
                <a:ea typeface="Wingdings"/>
                <a:cs typeface="Wingdings"/>
                <a:sym typeface="Wingdings"/>
              </a:rPr>
              <a:t> </a:t>
            </a:r>
            <a:r>
              <a:rPr lang="en-US" sz="2800" i="1" dirty="0" smtClean="0">
                <a:ea typeface="Wingdings"/>
                <a:cs typeface="Wingdings"/>
                <a:sym typeface="Wingdings"/>
              </a:rPr>
              <a:t>c </a:t>
            </a:r>
            <a:r>
              <a:rPr lang="en-US" sz="2800" dirty="0" smtClean="0">
                <a:ea typeface="Wingdings"/>
                <a:cs typeface="Wingdings"/>
                <a:sym typeface="Wingdings"/>
              </a:rPr>
              <a:t>= 0.3</a:t>
            </a:r>
          </a:p>
          <a:p>
            <a:pPr>
              <a:defRPr/>
            </a:pPr>
            <a:r>
              <a:rPr lang="en-US" sz="2800" dirty="0" smtClean="0">
                <a:ea typeface="Wingdings"/>
                <a:cs typeface="Wingdings"/>
                <a:sym typeface="Wingdings"/>
              </a:rPr>
              <a:t>Seats w/ beer: 0.01 &lt; </a:t>
            </a:r>
            <a:r>
              <a:rPr lang="en-US" sz="2800" i="1" dirty="0" smtClean="0">
                <a:ea typeface="Wingdings"/>
                <a:cs typeface="Wingdings"/>
                <a:sym typeface="Wingdings"/>
              </a:rPr>
              <a:t>b</a:t>
            </a:r>
            <a:r>
              <a:rPr lang="en-US" sz="2800" dirty="0" smtClean="0">
                <a:ea typeface="Wingdings"/>
                <a:cs typeface="Wingdings"/>
                <a:sym typeface="Wingdings"/>
              </a:rPr>
              <a:t> &lt; 1 </a:t>
            </a:r>
            <a:r>
              <a:rPr lang="en-US" sz="2800" dirty="0" smtClean="0">
                <a:latin typeface="Wingdings"/>
                <a:ea typeface="Wingdings"/>
                <a:cs typeface="Wingdings"/>
                <a:sym typeface="Wingdings"/>
              </a:rPr>
              <a:t></a:t>
            </a:r>
            <a:r>
              <a:rPr lang="en-US" sz="2800" dirty="0" smtClean="0">
                <a:ea typeface="Wingdings"/>
                <a:cs typeface="Wingdings"/>
                <a:sym typeface="Wingdings"/>
              </a:rPr>
              <a:t> </a:t>
            </a:r>
            <a:r>
              <a:rPr lang="en-US" sz="2800" i="1" dirty="0" smtClean="0">
                <a:ea typeface="Wingdings"/>
                <a:cs typeface="Wingdings"/>
                <a:sym typeface="Wingdings"/>
              </a:rPr>
              <a:t>b </a:t>
            </a:r>
            <a:r>
              <a:rPr lang="en-US" sz="2800" dirty="0" smtClean="0">
                <a:ea typeface="Wingdings"/>
                <a:cs typeface="Wingdings"/>
                <a:sym typeface="Wingdings"/>
              </a:rPr>
              <a:t>= 0.1</a:t>
            </a:r>
          </a:p>
          <a:p>
            <a:pPr>
              <a:defRPr/>
            </a:pPr>
            <a:r>
              <a:rPr lang="en-US" sz="2800" dirty="0" err="1" smtClean="0">
                <a:ea typeface="Wingdings"/>
                <a:cs typeface="Wingdings"/>
                <a:sym typeface="Wingdings"/>
              </a:rPr>
              <a:t>Cup:seat</a:t>
            </a:r>
            <a:r>
              <a:rPr lang="en-US" sz="2800" dirty="0" smtClean="0">
                <a:ea typeface="Wingdings"/>
                <a:cs typeface="Wingdings"/>
                <a:sym typeface="Wingdings"/>
              </a:rPr>
              <a:t> area: </a:t>
            </a:r>
            <a:r>
              <a:rPr lang="en-US" sz="2800" i="1" dirty="0" smtClean="0">
                <a:ea typeface="Wingdings"/>
                <a:cs typeface="Wingdings"/>
                <a:sym typeface="Wingdings"/>
              </a:rPr>
              <a:t>a</a:t>
            </a:r>
            <a:r>
              <a:rPr lang="en-US" sz="2800" dirty="0" smtClean="0">
                <a:ea typeface="Wingdings"/>
                <a:cs typeface="Wingdings"/>
                <a:sym typeface="Wingdings"/>
              </a:rPr>
              <a:t> = (0.1 m)</a:t>
            </a:r>
            <a:r>
              <a:rPr lang="en-US" sz="2800" baseline="30000" dirty="0" smtClean="0">
                <a:ea typeface="Wingdings"/>
                <a:cs typeface="Wingdings"/>
                <a:sym typeface="Wingdings"/>
              </a:rPr>
              <a:t>2</a:t>
            </a:r>
            <a:r>
              <a:rPr lang="en-US" sz="2800" dirty="0" smtClean="0">
                <a:ea typeface="Wingdings"/>
                <a:cs typeface="Wingdings"/>
                <a:sym typeface="Wingdings"/>
              </a:rPr>
              <a:t>/(1 m)</a:t>
            </a:r>
            <a:r>
              <a:rPr lang="en-US" sz="2800" baseline="30000" dirty="0" smtClean="0">
                <a:ea typeface="Wingdings"/>
                <a:cs typeface="Wingdings"/>
                <a:sym typeface="Wingdings"/>
              </a:rPr>
              <a:t>2</a:t>
            </a:r>
            <a:r>
              <a:rPr lang="en-US" sz="2800" dirty="0" smtClean="0">
                <a:ea typeface="Wingdings"/>
                <a:cs typeface="Wingdings"/>
                <a:sym typeface="Wingdings"/>
              </a:rPr>
              <a:t> = 10</a:t>
            </a:r>
            <a:r>
              <a:rPr lang="en-US" sz="2800" baseline="30000" dirty="0" smtClean="0">
                <a:ea typeface="Wingdings"/>
                <a:cs typeface="Wingdings"/>
                <a:sym typeface="Wingdings"/>
              </a:rPr>
              <a:t>-2</a:t>
            </a:r>
          </a:p>
          <a:p>
            <a:pPr marL="0" indent="0">
              <a:buFontTx/>
              <a:buNone/>
              <a:defRPr/>
            </a:pPr>
            <a:endParaRPr lang="en-US" sz="2800" dirty="0">
              <a:ea typeface="Wingdings"/>
              <a:cs typeface="Wingdings"/>
              <a:sym typeface="Wingdings"/>
            </a:endParaRPr>
          </a:p>
          <a:p>
            <a:pPr marL="0" indent="0">
              <a:buFontTx/>
              <a:buNone/>
              <a:defRPr/>
            </a:pPr>
            <a:endParaRPr lang="en-US" sz="2800" dirty="0" smtClean="0">
              <a:ea typeface="Wingdings"/>
              <a:cs typeface="Wingdings"/>
              <a:sym typeface="Wingdings"/>
            </a:endParaRPr>
          </a:p>
          <a:p>
            <a:pPr marL="0" indent="0">
              <a:buFontTx/>
              <a:buNone/>
              <a:defRPr/>
            </a:pPr>
            <a:r>
              <a:rPr lang="en-US" sz="2800" dirty="0" smtClean="0">
                <a:ea typeface="Wingdings"/>
                <a:cs typeface="Wingdings"/>
                <a:sym typeface="Wingdings"/>
              </a:rPr>
              <a:t>30 teams, </a:t>
            </a:r>
            <a:r>
              <a:rPr lang="en-US" sz="2800" dirty="0">
                <a:ea typeface="Wingdings"/>
                <a:cs typeface="Wingdings"/>
                <a:sym typeface="Wingdings"/>
              </a:rPr>
              <a:t>8</a:t>
            </a:r>
            <a:r>
              <a:rPr lang="en-US" sz="2800" dirty="0" smtClean="0">
                <a:ea typeface="Wingdings"/>
                <a:cs typeface="Wingdings"/>
                <a:sym typeface="Wingdings"/>
              </a:rPr>
              <a:t>0 games/team-season </a:t>
            </a:r>
          </a:p>
          <a:p>
            <a:pPr marL="0" indent="0">
              <a:buFontTx/>
              <a:buNone/>
              <a:defRPr/>
            </a:pPr>
            <a:r>
              <a:rPr lang="en-US" sz="2800" dirty="0">
                <a:latin typeface="Wingdings"/>
                <a:ea typeface="Wingdings"/>
                <a:cs typeface="Wingdings"/>
                <a:sym typeface="Wingdings"/>
              </a:rPr>
              <a:t>	</a:t>
            </a:r>
            <a:r>
              <a:rPr lang="en-US" sz="2800" dirty="0" smtClean="0">
                <a:latin typeface="Wingdings"/>
                <a:ea typeface="Wingdings"/>
                <a:cs typeface="Wingdings"/>
                <a:sym typeface="Wingdings"/>
              </a:rPr>
              <a:t></a:t>
            </a:r>
            <a:r>
              <a:rPr lang="en-US" sz="2800" dirty="0" smtClean="0">
                <a:ea typeface="Wingdings"/>
                <a:cs typeface="Wingdings"/>
                <a:sym typeface="Wingdings"/>
              </a:rPr>
              <a:t>2000 games/season</a:t>
            </a:r>
          </a:p>
          <a:p>
            <a:pPr marL="0" indent="0">
              <a:buFontTx/>
              <a:buNone/>
              <a:defRPr/>
            </a:pPr>
            <a:r>
              <a:rPr lang="en-US" sz="2800" dirty="0">
                <a:ea typeface="Wingdings"/>
                <a:cs typeface="Wingdings"/>
                <a:sym typeface="Wingdings"/>
              </a:rPr>
              <a:t>	</a:t>
            </a:r>
            <a:r>
              <a:rPr lang="en-US" sz="2800" dirty="0" smtClean="0">
                <a:latin typeface="Wingdings"/>
                <a:ea typeface="Wingdings"/>
                <a:cs typeface="Wingdings"/>
                <a:sym typeface="Wingdings"/>
              </a:rPr>
              <a:t></a:t>
            </a:r>
            <a:r>
              <a:rPr lang="en-US" sz="2800" dirty="0" smtClean="0">
                <a:ea typeface="Wingdings"/>
                <a:cs typeface="Wingdings"/>
                <a:sym typeface="Wingdings"/>
              </a:rPr>
              <a:t>20 beer-landings/season</a:t>
            </a:r>
          </a:p>
        </p:txBody>
      </p:sp>
      <p:sp>
        <p:nvSpPr>
          <p:cNvPr id="44036"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000" smtClean="0">
                <a:latin typeface="Calibri" charset="0"/>
              </a:rPr>
              <a:t>Weinstein - Fermilab - 2015</a:t>
            </a:r>
            <a:endParaRPr lang="en-US" sz="1000">
              <a:latin typeface="Calibri" charset="0"/>
            </a:endParaRPr>
          </a:p>
        </p:txBody>
      </p:sp>
      <p:graphicFrame>
        <p:nvGraphicFramePr>
          <p:cNvPr id="44037" name="Object 4"/>
          <p:cNvGraphicFramePr>
            <a:graphicFrameLocks noChangeAspect="1"/>
          </p:cNvGraphicFramePr>
          <p:nvPr/>
        </p:nvGraphicFramePr>
        <p:xfrm>
          <a:off x="1295400" y="3429000"/>
          <a:ext cx="5435600" cy="1016000"/>
        </p:xfrm>
        <a:graphic>
          <a:graphicData uri="http://schemas.openxmlformats.org/presentationml/2006/ole">
            <mc:AlternateContent xmlns:mc="http://schemas.openxmlformats.org/markup-compatibility/2006">
              <mc:Choice xmlns:v="urn:schemas-microsoft-com:vml" Requires="v">
                <p:oleObj spid="_x0000_s83983" name="Equation" r:id="rId4" imgW="2717800" imgH="508000" progId="Equation.DSMT4">
                  <p:embed/>
                </p:oleObj>
              </mc:Choice>
              <mc:Fallback>
                <p:oleObj name="Equation" r:id="rId4" imgW="2717800" imgH="5080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543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200881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8" descr="8.2 beanstalk.tif"/>
          <p:cNvPicPr>
            <a:picLocks noChangeAspect="1"/>
          </p:cNvPicPr>
          <p:nvPr/>
        </p:nvPicPr>
        <p:blipFill>
          <a:blip r:embed="rId3">
            <a:extLst>
              <a:ext uri="{28A0092B-C50C-407E-A947-70E740481C1C}">
                <a14:useLocalDpi xmlns:a14="http://schemas.microsoft.com/office/drawing/2010/main" val="0"/>
              </a:ext>
            </a:extLst>
          </a:blip>
          <a:srcRect l="12125" b="7912"/>
          <a:stretch>
            <a:fillRect/>
          </a:stretch>
        </p:blipFill>
        <p:spPr bwMode="auto">
          <a:xfrm>
            <a:off x="6161088" y="1371600"/>
            <a:ext cx="2906712"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itle 1"/>
          <p:cNvSpPr>
            <a:spLocks noGrp="1"/>
          </p:cNvSpPr>
          <p:nvPr>
            <p:ph type="title"/>
          </p:nvPr>
        </p:nvSpPr>
        <p:spPr>
          <a:xfrm>
            <a:off x="609600" y="76200"/>
            <a:ext cx="7772400" cy="533400"/>
          </a:xfrm>
        </p:spPr>
        <p:txBody>
          <a:bodyPr/>
          <a:lstStyle/>
          <a:p>
            <a:r>
              <a:rPr lang="en-US" sz="4400">
                <a:latin typeface="Calibri" charset="0"/>
              </a:rPr>
              <a:t>Bean Stalk to Orbit</a:t>
            </a:r>
          </a:p>
        </p:txBody>
      </p:sp>
      <p:sp>
        <p:nvSpPr>
          <p:cNvPr id="46083" name="Content Placeholder 2"/>
          <p:cNvSpPr>
            <a:spLocks noGrp="1"/>
          </p:cNvSpPr>
          <p:nvPr>
            <p:ph idx="1"/>
          </p:nvPr>
        </p:nvSpPr>
        <p:spPr>
          <a:xfrm>
            <a:off x="152400" y="914400"/>
            <a:ext cx="8458200" cy="4114800"/>
          </a:xfrm>
        </p:spPr>
        <p:txBody>
          <a:bodyPr/>
          <a:lstStyle/>
          <a:p>
            <a:r>
              <a:rPr lang="en-US" sz="2800" dirty="0">
                <a:latin typeface="Cambria" charset="0"/>
              </a:rPr>
              <a:t>Hangs down and up from </a:t>
            </a:r>
            <a:r>
              <a:rPr lang="en-US" sz="2800" dirty="0" smtClean="0">
                <a:latin typeface="Cambria" charset="0"/>
              </a:rPr>
              <a:t>geostationary orbit: </a:t>
            </a:r>
            <a:endParaRPr lang="en-US" sz="2800" dirty="0">
              <a:latin typeface="Cambria" charset="0"/>
            </a:endParaRPr>
          </a:p>
          <a:p>
            <a:pPr lvl="1"/>
            <a:r>
              <a:rPr lang="en-US" sz="2400" i="1" dirty="0">
                <a:latin typeface="Cambria" charset="0"/>
              </a:rPr>
              <a:t>r</a:t>
            </a:r>
            <a:r>
              <a:rPr lang="en-US" sz="2400" dirty="0">
                <a:latin typeface="Cambria" charset="0"/>
              </a:rPr>
              <a:t> = 4×10</a:t>
            </a:r>
            <a:r>
              <a:rPr lang="en-US" sz="2400" baseline="30000" dirty="0">
                <a:latin typeface="Cambria" charset="0"/>
              </a:rPr>
              <a:t>4</a:t>
            </a:r>
            <a:r>
              <a:rPr lang="en-US" sz="2400" dirty="0">
                <a:latin typeface="Cambria" charset="0"/>
              </a:rPr>
              <a:t> km ≈ 7</a:t>
            </a:r>
            <a:r>
              <a:rPr lang="en-US" sz="2400" i="1" dirty="0">
                <a:latin typeface="Cambria" charset="0"/>
              </a:rPr>
              <a:t>R</a:t>
            </a:r>
            <a:r>
              <a:rPr lang="en-US" sz="2400" baseline="-25000" dirty="0">
                <a:latin typeface="Cambria" charset="0"/>
              </a:rPr>
              <a:t>E</a:t>
            </a:r>
            <a:r>
              <a:rPr lang="en-US" sz="2400" dirty="0">
                <a:latin typeface="Cambria" charset="0"/>
              </a:rPr>
              <a:t> </a:t>
            </a:r>
          </a:p>
          <a:p>
            <a:r>
              <a:rPr lang="en-US" sz="2800" dirty="0">
                <a:latin typeface="Cambria" charset="0"/>
              </a:rPr>
              <a:t>Carbon nanotube: </a:t>
            </a:r>
            <a:r>
              <a:rPr lang="en-US" sz="2800" dirty="0" err="1">
                <a:latin typeface="Cambria" charset="0"/>
              </a:rPr>
              <a:t>ρ</a:t>
            </a:r>
            <a:r>
              <a:rPr lang="en-US" sz="2800" dirty="0">
                <a:latin typeface="Cambria" charset="0"/>
              </a:rPr>
              <a:t> ~ 10</a:t>
            </a:r>
            <a:r>
              <a:rPr lang="en-US" sz="2800" baseline="30000" dirty="0">
                <a:latin typeface="Cambria" charset="0"/>
              </a:rPr>
              <a:t>3</a:t>
            </a:r>
            <a:r>
              <a:rPr lang="en-US" sz="2800" dirty="0">
                <a:latin typeface="Cambria" charset="0"/>
              </a:rPr>
              <a:t> kg/m</a:t>
            </a:r>
            <a:r>
              <a:rPr lang="en-US" sz="2800" baseline="30000" dirty="0">
                <a:latin typeface="Cambria" charset="0"/>
              </a:rPr>
              <a:t>3</a:t>
            </a:r>
          </a:p>
          <a:p>
            <a:r>
              <a:rPr lang="en-US" sz="2800" dirty="0">
                <a:latin typeface="Cambria" charset="0"/>
              </a:rPr>
              <a:t>Mass:  </a:t>
            </a:r>
          </a:p>
          <a:p>
            <a:r>
              <a:rPr lang="en-US" sz="2800" dirty="0">
                <a:latin typeface="Cambria" charset="0"/>
              </a:rPr>
              <a:t>Gravity:</a:t>
            </a:r>
          </a:p>
          <a:p>
            <a:r>
              <a:rPr lang="en-US" sz="1200" dirty="0">
                <a:latin typeface="Cambria" charset="0"/>
              </a:rPr>
              <a:t> </a:t>
            </a:r>
          </a:p>
          <a:p>
            <a:r>
              <a:rPr lang="en-US" sz="2800" dirty="0">
                <a:latin typeface="Cambria" charset="0"/>
              </a:rPr>
              <a:t>Weight:</a:t>
            </a:r>
          </a:p>
          <a:p>
            <a:r>
              <a:rPr lang="en-US" sz="2800" dirty="0">
                <a:latin typeface="Cambria" charset="0"/>
              </a:rPr>
              <a:t>Tensile strength needed:</a:t>
            </a:r>
          </a:p>
          <a:p>
            <a:r>
              <a:rPr lang="en-US" sz="2800" dirty="0" smtClean="0">
                <a:latin typeface="Cambria" charset="0"/>
              </a:rPr>
              <a:t>Tensile strength available:</a:t>
            </a:r>
          </a:p>
          <a:p>
            <a:pPr lvl="1"/>
            <a:r>
              <a:rPr lang="en-US" sz="2400" dirty="0" smtClean="0">
                <a:latin typeface="Cambria" charset="0"/>
              </a:rPr>
              <a:t>Steel: </a:t>
            </a:r>
          </a:p>
          <a:p>
            <a:pPr lvl="1"/>
            <a:r>
              <a:rPr lang="en-US" sz="2400" dirty="0" smtClean="0">
                <a:latin typeface="Cambria" charset="0"/>
              </a:rPr>
              <a:t>Carbon </a:t>
            </a:r>
            <a:r>
              <a:rPr lang="en-US" sz="2400" dirty="0">
                <a:latin typeface="Cambria" charset="0"/>
              </a:rPr>
              <a:t>nanotube (microscopic):     </a:t>
            </a:r>
          </a:p>
        </p:txBody>
      </p:sp>
      <p:sp>
        <p:nvSpPr>
          <p:cNvPr id="46084"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000" smtClean="0">
                <a:latin typeface="Calibri" charset="0"/>
              </a:rPr>
              <a:t>Weinstein - Fermilab - 2015</a:t>
            </a:r>
            <a:endParaRPr lang="en-US" sz="1000">
              <a:latin typeface="Calibri" charset="0"/>
            </a:endParaRPr>
          </a:p>
        </p:txBody>
      </p:sp>
      <p:graphicFrame>
        <p:nvGraphicFramePr>
          <p:cNvPr id="46085" name="Object 4"/>
          <p:cNvGraphicFramePr>
            <a:graphicFrameLocks noChangeAspect="1"/>
          </p:cNvGraphicFramePr>
          <p:nvPr>
            <p:extLst>
              <p:ext uri="{D42A27DB-BD31-4B8C-83A1-F6EECF244321}">
                <p14:modId xmlns:p14="http://schemas.microsoft.com/office/powerpoint/2010/main" val="3085766357"/>
              </p:ext>
            </p:extLst>
          </p:nvPr>
        </p:nvGraphicFramePr>
        <p:xfrm>
          <a:off x="1600200" y="2392363"/>
          <a:ext cx="6510338" cy="503237"/>
        </p:xfrm>
        <a:graphic>
          <a:graphicData uri="http://schemas.openxmlformats.org/presentationml/2006/ole">
            <mc:AlternateContent xmlns:mc="http://schemas.openxmlformats.org/markup-compatibility/2006">
              <mc:Choice xmlns:v="urn:schemas-microsoft-com:vml" Requires="v">
                <p:oleObj spid="_x0000_s85067" name="Equation" r:id="rId4" imgW="2959100" imgH="228600" progId="Equation.DSMT4">
                  <p:embed/>
                </p:oleObj>
              </mc:Choice>
              <mc:Fallback>
                <p:oleObj name="Equation" r:id="rId4" imgW="29591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392363"/>
                        <a:ext cx="651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6086" name="Object 5"/>
          <p:cNvGraphicFramePr>
            <a:graphicFrameLocks noChangeAspect="1"/>
          </p:cNvGraphicFramePr>
          <p:nvPr>
            <p:extLst>
              <p:ext uri="{D42A27DB-BD31-4B8C-83A1-F6EECF244321}">
                <p14:modId xmlns:p14="http://schemas.microsoft.com/office/powerpoint/2010/main" val="3938263150"/>
              </p:ext>
            </p:extLst>
          </p:nvPr>
        </p:nvGraphicFramePr>
        <p:xfrm>
          <a:off x="1905000" y="2819400"/>
          <a:ext cx="4721225" cy="866775"/>
        </p:xfrm>
        <a:graphic>
          <a:graphicData uri="http://schemas.openxmlformats.org/presentationml/2006/ole">
            <mc:AlternateContent xmlns:mc="http://schemas.openxmlformats.org/markup-compatibility/2006">
              <mc:Choice xmlns:v="urn:schemas-microsoft-com:vml" Requires="v">
                <p:oleObj spid="_x0000_s85068" name="Equation" r:id="rId6" imgW="2146300" imgH="393700" progId="Equation.DSMT4">
                  <p:embed/>
                </p:oleObj>
              </mc:Choice>
              <mc:Fallback>
                <p:oleObj name="Equation" r:id="rId6" imgW="2146300" imgH="3937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2819400"/>
                        <a:ext cx="472122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6087" name="Object 6"/>
          <p:cNvGraphicFramePr>
            <a:graphicFrameLocks noChangeAspect="1"/>
          </p:cNvGraphicFramePr>
          <p:nvPr>
            <p:extLst>
              <p:ext uri="{D42A27DB-BD31-4B8C-83A1-F6EECF244321}">
                <p14:modId xmlns:p14="http://schemas.microsoft.com/office/powerpoint/2010/main" val="2178080079"/>
              </p:ext>
            </p:extLst>
          </p:nvPr>
        </p:nvGraphicFramePr>
        <p:xfrm>
          <a:off x="1905000" y="3657600"/>
          <a:ext cx="3492500" cy="558800"/>
        </p:xfrm>
        <a:graphic>
          <a:graphicData uri="http://schemas.openxmlformats.org/presentationml/2006/ole">
            <mc:AlternateContent xmlns:mc="http://schemas.openxmlformats.org/markup-compatibility/2006">
              <mc:Choice xmlns:v="urn:schemas-microsoft-com:vml" Requires="v">
                <p:oleObj spid="_x0000_s85069" name="Equation" r:id="rId8" imgW="1587500" imgH="254000" progId="Equation.DSMT4">
                  <p:embed/>
                </p:oleObj>
              </mc:Choice>
              <mc:Fallback>
                <p:oleObj name="Equation" r:id="rId8" imgW="1587500" imgH="2540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0" y="3657600"/>
                        <a:ext cx="34925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6088" name="Object 7"/>
          <p:cNvGraphicFramePr>
            <a:graphicFrameLocks noChangeAspect="1"/>
          </p:cNvGraphicFramePr>
          <p:nvPr>
            <p:extLst>
              <p:ext uri="{D42A27DB-BD31-4B8C-83A1-F6EECF244321}">
                <p14:modId xmlns:p14="http://schemas.microsoft.com/office/powerpoint/2010/main" val="350770533"/>
              </p:ext>
            </p:extLst>
          </p:nvPr>
        </p:nvGraphicFramePr>
        <p:xfrm>
          <a:off x="4419600" y="4114800"/>
          <a:ext cx="2376488" cy="419100"/>
        </p:xfrm>
        <a:graphic>
          <a:graphicData uri="http://schemas.openxmlformats.org/presentationml/2006/ole">
            <mc:AlternateContent xmlns:mc="http://schemas.openxmlformats.org/markup-compatibility/2006">
              <mc:Choice xmlns:v="urn:schemas-microsoft-com:vml" Requires="v">
                <p:oleObj spid="_x0000_s85070" name="Equation" r:id="rId10" imgW="1079500" imgH="190500" progId="Equation.DSMT4">
                  <p:embed/>
                </p:oleObj>
              </mc:Choice>
              <mc:Fallback>
                <p:oleObj name="Equation" r:id="rId10" imgW="1079500" imgH="1905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9600" y="4114800"/>
                        <a:ext cx="237648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6089" name="Object 7"/>
          <p:cNvGraphicFramePr>
            <a:graphicFrameLocks noChangeAspect="1"/>
          </p:cNvGraphicFramePr>
          <p:nvPr>
            <p:extLst>
              <p:ext uri="{D42A27DB-BD31-4B8C-83A1-F6EECF244321}">
                <p14:modId xmlns:p14="http://schemas.microsoft.com/office/powerpoint/2010/main" val="540634980"/>
              </p:ext>
            </p:extLst>
          </p:nvPr>
        </p:nvGraphicFramePr>
        <p:xfrm>
          <a:off x="2181225" y="6054725"/>
          <a:ext cx="3300413" cy="503238"/>
        </p:xfrm>
        <a:graphic>
          <a:graphicData uri="http://schemas.openxmlformats.org/presentationml/2006/ole">
            <mc:AlternateContent xmlns:mc="http://schemas.openxmlformats.org/markup-compatibility/2006">
              <mc:Choice xmlns:v="urn:schemas-microsoft-com:vml" Requires="v">
                <p:oleObj spid="_x0000_s85071" name="Equation" r:id="rId12" imgW="1498600" imgH="228600" progId="Equation.DSMT4">
                  <p:embed/>
                </p:oleObj>
              </mc:Choice>
              <mc:Fallback>
                <p:oleObj name="Equation" r:id="rId12" imgW="1498600" imgH="228600" progId="Equation.DSMT4">
                  <p:embed/>
                  <p:pic>
                    <p:nvPicPr>
                      <p:cNvPr id="0" name=""/>
                      <p:cNvPicPr>
                        <a:picLocks noChangeAspect="1" noChangeArrowheads="1"/>
                      </p:cNvPicPr>
                      <p:nvPr/>
                    </p:nvPicPr>
                    <p:blipFill>
                      <a:blip r:embed="rId13"/>
                      <a:srcRect/>
                      <a:stretch>
                        <a:fillRect/>
                      </a:stretch>
                    </p:blipFill>
                    <p:spPr bwMode="auto">
                      <a:xfrm>
                        <a:off x="2181225" y="6054725"/>
                        <a:ext cx="330041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7"/>
          <p:cNvGraphicFramePr>
            <a:graphicFrameLocks noChangeAspect="1"/>
          </p:cNvGraphicFramePr>
          <p:nvPr>
            <p:extLst>
              <p:ext uri="{D42A27DB-BD31-4B8C-83A1-F6EECF244321}">
                <p14:modId xmlns:p14="http://schemas.microsoft.com/office/powerpoint/2010/main" val="161512752"/>
              </p:ext>
            </p:extLst>
          </p:nvPr>
        </p:nvGraphicFramePr>
        <p:xfrm>
          <a:off x="1828800" y="5140325"/>
          <a:ext cx="2630488" cy="503238"/>
        </p:xfrm>
        <a:graphic>
          <a:graphicData uri="http://schemas.openxmlformats.org/presentationml/2006/ole">
            <mc:AlternateContent xmlns:mc="http://schemas.openxmlformats.org/markup-compatibility/2006">
              <mc:Choice xmlns:v="urn:schemas-microsoft-com:vml" Requires="v">
                <p:oleObj spid="_x0000_s85072" name="Equation" r:id="rId14" imgW="1193800" imgH="228600" progId="Equation.DSMT4">
                  <p:embed/>
                </p:oleObj>
              </mc:Choice>
              <mc:Fallback>
                <p:oleObj name="Equation" r:id="rId14" imgW="1193800" imgH="228600" progId="Equation.DSMT4">
                  <p:embed/>
                  <p:pic>
                    <p:nvPicPr>
                      <p:cNvPr id="0" name=""/>
                      <p:cNvPicPr>
                        <a:picLocks noChangeAspect="1" noChangeArrowheads="1"/>
                      </p:cNvPicPr>
                      <p:nvPr/>
                    </p:nvPicPr>
                    <p:blipFill>
                      <a:blip r:embed="rId15"/>
                      <a:srcRect/>
                      <a:stretch>
                        <a:fillRect/>
                      </a:stretch>
                    </p:blipFill>
                    <p:spPr bwMode="auto">
                      <a:xfrm>
                        <a:off x="1828800" y="5140325"/>
                        <a:ext cx="26304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2759619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3" descr="coalcars.png"/>
          <p:cNvPicPr>
            <a:picLocks noChangeAspect="1"/>
          </p:cNvPicPr>
          <p:nvPr/>
        </p:nvPicPr>
        <p:blipFill>
          <a:blip r:embed="rId3">
            <a:alphaModFix amt="46000"/>
            <a:extLst>
              <a:ext uri="{28A0092B-C50C-407E-A947-70E740481C1C}">
                <a14:useLocalDpi xmlns:a14="http://schemas.microsoft.com/office/drawing/2010/main" val="0"/>
              </a:ext>
            </a:extLst>
          </a:blip>
          <a:srcRect/>
          <a:stretch>
            <a:fillRect/>
          </a:stretch>
        </p:blipFill>
        <p:spPr bwMode="auto">
          <a:xfrm>
            <a:off x="0" y="1201738"/>
            <a:ext cx="9144000" cy="5046662"/>
          </a:xfrm>
          <a:prstGeom prst="rect">
            <a:avLst/>
          </a:prstGeom>
          <a:noFill/>
          <a:ln>
            <a:noFill/>
          </a:ln>
          <a:extLst>
            <a:ext uri="{909E8E84-426E-40dd-AFC4-6F175D3DCCD1}">
              <a14:hiddenFill xmlns:a14="http://schemas.microsoft.com/office/drawing/2010/main">
                <a:solidFill>
                  <a:srgbClr val="FFFFFF">
                    <a:alpha val="4588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itle 1"/>
          <p:cNvSpPr>
            <a:spLocks noGrp="1"/>
          </p:cNvSpPr>
          <p:nvPr>
            <p:ph type="title"/>
          </p:nvPr>
        </p:nvSpPr>
        <p:spPr/>
        <p:txBody>
          <a:bodyPr/>
          <a:lstStyle/>
          <a:p>
            <a:r>
              <a:rPr lang="en-US">
                <a:latin typeface="Calibri" charset="0"/>
              </a:rPr>
              <a:t>How much coal does a coal-plant need?</a:t>
            </a:r>
          </a:p>
        </p:txBody>
      </p:sp>
      <p:sp>
        <p:nvSpPr>
          <p:cNvPr id="47107"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000" smtClean="0">
                <a:latin typeface="Calibri" charset="0"/>
              </a:rPr>
              <a:t>Weinstein - Fermilab - 2015</a:t>
            </a:r>
            <a:endParaRPr lang="en-US" sz="1000">
              <a:latin typeface="Calibri" charset="0"/>
            </a:endParaRPr>
          </a:p>
        </p:txBody>
      </p:sp>
      <p:sp>
        <p:nvSpPr>
          <p:cNvPr id="5" name="TextBox 4"/>
          <p:cNvSpPr txBox="1"/>
          <p:nvPr/>
        </p:nvSpPr>
        <p:spPr>
          <a:xfrm>
            <a:off x="417513" y="1301750"/>
            <a:ext cx="6178550" cy="461963"/>
          </a:xfrm>
          <a:prstGeom prst="rect">
            <a:avLst/>
          </a:prstGeom>
          <a:noFill/>
        </p:spPr>
        <p:txBody>
          <a:bodyPr wrap="none">
            <a:spAutoFit/>
          </a:bodyPr>
          <a:lstStyle/>
          <a:p>
            <a:pPr>
              <a:defRPr/>
            </a:pPr>
            <a:r>
              <a:rPr lang="en-US" dirty="0">
                <a:latin typeface="+mn-lt"/>
              </a:rPr>
              <a:t>A 1-GW</a:t>
            </a:r>
            <a:r>
              <a:rPr lang="en-US" i="1" baseline="-25000" dirty="0">
                <a:latin typeface="+mn-lt"/>
              </a:rPr>
              <a:t>e</a:t>
            </a:r>
            <a:r>
              <a:rPr lang="en-US" dirty="0">
                <a:latin typeface="+mn-lt"/>
              </a:rPr>
              <a:t> coal-to-electricity power plant needs  </a:t>
            </a:r>
          </a:p>
        </p:txBody>
      </p:sp>
      <p:graphicFrame>
        <p:nvGraphicFramePr>
          <p:cNvPr id="47109" name="Object 2"/>
          <p:cNvGraphicFramePr>
            <a:graphicFrameLocks noChangeAspect="1"/>
          </p:cNvGraphicFramePr>
          <p:nvPr/>
        </p:nvGraphicFramePr>
        <p:xfrm>
          <a:off x="3479800" y="3162300"/>
          <a:ext cx="114300" cy="165100"/>
        </p:xfrm>
        <a:graphic>
          <a:graphicData uri="http://schemas.openxmlformats.org/presentationml/2006/ole">
            <mc:AlternateContent xmlns:mc="http://schemas.openxmlformats.org/markup-compatibility/2006">
              <mc:Choice xmlns:v="urn:schemas-microsoft-com:vml" Requires="v">
                <p:oleObj spid="_x0000_s66754" name="Equation" r:id="rId4" imgW="114300" imgH="165100" progId="Equation.3">
                  <p:embed/>
                </p:oleObj>
              </mc:Choice>
              <mc:Fallback>
                <p:oleObj name="Equation" r:id="rId4" imgW="114300" imgH="165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9800" y="3162300"/>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110" name="Object 3"/>
          <p:cNvGraphicFramePr>
            <a:graphicFrameLocks noChangeAspect="1"/>
          </p:cNvGraphicFramePr>
          <p:nvPr/>
        </p:nvGraphicFramePr>
        <p:xfrm>
          <a:off x="3479800" y="3162300"/>
          <a:ext cx="114300" cy="165100"/>
        </p:xfrm>
        <a:graphic>
          <a:graphicData uri="http://schemas.openxmlformats.org/presentationml/2006/ole">
            <mc:AlternateContent xmlns:mc="http://schemas.openxmlformats.org/markup-compatibility/2006">
              <mc:Choice xmlns:v="urn:schemas-microsoft-com:vml" Requires="v">
                <p:oleObj spid="_x0000_s66755" name="Equation" r:id="rId6" imgW="114300" imgH="165100" progId="Equation.3">
                  <p:embed/>
                </p:oleObj>
              </mc:Choice>
              <mc:Fallback>
                <p:oleObj name="Equation" r:id="rId6" imgW="114300" imgH="165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9800" y="3162300"/>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111" name="Object 5"/>
          <p:cNvGraphicFramePr>
            <a:graphicFrameLocks noChangeAspect="1"/>
          </p:cNvGraphicFramePr>
          <p:nvPr/>
        </p:nvGraphicFramePr>
        <p:xfrm>
          <a:off x="3479800" y="3162300"/>
          <a:ext cx="114300" cy="165100"/>
        </p:xfrm>
        <a:graphic>
          <a:graphicData uri="http://schemas.openxmlformats.org/presentationml/2006/ole">
            <mc:AlternateContent xmlns:mc="http://schemas.openxmlformats.org/markup-compatibility/2006">
              <mc:Choice xmlns:v="urn:schemas-microsoft-com:vml" Requires="v">
                <p:oleObj spid="_x0000_s66756" name="Equation" r:id="rId8" imgW="114300" imgH="165100" progId="Equation.3">
                  <p:embed/>
                </p:oleObj>
              </mc:Choice>
              <mc:Fallback>
                <p:oleObj name="Equation" r:id="rId8" imgW="114300" imgH="165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9800" y="3162300"/>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112" name="Object 6"/>
          <p:cNvGraphicFramePr>
            <a:graphicFrameLocks noChangeAspect="1"/>
          </p:cNvGraphicFramePr>
          <p:nvPr/>
        </p:nvGraphicFramePr>
        <p:xfrm>
          <a:off x="3479800" y="3162300"/>
          <a:ext cx="114300" cy="165100"/>
        </p:xfrm>
        <a:graphic>
          <a:graphicData uri="http://schemas.openxmlformats.org/presentationml/2006/ole">
            <mc:AlternateContent xmlns:mc="http://schemas.openxmlformats.org/markup-compatibility/2006">
              <mc:Choice xmlns:v="urn:schemas-microsoft-com:vml" Requires="v">
                <p:oleObj spid="_x0000_s66757" name="Equation" r:id="rId10" imgW="114300" imgH="165100" progId="Equation.3">
                  <p:embed/>
                </p:oleObj>
              </mc:Choice>
              <mc:Fallback>
                <p:oleObj name="Equation" r:id="rId10" imgW="114300" imgH="165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79800" y="3162300"/>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113" name="Object 2"/>
          <p:cNvGraphicFramePr>
            <a:graphicFrameLocks noChangeAspect="1"/>
          </p:cNvGraphicFramePr>
          <p:nvPr/>
        </p:nvGraphicFramePr>
        <p:xfrm>
          <a:off x="3479800" y="3162300"/>
          <a:ext cx="114300" cy="165100"/>
        </p:xfrm>
        <a:graphic>
          <a:graphicData uri="http://schemas.openxmlformats.org/presentationml/2006/ole">
            <mc:AlternateContent xmlns:mc="http://schemas.openxmlformats.org/markup-compatibility/2006">
              <mc:Choice xmlns:v="urn:schemas-microsoft-com:vml" Requires="v">
                <p:oleObj spid="_x0000_s66758" name="Equation" r:id="rId12" imgW="114300" imgH="165100" progId="Equation.DSMT4">
                  <p:embed/>
                </p:oleObj>
              </mc:Choice>
              <mc:Fallback>
                <p:oleObj name="Equation" r:id="rId12" imgW="114300" imgH="1651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79800" y="3162300"/>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114" name="Object 3"/>
          <p:cNvGraphicFramePr>
            <a:graphicFrameLocks noChangeAspect="1"/>
          </p:cNvGraphicFramePr>
          <p:nvPr/>
        </p:nvGraphicFramePr>
        <p:xfrm>
          <a:off x="3479800" y="3162300"/>
          <a:ext cx="114300" cy="165100"/>
        </p:xfrm>
        <a:graphic>
          <a:graphicData uri="http://schemas.openxmlformats.org/presentationml/2006/ole">
            <mc:AlternateContent xmlns:mc="http://schemas.openxmlformats.org/markup-compatibility/2006">
              <mc:Choice xmlns:v="urn:schemas-microsoft-com:vml" Requires="v">
                <p:oleObj spid="_x0000_s66759" name="Equation" r:id="rId14" imgW="114300" imgH="165100" progId="Equation.DSMT4">
                  <p:embed/>
                </p:oleObj>
              </mc:Choice>
              <mc:Fallback>
                <p:oleObj name="Equation" r:id="rId14" imgW="114300" imgH="1651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79800" y="3162300"/>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115" name="Object 5"/>
          <p:cNvGraphicFramePr>
            <a:graphicFrameLocks noChangeAspect="1"/>
          </p:cNvGraphicFramePr>
          <p:nvPr/>
        </p:nvGraphicFramePr>
        <p:xfrm>
          <a:off x="3479800" y="3162300"/>
          <a:ext cx="114300" cy="165100"/>
        </p:xfrm>
        <a:graphic>
          <a:graphicData uri="http://schemas.openxmlformats.org/presentationml/2006/ole">
            <mc:AlternateContent xmlns:mc="http://schemas.openxmlformats.org/markup-compatibility/2006">
              <mc:Choice xmlns:v="urn:schemas-microsoft-com:vml" Requires="v">
                <p:oleObj spid="_x0000_s66760" name="Equation" r:id="rId15" imgW="114300" imgH="165100" progId="Equation.DSMT4">
                  <p:embed/>
                </p:oleObj>
              </mc:Choice>
              <mc:Fallback>
                <p:oleObj name="Equation" r:id="rId15" imgW="114300" imgH="1651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79800" y="3162300"/>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116" name="Object 6"/>
          <p:cNvGraphicFramePr>
            <a:graphicFrameLocks noChangeAspect="1"/>
          </p:cNvGraphicFramePr>
          <p:nvPr/>
        </p:nvGraphicFramePr>
        <p:xfrm>
          <a:off x="3479800" y="3162300"/>
          <a:ext cx="114300" cy="165100"/>
        </p:xfrm>
        <a:graphic>
          <a:graphicData uri="http://schemas.openxmlformats.org/presentationml/2006/ole">
            <mc:AlternateContent xmlns:mc="http://schemas.openxmlformats.org/markup-compatibility/2006">
              <mc:Choice xmlns:v="urn:schemas-microsoft-com:vml" Requires="v">
                <p:oleObj spid="_x0000_s66761" name="Equation" r:id="rId16" imgW="114300" imgH="165100" progId="Equation.DSMT4">
                  <p:embed/>
                </p:oleObj>
              </mc:Choice>
              <mc:Fallback>
                <p:oleObj name="Equation" r:id="rId16" imgW="114300" imgH="1651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79800" y="3162300"/>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117" name="Object 9"/>
          <p:cNvGraphicFramePr>
            <a:graphicFrameLocks noChangeAspect="1"/>
          </p:cNvGraphicFramePr>
          <p:nvPr/>
        </p:nvGraphicFramePr>
        <p:xfrm>
          <a:off x="1295400" y="1905000"/>
          <a:ext cx="4470400" cy="457200"/>
        </p:xfrm>
        <a:graphic>
          <a:graphicData uri="http://schemas.openxmlformats.org/presentationml/2006/ole">
            <mc:AlternateContent xmlns:mc="http://schemas.openxmlformats.org/markup-compatibility/2006">
              <mc:Choice xmlns:v="urn:schemas-microsoft-com:vml" Requires="v">
                <p:oleObj spid="_x0000_s66762" name="Equation" r:id="rId17" imgW="2235200" imgH="228600" progId="Equation.DSMT4">
                  <p:embed/>
                </p:oleObj>
              </mc:Choice>
              <mc:Fallback>
                <p:oleObj name="Equation" r:id="rId17" imgW="2235200" imgH="2286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95400" y="1905000"/>
                        <a:ext cx="447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nvSpPr>
        <p:spPr>
          <a:xfrm>
            <a:off x="457200" y="2438400"/>
            <a:ext cx="8458200" cy="830263"/>
          </a:xfrm>
          <a:prstGeom prst="rect">
            <a:avLst/>
          </a:prstGeom>
          <a:noFill/>
        </p:spPr>
        <p:txBody>
          <a:bodyPr>
            <a:spAutoFit/>
          </a:bodyPr>
          <a:lstStyle/>
          <a:p>
            <a:pPr>
              <a:defRPr/>
            </a:pPr>
            <a:r>
              <a:rPr lang="en-US" dirty="0">
                <a:latin typeface="+mn-lt"/>
              </a:rPr>
              <a:t>At an energy density for coal of 2×10</a:t>
            </a:r>
            <a:r>
              <a:rPr lang="en-US" baseline="30000" dirty="0">
                <a:latin typeface="+mn-lt"/>
              </a:rPr>
              <a:t>7</a:t>
            </a:r>
            <a:r>
              <a:rPr lang="en-US" dirty="0">
                <a:latin typeface="+mn-lt"/>
              </a:rPr>
              <a:t> J/kg (assuming 50% of gasoline), we will need </a:t>
            </a:r>
          </a:p>
        </p:txBody>
      </p:sp>
      <p:graphicFrame>
        <p:nvGraphicFramePr>
          <p:cNvPr id="47119" name="Object 11"/>
          <p:cNvGraphicFramePr>
            <a:graphicFrameLocks noChangeAspect="1"/>
          </p:cNvGraphicFramePr>
          <p:nvPr/>
        </p:nvGraphicFramePr>
        <p:xfrm>
          <a:off x="1244600" y="3225800"/>
          <a:ext cx="3937000" cy="889000"/>
        </p:xfrm>
        <a:graphic>
          <a:graphicData uri="http://schemas.openxmlformats.org/presentationml/2006/ole">
            <mc:AlternateContent xmlns:mc="http://schemas.openxmlformats.org/markup-compatibility/2006">
              <mc:Choice xmlns:v="urn:schemas-microsoft-com:vml" Requires="v">
                <p:oleObj spid="_x0000_s66763" name="Equation" r:id="rId19" imgW="1968500" imgH="444500" progId="Equation.DSMT4">
                  <p:embed/>
                </p:oleObj>
              </mc:Choice>
              <mc:Fallback>
                <p:oleObj name="Equation" r:id="rId19" imgW="1968500" imgH="4445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44600" y="3225800"/>
                        <a:ext cx="3937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p:nvPr/>
        </p:nvSpPr>
        <p:spPr>
          <a:xfrm>
            <a:off x="457200" y="4005263"/>
            <a:ext cx="8008938" cy="1938337"/>
          </a:xfrm>
          <a:prstGeom prst="rect">
            <a:avLst/>
          </a:prstGeom>
          <a:noFill/>
        </p:spPr>
        <p:txBody>
          <a:bodyPr>
            <a:spAutoFit/>
          </a:bodyPr>
          <a:lstStyle/>
          <a:p>
            <a:pPr>
              <a:defRPr/>
            </a:pPr>
            <a:r>
              <a:rPr lang="en-US" dirty="0">
                <a:latin typeface="+mn-lt"/>
              </a:rPr>
              <a:t>This is </a:t>
            </a:r>
          </a:p>
          <a:p>
            <a:pPr marL="342900" indent="-342900">
              <a:buFont typeface="Arial"/>
              <a:buChar char="•"/>
              <a:defRPr/>
            </a:pPr>
            <a:r>
              <a:rPr lang="en-US" dirty="0">
                <a:latin typeface="+mn-lt"/>
              </a:rPr>
              <a:t>5×10</a:t>
            </a:r>
            <a:r>
              <a:rPr lang="en-US" baseline="30000" dirty="0">
                <a:latin typeface="+mn-lt"/>
              </a:rPr>
              <a:t>6</a:t>
            </a:r>
            <a:r>
              <a:rPr lang="en-US" dirty="0">
                <a:latin typeface="+mn-lt"/>
              </a:rPr>
              <a:t> tons per year or </a:t>
            </a:r>
          </a:p>
          <a:p>
            <a:pPr marL="342900" indent="-342900">
              <a:buFont typeface="Arial"/>
              <a:buChar char="•"/>
              <a:defRPr/>
            </a:pPr>
            <a:r>
              <a:rPr lang="en-US" dirty="0">
                <a:latin typeface="+mn-lt"/>
              </a:rPr>
              <a:t>5×10</a:t>
            </a:r>
            <a:r>
              <a:rPr lang="en-US" baseline="30000" dirty="0">
                <a:latin typeface="+mn-lt"/>
              </a:rPr>
              <a:t>4</a:t>
            </a:r>
            <a:r>
              <a:rPr lang="en-US" dirty="0">
                <a:latin typeface="+mn-lt"/>
              </a:rPr>
              <a:t> 100-ton railroad cars per year or </a:t>
            </a:r>
          </a:p>
          <a:p>
            <a:pPr marL="342900" indent="-342900">
              <a:buFont typeface="Arial"/>
              <a:buChar char="•"/>
              <a:defRPr/>
            </a:pPr>
            <a:r>
              <a:rPr lang="en-US" dirty="0">
                <a:latin typeface="+mn-lt"/>
              </a:rPr>
              <a:t>5×10</a:t>
            </a:r>
            <a:r>
              <a:rPr lang="en-US" baseline="30000" dirty="0">
                <a:latin typeface="+mn-lt"/>
              </a:rPr>
              <a:t>2</a:t>
            </a:r>
            <a:r>
              <a:rPr lang="en-US" dirty="0">
                <a:latin typeface="+mn-lt"/>
              </a:rPr>
              <a:t> 100-car coal trains per year or</a:t>
            </a:r>
          </a:p>
          <a:p>
            <a:pPr marL="342900" indent="-342900">
              <a:buFont typeface="Arial"/>
              <a:buChar char="•"/>
              <a:defRPr/>
            </a:pPr>
            <a:r>
              <a:rPr lang="en-US" dirty="0">
                <a:latin typeface="+mn-lt"/>
              </a:rPr>
              <a:t>1—2 100-car coal trains per </a:t>
            </a:r>
            <a:r>
              <a:rPr lang="en-US" b="1" dirty="0">
                <a:latin typeface="+mn-lt"/>
              </a:rPr>
              <a:t>day</a:t>
            </a:r>
            <a:r>
              <a:rPr lang="en-US" dirty="0">
                <a:latin typeface="+mn-lt"/>
              </a:rPr>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7"/>
          <p:cNvPicPr>
            <a:picLocks noChangeAspect="1"/>
          </p:cNvPicPr>
          <p:nvPr/>
        </p:nvPicPr>
        <p:blipFill>
          <a:blip r:embed="rId3">
            <a:alphaModFix amt="25000"/>
            <a:extLst>
              <a:ext uri="{28A0092B-C50C-407E-A947-70E740481C1C}">
                <a14:useLocalDpi xmlns:a14="http://schemas.microsoft.com/office/drawing/2010/main" val="0"/>
              </a:ext>
            </a:extLst>
          </a:blip>
          <a:srcRect/>
          <a:stretch>
            <a:fillRect/>
          </a:stretch>
        </p:blipFill>
        <p:spPr bwMode="auto">
          <a:xfrm>
            <a:off x="228600" y="142875"/>
            <a:ext cx="8686800" cy="6572250"/>
          </a:xfrm>
          <a:prstGeom prst="rect">
            <a:avLst/>
          </a:prstGeom>
          <a:noFill/>
          <a:ln>
            <a:noFill/>
          </a:ln>
          <a:extLst>
            <a:ext uri="{909E8E84-426E-40dd-AFC4-6F175D3DCCD1}">
              <a14:hiddenFill xmlns:a14="http://schemas.microsoft.com/office/drawing/2010/main">
                <a:solidFill>
                  <a:srgbClr val="FFFFFF">
                    <a:alpha val="2509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itle 1"/>
          <p:cNvSpPr>
            <a:spLocks noGrp="1"/>
          </p:cNvSpPr>
          <p:nvPr>
            <p:ph type="title"/>
          </p:nvPr>
        </p:nvSpPr>
        <p:spPr/>
        <p:txBody>
          <a:bodyPr/>
          <a:lstStyle/>
          <a:p>
            <a:r>
              <a:rPr lang="en-US">
                <a:latin typeface="Calibri" charset="0"/>
              </a:rPr>
              <a:t>How much Uranium does a nuclear-plant need?</a:t>
            </a:r>
          </a:p>
        </p:txBody>
      </p:sp>
      <p:sp>
        <p:nvSpPr>
          <p:cNvPr id="48131"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000" smtClean="0">
                <a:latin typeface="Calibri" charset="0"/>
              </a:rPr>
              <a:t>Weinstein - Fermilab - 2015</a:t>
            </a:r>
            <a:endParaRPr lang="en-US" sz="1000">
              <a:latin typeface="Calibri" charset="0"/>
            </a:endParaRPr>
          </a:p>
        </p:txBody>
      </p:sp>
      <p:sp>
        <p:nvSpPr>
          <p:cNvPr id="5" name="TextBox 4"/>
          <p:cNvSpPr txBox="1"/>
          <p:nvPr/>
        </p:nvSpPr>
        <p:spPr>
          <a:xfrm>
            <a:off x="533400" y="1295400"/>
            <a:ext cx="8305800" cy="1200150"/>
          </a:xfrm>
          <a:prstGeom prst="rect">
            <a:avLst/>
          </a:prstGeom>
          <a:noFill/>
        </p:spPr>
        <p:txBody>
          <a:bodyPr>
            <a:spAutoFit/>
          </a:bodyPr>
          <a:lstStyle/>
          <a:p>
            <a:pPr>
              <a:defRPr/>
            </a:pPr>
            <a:r>
              <a:rPr lang="en-US" dirty="0">
                <a:latin typeface="+mn-lt"/>
              </a:rPr>
              <a:t>The power plant still needs 10</a:t>
            </a:r>
            <a:r>
              <a:rPr lang="en-US" baseline="30000" dirty="0">
                <a:latin typeface="+mn-lt"/>
              </a:rPr>
              <a:t>17</a:t>
            </a:r>
            <a:r>
              <a:rPr lang="en-US" dirty="0">
                <a:latin typeface="+mn-lt"/>
              </a:rPr>
              <a:t> J/yr.</a:t>
            </a:r>
          </a:p>
          <a:p>
            <a:pPr>
              <a:defRPr/>
            </a:pPr>
            <a:r>
              <a:rPr lang="en-US" dirty="0" err="1">
                <a:latin typeface="+mn-lt"/>
              </a:rPr>
              <a:t>Fissioning</a:t>
            </a:r>
            <a:r>
              <a:rPr lang="en-US" dirty="0">
                <a:latin typeface="+mn-lt"/>
              </a:rPr>
              <a:t> one Uranium-235 nucleus will yield about 200 MeV or about 10</a:t>
            </a:r>
            <a:r>
              <a:rPr lang="en-US" baseline="30000" dirty="0">
                <a:latin typeface="+mn-lt"/>
              </a:rPr>
              <a:t>-3</a:t>
            </a:r>
            <a:r>
              <a:rPr lang="en-US" dirty="0">
                <a:latin typeface="+mn-lt"/>
              </a:rPr>
              <a:t> of its mass.  Thus we need</a:t>
            </a:r>
          </a:p>
        </p:txBody>
      </p:sp>
      <p:graphicFrame>
        <p:nvGraphicFramePr>
          <p:cNvPr id="48133" name="Object 5"/>
          <p:cNvGraphicFramePr>
            <a:graphicFrameLocks noChangeAspect="1"/>
          </p:cNvGraphicFramePr>
          <p:nvPr/>
        </p:nvGraphicFramePr>
        <p:xfrm>
          <a:off x="1600200" y="2514600"/>
          <a:ext cx="5334000" cy="889000"/>
        </p:xfrm>
        <a:graphic>
          <a:graphicData uri="http://schemas.openxmlformats.org/presentationml/2006/ole">
            <mc:AlternateContent xmlns:mc="http://schemas.openxmlformats.org/markup-compatibility/2006">
              <mc:Choice xmlns:v="urn:schemas-microsoft-com:vml" Requires="v">
                <p:oleObj spid="_x0000_s67607" name="Equation" r:id="rId4" imgW="2667000" imgH="444500" progId="Equation.DSMT4">
                  <p:embed/>
                </p:oleObj>
              </mc:Choice>
              <mc:Fallback>
                <p:oleObj name="Equation" r:id="rId4" imgW="2667000" imgH="4445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514600"/>
                        <a:ext cx="5334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612775" y="3749675"/>
            <a:ext cx="8302625" cy="2308225"/>
          </a:xfrm>
          <a:prstGeom prst="rect">
            <a:avLst/>
          </a:prstGeom>
          <a:noFill/>
        </p:spPr>
        <p:txBody>
          <a:bodyPr>
            <a:spAutoFit/>
          </a:bodyPr>
          <a:lstStyle/>
          <a:p>
            <a:pPr>
              <a:defRPr/>
            </a:pPr>
            <a:r>
              <a:rPr lang="en-US" dirty="0">
                <a:latin typeface="+mn-lt"/>
              </a:rPr>
              <a:t>If the fuel is 5% enriched (i.e., 5% </a:t>
            </a:r>
            <a:r>
              <a:rPr lang="en-US" baseline="30000" dirty="0">
                <a:latin typeface="+mn-lt"/>
              </a:rPr>
              <a:t>235</a:t>
            </a:r>
            <a:r>
              <a:rPr lang="en-US" dirty="0">
                <a:latin typeface="+mn-lt"/>
              </a:rPr>
              <a:t>U and 95% </a:t>
            </a:r>
            <a:r>
              <a:rPr lang="en-US" baseline="30000" dirty="0">
                <a:latin typeface="+mn-lt"/>
              </a:rPr>
              <a:t>238</a:t>
            </a:r>
            <a:r>
              <a:rPr lang="en-US" dirty="0">
                <a:latin typeface="+mn-lt"/>
              </a:rPr>
              <a:t>U), then the power plant will consume 20 tons of fuel per year.</a:t>
            </a:r>
          </a:p>
          <a:p>
            <a:pPr>
              <a:defRPr/>
            </a:pPr>
            <a:endParaRPr lang="en-US" dirty="0">
              <a:latin typeface="+mn-lt"/>
            </a:endParaRPr>
          </a:p>
          <a:p>
            <a:pPr>
              <a:defRPr/>
            </a:pPr>
            <a:r>
              <a:rPr lang="en-US" dirty="0">
                <a:latin typeface="+mn-lt"/>
              </a:rPr>
              <a:t>This has a volume of 1 m</a:t>
            </a:r>
            <a:r>
              <a:rPr lang="en-US" baseline="30000" dirty="0">
                <a:latin typeface="+mn-lt"/>
              </a:rPr>
              <a:t>3</a:t>
            </a:r>
            <a:r>
              <a:rPr lang="en-US" dirty="0">
                <a:latin typeface="+mn-lt"/>
              </a:rPr>
              <a:t>.</a:t>
            </a:r>
          </a:p>
          <a:p>
            <a:pPr>
              <a:defRPr/>
            </a:pPr>
            <a:endParaRPr lang="en-US" dirty="0">
              <a:latin typeface="+mn-lt"/>
            </a:endParaRPr>
          </a:p>
          <a:p>
            <a:pPr>
              <a:defRPr/>
            </a:pPr>
            <a:r>
              <a:rPr lang="en-US" dirty="0">
                <a:latin typeface="+mn-lt"/>
              </a:rPr>
              <a:t>It will fit under your dinner table.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smtClean="0">
                <a:latin typeface="Calibri" charset="0"/>
              </a:rPr>
              <a:t>Weinstein - Fermilab - 2015</a:t>
            </a:r>
            <a:endParaRPr lang="en-US" sz="1000">
              <a:latin typeface="Calibri" charset="0"/>
            </a:endParaRPr>
          </a:p>
        </p:txBody>
      </p:sp>
      <p:sp>
        <p:nvSpPr>
          <p:cNvPr id="17410" name="Rectangle 2"/>
          <p:cNvSpPr>
            <a:spLocks noGrp="1" noChangeArrowheads="1"/>
          </p:cNvSpPr>
          <p:nvPr>
            <p:ph type="title"/>
          </p:nvPr>
        </p:nvSpPr>
        <p:spPr>
          <a:xfrm>
            <a:off x="609600" y="34925"/>
            <a:ext cx="7772400" cy="838200"/>
          </a:xfrm>
        </p:spPr>
        <p:txBody>
          <a:bodyPr/>
          <a:lstStyle/>
          <a:p>
            <a:pPr eaLnBrk="1" hangingPunct="1"/>
            <a:r>
              <a:rPr lang="en-US">
                <a:latin typeface="Calibri" charset="0"/>
                <a:cs typeface="Calibri" charset="0"/>
              </a:rPr>
              <a:t>Why estimate?</a:t>
            </a:r>
          </a:p>
        </p:txBody>
      </p:sp>
      <p:sp>
        <p:nvSpPr>
          <p:cNvPr id="17411" name="Rectangle 4"/>
          <p:cNvSpPr>
            <a:spLocks noChangeArrowheads="1"/>
          </p:cNvSpPr>
          <p:nvPr/>
        </p:nvSpPr>
        <p:spPr bwMode="auto">
          <a:xfrm>
            <a:off x="228600" y="838200"/>
            <a:ext cx="8686800" cy="501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457200" indent="-457200"/>
            <a:r>
              <a:rPr lang="en-US" sz="2000" dirty="0">
                <a:latin typeface="Cambria" charset="0"/>
              </a:rPr>
              <a:t>We are continually bombarded by numbers, good, bad and bogus.  </a:t>
            </a:r>
          </a:p>
          <a:p>
            <a:pPr marL="914400" lvl="1" indent="-457200">
              <a:buFont typeface="Arial" charset="0"/>
              <a:buChar char="•"/>
            </a:pPr>
            <a:r>
              <a:rPr lang="en-US" sz="2000" dirty="0">
                <a:latin typeface="Cambria" charset="0"/>
              </a:rPr>
              <a:t>Our deficit is $1 trillion</a:t>
            </a:r>
          </a:p>
          <a:p>
            <a:pPr marL="914400" lvl="1" indent="-457200">
              <a:buFont typeface="Arial" charset="0"/>
              <a:buChar char="•"/>
            </a:pPr>
            <a:r>
              <a:rPr lang="en-US" sz="2000" dirty="0">
                <a:latin typeface="Cambria" charset="0"/>
              </a:rPr>
              <a:t>Every American produces 100 cubic-feet of garbage a year</a:t>
            </a:r>
          </a:p>
          <a:p>
            <a:pPr marL="914400" lvl="1" indent="-457200">
              <a:buFont typeface="Arial" charset="0"/>
              <a:buChar char="•"/>
            </a:pPr>
            <a:endParaRPr lang="en-US" sz="2000" dirty="0">
              <a:latin typeface="Cambria" charset="0"/>
            </a:endParaRPr>
          </a:p>
          <a:p>
            <a:pPr marL="457200" indent="-457200"/>
            <a:r>
              <a:rPr lang="en-US" sz="2000" dirty="0">
                <a:latin typeface="Cambria" charset="0"/>
              </a:rPr>
              <a:t>Do they make sense?</a:t>
            </a:r>
          </a:p>
          <a:p>
            <a:pPr marL="457200" indent="-457200"/>
            <a:r>
              <a:rPr lang="en-US" sz="2000" dirty="0">
                <a:latin typeface="Cambria" charset="0"/>
              </a:rPr>
              <a:t>How should we respond?</a:t>
            </a:r>
          </a:p>
          <a:p>
            <a:pPr marL="457200" indent="-457200"/>
            <a:endParaRPr lang="en-US" sz="2000" dirty="0">
              <a:latin typeface="Cambria" charset="0"/>
            </a:endParaRPr>
          </a:p>
          <a:p>
            <a:pPr marL="457200" indent="-457200"/>
            <a:r>
              <a:rPr lang="en-US" sz="2000" dirty="0">
                <a:latin typeface="Cambria" charset="0"/>
              </a:rPr>
              <a:t>Answers/estimates lead to actions.  </a:t>
            </a:r>
          </a:p>
          <a:p>
            <a:pPr marL="457200" indent="-457200"/>
            <a:endParaRPr lang="en-US" sz="2000" dirty="0">
              <a:latin typeface="Cambria" charset="0"/>
            </a:endParaRPr>
          </a:p>
          <a:p>
            <a:pPr marL="457200" indent="-457200"/>
            <a:r>
              <a:rPr lang="en-US" sz="2000" dirty="0">
                <a:latin typeface="Cambria" charset="0"/>
              </a:rPr>
              <a:t>Estimates fall in one of three </a:t>
            </a:r>
            <a:r>
              <a:rPr lang="ja-JP" altLang="en-US" sz="2000" dirty="0">
                <a:latin typeface="Cambria" charset="0"/>
              </a:rPr>
              <a:t>‘</a:t>
            </a:r>
            <a:r>
              <a:rPr lang="en-US" altLang="ja-JP" sz="2000" dirty="0">
                <a:latin typeface="Cambria" charset="0"/>
              </a:rPr>
              <a:t>Goldilocks</a:t>
            </a:r>
            <a:r>
              <a:rPr lang="ja-JP" altLang="en-US" sz="2000" dirty="0">
                <a:latin typeface="Cambria" charset="0"/>
              </a:rPr>
              <a:t>’</a:t>
            </a:r>
            <a:r>
              <a:rPr lang="en-US" altLang="ja-JP" sz="2000" dirty="0">
                <a:latin typeface="Cambria" charset="0"/>
              </a:rPr>
              <a:t> categories:</a:t>
            </a:r>
          </a:p>
          <a:p>
            <a:pPr marL="457200" indent="-457200">
              <a:buFont typeface="Arial" charset="0"/>
              <a:buAutoNum type="arabicParenR"/>
            </a:pPr>
            <a:r>
              <a:rPr lang="en-US" sz="2000" dirty="0">
                <a:latin typeface="Cambria" charset="0"/>
              </a:rPr>
              <a:t>Too big</a:t>
            </a:r>
          </a:p>
          <a:p>
            <a:pPr marL="457200" indent="-457200">
              <a:buFont typeface="Arial" charset="0"/>
              <a:buAutoNum type="arabicParenR"/>
            </a:pPr>
            <a:r>
              <a:rPr lang="en-US" sz="2000" dirty="0">
                <a:latin typeface="Cambria" charset="0"/>
              </a:rPr>
              <a:t>Too small</a:t>
            </a:r>
          </a:p>
          <a:p>
            <a:pPr marL="457200" indent="-457200">
              <a:buFont typeface="Arial" charset="0"/>
              <a:buAutoNum type="arabicParenR"/>
            </a:pPr>
            <a:r>
              <a:rPr lang="en-US" sz="2000" dirty="0">
                <a:latin typeface="Cambria" charset="0"/>
              </a:rPr>
              <a:t>Just right (in the middle)</a:t>
            </a:r>
          </a:p>
          <a:p>
            <a:pPr marL="457200" indent="-457200">
              <a:buFont typeface="Arial" charset="0"/>
              <a:buNone/>
            </a:pPr>
            <a:endParaRPr lang="en-US" sz="2000" dirty="0">
              <a:latin typeface="Cambria" charset="0"/>
            </a:endParaRPr>
          </a:p>
          <a:p>
            <a:pPr marL="457200" indent="-457200">
              <a:buFont typeface="Arial" charset="0"/>
              <a:buNone/>
            </a:pPr>
            <a:r>
              <a:rPr lang="ja-JP" altLang="en-US" sz="2000" dirty="0">
                <a:latin typeface="Cambria" charset="0"/>
              </a:rPr>
              <a:t>‘</a:t>
            </a:r>
            <a:r>
              <a:rPr lang="en-US" altLang="ja-JP" sz="2000" dirty="0">
                <a:latin typeface="Cambria" charset="0"/>
              </a:rPr>
              <a:t>Too big</a:t>
            </a:r>
            <a:r>
              <a:rPr lang="ja-JP" altLang="en-US" sz="2000" dirty="0">
                <a:latin typeface="Cambria" charset="0"/>
              </a:rPr>
              <a:t>’</a:t>
            </a:r>
            <a:r>
              <a:rPr lang="en-US" altLang="ja-JP" sz="2000" dirty="0">
                <a:latin typeface="Cambria" charset="0"/>
              </a:rPr>
              <a:t> or </a:t>
            </a:r>
            <a:r>
              <a:rPr lang="ja-JP" altLang="en-US" sz="2000" dirty="0">
                <a:latin typeface="Cambria" charset="0"/>
              </a:rPr>
              <a:t>‘</a:t>
            </a:r>
            <a:r>
              <a:rPr lang="en-US" altLang="ja-JP" sz="2000" dirty="0">
                <a:latin typeface="Cambria" charset="0"/>
              </a:rPr>
              <a:t>Too small</a:t>
            </a:r>
            <a:r>
              <a:rPr lang="ja-JP" altLang="en-US" sz="2000" dirty="0">
                <a:latin typeface="Cambria" charset="0"/>
              </a:rPr>
              <a:t>’</a:t>
            </a:r>
            <a:r>
              <a:rPr lang="en-US" altLang="ja-JP" sz="2000" dirty="0">
                <a:latin typeface="Cambria" charset="0"/>
              </a:rPr>
              <a:t> lead to obvious actions.</a:t>
            </a:r>
          </a:p>
          <a:p>
            <a:pPr marL="457200" indent="-457200">
              <a:buFont typeface="Arial" charset="0"/>
              <a:buNone/>
            </a:pPr>
            <a:r>
              <a:rPr lang="ja-JP" altLang="en-US" sz="2000" dirty="0">
                <a:latin typeface="Cambria" charset="0"/>
              </a:rPr>
              <a:t>‘</a:t>
            </a:r>
            <a:r>
              <a:rPr lang="en-US" altLang="ja-JP" sz="2000" dirty="0">
                <a:latin typeface="Cambria" charset="0"/>
              </a:rPr>
              <a:t>In the middle</a:t>
            </a:r>
            <a:r>
              <a:rPr lang="ja-JP" altLang="en-US" sz="2000" dirty="0">
                <a:latin typeface="Cambria" charset="0"/>
              </a:rPr>
              <a:t>’</a:t>
            </a:r>
            <a:r>
              <a:rPr lang="en-US" altLang="ja-JP" sz="2000" dirty="0">
                <a:latin typeface="Cambria" charset="0"/>
              </a:rPr>
              <a:t> requires more thought (and perhaps even actual calculation).</a:t>
            </a:r>
            <a:endParaRPr lang="en-US" sz="2000" dirty="0">
              <a:latin typeface="Cambria" charset="0"/>
            </a:endParaRPr>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981200"/>
            <a:ext cx="25527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6" descr="gerbilsun.png"/>
          <p:cNvPicPr>
            <a:picLocks noChangeAspect="1"/>
          </p:cNvPicPr>
          <p:nvPr/>
        </p:nvPicPr>
        <p:blipFill>
          <a:blip r:embed="rId4">
            <a:alphaModFix amt="26000"/>
            <a:extLst>
              <a:ext uri="{28A0092B-C50C-407E-A947-70E740481C1C}">
                <a14:useLocalDpi xmlns:a14="http://schemas.microsoft.com/office/drawing/2010/main" val="0"/>
              </a:ext>
            </a:extLst>
          </a:blip>
          <a:srcRect l="3288" t="1961" r="2174" b="1743"/>
          <a:stretch>
            <a:fillRect/>
          </a:stretch>
        </p:blipFill>
        <p:spPr bwMode="auto">
          <a:xfrm>
            <a:off x="1284288" y="134938"/>
            <a:ext cx="6634162" cy="6604000"/>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000" smtClean="0">
                <a:latin typeface="Calibri" charset="0"/>
              </a:rPr>
              <a:t>Weinstein - Fermilab - 2015</a:t>
            </a:r>
            <a:endParaRPr lang="en-US" sz="1000">
              <a:latin typeface="Calibri" charset="0"/>
            </a:endParaRPr>
          </a:p>
        </p:txBody>
      </p:sp>
      <p:sp>
        <p:nvSpPr>
          <p:cNvPr id="49155" name="Rectangle 2"/>
          <p:cNvSpPr>
            <a:spLocks noGrp="1" noChangeArrowheads="1"/>
          </p:cNvSpPr>
          <p:nvPr>
            <p:ph type="title"/>
          </p:nvPr>
        </p:nvSpPr>
        <p:spPr>
          <a:xfrm>
            <a:off x="609600" y="76200"/>
            <a:ext cx="7772400" cy="1524000"/>
          </a:xfrm>
        </p:spPr>
        <p:txBody>
          <a:bodyPr/>
          <a:lstStyle/>
          <a:p>
            <a:pPr algn="l" eaLnBrk="1" hangingPunct="1"/>
            <a:r>
              <a:rPr lang="en-US" sz="3200">
                <a:latin typeface="Calibri" charset="0"/>
              </a:rPr>
              <a:t>If the Sun were made of gerbils, the Earth would be incinerated.  Compare the power density of mammals and the sun. </a:t>
            </a:r>
          </a:p>
        </p:txBody>
      </p:sp>
      <p:sp>
        <p:nvSpPr>
          <p:cNvPr id="10244" name="Rectangle 4"/>
          <p:cNvSpPr>
            <a:spLocks noChangeArrowheads="1"/>
          </p:cNvSpPr>
          <p:nvPr/>
        </p:nvSpPr>
        <p:spPr bwMode="auto">
          <a:xfrm>
            <a:off x="747713" y="1752600"/>
            <a:ext cx="7253287"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dirty="0">
                <a:latin typeface="+mn-lt"/>
              </a:rPr>
              <a:t>Humans: </a:t>
            </a:r>
          </a:p>
        </p:txBody>
      </p:sp>
      <p:sp>
        <p:nvSpPr>
          <p:cNvPr id="10245" name="Rectangle 5"/>
          <p:cNvSpPr>
            <a:spLocks noChangeArrowheads="1"/>
          </p:cNvSpPr>
          <p:nvPr/>
        </p:nvSpPr>
        <p:spPr bwMode="auto">
          <a:xfrm>
            <a:off x="685800" y="4033838"/>
            <a:ext cx="6477000"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dirty="0">
                <a:latin typeface="+mn-lt"/>
              </a:rPr>
              <a:t>Sun:</a:t>
            </a:r>
          </a:p>
        </p:txBody>
      </p:sp>
      <p:graphicFrame>
        <p:nvGraphicFramePr>
          <p:cNvPr id="49158" name="Object 1"/>
          <p:cNvGraphicFramePr>
            <a:graphicFrameLocks noChangeAspect="1"/>
          </p:cNvGraphicFramePr>
          <p:nvPr/>
        </p:nvGraphicFramePr>
        <p:xfrm>
          <a:off x="3479800" y="3162300"/>
          <a:ext cx="114300" cy="165100"/>
        </p:xfrm>
        <a:graphic>
          <a:graphicData uri="http://schemas.openxmlformats.org/presentationml/2006/ole">
            <mc:AlternateContent xmlns:mc="http://schemas.openxmlformats.org/markup-compatibility/2006">
              <mc:Choice xmlns:v="urn:schemas-microsoft-com:vml" Requires="v">
                <p:oleObj spid="_x0000_s81988" name="Equation" r:id="rId5" imgW="114300" imgH="165100" progId="Equation.DSMT4">
                  <p:embed/>
                </p:oleObj>
              </mc:Choice>
              <mc:Fallback>
                <p:oleObj name="Equation" r:id="rId5" imgW="114300" imgH="1651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9800" y="3162300"/>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9159" name="Object 2"/>
          <p:cNvGraphicFramePr>
            <a:graphicFrameLocks noChangeAspect="1"/>
          </p:cNvGraphicFramePr>
          <p:nvPr/>
        </p:nvGraphicFramePr>
        <p:xfrm>
          <a:off x="3479800" y="3162300"/>
          <a:ext cx="114300" cy="165100"/>
        </p:xfrm>
        <a:graphic>
          <a:graphicData uri="http://schemas.openxmlformats.org/presentationml/2006/ole">
            <mc:AlternateContent xmlns:mc="http://schemas.openxmlformats.org/markup-compatibility/2006">
              <mc:Choice xmlns:v="urn:schemas-microsoft-com:vml" Requires="v">
                <p:oleObj spid="_x0000_s81989" name="Equation" r:id="rId7" imgW="114300" imgH="165100" progId="Equation.DSMT4">
                  <p:embed/>
                </p:oleObj>
              </mc:Choice>
              <mc:Fallback>
                <p:oleObj name="Equation" r:id="rId7" imgW="114300" imgH="1651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9800" y="3162300"/>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9160" name="Object 4"/>
          <p:cNvGraphicFramePr>
            <a:graphicFrameLocks noChangeAspect="1"/>
          </p:cNvGraphicFramePr>
          <p:nvPr/>
        </p:nvGraphicFramePr>
        <p:xfrm>
          <a:off x="3479800" y="3162300"/>
          <a:ext cx="114300" cy="165100"/>
        </p:xfrm>
        <a:graphic>
          <a:graphicData uri="http://schemas.openxmlformats.org/presentationml/2006/ole">
            <mc:AlternateContent xmlns:mc="http://schemas.openxmlformats.org/markup-compatibility/2006">
              <mc:Choice xmlns:v="urn:schemas-microsoft-com:vml" Requires="v">
                <p:oleObj spid="_x0000_s81990" name="Equation" r:id="rId8" imgW="114300" imgH="165100" progId="Equation.DSMT4">
                  <p:embed/>
                </p:oleObj>
              </mc:Choice>
              <mc:Fallback>
                <p:oleObj name="Equation" r:id="rId8" imgW="114300" imgH="1651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9800" y="3162300"/>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9161" name="Object 9"/>
          <p:cNvGraphicFramePr>
            <a:graphicFrameLocks noChangeAspect="1"/>
          </p:cNvGraphicFramePr>
          <p:nvPr/>
        </p:nvGraphicFramePr>
        <p:xfrm>
          <a:off x="2006600" y="1600200"/>
          <a:ext cx="5765800" cy="2209800"/>
        </p:xfrm>
        <a:graphic>
          <a:graphicData uri="http://schemas.openxmlformats.org/presentationml/2006/ole">
            <mc:AlternateContent xmlns:mc="http://schemas.openxmlformats.org/markup-compatibility/2006">
              <mc:Choice xmlns:v="urn:schemas-microsoft-com:vml" Requires="v">
                <p:oleObj spid="_x0000_s81991" name="Equation" r:id="rId9" imgW="2882900" imgH="1104900" progId="Equation.DSMT4">
                  <p:embed/>
                </p:oleObj>
              </mc:Choice>
              <mc:Fallback>
                <p:oleObj name="Equation" r:id="rId9" imgW="2882900" imgH="11049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6600" y="1600200"/>
                        <a:ext cx="5765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9162" name="Object 10"/>
          <p:cNvGraphicFramePr>
            <a:graphicFrameLocks noChangeAspect="1"/>
          </p:cNvGraphicFramePr>
          <p:nvPr/>
        </p:nvGraphicFramePr>
        <p:xfrm>
          <a:off x="1320800" y="4038600"/>
          <a:ext cx="6451600" cy="1879600"/>
        </p:xfrm>
        <a:graphic>
          <a:graphicData uri="http://schemas.openxmlformats.org/presentationml/2006/ole">
            <mc:AlternateContent xmlns:mc="http://schemas.openxmlformats.org/markup-compatibility/2006">
              <mc:Choice xmlns:v="urn:schemas-microsoft-com:vml" Requires="v">
                <p:oleObj spid="_x0000_s81992" name="Equation" r:id="rId11" imgW="3225800" imgH="939800" progId="Equation.DSMT4">
                  <p:embed/>
                </p:oleObj>
              </mc:Choice>
              <mc:Fallback>
                <p:oleObj name="Equation" r:id="rId11" imgW="3225800" imgH="9398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20800" y="4038600"/>
                        <a:ext cx="64516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1"/>
          <p:cNvGrpSpPr>
            <a:grpSpLocks/>
          </p:cNvGrpSpPr>
          <p:nvPr/>
        </p:nvGrpSpPr>
        <p:grpSpPr bwMode="auto">
          <a:xfrm>
            <a:off x="381000" y="5867400"/>
            <a:ext cx="6907213" cy="919163"/>
            <a:chOff x="381000" y="5867400"/>
            <a:chExt cx="6907213" cy="919163"/>
          </a:xfrm>
        </p:grpSpPr>
        <p:sp>
          <p:nvSpPr>
            <p:cNvPr id="49164" name="TextBox 3"/>
            <p:cNvSpPr txBox="1">
              <a:spLocks noChangeArrowheads="1"/>
            </p:cNvSpPr>
            <p:nvPr/>
          </p:nvSpPr>
          <p:spPr bwMode="auto">
            <a:xfrm>
              <a:off x="381000" y="5867400"/>
              <a:ext cx="6907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latin typeface="Calibri" charset="0"/>
                </a:rPr>
                <a:t>Humans have 10</a:t>
              </a:r>
              <a:r>
                <a:rPr lang="en-US" baseline="30000">
                  <a:solidFill>
                    <a:srgbClr val="FF0000"/>
                  </a:solidFill>
                  <a:latin typeface="Calibri" charset="0"/>
                </a:rPr>
                <a:t>4</a:t>
              </a:r>
              <a:r>
                <a:rPr lang="en-US">
                  <a:solidFill>
                    <a:srgbClr val="FF0000"/>
                  </a:solidFill>
                  <a:latin typeface="Calibri" charset="0"/>
                </a:rPr>
                <a:t> times the power density of the Sun!</a:t>
              </a:r>
            </a:p>
          </p:txBody>
        </p:sp>
        <p:sp>
          <p:nvSpPr>
            <p:cNvPr id="49165" name="TextBox 5"/>
            <p:cNvSpPr txBox="1">
              <a:spLocks noChangeArrowheads="1"/>
            </p:cNvSpPr>
            <p:nvPr/>
          </p:nvSpPr>
          <p:spPr bwMode="auto">
            <a:xfrm>
              <a:off x="2763838" y="6324600"/>
              <a:ext cx="417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rPr>
                <a:t>(and gerbils are even worse!)</a:t>
              </a:r>
            </a:p>
          </p:txBody>
        </p:sp>
      </p:grpSp>
    </p:spTree>
    <p:extLst>
      <p:ext uri="{BB962C8B-B14F-4D97-AF65-F5344CB8AC3E}">
        <p14:creationId xmlns:p14="http://schemas.microsoft.com/office/powerpoint/2010/main" val="2646722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609600" y="76200"/>
            <a:ext cx="7772400" cy="609600"/>
          </a:xfrm>
        </p:spPr>
        <p:txBody>
          <a:bodyPr/>
          <a:lstStyle/>
          <a:p>
            <a:r>
              <a:rPr lang="en-US">
                <a:latin typeface="Calibri" charset="0"/>
              </a:rPr>
              <a:t>Atomic bombs and confetti</a:t>
            </a:r>
          </a:p>
        </p:txBody>
      </p:sp>
      <p:sp>
        <p:nvSpPr>
          <p:cNvPr id="49154"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000" smtClean="0">
                <a:latin typeface="Calibri" charset="0"/>
              </a:rPr>
              <a:t>Weinstein - Fermilab - 2015</a:t>
            </a:r>
            <a:endParaRPr lang="en-US" sz="1000">
              <a:latin typeface="Calibri" charset="0"/>
            </a:endParaRPr>
          </a:p>
        </p:txBody>
      </p:sp>
      <p:sp>
        <p:nvSpPr>
          <p:cNvPr id="5" name="TextBox 4"/>
          <p:cNvSpPr txBox="1"/>
          <p:nvPr/>
        </p:nvSpPr>
        <p:spPr>
          <a:xfrm>
            <a:off x="304800" y="838200"/>
            <a:ext cx="8428038" cy="461963"/>
          </a:xfrm>
          <a:prstGeom prst="rect">
            <a:avLst/>
          </a:prstGeom>
          <a:noFill/>
        </p:spPr>
        <p:txBody>
          <a:bodyPr>
            <a:spAutoFit/>
          </a:bodyPr>
          <a:lstStyle/>
          <a:p>
            <a:pPr>
              <a:defRPr/>
            </a:pPr>
            <a:r>
              <a:rPr lang="en-US" dirty="0">
                <a:latin typeface="+mn-lt"/>
              </a:rPr>
              <a:t>Enrico Fermi was about 10 miles from the Trinity A-bomb test:</a:t>
            </a:r>
          </a:p>
        </p:txBody>
      </p:sp>
      <p:sp>
        <p:nvSpPr>
          <p:cNvPr id="49156" name="TextBox 5"/>
          <p:cNvSpPr txBox="1">
            <a:spLocks noChangeArrowheads="1"/>
          </p:cNvSpPr>
          <p:nvPr/>
        </p:nvSpPr>
        <p:spPr bwMode="auto">
          <a:xfrm>
            <a:off x="685800" y="1371600"/>
            <a:ext cx="77136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t>About 40 seconds after the explosion the air blast reached me. I tried to estimate its strength by dropping from about six feet small pieces of paper before, during, and after the passage of the blast wave. Since, at the time, there was no wind I could observe very distinctly and actually measure the displacement of the pieces of paper that were in the process of falling while the blast was passing. The shift was about 2 1/2 meters, which, at the time, I estimated to correspond to the blast that would be produced by ten thousand tons of T.N.T. </a:t>
            </a:r>
          </a:p>
        </p:txBody>
      </p:sp>
      <p:sp>
        <p:nvSpPr>
          <p:cNvPr id="7" name="TextBox 6"/>
          <p:cNvSpPr txBox="1"/>
          <p:nvPr/>
        </p:nvSpPr>
        <p:spPr>
          <a:xfrm>
            <a:off x="2743200" y="5029200"/>
            <a:ext cx="2808288" cy="461963"/>
          </a:xfrm>
          <a:prstGeom prst="rect">
            <a:avLst/>
          </a:prstGeom>
          <a:noFill/>
        </p:spPr>
        <p:txBody>
          <a:bodyPr wrap="none">
            <a:spAutoFit/>
          </a:bodyPr>
          <a:lstStyle/>
          <a:p>
            <a:pPr>
              <a:defRPr/>
            </a:pPr>
            <a:r>
              <a:rPr lang="en-US" dirty="0">
                <a:latin typeface="+mn-lt"/>
              </a:rPr>
              <a:t>How did he do that?</a:t>
            </a:r>
          </a:p>
        </p:txBody>
      </p:sp>
      <p:pic>
        <p:nvPicPr>
          <p:cNvPr id="49158" name="Picture 9"/>
          <p:cNvPicPr>
            <a:picLocks noChangeAspect="1"/>
          </p:cNvPicPr>
          <p:nvPr/>
        </p:nvPicPr>
        <p:blipFill>
          <a:blip r:embed="rId2">
            <a:extLst>
              <a:ext uri="{28A0092B-C50C-407E-A947-70E740481C1C}">
                <a14:useLocalDpi xmlns:a14="http://schemas.microsoft.com/office/drawing/2010/main" val="0"/>
              </a:ext>
            </a:extLst>
          </a:blip>
          <a:srcRect l="17183" r="17236"/>
          <a:stretch>
            <a:fillRect/>
          </a:stretch>
        </p:blipFill>
        <p:spPr bwMode="auto">
          <a:xfrm>
            <a:off x="6324600" y="4162425"/>
            <a:ext cx="2586038"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362450"/>
            <a:ext cx="19812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609600" y="76200"/>
            <a:ext cx="7772400" cy="685800"/>
          </a:xfrm>
        </p:spPr>
        <p:txBody>
          <a:bodyPr/>
          <a:lstStyle/>
          <a:p>
            <a:r>
              <a:rPr lang="en-US">
                <a:latin typeface="Calibri" charset="0"/>
              </a:rPr>
              <a:t>Estimating the A-Bomb</a:t>
            </a:r>
          </a:p>
        </p:txBody>
      </p:sp>
      <p:sp>
        <p:nvSpPr>
          <p:cNvPr id="50178"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000" smtClean="0">
                <a:latin typeface="Calibri" charset="0"/>
              </a:rPr>
              <a:t>Weinstein - Fermilab - 2015</a:t>
            </a:r>
            <a:endParaRPr lang="en-US" sz="1000">
              <a:latin typeface="Calibri" charset="0"/>
            </a:endParaRPr>
          </a:p>
        </p:txBody>
      </p:sp>
      <p:sp>
        <p:nvSpPr>
          <p:cNvPr id="5" name="TextBox 4"/>
          <p:cNvSpPr txBox="1"/>
          <p:nvPr/>
        </p:nvSpPr>
        <p:spPr>
          <a:xfrm>
            <a:off x="381000" y="685800"/>
            <a:ext cx="8491538" cy="5632450"/>
          </a:xfrm>
          <a:prstGeom prst="rect">
            <a:avLst/>
          </a:prstGeom>
          <a:noFill/>
        </p:spPr>
        <p:txBody>
          <a:bodyPr>
            <a:spAutoFit/>
          </a:bodyPr>
          <a:lstStyle/>
          <a:p>
            <a:pPr>
              <a:defRPr/>
            </a:pPr>
            <a:r>
              <a:rPr lang="en-US" dirty="0">
                <a:latin typeface="+mn-lt"/>
              </a:rPr>
              <a:t>Work done by the shock wave = pressure times volume change</a:t>
            </a:r>
          </a:p>
          <a:p>
            <a:pPr>
              <a:defRPr/>
            </a:pPr>
            <a:endParaRPr lang="en-US" dirty="0">
              <a:latin typeface="+mn-lt"/>
            </a:endParaRPr>
          </a:p>
          <a:p>
            <a:pPr>
              <a:defRPr/>
            </a:pPr>
            <a:r>
              <a:rPr lang="en-US" dirty="0">
                <a:latin typeface="+mn-lt"/>
              </a:rPr>
              <a:t>Δ</a:t>
            </a:r>
            <a:r>
              <a:rPr lang="en-US" i="1" dirty="0">
                <a:latin typeface="+mn-lt"/>
              </a:rPr>
              <a:t>V</a:t>
            </a:r>
            <a:r>
              <a:rPr lang="en-US" dirty="0">
                <a:latin typeface="+mn-lt"/>
              </a:rPr>
              <a:t> = area of hemisphere times displacement of paper</a:t>
            </a:r>
          </a:p>
          <a:p>
            <a:pPr>
              <a:defRPr/>
            </a:pPr>
            <a:endParaRPr lang="en-US" dirty="0">
              <a:latin typeface="+mn-lt"/>
            </a:endParaRPr>
          </a:p>
          <a:p>
            <a:pPr>
              <a:defRPr/>
            </a:pPr>
            <a:r>
              <a:rPr lang="en-US" dirty="0">
                <a:latin typeface="+mn-lt"/>
              </a:rPr>
              <a:t>Human surface area ~ 1 m</a:t>
            </a:r>
            <a:r>
              <a:rPr lang="en-US" baseline="30000" dirty="0">
                <a:latin typeface="+mn-lt"/>
              </a:rPr>
              <a:t>2</a:t>
            </a:r>
          </a:p>
          <a:p>
            <a:pPr>
              <a:defRPr/>
            </a:pPr>
            <a:r>
              <a:rPr lang="en-US" dirty="0">
                <a:latin typeface="+mn-lt"/>
                <a:sym typeface="Wingdings"/>
              </a:rPr>
              <a:t>    </a:t>
            </a:r>
            <a:r>
              <a:rPr lang="en-US" dirty="0">
                <a:latin typeface="Wingdings"/>
                <a:ea typeface="Wingdings"/>
                <a:cs typeface="Wingdings"/>
                <a:sym typeface="Wingdings"/>
              </a:rPr>
              <a:t></a:t>
            </a:r>
            <a:r>
              <a:rPr lang="en-US" dirty="0">
                <a:latin typeface="+mn-lt"/>
                <a:sym typeface="Wingdings"/>
              </a:rPr>
              <a:t> overpressure less than 10</a:t>
            </a:r>
            <a:r>
              <a:rPr lang="en-US" baseline="30000" dirty="0">
                <a:latin typeface="+mn-lt"/>
                <a:sym typeface="Wingdings"/>
              </a:rPr>
              <a:t>4</a:t>
            </a:r>
            <a:r>
              <a:rPr lang="en-US" dirty="0">
                <a:latin typeface="+mn-lt"/>
                <a:sym typeface="Wingdings"/>
              </a:rPr>
              <a:t> N/m</a:t>
            </a:r>
            <a:r>
              <a:rPr lang="en-US" baseline="30000" dirty="0">
                <a:latin typeface="+mn-lt"/>
                <a:sym typeface="Wingdings"/>
              </a:rPr>
              <a:t>2</a:t>
            </a:r>
            <a:r>
              <a:rPr lang="en-US" dirty="0">
                <a:latin typeface="+mn-lt"/>
                <a:sym typeface="Wingdings"/>
              </a:rPr>
              <a:t> (knock you down)</a:t>
            </a:r>
          </a:p>
          <a:p>
            <a:pPr>
              <a:defRPr/>
            </a:pPr>
            <a:r>
              <a:rPr lang="en-US" dirty="0">
                <a:latin typeface="+mn-lt"/>
                <a:sym typeface="Wingdings"/>
              </a:rPr>
              <a:t>    </a:t>
            </a:r>
            <a:r>
              <a:rPr lang="en-US" dirty="0">
                <a:latin typeface="Wingdings"/>
                <a:ea typeface="Wingdings"/>
                <a:cs typeface="Wingdings"/>
                <a:sym typeface="Wingdings"/>
              </a:rPr>
              <a:t></a:t>
            </a:r>
            <a:r>
              <a:rPr lang="en-US" dirty="0">
                <a:latin typeface="+mn-lt"/>
                <a:ea typeface="Wingdings"/>
                <a:cs typeface="Wingdings"/>
                <a:sym typeface="Wingdings"/>
              </a:rPr>
              <a:t> </a:t>
            </a:r>
            <a:r>
              <a:rPr lang="en-US" dirty="0">
                <a:latin typeface="+mn-lt"/>
                <a:sym typeface="Wingdings"/>
              </a:rPr>
              <a:t>overpressure greater than 10</a:t>
            </a:r>
            <a:r>
              <a:rPr lang="en-US" baseline="30000" dirty="0">
                <a:latin typeface="+mn-lt"/>
                <a:sym typeface="Wingdings"/>
              </a:rPr>
              <a:t>2</a:t>
            </a:r>
            <a:r>
              <a:rPr lang="en-US" dirty="0">
                <a:latin typeface="+mn-lt"/>
                <a:sym typeface="Wingdings"/>
              </a:rPr>
              <a:t> N/m</a:t>
            </a:r>
            <a:r>
              <a:rPr lang="en-US" baseline="30000" dirty="0">
                <a:latin typeface="+mn-lt"/>
                <a:sym typeface="Wingdings"/>
              </a:rPr>
              <a:t>2 </a:t>
            </a:r>
            <a:r>
              <a:rPr lang="en-US" dirty="0">
                <a:latin typeface="+mn-lt"/>
                <a:sym typeface="Wingdings"/>
              </a:rPr>
              <a:t>(negligible) </a:t>
            </a:r>
            <a:endParaRPr lang="en-US" baseline="30000" dirty="0">
              <a:latin typeface="+mn-lt"/>
              <a:sym typeface="Wingdings"/>
            </a:endParaRPr>
          </a:p>
          <a:p>
            <a:pPr>
              <a:defRPr/>
            </a:pPr>
            <a:r>
              <a:rPr lang="en-US" baseline="30000" dirty="0">
                <a:latin typeface="+mn-lt"/>
                <a:sym typeface="Wingdings"/>
              </a:rPr>
              <a:t> </a:t>
            </a:r>
            <a:r>
              <a:rPr lang="en-US" dirty="0">
                <a:latin typeface="+mn-lt"/>
                <a:sym typeface="Wingdings"/>
              </a:rPr>
              <a:t>   </a:t>
            </a:r>
            <a:r>
              <a:rPr lang="en-US" dirty="0">
                <a:latin typeface="Wingdings"/>
                <a:ea typeface="Wingdings"/>
                <a:cs typeface="Wingdings"/>
                <a:sym typeface="Wingdings"/>
              </a:rPr>
              <a:t></a:t>
            </a:r>
            <a:r>
              <a:rPr lang="en-US" dirty="0">
                <a:ea typeface="Wingdings"/>
                <a:cs typeface="Wingdings"/>
                <a:sym typeface="Wingdings"/>
              </a:rPr>
              <a:t> </a:t>
            </a:r>
            <a:r>
              <a:rPr lang="en-US" dirty="0">
                <a:latin typeface="+mn-lt"/>
                <a:ea typeface="Wingdings"/>
                <a:cs typeface="Wingdings"/>
                <a:sym typeface="Wingdings"/>
              </a:rPr>
              <a:t>P = 10</a:t>
            </a:r>
            <a:r>
              <a:rPr lang="en-US" baseline="30000" dirty="0">
                <a:latin typeface="+mn-lt"/>
                <a:ea typeface="Wingdings"/>
                <a:cs typeface="Wingdings"/>
                <a:sym typeface="Wingdings"/>
              </a:rPr>
              <a:t>3</a:t>
            </a:r>
            <a:r>
              <a:rPr lang="en-US" dirty="0">
                <a:latin typeface="+mn-lt"/>
                <a:ea typeface="Wingdings"/>
                <a:cs typeface="Wingdings"/>
                <a:sym typeface="Wingdings"/>
              </a:rPr>
              <a:t> N/m</a:t>
            </a:r>
            <a:r>
              <a:rPr lang="en-US" baseline="30000" dirty="0">
                <a:latin typeface="+mn-lt"/>
                <a:ea typeface="Wingdings"/>
                <a:cs typeface="Wingdings"/>
                <a:sym typeface="Wingdings"/>
              </a:rPr>
              <a:t>2</a:t>
            </a:r>
          </a:p>
          <a:p>
            <a:pPr>
              <a:defRPr/>
            </a:pPr>
            <a:endParaRPr lang="en-US" dirty="0">
              <a:latin typeface="+mn-lt"/>
            </a:endParaRPr>
          </a:p>
          <a:p>
            <a:pPr>
              <a:defRPr/>
            </a:pPr>
            <a:r>
              <a:rPr lang="en-US" dirty="0" smtClean="0">
                <a:latin typeface="+mn-lt"/>
              </a:rPr>
              <a:t>Now multiply by a few because the energy of the bomb can go into light (photons), nuclear radiation, shock wave, ground pulse … </a:t>
            </a:r>
          </a:p>
          <a:p>
            <a:pPr>
              <a:defRPr/>
            </a:pPr>
            <a:r>
              <a:rPr lang="en-US" dirty="0" smtClean="0">
                <a:latin typeface="+mn-lt"/>
              </a:rPr>
              <a:t>We get </a:t>
            </a:r>
            <a:r>
              <a:rPr lang="en-US" i="1" dirty="0" smtClean="0">
                <a:latin typeface="+mn-lt"/>
              </a:rPr>
              <a:t>E</a:t>
            </a:r>
            <a:r>
              <a:rPr lang="en-US" dirty="0" smtClean="0">
                <a:latin typeface="+mn-lt"/>
              </a:rPr>
              <a:t> = 4 </a:t>
            </a:r>
            <a:r>
              <a:rPr lang="en-US" dirty="0" err="1" smtClean="0">
                <a:latin typeface="+mn-lt"/>
              </a:rPr>
              <a:t>kT</a:t>
            </a:r>
            <a:endParaRPr lang="en-US" dirty="0" smtClean="0">
              <a:latin typeface="+mn-lt"/>
            </a:endParaRPr>
          </a:p>
          <a:p>
            <a:pPr>
              <a:defRPr/>
            </a:pPr>
            <a:r>
              <a:rPr lang="en-US" dirty="0" smtClean="0">
                <a:latin typeface="+mn-lt"/>
              </a:rPr>
              <a:t>Fermi </a:t>
            </a:r>
            <a:r>
              <a:rPr lang="en-US" dirty="0">
                <a:latin typeface="+mn-lt"/>
              </a:rPr>
              <a:t>got </a:t>
            </a:r>
            <a:r>
              <a:rPr lang="en-US" i="1" dirty="0">
                <a:latin typeface="+mn-lt"/>
              </a:rPr>
              <a:t>E</a:t>
            </a:r>
            <a:r>
              <a:rPr lang="en-US" dirty="0">
                <a:latin typeface="+mn-lt"/>
              </a:rPr>
              <a:t> = </a:t>
            </a:r>
            <a:r>
              <a:rPr lang="en-US" dirty="0" smtClean="0">
                <a:latin typeface="+mn-lt"/>
              </a:rPr>
              <a:t>10 </a:t>
            </a:r>
            <a:r>
              <a:rPr lang="en-US" dirty="0" err="1">
                <a:latin typeface="+mn-lt"/>
              </a:rPr>
              <a:t>kT</a:t>
            </a:r>
            <a:endParaRPr lang="en-US" dirty="0">
              <a:latin typeface="+mn-lt"/>
            </a:endParaRPr>
          </a:p>
          <a:p>
            <a:pPr>
              <a:defRPr/>
            </a:pPr>
            <a:r>
              <a:rPr lang="en-US" dirty="0">
                <a:latin typeface="+mn-lt"/>
              </a:rPr>
              <a:t>The actual blast was </a:t>
            </a:r>
            <a:r>
              <a:rPr lang="en-US" dirty="0" smtClean="0">
                <a:latin typeface="+mn-lt"/>
              </a:rPr>
              <a:t>20 </a:t>
            </a:r>
            <a:r>
              <a:rPr lang="en-US" dirty="0" err="1">
                <a:latin typeface="+mn-lt"/>
              </a:rPr>
              <a:t>kT</a:t>
            </a:r>
            <a:endParaRPr lang="en-US" dirty="0">
              <a:latin typeface="+mn-lt"/>
            </a:endParaRPr>
          </a:p>
        </p:txBody>
      </p:sp>
      <p:graphicFrame>
        <p:nvGraphicFramePr>
          <p:cNvPr id="50180" name="Object 5"/>
          <p:cNvGraphicFramePr>
            <a:graphicFrameLocks noChangeAspect="1"/>
          </p:cNvGraphicFramePr>
          <p:nvPr/>
        </p:nvGraphicFramePr>
        <p:xfrm>
          <a:off x="1295400" y="1143000"/>
          <a:ext cx="1295400" cy="330200"/>
        </p:xfrm>
        <a:graphic>
          <a:graphicData uri="http://schemas.openxmlformats.org/presentationml/2006/ole">
            <mc:AlternateContent xmlns:mc="http://schemas.openxmlformats.org/markup-compatibility/2006">
              <mc:Choice xmlns:v="urn:schemas-microsoft-com:vml" Requires="v">
                <p:oleObj spid="_x0000_s69693" name="Equation" r:id="rId3" imgW="647700" imgH="165100" progId="Equation.DSMT4">
                  <p:embed/>
                </p:oleObj>
              </mc:Choice>
              <mc:Fallback>
                <p:oleObj name="Equation" r:id="rId3" imgW="647700" imgH="1651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143000"/>
                        <a:ext cx="1295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181" name="Object 7"/>
          <p:cNvGraphicFramePr>
            <a:graphicFrameLocks noChangeAspect="1"/>
          </p:cNvGraphicFramePr>
          <p:nvPr/>
        </p:nvGraphicFramePr>
        <p:xfrm>
          <a:off x="1295400" y="1828800"/>
          <a:ext cx="6273800" cy="457200"/>
        </p:xfrm>
        <a:graphic>
          <a:graphicData uri="http://schemas.openxmlformats.org/presentationml/2006/ole">
            <mc:AlternateContent xmlns:mc="http://schemas.openxmlformats.org/markup-compatibility/2006">
              <mc:Choice xmlns:v="urn:schemas-microsoft-com:vml" Requires="v">
                <p:oleObj spid="_x0000_s69694" name="Equation" r:id="rId5" imgW="3136900" imgH="228600" progId="Equation.DSMT4">
                  <p:embed/>
                </p:oleObj>
              </mc:Choice>
              <mc:Fallback>
                <p:oleObj name="Equation" r:id="rId5" imgW="31369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828800"/>
                        <a:ext cx="627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182" name="Object 8"/>
          <p:cNvGraphicFramePr>
            <a:graphicFrameLocks noChangeAspect="1"/>
          </p:cNvGraphicFramePr>
          <p:nvPr/>
        </p:nvGraphicFramePr>
        <p:xfrm>
          <a:off x="1295400" y="3657600"/>
          <a:ext cx="6527800" cy="457200"/>
        </p:xfrm>
        <a:graphic>
          <a:graphicData uri="http://schemas.openxmlformats.org/presentationml/2006/ole">
            <mc:AlternateContent xmlns:mc="http://schemas.openxmlformats.org/markup-compatibility/2006">
              <mc:Choice xmlns:v="urn:schemas-microsoft-com:vml" Requires="v">
                <p:oleObj spid="_x0000_s69695" name="Equation" r:id="rId7" imgW="3263900" imgH="228600" progId="Equation.DSMT4">
                  <p:embed/>
                </p:oleObj>
              </mc:Choice>
              <mc:Fallback>
                <p:oleObj name="Equation" r:id="rId7" imgW="326390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3657600"/>
                        <a:ext cx="652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0183" name="TextBox 9"/>
          <p:cNvSpPr txBox="1">
            <a:spLocks noChangeArrowheads="1"/>
          </p:cNvSpPr>
          <p:nvPr/>
        </p:nvSpPr>
        <p:spPr bwMode="auto">
          <a:xfrm>
            <a:off x="3200400" y="6248400"/>
            <a:ext cx="1862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rPr>
              <a:t>Not too bad!</a:t>
            </a:r>
          </a:p>
        </p:txBody>
      </p:sp>
      <p:pic>
        <p:nvPicPr>
          <p:cNvPr id="50184"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4776788"/>
            <a:ext cx="255270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0"/>
          <p:cNvPicPr>
            <a:picLocks noChangeAspect="1"/>
          </p:cNvPicPr>
          <p:nvPr/>
        </p:nvPicPr>
        <p:blipFill>
          <a:blip r:embed="rId3">
            <a:alphaModFix amt="29000"/>
            <a:extLst>
              <a:ext uri="{28A0092B-C50C-407E-A947-70E740481C1C}">
                <a14:useLocalDpi xmlns:a14="http://schemas.microsoft.com/office/drawing/2010/main" val="0"/>
              </a:ext>
            </a:extLst>
          </a:blip>
          <a:srcRect/>
          <a:stretch>
            <a:fillRect/>
          </a:stretch>
        </p:blipFill>
        <p:spPr bwMode="auto">
          <a:xfrm>
            <a:off x="14288" y="152400"/>
            <a:ext cx="9144000" cy="5627688"/>
          </a:xfrm>
          <a:prstGeom prst="rect">
            <a:avLst/>
          </a:prstGeom>
          <a:noFill/>
          <a:ln>
            <a:noFill/>
          </a:ln>
          <a:extLst>
            <a:ext uri="{909E8E84-426E-40dd-AFC4-6F175D3DCCD1}">
              <a14:hiddenFill xmlns:a14="http://schemas.microsoft.com/office/drawing/2010/main">
                <a:solidFill>
                  <a:srgbClr val="FFFFFF">
                    <a:alpha val="28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228600"/>
            <a:ext cx="8686800" cy="838200"/>
          </a:xfrm>
        </p:spPr>
        <p:txBody>
          <a:bodyPr/>
          <a:lstStyle/>
          <a:p>
            <a:pPr>
              <a:defRPr/>
            </a:pPr>
            <a:r>
              <a:rPr lang="en-US" sz="4400" dirty="0" smtClean="0">
                <a:latin typeface="+mj-lt"/>
              </a:rPr>
              <a:t>What is the kinetic energy of a drifting continent?</a:t>
            </a:r>
            <a:endParaRPr lang="en-US" sz="4400" dirty="0">
              <a:latin typeface="+mj-lt"/>
            </a:endParaRPr>
          </a:p>
        </p:txBody>
      </p:sp>
      <p:sp>
        <p:nvSpPr>
          <p:cNvPr id="45059"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smtClean="0">
                <a:latin typeface="Calibri" charset="0"/>
              </a:rPr>
              <a:t>Weinstein - Fermilab - 2015</a:t>
            </a:r>
            <a:endParaRPr lang="en-US" sz="1000">
              <a:latin typeface="Calibri" charset="0"/>
            </a:endParaRPr>
          </a:p>
        </p:txBody>
      </p:sp>
      <p:sp>
        <p:nvSpPr>
          <p:cNvPr id="6" name="TextBox 5"/>
          <p:cNvSpPr txBox="1"/>
          <p:nvPr/>
        </p:nvSpPr>
        <p:spPr>
          <a:xfrm>
            <a:off x="623888" y="1598613"/>
            <a:ext cx="8357126" cy="3416320"/>
          </a:xfrm>
          <a:prstGeom prst="rect">
            <a:avLst/>
          </a:prstGeom>
          <a:noFill/>
        </p:spPr>
        <p:txBody>
          <a:bodyPr wrap="none">
            <a:spAutoFit/>
          </a:bodyPr>
          <a:lstStyle/>
          <a:p>
            <a:pPr>
              <a:defRPr/>
            </a:pPr>
            <a:r>
              <a:rPr lang="en-US" dirty="0">
                <a:latin typeface="+mn-lt"/>
              </a:rPr>
              <a:t>We need to estimate mass (volume and density) and speed.</a:t>
            </a:r>
          </a:p>
          <a:p>
            <a:pPr>
              <a:defRPr/>
            </a:pPr>
            <a:r>
              <a:rPr lang="en-US" dirty="0">
                <a:latin typeface="+mn-lt"/>
              </a:rPr>
              <a:t>Volume: </a:t>
            </a:r>
          </a:p>
          <a:p>
            <a:pPr lvl="1">
              <a:defRPr/>
            </a:pPr>
            <a:r>
              <a:rPr lang="en-US" dirty="0">
                <a:latin typeface="+mn-lt"/>
              </a:rPr>
              <a:t>Depth</a:t>
            </a:r>
            <a:r>
              <a:rPr lang="en-US" dirty="0" smtClean="0">
                <a:latin typeface="+mn-lt"/>
              </a:rPr>
              <a:t>:</a:t>
            </a:r>
            <a:endParaRPr lang="en-US" dirty="0">
              <a:latin typeface="+mn-lt"/>
            </a:endParaRPr>
          </a:p>
          <a:p>
            <a:pPr lvl="1">
              <a:defRPr/>
            </a:pPr>
            <a:r>
              <a:rPr lang="en-US" dirty="0">
                <a:latin typeface="+mn-lt"/>
              </a:rPr>
              <a:t>width: 5000 km, height: 5000 km</a:t>
            </a:r>
          </a:p>
          <a:p>
            <a:pPr lvl="1">
              <a:defRPr/>
            </a:pPr>
            <a:endParaRPr lang="en-US" dirty="0">
              <a:latin typeface="+mn-lt"/>
            </a:endParaRPr>
          </a:p>
          <a:p>
            <a:pPr>
              <a:defRPr/>
            </a:pPr>
            <a:r>
              <a:rPr lang="en-US" dirty="0" smtClean="0">
                <a:latin typeface="+mn-lt"/>
              </a:rPr>
              <a:t>Density</a:t>
            </a:r>
            <a:r>
              <a:rPr lang="en-US" dirty="0">
                <a:latin typeface="+mn-lt"/>
              </a:rPr>
              <a:t>: more than water (10</a:t>
            </a:r>
            <a:r>
              <a:rPr lang="en-US" baseline="30000" dirty="0">
                <a:latin typeface="+mn-lt"/>
              </a:rPr>
              <a:t>3</a:t>
            </a:r>
            <a:r>
              <a:rPr lang="en-US" dirty="0">
                <a:latin typeface="+mn-lt"/>
              </a:rPr>
              <a:t> kg/m</a:t>
            </a:r>
            <a:r>
              <a:rPr lang="en-US" baseline="30000" dirty="0">
                <a:latin typeface="+mn-lt"/>
              </a:rPr>
              <a:t>3</a:t>
            </a:r>
            <a:r>
              <a:rPr lang="en-US" dirty="0">
                <a:latin typeface="+mn-lt"/>
              </a:rPr>
              <a:t>) and less than iron (10</a:t>
            </a:r>
            <a:r>
              <a:rPr lang="en-US" baseline="30000" dirty="0">
                <a:latin typeface="+mn-lt"/>
              </a:rPr>
              <a:t>4</a:t>
            </a:r>
            <a:r>
              <a:rPr lang="en-US" dirty="0">
                <a:latin typeface="+mn-lt"/>
              </a:rPr>
              <a:t>)</a:t>
            </a:r>
          </a:p>
          <a:p>
            <a:pPr>
              <a:defRPr/>
            </a:pPr>
            <a:endParaRPr lang="en-US" dirty="0">
              <a:latin typeface="+mn-lt"/>
            </a:endParaRPr>
          </a:p>
          <a:p>
            <a:pPr>
              <a:defRPr/>
            </a:pPr>
            <a:r>
              <a:rPr lang="en-US" dirty="0">
                <a:latin typeface="+mn-lt"/>
              </a:rPr>
              <a:t>Speed: the Atlantic Ocean opened 3000 km in 10</a:t>
            </a:r>
            <a:r>
              <a:rPr lang="en-US" baseline="30000" dirty="0">
                <a:latin typeface="+mn-lt"/>
              </a:rPr>
              <a:t>8</a:t>
            </a:r>
            <a:r>
              <a:rPr lang="en-US" dirty="0">
                <a:latin typeface="+mn-lt"/>
              </a:rPr>
              <a:t> years</a:t>
            </a:r>
          </a:p>
          <a:p>
            <a:pPr>
              <a:defRPr/>
            </a:pPr>
            <a:endParaRPr lang="en-US" dirty="0">
              <a:latin typeface="+mn-lt"/>
            </a:endParaRPr>
          </a:p>
        </p:txBody>
      </p:sp>
      <p:graphicFrame>
        <p:nvGraphicFramePr>
          <p:cNvPr id="45061" name="Object 6"/>
          <p:cNvGraphicFramePr>
            <a:graphicFrameLocks noChangeAspect="1"/>
          </p:cNvGraphicFramePr>
          <p:nvPr/>
        </p:nvGraphicFramePr>
        <p:xfrm>
          <a:off x="1143000" y="3048000"/>
          <a:ext cx="5638800" cy="457200"/>
        </p:xfrm>
        <a:graphic>
          <a:graphicData uri="http://schemas.openxmlformats.org/presentationml/2006/ole">
            <mc:AlternateContent xmlns:mc="http://schemas.openxmlformats.org/markup-compatibility/2006">
              <mc:Choice xmlns:v="urn:schemas-microsoft-com:vml" Requires="v">
                <p:oleObj spid="_x0000_s45169" name="Equation" r:id="rId4" imgW="2819400" imgH="228600" progId="Equation.DSMT4">
                  <p:embed/>
                </p:oleObj>
              </mc:Choice>
              <mc:Fallback>
                <p:oleObj name="Equation" r:id="rId4" imgW="2819400" imgH="2286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0480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062" name="Object 7"/>
          <p:cNvGraphicFramePr>
            <a:graphicFrameLocks noChangeAspect="1"/>
          </p:cNvGraphicFramePr>
          <p:nvPr>
            <p:extLst>
              <p:ext uri="{D42A27DB-BD31-4B8C-83A1-F6EECF244321}">
                <p14:modId xmlns:p14="http://schemas.microsoft.com/office/powerpoint/2010/main" val="3683290176"/>
              </p:ext>
            </p:extLst>
          </p:nvPr>
        </p:nvGraphicFramePr>
        <p:xfrm>
          <a:off x="1143000" y="3810000"/>
          <a:ext cx="5715000" cy="457200"/>
        </p:xfrm>
        <a:graphic>
          <a:graphicData uri="http://schemas.openxmlformats.org/presentationml/2006/ole">
            <mc:AlternateContent xmlns:mc="http://schemas.openxmlformats.org/markup-compatibility/2006">
              <mc:Choice xmlns:v="urn:schemas-microsoft-com:vml" Requires="v">
                <p:oleObj spid="_x0000_s45170" name="Equation" r:id="rId6" imgW="2857500" imgH="228600" progId="Equation.DSMT4">
                  <p:embed/>
                </p:oleObj>
              </mc:Choice>
              <mc:Fallback>
                <p:oleObj name="Equation" r:id="rId6" imgW="2857500" imgH="22860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810000"/>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063" name="Object 8"/>
          <p:cNvGraphicFramePr>
            <a:graphicFrameLocks noChangeAspect="1"/>
          </p:cNvGraphicFramePr>
          <p:nvPr>
            <p:extLst>
              <p:ext uri="{D42A27DB-BD31-4B8C-83A1-F6EECF244321}">
                <p14:modId xmlns:p14="http://schemas.microsoft.com/office/powerpoint/2010/main" val="2047981692"/>
              </p:ext>
            </p:extLst>
          </p:nvPr>
        </p:nvGraphicFramePr>
        <p:xfrm>
          <a:off x="1168400" y="4572000"/>
          <a:ext cx="5765800" cy="457200"/>
        </p:xfrm>
        <a:graphic>
          <a:graphicData uri="http://schemas.openxmlformats.org/presentationml/2006/ole">
            <mc:AlternateContent xmlns:mc="http://schemas.openxmlformats.org/markup-compatibility/2006">
              <mc:Choice xmlns:v="urn:schemas-microsoft-com:vml" Requires="v">
                <p:oleObj spid="_x0000_s45171" name="Equation" r:id="rId8" imgW="2882900" imgH="228600" progId="Equation.DSMT4">
                  <p:embed/>
                </p:oleObj>
              </mc:Choice>
              <mc:Fallback>
                <p:oleObj name="Equation" r:id="rId8" imgW="2882900" imgH="228600" progId="Equation.DSMT4">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8400" y="4572000"/>
                        <a:ext cx="576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064" name="Object 9"/>
          <p:cNvGraphicFramePr>
            <a:graphicFrameLocks noChangeAspect="1"/>
          </p:cNvGraphicFramePr>
          <p:nvPr>
            <p:extLst>
              <p:ext uri="{D42A27DB-BD31-4B8C-83A1-F6EECF244321}">
                <p14:modId xmlns:p14="http://schemas.microsoft.com/office/powerpoint/2010/main" val="1003630857"/>
              </p:ext>
            </p:extLst>
          </p:nvPr>
        </p:nvGraphicFramePr>
        <p:xfrm>
          <a:off x="857250" y="5562600"/>
          <a:ext cx="7448550" cy="525780"/>
        </p:xfrm>
        <a:graphic>
          <a:graphicData uri="http://schemas.openxmlformats.org/presentationml/2006/ole">
            <mc:AlternateContent xmlns:mc="http://schemas.openxmlformats.org/markup-compatibility/2006">
              <mc:Choice xmlns:v="urn:schemas-microsoft-com:vml" Requires="v">
                <p:oleObj spid="_x0000_s45172" name="Equation" r:id="rId10" imgW="3238500" imgH="228600" progId="Equation.DSMT4">
                  <p:embed/>
                </p:oleObj>
              </mc:Choice>
              <mc:Fallback>
                <p:oleObj name="Equation" r:id="rId10" imgW="3238500" imgH="228600" progId="Equation.DSMT4">
                  <p:embed/>
                  <p:pic>
                    <p:nvPicPr>
                      <p:cNvPr id="0" name="Object 9"/>
                      <p:cNvPicPr>
                        <a:picLocks noChangeAspect="1" noChangeArrowheads="1"/>
                      </p:cNvPicPr>
                      <p:nvPr/>
                    </p:nvPicPr>
                    <p:blipFill>
                      <a:blip r:embed="rId11"/>
                      <a:srcRect/>
                      <a:stretch>
                        <a:fillRect/>
                      </a:stretch>
                    </p:blipFill>
                    <p:spPr bwMode="auto">
                      <a:xfrm>
                        <a:off x="857250" y="5562600"/>
                        <a:ext cx="7448550" cy="52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576114253"/>
              </p:ext>
            </p:extLst>
          </p:nvPr>
        </p:nvGraphicFramePr>
        <p:xfrm>
          <a:off x="2057400" y="2362200"/>
          <a:ext cx="4038600" cy="381000"/>
        </p:xfrm>
        <a:graphic>
          <a:graphicData uri="http://schemas.openxmlformats.org/presentationml/2006/ole">
            <mc:AlternateContent xmlns:mc="http://schemas.openxmlformats.org/markup-compatibility/2006">
              <mc:Choice xmlns:v="urn:schemas-microsoft-com:vml" Requires="v">
                <p:oleObj spid="_x0000_s45173" name="Equation" r:id="rId12" imgW="2019300" imgH="190500" progId="Equation.DSMT4">
                  <p:embed/>
                </p:oleObj>
              </mc:Choice>
              <mc:Fallback>
                <p:oleObj name="Equation" r:id="rId12" imgW="2019300" imgH="190500" progId="Equation.DSMT4">
                  <p:embed/>
                  <p:pic>
                    <p:nvPicPr>
                      <p:cNvPr id="0" name=""/>
                      <p:cNvPicPr/>
                      <p:nvPr/>
                    </p:nvPicPr>
                    <p:blipFill>
                      <a:blip r:embed="rId13"/>
                      <a:stretch>
                        <a:fillRect/>
                      </a:stretch>
                    </p:blipFill>
                    <p:spPr>
                      <a:xfrm>
                        <a:off x="2057400" y="2362200"/>
                        <a:ext cx="4038600" cy="381000"/>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152400" y="1066800"/>
            <a:ext cx="8636000" cy="5181600"/>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smtClean="0">
                <a:latin typeface="Calibri" charset="0"/>
              </a:rPr>
              <a:t>Weinstein - Fermilab - 2015</a:t>
            </a:r>
            <a:endParaRPr lang="en-US" sz="1000">
              <a:latin typeface="Calibri" charset="0"/>
            </a:endParaRPr>
          </a:p>
        </p:txBody>
      </p:sp>
      <p:sp>
        <p:nvSpPr>
          <p:cNvPr id="2" name="Rectangle 2"/>
          <p:cNvSpPr>
            <a:spLocks noGrp="1" noChangeArrowheads="1"/>
          </p:cNvSpPr>
          <p:nvPr>
            <p:ph type="title"/>
          </p:nvPr>
        </p:nvSpPr>
        <p:spPr/>
        <p:txBody>
          <a:bodyPr/>
          <a:lstStyle/>
          <a:p>
            <a:pPr eaLnBrk="1" hangingPunct="1">
              <a:defRPr/>
            </a:pPr>
            <a:r>
              <a:rPr lang="en-US" sz="3200" dirty="0">
                <a:latin typeface="+mj-lt"/>
              </a:rPr>
              <a:t>What is the kinetic energy of a 1 km asteroid hitting the Earth (the dinosaur-killer)?</a:t>
            </a:r>
          </a:p>
        </p:txBody>
      </p:sp>
      <p:sp>
        <p:nvSpPr>
          <p:cNvPr id="48132" name="Rectangle 4"/>
          <p:cNvSpPr>
            <a:spLocks noChangeArrowheads="1"/>
          </p:cNvSpPr>
          <p:nvPr/>
        </p:nvSpPr>
        <p:spPr bwMode="auto">
          <a:xfrm>
            <a:off x="685800" y="1219200"/>
            <a:ext cx="6256338"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atin typeface="Cambria" charset="0"/>
              </a:rPr>
              <a:t>We need to estimate the mass and the velocity.</a:t>
            </a:r>
          </a:p>
        </p:txBody>
      </p:sp>
      <p:sp>
        <p:nvSpPr>
          <p:cNvPr id="48133" name="Rectangle 5"/>
          <p:cNvSpPr>
            <a:spLocks noChangeArrowheads="1"/>
          </p:cNvSpPr>
          <p:nvPr/>
        </p:nvSpPr>
        <p:spPr bwMode="auto">
          <a:xfrm>
            <a:off x="601663" y="228123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latin typeface="Calibri" charset="0"/>
            </a:endParaRPr>
          </a:p>
        </p:txBody>
      </p:sp>
      <p:graphicFrame>
        <p:nvGraphicFramePr>
          <p:cNvPr id="48134" name="Object 6"/>
          <p:cNvGraphicFramePr>
            <a:graphicFrameLocks noChangeAspect="1"/>
          </p:cNvGraphicFramePr>
          <p:nvPr>
            <p:extLst>
              <p:ext uri="{D42A27DB-BD31-4B8C-83A1-F6EECF244321}">
                <p14:modId xmlns:p14="http://schemas.microsoft.com/office/powerpoint/2010/main" val="3019461583"/>
              </p:ext>
            </p:extLst>
          </p:nvPr>
        </p:nvGraphicFramePr>
        <p:xfrm>
          <a:off x="1201738" y="2362200"/>
          <a:ext cx="4911725" cy="438150"/>
        </p:xfrm>
        <a:graphic>
          <a:graphicData uri="http://schemas.openxmlformats.org/presentationml/2006/ole">
            <mc:AlternateContent xmlns:mc="http://schemas.openxmlformats.org/markup-compatibility/2006">
              <mc:Choice xmlns:v="urn:schemas-microsoft-com:vml" Requires="v">
                <p:oleObj spid="_x0000_s48206" name="Equation" r:id="rId5" imgW="2565400" imgH="228600" progId="Equation.DSMT4">
                  <p:embed/>
                </p:oleObj>
              </mc:Choice>
              <mc:Fallback>
                <p:oleObj name="Equation" r:id="rId5" imgW="2565400" imgH="228600" progId="Equation.DSMT4">
                  <p:embed/>
                  <p:pic>
                    <p:nvPicPr>
                      <p:cNvPr id="0" name="Object 6"/>
                      <p:cNvPicPr>
                        <a:picLocks noChangeAspect="1" noChangeArrowheads="1"/>
                      </p:cNvPicPr>
                      <p:nvPr/>
                    </p:nvPicPr>
                    <p:blipFill>
                      <a:blip r:embed="rId6"/>
                      <a:srcRect/>
                      <a:stretch>
                        <a:fillRect/>
                      </a:stretch>
                    </p:blipFill>
                    <p:spPr bwMode="auto">
                      <a:xfrm>
                        <a:off x="1201738" y="2362200"/>
                        <a:ext cx="491172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8135" name="Rectangle 7"/>
          <p:cNvSpPr>
            <a:spLocks noChangeArrowheads="1"/>
          </p:cNvSpPr>
          <p:nvPr/>
        </p:nvSpPr>
        <p:spPr bwMode="auto">
          <a:xfrm>
            <a:off x="762000" y="1905000"/>
            <a:ext cx="72072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atin typeface="Cambria" charset="0"/>
              </a:rPr>
              <a:t>Assume an iron asteroid (divide by 3 for a rocky one):</a:t>
            </a:r>
          </a:p>
        </p:txBody>
      </p:sp>
      <p:sp>
        <p:nvSpPr>
          <p:cNvPr id="48136" name="Rectangle 8"/>
          <p:cNvSpPr>
            <a:spLocks noChangeArrowheads="1"/>
          </p:cNvSpPr>
          <p:nvPr/>
        </p:nvSpPr>
        <p:spPr bwMode="auto">
          <a:xfrm>
            <a:off x="762000" y="2971800"/>
            <a:ext cx="8153400"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atin typeface="Cambria" charset="0"/>
              </a:rPr>
              <a:t>The asteroid’s velocity comes from the Sun’s gravity. So does the Earth’</a:t>
            </a:r>
            <a:r>
              <a:rPr lang="en-US" altLang="ja-JP">
                <a:latin typeface="Cambria" charset="0"/>
              </a:rPr>
              <a:t>s velocity:</a:t>
            </a:r>
            <a:endParaRPr lang="en-US">
              <a:latin typeface="Cambria" charset="0"/>
            </a:endParaRPr>
          </a:p>
        </p:txBody>
      </p:sp>
      <p:graphicFrame>
        <p:nvGraphicFramePr>
          <p:cNvPr id="48137" name="Object 9"/>
          <p:cNvGraphicFramePr>
            <a:graphicFrameLocks noChangeAspect="1"/>
          </p:cNvGraphicFramePr>
          <p:nvPr/>
        </p:nvGraphicFramePr>
        <p:xfrm>
          <a:off x="1333500" y="3810000"/>
          <a:ext cx="6642100" cy="801688"/>
        </p:xfrm>
        <a:graphic>
          <a:graphicData uri="http://schemas.openxmlformats.org/presentationml/2006/ole">
            <mc:AlternateContent xmlns:mc="http://schemas.openxmlformats.org/markup-compatibility/2006">
              <mc:Choice xmlns:v="urn:schemas-microsoft-com:vml" Requires="v">
                <p:oleObj spid="_x0000_s48207" name="Equation" r:id="rId7" imgW="3683000" imgH="444500" progId="Equation.DSMT4">
                  <p:embed/>
                </p:oleObj>
              </mc:Choice>
              <mc:Fallback>
                <p:oleObj name="Equation" r:id="rId7" imgW="3683000" imgH="444500"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3500" y="3810000"/>
                        <a:ext cx="6642100" cy="80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138" name="Object 11"/>
          <p:cNvGraphicFramePr>
            <a:graphicFrameLocks noChangeAspect="1"/>
          </p:cNvGraphicFramePr>
          <p:nvPr>
            <p:extLst>
              <p:ext uri="{D42A27DB-BD31-4B8C-83A1-F6EECF244321}">
                <p14:modId xmlns:p14="http://schemas.microsoft.com/office/powerpoint/2010/main" val="283745134"/>
              </p:ext>
            </p:extLst>
          </p:nvPr>
        </p:nvGraphicFramePr>
        <p:xfrm>
          <a:off x="1106488" y="4724400"/>
          <a:ext cx="5989637" cy="717550"/>
        </p:xfrm>
        <a:graphic>
          <a:graphicData uri="http://schemas.openxmlformats.org/presentationml/2006/ole">
            <mc:AlternateContent xmlns:mc="http://schemas.openxmlformats.org/markup-compatibility/2006">
              <mc:Choice xmlns:v="urn:schemas-microsoft-com:vml" Requires="v">
                <p:oleObj spid="_x0000_s48208" name="Equation" r:id="rId9" imgW="3251200" imgH="393700" progId="Equation.DSMT4">
                  <p:embed/>
                </p:oleObj>
              </mc:Choice>
              <mc:Fallback>
                <p:oleObj name="Equation" r:id="rId9" imgW="3251200" imgH="393700" progId="Equation.DSMT4">
                  <p:embed/>
                  <p:pic>
                    <p:nvPicPr>
                      <p:cNvPr id="0" name="Object 11"/>
                      <p:cNvPicPr>
                        <a:picLocks noChangeAspect="1" noChangeArrowheads="1"/>
                      </p:cNvPicPr>
                      <p:nvPr/>
                    </p:nvPicPr>
                    <p:blipFill>
                      <a:blip r:embed="rId10"/>
                      <a:srcRect/>
                      <a:stretch>
                        <a:fillRect/>
                      </a:stretch>
                    </p:blipFill>
                    <p:spPr bwMode="auto">
                      <a:xfrm>
                        <a:off x="1106488" y="4724400"/>
                        <a:ext cx="5989637"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8139" name="Rectangle 12"/>
          <p:cNvSpPr>
            <a:spLocks noChangeArrowheads="1"/>
          </p:cNvSpPr>
          <p:nvPr/>
        </p:nvSpPr>
        <p:spPr bwMode="auto">
          <a:xfrm>
            <a:off x="1612900" y="5491163"/>
            <a:ext cx="3724275"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atin typeface="Calibri" charset="0"/>
              </a:rPr>
              <a:t>This is 10</a:t>
            </a:r>
            <a:r>
              <a:rPr lang="en-US" baseline="30000">
                <a:latin typeface="Calibri" charset="0"/>
              </a:rPr>
              <a:t>6</a:t>
            </a:r>
            <a:r>
              <a:rPr lang="en-US">
                <a:latin typeface="Calibri" charset="0"/>
              </a:rPr>
              <a:t> megatons of TNT!</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alphaModFix/>
          </a:blip>
          <a:stretch>
            <a:fillRect/>
          </a:stretch>
        </p:blipFill>
        <p:spPr>
          <a:xfrm>
            <a:off x="1151918" y="54882"/>
            <a:ext cx="6772882" cy="6803118"/>
          </a:xfrm>
          <a:prstGeom prst="rect">
            <a:avLst/>
          </a:prstGeom>
        </p:spPr>
      </p:pic>
      <p:sp>
        <p:nvSpPr>
          <p:cNvPr id="2" name="Title 1"/>
          <p:cNvSpPr>
            <a:spLocks noGrp="1"/>
          </p:cNvSpPr>
          <p:nvPr>
            <p:ph type="title"/>
          </p:nvPr>
        </p:nvSpPr>
        <p:spPr>
          <a:xfrm>
            <a:off x="609600" y="228600"/>
            <a:ext cx="7772400" cy="609600"/>
          </a:xfrm>
        </p:spPr>
        <p:txBody>
          <a:bodyPr/>
          <a:lstStyle/>
          <a:p>
            <a:r>
              <a:rPr lang="en-US" dirty="0" smtClean="0">
                <a:solidFill>
                  <a:schemeClr val="bg1"/>
                </a:solidFill>
                <a:latin typeface="+mj-lt"/>
              </a:rPr>
              <a:t>Death by Supernova</a:t>
            </a:r>
            <a:endParaRPr lang="en-US" dirty="0">
              <a:solidFill>
                <a:schemeClr val="bg1"/>
              </a:solidFill>
              <a:latin typeface="+mj-lt"/>
            </a:endParaRPr>
          </a:p>
        </p:txBody>
      </p:sp>
      <p:sp>
        <p:nvSpPr>
          <p:cNvPr id="4" name="Footer Placeholder 3"/>
          <p:cNvSpPr>
            <a:spLocks noGrp="1"/>
          </p:cNvSpPr>
          <p:nvPr>
            <p:ph type="ftr" sz="quarter" idx="10"/>
          </p:nvPr>
        </p:nvSpPr>
        <p:spPr/>
        <p:txBody>
          <a:bodyPr/>
          <a:lstStyle/>
          <a:p>
            <a:pPr>
              <a:defRPr/>
            </a:pPr>
            <a:r>
              <a:rPr lang="en-US" smtClean="0"/>
              <a:t>Weinstein - Fermilab - 2015</a:t>
            </a:r>
            <a:endParaRPr lang="en-US" dirty="0"/>
          </a:p>
        </p:txBody>
      </p:sp>
      <p:sp>
        <p:nvSpPr>
          <p:cNvPr id="5" name="TextBox 4"/>
          <p:cNvSpPr txBox="1"/>
          <p:nvPr/>
        </p:nvSpPr>
        <p:spPr>
          <a:xfrm>
            <a:off x="2313726" y="1565555"/>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53137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15000"/>
          </a:blip>
          <a:stretch>
            <a:fillRect/>
          </a:stretch>
        </p:blipFill>
        <p:spPr>
          <a:xfrm>
            <a:off x="1151918" y="54882"/>
            <a:ext cx="6772882" cy="6803118"/>
          </a:xfrm>
          <a:prstGeom prst="rect">
            <a:avLst/>
          </a:prstGeom>
        </p:spPr>
      </p:pic>
      <p:sp>
        <p:nvSpPr>
          <p:cNvPr id="2" name="Title 1"/>
          <p:cNvSpPr>
            <a:spLocks noGrp="1"/>
          </p:cNvSpPr>
          <p:nvPr>
            <p:ph type="title"/>
          </p:nvPr>
        </p:nvSpPr>
        <p:spPr>
          <a:xfrm>
            <a:off x="609600" y="228600"/>
            <a:ext cx="7772400" cy="609600"/>
          </a:xfrm>
        </p:spPr>
        <p:txBody>
          <a:bodyPr/>
          <a:lstStyle/>
          <a:p>
            <a:r>
              <a:rPr lang="en-US" dirty="0" smtClean="0">
                <a:latin typeface="+mj-lt"/>
              </a:rPr>
              <a:t>Death by Supernova</a:t>
            </a:r>
            <a:endParaRPr lang="en-US" dirty="0">
              <a:latin typeface="+mj-lt"/>
            </a:endParaRPr>
          </a:p>
        </p:txBody>
      </p:sp>
      <p:sp>
        <p:nvSpPr>
          <p:cNvPr id="4" name="Footer Placeholder 3"/>
          <p:cNvSpPr>
            <a:spLocks noGrp="1"/>
          </p:cNvSpPr>
          <p:nvPr>
            <p:ph type="ftr" sz="quarter" idx="10"/>
          </p:nvPr>
        </p:nvSpPr>
        <p:spPr/>
        <p:txBody>
          <a:bodyPr/>
          <a:lstStyle/>
          <a:p>
            <a:pPr>
              <a:defRPr/>
            </a:pPr>
            <a:r>
              <a:rPr lang="en-US" smtClean="0"/>
              <a:t>Weinstein - Fermilab - 2015</a:t>
            </a:r>
            <a:endParaRPr lang="en-US" dirty="0"/>
          </a:p>
        </p:txBody>
      </p:sp>
      <p:sp>
        <p:nvSpPr>
          <p:cNvPr id="5" name="TextBox 4"/>
          <p:cNvSpPr txBox="1"/>
          <p:nvPr/>
        </p:nvSpPr>
        <p:spPr>
          <a:xfrm>
            <a:off x="2313726" y="1565555"/>
            <a:ext cx="184666" cy="461665"/>
          </a:xfrm>
          <a:prstGeom prst="rect">
            <a:avLst/>
          </a:prstGeom>
          <a:noFill/>
        </p:spPr>
        <p:txBody>
          <a:bodyPr wrap="none" rtlCol="0">
            <a:spAutoFit/>
          </a:bodyPr>
          <a:lstStyle/>
          <a:p>
            <a:endParaRPr lang="en-US" dirty="0"/>
          </a:p>
        </p:txBody>
      </p:sp>
      <p:sp>
        <p:nvSpPr>
          <p:cNvPr id="9" name="TextBox 8"/>
          <p:cNvSpPr txBox="1"/>
          <p:nvPr/>
        </p:nvSpPr>
        <p:spPr>
          <a:xfrm>
            <a:off x="152400" y="838200"/>
            <a:ext cx="8839200" cy="1200328"/>
          </a:xfrm>
          <a:prstGeom prst="rect">
            <a:avLst/>
          </a:prstGeom>
          <a:noFill/>
        </p:spPr>
        <p:txBody>
          <a:bodyPr wrap="square" rtlCol="0">
            <a:spAutoFit/>
          </a:bodyPr>
          <a:lstStyle/>
          <a:p>
            <a:r>
              <a:rPr lang="en-US" dirty="0" smtClean="0">
                <a:latin typeface="+mn-lt"/>
              </a:rPr>
              <a:t>12 neutrinos (10 MeV+) from SN1987a interacted in the 2000 m</a:t>
            </a:r>
            <a:r>
              <a:rPr lang="en-US" baseline="30000" dirty="0" smtClean="0">
                <a:latin typeface="+mn-lt"/>
              </a:rPr>
              <a:t>3</a:t>
            </a:r>
            <a:r>
              <a:rPr lang="en-US" dirty="0" smtClean="0">
                <a:latin typeface="+mn-lt"/>
              </a:rPr>
              <a:t> </a:t>
            </a:r>
            <a:r>
              <a:rPr lang="en-US" dirty="0" err="1" smtClean="0">
                <a:latin typeface="+mn-lt"/>
              </a:rPr>
              <a:t>Kamiokande</a:t>
            </a:r>
            <a:r>
              <a:rPr lang="en-US" dirty="0" smtClean="0">
                <a:latin typeface="+mn-lt"/>
              </a:rPr>
              <a:t> II water Cherenkov detector.</a:t>
            </a:r>
          </a:p>
          <a:p>
            <a:r>
              <a:rPr lang="en-US" dirty="0" smtClean="0">
                <a:latin typeface="+mn-lt"/>
              </a:rPr>
              <a:t>What effect would they have on a human 1 AU away?</a:t>
            </a:r>
            <a:endParaRPr lang="en-US" dirty="0">
              <a:latin typeface="+mn-lt"/>
            </a:endParaRPr>
          </a:p>
        </p:txBody>
      </p:sp>
      <p:grpSp>
        <p:nvGrpSpPr>
          <p:cNvPr id="12" name="Group 11"/>
          <p:cNvGrpSpPr/>
          <p:nvPr/>
        </p:nvGrpSpPr>
        <p:grpSpPr>
          <a:xfrm>
            <a:off x="152400" y="2133600"/>
            <a:ext cx="8018064" cy="2617907"/>
            <a:chOff x="313136" y="2487493"/>
            <a:chExt cx="8018064" cy="2617907"/>
          </a:xfrm>
        </p:grpSpPr>
        <p:sp>
          <p:nvSpPr>
            <p:cNvPr id="3" name="TextBox 2"/>
            <p:cNvSpPr txBox="1"/>
            <p:nvPr/>
          </p:nvSpPr>
          <p:spPr>
            <a:xfrm>
              <a:off x="313136" y="2487493"/>
              <a:ext cx="2628243" cy="830997"/>
            </a:xfrm>
            <a:prstGeom prst="rect">
              <a:avLst/>
            </a:prstGeom>
            <a:noFill/>
          </p:spPr>
          <p:txBody>
            <a:bodyPr wrap="none" rtlCol="0">
              <a:spAutoFit/>
            </a:bodyPr>
            <a:lstStyle/>
            <a:p>
              <a:r>
                <a:rPr lang="en-US" dirty="0" smtClean="0">
                  <a:latin typeface="+mn-lt"/>
                </a:rPr>
                <a:t>SN1987a distance:</a:t>
              </a:r>
            </a:p>
            <a:p>
              <a:r>
                <a:rPr lang="en-US" dirty="0" smtClean="0">
                  <a:latin typeface="+mn-lt"/>
                </a:rPr>
                <a:t>Energy deposited:  </a:t>
              </a:r>
              <a:endParaRPr lang="en-US" dirty="0">
                <a:latin typeface="+mn-lt"/>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616794621"/>
                </p:ext>
              </p:extLst>
            </p:nvPr>
          </p:nvGraphicFramePr>
          <p:xfrm>
            <a:off x="2895600" y="2514600"/>
            <a:ext cx="4800600" cy="457200"/>
          </p:xfrm>
          <a:graphic>
            <a:graphicData uri="http://schemas.openxmlformats.org/presentationml/2006/ole">
              <mc:AlternateContent xmlns:mc="http://schemas.openxmlformats.org/markup-compatibility/2006">
                <mc:Choice xmlns:v="urn:schemas-microsoft-com:vml" Requires="v">
                  <p:oleObj spid="_x0000_s94228" name="Equation" r:id="rId4" imgW="2400300" imgH="228600" progId="Equation.DSMT4">
                    <p:embed/>
                  </p:oleObj>
                </mc:Choice>
                <mc:Fallback>
                  <p:oleObj name="Equation" r:id="rId4" imgW="2400300" imgH="228600" progId="Equation.DSMT4">
                    <p:embed/>
                    <p:pic>
                      <p:nvPicPr>
                        <p:cNvPr id="0" name=""/>
                        <p:cNvPicPr/>
                        <p:nvPr/>
                      </p:nvPicPr>
                      <p:blipFill>
                        <a:blip r:embed="rId5"/>
                        <a:stretch>
                          <a:fillRect/>
                        </a:stretch>
                      </p:blipFill>
                      <p:spPr>
                        <a:xfrm>
                          <a:off x="2895600" y="2514600"/>
                          <a:ext cx="4800600" cy="4572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17956226"/>
                </p:ext>
              </p:extLst>
            </p:nvPr>
          </p:nvGraphicFramePr>
          <p:xfrm>
            <a:off x="1143000" y="3124200"/>
            <a:ext cx="7188200" cy="1981200"/>
          </p:xfrm>
          <a:graphic>
            <a:graphicData uri="http://schemas.openxmlformats.org/presentationml/2006/ole">
              <mc:AlternateContent xmlns:mc="http://schemas.openxmlformats.org/markup-compatibility/2006">
                <mc:Choice xmlns:v="urn:schemas-microsoft-com:vml" Requires="v">
                  <p:oleObj spid="_x0000_s94229" name="Equation" r:id="rId6" imgW="3594100" imgH="990600" progId="Equation.DSMT4">
                    <p:embed/>
                  </p:oleObj>
                </mc:Choice>
                <mc:Fallback>
                  <p:oleObj name="Equation" r:id="rId6" imgW="3594100" imgH="990600" progId="Equation.DSMT4">
                    <p:embed/>
                    <p:pic>
                      <p:nvPicPr>
                        <p:cNvPr id="0" name=""/>
                        <p:cNvPicPr/>
                        <p:nvPr/>
                      </p:nvPicPr>
                      <p:blipFill>
                        <a:blip r:embed="rId7"/>
                        <a:stretch>
                          <a:fillRect/>
                        </a:stretch>
                      </p:blipFill>
                      <p:spPr>
                        <a:xfrm>
                          <a:off x="1143000" y="3124200"/>
                          <a:ext cx="7188200" cy="1981200"/>
                        </a:xfrm>
                        <a:prstGeom prst="rect">
                          <a:avLst/>
                        </a:prstGeom>
                      </p:spPr>
                    </p:pic>
                  </p:oleObj>
                </mc:Fallback>
              </mc:AlternateContent>
            </a:graphicData>
          </a:graphic>
        </p:graphicFrame>
      </p:grpSp>
      <p:grpSp>
        <p:nvGrpSpPr>
          <p:cNvPr id="13" name="Group 12"/>
          <p:cNvGrpSpPr/>
          <p:nvPr/>
        </p:nvGrpSpPr>
        <p:grpSpPr>
          <a:xfrm>
            <a:off x="457200" y="4800600"/>
            <a:ext cx="7975600" cy="461665"/>
            <a:chOff x="457200" y="5105400"/>
            <a:chExt cx="7975600" cy="461665"/>
          </a:xfrm>
        </p:grpSpPr>
        <p:sp>
          <p:nvSpPr>
            <p:cNvPr id="10" name="TextBox 9"/>
            <p:cNvSpPr txBox="1"/>
            <p:nvPr/>
          </p:nvSpPr>
          <p:spPr>
            <a:xfrm>
              <a:off x="457200" y="5105400"/>
              <a:ext cx="2222784" cy="461665"/>
            </a:xfrm>
            <a:prstGeom prst="rect">
              <a:avLst/>
            </a:prstGeom>
            <a:noFill/>
          </p:spPr>
          <p:txBody>
            <a:bodyPr wrap="none" rtlCol="0">
              <a:spAutoFit/>
            </a:bodyPr>
            <a:lstStyle/>
            <a:p>
              <a:r>
                <a:rPr lang="en-US" dirty="0" smtClean="0">
                  <a:latin typeface="Cambria"/>
                  <a:cs typeface="Cambria"/>
                </a:rPr>
                <a:t>Radiation dose:</a:t>
              </a:r>
              <a:endParaRPr lang="en-US" dirty="0">
                <a:latin typeface="Cambria"/>
                <a:cs typeface="Cambria"/>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667944762"/>
                </p:ext>
              </p:extLst>
            </p:nvPr>
          </p:nvGraphicFramePr>
          <p:xfrm>
            <a:off x="2743200" y="5105400"/>
            <a:ext cx="5689600" cy="457200"/>
          </p:xfrm>
          <a:graphic>
            <a:graphicData uri="http://schemas.openxmlformats.org/presentationml/2006/ole">
              <mc:AlternateContent xmlns:mc="http://schemas.openxmlformats.org/markup-compatibility/2006">
                <mc:Choice xmlns:v="urn:schemas-microsoft-com:vml" Requires="v">
                  <p:oleObj spid="_x0000_s94230" name="Equation" r:id="rId8" imgW="2844800" imgH="228600" progId="Equation.DSMT4">
                    <p:embed/>
                  </p:oleObj>
                </mc:Choice>
                <mc:Fallback>
                  <p:oleObj name="Equation" r:id="rId8" imgW="2844800" imgH="228600" progId="Equation.DSMT4">
                    <p:embed/>
                    <p:pic>
                      <p:nvPicPr>
                        <p:cNvPr id="0" name=""/>
                        <p:cNvPicPr/>
                        <p:nvPr/>
                      </p:nvPicPr>
                      <p:blipFill>
                        <a:blip r:embed="rId9"/>
                        <a:stretch>
                          <a:fillRect/>
                        </a:stretch>
                      </p:blipFill>
                      <p:spPr>
                        <a:xfrm>
                          <a:off x="2743200" y="5105400"/>
                          <a:ext cx="5689600" cy="457200"/>
                        </a:xfrm>
                        <a:prstGeom prst="rect">
                          <a:avLst/>
                        </a:prstGeom>
                      </p:spPr>
                    </p:pic>
                  </p:oleObj>
                </mc:Fallback>
              </mc:AlternateContent>
            </a:graphicData>
          </a:graphic>
        </p:graphicFrame>
      </p:grpSp>
      <p:sp>
        <p:nvSpPr>
          <p:cNvPr id="14" name="TextBox 13"/>
          <p:cNvSpPr txBox="1"/>
          <p:nvPr/>
        </p:nvSpPr>
        <p:spPr>
          <a:xfrm>
            <a:off x="4648200" y="5791200"/>
            <a:ext cx="3065137" cy="523220"/>
          </a:xfrm>
          <a:prstGeom prst="rect">
            <a:avLst/>
          </a:prstGeom>
          <a:noFill/>
        </p:spPr>
        <p:txBody>
          <a:bodyPr wrap="none" rtlCol="0">
            <a:spAutoFit/>
          </a:bodyPr>
          <a:lstStyle/>
          <a:p>
            <a:r>
              <a:rPr lang="en-US" sz="2800" dirty="0" smtClean="0">
                <a:solidFill>
                  <a:srgbClr val="FF0000"/>
                </a:solidFill>
                <a:latin typeface="+mn-lt"/>
              </a:rPr>
              <a:t>Death by neutrino!</a:t>
            </a:r>
            <a:endParaRPr lang="en-US" sz="2800" dirty="0">
              <a:solidFill>
                <a:srgbClr val="FF0000"/>
              </a:solidFill>
              <a:latin typeface="+mn-lt"/>
            </a:endParaRPr>
          </a:p>
        </p:txBody>
      </p:sp>
    </p:spTree>
    <p:extLst>
      <p:ext uri="{BB962C8B-B14F-4D97-AF65-F5344CB8AC3E}">
        <p14:creationId xmlns:p14="http://schemas.microsoft.com/office/powerpoint/2010/main" val="629800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3"/>
          <p:cNvPicPr>
            <a:picLocks noChangeAspect="1"/>
          </p:cNvPicPr>
          <p:nvPr/>
        </p:nvPicPr>
        <p:blipFill>
          <a:blip r:embed="rId3">
            <a:extLst>
              <a:ext uri="{28A0092B-C50C-407E-A947-70E740481C1C}">
                <a14:useLocalDpi xmlns:a14="http://schemas.microsoft.com/office/drawing/2010/main" val="0"/>
              </a:ext>
            </a:extLst>
          </a:blip>
          <a:srcRect r="44252"/>
          <a:stretch>
            <a:fillRect/>
          </a:stretch>
        </p:blipFill>
        <p:spPr bwMode="auto">
          <a:xfrm>
            <a:off x="9525" y="0"/>
            <a:ext cx="913447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76200"/>
            <a:ext cx="8915400" cy="762000"/>
          </a:xfrm>
        </p:spPr>
        <p:txBody>
          <a:bodyPr/>
          <a:lstStyle/>
          <a:p>
            <a:pPr>
              <a:defRPr/>
            </a:pPr>
            <a:r>
              <a:rPr lang="en-US" sz="3200" dirty="0" smtClean="0">
                <a:solidFill>
                  <a:srgbClr val="FFFF00"/>
                </a:solidFill>
                <a:latin typeface="+mj-lt"/>
              </a:rPr>
              <a:t>How much energy do we need to travel to the stars?</a:t>
            </a:r>
            <a:endParaRPr lang="en-US" sz="3200" dirty="0">
              <a:solidFill>
                <a:srgbClr val="FFFF00"/>
              </a:solidFill>
              <a:latin typeface="+mj-lt"/>
            </a:endParaRPr>
          </a:p>
        </p:txBody>
      </p:sp>
      <p:sp>
        <p:nvSpPr>
          <p:cNvPr id="50179"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smtClean="0">
                <a:latin typeface="Calibri" charset="0"/>
              </a:rPr>
              <a:t>Weinstein - Fermilab - 2015</a:t>
            </a:r>
            <a:endParaRPr lang="en-US" sz="1000">
              <a:latin typeface="Calibri" charset="0"/>
            </a:endParaRPr>
          </a:p>
        </p:txBody>
      </p:sp>
      <p:sp>
        <p:nvSpPr>
          <p:cNvPr id="5" name="TextBox 4"/>
          <p:cNvSpPr txBox="1"/>
          <p:nvPr/>
        </p:nvSpPr>
        <p:spPr>
          <a:xfrm>
            <a:off x="533400" y="914400"/>
            <a:ext cx="8382000" cy="4894263"/>
          </a:xfrm>
          <a:prstGeom prst="rect">
            <a:avLst/>
          </a:prstGeom>
          <a:noFill/>
        </p:spPr>
        <p:txBody>
          <a:bodyPr>
            <a:spAutoFit/>
          </a:bodyPr>
          <a:lstStyle/>
          <a:p>
            <a:pPr>
              <a:defRPr/>
            </a:pPr>
            <a:r>
              <a:rPr lang="en-US" dirty="0">
                <a:solidFill>
                  <a:srgbClr val="FFFF00"/>
                </a:solidFill>
                <a:latin typeface="+mn-lt"/>
              </a:rPr>
              <a:t>Distance to Alpha Centauri: </a:t>
            </a:r>
          </a:p>
          <a:p>
            <a:pPr>
              <a:defRPr/>
            </a:pPr>
            <a:endParaRPr lang="en-US" dirty="0">
              <a:solidFill>
                <a:srgbClr val="FFFF00"/>
              </a:solidFill>
              <a:latin typeface="+mn-lt"/>
            </a:endParaRPr>
          </a:p>
          <a:p>
            <a:pPr>
              <a:defRPr/>
            </a:pPr>
            <a:r>
              <a:rPr lang="en-US" dirty="0">
                <a:solidFill>
                  <a:srgbClr val="FFFF00"/>
                </a:solidFill>
                <a:latin typeface="+mn-lt"/>
              </a:rPr>
              <a:t>Time to get there:  </a:t>
            </a:r>
          </a:p>
          <a:p>
            <a:pPr>
              <a:defRPr/>
            </a:pPr>
            <a:endParaRPr lang="en-US" dirty="0">
              <a:solidFill>
                <a:srgbClr val="FFFF00"/>
              </a:solidFill>
              <a:latin typeface="+mn-lt"/>
            </a:endParaRPr>
          </a:p>
          <a:p>
            <a:pPr>
              <a:defRPr/>
            </a:pPr>
            <a:r>
              <a:rPr lang="en-US" dirty="0">
                <a:solidFill>
                  <a:srgbClr val="FFFF00"/>
                </a:solidFill>
                <a:latin typeface="+mn-lt"/>
              </a:rPr>
              <a:t>Velocity needed:</a:t>
            </a:r>
          </a:p>
          <a:p>
            <a:pPr>
              <a:defRPr/>
            </a:pPr>
            <a:endParaRPr lang="en-US" dirty="0">
              <a:solidFill>
                <a:srgbClr val="FFFF00"/>
              </a:solidFill>
              <a:latin typeface="+mn-lt"/>
            </a:endParaRPr>
          </a:p>
          <a:p>
            <a:pPr>
              <a:defRPr/>
            </a:pPr>
            <a:r>
              <a:rPr lang="en-US" dirty="0">
                <a:solidFill>
                  <a:srgbClr val="FFFF00"/>
                </a:solidFill>
                <a:latin typeface="+mn-lt"/>
              </a:rPr>
              <a:t>Mass needed: a lot more than the Santa Maria (10</a:t>
            </a:r>
            <a:r>
              <a:rPr lang="en-US" baseline="30000" dirty="0">
                <a:solidFill>
                  <a:srgbClr val="FFFF00"/>
                </a:solidFill>
                <a:latin typeface="+mn-lt"/>
              </a:rPr>
              <a:t>2</a:t>
            </a:r>
            <a:r>
              <a:rPr lang="en-US" dirty="0">
                <a:solidFill>
                  <a:srgbClr val="FFFF00"/>
                </a:solidFill>
                <a:latin typeface="+mn-lt"/>
              </a:rPr>
              <a:t> tons) and less than an aircraft carrier (10</a:t>
            </a:r>
            <a:r>
              <a:rPr lang="en-US" baseline="30000" dirty="0">
                <a:solidFill>
                  <a:srgbClr val="FFFF00"/>
                </a:solidFill>
                <a:latin typeface="+mn-lt"/>
              </a:rPr>
              <a:t>5</a:t>
            </a:r>
            <a:r>
              <a:rPr lang="en-US" dirty="0">
                <a:solidFill>
                  <a:srgbClr val="FFFF00"/>
                </a:solidFill>
                <a:latin typeface="+mn-lt"/>
              </a:rPr>
              <a:t> tons) </a:t>
            </a:r>
          </a:p>
          <a:p>
            <a:pPr>
              <a:defRPr/>
            </a:pPr>
            <a:endParaRPr lang="en-US" dirty="0">
              <a:solidFill>
                <a:srgbClr val="FFFF00"/>
              </a:solidFill>
              <a:latin typeface="+mn-lt"/>
            </a:endParaRPr>
          </a:p>
          <a:p>
            <a:pPr>
              <a:defRPr/>
            </a:pPr>
            <a:r>
              <a:rPr lang="en-US" dirty="0">
                <a:solidFill>
                  <a:srgbClr val="FFFF00"/>
                </a:solidFill>
                <a:latin typeface="+mn-lt"/>
              </a:rPr>
              <a:t>Energy needed:</a:t>
            </a:r>
          </a:p>
          <a:p>
            <a:pPr>
              <a:defRPr/>
            </a:pPr>
            <a:endParaRPr lang="en-US" dirty="0">
              <a:solidFill>
                <a:srgbClr val="FFFF00"/>
              </a:solidFill>
              <a:latin typeface="+mn-lt"/>
            </a:endParaRPr>
          </a:p>
          <a:p>
            <a:pPr>
              <a:defRPr/>
            </a:pPr>
            <a:endParaRPr lang="en-US" dirty="0">
              <a:solidFill>
                <a:srgbClr val="FFFF00"/>
              </a:solidFill>
              <a:latin typeface="+mn-lt"/>
            </a:endParaRPr>
          </a:p>
          <a:p>
            <a:pPr>
              <a:defRPr/>
            </a:pPr>
            <a:r>
              <a:rPr lang="en-US" dirty="0">
                <a:solidFill>
                  <a:srgbClr val="FFFF00"/>
                </a:solidFill>
                <a:latin typeface="+mn-lt"/>
              </a:rPr>
              <a:t>Fuel needed:</a:t>
            </a:r>
          </a:p>
        </p:txBody>
      </p:sp>
      <p:graphicFrame>
        <p:nvGraphicFramePr>
          <p:cNvPr id="50181" name="Object 5"/>
          <p:cNvGraphicFramePr>
            <a:graphicFrameLocks noChangeAspect="1"/>
          </p:cNvGraphicFramePr>
          <p:nvPr>
            <p:extLst>
              <p:ext uri="{D42A27DB-BD31-4B8C-83A1-F6EECF244321}">
                <p14:modId xmlns:p14="http://schemas.microsoft.com/office/powerpoint/2010/main" val="4178273781"/>
              </p:ext>
            </p:extLst>
          </p:nvPr>
        </p:nvGraphicFramePr>
        <p:xfrm>
          <a:off x="2362200" y="1320800"/>
          <a:ext cx="2108200" cy="406400"/>
        </p:xfrm>
        <a:graphic>
          <a:graphicData uri="http://schemas.openxmlformats.org/presentationml/2006/ole">
            <mc:AlternateContent xmlns:mc="http://schemas.openxmlformats.org/markup-compatibility/2006">
              <mc:Choice xmlns:v="urn:schemas-microsoft-com:vml" Requires="v">
                <p:oleObj spid="_x0000_s50317" name="Equation" r:id="rId4" imgW="1054100" imgH="203200" progId="Equation.DSMT4">
                  <p:embed/>
                </p:oleObj>
              </mc:Choice>
              <mc:Fallback>
                <p:oleObj name="Equation" r:id="rId4" imgW="1054100" imgH="203200" progId="Equation.DSMT4">
                  <p:embed/>
                  <p:pic>
                    <p:nvPicPr>
                      <p:cNvPr id="0" name="Object 5"/>
                      <p:cNvPicPr>
                        <a:picLocks noChangeAspect="1" noChangeArrowheads="1"/>
                      </p:cNvPicPr>
                      <p:nvPr/>
                    </p:nvPicPr>
                    <p:blipFill>
                      <a:blip r:embed="rId5"/>
                      <a:srcRect/>
                      <a:stretch>
                        <a:fillRect/>
                      </a:stretch>
                    </p:blipFill>
                    <p:spPr bwMode="auto">
                      <a:xfrm>
                        <a:off x="2362200" y="1320800"/>
                        <a:ext cx="2108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182" name="Object 6"/>
          <p:cNvGraphicFramePr>
            <a:graphicFrameLocks noChangeAspect="1"/>
          </p:cNvGraphicFramePr>
          <p:nvPr>
            <p:extLst>
              <p:ext uri="{D42A27DB-BD31-4B8C-83A1-F6EECF244321}">
                <p14:modId xmlns:p14="http://schemas.microsoft.com/office/powerpoint/2010/main" val="2462714546"/>
              </p:ext>
            </p:extLst>
          </p:nvPr>
        </p:nvGraphicFramePr>
        <p:xfrm>
          <a:off x="2362200" y="2095500"/>
          <a:ext cx="1168400" cy="381000"/>
        </p:xfrm>
        <a:graphic>
          <a:graphicData uri="http://schemas.openxmlformats.org/presentationml/2006/ole">
            <mc:AlternateContent xmlns:mc="http://schemas.openxmlformats.org/markup-compatibility/2006">
              <mc:Choice xmlns:v="urn:schemas-microsoft-com:vml" Requires="v">
                <p:oleObj spid="_x0000_s50318" name="Equation" r:id="rId6" imgW="584200" imgH="190500" progId="Equation.DSMT4">
                  <p:embed/>
                </p:oleObj>
              </mc:Choice>
              <mc:Fallback>
                <p:oleObj name="Equation" r:id="rId6" imgW="584200" imgH="190500" progId="Equation.DSMT4">
                  <p:embed/>
                  <p:pic>
                    <p:nvPicPr>
                      <p:cNvPr id="0" name="Object 6"/>
                      <p:cNvPicPr>
                        <a:picLocks noChangeAspect="1" noChangeArrowheads="1"/>
                      </p:cNvPicPr>
                      <p:nvPr/>
                    </p:nvPicPr>
                    <p:blipFill>
                      <a:blip r:embed="rId7"/>
                      <a:srcRect/>
                      <a:stretch>
                        <a:fillRect/>
                      </a:stretch>
                    </p:blipFill>
                    <p:spPr bwMode="auto">
                      <a:xfrm>
                        <a:off x="2362200" y="2095500"/>
                        <a:ext cx="1168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183" name="Object 7"/>
          <p:cNvGraphicFramePr>
            <a:graphicFrameLocks noChangeAspect="1"/>
          </p:cNvGraphicFramePr>
          <p:nvPr>
            <p:extLst>
              <p:ext uri="{D42A27DB-BD31-4B8C-83A1-F6EECF244321}">
                <p14:modId xmlns:p14="http://schemas.microsoft.com/office/powerpoint/2010/main" val="439400085"/>
              </p:ext>
            </p:extLst>
          </p:nvPr>
        </p:nvGraphicFramePr>
        <p:xfrm>
          <a:off x="2387600" y="2768600"/>
          <a:ext cx="3378200" cy="406400"/>
        </p:xfrm>
        <a:graphic>
          <a:graphicData uri="http://schemas.openxmlformats.org/presentationml/2006/ole">
            <mc:AlternateContent xmlns:mc="http://schemas.openxmlformats.org/markup-compatibility/2006">
              <mc:Choice xmlns:v="urn:schemas-microsoft-com:vml" Requires="v">
                <p:oleObj spid="_x0000_s50319" name="Equation" r:id="rId8" imgW="1689100" imgH="203200" progId="Equation.DSMT4">
                  <p:embed/>
                </p:oleObj>
              </mc:Choice>
              <mc:Fallback>
                <p:oleObj name="Equation" r:id="rId8" imgW="1689100" imgH="203200" progId="Equation.DSMT4">
                  <p:embed/>
                  <p:pic>
                    <p:nvPicPr>
                      <p:cNvPr id="0" name="Object 7"/>
                      <p:cNvPicPr>
                        <a:picLocks noChangeAspect="1" noChangeArrowheads="1"/>
                      </p:cNvPicPr>
                      <p:nvPr/>
                    </p:nvPicPr>
                    <p:blipFill>
                      <a:blip r:embed="rId9"/>
                      <a:srcRect/>
                      <a:stretch>
                        <a:fillRect/>
                      </a:stretch>
                    </p:blipFill>
                    <p:spPr bwMode="auto">
                      <a:xfrm>
                        <a:off x="2387600" y="2768600"/>
                        <a:ext cx="3378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184" name="Object 8"/>
          <p:cNvGraphicFramePr>
            <a:graphicFrameLocks noChangeAspect="1"/>
          </p:cNvGraphicFramePr>
          <p:nvPr/>
        </p:nvGraphicFramePr>
        <p:xfrm>
          <a:off x="1066800" y="3810000"/>
          <a:ext cx="2616200" cy="457200"/>
        </p:xfrm>
        <a:graphic>
          <a:graphicData uri="http://schemas.openxmlformats.org/presentationml/2006/ole">
            <mc:AlternateContent xmlns:mc="http://schemas.openxmlformats.org/markup-compatibility/2006">
              <mc:Choice xmlns:v="urn:schemas-microsoft-com:vml" Requires="v">
                <p:oleObj spid="_x0000_s50320" name="Equation" r:id="rId10" imgW="1308100" imgH="228600" progId="Equation.DSMT4">
                  <p:embed/>
                </p:oleObj>
              </mc:Choice>
              <mc:Fallback>
                <p:oleObj name="Equation" r:id="rId10" imgW="1308100" imgH="228600" progId="Equation.DSMT4">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800" y="3810000"/>
                        <a:ext cx="261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185" name="Object 9"/>
          <p:cNvGraphicFramePr>
            <a:graphicFrameLocks noChangeAspect="1"/>
          </p:cNvGraphicFramePr>
          <p:nvPr/>
        </p:nvGraphicFramePr>
        <p:xfrm>
          <a:off x="2667000" y="4267200"/>
          <a:ext cx="4927600" cy="965200"/>
        </p:xfrm>
        <a:graphic>
          <a:graphicData uri="http://schemas.openxmlformats.org/presentationml/2006/ole">
            <mc:AlternateContent xmlns:mc="http://schemas.openxmlformats.org/markup-compatibility/2006">
              <mc:Choice xmlns:v="urn:schemas-microsoft-com:vml" Requires="v">
                <p:oleObj spid="_x0000_s50321" name="Equation" r:id="rId12" imgW="2463800" imgH="482600" progId="Equation.DSMT4">
                  <p:embed/>
                </p:oleObj>
              </mc:Choice>
              <mc:Fallback>
                <p:oleObj name="Equation" r:id="rId12" imgW="2463800" imgH="482600" progId="Equation.DSMT4">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67000" y="4267200"/>
                        <a:ext cx="4927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186" name="Object 10"/>
          <p:cNvGraphicFramePr>
            <a:graphicFrameLocks noChangeAspect="1"/>
          </p:cNvGraphicFramePr>
          <p:nvPr/>
        </p:nvGraphicFramePr>
        <p:xfrm>
          <a:off x="2362200" y="5181600"/>
          <a:ext cx="4216400" cy="838200"/>
        </p:xfrm>
        <a:graphic>
          <a:graphicData uri="http://schemas.openxmlformats.org/presentationml/2006/ole">
            <mc:AlternateContent xmlns:mc="http://schemas.openxmlformats.org/markup-compatibility/2006">
              <mc:Choice xmlns:v="urn:schemas-microsoft-com:vml" Requires="v">
                <p:oleObj spid="_x0000_s50322" name="Equation" r:id="rId14" imgW="2108200" imgH="419100" progId="Equation.DSMT4">
                  <p:embed/>
                </p:oleObj>
              </mc:Choice>
              <mc:Fallback>
                <p:oleObj name="Equation" r:id="rId14" imgW="2108200" imgH="419100" progId="Equation.DSMT4">
                  <p:embed/>
                  <p:pic>
                    <p:nvPicPr>
                      <p:cNvPr id="0" name="Object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62200" y="5181600"/>
                        <a:ext cx="4216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2667000" y="6096000"/>
            <a:ext cx="5808663" cy="461963"/>
          </a:xfrm>
          <a:prstGeom prst="rect">
            <a:avLst/>
          </a:prstGeom>
          <a:noFill/>
        </p:spPr>
        <p:txBody>
          <a:bodyPr wrap="none">
            <a:spAutoFit/>
          </a:bodyPr>
          <a:lstStyle/>
          <a:p>
            <a:pPr>
              <a:defRPr/>
            </a:pPr>
            <a:r>
              <a:rPr lang="en-US" dirty="0">
                <a:solidFill>
                  <a:srgbClr val="FF0000"/>
                </a:solidFill>
                <a:latin typeface="+mn-lt"/>
              </a:rPr>
              <a:t>We need 10</a:t>
            </a:r>
            <a:r>
              <a:rPr lang="en-US" baseline="30000" dirty="0">
                <a:solidFill>
                  <a:srgbClr val="FF0000"/>
                </a:solidFill>
                <a:latin typeface="+mn-lt"/>
              </a:rPr>
              <a:t>8</a:t>
            </a:r>
            <a:r>
              <a:rPr lang="en-US" dirty="0">
                <a:solidFill>
                  <a:srgbClr val="FF0000"/>
                </a:solidFill>
                <a:latin typeface="+mn-lt"/>
              </a:rPr>
              <a:t> times more fuel than payload!</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smtClean="0">
                <a:latin typeface="Calibri" charset="0"/>
              </a:rPr>
              <a:t>Weinstein - Fermilab - 2015</a:t>
            </a:r>
            <a:endParaRPr lang="en-US" sz="1000">
              <a:latin typeface="Calibri" charset="0"/>
            </a:endParaRPr>
          </a:p>
        </p:txBody>
      </p:sp>
      <p:sp>
        <p:nvSpPr>
          <p:cNvPr id="49154" name="Rectangle 2"/>
          <p:cNvSpPr>
            <a:spLocks noGrp="1" noChangeArrowheads="1"/>
          </p:cNvSpPr>
          <p:nvPr>
            <p:ph type="title"/>
          </p:nvPr>
        </p:nvSpPr>
        <p:spPr>
          <a:xfrm>
            <a:off x="609600" y="76200"/>
            <a:ext cx="7772400" cy="762000"/>
          </a:xfrm>
        </p:spPr>
        <p:txBody>
          <a:bodyPr/>
          <a:lstStyle/>
          <a:p>
            <a:pPr eaLnBrk="1" hangingPunct="1">
              <a:defRPr/>
            </a:pPr>
            <a:r>
              <a:rPr lang="en-US" sz="4000" dirty="0">
                <a:latin typeface="+mj-lt"/>
              </a:rPr>
              <a:t>Summary</a:t>
            </a:r>
          </a:p>
        </p:txBody>
      </p:sp>
      <p:sp>
        <p:nvSpPr>
          <p:cNvPr id="37891" name="Rectangle 4"/>
          <p:cNvSpPr>
            <a:spLocks noChangeArrowheads="1"/>
          </p:cNvSpPr>
          <p:nvPr/>
        </p:nvSpPr>
        <p:spPr bwMode="auto">
          <a:xfrm>
            <a:off x="457200" y="838200"/>
            <a:ext cx="8534400" cy="526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dirty="0">
                <a:latin typeface="Cambria"/>
                <a:sym typeface="Symbol" charset="0"/>
              </a:rPr>
              <a:t>To estimate:</a:t>
            </a:r>
          </a:p>
          <a:p>
            <a:pPr marL="342900" indent="-342900">
              <a:buFont typeface="Arial"/>
              <a:buChar char="•"/>
              <a:defRPr/>
            </a:pPr>
            <a:r>
              <a:rPr lang="en-US" dirty="0">
                <a:latin typeface="Cambria"/>
              </a:rPr>
              <a:t>Dare to be imprecise!</a:t>
            </a:r>
          </a:p>
          <a:p>
            <a:pPr lvl="1">
              <a:buFontTx/>
              <a:buChar char="•"/>
              <a:defRPr/>
            </a:pPr>
            <a:r>
              <a:rPr lang="en-US" dirty="0">
                <a:latin typeface="Cambria"/>
              </a:rPr>
              <a:t>   Estimate to within a factor of 10</a:t>
            </a:r>
          </a:p>
          <a:p>
            <a:pPr lvl="1">
              <a:buFontTx/>
              <a:buChar char="•"/>
              <a:defRPr/>
            </a:pPr>
            <a:r>
              <a:rPr lang="en-US" dirty="0">
                <a:latin typeface="Cambria"/>
              </a:rPr>
              <a:t>   Take the geometric mean of lower and upper bounds</a:t>
            </a:r>
          </a:p>
          <a:p>
            <a:pPr>
              <a:buFontTx/>
              <a:buChar char="•"/>
              <a:defRPr/>
            </a:pPr>
            <a:r>
              <a:rPr lang="en-US" dirty="0">
                <a:latin typeface="Cambria"/>
              </a:rPr>
              <a:t>   Break up the question into smaller pieces if necessary.</a:t>
            </a:r>
          </a:p>
          <a:p>
            <a:pPr marL="342900" indent="-342900">
              <a:buFont typeface="Arial"/>
              <a:buChar char="•"/>
              <a:defRPr/>
            </a:pPr>
            <a:r>
              <a:rPr lang="en-US" dirty="0">
                <a:latin typeface="Cambria"/>
              </a:rPr>
              <a:t>Remember a few key numbers</a:t>
            </a:r>
          </a:p>
          <a:p>
            <a:pPr>
              <a:defRPr/>
            </a:pPr>
            <a:endParaRPr lang="en-US" dirty="0">
              <a:latin typeface="Cambria"/>
              <a:sym typeface="Symbol" charset="0"/>
            </a:endParaRPr>
          </a:p>
          <a:p>
            <a:pPr>
              <a:defRPr/>
            </a:pPr>
            <a:r>
              <a:rPr lang="en-US" dirty="0">
                <a:latin typeface="Cambria"/>
                <a:sym typeface="Symbol" charset="0"/>
              </a:rPr>
              <a:t>Using estimation and without relying on experts we found:</a:t>
            </a:r>
          </a:p>
          <a:p>
            <a:pPr marL="342900" indent="-342900">
              <a:buFont typeface="Arial"/>
              <a:buChar char="•"/>
              <a:defRPr/>
            </a:pPr>
            <a:r>
              <a:rPr lang="en-US" dirty="0">
                <a:latin typeface="Cambria"/>
                <a:sym typeface="Symbol" charset="0"/>
              </a:rPr>
              <a:t>Landfill space is not a problem</a:t>
            </a:r>
          </a:p>
          <a:p>
            <a:pPr marL="342900" indent="-342900">
              <a:buFont typeface="Arial"/>
              <a:buChar char="•"/>
              <a:defRPr/>
            </a:pPr>
            <a:r>
              <a:rPr lang="en-US" dirty="0">
                <a:latin typeface="Cambria"/>
                <a:sym typeface="Symbol" charset="0"/>
              </a:rPr>
              <a:t>Batteries </a:t>
            </a:r>
            <a:r>
              <a:rPr lang="en-US" dirty="0" smtClean="0">
                <a:latin typeface="Cambria"/>
                <a:sym typeface="Symbol" charset="0"/>
              </a:rPr>
              <a:t>suck</a:t>
            </a:r>
            <a:endParaRPr lang="en-US" dirty="0">
              <a:latin typeface="Cambria"/>
              <a:sym typeface="Symbol" charset="0"/>
            </a:endParaRPr>
          </a:p>
          <a:p>
            <a:pPr marL="342900" indent="-342900">
              <a:buFont typeface="Arial"/>
              <a:buChar char="•"/>
              <a:defRPr/>
            </a:pPr>
            <a:r>
              <a:rPr lang="en-US" dirty="0">
                <a:latin typeface="Cambria"/>
                <a:sym typeface="Symbol" charset="0"/>
              </a:rPr>
              <a:t>Burning ethanol in cars is a really really bad idea</a:t>
            </a:r>
          </a:p>
          <a:p>
            <a:pPr marL="342900" indent="-342900">
              <a:buFont typeface="Arial"/>
              <a:buChar char="•"/>
              <a:defRPr/>
            </a:pPr>
            <a:r>
              <a:rPr lang="en-US" dirty="0">
                <a:latin typeface="Cambria"/>
                <a:sym typeface="Symbol" charset="0"/>
              </a:rPr>
              <a:t>You won’t save the world by recycling plastic water </a:t>
            </a:r>
            <a:r>
              <a:rPr lang="en-US" dirty="0" smtClean="0">
                <a:latin typeface="Cambria"/>
                <a:sym typeface="Symbol" charset="0"/>
              </a:rPr>
              <a:t>bottles</a:t>
            </a:r>
          </a:p>
          <a:p>
            <a:pPr marL="342900" indent="-342900">
              <a:buFont typeface="Arial"/>
              <a:buChar char="•"/>
              <a:defRPr/>
            </a:pPr>
            <a:r>
              <a:rPr lang="en-US" dirty="0" smtClean="0">
                <a:latin typeface="Cambria"/>
                <a:sym typeface="Symbol" charset="0"/>
              </a:rPr>
              <a:t>Neutrinos can </a:t>
            </a:r>
            <a:r>
              <a:rPr lang="en-US" smtClean="0">
                <a:latin typeface="Cambria"/>
                <a:sym typeface="Symbol" charset="0"/>
              </a:rPr>
              <a:t>be deadly.</a:t>
            </a:r>
            <a:endParaRPr lang="en-US" dirty="0">
              <a:latin typeface="Cambria"/>
              <a:sym typeface="Symbol" charset="0"/>
            </a:endParaRPr>
          </a:p>
          <a:p>
            <a:pPr marL="342900" indent="-342900">
              <a:buFont typeface="Arial"/>
              <a:buChar char="•"/>
              <a:defRPr/>
            </a:pPr>
            <a:r>
              <a:rPr lang="en-US" dirty="0">
                <a:latin typeface="Cambria"/>
                <a:sym typeface="Symbol" charset="0"/>
              </a:rPr>
              <a:t>If you see a 1-km asteroid coming, duck!</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5475" y="2362200"/>
            <a:ext cx="24479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7"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smtClean="0">
                <a:latin typeface="Calibri" charset="0"/>
              </a:rPr>
              <a:t>Weinstein - Fermilab - 2015</a:t>
            </a:r>
            <a:endParaRPr lang="en-US" sz="1000">
              <a:latin typeface="Calibri" charset="0"/>
            </a:endParaRPr>
          </a:p>
        </p:txBody>
      </p:sp>
      <p:sp>
        <p:nvSpPr>
          <p:cNvPr id="19458" name="Rectangle 2"/>
          <p:cNvSpPr>
            <a:spLocks noGrp="1" noChangeArrowheads="1"/>
          </p:cNvSpPr>
          <p:nvPr>
            <p:ph type="title"/>
          </p:nvPr>
        </p:nvSpPr>
        <p:spPr>
          <a:xfrm>
            <a:off x="228600" y="228600"/>
            <a:ext cx="7772400" cy="609600"/>
          </a:xfrm>
        </p:spPr>
        <p:txBody>
          <a:bodyPr/>
          <a:lstStyle/>
          <a:p>
            <a:pPr eaLnBrk="1" hangingPunct="1">
              <a:defRPr/>
            </a:pPr>
            <a:r>
              <a:rPr lang="en-US" dirty="0">
                <a:latin typeface="+mj-lt"/>
              </a:rPr>
              <a:t>How to estimate (almost) anything </a:t>
            </a:r>
          </a:p>
        </p:txBody>
      </p:sp>
      <p:pic>
        <p:nvPicPr>
          <p:cNvPr id="19459" name="Picture 4"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10325"/>
            <a:ext cx="22685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5"/>
          <p:cNvSpPr>
            <a:spLocks noChangeArrowheads="1"/>
          </p:cNvSpPr>
          <p:nvPr/>
        </p:nvSpPr>
        <p:spPr bwMode="auto">
          <a:xfrm>
            <a:off x="76200" y="1069975"/>
            <a:ext cx="8088313" cy="4770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457200" indent="-457200">
              <a:buFont typeface="Arial" charset="0"/>
              <a:buAutoNum type="arabicParenR"/>
            </a:pPr>
            <a:r>
              <a:rPr lang="en-US" dirty="0">
                <a:latin typeface="Cambria" charset="0"/>
              </a:rPr>
              <a:t>Write down the answer (to within a factor of 10).  </a:t>
            </a:r>
          </a:p>
          <a:p>
            <a:pPr marL="914400" lvl="1" indent="-457200">
              <a:buFont typeface="Arial" charset="0"/>
              <a:buAutoNum type="arabicParenR"/>
            </a:pPr>
            <a:r>
              <a:rPr lang="en-US" dirty="0">
                <a:latin typeface="Cambria" charset="0"/>
              </a:rPr>
              <a:t>Establish lower and upper bounds, </a:t>
            </a:r>
          </a:p>
          <a:p>
            <a:pPr marL="914400" lvl="1" indent="-457200">
              <a:buFont typeface="Arial" charset="0"/>
              <a:buAutoNum type="arabicParenR"/>
            </a:pPr>
            <a:r>
              <a:rPr lang="en-US" dirty="0">
                <a:latin typeface="Cambria" charset="0"/>
              </a:rPr>
              <a:t>T</a:t>
            </a:r>
            <a:r>
              <a:rPr lang="en-US" dirty="0" smtClean="0">
                <a:latin typeface="Cambria" charset="0"/>
              </a:rPr>
              <a:t>ake their </a:t>
            </a:r>
            <a:r>
              <a:rPr lang="en-US" dirty="0">
                <a:latin typeface="Cambria" charset="0"/>
              </a:rPr>
              <a:t>geometric </a:t>
            </a:r>
            <a:r>
              <a:rPr lang="en-US" dirty="0" smtClean="0">
                <a:latin typeface="Cambria" charset="0"/>
              </a:rPr>
              <a:t>mean.</a:t>
            </a:r>
          </a:p>
          <a:p>
            <a:pPr marL="914400" lvl="1" indent="-457200">
              <a:buFont typeface="Arial" charset="0"/>
              <a:buAutoNum type="arabicParenR"/>
            </a:pPr>
            <a:endParaRPr lang="en-US" dirty="0">
              <a:latin typeface="Cambria" charset="0"/>
            </a:endParaRPr>
          </a:p>
          <a:p>
            <a:pPr marL="457200" indent="-457200">
              <a:buFont typeface="Arial" charset="0"/>
              <a:buNone/>
            </a:pPr>
            <a:r>
              <a:rPr lang="en-US" dirty="0">
                <a:latin typeface="Cambria" charset="0"/>
              </a:rPr>
              <a:t>How many clowns can fit in a Cooper Mini?</a:t>
            </a:r>
          </a:p>
          <a:p>
            <a:pPr marL="457200" indent="-457200">
              <a:buFont typeface="Arial" charset="0"/>
              <a:buNone/>
            </a:pPr>
            <a:r>
              <a:rPr lang="en-US" sz="2000" dirty="0">
                <a:latin typeface="Cambria" charset="0"/>
              </a:rPr>
              <a:t>	</a:t>
            </a:r>
            <a:endParaRPr lang="en-US" sz="2000" dirty="0" smtClean="0">
              <a:latin typeface="Cambria" charset="0"/>
            </a:endParaRPr>
          </a:p>
          <a:p>
            <a:pPr marL="457200" indent="-457200">
              <a:buFont typeface="Arial" charset="0"/>
              <a:buNone/>
            </a:pPr>
            <a:endParaRPr lang="en-US" sz="2000" dirty="0">
              <a:latin typeface="Cambria" charset="0"/>
            </a:endParaRPr>
          </a:p>
          <a:p>
            <a:pPr marL="457200" indent="-457200">
              <a:buFont typeface="Arial" charset="0"/>
              <a:buNone/>
            </a:pPr>
            <a:endParaRPr lang="en-US" dirty="0">
              <a:latin typeface="Cambria" charset="0"/>
            </a:endParaRPr>
          </a:p>
          <a:p>
            <a:pPr marL="457200" indent="-457200">
              <a:buFont typeface="Arial" charset="0"/>
              <a:buNone/>
            </a:pPr>
            <a:endParaRPr lang="en-US" dirty="0">
              <a:latin typeface="Cambria" charset="0"/>
            </a:endParaRPr>
          </a:p>
          <a:p>
            <a:pPr marL="457200" indent="-457200">
              <a:buFont typeface="Arial" charset="0"/>
              <a:buNone/>
            </a:pPr>
            <a:r>
              <a:rPr lang="en-US" dirty="0">
                <a:latin typeface="Cambria" charset="0"/>
              </a:rPr>
              <a:t>This ensures that your estimate will be within a factor of 10.</a:t>
            </a:r>
            <a:r>
              <a:rPr lang="en-US" sz="2000" dirty="0">
                <a:latin typeface="Cambria" charset="0"/>
              </a:rPr>
              <a:t> </a:t>
            </a:r>
            <a:endParaRPr lang="en-US" dirty="0">
              <a:latin typeface="Cambria" charset="0"/>
            </a:endParaRPr>
          </a:p>
          <a:p>
            <a:pPr marL="914400" lvl="1" indent="-457200">
              <a:buFont typeface="Arial" charset="0"/>
              <a:buNone/>
            </a:pPr>
            <a:endParaRPr lang="en-US" dirty="0">
              <a:latin typeface="Cambria" charset="0"/>
            </a:endParaRPr>
          </a:p>
          <a:p>
            <a:pPr marL="457200" indent="-457200">
              <a:buFont typeface="Arial" charset="0"/>
              <a:buAutoNum type="arabicParenR" startAt="2"/>
            </a:pPr>
            <a:r>
              <a:rPr lang="en-US" dirty="0">
                <a:latin typeface="Cambria" charset="0"/>
              </a:rPr>
              <a:t>If you can’</a:t>
            </a:r>
            <a:r>
              <a:rPr lang="en-US" altLang="ja-JP" dirty="0">
                <a:latin typeface="Cambria" charset="0"/>
              </a:rPr>
              <a:t>t write down the answer, break the question into smaller pieces and go to step 1</a:t>
            </a:r>
            <a:endParaRPr lang="en-US" dirty="0">
              <a:latin typeface="Cambria" charset="0"/>
            </a:endParaRPr>
          </a:p>
        </p:txBody>
      </p:sp>
      <p:sp>
        <p:nvSpPr>
          <p:cNvPr id="19462" name="Rectangle 7"/>
          <p:cNvSpPr>
            <a:spLocks noChangeArrowheads="1"/>
          </p:cNvSpPr>
          <p:nvPr/>
        </p:nvSpPr>
        <p:spPr bwMode="auto">
          <a:xfrm>
            <a:off x="2590800" y="5867400"/>
            <a:ext cx="2974975"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0000FF"/>
                </a:solidFill>
                <a:latin typeface="Cambria" charset="0"/>
              </a:rPr>
              <a:t>Dare to be imprecise!</a:t>
            </a:r>
          </a:p>
        </p:txBody>
      </p:sp>
      <p:graphicFrame>
        <p:nvGraphicFramePr>
          <p:cNvPr id="9" name="Object 6"/>
          <p:cNvGraphicFramePr>
            <a:graphicFrameLocks noChangeAspect="1"/>
          </p:cNvGraphicFramePr>
          <p:nvPr/>
        </p:nvGraphicFramePr>
        <p:xfrm>
          <a:off x="838200" y="2971800"/>
          <a:ext cx="3227388" cy="1012825"/>
        </p:xfrm>
        <a:graphic>
          <a:graphicData uri="http://schemas.openxmlformats.org/presentationml/2006/ole">
            <mc:AlternateContent xmlns:mc="http://schemas.openxmlformats.org/markup-compatibility/2006">
              <mc:Choice xmlns:v="urn:schemas-microsoft-com:vml" Requires="v">
                <p:oleObj spid="_x0000_s19488" name="Equation" r:id="rId6" imgW="1536700" imgH="482600" progId="Equation.DSMT4">
                  <p:embed/>
                </p:oleObj>
              </mc:Choice>
              <mc:Fallback>
                <p:oleObj name="Equation" r:id="rId6" imgW="1536700" imgH="482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2971800"/>
                        <a:ext cx="3227388"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609600" y="228600"/>
            <a:ext cx="7772400" cy="685800"/>
          </a:xfrm>
        </p:spPr>
        <p:txBody>
          <a:bodyPr/>
          <a:lstStyle/>
          <a:p>
            <a:r>
              <a:rPr lang="en-US">
                <a:latin typeface="Calibri" charset="0"/>
                <a:cs typeface="Calibri" charset="0"/>
              </a:rPr>
              <a:t>Making Arithmetic Easy</a:t>
            </a:r>
          </a:p>
        </p:txBody>
      </p:sp>
      <p:sp>
        <p:nvSpPr>
          <p:cNvPr id="21506" name="Rectangle 4"/>
          <p:cNvSpPr>
            <a:spLocks noChangeArrowheads="1"/>
          </p:cNvSpPr>
          <p:nvPr/>
        </p:nvSpPr>
        <p:spPr bwMode="auto">
          <a:xfrm>
            <a:off x="152400" y="1143000"/>
            <a:ext cx="4805363" cy="193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dirty="0">
                <a:latin typeface="+mn-lt"/>
              </a:rPr>
              <a:t>Million = 1,000,000 = 10</a:t>
            </a:r>
            <a:r>
              <a:rPr lang="en-US" baseline="30000" dirty="0">
                <a:latin typeface="+mn-lt"/>
              </a:rPr>
              <a:t>6</a:t>
            </a:r>
            <a:endParaRPr lang="en-US" dirty="0">
              <a:latin typeface="+mn-lt"/>
            </a:endParaRPr>
          </a:p>
          <a:p>
            <a:pPr>
              <a:defRPr/>
            </a:pPr>
            <a:r>
              <a:rPr lang="en-US" dirty="0">
                <a:latin typeface="+mn-lt"/>
              </a:rPr>
              <a:t>Billion = 1,000,000,000 = 10</a:t>
            </a:r>
            <a:r>
              <a:rPr lang="en-US" baseline="30000" dirty="0">
                <a:latin typeface="+mn-lt"/>
              </a:rPr>
              <a:t>9</a:t>
            </a:r>
          </a:p>
          <a:p>
            <a:pPr>
              <a:defRPr/>
            </a:pPr>
            <a:r>
              <a:rPr lang="en-US" dirty="0">
                <a:latin typeface="+mn-lt"/>
              </a:rPr>
              <a:t>Trillion = 1,000,000,000,000 = 10</a:t>
            </a:r>
            <a:r>
              <a:rPr lang="en-US" baseline="30000" dirty="0">
                <a:latin typeface="+mn-lt"/>
              </a:rPr>
              <a:t>12</a:t>
            </a:r>
          </a:p>
          <a:p>
            <a:pPr>
              <a:defRPr/>
            </a:pPr>
            <a:r>
              <a:rPr lang="en-US" dirty="0">
                <a:latin typeface="+mn-lt"/>
              </a:rPr>
              <a:t>Counting zeroes gets tiresome, </a:t>
            </a:r>
          </a:p>
          <a:p>
            <a:pPr>
              <a:defRPr/>
            </a:pPr>
            <a:r>
              <a:rPr lang="en-US" dirty="0">
                <a:latin typeface="Wingdings"/>
                <a:ea typeface="Wingdings"/>
                <a:cs typeface="Wingdings"/>
                <a:sym typeface="Wingdings"/>
              </a:rPr>
              <a:t></a:t>
            </a:r>
            <a:r>
              <a:rPr lang="en-US" dirty="0">
                <a:latin typeface="+mn-lt"/>
                <a:sym typeface="Wingdings"/>
              </a:rPr>
              <a:t> </a:t>
            </a:r>
            <a:r>
              <a:rPr lang="en-US" dirty="0">
                <a:latin typeface="+mn-lt"/>
              </a:rPr>
              <a:t>let’s use </a:t>
            </a:r>
            <a:r>
              <a:rPr lang="en-US" dirty="0">
                <a:solidFill>
                  <a:srgbClr val="FF0000"/>
                </a:solidFill>
                <a:latin typeface="+mn-lt"/>
              </a:rPr>
              <a:t>scientific notation</a:t>
            </a:r>
          </a:p>
        </p:txBody>
      </p:sp>
      <p:graphicFrame>
        <p:nvGraphicFramePr>
          <p:cNvPr id="21507" name="Object 1"/>
          <p:cNvGraphicFramePr>
            <a:graphicFrameLocks noChangeAspect="1"/>
          </p:cNvGraphicFramePr>
          <p:nvPr/>
        </p:nvGraphicFramePr>
        <p:xfrm>
          <a:off x="1054100" y="3238500"/>
          <a:ext cx="6953250" cy="571500"/>
        </p:xfrm>
        <a:graphic>
          <a:graphicData uri="http://schemas.openxmlformats.org/presentationml/2006/ole">
            <mc:AlternateContent xmlns:mc="http://schemas.openxmlformats.org/markup-compatibility/2006">
              <mc:Choice xmlns:v="urn:schemas-microsoft-com:vml" Requires="v">
                <p:oleObj spid="_x0000_s21535" name="Equation" r:id="rId3" imgW="2781300" imgH="228600" progId="Equation.DSMT4">
                  <p:embed/>
                </p:oleObj>
              </mc:Choice>
              <mc:Fallback>
                <p:oleObj name="Equation" r:id="rId3" imgW="2781300" imgH="2286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00" y="3238500"/>
                        <a:ext cx="6953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8" name="Footer Placeholder 1"/>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smtClean="0">
                <a:latin typeface="Calibri" charset="0"/>
              </a:rPr>
              <a:t>Weinstein - Fermilab - 2015</a:t>
            </a:r>
            <a:endParaRPr lang="en-US" sz="1000">
              <a:latin typeface="Calibri" charset="0"/>
            </a:endParaRPr>
          </a:p>
        </p:txBody>
      </p:sp>
      <p:pic>
        <p:nvPicPr>
          <p:cNvPr id="21509" name="Picture 3"/>
          <p:cNvPicPr>
            <a:picLocks noChangeAspect="1"/>
          </p:cNvPicPr>
          <p:nvPr/>
        </p:nvPicPr>
        <p:blipFill>
          <a:blip r:embed="rId5">
            <a:extLst>
              <a:ext uri="{28A0092B-C50C-407E-A947-70E740481C1C}">
                <a14:useLocalDpi xmlns:a14="http://schemas.microsoft.com/office/drawing/2010/main" val="0"/>
              </a:ext>
            </a:extLst>
          </a:blip>
          <a:srcRect t="10307" b="9123"/>
          <a:stretch>
            <a:fillRect/>
          </a:stretch>
        </p:blipFill>
        <p:spPr bwMode="auto">
          <a:xfrm>
            <a:off x="4953000" y="1266825"/>
            <a:ext cx="36830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152400" y="3962400"/>
            <a:ext cx="6172200" cy="230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dirty="0">
                <a:latin typeface="Cambria"/>
              </a:rPr>
              <a:t>Arithmetic is now easy!</a:t>
            </a:r>
          </a:p>
          <a:p>
            <a:pPr>
              <a:buFontTx/>
              <a:buChar char="•"/>
              <a:defRPr/>
            </a:pPr>
            <a:r>
              <a:rPr lang="en-US" dirty="0">
                <a:latin typeface="Cambria"/>
              </a:rPr>
              <a:t>Worry mostly about the exponents</a:t>
            </a:r>
          </a:p>
          <a:p>
            <a:pPr>
              <a:buFontTx/>
              <a:buChar char="•"/>
              <a:defRPr/>
            </a:pPr>
            <a:r>
              <a:rPr lang="en-US" dirty="0">
                <a:latin typeface="Cambria"/>
              </a:rPr>
              <a:t>Use only ONE significant figure</a:t>
            </a:r>
          </a:p>
          <a:p>
            <a:pPr lvl="5">
              <a:defRPr/>
            </a:pPr>
            <a:r>
              <a:rPr lang="en-US" dirty="0">
                <a:latin typeface="+mn-lt"/>
              </a:rPr>
              <a:t>3</a:t>
            </a:r>
            <a:r>
              <a:rPr lang="en-US" dirty="0">
                <a:latin typeface="+mn-lt"/>
                <a:sym typeface="Symbol" charset="0"/>
              </a:rPr>
              <a:t>×</a:t>
            </a:r>
            <a:r>
              <a:rPr lang="en-US" dirty="0">
                <a:latin typeface="+mn-lt"/>
              </a:rPr>
              <a:t>3 = 10</a:t>
            </a:r>
          </a:p>
          <a:p>
            <a:pPr lvl="5">
              <a:defRPr/>
            </a:pPr>
            <a:r>
              <a:rPr lang="en-US" dirty="0">
                <a:latin typeface="+mn-lt"/>
              </a:rPr>
              <a:t>9 / 4 = 2</a:t>
            </a:r>
          </a:p>
          <a:p>
            <a:pPr lvl="5">
              <a:defRPr/>
            </a:pPr>
            <a:r>
              <a:rPr lang="en-US" dirty="0">
                <a:latin typeface="+mn-lt"/>
              </a:rPr>
              <a:t>√10 = </a:t>
            </a:r>
            <a:r>
              <a:rPr lang="en-US" dirty="0">
                <a:latin typeface="+mn-lt"/>
                <a:sym typeface="Symbol" charset="0"/>
              </a:rPr>
              <a:t>π</a:t>
            </a:r>
            <a:endParaRPr lang="en-US" dirty="0">
              <a:latin typeface="Cambria"/>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09600" y="228600"/>
            <a:ext cx="7772400" cy="685800"/>
          </a:xfrm>
        </p:spPr>
        <p:txBody>
          <a:bodyPr/>
          <a:lstStyle/>
          <a:p>
            <a:r>
              <a:rPr lang="en-US">
                <a:latin typeface="Calibri" charset="0"/>
                <a:cs typeface="Calibri" charset="0"/>
              </a:rPr>
              <a:t>Millions, billions, trillions, gazillions</a:t>
            </a:r>
            <a:br>
              <a:rPr lang="en-US">
                <a:latin typeface="Calibri" charset="0"/>
                <a:cs typeface="Calibri" charset="0"/>
              </a:rPr>
            </a:br>
            <a:r>
              <a:rPr lang="en-US" sz="2400">
                <a:latin typeface="Calibri" charset="0"/>
                <a:cs typeface="Calibri" charset="0"/>
              </a:rPr>
              <a:t>What do these big numbers  really mean?</a:t>
            </a:r>
            <a:endParaRPr lang="en-US">
              <a:latin typeface="Calibri" charset="0"/>
              <a:cs typeface="Calibri" charset="0"/>
            </a:endParaRPr>
          </a:p>
        </p:txBody>
      </p:sp>
      <p:sp>
        <p:nvSpPr>
          <p:cNvPr id="21507" name="Rectangle 5"/>
          <p:cNvSpPr>
            <a:spLocks noChangeArrowheads="1"/>
          </p:cNvSpPr>
          <p:nvPr/>
        </p:nvSpPr>
        <p:spPr bwMode="auto">
          <a:xfrm>
            <a:off x="609600" y="3962400"/>
            <a:ext cx="7685088" cy="230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dirty="0">
                <a:latin typeface="+mn-lt"/>
              </a:rPr>
              <a:t>How much is a </a:t>
            </a:r>
            <a:r>
              <a:rPr lang="en-US" b="1" dirty="0">
                <a:latin typeface="+mn-lt"/>
              </a:rPr>
              <a:t>million</a:t>
            </a:r>
            <a:r>
              <a:rPr lang="en-US" dirty="0">
                <a:latin typeface="+mn-lt"/>
              </a:rPr>
              <a:t> seconds?</a:t>
            </a:r>
          </a:p>
          <a:p>
            <a:pPr>
              <a:defRPr/>
            </a:pPr>
            <a:r>
              <a:rPr lang="en-US" dirty="0">
                <a:latin typeface="+mn-lt"/>
              </a:rPr>
              <a:t>One day = 24 hours </a:t>
            </a:r>
            <a:r>
              <a:rPr lang="en-US" dirty="0">
                <a:latin typeface="+mn-lt"/>
                <a:sym typeface="Symbol" charset="0"/>
              </a:rPr>
              <a:t>×</a:t>
            </a:r>
            <a:r>
              <a:rPr lang="en-US" dirty="0">
                <a:latin typeface="+mn-lt"/>
              </a:rPr>
              <a:t> 60 min/</a:t>
            </a:r>
            <a:r>
              <a:rPr lang="en-US" dirty="0" err="1">
                <a:latin typeface="+mn-lt"/>
              </a:rPr>
              <a:t>hr</a:t>
            </a:r>
            <a:r>
              <a:rPr lang="en-US" dirty="0">
                <a:latin typeface="+mn-lt"/>
              </a:rPr>
              <a:t> </a:t>
            </a:r>
            <a:r>
              <a:rPr lang="en-US" dirty="0">
                <a:latin typeface="+mn-lt"/>
                <a:sym typeface="Symbol" charset="0"/>
              </a:rPr>
              <a:t>×</a:t>
            </a:r>
            <a:r>
              <a:rPr lang="en-US" dirty="0">
                <a:latin typeface="+mn-lt"/>
              </a:rPr>
              <a:t> 60 sec/min ~ 10</a:t>
            </a:r>
            <a:r>
              <a:rPr lang="en-US" baseline="30000" dirty="0">
                <a:latin typeface="+mn-lt"/>
              </a:rPr>
              <a:t>5</a:t>
            </a:r>
            <a:r>
              <a:rPr lang="en-US" dirty="0">
                <a:latin typeface="+mn-lt"/>
              </a:rPr>
              <a:t> sec</a:t>
            </a:r>
          </a:p>
          <a:p>
            <a:pPr>
              <a:defRPr/>
            </a:pPr>
            <a:r>
              <a:rPr lang="en-US" dirty="0">
                <a:latin typeface="+mn-lt"/>
              </a:rPr>
              <a:t>Thus 1 </a:t>
            </a:r>
            <a:r>
              <a:rPr lang="en-US" b="1" dirty="0">
                <a:latin typeface="+mn-lt"/>
              </a:rPr>
              <a:t>million</a:t>
            </a:r>
            <a:r>
              <a:rPr lang="en-US" dirty="0">
                <a:latin typeface="+mn-lt"/>
              </a:rPr>
              <a:t> sec = 10</a:t>
            </a:r>
            <a:r>
              <a:rPr lang="en-US" baseline="30000" dirty="0">
                <a:latin typeface="+mn-lt"/>
              </a:rPr>
              <a:t>6</a:t>
            </a:r>
            <a:r>
              <a:rPr lang="en-US" dirty="0">
                <a:latin typeface="+mn-lt"/>
              </a:rPr>
              <a:t> sec </a:t>
            </a:r>
            <a:r>
              <a:rPr lang="en-US" dirty="0">
                <a:latin typeface="+mn-lt"/>
                <a:sym typeface="Symbol" charset="0"/>
              </a:rPr>
              <a:t>×</a:t>
            </a:r>
            <a:r>
              <a:rPr lang="en-US" dirty="0">
                <a:latin typeface="+mn-lt"/>
              </a:rPr>
              <a:t> (1 day / 10</a:t>
            </a:r>
            <a:r>
              <a:rPr lang="en-US" baseline="30000" dirty="0">
                <a:latin typeface="+mn-lt"/>
              </a:rPr>
              <a:t>5</a:t>
            </a:r>
            <a:r>
              <a:rPr lang="en-US" dirty="0">
                <a:latin typeface="+mn-lt"/>
              </a:rPr>
              <a:t> sec) = 10 days</a:t>
            </a:r>
          </a:p>
          <a:p>
            <a:pPr>
              <a:defRPr/>
            </a:pPr>
            <a:r>
              <a:rPr lang="en-US" dirty="0">
                <a:latin typeface="+mn-lt"/>
              </a:rPr>
              <a:t>         1 </a:t>
            </a:r>
            <a:r>
              <a:rPr lang="en-US" b="1" dirty="0">
                <a:latin typeface="+mn-lt"/>
              </a:rPr>
              <a:t>billion</a:t>
            </a:r>
            <a:r>
              <a:rPr lang="en-US" dirty="0">
                <a:latin typeface="+mn-lt"/>
              </a:rPr>
              <a:t> sec  = 10</a:t>
            </a:r>
            <a:r>
              <a:rPr lang="en-US" baseline="30000" dirty="0">
                <a:latin typeface="+mn-lt"/>
              </a:rPr>
              <a:t>9</a:t>
            </a:r>
            <a:r>
              <a:rPr lang="en-US" dirty="0">
                <a:latin typeface="+mn-lt"/>
              </a:rPr>
              <a:t> sec </a:t>
            </a:r>
            <a:r>
              <a:rPr lang="en-US" dirty="0">
                <a:latin typeface="+mn-lt"/>
                <a:sym typeface="Symbol" charset="0"/>
              </a:rPr>
              <a:t>×</a:t>
            </a:r>
            <a:r>
              <a:rPr lang="en-US" dirty="0">
                <a:latin typeface="+mn-lt"/>
              </a:rPr>
              <a:t> (1 day / 10</a:t>
            </a:r>
            <a:r>
              <a:rPr lang="en-US" baseline="30000" dirty="0">
                <a:latin typeface="+mn-lt"/>
              </a:rPr>
              <a:t>5</a:t>
            </a:r>
            <a:r>
              <a:rPr lang="en-US" dirty="0">
                <a:latin typeface="+mn-lt"/>
              </a:rPr>
              <a:t> sec) = 10</a:t>
            </a:r>
            <a:r>
              <a:rPr lang="en-US" baseline="30000" dirty="0">
                <a:latin typeface="+mn-lt"/>
              </a:rPr>
              <a:t>4</a:t>
            </a:r>
            <a:r>
              <a:rPr lang="en-US" dirty="0">
                <a:latin typeface="+mn-lt"/>
              </a:rPr>
              <a:t> days</a:t>
            </a:r>
          </a:p>
          <a:p>
            <a:pPr>
              <a:defRPr/>
            </a:pPr>
            <a:r>
              <a:rPr lang="en-US" dirty="0">
                <a:latin typeface="+mn-lt"/>
              </a:rPr>
              <a:t>                              ~ 30 years</a:t>
            </a:r>
          </a:p>
          <a:p>
            <a:pPr>
              <a:defRPr/>
            </a:pPr>
            <a:r>
              <a:rPr lang="en-US" dirty="0">
                <a:latin typeface="+mn-lt"/>
              </a:rPr>
              <a:t>         1 </a:t>
            </a:r>
            <a:r>
              <a:rPr lang="en-US" b="1" dirty="0">
                <a:latin typeface="+mn-lt"/>
              </a:rPr>
              <a:t>trillion</a:t>
            </a:r>
            <a:r>
              <a:rPr lang="en-US" dirty="0">
                <a:latin typeface="+mn-lt"/>
              </a:rPr>
              <a:t> sec  ~ 3</a:t>
            </a:r>
            <a:r>
              <a:rPr lang="en-US" dirty="0">
                <a:latin typeface="+mn-lt"/>
                <a:sym typeface="Symbol" charset="0"/>
              </a:rPr>
              <a:t>×</a:t>
            </a:r>
            <a:r>
              <a:rPr lang="en-US" dirty="0">
                <a:latin typeface="+mn-lt"/>
              </a:rPr>
              <a:t>10</a:t>
            </a:r>
            <a:r>
              <a:rPr lang="en-US" baseline="30000" dirty="0">
                <a:latin typeface="+mn-lt"/>
              </a:rPr>
              <a:t>4</a:t>
            </a:r>
            <a:r>
              <a:rPr lang="en-US" dirty="0">
                <a:latin typeface="+mn-lt"/>
              </a:rPr>
              <a:t> years</a:t>
            </a:r>
          </a:p>
        </p:txBody>
      </p:sp>
      <p:sp>
        <p:nvSpPr>
          <p:cNvPr id="22531" name="Footer Placeholder 1"/>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smtClean="0">
                <a:latin typeface="Calibri" charset="0"/>
              </a:rPr>
              <a:t>Weinstein - Fermilab - 2015</a:t>
            </a:r>
            <a:endParaRPr lang="en-US" sz="1000">
              <a:latin typeface="Calibri" charset="0"/>
            </a:endParaRPr>
          </a:p>
        </p:txBody>
      </p:sp>
      <p:pic>
        <p:nvPicPr>
          <p:cNvPr id="22532" name="Picture 3"/>
          <p:cNvPicPr>
            <a:picLocks noChangeAspect="1"/>
          </p:cNvPicPr>
          <p:nvPr/>
        </p:nvPicPr>
        <p:blipFill>
          <a:blip r:embed="rId2">
            <a:extLst>
              <a:ext uri="{28A0092B-C50C-407E-A947-70E740481C1C}">
                <a14:useLocalDpi xmlns:a14="http://schemas.microsoft.com/office/drawing/2010/main" val="0"/>
              </a:ext>
            </a:extLst>
          </a:blip>
          <a:srcRect t="10307" b="9123"/>
          <a:stretch>
            <a:fillRect/>
          </a:stretch>
        </p:blipFill>
        <p:spPr bwMode="auto">
          <a:xfrm>
            <a:off x="5105400" y="2409825"/>
            <a:ext cx="36830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219200"/>
            <a:ext cx="6776214" cy="1200328"/>
          </a:xfrm>
          <a:prstGeom prst="rect">
            <a:avLst/>
          </a:prstGeom>
          <a:noFill/>
        </p:spPr>
        <p:txBody>
          <a:bodyPr wrap="none">
            <a:spAutoFit/>
          </a:bodyPr>
          <a:lstStyle/>
          <a:p>
            <a:pPr marL="342900" indent="-342900">
              <a:buFont typeface="Arial"/>
              <a:buChar char="•"/>
              <a:defRPr/>
            </a:pPr>
            <a:r>
              <a:rPr lang="en-US" dirty="0">
                <a:latin typeface="+mn-lt"/>
              </a:rPr>
              <a:t>The </a:t>
            </a:r>
            <a:r>
              <a:rPr lang="en-US" dirty="0" err="1" smtClean="0">
                <a:latin typeface="+mn-lt"/>
              </a:rPr>
              <a:t>FermiLab</a:t>
            </a:r>
            <a:r>
              <a:rPr lang="en-US" dirty="0" smtClean="0">
                <a:latin typeface="+mn-lt"/>
              </a:rPr>
              <a:t> budget is about $300 </a:t>
            </a:r>
            <a:r>
              <a:rPr lang="en-US" b="1" dirty="0" smtClean="0">
                <a:latin typeface="+mn-lt"/>
              </a:rPr>
              <a:t>Million</a:t>
            </a:r>
            <a:endParaRPr lang="en-US" dirty="0">
              <a:latin typeface="+mn-lt"/>
            </a:endParaRPr>
          </a:p>
          <a:p>
            <a:pPr marL="342900" indent="-342900">
              <a:buFont typeface="Arial"/>
              <a:buChar char="•"/>
              <a:defRPr/>
            </a:pPr>
            <a:r>
              <a:rPr lang="en-US" dirty="0" smtClean="0">
                <a:latin typeface="+mn-lt"/>
              </a:rPr>
              <a:t>The 2012 </a:t>
            </a:r>
            <a:r>
              <a:rPr lang="en-US" dirty="0">
                <a:latin typeface="+mn-lt"/>
              </a:rPr>
              <a:t>p</a:t>
            </a:r>
            <a:r>
              <a:rPr lang="en-US" dirty="0" smtClean="0">
                <a:latin typeface="+mn-lt"/>
              </a:rPr>
              <a:t>residential campaign cost $3 </a:t>
            </a:r>
            <a:r>
              <a:rPr lang="en-US" b="1" dirty="0">
                <a:latin typeface="+mn-lt"/>
              </a:rPr>
              <a:t>Billion</a:t>
            </a:r>
          </a:p>
          <a:p>
            <a:pPr marL="342900" indent="-342900">
              <a:buFont typeface="Arial"/>
              <a:buChar char="•"/>
              <a:defRPr/>
            </a:pPr>
            <a:r>
              <a:rPr lang="en-US" dirty="0">
                <a:latin typeface="+mn-lt"/>
              </a:rPr>
              <a:t>Our deficit this year will be about $1 </a:t>
            </a:r>
            <a:r>
              <a:rPr lang="en-US" b="1" dirty="0">
                <a:latin typeface="+mn-lt"/>
              </a:rPr>
              <a:t>Trillion</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smtClean="0">
                <a:latin typeface="Calibri" charset="0"/>
              </a:rPr>
              <a:t>Weinstein - Fermilab - 2015</a:t>
            </a:r>
            <a:endParaRPr lang="en-US" sz="1000">
              <a:latin typeface="Calibri" charset="0"/>
            </a:endParaRPr>
          </a:p>
        </p:txBody>
      </p:sp>
      <p:sp>
        <p:nvSpPr>
          <p:cNvPr id="23554" name="Rectangle 2"/>
          <p:cNvSpPr>
            <a:spLocks noGrp="1" noChangeArrowheads="1"/>
          </p:cNvSpPr>
          <p:nvPr>
            <p:ph type="title"/>
          </p:nvPr>
        </p:nvSpPr>
        <p:spPr/>
        <p:txBody>
          <a:bodyPr/>
          <a:lstStyle/>
          <a:p>
            <a:pPr eaLnBrk="1" hangingPunct="1"/>
            <a:endParaRPr lang="en-US">
              <a:latin typeface="Cambria" charset="0"/>
            </a:endParaRPr>
          </a:p>
        </p:txBody>
      </p:sp>
      <p:sp>
        <p:nvSpPr>
          <p:cNvPr id="23555" name="Rectangle 3"/>
          <p:cNvSpPr>
            <a:spLocks noGrp="1" noChangeArrowheads="1"/>
          </p:cNvSpPr>
          <p:nvPr>
            <p:ph type="body" idx="1"/>
          </p:nvPr>
        </p:nvSpPr>
        <p:spPr/>
        <p:txBody>
          <a:bodyPr/>
          <a:lstStyle/>
          <a:p>
            <a:pPr eaLnBrk="1" hangingPunct="1"/>
            <a:endParaRPr lang="en-US">
              <a:latin typeface="Calibri" charset="0"/>
            </a:endParaRPr>
          </a:p>
        </p:txBody>
      </p:sp>
      <p:pic>
        <p:nvPicPr>
          <p:cNvPr id="23556" name="Picture 4" descr="1000_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9538"/>
            <a:ext cx="80772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5"/>
          <p:cNvSpPr>
            <a:spLocks noChangeArrowheads="1"/>
          </p:cNvSpPr>
          <p:nvPr/>
        </p:nvSpPr>
        <p:spPr bwMode="auto">
          <a:xfrm>
            <a:off x="6927850" y="6248400"/>
            <a:ext cx="20764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atin typeface="Calibri" charset="0"/>
              </a:rPr>
              <a:t>www.xkcd.com</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smtClean="0">
                <a:latin typeface="Calibri" charset="0"/>
              </a:rPr>
              <a:t>Weinstein - Fermilab - 2015</a:t>
            </a:r>
            <a:endParaRPr lang="en-US" sz="1000">
              <a:latin typeface="Calibri" charset="0"/>
            </a:endParaRPr>
          </a:p>
        </p:txBody>
      </p:sp>
      <p:sp>
        <p:nvSpPr>
          <p:cNvPr id="26626" name="Rectangle 2"/>
          <p:cNvSpPr>
            <a:spLocks noGrp="1" noChangeArrowheads="1"/>
          </p:cNvSpPr>
          <p:nvPr>
            <p:ph type="title"/>
          </p:nvPr>
        </p:nvSpPr>
        <p:spPr>
          <a:xfrm>
            <a:off x="609600" y="457200"/>
            <a:ext cx="7772400" cy="838200"/>
          </a:xfrm>
        </p:spPr>
        <p:txBody>
          <a:bodyPr/>
          <a:lstStyle/>
          <a:p>
            <a:pPr eaLnBrk="1" hangingPunct="1">
              <a:defRPr/>
            </a:pPr>
            <a:r>
              <a:rPr lang="en-US" sz="3200" dirty="0">
                <a:latin typeface="+mj-lt"/>
              </a:rPr>
              <a:t>How many people in the world are listening to a speaker now? </a:t>
            </a:r>
          </a:p>
        </p:txBody>
      </p:sp>
      <p:grpSp>
        <p:nvGrpSpPr>
          <p:cNvPr id="6" name="Group 5"/>
          <p:cNvGrpSpPr>
            <a:grpSpLocks/>
          </p:cNvGrpSpPr>
          <p:nvPr/>
        </p:nvGrpSpPr>
        <p:grpSpPr bwMode="auto">
          <a:xfrm>
            <a:off x="1676400" y="1143000"/>
            <a:ext cx="5715000" cy="828675"/>
            <a:chOff x="1676400" y="1143000"/>
            <a:chExt cx="5715000" cy="827606"/>
          </a:xfrm>
        </p:grpSpPr>
        <p:sp>
          <p:nvSpPr>
            <p:cNvPr id="26631" name="Rectangle 1"/>
            <p:cNvSpPr>
              <a:spLocks noChangeArrowheads="1"/>
            </p:cNvSpPr>
            <p:nvPr/>
          </p:nvSpPr>
          <p:spPr bwMode="auto">
            <a:xfrm>
              <a:off x="2414588" y="1447407"/>
              <a:ext cx="3646487" cy="52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800" dirty="0">
                  <a:latin typeface="+mj-lt"/>
                  <a:cs typeface="Cambria"/>
                </a:rPr>
                <a:t>picking their nose now? </a:t>
              </a:r>
            </a:p>
          </p:txBody>
        </p:sp>
        <p:cxnSp>
          <p:nvCxnSpPr>
            <p:cNvPr id="5" name="Straight Connector 4"/>
            <p:cNvCxnSpPr/>
            <p:nvPr/>
          </p:nvCxnSpPr>
          <p:spPr bwMode="auto">
            <a:xfrm>
              <a:off x="1676400" y="1143000"/>
              <a:ext cx="5715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57400"/>
            <a:ext cx="36576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2813" y="2286000"/>
            <a:ext cx="2871787"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419600"/>
            <a:ext cx="3492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000" smtClean="0">
                <a:latin typeface="Calibri" charset="0"/>
              </a:rPr>
              <a:t>Weinstein - Fermilab - 2015</a:t>
            </a:r>
            <a:endParaRPr lang="en-US" sz="1000">
              <a:latin typeface="Calibri" charset="0"/>
            </a:endParaRPr>
          </a:p>
        </p:txBody>
      </p:sp>
      <p:sp>
        <p:nvSpPr>
          <p:cNvPr id="26626" name="Rectangle 2"/>
          <p:cNvSpPr>
            <a:spLocks noGrp="1" noChangeArrowheads="1"/>
          </p:cNvSpPr>
          <p:nvPr>
            <p:ph type="title"/>
          </p:nvPr>
        </p:nvSpPr>
        <p:spPr>
          <a:xfrm>
            <a:off x="609600" y="457200"/>
            <a:ext cx="7772400" cy="838200"/>
          </a:xfrm>
        </p:spPr>
        <p:txBody>
          <a:bodyPr/>
          <a:lstStyle/>
          <a:p>
            <a:pPr eaLnBrk="1" hangingPunct="1"/>
            <a:r>
              <a:rPr lang="en-US" sz="3200">
                <a:latin typeface="Calibri" charset="0"/>
              </a:rPr>
              <a:t>How many people in the world are listening to a speaker </a:t>
            </a:r>
            <a:br>
              <a:rPr lang="en-US" sz="3200">
                <a:latin typeface="Calibri" charset="0"/>
              </a:rPr>
            </a:br>
            <a:r>
              <a:rPr lang="en-US" sz="3200">
                <a:latin typeface="Calibri" charset="0"/>
              </a:rPr>
              <a:t>picking their nose now? </a:t>
            </a:r>
          </a:p>
        </p:txBody>
      </p:sp>
      <p:sp>
        <p:nvSpPr>
          <p:cNvPr id="26627" name="Rectangle 3"/>
          <p:cNvSpPr>
            <a:spLocks noChangeArrowheads="1"/>
          </p:cNvSpPr>
          <p:nvPr/>
        </p:nvSpPr>
        <p:spPr bwMode="auto">
          <a:xfrm>
            <a:off x="1068388" y="1752600"/>
            <a:ext cx="7399337"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dirty="0">
                <a:latin typeface="+mn-lt"/>
              </a:rPr>
              <a:t>The fraction of time you spend doing something typical</a:t>
            </a:r>
          </a:p>
          <a:p>
            <a:pPr algn="ctr">
              <a:defRPr/>
            </a:pPr>
            <a:r>
              <a:rPr lang="en-US" dirty="0">
                <a:latin typeface="+mn-lt"/>
              </a:rPr>
              <a:t>equals</a:t>
            </a:r>
          </a:p>
          <a:p>
            <a:pPr algn="ctr">
              <a:defRPr/>
            </a:pPr>
            <a:r>
              <a:rPr lang="en-US" dirty="0">
                <a:latin typeface="+mn-lt"/>
              </a:rPr>
              <a:t>The fraction of people doing that something right now</a:t>
            </a:r>
          </a:p>
        </p:txBody>
      </p:sp>
      <p:sp>
        <p:nvSpPr>
          <p:cNvPr id="26628" name="Line 4"/>
          <p:cNvSpPr>
            <a:spLocks noChangeShapeType="1"/>
          </p:cNvSpPr>
          <p:nvPr/>
        </p:nvSpPr>
        <p:spPr bwMode="auto">
          <a:xfrm>
            <a:off x="2286000" y="914400"/>
            <a:ext cx="4495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6629" name="Picture 8"/>
          <p:cNvPicPr>
            <a:picLocks noChangeAspect="1"/>
          </p:cNvPicPr>
          <p:nvPr/>
        </p:nvPicPr>
        <p:blipFill>
          <a:blip r:embed="rId4">
            <a:alphaModFix amt="14000"/>
            <a:extLst>
              <a:ext uri="{28A0092B-C50C-407E-A947-70E740481C1C}">
                <a14:useLocalDpi xmlns:a14="http://schemas.microsoft.com/office/drawing/2010/main" val="0"/>
              </a:ext>
            </a:extLst>
          </a:blip>
          <a:srcRect/>
          <a:stretch>
            <a:fillRect/>
          </a:stretch>
        </p:blipFill>
        <p:spPr bwMode="auto">
          <a:xfrm>
            <a:off x="1752600" y="1905000"/>
            <a:ext cx="5486400" cy="3505200"/>
          </a:xfrm>
          <a:prstGeom prst="rect">
            <a:avLst/>
          </a:prstGeom>
          <a:noFill/>
          <a:ln>
            <a:noFill/>
          </a:ln>
          <a:extLst>
            <a:ext uri="{909E8E84-426E-40dd-AFC4-6F175D3DCCD1}">
              <a14:hiddenFill xmlns:a14="http://schemas.microsoft.com/office/drawing/2010/main">
                <a:solidFill>
                  <a:srgbClr val="FFFFFF">
                    <a:alpha val="21960"/>
                  </a:srgbClr>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228600" y="3124200"/>
            <a:ext cx="6823075" cy="2678113"/>
            <a:chOff x="228600" y="3124200"/>
            <a:chExt cx="6822601" cy="2677656"/>
          </a:xfrm>
        </p:grpSpPr>
        <p:sp>
          <p:nvSpPr>
            <p:cNvPr id="3" name="Rectangle 5"/>
            <p:cNvSpPr>
              <a:spLocks noChangeArrowheads="1"/>
            </p:cNvSpPr>
            <p:nvPr/>
          </p:nvSpPr>
          <p:spPr bwMode="auto">
            <a:xfrm>
              <a:off x="228600" y="3124200"/>
              <a:ext cx="6822601" cy="26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dirty="0">
                  <a:latin typeface="+mn-lt"/>
                </a:rPr>
                <a:t>Time spent nose picking:</a:t>
              </a:r>
            </a:p>
            <a:p>
              <a:pPr>
                <a:defRPr/>
              </a:pPr>
              <a:endParaRPr lang="en-US" dirty="0">
                <a:latin typeface="+mn-lt"/>
              </a:endParaRPr>
            </a:p>
            <a:p>
              <a:pPr>
                <a:defRPr/>
              </a:pPr>
              <a:endParaRPr lang="en-US" dirty="0">
                <a:latin typeface="+mn-lt"/>
              </a:endParaRPr>
            </a:p>
            <a:p>
              <a:pPr>
                <a:defRPr/>
              </a:pPr>
              <a:endParaRPr lang="en-US" dirty="0">
                <a:latin typeface="+mn-lt"/>
              </a:endParaRPr>
            </a:p>
            <a:p>
              <a:pPr>
                <a:defRPr/>
              </a:pPr>
              <a:endParaRPr lang="en-US" dirty="0">
                <a:latin typeface="+mn-lt"/>
              </a:endParaRPr>
            </a:p>
            <a:p>
              <a:pPr>
                <a:defRPr/>
              </a:pPr>
              <a:endParaRPr lang="en-US" dirty="0">
                <a:latin typeface="+mn-lt"/>
                <a:sym typeface="Symbol" charset="0"/>
              </a:endParaRPr>
            </a:p>
            <a:p>
              <a:pPr>
                <a:defRPr/>
              </a:pPr>
              <a:r>
                <a:rPr lang="en-US" dirty="0">
                  <a:latin typeface="+mn-lt"/>
                  <a:sym typeface="Symbol" charset="0"/>
                </a:rPr>
                <a:t>(7×10</a:t>
              </a:r>
              <a:r>
                <a:rPr lang="en-US" baseline="30000" dirty="0">
                  <a:latin typeface="+mn-lt"/>
                  <a:sym typeface="Symbol" charset="0"/>
                </a:rPr>
                <a:t>9</a:t>
              </a:r>
              <a:r>
                <a:rPr lang="en-US" dirty="0">
                  <a:latin typeface="+mn-lt"/>
                  <a:sym typeface="Symbol" charset="0"/>
                </a:rPr>
                <a:t>) </a:t>
              </a:r>
              <a:r>
                <a:rPr lang="en-US" dirty="0">
                  <a:sym typeface="Symbol" charset="0"/>
                </a:rPr>
                <a:t>×</a:t>
              </a:r>
              <a:r>
                <a:rPr lang="en-US" dirty="0">
                  <a:latin typeface="+mn-lt"/>
                  <a:sym typeface="Symbol" charset="0"/>
                </a:rPr>
                <a:t> (10</a:t>
              </a:r>
              <a:r>
                <a:rPr lang="en-US" baseline="30000" dirty="0">
                  <a:latin typeface="+mn-lt"/>
                  <a:sym typeface="Symbol" charset="0"/>
                </a:rPr>
                <a:t>-4</a:t>
              </a:r>
              <a:r>
                <a:rPr lang="en-US" dirty="0">
                  <a:latin typeface="+mn-lt"/>
                  <a:sym typeface="Symbol" charset="0"/>
                </a:rPr>
                <a:t>) = 7×10</a:t>
              </a:r>
              <a:r>
                <a:rPr lang="en-US" baseline="30000" dirty="0">
                  <a:latin typeface="+mn-lt"/>
                  <a:sym typeface="Symbol" charset="0"/>
                </a:rPr>
                <a:t>5 </a:t>
              </a:r>
              <a:r>
                <a:rPr lang="en-US" dirty="0">
                  <a:latin typeface="+mn-lt"/>
                  <a:sym typeface="Symbol" charset="0"/>
                </a:rPr>
                <a:t>= </a:t>
              </a:r>
              <a:r>
                <a:rPr lang="en-US" dirty="0">
                  <a:solidFill>
                    <a:srgbClr val="0000FF"/>
                  </a:solidFill>
                  <a:latin typeface="+mn-lt"/>
                  <a:sym typeface="Symbol" charset="0"/>
                </a:rPr>
                <a:t>almost a million people</a:t>
              </a:r>
              <a:r>
                <a:rPr lang="en-US" dirty="0">
                  <a:latin typeface="+mn-lt"/>
                  <a:sym typeface="Symbol" charset="0"/>
                </a:rPr>
                <a:t>! </a:t>
              </a:r>
            </a:p>
          </p:txBody>
        </p:sp>
        <p:graphicFrame>
          <p:nvGraphicFramePr>
            <p:cNvPr id="26632" name="Object 6"/>
            <p:cNvGraphicFramePr>
              <a:graphicFrameLocks noChangeAspect="1"/>
            </p:cNvGraphicFramePr>
            <p:nvPr/>
          </p:nvGraphicFramePr>
          <p:xfrm>
            <a:off x="547688" y="3657600"/>
            <a:ext cx="5895975" cy="1335088"/>
          </p:xfrm>
          <a:graphic>
            <a:graphicData uri="http://schemas.openxmlformats.org/presentationml/2006/ole">
              <mc:AlternateContent xmlns:mc="http://schemas.openxmlformats.org/markup-compatibility/2006">
                <mc:Choice xmlns:v="urn:schemas-microsoft-com:vml" Requires="v">
                  <p:oleObj spid="_x0000_s1041" name="Equation" r:id="rId5" imgW="2806700" imgH="635000" progId="Equation.DSMT4">
                    <p:embed/>
                  </p:oleObj>
                </mc:Choice>
                <mc:Fallback>
                  <p:oleObj name="Equation" r:id="rId5" imgW="2806700" imgH="635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688" y="3657600"/>
                          <a:ext cx="5895975"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oter Placeholder 3"/>
          <p:cNvSpPr>
            <a:spLocks noGrp="1"/>
          </p:cNvSpPr>
          <p:nvPr>
            <p:ph type="ftr"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000" smtClean="0">
                <a:latin typeface="Calibri" charset="0"/>
              </a:rPr>
              <a:t>Weinstein - Fermilab - 2015</a:t>
            </a:r>
            <a:endParaRPr lang="en-US" sz="1000">
              <a:latin typeface="Calibri" charset="0"/>
            </a:endParaRPr>
          </a:p>
        </p:txBody>
      </p:sp>
      <p:sp>
        <p:nvSpPr>
          <p:cNvPr id="30722" name="Rectangle 2"/>
          <p:cNvSpPr>
            <a:spLocks noGrp="1" noChangeArrowheads="1"/>
          </p:cNvSpPr>
          <p:nvPr>
            <p:ph type="title"/>
          </p:nvPr>
        </p:nvSpPr>
        <p:spPr>
          <a:xfrm>
            <a:off x="228600" y="152400"/>
            <a:ext cx="8534400" cy="533400"/>
          </a:xfrm>
        </p:spPr>
        <p:txBody>
          <a:bodyPr/>
          <a:lstStyle/>
          <a:p>
            <a:pPr algn="l" eaLnBrk="1" hangingPunct="1"/>
            <a:r>
              <a:rPr lang="en-US">
                <a:latin typeface="Calibri" charset="0"/>
              </a:rPr>
              <a:t>Why do we drive gasoline-powered cars?</a:t>
            </a:r>
          </a:p>
        </p:txBody>
      </p:sp>
      <p:sp>
        <p:nvSpPr>
          <p:cNvPr id="6153" name="Rectangle 9"/>
          <p:cNvSpPr>
            <a:spLocks noChangeArrowheads="1"/>
          </p:cNvSpPr>
          <p:nvPr/>
        </p:nvSpPr>
        <p:spPr bwMode="auto">
          <a:xfrm>
            <a:off x="762000" y="762000"/>
            <a:ext cx="4279900"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3200" dirty="0">
                <a:solidFill>
                  <a:schemeClr val="tx2"/>
                </a:solidFill>
                <a:latin typeface="+mj-lt"/>
              </a:rPr>
              <a:t>Gasoline energy density:</a:t>
            </a:r>
          </a:p>
        </p:txBody>
      </p:sp>
      <p:sp>
        <p:nvSpPr>
          <p:cNvPr id="6154" name="Rectangle 10"/>
          <p:cNvSpPr>
            <a:spLocks noChangeArrowheads="1"/>
          </p:cNvSpPr>
          <p:nvPr/>
        </p:nvSpPr>
        <p:spPr bwMode="auto">
          <a:xfrm>
            <a:off x="152400" y="1676400"/>
            <a:ext cx="769620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dirty="0">
                <a:latin typeface="+mn-lt"/>
              </a:rPr>
              <a:t>C (coal) &lt; gasoline &lt; CH</a:t>
            </a:r>
            <a:r>
              <a:rPr lang="en-US" baseline="-25000" dirty="0">
                <a:latin typeface="+mn-lt"/>
              </a:rPr>
              <a:t>4</a:t>
            </a:r>
            <a:r>
              <a:rPr lang="en-US" dirty="0">
                <a:latin typeface="+mn-lt"/>
              </a:rPr>
              <a:t> (methane) </a:t>
            </a:r>
            <a:r>
              <a:rPr lang="en-US" dirty="0">
                <a:latin typeface="Wingdings"/>
                <a:ea typeface="Wingdings"/>
                <a:cs typeface="Wingdings"/>
                <a:sym typeface="Wingdings"/>
              </a:rPr>
              <a:t></a:t>
            </a:r>
            <a:r>
              <a:rPr lang="en-US" dirty="0">
                <a:latin typeface="+mn-lt"/>
                <a:sym typeface="Wingdings"/>
              </a:rPr>
              <a:t> CH</a:t>
            </a:r>
            <a:r>
              <a:rPr lang="en-US" baseline="-25000" dirty="0">
                <a:latin typeface="+mn-lt"/>
                <a:sym typeface="Wingdings"/>
              </a:rPr>
              <a:t>2</a:t>
            </a:r>
          </a:p>
          <a:p>
            <a:pPr>
              <a:defRPr/>
            </a:pPr>
            <a:endParaRPr lang="en-US" dirty="0"/>
          </a:p>
          <a:p>
            <a:pPr>
              <a:defRPr/>
            </a:pPr>
            <a:r>
              <a:rPr lang="en-US" dirty="0">
                <a:latin typeface="+mn-lt"/>
              </a:rPr>
              <a:t>1.5 </a:t>
            </a:r>
            <a:r>
              <a:rPr lang="en-US" dirty="0" err="1">
                <a:latin typeface="+mn-lt"/>
              </a:rPr>
              <a:t>eV</a:t>
            </a:r>
            <a:r>
              <a:rPr lang="en-US" dirty="0">
                <a:latin typeface="+mn-lt"/>
              </a:rPr>
              <a:t> per chemical reaction:  CH</a:t>
            </a:r>
            <a:r>
              <a:rPr lang="en-US" baseline="-25000" dirty="0">
                <a:latin typeface="+mn-lt"/>
              </a:rPr>
              <a:t>2 </a:t>
            </a:r>
            <a:r>
              <a:rPr lang="en-US" dirty="0">
                <a:latin typeface="+mn-lt"/>
              </a:rPr>
              <a:t>+ O </a:t>
            </a:r>
            <a:r>
              <a:rPr lang="en-US" dirty="0">
                <a:latin typeface="+mn-lt"/>
                <a:cs typeface="Wingdings" charset="0"/>
                <a:sym typeface="Wingdings" charset="0"/>
              </a:rPr>
              <a:t></a:t>
            </a:r>
            <a:r>
              <a:rPr lang="en-US" dirty="0">
                <a:latin typeface="+mn-lt"/>
                <a:sym typeface="Symbol" charset="0"/>
              </a:rPr>
              <a:t> CO</a:t>
            </a:r>
            <a:r>
              <a:rPr lang="en-US" baseline="-25000" dirty="0">
                <a:latin typeface="+mn-lt"/>
                <a:sym typeface="Symbol" charset="0"/>
              </a:rPr>
              <a:t>2</a:t>
            </a:r>
            <a:r>
              <a:rPr lang="en-US" dirty="0">
                <a:latin typeface="+mn-lt"/>
                <a:sym typeface="Symbol" charset="0"/>
              </a:rPr>
              <a:t> + H</a:t>
            </a:r>
            <a:r>
              <a:rPr lang="en-US" baseline="-25000" dirty="0">
                <a:latin typeface="+mn-lt"/>
                <a:sym typeface="Symbol" charset="0"/>
              </a:rPr>
              <a:t>2</a:t>
            </a:r>
            <a:r>
              <a:rPr lang="en-US" dirty="0">
                <a:latin typeface="+mn-lt"/>
                <a:sym typeface="Symbol" charset="0"/>
              </a:rPr>
              <a:t>O</a:t>
            </a:r>
            <a:endParaRPr lang="en-US" dirty="0">
              <a:latin typeface="+mn-lt"/>
            </a:endParaRPr>
          </a:p>
        </p:txBody>
      </p:sp>
      <p:pic>
        <p:nvPicPr>
          <p:cNvPr id="30725" name="Picture 2"/>
          <p:cNvPicPr>
            <a:picLocks noChangeAspect="1"/>
          </p:cNvPicPr>
          <p:nvPr/>
        </p:nvPicPr>
        <p:blipFill>
          <a:blip r:embed="rId4">
            <a:alphaModFix amt="26000"/>
            <a:extLst>
              <a:ext uri="{28A0092B-C50C-407E-A947-70E740481C1C}">
                <a14:useLocalDpi xmlns:a14="http://schemas.microsoft.com/office/drawing/2010/main" val="0"/>
              </a:ext>
            </a:extLst>
          </a:blip>
          <a:srcRect/>
          <a:stretch>
            <a:fillRect/>
          </a:stretch>
        </p:blipFill>
        <p:spPr bwMode="auto">
          <a:xfrm>
            <a:off x="6608763" y="7938"/>
            <a:ext cx="2517775" cy="6858000"/>
          </a:xfrm>
          <a:prstGeom prst="rect">
            <a:avLst/>
          </a:prstGeom>
          <a:noFill/>
          <a:ln>
            <a:noFill/>
          </a:ln>
          <a:extLst>
            <a:ext uri="{909E8E84-426E-40dd-AFC4-6F175D3DCCD1}">
              <a14:hiddenFill xmlns:a14="http://schemas.microsoft.com/office/drawing/2010/main">
                <a:solidFill>
                  <a:srgbClr val="FFFFFF">
                    <a:alpha val="25882"/>
                  </a:srgbClr>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76200" y="3200400"/>
            <a:ext cx="8588375" cy="3151188"/>
            <a:chOff x="76200" y="3200400"/>
            <a:chExt cx="8588375" cy="3151188"/>
          </a:xfrm>
        </p:grpSpPr>
        <p:sp>
          <p:nvSpPr>
            <p:cNvPr id="6150" name="Rectangle 6"/>
            <p:cNvSpPr>
              <a:spLocks noChangeArrowheads="1"/>
            </p:cNvSpPr>
            <p:nvPr/>
          </p:nvSpPr>
          <p:spPr bwMode="auto">
            <a:xfrm>
              <a:off x="76200" y="3200400"/>
              <a:ext cx="8382000" cy="1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dirty="0">
                  <a:latin typeface="+mn-lt"/>
                </a:rPr>
                <a:t>At 14 g/mole, 1 kg contains ~10</a:t>
              </a:r>
              <a:r>
                <a:rPr lang="en-US" baseline="30000" dirty="0">
                  <a:latin typeface="+mn-lt"/>
                </a:rPr>
                <a:t>2</a:t>
              </a:r>
              <a:r>
                <a:rPr lang="en-US" dirty="0">
                  <a:latin typeface="+mn-lt"/>
                </a:rPr>
                <a:t> moles</a:t>
              </a:r>
            </a:p>
            <a:p>
              <a:pPr>
                <a:defRPr/>
              </a:pPr>
              <a:endParaRPr lang="en-US" sz="1100" dirty="0">
                <a:latin typeface="+mn-lt"/>
                <a:sym typeface="Symbol" charset="0"/>
              </a:endParaRPr>
            </a:p>
            <a:p>
              <a:pPr>
                <a:defRPr/>
              </a:pPr>
              <a:r>
                <a:rPr lang="en-US" dirty="0">
                  <a:latin typeface="+mn-lt"/>
                  <a:sym typeface="Symbol" charset="0"/>
                </a:rPr>
                <a:t>Energy per kg:</a:t>
              </a:r>
              <a:endParaRPr lang="en-US" dirty="0">
                <a:latin typeface="+mn-lt"/>
              </a:endParaRPr>
            </a:p>
          </p:txBody>
        </p:sp>
        <p:graphicFrame>
          <p:nvGraphicFramePr>
            <p:cNvPr id="30728" name="Object 11"/>
            <p:cNvGraphicFramePr>
              <a:graphicFrameLocks noChangeAspect="1"/>
            </p:cNvGraphicFramePr>
            <p:nvPr/>
          </p:nvGraphicFramePr>
          <p:xfrm>
            <a:off x="319088" y="4191000"/>
            <a:ext cx="8345487" cy="1503363"/>
          </p:xfrm>
          <a:graphic>
            <a:graphicData uri="http://schemas.openxmlformats.org/presentationml/2006/ole">
              <mc:AlternateContent xmlns:mc="http://schemas.openxmlformats.org/markup-compatibility/2006">
                <mc:Choice xmlns:v="urn:schemas-microsoft-com:vml" Requires="v">
                  <p:oleObj spid="_x0000_s71711" name="Equation" r:id="rId5" imgW="3949700" imgH="711200" progId="Equation.DSMT4">
                    <p:embed/>
                  </p:oleObj>
                </mc:Choice>
                <mc:Fallback>
                  <p:oleObj name="Equation" r:id="rId5" imgW="3949700" imgH="711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088" y="4191000"/>
                          <a:ext cx="8345487" cy="150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30729" name="Group 1"/>
            <p:cNvGrpSpPr>
              <a:grpSpLocks/>
            </p:cNvGrpSpPr>
            <p:nvPr/>
          </p:nvGrpSpPr>
          <p:grpSpPr bwMode="auto">
            <a:xfrm>
              <a:off x="228600" y="5867400"/>
              <a:ext cx="5110163" cy="484188"/>
              <a:chOff x="228600" y="5867400"/>
              <a:chExt cx="5110163" cy="484187"/>
            </a:xfrm>
          </p:grpSpPr>
          <p:sp>
            <p:nvSpPr>
              <p:cNvPr id="32777" name="Rectangle 12"/>
              <p:cNvSpPr>
                <a:spLocks noChangeArrowheads="1"/>
              </p:cNvSpPr>
              <p:nvPr/>
            </p:nvSpPr>
            <p:spPr bwMode="auto">
              <a:xfrm>
                <a:off x="228600" y="5870575"/>
                <a:ext cx="1179513"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dirty="0">
                    <a:latin typeface="+mn-lt"/>
                  </a:rPr>
                  <a:t>Reality:</a:t>
                </a:r>
              </a:p>
            </p:txBody>
          </p:sp>
          <p:graphicFrame>
            <p:nvGraphicFramePr>
              <p:cNvPr id="30731" name="Object 11"/>
              <p:cNvGraphicFramePr>
                <a:graphicFrameLocks noChangeAspect="1"/>
              </p:cNvGraphicFramePr>
              <p:nvPr/>
            </p:nvGraphicFramePr>
            <p:xfrm>
              <a:off x="1447800" y="5867400"/>
              <a:ext cx="3890963" cy="484187"/>
            </p:xfrm>
            <a:graphic>
              <a:graphicData uri="http://schemas.openxmlformats.org/presentationml/2006/ole">
                <mc:AlternateContent xmlns:mc="http://schemas.openxmlformats.org/markup-compatibility/2006">
                  <mc:Choice xmlns:v="urn:schemas-microsoft-com:vml" Requires="v">
                    <p:oleObj spid="_x0000_s71712" name="Equation" r:id="rId7" imgW="1841500" imgH="228600" progId="Equation.DSMT4">
                      <p:embed/>
                    </p:oleObj>
                  </mc:Choice>
                  <mc:Fallback>
                    <p:oleObj name="Equation" r:id="rId7" imgW="184150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5867400"/>
                            <a:ext cx="3890963"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6630</TotalTime>
  <Words>1953</Words>
  <Application>Microsoft Macintosh PowerPoint</Application>
  <PresentationFormat>On-screen Show (4:3)</PresentationFormat>
  <Paragraphs>289</Paragraphs>
  <Slides>28</Slides>
  <Notes>14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31" baseType="lpstr">
      <vt:lpstr>Blank Presentation</vt:lpstr>
      <vt:lpstr>Equation</vt:lpstr>
      <vt:lpstr>MathType 6.0 Equation</vt:lpstr>
      <vt:lpstr>Guesstimation:  approximate answers to any question</vt:lpstr>
      <vt:lpstr>Why estimate?</vt:lpstr>
      <vt:lpstr>How to estimate (almost) anything </vt:lpstr>
      <vt:lpstr>Making Arithmetic Easy</vt:lpstr>
      <vt:lpstr>Millions, billions, trillions, gazillions What do these big numbers  really mean?</vt:lpstr>
      <vt:lpstr>PowerPoint Presentation</vt:lpstr>
      <vt:lpstr>How many people in the world are listening to a speaker now? </vt:lpstr>
      <vt:lpstr>How many people in the world are listening to a speaker  picking their nose now? </vt:lpstr>
      <vt:lpstr>Why do we drive gasoline-powered cars?</vt:lpstr>
      <vt:lpstr>Why do we drive gasoline-powered cars (2) ?</vt:lpstr>
      <vt:lpstr>Why do we drive gasoline-powered cars (3) ?</vt:lpstr>
      <vt:lpstr>Can we grow our gasoline?</vt:lpstr>
      <vt:lpstr>How much trash does the US generate yearly?</vt:lpstr>
      <vt:lpstr>Should you recycle that plastic drink bottle?</vt:lpstr>
      <vt:lpstr>Lightening the Load</vt:lpstr>
      <vt:lpstr>How many foul balls land in beer cups at ball games?</vt:lpstr>
      <vt:lpstr>Bean Stalk to Orbit</vt:lpstr>
      <vt:lpstr>How much coal does a coal-plant need?</vt:lpstr>
      <vt:lpstr>How much Uranium does a nuclear-plant need?</vt:lpstr>
      <vt:lpstr>If the Sun were made of gerbils, the Earth would be incinerated.  Compare the power density of mammals and the sun. </vt:lpstr>
      <vt:lpstr>Atomic bombs and confetti</vt:lpstr>
      <vt:lpstr>Estimating the A-Bomb</vt:lpstr>
      <vt:lpstr>What is the kinetic energy of a drifting continent?</vt:lpstr>
      <vt:lpstr>What is the kinetic energy of a 1 km asteroid hitting the Earth (the dinosaur-killer)?</vt:lpstr>
      <vt:lpstr>Death by Supernova</vt:lpstr>
      <vt:lpstr>Death by Supernova</vt:lpstr>
      <vt:lpstr>How much energy do we need to travel to the stars?</vt:lpstr>
      <vt:lpstr>Summary</vt:lpstr>
    </vt:vector>
  </TitlesOfParts>
  <Company>Old Dominion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Guesstimation: Solving the world’s problems on the back of a cocktail napkin</dc:title>
  <dc:creator>Weinstein Larry</dc:creator>
  <cp:lastModifiedBy>OCCS</cp:lastModifiedBy>
  <cp:revision>130</cp:revision>
  <dcterms:created xsi:type="dcterms:W3CDTF">2008-09-15T19:07:54Z</dcterms:created>
  <dcterms:modified xsi:type="dcterms:W3CDTF">2015-07-22T20:32:56Z</dcterms:modified>
</cp:coreProperties>
</file>