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56"/>
  </p:notesMasterIdLst>
  <p:sldIdLst>
    <p:sldId id="642" r:id="rId2"/>
    <p:sldId id="556" r:id="rId3"/>
    <p:sldId id="594" r:id="rId4"/>
    <p:sldId id="597" r:id="rId5"/>
    <p:sldId id="339" r:id="rId6"/>
    <p:sldId id="598" r:id="rId7"/>
    <p:sldId id="599" r:id="rId8"/>
    <p:sldId id="541" r:id="rId9"/>
    <p:sldId id="539" r:id="rId10"/>
    <p:sldId id="636" r:id="rId11"/>
    <p:sldId id="617" r:id="rId12"/>
    <p:sldId id="624" r:id="rId13"/>
    <p:sldId id="643" r:id="rId14"/>
    <p:sldId id="586" r:id="rId15"/>
    <p:sldId id="589" r:id="rId16"/>
    <p:sldId id="478" r:id="rId17"/>
    <p:sldId id="629" r:id="rId18"/>
    <p:sldId id="588" r:id="rId19"/>
    <p:sldId id="587" r:id="rId20"/>
    <p:sldId id="558" r:id="rId21"/>
    <p:sldId id="575" r:id="rId22"/>
    <p:sldId id="579" r:id="rId23"/>
    <p:sldId id="570" r:id="rId24"/>
    <p:sldId id="620" r:id="rId25"/>
    <p:sldId id="626" r:id="rId26"/>
    <p:sldId id="640" r:id="rId27"/>
    <p:sldId id="559" r:id="rId28"/>
    <p:sldId id="560" r:id="rId29"/>
    <p:sldId id="622" r:id="rId30"/>
    <p:sldId id="562" r:id="rId31"/>
    <p:sldId id="628" r:id="rId32"/>
    <p:sldId id="627" r:id="rId33"/>
    <p:sldId id="591" r:id="rId34"/>
    <p:sldId id="564" r:id="rId35"/>
    <p:sldId id="565" r:id="rId36"/>
    <p:sldId id="397" r:id="rId37"/>
    <p:sldId id="567" r:id="rId38"/>
    <p:sldId id="632" r:id="rId39"/>
    <p:sldId id="614" r:id="rId40"/>
    <p:sldId id="623" r:id="rId41"/>
    <p:sldId id="646" r:id="rId42"/>
    <p:sldId id="505" r:id="rId43"/>
    <p:sldId id="552" r:id="rId44"/>
    <p:sldId id="645" r:id="rId45"/>
    <p:sldId id="644" r:id="rId46"/>
    <p:sldId id="634" r:id="rId47"/>
    <p:sldId id="635" r:id="rId48"/>
    <p:sldId id="637" r:id="rId49"/>
    <p:sldId id="639" r:id="rId50"/>
    <p:sldId id="630" r:id="rId51"/>
    <p:sldId id="604" r:id="rId52"/>
    <p:sldId id="605" r:id="rId53"/>
    <p:sldId id="554" r:id="rId54"/>
    <p:sldId id="63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CCFFFF"/>
    <a:srgbClr val="66FFFF"/>
    <a:srgbClr val="A50021"/>
    <a:srgbClr val="990033"/>
    <a:srgbClr val="FFFFFF"/>
    <a:srgbClr val="F3950B"/>
    <a:srgbClr val="D1DADA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70" autoAdjust="0"/>
  </p:normalViewPr>
  <p:slideViewPr>
    <p:cSldViewPr>
      <p:cViewPr varScale="1">
        <p:scale>
          <a:sx n="64" d="100"/>
          <a:sy n="64" d="100"/>
        </p:scale>
        <p:origin x="38" y="5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1FFFF-1C7B-474B-B5EC-4935ACB7666F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4CDCC-2FDC-4F7F-B28C-AA000424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KICP</a:t>
            </a:r>
          </a:p>
        </p:txBody>
      </p:sp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18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70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979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20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92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92150" y="728663"/>
            <a:ext cx="7826375" cy="587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5081" y="7415893"/>
            <a:ext cx="5027839" cy="1041514"/>
          </a:xfrm>
        </p:spPr>
        <p:txBody>
          <a:bodyPr>
            <a:normAutofit/>
          </a:bodyPr>
          <a:lstStyle/>
          <a:p>
            <a:r>
              <a:rPr lang="en-US" dirty="0" smtClean="0"/>
              <a:t>Some sub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43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map</a:t>
            </a:r>
            <a:r>
              <a:rPr lang="zh-TW" altLang="en-US" dirty="0" smtClean="0"/>
              <a:t> </a:t>
            </a:r>
            <a:r>
              <a:rPr lang="en-US" altLang="zh-TW" dirty="0" smtClean="0"/>
              <a:t>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28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92150" y="728663"/>
            <a:ext cx="7826375" cy="587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5081" y="7415893"/>
            <a:ext cx="5027839" cy="104151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82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35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07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1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29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93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09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map</a:t>
            </a:r>
            <a:r>
              <a:rPr lang="zh-TW" altLang="en-US" dirty="0" smtClean="0"/>
              <a:t> </a:t>
            </a:r>
            <a:r>
              <a:rPr lang="en-US" altLang="zh-TW" dirty="0" smtClean="0"/>
              <a:t>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02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34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92150" y="728663"/>
            <a:ext cx="7826375" cy="587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5081" y="7415893"/>
            <a:ext cx="5027839" cy="104151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5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92150" y="728663"/>
            <a:ext cx="7826375" cy="587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5081" y="7415893"/>
            <a:ext cx="5027839" cy="104151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46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54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map</a:t>
            </a:r>
            <a:r>
              <a:rPr lang="zh-TW" altLang="en-US" dirty="0" smtClean="0"/>
              <a:t> </a:t>
            </a:r>
            <a:r>
              <a:rPr lang="en-US" altLang="zh-TW" dirty="0" smtClean="0"/>
              <a:t>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7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map</a:t>
            </a:r>
            <a:r>
              <a:rPr lang="zh-TW" altLang="en-US" dirty="0" smtClean="0"/>
              <a:t> </a:t>
            </a:r>
            <a:r>
              <a:rPr lang="en-US" altLang="zh-TW" dirty="0" smtClean="0"/>
              <a:t>excitation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39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KICP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5BD000-F7E4-401C-8E1C-9BF44FFB65E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3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8736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2D2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0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B47-7C1C-428C-88EF-ADCEA69A2DD2}" type="datetime1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F96AE-8AE8-8341-A4D2-22E3C246A4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1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041AB-4B98-4C5D-BFC1-0D2A6AEE14B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C199-84E5-46DC-BD63-DD11380CD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1.emf"/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31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5" Type="http://schemas.microsoft.com/office/2007/relationships/hdphoto" Target="../media/hdphoto2.wdp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381.png"/><Relationship Id="rId7" Type="http://schemas.openxmlformats.org/officeDocument/2006/relationships/image" Target="../media/image31.emf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0.png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4.png"/><Relationship Id="rId7" Type="http://schemas.openxmlformats.org/officeDocument/2006/relationships/image" Target="../media/image360.png"/><Relationship Id="rId12" Type="http://schemas.openxmlformats.org/officeDocument/2006/relationships/image" Target="../media/image3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11" Type="http://schemas.openxmlformats.org/officeDocument/2006/relationships/image" Target="../media/image400.png"/><Relationship Id="rId5" Type="http://schemas.openxmlformats.org/officeDocument/2006/relationships/image" Target="../media/image340.png"/><Relationship Id="rId10" Type="http://schemas.openxmlformats.org/officeDocument/2006/relationships/image" Target="../media/image390.png"/><Relationship Id="rId4" Type="http://schemas.openxmlformats.org/officeDocument/2006/relationships/image" Target="../media/image330.png"/><Relationship Id="rId9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5" name="Rectangle 3"/>
          <p:cNvSpPr>
            <a:spLocks noChangeArrowheads="1"/>
          </p:cNvSpPr>
          <p:nvPr/>
        </p:nvSpPr>
        <p:spPr bwMode="auto">
          <a:xfrm>
            <a:off x="1066800" y="256973"/>
            <a:ext cx="7010400" cy="1190827"/>
          </a:xfrm>
          <a:prstGeom prst="rect">
            <a:avLst/>
          </a:prstGeom>
          <a:solidFill>
            <a:srgbClr val="CCFFFF"/>
          </a:solidFill>
          <a:ln w="19050">
            <a:solidFill>
              <a:schemeClr val="accent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030" tIns="41015" rIns="82030" bIns="41015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017D3"/>
                </a:solidFill>
                <a:latin typeface="+mj-lt"/>
              </a:rPr>
              <a:t>Getting Molecules Into the Quantum Toolkit</a:t>
            </a:r>
            <a:endParaRPr lang="en-US" sz="3600" b="1" dirty="0">
              <a:solidFill>
                <a:srgbClr val="2017D3"/>
              </a:solidFill>
              <a:latin typeface="+mj-lt"/>
            </a:endParaRPr>
          </a:p>
        </p:txBody>
      </p:sp>
      <p:sp>
        <p:nvSpPr>
          <p:cNvPr id="781316" name="Rectangle 4"/>
          <p:cNvSpPr>
            <a:spLocks noChangeArrowheads="1"/>
          </p:cNvSpPr>
          <p:nvPr/>
        </p:nvSpPr>
        <p:spPr bwMode="auto">
          <a:xfrm>
            <a:off x="3352717" y="6248400"/>
            <a:ext cx="2438566" cy="6368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2021" tIns="41010" rIns="82021" bIns="4101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ekton Pro" pitchFamily="34" charset="0"/>
                <a:cs typeface="Tunga" pitchFamily="2"/>
              </a:rPr>
              <a:t>Brian Odom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21183" y="4604715"/>
            <a:ext cx="1701635" cy="1643685"/>
            <a:chOff x="7442365" y="3279439"/>
            <a:chExt cx="1701635" cy="1643685"/>
          </a:xfrm>
        </p:grpSpPr>
        <p:sp>
          <p:nvSpPr>
            <p:cNvPr id="2" name="Oval 1"/>
            <p:cNvSpPr/>
            <p:nvPr/>
          </p:nvSpPr>
          <p:spPr>
            <a:xfrm>
              <a:off x="7493082" y="3317539"/>
              <a:ext cx="1600200" cy="15674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6068" name="Picture 4" descr="C:\Documents and Settings\Brian Odom\My Documents\Synced\Presentations\20091121 Midwest Cold Atoms\NorthwesternUniversity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2365" y="3279439"/>
              <a:ext cx="1701635" cy="164368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4396" t="72796" r="5482" b="1600"/>
          <a:stretch>
            <a:fillRect/>
          </a:stretch>
        </p:blipFill>
        <p:spPr bwMode="auto">
          <a:xfrm>
            <a:off x="2133457" y="1833414"/>
            <a:ext cx="4877087" cy="2586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5638800" y="1757214"/>
            <a:ext cx="1995932" cy="11430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707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 bwMode="auto">
          <a:xfrm>
            <a:off x="5024798" y="2039544"/>
            <a:ext cx="900133" cy="11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5633985" y="1768595"/>
            <a:ext cx="581891" cy="5647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617821" y="1636132"/>
            <a:ext cx="831273" cy="8068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896835" y="1583698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239" y="1249486"/>
            <a:ext cx="2358627" cy="164405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marL="164117" indent="-410291" defTabSz="914400">
              <a:spcAft>
                <a:spcPts val="538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Cool motion</a:t>
            </a:r>
          </a:p>
          <a:p>
            <a:pPr marL="164117" indent="-410291" defTabSz="914400">
              <a:spcAft>
                <a:spcPts val="538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Cool rotations</a:t>
            </a:r>
          </a:p>
          <a:p>
            <a:pPr marL="164117" indent="-410291" defTabSz="914400">
              <a:spcAft>
                <a:spcPts val="538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Drive transition</a:t>
            </a:r>
          </a:p>
          <a:p>
            <a:pPr marL="164117" indent="-410291" defTabSz="914400">
              <a:spcAft>
                <a:spcPts val="538"/>
              </a:spcAft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Map </a:t>
            </a:r>
            <a:r>
              <a:rPr lang="en-US" sz="2200" dirty="0" smtClean="0">
                <a:solidFill>
                  <a:srgbClr val="000000"/>
                </a:solidFill>
              </a:rPr>
              <a:t>excitation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" name="Can 3"/>
          <p:cNvSpPr/>
          <p:nvPr/>
        </p:nvSpPr>
        <p:spPr bwMode="auto">
          <a:xfrm rot="-5400000">
            <a:off x="5875328" y="-1609907"/>
            <a:ext cx="311344" cy="5655830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6" name="Can 15"/>
          <p:cNvSpPr/>
          <p:nvPr/>
        </p:nvSpPr>
        <p:spPr bwMode="auto">
          <a:xfrm rot="-5400000">
            <a:off x="5875327" y="134984"/>
            <a:ext cx="311344" cy="5655830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17821" y="1644536"/>
            <a:ext cx="1606715" cy="806824"/>
            <a:chOff x="5232003" y="2411698"/>
            <a:chExt cx="1767386" cy="914400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5689203" y="2868898"/>
              <a:ext cx="990146" cy="1296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6359309" y="2561823"/>
              <a:ext cx="640080" cy="640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32003" y="2411698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5449094" y="2533650"/>
            <a:ext cx="1447742" cy="1428750"/>
          </a:xfrm>
          <a:prstGeom prst="straightConnector1">
            <a:avLst/>
          </a:prstGeom>
          <a:solidFill>
            <a:schemeClr val="accent1"/>
          </a:solidFill>
          <a:ln w="254000" cap="flat" cmpd="sng" algn="ctr">
            <a:solidFill>
              <a:srgbClr val="F3950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963511" y="3998186"/>
            <a:ext cx="3208218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defTabSz="914400"/>
            <a:r>
              <a:rPr lang="en-US" sz="2200" dirty="0">
                <a:solidFill>
                  <a:srgbClr val="F3950B"/>
                </a:solidFill>
              </a:rPr>
              <a:t>Ba</a:t>
            </a:r>
            <a:r>
              <a:rPr lang="en-US" sz="2200" baseline="30000" dirty="0">
                <a:solidFill>
                  <a:srgbClr val="F3950B"/>
                </a:solidFill>
              </a:rPr>
              <a:t>+</a:t>
            </a:r>
            <a:r>
              <a:rPr lang="en-US" sz="2200" dirty="0">
                <a:solidFill>
                  <a:srgbClr val="F3950B"/>
                </a:solidFill>
              </a:rPr>
              <a:t> Doppler cooling lasers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3792566" y="2525246"/>
            <a:ext cx="1447742" cy="1428750"/>
          </a:xfrm>
          <a:prstGeom prst="straightConnector1">
            <a:avLst/>
          </a:prstGeom>
          <a:solidFill>
            <a:schemeClr val="accent1"/>
          </a:solidFill>
          <a:ln w="2540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306984" y="3962400"/>
            <a:ext cx="2969371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defTabSz="914400"/>
            <a:r>
              <a:rPr lang="en-US" sz="2200" dirty="0">
                <a:solidFill>
                  <a:srgbClr val="7030A0"/>
                </a:solidFill>
              </a:rPr>
              <a:t>Rotational cooling lasers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3856642" y="2447701"/>
            <a:ext cx="1447742" cy="1428750"/>
          </a:xfrm>
          <a:prstGeom prst="straightConnector1">
            <a:avLst/>
          </a:prstGeom>
          <a:solidFill>
            <a:schemeClr val="accent1"/>
          </a:solidFill>
          <a:ln w="2540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371059" y="4000714"/>
            <a:ext cx="2288095" cy="421414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defTabSz="914400"/>
            <a:r>
              <a:rPr lang="en-US" sz="2200" dirty="0">
                <a:solidFill>
                  <a:srgbClr val="0070C0"/>
                </a:solidFill>
              </a:rPr>
              <a:t>Spectroscopy laser</a:t>
            </a:r>
          </a:p>
        </p:txBody>
      </p:sp>
      <p:sp>
        <p:nvSpPr>
          <p:cNvPr id="55" name="Curved Down Arrow 54"/>
          <p:cNvSpPr/>
          <p:nvPr/>
        </p:nvSpPr>
        <p:spPr bwMode="auto">
          <a:xfrm>
            <a:off x="5561984" y="914400"/>
            <a:ext cx="1902152" cy="907676"/>
          </a:xfrm>
          <a:prstGeom prst="curved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4688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</a:rPr>
              <a:t>(not yet done)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317580" y="1641038"/>
            <a:ext cx="2349420" cy="45383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0500" y="76200"/>
            <a:ext cx="88011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Motivation: Single-Molecule Spectroscopy</a:t>
            </a:r>
            <a:endParaRPr lang="en-US" dirty="0"/>
          </a:p>
        </p:txBody>
      </p:sp>
      <p:sp>
        <p:nvSpPr>
          <p:cNvPr id="28" name="Title 9"/>
          <p:cNvSpPr txBox="1">
            <a:spLocks/>
          </p:cNvSpPr>
          <p:nvPr/>
        </p:nvSpPr>
        <p:spPr>
          <a:xfrm>
            <a:off x="317580" y="5210674"/>
            <a:ext cx="3429616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D279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Motivations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5678269"/>
            <a:ext cx="7500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High-fidelity state control for QIP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Complement other techniques (e.g. </a:t>
            </a:r>
            <a:r>
              <a:rPr lang="en-US" dirty="0" err="1" smtClean="0">
                <a:solidFill>
                  <a:schemeClr val="bg1"/>
                </a:solidFill>
              </a:rPr>
              <a:t>BaF</a:t>
            </a:r>
            <a:r>
              <a:rPr lang="en-US" dirty="0" smtClean="0">
                <a:solidFill>
                  <a:schemeClr val="bg1"/>
                </a:solidFill>
              </a:rPr>
              <a:t> cooling after supersonic expansion)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288" y="4579886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Optical cooling is most natural solution for this problem</a:t>
            </a:r>
          </a:p>
        </p:txBody>
      </p:sp>
    </p:spTree>
    <p:extLst>
      <p:ext uri="{BB962C8B-B14F-4D97-AF65-F5344CB8AC3E}">
        <p14:creationId xmlns:p14="http://schemas.microsoft.com/office/powerpoint/2010/main" val="28989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51515E-6 -2.61438E-7 C 0.00805 -0.01287 0.01642 -0.02512 0.02463 -0.03799 C 0.02589 -0.04003 0.02794 -0.04105 0.02936 -0.04289 C 0.03441 -0.04943 0.04041 -0.05821 0.04451 -0.06618 C 0.05035 -0.06372 0.05477 -0.04922 0.05966 -0.04289 C 0.06093 -0.03799 0.0625 -0.03595 0.06629 -0.03431 C 0.07245 -0.03554 0.07624 -0.03717 0.08144 -0.04167 C 0.08634 -0.05127 0.08665 -0.03778 0.08902 -0.03309 C 0.09044 -0.0241 0.08823 -0.02267 0.09565 -0.02451 C 0.10038 -0.02859 0.10543 -0.03329 0.1108 -0.03554 C 0.12153 -0.03084 0.11285 0.00266 0.11269 0.00613 C 0.11143 0.00572 0.11001 0.00592 0.10891 0.0049 C 0.10496 0.00123 0.10685 -0.00327 0.10512 0.00368 C 0.10749 0.01164 0.10796 0.0192 0.11459 0.02206 C 0.12848 0.01757 0.14079 0.00919 0.15531 0.00613 C 0.15689 0.00654 0.15878 0.00613 0.16004 0.00735 C 0.16131 0.00858 0.16367 0.019 0.16383 0.01961 C 0.16557 0.02451 0.16793 0.029 0.17141 0.03186 C 0.18624 0.03023 0.19966 0.02451 0.21402 0.02083 C 0.22033 0.01573 0.22491 0.01307 0.22728 0.00368 C 0.23138 0.00899 0.23264 0.01593 0.2358 0.02206 C 0.24211 0.01675 0.24543 0.01144 0.24811 0.00245 C 0.24779 0.00041 0.24843 -0.00245 0.24716 -0.00368 C 0.24622 -0.00449 0.24527 -0.00204 0.24432 -0.00122 C 0.24306 -2.61438E-7 0.2418 0.00123 0.24053 0.00245 C 0.23564 0.00674 0.2369 0.00572 0.23201 0.00735 C 0.21686 0.00429 0.22018 0.00838 0.21402 -0.00368 C 0.20881 0.00143 0.20629 0.00878 0.20266 0.01593 C 0.19887 0.00858 0.19997 -0.00122 0.19413 -0.00613 C 0.19019 -0.00102 0.1875 0.00449 0.18277 0.00858 C 0.17661 0.00592 0.17409 -0.00899 0.16762 -0.0147 C 0.16857 -0.00653 0.16825 -0.00429 0.1733 -2.61438E-7 C 0.17993 -0.00163 0.18387 -0.00776 0.19035 -0.0098 C 0.19508 -0.01593 0.19492 -0.01777 0.20076 -0.01225 C 0.20297 -0.00347 0.19982 -0.01409 0.20455 -0.0049 C 0.20518 -0.00388 0.20487 -0.00204 0.2055 -0.00122 C 0.20613 -0.00041 0.20739 -0.00041 0.20834 -2.61438E-7 C 0.21449 -0.00163 0.22018 -0.00368 0.22633 -0.0049 C 0.2347 -0.00858 0.23343 -0.00837 0.24906 -0.0049 C 0.25016 -0.0047 0.25048 -0.00245 0.25095 -0.00122 C 0.25143 -2.61438E-7 0.2519 0.00368 0.2519 0.00245 C 0.2519 -0.0098 0.24527 -0.01961 0.24243 -0.03064 C 0.23485 -0.01593 0.22617 0.00041 0.21213 0.0049 C 0.20502 0.00306 0.20013 -0.00265 0.19319 -0.0049 C 0.18908 -0.00327 0.18482 -0.00225 0.18088 -2.61438E-7 C 0.1763 0.00266 0.17014 0.01287 0.16572 0.01716 C 0.15941 0.01512 0.15499 0.00878 0.14868 0.00613 C 0.13937 0.00858 0.13779 0.0192 0.12879 0.02206 C 0.12279 0.01736 0.11806 0.01185 0.11269 0.00613 C 0.10922 0.00654 0.10575 0.00654 0.10228 0.00735 C 0.09928 0.00817 0.0966 0.00981 0.09375 0.01103 C 0.09281 0.01144 0.09091 0.01226 0.09091 0.01226 C 0.08507 0.01144 0.07166 0.01123 0.0644 0.00735 C 0.06172 0.00592 0.05951 0.00368 0.05682 0.00245 C 0.05493 0.00164 0.05303 0.00082 0.05114 -2.61438E-7 C 0.05019 -0.00041 0.0483 -0.00122 0.0483 -0.00122 C 0.04167 0.00082 0.04088 0.00633 0.03599 0.01103 C 0.03362 0.01328 0.03094 0.01512 0.02841 0.01716 C 0.01831 0.01491 0.01295 0.00674 0.00285 0.00245 C 0.00916 -0.0002 0.01484 -0.00408 0.02084 -0.00735 C 0.03773 -0.01675 0.05761 -0.01981 0.07576 -0.02206 C 0.07829 -0.02165 0.08113 -0.02247 0.08334 -0.02083 C 0.08444 -0.02002 0.08381 -0.0143 0.08428 -0.01593 C 0.08539 -0.0194 0.08476 -0.02328 0.08523 -0.02696 C 0.08539 -0.02819 0.08618 -0.03186 0.08618 -0.03064 C 0.08618 -0.00776 0.0644 0.01634 0.0483 0.02329 C 0.04357 0.02288 0.03867 0.02329 0.0341 0.02206 C 0.0322 0.02165 0.02589 0.01491 0.02463 0.01348 C 0.01721 0.0047 0.00979 -0.00674 -1.51515E-6 -0.01103 C -0.01231 -0.00653 -0.01641 0.00511 -0.02462 0.01716 C -0.02588 0.02226 -0.02809 0.02676 -0.02935 0.03186 C -0.03472 0.02267 -0.03724 0.01062 -0.04356 0.00245 C -0.04655 -0.00143 -0.04892 -0.00613 -0.05208 -0.0098 C -0.05839 -0.01695 -0.06297 -0.01859 -0.06723 -0.02696 C -0.05997 -0.03002 -0.05539 -0.03084 -0.04734 -0.03186 C -0.03109 -0.03084 -0.0284 -0.03186 -0.01609 -0.02206 C -0.0131 -0.01062 -0.01799 -0.02757 -0.01231 -0.0147 C -0.0101 -0.0096 -0.00899 -0.00204 -0.00757 0.00368 C -0.00789 0.00654 -0.00647 0.01103 -0.00852 0.01226 C -0.01167 0.0143 -0.01546 0.01164 -0.01893 0.01103 C -0.02588 0.00981 -0.03393 0.00531 -0.04072 0.00245 C -0.03851 0.00654 -0.03267 0.02165 -0.0284 0.02329 C -0.02619 0.0241 -0.02399 0.0241 -0.02178 0.02451 C -0.01167 0.0241 -0.00157 0.02451 0.00853 0.02329 C 0.02131 0.02165 0.04009 0.01185 0.05114 0.00735 C 0.06661 0.00102 0.08176 -0.00286 0.09754 -0.00735 C 0.10449 -0.00653 0.11175 -0.00796 0.11838 -0.0049 C 0.12011 -0.00408 0.11885 -2.61438E-7 0.11932 0.00245 C 0.1198 0.00449 0.12074 0.00654 0.12122 0.00858 C 0.12169 0.01021 0.12185 0.01185 0.12216 0.01348 C 0.12185 0.01552 0.12279 0.01879 0.12122 0.01961 C 0.12074 0.01981 0.11364 0.01675 0.11175 0.01593 C 0.09549 -0.00511 0.07482 -0.01348 0.05588 -0.02819 C 0.05351 -0.01879 0.0554 0.00123 0.0625 0.00735 C 0.07324 0.00429 0.07829 -0.00286 0.08807 -0.00735 C 0.09549 -0.01082 0.10354 -0.01185 0.1108 -0.01593 C 0.11743 -0.01961 0.12358 -0.0239 0.13069 -0.02573 C 0.13889 -0.03104 0.14742 -0.02921 0.15625 -0.02819 C 0.16067 -0.02063 0.16273 -0.01368 0.16478 -0.0049 C 0.16541 -0.00245 0.16667 0.00245 0.16667 0.00245 C 0.16636 0.0049 0.16762 0.00981 0.16572 0.00981 C 0.16351 0.00981 0.16194 0.00245 0.16194 0.00245 " pathEditMode="relative" ptsTypes="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7.57576E-7 2.94118E-6 C -0.00269 -0.00532 -0.006 -0.01022 -0.00947 -0.01471 C -0.00979 -0.01594 -0.01121 -0.01757 -0.01042 -0.01839 C -0.00853 -0.02002 -0.006 -0.019 -0.00379 -0.01961 C -0.00079 -0.02043 0.00094 -0.02227 0.00378 -0.02451 C 0.00536 -0.02411 0.00726 -0.02451 0.00852 -0.02329 C 0.01499 -0.01675 0.01404 0.0004 0.02178 0.00367 C 0.03456 0.00224 0.03614 0.00122 0.05018 0.00245 C 0.05239 0.01102 0.05334 0.01797 0.0445 0.02205 C 0.04214 0.02328 0.03945 0.02369 0.03693 0.02451 C 0.03566 0.02491 0.03314 0.02573 0.03314 0.02573 C 0.02714 0.02532 0.02099 0.02593 0.01515 0.02451 C 0.01404 0.0243 0.01373 0.02205 0.01325 0.02083 C 0.0112 0.01552 0.00994 0.01205 0.00662 0.00735 C 0.00394 0.00347 0.00189 -0.00205 -0.0019 -0.00368 C -0.00379 -0.0045 -0.00758 -0.00613 -0.00758 -0.00613 C -0.01894 -0.00511 -0.03078 -0.00715 -0.04167 -0.00246 C -0.04388 -0.00143 -0.04625 -0.00041 -0.0483 0.00122 C -0.0513 0.00347 -0.05682 0.00857 -0.05682 0.00857 C -0.06393 0.02226 -0.06203 0.01531 -0.06345 0.02941 C -0.06314 0.03635 -0.06203 0.0433 -0.0625 0.05024 C -0.06266 0.05249 -0.06345 0.04595 -0.0644 0.04411 C -0.06677 0.03921 -0.07024 0.03533 -0.07292 0.03063 C -0.07497 0.02716 -0.07987 0.02389 -0.08239 0.02083 C -0.10054 -0.00021 -0.07813 0.02512 -0.09186 0.00735 C -0.0977 -0.00021 -0.10417 -0.00246 -0.11175 -0.00491 C -0.1168 -0.0045 -0.12185 -0.0045 -0.1269 -0.00368 C -0.13447 -0.00225 -0.14158 0.00428 -0.14868 0.00735 C -0.15531 0.01021 -0.16257 0.00817 -0.16951 0.00857 C -0.16809 0.01327 -0.1662 0.02042 -0.16383 0.02451 C -0.16225 0.02716 -0.15815 0.03186 -0.15815 0.03186 C -0.15578 0.0243 -0.15247 0.01838 -0.14963 0.01102 C -0.14679 0.00388 -0.14647 -0.00429 -0.143 -0.01103 C -0.14205 -0.01063 -0.14079 -0.01063 -0.14016 -0.00981 C -0.13921 -0.00858 -0.13905 -0.00654 -0.13826 -0.00491 C -0.13511 0.00204 -0.13084 0.00817 -0.12879 0.01593 C -0.12453 0.01184 -0.12169 0.01 -0.11648 0.00857 C -0.11017 0.00306 -0.10401 2.94118E-6 -0.0966 -0.00246 C -0.09439 -0.00205 -0.09202 -0.00246 -0.08997 -0.00123 C -0.08902 -0.00062 -0.08949 0.00122 -0.08902 0.00245 C -0.08792 0.0051 -0.08523 0.0098 -0.08523 0.0098 C -0.08665 0.01511 -0.0887 0.0145 -0.09281 0.01593 C -0.10433 0.01491 -0.10685 0.01388 -0.11648 0.0098 C -0.11774 0.00857 -0.11885 0.00694 -0.12027 0.00612 C -0.12201 0.0049 -0.12595 0.00367 -0.12595 0.00367 C -0.12863 -0.00143 -0.13258 -0.00348 -0.13732 -0.00491 C -0.14047 -0.00593 -0.14679 -0.00736 -0.14679 -0.00736 C -0.15436 -0.00695 -0.16194 -0.00715 -0.16951 -0.00613 C -0.17156 -0.00593 -0.17519 -0.00368 -0.17519 -0.00368 C -0.1793 0.00285 -0.18356 0.00898 -0.18561 0.01715 C -0.18593 0.02001 -0.18608 0.02287 -0.18656 0.02573 C -0.18735 0.03145 -0.1894 0.04289 -0.1894 0.04289 C -0.20218 0.0388 -0.21165 0.02634 -0.22349 0.0196 C -0.24559 0.00694 -0.26642 -0.00266 -0.28883 -0.01226 C -0.29136 -0.01144 -0.29435 -0.01206 -0.29641 -0.00981 C -0.29862 -0.00756 -0.30019 2.94118E-6 -0.30019 2.94118E-6 C -0.30114 0.00633 -0.3024 0.01225 -0.30398 0.01838 C -0.30367 0.02573 -0.30414 0.03329 -0.30304 0.04044 C -0.30209 0.04677 -0.2942 0.03799 -0.29262 0.03676 C -0.27968 0.02634 -0.27463 0.00796 -0.26042 2.94118E-6 C -0.25695 0.00081 -0.25316 0.0004 -0.25 0.00245 C -0.24574 0.0051 -0.24211 0.01388 -0.23864 0.01838 C -0.23627 0.03043 -0.23975 0.01572 -0.23485 0.02818 C -0.23391 0.03043 -0.23296 0.03553 -0.23296 0.03553 C -0.23375 0.029 -0.2358 0.02267 -0.2358 0.01593 C -0.2358 -0.01471 -0.22002 -0.02492 -0.19887 -0.02942 C -0.19161 -0.02901 -0.18435 -0.02921 -0.17709 -0.02819 C -0.16951 -0.02717 -0.16209 -0.00062 -0.16004 0.00735 C -0.16036 0.01184 -0.1602 0.01634 -0.16099 0.02083 C -0.16288 0.03206 -0.18435 0.03247 -0.19035 0.03308 C -0.19839 0.03656 -0.19508 0.04881 -0.19319 0.05759 C -0.19256 0.06045 -0.1894 0.06495 -0.1894 0.06495 C -0.18924 0.05249 -0.19871 0.00612 -0.17993 2.94118E-6 C -0.17172 0.00265 -0.17867 -0.00041 -0.16762 0.01225 C -0.1602 0.02083 -0.15405 0.03206 -0.14584 0.03921 C -0.14189 0.04677 -0.13905 0.04411 -0.13163 0.04166 C -0.11822 0.03737 -0.10717 0.02022 -0.09754 0.00857 C -0.09518 0.00571 -0.09186 -0.00123 -0.09186 -0.00123 C -0.09155 -0.00246 -0.09186 -0.00511 -0.09091 -0.00491 C -0.08681 -0.00389 -0.08444 0.00714 -0.08239 0.01102 C -0.08208 0.01266 -0.08176 0.01429 -0.08144 0.01593 C -0.08081 0.01838 -0.07955 0.02328 -0.07955 0.02328 C -0.07813 0.00796 -0.07608 -0.01022 -0.0644 -0.01839 C -0.06219 -0.02002 -0.05935 -0.01982 -0.05682 -0.02084 C -0.0543 -0.01961 -0.05161 -0.019 -0.04925 -0.01716 C -0.04688 -0.01532 -0.04625 -0.01124 -0.04451 -0.00858 C -0.03851 0.0004 -0.03536 0.01021 -0.03125 0.02083 C -0.02936 0.02573 -0.02652 0.03002 -0.02557 0.03553 C -0.0251 0.03799 -0.02305 0.04146 -0.02463 0.04289 C -0.02605 0.04432 -0.02794 0.04084 -0.02936 0.03921 C -0.03236 0.03574 -0.03504 0.03186 -0.03788 0.02818 C -0.04199 0.02287 -0.04656 0.01736 -0.05209 0.0147 C -0.05872 0.01143 -0.05966 0.01062 -0.06629 0.00857 C -0.07166 0.00694 -0.07703 0.00531 -0.08239 0.00367 C -0.08365 0.00326 -0.08618 0.00245 -0.08618 0.00245 C -0.09423 -0.0045 -0.10559 -0.00327 -0.11364 0.00367 C -0.1168 0.01593 -0.11269 0.02839 -0.11269 0.04044 C -0.11269 0.04166 -0.11317 0.03799 -0.11364 0.03676 C -0.11475 0.0341 -0.11585 0.03145 -0.11743 0.02941 C -0.1198 0.02634 -0.12122 0.02205 -0.12406 0.0196 C -0.13637 0.00898 -0.15042 0.00735 -0.16478 0.00612 C -0.17314 0.00347 -0.18167 0.00367 -0.1894 0.00857 C -0.19492 0.01919 -0.19113 0.03125 -0.1894 0.04289 C -0.1875 0.03288 -0.19366 -0.00511 -0.18561 -0.00858 C -0.17867 -0.00777 -0.17172 -0.00756 -0.16478 -0.00613 C -0.15578 -0.00429 -0.14489 0.00796 -0.13732 0.01348 C -0.1329 0.01674 -0.12911 0.02062 -0.12406 0.02205 C -0.11964 0.02328 -0.1108 0.02573 -0.1108 0.02573 C -0.09123 0.02491 -0.0805 0.02451 -0.06345 0.02083 C -0.05461 0.02124 -0.04578 0.02062 -0.03694 0.02205 C -0.03583 0.02226 -0.03567 0.02451 -0.03504 0.02573 C -0.03236 0.03063 -0.03078 0.03247 -0.02652 0.03431 C -0.0161 0.03288 -0.01247 0.03349 -0.00474 0.03063 C 0.00142 0.02839 0.00694 0.0241 0.01325 0.02205 C 0.01089 0.00714 0.00631 0.0098 -0.00569 0.0098 " pathEditMode="relative" ptsTypes="fffffffffffffffffffffffffffffffffffffffffffffffff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-2.22222E-6 C 0.00032 -0.00735 -0.00015 -0.01491 0.00095 -0.02206 C 0.00111 -0.02349 0.00269 -0.02471 0.00379 -0.02451 C 0.0049 -0.02431 0.00521 -0.02206 0.00569 -0.02083 C 0.00742 -0.01614 0.00884 -0.01287 0.01137 -0.00858 C 0.00695 -0.00715 0.00537 -0.00837 0.00095 -0.0098 C -0.0052 -0.01511 -0.01278 -0.01675 -0.01894 -0.02206 C -0.02051 -0.02165 -0.02257 -0.02247 -0.02367 -0.02083 C -0.02493 -0.01899 -0.02399 -0.01593 -0.02462 -0.01348 C -0.02493 -0.01205 -0.02588 -0.01103 -0.02651 -0.0098 C -0.02777 -0.00163 -0.02951 0.00756 -0.03503 0.01226 C -0.05208 0.00817 -0.06976 -0.00408 -0.07954 -0.02328 C -0.07875 -0.01103 -0.07812 0.00123 -0.0767 0.01348 C -0.0756 -0.00408 -0.07591 -0.01593 -0.06155 -0.02206 C -0.05776 -0.01205 -0.05334 0.00225 -0.04545 0.00735 C -0.03819 0.00694 -0.03093 0.00715 -0.02367 0.00613 C -0.01089 0.00429 -0.00157 -0.00388 0.00947 -0.01103 C 0.01326 -0.01757 0.01563 -0.0194 0.01894 -0.02696 C 0.02005 -0.03431 0.02084 -0.03779 0.01989 -0.04534 C 0.01957 -0.03799 0.02036 -0.03043 0.01894 -0.02328 C 0.01863 -0.02165 0.01689 -0.02553 0.0161 -0.02696 C 0.01531 -0.02839 0.015 -0.03023 0.01421 -0.03186 C 0.01153 -0.03758 0.00837 -0.0431 0.00474 -0.04779 C 0.00411 -0.05024 0.003 -0.05658 0.00095 -0.05392 C -0.00047 -0.05208 0.00048 -0.04902 -6.06061E-7 -0.04657 C -0.00015 -0.04534 -0.00079 -0.04412 -0.00094 -0.04289 C -0.00142 -0.04044 -0.00157 -0.03799 -0.00189 -0.03554 C -0.00157 -0.02716 -0.00536 0.00347 0.00663 0.00858 C 0.012 0.00817 0.01736 0.00837 0.02273 0.00735 C 0.02825 0.00633 0.03536 0.00102 0.04072 -0.00123 C 0.04593 -0.00633 0.0524 -0.00776 0.05872 -0.0098 C 0.06456 -0.00735 0.06377 -0.0002 0.06629 0.00613 C 0.06677 0.01083 0.0704 0.02308 0.06345 0.01716 C 0.05919 0.00041 0.06456 -0.01593 0.06629 -0.03309 C 0.06661 -0.03636 0.06787 -0.03962 0.06724 -0.04289 C 0.06692 -0.04473 0.06598 -0.03962 0.06534 -0.03799 C 0.06408 -0.02614 0.06235 -0.01409 0.05966 -0.00245 C 0.05887 0.00123 0.05635 0.0098 0.05493 0.01103 C 0.04814 0.01695 0.04214 0.02002 0.03409 0.02206 C 0.03031 0.02165 0.02636 0.02247 0.02273 0.02083 C 0.02005 0.01961 0.01831 0.01593 0.0161 0.01348 C 0.01247 0.0098 0.00758 0.00613 0.00474 0.00123 C -0.00047 -0.00756 0.00442 -0.00266 -0.00094 -0.00735 C 0.00158 0.00266 0.00363 0.01164 0.00474 0.02206 C 0.00553 0.02859 0.00537 0.03329 0.01042 0.03554 C 0.02242 0.03472 0.03615 0.04003 0.04641 0.03186 C 0.05666 0.02349 0.0453 0.029 0.05303 0.02574 C 0.05572 0.01859 0.05745 0.01226 0.05966 0.0049 C 0.05887 -0.01123 0.05966 -0.01593 0.05209 -0.02574 C 0.05019 -0.02533 0.04814 -0.02553 0.04641 -0.02451 C 0.03993 -0.02083 0.04025 -0.00654 0.03694 -2.22222E-6 C 0.03662 0.00163 0.03662 0.00347 0.03599 0.0049 C 0.03504 0.00756 0.0322 0.01226 0.0322 0.01226 C 0.0311 0.019 0.02683 0.03493 0.02178 0.03922 C 0.01879 0.04167 0.01484 0.04105 0.01137 0.04167 C 0.00395 0.04085 -0.00047 0.04105 -0.00663 0.03676 C -0.0112 0.0337 -0.01988 0.02696 -0.01988 0.02696 C -0.02241 0.02206 -0.02556 0.01797 -0.02841 0.01348 C -0.02872 0.01144 -0.02888 0.0094 -0.02935 0.00735 C -0.02983 0.0049 -0.03125 -2.22222E-6 -0.03125 -2.22222E-6 C -0.03093 -0.00245 -0.03125 -0.00531 -0.0303 -0.00735 C -0.02841 -0.01123 -0.01894 -0.01409 -0.01609 -0.01471 C -0.01104 -0.01389 -0.00568 -0.0145 -0.00094 -0.01225 C 0.00174 -0.01103 0.00853 0.00837 0.00947 0.01226 C 0.01705 -0.00245 0.01042 0.01266 0.01421 -0.00368 C 0.01484 -0.00633 0.01642 -0.00837 0.01705 -0.01103 C 0.01673 -0.01511 0.0191 -0.02226 0.0161 -0.02328 C -0.00031 -0.0288 -0.00678 -0.02574 -0.01799 -0.02083 C -0.02335 -0.01389 -0.02351 -0.00837 -0.02462 0.00123 C -0.0243 0.00654 -0.0262 0.01287 -0.02367 0.01716 C -0.02036 0.02267 -0.00852 0.0098 -0.00852 0.0098 C -0.00442 0.00204 -0.0082 0.00347 -6.06061E-7 -2.22222E-6 Z " pathEditMode="relative" ptsTypes="ffffffffffffffffffffffffffffffffffffffffffffffffffffffffffffffffffffffff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2 -0.00736 0.00016 -0.01491 -0.00095 -0.02206 C -0.00111 -0.02349 -0.00205 -0.01961 -0.00284 -0.01839 C -0.00363 -0.01696 -0.00474 -0.01594 -0.00568 -0.01471 C -0.01042 -0.0092 -0.01563 -0.00266 -0.02178 0 C -0.02431 -0.00041 -0.02715 0.0004 -0.02936 -0.00123 C -0.03267 -0.00368 -0.03362 -0.0094 -0.03599 -0.01349 C -0.03772 -0.02002 -0.03678 -0.02349 -0.04167 -0.01716 C -0.04372 -0.00899 -0.04609 -0.00103 -0.04735 0.00735 C -0.04703 0.01184 -0.04782 0.01674 -0.0464 0.02083 C -0.04593 0.02226 -0.04419 0.0196 -0.04356 0.01838 C -0.04167 0.01409 -0.0423 0.00857 -0.04167 0.00367 C -0.04009 -0.00715 -0.03835 -0.0286 -0.03409 -0.03677 C -0.0333 -0.04269 -0.03441 -0.05045 -0.02841 -0.0478 C -0.02494 -0.04106 -0.02336 -0.03391 -0.01894 -0.02819 C -0.01784 -0.02411 -0.01421 -0.01716 -0.01421 -0.01716 C -0.01231 -0.01757 -0.01026 -0.01737 -0.00852 -0.01839 C -0.006 -0.01982 -0.00395 -0.02349 -0.0019 -0.02574 C 0.00426 -0.03248 0.01026 -0.04024 0.0161 -0.0478 C 0.01894 -0.05148 0.02004 -0.05576 0.02367 -0.05883 C 0.03062 -0.04984 0.03172 -0.03759 0.03409 -0.02574 C 0.03078 -0.01512 0.03393 -0.02104 0.02841 -0.02574 C 0.01783 -0.02329 0.01783 -0.02431 0.01231 -0.01471 C 0.0101 -0.00593 0.01341 -0.01737 0.00757 -0.00491 C 0.006 -0.00143 0.00521 0.00245 0.00379 0.00612 C 0.00316 0.01388 0.00205 0.0196 0.00095 0.02696 C -0.00095 0.01736 -0.00537 -0.00307 -0.01231 -0.00613 C -0.02052 0.00102 -0.02446 0.01286 -0.02746 0.02451 C -0.02715 0.03022 -0.02778 0.03615 -0.02652 0.04166 C -0.0262 0.04289 -0.02431 0.04146 -0.02368 0.04044 C -0.02162 0.03758 -0.02052 0.0339 -0.01894 0.03063 C -0.01421 0.02103 -0.00963 0.01123 -0.00568 0.00122 C -0.00142 0.00306 -0.00095 0.00612 0.00189 0.0098 C 0.00331 0.01164 0.00521 0.01286 0.00663 0.0147 C 0.01357 0.02451 0.01862 0.0388 0.02935 0.04166 C 0.04719 0.04023 0.0636 0.03329 0.08144 0.03063 C 0.08838 0.03186 0.09533 0.03288 0.10227 0.03431 C 0.10322 0.03451 0.10448 0.03656 0.10511 0.03553 C 0.1059 0.0341 0.1048 0.03206 0.10417 0.03063 C 0.10085 0.02328 0.09548 0.01205 0.09091 0.00612 C 0.08917 -0.00286 0.0827 -0.01206 0.0767 -0.01716 C 0.07244 -0.01614 0.07023 -0.01389 0.06629 -0.01226 C 0.06076 -0.00164 0.05224 0.00796 0.04261 0.01102 C 0.03882 0.01062 0.03488 0.01102 0.03125 0.0098 C 0.02904 0.00898 0.02557 0.0049 0.02557 0.0049 C 0.02462 -0.00021 0.02273 -0.00348 0.02178 -0.00858 C 0.0172 0.0004 0.01736 -0.00123 0.00757 -0.00246 C 0.00663 -0.00327 0.00536 -0.00368 0.00473 -0.00491 C 0.00363 -0.00715 0.00284 -0.01226 0.00284 -0.01226 C 0.00189 -0.00634 0.00189 -0.00205 -0.00284 0 C -0.00426 -0.00532 -0.00742 -0.01553 0 -0.01226 C 0.00458 -0.00348 0.00221 -0.00695 0.00663 -0.00123 C 0.00694 0 0.00663 0.00204 0.00757 0.00245 C 0.01341 0.00449 0.01483 -0.00103 0.0161 -0.00613 C 0.01341 -0.01634 0.00821 -0.01144 0 -0.00981 C -0.00568 -0.00613 -0.01073 -0.00082 -0.0161 0.00367 C -0.02005 0.00714 -0.02494 0.00796 -0.02936 0.0098 C -0.04246 0.00878 -0.04419 0.01327 -0.04735 0.00122 C -0.04593 -0.01369 -0.04688 -0.0094 -0.03693 -0.00613 C -0.03425 -0.00082 -0.0303 0.00326 -0.02557 0.0049 C -0.01373 0.00388 -0.00631 0.00285 0.00379 -0.00368 C 0.0041 -0.00491 0.00379 -0.00674 0.00473 -0.00736 C 0.00568 -0.00797 0.00836 -0.00532 0.00757 -0.00613 C 0.00663 -0.00695 0.00568 -0.00777 0.00473 -0.00858 C -0.00047 -0.00634 -0.00142 -0.00756 0 0 Z " pathEditMode="relative" ptsTypes="fffffffffffffffffffffffffffffffffffffffffffffffffffffffffffffffff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0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42" presetClass="pat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0101E-7 -5.22876E-7 L -0.0303 -5.22876E-7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94 0 L 0.02084 0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20" grpId="0" animBg="1"/>
      <p:bldP spid="20" grpId="1" animBg="1"/>
      <p:bldP spid="20" grpId="2" animBg="1"/>
      <p:bldP spid="8" grpId="0"/>
      <p:bldP spid="25" grpId="0"/>
      <p:bldP spid="25" grpId="1"/>
      <p:bldP spid="27" grpId="0"/>
      <p:bldP spid="55" grpId="0" animBg="1"/>
      <p:bldP spid="55" grpId="1" animBg="1"/>
      <p:bldP spid="55" grpId="2" animBg="1"/>
      <p:bldP spid="29" grpId="0" animBg="1"/>
      <p:bldP spid="28" grpId="0"/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traight Connector 89"/>
          <p:cNvCxnSpPr/>
          <p:nvPr/>
        </p:nvCxnSpPr>
        <p:spPr>
          <a:xfrm flipV="1">
            <a:off x="3841863" y="28131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3841863" y="30417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3841863" y="205119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3841863" y="1365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843742" y="296559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43742" y="250839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38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Plan: Optical Pumping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84085" y="5441576"/>
            <a:ext cx="1606715" cy="806824"/>
            <a:chOff x="5232003" y="2411698"/>
            <a:chExt cx="1767386" cy="9144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5689202" y="2868898"/>
              <a:ext cx="990146" cy="1296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Oval 5"/>
            <p:cNvSpPr/>
            <p:nvPr/>
          </p:nvSpPr>
          <p:spPr bwMode="auto">
            <a:xfrm>
              <a:off x="6359309" y="2561823"/>
              <a:ext cx="640080" cy="640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232003" y="2411698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V="1">
            <a:off x="3851140" y="64008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51140" y="66294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851140" y="56387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51140" y="49530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275216" y="1883410"/>
            <a:ext cx="1646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Excited manifold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3851140" y="410461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693167" y="65532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93167" y="62454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3167" y="54864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93167" y="48006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93167" y="39594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72419" y="741493"/>
            <a:ext cx="29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Arial"/>
                <a:cs typeface="Arial"/>
              </a:rPr>
              <a:t>N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3853019" y="65531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853019" y="60959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693167" y="59436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693167" y="64008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100193" y="2508398"/>
            <a:ext cx="0" cy="312586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5745226" y="1355207"/>
            <a:ext cx="8503" cy="274785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308642" y="2508398"/>
            <a:ext cx="0" cy="312586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5530539" y="2508398"/>
            <a:ext cx="12835" cy="38924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953340" y="1363579"/>
            <a:ext cx="7843" cy="273799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131825" y="1363579"/>
            <a:ext cx="20301" cy="427068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466381" y="2965598"/>
            <a:ext cx="13834" cy="343520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888641" y="2965598"/>
            <a:ext cx="13958" cy="36638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678472" y="2965598"/>
            <a:ext cx="10571" cy="34352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6683890" y="265782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683890" y="18987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683890" y="12129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683890" y="23559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83890" y="28131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6652313" y="3922548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652313" y="5468183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6652313" y="6202144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652313" y="6504991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275216" y="5055513"/>
            <a:ext cx="1646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Ground manifold</a:t>
            </a:r>
          </a:p>
        </p:txBody>
      </p:sp>
      <p:pic>
        <p:nvPicPr>
          <p:cNvPr id="56" name="Picture 2" descr="http://www.nobelprize.org/nobel_prizes/physics/laureates/1966/kast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1285688" cy="180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948744" y="2715162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Alfred Kastler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94893">
            <a:off x="446290" y="3854972"/>
            <a:ext cx="1814029" cy="3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2" grpId="0" animBg="1"/>
      <p:bldP spid="112" grpId="1" animBg="1"/>
      <p:bldP spid="113" grpId="0" animBg="1"/>
      <p:bldP spid="113" grpId="1" animBg="1"/>
      <p:bldP spid="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Upper Manifold To Use?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45706" y="5042585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4859705"/>
                <a:ext cx="5696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59705"/>
                <a:ext cx="56964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0753" r="-118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 flipV="1">
            <a:off x="1143000" y="1110665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64510" y="927785"/>
                <a:ext cx="562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0" y="927785"/>
                <a:ext cx="5623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870" r="-1195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/>
          <p:cNvGrpSpPr/>
          <p:nvPr/>
        </p:nvGrpSpPr>
        <p:grpSpPr>
          <a:xfrm>
            <a:off x="1871463" y="825636"/>
            <a:ext cx="3538737" cy="5266078"/>
            <a:chOff x="1947663" y="1210922"/>
            <a:chExt cx="3538737" cy="5266078"/>
          </a:xfrm>
        </p:grpSpPr>
        <p:sp>
          <p:nvSpPr>
            <p:cNvPr id="41" name="Rectangle 40"/>
            <p:cNvSpPr/>
            <p:nvPr/>
          </p:nvSpPr>
          <p:spPr>
            <a:xfrm>
              <a:off x="1947663" y="5225044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90662" y="1210922"/>
              <a:ext cx="2346475" cy="4629736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2404863" y="1210922"/>
              <a:ext cx="693110" cy="4025791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04863" y="5606044"/>
              <a:ext cx="693110" cy="234613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157463" y="4525224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3414476" y="4386725"/>
                  <a:ext cx="542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4386725"/>
                  <a:ext cx="54213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236" t="-28261" r="-2471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/>
            <p:cNvCxnSpPr/>
            <p:nvPr/>
          </p:nvCxnSpPr>
          <p:spPr>
            <a:xfrm flipV="1">
              <a:off x="4157463" y="3479558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414476" y="3341059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3341059"/>
                  <a:ext cx="535724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494" t="-28889" r="-2643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 flipV="1">
              <a:off x="4157463" y="2433892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414476" y="2295393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2295393"/>
                  <a:ext cx="535724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94" t="-28261" r="-26437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/>
            <p:nvPr/>
          </p:nvCxnSpPr>
          <p:spPr>
            <a:xfrm flipV="1">
              <a:off x="4157463" y="5432390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3420264" y="5283532"/>
                  <a:ext cx="542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0</a:t>
                  </a: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264" y="5283532"/>
                  <a:ext cx="542136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236" t="-28889" r="-24719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218423" y="138099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218423" y="160959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218423" y="182295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81950" y="6107668"/>
              <a:ext cx="2204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Vibrational excitation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33400" y="5722382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Electronic excitation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4706219" y="843307"/>
            <a:ext cx="3826095" cy="5248407"/>
            <a:chOff x="4782419" y="1228593"/>
            <a:chExt cx="3826095" cy="5248407"/>
          </a:xfrm>
        </p:grpSpPr>
        <p:sp>
          <p:nvSpPr>
            <p:cNvPr id="74" name="TextBox 73"/>
            <p:cNvSpPr txBox="1"/>
            <p:nvPr/>
          </p:nvSpPr>
          <p:spPr>
            <a:xfrm>
              <a:off x="6477000" y="6107668"/>
              <a:ext cx="2114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Rotational excitation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7391400" y="4900093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572685" y="4761594"/>
                  <a:ext cx="5843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4761594"/>
                  <a:ext cx="584327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4583" t="-28889" r="-2291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/>
            <p:cNvCxnSpPr/>
            <p:nvPr/>
          </p:nvCxnSpPr>
          <p:spPr>
            <a:xfrm flipV="1">
              <a:off x="7391400" y="3985693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572685" y="3847194"/>
                  <a:ext cx="5779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3847194"/>
                  <a:ext cx="57791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4894" t="-28889" r="-24468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/>
            <p:cNvCxnSpPr/>
            <p:nvPr/>
          </p:nvCxnSpPr>
          <p:spPr>
            <a:xfrm flipV="1">
              <a:off x="7391400" y="2357692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6572685" y="2219193"/>
                  <a:ext cx="5779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2219193"/>
                  <a:ext cx="577915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94" t="-28889" r="-24468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/>
            <p:cNvCxnSpPr/>
            <p:nvPr/>
          </p:nvCxnSpPr>
          <p:spPr>
            <a:xfrm flipV="1">
              <a:off x="7391400" y="5429951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6578473" y="5281093"/>
                  <a:ext cx="5843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0</a:t>
                  </a: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8473" y="5281093"/>
                  <a:ext cx="584327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4583" t="-28261" r="-22917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/>
            <p:cNvGrpSpPr/>
            <p:nvPr/>
          </p:nvGrpSpPr>
          <p:grpSpPr>
            <a:xfrm>
              <a:off x="7479792" y="1371600"/>
              <a:ext cx="64008" cy="505968"/>
              <a:chOff x="4404360" y="2057400"/>
              <a:chExt cx="64008" cy="505968"/>
            </a:xfrm>
          </p:grpSpPr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4404360" y="205740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4404360" y="228600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4404360" y="249936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4782419" y="5242715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214863" y="1228593"/>
              <a:ext cx="2393651" cy="4612065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 flipV="1">
              <a:off x="5239619" y="1228593"/>
              <a:ext cx="975244" cy="4025792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239619" y="5623715"/>
              <a:ext cx="975244" cy="216943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Arrow Connector 105"/>
          <p:cNvCxnSpPr/>
          <p:nvPr/>
        </p:nvCxnSpPr>
        <p:spPr>
          <a:xfrm flipV="1">
            <a:off x="4209599" y="4148216"/>
            <a:ext cx="1751" cy="890321"/>
          </a:xfrm>
          <a:prstGeom prst="straightConnector1">
            <a:avLst/>
          </a:prstGeom>
          <a:ln>
            <a:solidFill>
              <a:schemeClr val="accent3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352800" y="441422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2000 K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1371600" y="1133115"/>
            <a:ext cx="0" cy="3891799"/>
          </a:xfrm>
          <a:prstGeom prst="straightConnector1">
            <a:avLst/>
          </a:prstGeom>
          <a:ln>
            <a:solidFill>
              <a:schemeClr val="accent3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04800" y="296963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40,000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92432" y="6276201"/>
                <a:ext cx="118916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432" y="6276201"/>
                <a:ext cx="1189168" cy="276999"/>
              </a:xfrm>
              <a:prstGeom prst="rect">
                <a:avLst/>
              </a:prstGeom>
              <a:blipFill rotWithShape="0">
                <a:blip r:embed="rId12"/>
                <a:stretch>
                  <a:fillRect t="-22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1702985" y="1242957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400 ns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1335275" y="1425108"/>
            <a:ext cx="703471" cy="13068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419600" y="424175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100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4114571" y="4412130"/>
            <a:ext cx="560169" cy="1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1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Electronic Excitation Allows </a:t>
            </a:r>
            <a:r>
              <a:rPr lang="en-US" dirty="0" smtClean="0"/>
              <a:t>Fast </a:t>
            </a:r>
            <a:r>
              <a:rPr lang="en-US" dirty="0"/>
              <a:t>Pumping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45706" y="5199271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5016391"/>
                <a:ext cx="5696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016391"/>
                <a:ext cx="56964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0753" r="-118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 flipV="1">
            <a:off x="1143000" y="1267351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64510" y="1084471"/>
                <a:ext cx="562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0" y="1084471"/>
                <a:ext cx="5623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870" r="-119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/>
          <p:cNvGrpSpPr/>
          <p:nvPr/>
        </p:nvGrpSpPr>
        <p:grpSpPr>
          <a:xfrm>
            <a:off x="1871463" y="982322"/>
            <a:ext cx="3538737" cy="5266078"/>
            <a:chOff x="1947663" y="1210922"/>
            <a:chExt cx="3538737" cy="5266078"/>
          </a:xfrm>
        </p:grpSpPr>
        <p:sp>
          <p:nvSpPr>
            <p:cNvPr id="41" name="Rectangle 40"/>
            <p:cNvSpPr/>
            <p:nvPr/>
          </p:nvSpPr>
          <p:spPr>
            <a:xfrm>
              <a:off x="1947663" y="5225044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90662" y="1210922"/>
              <a:ext cx="2346475" cy="4629736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2404863" y="1210922"/>
              <a:ext cx="693110" cy="4025791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04863" y="5606044"/>
              <a:ext cx="693110" cy="234613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157463" y="4525224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3414476" y="4386725"/>
                  <a:ext cx="542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4386725"/>
                  <a:ext cx="54213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236" t="-28261" r="-2471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/>
            <p:cNvCxnSpPr/>
            <p:nvPr/>
          </p:nvCxnSpPr>
          <p:spPr>
            <a:xfrm flipV="1">
              <a:off x="4157463" y="3479558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414476" y="3341059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3341059"/>
                  <a:ext cx="535724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494" t="-28889" r="-2643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 flipV="1">
              <a:off x="4157463" y="2433892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414476" y="2295393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2295393"/>
                  <a:ext cx="535724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94" t="-28889" r="-26437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/>
            <p:nvPr/>
          </p:nvCxnSpPr>
          <p:spPr>
            <a:xfrm flipV="1">
              <a:off x="4157463" y="5432390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3420264" y="5283532"/>
                  <a:ext cx="542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0</a:t>
                  </a: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264" y="5283532"/>
                  <a:ext cx="542136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236" t="-28261" r="-2471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218423" y="138099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218423" y="160959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218423" y="182295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81950" y="6107668"/>
              <a:ext cx="2204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Vibrational excitation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33400" y="587906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Electronic excitation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4706219" y="999993"/>
            <a:ext cx="3826095" cy="5248407"/>
            <a:chOff x="4782419" y="1228593"/>
            <a:chExt cx="3826095" cy="5248407"/>
          </a:xfrm>
        </p:grpSpPr>
        <p:sp>
          <p:nvSpPr>
            <p:cNvPr id="74" name="TextBox 73"/>
            <p:cNvSpPr txBox="1"/>
            <p:nvPr/>
          </p:nvSpPr>
          <p:spPr>
            <a:xfrm>
              <a:off x="6477000" y="6107668"/>
              <a:ext cx="2114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Rotational excitation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7391400" y="4900093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572685" y="4761594"/>
                  <a:ext cx="5843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4761594"/>
                  <a:ext cx="584327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4583" t="-28889" r="-2291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/>
            <p:cNvCxnSpPr/>
            <p:nvPr/>
          </p:nvCxnSpPr>
          <p:spPr>
            <a:xfrm flipV="1">
              <a:off x="7391400" y="3985693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572685" y="3847194"/>
                  <a:ext cx="5779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3847194"/>
                  <a:ext cx="57791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4894" t="-28889" r="-24468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/>
            <p:cNvCxnSpPr/>
            <p:nvPr/>
          </p:nvCxnSpPr>
          <p:spPr>
            <a:xfrm flipV="1">
              <a:off x="7391400" y="2357692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6572685" y="2219193"/>
                  <a:ext cx="5779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2219193"/>
                  <a:ext cx="577915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94" t="-28889" r="-24468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/>
            <p:cNvCxnSpPr/>
            <p:nvPr/>
          </p:nvCxnSpPr>
          <p:spPr>
            <a:xfrm flipV="1">
              <a:off x="7391400" y="5429951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6578473" y="5281093"/>
                  <a:ext cx="5843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0</a:t>
                  </a: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8473" y="5281093"/>
                  <a:ext cx="584327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4583" t="-28889" r="-2291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/>
            <p:cNvGrpSpPr/>
            <p:nvPr/>
          </p:nvGrpSpPr>
          <p:grpSpPr>
            <a:xfrm>
              <a:off x="7479792" y="1371600"/>
              <a:ext cx="64008" cy="505968"/>
              <a:chOff x="4404360" y="2057400"/>
              <a:chExt cx="64008" cy="505968"/>
            </a:xfrm>
          </p:grpSpPr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4404360" y="205740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4404360" y="228600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4404360" y="249936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4782419" y="5242715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214863" y="1228593"/>
              <a:ext cx="2393651" cy="4612065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 flipV="1">
              <a:off x="5239619" y="1228593"/>
              <a:ext cx="975244" cy="4025792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239619" y="5623715"/>
              <a:ext cx="975244" cy="216943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/>
          <p:cNvCxnSpPr/>
          <p:nvPr/>
        </p:nvCxnSpPr>
        <p:spPr>
          <a:xfrm flipV="1">
            <a:off x="1371600" y="1289801"/>
            <a:ext cx="0" cy="3891799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702985" y="1399643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400 ns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335275" y="1581794"/>
            <a:ext cx="703471" cy="13068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419600" y="4398441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100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4114571" y="4568816"/>
            <a:ext cx="560169" cy="1025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25095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pump</a:t>
            </a:r>
          </a:p>
        </p:txBody>
      </p:sp>
    </p:spTree>
    <p:extLst>
      <p:ext uri="{BB962C8B-B14F-4D97-AF65-F5344CB8AC3E}">
        <p14:creationId xmlns:p14="http://schemas.microsoft.com/office/powerpoint/2010/main" val="33312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82569" y="2631519"/>
            <a:ext cx="211198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Selection rules:</a:t>
            </a: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Parity: +        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J = 0, ±1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J’ – J = -1: P-branch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J’ – J =  0: Q-branch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J’ – J =  1: R-branch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534400" cy="487362"/>
          </a:xfrm>
        </p:spPr>
        <p:txBody>
          <a:bodyPr>
            <a:noAutofit/>
          </a:bodyPr>
          <a:lstStyle/>
          <a:p>
            <a:r>
              <a:rPr lang="en-US" dirty="0" smtClean="0"/>
              <a:t>Problem #1: Too Many Populated States</a:t>
            </a:r>
            <a:endParaRPr lang="en-US" baseline="30000" dirty="0">
              <a:latin typeface="Symbol" panose="05050102010706020507" pitchFamily="18" charset="2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185160" y="5867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85160" y="605250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185160" y="5486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185160" y="49529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797627" y="2221173"/>
            <a:ext cx="13100" cy="3252903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11859" y="1518046"/>
                <a:ext cx="13645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9" y="1518046"/>
                <a:ext cx="1364541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3571" r="-5804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04800" y="4645223"/>
                <a:ext cx="13112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645223"/>
                <a:ext cx="1311256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3721" r="-651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1770610" y="3499100"/>
            <a:ext cx="3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</a:t>
            </a:r>
            <a:endParaRPr lang="en-US" dirty="0" smtClean="0">
              <a:solidFill>
                <a:srgbClr val="003399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185160" y="4048926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3147847" y="2215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147847" y="240100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147847" y="1834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147847" y="13014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733296" y="685800"/>
            <a:ext cx="50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40426" y="1164500"/>
            <a:ext cx="321365" cy="5060625"/>
            <a:chOff x="1740426" y="1164500"/>
            <a:chExt cx="321365" cy="5060625"/>
          </a:xfrm>
        </p:grpSpPr>
        <p:sp>
          <p:nvSpPr>
            <p:cNvPr id="56" name="Rectangle 55"/>
            <p:cNvSpPr/>
            <p:nvPr/>
          </p:nvSpPr>
          <p:spPr>
            <a:xfrm>
              <a:off x="1777739" y="59173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777739" y="5688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777739" y="53261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77739" y="48160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77739" y="38862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740426" y="2259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740426" y="20311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740426" y="16746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740426" y="11645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cxnSp>
        <p:nvCxnSpPr>
          <p:cNvPr id="86" name="Straight Arrow Connector 85"/>
          <p:cNvCxnSpPr/>
          <p:nvPr/>
        </p:nvCxnSpPr>
        <p:spPr>
          <a:xfrm flipH="1" flipV="1">
            <a:off x="4434213" y="1828513"/>
            <a:ext cx="8840" cy="3112801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5079246" y="1299514"/>
            <a:ext cx="8503" cy="2747855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642662" y="1834899"/>
            <a:ext cx="236975" cy="4037774"/>
            <a:chOff x="3914735" y="1834899"/>
            <a:chExt cx="236975" cy="4037774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3914735" y="1841286"/>
              <a:ext cx="5079" cy="31286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4136334" y="1834899"/>
              <a:ext cx="15376" cy="40377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5287360" y="1293836"/>
            <a:ext cx="198311" cy="4184902"/>
            <a:chOff x="6013179" y="1446236"/>
            <a:chExt cx="198311" cy="4184902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6013179" y="1460286"/>
              <a:ext cx="7843" cy="27379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191597" y="1446236"/>
              <a:ext cx="19893" cy="4184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/>
          <p:cNvCxnSpPr/>
          <p:nvPr/>
        </p:nvCxnSpPr>
        <p:spPr>
          <a:xfrm>
            <a:off x="4219991" y="2209173"/>
            <a:ext cx="14613" cy="3835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010336" y="2209173"/>
            <a:ext cx="10046" cy="32649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548028" y="3300361"/>
            <a:ext cx="395996" cy="0"/>
          </a:xfrm>
          <a:prstGeom prst="straightConnector1">
            <a:avLst/>
          </a:prstGeom>
          <a:ln w="19050" cmpd="sng">
            <a:headEnd type="arrow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579140" y="3810000"/>
            <a:ext cx="2043412" cy="277685"/>
          </a:xfrm>
          <a:prstGeom prst="roundRect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58683" y="309868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172200" y="5325094"/>
            <a:ext cx="3050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</a:rPr>
              <a:t>How to cover all the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Sweep?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10+ lasers?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23160" y="3499100"/>
            <a:ext cx="484002" cy="2721499"/>
            <a:chOff x="2439503" y="3499100"/>
            <a:chExt cx="484002" cy="2721499"/>
          </a:xfrm>
        </p:grpSpPr>
        <p:sp>
          <p:nvSpPr>
            <p:cNvPr id="79" name="TextBox 78"/>
            <p:cNvSpPr txBox="1"/>
            <p:nvPr/>
          </p:nvSpPr>
          <p:spPr>
            <a:xfrm>
              <a:off x="2439503" y="3499100"/>
              <a:ext cx="484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3399"/>
                  </a:solidFill>
                  <a:latin typeface="Arial"/>
                  <a:cs typeface="Arial"/>
                </a:rPr>
                <a:t>P</a:t>
              </a:r>
              <a:endParaRPr lang="en-US" i="1" dirty="0">
                <a:solidFill>
                  <a:srgbClr val="003399"/>
                </a:solidFill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84885" y="5361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484885" y="57150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84835" y="5943600"/>
              <a:ext cx="274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4885" y="483576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484885" y="392418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23160" y="710928"/>
            <a:ext cx="484002" cy="1844162"/>
            <a:chOff x="2441755" y="710928"/>
            <a:chExt cx="484002" cy="1844162"/>
          </a:xfrm>
        </p:grpSpPr>
        <p:sp>
          <p:nvSpPr>
            <p:cNvPr id="87" name="TextBox 86"/>
            <p:cNvSpPr txBox="1"/>
            <p:nvPr/>
          </p:nvSpPr>
          <p:spPr>
            <a:xfrm>
              <a:off x="2463792" y="170137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64333" y="20574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464333" y="2278091"/>
              <a:ext cx="274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463792" y="118426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41755" y="710928"/>
              <a:ext cx="484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3399"/>
                  </a:solidFill>
                  <a:latin typeface="Arial"/>
                  <a:cs typeface="Arial"/>
                </a:rPr>
                <a:t>P’</a:t>
              </a:r>
              <a:endParaRPr lang="en-US" i="1" dirty="0">
                <a:solidFill>
                  <a:srgbClr val="003399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57400" y="1164500"/>
            <a:ext cx="321365" cy="5060625"/>
            <a:chOff x="1740426" y="1164500"/>
            <a:chExt cx="321365" cy="5060625"/>
          </a:xfrm>
        </p:grpSpPr>
        <p:sp>
          <p:nvSpPr>
            <p:cNvPr id="94" name="Rectangle 93"/>
            <p:cNvSpPr/>
            <p:nvPr/>
          </p:nvSpPr>
          <p:spPr>
            <a:xfrm>
              <a:off x="1777739" y="59173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777739" y="5688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777739" y="53261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777739" y="48160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777739" y="38862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740426" y="2259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740426" y="20311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740426" y="16746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740426" y="11645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2068157" y="697468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118230" y="3499100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2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5735644" y="4197036"/>
            <a:ext cx="894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735644" y="4425636"/>
            <a:ext cx="894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637611" y="434943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37611" y="404165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5735644" y="4349435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735644" y="3892235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6637611" y="373983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637611" y="419703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657669" y="4651094"/>
                <a:ext cx="13112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669" y="4651094"/>
                <a:ext cx="1311256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3721" r="-6512"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6616863" y="3364468"/>
            <a:ext cx="29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N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3185160" y="5867399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3185160" y="6052508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3185160" y="5486399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185160" y="4952999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311859" y="1518046"/>
                <a:ext cx="13645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9" y="1518046"/>
                <a:ext cx="1364541" cy="307777"/>
              </a:xfrm>
              <a:prstGeom prst="rect">
                <a:avLst/>
              </a:prstGeom>
              <a:blipFill rotWithShape="0">
                <a:blip r:embed="rId4"/>
                <a:stretch>
                  <a:fillRect l="-3571" r="-5804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311859" y="4645223"/>
                <a:ext cx="13112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9" y="4645223"/>
                <a:ext cx="1311256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3721" r="-651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/>
          <p:cNvSpPr txBox="1"/>
          <p:nvPr/>
        </p:nvSpPr>
        <p:spPr>
          <a:xfrm>
            <a:off x="1770610" y="3499100"/>
            <a:ext cx="3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</a:t>
            </a:r>
            <a:endParaRPr lang="en-US" dirty="0" smtClean="0">
              <a:solidFill>
                <a:srgbClr val="003399"/>
              </a:solidFill>
              <a:latin typeface="Arial"/>
              <a:cs typeface="Arial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3185160" y="4048926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147847" y="2215899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3147847" y="2401008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147847" y="1834899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3147847" y="1301499"/>
            <a:ext cx="13716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1740426" y="1164500"/>
            <a:ext cx="321365" cy="5060625"/>
            <a:chOff x="1740426" y="1164500"/>
            <a:chExt cx="321365" cy="5060625"/>
          </a:xfrm>
        </p:grpSpPr>
        <p:sp>
          <p:nvSpPr>
            <p:cNvPr id="94" name="Rectangle 93"/>
            <p:cNvSpPr/>
            <p:nvPr/>
          </p:nvSpPr>
          <p:spPr>
            <a:xfrm>
              <a:off x="1777739" y="59173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777739" y="5688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777739" y="53261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777739" y="48160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777739" y="38862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740426" y="2259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740426" y="20311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740426" y="16746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740426" y="11645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cxnSp>
        <p:nvCxnSpPr>
          <p:cNvPr id="113" name="Straight Arrow Connector 112"/>
          <p:cNvCxnSpPr/>
          <p:nvPr/>
        </p:nvCxnSpPr>
        <p:spPr>
          <a:xfrm flipH="1" flipV="1">
            <a:off x="3657600" y="1299514"/>
            <a:ext cx="8503" cy="2747855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3865714" y="1307886"/>
            <a:ext cx="7843" cy="2737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4044132" y="1293836"/>
            <a:ext cx="19893" cy="4184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/>
          <p:cNvGrpSpPr/>
          <p:nvPr/>
        </p:nvGrpSpPr>
        <p:grpSpPr>
          <a:xfrm>
            <a:off x="2423160" y="3499100"/>
            <a:ext cx="484002" cy="2721499"/>
            <a:chOff x="2439503" y="3499100"/>
            <a:chExt cx="484002" cy="2721499"/>
          </a:xfrm>
        </p:grpSpPr>
        <p:sp>
          <p:nvSpPr>
            <p:cNvPr id="123" name="TextBox 122"/>
            <p:cNvSpPr txBox="1"/>
            <p:nvPr/>
          </p:nvSpPr>
          <p:spPr>
            <a:xfrm>
              <a:off x="2439503" y="3499100"/>
              <a:ext cx="484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3399"/>
                  </a:solidFill>
                  <a:latin typeface="Arial"/>
                  <a:cs typeface="Arial"/>
                </a:rPr>
                <a:t>P</a:t>
              </a:r>
              <a:endParaRPr lang="en-US" i="1" dirty="0">
                <a:solidFill>
                  <a:srgbClr val="003399"/>
                </a:solidFill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4885" y="5361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484885" y="57150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484835" y="5943600"/>
              <a:ext cx="274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484885" y="483576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4885" y="392418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057400" y="1164500"/>
            <a:ext cx="321365" cy="5060625"/>
            <a:chOff x="1740426" y="1164500"/>
            <a:chExt cx="321365" cy="5060625"/>
          </a:xfrm>
        </p:grpSpPr>
        <p:sp>
          <p:nvSpPr>
            <p:cNvPr id="130" name="Rectangle 129"/>
            <p:cNvSpPr/>
            <p:nvPr/>
          </p:nvSpPr>
          <p:spPr>
            <a:xfrm>
              <a:off x="1777739" y="59173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777739" y="5688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777739" y="53261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777739" y="48160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777739" y="38862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740426" y="22597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740426" y="2031148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740426" y="1674625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740426" y="11645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2118230" y="3499100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2423160" y="710928"/>
            <a:ext cx="484002" cy="1844162"/>
            <a:chOff x="2441755" y="710928"/>
            <a:chExt cx="484002" cy="1844162"/>
          </a:xfrm>
        </p:grpSpPr>
        <p:sp>
          <p:nvSpPr>
            <p:cNvPr id="141" name="TextBox 140"/>
            <p:cNvSpPr txBox="1"/>
            <p:nvPr/>
          </p:nvSpPr>
          <p:spPr>
            <a:xfrm>
              <a:off x="2463792" y="170137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464333" y="20574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464333" y="2278091"/>
              <a:ext cx="274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463792" y="118426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441755" y="710928"/>
              <a:ext cx="484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3399"/>
                  </a:solidFill>
                  <a:latin typeface="Arial"/>
                  <a:cs typeface="Arial"/>
                </a:rPr>
                <a:t>P’</a:t>
              </a:r>
              <a:endParaRPr lang="en-US" i="1" dirty="0">
                <a:solidFill>
                  <a:srgbClr val="00339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1733296" y="685800"/>
            <a:ext cx="50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2068157" y="697468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7605919" y="2675710"/>
            <a:ext cx="894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7605919" y="2904310"/>
            <a:ext cx="894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Rectangle 152"/>
          <p:cNvSpPr/>
          <p:nvPr/>
        </p:nvSpPr>
        <p:spPr>
          <a:xfrm>
            <a:off x="8507886" y="282810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8507886" y="252033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cxnSp>
        <p:nvCxnSpPr>
          <p:cNvPr id="156" name="Straight Connector 155"/>
          <p:cNvCxnSpPr/>
          <p:nvPr/>
        </p:nvCxnSpPr>
        <p:spPr>
          <a:xfrm>
            <a:off x="7605919" y="2828109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7605919" y="2370909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8507886" y="221850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3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8507886" y="267570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/>
              <p:cNvSpPr txBox="1"/>
              <p:nvPr/>
            </p:nvSpPr>
            <p:spPr>
              <a:xfrm>
                <a:off x="7527944" y="3129768"/>
                <a:ext cx="13112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60" name="TextBox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944" y="3129768"/>
                <a:ext cx="1311256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4186" r="-651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TextBox 160"/>
          <p:cNvSpPr txBox="1"/>
          <p:nvPr/>
        </p:nvSpPr>
        <p:spPr>
          <a:xfrm>
            <a:off x="8487138" y="1905000"/>
            <a:ext cx="29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N</a:t>
            </a:r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4223311" y="1293836"/>
            <a:ext cx="2017615" cy="287049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4416541" y="1293836"/>
            <a:ext cx="3726016" cy="1376971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69736" y="5275183"/>
            <a:ext cx="28408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</a:t>
            </a:r>
            <a:r>
              <a:rPr lang="en-US" sz="2800" dirty="0" smtClean="0">
                <a:solidFill>
                  <a:schemeClr val="bg1"/>
                </a:solidFill>
              </a:rPr>
              <a:t>iatomic </a:t>
            </a:r>
            <a:r>
              <a:rPr lang="en-US" sz="2800" dirty="0">
                <a:solidFill>
                  <a:schemeClr val="bg1"/>
                </a:solidFill>
              </a:rPr>
              <a:t>molecule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dīə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ˈ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tämik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mälə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ˌkyo͞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ol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  <p:pic>
        <p:nvPicPr>
          <p:cNvPr id="1026" name="Picture 2" descr="Arthur Leonard Schawl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689" y="3811745"/>
            <a:ext cx="1041735" cy="1473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69736" y="6019800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a molecule with one atom too many</a:t>
            </a:r>
          </a:p>
          <a:p>
            <a:pPr lvl="0"/>
            <a:r>
              <a:rPr lang="en-US" dirty="0">
                <a:solidFill>
                  <a:srgbClr val="5540D4">
                    <a:lumMod val="50000"/>
                  </a:srgbClr>
                </a:solidFill>
              </a:rPr>
              <a:t>- Arthur Schawlow, ca. 1950</a:t>
            </a:r>
          </a:p>
        </p:txBody>
      </p:sp>
      <p:sp>
        <p:nvSpPr>
          <p:cNvPr id="90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534400" cy="487362"/>
          </a:xfrm>
        </p:spPr>
        <p:txBody>
          <a:bodyPr>
            <a:noAutofit/>
          </a:bodyPr>
          <a:lstStyle/>
          <a:p>
            <a:r>
              <a:rPr lang="en-US" dirty="0" smtClean="0"/>
              <a:t>Problem #2: Vibrational Excitation</a:t>
            </a:r>
            <a:endParaRPr lang="en-US" baseline="300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248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61" grpId="0"/>
      <p:bldP spid="62" grpId="0"/>
      <p:bldP spid="63" grpId="0"/>
      <p:bldP spid="70" grpId="0"/>
      <p:bldP spid="153" grpId="0"/>
      <p:bldP spid="154" grpId="0"/>
      <p:bldP spid="158" grpId="0"/>
      <p:bldP spid="159" grpId="0"/>
      <p:bldP spid="160" grpId="0"/>
      <p:bldP spid="161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#2: Use Special Molecules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15854" y="4850040"/>
            <a:ext cx="1143000" cy="390636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Mongolian Baiti" pitchFamily="66" charset="0"/>
              </a:rPr>
              <a:t>Favorites</a:t>
            </a:r>
            <a:r>
              <a:rPr lang="en-US" sz="2000" dirty="0" smtClean="0">
                <a:latin typeface="Mongolian Baiti" pitchFamily="66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86399" y="4840404"/>
            <a:ext cx="2209801" cy="390636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Mongolian Baiti" pitchFamily="66" charset="0"/>
              </a:rPr>
              <a:t>Other Candidates</a:t>
            </a:r>
            <a:endParaRPr lang="en-US" sz="2000" dirty="0" smtClean="0">
              <a:latin typeface="Mongolian Baiti" pitchFamily="66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830641"/>
              </p:ext>
            </p:extLst>
          </p:nvPr>
        </p:nvGraphicFramePr>
        <p:xfrm>
          <a:off x="4876800" y="5154840"/>
          <a:ext cx="4495800" cy="155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590800"/>
              </a:tblGrid>
              <a:tr h="310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CrF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5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P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5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endParaRPr lang="en-US" sz="1800" b="0" dirty="0" smtClean="0">
                        <a:latin typeface="Mongolian Baiti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ScH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P</a:t>
                      </a:r>
                      <a:endParaRPr lang="en-US" b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CO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B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endParaRPr lang="en-US" b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VF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4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4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P</a:t>
                      </a:r>
                      <a:endParaRPr lang="en-US" b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TiO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D</a:t>
                      </a:r>
                      <a:endParaRPr lang="en-US" b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YH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endParaRPr lang="en-US" b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N</a:t>
                      </a:r>
                      <a:r>
                        <a:rPr lang="en-US" sz="1800" b="0" baseline="-25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B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u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-25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g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+</a:t>
                      </a:r>
                      <a:endParaRPr lang="en-US" b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accent3"/>
                          </a:solidFill>
                        </a:rPr>
                        <a:t> …</a:t>
                      </a:r>
                      <a:endParaRPr lang="en-US" b="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801065"/>
              </p:ext>
            </p:extLst>
          </p:nvPr>
        </p:nvGraphicFramePr>
        <p:xfrm>
          <a:off x="901454" y="5164476"/>
          <a:ext cx="3518146" cy="115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146"/>
              </a:tblGrid>
              <a:tr h="310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AlH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P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: 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F</a:t>
                      </a:r>
                      <a:r>
                        <a:rPr lang="en-US" sz="1800" b="0" i="1" baseline="-25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= 0.970</a:t>
                      </a:r>
                      <a:endParaRPr lang="en-US" sz="1800" b="0" i="0" dirty="0" smtClean="0">
                        <a:latin typeface="Mongolian Baiti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BH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A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P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:  </a:t>
                      </a:r>
                      <a:r>
                        <a:rPr lang="en-US" sz="800" b="0" baseline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F</a:t>
                      </a:r>
                      <a:r>
                        <a:rPr lang="en-US" sz="1800" b="0" i="1" baseline="-25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= 0.986</a:t>
                      </a:r>
                      <a:endParaRPr lang="en-US" sz="1800" b="0" i="0" dirty="0" smtClean="0">
                        <a:latin typeface="Mongolian Baiti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800" b="0" dirty="0" err="1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SiO</a:t>
                      </a:r>
                      <a:r>
                        <a:rPr lang="en-US" sz="1800" b="0" baseline="30000" dirty="0" smtClean="0">
                          <a:solidFill>
                            <a:schemeClr val="accent3"/>
                          </a:solidFill>
                          <a:latin typeface="Mongolian Baiti" pitchFamily="66" charset="0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B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 – X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Mongolian Baiti" pitchFamily="66" charset="0"/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800" b="0" baseline="3000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+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:  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F</a:t>
                      </a:r>
                      <a:r>
                        <a:rPr lang="en-US" sz="1800" b="0" i="1" baseline="-25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00</a:t>
                      </a:r>
                      <a:r>
                        <a:rPr lang="en-US" sz="1800" b="0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= 0.994</a:t>
                      </a:r>
                      <a:endParaRPr lang="en-US" sz="1800" b="0" i="0" dirty="0" smtClean="0">
                        <a:latin typeface="Mongolian Baiti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33600" y="621268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…those with diagonal Franck-Condon factors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1768495"/>
            <a:ext cx="244881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Neutrals</a:t>
            </a:r>
          </a:p>
          <a:p>
            <a:r>
              <a:rPr lang="en-US" sz="1200" dirty="0" smtClean="0">
                <a:solidFill>
                  <a:srgbClr val="990033"/>
                </a:solidFill>
              </a:rPr>
              <a:t>Di Rosa, </a:t>
            </a:r>
            <a:r>
              <a:rPr lang="en-US" sz="1200" i="1" dirty="0" smtClean="0">
                <a:solidFill>
                  <a:srgbClr val="990033"/>
                </a:solidFill>
              </a:rPr>
              <a:t>Eur. Phys. J. D</a:t>
            </a:r>
            <a:r>
              <a:rPr lang="en-US" sz="1200" dirty="0" smtClean="0">
                <a:solidFill>
                  <a:srgbClr val="990033"/>
                </a:solidFill>
              </a:rPr>
              <a:t> (2004)</a:t>
            </a:r>
          </a:p>
          <a:p>
            <a:r>
              <a:rPr lang="en-US" sz="1200" dirty="0">
                <a:solidFill>
                  <a:srgbClr val="990033"/>
                </a:solidFill>
              </a:rPr>
              <a:t>a</a:t>
            </a:r>
            <a:r>
              <a:rPr lang="en-US" sz="1200" dirty="0" smtClean="0">
                <a:solidFill>
                  <a:srgbClr val="990033"/>
                </a:solidFill>
              </a:rPr>
              <a:t>nd others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Ions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rgbClr val="990033"/>
                </a:solidFill>
              </a:rPr>
              <a:t>Nguyen, et al., </a:t>
            </a:r>
            <a:r>
              <a:rPr lang="en-US" sz="1200" i="1" dirty="0" smtClean="0">
                <a:solidFill>
                  <a:srgbClr val="990033"/>
                </a:solidFill>
              </a:rPr>
              <a:t>New J. Phys.  </a:t>
            </a:r>
            <a:r>
              <a:rPr lang="en-US" sz="1200" dirty="0" smtClean="0">
                <a:solidFill>
                  <a:srgbClr val="990033"/>
                </a:solidFill>
              </a:rPr>
              <a:t>(2011)</a:t>
            </a:r>
          </a:p>
          <a:p>
            <a:r>
              <a:rPr lang="en-US" sz="1200" dirty="0" smtClean="0">
                <a:solidFill>
                  <a:srgbClr val="990033"/>
                </a:solidFill>
              </a:rPr>
              <a:t>Nguyen, et al., </a:t>
            </a:r>
            <a:r>
              <a:rPr lang="en-US" sz="1200" i="1" dirty="0" smtClean="0">
                <a:solidFill>
                  <a:srgbClr val="990033"/>
                </a:solidFill>
              </a:rPr>
              <a:t>Phys. Rev. A </a:t>
            </a:r>
            <a:r>
              <a:rPr lang="en-US" sz="1200" dirty="0" smtClean="0">
                <a:solidFill>
                  <a:srgbClr val="990033"/>
                </a:solidFill>
              </a:rPr>
              <a:t>(2011)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33" y="1066800"/>
            <a:ext cx="3653167" cy="3653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008914" y="1371600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AlH</a:t>
            </a:r>
            <a:r>
              <a:rPr lang="en-US" sz="2400" baseline="300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18" name="Oval 17"/>
          <p:cNvSpPr/>
          <p:nvPr/>
        </p:nvSpPr>
        <p:spPr>
          <a:xfrm>
            <a:off x="2667000" y="5138928"/>
            <a:ext cx="1371600" cy="4379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931044" y="4159218"/>
            <a:ext cx="3124200" cy="1073661"/>
          </a:xfrm>
          <a:prstGeom prst="straightConnector1">
            <a:avLst/>
          </a:prstGeom>
          <a:ln w="317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05600" y="3606225"/>
            <a:ext cx="2326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~30 cycles before vibrational excitation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95400" y="6248400"/>
                <a:ext cx="3276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[</a:t>
                </a:r>
                <a:r>
                  <a:rPr lang="en-US" sz="1200" dirty="0" err="1" smtClean="0">
                    <a:solidFill>
                      <a:schemeClr val="bg1"/>
                    </a:solidFill>
                  </a:rPr>
                  <a:t>SiO</a:t>
                </a:r>
                <a:r>
                  <a:rPr lang="en-US" sz="1200" baseline="30000" dirty="0" smtClean="0">
                    <a:solidFill>
                      <a:schemeClr val="bg1"/>
                    </a:solidFill>
                  </a:rPr>
                  <a:t>+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also proposed by Campbell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endParaRPr lang="en-US" sz="1200" dirty="0" smtClean="0">
                  <a:solidFill>
                    <a:schemeClr val="bg1"/>
                  </a:solidFill>
                </a:endParaRPr>
              </a:p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 smtClean="0">
                    <a:solidFill>
                      <a:schemeClr val="bg1"/>
                    </a:solidFill>
                  </a:rPr>
                  <a:t>Matsukevich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200" i="1" dirty="0" smtClean="0">
                    <a:solidFill>
                      <a:srgbClr val="990033"/>
                    </a:solidFill>
                  </a:rPr>
                  <a:t>New J. Phys. </a:t>
                </a:r>
                <a:r>
                  <a:rPr lang="en-US" sz="1200" dirty="0" smtClean="0">
                    <a:solidFill>
                      <a:srgbClr val="990033"/>
                    </a:solidFill>
                  </a:rPr>
                  <a:t>(2012)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]</a:t>
                </a:r>
                <a:endParaRPr lang="en-US" sz="1200" dirty="0" smtClean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248400"/>
                <a:ext cx="327660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86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9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5000" y="4478485"/>
            <a:ext cx="6215516" cy="2421961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 </a:t>
            </a:r>
            <a:r>
              <a:rPr lang="en-US" dirty="0"/>
              <a:t>U</a:t>
            </a:r>
            <a:r>
              <a:rPr lang="en-US" dirty="0" smtClean="0"/>
              <a:t>sed for</a:t>
            </a:r>
            <a:r>
              <a:rPr lang="en-US" dirty="0" smtClean="0">
                <a:latin typeface="+mn-lt"/>
              </a:rPr>
              <a:t> vibrational cooling of Cs</a:t>
            </a:r>
            <a:r>
              <a:rPr lang="en-US" baseline="-25000" dirty="0" smtClean="0">
                <a:latin typeface="+mn-lt"/>
              </a:rPr>
              <a:t>2</a:t>
            </a:r>
            <a:endParaRPr lang="en-US" dirty="0" smtClean="0">
              <a:latin typeface="+mn-lt"/>
            </a:endParaRP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Viteau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, et. al.,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Science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(2008) 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dirty="0" smtClean="0"/>
              <a:t>Proposed for rotational cooling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en-US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C00000"/>
                </a:solidFill>
              </a:rPr>
              <a:t>AlH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SiO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, BH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BaF</a:t>
            </a:r>
            <a:endParaRPr lang="en-US" baseline="30000" dirty="0">
              <a:solidFill>
                <a:srgbClr val="0070C0"/>
              </a:solidFill>
            </a:endParaRP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Sofikitis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, et. al.,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J. Phys.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2009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Lien et. al., </a:t>
            </a:r>
            <a:r>
              <a:rPr lang="en-US" sz="1400" i="1" dirty="0" smtClean="0">
                <a:solidFill>
                  <a:srgbClr val="C00000"/>
                </a:solidFill>
              </a:rPr>
              <a:t>New J. Phys. </a:t>
            </a:r>
            <a:r>
              <a:rPr lang="en-US" sz="1400" dirty="0" smtClean="0">
                <a:solidFill>
                  <a:srgbClr val="C00000"/>
                </a:solidFill>
              </a:rPr>
              <a:t>(2011)</a:t>
            </a: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Nguyen et. al., </a:t>
            </a:r>
            <a:r>
              <a:rPr lang="en-US" sz="1400" i="1" dirty="0" smtClean="0">
                <a:solidFill>
                  <a:srgbClr val="C00000"/>
                </a:solidFill>
              </a:rPr>
              <a:t>Phys. Rev. A</a:t>
            </a:r>
            <a:r>
              <a:rPr lang="en-US" sz="1400" dirty="0" smtClean="0">
                <a:solidFill>
                  <a:srgbClr val="C00000"/>
                </a:solidFill>
              </a:rPr>
              <a:t> (2011)</a:t>
            </a: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Nguyen et. al., </a:t>
            </a:r>
            <a:r>
              <a:rPr lang="en-US" sz="1400" i="1" dirty="0" smtClean="0">
                <a:solidFill>
                  <a:srgbClr val="C00000"/>
                </a:solidFill>
              </a:rPr>
              <a:t>New J. Phys. </a:t>
            </a:r>
            <a:r>
              <a:rPr lang="en-US" sz="1400" dirty="0" smtClean="0">
                <a:solidFill>
                  <a:srgbClr val="C00000"/>
                </a:solidFill>
              </a:rPr>
              <a:t>(2011)</a:t>
            </a: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070C0"/>
                </a:solidFill>
              </a:rPr>
              <a:t>Comparat</a:t>
            </a:r>
            <a:r>
              <a:rPr lang="en-US" sz="1400" dirty="0" smtClean="0">
                <a:solidFill>
                  <a:srgbClr val="0070C0"/>
                </a:solidFill>
              </a:rPr>
              <a:t>, </a:t>
            </a:r>
            <a:r>
              <a:rPr lang="en-US" sz="1400" dirty="0" err="1" smtClean="0">
                <a:solidFill>
                  <a:srgbClr val="0070C0"/>
                </a:solidFill>
              </a:rPr>
              <a:t>Demille</a:t>
            </a:r>
            <a:r>
              <a:rPr lang="en-US" sz="1400" dirty="0" smtClean="0">
                <a:solidFill>
                  <a:srgbClr val="0070C0"/>
                </a:solidFill>
              </a:rPr>
              <a:t>, DAMOP 2014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First demonstration, including parity cooling</a:t>
            </a:r>
          </a:p>
          <a:p>
            <a:pPr marL="457200" lvl="2" indent="-18288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Lien et. al., </a:t>
            </a:r>
            <a:r>
              <a:rPr lang="en-US" sz="1400" i="1" dirty="0" smtClean="0">
                <a:solidFill>
                  <a:srgbClr val="C00000"/>
                </a:solidFill>
              </a:rPr>
              <a:t>Nature </a:t>
            </a:r>
            <a:r>
              <a:rPr lang="en-US" sz="1400" i="1" dirty="0" err="1" smtClean="0">
                <a:solidFill>
                  <a:srgbClr val="C00000"/>
                </a:solidFill>
              </a:rPr>
              <a:t>Commun</a:t>
            </a:r>
            <a:r>
              <a:rPr lang="en-US" sz="1400" i="1" dirty="0" smtClean="0">
                <a:solidFill>
                  <a:srgbClr val="C00000"/>
                </a:solidFill>
              </a:rPr>
              <a:t>. </a:t>
            </a:r>
            <a:r>
              <a:rPr lang="en-US" sz="1400" dirty="0" smtClean="0">
                <a:solidFill>
                  <a:srgbClr val="C00000"/>
                </a:solidFill>
              </a:rPr>
              <a:t>(2014)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t="17778" r="552" b="16666"/>
          <a:stretch/>
        </p:blipFill>
        <p:spPr>
          <a:xfrm>
            <a:off x="1295400" y="1267997"/>
            <a:ext cx="6291716" cy="320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458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D279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2D279D"/>
                </a:solidFill>
                <a:effectLst/>
                <a:uLnTx/>
                <a:uFillTx/>
                <a:latin typeface="Chaparral Pro"/>
                <a:ea typeface="+mj-ea"/>
                <a:cs typeface="+mj-cs"/>
              </a:rPr>
              <a:t>Solution #1: Broadband Laser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D279D"/>
              </a:solidFill>
              <a:effectLst/>
              <a:uLnTx/>
              <a:uFillTx/>
              <a:latin typeface="Chaparral Pro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11314"/>
            <a:ext cx="701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Broad-spectrum light generally heats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However, pulse-shaping techniques allow tailoring of spectrum</a:t>
            </a:r>
          </a:p>
        </p:txBody>
      </p:sp>
    </p:spTree>
    <p:extLst>
      <p:ext uri="{BB962C8B-B14F-4D97-AF65-F5344CB8AC3E}">
        <p14:creationId xmlns:p14="http://schemas.microsoft.com/office/powerpoint/2010/main" val="36364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3420237" y="5867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420237" y="60820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46277" y="1752600"/>
                <a:ext cx="13116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000" b="0" i="0" dirty="0" smtClean="0">
                    <a:solidFill>
                      <a:schemeClr val="accent5"/>
                    </a:solidFill>
                    <a:latin typeface="+mj-lt"/>
                    <a:sym typeface="Symbol" panose="05050102010706020507" pitchFamily="18" charset="2"/>
                  </a:rPr>
                  <a:t>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20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′=0)</m:t>
                    </m:r>
                  </m:oMath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77" y="1752600"/>
                <a:ext cx="1311641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6977" t="-28000" r="-8837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78625" y="4492823"/>
                <a:ext cx="13112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25" y="4492823"/>
                <a:ext cx="1311256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4186" r="-651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2207485" y="3499100"/>
            <a:ext cx="3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</a:t>
            </a:r>
            <a:endParaRPr lang="en-US" dirty="0" smtClean="0">
              <a:solidFill>
                <a:srgbClr val="003399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420237" y="4048926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3420237" y="2215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420237" y="240100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420237" y="1834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420237" y="13014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157275" y="696476"/>
            <a:ext cx="6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214614" y="59406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4614" y="57120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14614" y="53261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214614" y="48160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14614" y="38862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177301" y="232122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177301" y="205652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77301" y="16746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177301" y="11645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48473" y="3499100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P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94038" y="5967459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0035" y="710928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P’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505032" y="697468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555105" y="3499100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116831" y="122238"/>
            <a:ext cx="9005993" cy="487362"/>
          </a:xfrm>
        </p:spPr>
        <p:txBody>
          <a:bodyPr>
            <a:noAutofit/>
          </a:bodyPr>
          <a:lstStyle/>
          <a:p>
            <a:r>
              <a:rPr lang="en-US" sz="3200" dirty="0"/>
              <a:t>Broadband Cooling </a:t>
            </a:r>
            <a:r>
              <a:rPr lang="en-US" sz="3200" dirty="0" smtClean="0"/>
              <a:t>for </a:t>
            </a:r>
            <a:r>
              <a:rPr lang="en-US" sz="3200" baseline="30000" dirty="0" smtClean="0"/>
              <a:t>1</a:t>
            </a:r>
            <a:r>
              <a:rPr lang="en-US" sz="3200" dirty="0" smtClean="0">
                <a:latin typeface="Symbol" panose="05050102010706020507" pitchFamily="18" charset="2"/>
              </a:rPr>
              <a:t>S - </a:t>
            </a:r>
            <a:r>
              <a:rPr lang="en-US" sz="3200" baseline="30000" dirty="0"/>
              <a:t>1</a:t>
            </a:r>
            <a:r>
              <a:rPr lang="en-US" sz="3200" dirty="0" smtClean="0">
                <a:latin typeface="Symbol" panose="05050102010706020507" pitchFamily="18" charset="2"/>
              </a:rPr>
              <a:t>S</a:t>
            </a:r>
            <a:endParaRPr lang="en-US" sz="3200" baseline="30000" dirty="0">
              <a:latin typeface="Symbol" panose="05050102010706020507" pitchFamily="18" charset="2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3420237" y="55522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3420237" y="50188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469073" y="2205156"/>
            <a:ext cx="13656" cy="3328080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1972437" y="5698122"/>
            <a:ext cx="4504563" cy="550278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/>
          <p:cNvCxnSpPr/>
          <p:nvPr/>
        </p:nvCxnSpPr>
        <p:spPr>
          <a:xfrm flipH="1" flipV="1">
            <a:off x="5882745" y="1308948"/>
            <a:ext cx="11028" cy="2717636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 flipV="1">
            <a:off x="5176902" y="1848058"/>
            <a:ext cx="12816" cy="315816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848473" y="3581400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 flipH="1" flipV="1">
            <a:off x="3773313" y="2404665"/>
            <a:ext cx="14138" cy="344557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2941831" y="339086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2894038" y="572616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2894038" y="481767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2894038" y="5363187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94038" y="3915616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99222" y="3160027"/>
            <a:ext cx="180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Drive P-branch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531338" y="304676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x</a:t>
            </a:r>
            <a:endParaRPr lang="en-US" sz="4400" dirty="0" smtClean="0">
              <a:solidFill>
                <a:srgbClr val="C00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541113" y="232503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541113" y="206034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541113" y="167843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541113" y="116831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70785" y="59406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570785" y="57120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70785" y="53261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570785" y="48160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570785" y="38862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942919" y="2313831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942919" y="207253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942919" y="116405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942919" y="1709559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154639" y="6324600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/>
                </a:solidFill>
              </a:rPr>
              <a:t>This protocol preserves parity</a:t>
            </a:r>
          </a:p>
        </p:txBody>
      </p:sp>
    </p:spTree>
    <p:extLst>
      <p:ext uri="{BB962C8B-B14F-4D97-AF65-F5344CB8AC3E}">
        <p14:creationId xmlns:p14="http://schemas.microsoft.com/office/powerpoint/2010/main" val="42768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80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3420237" y="5867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420237" y="60820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0237" y="5486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420237" y="49529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46277" y="1752600"/>
                <a:ext cx="14261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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77" y="1752600"/>
                <a:ext cx="1426160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3846" t="-2000" r="-5556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78625" y="4492823"/>
                <a:ext cx="13167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25" y="4492823"/>
                <a:ext cx="1316771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4167" r="-6481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2207485" y="3499100"/>
            <a:ext cx="3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</a:t>
            </a:r>
            <a:endParaRPr lang="en-US" dirty="0" smtClean="0">
              <a:solidFill>
                <a:srgbClr val="003399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3420237" y="4048926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3420237" y="2215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420237" y="240100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3420237" y="1834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420237" y="13014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055363" y="685800"/>
            <a:ext cx="6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(N’)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214614" y="59406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4614" y="57120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14614" y="53261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214614" y="48160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14614" y="38862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177301" y="232122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177301" y="205652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77301" y="16746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177301" y="11645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48473" y="3499100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P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894038" y="5967459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860035" y="710928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P’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505032" y="697468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555105" y="3499100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116831" y="122238"/>
            <a:ext cx="9005993" cy="487362"/>
          </a:xfrm>
        </p:spPr>
        <p:txBody>
          <a:bodyPr>
            <a:noAutofit/>
          </a:bodyPr>
          <a:lstStyle/>
          <a:p>
            <a:r>
              <a:rPr lang="en-US" sz="3200" dirty="0"/>
              <a:t>Broadband Cooling </a:t>
            </a:r>
            <a:r>
              <a:rPr lang="en-US" sz="3200" dirty="0" smtClean="0"/>
              <a:t>for </a:t>
            </a:r>
            <a:r>
              <a:rPr lang="en-US" sz="3200" dirty="0" err="1" smtClean="0"/>
              <a:t>AlH</a:t>
            </a:r>
            <a:r>
              <a:rPr lang="en-US" sz="3200" baseline="30000" dirty="0" smtClean="0"/>
              <a:t>+</a:t>
            </a:r>
            <a:endParaRPr lang="en-US" sz="3200" baseline="30000" dirty="0">
              <a:latin typeface="Symbol" panose="05050102010706020507" pitchFamily="18" charset="2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3420237" y="59332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3420237" y="55522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3420237" y="50188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3420237" y="41148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3420237" y="22860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3420237" y="247110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3420237" y="19050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3420237" y="13716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469549" y="2298198"/>
            <a:ext cx="13179" cy="321201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1972437" y="5698122"/>
            <a:ext cx="4504563" cy="550278"/>
          </a:xfrm>
          <a:prstGeom prst="roundRect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Arrow Connector 114"/>
          <p:cNvCxnSpPr/>
          <p:nvPr/>
        </p:nvCxnSpPr>
        <p:spPr>
          <a:xfrm flipH="1" flipV="1">
            <a:off x="5884260" y="1385837"/>
            <a:ext cx="10918" cy="269054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 flipV="1">
            <a:off x="5177270" y="1919010"/>
            <a:ext cx="12448" cy="306743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848473" y="3581400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542967" y="5721397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1.5</a:t>
            </a:r>
          </a:p>
          <a:p>
            <a:r>
              <a:rPr lang="en-US" sz="800" dirty="0" smtClean="0">
                <a:latin typeface="Arial"/>
                <a:cs typeface="Arial"/>
              </a:rPr>
              <a:t>0.5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542967" y="5326033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2.5</a:t>
            </a:r>
          </a:p>
          <a:p>
            <a:r>
              <a:rPr lang="en-US" sz="800" dirty="0" smtClean="0">
                <a:latin typeface="Arial"/>
                <a:cs typeface="Arial"/>
              </a:rPr>
              <a:t>1.5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2542967" y="4800600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3.5</a:t>
            </a:r>
          </a:p>
          <a:p>
            <a:r>
              <a:rPr lang="en-US" sz="800" dirty="0" smtClean="0">
                <a:latin typeface="Arial"/>
                <a:cs typeface="Arial"/>
              </a:rPr>
              <a:t>2.5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2542967" y="3886200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4.5</a:t>
            </a:r>
          </a:p>
          <a:p>
            <a:r>
              <a:rPr lang="en-US" sz="800" dirty="0" smtClean="0">
                <a:latin typeface="Arial"/>
                <a:cs typeface="Arial"/>
              </a:rPr>
              <a:t>3.5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542967" y="5998930"/>
            <a:ext cx="3289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0.5</a:t>
            </a:r>
            <a:endParaRPr lang="en-US" sz="800" dirty="0">
              <a:latin typeface="Arial"/>
              <a:cs typeface="Arial"/>
            </a:endParaRPr>
          </a:p>
        </p:txBody>
      </p:sp>
      <p:cxnSp>
        <p:nvCxnSpPr>
          <p:cNvPr id="135" name="Straight Arrow Connector 134"/>
          <p:cNvCxnSpPr/>
          <p:nvPr/>
        </p:nvCxnSpPr>
        <p:spPr>
          <a:xfrm flipH="1" flipV="1">
            <a:off x="3760872" y="2455877"/>
            <a:ext cx="14138" cy="344557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>
          <a:xfrm>
            <a:off x="2475824" y="2328395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0.5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466450" y="2055148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1.5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466450" y="1673247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2.5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466450" y="1163122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3.5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2904679" y="2290180"/>
            <a:ext cx="274434" cy="359299"/>
            <a:chOff x="2456980" y="5715000"/>
            <a:chExt cx="274434" cy="359299"/>
          </a:xfrm>
        </p:grpSpPr>
        <p:sp>
          <p:nvSpPr>
            <p:cNvPr id="144" name="TextBox 143"/>
            <p:cNvSpPr txBox="1"/>
            <p:nvPr/>
          </p:nvSpPr>
          <p:spPr>
            <a:xfrm>
              <a:off x="2456980" y="57150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456980" y="57973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2941831" y="339086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 smtClean="0"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904679" y="2036048"/>
            <a:ext cx="274434" cy="367953"/>
            <a:chOff x="2523999" y="2313801"/>
            <a:chExt cx="274434" cy="367953"/>
          </a:xfrm>
        </p:grpSpPr>
        <p:sp>
          <p:nvSpPr>
            <p:cNvPr id="157" name="TextBox 156"/>
            <p:cNvSpPr txBox="1"/>
            <p:nvPr/>
          </p:nvSpPr>
          <p:spPr>
            <a:xfrm>
              <a:off x="2523999" y="240475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523999" y="2313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2904679" y="1622414"/>
            <a:ext cx="274434" cy="359299"/>
            <a:chOff x="2456980" y="5715000"/>
            <a:chExt cx="274434" cy="359299"/>
          </a:xfrm>
        </p:grpSpPr>
        <p:sp>
          <p:nvSpPr>
            <p:cNvPr id="160" name="TextBox 159"/>
            <p:cNvSpPr txBox="1"/>
            <p:nvPr/>
          </p:nvSpPr>
          <p:spPr>
            <a:xfrm>
              <a:off x="2456980" y="57150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456980" y="57973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2904679" y="1131428"/>
            <a:ext cx="274434" cy="367953"/>
            <a:chOff x="2523999" y="2313801"/>
            <a:chExt cx="274434" cy="367953"/>
          </a:xfrm>
        </p:grpSpPr>
        <p:sp>
          <p:nvSpPr>
            <p:cNvPr id="166" name="TextBox 165"/>
            <p:cNvSpPr txBox="1"/>
            <p:nvPr/>
          </p:nvSpPr>
          <p:spPr>
            <a:xfrm>
              <a:off x="2523999" y="240475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523999" y="2313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2894038" y="572616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2894038" y="481767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2894038" y="5363187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94038" y="3915616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28497" y="3160027"/>
            <a:ext cx="236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Drive P- and </a:t>
            </a:r>
            <a:r>
              <a:rPr lang="en-US" baseline="30000" dirty="0" smtClean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Q-branch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531338" y="304676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x</a:t>
            </a:r>
            <a:endParaRPr lang="en-US" sz="4400" dirty="0" smtClean="0">
              <a:solidFill>
                <a:srgbClr val="C00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80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99804" y="1066800"/>
            <a:ext cx="1920396" cy="4576397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endParaRPr lang="en-US" sz="800" dirty="0">
              <a:latin typeface="Mongolian Baiti" pitchFamily="66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ongolian Baiti" pitchFamily="66" charset="0"/>
              </a:rPr>
              <a:t>Grad Students</a:t>
            </a:r>
          </a:p>
          <a:p>
            <a:r>
              <a:rPr lang="en-US" dirty="0" smtClean="0">
                <a:latin typeface="Mongolian Baiti" pitchFamily="66" charset="0"/>
              </a:rPr>
              <a:t>Mark </a:t>
            </a:r>
            <a:r>
              <a:rPr lang="en-US" dirty="0" err="1" smtClean="0">
                <a:latin typeface="Mongolian Baiti" pitchFamily="66" charset="0"/>
              </a:rPr>
              <a:t>Kokish</a:t>
            </a:r>
            <a:endParaRPr lang="en-US" dirty="0" smtClean="0">
              <a:latin typeface="Mongolian Baiti" pitchFamily="66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Mongolian Baiti" pitchFamily="66" charset="0"/>
              </a:rPr>
              <a:t>Chien</a:t>
            </a:r>
            <a:r>
              <a:rPr lang="en-US" dirty="0" smtClean="0">
                <a:solidFill>
                  <a:schemeClr val="bg1"/>
                </a:solidFill>
                <a:latin typeface="Mongolian Baiti" pitchFamily="66" charset="0"/>
              </a:rPr>
              <a:t>-Yu </a:t>
            </a:r>
            <a:r>
              <a:rPr lang="en-US" dirty="0">
                <a:solidFill>
                  <a:schemeClr val="bg1"/>
                </a:solidFill>
                <a:latin typeface="Mongolian Baiti" pitchFamily="66" charset="0"/>
              </a:rPr>
              <a:t>Lien</a:t>
            </a:r>
          </a:p>
          <a:p>
            <a:r>
              <a:rPr lang="en-US" dirty="0">
                <a:latin typeface="Mongolian Baiti" pitchFamily="66" charset="0"/>
              </a:rPr>
              <a:t>Yen-Wei Lin</a:t>
            </a:r>
          </a:p>
          <a:p>
            <a:r>
              <a:rPr lang="en-US" dirty="0" smtClean="0">
                <a:solidFill>
                  <a:schemeClr val="bg1"/>
                </a:solidFill>
                <a:latin typeface="Mongolian Baiti" pitchFamily="66" charset="0"/>
              </a:rPr>
              <a:t>Chris </a:t>
            </a:r>
            <a:r>
              <a:rPr lang="en-US" dirty="0" err="1" smtClean="0">
                <a:solidFill>
                  <a:schemeClr val="bg1"/>
                </a:solidFill>
                <a:latin typeface="Mongolian Baiti" pitchFamily="66" charset="0"/>
              </a:rPr>
              <a:t>Seck</a:t>
            </a:r>
            <a:endParaRPr lang="en-US" dirty="0" smtClean="0">
              <a:solidFill>
                <a:schemeClr val="bg1"/>
              </a:solidFill>
              <a:latin typeface="Mongolian Baiti" pitchFamily="66" charset="0"/>
            </a:endParaRPr>
          </a:p>
          <a:p>
            <a:r>
              <a:rPr lang="en-US" dirty="0" smtClean="0">
                <a:latin typeface="Mongolian Baiti" pitchFamily="66" charset="0"/>
              </a:rPr>
              <a:t>Pat </a:t>
            </a:r>
            <a:r>
              <a:rPr lang="en-US" dirty="0" err="1" smtClean="0">
                <a:latin typeface="Mongolian Baiti" pitchFamily="66" charset="0"/>
              </a:rPr>
              <a:t>Stollenwerk</a:t>
            </a:r>
            <a:endParaRPr lang="en-US" dirty="0">
              <a:latin typeface="Mongolian Baiti" pitchFamily="66" charset="0"/>
            </a:endParaRPr>
          </a:p>
          <a:p>
            <a:r>
              <a:rPr lang="en-US" dirty="0" smtClean="0">
                <a:latin typeface="Mongolian Baiti" pitchFamily="66" charset="0"/>
              </a:rPr>
              <a:t>Ming-Feng </a:t>
            </a:r>
            <a:r>
              <a:rPr lang="en-US" dirty="0" err="1" smtClean="0">
                <a:latin typeface="Mongolian Baiti" pitchFamily="66" charset="0"/>
              </a:rPr>
              <a:t>Tu</a:t>
            </a:r>
            <a:endParaRPr lang="en-US" dirty="0">
              <a:latin typeface="Mongolian Baiti" pitchFamily="66" charset="0"/>
            </a:endParaRPr>
          </a:p>
          <a:p>
            <a:endParaRPr lang="en-US" sz="800" dirty="0">
              <a:latin typeface="Mongolian Baiti" pitchFamily="66" charset="0"/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Mongolian Baiti" pitchFamily="66" charset="0"/>
              </a:rPr>
              <a:t>Undergrad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Mongolian Baiti" pitchFamily="66" charset="0"/>
            </a:endParaRPr>
          </a:p>
          <a:p>
            <a:r>
              <a:rPr lang="en-US" dirty="0" err="1">
                <a:latin typeface="Mongolian Baiti" pitchFamily="66" charset="0"/>
              </a:rPr>
              <a:t>Xiaowen</a:t>
            </a:r>
            <a:r>
              <a:rPr lang="en-US" dirty="0">
                <a:latin typeface="Mongolian Baiti" pitchFamily="66" charset="0"/>
              </a:rPr>
              <a:t> </a:t>
            </a:r>
            <a:r>
              <a:rPr lang="en-US" dirty="0" smtClean="0">
                <a:latin typeface="Mongolian Baiti" pitchFamily="66" charset="0"/>
              </a:rPr>
              <a:t>Chen</a:t>
            </a:r>
          </a:p>
          <a:p>
            <a:endParaRPr lang="en-US" sz="800" dirty="0" smtClean="0">
              <a:latin typeface="Mongolian Baiti" pitchFamily="66" charset="0"/>
            </a:endParaRPr>
          </a:p>
          <a:p>
            <a:pPr lvl="0"/>
            <a:r>
              <a:rPr lang="en-US" dirty="0" smtClean="0">
                <a:solidFill>
                  <a:srgbClr val="10CF9B">
                    <a:lumMod val="50000"/>
                  </a:srgbClr>
                </a:solidFill>
                <a:latin typeface="Mongolian Baiti" pitchFamily="66" charset="0"/>
              </a:rPr>
              <a:t>Postdoc</a:t>
            </a:r>
            <a:endParaRPr lang="en-US" dirty="0">
              <a:solidFill>
                <a:srgbClr val="10CF9B">
                  <a:lumMod val="50000"/>
                </a:srgbClr>
              </a:solidFill>
              <a:latin typeface="Mongolian Baiti" pitchFamily="66" charset="0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Mongolian Baiti" pitchFamily="66" charset="0"/>
              </a:rPr>
              <a:t>Zeke Tung</a:t>
            </a:r>
            <a:endParaRPr lang="en-US" dirty="0">
              <a:solidFill>
                <a:srgbClr val="000000"/>
              </a:solidFill>
              <a:latin typeface="Mongolian Baiti" pitchFamily="66" charset="0"/>
            </a:endParaRPr>
          </a:p>
          <a:p>
            <a:endParaRPr lang="en-US" sz="800" dirty="0">
              <a:latin typeface="Mongolian Baiti" pitchFamily="66" charset="0"/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Mongolian Baiti" pitchFamily="66" charset="0"/>
              </a:rPr>
              <a:t>Research Prof.</a:t>
            </a:r>
          </a:p>
          <a:p>
            <a:r>
              <a:rPr lang="en-US" dirty="0" smtClean="0">
                <a:solidFill>
                  <a:schemeClr val="bg1"/>
                </a:solidFill>
                <a:latin typeface="Mongolian Baiti" pitchFamily="66" charset="0"/>
              </a:rPr>
              <a:t>Matt Dietrich</a:t>
            </a:r>
          </a:p>
          <a:p>
            <a:endParaRPr lang="en-US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6677448" cy="521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ack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6014920"/>
            <a:ext cx="1679287" cy="6193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5913120"/>
            <a:ext cx="830593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 descr="C:\Documents and Settings\Brian Odom\My Documents\Synced\Presentations\20091121 Midwest Cold Atoms\nsf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5867400"/>
            <a:ext cx="936467" cy="9144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913120"/>
            <a:ext cx="822960" cy="822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7"/>
          <a:stretch/>
        </p:blipFill>
        <p:spPr>
          <a:xfrm>
            <a:off x="228600" y="2603939"/>
            <a:ext cx="1003356" cy="1206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53" y="5913120"/>
            <a:ext cx="68224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610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Filtered Spectrum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19200" y="800926"/>
            <a:ext cx="6719098" cy="5295074"/>
            <a:chOff x="1219200" y="800926"/>
            <a:chExt cx="6719098" cy="52950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800926"/>
              <a:ext cx="6719098" cy="5295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800600" y="3987612"/>
                  <a:ext cx="51757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1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0" y="3987612"/>
                  <a:ext cx="517578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90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343400" y="4066401"/>
                  <a:ext cx="6068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4066401"/>
                  <a:ext cx="606833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/>
            <p:cNvCxnSpPr/>
            <p:nvPr/>
          </p:nvCxnSpPr>
          <p:spPr>
            <a:xfrm>
              <a:off x="4663937" y="4294133"/>
              <a:ext cx="694323" cy="3540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022720" y="4216951"/>
              <a:ext cx="452550" cy="4312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898011" y="4218801"/>
                  <a:ext cx="6068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3→</m:t>
                        </m:r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 smtClean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8011" y="4218801"/>
                  <a:ext cx="606833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4278881" y="4461662"/>
              <a:ext cx="978919" cy="1865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438400" y="6260068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(Cutoff is actually sharper than plotted here)</a:t>
            </a:r>
          </a:p>
        </p:txBody>
      </p:sp>
    </p:spTree>
    <p:extLst>
      <p:ext uri="{BB962C8B-B14F-4D97-AF65-F5344CB8AC3E}">
        <p14:creationId xmlns:p14="http://schemas.microsoft.com/office/powerpoint/2010/main" val="6782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Timescales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74" y="1068256"/>
            <a:ext cx="6088026" cy="4291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667000" y="5950803"/>
            <a:ext cx="1816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2880"/>
            <a:r>
              <a:rPr lang="en-US" sz="1600" dirty="0" smtClean="0">
                <a:solidFill>
                  <a:srgbClr val="C00000"/>
                </a:solidFill>
              </a:rPr>
              <a:t>Rotational lifetimes</a:t>
            </a:r>
            <a:endParaRPr lang="en-US" sz="1600" dirty="0">
              <a:solidFill>
                <a:srgbClr val="C00000"/>
              </a:solidFill>
            </a:endParaRPr>
          </a:p>
          <a:p>
            <a:pPr indent="-18288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Blackbody:120 </a:t>
            </a:r>
            <a:r>
              <a:rPr lang="en-US" sz="1600" dirty="0">
                <a:solidFill>
                  <a:schemeClr val="bg1"/>
                </a:solidFill>
              </a:rPr>
              <a:t>s</a:t>
            </a:r>
          </a:p>
          <a:p>
            <a:pPr indent="-18288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Decay: 8000 s</a:t>
            </a:r>
            <a:endParaRPr lang="en-US" sz="1600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355052"/>
            <a:ext cx="2497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Lien et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al.,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New J. Phys.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(2011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609600"/>
            <a:ext cx="4305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Cooling: rate equation simulation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51639" y="5950803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82880"/>
            <a:r>
              <a:rPr lang="en-US" sz="1600" dirty="0">
                <a:solidFill>
                  <a:srgbClr val="C00000"/>
                </a:solidFill>
              </a:rPr>
              <a:t>Vibrational lifetimes</a:t>
            </a:r>
          </a:p>
          <a:p>
            <a:pPr lvl="0" indent="-182880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Blackbody:150 s</a:t>
            </a:r>
          </a:p>
          <a:p>
            <a:pPr lvl="0" indent="-182880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Decay: 0.13 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36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610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Filtering Resolution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328" y="923862"/>
            <a:ext cx="5213734" cy="380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9" y="5181600"/>
            <a:ext cx="4491241" cy="69107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05400" y="4939605"/>
            <a:ext cx="39471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iffraction-limited </a:t>
            </a:r>
            <a:r>
              <a:rPr lang="en-US" sz="1400" dirty="0">
                <a:solidFill>
                  <a:schemeClr val="bg1"/>
                </a:solidFill>
              </a:rPr>
              <a:t>FWHM </a:t>
            </a:r>
            <a:r>
              <a:rPr lang="en-US" sz="1400" dirty="0" smtClean="0">
                <a:solidFill>
                  <a:schemeClr val="bg1"/>
                </a:solidFill>
              </a:rPr>
              <a:t>spectral resolution </a:t>
            </a:r>
            <a:r>
              <a:rPr lang="en-US" sz="1400" i="1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dn</a:t>
            </a:r>
            <a:r>
              <a:rPr lang="en-US" sz="1400" baseline="-25000" dirty="0" err="1" smtClean="0">
                <a:solidFill>
                  <a:schemeClr val="bg1"/>
                </a:solidFill>
              </a:rPr>
              <a:t>d</a:t>
            </a:r>
            <a:endParaRPr lang="en-US" sz="1400" baseline="-25000" dirty="0" smtClean="0">
              <a:solidFill>
                <a:schemeClr val="bg1"/>
              </a:solidFill>
            </a:endParaRP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single-frequency beam waist at Fourier plane </a:t>
            </a:r>
            <a:r>
              <a:rPr lang="en-US" sz="1400" i="1" dirty="0" smtClean="0">
                <a:solidFill>
                  <a:schemeClr val="bg1"/>
                </a:solidFill>
              </a:rPr>
              <a:t>w</a:t>
            </a:r>
            <a:r>
              <a:rPr lang="en-US" sz="1400" baseline="-25000" dirty="0" smtClean="0">
                <a:solidFill>
                  <a:schemeClr val="bg1"/>
                </a:solidFill>
              </a:rPr>
              <a:t>0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</a:t>
            </a:r>
            <a:r>
              <a:rPr lang="en-US" sz="1400" dirty="0" smtClean="0">
                <a:solidFill>
                  <a:schemeClr val="bg1"/>
                </a:solidFill>
              </a:rPr>
              <a:t>patial dispersion </a:t>
            </a:r>
            <a:r>
              <a:rPr lang="en-US" sz="1400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</a:t>
            </a:r>
            <a:r>
              <a:rPr lang="en-US" sz="1400" dirty="0" smtClean="0">
                <a:solidFill>
                  <a:schemeClr val="bg1"/>
                </a:solidFill>
              </a:rPr>
              <a:t>ncident beam waist </a:t>
            </a:r>
            <a:r>
              <a:rPr lang="en-US" sz="1400" i="1" dirty="0" smtClean="0">
                <a:solidFill>
                  <a:schemeClr val="bg1"/>
                </a:solidFill>
              </a:rPr>
              <a:t>w</a:t>
            </a:r>
            <a:r>
              <a:rPr lang="en-US" sz="1400" baseline="-25000" dirty="0" smtClean="0">
                <a:solidFill>
                  <a:schemeClr val="bg1"/>
                </a:solidFill>
              </a:rPr>
              <a:t>in</a:t>
            </a: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grating incidence angle </a:t>
            </a:r>
            <a:r>
              <a:rPr lang="en-US" sz="14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en-US" sz="1400" baseline="-25000" dirty="0" err="1" smtClean="0">
                <a:solidFill>
                  <a:schemeClr val="bg1"/>
                </a:solidFill>
              </a:rPr>
              <a:t>in</a:t>
            </a:r>
            <a:endParaRPr lang="en-US" sz="1400" baseline="-25000" dirty="0" smtClean="0">
              <a:solidFill>
                <a:schemeClr val="bg1"/>
              </a:solidFill>
            </a:endParaRPr>
          </a:p>
          <a:p>
            <a:pPr indent="-18288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</a:t>
            </a:r>
            <a:r>
              <a:rPr lang="en-US" sz="1400" dirty="0" smtClean="0">
                <a:solidFill>
                  <a:schemeClr val="bg1"/>
                </a:solidFill>
              </a:rPr>
              <a:t>rating period </a:t>
            </a:r>
            <a:r>
              <a:rPr lang="en-US" sz="1400" i="1" dirty="0" smtClean="0">
                <a:solidFill>
                  <a:schemeClr val="bg1"/>
                </a:solidFill>
              </a:rPr>
              <a:t>d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1842195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Current setup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2400 lines/mm holographic grating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1” optics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0446" y="6172200"/>
            <a:ext cx="7042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Diffraction limit: 0.4 cm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= 13 GHz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Measurement (scanned CW &amp; homebuilt spectrometer): 3 cm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= 90 GHz</a:t>
            </a:r>
          </a:p>
        </p:txBody>
      </p:sp>
    </p:spTree>
    <p:extLst>
      <p:ext uri="{BB962C8B-B14F-4D97-AF65-F5344CB8AC3E}">
        <p14:creationId xmlns:p14="http://schemas.microsoft.com/office/powerpoint/2010/main" val="3366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Filtered Broadband Laser Details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7407" y="685800"/>
            <a:ext cx="6899517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Spectral </a:t>
            </a:r>
            <a:r>
              <a:rPr lang="en-US" sz="2000" dirty="0" smtClean="0">
                <a:solidFill>
                  <a:srgbClr val="C00000"/>
                </a:solidFill>
              </a:rPr>
              <a:t>filtering requirements</a:t>
            </a:r>
            <a:endParaRPr lang="en-US" sz="2000" dirty="0">
              <a:solidFill>
                <a:srgbClr val="C00000"/>
              </a:solidFill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AlH</a:t>
            </a:r>
            <a:r>
              <a:rPr lang="en-US" sz="2000" baseline="30000" dirty="0">
                <a:solidFill>
                  <a:srgbClr val="000000"/>
                </a:solidFill>
              </a:rPr>
              <a:t>+</a:t>
            </a:r>
            <a:r>
              <a:rPr lang="en-US" sz="2000" dirty="0">
                <a:solidFill>
                  <a:srgbClr val="000000"/>
                </a:solidFill>
              </a:rPr>
              <a:t>: 2 B</a:t>
            </a:r>
            <a:r>
              <a:rPr lang="en-US" sz="2000" baseline="-25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dirty="0" smtClean="0">
                <a:solidFill>
                  <a:srgbClr val="000000"/>
                </a:solidFill>
              </a:rPr>
              <a:t>420 GHz</a:t>
            </a:r>
            <a:endParaRPr lang="en-US" sz="2000" dirty="0">
              <a:solidFill>
                <a:srgbClr val="000000"/>
              </a:solidFill>
            </a:endParaRPr>
          </a:p>
          <a:p>
            <a:pPr marL="274320" lvl="0" indent="-27432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SiO</a:t>
            </a:r>
            <a:r>
              <a:rPr lang="en-US" sz="2000" baseline="30000" dirty="0">
                <a:solidFill>
                  <a:srgbClr val="000000"/>
                </a:solidFill>
              </a:rPr>
              <a:t>+</a:t>
            </a:r>
            <a:r>
              <a:rPr lang="en-US" sz="2000" dirty="0">
                <a:solidFill>
                  <a:srgbClr val="000000"/>
                </a:solidFill>
              </a:rPr>
              <a:t>: 4 B</a:t>
            </a:r>
            <a:r>
              <a:rPr lang="en-US" sz="2000" baseline="-25000" dirty="0">
                <a:solidFill>
                  <a:srgbClr val="000000"/>
                </a:solidFill>
              </a:rPr>
              <a:t>e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dirty="0" smtClean="0">
                <a:solidFill>
                  <a:srgbClr val="000000"/>
                </a:solidFill>
              </a:rPr>
              <a:t>84 GHz</a:t>
            </a:r>
            <a:endParaRPr lang="en-US" sz="2000" baseline="30000" dirty="0" smtClean="0">
              <a:solidFill>
                <a:srgbClr val="000000"/>
              </a:solidFill>
            </a:endParaRPr>
          </a:p>
          <a:p>
            <a:pPr marL="274320" lvl="0" indent="-27432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Currently achieved: 90 GHz filtering cutoff (at -10 dB point) </a:t>
            </a:r>
          </a:p>
          <a:p>
            <a:pPr marL="274320" indent="-274320"/>
            <a:endParaRPr lang="en-US" sz="2000" dirty="0" smtClean="0">
              <a:solidFill>
                <a:schemeClr val="bg1"/>
              </a:solidFill>
            </a:endParaRPr>
          </a:p>
          <a:p>
            <a:pPr marL="274320" indent="-274320"/>
            <a:r>
              <a:rPr lang="en-US" sz="2000" dirty="0" smtClean="0">
                <a:solidFill>
                  <a:srgbClr val="C00000"/>
                </a:solidFill>
              </a:rPr>
              <a:t>Laser specifications</a:t>
            </a:r>
          </a:p>
          <a:p>
            <a:pPr marL="274320" indent="-27432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Spectraphysics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MaiTai</a:t>
            </a:r>
            <a:r>
              <a:rPr lang="en-US" sz="2000" dirty="0" smtClean="0">
                <a:solidFill>
                  <a:schemeClr val="bg1"/>
                </a:solidFill>
              </a:rPr>
              <a:t> femtosecond laser: 2 W at 724 nm</a:t>
            </a:r>
          </a:p>
          <a:p>
            <a:pPr marL="274320" indent="-27432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Double then </a:t>
            </a:r>
            <a:r>
              <a:rPr lang="en-US" sz="2000" dirty="0" smtClean="0">
                <a:solidFill>
                  <a:schemeClr val="bg1"/>
                </a:solidFill>
              </a:rPr>
              <a:t>filter</a:t>
            </a:r>
          </a:p>
          <a:p>
            <a:pPr marL="274320" indent="-27432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970 </a:t>
            </a:r>
            <a:r>
              <a:rPr lang="en-US" sz="2000" dirty="0" err="1" smtClean="0">
                <a:solidFill>
                  <a:schemeClr val="bg1"/>
                </a:solidFill>
              </a:rPr>
              <a:t>mW</a:t>
            </a:r>
            <a:r>
              <a:rPr lang="en-US" sz="2000" dirty="0" smtClean="0">
                <a:solidFill>
                  <a:schemeClr val="bg1"/>
                </a:solidFill>
              </a:rPr>
              <a:t> after doubling, 290 </a:t>
            </a:r>
            <a:r>
              <a:rPr lang="en-US" sz="2000" dirty="0" err="1" smtClean="0">
                <a:solidFill>
                  <a:schemeClr val="bg1"/>
                </a:solidFill>
              </a:rPr>
              <a:t>mW</a:t>
            </a:r>
            <a:r>
              <a:rPr lang="en-US" sz="2000" dirty="0" smtClean="0">
                <a:solidFill>
                  <a:schemeClr val="bg1"/>
                </a:solidFill>
              </a:rPr>
              <a:t> after spectral filtering</a:t>
            </a:r>
          </a:p>
          <a:p>
            <a:pPr marL="274320" indent="-27432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For </a:t>
            </a:r>
            <a:r>
              <a:rPr lang="en-US" sz="2000" dirty="0" err="1" smtClean="0">
                <a:solidFill>
                  <a:schemeClr val="bg1"/>
                </a:solidFill>
              </a:rPr>
              <a:t>AlH</a:t>
            </a:r>
            <a:r>
              <a:rPr lang="en-US" sz="2000" baseline="30000" dirty="0" smtClean="0">
                <a:solidFill>
                  <a:schemeClr val="bg1"/>
                </a:solidFill>
              </a:rPr>
              <a:t>+</a:t>
            </a:r>
            <a:r>
              <a:rPr lang="en-US" sz="2000" dirty="0" smtClean="0">
                <a:solidFill>
                  <a:schemeClr val="bg1"/>
                </a:solidFill>
              </a:rPr>
              <a:t>, focus to </a:t>
            </a:r>
            <a:r>
              <a:rPr lang="en-US" sz="2000" i="1" dirty="0" smtClean="0">
                <a:solidFill>
                  <a:schemeClr val="bg1"/>
                </a:solidFill>
              </a:rPr>
              <a:t>w</a:t>
            </a:r>
            <a:r>
              <a:rPr lang="en-US" sz="2000" baseline="-25000" dirty="0" smtClean="0">
                <a:solidFill>
                  <a:schemeClr val="bg1"/>
                </a:solidFill>
              </a:rPr>
              <a:t>0</a:t>
            </a:r>
            <a:r>
              <a:rPr lang="en-US" sz="2000" dirty="0" smtClean="0">
                <a:solidFill>
                  <a:schemeClr val="bg1"/>
                </a:solidFill>
              </a:rPr>
              <a:t>=100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chemeClr val="bg1"/>
                </a:solidFill>
              </a:rPr>
              <a:t>m for saturation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Other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Coherent dark states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Apply moderate B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Femtosecond laser has teeth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Rely on Doppler broadening or </a:t>
            </a:r>
          </a:p>
          <a:p>
            <a:r>
              <a:rPr lang="en-US" sz="20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 panose="05050102010706020507" pitchFamily="18" charset="2"/>
              </a:rPr>
              <a:t>     modulate comb spectrum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13" y="3962400"/>
            <a:ext cx="4313487" cy="273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Brian Odom\Desktop\Photo 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2" r="13330" b="17996"/>
          <a:stretch/>
        </p:blipFill>
        <p:spPr bwMode="auto">
          <a:xfrm>
            <a:off x="2262094" y="563562"/>
            <a:ext cx="4587387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Lab Setup</a:t>
            </a:r>
            <a:endParaRPr lang="en-US" dirty="0"/>
          </a:p>
        </p:txBody>
      </p:sp>
      <p:sp>
        <p:nvSpPr>
          <p:cNvPr id="3" name="AutoShape 2" descr="https://mail-attachment.googleusercontent.com/attachment/u/0/?saduie=AG9B_P-7kr6ayIyx10EVSJLeJer6&amp;attid=0.5&amp;disp=emb&amp;view=att&amp;th=13dcc2c19cc534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mail-attachment.googleusercontent.com/attachment/u/0/?saduie=AG9B_P-7kr6ayIyx10EVSJLeJer6&amp;attid=0.5&amp;disp=emb&amp;view=att&amp;th=13dcc2c19cc534c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0987" y="3706812"/>
            <a:ext cx="8229600" cy="2971800"/>
            <a:chOff x="440987" y="3706812"/>
            <a:chExt cx="8229600" cy="2971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87" y="3706812"/>
              <a:ext cx="3962400" cy="2971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187" y="3706812"/>
              <a:ext cx="3962400" cy="2971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487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Linear Radiofrequency Trap</a:t>
            </a:r>
            <a:endParaRPr lang="en-US" dirty="0"/>
          </a:p>
        </p:txBody>
      </p:sp>
      <p:pic>
        <p:nvPicPr>
          <p:cNvPr id="16" name="Picture 15" descr="C:\Documents and Settings\Brian Odom\My Documents\Group\lab pictures\2009.07.31-Trap pictures and lab safety samples pictures ;)\Trap pictures and lab safety samples pictures ;) 040.jpg"/>
          <p:cNvPicPr>
            <a:picLocks noChangeAspect="1" noChangeArrowheads="1"/>
          </p:cNvPicPr>
          <p:nvPr/>
        </p:nvPicPr>
        <p:blipFill>
          <a:blip r:embed="rId3" cstate="print"/>
          <a:srcRect l="22182" t="2842" r="18983"/>
          <a:stretch>
            <a:fillRect/>
          </a:stretch>
        </p:blipFill>
        <p:spPr bwMode="auto">
          <a:xfrm>
            <a:off x="484861" y="3357161"/>
            <a:ext cx="2867939" cy="2586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981200" y="6269542"/>
            <a:ext cx="5800227" cy="35985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golian Baiti" pitchFamily="66" charset="0"/>
              </a:rPr>
              <a:t>Typical operation pressures from 10</a:t>
            </a:r>
            <a:r>
              <a:rPr lang="en-US" baseline="30000" dirty="0">
                <a:solidFill>
                  <a:schemeClr val="bg1"/>
                </a:solidFill>
                <a:latin typeface="Mongolian Baiti" pitchFamily="66" charset="0"/>
              </a:rPr>
              <a:t>-9</a:t>
            </a:r>
            <a:r>
              <a:rPr lang="en-US" dirty="0">
                <a:solidFill>
                  <a:schemeClr val="bg1"/>
                </a:solidFill>
                <a:latin typeface="Mongolian Baiti" pitchFamily="66" charset="0"/>
              </a:rPr>
              <a:t> to 10</a:t>
            </a:r>
            <a:r>
              <a:rPr lang="en-US" baseline="30000" dirty="0">
                <a:solidFill>
                  <a:schemeClr val="bg1"/>
                </a:solidFill>
                <a:latin typeface="Mongolian Baiti" pitchFamily="66" charset="0"/>
              </a:rPr>
              <a:t>-11</a:t>
            </a:r>
            <a:r>
              <a:rPr lang="en-US" dirty="0">
                <a:solidFill>
                  <a:schemeClr val="bg1"/>
                </a:solidFill>
                <a:latin typeface="Mongolian Baiti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golian Baiti" pitchFamily="66" charset="0"/>
              </a:rPr>
              <a:t>Torr</a:t>
            </a:r>
            <a:endParaRPr lang="en-US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1219200" y="2131361"/>
            <a:ext cx="540327" cy="524435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87811" y="2261976"/>
            <a:ext cx="213217" cy="250587"/>
            <a:chOff x="5490859" y="1768103"/>
            <a:chExt cx="234539" cy="283999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5490859" y="1921129"/>
              <a:ext cx="23453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 flipV="1">
              <a:off x="5608127" y="1768103"/>
              <a:ext cx="2" cy="15302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5539548" y="1986616"/>
              <a:ext cx="13716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5585268" y="2052102"/>
              <a:ext cx="457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2" name="Straight Connector 11"/>
          <p:cNvCxnSpPr/>
          <p:nvPr/>
        </p:nvCxnSpPr>
        <p:spPr bwMode="auto">
          <a:xfrm>
            <a:off x="1387811" y="1654362"/>
            <a:ext cx="21321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Oval 36"/>
          <p:cNvSpPr>
            <a:spLocks noChangeAspect="1"/>
          </p:cNvSpPr>
          <p:nvPr/>
        </p:nvSpPr>
        <p:spPr bwMode="auto">
          <a:xfrm>
            <a:off x="1219200" y="1398505"/>
            <a:ext cx="540327" cy="524435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2012499" y="1398505"/>
            <a:ext cx="540327" cy="524435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178336" y="1511338"/>
            <a:ext cx="213217" cy="250587"/>
            <a:chOff x="5490859" y="1768103"/>
            <a:chExt cx="234539" cy="283999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5490859" y="1921129"/>
              <a:ext cx="23453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 flipV="1">
              <a:off x="5608127" y="1768103"/>
              <a:ext cx="2" cy="15302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5539548" y="1986616"/>
              <a:ext cx="13716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585268" y="2052102"/>
              <a:ext cx="4572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0" name="Straight Connector 49"/>
          <p:cNvCxnSpPr/>
          <p:nvPr/>
        </p:nvCxnSpPr>
        <p:spPr bwMode="auto">
          <a:xfrm>
            <a:off x="2176054" y="2393579"/>
            <a:ext cx="21321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494419" y="1550889"/>
            <a:ext cx="788243" cy="946163"/>
            <a:chOff x="5613146" y="1091385"/>
            <a:chExt cx="867067" cy="1072318"/>
          </a:xfrm>
        </p:grpSpPr>
        <p:cxnSp>
          <p:nvCxnSpPr>
            <p:cNvPr id="22" name="Straight Connector 21"/>
            <p:cNvCxnSpPr/>
            <p:nvPr/>
          </p:nvCxnSpPr>
          <p:spPr bwMode="auto">
            <a:xfrm rot="5400000">
              <a:off x="5495876" y="1208655"/>
              <a:ext cx="23453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6362943" y="2046434"/>
              <a:ext cx="234539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9" name="Oval 48"/>
          <p:cNvSpPr>
            <a:spLocks noChangeAspect="1"/>
          </p:cNvSpPr>
          <p:nvPr/>
        </p:nvSpPr>
        <p:spPr bwMode="auto">
          <a:xfrm>
            <a:off x="2012499" y="2131361"/>
            <a:ext cx="540327" cy="524435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pic>
        <p:nvPicPr>
          <p:cNvPr id="36" name="Picture 3" descr="C:\Users\Chien-Yu Lien\Dropbox\Camera Uploads\2012-12-21 19.09.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93" y="1752600"/>
            <a:ext cx="4940107" cy="3705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6450944" y="2012284"/>
            <a:ext cx="1134424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RF Trap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6450944" y="2355184"/>
            <a:ext cx="457200" cy="842938"/>
          </a:xfrm>
          <a:prstGeom prst="straightConnector1">
            <a:avLst/>
          </a:prstGeom>
          <a:ln>
            <a:solidFill>
              <a:srgbClr val="DDDDDD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5499293" y="4042138"/>
            <a:ext cx="875451" cy="881014"/>
          </a:xfrm>
          <a:prstGeom prst="straightConnector1">
            <a:avLst/>
          </a:prstGeom>
          <a:ln>
            <a:solidFill>
              <a:srgbClr val="DDDDDD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338292" y="4971783"/>
            <a:ext cx="2652155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Al and Ba ablation targets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Trap Loading, a Smart Way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163" y="3886200"/>
            <a:ext cx="3881437" cy="272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49878"/>
            <a:ext cx="2728433" cy="424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038" y="685800"/>
            <a:ext cx="3383762" cy="264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93571" y="3429000"/>
            <a:ext cx="4264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  <a:r>
              <a:rPr lang="en-US" sz="1600" baseline="30000" dirty="0" smtClean="0">
                <a:solidFill>
                  <a:schemeClr val="bg1"/>
                </a:solidFill>
              </a:rPr>
              <a:t>11</a:t>
            </a:r>
            <a:r>
              <a:rPr lang="en-US" sz="1600" dirty="0" smtClean="0">
                <a:solidFill>
                  <a:schemeClr val="bg1"/>
                </a:solidFill>
              </a:rPr>
              <a:t>/cm</a:t>
            </a:r>
            <a:r>
              <a:rPr lang="en-US" sz="1600" baseline="30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 ~ 10</a:t>
            </a:r>
            <a:r>
              <a:rPr lang="en-US" sz="1600" baseline="30000" dirty="0" smtClean="0">
                <a:solidFill>
                  <a:schemeClr val="bg1"/>
                </a:solidFill>
              </a:rPr>
              <a:t>-5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Torr</a:t>
            </a:r>
            <a:r>
              <a:rPr lang="en-US" sz="1600" dirty="0" smtClean="0">
                <a:solidFill>
                  <a:schemeClr val="bg1"/>
                </a:solidFill>
              </a:rPr>
              <a:t> (10</a:t>
            </a:r>
            <a:r>
              <a:rPr lang="en-US" sz="1600" baseline="30000" dirty="0" smtClean="0">
                <a:solidFill>
                  <a:schemeClr val="bg1"/>
                </a:solidFill>
              </a:rPr>
              <a:t>-9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Torr</a:t>
            </a:r>
            <a:r>
              <a:rPr lang="en-US" sz="1600" dirty="0" smtClean="0">
                <a:solidFill>
                  <a:schemeClr val="bg1"/>
                </a:solidFill>
              </a:rPr>
              <a:t> chamber pressure)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21842"/>
            <a:ext cx="1369756" cy="1369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644127" y="6553200"/>
            <a:ext cx="1708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Rev. Sci. Inst.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293811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n 28"/>
          <p:cNvSpPr/>
          <p:nvPr/>
        </p:nvSpPr>
        <p:spPr bwMode="auto">
          <a:xfrm rot="-5400000" flipH="1">
            <a:off x="4708618" y="1570373"/>
            <a:ext cx="240524" cy="1981200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33" name="Can 32"/>
          <p:cNvSpPr/>
          <p:nvPr/>
        </p:nvSpPr>
        <p:spPr bwMode="auto">
          <a:xfrm rot="-5400000" flipH="1">
            <a:off x="4708618" y="2408573"/>
            <a:ext cx="240524" cy="1981200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AlH</a:t>
            </a:r>
            <a:r>
              <a:rPr lang="en-US" baseline="30000" dirty="0" smtClean="0"/>
              <a:t>+</a:t>
            </a:r>
            <a:r>
              <a:rPr lang="en-US" dirty="0" smtClean="0"/>
              <a:t> Loading, a Less Smart Way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585296" y="2983956"/>
            <a:ext cx="457200" cy="762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82737" y="4278555"/>
            <a:ext cx="1062317" cy="8337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65753" y="4184426"/>
            <a:ext cx="185848" cy="941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85296" y="4184426"/>
            <a:ext cx="185848" cy="941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flipV="1">
            <a:off x="4865752" y="1662429"/>
            <a:ext cx="176743" cy="2562785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flipV="1">
            <a:off x="4580954" y="1662428"/>
            <a:ext cx="176743" cy="2562785"/>
          </a:xfrm>
          <a:prstGeom prst="triangle">
            <a:avLst/>
          </a:prstGeom>
          <a:solidFill>
            <a:schemeClr val="tx2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40121" y="4318896"/>
            <a:ext cx="330540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9332" y="4318896"/>
            <a:ext cx="369012" cy="30777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Ba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brightnessContrast bright="47000"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0" t="32148" r="17108" b="36495"/>
          <a:stretch/>
        </p:blipFill>
        <p:spPr bwMode="auto">
          <a:xfrm>
            <a:off x="6075012" y="4460987"/>
            <a:ext cx="2849092" cy="12540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355152" y="4460987"/>
            <a:ext cx="566181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Ba</a:t>
            </a:r>
            <a:r>
              <a:rPr lang="en-US" altLang="zh-TW" sz="2000" baseline="30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051601" y="3126680"/>
            <a:ext cx="1233031" cy="1334308"/>
          </a:xfrm>
          <a:prstGeom prst="straightConnector1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000"/>
                    </a14:imgEffect>
                    <a14:imgEffect>
                      <a14:brightnessContrast bright="84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33929" r="8994" b="32143"/>
          <a:stretch/>
        </p:blipFill>
        <p:spPr bwMode="auto">
          <a:xfrm>
            <a:off x="249515" y="4483230"/>
            <a:ext cx="3629359" cy="12317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744" y="4483230"/>
            <a:ext cx="1167564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Ba</a:t>
            </a:r>
            <a:r>
              <a:rPr lang="en-US" altLang="zh-TW" sz="2000" baseline="30000" dirty="0" smtClean="0">
                <a:latin typeface="Times New Roman"/>
                <a:cs typeface="Times New Roman"/>
              </a:rPr>
              <a:t>+</a:t>
            </a:r>
            <a:r>
              <a:rPr lang="en-US" altLang="zh-TW" sz="2000" dirty="0" smtClean="0">
                <a:latin typeface="Times New Roman"/>
                <a:cs typeface="Times New Roman"/>
              </a:rPr>
              <a:t>&amp; Al</a:t>
            </a:r>
            <a:r>
              <a:rPr lang="en-US" altLang="zh-TW" sz="2000" baseline="30000" dirty="0" smtClean="0">
                <a:latin typeface="Times New Roman"/>
                <a:cs typeface="Times New Roman"/>
              </a:rPr>
              <a:t>+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587075" y="3126680"/>
            <a:ext cx="987551" cy="1299624"/>
          </a:xfrm>
          <a:prstGeom prst="straightConnector1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836934" y="5997714"/>
                <a:ext cx="470686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74320" lvl="0" indent="-27432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</a:rPr>
                  <a:t>Al</a:t>
                </a:r>
                <a:r>
                  <a:rPr lang="en-US" sz="2000" baseline="30000" dirty="0">
                    <a:solidFill>
                      <a:srgbClr val="000000"/>
                    </a:solidFill>
                  </a:rPr>
                  <a:t>+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sym typeface="Wingding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AlH</a:t>
                </a:r>
                <a:r>
                  <a:rPr lang="en-US" sz="2000" baseline="30000" dirty="0">
                    <a:solidFill>
                      <a:srgbClr val="000000"/>
                    </a:solidFill>
                  </a:rPr>
                  <a:t>+</a:t>
                </a:r>
                <a:r>
                  <a:rPr lang="en-US" sz="2000" dirty="0">
                    <a:solidFill>
                      <a:srgbClr val="000000"/>
                    </a:solidFill>
                  </a:rPr>
                  <a:t> in 5 minutes at 5 x 10</a:t>
                </a:r>
                <a:r>
                  <a:rPr lang="en-US" sz="2000" baseline="30000" dirty="0">
                    <a:solidFill>
                      <a:srgbClr val="000000"/>
                    </a:solidFill>
                  </a:rPr>
                  <a:t>-10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srgbClr val="000000"/>
                    </a:solidFill>
                  </a:rPr>
                  <a:t>Torr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marL="274320" lvl="0" indent="-27432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0000"/>
                    </a:solidFill>
                  </a:rPr>
                  <a:t>Typically 50 </a:t>
                </a:r>
                <a:r>
                  <a:rPr lang="en-US" sz="2000" dirty="0" err="1" smtClean="0">
                    <a:solidFill>
                      <a:srgbClr val="000000"/>
                    </a:solidFill>
                  </a:rPr>
                  <a:t>AlH</a:t>
                </a:r>
                <a:r>
                  <a:rPr lang="en-US" sz="2000" baseline="30000" dirty="0" smtClean="0">
                    <a:solidFill>
                      <a:srgbClr val="000000"/>
                    </a:solidFill>
                  </a:rPr>
                  <a:t>+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 ions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934" y="5997714"/>
                <a:ext cx="4706866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1164" t="-5172" r="-51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7" idx="2"/>
            <a:endCxn id="7" idx="6"/>
          </p:cNvCxnSpPr>
          <p:nvPr/>
        </p:nvCxnSpPr>
        <p:spPr>
          <a:xfrm>
            <a:off x="4585296" y="3022056"/>
            <a:ext cx="457200" cy="0"/>
          </a:xfrm>
          <a:prstGeom prst="line">
            <a:avLst/>
          </a:prstGeom>
          <a:ln w="158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58883" y="1906738"/>
            <a:ext cx="1778051" cy="1077218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Trap parameters:</a:t>
            </a:r>
          </a:p>
          <a:p>
            <a:r>
              <a:rPr lang="en-US" sz="1600" dirty="0" smtClean="0"/>
              <a:t>r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3 mm</a:t>
            </a:r>
          </a:p>
          <a:p>
            <a:r>
              <a:rPr lang="en-US" sz="1600" dirty="0"/>
              <a:t>z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= 15mm</a:t>
            </a:r>
          </a:p>
          <a:p>
            <a:r>
              <a:rPr lang="en-US" sz="1600" dirty="0" err="1" smtClean="0"/>
              <a:t>Ω</a:t>
            </a:r>
            <a:r>
              <a:rPr lang="en-US" sz="1600" baseline="-25000" dirty="0" err="1" smtClean="0"/>
              <a:t>rf</a:t>
            </a:r>
            <a:r>
              <a:rPr lang="en-US" sz="1600" dirty="0" smtClean="0"/>
              <a:t> = 2</a:t>
            </a:r>
            <a:r>
              <a:rPr lang="el-GR" sz="1600" dirty="0" smtClean="0">
                <a:latin typeface="Calibri"/>
              </a:rPr>
              <a:t>π</a:t>
            </a:r>
            <a:r>
              <a:rPr lang="en-US" sz="1600" dirty="0" smtClean="0">
                <a:latin typeface="Calibri"/>
              </a:rPr>
              <a:t> </a:t>
            </a:r>
            <a:r>
              <a:rPr lang="el-GR" sz="1600" dirty="0" smtClean="0">
                <a:latin typeface="Calibri"/>
              </a:rPr>
              <a:t>×</a:t>
            </a:r>
            <a:r>
              <a:rPr lang="en-US" sz="1600" dirty="0" smtClean="0"/>
              <a:t> 2.4 MHz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35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18" grpId="0" animBg="1"/>
      <p:bldP spid="18" grpId="1" animBg="1"/>
      <p:bldP spid="23" grpId="0" animBg="1"/>
      <p:bldP spid="23" grpId="1" animBg="1"/>
      <p:bldP spid="27" grpId="0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REMPD Rotational State Analysis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81600" y="6248400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A50021"/>
                </a:solidFill>
              </a:rPr>
              <a:t>Lien et. al., </a:t>
            </a:r>
            <a:r>
              <a:rPr lang="en-US" sz="1400" i="1" dirty="0" smtClean="0">
                <a:solidFill>
                  <a:srgbClr val="A50021"/>
                </a:solidFill>
              </a:rPr>
              <a:t>PCCP</a:t>
            </a:r>
            <a:r>
              <a:rPr lang="en-US" sz="1400" dirty="0" smtClean="0">
                <a:solidFill>
                  <a:srgbClr val="A50021"/>
                </a:solidFill>
              </a:rPr>
              <a:t> (2011)</a:t>
            </a:r>
          </a:p>
          <a:p>
            <a:r>
              <a:rPr lang="en-US" sz="1400" dirty="0" err="1" smtClean="0">
                <a:solidFill>
                  <a:srgbClr val="A50021"/>
                </a:solidFill>
              </a:rPr>
              <a:t>Seck</a:t>
            </a:r>
            <a:r>
              <a:rPr lang="en-US" sz="1400" dirty="0" smtClean="0">
                <a:solidFill>
                  <a:srgbClr val="A50021"/>
                </a:solidFill>
              </a:rPr>
              <a:t> et. al., </a:t>
            </a:r>
            <a:r>
              <a:rPr lang="en-US" sz="1400" i="1" dirty="0" smtClean="0">
                <a:solidFill>
                  <a:srgbClr val="A50021"/>
                </a:solidFill>
              </a:rPr>
              <a:t>J. Mol. </a:t>
            </a:r>
            <a:r>
              <a:rPr lang="en-US" sz="1400" i="1" dirty="0" err="1" smtClean="0">
                <a:solidFill>
                  <a:srgbClr val="A50021"/>
                </a:solidFill>
              </a:rPr>
              <a:t>Spectrosc</a:t>
            </a:r>
            <a:r>
              <a:rPr lang="en-US" sz="1400" i="1" dirty="0" smtClean="0">
                <a:solidFill>
                  <a:srgbClr val="A50021"/>
                </a:solidFill>
              </a:rPr>
              <a:t>.</a:t>
            </a:r>
            <a:r>
              <a:rPr lang="en-US" sz="1400" dirty="0" smtClean="0">
                <a:solidFill>
                  <a:srgbClr val="A50021"/>
                </a:solidFill>
              </a:rPr>
              <a:t> (</a:t>
            </a:r>
            <a:r>
              <a:rPr lang="en-US" sz="1400" dirty="0">
                <a:solidFill>
                  <a:srgbClr val="A50021"/>
                </a:solidFill>
              </a:rPr>
              <a:t>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45068"/>
            <a:ext cx="631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Resonance-Enhanced </a:t>
            </a:r>
            <a:r>
              <a:rPr lang="en-US" dirty="0" err="1" smtClean="0">
                <a:solidFill>
                  <a:schemeClr val="bg1"/>
                </a:solidFill>
              </a:rPr>
              <a:t>Multiphoton</a:t>
            </a:r>
            <a:r>
              <a:rPr lang="en-US" dirty="0" smtClean="0">
                <a:solidFill>
                  <a:schemeClr val="bg1"/>
                </a:solidFill>
              </a:rPr>
              <a:t> Dissociation: (1+1’) REMPD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6855941" cy="5145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69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AlH</a:t>
            </a:r>
            <a:r>
              <a:rPr lang="en-US" baseline="30000" dirty="0" smtClean="0"/>
              <a:t>+</a:t>
            </a:r>
            <a:r>
              <a:rPr lang="en-US" dirty="0" smtClean="0"/>
              <a:t> Apparatus</a:t>
            </a:r>
            <a:endParaRPr lang="en-US" dirty="0"/>
          </a:p>
        </p:txBody>
      </p:sp>
      <p:pic>
        <p:nvPicPr>
          <p:cNvPr id="3" name="Picture 2" descr="Z:\Individual folders\Chien-Yu Lien\2012-12-21 19.09.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1684"/>
            <a:ext cx="7137222" cy="5352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48400" y="1752866"/>
            <a:ext cx="2590800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Ion trap and </a:t>
            </a:r>
            <a:r>
              <a:rPr lang="en-US" dirty="0" err="1" smtClean="0">
                <a:solidFill>
                  <a:schemeClr val="bg1"/>
                </a:solidFill>
              </a:rPr>
              <a:t>Einzel</a:t>
            </a:r>
            <a:r>
              <a:rPr lang="en-US" dirty="0" smtClean="0">
                <a:solidFill>
                  <a:schemeClr val="bg1"/>
                </a:solidFill>
              </a:rPr>
              <a:t> Lens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19800" y="2095766"/>
            <a:ext cx="762000" cy="1181100"/>
          </a:xfrm>
          <a:prstGeom prst="straightConnector1">
            <a:avLst/>
          </a:prstGeom>
          <a:ln>
            <a:solidFill>
              <a:srgbClr val="DDDDDD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2971800" y="5600700"/>
            <a:ext cx="2209800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Flight tube, ~50 cm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581400" y="4191266"/>
            <a:ext cx="447675" cy="1295400"/>
          </a:xfrm>
          <a:prstGeom prst="straightConnector1">
            <a:avLst/>
          </a:prstGeom>
          <a:ln>
            <a:solidFill>
              <a:srgbClr val="DDDDDD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371600" y="2724416"/>
            <a:ext cx="1676400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MCP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57400" y="3048266"/>
            <a:ext cx="152400" cy="1181100"/>
          </a:xfrm>
          <a:prstGeom prst="straightConnector1">
            <a:avLst/>
          </a:prstGeom>
          <a:ln>
            <a:solidFill>
              <a:srgbClr val="DDDDDD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124074" y="3353066"/>
            <a:ext cx="3743326" cy="94297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781800" y="3848366"/>
            <a:ext cx="1567543" cy="2667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Pulse Valve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781800" y="3276866"/>
            <a:ext cx="304800" cy="457200"/>
          </a:xfrm>
          <a:prstGeom prst="straightConnector1">
            <a:avLst/>
          </a:prstGeom>
          <a:ln>
            <a:solidFill>
              <a:srgbClr val="DDDDDD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MS Mincho" pitchFamily="49" charset="-128"/>
                <a:cs typeface="Andalus" pitchFamily="18" charset="-78"/>
              </a:rPr>
              <a:t>A Peek Inside Today’s Quantum Toolkit </a:t>
            </a:r>
            <a:endParaRPr lang="en-US" dirty="0">
              <a:latin typeface="Chaparral Pro" pitchFamily="18" charset="0"/>
              <a:ea typeface="MS Mincho" pitchFamily="49" charset="-128"/>
              <a:cs typeface="Andalus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1822001" cy="168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0"/>
            <a:ext cx="2534137" cy="112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46" y="5200806"/>
            <a:ext cx="2259354" cy="105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72809"/>
            <a:ext cx="2396313" cy="156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3131589" cy="128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8" r="15541"/>
          <a:stretch/>
        </p:blipFill>
        <p:spPr>
          <a:xfrm>
            <a:off x="3124200" y="1090021"/>
            <a:ext cx="2786743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766614" y="2590800"/>
            <a:ext cx="1671786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Trapped electrons 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0" y="2261719"/>
            <a:ext cx="1435915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Trapped atoms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2566519"/>
            <a:ext cx="1388314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Single photons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5546" y="6376519"/>
            <a:ext cx="1231300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Cavity QED 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54982" y="6376519"/>
            <a:ext cx="1214585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Circuit QED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395319"/>
            <a:ext cx="2244046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Nitrogen vacancy centers 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3813" y="6434455"/>
            <a:ext cx="1963888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Collective excitations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97" y="2895600"/>
            <a:ext cx="1392003" cy="139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3333" r="49007" b="51111"/>
          <a:stretch/>
        </p:blipFill>
        <p:spPr>
          <a:xfrm>
            <a:off x="845522" y="3095696"/>
            <a:ext cx="1352341" cy="120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3901549" y="4390649"/>
            <a:ext cx="1356251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Quantum dots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304797"/>
            <a:ext cx="2362199" cy="95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6673012" y="4395319"/>
            <a:ext cx="1861388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Josephson junctions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7757" y="872810"/>
            <a:ext cx="3200400" cy="1899090"/>
          </a:xfrm>
          <a:prstGeom prst="rect">
            <a:avLst/>
          </a:prstGeom>
          <a:noFill/>
          <a:ln w="28575">
            <a:solidFill>
              <a:srgbClr val="9933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5200" y="4800600"/>
            <a:ext cx="5562600" cy="20044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72815" y="4771329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 systems</a:t>
            </a:r>
          </a:p>
        </p:txBody>
      </p:sp>
    </p:spTree>
    <p:extLst>
      <p:ext uri="{BB962C8B-B14F-4D97-AF65-F5344CB8AC3E}">
        <p14:creationId xmlns:p14="http://schemas.microsoft.com/office/powerpoint/2010/main" val="394673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Time-of-Flight Species Analysis</a:t>
            </a:r>
            <a:endParaRPr lang="en-US" dirty="0"/>
          </a:p>
        </p:txBody>
      </p:sp>
      <p:sp>
        <p:nvSpPr>
          <p:cNvPr id="3" name="AutoShape 2" descr="https://mail-attachment.googleusercontent.com/attachment/u/0/?ui=2&amp;ik=636299e515&amp;view=att&amp;th=142065c4680ad847&amp;attid=0.2&amp;disp=inline&amp;realattid=f_hndpr7812&amp;safe=1&amp;zw&amp;saduie=AG9B_P_VEl5P3CDhwN16Uzo-ps8K&amp;sadet=1384224719896&amp;sads=eJeoq4phZVfWkQNsVA6rv1RL0Xs"/>
          <p:cNvSpPr>
            <a:spLocks noChangeAspect="1" noChangeArrowheads="1"/>
          </p:cNvSpPr>
          <p:nvPr/>
        </p:nvSpPr>
        <p:spPr bwMode="auto">
          <a:xfrm>
            <a:off x="155575" y="-144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mail-attachment.googleusercontent.com/attachment/u/0/?ui=2&amp;ik=636299e515&amp;view=att&amp;th=142065c4680ad847&amp;attid=0.2&amp;disp=inline&amp;realattid=f_hndpr7812&amp;safe=1&amp;zw&amp;saduie=AG9B_P_VEl5P3CDhwN16Uzo-ps8K&amp;sadet=1384224719896&amp;sads=eJeoq4phZVfWkQNsVA6rv1RL0Xs"/>
          <p:cNvSpPr>
            <a:spLocks noChangeAspect="1" noChangeArrowheads="1"/>
          </p:cNvSpPr>
          <p:nvPr/>
        </p:nvSpPr>
        <p:spPr bwMode="auto">
          <a:xfrm>
            <a:off x="307975" y="1379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mail-attachment.googleusercontent.com/attachment/u/0/?ui=2&amp;ik=636299e515&amp;view=att&amp;th=142065c4680ad847&amp;attid=0.2&amp;disp=inline&amp;realattid=f_hndpr7812&amp;safe=1&amp;zw&amp;saduie=AG9B_P_VEl5P3CDhwN16Uzo-ps8K&amp;sadet=1384224719896&amp;sads=eJeoq4phZVfWkQNsVA6rv1RL0Xs"/>
          <p:cNvSpPr>
            <a:spLocks noChangeAspect="1" noChangeArrowheads="1"/>
          </p:cNvSpPr>
          <p:nvPr/>
        </p:nvSpPr>
        <p:spPr bwMode="auto">
          <a:xfrm>
            <a:off x="460375" y="2903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9" descr="https://mail-attachment.googleusercontent.com/attachment/u/0/?ui=2&amp;ik=636299e515&amp;view=att&amp;th=142065c4680ad847&amp;attid=0.1&amp;disp=inline&amp;realattid=f_hndpqugc1&amp;safe=1&amp;zw&amp;saduie=AG9B_P_VEl5P3CDhwN16Uzo-ps8K&amp;sadet=1384224716150&amp;sads=uiWZS16LaJpkA-wYTOSDxl8q-jU"/>
          <p:cNvSpPr>
            <a:spLocks noChangeAspect="1" noChangeArrowheads="1"/>
          </p:cNvSpPr>
          <p:nvPr/>
        </p:nvSpPr>
        <p:spPr bwMode="auto">
          <a:xfrm>
            <a:off x="612775" y="4427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329240" y="875092"/>
            <a:ext cx="5155924" cy="4138838"/>
            <a:chOff x="329240" y="1131772"/>
            <a:chExt cx="5155924" cy="4138838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40" y="1131772"/>
              <a:ext cx="5155924" cy="4138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223016" y="276563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latin typeface="Times New Roman"/>
                  <a:cs typeface="Times New Roman"/>
                </a:rPr>
                <a:t>Al</a:t>
              </a:r>
              <a:r>
                <a:rPr lang="en-US" altLang="zh-TW" baseline="30000" dirty="0" smtClean="0">
                  <a:latin typeface="Times New Roman"/>
                  <a:cs typeface="Times New Roman"/>
                </a:rPr>
                <a:t>+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74068" y="2765636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>
                  <a:latin typeface="Times New Roman"/>
                  <a:cs typeface="Times New Roman"/>
                </a:rPr>
                <a:t>AlH</a:t>
              </a:r>
              <a:r>
                <a:rPr lang="en-US" altLang="zh-TW" baseline="30000" dirty="0" smtClean="0">
                  <a:latin typeface="Times New Roman"/>
                  <a:cs typeface="Times New Roman"/>
                </a:rPr>
                <a:t>+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665067" y="1809722"/>
            <a:ext cx="5149746" cy="4133878"/>
            <a:chOff x="3665067" y="2066402"/>
            <a:chExt cx="5149746" cy="4133878"/>
          </a:xfrm>
        </p:grpSpPr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067" y="2066402"/>
              <a:ext cx="5149746" cy="41338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750407" y="3134968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latin typeface="Times New Roman"/>
                  <a:cs typeface="Times New Roman"/>
                </a:rPr>
                <a:t>Al</a:t>
              </a:r>
              <a:r>
                <a:rPr lang="en-US" altLang="zh-TW" baseline="30000" dirty="0" smtClean="0">
                  <a:latin typeface="Times New Roman"/>
                  <a:cs typeface="Times New Roman"/>
                </a:rPr>
                <a:t>+</a:t>
              </a:r>
              <a:endParaRPr lang="en-US" dirty="0"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85360" y="3157322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 smtClean="0">
                  <a:latin typeface="Times New Roman"/>
                  <a:cs typeface="Times New Roman"/>
                </a:rPr>
                <a:t>AlH</a:t>
              </a:r>
              <a:r>
                <a:rPr lang="en-US" altLang="zh-TW" baseline="30000" dirty="0" smtClean="0">
                  <a:latin typeface="Times New Roman"/>
                  <a:cs typeface="Times New Roman"/>
                </a:rPr>
                <a:t>+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846915" y="1580968"/>
            <a:ext cx="0" cy="3182638"/>
          </a:xfrm>
          <a:prstGeom prst="line">
            <a:avLst/>
          </a:prstGeom>
          <a:ln w="6350" cap="flat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42323" y="2481915"/>
            <a:ext cx="0" cy="3182638"/>
          </a:xfrm>
          <a:prstGeom prst="line">
            <a:avLst/>
          </a:prstGeom>
          <a:ln w="6350" cap="flat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6096000"/>
            <a:ext cx="8518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Loading process yields 100% </a:t>
            </a:r>
            <a:r>
              <a:rPr lang="en-US" dirty="0" err="1" smtClean="0">
                <a:solidFill>
                  <a:schemeClr val="bg1"/>
                </a:solidFill>
              </a:rPr>
              <a:t>AlH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(mass = 28 AMU)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AlH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 was in probed quantum state if mass = 27 AMU component appears in trap dump</a:t>
            </a:r>
          </a:p>
        </p:txBody>
      </p:sp>
    </p:spTree>
    <p:extLst>
      <p:ext uri="{BB962C8B-B14F-4D97-AF65-F5344CB8AC3E}">
        <p14:creationId xmlns:p14="http://schemas.microsoft.com/office/powerpoint/2010/main" val="41630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Well Does it Work?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4" y="1066800"/>
            <a:ext cx="7779212" cy="498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3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Broadband Cooling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4" y="838200"/>
            <a:ext cx="8313855" cy="521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432462" y="6248400"/>
            <a:ext cx="2440092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sym typeface="Symbol" panose="05050102010706020507" pitchFamily="18" charset="2"/>
              </a:rPr>
              <a:t> </a:t>
            </a:r>
            <a:r>
              <a:rPr lang="en-US" sz="2000" dirty="0" smtClean="0">
                <a:solidFill>
                  <a:srgbClr val="000090"/>
                </a:solidFill>
              </a:rPr>
              <a:t>94(5)% in </a:t>
            </a:r>
            <a:r>
              <a:rPr lang="en-US" sz="2000" i="1" dirty="0" smtClean="0">
                <a:solidFill>
                  <a:srgbClr val="000090"/>
                </a:solidFill>
              </a:rPr>
              <a:t>N</a:t>
            </a:r>
            <a:r>
              <a:rPr lang="en-US" sz="2000" dirty="0" smtClean="0">
                <a:solidFill>
                  <a:srgbClr val="000090"/>
                </a:solidFill>
              </a:rPr>
              <a:t> = 0,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48200" y="2981006"/>
                <a:ext cx="3581400" cy="2955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h𝑐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981006"/>
                <a:ext cx="3581400" cy="295594"/>
              </a:xfrm>
              <a:prstGeom prst="rect">
                <a:avLst/>
              </a:prstGeom>
              <a:blipFill rotWithShape="0">
                <a:blip r:embed="rId3"/>
                <a:stretch>
                  <a:fillRect t="-408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652926" y="2626730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Thermal population</a:t>
            </a:r>
          </a:p>
        </p:txBody>
      </p:sp>
    </p:spTree>
    <p:extLst>
      <p:ext uri="{BB962C8B-B14F-4D97-AF65-F5344CB8AC3E}">
        <p14:creationId xmlns:p14="http://schemas.microsoft.com/office/powerpoint/2010/main" val="25845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026360" y="5867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26360" y="60820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26360" y="5486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26360" y="49529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2400" y="1752600"/>
                <a:ext cx="14261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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52600"/>
                <a:ext cx="1426160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3419" t="-2000" r="-5556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4748" y="4492823"/>
                <a:ext cx="13167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en-US" sz="20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48" y="4492823"/>
                <a:ext cx="1316771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3704" r="-6481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813608" y="3499100"/>
            <a:ext cx="33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N</a:t>
            </a:r>
            <a:endParaRPr lang="en-US" dirty="0" smtClean="0">
              <a:solidFill>
                <a:srgbClr val="003399"/>
              </a:solidFill>
              <a:latin typeface="Arial"/>
              <a:cs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026360" y="4048926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026360" y="2215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026360" y="240100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26360" y="18348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026360" y="13014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61486" y="685800"/>
            <a:ext cx="60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(N’)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20737" y="59406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20737" y="57120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20737" y="53261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20737" y="48160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20737" y="38862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83424" y="232122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83424" y="205652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83424" y="167462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83424" y="11645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54596" y="3499100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P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00161" y="5967459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66158" y="710928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P’</a:t>
            </a:r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11155" y="697468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J’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228" y="3499100"/>
            <a:ext cx="44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3399"/>
                </a:solidFill>
                <a:latin typeface="Arial"/>
                <a:cs typeface="Arial"/>
              </a:rPr>
              <a:t>J</a:t>
            </a:r>
            <a:r>
              <a:rPr lang="en-US" dirty="0" smtClean="0">
                <a:solidFill>
                  <a:srgbClr val="003399"/>
                </a:solidFill>
                <a:latin typeface="Arial"/>
                <a:cs typeface="Arial"/>
              </a:rPr>
              <a:t> 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026360" y="59332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026360" y="55522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026360" y="5018873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026360" y="41148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026360" y="22860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026360" y="247110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026360" y="19050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026360" y="13716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4419600" y="2298198"/>
            <a:ext cx="13179" cy="321201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5490383" y="1385837"/>
            <a:ext cx="10918" cy="269054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4955357" y="1919010"/>
            <a:ext cx="12448" cy="3067437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454596" y="3581400"/>
            <a:ext cx="48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49090" y="5721397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1.5</a:t>
            </a:r>
          </a:p>
          <a:p>
            <a:r>
              <a:rPr lang="en-US" sz="800" dirty="0" smtClean="0">
                <a:latin typeface="Arial"/>
                <a:cs typeface="Arial"/>
              </a:rPr>
              <a:t>0.5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49090" y="5326033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2.5</a:t>
            </a:r>
          </a:p>
          <a:p>
            <a:r>
              <a:rPr lang="en-US" sz="800" dirty="0" smtClean="0">
                <a:latin typeface="Arial"/>
                <a:cs typeface="Arial"/>
              </a:rPr>
              <a:t>1.5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49090" y="4800600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3.5</a:t>
            </a:r>
          </a:p>
          <a:p>
            <a:r>
              <a:rPr lang="en-US" sz="800" dirty="0" smtClean="0">
                <a:latin typeface="Arial"/>
                <a:cs typeface="Arial"/>
              </a:rPr>
              <a:t>2.5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149090" y="3886200"/>
            <a:ext cx="328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4.5</a:t>
            </a:r>
          </a:p>
          <a:p>
            <a:r>
              <a:rPr lang="en-US" sz="800" dirty="0" smtClean="0">
                <a:latin typeface="Arial"/>
                <a:cs typeface="Arial"/>
              </a:rPr>
              <a:t>3.5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149090" y="5998930"/>
            <a:ext cx="32893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0.5</a:t>
            </a:r>
            <a:endParaRPr lang="en-US" sz="800" dirty="0">
              <a:latin typeface="Arial"/>
              <a:cs typeface="Arial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3366995" y="2455877"/>
            <a:ext cx="14138" cy="344557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081947" y="2328395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0.5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072573" y="2055148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1.5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072573" y="1673247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2.5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072573" y="1163122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3.5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510802" y="2290180"/>
            <a:ext cx="274434" cy="359299"/>
            <a:chOff x="2456980" y="5715000"/>
            <a:chExt cx="274434" cy="359299"/>
          </a:xfrm>
        </p:grpSpPr>
        <p:sp>
          <p:nvSpPr>
            <p:cNvPr id="65" name="TextBox 64"/>
            <p:cNvSpPr txBox="1"/>
            <p:nvPr/>
          </p:nvSpPr>
          <p:spPr>
            <a:xfrm>
              <a:off x="2456980" y="57150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56980" y="57973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547954" y="339086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 smtClean="0">
              <a:latin typeface="Arial"/>
              <a:cs typeface="Arial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510802" y="2036048"/>
            <a:ext cx="274434" cy="367953"/>
            <a:chOff x="2523999" y="2313801"/>
            <a:chExt cx="274434" cy="367953"/>
          </a:xfrm>
        </p:grpSpPr>
        <p:sp>
          <p:nvSpPr>
            <p:cNvPr id="69" name="TextBox 68"/>
            <p:cNvSpPr txBox="1"/>
            <p:nvPr/>
          </p:nvSpPr>
          <p:spPr>
            <a:xfrm>
              <a:off x="2523999" y="240475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23999" y="2313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510802" y="1622414"/>
            <a:ext cx="274434" cy="359299"/>
            <a:chOff x="2456980" y="5715000"/>
            <a:chExt cx="274434" cy="359299"/>
          </a:xfrm>
        </p:grpSpPr>
        <p:sp>
          <p:nvSpPr>
            <p:cNvPr id="72" name="TextBox 71"/>
            <p:cNvSpPr txBox="1"/>
            <p:nvPr/>
          </p:nvSpPr>
          <p:spPr>
            <a:xfrm>
              <a:off x="2456980" y="57150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456980" y="5797300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510802" y="1131428"/>
            <a:ext cx="274434" cy="367953"/>
            <a:chOff x="2523999" y="2313801"/>
            <a:chExt cx="274434" cy="367953"/>
          </a:xfrm>
        </p:grpSpPr>
        <p:sp>
          <p:nvSpPr>
            <p:cNvPr id="75" name="TextBox 74"/>
            <p:cNvSpPr txBox="1"/>
            <p:nvPr/>
          </p:nvSpPr>
          <p:spPr>
            <a:xfrm>
              <a:off x="2523999" y="240475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−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523999" y="2313801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+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2500161" y="572616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00161" y="4817679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−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500161" y="5363187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500161" y="3915616"/>
            <a:ext cx="274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+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137461" y="304676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x</a:t>
            </a:r>
            <a:endParaRPr lang="en-US" sz="4400" dirty="0" smtClean="0">
              <a:solidFill>
                <a:srgbClr val="C0000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 flipV="1">
            <a:off x="3567262" y="2461760"/>
            <a:ext cx="14138" cy="3445572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762975" y="2177238"/>
            <a:ext cx="1462469" cy="2089962"/>
            <a:chOff x="6762975" y="2177238"/>
            <a:chExt cx="1462469" cy="2089962"/>
          </a:xfrm>
        </p:grpSpPr>
        <p:sp>
          <p:nvSpPr>
            <p:cNvPr id="6" name="Rectangle 5"/>
            <p:cNvSpPr/>
            <p:nvPr/>
          </p:nvSpPr>
          <p:spPr>
            <a:xfrm>
              <a:off x="7936919" y="3959423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0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36919" y="3352800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941392" y="2849499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sz="1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36919" y="3733964"/>
              <a:ext cx="284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62975" y="2177238"/>
                  <a:ext cx="131125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US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sz="20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=1)</m:t>
                        </m:r>
                      </m:oMath>
                    </m:oMathPara>
                  </a14:m>
                  <a:endParaRPr lang="en-US" sz="2000" dirty="0" smtClean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2975" y="2177238"/>
                  <a:ext cx="1311256" cy="3077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704" r="-6019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7920644" y="2474132"/>
              <a:ext cx="291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6781800" y="3874488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6781800" y="4089188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781800" y="3493488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781800" y="2960088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781800" y="3940362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6781800" y="3559362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6781800" y="3025962"/>
              <a:ext cx="1143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Arrow Connector 89"/>
          <p:cNvCxnSpPr/>
          <p:nvPr/>
        </p:nvCxnSpPr>
        <p:spPr>
          <a:xfrm flipH="1" flipV="1">
            <a:off x="3750712" y="2474132"/>
            <a:ext cx="3542972" cy="1430072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headEnd type="triangle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460205" y="3936028"/>
            <a:ext cx="2681294" cy="1559282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triangle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4486762" y="3915616"/>
            <a:ext cx="2767478" cy="216372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triangle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726678" y="2949417"/>
            <a:ext cx="75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3950B"/>
                </a:solidFill>
              </a:rPr>
              <a:t>~10 </a:t>
            </a:r>
            <a:r>
              <a:rPr lang="en-US" sz="1600" dirty="0" err="1" smtClean="0">
                <a:solidFill>
                  <a:srgbClr val="F3950B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err="1" smtClean="0">
                <a:solidFill>
                  <a:srgbClr val="F3950B"/>
                </a:solidFill>
              </a:rPr>
              <a:t>s</a:t>
            </a:r>
            <a:endParaRPr lang="en-US" sz="1600" dirty="0" smtClean="0">
              <a:solidFill>
                <a:srgbClr val="F3950B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39403" y="4843046"/>
            <a:ext cx="89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~150 </a:t>
            </a:r>
            <a:r>
              <a:rPr lang="en-US" sz="1600" dirty="0" err="1" smtClean="0">
                <a:solidFill>
                  <a:srgbClr val="C00000"/>
                </a:solidFill>
              </a:rPr>
              <a:t>ms</a:t>
            </a:r>
            <a:endParaRPr lang="en-US" sz="1600" dirty="0" smtClean="0">
              <a:solidFill>
                <a:srgbClr val="C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581400" y="3168134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~400 ns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304800" y="122238"/>
            <a:ext cx="8610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D279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79D"/>
                </a:solidFill>
                <a:effectLst/>
                <a:uLnTx/>
                <a:uFillTx/>
                <a:latin typeface="Chaparral Pro"/>
                <a:ea typeface="+mj-ea"/>
                <a:cs typeface="+mj-cs"/>
              </a:rPr>
              <a:t>Parity Cooling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D279D"/>
              </a:solidFill>
              <a:effectLst/>
              <a:uLnTx/>
              <a:uFillTx/>
              <a:latin typeface="Chaparral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398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98" grpId="0"/>
      <p:bldP spid="99" grpId="0"/>
      <p:bldP spid="1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43800" cy="594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610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Shift Spectrum for Additional Parity Cooling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10200" y="3733800"/>
            <a:ext cx="152400" cy="0"/>
          </a:xfrm>
          <a:prstGeom prst="straightConnector1">
            <a:avLst/>
          </a:prstGeom>
          <a:ln w="34925">
            <a:solidFill>
              <a:schemeClr val="accent5"/>
            </a:solidFill>
            <a:headEnd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50212" y="4483099"/>
                <a:ext cx="5743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212" y="4483099"/>
                <a:ext cx="574388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3158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60900" y="4495799"/>
                <a:ext cx="6787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1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00" y="4495799"/>
                <a:ext cx="678776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5105400" y="4803576"/>
            <a:ext cx="304800" cy="2256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638800" y="4790876"/>
            <a:ext cx="246206" cy="2383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772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Rotational Cooling Timescales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75774" y="1353379"/>
            <a:ext cx="8287226" cy="3294821"/>
            <a:chOff x="457200" y="1682496"/>
            <a:chExt cx="8287226" cy="32948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8467"/>
            <a:stretch/>
          </p:blipFill>
          <p:spPr>
            <a:xfrm>
              <a:off x="457200" y="1682496"/>
              <a:ext cx="8287226" cy="3294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2308644" y="1691640"/>
              <a:ext cx="6400800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43200" y="2286000"/>
              <a:ext cx="8382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257800" y="2314353"/>
              <a:ext cx="8382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5400" y="5029200"/>
                <a:ext cx="706507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74320" indent="-27432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</a:rPr>
                  <a:t>Vibrational leak </a:t>
                </a:r>
                <a:r>
                  <a:rPr lang="en-US" dirty="0" smtClean="0">
                    <a:solidFill>
                      <a:schemeClr val="bg1"/>
                    </a:solidFill>
                    <a:sym typeface="Symbol" panose="05050102010706020507" pitchFamily="18" charset="2"/>
                  </a:rPr>
                  <a:t> 14% population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&gt;0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on intermediate timescale</a:t>
                </a:r>
              </a:p>
              <a:p>
                <a:pPr marL="274320" indent="-27432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</a:rPr>
                  <a:t>Population </a:t>
                </a:r>
                <a:r>
                  <a:rPr lang="en-US" dirty="0" smtClean="0">
                    <a:solidFill>
                      <a:schemeClr val="bg1"/>
                    </a:solidFill>
                    <a:sym typeface="Symbol" panose="05050102010706020507" pitchFamily="18" charset="2"/>
                  </a:rPr>
                  <a:t> 100%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0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on longer timescale</a:t>
                </a:r>
              </a:p>
              <a:p>
                <a:pPr marL="274320" indent="-27432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</a:rPr>
                  <a:t>Can plug vibrational leak with a second broadband laser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029200"/>
                <a:ext cx="7065076" cy="923330"/>
              </a:xfrm>
              <a:prstGeom prst="rect">
                <a:avLst/>
              </a:prstGeom>
              <a:blipFill rotWithShape="0">
                <a:blip r:embed="rId3"/>
                <a:stretch>
                  <a:fillRect l="-604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7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38200" y="838200"/>
            <a:ext cx="7353928" cy="5105400"/>
            <a:chOff x="1447800" y="701040"/>
            <a:chExt cx="6322207" cy="4785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701040"/>
              <a:ext cx="6322207" cy="4785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462548" y="720705"/>
              <a:ext cx="152400" cy="2286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6200" y="1143000"/>
              <a:ext cx="3505200" cy="259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Rotational Cooling Efficiency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76800" y="1371600"/>
                <a:ext cx="2667000" cy="720454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  <m:t>~3%  → 95.4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  <m:t>−2.0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  <m:t>+1.3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1600" dirty="0" smtClean="0">
                    <a:solidFill>
                      <a:srgbClr val="000090"/>
                    </a:solidFill>
                  </a:rPr>
                  <a:t> in </a:t>
                </a:r>
                <a:r>
                  <a:rPr lang="en-US" sz="1600" i="1" dirty="0" smtClean="0">
                    <a:solidFill>
                      <a:srgbClr val="000090"/>
                    </a:solidFill>
                  </a:rPr>
                  <a:t>N</a:t>
                </a:r>
                <a:r>
                  <a:rPr lang="en-US" sz="1600" dirty="0" smtClean="0">
                    <a:solidFill>
                      <a:srgbClr val="000090"/>
                    </a:solidFill>
                  </a:rPr>
                  <a:t> = 0</a:t>
                </a:r>
              </a:p>
              <a:p>
                <a:endParaRPr lang="en-US" sz="800" dirty="0" smtClean="0">
                  <a:solidFill>
                    <a:srgbClr val="00009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</a:rPr>
                      <m:t>~300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1600" b="0" i="1" dirty="0" smtClean="0">
                        <a:solidFill>
                          <a:srgbClr val="00009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1600" i="1" dirty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dirty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  <m:t>3.8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  <m:t>−0.3</m:t>
                        </m:r>
                      </m:sub>
                      <m:sup>
                        <m:r>
                          <a:rPr lang="en-US" sz="1600" b="0" i="1" dirty="0" smtClean="0">
                            <a:solidFill>
                              <a:srgbClr val="000090"/>
                            </a:solidFill>
                            <a:latin typeface="Cambria Math" panose="02040503050406030204" pitchFamily="18" charset="0"/>
                          </a:rPr>
                          <m:t>+0.9</m:t>
                        </m:r>
                      </m:sup>
                    </m:sSubSup>
                  </m:oMath>
                </a14:m>
                <a:r>
                  <a:rPr lang="en-US" sz="1600" dirty="0" smtClean="0">
                    <a:solidFill>
                      <a:srgbClr val="000090"/>
                    </a:solidFill>
                  </a:rPr>
                  <a:t> K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371600"/>
                <a:ext cx="2667000" cy="7204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448928" y="6093022"/>
            <a:ext cx="2856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90033"/>
                </a:solidFill>
              </a:rPr>
              <a:t>Lien, et. al., </a:t>
            </a:r>
            <a:r>
              <a:rPr lang="en-US" sz="1400" i="1" dirty="0" smtClean="0">
                <a:solidFill>
                  <a:srgbClr val="990033"/>
                </a:solidFill>
              </a:rPr>
              <a:t>Nature </a:t>
            </a:r>
            <a:r>
              <a:rPr lang="en-US" sz="1400" i="1" dirty="0" err="1" smtClean="0">
                <a:solidFill>
                  <a:srgbClr val="990033"/>
                </a:solidFill>
              </a:rPr>
              <a:t>Commun</a:t>
            </a:r>
            <a:r>
              <a:rPr lang="en-US" sz="1400" i="1" dirty="0" smtClean="0">
                <a:solidFill>
                  <a:srgbClr val="990033"/>
                </a:solidFill>
              </a:rPr>
              <a:t>.</a:t>
            </a:r>
            <a:r>
              <a:rPr lang="en-US" sz="1400" dirty="0" smtClean="0">
                <a:solidFill>
                  <a:srgbClr val="990033"/>
                </a:solidFill>
              </a:rPr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27970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Timescale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905000" y="878995"/>
            <a:ext cx="5257800" cy="3693005"/>
            <a:chOff x="1828801" y="577739"/>
            <a:chExt cx="5181600" cy="39140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1" y="577739"/>
              <a:ext cx="5181600" cy="3914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255626" y="2550779"/>
              <a:ext cx="1978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Symbol" panose="05050102010706020507" pitchFamily="18" charset="2"/>
                <a:buChar char="Þ"/>
              </a:pPr>
              <a:r>
                <a:rPr lang="en-US" i="1" dirty="0" smtClean="0">
                  <a:solidFill>
                    <a:schemeClr val="bg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t </a:t>
              </a:r>
              <a:r>
                <a:rPr lang="en-US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= 140 (20) </a:t>
              </a:r>
              <a:r>
                <a:rPr lang="en-US" dirty="0" err="1" smtClean="0">
                  <a:solidFill>
                    <a:schemeClr val="bg1"/>
                  </a:solidFill>
                  <a:sym typeface="Symbol" panose="05050102010706020507" pitchFamily="18" charset="2"/>
                </a:rPr>
                <a:t>ms</a:t>
              </a:r>
              <a:endParaRPr lang="en-US" dirty="0" smtClean="0">
                <a:solidFill>
                  <a:schemeClr val="bg1"/>
                </a:solidFill>
                <a:sym typeface="Symbol" panose="05050102010706020507" pitchFamily="18" charset="2"/>
              </a:endParaRPr>
            </a:p>
            <a:p>
              <a:r>
                <a:rPr lang="en-US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     (</a:t>
              </a:r>
              <a:r>
                <a:rPr lang="en-US" i="1" dirty="0" err="1" smtClean="0">
                  <a:solidFill>
                    <a:schemeClr val="bg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t</a:t>
              </a:r>
              <a:r>
                <a:rPr lang="en-US" baseline="-25000" dirty="0" err="1" smtClean="0">
                  <a:solidFill>
                    <a:schemeClr val="bg1"/>
                  </a:solidFill>
                  <a:sym typeface="Symbol" panose="05050102010706020507" pitchFamily="18" charset="2"/>
                </a:rPr>
                <a:t>th</a:t>
              </a:r>
              <a:r>
                <a:rPr lang="en-US" i="1" dirty="0" smtClean="0">
                  <a:solidFill>
                    <a:schemeClr val="bg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 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= </a:t>
              </a:r>
              <a:r>
                <a:rPr lang="en-US" dirty="0" smtClean="0">
                  <a:solidFill>
                    <a:schemeClr val="bg1"/>
                  </a:solidFill>
                  <a:sym typeface="Symbol" panose="05050102010706020507" pitchFamily="18" charset="2"/>
                </a:rPr>
                <a:t>127 </a:t>
              </a:r>
              <a:r>
                <a:rPr lang="en-US" dirty="0" err="1" smtClean="0">
                  <a:solidFill>
                    <a:schemeClr val="bg1"/>
                  </a:solidFill>
                  <a:sym typeface="Symbol" panose="05050102010706020507" pitchFamily="18" charset="2"/>
                </a:rPr>
                <a:t>ms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255626" y="2082758"/>
                  <a:ext cx="2155397" cy="3374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 smtClean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5626" y="2082758"/>
                  <a:ext cx="2155397" cy="3374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2147486" y="4875074"/>
            <a:ext cx="60821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Other approaches: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Cryogenic trap &amp; buffer gas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MgH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78%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g.s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for single </a:t>
            </a:r>
            <a:r>
              <a:rPr lang="en-US" dirty="0" smtClean="0">
                <a:solidFill>
                  <a:schemeClr val="bg1"/>
                </a:solidFill>
              </a:rPr>
              <a:t>ion,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100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ms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Drewsen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2014)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Narrowband vibrational excitation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</a:rPr>
              <a:t>MgH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37%</a:t>
            </a:r>
            <a:r>
              <a:rPr lang="en-US" dirty="0" smtClean="0">
                <a:solidFill>
                  <a:schemeClr val="bg1"/>
                </a:solidFill>
              </a:rPr>
              <a:t>  in </a:t>
            </a:r>
            <a:r>
              <a:rPr lang="en-US" dirty="0" err="1" smtClean="0">
                <a:solidFill>
                  <a:schemeClr val="bg1"/>
                </a:solidFill>
              </a:rPr>
              <a:t>g.s</a:t>
            </a:r>
            <a:r>
              <a:rPr lang="en-US" dirty="0" smtClean="0">
                <a:solidFill>
                  <a:schemeClr val="bg1"/>
                </a:solidFill>
              </a:rPr>
              <a:t>.,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~10 s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(Drewsen 2010)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HD</a:t>
            </a:r>
            <a:r>
              <a:rPr lang="en-US" baseline="30000" dirty="0" smtClean="0">
                <a:solidFill>
                  <a:schemeClr val="bg1"/>
                </a:solidFill>
              </a:rPr>
              <a:t>+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78%</a:t>
            </a:r>
            <a:r>
              <a:rPr lang="en-US" dirty="0" smtClean="0">
                <a:solidFill>
                  <a:schemeClr val="bg1"/>
                </a:solidFill>
              </a:rPr>
              <a:t> in </a:t>
            </a:r>
            <a:r>
              <a:rPr lang="en-US" dirty="0" err="1" smtClean="0">
                <a:solidFill>
                  <a:schemeClr val="bg1"/>
                </a:solidFill>
              </a:rPr>
              <a:t>g.s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~10 s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(Schiller 2010)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4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Imagine: Site-Resolved Fluorescence</a:t>
            </a:r>
            <a:endParaRPr lang="en-US" dirty="0"/>
          </a:p>
        </p:txBody>
      </p:sp>
      <p:pic>
        <p:nvPicPr>
          <p:cNvPr id="10" name="Picture 2" descr="C:\Users\Brian Odom\Desktop\string_rot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3" y="3352800"/>
            <a:ext cx="7707094" cy="91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8917" y="990600"/>
            <a:ext cx="51395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SiO</a:t>
            </a:r>
            <a:r>
              <a:rPr lang="en-US" baseline="30000" dirty="0" smtClean="0">
                <a:solidFill>
                  <a:srgbClr val="C00000"/>
                </a:solidFill>
              </a:rPr>
              <a:t>+</a:t>
            </a:r>
            <a:r>
              <a:rPr lang="en-US" dirty="0" smtClean="0">
                <a:solidFill>
                  <a:srgbClr val="C00000"/>
                </a:solidFill>
              </a:rPr>
              <a:t> parameters</a:t>
            </a:r>
            <a:endParaRPr lang="en-US" baseline="300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7000 </a:t>
            </a:r>
            <a:r>
              <a:rPr lang="en-US" dirty="0">
                <a:solidFill>
                  <a:schemeClr val="bg1"/>
                </a:solidFill>
              </a:rPr>
              <a:t>photons with one vibrational </a:t>
            </a:r>
            <a:r>
              <a:rPr lang="en-US" dirty="0" err="1" smtClean="0">
                <a:solidFill>
                  <a:schemeClr val="bg1"/>
                </a:solidFill>
              </a:rPr>
              <a:t>repump</a:t>
            </a:r>
            <a:r>
              <a:rPr lang="en-US" dirty="0" smtClean="0">
                <a:solidFill>
                  <a:schemeClr val="bg1"/>
                </a:solidFill>
              </a:rPr>
              <a:t>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4.3 Debye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hyperfine </a:t>
            </a:r>
            <a:r>
              <a:rPr lang="en-US" dirty="0" smtClean="0">
                <a:solidFill>
                  <a:schemeClr val="bg1"/>
                </a:solidFill>
              </a:rPr>
              <a:t>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i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 = 10 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m, </a:t>
            </a:r>
            <a:r>
              <a:rPr lang="en-US" i="1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dd</a:t>
            </a:r>
            <a:r>
              <a:rPr lang="en-US" dirty="0" smtClean="0">
                <a:solidFill>
                  <a:schemeClr val="bg1"/>
                </a:solidFill>
              </a:rPr>
              <a:t> = 3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v </a:t>
            </a:r>
            <a:r>
              <a:rPr lang="en-US" dirty="0" smtClean="0">
                <a:solidFill>
                  <a:schemeClr val="bg1"/>
                </a:solidFill>
              </a:rPr>
              <a:t>= 0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 = 1 lifetime = </a:t>
            </a:r>
            <a:r>
              <a:rPr lang="en-US" dirty="0">
                <a:solidFill>
                  <a:schemeClr val="bg1"/>
                </a:solidFill>
              </a:rPr>
              <a:t>200 </a:t>
            </a:r>
            <a:r>
              <a:rPr lang="en-US" dirty="0" smtClean="0">
                <a:solidFill>
                  <a:schemeClr val="bg1"/>
                </a:solidFill>
              </a:rPr>
              <a:t>s (300 K BBR-limited)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917" y="4924882"/>
            <a:ext cx="7346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Possibilities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Observe molecule-molecule entanglement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Study 1D magnetism.  (Electric dipoles simulate magnetic dipoles.)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Presence of phonons creates topologically protected zero-energy mode? </a:t>
            </a:r>
          </a:p>
        </p:txBody>
      </p:sp>
    </p:spTree>
    <p:extLst>
      <p:ext uri="{BB962C8B-B14F-4D97-AF65-F5344CB8AC3E}">
        <p14:creationId xmlns:p14="http://schemas.microsoft.com/office/powerpoint/2010/main" val="29572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 Molecule Spectroscopy</a:t>
            </a:r>
            <a:br>
              <a:rPr lang="en-US" dirty="0" smtClean="0"/>
            </a:br>
            <a:r>
              <a:rPr lang="en-US" sz="2200" dirty="0" smtClean="0"/>
              <a:t>An easy approach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586436" y="4486935"/>
            <a:ext cx="3463737" cy="2032111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pPr marL="164117" indent="-410291">
              <a:spcAft>
                <a:spcPts val="538"/>
              </a:spcAft>
              <a:buFont typeface="+mj-lt"/>
              <a:buAutoNum type="arabicPeriod"/>
            </a:pPr>
            <a:r>
              <a:rPr lang="en-US" sz="2200" dirty="0"/>
              <a:t>Cool </a:t>
            </a:r>
            <a:r>
              <a:rPr lang="en-US" sz="2200" dirty="0" smtClean="0"/>
              <a:t>translational motion</a:t>
            </a:r>
          </a:p>
          <a:p>
            <a:pPr marL="164117" indent="-410291">
              <a:spcAft>
                <a:spcPts val="538"/>
              </a:spcAft>
              <a:buFont typeface="+mj-lt"/>
              <a:buAutoNum type="arabicPeriod"/>
            </a:pPr>
            <a:r>
              <a:rPr lang="en-US" sz="2200" dirty="0" smtClean="0"/>
              <a:t>Cool rotations</a:t>
            </a:r>
          </a:p>
          <a:p>
            <a:pPr marL="164117" indent="-410291">
              <a:spcAft>
                <a:spcPts val="538"/>
              </a:spcAft>
              <a:buFont typeface="+mj-lt"/>
              <a:buAutoNum type="arabicPeriod"/>
            </a:pPr>
            <a:r>
              <a:rPr lang="en-US" sz="2200" dirty="0" smtClean="0"/>
              <a:t>Drive </a:t>
            </a:r>
            <a:r>
              <a:rPr lang="en-US" sz="2200" dirty="0"/>
              <a:t>transition</a:t>
            </a:r>
          </a:p>
          <a:p>
            <a:pPr marL="164117" indent="-410291">
              <a:spcAft>
                <a:spcPts val="538"/>
              </a:spcAft>
              <a:buFont typeface="+mj-lt"/>
              <a:buAutoNum type="arabicPeriod"/>
            </a:pPr>
            <a:r>
              <a:rPr lang="en-US" sz="2200" dirty="0"/>
              <a:t>Map excitation</a:t>
            </a:r>
          </a:p>
          <a:p>
            <a:pPr marL="164117" indent="-410291">
              <a:spcAft>
                <a:spcPts val="538"/>
              </a:spcAft>
              <a:buFont typeface="+mj-lt"/>
              <a:buAutoNum type="arabicPeriod"/>
            </a:pPr>
            <a:r>
              <a:rPr lang="en-US" sz="2200" dirty="0"/>
              <a:t>Readout</a:t>
            </a:r>
          </a:p>
        </p:txBody>
      </p:sp>
      <p:sp>
        <p:nvSpPr>
          <p:cNvPr id="4" name="Can 3"/>
          <p:cNvSpPr/>
          <p:nvPr/>
        </p:nvSpPr>
        <p:spPr bwMode="auto">
          <a:xfrm rot="-5400000">
            <a:off x="4643506" y="-2937928"/>
            <a:ext cx="311344" cy="8403402"/>
          </a:xfrm>
          <a:prstGeom prst="can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16" name="Can 15"/>
          <p:cNvSpPr/>
          <p:nvPr/>
        </p:nvSpPr>
        <p:spPr bwMode="auto">
          <a:xfrm rot="-5400000">
            <a:off x="4643505" y="-1103628"/>
            <a:ext cx="311344" cy="8403402"/>
          </a:xfrm>
          <a:prstGeom prst="can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49913" y="1767046"/>
            <a:ext cx="3064289" cy="807178"/>
            <a:chOff x="3759279" y="2002484"/>
            <a:chExt cx="3370718" cy="914802"/>
          </a:xfrm>
        </p:grpSpPr>
        <p:sp>
          <p:nvSpPr>
            <p:cNvPr id="20" name="Oval 19"/>
            <p:cNvSpPr/>
            <p:nvPr/>
          </p:nvSpPr>
          <p:spPr bwMode="auto">
            <a:xfrm>
              <a:off x="6215597" y="2002886"/>
              <a:ext cx="914400" cy="914400"/>
            </a:xfrm>
            <a:prstGeom prst="ellipse">
              <a:avLst/>
            </a:prstGeom>
            <a:solidFill>
              <a:srgbClr val="FF9933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latin typeface="Mongolian Baiti" pitchFamily="66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759279" y="2002484"/>
              <a:ext cx="1767386" cy="914400"/>
              <a:chOff x="5232003" y="2411698"/>
              <a:chExt cx="1767386" cy="914400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5689203" y="2868898"/>
                <a:ext cx="990146" cy="1296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Oval 21"/>
              <p:cNvSpPr/>
              <p:nvPr/>
            </p:nvSpPr>
            <p:spPr bwMode="auto">
              <a:xfrm>
                <a:off x="6359309" y="2561823"/>
                <a:ext cx="640080" cy="64008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8" tIns="45710" rIns="91418" bIns="4571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82058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500" dirty="0">
                  <a:latin typeface="Mongolian Baiti" pitchFamily="66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32003" y="2411698"/>
                <a:ext cx="914400" cy="9144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8" tIns="45710" rIns="91418" bIns="4571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82058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500" dirty="0">
                  <a:latin typeface="Mongolian Baiti" pitchFamily="66" charset="0"/>
                </a:endParaRPr>
              </a:p>
            </p:txBody>
          </p:sp>
        </p:grpSp>
      </p:grpSp>
      <p:cxnSp>
        <p:nvCxnSpPr>
          <p:cNvPr id="7" name="Straight Arrow Connector 6"/>
          <p:cNvCxnSpPr/>
          <p:nvPr/>
        </p:nvCxnSpPr>
        <p:spPr bwMode="auto">
          <a:xfrm flipV="1">
            <a:off x="4501829" y="2861855"/>
            <a:ext cx="1288666" cy="1298002"/>
          </a:xfrm>
          <a:prstGeom prst="straightConnector1">
            <a:avLst/>
          </a:prstGeom>
          <a:solidFill>
            <a:schemeClr val="accent1"/>
          </a:solidFill>
          <a:ln w="2540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2958038" y="2809465"/>
            <a:ext cx="1263201" cy="1266566"/>
          </a:xfrm>
          <a:prstGeom prst="straightConnector1">
            <a:avLst/>
          </a:prstGeom>
          <a:solidFill>
            <a:schemeClr val="accent1"/>
          </a:solidFill>
          <a:ln w="2540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479769" y="5698504"/>
            <a:ext cx="2444670" cy="45383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65" y="4921278"/>
            <a:ext cx="5135435" cy="109852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200" dirty="0"/>
              <a:t>4a) Pulse radiation pressure drive –scatter from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0033CC"/>
                </a:solidFill>
              </a:rPr>
              <a:t>spectroscopy ion</a:t>
            </a:r>
          </a:p>
          <a:p>
            <a:r>
              <a:rPr lang="en-US" sz="2200" dirty="0"/>
              <a:t>4b) Amplify motion—scatter from </a:t>
            </a:r>
            <a:r>
              <a:rPr lang="en-US" sz="2200" dirty="0">
                <a:solidFill>
                  <a:srgbClr val="FF9933"/>
                </a:solidFill>
              </a:rPr>
              <a:t>logic ion </a:t>
            </a:r>
          </a:p>
        </p:txBody>
      </p:sp>
      <p:sp>
        <p:nvSpPr>
          <p:cNvPr id="58" name="Freeform 57"/>
          <p:cNvSpPr/>
          <p:nvPr/>
        </p:nvSpPr>
        <p:spPr bwMode="auto">
          <a:xfrm rot="19790898">
            <a:off x="6484373" y="1159442"/>
            <a:ext cx="1139944" cy="467562"/>
          </a:xfrm>
          <a:custGeom>
            <a:avLst/>
            <a:gdLst>
              <a:gd name="connsiteX0" fmla="*/ 0 w 860612"/>
              <a:gd name="connsiteY0" fmla="*/ 219635 h 423581"/>
              <a:gd name="connsiteX1" fmla="*/ 134471 w 860612"/>
              <a:gd name="connsiteY1" fmla="*/ 219635 h 423581"/>
              <a:gd name="connsiteX2" fmla="*/ 242047 w 860612"/>
              <a:gd name="connsiteY2" fmla="*/ 31376 h 423581"/>
              <a:gd name="connsiteX3" fmla="*/ 349624 w 860612"/>
              <a:gd name="connsiteY3" fmla="*/ 407893 h 423581"/>
              <a:gd name="connsiteX4" fmla="*/ 457200 w 860612"/>
              <a:gd name="connsiteY4" fmla="*/ 17929 h 423581"/>
              <a:gd name="connsiteX5" fmla="*/ 551329 w 860612"/>
              <a:gd name="connsiteY5" fmla="*/ 421340 h 423581"/>
              <a:gd name="connsiteX6" fmla="*/ 645459 w 860612"/>
              <a:gd name="connsiteY6" fmla="*/ 31376 h 423581"/>
              <a:gd name="connsiteX7" fmla="*/ 712694 w 860612"/>
              <a:gd name="connsiteY7" fmla="*/ 233082 h 423581"/>
              <a:gd name="connsiteX8" fmla="*/ 860612 w 860612"/>
              <a:gd name="connsiteY8" fmla="*/ 233082 h 42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612" h="423581">
                <a:moveTo>
                  <a:pt x="0" y="219635"/>
                </a:moveTo>
                <a:cubicBezTo>
                  <a:pt x="47065" y="235323"/>
                  <a:pt x="94130" y="251011"/>
                  <a:pt x="134471" y="219635"/>
                </a:cubicBezTo>
                <a:cubicBezTo>
                  <a:pt x="174812" y="188259"/>
                  <a:pt x="206188" y="0"/>
                  <a:pt x="242047" y="31376"/>
                </a:cubicBezTo>
                <a:cubicBezTo>
                  <a:pt x="277906" y="62752"/>
                  <a:pt x="313765" y="410134"/>
                  <a:pt x="349624" y="407893"/>
                </a:cubicBezTo>
                <a:cubicBezTo>
                  <a:pt x="385483" y="405652"/>
                  <a:pt x="423583" y="15688"/>
                  <a:pt x="457200" y="17929"/>
                </a:cubicBezTo>
                <a:cubicBezTo>
                  <a:pt x="490817" y="20170"/>
                  <a:pt x="519953" y="419099"/>
                  <a:pt x="551329" y="421340"/>
                </a:cubicBezTo>
                <a:cubicBezTo>
                  <a:pt x="582705" y="423581"/>
                  <a:pt x="618565" y="62752"/>
                  <a:pt x="645459" y="31376"/>
                </a:cubicBezTo>
                <a:cubicBezTo>
                  <a:pt x="672353" y="0"/>
                  <a:pt x="676835" y="199464"/>
                  <a:pt x="712694" y="233082"/>
                </a:cubicBezTo>
                <a:cubicBezTo>
                  <a:pt x="748553" y="266700"/>
                  <a:pt x="860612" y="233082"/>
                  <a:pt x="860612" y="233082"/>
                </a:cubicBezTo>
              </a:path>
            </a:pathLst>
          </a:custGeom>
          <a:noFill/>
          <a:ln w="3175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>
              <a:latin typeface="Maiandra GD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57200" y="6065208"/>
            <a:ext cx="2444670" cy="45383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decel="10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-7.18954E-7 L 0.01673 -0.000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" y="-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-7.18954E-7 L -0.01452 0.00041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-7.18954E-7 L 0.03236 -0.000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" y="-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-7.18954E-7 L -0.02872 0.0004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-7.18954E-7 L 0.04625 -0.000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" y="-2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625 -0.0002 L -0.0445 0.000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5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0.06345 -0.0002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2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-0.05981 0.00081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9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0.08097 -0.00041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0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-0.07812 3.88809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0.09865 -0.00102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-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-0.0939 0.0002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42" presetClass="pat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0.11506 -0.00143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5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182E-6 3.88809E-6 L -0.11016 0.0002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1 0.0002 L 0.11585 -0.00143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-8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8" grpId="0" animBg="1"/>
      <p:bldP spid="58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MS Mincho" pitchFamily="49" charset="-128"/>
                <a:cs typeface="Andalus" pitchFamily="18" charset="-78"/>
              </a:rPr>
              <a:t>Which Atoms?</a:t>
            </a:r>
            <a:endParaRPr lang="en-US" dirty="0">
              <a:latin typeface="Chaparral Pro" pitchFamily="18" charset="0"/>
              <a:ea typeface="MS Mincho" pitchFamily="49" charset="-128"/>
              <a:cs typeface="Andalus" pitchFamily="18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7905" y="6307574"/>
            <a:ext cx="5113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Most jobs can be done with a handful of species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8922"/>
            <a:ext cx="8680263" cy="50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Proof of Principle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794675"/>
            <a:ext cx="3107230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  <a:latin typeface="+mn-lt"/>
              </a:rPr>
              <a:t>~ 140 photons scattered here</a:t>
            </a:r>
          </a:p>
        </p:txBody>
      </p:sp>
      <p:pic>
        <p:nvPicPr>
          <p:cNvPr id="612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34135"/>
            <a:ext cx="6553200" cy="4644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5" idx="0"/>
          </p:cNvCxnSpPr>
          <p:nvPr/>
        </p:nvCxnSpPr>
        <p:spPr bwMode="auto">
          <a:xfrm flipV="1">
            <a:off x="2620415" y="5286308"/>
            <a:ext cx="310272" cy="5083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05000"/>
            <a:ext cx="1900136" cy="1900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354059" y="5638800"/>
            <a:ext cx="2408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Lin,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et. al.,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Phys. Rev. 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(R)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2013) </a:t>
            </a:r>
          </a:p>
          <a:p>
            <a:pPr lvl="0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Chen, et. al. </a:t>
            </a:r>
            <a:r>
              <a:rPr lang="en-US" sz="1200" i="1" dirty="0" err="1" smtClean="0">
                <a:solidFill>
                  <a:schemeClr val="accent1">
                    <a:lumMod val="50000"/>
                  </a:schemeClr>
                </a:solidFill>
              </a:rPr>
              <a:t>arXiv</a:t>
            </a:r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(2014)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388620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Yen-Wei Lin</a:t>
            </a:r>
          </a:p>
        </p:txBody>
      </p:sp>
    </p:spTree>
    <p:extLst>
      <p:ext uri="{BB962C8B-B14F-4D97-AF65-F5344CB8AC3E}">
        <p14:creationId xmlns:p14="http://schemas.microsoft.com/office/powerpoint/2010/main" val="39196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is One the Best Number?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57800" y="2667000"/>
                <a:ext cx="3740325" cy="3848634"/>
              </a:xfrm>
              <a:prstGeom prst="rect">
                <a:avLst/>
              </a:prstGeom>
              <a:noFill/>
            </p:spPr>
            <p:txBody>
              <a:bodyPr wrap="square" lIns="82058" tIns="41029" rIns="82058" bIns="41029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Classic supersonic beam (5 cm length)</a:t>
                </a:r>
                <a:endParaRPr lang="en-US" sz="1600" dirty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=5×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:r>
                  <a:rPr lang="en-US" sz="1600" i="1" dirty="0">
                    <a:solidFill>
                      <a:schemeClr val="bg1"/>
                    </a:solidFill>
                  </a:rPr>
                  <a:t>N</a:t>
                </a:r>
                <a:r>
                  <a:rPr lang="en-US" sz="1600" dirty="0">
                    <a:solidFill>
                      <a:schemeClr val="bg1"/>
                    </a:solidFill>
                  </a:rPr>
                  <a:t> = 10</a:t>
                </a:r>
              </a:p>
              <a:p>
                <a:pPr marL="656466" lvl="2" indent="-246175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𝜏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=1×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16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  <a:p>
                <a:pPr marL="718010" lvl="1" indent="-307718">
                  <a:buFont typeface="Symbol"/>
                  <a:buChar char="Þ"/>
                </a:pPr>
                <a:r>
                  <a:rPr lang="en-US" sz="1600" dirty="0">
                    <a:solidFill>
                      <a:srgbClr val="C00000"/>
                    </a:solidFill>
                  </a:rPr>
                  <a:t>800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mHz</a:t>
                </a:r>
                <a:r>
                  <a:rPr lang="en-US" sz="16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𝐷</m:t>
                        </m:r>
                      </m:e>
                    </m:rad>
                  </m:oMath>
                </a14:m>
                <a:endParaRPr lang="en-US" sz="1600" dirty="0"/>
              </a:p>
              <a:p>
                <a:pPr lvl="0"/>
                <a:r>
                  <a:rPr lang="en-US" sz="1600" dirty="0">
                    <a:solidFill>
                      <a:srgbClr val="000000"/>
                    </a:solidFill>
                    <a:latin typeface="Mongolian Baiti"/>
                  </a:rPr>
                  <a:t>Cryogenic beam (30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Mongolian Baiti"/>
                  </a:rPr>
                  <a:t>cm length)</a:t>
                </a:r>
                <a:endParaRPr lang="en-US" sz="1600" dirty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=1×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Mongolian Baiti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:r>
                  <a:rPr lang="en-US" sz="1600" i="1" dirty="0">
                    <a:solidFill>
                      <a:srgbClr val="000000"/>
                    </a:solidFill>
                    <a:latin typeface="Mongolian Baiti"/>
                  </a:rPr>
                  <a:t>N</a:t>
                </a:r>
                <a:r>
                  <a:rPr lang="en-US" sz="1600" dirty="0">
                    <a:solidFill>
                      <a:srgbClr val="000000"/>
                    </a:solidFill>
                    <a:latin typeface="Mongolian Baiti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</m:oMath>
                </a14:m>
                <a:endParaRPr lang="en-US" sz="1600" dirty="0">
                  <a:solidFill>
                    <a:srgbClr val="000000"/>
                  </a:solidFill>
                  <a:latin typeface="Mongolian Baiti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𝜏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=1.5×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  <a:latin typeface="Mongolian Baiti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Mongolian Baiti"/>
                  </a:rPr>
                  <a:t>s</a:t>
                </a:r>
              </a:p>
              <a:p>
                <a:pPr marL="718010" lvl="1" indent="-307718">
                  <a:buFont typeface="Symbol"/>
                  <a:buChar char="Þ"/>
                </a:pP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C00000"/>
                        </a:solidFill>
                        <a:latin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C00000"/>
                        </a:solidFill>
                        <a:latin typeface="Cambria Math"/>
                      </a:rPr>
                      <m:t>mH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/>
                      </a:rPr>
                      <m:t>𝑧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𝐷</m:t>
                        </m:r>
                      </m:e>
                    </m:rad>
                  </m:oMath>
                </a14:m>
                <a:endParaRPr lang="en-US" sz="16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sz="1600" dirty="0">
                    <a:solidFill>
                      <a:srgbClr val="000000"/>
                    </a:solidFill>
                    <a:latin typeface="Mongolian Baiti"/>
                  </a:rPr>
                  <a:t>Single ion</a:t>
                </a:r>
                <a:endParaRPr lang="en-US" sz="1600" dirty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𝜀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=1</m:t>
                    </m:r>
                  </m:oMath>
                </a14:m>
                <a:endParaRPr lang="en-US" sz="1600" i="1" dirty="0">
                  <a:solidFill>
                    <a:srgbClr val="000000"/>
                  </a:solidFill>
                  <a:latin typeface="Mongolian Baiti"/>
                  <a:ea typeface="Cambria Math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:r>
                  <a:rPr lang="en-US" sz="1600" i="1" dirty="0">
                    <a:solidFill>
                      <a:srgbClr val="000000"/>
                    </a:solidFill>
                    <a:latin typeface="Mongolian Baiti"/>
                  </a:rPr>
                  <a:t>N</a:t>
                </a:r>
                <a:r>
                  <a:rPr lang="en-US" sz="1600" dirty="0">
                    <a:solidFill>
                      <a:srgbClr val="000000"/>
                    </a:solidFill>
                    <a:latin typeface="Mongolian Baiti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Mongolian Baiti"/>
                </a:endParaRPr>
              </a:p>
              <a:p>
                <a:pPr marL="656466" lvl="2" indent="-246175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𝜏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=1 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latin typeface="Mongolian Baiti"/>
                  </a:rPr>
                  <a:t>s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Mongolian Baiti"/>
                  </a:rPr>
                  <a:t>(…?)</a:t>
                </a:r>
                <a:endParaRPr lang="en-US" sz="1600" dirty="0">
                  <a:solidFill>
                    <a:srgbClr val="000000"/>
                  </a:solidFill>
                  <a:latin typeface="Mongolian Baiti"/>
                </a:endParaRPr>
              </a:p>
              <a:p>
                <a:pPr marL="718010" lvl="1" indent="-307718">
                  <a:buFont typeface="Symbol"/>
                  <a:buChar char="Þ"/>
                </a:pP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C00000"/>
                        </a:solidFill>
                        <a:latin typeface="Cambria Math"/>
                      </a:rPr>
                      <m:t>0.</m:t>
                    </m:r>
                    <m: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60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rgbClr val="C00000"/>
                        </a:solidFill>
                        <a:latin typeface="Cambria Math"/>
                      </a:rPr>
                      <m:t>mH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/>
                      </a:rPr>
                      <m:t>𝑧</m:t>
                    </m:r>
                    <m:r>
                      <a:rPr lang="en-US" sz="1600" i="1">
                        <a:solidFill>
                          <a:srgbClr val="C00000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𝐷</m:t>
                        </m:r>
                      </m:e>
                    </m:ra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667000"/>
                <a:ext cx="3740325" cy="3848634"/>
              </a:xfrm>
              <a:prstGeom prst="rect">
                <a:avLst/>
              </a:prstGeom>
              <a:blipFill rotWithShape="0">
                <a:blip r:embed="rId2"/>
                <a:stretch>
                  <a:fillRect l="-1305" t="-634" b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5136" y="3124200"/>
                <a:ext cx="2580547" cy="1004778"/>
              </a:xfrm>
              <a:prstGeom prst="rect">
                <a:avLst/>
              </a:prstGeom>
              <a:noFill/>
            </p:spPr>
            <p:txBody>
              <a:bodyPr wrap="none" lIns="82058" tIns="41029" rIns="82058" bIns="41029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𝛿𝜔</m:t>
                      </m:r>
                      <m:r>
                        <a:rPr lang="en-US" sz="29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9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9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29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36" y="3124200"/>
                <a:ext cx="2580547" cy="100477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42625" y="775612"/>
            <a:ext cx="8548975" cy="1867963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  <a:latin typeface="+mn-lt"/>
              </a:rPr>
              <a:t>Systematics can be excellent</a:t>
            </a:r>
          </a:p>
          <a:p>
            <a:r>
              <a:rPr lang="en-US" sz="2200" dirty="0" smtClean="0"/>
              <a:t>As low as 10</a:t>
            </a:r>
            <a:r>
              <a:rPr lang="en-US" sz="2200" baseline="30000" dirty="0" smtClean="0"/>
              <a:t>-18</a:t>
            </a:r>
            <a:r>
              <a:rPr lang="en-US" sz="2200" dirty="0" smtClean="0"/>
              <a:t> (&lt; </a:t>
            </a:r>
            <a:r>
              <a:rPr lang="en-US" sz="2200" dirty="0" err="1" smtClean="0"/>
              <a:t>mHz</a:t>
            </a:r>
            <a:r>
              <a:rPr lang="en-US" sz="2200" dirty="0" smtClean="0"/>
              <a:t>) level for vibrational spectroscopy, limited by BBR and trap-induced Stark shifts      </a:t>
            </a:r>
            <a:r>
              <a:rPr lang="en-US" sz="1400" dirty="0" smtClean="0">
                <a:solidFill>
                  <a:srgbClr val="990033"/>
                </a:solidFill>
              </a:rPr>
              <a:t>Schiller et al, </a:t>
            </a:r>
            <a:r>
              <a:rPr lang="en-US" sz="1400" i="1" dirty="0" smtClean="0">
                <a:solidFill>
                  <a:srgbClr val="990033"/>
                </a:solidFill>
              </a:rPr>
              <a:t>Phys. Rev. A </a:t>
            </a:r>
            <a:r>
              <a:rPr lang="en-US" sz="1400" dirty="0" smtClean="0">
                <a:solidFill>
                  <a:srgbClr val="990033"/>
                </a:solidFill>
              </a:rPr>
              <a:t>(2014) </a:t>
            </a:r>
          </a:p>
          <a:p>
            <a:endParaRPr lang="en-US" sz="1300" dirty="0"/>
          </a:p>
          <a:p>
            <a:endParaRPr lang="en-US" sz="1100" dirty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rgbClr val="0033CC"/>
                </a:solidFill>
                <a:latin typeface="+mn-lt"/>
              </a:rPr>
              <a:t>Statistics can be surprisingly competitive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5135" y="4419600"/>
            <a:ext cx="4066480" cy="1467854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indent="-410291"/>
            <a:r>
              <a:rPr lang="en-US" i="1" dirty="0">
                <a:latin typeface="Symbol" pitchFamily="18" charset="2"/>
              </a:rPr>
              <a:t>e</a:t>
            </a:r>
            <a:r>
              <a:rPr lang="en-US" i="1" dirty="0"/>
              <a:t> </a:t>
            </a:r>
            <a:r>
              <a:rPr lang="en-US" dirty="0"/>
              <a:t>= detection efficiency</a:t>
            </a:r>
          </a:p>
          <a:p>
            <a:pPr indent="-410291"/>
            <a:r>
              <a:rPr lang="en-US" i="1" dirty="0"/>
              <a:t>N</a:t>
            </a:r>
            <a:r>
              <a:rPr lang="en-US" dirty="0"/>
              <a:t> = instantaneous number in apparatus, </a:t>
            </a:r>
          </a:p>
          <a:p>
            <a:pPr indent="-410291"/>
            <a:r>
              <a:rPr lang="en-US" dirty="0"/>
              <a:t>       in target quantum state</a:t>
            </a:r>
            <a:endParaRPr lang="en-US" i="1" dirty="0"/>
          </a:p>
          <a:p>
            <a:pPr indent="-410291"/>
            <a:r>
              <a:rPr lang="en-US" i="1" dirty="0">
                <a:latin typeface="Symbol" pitchFamily="18" charset="2"/>
              </a:rPr>
              <a:t>t</a:t>
            </a:r>
            <a:r>
              <a:rPr lang="en-US" i="1" dirty="0"/>
              <a:t> = </a:t>
            </a:r>
            <a:r>
              <a:rPr lang="en-US" dirty="0"/>
              <a:t>coherence time</a:t>
            </a:r>
            <a:endParaRPr lang="en-US" i="1" dirty="0"/>
          </a:p>
          <a:p>
            <a:pPr indent="-410291"/>
            <a:r>
              <a:rPr lang="en-US" i="1" dirty="0"/>
              <a:t>T</a:t>
            </a:r>
            <a:r>
              <a:rPr lang="en-US" dirty="0"/>
              <a:t> = overall experiment time, </a:t>
            </a:r>
            <a:r>
              <a:rPr lang="en-US" i="1" dirty="0"/>
              <a:t>D</a:t>
            </a:r>
            <a:r>
              <a:rPr lang="en-US" dirty="0"/>
              <a:t> days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3351" y="6096000"/>
                <a:ext cx="4774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/>
                    </a:solidFill>
                  </a:rPr>
                  <a:t>Note: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𝛿𝜔</m:t>
                    </m:r>
                    <m:r>
                      <a:rPr lang="en-US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~1/</m:t>
                    </m:r>
                    <m:r>
                      <a:rPr lang="en-US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 smtClean="0">
                    <a:solidFill>
                      <a:schemeClr val="accent6"/>
                    </a:solidFill>
                  </a:rPr>
                  <a:t> for dead-time limited experiments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51" y="6096000"/>
                <a:ext cx="4774449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020" t="-8197" r="-51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99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&amp; Outlook</a:t>
            </a:r>
            <a:endParaRPr lang="en-US" sz="2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609600"/>
            <a:ext cx="7415419" cy="142938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>
              <a:spcBef>
                <a:spcPts val="269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Molecules are closer to becoming part of the quantum toolkit</a:t>
            </a:r>
            <a:endParaRPr lang="en-US" sz="2000" dirty="0" smtClean="0"/>
          </a:p>
          <a:p>
            <a:pPr marL="342900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Simple &amp; efficient </a:t>
            </a:r>
            <a:r>
              <a:rPr lang="en-US" sz="2000" dirty="0" smtClean="0">
                <a:solidFill>
                  <a:schemeClr val="bg1"/>
                </a:solidFill>
              </a:rPr>
              <a:t>rotational cooling: 10 </a:t>
            </a:r>
            <a:r>
              <a:rPr lang="en-US" sz="20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 smtClean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 / 100 </a:t>
            </a:r>
            <a:r>
              <a:rPr lang="en-US" sz="2000" dirty="0" err="1" smtClean="0">
                <a:solidFill>
                  <a:schemeClr val="bg1"/>
                </a:solidFill>
              </a:rPr>
              <a:t>ms</a:t>
            </a:r>
            <a:r>
              <a:rPr lang="en-US" sz="2000" dirty="0" smtClean="0">
                <a:solidFill>
                  <a:schemeClr val="bg1"/>
                </a:solidFill>
              </a:rPr>
              <a:t> from 300 K</a:t>
            </a:r>
          </a:p>
          <a:p>
            <a:pPr marL="342900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(Alternate optical cooling technique: ~10 s from 300 K)</a:t>
            </a:r>
          </a:p>
          <a:p>
            <a:pPr marL="342900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L</a:t>
            </a:r>
            <a:r>
              <a:rPr lang="en-US" sz="2000" i="1" dirty="0" smtClean="0">
                <a:solidFill>
                  <a:schemeClr val="bg1"/>
                </a:solidFill>
              </a:rPr>
              <a:t>ots can be done with a few molecular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3282" y="2971800"/>
                <a:ext cx="3691795" cy="2785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69"/>
                  </a:spcBef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Next Technical Goals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C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ooling efficiency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100%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Full cooling in 10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s</a:t>
                </a:r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Fluorescence state readout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Coherent </a:t>
                </a:r>
                <a:r>
                  <a:rPr lang="en-US" sz="2000" dirty="0">
                    <a:solidFill>
                      <a:schemeClr val="bg1"/>
                    </a:solidFill>
                  </a:rPr>
                  <a:t>manipulation &amp;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entanglement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Single-molecule spectroscopy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New (heavier) species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2" y="2971800"/>
                <a:ext cx="3691795" cy="2785378"/>
              </a:xfrm>
              <a:prstGeom prst="rect">
                <a:avLst/>
              </a:prstGeom>
              <a:blipFill rotWithShape="0">
                <a:blip r:embed="rId3"/>
                <a:stretch>
                  <a:fillRect l="-1818" t="-1316" b="-2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648200" y="2218745"/>
            <a:ext cx="4100803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Bef>
                <a:spcPts val="269"/>
              </a:spcBef>
            </a:pPr>
            <a:r>
              <a:rPr lang="en-US" sz="2000" b="1" dirty="0" err="1" smtClean="0">
                <a:solidFill>
                  <a:srgbClr val="C00000"/>
                </a:solidFill>
              </a:rPr>
              <a:t>AlH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</a:rPr>
              <a:t> &amp; </a:t>
            </a:r>
            <a:r>
              <a:rPr lang="en-US" sz="2000" b="1" dirty="0" err="1" smtClean="0">
                <a:solidFill>
                  <a:srgbClr val="C00000"/>
                </a:solidFill>
              </a:rPr>
              <a:t>SiO</a:t>
            </a:r>
            <a:r>
              <a:rPr lang="en-US" sz="2000" b="1" baseline="30000" dirty="0" err="1" smtClean="0">
                <a:solidFill>
                  <a:srgbClr val="C00000"/>
                </a:solidFill>
              </a:rPr>
              <a:t>+</a:t>
            </a:r>
            <a:r>
              <a:rPr lang="en-US" sz="2000" b="1" dirty="0" err="1" smtClean="0">
                <a:solidFill>
                  <a:srgbClr val="C00000"/>
                </a:solidFill>
              </a:rPr>
              <a:t>Applications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marL="342900" lvl="1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Precision </a:t>
            </a:r>
            <a:r>
              <a:rPr lang="en-US" sz="2000" dirty="0"/>
              <a:t>searches for new </a:t>
            </a:r>
            <a:r>
              <a:rPr lang="en-US" sz="2000" dirty="0" smtClean="0"/>
              <a:t>physics</a:t>
            </a:r>
          </a:p>
          <a:p>
            <a:pPr marL="342900" lvl="1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Quantum </a:t>
            </a:r>
            <a:r>
              <a:rPr lang="en-US" sz="2000" dirty="0"/>
              <a:t>information </a:t>
            </a:r>
            <a:r>
              <a:rPr lang="en-US" sz="2000" dirty="0" smtClean="0"/>
              <a:t>processing</a:t>
            </a:r>
          </a:p>
          <a:p>
            <a:pPr marL="342900" lvl="1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Ultracold state-to-state chemistry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288918" y="3810000"/>
            <a:ext cx="493128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laser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lā</a:t>
            </a:r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zər</a:t>
            </a:r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noun</a:t>
            </a:r>
          </a:p>
          <a:p>
            <a:endParaRPr lang="en-US" sz="800" dirty="0" smtClean="0"/>
          </a:p>
          <a:p>
            <a:r>
              <a:rPr lang="en-US" sz="1600" dirty="0" smtClean="0"/>
              <a:t>1.  a </a:t>
            </a:r>
            <a:r>
              <a:rPr lang="en-US" sz="1600" dirty="0">
                <a:solidFill>
                  <a:schemeClr val="bg1"/>
                </a:solidFill>
              </a:rPr>
              <a:t>device that generates an intense beam of coherent monochromatic light </a:t>
            </a:r>
            <a:r>
              <a:rPr lang="en-US" sz="1600" dirty="0" smtClean="0">
                <a:solidFill>
                  <a:schemeClr val="bg1"/>
                </a:solidFill>
              </a:rPr>
              <a:t>by </a:t>
            </a:r>
            <a:r>
              <a:rPr lang="en-US" sz="1600" dirty="0">
                <a:solidFill>
                  <a:schemeClr val="bg1"/>
                </a:solidFill>
              </a:rPr>
              <a:t>stimulated </a:t>
            </a:r>
            <a:r>
              <a:rPr lang="en-US" sz="1600" dirty="0" smtClean="0">
                <a:solidFill>
                  <a:schemeClr val="bg1"/>
                </a:solidFill>
              </a:rPr>
              <a:t>emission. Lasers are used in drilling and cutting, alignment and guidance, surgery, reading bar codes, in playing and recording compact discs, 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8918" y="620321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2.  a tool in search of an application</a:t>
            </a:r>
          </a:p>
          <a:p>
            <a:pPr lvl="0"/>
            <a:r>
              <a:rPr lang="en-US" dirty="0">
                <a:solidFill>
                  <a:srgbClr val="5540D4">
                    <a:lumMod val="50000"/>
                  </a:srgbClr>
                </a:solidFill>
              </a:rPr>
              <a:t>- common wisdom, ca. </a:t>
            </a:r>
            <a:r>
              <a:rPr lang="en-US" dirty="0" smtClean="0">
                <a:solidFill>
                  <a:srgbClr val="5540D4">
                    <a:lumMod val="50000"/>
                  </a:srgbClr>
                </a:solidFill>
              </a:rPr>
              <a:t>1960</a:t>
            </a:r>
            <a:endParaRPr lang="en-US" dirty="0">
              <a:solidFill>
                <a:srgbClr val="5540D4">
                  <a:lumMod val="5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919" y="3886200"/>
            <a:ext cx="4778882" cy="2932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Arthur Leonard Schawl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28704"/>
            <a:ext cx="586224" cy="82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obelprize.org/nobel_prizes/physics/laureates/1964/town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65" y="4014474"/>
            <a:ext cx="601840" cy="8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Extras…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Narrowband Vibrational-Excitation Approach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45706" y="3759749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3576869"/>
                <a:ext cx="5696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576869"/>
                <a:ext cx="56964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0753" r="-118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 flipV="1">
            <a:off x="1143000" y="1021079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64510" y="838199"/>
                <a:ext cx="562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0" y="838199"/>
                <a:ext cx="5623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870" r="-1195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1871463" y="3556922"/>
            <a:ext cx="457200" cy="381000"/>
          </a:xfrm>
          <a:prstGeom prst="rect">
            <a:avLst/>
          </a:prstGeom>
          <a:noFill/>
          <a:ln>
            <a:solidFill>
              <a:srgbClr val="00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14462" y="716279"/>
            <a:ext cx="2346475" cy="3392520"/>
          </a:xfrm>
          <a:prstGeom prst="rect">
            <a:avLst/>
          </a:prstGeom>
          <a:noFill/>
          <a:ln>
            <a:solidFill>
              <a:srgbClr val="00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2328663" y="716277"/>
            <a:ext cx="693110" cy="2852315"/>
          </a:xfrm>
          <a:prstGeom prst="line">
            <a:avLst/>
          </a:prstGeom>
          <a:ln>
            <a:solidFill>
              <a:srgbClr val="00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328663" y="3937922"/>
            <a:ext cx="685799" cy="168599"/>
          </a:xfrm>
          <a:prstGeom prst="line">
            <a:avLst/>
          </a:prstGeom>
          <a:ln>
            <a:solidFill>
              <a:srgbClr val="0033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081263" y="2857102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338276" y="2718603"/>
                <a:ext cx="5421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1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276" y="2718603"/>
                <a:ext cx="542136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11236" t="-28889" r="-2471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V="1">
            <a:off x="4081263" y="1811436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338276" y="1672937"/>
                <a:ext cx="5357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276" y="1672937"/>
                <a:ext cx="535724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1494" t="-28261" r="-2643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/>
          <p:cNvCxnSpPr/>
          <p:nvPr/>
        </p:nvCxnSpPr>
        <p:spPr>
          <a:xfrm flipV="1">
            <a:off x="4081263" y="3764268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344064" y="3615410"/>
                <a:ext cx="5421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0</a:t>
                </a: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064" y="3615410"/>
                <a:ext cx="542136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1236" t="-28261" r="-24719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Oval 66"/>
          <p:cNvSpPr>
            <a:spLocks noChangeAspect="1"/>
          </p:cNvSpPr>
          <p:nvPr/>
        </p:nvSpPr>
        <p:spPr>
          <a:xfrm>
            <a:off x="4142223" y="941832"/>
            <a:ext cx="64008" cy="64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142223" y="1170432"/>
            <a:ext cx="64008" cy="64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4142223" y="1383792"/>
            <a:ext cx="64008" cy="64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205750" y="4126468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Vibrational excitation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33400" y="4126468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Electronic excitation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29117" y="115337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400 ns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161407" y="1335522"/>
            <a:ext cx="703471" cy="13068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476073" y="295891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100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171044" y="3129294"/>
            <a:ext cx="560169" cy="102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4535031"/>
            <a:ext cx="670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4320"/>
            <a:r>
              <a:rPr lang="en-US" sz="1400" dirty="0" smtClean="0">
                <a:solidFill>
                  <a:srgbClr val="C00000"/>
                </a:solidFill>
              </a:rPr>
              <a:t>Advantages</a:t>
            </a: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Cool from 300 K with only 1 or 2 narrowband lasers</a:t>
            </a: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Automatically keep population in </a:t>
            </a:r>
            <a:r>
              <a:rPr lang="en-US" sz="1400" i="1" dirty="0" smtClean="0">
                <a:solidFill>
                  <a:schemeClr val="bg1"/>
                </a:solidFill>
              </a:rPr>
              <a:t>v = 0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Any polar hydride</a:t>
            </a:r>
          </a:p>
          <a:p>
            <a:pPr indent="-274320"/>
            <a:r>
              <a:rPr lang="en-US" sz="1400" dirty="0" smtClean="0">
                <a:solidFill>
                  <a:srgbClr val="C00000"/>
                </a:solidFill>
              </a:rPr>
              <a:t>Disadvantages</a:t>
            </a: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Seconds timescale for rotational redistribution</a:t>
            </a: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Hydrides only</a:t>
            </a:r>
          </a:p>
          <a:p>
            <a:pPr indent="-274320"/>
            <a:r>
              <a:rPr lang="en-US" sz="1400" dirty="0" smtClean="0">
                <a:solidFill>
                  <a:srgbClr val="C00000"/>
                </a:solidFill>
              </a:rPr>
              <a:t>Results</a:t>
            </a: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MgH</a:t>
            </a:r>
            <a:r>
              <a:rPr lang="en-US" sz="1400" baseline="30000" dirty="0">
                <a:solidFill>
                  <a:schemeClr val="bg1"/>
                </a:solidFill>
              </a:rPr>
              <a:t>+</a:t>
            </a:r>
            <a:r>
              <a:rPr lang="en-US" sz="1400" dirty="0">
                <a:solidFill>
                  <a:schemeClr val="bg1"/>
                </a:solidFill>
              </a:rPr>
              <a:t>: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37%</a:t>
            </a:r>
            <a:r>
              <a:rPr lang="en-US" sz="1400" dirty="0">
                <a:solidFill>
                  <a:schemeClr val="bg1"/>
                </a:solidFill>
              </a:rPr>
              <a:t>  in </a:t>
            </a:r>
            <a:r>
              <a:rPr lang="en-US" sz="1400" dirty="0" err="1">
                <a:solidFill>
                  <a:schemeClr val="bg1"/>
                </a:solidFill>
              </a:rPr>
              <a:t>g.s</a:t>
            </a:r>
            <a:r>
              <a:rPr lang="en-US" sz="1400" dirty="0">
                <a:solidFill>
                  <a:schemeClr val="bg1"/>
                </a:solidFill>
              </a:rPr>
              <a:t>.,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~10 s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Drewsen group,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</a:rPr>
              <a:t>Nat. Phys.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2010)</a:t>
            </a:r>
          </a:p>
          <a:p>
            <a:pPr marL="0" lvl="1" indent="-27432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HD</a:t>
            </a:r>
            <a:r>
              <a:rPr lang="en-US" sz="1400" baseline="30000" dirty="0">
                <a:solidFill>
                  <a:schemeClr val="bg1"/>
                </a:solidFill>
              </a:rPr>
              <a:t>+</a:t>
            </a:r>
            <a:r>
              <a:rPr lang="en-US" sz="1400" dirty="0">
                <a:solidFill>
                  <a:schemeClr val="bg1"/>
                </a:solidFill>
              </a:rPr>
              <a:t>: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78%</a:t>
            </a:r>
            <a:r>
              <a:rPr lang="en-US" sz="1400" dirty="0">
                <a:solidFill>
                  <a:schemeClr val="bg1"/>
                </a:solidFill>
              </a:rPr>
              <a:t> in </a:t>
            </a:r>
            <a:r>
              <a:rPr lang="en-US" sz="1400" dirty="0" err="1">
                <a:solidFill>
                  <a:schemeClr val="bg1"/>
                </a:solidFill>
              </a:rPr>
              <a:t>g.s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~10 s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(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Schiller group, </a:t>
            </a:r>
            <a:r>
              <a:rPr lang="en-US" sz="1400" i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Nat. Phys.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2010)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206231" y="2857102"/>
            <a:ext cx="0" cy="9026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731700" y="772548"/>
            <a:ext cx="4183700" cy="3393831"/>
            <a:chOff x="4731700" y="1305948"/>
            <a:chExt cx="4183700" cy="3393831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2898" y="1305948"/>
              <a:ext cx="3182502" cy="33938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5" name="Rectangle 74"/>
            <p:cNvSpPr/>
            <p:nvPr/>
          </p:nvSpPr>
          <p:spPr>
            <a:xfrm>
              <a:off x="4737438" y="3169436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5188183" y="1658656"/>
              <a:ext cx="828929" cy="1518882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202927" y="2698061"/>
              <a:ext cx="977194" cy="852376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4731700" y="4099891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5182445" y="3433864"/>
              <a:ext cx="1056811" cy="674130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5197189" y="4375035"/>
              <a:ext cx="1355517" cy="105858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3503849" y="310757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pump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528448" y="393103"/>
            <a:ext cx="2263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(Drewsen &amp; Schiller groups)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7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MS Mincho" pitchFamily="49" charset="-128"/>
                <a:cs typeface="Andalus" pitchFamily="18" charset="-78"/>
              </a:rPr>
              <a:t>Precision</a:t>
            </a:r>
            <a:r>
              <a:rPr lang="en-US" dirty="0" smtClean="0">
                <a:latin typeface="Chaparral Pro" pitchFamily="18" charset="0"/>
                <a:ea typeface="MS Mincho" pitchFamily="49" charset="-128"/>
                <a:cs typeface="Andalus" pitchFamily="18" charset="-78"/>
              </a:rPr>
              <a:t> Spectroscopy </a:t>
            </a:r>
            <a:endParaRPr lang="en-US" dirty="0">
              <a:latin typeface="Chaparral Pro" pitchFamily="18" charset="0"/>
              <a:ea typeface="MS Mincho" pitchFamily="49" charset="-128"/>
              <a:cs typeface="Andalus" pitchFamily="18" charset="-7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0" y="838200"/>
            <a:ext cx="7620000" cy="5638800"/>
            <a:chOff x="1319854" y="1239663"/>
            <a:chExt cx="7395521" cy="5401372"/>
          </a:xfrm>
        </p:grpSpPr>
        <p:pic>
          <p:nvPicPr>
            <p:cNvPr id="13" name="Picture 4" descr="C:\Users\Brian Odom\Documents\Synced\Presentations\20xx Graphics\clock history slid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19854" y="1239663"/>
              <a:ext cx="7395521" cy="5401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452122" y="5522314"/>
              <a:ext cx="2403752" cy="291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Figure adapted from </a:t>
              </a:r>
              <a:r>
                <a:rPr lang="en-US" sz="1100" dirty="0" err="1"/>
                <a:t>Til</a:t>
              </a:r>
              <a:r>
                <a:rPr lang="en-US" sz="1100" dirty="0"/>
                <a:t> </a:t>
              </a:r>
              <a:r>
                <a:rPr lang="en-US" sz="1100" dirty="0" err="1"/>
                <a:t>Rosenband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41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 bwMode="auto">
          <a:xfrm>
            <a:off x="5791200" y="2469775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4" name="Can 3"/>
          <p:cNvSpPr/>
          <p:nvPr/>
        </p:nvSpPr>
        <p:spPr bwMode="auto">
          <a:xfrm rot="-5400000">
            <a:off x="4444571" y="-2254485"/>
            <a:ext cx="387543" cy="7487314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6" name="Can 15"/>
          <p:cNvSpPr/>
          <p:nvPr/>
        </p:nvSpPr>
        <p:spPr bwMode="auto">
          <a:xfrm rot="-5400000">
            <a:off x="4444570" y="482171"/>
            <a:ext cx="387543" cy="7487314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0500" y="76200"/>
            <a:ext cx="88011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Laser Cooling of Trapped Atoms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 bwMode="auto">
          <a:xfrm>
            <a:off x="4323684" y="2469775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952084" y="2469775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1227">
            <a:off x="1126491" y="1306669"/>
            <a:ext cx="1968878" cy="36576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313340" y="5168932"/>
            <a:ext cx="1" cy="1071456"/>
          </a:xfrm>
          <a:prstGeom prst="straightConnector1">
            <a:avLst/>
          </a:prstGeom>
          <a:ln>
            <a:solidFill>
              <a:srgbClr val="F395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8541" y="6274832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46735" y="5168932"/>
            <a:ext cx="0" cy="10646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08541" y="5158375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26911" y="6057900"/>
                <a:ext cx="2292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11" y="6057900"/>
                <a:ext cx="22923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2432" r="-2973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26911" y="4953000"/>
                <a:ext cx="2516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11" y="4953000"/>
                <a:ext cx="25167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9268" r="-2439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6195757" y="5124271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Quantum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Translational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Single atom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Internal state manipulation</a:t>
            </a:r>
          </a:p>
        </p:txBody>
      </p:sp>
      <p:pic>
        <p:nvPicPr>
          <p:cNvPr id="26" name="Picture 2" descr="C:\Users\Brian Odom\Desktop\string_rotat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21" y="5418529"/>
            <a:ext cx="3492500" cy="414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 bwMode="auto">
          <a:xfrm>
            <a:off x="2362200" y="6096000"/>
            <a:ext cx="3429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triangle" w="lg" len="med"/>
            <a:tailEnd type="triangle" w="lg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610540" y="6141188"/>
            <a:ext cx="794096" cy="329081"/>
          </a:xfrm>
          <a:prstGeom prst="rect">
            <a:avLst/>
          </a:prstGeom>
          <a:noFill/>
          <a:ln>
            <a:noFill/>
          </a:ln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0.8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03719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1.48148E-6 C -0.0026 -0.00532 -0.00608 -0.01018 -0.00955 -0.01481 C -0.00972 -0.01597 -0.01129 -0.01759 -0.01042 -0.01829 C -0.00851 -0.01991 -0.00608 -0.01898 -0.00382 -0.01967 C -0.00087 -0.02037 0.00087 -0.02222 0.00382 -0.02454 C 0.00538 -0.02407 0.00729 -0.02454 0.00851 -0.02338 C 0.01493 -0.01667 0.01406 0.00046 0.0217 0.00371 C 0.03455 0.00232 0.03611 0.00116 0.05017 0.00255 C 0.05243 0.01111 0.0533 0.01806 0.04444 0.02199 C 0.04219 0.02338 0.03941 0.02361 0.03698 0.02454 C 0.03559 0.025 0.03316 0.0257 0.03316 0.02593 C 0.02708 0.02523 0.02101 0.02593 0.0151 0.02454 C 0.01406 0.02431 0.01371 0.02199 0.01319 0.02083 C 0.01128 0.01551 0.0099 0.01204 0.0066 0.00741 C 0.00399 0.00347 0.00191 -0.00208 -0.00191 -0.0037 C -0.00382 -0.0044 -0.00764 -0.00602 -0.00764 -0.00579 C -0.01892 -0.00509 -0.03073 -0.00717 -0.04167 -0.00254 C -0.04392 -0.00139 -0.04618 -0.00046 -0.04826 0.00116 C -0.05122 0.00347 -0.05677 0.00857 -0.05677 0.0088 C -0.06389 0.02222 -0.06198 0.01528 -0.06337 0.0294 C -0.06319 0.03634 -0.06198 0.04329 -0.0625 0.05023 C -0.06267 0.05255 -0.06337 0.04607 -0.06441 0.04421 C -0.06684 0.03912 -0.07031 0.03542 -0.07292 0.03056 C -0.075 0.02708 -0.07986 0.02384 -0.08247 0.02083 C -0.10052 -0.00023 -0.07813 0.02523 -0.09184 0.00741 C -0.09774 -0.00023 -0.10417 -0.00254 -0.11181 -0.00486 C -0.11684 -0.0044 -0.12188 -0.0044 -0.12691 -0.0037 C -0.13455 -0.00231 -0.14167 0.00417 -0.14861 0.00741 C -0.15538 0.01019 -0.1625 0.0081 -0.16944 0.00857 C -0.16806 0.0132 -0.16615 0.02037 -0.16389 0.02454 C -0.16233 0.02708 -0.15816 0.03195 -0.15816 0.03218 C -0.15573 0.02431 -0.15243 0.01829 -0.14965 0.01111 C -0.14688 0.00394 -0.14653 -0.0044 -0.14306 -0.01111 C -0.14201 -0.01065 -0.1408 -0.01065 -0.1401 -0.00972 C -0.13924 -0.00856 -0.13906 -0.00648 -0.13819 -0.00486 C -0.13507 0.00208 -0.1309 0.0081 -0.12882 0.01597 C -0.12448 0.01181 -0.1217 0.00996 -0.11649 0.00857 C -0.11024 0.00301 -0.10399 -1.48148E-6 -0.09653 -0.00254 C -0.09444 -0.00208 -0.09201 -0.00254 -0.08993 -0.00116 C -0.08906 -0.00069 -0.08941 0.00116 -0.08906 0.00255 C -0.08785 0.00509 -0.08524 0.00972 -0.08524 0.00996 C -0.08663 0.01505 -0.08872 0.01458 -0.09288 0.01597 C -0.10434 0.01482 -0.10677 0.01389 -0.11649 0.00972 C -0.11771 0.00857 -0.11892 0.00695 -0.12031 0.00602 C -0.12205 0.00486 -0.12587 0.00371 -0.12587 0.00394 C -0.12865 -0.00139 -0.13264 -0.00347 -0.13733 -0.00486 C -0.14045 -0.00602 -0.14688 -0.00741 -0.14688 -0.00717 C -0.15434 -0.00694 -0.16198 -0.00717 -0.16944 -0.00602 C -0.17153 -0.00602 -0.17517 -0.0037 -0.17517 -0.00347 C -0.17934 0.00278 -0.18351 0.00903 -0.18559 0.01713 C -0.18594 0.01991 -0.18611 0.02292 -0.18663 0.0257 C -0.18733 0.03148 -0.18941 0.04283 -0.18941 0.04306 C -0.20226 0.03889 -0.21163 0.02639 -0.22344 0.01968 C -0.24566 0.00695 -0.26649 -0.00254 -0.28889 -0.01227 C -0.29132 -0.01134 -0.29427 -0.01204 -0.29635 -0.00972 C -0.29861 -0.00764 -0.30017 -1.48148E-6 -0.30017 0.00023 C -0.30122 0.00625 -0.30243 0.01227 -0.30399 0.01829 C -0.30365 0.0257 -0.30417 0.03333 -0.30313 0.04051 C -0.30208 0.04676 -0.29427 0.03796 -0.29254 0.03681 C -0.27969 0.02639 -0.27465 0.00787 -0.26042 -1.48148E-6 C -0.25694 0.0007 -0.25313 0.00046 -0.25 0.00255 C -0.24566 0.00509 -0.24219 0.01389 -0.23872 0.01829 C -0.23629 0.03033 -0.23976 0.01574 -0.2349 0.02824 C -0.23385 0.03033 -0.23299 0.03542 -0.23299 0.03565 C -0.23368 0.02894 -0.23576 0.02269 -0.23576 0.01597 C -0.23576 -0.01481 -0.21997 -0.025 -0.19879 -0.0294 C -0.19167 -0.02893 -0.18438 -0.02917 -0.17708 -0.02824 C -0.16944 -0.02708 -0.16215 -0.00069 -0.16007 0.00741 C -0.16042 0.01181 -0.16024 0.01644 -0.16094 0.02083 C -0.16285 0.03195 -0.18438 0.03241 -0.19028 0.0331 C -0.19844 0.03658 -0.19514 0.04884 -0.19323 0.05764 C -0.19254 0.06042 -0.18941 0.06505 -0.18941 0.06528 C -0.18924 0.05255 -0.19879 0.00602 -0.17986 -1.48148E-6 C -0.1717 0.00255 -0.17865 -0.00046 -0.16754 0.01227 C -0.16024 0.02083 -0.15399 0.03195 -0.14583 0.03912 C -0.14184 0.04676 -0.13906 0.04421 -0.1316 0.04167 C -0.11823 0.03727 -0.10712 0.02014 -0.09757 0.00857 C -0.09514 0.00579 -0.09184 -0.00116 -0.09184 -0.00092 C -0.09149 -0.00254 -0.09184 -0.00509 -0.09097 -0.00486 C -0.08681 -0.00393 -0.08438 0.00718 -0.08247 0.01111 C -0.08212 0.01273 -0.08177 0.01435 -0.08142 0.01597 C -0.08073 0.01829 -0.07951 0.02338 -0.07951 0.02361 C -0.07813 0.00787 -0.07604 -0.01018 -0.06441 -0.01829 C -0.06215 -0.01991 -0.05938 -0.01991 -0.05677 -0.02083 C -0.05434 -0.01967 -0.05156 -0.01898 -0.04931 -0.01713 C -0.04688 -0.01528 -0.04618 -0.01134 -0.04444 -0.00856 C -0.03854 0.00046 -0.03542 0.01019 -0.03125 0.02083 C -0.02934 0.0257 -0.02656 0.03009 -0.02552 0.03542 C -0.02517 0.03796 -0.02309 0.04144 -0.02465 0.04283 C -0.02604 0.04421 -0.02795 0.04074 -0.02934 0.03912 C -0.03229 0.03565 -0.03507 0.03195 -0.03785 0.02824 C -0.04201 0.02292 -0.04653 0.01736 -0.05208 0.01482 C -0.05868 0.01134 -0.05972 0.01065 -0.06632 0.00857 C -0.0717 0.00695 -0.07708 0.00533 -0.08247 0.00371 C -0.08368 0.00324 -0.08611 0.00255 -0.08611 0.00278 C -0.09427 -0.0044 -0.10556 -0.00324 -0.11372 0.00371 C -0.11684 0.01597 -0.11267 0.02847 -0.11267 0.04051 C -0.11267 0.04167 -0.11319 0.03796 -0.11372 0.03681 C -0.11476 0.03403 -0.1158 0.03148 -0.11736 0.0294 C -0.11979 0.02639 -0.12118 0.02199 -0.12413 0.01968 C -0.13629 0.00903 -0.15035 0.00741 -0.16476 0.00602 C -0.17309 0.00347 -0.1816 0.00371 -0.18941 0.00857 C -0.19497 0.01921 -0.19115 0.03125 -0.18941 0.04283 C -0.1875 0.03287 -0.19358 -0.00509 -0.18559 -0.00856 C -0.17865 -0.00787 -0.1717 -0.00764 -0.16476 -0.00602 C -0.15573 -0.0044 -0.14497 0.00787 -0.13733 0.01343 C -0.13299 0.01667 -0.12917 0.0206 -0.12413 0.02199 C -0.11962 0.02338 -0.11076 0.0257 -0.11076 0.02593 C -0.09115 0.025 -0.08056 0.02454 -0.06337 0.02083 C -0.05469 0.0213 -0.04583 0.0206 -0.03698 0.02199 C -0.03576 0.02222 -0.03559 0.02454 -0.03507 0.0257 C -0.03229 0.03056 -0.03073 0.03241 -0.02656 0.03426 C -0.01615 0.03287 -0.0125 0.03357 -0.00469 0.03056 C 0.00139 0.02847 0.00694 0.02408 0.01319 0.02199 C 0.01094 0.00718 0.00625 0.00972 -0.00573 0.00972 " pathEditMode="relative" rAng="0" ptsTypes="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1.48148E-6 L 8.33333E-7 0.00023 C 0.00069 -0.00463 0.00104 -0.00949 0.00226 -0.01389 C 0.0026 -0.01528 0.00382 -0.01597 0.00451 -0.01713 C 0.0066 -0.02014 0.00851 -0.02315 0.01042 -0.02639 C 0.01163 -0.02824 0.01267 -0.03032 0.01389 -0.03264 C 0.01476 -0.03403 0.0151 -0.03588 0.01615 -0.03727 C 0.01823 -0.03958 0.02101 -0.0412 0.02309 -0.04329 C 0.02552 -0.04583 0.0276 -0.04884 0.03021 -0.05116 C 0.03628 -0.05671 0.03299 -0.05231 0.03837 -0.05579 C 0.03958 -0.05671 0.04062 -0.05787 0.04184 -0.05879 C 0.04219 -0.05879 0.05069 -0.05741 0.05104 -0.05417 C 0.05295 -0.03657 0.05278 -0.03819 0.04635 -0.03264 C 0.04566 -0.03055 0.04531 -0.02801 0.0441 -0.02639 C 0.04201 -0.02315 0.03837 -0.02129 0.03594 -0.01852 C 0.03472 -0.01713 0.03385 -0.01528 0.03246 -0.01389 C 0.01996 -0.00092 0.02986 -0.01366 0.02205 -0.00301 C 0.0217 -0.00162 0.02083 -1.48148E-6 0.02083 0.00162 C 0.02083 0.00625 0.02448 0.00996 0.02674 0.0125 C 0.02865 0.01458 0.03264 0.01736 0.03472 0.01852 C 0.03594 0.01921 0.03715 0.01945 0.03837 0.02014 C 0.03958 0.02107 0.04045 0.02246 0.04184 0.02315 C 0.0441 0.02477 0.04896 0.0257 0.05104 0.02639 C 0.06163 0.02153 0.05365 0.02685 0.05573 -0.00463 C 0.0559 -0.00671 0.0566 -0.00879 0.05694 -0.01088 C 0.05729 -0.01342 0.05764 -0.01597 0.05799 -0.01852 C 0.05833 -0.02014 0.06042 -0.02292 0.0592 -0.02315 C 0.05712 -0.02384 0.05538 -0.02129 0.05347 -0.02014 C 0.05104 -0.01875 0.04861 -0.01736 0.04635 -0.01551 C 0.03767 -0.00833 0.04566 -0.0125 0.03837 -0.00926 C 0.03715 -0.00833 0.03611 -0.00694 0.03472 -0.00625 C 0.02517 0.00023 0.03785 -0.01042 0.02778 -0.00162 C 0.02743 -1.48148E-6 0.02639 0.00162 0.02674 0.00301 C 0.02708 0.00556 0.03142 0.01412 0.03368 0.01551 C 0.03542 0.01667 0.0375 0.01644 0.03941 0.01713 C 0.04062 0.01736 0.04184 0.01806 0.04288 0.01852 C 0.0441 0.01968 0.04514 0.02107 0.04635 0.02176 C 0.0533 0.02477 0.05903 0.02269 0.06615 0.02176 C 0.06927 0.0206 0.0724 0.01991 0.07552 0.01852 C 0.07743 0.01783 0.08194 0.01574 0.08368 0.01551 C 0.09479 0.01458 0.10608 0.01458 0.11736 0.01389 C 0.12014 0.01343 0.12292 0.01366 0.12552 0.0125 C 0.12847 0.01088 0.13142 0.00579 0.13368 0.00301 C 0.13507 0.00139 0.13698 0.00046 0.13837 -0.00162 C 0.14097 -0.00532 0.14531 -0.01389 0.14531 -0.01366 C 0.14566 -0.01551 0.14583 -0.01713 0.14635 -0.01852 C 0.14965 -0.02708 0.14809 -0.01921 0.15 -0.02778 C 0.15069 -0.03194 0.15226 -0.04028 0.15226 -0.04004 C 0.15139 -0.04398 0.15156 -0.04792 0.15 -0.05116 C 0.14861 -0.05393 0.14115 -0.05555 0.13941 -0.05579 C 0.13281 -0.05648 0.12621 -0.05671 0.11962 -0.05741 C 0.12118 -0.05787 0.12274 -0.05856 0.1243 -0.05879 C 0.12899 -0.06018 0.13611 -0.06134 0.14062 -0.06204 L 0.1651 -0.06504 L 0.21736 -0.06342 C 0.22465 -0.06319 0.22778 -0.06273 0.23368 -0.05879 C 0.2349 -0.0581 0.23594 -0.05671 0.23715 -0.05579 C 0.24149 -0.03866 0.23889 -0.05046 0.23715 -0.01088 C 0.23698 -0.00764 0.23576 0.00509 0.2349 0.00926 C 0.2342 0.01204 0.23316 0.01435 0.23246 0.01713 C 0.23212 0.01852 0.23177 0.02014 0.23125 0.02176 C 0.2309 0.02477 0.23073 0.02801 0.23021 0.03102 C 0.22986 0.03264 0.22778 0.03496 0.22899 0.03565 C 0.23125 0.03681 0.23368 0.03472 0.23594 0.03403 C 0.2408 0.03033 0.24358 0.02778 0.24878 0.02477 C 0.25174 0.02315 0.25503 0.02176 0.25799 0.02014 C 0.27222 0.01273 0.26042 0.01852 0.27326 0.01088 C 0.275 0.00972 0.27708 0.00857 0.27899 0.00787 C 0.28212 0.00648 0.28837 0.00463 0.28837 0.00486 C 0.28924 0.00718 0.29219 0.01389 0.29184 0.01713 C 0.29167 0.01898 0.29028 0.02014 0.28941 0.02176 C 0.28559 0.02917 0.28767 0.02708 0.28246 0.0294 C 0.28125 0.03102 0.28055 0.0338 0.27899 0.03403 C 0.26771 0.03681 0.27118 0.03125 0.26389 0.02477 C 0.26163 0.02269 0.25903 0.02083 0.25694 0.01852 C 0.25555 0.01736 0.25486 0.01505 0.25347 0.01389 C 0.25121 0.01227 0.24635 0.01088 0.24635 0.01111 C 0.24531 0.01134 0.24201 0.01134 0.24288 0.0125 C 0.24462 0.01482 0.24757 0.01458 0.25 0.01551 C 0.25191 0.01621 0.25382 0.01644 0.25573 0.01713 C 0.25729 0.01759 0.25885 0.01806 0.26042 0.01852 L 0.27674 0.01713 C 0.27934 0.01574 0.28038 0.01134 0.28125 0.00787 C 0.28733 -0.01643 0.27951 0.01366 0.28715 -0.01088 C 0.28802 -0.01389 0.28871 -0.01713 0.28941 -0.02014 C 0.28993 -0.02315 0.28993 -0.02639 0.29062 -0.0294 C 0.29115 -0.03217 0.29236 -0.03449 0.29288 -0.03727 C 0.29358 -0.03958 0.29375 -0.04236 0.2941 -0.04491 C 0.29479 -0.04907 0.29653 -0.05741 0.29653 -0.05717 C 0.29566 -0.06852 0.29809 -0.07338 0.29184 -0.07893 C 0.2908 -0.07986 0.28941 -0.08009 0.28837 -0.08055 C 0.2842 -0.08588 0.28698 -0.0831 0.27899 -0.0868 L 0.27552 -0.08819 C 0.2743 -0.08773 0.27292 -0.08773 0.27205 -0.0868 C 0.26979 -0.08449 0.26944 -0.08079 0.26858 -0.07754 C 0.26788 -0.07477 0.26701 -0.07222 0.26615 -0.06967 C 0.26354 -0.04444 0.26719 -0.06829 0.26267 -0.05417 C 0.26215 -0.05231 0.26215 -0.05 0.26163 -0.04792 C 0.26024 -0.04375 0.25799 -0.04004 0.25694 -0.03565 C 0.2566 -0.03403 0.25625 -0.03241 0.25573 -0.03102 C 0.25486 -0.0287 0.25069 -0.02153 0.25 -0.02014 C 0.24948 -0.01852 0.2493 -0.0169 0.24878 -0.01551 C 0.24809 -0.01389 0.2467 -0.01273 0.24635 -0.01088 C 0.24549 -0.00116 0.24601 0.0088 0.24531 0.01852 C 0.24496 0.02292 0.24514 0.02801 0.24288 0.03102 C 0.23698 0.03912 0.24549 0.02732 0.23715 0.04028 C 0.23611 0.0419 0.23507 0.04398 0.23368 0.04491 C 0.23142 0.04653 0.22899 0.04699 0.22674 0.04815 C 0.22465 0.04908 0.22292 0.05023 0.22083 0.05116 C 0.21684 0.05301 0.21354 0.05301 0.2092 0.05417 C 0.20764 0.05463 0.20625 0.05556 0.20451 0.05579 C 0.19913 0.05671 0.19375 0.05695 0.18837 0.05741 C 0.17517 0.05695 0.1618 0.05764 0.14878 0.05579 C 0.14323 0.05509 0.13785 0.05162 0.13246 0.04954 C 0.12708 0.04746 0.11701 0.04421 0.11267 0.04028 C 0.11042 0.0382 0.10746 0.03704 0.10573 0.03403 C 0.10156 0.02662 0.10417 0.02871 0.09878 0.02639 C 0.09757 0.02477 0.09635 0.02338 0.09531 0.02176 C 0.09358 0.01875 0.09062 0.0125 0.09062 0.01273 C 0.09028 0.01088 0.08941 0.00949 0.08941 0.00787 C 0.08941 0.00208 0.09045 0.00185 0.09288 -0.00162 C 0.09635 -0.00092 0.1 -0.00069 0.10347 -1.48148E-6 C 0.10469 0.00023 0.10608 0.00046 0.10694 0.00162 C 0.10816 0.00324 0.10851 0.00579 0.1092 0.00787 C 0.10729 0.05 0.10972 0.01945 0.10573 0.04815 C 0.10521 0.05162 0.10538 0.05533 0.10451 0.0588 C 0.1026 0.06759 0.10069 0.07014 0.09757 0.07755 C 0.08924 0.09746 0.1026 0.06713 0.09184 0.09144 C 0.09132 0.09352 0.09149 0.09583 0.09062 0.09769 C 0.08976 0.09954 0.08837 0.10093 0.08715 0.10232 C 0.08628 0.10324 0.07708 0.11412 0.0743 0.11621 C 0.07309 0.11713 0.06719 0.11898 0.06615 0.11945 C 0.06111 0.11875 0.05608 0.11875 0.05104 0.11783 C 0.04792 0.11713 0.04184 0.11458 0.04184 0.11482 C 0.04062 0.11366 0.03941 0.11273 0.03837 0.11158 C 0.02847 0.10023 0.03819 0.10949 0.03021 0.10232 C 0.0283 0.09838 0.02674 0.09653 0.02674 0.09144 C 0.02674 0.08333 0.02847 0.07963 0.03125 0.07292 C 0.03281 0.06921 0.0342 0.06551 0.03594 0.06204 C 0.04097 0.05162 0.04305 0.04884 0.05 0.04028 C 0.05208 0.0375 0.05434 0.03472 0.05694 0.03264 C 0.06215 0.02801 0.06823 0.02523 0.07326 0.02014 C 0.07917 0.01412 0.07604 0.01667 0.08246 0.0125 C 0.08351 0.01111 0.08802 0.00579 0.08837 0.00301 C 0.08906 -0.00254 0.0849 -0.00254 0.08246 -0.00463 C 0.0816 -0.00555 0.08108 -0.00694 0.08021 -0.00764 C 0.07865 -0.00903 0.07708 -0.00972 0.07552 -0.01088 C 0.07361 -0.01227 0.07153 -0.01389 0.06962 -0.01551 C 0.06858 -0.01643 0.06753 -0.01782 0.06615 -0.01852 C 0.0651 -0.01921 0.06389 -0.01967 0.06267 -0.02014 C 0.05955 -0.01852 0.0559 -0.01829 0.05347 -0.01551 C 0.04844 -0.00972 0.04358 -0.00324 0.04062 0.00463 C 0.03976 0.00671 0.03941 0.00903 0.03837 0.01088 C 0.03698 0.01273 0.03507 0.01366 0.03368 0.01551 C 0.03264 0.0169 0.03229 0.01875 0.03125 0.02014 C 0.03038 0.02153 0.02882 0.02199 0.02778 0.02315 C 0.02656 0.02477 0.02569 0.02662 0.0243 0.02801 C 0.02205 0.03009 0.01962 0.03195 0.01736 0.03403 C 0.01615 0.03519 0.01528 0.03658 0.01389 0.03727 L 0.00694 0.04028 L 0.00347 0.0419 L 8.33333E-7 0.04329 C -0.01198 0.04051 -0.01215 0.04445 -0.01754 0.03264 C -0.01927 0.02871 -0.02222 0.02014 -0.02222 0.02037 C -0.02257 0.01759 -0.02292 0.01505 -0.02326 0.0125 C -0.02396 0.0088 -0.02604 0.00278 -0.02691 -1.48148E-6 C -0.02847 -0.00602 -0.0276 -0.00393 -0.02917 -0.01088 C -0.02951 -0.0125 -0.02986 -0.01389 -0.03038 -0.01551 C -0.03056 -0.01759 -0.03177 -0.02801 -0.03264 -0.03102 C -0.0342 -0.03611 -0.03524 -0.03565 -0.03837 -0.03866 C -0.04254 -0.04259 -0.04323 -0.04421 -0.04774 -0.04653 C -0.04931 -0.04722 -0.05087 -0.04768 -0.05243 -0.04792 C -0.05712 -0.04907 -0.06632 -0.05116 -0.06632 -0.05092 C -0.07101 -0.04954 -0.07656 -0.05046 -0.08038 -0.04653 C -0.08281 -0.04375 -0.08142 -0.03796 -0.08264 -0.03403 C -0.08333 -0.03148 -0.08438 -0.02893 -0.0849 -0.02639 C -0.08542 -0.0243 -0.08576 -0.02222 -0.08611 -0.02014 C -0.08715 -0.0081 -0.08906 0.00718 -0.08611 0.01852 C -0.08542 0.0213 -0.08229 0.0206 -0.08038 0.02176 C -0.07604 0.0213 -0.0717 0.02107 -0.06754 0.02014 C -0.06615 0.01991 -0.05608 0.01435 -0.06979 0.02176 C -0.07795 0.03264 -0.06892 0.02199 -0.07691 0.02801 C -0.07847 0.02917 -0.07986 0.03125 -0.08142 0.03264 C -0.08299 0.0338 -0.08455 0.03472 -0.08611 0.03565 C -0.09809 0.05162 -0.08629 0.03658 -0.09653 0.04815 C -0.0974 0.04908 -0.09809 0.05023 -0.09896 0.05116 C -0.1007 0.05301 -0.10278 0.05417 -0.10469 0.05579 C -0.10677 0.05741 -0.11129 0.06158 -0.11285 0.06366 C -0.12205 0.07454 -0.11615 0.0713 -0.12326 0.07431 C -0.12882 0.07199 -0.12795 0.07384 -0.12795 0.06204 C -0.12795 0.04607 -0.12726 0.02986 -0.12691 0.01389 C -0.12483 0.01458 -0.12274 0.01435 -0.12101 0.01551 C -0.11754 0.01806 -0.11545 0.02384 -0.11163 0.02477 C -0.10764 0.02593 -0.10504 0.02639 -0.10122 0.02801 C -0.1 0.02824 -0.09896 0.02894 -0.09774 0.0294 C -0.0875 0.03333 -0.09792 0.02894 -0.08958 0.03264 C -0.08195 0.03195 -0.07413 0.03218 -0.06632 0.03102 C -0.06198 0.03033 -0.05174 0.02662 -0.04653 0.02315 C -0.03924 0.01852 -0.03924 0.01667 -0.03264 0.00787 L -0.02448 -0.00301 C -0.02292 -0.00555 -0.02153 -0.00833 -0.01979 -0.01088 C -0.01875 -0.0125 -0.01736 -0.01389 -0.01632 -0.01551 C -0.01389 -0.01944 -0.01215 -0.0243 -0.00938 -0.02778 C -0.00486 -0.03379 -0.00677 -0.03079 -0.00365 -0.03727 C -0.00052 -0.03657 0.00278 -0.03727 0.00573 -0.03565 C 0.00694 -0.03495 0.00799 -0.03287 0.00799 -0.03102 C 0.00833 -0.02523 0.00851 -0.01921 0.00694 -0.01389 C 0.00625 -0.01204 0.00382 -0.01296 0.00226 -0.01227 C 0.00139 -0.01088 -0.00122 -0.00879 8.33333E-7 -0.00764 C 0.00156 -0.00625 0.00573 -0.00926 0.00573 -0.00903 L 0.00573 -0.00926 " pathEditMode="relative" rAng="0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15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1.48148E-6 L 8.33333E-7 0.00023 C -0.00087 -0.00463 -0.00139 -0.00926 -0.00226 -0.01389 C -0.0026 -0.01551 -0.0026 -0.01736 -0.00347 -0.01852 C -0.00434 -0.01967 -0.0059 -0.01944 -0.00695 -0.02014 C -0.00781 -0.02106 -0.00833 -0.02407 -0.00938 -0.02315 C -0.01163 -0.02106 -0.01389 -0.01389 -0.01389 -0.01366 C -0.01528 -0.00903 -0.01493 -0.00879 -0.01754 -0.00463 C -0.01806 -0.00347 -0.0191 -0.00254 -0.01979 -0.00139 C -0.02118 0.00093 -0.02222 0.00463 -0.02448 0.00625 C -0.02552 0.00718 -0.02674 0.00741 -0.02795 0.00787 L -0.03021 0.0125 L -0.05938 0.03588 C -0.06389 0.0338 -0.07049 0.03496 -0.07326 0.02963 C -0.07639 0.02338 -0.07448 0.02593 -0.07899 0.02176 C -0.07986 0.02037 -0.08038 0.01852 -0.08142 0.01713 C -0.08247 0.01574 -0.08403 0.01551 -0.0849 0.01412 C -0.08681 0.01134 -0.0875 0.00741 -0.08958 0.00486 L -0.09306 -1.48148E-6 C -0.0934 -0.00139 -0.09358 -0.00301 -0.0941 -0.00463 C -0.09566 -0.00856 -0.0967 -0.00949 -0.09879 -0.01227 C -0.10104 -0.02129 -0.09826 -0.01296 -0.10347 -0.02014 C -0.10486 -0.02199 -0.10556 -0.02454 -0.10695 -0.02616 C -0.10799 -0.02731 -0.10938 -0.02708 -0.11042 -0.02778 C -0.11163 -0.0287 -0.11285 -0.02986 -0.11389 -0.03102 C -0.11545 -0.03032 -0.11754 -0.03102 -0.11858 -0.0294 C -0.11979 -0.02731 -0.11927 -0.02407 -0.11979 -0.02153 C -0.12014 -0.02014 -0.12049 -0.01852 -0.12083 -0.0169 C -0.12049 -0.01018 -0.12049 -0.00347 -0.11979 0.00324 C -0.11945 0.00648 -0.11736 0.0125 -0.11736 0.01273 C -0.11701 0.01088 -0.11684 0.00926 -0.11632 0.00787 C -0.1125 -0.00092 -0.10556 -0.00648 -0.1 -0.01227 C -0.09514 -0.01759 -0.09462 -0.01782 -0.08837 -0.02153 C -0.08646 -0.02268 -0.08455 -0.02384 -0.08264 -0.02477 C -0.08142 -0.02523 -0.08021 -0.02569 -0.07899 -0.02616 C -0.07587 -0.02824 -0.07309 -0.03102 -0.06979 -0.03241 L -0.06285 -0.03565 C -0.06163 -0.03611 -0.06042 -0.0368 -0.05938 -0.03704 L -0.05 -0.04028 L -0.04531 -0.04167 L -0.04063 -0.04329 C -0.03333 -0.04282 -0.02587 -0.04305 -0.01858 -0.04167 C -0.01615 -0.04143 -0.01163 -0.03866 -0.01163 -0.03842 C -0.00868 -0.02708 -0.01267 -0.04143 -0.00816 -0.0294 C -0.00521 -0.02129 -0.0092 -0.02778 -0.00469 -0.02153 L -0.00226 -0.01227 C -0.00191 -0.01065 -0.00156 -0.00926 -0.00122 -0.00764 C -0.00087 -0.00555 -0.00052 -0.00347 8.33333E-7 -0.00139 C 0.00104 0.00324 0.00278 0.00764 0.00347 0.0125 C 0.00642 0.03171 0.00278 0.00764 0.00573 0.02963 C 0.00608 0.03218 0.00677 0.03472 0.00694 0.03727 C 0.00746 0.04259 0.00746 0.04769 0.00816 0.05278 C 0.00885 0.05741 0.01024 0.06296 0.01285 0.0669 C 0.01493 0.07014 0.01667 0.07477 0.01979 0.07616 L 0.02326 0.07755 C 0.02552 0.07708 0.02795 0.07685 0.03021 0.07616 C 0.03142 0.0757 0.03281 0.0757 0.03368 0.07454 C 0.03524 0.07246 0.03594 0.06921 0.03715 0.0669 C 0.03854 0.06412 0.04028 0.06158 0.04184 0.05903 C 0.04219 0.05695 0.0434 0.05046 0.0441 0.04815 C 0.04479 0.04653 0.04566 0.04514 0.04653 0.04352 C 0.04774 0.04097 0.04878 0.03843 0.05 0.03588 C 0.05035 0.0338 0.05052 0.03148 0.05121 0.02963 C 0.05399 0.02014 0.05486 0.01921 0.05816 0.0125 C 0.06094 0.00139 0.05903 0.00602 0.06267 -0.00139 C 0.06528 -0.01435 0.06215 -0.00254 0.06632 -0.01065 C 0.06927 -0.0169 0.06788 -0.02106 0.07552 -0.02315 C 0.08299 -0.02523 0.07951 -0.02407 0.08594 -0.02616 C 0.09028 -0.02569 0.09462 -0.02569 0.09878 -0.02477 C 0.10121 -0.02407 0.10347 -0.02268 0.10573 -0.02153 L 0.1092 -0.02014 C 0.11007 -0.01898 0.11076 -0.01782 0.11163 -0.0169 C 0.11493 -0.01342 0.11649 -0.01366 0.11979 -0.00926 C 0.12066 -0.00787 0.12118 -0.00602 0.12205 -0.00463 C 0.12361 -0.00185 0.125 0.0007 0.12674 0.00324 C 0.12847 0.00602 0.13055 0.00833 0.13246 0.01088 C 0.13368 0.0125 0.13507 0.01389 0.13594 0.01551 C 0.14149 0.02662 0.13455 0.01296 0.14184 0.02639 C 0.14271 0.02801 0.14358 0.0294 0.1441 0.03102 C 0.14514 0.03403 0.14653 0.04051 0.14653 0.04074 C 0.14635 0.04144 0.14549 0.06065 0.1441 0.06528 C 0.14323 0.06806 0.14184 0.07037 0.14062 0.07292 C 0.13871 0.07732 0.1368 0.08079 0.13368 0.0838 C 0.13264 0.08472 0.13125 0.08472 0.13021 0.08542 C 0.12899 0.08634 0.12795 0.08773 0.12674 0.08843 C 0.12413 0.09028 0.11979 0.09097 0.11736 0.09167 C 0.1158 0.09213 0.11424 0.09259 0.11267 0.09306 C 0.10226 0.09259 0.09184 0.09283 0.08142 0.09167 C 0.07899 0.09144 0.07674 0.08935 0.0743 0.08843 L 0.06979 0.08704 C 0.06771 0.08565 0.06302 0.08195 0.06042 0.08241 C 0.05799 0.08264 0.05573 0.08449 0.05347 0.08542 C 0.05538 0.08634 0.05729 0.08773 0.0592 0.08843 C 0.06076 0.08912 0.0625 0.08912 0.06389 0.09005 C 0.06528 0.09074 0.06615 0.09259 0.06736 0.09306 C 0.0724 0.09514 0.0816 0.09676 0.08715 0.09792 C 0.08837 0.09838 0.08941 0.09908 0.09062 0.09931 C 0.09444 0.1007 0.09965 0.10162 0.10347 0.10255 C 0.11528 0.10533 0.10312 0.10324 0.12083 0.10556 C 0.12274 0.10625 0.12986 0.1088 0.13142 0.1088 C 0.14149 0.1088 0.15156 0.10764 0.16163 0.10718 C 0.16476 0.10625 0.17187 0.10463 0.1743 0.10255 L 0.17778 0.09931 C 0.17865 0.0963 0.17969 0.09329 0.18021 0.09005 C 0.18055 0.08704 0.1809 0.0838 0.18142 0.08079 C 0.1816 0.07871 0.18212 0.07662 0.18246 0.07454 C 0.18299 0.07199 0.18333 0.06945 0.18368 0.0669 C 0.18437 0.05394 0.18403 0.04815 0.18594 0.03727 C 0.18628 0.03565 0.1868 0.03426 0.18715 0.03264 C 0.18733 0.02986 0.18819 0.01829 0.18941 0.01412 C 0.1901 0.01227 0.19115 0.01111 0.19184 0.00949 C 0.19236 0.00787 0.19201 0.00602 0.19288 0.00486 C 0.19496 0.00208 0.2 -0.00139 0.2 -0.00116 C 0.20538 -0.00092 0.21094 -0.00116 0.21615 -1.48148E-6 C 0.21753 0.00046 0.21858 0.00185 0.21962 0.00324 C 0.22222 0.00602 0.22465 0.00903 0.22674 0.0125 C 0.2283 0.01505 0.22986 0.01759 0.23125 0.02037 C 0.23212 0.02176 0.23264 0.02361 0.23368 0.025 C 0.23472 0.02616 0.23594 0.02708 0.23715 0.02801 C 0.2375 0.03009 0.23767 0.03218 0.23837 0.03426 C 0.23993 0.03935 0.24062 0.0382 0.24288 0.0419 C 0.24375 0.04352 0.24444 0.04514 0.24531 0.04653 C 0.24566 0.04815 0.24583 0.04977 0.24635 0.05139 C 0.24705 0.05301 0.24861 0.05417 0.24878 0.05602 C 0.24896 0.05949 0.24878 0.06343 0.24757 0.0669 C 0.24705 0.06829 0.24514 0.06759 0.2441 0.06829 C 0.23403 0.075 0.24253 0.07153 0.23368 0.07454 C 0.22899 0.07408 0.22413 0.07523 0.21962 0.07292 C 0.21823 0.07222 0.21875 0.06898 0.21858 0.0669 C 0.21805 0.06227 0.21771 0.05741 0.21736 0.05278 C 0.21771 0.03218 0.21753 0.01134 0.21858 -0.00926 C 0.21875 -0.01296 0.22031 -0.01643 0.22083 -0.02014 C 0.22465 -0.04421 0.22066 -0.03194 0.22552 -0.04491 C 0.22691 -0.05833 0.2276 -0.05949 0.22552 -0.07592 C 0.22517 -0.07824 0.22396 -0.08009 0.22326 -0.08217 C 0.22274 -0.08426 0.22274 -0.08634 0.22205 -0.08819 C 0.22153 -0.08958 0.22066 -0.09051 0.21962 -0.09143 C 0.21285 -0.09838 0.21458 -0.09699 0.20816 -0.09907 C 0.20694 -0.10023 0.2059 -0.10139 0.20451 -0.10231 C 0.20347 -0.10301 0.20226 -0.1037 0.20104 -0.1037 C 0.19097 -0.1037 0.1809 -0.10278 0.17083 -0.10231 C 0.16858 -0.10116 0.16597 -0.10092 0.16389 -0.09907 C 0.14635 -0.08356 0.16441 -0.10046 0.15347 -0.08819 C 0.1434 -0.07708 0.15781 -0.09537 0.14531 -0.08055 C 0.13507 -0.06852 0.14358 -0.07639 0.13594 -0.06967 C 0.13368 -0.06042 0.1368 -0.06921 0.13021 -0.06204 C 0.12726 -0.05879 0.12483 -0.05463 0.12205 -0.05116 C 0.12101 -0.04977 0.12066 -0.04792 0.11979 -0.04653 C 0.11684 -0.04213 0.11302 -0.03866 0.11042 -0.03403 C 0.10816 -0.02986 0.10642 -0.02477 0.10347 -0.02153 C 0.1 -0.01805 0.09722 -0.01273 0.09305 -0.01065 L 0.08594 -0.00764 C 0.08055 -0.00949 0.07656 -0.00995 0.07205 -0.01389 C 0.07118 -0.01458 0.07066 -0.01597 0.06979 -0.0169 C 0.06771 -0.01921 0.06458 -0.02153 0.06267 -0.02477 C 0.06111 -0.02778 0.06007 -0.03148 0.05816 -0.03403 C 0.0566 -0.03611 0.05486 -0.03796 0.05347 -0.04028 C 0.04948 -0.04699 0.04878 -0.05046 0.04531 -0.05717 C 0.04427 -0.05949 0.04288 -0.06134 0.04184 -0.06342 C 0.04097 -0.06504 0.04045 -0.0669 0.03958 -0.06805 C 0.03854 -0.06944 0.03715 -0.07014 0.03594 -0.07129 C 0.03246 -0.07083 0.02899 -0.0706 0.02552 -0.06967 C 0.02309 -0.06898 0.01858 -0.06667 0.01858 -0.06643 C 0.01823 -0.06504 0.01805 -0.06319 0.01736 -0.06204 C 0.01458 -0.05648 0.00816 -0.04653 0.00816 -0.04629 C 0.00781 -0.04444 0.00764 -0.04213 0.00694 -0.04028 C 0.00434 -0.0331 0.00399 -0.03565 0.00121 -0.03102 C 0.00035 -0.0294 -0.00035 -0.02778 -0.00122 -0.02616 C -0.00156 -0.0243 -0.00191 -0.02222 -0.00226 -0.02014 C -0.0026 -0.01852 -0.0033 -0.0169 -0.00347 -0.01551 C -0.00538 -0.00231 -0.00365 -0.00555 -0.00695 0.00787 C -0.00747 0.00949 -0.00764 0.01111 -0.00816 0.0125 C -0.00885 0.01412 -0.00972 0.01551 -0.01042 0.01713 C -0.01094 0.01968 -0.01076 0.02246 -0.01163 0.025 C -0.01875 0.04375 -0.01597 0.0338 -0.02205 0.04352 C -0.02535 0.04861 -0.02934 0.05718 -0.03368 0.06204 C -0.03472 0.06343 -0.03594 0.06435 -0.03715 0.06528 C -0.03837 0.06597 -0.03958 0.06621 -0.04063 0.0669 C -0.05104 0.07593 -0.03455 0.06204 -0.05122 0.07292 C -0.05278 0.07408 -0.05417 0.07523 -0.0559 0.07616 C -0.05695 0.07685 -0.05816 0.07685 -0.05938 0.07755 C -0.06129 0.07894 -0.06302 0.08148 -0.0651 0.08241 C -0.06806 0.08357 -0.07135 0.08333 -0.07448 0.0838 C -0.07604 0.08449 -0.08108 0.08704 -0.08264 0.08704 C -0.08924 0.08704 -0.09566 0.08588 -0.10226 0.08542 C -0.10313 0.0838 -0.10486 0.08264 -0.10469 0.08079 C -0.10399 0.07593 -0.09879 0.07523 -0.09653 0.07454 C -0.09531 0.07361 -0.09427 0.07199 -0.09306 0.07153 C -0.08993 0.06991 -0.08368 0.06829 -0.08368 0.06852 C -0.08212 0.06736 -0.08073 0.06597 -0.07899 0.06528 C -0.07726 0.06435 -0.07517 0.06435 -0.07326 0.06366 C -0.07205 0.0632 -0.07101 0.06273 -0.06979 0.06204 C -0.06667 0.06273 -0.06354 0.06296 -0.06042 0.06366 C -0.05747 0.06435 -0.05504 0.06551 -0.05226 0.0669 C -0.04445 0.07732 -0.04844 0.07477 -0.04184 0.07755 C -0.04063 0.07917 -0.03976 0.08102 -0.03837 0.08241 C -0.03733 0.08333 -0.03594 0.08287 -0.0349 0.0838 C -0.02882 0.08982 -0.0309 0.09121 -0.02552 0.09468 C -0.02448 0.09537 -0.02326 0.0956 -0.02205 0.0963 C -0.01806 0.09861 -0.01754 0.09931 -0.01389 0.10255 C -0.00972 0.10185 -0.00538 0.10185 -0.00122 0.10093 C 0.00121 0.10046 0.00573 0.09792 0.00573 0.09815 C 0.0066 0.09676 0.00764 0.09607 0.00816 0.09468 C 0.01007 0.09051 0.00937 0.08704 0.00816 0.08241 C 0.00764 0.08009 0.00642 0.07824 0.00573 0.07616 C 0.00451 0.07199 0.00469 0.06921 0.00226 0.06528 C -0.00191 0.05833 -0.00451 0.05602 -0.00938 0.05139 C -0.01007 0.04977 -0.01059 0.04792 -0.01163 0.04653 C -0.01337 0.04468 -0.01545 0.04329 -0.01754 0.0419 C -0.02188 0.03889 -0.02083 0.04213 -0.02552 0.03727 C -0.02743 0.03565 -0.02847 0.03287 -0.03021 0.03102 C -0.03125 0.03009 -0.03264 0.03033 -0.03368 0.02963 C -0.04271 0.02361 -0.03195 0.02894 -0.04063 0.025 C -0.04861 0.01435 -0.0467 0.01968 -0.04879 0.01088 C -0.04809 0.00833 -0.04774 0.00556 -0.04653 0.00324 C -0.04323 -0.00347 -0.0408 -0.00324 -0.03611 -0.00764 C -0.03056 -0.01296 -0.0375 -0.00903 -0.03021 -0.01227 C -0.02795 -0.01435 -0.02604 -0.01921 -0.02326 -0.01852 C -0.02101 -0.01782 -0.01632 -0.0169 -0.01389 -0.01551 C -0.01267 -0.01458 -0.01163 -0.01342 -0.01042 -0.01227 C -0.00868 -0.00879 -0.00729 -0.00532 -0.00469 -0.00301 C -0.0026 -0.00116 -0.00087 -0.00046 8.33333E-7 -1.48148E-6 Z " pathEditMode="relative" rAng="0" ptsTypes="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C -0.00035 -0.00741 0.00017 -0.01481 -0.00087 -0.02199 C -0.00104 -0.02338 -0.00208 -0.01967 -0.00278 -0.01829 C -0.00365 -0.0169 -0.00469 -0.01597 -0.00573 -0.01481 C -0.01042 -0.00926 -0.01563 -0.00254 -0.0217 -1.48148E-6 C -0.02431 -0.00046 -0.02708 0.00046 -0.02934 -0.00116 C -0.03264 -0.0037 -0.03368 -0.00949 -0.03594 -0.01342 C -0.03767 -0.01991 -0.03681 -0.02338 -0.04167 -0.01713 C -0.04375 -0.00903 -0.04601 -0.00092 -0.0474 0.00741 C -0.04705 0.01181 -0.04774 0.01667 -0.04635 0.02083 C -0.04601 0.02222 -0.04427 0.01968 -0.04358 0.01829 C -0.04167 0.01412 -0.04236 0.00857 -0.04167 0.00371 C -0.0401 -0.00717 -0.03837 -0.0287 -0.03403 -0.0368 C -0.03333 -0.04259 -0.03438 -0.05046 -0.02847 -0.04768 C -0.025 -0.04097 -0.02344 -0.03379 -0.01892 -0.02824 C -0.01788 -0.02407 -0.01424 -0.01713 -0.01424 -0.0169 C -0.01233 -0.01759 -0.01024 -0.01736 -0.00851 -0.01829 C -0.00608 -0.01991 -0.00399 -0.02338 -0.00191 -0.02569 C 0.00434 -0.03241 0.01024 -0.04028 0.01615 -0.04768 C 0.01892 -0.05139 0.01996 -0.05579 0.02361 -0.05879 C 0.03056 -0.04977 0.03177 -0.0375 0.03403 -0.02569 C 0.03073 -0.01504 0.03385 -0.02106 0.02847 -0.02569 C 0.01788 -0.02338 0.01788 -0.0243 0.01233 -0.01481 C 0.01007 -0.00602 0.01337 -0.01736 0.00764 -0.00486 C 0.00608 -0.00139 0.00521 0.00255 0.00382 0.00602 C 0.00312 0.01389 0.00208 0.01968 0.00087 0.02685 C -0.00087 0.01736 -0.00538 -0.00301 -0.01233 -0.00602 C -0.02049 0.00093 -0.02448 0.01296 -0.02743 0.02454 C -0.02708 0.03033 -0.02778 0.03611 -0.02656 0.04167 C -0.02622 0.04283 -0.02431 0.04144 -0.02361 0.04051 C -0.0217 0.0375 -0.02049 0.0338 -0.01892 0.03056 C -0.01424 0.02107 -0.00955 0.01134 -0.00573 0.00116 C -0.00139 0.00301 -0.00087 0.00602 0.00191 0.00972 C 0.0033 0.01158 0.00521 0.01296 0.0066 0.01482 C 0.01354 0.02454 0.01858 0.03889 0.02934 0.04167 C 0.04722 0.04028 0.06354 0.03333 0.08142 0.03056 C 0.08837 0.03195 0.09531 0.03287 0.10226 0.03426 C 0.1033 0.03449 0.10451 0.03658 0.10503 0.03542 C 0.1059 0.03403 0.10486 0.03195 0.10417 0.03056 C 0.10087 0.02338 0.09549 0.01204 0.09097 0.00602 C 0.08924 -0.00278 0.08264 -0.01204 0.07674 -0.01713 C 0.0724 -0.0162 0.07031 -0.01389 0.06632 -0.01227 C 0.06076 -0.00162 0.05226 0.00787 0.04253 0.01111 C 0.03889 0.01065 0.0349 0.01111 0.03125 0.00972 C 0.02899 0.00903 0.02552 0.00486 0.02552 0.00509 C 0.02465 -0.00023 0.02274 -0.00347 0.0217 -0.00856 C 0.01719 0.00046 0.01736 -0.00116 0.00764 -0.00254 C 0.0066 -0.00324 0.00538 -0.0037 0.00469 -0.00486 C 0.00365 -0.00717 0.00278 -0.01227 0.00278 -0.01204 C 0.00191 -0.00625 0.00191 -0.00208 -0.00278 -1.48148E-6 C -0.00434 -0.00532 -0.00747 -0.01551 5.55556E-7 -0.01227 C 0.00451 -0.00347 0.00226 -0.00694 0.0066 -0.00116 C 0.00694 -1.48148E-6 0.0066 0.00208 0.00764 0.00255 C 0.01337 0.0044 0.01476 -0.00092 0.01615 -0.00602 C 0.01337 -0.01643 0.00816 -0.01134 5.55556E-7 -0.00972 C -0.00573 -0.00602 -0.01076 -0.00092 -0.01615 0.00371 C -0.01997 0.00718 -0.025 0.00787 -0.02934 0.00972 C -0.04254 0.0088 -0.04427 0.0132 -0.0474 0.00116 C -0.04601 -0.01366 -0.04688 -0.00949 -0.03698 -0.00602 C -0.0342 -0.00092 -0.03038 0.00324 -0.02552 0.00486 C -0.01372 0.00394 -0.00625 0.00278 0.00382 -0.0037 C 0.00417 -0.00486 0.00382 -0.00671 0.00469 -0.00741 C 0.00573 -0.00787 0.00833 -0.00532 0.00764 -0.00602 C 0.0066 -0.00694 0.00573 -0.00787 0.00469 -0.00856 C -0.00052 -0.00625 -0.00139 -0.00764 5.55556E-7 -1.48148E-6 Z " pathEditMode="relative" rAng="0" ptsTypes="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0023 L -0.01493 -1.48148E-6 C -0.01424 -0.00486 -0.01372 -0.00972 -0.01267 -0.01412 C -0.01215 -0.01597 -0.01129 -0.01736 -0.01042 -0.01875 C -0.00451 -0.02754 -0.00521 -0.02662 0.00017 -0.03125 C 0.00208 -0.03079 0.00434 -0.03125 0.0059 -0.02963 C 0.01198 -0.02338 0.00937 -0.02199 0.0118 -0.01574 C 0.01233 -0.01412 0.01337 -0.01273 0.01406 -0.01111 C 0.01441 -0.0044 0.01424 0.00255 0.01528 0.00903 C 0.01545 0.01042 0.01649 0.01204 0.01753 0.01204 C 0.02187 0.0125 0.02604 0.01111 0.03038 0.01065 C 0.0316 0.01019 0.03281 0.00972 0.03385 0.00903 C 0.03628 0.00718 0.03854 0.00486 0.0408 0.00278 C 0.04531 -0.00116 0.04566 -0.00092 0.0408 0.00139 L 0.03733 0.00278 C 0.03611 0.00324 0.03507 0.00394 0.03385 0.0044 L 0.02917 0.00602 C 0.0276 0.00695 0.02621 0.00833 0.02448 0.00903 C 0.02309 0.00972 0.02118 0.00949 0.01996 0.01065 C 0.01875 0.01158 0.0184 0.01366 0.01753 0.01528 C 0.01788 0.01736 0.01788 0.01968 0.01875 0.02153 C 0.01962 0.02338 0.02101 0.02477 0.02222 0.02616 C 0.02517 0.0294 0.02569 0.02917 0.02917 0.03079 C 0.03038 0.03171 0.03142 0.0331 0.03264 0.0338 C 0.0349 0.03519 0.03767 0.03519 0.03976 0.03704 C 0.0408 0.03796 0.04201 0.03889 0.04323 0.04005 C 0.05208 0.05 0.04149 0.04005 0.05017 0.04769 C 0.05052 0.04931 0.05156 0.05093 0.05139 0.05255 C 0.05087 0.05695 0.0467 0.0625 0.04427 0.06482 C 0.04288 0.06621 0.04115 0.0669 0.03976 0.06783 C 0.03767 0.06945 0.03594 0.0713 0.03385 0.07269 C 0.03194 0.07384 0.02986 0.07454 0.02812 0.0757 C 0.02674 0.07662 0.02587 0.07824 0.02448 0.07871 C 0.0224 0.07986 0.01996 0.07986 0.01753 0.08033 C 0.00955 0.0838 0.01944 0.07963 0.00833 0.08333 C 0.00712 0.0838 0.0059 0.08449 0.00486 0.08496 C -0.00538 0.08889 0.00503 0.08426 -0.0033 0.0882 C -0.00955 0.0875 -0.0158 0.0875 -0.02205 0.08658 C -0.02431 0.08611 -0.02726 0.0838 -0.02899 0.08195 C -0.03021 0.08056 -0.03142 0.07894 -0.03247 0.07732 C -0.03351 0.07546 -0.03385 0.07292 -0.03472 0.07107 C -0.03576 0.06875 -0.03715 0.0669 -0.0382 0.06482 C -0.04045 0.05 -0.03785 0.06366 -0.04167 0.05093 C -0.04583 0.03704 -0.04184 0.04583 -0.04635 0.03704 C -0.05052 0.03796 -0.05313 0.03796 -0.05677 0.04005 C -0.05851 0.04097 -0.06007 0.0419 -0.06146 0.04306 C -0.0625 0.04398 -0.06285 0.04537 -0.06389 0.0463 C -0.06493 0.04699 -0.06615 0.04722 -0.06736 0.04769 C -0.06927 0.05046 -0.07049 0.05232 -0.07309 0.05394 C -0.07535 0.05533 -0.07778 0.05602 -0.08004 0.05718 L -0.08715 0.06019 C -0.0882 0.06065 -0.08941 0.06134 -0.09063 0.06181 L -0.09531 0.0632 C -0.09983 0.06273 -0.10486 0.06389 -0.1092 0.06181 C -0.11233 0.06019 -0.12101 0.04954 -0.12431 0.04468 C -0.12604 0.04213 -0.12743 0.03958 -0.12899 0.03704 C -0.13142 0.02894 -0.13142 0.02801 -0.13472 0.01991 C -0.13594 0.01713 -0.13715 0.01482 -0.1382 0.01204 C -0.14445 -0.00254 -0.13646 0.01551 -0.14288 -0.00185 C -0.14358 -0.00347 -0.14445 -0.00486 -0.14531 -0.00648 C -0.14566 -0.00903 -0.14601 -0.01157 -0.14635 -0.01412 C -0.1467 -0.01574 -0.14722 -0.01736 -0.14757 -0.01875 C -0.14844 -0.02292 -0.14931 -0.02708 -0.14983 -0.03125 C -0.15035 -0.03379 -0.15052 -0.03634 -0.15104 -0.03912 C -0.15139 -0.04051 -0.15104 -0.04329 -0.15226 -0.04375 C -0.16024 -0.0456 -0.16858 -0.04467 -0.17656 -0.04514 C -0.17899 -0.04629 -0.18125 -0.04768 -0.18368 -0.04838 C -0.18594 -0.04884 -0.18837 -0.0493 -0.19063 -0.04977 C -0.19219 -0.05023 -0.19375 -0.05092 -0.19531 -0.05139 C -0.19757 -0.05208 -0.19983 -0.05254 -0.20226 -0.05301 C -0.20486 -0.05254 -0.20781 -0.05254 -0.21042 -0.05139 C -0.21632 -0.04861 -0.21372 -0.04676 -0.21736 -0.04213 C -0.2184 -0.04074 -0.21962 -0.04004 -0.22083 -0.03912 C -0.22153 -0.03704 -0.22257 -0.03495 -0.22309 -0.03287 C -0.22413 -0.0287 -0.22448 -0.02454 -0.22552 -0.02037 L -0.22656 -0.01574 C -0.22656 -0.01435 -0.22622 -0.00139 -0.22431 0.00278 C -0.2224 0.00718 -0.2217 0.00533 -0.21858 0.00741 C -0.21042 0.01273 -0.21997 0.0088 -0.21042 0.01204 C -0.20417 0.02037 -0.2099 0.01435 -0.20104 0.01829 C -0.19948 0.01898 -0.19809 0.0206 -0.19635 0.02153 C -0.19462 0.02222 -0.19254 0.02246 -0.19063 0.02292 C -0.1875 0.02384 -0.18438 0.02523 -0.18125 0.02616 C -0.17396 0.02801 -0.17743 0.02708 -0.17083 0.02917 C -0.16615 0.02871 -0.16146 0.02871 -0.15695 0.02755 C -0.15417 0.02708 -0.14983 0.02408 -0.14757 0.02153 C -0.14635 0.02014 -0.14531 0.01829 -0.1441 0.0169 C -0.14306 0.01551 -0.14167 0.01482 -0.14063 0.01366 C -0.13385 0.00023 -0.13715 0.00625 -0.12778 -0.00949 C -0.1276 -0.00995 -0.12014 -0.02199 -0.11962 -0.02361 C -0.11892 -0.02546 -0.11823 -0.02778 -0.11736 -0.02963 C -0.11597 -0.03287 -0.11354 -0.03542 -0.11267 -0.03912 C -0.11233 -0.04051 -0.11198 -0.04213 -0.11146 -0.04375 C -0.11094 -0.04537 -0.11007 -0.04676 -0.1092 -0.04838 C -0.10799 -0.05046 -0.10695 -0.05254 -0.10573 -0.0544 C -0.10313 -0.05856 -0.10087 -0.06065 -0.09757 -0.06389 C -0.09531 -0.06597 -0.09288 -0.06782 -0.09063 -0.06991 C -0.08941 -0.07106 -0.08854 -0.07268 -0.08715 -0.07315 L -0.08004 -0.07454 C -0.07552 -0.07407 -0.07083 -0.07384 -0.06615 -0.07315 C -0.06163 -0.07222 -0.06354 -0.07153 -0.06042 -0.06852 C -0.04983 -0.05787 -0.05642 -0.06736 -0.04879 -0.0544 C -0.04601 -0.03958 -0.04965 -0.0581 -0.04514 -0.04051 C -0.04201 -0.02801 -0.04653 -0.04074 -0.04167 -0.02824 C -0.04219 -0.01528 -0.04219 -0.00231 -0.04288 0.01065 C -0.04306 0.01227 -0.04375 0.01366 -0.0441 0.01528 C -0.04462 0.01783 -0.04445 0.0206 -0.04514 0.02292 C -0.04566 0.02477 -0.0467 0.02616 -0.04757 0.02755 C -0.05017 0.0382 -0.04653 0.02546 -0.05226 0.03843 C -0.05278 0.03982 -0.05295 0.04167 -0.0533 0.04306 C -0.05104 0.04514 -0.04913 0.04861 -0.04635 0.04931 C -0.0309 0.05347 -0.03872 0.05185 -0.02309 0.05394 C -0.02205 0.0544 -0.02083 0.05556 -0.01962 0.05556 C -0.00955 0.05556 0.00052 0.05486 0.01059 0.05394 C 0.0125 0.05371 0.01441 0.05301 0.01649 0.05255 C 0.01875 0.05185 0.02101 0.05139 0.02344 0.05093 C 0.02448 0.05046 0.02569 0.04977 0.02691 0.04931 C 0.02847 0.04884 0.03003 0.04884 0.0316 0.04769 C 0.0342 0.04607 0.0408 0.03773 0.04201 0.03542 C 0.04271 0.0338 0.0434 0.03195 0.04427 0.03079 C 0.04566 0.02894 0.04757 0.02778 0.04896 0.02616 C 0.04983 0.02523 0.05052 0.02384 0.05139 0.02292 C 0.05521 0.01875 0.05486 0.02107 0.05833 0.01528 C 0.06007 0.01227 0.06146 0.00903 0.06302 0.00602 C 0.06371 0.0044 0.06424 0.00255 0.06528 0.00139 L 0.06753 -0.00185 C 0.0691 -0.01018 0.07066 -0.01528 0.06753 -0.025 C 0.06632 -0.02917 0.06302 -0.03125 0.06059 -0.03426 L 0.05712 -0.03912 C 0.05642 -0.04004 0.0559 -0.04167 0.05486 -0.04213 C 0.04201 -0.04768 0.06128 -0.03866 0.04774 -0.04676 C 0.04566 -0.04815 0.0408 -0.04977 0.0408 -0.04954 C 0.03854 -0.0493 0.03385 -0.04838 0.0316 -0.04676 C 0.02674 -0.04352 0.02934 -0.04444 0.02569 -0.04051 C 0.02465 -0.03935 0.02344 -0.03842 0.02222 -0.0375 C 0.01562 -0.02407 0.02361 -0.04097 0.01875 -0.02824 C 0.01805 -0.02639 0.01701 -0.02523 0.01649 -0.02361 C 0.01163 -0.01065 0.01962 -0.02754 0.01285 -0.01412 C 0.0125 -0.01273 0.01233 -0.01111 0.0118 -0.00949 C 0.01111 -0.00787 0.01042 -0.00625 0.00937 -0.00486 C 0.00608 0.00023 0.00573 0.00162 0.00121 0.00278 C -0.00104 0.00347 -0.00347 0.00371 -0.00573 0.0044 C -0.01597 0.00787 -0.00938 0.00741 -0.01493 0.00741 L 0.00486 -0.00185 " pathEditMode="relative" rAng="0" ptsTypes="AAAAAAAAAAAAAAAAAAAAAAAAAAAAAAAAAAAAAAAAAAAAAAAAAAAAAAAAAAAAAAAAAAAAAAAAAAAAA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6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8.33333E-7 0.00023 C -0.00521 -0.00139 -0.01076 -0.00185 -0.0151 -0.00625 C -0.02188 -0.0125 -0.0158 -0.00879 -0.02101 -0.01551 C -0.0224 -0.01736 -0.02413 -0.01852 -0.02552 -0.02014 C -0.02795 -0.02662 -0.02882 -0.02801 -0.03021 -0.03565 C -0.03056 -0.03773 -0.03073 -0.04004 -0.03142 -0.0419 C -0.03264 -0.04514 -0.03333 -0.05 -0.03611 -0.05116 L -0.03958 -0.05278 C -0.04028 -0.0537 -0.04167 -0.0544 -0.04184 -0.05579 C -0.04219 -0.05741 -0.04132 -0.05903 -0.0408 -0.06042 C -0.0401 -0.06204 -0.03941 -0.06389 -0.03837 -0.06504 C -0.03611 -0.06805 -0.0342 -0.06852 -0.03142 -0.06967 C -0.03056 -0.06967 -0.02361 -0.06805 -0.02205 -0.06667 C -0.01337 -0.05903 -0.02344 -0.06412 -0.0151 -0.06042 L -0.01042 -0.05116 C -0.00972 -0.04954 -0.0092 -0.04792 -0.00816 -0.04653 L -0.00469 -0.0419 C -0.00504 -0.03565 -0.00521 -0.0294 -0.0059 -0.02315 C -0.0059 -0.02153 -0.00625 -0.01991 -0.00695 -0.01852 C -0.00799 -0.01667 -0.00938 -0.01574 -0.01042 -0.01389 C -0.01146 -0.0125 -0.01163 -0.01042 -0.01285 -0.00926 C -0.01372 -0.00833 -0.01528 -0.00856 -0.01632 -0.00764 C -0.01754 -0.00694 -0.01858 -0.00555 -0.01979 -0.00463 C -0.02049 -0.00301 -0.02101 -0.00116 -0.02205 -1.48148E-6 C -0.02309 0.00093 -0.02448 0.00093 -0.02552 0.00162 C -0.02726 0.00255 -0.02865 0.00371 -0.03021 0.00463 C -0.03247 0.00579 -0.03507 0.00625 -0.03715 0.00787 C -0.03872 0.0088 -0.0401 0.01065 -0.04184 0.01088 C -0.05278 0.01227 -0.06354 0.01181 -0.07448 0.0125 C -0.07517 0.01343 -0.07587 0.01458 -0.07674 0.01551 C -0.07778 0.01667 -0.07951 0.01713 -0.08021 0.01875 C -0.08108 0.02037 -0.08073 0.02292 -0.08142 0.02477 C -0.08195 0.02662 -0.08299 0.02778 -0.08368 0.0294 C -0.08455 0.03148 -0.08524 0.03357 -0.08611 0.03565 C -0.08646 0.0382 -0.08715 0.04074 -0.08715 0.04352 C -0.08715 0.05116 -0.08715 0.05718 -0.08264 0.06204 C -0.0816 0.0632 -0.08021 0.0632 -0.07917 0.06366 C -0.07795 0.06458 -0.07708 0.06667 -0.0757 0.06667 C -0.06997 0.06713 -0.05469 0.06458 -0.04774 0.06366 C -0.04722 0.06204 -0.04601 0.06042 -0.04653 0.05903 C -0.04705 0.05718 -0.04896 0.05718 -0.05 0.05579 C -0.05122 0.0544 -0.05243 0.05278 -0.05347 0.05116 C -0.05382 0.04977 -0.05417 0.04792 -0.05469 0.04653 C -0.05538 0.04491 -0.05642 0.04352 -0.05695 0.0419 C -0.05764 0.04005 -0.05764 0.03773 -0.05816 0.03565 C -0.05851 0.03403 -0.05885 0.03264 -0.05938 0.03102 C -0.05816 0.03009 -0.05729 0.02801 -0.0559 0.02801 C -0.05365 0.02778 -0.03698 0.02755 -0.03021 0.03102 C -0.02865 0.03195 -0.02726 0.03333 -0.02552 0.03426 C -0.02448 0.03472 -0.02326 0.03519 -0.02205 0.03565 C -0.0217 0.03727 -0.0217 0.03912 -0.02101 0.04028 C -0.02014 0.0419 -0.01858 0.04236 -0.01754 0.04352 C -0.01163 0.05 -0.01667 0.04699 -0.01042 0.04977 C -0.01007 0.05116 -0.01007 0.05301 -0.00938 0.0544 C -0.00677 0.05857 -0.00538 0.05671 -0.00226 0.05903 C 0.00017 0.06088 0.00469 0.06528 0.00469 0.06551 C 0.01076 0.06458 0.01701 0.06435 0.02326 0.06366 C 0.02517 0.06343 0.02726 0.06296 0.02899 0.06204 C 0.0316 0.06088 0.0342 0.05671 0.03611 0.0544 C 0.03646 0.05278 0.03663 0.05116 0.03715 0.04977 C 0.03785 0.04792 0.03941 0.04676 0.03958 0.04491 C 0.03993 0.03704 0.03837 0.02801 0.03715 0.02014 C 0.03767 0.0125 0.03698 0.0044 0.03837 -0.00301 C 0.03871 -0.00486 0.04062 -0.00532 0.04184 -0.00625 C 0.04358 -0.00741 0.04844 -0.00879 0.05 -0.00926 C 0.05347 -0.00879 0.05694 -0.00856 0.06042 -0.00764 C 0.06163 -0.00741 0.06319 -0.00741 0.06389 -0.00625 C 0.06545 -0.00347 0.06545 -1.48148E-6 0.06632 0.00301 L 0.06753 0.00787 C 0.06701 0.02014 0.06701 0.03264 0.06632 0.04491 C 0.06615 0.04653 0.0658 0.04815 0.0651 0.04977 C 0.06406 0.05208 0.06094 0.0544 0.05937 0.05579 C 0.05625 0.05533 0.05295 0.05533 0.05 0.0544 C 0.04861 0.05394 0.0467 0.05301 0.04653 0.05116 C 0.04583 0.04722 0.04722 0.04283 0.04774 0.03889 C 0.04861 0.03171 0.04913 0.03148 0.05226 0.02477 C 0.05451 0.02014 0.05694 0.01551 0.05937 0.01088 L 0.06389 0.00162 L 0.06632 -0.00764 C 0.06597 -0.01296 0.06632 -0.01829 0.0651 -0.02315 C 0.06424 -0.02731 0.05972 -0.03403 0.05694 -0.03727 C 0.05555 -0.03889 0.05382 -0.04028 0.05226 -0.0419 C 0.04878 -0.04143 0.04514 -0.0419 0.04184 -0.04028 C 0.04028 -0.03958 0.03941 -0.0375 0.03837 -0.03565 C 0.03663 -0.03241 0.03576 -0.0287 0.0349 -0.02477 C 0.03455 -0.02129 0.0342 -0.01759 0.03368 -0.01389 C 0.03351 -0.01227 0.03281 -0.01088 0.03264 -0.00926 C 0.03212 -0.00717 0.03177 -0.00509 0.03142 -0.00301 C 0.03108 0.00116 0.03055 0.00509 0.03021 0.00926 C 0.02882 0.02801 0.02951 0.03333 0.02674 0.04653 C 0.02639 0.04815 0.02587 0.04954 0.02552 0.05116 C 0.02517 0.05324 0.02483 0.05533 0.02448 0.05741 C 0.02413 0.05903 0.02361 0.06042 0.02326 0.06204 C 0.02274 0.06412 0.02274 0.06644 0.02205 0.06829 C 0.02049 0.07269 0.01788 0.07639 0.01632 0.08079 C 0.01545 0.08287 0.0151 0.08519 0.01389 0.08681 C 0.01198 0.08958 0.00729 0.09074 0.00469 0.09167 C 0.00035 0.09097 -0.00399 0.09121 -0.00816 0.09005 C -0.00955 0.08958 -0.01146 0.08866 -0.01163 0.08681 C -0.01233 0.07708 -0.01111 0.06713 -0.01042 0.05741 C -0.01042 0.05533 -0.01007 0.05301 -0.00938 0.05116 C -0.00799 0.04792 -0.00695 0.04398 -0.00469 0.0419 L -0.00122 0.03889 C -0.00035 0.03727 0.00017 0.03542 0.00121 0.03426 C 0.0033 0.03171 0.00816 0.02801 0.00816 0.02824 C 0.01476 0.01458 0.00677 0.03148 0.01163 0.01875 C 0.01233 0.0169 0.01337 0.01574 0.01389 0.01389 C 0.01493 0.01088 0.01545 0.00787 0.01632 0.00463 L 0.01736 -1.48148E-6 C 0.01701 -0.00463 0.01805 -0.00995 0.01632 -0.01389 C 0.01545 -0.01574 0.01302 -0.01366 0.01163 -0.0125 C 0.01042 -0.01134 0.01024 -0.00903 0.00937 -0.00764 C 0.00833 -0.00648 0.00694 -0.00555 0.00573 -0.00463 C 0.00503 -0.00301 0.00451 -0.00139 0.00347 -1.48148E-6 C 0.00243 0.00139 0.00052 -1.48148E-6 8.33333E-7 -1.48148E-6 Z " pathEditMode="relative" rAng="0" ptsTypes="AAAAAAAAAAAAAAAAAAAAAAAAAAAAAAAAAAAAAAAAAAAAAAAAAAAAAAAAAAAAAAAAAAAAAAAAA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0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31" grpId="0" animBg="1"/>
      <p:bldP spid="31" grpId="1" animBg="1"/>
      <p:bldP spid="23" grpId="0"/>
      <p:bldP spid="24" grpId="0"/>
      <p:bldP spid="25" grpId="0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0" y="84138"/>
            <a:ext cx="9114340" cy="487362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S Mincho" pitchFamily="49" charset="-128"/>
                <a:cs typeface="Andalus" pitchFamily="18" charset="-78"/>
              </a:rPr>
              <a:t>T</a:t>
            </a:r>
            <a:r>
              <a:rPr lang="en-US" dirty="0" smtClean="0">
                <a:ea typeface="MS Mincho" pitchFamily="49" charset="-128"/>
                <a:cs typeface="Andalus" pitchFamily="18" charset="-78"/>
              </a:rPr>
              <a:t>he Cold Atom Shelf of the Toolkit</a:t>
            </a:r>
            <a:endParaRPr lang="en-US" dirty="0">
              <a:latin typeface="Chaparral Pro" pitchFamily="18" charset="0"/>
              <a:ea typeface="MS Mincho" pitchFamily="49" charset="-128"/>
              <a:cs typeface="Andalus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1" y="1054445"/>
            <a:ext cx="2867025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r="16857" b="8887"/>
          <a:stretch/>
        </p:blipFill>
        <p:spPr>
          <a:xfrm>
            <a:off x="4088963" y="1055703"/>
            <a:ext cx="1702237" cy="158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982521"/>
            <a:ext cx="2326299" cy="1589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78786" y="2823722"/>
            <a:ext cx="3021614" cy="636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Atom interferometers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Gyroscopes &amp; accelerometers: navigation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Precision measurements: </a:t>
            </a:r>
            <a:r>
              <a:rPr lang="en-US" sz="1200" dirty="0" smtClean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, 5</a:t>
            </a:r>
            <a:r>
              <a:rPr lang="en-US" sz="1200" baseline="30000" dirty="0" smtClean="0">
                <a:solidFill>
                  <a:schemeClr val="bg1"/>
                </a:solidFill>
                <a:latin typeface="Mongolian Baiti" pitchFamily="66" charset="0"/>
              </a:rPr>
              <a:t>th</a:t>
            </a: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 forces, GR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5180" y="457200"/>
            <a:ext cx="400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3366"/>
                </a:solidFill>
              </a:rPr>
              <a:t>With laser-cooling as the starting point…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0" y="2823722"/>
            <a:ext cx="2362200" cy="8215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Atomic clocks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GPS &amp; other navigation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Tests for time-varying constants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Gravitational redshift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39673" y="5731677"/>
            <a:ext cx="2209802" cy="8215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Quantum information processors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Computing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Simulation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Communication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61026"/>
            <a:ext cx="1809209" cy="158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6553200" y="2823722"/>
            <a:ext cx="2362200" cy="6368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Ultracold quantum gases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Mongolian Baiti" pitchFamily="66" charset="0"/>
              </a:rPr>
              <a:t>Explore new quantum </a:t>
            </a: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regimes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Model solid state phenomena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064276" y="3982521"/>
            <a:ext cx="2479524" cy="1589639"/>
            <a:chOff x="6019800" y="3908772"/>
            <a:chExt cx="2533688" cy="1624364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72" b="39584"/>
            <a:stretch/>
          </p:blipFill>
          <p:spPr bwMode="auto">
            <a:xfrm>
              <a:off x="6019800" y="3908772"/>
              <a:ext cx="2533688" cy="1624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035040" y="3962400"/>
              <a:ext cx="228600" cy="152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5462827" y="5731677"/>
            <a:ext cx="1852373" cy="8215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Atom-nanoscale interfaces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Sub-optical lattice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Mongolian Baiti" pitchFamily="66" charset="0"/>
              </a:rPr>
              <a:t>Cavity QED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bg1"/>
                </a:solidFill>
                <a:latin typeface="Mongolian Baiti" pitchFamily="66" charset="0"/>
              </a:rPr>
              <a:t>Atomtronics</a:t>
            </a:r>
            <a:endParaRPr lang="en-US" sz="1200" dirty="0" smtClean="0">
              <a:solidFill>
                <a:schemeClr val="bg1"/>
              </a:solidFill>
              <a:latin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066800"/>
            <a:ext cx="6508513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Combine </a:t>
            </a:r>
            <a:r>
              <a:rPr lang="en-US" sz="2000" dirty="0">
                <a:solidFill>
                  <a:schemeClr val="bg1"/>
                </a:solidFill>
              </a:rPr>
              <a:t>broadband &amp; swept CW </a:t>
            </a:r>
            <a:r>
              <a:rPr lang="en-US" sz="2000" dirty="0" smtClean="0">
                <a:solidFill>
                  <a:schemeClr val="bg1"/>
                </a:solidFill>
              </a:rPr>
              <a:t>lasers (</a:t>
            </a:r>
            <a:r>
              <a:rPr lang="en-US" sz="2000" dirty="0" err="1" smtClean="0">
                <a:solidFill>
                  <a:schemeClr val="bg1"/>
                </a:solidFill>
              </a:rPr>
              <a:t>Orsay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Easy add-on to vibrational broadband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Needs to start with cold </a:t>
            </a:r>
            <a:r>
              <a:rPr lang="en-US" sz="2000" dirty="0" smtClean="0">
                <a:solidFill>
                  <a:srgbClr val="C00000"/>
                </a:solidFill>
              </a:rPr>
              <a:t>rotations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Narrowband </a:t>
            </a:r>
            <a:r>
              <a:rPr lang="en-US" sz="2000" dirty="0">
                <a:solidFill>
                  <a:schemeClr val="bg1"/>
                </a:solidFill>
              </a:rPr>
              <a:t>vibrational </a:t>
            </a:r>
            <a:r>
              <a:rPr lang="en-US" sz="2000" dirty="0" smtClean="0">
                <a:solidFill>
                  <a:schemeClr val="bg1"/>
                </a:solidFill>
              </a:rPr>
              <a:t>excitation (Drewsen, Schiller)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Works for any polar </a:t>
            </a:r>
            <a:r>
              <a:rPr lang="en-US" sz="2000" dirty="0" smtClean="0">
                <a:solidFill>
                  <a:schemeClr val="accent2"/>
                </a:solidFill>
              </a:rPr>
              <a:t>hydride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C</a:t>
            </a:r>
            <a:r>
              <a:rPr lang="en-US" sz="2000" dirty="0" smtClean="0">
                <a:solidFill>
                  <a:schemeClr val="accent2"/>
                </a:solidFill>
              </a:rPr>
              <a:t>ooling from 300 K</a:t>
            </a:r>
            <a:endParaRPr lang="en-US" sz="2000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Only works for hydrides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Slow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Buffer gas cooling (Doyle, Drewsen, Hudson, </a:t>
            </a:r>
            <a:r>
              <a:rPr lang="en-US" sz="2000" dirty="0" err="1" smtClean="0">
                <a:solidFill>
                  <a:schemeClr val="bg1"/>
                </a:solidFill>
              </a:rPr>
              <a:t>Wester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Generality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Decoupling of coolants, motion, and molecules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Reset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u="sng" dirty="0" smtClean="0">
                <a:solidFill>
                  <a:schemeClr val="bg1"/>
                </a:solidFill>
              </a:rPr>
              <a:t>Broadband rotational optical cooling (BROC) (Northwestern)</a:t>
            </a:r>
          </a:p>
          <a:p>
            <a:pPr marL="285750" indent="-285750">
              <a:buFont typeface="Arial"/>
              <a:buChar char="•"/>
            </a:pPr>
            <a:r>
              <a:rPr lang="en-US" altLang="zh-TW" sz="2000" dirty="0" smtClean="0">
                <a:solidFill>
                  <a:schemeClr val="accent2"/>
                </a:solidFill>
              </a:rPr>
              <a:t>Fast cooling from 300 K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Applicable </a:t>
            </a:r>
            <a:r>
              <a:rPr lang="en-US" sz="2000" dirty="0">
                <a:solidFill>
                  <a:schemeClr val="accent2"/>
                </a:solidFill>
              </a:rPr>
              <a:t>to non-hydride </a:t>
            </a:r>
            <a:r>
              <a:rPr lang="en-US" sz="2000" dirty="0" smtClean="0">
                <a:solidFill>
                  <a:schemeClr val="accent2"/>
                </a:solidFill>
              </a:rPr>
              <a:t>molecules</a:t>
            </a:r>
            <a:endParaRPr lang="en-US" altLang="zh-TW" sz="2000" dirty="0" smtClean="0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Easiest for specialized molecular structure</a:t>
            </a:r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190500" y="76200"/>
            <a:ext cx="88011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2D279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2D279D"/>
                </a:solidFill>
                <a:effectLst/>
                <a:uLnTx/>
                <a:uFillTx/>
                <a:latin typeface="Chaparral Pro"/>
              </a:rPr>
              <a:t>The Rotational Cooling Landscape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D279D"/>
              </a:solidFill>
              <a:effectLst/>
              <a:uLnTx/>
              <a:uFillTx/>
              <a:latin typeface="Chaparral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559713"/>
            <a:ext cx="883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7030A0"/>
                </a:solidFill>
              </a:rPr>
              <a:t>Even for hydrides</a:t>
            </a:r>
            <a:r>
              <a:rPr lang="en-US" sz="2200" dirty="0" smtClean="0">
                <a:solidFill>
                  <a:srgbClr val="7030A0"/>
                </a:solidFill>
              </a:rPr>
              <a:t>, many rotational states are populated at room temperature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2520" y="6019800"/>
            <a:ext cx="750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State-selective trap loading (</a:t>
            </a:r>
            <a:r>
              <a:rPr lang="en-U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Willitsch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, Cornell, various </a:t>
            </a:r>
            <a:r>
              <a:rPr lang="en-US" sz="20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bialkali</a:t>
            </a: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groups)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2520" y="2057400"/>
            <a:ext cx="6538993" cy="396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-93900" y="375150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ill compare these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520" y="6381690"/>
            <a:ext cx="4990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Supersonic expansion rotationally cools beams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020" y="1930901"/>
            <a:ext cx="1619180" cy="172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1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traight Connector 89"/>
          <p:cNvCxnSpPr/>
          <p:nvPr/>
        </p:nvCxnSpPr>
        <p:spPr>
          <a:xfrm flipV="1">
            <a:off x="3841863" y="28131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3841863" y="30417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3841863" y="205119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3841863" y="13653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843742" y="296559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3843742" y="2508398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38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Plan: Optical Pumping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84085" y="5441576"/>
            <a:ext cx="1606715" cy="806824"/>
            <a:chOff x="5232003" y="2411698"/>
            <a:chExt cx="1767386" cy="9144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5689202" y="2868898"/>
              <a:ext cx="990146" cy="1296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" name="Oval 5"/>
            <p:cNvSpPr/>
            <p:nvPr/>
          </p:nvSpPr>
          <p:spPr bwMode="auto">
            <a:xfrm>
              <a:off x="6359309" y="2561823"/>
              <a:ext cx="640080" cy="640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232003" y="2411698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V="1">
            <a:off x="3851140" y="64008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51140" y="66294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851140" y="56387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851140" y="4953000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275216" y="1883410"/>
            <a:ext cx="1646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Excited manifold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3851140" y="410461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693167" y="65532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93167" y="62454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3167" y="54864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693167" y="48006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93167" y="39594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72419" y="741493"/>
            <a:ext cx="29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Arial"/>
                <a:cs typeface="Arial"/>
              </a:rPr>
              <a:t>N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3853019" y="65531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853019" y="6095999"/>
            <a:ext cx="283464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693167" y="59436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693167" y="640080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100193" y="2508398"/>
            <a:ext cx="0" cy="312586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5745226" y="1355207"/>
            <a:ext cx="8503" cy="274785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308642" y="2508398"/>
            <a:ext cx="0" cy="3125863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5530539" y="2508398"/>
            <a:ext cx="12835" cy="38924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953340" y="1363579"/>
            <a:ext cx="7843" cy="273799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131825" y="1363579"/>
            <a:ext cx="20301" cy="427068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466381" y="2965598"/>
            <a:ext cx="13834" cy="343520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888641" y="2965598"/>
            <a:ext cx="13958" cy="36638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678472" y="2965598"/>
            <a:ext cx="10571" cy="343520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6683890" y="265782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96" name="Rectangle 95"/>
          <p:cNvSpPr/>
          <p:nvPr/>
        </p:nvSpPr>
        <p:spPr>
          <a:xfrm>
            <a:off x="6683890" y="18987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683890" y="12129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683890" y="23559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683890" y="2813199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6652313" y="3922548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652313" y="5468183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6652313" y="6202144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6652313" y="6504991"/>
            <a:ext cx="365760" cy="365760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600" y="457200"/>
            <a:ext cx="507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A photon carries one quantum of angular momentum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275216" y="5055513"/>
            <a:ext cx="16469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>
                <a:solidFill>
                  <a:schemeClr val="accent5"/>
                </a:solidFill>
              </a:rPr>
              <a:t>Ground manifold</a:t>
            </a:r>
          </a:p>
        </p:txBody>
      </p:sp>
      <p:pic>
        <p:nvPicPr>
          <p:cNvPr id="56" name="Picture 2" descr="http://www.nobelprize.org/nobel_prizes/physics/laureates/1966/kast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5661"/>
            <a:ext cx="1285688" cy="180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948744" y="2892623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Alfred Kastler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94893">
            <a:off x="522490" y="4147856"/>
            <a:ext cx="1814029" cy="3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2" grpId="0" animBg="1"/>
      <p:bldP spid="112" grpId="1" animBg="1"/>
      <p:bldP spid="113" grpId="0" animBg="1"/>
      <p:bldP spid="113" grpId="1" animBg="1"/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If Trapped Molecules were in the Quantum Toolkit…</a:t>
            </a:r>
            <a:endParaRPr lang="en-US" sz="2400" dirty="0"/>
          </a:p>
        </p:txBody>
      </p:sp>
      <p:pic>
        <p:nvPicPr>
          <p:cNvPr id="9" name="Picture 2" descr="C:\Users\Brian Odom\Documents\Synced\NU\Web\images\chiral h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654034"/>
            <a:ext cx="2200681" cy="133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362200" y="4168892"/>
            <a:ext cx="1989259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Chiral parity violation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4381" y="1192021"/>
            <a:ext cx="2109405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Time-varying </a:t>
            </a:r>
            <a:r>
              <a:rPr lang="en-US" sz="1600" dirty="0">
                <a:solidFill>
                  <a:schemeClr val="bg1"/>
                </a:solidFill>
                <a:latin typeface="Mongolian Baiti" pitchFamily="66" charset="0"/>
              </a:rPr>
              <a:t>constants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33234" y="1684086"/>
            <a:ext cx="2836603" cy="1641535"/>
            <a:chOff x="201526" y="4783701"/>
            <a:chExt cx="4522839" cy="1785536"/>
          </a:xfrm>
        </p:grpSpPr>
        <p:pic>
          <p:nvPicPr>
            <p:cNvPr id="6072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26" y="4783701"/>
              <a:ext cx="4381500" cy="17145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220318" y="6218931"/>
              <a:ext cx="2504047" cy="350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900" dirty="0">
                  <a:solidFill>
                    <a:srgbClr val="000000"/>
                  </a:solidFill>
                  <a:latin typeface="Mongolian Baiti" pitchFamily="66" charset="0"/>
                </a:rPr>
                <a:t>NJP 11, 055049 (2009)</a:t>
              </a: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3533119" y="1192021"/>
            <a:ext cx="2029481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golian Baiti" pitchFamily="66" charset="0"/>
              </a:rPr>
              <a:t>Quantum </a:t>
            </a:r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information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47444" y="4165706"/>
            <a:ext cx="2282072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Time-reversal symmetry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27734" y="4670077"/>
            <a:ext cx="1701578" cy="1300667"/>
            <a:chOff x="4827734" y="4513061"/>
            <a:chExt cx="1701578" cy="1300667"/>
          </a:xfrm>
        </p:grpSpPr>
        <p:pic>
          <p:nvPicPr>
            <p:cNvPr id="30721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27734" y="4513061"/>
              <a:ext cx="1701578" cy="13006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9" name="Group 28"/>
            <p:cNvGrpSpPr/>
            <p:nvPr/>
          </p:nvGrpSpPr>
          <p:grpSpPr>
            <a:xfrm>
              <a:off x="5431882" y="5334000"/>
              <a:ext cx="519213" cy="307777"/>
              <a:chOff x="1460665" y="6639683"/>
              <a:chExt cx="736279" cy="44175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627754" y="6639683"/>
                <a:ext cx="416444" cy="441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T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1460665" y="7053848"/>
                <a:ext cx="736279" cy="192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</p:grpSp>
      </p:grpSp>
      <p:sp>
        <p:nvSpPr>
          <p:cNvPr id="19" name="Rectangle 18"/>
          <p:cNvSpPr/>
          <p:nvPr/>
        </p:nvSpPr>
        <p:spPr>
          <a:xfrm>
            <a:off x="405944" y="4171298"/>
            <a:ext cx="1452026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golian Baiti" pitchFamily="66" charset="0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arity violation   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pic>
        <p:nvPicPr>
          <p:cNvPr id="4098" name="Picture 2" descr="C:\Users\Brian Odom\Desktop\0693a7b8ee87319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 t="14920" r="10924"/>
          <a:stretch/>
        </p:blipFill>
        <p:spPr bwMode="auto">
          <a:xfrm>
            <a:off x="228600" y="4643241"/>
            <a:ext cx="1764367" cy="135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550334" y="1192021"/>
            <a:ext cx="1934743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Controlled chemistry</a:t>
            </a:r>
          </a:p>
        </p:txBody>
      </p:sp>
      <p:grpSp>
        <p:nvGrpSpPr>
          <p:cNvPr id="4107" name="Group 4106"/>
          <p:cNvGrpSpPr/>
          <p:nvPr/>
        </p:nvGrpSpPr>
        <p:grpSpPr>
          <a:xfrm>
            <a:off x="6337051" y="1838058"/>
            <a:ext cx="2244063" cy="1268284"/>
            <a:chOff x="3131605" y="4495800"/>
            <a:chExt cx="2244063" cy="1268284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 bwMode="auto">
            <a:xfrm>
              <a:off x="5151111" y="4808292"/>
              <a:ext cx="64168" cy="6228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039" tIns="41020" rIns="82039" bIns="410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latin typeface="Mongolian Baiti" pitchFamily="66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131605" y="4751437"/>
              <a:ext cx="649827" cy="630715"/>
            </a:xfrm>
            <a:prstGeom prst="ellipse">
              <a:avLst/>
            </a:prstGeom>
            <a:solidFill>
              <a:srgbClr val="CC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039" tIns="41020" rIns="82039" bIns="410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b="1" i="1" baseline="30000" dirty="0">
                <a:latin typeface="Mongolian Baiti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46315" y="4495800"/>
              <a:ext cx="249845" cy="281310"/>
            </a:xfrm>
            <a:prstGeom prst="rect">
              <a:avLst/>
            </a:prstGeom>
            <a:noFill/>
          </p:spPr>
          <p:txBody>
            <a:bodyPr wrap="none" lIns="82058" tIns="41029" rIns="82058" bIns="41029" rtlCol="0">
              <a:spAutoFit/>
            </a:bodyPr>
            <a:lstStyle/>
            <a:p>
              <a:r>
                <a:rPr lang="en-US" i="1" dirty="0" smtClean="0">
                  <a:latin typeface="+mn-lt"/>
                </a:rPr>
                <a:t>e</a:t>
              </a:r>
              <a:r>
                <a:rPr lang="en-US" i="1" baseline="30000" dirty="0" smtClean="0">
                  <a:latin typeface="+mn-lt"/>
                </a:rPr>
                <a:t>-</a:t>
              </a:r>
            </a:p>
          </p:txBody>
        </p:sp>
        <p:sp>
          <p:nvSpPr>
            <p:cNvPr id="4096" name="Isosceles Triangle 4095"/>
            <p:cNvSpPr/>
            <p:nvPr/>
          </p:nvSpPr>
          <p:spPr>
            <a:xfrm>
              <a:off x="4060709" y="5154381"/>
              <a:ext cx="673430" cy="60970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9" name="Straight Connector 4098"/>
            <p:cNvCxnSpPr/>
            <p:nvPr/>
          </p:nvCxnSpPr>
          <p:spPr>
            <a:xfrm flipV="1">
              <a:off x="3471509" y="4889795"/>
              <a:ext cx="1739170" cy="516884"/>
            </a:xfrm>
            <a:prstGeom prst="line">
              <a:avLst/>
            </a:prstGeom>
            <a:ln w="444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2" name="Straight Arrow Connector 4101"/>
            <p:cNvCxnSpPr/>
            <p:nvPr/>
          </p:nvCxnSpPr>
          <p:spPr>
            <a:xfrm>
              <a:off x="5151111" y="5066794"/>
              <a:ext cx="0" cy="374114"/>
            </a:xfrm>
            <a:prstGeom prst="straightConnector1">
              <a:avLst/>
            </a:prstGeom>
            <a:ln w="4762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3" name="TextBox 4102"/>
            <p:cNvSpPr txBox="1"/>
            <p:nvPr/>
          </p:nvSpPr>
          <p:spPr>
            <a:xfrm>
              <a:off x="5151111" y="5049274"/>
              <a:ext cx="224557" cy="28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4106" name="TextBox 4105"/>
            <p:cNvSpPr txBox="1"/>
            <p:nvPr/>
          </p:nvSpPr>
          <p:spPr>
            <a:xfrm>
              <a:off x="3304169" y="4855566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Mongolian Baiti" pitchFamily="66" charset="0"/>
                </a:rPr>
                <a:t>p</a:t>
              </a:r>
              <a:r>
                <a:rPr lang="en-US" b="1" i="1" baseline="30000" dirty="0" smtClean="0">
                  <a:latin typeface="Mongolian Baiti" pitchFamily="66" charset="0"/>
                </a:rPr>
                <a:t>+</a:t>
              </a:r>
              <a:endParaRPr lang="en-US" b="1" i="1" baseline="30000" dirty="0">
                <a:latin typeface="Mongolian Baiti" pitchFamily="66" charset="0"/>
              </a:endParaRPr>
            </a:p>
          </p:txBody>
        </p:sp>
      </p:grpSp>
      <p:grpSp>
        <p:nvGrpSpPr>
          <p:cNvPr id="4113" name="Group 4112"/>
          <p:cNvGrpSpPr/>
          <p:nvPr/>
        </p:nvGrpSpPr>
        <p:grpSpPr>
          <a:xfrm rot="5400000">
            <a:off x="1018249" y="1657374"/>
            <a:ext cx="1134289" cy="1799363"/>
            <a:chOff x="935992" y="1739017"/>
            <a:chExt cx="1134289" cy="1799363"/>
          </a:xfrm>
        </p:grpSpPr>
        <p:grpSp>
          <p:nvGrpSpPr>
            <p:cNvPr id="90" name="Group 89"/>
            <p:cNvGrpSpPr>
              <a:grpSpLocks noChangeAspect="1"/>
            </p:cNvGrpSpPr>
            <p:nvPr/>
          </p:nvGrpSpPr>
          <p:grpSpPr>
            <a:xfrm>
              <a:off x="935992" y="1739017"/>
              <a:ext cx="1134289" cy="1005840"/>
              <a:chOff x="6294767" y="2167953"/>
              <a:chExt cx="878241" cy="802386"/>
            </a:xfrm>
          </p:grpSpPr>
          <p:grpSp>
            <p:nvGrpSpPr>
              <p:cNvPr id="92" name="Group 91"/>
              <p:cNvGrpSpPr>
                <a:grpSpLocks noChangeAspect="1"/>
              </p:cNvGrpSpPr>
              <p:nvPr/>
            </p:nvGrpSpPr>
            <p:grpSpPr>
              <a:xfrm>
                <a:off x="6294767" y="2329306"/>
                <a:ext cx="228600" cy="427355"/>
                <a:chOff x="5643257" y="2258442"/>
                <a:chExt cx="457200" cy="854709"/>
              </a:xfrm>
            </p:grpSpPr>
            <p:cxnSp>
              <p:nvCxnSpPr>
                <p:cNvPr id="117" name="Straight Connector 116"/>
                <p:cNvCxnSpPr/>
                <p:nvPr/>
              </p:nvCxnSpPr>
              <p:spPr bwMode="auto">
                <a:xfrm>
                  <a:off x="5871857" y="2487042"/>
                  <a:ext cx="0" cy="46608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8" name="Oval 117"/>
                <p:cNvSpPr/>
                <p:nvPr/>
              </p:nvSpPr>
              <p:spPr bwMode="auto">
                <a:xfrm>
                  <a:off x="5711837" y="2793111"/>
                  <a:ext cx="320040" cy="32004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  <p:sp>
              <p:nvSpPr>
                <p:cNvPr id="119" name="Oval 118"/>
                <p:cNvSpPr/>
                <p:nvPr/>
              </p:nvSpPr>
              <p:spPr bwMode="auto">
                <a:xfrm>
                  <a:off x="5643257" y="2258442"/>
                  <a:ext cx="457200" cy="457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</p:grpSp>
          <p:grpSp>
            <p:nvGrpSpPr>
              <p:cNvPr id="93" name="Group 92"/>
              <p:cNvGrpSpPr>
                <a:grpSpLocks noChangeAspect="1"/>
              </p:cNvGrpSpPr>
              <p:nvPr/>
            </p:nvGrpSpPr>
            <p:grpSpPr>
              <a:xfrm>
                <a:off x="6485267" y="2167953"/>
                <a:ext cx="228600" cy="427355"/>
                <a:chOff x="5643257" y="2258442"/>
                <a:chExt cx="457200" cy="854709"/>
              </a:xfrm>
            </p:grpSpPr>
            <p:cxnSp>
              <p:nvCxnSpPr>
                <p:cNvPr id="114" name="Straight Connector 113"/>
                <p:cNvCxnSpPr/>
                <p:nvPr/>
              </p:nvCxnSpPr>
              <p:spPr bwMode="auto">
                <a:xfrm>
                  <a:off x="5871857" y="2487042"/>
                  <a:ext cx="0" cy="46608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5" name="Oval 114"/>
                <p:cNvSpPr/>
                <p:nvPr/>
              </p:nvSpPr>
              <p:spPr bwMode="auto">
                <a:xfrm>
                  <a:off x="5711837" y="2793111"/>
                  <a:ext cx="320040" cy="32004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 bwMode="auto">
                <a:xfrm>
                  <a:off x="5643257" y="2258442"/>
                  <a:ext cx="457200" cy="457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</p:grpSp>
          <p:grpSp>
            <p:nvGrpSpPr>
              <p:cNvPr id="94" name="Group 93"/>
              <p:cNvGrpSpPr>
                <a:grpSpLocks noChangeAspect="1"/>
              </p:cNvGrpSpPr>
              <p:nvPr/>
            </p:nvGrpSpPr>
            <p:grpSpPr>
              <a:xfrm>
                <a:off x="6599567" y="2542984"/>
                <a:ext cx="228600" cy="427355"/>
                <a:chOff x="5643257" y="2258442"/>
                <a:chExt cx="457200" cy="854709"/>
              </a:xfrm>
            </p:grpSpPr>
            <p:cxnSp>
              <p:nvCxnSpPr>
                <p:cNvPr id="111" name="Straight Connector 110"/>
                <p:cNvCxnSpPr/>
                <p:nvPr/>
              </p:nvCxnSpPr>
              <p:spPr bwMode="auto">
                <a:xfrm>
                  <a:off x="5871857" y="2487042"/>
                  <a:ext cx="0" cy="46608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2" name="Oval 111"/>
                <p:cNvSpPr/>
                <p:nvPr/>
              </p:nvSpPr>
              <p:spPr bwMode="auto">
                <a:xfrm>
                  <a:off x="5711837" y="2793111"/>
                  <a:ext cx="320040" cy="32004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5643257" y="2258442"/>
                  <a:ext cx="457200" cy="457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</p:grpSp>
          <p:grpSp>
            <p:nvGrpSpPr>
              <p:cNvPr id="95" name="Group 94"/>
              <p:cNvGrpSpPr>
                <a:grpSpLocks noChangeAspect="1"/>
              </p:cNvGrpSpPr>
              <p:nvPr/>
            </p:nvGrpSpPr>
            <p:grpSpPr>
              <a:xfrm>
                <a:off x="6708799" y="2291841"/>
                <a:ext cx="228600" cy="427355"/>
                <a:chOff x="5643257" y="2258442"/>
                <a:chExt cx="457200" cy="854709"/>
              </a:xfrm>
            </p:grpSpPr>
            <p:cxnSp>
              <p:nvCxnSpPr>
                <p:cNvPr id="108" name="Straight Connector 107"/>
                <p:cNvCxnSpPr/>
                <p:nvPr/>
              </p:nvCxnSpPr>
              <p:spPr bwMode="auto">
                <a:xfrm>
                  <a:off x="5871857" y="2487042"/>
                  <a:ext cx="0" cy="46608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Oval 108"/>
                <p:cNvSpPr/>
                <p:nvPr/>
              </p:nvSpPr>
              <p:spPr bwMode="auto">
                <a:xfrm>
                  <a:off x="5711837" y="2793111"/>
                  <a:ext cx="320040" cy="32004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>
                  <a:off x="5643257" y="2258442"/>
                  <a:ext cx="457200" cy="457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</p:grpSp>
          <p:grpSp>
            <p:nvGrpSpPr>
              <p:cNvPr id="96" name="Group 95"/>
              <p:cNvGrpSpPr>
                <a:grpSpLocks noChangeAspect="1"/>
              </p:cNvGrpSpPr>
              <p:nvPr/>
            </p:nvGrpSpPr>
            <p:grpSpPr>
              <a:xfrm>
                <a:off x="6944408" y="2396362"/>
                <a:ext cx="228600" cy="427355"/>
                <a:chOff x="5643257" y="2258442"/>
                <a:chExt cx="457200" cy="854709"/>
              </a:xfrm>
            </p:grpSpPr>
            <p:cxnSp>
              <p:nvCxnSpPr>
                <p:cNvPr id="97" name="Straight Connector 96"/>
                <p:cNvCxnSpPr/>
                <p:nvPr/>
              </p:nvCxnSpPr>
              <p:spPr bwMode="auto">
                <a:xfrm>
                  <a:off x="5871857" y="2487042"/>
                  <a:ext cx="0" cy="46608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2" name="Oval 101"/>
                <p:cNvSpPr/>
                <p:nvPr/>
              </p:nvSpPr>
              <p:spPr bwMode="auto">
                <a:xfrm>
                  <a:off x="5711837" y="2793111"/>
                  <a:ext cx="320040" cy="32004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 bwMode="auto">
                <a:xfrm>
                  <a:off x="5643257" y="2258442"/>
                  <a:ext cx="457200" cy="45720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8" tIns="45710" rIns="91418" bIns="4571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82058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00" dirty="0">
                    <a:latin typeface="Mongolian Baiti" pitchFamily="66" charset="0"/>
                  </a:endParaRPr>
                </a:p>
              </p:txBody>
            </p:sp>
          </p:grpSp>
        </p:grpSp>
        <p:sp>
          <p:nvSpPr>
            <p:cNvPr id="4109" name="Oval 4108"/>
            <p:cNvSpPr>
              <a:spLocks noChangeAspect="1"/>
            </p:cNvSpPr>
            <p:nvPr/>
          </p:nvSpPr>
          <p:spPr>
            <a:xfrm>
              <a:off x="1393192" y="3264060"/>
              <a:ext cx="274320" cy="274320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11" name="Straight Arrow Connector 4110"/>
            <p:cNvCxnSpPr/>
            <p:nvPr/>
          </p:nvCxnSpPr>
          <p:spPr>
            <a:xfrm flipV="1">
              <a:off x="1531999" y="2805817"/>
              <a:ext cx="0" cy="36516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39713"/>
            <a:ext cx="2236032" cy="1361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Rectangle 62"/>
          <p:cNvSpPr/>
          <p:nvPr/>
        </p:nvSpPr>
        <p:spPr>
          <a:xfrm>
            <a:off x="6952454" y="4165706"/>
            <a:ext cx="1894723" cy="329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Mongolian Baiti" pitchFamily="66" charset="0"/>
              </a:rPr>
              <a:t>Dipolar quantum gas</a:t>
            </a:r>
            <a:endParaRPr lang="en-US" sz="1600" dirty="0">
              <a:solidFill>
                <a:schemeClr val="bg1"/>
              </a:solidFill>
              <a:latin typeface="Mongolian Baiti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914400"/>
            <a:ext cx="8789232" cy="281940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10090" y="457200"/>
            <a:ext cx="437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79D"/>
                </a:solidFill>
              </a:rPr>
              <a:t>(What can molecules do better than atoms?)</a:t>
            </a:r>
          </a:p>
        </p:txBody>
      </p:sp>
    </p:spTree>
    <p:extLst>
      <p:ext uri="{BB962C8B-B14F-4D97-AF65-F5344CB8AC3E}">
        <p14:creationId xmlns:p14="http://schemas.microsoft.com/office/powerpoint/2010/main" val="67450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#1: Broadband Laser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" t="17778" r="552" b="16666"/>
          <a:stretch/>
        </p:blipFill>
        <p:spPr>
          <a:xfrm>
            <a:off x="533400" y="1740932"/>
            <a:ext cx="8262871" cy="420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862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2983" y="685800"/>
            <a:ext cx="701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Broad-spectrum light generally heats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However, pulse-shaping techniques allow tailoring of spectrum</a:t>
            </a:r>
          </a:p>
        </p:txBody>
      </p:sp>
    </p:spTree>
    <p:extLst>
      <p:ext uri="{BB962C8B-B14F-4D97-AF65-F5344CB8AC3E}">
        <p14:creationId xmlns:p14="http://schemas.microsoft.com/office/powerpoint/2010/main" val="18627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milliKelvin</a:t>
            </a:r>
            <a:r>
              <a:rPr lang="en-US" dirty="0" smtClean="0"/>
              <a:t> Molecular Ion Research</a:t>
            </a:r>
            <a:br>
              <a:rPr lang="en-US" dirty="0" smtClean="0"/>
            </a:br>
            <a:r>
              <a:rPr lang="en-US" dirty="0" smtClean="0"/>
              <a:t>(using sympathetic cooling)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698938" y="1147265"/>
            <a:ext cx="2953341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Mongolian Baiti" pitchFamily="66" charset="0"/>
              </a:rPr>
              <a:t>… a few years ago</a:t>
            </a:r>
          </a:p>
        </p:txBody>
      </p:sp>
      <p:pic>
        <p:nvPicPr>
          <p:cNvPr id="21" name="Picture 20" descr="BlankMap-World.png"/>
          <p:cNvPicPr>
            <a:picLocks noChangeAspect="1"/>
          </p:cNvPicPr>
          <p:nvPr/>
        </p:nvPicPr>
        <p:blipFill>
          <a:blip r:embed="rId3" cstate="print"/>
          <a:srcRect l="5854" r="6018"/>
          <a:stretch>
            <a:fillRect/>
          </a:stretch>
        </p:blipFill>
        <p:spPr>
          <a:xfrm>
            <a:off x="99255" y="1861441"/>
            <a:ext cx="8933080" cy="4425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4469440" y="2808157"/>
            <a:ext cx="1399276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Stephan Schiller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Dusseldorf</a:t>
            </a: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4311694" y="2544072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21620" y="1926243"/>
            <a:ext cx="1491085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Michael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Drewsen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Aarhus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97533" y="2747616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25" y="3581400"/>
            <a:ext cx="3578675" cy="247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10" y="3586710"/>
            <a:ext cx="3697290" cy="2469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2355" y="6400800"/>
            <a:ext cx="4889191" cy="359858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Molhave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and Drewsen,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PRA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62, 011401(R) (2000)</a:t>
            </a:r>
          </a:p>
        </p:txBody>
      </p:sp>
    </p:spTree>
    <p:extLst>
      <p:ext uri="{BB962C8B-B14F-4D97-AF65-F5344CB8AC3E}">
        <p14:creationId xmlns:p14="http://schemas.microsoft.com/office/powerpoint/2010/main" val="11741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milliKelvin</a:t>
            </a:r>
            <a:r>
              <a:rPr lang="en-US" dirty="0" smtClean="0"/>
              <a:t> Molecular Ion Research</a:t>
            </a:r>
            <a:br>
              <a:rPr lang="en-US" dirty="0" smtClean="0"/>
            </a:br>
            <a:r>
              <a:rPr lang="en-US" dirty="0" smtClean="0"/>
              <a:t>(using sympathetic cooling)</a:t>
            </a:r>
            <a:endParaRPr lang="en-US" dirty="0"/>
          </a:p>
        </p:txBody>
      </p:sp>
      <p:pic>
        <p:nvPicPr>
          <p:cNvPr id="6" name="Picture 5" descr="BlankMap-World.png"/>
          <p:cNvPicPr>
            <a:picLocks noChangeAspect="1"/>
          </p:cNvPicPr>
          <p:nvPr/>
        </p:nvPicPr>
        <p:blipFill>
          <a:blip r:embed="rId3" cstate="print"/>
          <a:srcRect l="5854" r="6018"/>
          <a:stretch>
            <a:fillRect/>
          </a:stretch>
        </p:blipFill>
        <p:spPr>
          <a:xfrm>
            <a:off x="86847" y="1818363"/>
            <a:ext cx="8957895" cy="4468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100188" y="3156149"/>
            <a:ext cx="1399276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Stephan Schiller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Dusseldorf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28848" y="2057400"/>
            <a:ext cx="1491085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Michael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Drewsen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Aarhus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9085" y="3410026"/>
            <a:ext cx="1106364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Eric Hudson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UCLA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8642" y="2385022"/>
            <a:ext cx="1185056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Brian Odom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Northwestern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03688" y="3406581"/>
            <a:ext cx="1182667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Ken Brown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Georgia Tech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70529" y="1147265"/>
            <a:ext cx="1456137" cy="529135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Mongolian Baiti" pitchFamily="66" charset="0"/>
              </a:rPr>
              <a:t>… today</a:t>
            </a: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311694" y="2544072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187922" y="2752280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634573" y="3118049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64311" y="2922111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05043" y="3216989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5499" y="2730952"/>
            <a:ext cx="1304553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Tobias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Schaetz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MPI-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Garching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4215952" y="2802802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248786" y="2713415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16188" y="3301042"/>
            <a:ext cx="1500819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Stephan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Willitsch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Basel</a:t>
            </a: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4190324" y="2689319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baseline="-25000" dirty="0">
              <a:latin typeface="Mongolian Baiti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69424" y="2179884"/>
            <a:ext cx="1087446" cy="51374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Piet Schmidt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PTB</a:t>
            </a: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7241628" y="3290091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38019" y="3558081"/>
            <a:ext cx="1317669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Zhang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Chaobo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 </a:t>
            </a:r>
          </a:p>
          <a:p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Nanyang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7864480" y="3193039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7806653" y="3094817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82518" y="3475059"/>
            <a:ext cx="1422593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Kunihiro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 Okada 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Tokyo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81327" y="2550135"/>
            <a:ext cx="1543546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Yoshiki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Moriwaki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Toyama</a:t>
            </a:r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7052826" y="4210429"/>
            <a:ext cx="196633" cy="180633"/>
          </a:xfrm>
          <a:custGeom>
            <a:avLst/>
            <a:gdLst>
              <a:gd name="connsiteX0" fmla="*/ 0 w 298182"/>
              <a:gd name="connsiteY0" fmla="*/ 518744 h 1358094"/>
              <a:gd name="connsiteX1" fmla="*/ 113896 w 298182"/>
              <a:gd name="connsiteY1" fmla="*/ 518748 h 1358094"/>
              <a:gd name="connsiteX2" fmla="*/ 149091 w 298182"/>
              <a:gd name="connsiteY2" fmla="*/ 0 h 1358094"/>
              <a:gd name="connsiteX3" fmla="*/ 184286 w 298182"/>
              <a:gd name="connsiteY3" fmla="*/ 518748 h 1358094"/>
              <a:gd name="connsiteX4" fmla="*/ 298182 w 298182"/>
              <a:gd name="connsiteY4" fmla="*/ 518744 h 1358094"/>
              <a:gd name="connsiteX5" fmla="*/ 206038 w 298182"/>
              <a:gd name="connsiteY5" fmla="*/ 839344 h 1358094"/>
              <a:gd name="connsiteX6" fmla="*/ 241234 w 298182"/>
              <a:gd name="connsiteY6" fmla="*/ 1358089 h 1358094"/>
              <a:gd name="connsiteX7" fmla="*/ 149091 w 298182"/>
              <a:gd name="connsiteY7" fmla="*/ 1037484 h 1358094"/>
              <a:gd name="connsiteX8" fmla="*/ 56948 w 298182"/>
              <a:gd name="connsiteY8" fmla="*/ 1358089 h 1358094"/>
              <a:gd name="connsiteX9" fmla="*/ 92144 w 298182"/>
              <a:gd name="connsiteY9" fmla="*/ 839344 h 1358094"/>
              <a:gd name="connsiteX10" fmla="*/ 0 w 298182"/>
              <a:gd name="connsiteY10" fmla="*/ 518744 h 135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182" h="1358094">
                <a:moveTo>
                  <a:pt x="0" y="518744"/>
                </a:moveTo>
                <a:lnTo>
                  <a:pt x="113896" y="518748"/>
                </a:lnTo>
                <a:lnTo>
                  <a:pt x="149091" y="0"/>
                </a:lnTo>
                <a:lnTo>
                  <a:pt x="184286" y="518748"/>
                </a:lnTo>
                <a:lnTo>
                  <a:pt x="298182" y="518744"/>
                </a:lnTo>
                <a:lnTo>
                  <a:pt x="206038" y="839344"/>
                </a:lnTo>
                <a:lnTo>
                  <a:pt x="241234" y="1358089"/>
                </a:lnTo>
                <a:lnTo>
                  <a:pt x="149091" y="1037484"/>
                </a:lnTo>
                <a:lnTo>
                  <a:pt x="56948" y="1358089"/>
                </a:lnTo>
                <a:lnTo>
                  <a:pt x="92144" y="839344"/>
                </a:lnTo>
                <a:lnTo>
                  <a:pt x="0" y="51874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latin typeface="Mongolian Baiti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93992" y="4489581"/>
            <a:ext cx="1804399" cy="51597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Dzmitry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Matsukevich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Mongolian Baiti" pitchFamily="66" charset="0"/>
            </a:endParaRP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Mongolian Baiti" pitchFamily="66" charset="0"/>
              </a:rPr>
              <a:t>Singapore</a:t>
            </a:r>
          </a:p>
        </p:txBody>
      </p:sp>
      <p:sp>
        <p:nvSpPr>
          <p:cNvPr id="2" name="Oval 1"/>
          <p:cNvSpPr/>
          <p:nvPr/>
        </p:nvSpPr>
        <p:spPr>
          <a:xfrm>
            <a:off x="73481" y="1828800"/>
            <a:ext cx="2920374" cy="2819400"/>
          </a:xfrm>
          <a:prstGeom prst="ellipse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 bwMode="auto">
          <a:xfrm>
            <a:off x="5791200" y="2469775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4" name="Can 3"/>
          <p:cNvSpPr/>
          <p:nvPr/>
        </p:nvSpPr>
        <p:spPr bwMode="auto">
          <a:xfrm rot="-5400000">
            <a:off x="4444571" y="-2254485"/>
            <a:ext cx="387543" cy="7487314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6" name="Can 15"/>
          <p:cNvSpPr/>
          <p:nvPr/>
        </p:nvSpPr>
        <p:spPr bwMode="auto">
          <a:xfrm rot="-5400000">
            <a:off x="4444570" y="482171"/>
            <a:ext cx="387543" cy="7487314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0500" y="76200"/>
            <a:ext cx="88011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Laser Cooling of Trapped Atoms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 bwMode="auto">
          <a:xfrm>
            <a:off x="4323684" y="2469775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952084" y="2469775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1227">
            <a:off x="1126491" y="1306669"/>
            <a:ext cx="1968878" cy="36576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 flipV="1">
            <a:off x="1295400" y="5218700"/>
            <a:ext cx="1" cy="1071456"/>
          </a:xfrm>
          <a:prstGeom prst="straightConnector1">
            <a:avLst/>
          </a:prstGeom>
          <a:ln>
            <a:solidFill>
              <a:srgbClr val="F3950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990601" y="6324600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628795" y="5218700"/>
            <a:ext cx="0" cy="10646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90601" y="5208143"/>
            <a:ext cx="8964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08971" y="6107668"/>
                <a:ext cx="2292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71" y="6107668"/>
                <a:ext cx="22923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1579" r="-26316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08971" y="5002768"/>
                <a:ext cx="2516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71" y="5002768"/>
                <a:ext cx="25167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9268" r="-2439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2518033" y="5029200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Quantum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Translational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Internal state 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Single atom imaging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66276" y="5029200"/>
            <a:ext cx="35253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Ultracold quantum 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Matter wave gyroscopes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Ultraprecise timekeeping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Quantum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30456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1.48148E-6 C -0.0026 -0.00532 -0.00608 -0.01018 -0.00955 -0.01481 C -0.00972 -0.01597 -0.01129 -0.01759 -0.01042 -0.01829 C -0.00851 -0.01991 -0.00608 -0.01898 -0.00382 -0.01967 C -0.00087 -0.02037 0.00087 -0.02222 0.00382 -0.02454 C 0.00538 -0.02407 0.00729 -0.02454 0.00851 -0.02338 C 0.01493 -0.01667 0.01406 0.00046 0.0217 0.00371 C 0.03455 0.00232 0.03611 0.00116 0.05017 0.00255 C 0.05243 0.01111 0.0533 0.01806 0.04444 0.02199 C 0.04219 0.02338 0.03941 0.02361 0.03698 0.02454 C 0.03559 0.025 0.03316 0.0257 0.03316 0.02593 C 0.02708 0.02523 0.02101 0.02593 0.0151 0.02454 C 0.01406 0.02431 0.01371 0.02199 0.01319 0.02083 C 0.01128 0.01551 0.0099 0.01204 0.0066 0.00741 C 0.00399 0.00347 0.00191 -0.00208 -0.00191 -0.0037 C -0.00382 -0.0044 -0.00764 -0.00602 -0.00764 -0.00579 C -0.01892 -0.00509 -0.03073 -0.00717 -0.04167 -0.00254 C -0.04392 -0.00139 -0.04618 -0.00046 -0.04826 0.00116 C -0.05122 0.00347 -0.05677 0.00857 -0.05677 0.0088 C -0.06389 0.02222 -0.06198 0.01528 -0.06337 0.0294 C -0.06319 0.03634 -0.06198 0.04329 -0.0625 0.05023 C -0.06267 0.05255 -0.06337 0.04607 -0.06441 0.04421 C -0.06684 0.03912 -0.07031 0.03542 -0.07292 0.03056 C -0.075 0.02708 -0.07986 0.02384 -0.08247 0.02083 C -0.10052 -0.00023 -0.07813 0.02523 -0.09184 0.00741 C -0.09774 -0.00023 -0.10417 -0.00254 -0.11181 -0.00486 C -0.11684 -0.0044 -0.12188 -0.0044 -0.12691 -0.0037 C -0.13455 -0.00231 -0.14167 0.00417 -0.14861 0.00741 C -0.15538 0.01019 -0.1625 0.0081 -0.16944 0.00857 C -0.16806 0.0132 -0.16615 0.02037 -0.16389 0.02454 C -0.16233 0.02708 -0.15816 0.03195 -0.15816 0.03218 C -0.15573 0.02431 -0.15243 0.01829 -0.14965 0.01111 C -0.14688 0.00394 -0.14653 -0.0044 -0.14306 -0.01111 C -0.14201 -0.01065 -0.1408 -0.01065 -0.1401 -0.00972 C -0.13924 -0.00856 -0.13906 -0.00648 -0.13819 -0.00486 C -0.13507 0.00208 -0.1309 0.0081 -0.12882 0.01597 C -0.12448 0.01181 -0.1217 0.00996 -0.11649 0.00857 C -0.11024 0.00301 -0.10399 -1.48148E-6 -0.09653 -0.00254 C -0.09444 -0.00208 -0.09201 -0.00254 -0.08993 -0.00116 C -0.08906 -0.00069 -0.08941 0.00116 -0.08906 0.00255 C -0.08785 0.00509 -0.08524 0.00972 -0.08524 0.00996 C -0.08663 0.01505 -0.08872 0.01458 -0.09288 0.01597 C -0.10434 0.01482 -0.10677 0.01389 -0.11649 0.00972 C -0.11771 0.00857 -0.11892 0.00695 -0.12031 0.00602 C -0.12205 0.00486 -0.12587 0.00371 -0.12587 0.00394 C -0.12865 -0.00139 -0.13264 -0.00347 -0.13733 -0.00486 C -0.14045 -0.00602 -0.14688 -0.00741 -0.14688 -0.00717 C -0.15434 -0.00694 -0.16198 -0.00717 -0.16944 -0.00602 C -0.17153 -0.00602 -0.17517 -0.0037 -0.17517 -0.00347 C -0.17934 0.00278 -0.18351 0.00903 -0.18559 0.01713 C -0.18594 0.01991 -0.18611 0.02292 -0.18663 0.0257 C -0.18733 0.03148 -0.18941 0.04283 -0.18941 0.04306 C -0.20226 0.03889 -0.21163 0.02639 -0.22344 0.01968 C -0.24566 0.00695 -0.26649 -0.00254 -0.28889 -0.01227 C -0.29132 -0.01134 -0.29427 -0.01204 -0.29635 -0.00972 C -0.29861 -0.00764 -0.30017 -1.48148E-6 -0.30017 0.00023 C -0.30122 0.00625 -0.30243 0.01227 -0.30399 0.01829 C -0.30365 0.0257 -0.30417 0.03333 -0.30313 0.04051 C -0.30208 0.04676 -0.29427 0.03796 -0.29254 0.03681 C -0.27969 0.02639 -0.27465 0.00787 -0.26042 -1.48148E-6 C -0.25694 0.0007 -0.25313 0.00046 -0.25 0.00255 C -0.24566 0.00509 -0.24219 0.01389 -0.23872 0.01829 C -0.23629 0.03033 -0.23976 0.01574 -0.2349 0.02824 C -0.23385 0.03033 -0.23299 0.03542 -0.23299 0.03565 C -0.23368 0.02894 -0.23576 0.02269 -0.23576 0.01597 C -0.23576 -0.01481 -0.21997 -0.025 -0.19879 -0.0294 C -0.19167 -0.02893 -0.18438 -0.02917 -0.17708 -0.02824 C -0.16944 -0.02708 -0.16215 -0.00069 -0.16007 0.00741 C -0.16042 0.01181 -0.16024 0.01644 -0.16094 0.02083 C -0.16285 0.03195 -0.18438 0.03241 -0.19028 0.0331 C -0.19844 0.03658 -0.19514 0.04884 -0.19323 0.05764 C -0.19254 0.06042 -0.18941 0.06505 -0.18941 0.06528 C -0.18924 0.05255 -0.19879 0.00602 -0.17986 -1.48148E-6 C -0.1717 0.00255 -0.17865 -0.00046 -0.16754 0.01227 C -0.16024 0.02083 -0.15399 0.03195 -0.14583 0.03912 C -0.14184 0.04676 -0.13906 0.04421 -0.1316 0.04167 C -0.11823 0.03727 -0.10712 0.02014 -0.09757 0.00857 C -0.09514 0.00579 -0.09184 -0.00116 -0.09184 -0.00092 C -0.09149 -0.00254 -0.09184 -0.00509 -0.09097 -0.00486 C -0.08681 -0.00393 -0.08438 0.00718 -0.08247 0.01111 C -0.08212 0.01273 -0.08177 0.01435 -0.08142 0.01597 C -0.08073 0.01829 -0.07951 0.02338 -0.07951 0.02361 C -0.07813 0.00787 -0.07604 -0.01018 -0.06441 -0.01829 C -0.06215 -0.01991 -0.05938 -0.01991 -0.05677 -0.02083 C -0.05434 -0.01967 -0.05156 -0.01898 -0.04931 -0.01713 C -0.04688 -0.01528 -0.04618 -0.01134 -0.04444 -0.00856 C -0.03854 0.00046 -0.03542 0.01019 -0.03125 0.02083 C -0.02934 0.0257 -0.02656 0.03009 -0.02552 0.03542 C -0.02517 0.03796 -0.02309 0.04144 -0.02465 0.04283 C -0.02604 0.04421 -0.02795 0.04074 -0.02934 0.03912 C -0.03229 0.03565 -0.03507 0.03195 -0.03785 0.02824 C -0.04201 0.02292 -0.04653 0.01736 -0.05208 0.01482 C -0.05868 0.01134 -0.05972 0.01065 -0.06632 0.00857 C -0.0717 0.00695 -0.07708 0.00533 -0.08247 0.00371 C -0.08368 0.00324 -0.08611 0.00255 -0.08611 0.00278 C -0.09427 -0.0044 -0.10556 -0.00324 -0.11372 0.00371 C -0.11684 0.01597 -0.11267 0.02847 -0.11267 0.04051 C -0.11267 0.04167 -0.11319 0.03796 -0.11372 0.03681 C -0.11476 0.03403 -0.1158 0.03148 -0.11736 0.0294 C -0.11979 0.02639 -0.12118 0.02199 -0.12413 0.01968 C -0.13629 0.00903 -0.15035 0.00741 -0.16476 0.00602 C -0.17309 0.00347 -0.1816 0.00371 -0.18941 0.00857 C -0.19497 0.01921 -0.19115 0.03125 -0.18941 0.04283 C -0.1875 0.03287 -0.19358 -0.00509 -0.18559 -0.00856 C -0.17865 -0.00787 -0.1717 -0.00764 -0.16476 -0.00602 C -0.15573 -0.0044 -0.14497 0.00787 -0.13733 0.01343 C -0.13299 0.01667 -0.12917 0.0206 -0.12413 0.02199 C -0.11962 0.02338 -0.11076 0.0257 -0.11076 0.02593 C -0.09115 0.025 -0.08056 0.02454 -0.06337 0.02083 C -0.05469 0.0213 -0.04583 0.0206 -0.03698 0.02199 C -0.03576 0.02222 -0.03559 0.02454 -0.03507 0.0257 C -0.03229 0.03056 -0.03073 0.03241 -0.02656 0.03426 C -0.01615 0.03287 -0.0125 0.03357 -0.00469 0.03056 C 0.00139 0.02847 0.00694 0.02408 0.01319 0.02199 C 0.01094 0.00718 0.00625 0.00972 -0.00573 0.00972 " pathEditMode="relative" rAng="0" ptsTypes="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1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1.48148E-6 L 8.33333E-7 0.00023 C 0.00069 -0.00463 0.00104 -0.00949 0.00226 -0.01389 C 0.0026 -0.01528 0.00382 -0.01597 0.00451 -0.01713 C 0.0066 -0.02014 0.00851 -0.02315 0.01042 -0.02639 C 0.01163 -0.02824 0.01267 -0.03032 0.01389 -0.03264 C 0.01476 -0.03403 0.0151 -0.03588 0.01615 -0.03727 C 0.01823 -0.03958 0.02101 -0.0412 0.02309 -0.04329 C 0.02552 -0.04583 0.0276 -0.04884 0.03021 -0.05116 C 0.03628 -0.05671 0.03299 -0.05231 0.03837 -0.05579 C 0.03958 -0.05671 0.04062 -0.05787 0.04184 -0.05879 C 0.04219 -0.05879 0.05069 -0.05741 0.05104 -0.05417 C 0.05295 -0.03657 0.05278 -0.03819 0.04635 -0.03264 C 0.04566 -0.03055 0.04531 -0.02801 0.0441 -0.02639 C 0.04201 -0.02315 0.03837 -0.02129 0.03594 -0.01852 C 0.03472 -0.01713 0.03385 -0.01528 0.03246 -0.01389 C 0.01996 -0.00092 0.02986 -0.01366 0.02205 -0.00301 C 0.0217 -0.00162 0.02083 -1.48148E-6 0.02083 0.00162 C 0.02083 0.00625 0.02448 0.00996 0.02674 0.0125 C 0.02865 0.01458 0.03264 0.01736 0.03472 0.01852 C 0.03594 0.01921 0.03715 0.01945 0.03837 0.02014 C 0.03958 0.02107 0.04045 0.02246 0.04184 0.02315 C 0.0441 0.02477 0.04896 0.0257 0.05104 0.02639 C 0.06163 0.02153 0.05365 0.02685 0.05573 -0.00463 C 0.0559 -0.00671 0.0566 -0.00879 0.05694 -0.01088 C 0.05729 -0.01342 0.05764 -0.01597 0.05799 -0.01852 C 0.05833 -0.02014 0.06042 -0.02292 0.0592 -0.02315 C 0.05712 -0.02384 0.05538 -0.02129 0.05347 -0.02014 C 0.05104 -0.01875 0.04861 -0.01736 0.04635 -0.01551 C 0.03767 -0.00833 0.04566 -0.0125 0.03837 -0.00926 C 0.03715 -0.00833 0.03611 -0.00694 0.03472 -0.00625 C 0.02517 0.00023 0.03785 -0.01042 0.02778 -0.00162 C 0.02743 -1.48148E-6 0.02639 0.00162 0.02674 0.00301 C 0.02708 0.00556 0.03142 0.01412 0.03368 0.01551 C 0.03542 0.01667 0.0375 0.01644 0.03941 0.01713 C 0.04062 0.01736 0.04184 0.01806 0.04288 0.01852 C 0.0441 0.01968 0.04514 0.02107 0.04635 0.02176 C 0.0533 0.02477 0.05903 0.02269 0.06615 0.02176 C 0.06927 0.0206 0.0724 0.01991 0.07552 0.01852 C 0.07743 0.01783 0.08194 0.01574 0.08368 0.01551 C 0.09479 0.01458 0.10608 0.01458 0.11736 0.01389 C 0.12014 0.01343 0.12292 0.01366 0.12552 0.0125 C 0.12847 0.01088 0.13142 0.00579 0.13368 0.00301 C 0.13507 0.00139 0.13698 0.00046 0.13837 -0.00162 C 0.14097 -0.00532 0.14531 -0.01389 0.14531 -0.01366 C 0.14566 -0.01551 0.14583 -0.01713 0.14635 -0.01852 C 0.14965 -0.02708 0.14809 -0.01921 0.15 -0.02778 C 0.15069 -0.03194 0.15226 -0.04028 0.15226 -0.04004 C 0.15139 -0.04398 0.15156 -0.04792 0.15 -0.05116 C 0.14861 -0.05393 0.14115 -0.05555 0.13941 -0.05579 C 0.13281 -0.05648 0.12621 -0.05671 0.11962 -0.05741 C 0.12118 -0.05787 0.12274 -0.05856 0.1243 -0.05879 C 0.12899 -0.06018 0.13611 -0.06134 0.14062 -0.06204 L 0.1651 -0.06504 L 0.21736 -0.06342 C 0.22465 -0.06319 0.22778 -0.06273 0.23368 -0.05879 C 0.2349 -0.0581 0.23594 -0.05671 0.23715 -0.05579 C 0.24149 -0.03866 0.23889 -0.05046 0.23715 -0.01088 C 0.23698 -0.00764 0.23576 0.00509 0.2349 0.00926 C 0.2342 0.01204 0.23316 0.01435 0.23246 0.01713 C 0.23212 0.01852 0.23177 0.02014 0.23125 0.02176 C 0.2309 0.02477 0.23073 0.02801 0.23021 0.03102 C 0.22986 0.03264 0.22778 0.03496 0.22899 0.03565 C 0.23125 0.03681 0.23368 0.03472 0.23594 0.03403 C 0.2408 0.03033 0.24358 0.02778 0.24878 0.02477 C 0.25174 0.02315 0.25503 0.02176 0.25799 0.02014 C 0.27222 0.01273 0.26042 0.01852 0.27326 0.01088 C 0.275 0.00972 0.27708 0.00857 0.27899 0.00787 C 0.28212 0.00648 0.28837 0.00463 0.28837 0.00486 C 0.28924 0.00718 0.29219 0.01389 0.29184 0.01713 C 0.29167 0.01898 0.29028 0.02014 0.28941 0.02176 C 0.28559 0.02917 0.28767 0.02708 0.28246 0.0294 C 0.28125 0.03102 0.28055 0.0338 0.27899 0.03403 C 0.26771 0.03681 0.27118 0.03125 0.26389 0.02477 C 0.26163 0.02269 0.25903 0.02083 0.25694 0.01852 C 0.25555 0.01736 0.25486 0.01505 0.25347 0.01389 C 0.25121 0.01227 0.24635 0.01088 0.24635 0.01111 C 0.24531 0.01134 0.24201 0.01134 0.24288 0.0125 C 0.24462 0.01482 0.24757 0.01458 0.25 0.01551 C 0.25191 0.01621 0.25382 0.01644 0.25573 0.01713 C 0.25729 0.01759 0.25885 0.01806 0.26042 0.01852 L 0.27674 0.01713 C 0.27934 0.01574 0.28038 0.01134 0.28125 0.00787 C 0.28733 -0.01643 0.27951 0.01366 0.28715 -0.01088 C 0.28802 -0.01389 0.28871 -0.01713 0.28941 -0.02014 C 0.28993 -0.02315 0.28993 -0.02639 0.29062 -0.0294 C 0.29115 -0.03217 0.29236 -0.03449 0.29288 -0.03727 C 0.29358 -0.03958 0.29375 -0.04236 0.2941 -0.04491 C 0.29479 -0.04907 0.29653 -0.05741 0.29653 -0.05717 C 0.29566 -0.06852 0.29809 -0.07338 0.29184 -0.07893 C 0.2908 -0.07986 0.28941 -0.08009 0.28837 -0.08055 C 0.2842 -0.08588 0.28698 -0.0831 0.27899 -0.0868 L 0.27552 -0.08819 C 0.2743 -0.08773 0.27292 -0.08773 0.27205 -0.0868 C 0.26979 -0.08449 0.26944 -0.08079 0.26858 -0.07754 C 0.26788 -0.07477 0.26701 -0.07222 0.26615 -0.06967 C 0.26354 -0.04444 0.26719 -0.06829 0.26267 -0.05417 C 0.26215 -0.05231 0.26215 -0.05 0.26163 -0.04792 C 0.26024 -0.04375 0.25799 -0.04004 0.25694 -0.03565 C 0.2566 -0.03403 0.25625 -0.03241 0.25573 -0.03102 C 0.25486 -0.0287 0.25069 -0.02153 0.25 -0.02014 C 0.24948 -0.01852 0.2493 -0.0169 0.24878 -0.01551 C 0.24809 -0.01389 0.2467 -0.01273 0.24635 -0.01088 C 0.24549 -0.00116 0.24601 0.0088 0.24531 0.01852 C 0.24496 0.02292 0.24514 0.02801 0.24288 0.03102 C 0.23698 0.03912 0.24549 0.02732 0.23715 0.04028 C 0.23611 0.0419 0.23507 0.04398 0.23368 0.04491 C 0.23142 0.04653 0.22899 0.04699 0.22674 0.04815 C 0.22465 0.04908 0.22292 0.05023 0.22083 0.05116 C 0.21684 0.05301 0.21354 0.05301 0.2092 0.05417 C 0.20764 0.05463 0.20625 0.05556 0.20451 0.05579 C 0.19913 0.05671 0.19375 0.05695 0.18837 0.05741 C 0.17517 0.05695 0.1618 0.05764 0.14878 0.05579 C 0.14323 0.05509 0.13785 0.05162 0.13246 0.04954 C 0.12708 0.04746 0.11701 0.04421 0.11267 0.04028 C 0.11042 0.0382 0.10746 0.03704 0.10573 0.03403 C 0.10156 0.02662 0.10417 0.02871 0.09878 0.02639 C 0.09757 0.02477 0.09635 0.02338 0.09531 0.02176 C 0.09358 0.01875 0.09062 0.0125 0.09062 0.01273 C 0.09028 0.01088 0.08941 0.00949 0.08941 0.00787 C 0.08941 0.00208 0.09045 0.00185 0.09288 -0.00162 C 0.09635 -0.00092 0.1 -0.00069 0.10347 -1.48148E-6 C 0.10469 0.00023 0.10608 0.00046 0.10694 0.00162 C 0.10816 0.00324 0.10851 0.00579 0.1092 0.00787 C 0.10729 0.05 0.10972 0.01945 0.10573 0.04815 C 0.10521 0.05162 0.10538 0.05533 0.10451 0.0588 C 0.1026 0.06759 0.10069 0.07014 0.09757 0.07755 C 0.08924 0.09746 0.1026 0.06713 0.09184 0.09144 C 0.09132 0.09352 0.09149 0.09583 0.09062 0.09769 C 0.08976 0.09954 0.08837 0.10093 0.08715 0.10232 C 0.08628 0.10324 0.07708 0.11412 0.0743 0.11621 C 0.07309 0.11713 0.06719 0.11898 0.06615 0.11945 C 0.06111 0.11875 0.05608 0.11875 0.05104 0.11783 C 0.04792 0.11713 0.04184 0.11458 0.04184 0.11482 C 0.04062 0.11366 0.03941 0.11273 0.03837 0.11158 C 0.02847 0.10023 0.03819 0.10949 0.03021 0.10232 C 0.0283 0.09838 0.02674 0.09653 0.02674 0.09144 C 0.02674 0.08333 0.02847 0.07963 0.03125 0.07292 C 0.03281 0.06921 0.0342 0.06551 0.03594 0.06204 C 0.04097 0.05162 0.04305 0.04884 0.05 0.04028 C 0.05208 0.0375 0.05434 0.03472 0.05694 0.03264 C 0.06215 0.02801 0.06823 0.02523 0.07326 0.02014 C 0.07917 0.01412 0.07604 0.01667 0.08246 0.0125 C 0.08351 0.01111 0.08802 0.00579 0.08837 0.00301 C 0.08906 -0.00254 0.0849 -0.00254 0.08246 -0.00463 C 0.0816 -0.00555 0.08108 -0.00694 0.08021 -0.00764 C 0.07865 -0.00903 0.07708 -0.00972 0.07552 -0.01088 C 0.07361 -0.01227 0.07153 -0.01389 0.06962 -0.01551 C 0.06858 -0.01643 0.06753 -0.01782 0.06615 -0.01852 C 0.0651 -0.01921 0.06389 -0.01967 0.06267 -0.02014 C 0.05955 -0.01852 0.0559 -0.01829 0.05347 -0.01551 C 0.04844 -0.00972 0.04358 -0.00324 0.04062 0.00463 C 0.03976 0.00671 0.03941 0.00903 0.03837 0.01088 C 0.03698 0.01273 0.03507 0.01366 0.03368 0.01551 C 0.03264 0.0169 0.03229 0.01875 0.03125 0.02014 C 0.03038 0.02153 0.02882 0.02199 0.02778 0.02315 C 0.02656 0.02477 0.02569 0.02662 0.0243 0.02801 C 0.02205 0.03009 0.01962 0.03195 0.01736 0.03403 C 0.01615 0.03519 0.01528 0.03658 0.01389 0.03727 L 0.00694 0.04028 L 0.00347 0.0419 L 8.33333E-7 0.04329 C -0.01198 0.04051 -0.01215 0.04445 -0.01754 0.03264 C -0.01927 0.02871 -0.02222 0.02014 -0.02222 0.02037 C -0.02257 0.01759 -0.02292 0.01505 -0.02326 0.0125 C -0.02396 0.0088 -0.02604 0.00278 -0.02691 -1.48148E-6 C -0.02847 -0.00602 -0.0276 -0.00393 -0.02917 -0.01088 C -0.02951 -0.0125 -0.02986 -0.01389 -0.03038 -0.01551 C -0.03056 -0.01759 -0.03177 -0.02801 -0.03264 -0.03102 C -0.0342 -0.03611 -0.03524 -0.03565 -0.03837 -0.03866 C -0.04254 -0.04259 -0.04323 -0.04421 -0.04774 -0.04653 C -0.04931 -0.04722 -0.05087 -0.04768 -0.05243 -0.04792 C -0.05712 -0.04907 -0.06632 -0.05116 -0.06632 -0.05092 C -0.07101 -0.04954 -0.07656 -0.05046 -0.08038 -0.04653 C -0.08281 -0.04375 -0.08142 -0.03796 -0.08264 -0.03403 C -0.08333 -0.03148 -0.08438 -0.02893 -0.0849 -0.02639 C -0.08542 -0.0243 -0.08576 -0.02222 -0.08611 -0.02014 C -0.08715 -0.0081 -0.08906 0.00718 -0.08611 0.01852 C -0.08542 0.0213 -0.08229 0.0206 -0.08038 0.02176 C -0.07604 0.0213 -0.0717 0.02107 -0.06754 0.02014 C -0.06615 0.01991 -0.05608 0.01435 -0.06979 0.02176 C -0.07795 0.03264 -0.06892 0.02199 -0.07691 0.02801 C -0.07847 0.02917 -0.07986 0.03125 -0.08142 0.03264 C -0.08299 0.0338 -0.08455 0.03472 -0.08611 0.03565 C -0.09809 0.05162 -0.08629 0.03658 -0.09653 0.04815 C -0.0974 0.04908 -0.09809 0.05023 -0.09896 0.05116 C -0.1007 0.05301 -0.10278 0.05417 -0.10469 0.05579 C -0.10677 0.05741 -0.11129 0.06158 -0.11285 0.06366 C -0.12205 0.07454 -0.11615 0.0713 -0.12326 0.07431 C -0.12882 0.07199 -0.12795 0.07384 -0.12795 0.06204 C -0.12795 0.04607 -0.12726 0.02986 -0.12691 0.01389 C -0.12483 0.01458 -0.12274 0.01435 -0.12101 0.01551 C -0.11754 0.01806 -0.11545 0.02384 -0.11163 0.02477 C -0.10764 0.02593 -0.10504 0.02639 -0.10122 0.02801 C -0.1 0.02824 -0.09896 0.02894 -0.09774 0.0294 C -0.0875 0.03333 -0.09792 0.02894 -0.08958 0.03264 C -0.08195 0.03195 -0.07413 0.03218 -0.06632 0.03102 C -0.06198 0.03033 -0.05174 0.02662 -0.04653 0.02315 C -0.03924 0.01852 -0.03924 0.01667 -0.03264 0.00787 L -0.02448 -0.00301 C -0.02292 -0.00555 -0.02153 -0.00833 -0.01979 -0.01088 C -0.01875 -0.0125 -0.01736 -0.01389 -0.01632 -0.01551 C -0.01389 -0.01944 -0.01215 -0.0243 -0.00938 -0.02778 C -0.00486 -0.03379 -0.00677 -0.03079 -0.00365 -0.03727 C -0.00052 -0.03657 0.00278 -0.03727 0.00573 -0.03565 C 0.00694 -0.03495 0.00799 -0.03287 0.00799 -0.03102 C 0.00833 -0.02523 0.00851 -0.01921 0.00694 -0.01389 C 0.00625 -0.01204 0.00382 -0.01296 0.00226 -0.01227 C 0.00139 -0.01088 -0.00122 -0.00879 8.33333E-7 -0.00764 C 0.00156 -0.00625 0.00573 -0.00926 0.00573 -0.00903 L 0.00573 -0.00926 " pathEditMode="relative" rAng="0" ptsTypes="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15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1.48148E-6 L 8.33333E-7 0.00023 C -0.00087 -0.00463 -0.00139 -0.00926 -0.00226 -0.01389 C -0.0026 -0.01551 -0.0026 -0.01736 -0.00347 -0.01852 C -0.00434 -0.01967 -0.0059 -0.01944 -0.00695 -0.02014 C -0.00781 -0.02106 -0.00833 -0.02407 -0.00938 -0.02315 C -0.01163 -0.02106 -0.01389 -0.01389 -0.01389 -0.01366 C -0.01528 -0.00903 -0.01493 -0.00879 -0.01754 -0.00463 C -0.01806 -0.00347 -0.0191 -0.00254 -0.01979 -0.00139 C -0.02118 0.00093 -0.02222 0.00463 -0.02448 0.00625 C -0.02552 0.00718 -0.02674 0.00741 -0.02795 0.00787 L -0.03021 0.0125 L -0.05938 0.03588 C -0.06389 0.0338 -0.07049 0.03496 -0.07326 0.02963 C -0.07639 0.02338 -0.07448 0.02593 -0.07899 0.02176 C -0.07986 0.02037 -0.08038 0.01852 -0.08142 0.01713 C -0.08247 0.01574 -0.08403 0.01551 -0.0849 0.01412 C -0.08681 0.01134 -0.0875 0.00741 -0.08958 0.00486 L -0.09306 -1.48148E-6 C -0.0934 -0.00139 -0.09358 -0.00301 -0.0941 -0.00463 C -0.09566 -0.00856 -0.0967 -0.00949 -0.09879 -0.01227 C -0.10104 -0.02129 -0.09826 -0.01296 -0.10347 -0.02014 C -0.10486 -0.02199 -0.10556 -0.02454 -0.10695 -0.02616 C -0.10799 -0.02731 -0.10938 -0.02708 -0.11042 -0.02778 C -0.11163 -0.0287 -0.11285 -0.02986 -0.11389 -0.03102 C -0.11545 -0.03032 -0.11754 -0.03102 -0.11858 -0.0294 C -0.11979 -0.02731 -0.11927 -0.02407 -0.11979 -0.02153 C -0.12014 -0.02014 -0.12049 -0.01852 -0.12083 -0.0169 C -0.12049 -0.01018 -0.12049 -0.00347 -0.11979 0.00324 C -0.11945 0.00648 -0.11736 0.0125 -0.11736 0.01273 C -0.11701 0.01088 -0.11684 0.00926 -0.11632 0.00787 C -0.1125 -0.00092 -0.10556 -0.00648 -0.1 -0.01227 C -0.09514 -0.01759 -0.09462 -0.01782 -0.08837 -0.02153 C -0.08646 -0.02268 -0.08455 -0.02384 -0.08264 -0.02477 C -0.08142 -0.02523 -0.08021 -0.02569 -0.07899 -0.02616 C -0.07587 -0.02824 -0.07309 -0.03102 -0.06979 -0.03241 L -0.06285 -0.03565 C -0.06163 -0.03611 -0.06042 -0.0368 -0.05938 -0.03704 L -0.05 -0.04028 L -0.04531 -0.04167 L -0.04063 -0.04329 C -0.03333 -0.04282 -0.02587 -0.04305 -0.01858 -0.04167 C -0.01615 -0.04143 -0.01163 -0.03866 -0.01163 -0.03842 C -0.00868 -0.02708 -0.01267 -0.04143 -0.00816 -0.0294 C -0.00521 -0.02129 -0.0092 -0.02778 -0.00469 -0.02153 L -0.00226 -0.01227 C -0.00191 -0.01065 -0.00156 -0.00926 -0.00122 -0.00764 C -0.00087 -0.00555 -0.00052 -0.00347 8.33333E-7 -0.00139 C 0.00104 0.00324 0.00278 0.00764 0.00347 0.0125 C 0.00642 0.03171 0.00278 0.00764 0.00573 0.02963 C 0.00608 0.03218 0.00677 0.03472 0.00694 0.03727 C 0.00746 0.04259 0.00746 0.04769 0.00816 0.05278 C 0.00885 0.05741 0.01024 0.06296 0.01285 0.0669 C 0.01493 0.07014 0.01667 0.07477 0.01979 0.07616 L 0.02326 0.07755 C 0.02552 0.07708 0.02795 0.07685 0.03021 0.07616 C 0.03142 0.0757 0.03281 0.0757 0.03368 0.07454 C 0.03524 0.07246 0.03594 0.06921 0.03715 0.0669 C 0.03854 0.06412 0.04028 0.06158 0.04184 0.05903 C 0.04219 0.05695 0.0434 0.05046 0.0441 0.04815 C 0.04479 0.04653 0.04566 0.04514 0.04653 0.04352 C 0.04774 0.04097 0.04878 0.03843 0.05 0.03588 C 0.05035 0.0338 0.05052 0.03148 0.05121 0.02963 C 0.05399 0.02014 0.05486 0.01921 0.05816 0.0125 C 0.06094 0.00139 0.05903 0.00602 0.06267 -0.00139 C 0.06528 -0.01435 0.06215 -0.00254 0.06632 -0.01065 C 0.06927 -0.0169 0.06788 -0.02106 0.07552 -0.02315 C 0.08299 -0.02523 0.07951 -0.02407 0.08594 -0.02616 C 0.09028 -0.02569 0.09462 -0.02569 0.09878 -0.02477 C 0.10121 -0.02407 0.10347 -0.02268 0.10573 -0.02153 L 0.1092 -0.02014 C 0.11007 -0.01898 0.11076 -0.01782 0.11163 -0.0169 C 0.11493 -0.01342 0.11649 -0.01366 0.11979 -0.00926 C 0.12066 -0.00787 0.12118 -0.00602 0.12205 -0.00463 C 0.12361 -0.00185 0.125 0.0007 0.12674 0.00324 C 0.12847 0.00602 0.13055 0.00833 0.13246 0.01088 C 0.13368 0.0125 0.13507 0.01389 0.13594 0.01551 C 0.14149 0.02662 0.13455 0.01296 0.14184 0.02639 C 0.14271 0.02801 0.14358 0.0294 0.1441 0.03102 C 0.14514 0.03403 0.14653 0.04051 0.14653 0.04074 C 0.14635 0.04144 0.14549 0.06065 0.1441 0.06528 C 0.14323 0.06806 0.14184 0.07037 0.14062 0.07292 C 0.13871 0.07732 0.1368 0.08079 0.13368 0.0838 C 0.13264 0.08472 0.13125 0.08472 0.13021 0.08542 C 0.12899 0.08634 0.12795 0.08773 0.12674 0.08843 C 0.12413 0.09028 0.11979 0.09097 0.11736 0.09167 C 0.1158 0.09213 0.11424 0.09259 0.11267 0.09306 C 0.10226 0.09259 0.09184 0.09283 0.08142 0.09167 C 0.07899 0.09144 0.07674 0.08935 0.0743 0.08843 L 0.06979 0.08704 C 0.06771 0.08565 0.06302 0.08195 0.06042 0.08241 C 0.05799 0.08264 0.05573 0.08449 0.05347 0.08542 C 0.05538 0.08634 0.05729 0.08773 0.0592 0.08843 C 0.06076 0.08912 0.0625 0.08912 0.06389 0.09005 C 0.06528 0.09074 0.06615 0.09259 0.06736 0.09306 C 0.0724 0.09514 0.0816 0.09676 0.08715 0.09792 C 0.08837 0.09838 0.08941 0.09908 0.09062 0.09931 C 0.09444 0.1007 0.09965 0.10162 0.10347 0.10255 C 0.11528 0.10533 0.10312 0.10324 0.12083 0.10556 C 0.12274 0.10625 0.12986 0.1088 0.13142 0.1088 C 0.14149 0.1088 0.15156 0.10764 0.16163 0.10718 C 0.16476 0.10625 0.17187 0.10463 0.1743 0.10255 L 0.17778 0.09931 C 0.17865 0.0963 0.17969 0.09329 0.18021 0.09005 C 0.18055 0.08704 0.1809 0.0838 0.18142 0.08079 C 0.1816 0.07871 0.18212 0.07662 0.18246 0.07454 C 0.18299 0.07199 0.18333 0.06945 0.18368 0.0669 C 0.18437 0.05394 0.18403 0.04815 0.18594 0.03727 C 0.18628 0.03565 0.1868 0.03426 0.18715 0.03264 C 0.18733 0.02986 0.18819 0.01829 0.18941 0.01412 C 0.1901 0.01227 0.19115 0.01111 0.19184 0.00949 C 0.19236 0.00787 0.19201 0.00602 0.19288 0.00486 C 0.19496 0.00208 0.2 -0.00139 0.2 -0.00116 C 0.20538 -0.00092 0.21094 -0.00116 0.21615 -1.48148E-6 C 0.21753 0.00046 0.21858 0.00185 0.21962 0.00324 C 0.22222 0.00602 0.22465 0.00903 0.22674 0.0125 C 0.2283 0.01505 0.22986 0.01759 0.23125 0.02037 C 0.23212 0.02176 0.23264 0.02361 0.23368 0.025 C 0.23472 0.02616 0.23594 0.02708 0.23715 0.02801 C 0.2375 0.03009 0.23767 0.03218 0.23837 0.03426 C 0.23993 0.03935 0.24062 0.0382 0.24288 0.0419 C 0.24375 0.04352 0.24444 0.04514 0.24531 0.04653 C 0.24566 0.04815 0.24583 0.04977 0.24635 0.05139 C 0.24705 0.05301 0.24861 0.05417 0.24878 0.05602 C 0.24896 0.05949 0.24878 0.06343 0.24757 0.0669 C 0.24705 0.06829 0.24514 0.06759 0.2441 0.06829 C 0.23403 0.075 0.24253 0.07153 0.23368 0.07454 C 0.22899 0.07408 0.22413 0.07523 0.21962 0.07292 C 0.21823 0.07222 0.21875 0.06898 0.21858 0.0669 C 0.21805 0.06227 0.21771 0.05741 0.21736 0.05278 C 0.21771 0.03218 0.21753 0.01134 0.21858 -0.00926 C 0.21875 -0.01296 0.22031 -0.01643 0.22083 -0.02014 C 0.22465 -0.04421 0.22066 -0.03194 0.22552 -0.04491 C 0.22691 -0.05833 0.2276 -0.05949 0.22552 -0.07592 C 0.22517 -0.07824 0.22396 -0.08009 0.22326 -0.08217 C 0.22274 -0.08426 0.22274 -0.08634 0.22205 -0.08819 C 0.22153 -0.08958 0.22066 -0.09051 0.21962 -0.09143 C 0.21285 -0.09838 0.21458 -0.09699 0.20816 -0.09907 C 0.20694 -0.10023 0.2059 -0.10139 0.20451 -0.10231 C 0.20347 -0.10301 0.20226 -0.1037 0.20104 -0.1037 C 0.19097 -0.1037 0.1809 -0.10278 0.17083 -0.10231 C 0.16858 -0.10116 0.16597 -0.10092 0.16389 -0.09907 C 0.14635 -0.08356 0.16441 -0.10046 0.15347 -0.08819 C 0.1434 -0.07708 0.15781 -0.09537 0.14531 -0.08055 C 0.13507 -0.06852 0.14358 -0.07639 0.13594 -0.06967 C 0.13368 -0.06042 0.1368 -0.06921 0.13021 -0.06204 C 0.12726 -0.05879 0.12483 -0.05463 0.12205 -0.05116 C 0.12101 -0.04977 0.12066 -0.04792 0.11979 -0.04653 C 0.11684 -0.04213 0.11302 -0.03866 0.11042 -0.03403 C 0.10816 -0.02986 0.10642 -0.02477 0.10347 -0.02153 C 0.1 -0.01805 0.09722 -0.01273 0.09305 -0.01065 L 0.08594 -0.00764 C 0.08055 -0.00949 0.07656 -0.00995 0.07205 -0.01389 C 0.07118 -0.01458 0.07066 -0.01597 0.06979 -0.0169 C 0.06771 -0.01921 0.06458 -0.02153 0.06267 -0.02477 C 0.06111 -0.02778 0.06007 -0.03148 0.05816 -0.03403 C 0.0566 -0.03611 0.05486 -0.03796 0.05347 -0.04028 C 0.04948 -0.04699 0.04878 -0.05046 0.04531 -0.05717 C 0.04427 -0.05949 0.04288 -0.06134 0.04184 -0.06342 C 0.04097 -0.06504 0.04045 -0.0669 0.03958 -0.06805 C 0.03854 -0.06944 0.03715 -0.07014 0.03594 -0.07129 C 0.03246 -0.07083 0.02899 -0.0706 0.02552 -0.06967 C 0.02309 -0.06898 0.01858 -0.06667 0.01858 -0.06643 C 0.01823 -0.06504 0.01805 -0.06319 0.01736 -0.06204 C 0.01458 -0.05648 0.00816 -0.04653 0.00816 -0.04629 C 0.00781 -0.04444 0.00764 -0.04213 0.00694 -0.04028 C 0.00434 -0.0331 0.00399 -0.03565 0.00121 -0.03102 C 0.00035 -0.0294 -0.00035 -0.02778 -0.00122 -0.02616 C -0.00156 -0.0243 -0.00191 -0.02222 -0.00226 -0.02014 C -0.0026 -0.01852 -0.0033 -0.0169 -0.00347 -0.01551 C -0.00538 -0.00231 -0.00365 -0.00555 -0.00695 0.00787 C -0.00747 0.00949 -0.00764 0.01111 -0.00816 0.0125 C -0.00885 0.01412 -0.00972 0.01551 -0.01042 0.01713 C -0.01094 0.01968 -0.01076 0.02246 -0.01163 0.025 C -0.01875 0.04375 -0.01597 0.0338 -0.02205 0.04352 C -0.02535 0.04861 -0.02934 0.05718 -0.03368 0.06204 C -0.03472 0.06343 -0.03594 0.06435 -0.03715 0.06528 C -0.03837 0.06597 -0.03958 0.06621 -0.04063 0.0669 C -0.05104 0.07593 -0.03455 0.06204 -0.05122 0.07292 C -0.05278 0.07408 -0.05417 0.07523 -0.0559 0.07616 C -0.05695 0.07685 -0.05816 0.07685 -0.05938 0.07755 C -0.06129 0.07894 -0.06302 0.08148 -0.0651 0.08241 C -0.06806 0.08357 -0.07135 0.08333 -0.07448 0.0838 C -0.07604 0.08449 -0.08108 0.08704 -0.08264 0.08704 C -0.08924 0.08704 -0.09566 0.08588 -0.10226 0.08542 C -0.10313 0.0838 -0.10486 0.08264 -0.10469 0.08079 C -0.10399 0.07593 -0.09879 0.07523 -0.09653 0.07454 C -0.09531 0.07361 -0.09427 0.07199 -0.09306 0.07153 C -0.08993 0.06991 -0.08368 0.06829 -0.08368 0.06852 C -0.08212 0.06736 -0.08073 0.06597 -0.07899 0.06528 C -0.07726 0.06435 -0.07517 0.06435 -0.07326 0.06366 C -0.07205 0.0632 -0.07101 0.06273 -0.06979 0.06204 C -0.06667 0.06273 -0.06354 0.06296 -0.06042 0.06366 C -0.05747 0.06435 -0.05504 0.06551 -0.05226 0.0669 C -0.04445 0.07732 -0.04844 0.07477 -0.04184 0.07755 C -0.04063 0.07917 -0.03976 0.08102 -0.03837 0.08241 C -0.03733 0.08333 -0.03594 0.08287 -0.0349 0.0838 C -0.02882 0.08982 -0.0309 0.09121 -0.02552 0.09468 C -0.02448 0.09537 -0.02326 0.0956 -0.02205 0.0963 C -0.01806 0.09861 -0.01754 0.09931 -0.01389 0.10255 C -0.00972 0.10185 -0.00538 0.10185 -0.00122 0.10093 C 0.00121 0.10046 0.00573 0.09792 0.00573 0.09815 C 0.0066 0.09676 0.00764 0.09607 0.00816 0.09468 C 0.01007 0.09051 0.00937 0.08704 0.00816 0.08241 C 0.00764 0.08009 0.00642 0.07824 0.00573 0.07616 C 0.00451 0.07199 0.00469 0.06921 0.00226 0.06528 C -0.00191 0.05833 -0.00451 0.05602 -0.00938 0.05139 C -0.01007 0.04977 -0.01059 0.04792 -0.01163 0.04653 C -0.01337 0.04468 -0.01545 0.04329 -0.01754 0.0419 C -0.02188 0.03889 -0.02083 0.04213 -0.02552 0.03727 C -0.02743 0.03565 -0.02847 0.03287 -0.03021 0.03102 C -0.03125 0.03009 -0.03264 0.03033 -0.03368 0.02963 C -0.04271 0.02361 -0.03195 0.02894 -0.04063 0.025 C -0.04861 0.01435 -0.0467 0.01968 -0.04879 0.01088 C -0.04809 0.00833 -0.04774 0.00556 -0.04653 0.00324 C -0.04323 -0.00347 -0.0408 -0.00324 -0.03611 -0.00764 C -0.03056 -0.01296 -0.0375 -0.00903 -0.03021 -0.01227 C -0.02795 -0.01435 -0.02604 -0.01921 -0.02326 -0.01852 C -0.02101 -0.01782 -0.01632 -0.0169 -0.01389 -0.01551 C -0.01267 -0.01458 -0.01163 -0.01342 -0.01042 -0.01227 C -0.00868 -0.00879 -0.00729 -0.00532 -0.00469 -0.00301 C -0.0026 -0.00116 -0.00087 -0.00046 8.33333E-7 -1.48148E-6 Z " pathEditMode="relative" rAng="0" ptsTypes="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C -0.00035 -0.00741 0.00017 -0.01481 -0.00087 -0.02199 C -0.00104 -0.02338 -0.00208 -0.01967 -0.00278 -0.01829 C -0.00365 -0.0169 -0.00469 -0.01597 -0.00573 -0.01481 C -0.01042 -0.00926 -0.01563 -0.00254 -0.0217 -1.48148E-6 C -0.02431 -0.00046 -0.02708 0.00046 -0.02934 -0.00116 C -0.03264 -0.0037 -0.03368 -0.00949 -0.03594 -0.01342 C -0.03767 -0.01991 -0.03681 -0.02338 -0.04167 -0.01713 C -0.04375 -0.00903 -0.04601 -0.00092 -0.0474 0.00741 C -0.04705 0.01181 -0.04774 0.01667 -0.04635 0.02083 C -0.04601 0.02222 -0.04427 0.01968 -0.04358 0.01829 C -0.04167 0.01412 -0.04236 0.00857 -0.04167 0.00371 C -0.0401 -0.00717 -0.03837 -0.0287 -0.03403 -0.0368 C -0.03333 -0.04259 -0.03438 -0.05046 -0.02847 -0.04768 C -0.025 -0.04097 -0.02344 -0.03379 -0.01892 -0.02824 C -0.01788 -0.02407 -0.01424 -0.01713 -0.01424 -0.0169 C -0.01233 -0.01759 -0.01024 -0.01736 -0.00851 -0.01829 C -0.00608 -0.01991 -0.00399 -0.02338 -0.00191 -0.02569 C 0.00434 -0.03241 0.01024 -0.04028 0.01615 -0.04768 C 0.01892 -0.05139 0.01996 -0.05579 0.02361 -0.05879 C 0.03056 -0.04977 0.03177 -0.0375 0.03403 -0.02569 C 0.03073 -0.01504 0.03385 -0.02106 0.02847 -0.02569 C 0.01788 -0.02338 0.01788 -0.0243 0.01233 -0.01481 C 0.01007 -0.00602 0.01337 -0.01736 0.00764 -0.00486 C 0.00608 -0.00139 0.00521 0.00255 0.00382 0.00602 C 0.00312 0.01389 0.00208 0.01968 0.00087 0.02685 C -0.00087 0.01736 -0.00538 -0.00301 -0.01233 -0.00602 C -0.02049 0.00093 -0.02448 0.01296 -0.02743 0.02454 C -0.02708 0.03033 -0.02778 0.03611 -0.02656 0.04167 C -0.02622 0.04283 -0.02431 0.04144 -0.02361 0.04051 C -0.0217 0.0375 -0.02049 0.0338 -0.01892 0.03056 C -0.01424 0.02107 -0.00955 0.01134 -0.00573 0.00116 C -0.00139 0.00301 -0.00087 0.00602 0.00191 0.00972 C 0.0033 0.01158 0.00521 0.01296 0.0066 0.01482 C 0.01354 0.02454 0.01858 0.03889 0.02934 0.04167 C 0.04722 0.04028 0.06354 0.03333 0.08142 0.03056 C 0.08837 0.03195 0.09531 0.03287 0.10226 0.03426 C 0.1033 0.03449 0.10451 0.03658 0.10503 0.03542 C 0.1059 0.03403 0.10486 0.03195 0.10417 0.03056 C 0.10087 0.02338 0.09549 0.01204 0.09097 0.00602 C 0.08924 -0.00278 0.08264 -0.01204 0.07674 -0.01713 C 0.0724 -0.0162 0.07031 -0.01389 0.06632 -0.01227 C 0.06076 -0.00162 0.05226 0.00787 0.04253 0.01111 C 0.03889 0.01065 0.0349 0.01111 0.03125 0.00972 C 0.02899 0.00903 0.02552 0.00486 0.02552 0.00509 C 0.02465 -0.00023 0.02274 -0.00347 0.0217 -0.00856 C 0.01719 0.00046 0.01736 -0.00116 0.00764 -0.00254 C 0.0066 -0.00324 0.00538 -0.0037 0.00469 -0.00486 C 0.00365 -0.00717 0.00278 -0.01227 0.00278 -0.01204 C 0.00191 -0.00625 0.00191 -0.00208 -0.00278 -1.48148E-6 C -0.00434 -0.00532 -0.00747 -0.01551 5.55556E-7 -0.01227 C 0.00451 -0.00347 0.00226 -0.00694 0.0066 -0.00116 C 0.00694 -1.48148E-6 0.0066 0.00208 0.00764 0.00255 C 0.01337 0.0044 0.01476 -0.00092 0.01615 -0.00602 C 0.01337 -0.01643 0.00816 -0.01134 5.55556E-7 -0.00972 C -0.00573 -0.00602 -0.01076 -0.00092 -0.01615 0.00371 C -0.01997 0.00718 -0.025 0.00787 -0.02934 0.00972 C -0.04254 0.0088 -0.04427 0.0132 -0.0474 0.00116 C -0.04601 -0.01366 -0.04688 -0.00949 -0.03698 -0.00602 C -0.0342 -0.00092 -0.03038 0.00324 -0.02552 0.00486 C -0.01372 0.00394 -0.00625 0.00278 0.00382 -0.0037 C 0.00417 -0.00486 0.00382 -0.00671 0.00469 -0.00741 C 0.00573 -0.00787 0.00833 -0.00532 0.00764 -0.00602 C 0.0066 -0.00694 0.00573 -0.00787 0.00469 -0.00856 C -0.00052 -0.00625 -0.00139 -0.00764 5.55556E-7 -1.48148E-6 Z " pathEditMode="relative" rAng="0" ptsTypes="AAAAAAAAAAAAAAAAAAAAAAAAAAAAAAAAAAAAAAAAAAAAAAAAAAAAAAAAAAAAAAAAA"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-0.00023 L -0.01493 -1.48148E-6 C -0.01424 -0.00486 -0.01372 -0.00972 -0.01267 -0.01412 C -0.01215 -0.01597 -0.01129 -0.01736 -0.01042 -0.01875 C -0.00451 -0.02754 -0.00521 -0.02662 0.00017 -0.03125 C 0.00208 -0.03079 0.00434 -0.03125 0.0059 -0.02963 C 0.01198 -0.02338 0.00937 -0.02199 0.0118 -0.01574 C 0.01233 -0.01412 0.01337 -0.01273 0.01406 -0.01111 C 0.01441 -0.0044 0.01424 0.00255 0.01528 0.00903 C 0.01545 0.01042 0.01649 0.01204 0.01753 0.01204 C 0.02187 0.0125 0.02604 0.01111 0.03038 0.01065 C 0.0316 0.01019 0.03281 0.00972 0.03385 0.00903 C 0.03628 0.00718 0.03854 0.00486 0.0408 0.00278 C 0.04531 -0.00116 0.04566 -0.00092 0.0408 0.00139 L 0.03733 0.00278 C 0.03611 0.00324 0.03507 0.00394 0.03385 0.0044 L 0.02917 0.00602 C 0.0276 0.00695 0.02621 0.00833 0.02448 0.00903 C 0.02309 0.00972 0.02118 0.00949 0.01996 0.01065 C 0.01875 0.01158 0.0184 0.01366 0.01753 0.01528 C 0.01788 0.01736 0.01788 0.01968 0.01875 0.02153 C 0.01962 0.02338 0.02101 0.02477 0.02222 0.02616 C 0.02517 0.0294 0.02569 0.02917 0.02917 0.03079 C 0.03038 0.03171 0.03142 0.0331 0.03264 0.0338 C 0.0349 0.03519 0.03767 0.03519 0.03976 0.03704 C 0.0408 0.03796 0.04201 0.03889 0.04323 0.04005 C 0.05208 0.05 0.04149 0.04005 0.05017 0.04769 C 0.05052 0.04931 0.05156 0.05093 0.05139 0.05255 C 0.05087 0.05695 0.0467 0.0625 0.04427 0.06482 C 0.04288 0.06621 0.04115 0.0669 0.03976 0.06783 C 0.03767 0.06945 0.03594 0.0713 0.03385 0.07269 C 0.03194 0.07384 0.02986 0.07454 0.02812 0.0757 C 0.02674 0.07662 0.02587 0.07824 0.02448 0.07871 C 0.0224 0.07986 0.01996 0.07986 0.01753 0.08033 C 0.00955 0.0838 0.01944 0.07963 0.00833 0.08333 C 0.00712 0.0838 0.0059 0.08449 0.00486 0.08496 C -0.00538 0.08889 0.00503 0.08426 -0.0033 0.0882 C -0.00955 0.0875 -0.0158 0.0875 -0.02205 0.08658 C -0.02431 0.08611 -0.02726 0.0838 -0.02899 0.08195 C -0.03021 0.08056 -0.03142 0.07894 -0.03247 0.07732 C -0.03351 0.07546 -0.03385 0.07292 -0.03472 0.07107 C -0.03576 0.06875 -0.03715 0.0669 -0.0382 0.06482 C -0.04045 0.05 -0.03785 0.06366 -0.04167 0.05093 C -0.04583 0.03704 -0.04184 0.04583 -0.04635 0.03704 C -0.05052 0.03796 -0.05313 0.03796 -0.05677 0.04005 C -0.05851 0.04097 -0.06007 0.0419 -0.06146 0.04306 C -0.0625 0.04398 -0.06285 0.04537 -0.06389 0.0463 C -0.06493 0.04699 -0.06615 0.04722 -0.06736 0.04769 C -0.06927 0.05046 -0.07049 0.05232 -0.07309 0.05394 C -0.07535 0.05533 -0.07778 0.05602 -0.08004 0.05718 L -0.08715 0.06019 C -0.0882 0.06065 -0.08941 0.06134 -0.09063 0.06181 L -0.09531 0.0632 C -0.09983 0.06273 -0.10486 0.06389 -0.1092 0.06181 C -0.11233 0.06019 -0.12101 0.04954 -0.12431 0.04468 C -0.12604 0.04213 -0.12743 0.03958 -0.12899 0.03704 C -0.13142 0.02894 -0.13142 0.02801 -0.13472 0.01991 C -0.13594 0.01713 -0.13715 0.01482 -0.1382 0.01204 C -0.14445 -0.00254 -0.13646 0.01551 -0.14288 -0.00185 C -0.14358 -0.00347 -0.14445 -0.00486 -0.14531 -0.00648 C -0.14566 -0.00903 -0.14601 -0.01157 -0.14635 -0.01412 C -0.1467 -0.01574 -0.14722 -0.01736 -0.14757 -0.01875 C -0.14844 -0.02292 -0.14931 -0.02708 -0.14983 -0.03125 C -0.15035 -0.03379 -0.15052 -0.03634 -0.15104 -0.03912 C -0.15139 -0.04051 -0.15104 -0.04329 -0.15226 -0.04375 C -0.16024 -0.0456 -0.16858 -0.04467 -0.17656 -0.04514 C -0.17899 -0.04629 -0.18125 -0.04768 -0.18368 -0.04838 C -0.18594 -0.04884 -0.18837 -0.0493 -0.19063 -0.04977 C -0.19219 -0.05023 -0.19375 -0.05092 -0.19531 -0.05139 C -0.19757 -0.05208 -0.19983 -0.05254 -0.20226 -0.05301 C -0.20486 -0.05254 -0.20781 -0.05254 -0.21042 -0.05139 C -0.21632 -0.04861 -0.21372 -0.04676 -0.21736 -0.04213 C -0.2184 -0.04074 -0.21962 -0.04004 -0.22083 -0.03912 C -0.22153 -0.03704 -0.22257 -0.03495 -0.22309 -0.03287 C -0.22413 -0.0287 -0.22448 -0.02454 -0.22552 -0.02037 L -0.22656 -0.01574 C -0.22656 -0.01435 -0.22622 -0.00139 -0.22431 0.00278 C -0.2224 0.00718 -0.2217 0.00533 -0.21858 0.00741 C -0.21042 0.01273 -0.21997 0.0088 -0.21042 0.01204 C -0.20417 0.02037 -0.2099 0.01435 -0.20104 0.01829 C -0.19948 0.01898 -0.19809 0.0206 -0.19635 0.02153 C -0.19462 0.02222 -0.19254 0.02246 -0.19063 0.02292 C -0.1875 0.02384 -0.18438 0.02523 -0.18125 0.02616 C -0.17396 0.02801 -0.17743 0.02708 -0.17083 0.02917 C -0.16615 0.02871 -0.16146 0.02871 -0.15695 0.02755 C -0.15417 0.02708 -0.14983 0.02408 -0.14757 0.02153 C -0.14635 0.02014 -0.14531 0.01829 -0.1441 0.0169 C -0.14306 0.01551 -0.14167 0.01482 -0.14063 0.01366 C -0.13385 0.00023 -0.13715 0.00625 -0.12778 -0.00949 C -0.1276 -0.00995 -0.12014 -0.02199 -0.11962 -0.02361 C -0.11892 -0.02546 -0.11823 -0.02778 -0.11736 -0.02963 C -0.11597 -0.03287 -0.11354 -0.03542 -0.11267 -0.03912 C -0.11233 -0.04051 -0.11198 -0.04213 -0.11146 -0.04375 C -0.11094 -0.04537 -0.11007 -0.04676 -0.1092 -0.04838 C -0.10799 -0.05046 -0.10695 -0.05254 -0.10573 -0.0544 C -0.10313 -0.05856 -0.10087 -0.06065 -0.09757 -0.06389 C -0.09531 -0.06597 -0.09288 -0.06782 -0.09063 -0.06991 C -0.08941 -0.07106 -0.08854 -0.07268 -0.08715 -0.07315 L -0.08004 -0.07454 C -0.07552 -0.07407 -0.07083 -0.07384 -0.06615 -0.07315 C -0.06163 -0.07222 -0.06354 -0.07153 -0.06042 -0.06852 C -0.04983 -0.05787 -0.05642 -0.06736 -0.04879 -0.0544 C -0.04601 -0.03958 -0.04965 -0.0581 -0.04514 -0.04051 C -0.04201 -0.02801 -0.04653 -0.04074 -0.04167 -0.02824 C -0.04219 -0.01528 -0.04219 -0.00231 -0.04288 0.01065 C -0.04306 0.01227 -0.04375 0.01366 -0.0441 0.01528 C -0.04462 0.01783 -0.04445 0.0206 -0.04514 0.02292 C -0.04566 0.02477 -0.0467 0.02616 -0.04757 0.02755 C -0.05017 0.0382 -0.04653 0.02546 -0.05226 0.03843 C -0.05278 0.03982 -0.05295 0.04167 -0.0533 0.04306 C -0.05104 0.04514 -0.04913 0.04861 -0.04635 0.04931 C -0.0309 0.05347 -0.03872 0.05185 -0.02309 0.05394 C -0.02205 0.0544 -0.02083 0.05556 -0.01962 0.05556 C -0.00955 0.05556 0.00052 0.05486 0.01059 0.05394 C 0.0125 0.05371 0.01441 0.05301 0.01649 0.05255 C 0.01875 0.05185 0.02101 0.05139 0.02344 0.05093 C 0.02448 0.05046 0.02569 0.04977 0.02691 0.04931 C 0.02847 0.04884 0.03003 0.04884 0.0316 0.04769 C 0.0342 0.04607 0.0408 0.03773 0.04201 0.03542 C 0.04271 0.0338 0.0434 0.03195 0.04427 0.03079 C 0.04566 0.02894 0.04757 0.02778 0.04896 0.02616 C 0.04983 0.02523 0.05052 0.02384 0.05139 0.02292 C 0.05521 0.01875 0.05486 0.02107 0.05833 0.01528 C 0.06007 0.01227 0.06146 0.00903 0.06302 0.00602 C 0.06371 0.0044 0.06424 0.00255 0.06528 0.00139 L 0.06753 -0.00185 C 0.0691 -0.01018 0.07066 -0.01528 0.06753 -0.025 C 0.06632 -0.02917 0.06302 -0.03125 0.06059 -0.03426 L 0.05712 -0.03912 C 0.05642 -0.04004 0.0559 -0.04167 0.05486 -0.04213 C 0.04201 -0.04768 0.06128 -0.03866 0.04774 -0.04676 C 0.04566 -0.04815 0.0408 -0.04977 0.0408 -0.04954 C 0.03854 -0.0493 0.03385 -0.04838 0.0316 -0.04676 C 0.02674 -0.04352 0.02934 -0.04444 0.02569 -0.04051 C 0.02465 -0.03935 0.02344 -0.03842 0.02222 -0.0375 C 0.01562 -0.02407 0.02361 -0.04097 0.01875 -0.02824 C 0.01805 -0.02639 0.01701 -0.02523 0.01649 -0.02361 C 0.01163 -0.01065 0.01962 -0.02754 0.01285 -0.01412 C 0.0125 -0.01273 0.01233 -0.01111 0.0118 -0.00949 C 0.01111 -0.00787 0.01042 -0.00625 0.00937 -0.00486 C 0.00608 0.00023 0.00573 0.00162 0.00121 0.00278 C -0.00104 0.00347 -0.00347 0.00371 -0.00573 0.0044 C -0.01597 0.00787 -0.00938 0.00741 -0.01493 0.00741 L 0.00486 -0.00185 " pathEditMode="relative" rAng="0" ptsTypes="AAAAAAAAAAAAAAAAAAAAAAAAAAAAAAAAAAAAAAAAAAAAAAAAAAAAAAAAAAAAAAAAAAAAAAAAAAAAAAAAAAAAAAAAAAAAAAAAAAAA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6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8.33333E-7 0.00023 C -0.00521 -0.00139 -0.01076 -0.00185 -0.0151 -0.00625 C -0.02188 -0.0125 -0.0158 -0.00879 -0.02101 -0.01551 C -0.0224 -0.01736 -0.02413 -0.01852 -0.02552 -0.02014 C -0.02795 -0.02662 -0.02882 -0.02801 -0.03021 -0.03565 C -0.03056 -0.03773 -0.03073 -0.04004 -0.03142 -0.0419 C -0.03264 -0.04514 -0.03333 -0.05 -0.03611 -0.05116 L -0.03958 -0.05278 C -0.04028 -0.0537 -0.04167 -0.0544 -0.04184 -0.05579 C -0.04219 -0.05741 -0.04132 -0.05903 -0.0408 -0.06042 C -0.0401 -0.06204 -0.03941 -0.06389 -0.03837 -0.06504 C -0.03611 -0.06805 -0.0342 -0.06852 -0.03142 -0.06967 C -0.03056 -0.06967 -0.02361 -0.06805 -0.02205 -0.06667 C -0.01337 -0.05903 -0.02344 -0.06412 -0.0151 -0.06042 L -0.01042 -0.05116 C -0.00972 -0.04954 -0.0092 -0.04792 -0.00816 -0.04653 L -0.00469 -0.0419 C -0.00504 -0.03565 -0.00521 -0.0294 -0.0059 -0.02315 C -0.0059 -0.02153 -0.00625 -0.01991 -0.00695 -0.01852 C -0.00799 -0.01667 -0.00938 -0.01574 -0.01042 -0.01389 C -0.01146 -0.0125 -0.01163 -0.01042 -0.01285 -0.00926 C -0.01372 -0.00833 -0.01528 -0.00856 -0.01632 -0.00764 C -0.01754 -0.00694 -0.01858 -0.00555 -0.01979 -0.00463 C -0.02049 -0.00301 -0.02101 -0.00116 -0.02205 -1.48148E-6 C -0.02309 0.00093 -0.02448 0.00093 -0.02552 0.00162 C -0.02726 0.00255 -0.02865 0.00371 -0.03021 0.00463 C -0.03247 0.00579 -0.03507 0.00625 -0.03715 0.00787 C -0.03872 0.0088 -0.0401 0.01065 -0.04184 0.01088 C -0.05278 0.01227 -0.06354 0.01181 -0.07448 0.0125 C -0.07517 0.01343 -0.07587 0.01458 -0.07674 0.01551 C -0.07778 0.01667 -0.07951 0.01713 -0.08021 0.01875 C -0.08108 0.02037 -0.08073 0.02292 -0.08142 0.02477 C -0.08195 0.02662 -0.08299 0.02778 -0.08368 0.0294 C -0.08455 0.03148 -0.08524 0.03357 -0.08611 0.03565 C -0.08646 0.0382 -0.08715 0.04074 -0.08715 0.04352 C -0.08715 0.05116 -0.08715 0.05718 -0.08264 0.06204 C -0.0816 0.0632 -0.08021 0.0632 -0.07917 0.06366 C -0.07795 0.06458 -0.07708 0.06667 -0.0757 0.06667 C -0.06997 0.06713 -0.05469 0.06458 -0.04774 0.06366 C -0.04722 0.06204 -0.04601 0.06042 -0.04653 0.05903 C -0.04705 0.05718 -0.04896 0.05718 -0.05 0.05579 C -0.05122 0.0544 -0.05243 0.05278 -0.05347 0.05116 C -0.05382 0.04977 -0.05417 0.04792 -0.05469 0.04653 C -0.05538 0.04491 -0.05642 0.04352 -0.05695 0.0419 C -0.05764 0.04005 -0.05764 0.03773 -0.05816 0.03565 C -0.05851 0.03403 -0.05885 0.03264 -0.05938 0.03102 C -0.05816 0.03009 -0.05729 0.02801 -0.0559 0.02801 C -0.05365 0.02778 -0.03698 0.02755 -0.03021 0.03102 C -0.02865 0.03195 -0.02726 0.03333 -0.02552 0.03426 C -0.02448 0.03472 -0.02326 0.03519 -0.02205 0.03565 C -0.0217 0.03727 -0.0217 0.03912 -0.02101 0.04028 C -0.02014 0.0419 -0.01858 0.04236 -0.01754 0.04352 C -0.01163 0.05 -0.01667 0.04699 -0.01042 0.04977 C -0.01007 0.05116 -0.01007 0.05301 -0.00938 0.0544 C -0.00677 0.05857 -0.00538 0.05671 -0.00226 0.05903 C 0.00017 0.06088 0.00469 0.06528 0.00469 0.06551 C 0.01076 0.06458 0.01701 0.06435 0.02326 0.06366 C 0.02517 0.06343 0.02726 0.06296 0.02899 0.06204 C 0.0316 0.06088 0.0342 0.05671 0.03611 0.0544 C 0.03646 0.05278 0.03663 0.05116 0.03715 0.04977 C 0.03785 0.04792 0.03941 0.04676 0.03958 0.04491 C 0.03993 0.03704 0.03837 0.02801 0.03715 0.02014 C 0.03767 0.0125 0.03698 0.0044 0.03837 -0.00301 C 0.03871 -0.00486 0.04062 -0.00532 0.04184 -0.00625 C 0.04358 -0.00741 0.04844 -0.00879 0.05 -0.00926 C 0.05347 -0.00879 0.05694 -0.00856 0.06042 -0.00764 C 0.06163 -0.00741 0.06319 -0.00741 0.06389 -0.00625 C 0.06545 -0.00347 0.06545 -1.48148E-6 0.06632 0.00301 L 0.06753 0.00787 C 0.06701 0.02014 0.06701 0.03264 0.06632 0.04491 C 0.06615 0.04653 0.0658 0.04815 0.0651 0.04977 C 0.06406 0.05208 0.06094 0.0544 0.05937 0.05579 C 0.05625 0.05533 0.05295 0.05533 0.05 0.0544 C 0.04861 0.05394 0.0467 0.05301 0.04653 0.05116 C 0.04583 0.04722 0.04722 0.04283 0.04774 0.03889 C 0.04861 0.03171 0.04913 0.03148 0.05226 0.02477 C 0.05451 0.02014 0.05694 0.01551 0.05937 0.01088 L 0.06389 0.00162 L 0.06632 -0.00764 C 0.06597 -0.01296 0.06632 -0.01829 0.0651 -0.02315 C 0.06424 -0.02731 0.05972 -0.03403 0.05694 -0.03727 C 0.05555 -0.03889 0.05382 -0.04028 0.05226 -0.0419 C 0.04878 -0.04143 0.04514 -0.0419 0.04184 -0.04028 C 0.04028 -0.03958 0.03941 -0.0375 0.03837 -0.03565 C 0.03663 -0.03241 0.03576 -0.0287 0.0349 -0.02477 C 0.03455 -0.02129 0.0342 -0.01759 0.03368 -0.01389 C 0.03351 -0.01227 0.03281 -0.01088 0.03264 -0.00926 C 0.03212 -0.00717 0.03177 -0.00509 0.03142 -0.00301 C 0.03108 0.00116 0.03055 0.00509 0.03021 0.00926 C 0.02882 0.02801 0.02951 0.03333 0.02674 0.04653 C 0.02639 0.04815 0.02587 0.04954 0.02552 0.05116 C 0.02517 0.05324 0.02483 0.05533 0.02448 0.05741 C 0.02413 0.05903 0.02361 0.06042 0.02326 0.06204 C 0.02274 0.06412 0.02274 0.06644 0.02205 0.06829 C 0.02049 0.07269 0.01788 0.07639 0.01632 0.08079 C 0.01545 0.08287 0.0151 0.08519 0.01389 0.08681 C 0.01198 0.08958 0.00729 0.09074 0.00469 0.09167 C 0.00035 0.09097 -0.00399 0.09121 -0.00816 0.09005 C -0.00955 0.08958 -0.01146 0.08866 -0.01163 0.08681 C -0.01233 0.07708 -0.01111 0.06713 -0.01042 0.05741 C -0.01042 0.05533 -0.01007 0.05301 -0.00938 0.05116 C -0.00799 0.04792 -0.00695 0.04398 -0.00469 0.0419 L -0.00122 0.03889 C -0.00035 0.03727 0.00017 0.03542 0.00121 0.03426 C 0.0033 0.03171 0.00816 0.02801 0.00816 0.02824 C 0.01476 0.01458 0.00677 0.03148 0.01163 0.01875 C 0.01233 0.0169 0.01337 0.01574 0.01389 0.01389 C 0.01493 0.01088 0.01545 0.00787 0.01632 0.00463 L 0.01736 -1.48148E-6 C 0.01701 -0.00463 0.01805 -0.00995 0.01632 -0.01389 C 0.01545 -0.01574 0.01302 -0.01366 0.01163 -0.0125 C 0.01042 -0.01134 0.01024 -0.00903 0.00937 -0.00764 C 0.00833 -0.00648 0.00694 -0.00555 0.00573 -0.00463 C 0.00503 -0.00301 0.00451 -0.00139 0.00347 -1.48148E-6 C 0.00243 0.00139 0.00052 -1.48148E-6 8.33333E-7 -1.48148E-6 Z " pathEditMode="relative" rAng="0" ptsTypes="AAAAAAAAAAAAAAAAAAAAAAAAAAAAAAAAAAAAAAAAAAAAAAAAAAAAAAAAAAAAAAAAAAAAAAAAAAAAAAAAAAAAAAAAAAAAAAAAAAAAAAAAAAAAAAAAAAAA">
                                      <p:cBhvr>
                                        <p:cTn id="1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0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31" grpId="0" animBg="1"/>
      <p:bldP spid="31" grpId="1" animBg="1"/>
      <p:bldP spid="37" grpId="0"/>
      <p:bldP spid="39" grpId="0"/>
      <p:bldP spid="43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&amp; Outlook</a:t>
            </a:r>
            <a:endParaRPr lang="en-US" sz="2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609600"/>
            <a:ext cx="7415419" cy="1429382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>
              <a:spcBef>
                <a:spcPts val="269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Molecules are closer to becoming part of the quantum toolkit</a:t>
            </a:r>
            <a:endParaRPr lang="en-US" sz="2000" dirty="0" smtClean="0"/>
          </a:p>
          <a:p>
            <a:pPr marL="342900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Simple &amp; efficient </a:t>
            </a:r>
            <a:r>
              <a:rPr lang="en-US" sz="2000" dirty="0" smtClean="0">
                <a:solidFill>
                  <a:schemeClr val="bg1"/>
                </a:solidFill>
              </a:rPr>
              <a:t>rotational cooling: 10 </a:t>
            </a:r>
            <a:r>
              <a:rPr lang="en-US" sz="20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2000" dirty="0" err="1" smtClean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 / 100 </a:t>
            </a:r>
            <a:r>
              <a:rPr lang="en-US" sz="2000" dirty="0" err="1" smtClean="0">
                <a:solidFill>
                  <a:schemeClr val="bg1"/>
                </a:solidFill>
              </a:rPr>
              <a:t>ms</a:t>
            </a:r>
            <a:r>
              <a:rPr lang="en-US" sz="2000" dirty="0" smtClean="0">
                <a:solidFill>
                  <a:schemeClr val="bg1"/>
                </a:solidFill>
              </a:rPr>
              <a:t> from 300 K</a:t>
            </a:r>
          </a:p>
          <a:p>
            <a:pPr marL="342900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(Alternate optical cooling technique: ~10 s from 300 K)</a:t>
            </a:r>
          </a:p>
          <a:p>
            <a:pPr marL="342900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L</a:t>
            </a:r>
            <a:r>
              <a:rPr lang="en-US" sz="2000" i="1" dirty="0" smtClean="0">
                <a:solidFill>
                  <a:schemeClr val="bg1"/>
                </a:solidFill>
              </a:rPr>
              <a:t>ots can be done with a few molecular species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3282" y="2062464"/>
                <a:ext cx="4589718" cy="2477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269"/>
                  </a:spcBef>
                </a:pPr>
                <a:r>
                  <a:rPr lang="en-US" sz="2000" b="1" dirty="0" smtClean="0">
                    <a:solidFill>
                      <a:srgbClr val="C00000"/>
                    </a:solidFill>
                  </a:rPr>
                  <a:t>Next Technical Goals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</a:rPr>
                  <a:t>C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ooling efficiency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100%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Full cooling in 10 </a:t>
                </a:r>
                <a:r>
                  <a:rPr lang="en-US" sz="2000" dirty="0" err="1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s</a:t>
                </a:r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Fluorescence state readout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Coherent </a:t>
                </a:r>
                <a:r>
                  <a:rPr lang="en-US" sz="2000" dirty="0">
                    <a:solidFill>
                      <a:schemeClr val="bg1"/>
                    </a:solidFill>
                  </a:rPr>
                  <a:t>manipulation &amp;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entanglement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Single-molecule spectroscopy</a:t>
                </a:r>
              </a:p>
              <a:p>
                <a:pPr marL="342900" indent="-342900">
                  <a:spcBef>
                    <a:spcPts val="269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New species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2" y="2062464"/>
                <a:ext cx="4589718" cy="2477601"/>
              </a:xfrm>
              <a:prstGeom prst="rect">
                <a:avLst/>
              </a:prstGeom>
              <a:blipFill rotWithShape="0">
                <a:blip r:embed="rId3"/>
                <a:stretch>
                  <a:fillRect l="-1461" t="-1229" r="-664" b="-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891054" y="2057400"/>
            <a:ext cx="4100803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>
              <a:spcBef>
                <a:spcPts val="269"/>
              </a:spcBef>
            </a:pPr>
            <a:r>
              <a:rPr lang="en-US" sz="2000" b="1" dirty="0" err="1" smtClean="0">
                <a:solidFill>
                  <a:srgbClr val="C00000"/>
                </a:solidFill>
              </a:rPr>
              <a:t>AlH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</a:rPr>
              <a:t> Applications</a:t>
            </a:r>
          </a:p>
          <a:p>
            <a:pPr marL="342900" lvl="1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Precision </a:t>
            </a:r>
            <a:r>
              <a:rPr lang="en-US" sz="2000" dirty="0"/>
              <a:t>searches for new </a:t>
            </a:r>
            <a:r>
              <a:rPr lang="en-US" sz="2000" dirty="0" smtClean="0"/>
              <a:t>physics</a:t>
            </a:r>
          </a:p>
          <a:p>
            <a:pPr marL="342900" lvl="1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Quantum </a:t>
            </a:r>
            <a:r>
              <a:rPr lang="en-US" sz="2000" dirty="0"/>
              <a:t>information </a:t>
            </a:r>
            <a:r>
              <a:rPr lang="en-US" sz="2000" dirty="0" smtClean="0"/>
              <a:t>processing</a:t>
            </a:r>
          </a:p>
          <a:p>
            <a:pPr marL="342900" lvl="1" indent="-342900">
              <a:spcBef>
                <a:spcPts val="269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Ultracold state-to-state chemistry</a:t>
            </a:r>
            <a:endParaRPr lang="en-US" sz="2000" dirty="0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/>
          <a:srcRect l="4396" t="72796" r="5482" b="1600"/>
          <a:stretch>
            <a:fillRect/>
          </a:stretch>
        </p:blipFill>
        <p:spPr bwMode="auto">
          <a:xfrm>
            <a:off x="930347" y="5138381"/>
            <a:ext cx="2422453" cy="128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7" name="Straight Arrow Connector 46"/>
          <p:cNvCxnSpPr/>
          <p:nvPr/>
        </p:nvCxnSpPr>
        <p:spPr bwMode="auto">
          <a:xfrm flipH="1">
            <a:off x="2476194" y="4953000"/>
            <a:ext cx="694121" cy="67052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4288918" y="3810000"/>
            <a:ext cx="493128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laser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lā</a:t>
            </a:r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zər</a:t>
            </a:r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noun</a:t>
            </a:r>
          </a:p>
          <a:p>
            <a:endParaRPr lang="en-US" sz="800" dirty="0" smtClean="0"/>
          </a:p>
          <a:p>
            <a:r>
              <a:rPr lang="en-US" sz="1600" dirty="0" smtClean="0"/>
              <a:t>1.  a </a:t>
            </a:r>
            <a:r>
              <a:rPr lang="en-US" sz="1600" dirty="0">
                <a:solidFill>
                  <a:schemeClr val="bg1"/>
                </a:solidFill>
              </a:rPr>
              <a:t>device that generates an intense beam of coherent monochromatic light </a:t>
            </a:r>
            <a:r>
              <a:rPr lang="en-US" sz="1600" dirty="0" smtClean="0">
                <a:solidFill>
                  <a:schemeClr val="bg1"/>
                </a:solidFill>
              </a:rPr>
              <a:t>by </a:t>
            </a:r>
            <a:r>
              <a:rPr lang="en-US" sz="1600" dirty="0">
                <a:solidFill>
                  <a:schemeClr val="bg1"/>
                </a:solidFill>
              </a:rPr>
              <a:t>stimulated </a:t>
            </a:r>
            <a:r>
              <a:rPr lang="en-US" sz="1600" dirty="0" smtClean="0">
                <a:solidFill>
                  <a:schemeClr val="bg1"/>
                </a:solidFill>
              </a:rPr>
              <a:t>emission. Lasers are used in drilling and cutting, alignment and guidance, surgery, reading bar codes, in playing and recording compact discs, 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8918" y="6203216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</a:rPr>
              <a:t>2.  a tool in search of an application</a:t>
            </a:r>
          </a:p>
          <a:p>
            <a:pPr lvl="0"/>
            <a:r>
              <a:rPr lang="en-US" dirty="0">
                <a:solidFill>
                  <a:srgbClr val="5540D4">
                    <a:lumMod val="50000"/>
                  </a:srgbClr>
                </a:solidFill>
              </a:rPr>
              <a:t>- common wisdom, ca. </a:t>
            </a:r>
            <a:r>
              <a:rPr lang="en-US" dirty="0" smtClean="0">
                <a:solidFill>
                  <a:srgbClr val="5540D4">
                    <a:lumMod val="50000"/>
                  </a:srgbClr>
                </a:solidFill>
              </a:rPr>
              <a:t>1960</a:t>
            </a:r>
            <a:endParaRPr lang="en-US" dirty="0">
              <a:solidFill>
                <a:srgbClr val="5540D4">
                  <a:lumMod val="5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8919" y="3886200"/>
            <a:ext cx="4778882" cy="2932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Arthur Leonard Schawlo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28704"/>
            <a:ext cx="586224" cy="82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nobelprize.org/nobel_prizes/physics/laureates/1964/town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65" y="4014474"/>
            <a:ext cx="601840" cy="8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Decades of AMO </a:t>
            </a:r>
            <a:r>
              <a:rPr lang="en-US" dirty="0" err="1" smtClean="0"/>
              <a:t>Nobels</a:t>
            </a:r>
            <a:endParaRPr lang="en-US" dirty="0"/>
          </a:p>
        </p:txBody>
      </p:sp>
      <p:pic>
        <p:nvPicPr>
          <p:cNvPr id="611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9" y="867207"/>
            <a:ext cx="3437061" cy="164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747032" y="3612807"/>
            <a:ext cx="2263733" cy="1568793"/>
            <a:chOff x="1186667" y="5157733"/>
            <a:chExt cx="3409950" cy="2434744"/>
          </a:xfrm>
        </p:grpSpPr>
        <p:pic>
          <p:nvPicPr>
            <p:cNvPr id="61133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35"/>
            <a:stretch/>
          </p:blipFill>
          <p:spPr bwMode="auto">
            <a:xfrm>
              <a:off x="1186667" y="5157733"/>
              <a:ext cx="3409950" cy="2434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1332" name="Picture 4" descr="C:\Users\Brian Odom\Desktop\Untitled-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292" y="5157733"/>
              <a:ext cx="3314081" cy="218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94132" y="3207818"/>
            <a:ext cx="2969533" cy="3598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2058" tIns="41029" rIns="82058" bIns="41029" rtlCol="0">
            <a:spAutoFit/>
          </a:bodyPr>
          <a:lstStyle/>
          <a:p>
            <a:r>
              <a:rPr lang="en-US" dirty="0"/>
              <a:t>2012: Quantum manipulation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817" y="554542"/>
            <a:ext cx="3326905" cy="3598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1989: Atomic clocks and ion traps</a:t>
            </a:r>
          </a:p>
        </p:txBody>
      </p:sp>
      <p:pic>
        <p:nvPicPr>
          <p:cNvPr id="6113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3" y="5124729"/>
            <a:ext cx="3420893" cy="165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7351" y="4785097"/>
            <a:ext cx="3217836" cy="3598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2001: Bose-Einstein condensates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0063" y="1899860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8568" y="1899860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24315" y="1899860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62689" y="1176027"/>
            <a:ext cx="3432418" cy="1643373"/>
            <a:chOff x="707552" y="4565121"/>
            <a:chExt cx="4624168" cy="2343286"/>
          </a:xfrm>
        </p:grpSpPr>
        <p:pic>
          <p:nvPicPr>
            <p:cNvPr id="611334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84"/>
            <a:stretch/>
          </p:blipFill>
          <p:spPr bwMode="auto">
            <a:xfrm>
              <a:off x="707552" y="4565121"/>
              <a:ext cx="4620578" cy="2079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18"/>
            <a:stretch/>
          </p:blipFill>
          <p:spPr bwMode="auto">
            <a:xfrm>
              <a:off x="711142" y="6642919"/>
              <a:ext cx="4620578" cy="26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443710" y="5643065"/>
            <a:ext cx="4497033" cy="52913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900" dirty="0">
                <a:solidFill>
                  <a:srgbClr val="C00000"/>
                </a:solidFill>
              </a:rPr>
              <a:t>…notice something missing?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3" y="2917942"/>
            <a:ext cx="3359712" cy="180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80907" y="2590800"/>
            <a:ext cx="3230725" cy="3598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dirty="0" smtClean="0"/>
              <a:t>1997: Atom cooling and trapping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650063" y="3967409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98568" y="3967409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24315" y="3967409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64240" y="6171643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2745" y="6171643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38492" y="6171643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69396" y="2202846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17901" y="2202846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43648" y="2202846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89219" y="4569542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83985" y="4569542"/>
            <a:ext cx="388537" cy="452191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3813" y="859342"/>
            <a:ext cx="4250170" cy="3598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82058" tIns="41029" rIns="82058" bIns="41029" rtlCol="0">
            <a:spAutoFit/>
          </a:bodyPr>
          <a:lstStyle/>
          <a:p>
            <a:r>
              <a:rPr lang="en-US" dirty="0"/>
              <a:t>2005: Quantum optics and frequency combs</a:t>
            </a:r>
          </a:p>
        </p:txBody>
      </p:sp>
    </p:spTree>
    <p:extLst>
      <p:ext uri="{BB962C8B-B14F-4D97-AF65-F5344CB8AC3E}">
        <p14:creationId xmlns:p14="http://schemas.microsoft.com/office/powerpoint/2010/main" val="45270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Trapped Molecules: Are We Almost There?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377" y="883384"/>
            <a:ext cx="76726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/>
            <a:r>
              <a:rPr lang="en-US" sz="2000" i="1" dirty="0" smtClean="0">
                <a:solidFill>
                  <a:srgbClr val="C00000"/>
                </a:solidFill>
              </a:rPr>
              <a:t>The road has been long</a:t>
            </a:r>
            <a:endParaRPr lang="en-US" sz="2000" i="1" dirty="0">
              <a:solidFill>
                <a:srgbClr val="C00000"/>
              </a:solidFill>
            </a:endParaRPr>
          </a:p>
          <a:p>
            <a:pPr marL="102870"/>
            <a:r>
              <a:rPr lang="en-US" sz="2000" dirty="0" smtClean="0">
                <a:solidFill>
                  <a:schemeClr val="bg1"/>
                </a:solidFill>
              </a:rPr>
              <a:t>The molecular EDM story: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1966: </a:t>
            </a:r>
            <a:r>
              <a:rPr lang="en-US" sz="2000" dirty="0" err="1" smtClean="0">
                <a:solidFill>
                  <a:schemeClr val="bg1"/>
                </a:solidFill>
              </a:rPr>
              <a:t>Sandars</a:t>
            </a:r>
            <a:r>
              <a:rPr lang="en-US" sz="2000" dirty="0" smtClean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proposes molecules for EDM search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1995: </a:t>
            </a:r>
            <a:r>
              <a:rPr lang="en-US" sz="2000" dirty="0" smtClean="0">
                <a:solidFill>
                  <a:schemeClr val="bg1"/>
                </a:solidFill>
              </a:rPr>
              <a:t>Hinds begins </a:t>
            </a:r>
            <a:r>
              <a:rPr lang="en-US" sz="2000" dirty="0" err="1" smtClean="0">
                <a:solidFill>
                  <a:schemeClr val="bg1"/>
                </a:solidFill>
              </a:rPr>
              <a:t>YbF</a:t>
            </a:r>
            <a:r>
              <a:rPr lang="en-US" sz="2000" dirty="0" smtClean="0">
                <a:solidFill>
                  <a:schemeClr val="bg1"/>
                </a:solidFill>
              </a:rPr>
              <a:t> work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2011: </a:t>
            </a:r>
            <a:r>
              <a:rPr lang="en-US" sz="2000" dirty="0" smtClean="0">
                <a:solidFill>
                  <a:schemeClr val="bg1"/>
                </a:solidFill>
              </a:rPr>
              <a:t>Hinds / Imperial College group: x2 improvement in </a:t>
            </a:r>
            <a:r>
              <a:rPr lang="en-US" sz="2000" dirty="0" err="1" smtClean="0">
                <a:solidFill>
                  <a:schemeClr val="bg1"/>
                </a:solidFill>
              </a:rPr>
              <a:t>eEDM</a:t>
            </a:r>
            <a:r>
              <a:rPr lang="en-US" sz="2000" dirty="0" smtClean="0">
                <a:solidFill>
                  <a:schemeClr val="bg1"/>
                </a:solidFill>
              </a:rPr>
              <a:t> limit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377" y="2819400"/>
            <a:ext cx="838242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2870"/>
            <a:r>
              <a:rPr lang="en-US" sz="2000" i="1" dirty="0" smtClean="0">
                <a:solidFill>
                  <a:srgbClr val="C00000"/>
                </a:solidFill>
              </a:rPr>
              <a:t>…but we might be getting there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279D"/>
                </a:solidFill>
              </a:rPr>
              <a:t>2014: </a:t>
            </a:r>
            <a:r>
              <a:rPr lang="en-US" sz="2000" dirty="0" err="1">
                <a:solidFill>
                  <a:schemeClr val="bg1"/>
                </a:solidFill>
              </a:rPr>
              <a:t>DeMille</a:t>
            </a:r>
            <a:r>
              <a:rPr lang="en-US" sz="2000" dirty="0">
                <a:solidFill>
                  <a:schemeClr val="bg1"/>
                </a:solidFill>
              </a:rPr>
              <a:t>, Doyle, </a:t>
            </a:r>
            <a:r>
              <a:rPr lang="en-US" sz="2000" dirty="0" err="1">
                <a:solidFill>
                  <a:schemeClr val="bg1"/>
                </a:solidFill>
              </a:rPr>
              <a:t>Gabrielse</a:t>
            </a:r>
            <a:r>
              <a:rPr lang="en-US" sz="2000" dirty="0">
                <a:solidFill>
                  <a:schemeClr val="bg1"/>
                </a:solidFill>
              </a:rPr>
              <a:t> (ACME): x10 improvement in </a:t>
            </a:r>
            <a:r>
              <a:rPr lang="en-US" sz="2000" dirty="0" err="1">
                <a:solidFill>
                  <a:schemeClr val="bg1"/>
                </a:solidFill>
              </a:rPr>
              <a:t>eEDM</a:t>
            </a:r>
            <a:r>
              <a:rPr lang="en-US" sz="2000" dirty="0">
                <a:solidFill>
                  <a:schemeClr val="bg1"/>
                </a:solidFill>
              </a:rPr>
              <a:t> limit </a:t>
            </a:r>
            <a:endParaRPr lang="en-US" sz="2000" dirty="0" smtClean="0">
              <a:solidFill>
                <a:srgbClr val="2D279D"/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2008: </a:t>
            </a:r>
            <a:r>
              <a:rPr lang="en-US" sz="2000" dirty="0" err="1" smtClean="0">
                <a:solidFill>
                  <a:schemeClr val="bg1"/>
                </a:solidFill>
              </a:rPr>
              <a:t>Orsay</a:t>
            </a:r>
            <a:r>
              <a:rPr lang="en-US" sz="2000" dirty="0" smtClean="0">
                <a:solidFill>
                  <a:schemeClr val="bg1"/>
                </a:solidFill>
              </a:rPr>
              <a:t>, broadband vibrational cooling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2010: </a:t>
            </a:r>
            <a:r>
              <a:rPr lang="en-US" sz="2000" dirty="0" err="1" smtClean="0">
                <a:solidFill>
                  <a:schemeClr val="bg1"/>
                </a:solidFill>
              </a:rPr>
              <a:t>DeMille</a:t>
            </a:r>
            <a:r>
              <a:rPr lang="en-US" sz="2000" dirty="0" smtClean="0">
                <a:solidFill>
                  <a:schemeClr val="bg1"/>
                </a:solidFill>
              </a:rPr>
              <a:t>, laser cooling of molecular translations</a:t>
            </a:r>
            <a:endParaRPr lang="en-US" sz="2000" dirty="0" smtClean="0">
              <a:solidFill>
                <a:srgbClr val="2D279D"/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2010: </a:t>
            </a:r>
            <a:r>
              <a:rPr lang="en-US" sz="2000" dirty="0" err="1" smtClean="0">
                <a:solidFill>
                  <a:schemeClr val="bg1"/>
                </a:solidFill>
              </a:rPr>
              <a:t>Jin</a:t>
            </a:r>
            <a:r>
              <a:rPr lang="en-US" sz="2000" dirty="0" smtClean="0">
                <a:solidFill>
                  <a:schemeClr val="bg1"/>
                </a:solidFill>
              </a:rPr>
              <a:t>/Ye &amp; </a:t>
            </a:r>
            <a:r>
              <a:rPr lang="en-US" sz="2000" dirty="0" err="1" smtClean="0">
                <a:solidFill>
                  <a:schemeClr val="bg1"/>
                </a:solidFill>
              </a:rPr>
              <a:t>Willitsch</a:t>
            </a:r>
            <a:r>
              <a:rPr lang="en-US" sz="2000" dirty="0" smtClean="0">
                <a:solidFill>
                  <a:schemeClr val="bg1"/>
                </a:solidFill>
              </a:rPr>
              <a:t>, state-specific trap loading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2010: </a:t>
            </a:r>
            <a:r>
              <a:rPr lang="en-US" sz="2000" dirty="0" smtClean="0">
                <a:solidFill>
                  <a:schemeClr val="bg1"/>
                </a:solidFill>
              </a:rPr>
              <a:t>Drewsen/Schiller, narrowband rotational cooling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2012: </a:t>
            </a:r>
            <a:r>
              <a:rPr lang="en-US" sz="2000" dirty="0" err="1" smtClean="0">
                <a:solidFill>
                  <a:schemeClr val="bg1"/>
                </a:solidFill>
              </a:rPr>
              <a:t>Orsay</a:t>
            </a:r>
            <a:r>
              <a:rPr lang="en-US" sz="2000" dirty="0" smtClean="0">
                <a:solidFill>
                  <a:schemeClr val="bg1"/>
                </a:solidFill>
              </a:rPr>
              <a:t>, narrowband rotational cooling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399"/>
                </a:solidFill>
              </a:rPr>
              <a:t>2013:</a:t>
            </a:r>
            <a:r>
              <a:rPr lang="en-US" sz="2000" dirty="0" smtClean="0">
                <a:solidFill>
                  <a:schemeClr val="bg1"/>
                </a:solidFill>
              </a:rPr>
              <a:t> Hudson, ultracold sympathetic cooling of vibrations</a:t>
            </a:r>
            <a:endParaRPr lang="en-US" sz="2000" dirty="0" smtClean="0">
              <a:solidFill>
                <a:srgbClr val="003399"/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D279D"/>
                </a:solidFill>
              </a:rPr>
              <a:t>2014: </a:t>
            </a:r>
            <a:r>
              <a:rPr lang="en-US" sz="2000" dirty="0" smtClean="0">
                <a:solidFill>
                  <a:schemeClr val="bg1"/>
                </a:solidFill>
              </a:rPr>
              <a:t>Brown &amp; Drewsen, </a:t>
            </a:r>
            <a:r>
              <a:rPr lang="en-US" sz="2000" dirty="0">
                <a:solidFill>
                  <a:schemeClr val="bg1"/>
                </a:solidFill>
              </a:rPr>
              <a:t>cooling of molecular ion to motional ground </a:t>
            </a:r>
            <a:r>
              <a:rPr lang="en-US" sz="2000" dirty="0" smtClean="0">
                <a:solidFill>
                  <a:schemeClr val="bg1"/>
                </a:solidFill>
              </a:rPr>
              <a:t>state</a:t>
            </a:r>
            <a:endParaRPr lang="en-US" sz="2000" dirty="0" smtClean="0">
              <a:solidFill>
                <a:srgbClr val="2D279D"/>
              </a:solidFill>
            </a:endParaRP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2014: </a:t>
            </a:r>
            <a:r>
              <a:rPr lang="en-US" sz="2000" dirty="0" err="1" smtClean="0">
                <a:solidFill>
                  <a:schemeClr val="bg1"/>
                </a:solidFill>
              </a:rPr>
              <a:t>DeMille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molecular magneto-optic trap (MOT)</a:t>
            </a:r>
          </a:p>
          <a:p>
            <a:pPr marL="285750" indent="-18288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D279D"/>
                </a:solidFill>
              </a:rPr>
              <a:t>2014: </a:t>
            </a:r>
            <a:r>
              <a:rPr lang="en-US" sz="2000" dirty="0" smtClean="0">
                <a:solidFill>
                  <a:schemeClr val="bg1"/>
                </a:solidFill>
              </a:rPr>
              <a:t>Drewsen, cryogenic rotational cooling</a:t>
            </a:r>
          </a:p>
        </p:txBody>
      </p:sp>
    </p:spTree>
    <p:extLst>
      <p:ext uri="{BB962C8B-B14F-4D97-AF65-F5344CB8AC3E}">
        <p14:creationId xmlns:p14="http://schemas.microsoft.com/office/powerpoint/2010/main" val="279753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Levels for Simplest Molecules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45706" y="5199271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5016391"/>
                <a:ext cx="56964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016391"/>
                <a:ext cx="569643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0753" r="-118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 flipV="1">
            <a:off x="1143000" y="1267351"/>
            <a:ext cx="9144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64510" y="1084471"/>
                <a:ext cx="5623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400" dirty="0" smtClean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10" y="1084471"/>
                <a:ext cx="56233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870" r="-119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0" name="Group 99"/>
          <p:cNvGrpSpPr/>
          <p:nvPr/>
        </p:nvGrpSpPr>
        <p:grpSpPr>
          <a:xfrm>
            <a:off x="1871463" y="990600"/>
            <a:ext cx="3538737" cy="5266078"/>
            <a:chOff x="1947663" y="1210922"/>
            <a:chExt cx="3538737" cy="5266078"/>
          </a:xfrm>
        </p:grpSpPr>
        <p:sp>
          <p:nvSpPr>
            <p:cNvPr id="41" name="Rectangle 40"/>
            <p:cNvSpPr/>
            <p:nvPr/>
          </p:nvSpPr>
          <p:spPr>
            <a:xfrm>
              <a:off x="1947663" y="5225044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90662" y="1210922"/>
              <a:ext cx="2346475" cy="4629736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2404863" y="1210922"/>
              <a:ext cx="693110" cy="4025791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404863" y="5606044"/>
              <a:ext cx="693110" cy="234613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157463" y="4525224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3414476" y="4386725"/>
                  <a:ext cx="542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4386725"/>
                  <a:ext cx="54213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236" t="-28261" r="-2471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/>
            <p:cNvCxnSpPr/>
            <p:nvPr/>
          </p:nvCxnSpPr>
          <p:spPr>
            <a:xfrm flipV="1">
              <a:off x="4157463" y="3479558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414476" y="3341059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3341059"/>
                  <a:ext cx="535724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494" t="-28889" r="-2643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 flipV="1">
              <a:off x="4157463" y="2433892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3414476" y="2295393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476" y="2295393"/>
                  <a:ext cx="535724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94" t="-28261" r="-26437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/>
            <p:cNvCxnSpPr/>
            <p:nvPr/>
          </p:nvCxnSpPr>
          <p:spPr>
            <a:xfrm flipV="1">
              <a:off x="4157463" y="5432390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3420264" y="5283532"/>
                  <a:ext cx="5421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0</a:t>
                  </a: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0264" y="5283532"/>
                  <a:ext cx="542136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236" t="-28889" r="-24719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218423" y="138099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218423" y="160959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218423" y="1822953"/>
              <a:ext cx="64008" cy="64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81950" y="6107668"/>
              <a:ext cx="2204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Vibrational excitation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533400" y="5887346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Electronic excitation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4706219" y="1008271"/>
            <a:ext cx="3826095" cy="5248407"/>
            <a:chOff x="4782419" y="1228593"/>
            <a:chExt cx="3826095" cy="5248407"/>
          </a:xfrm>
        </p:grpSpPr>
        <p:sp>
          <p:nvSpPr>
            <p:cNvPr id="74" name="TextBox 73"/>
            <p:cNvSpPr txBox="1"/>
            <p:nvPr/>
          </p:nvSpPr>
          <p:spPr>
            <a:xfrm>
              <a:off x="6477000" y="6107668"/>
              <a:ext cx="2114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Rotational excitation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7391400" y="4900093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6572685" y="4761594"/>
                  <a:ext cx="5843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1</a:t>
                  </a: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4761594"/>
                  <a:ext cx="584327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4583" t="-28889" r="-22917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/>
            <p:cNvCxnSpPr/>
            <p:nvPr/>
          </p:nvCxnSpPr>
          <p:spPr>
            <a:xfrm flipV="1">
              <a:off x="7391400" y="3985693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6572685" y="3847194"/>
                  <a:ext cx="5779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2</a:t>
                  </a: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3847194"/>
                  <a:ext cx="57791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4894" t="-28889" r="-24468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Connector 82"/>
            <p:cNvCxnSpPr/>
            <p:nvPr/>
          </p:nvCxnSpPr>
          <p:spPr>
            <a:xfrm flipV="1">
              <a:off x="7391400" y="2357692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6572685" y="2219193"/>
                  <a:ext cx="5779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685" y="2219193"/>
                  <a:ext cx="577915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894" t="-28889" r="-24468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Connector 85"/>
            <p:cNvCxnSpPr/>
            <p:nvPr/>
          </p:nvCxnSpPr>
          <p:spPr>
            <a:xfrm flipV="1">
              <a:off x="7391400" y="5429951"/>
              <a:ext cx="9144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6578473" y="5281093"/>
                  <a:ext cx="58432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 smtClean="0">
                      <a:solidFill>
                        <a:srgbClr val="C00000"/>
                      </a:solidFill>
                    </a:rPr>
                    <a:t> 0</a:t>
                  </a: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8473" y="5281093"/>
                  <a:ext cx="584327" cy="27699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4583" t="-28261" r="-22917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/>
            <p:cNvGrpSpPr/>
            <p:nvPr/>
          </p:nvGrpSpPr>
          <p:grpSpPr>
            <a:xfrm>
              <a:off x="7479792" y="1371600"/>
              <a:ext cx="64008" cy="505968"/>
              <a:chOff x="4404360" y="2057400"/>
              <a:chExt cx="64008" cy="505968"/>
            </a:xfrm>
          </p:grpSpPr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4404360" y="205740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4404360" y="228600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4404360" y="2499360"/>
                <a:ext cx="64008" cy="64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4782419" y="5242715"/>
              <a:ext cx="457200" cy="381000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214863" y="1228593"/>
              <a:ext cx="2393651" cy="4612065"/>
            </a:xfrm>
            <a:prstGeom prst="rect">
              <a:avLst/>
            </a:prstGeom>
            <a:noFill/>
            <a:ln>
              <a:solidFill>
                <a:srgbClr val="00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 flipV="1">
              <a:off x="5239619" y="1228593"/>
              <a:ext cx="975244" cy="4025792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239619" y="5623715"/>
              <a:ext cx="975244" cy="216943"/>
            </a:xfrm>
            <a:prstGeom prst="line">
              <a:avLst/>
            </a:prstGeom>
            <a:ln>
              <a:solidFill>
                <a:srgbClr val="0033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 flipH="1" flipV="1">
            <a:off x="1432542" y="1267351"/>
            <a:ext cx="2126" cy="392787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596665" y="3055568"/>
            <a:ext cx="10390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360 nm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3657600" y="4304902"/>
            <a:ext cx="870751" cy="890321"/>
            <a:chOff x="3777449" y="4525224"/>
            <a:chExt cx="870751" cy="890321"/>
          </a:xfrm>
        </p:grpSpPr>
        <p:cxnSp>
          <p:nvCxnSpPr>
            <p:cNvPr id="106" name="Straight Arrow Connector 105"/>
            <p:cNvCxnSpPr/>
            <p:nvPr/>
          </p:nvCxnSpPr>
          <p:spPr>
            <a:xfrm flipV="1">
              <a:off x="4634248" y="4525224"/>
              <a:ext cx="1751" cy="890321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3777449" y="4791237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2000 K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058200" y="4679771"/>
            <a:ext cx="714200" cy="535834"/>
            <a:chOff x="7361081" y="4900093"/>
            <a:chExt cx="714200" cy="535834"/>
          </a:xfrm>
        </p:grpSpPr>
        <p:sp>
          <p:nvSpPr>
            <p:cNvPr id="110" name="TextBox 109"/>
            <p:cNvSpPr txBox="1"/>
            <p:nvPr/>
          </p:nvSpPr>
          <p:spPr>
            <a:xfrm>
              <a:off x="7361081" y="4964668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3"/>
                  </a:solidFill>
                </a:rPr>
                <a:t>20 K</a:t>
              </a:r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flipV="1">
              <a:off x="8075281" y="4900093"/>
              <a:ext cx="0" cy="535834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/>
          <p:cNvSpPr txBox="1"/>
          <p:nvPr/>
        </p:nvSpPr>
        <p:spPr>
          <a:xfrm>
            <a:off x="5360937" y="6211569"/>
            <a:ext cx="380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Hydrides: N ~ 0-10 populated at 300K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Oxides: N ~ 0-30 populated at 300K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175260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380 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1072824" y="1822777"/>
            <a:ext cx="1295399" cy="2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8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 bwMode="auto">
          <a:xfrm>
            <a:off x="5264727" y="2088017"/>
            <a:ext cx="831273" cy="806824"/>
          </a:xfrm>
          <a:prstGeom prst="ellipse">
            <a:avLst/>
          </a:prstGeom>
          <a:solidFill>
            <a:srgbClr val="F395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85713" y="2088018"/>
            <a:ext cx="1606715" cy="806824"/>
            <a:chOff x="5232003" y="2411698"/>
            <a:chExt cx="1767386" cy="914400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5689203" y="2868898"/>
              <a:ext cx="990146" cy="1296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6359309" y="2561823"/>
              <a:ext cx="640080" cy="640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32003" y="2411698"/>
              <a:ext cx="914400" cy="914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8" tIns="45710" rIns="91418" bIns="457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205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0500" y="76200"/>
            <a:ext cx="88011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Atomic Ions to Cool Molecular Ions?</a:t>
            </a:r>
            <a:endParaRPr lang="en-US" dirty="0"/>
          </a:p>
        </p:txBody>
      </p:sp>
      <p:sp>
        <p:nvSpPr>
          <p:cNvPr id="28" name="Can 27"/>
          <p:cNvSpPr/>
          <p:nvPr/>
        </p:nvSpPr>
        <p:spPr bwMode="auto">
          <a:xfrm rot="-5400000">
            <a:off x="4409743" y="-2219657"/>
            <a:ext cx="457199" cy="7487314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9" name="Can 28"/>
          <p:cNvSpPr/>
          <p:nvPr/>
        </p:nvSpPr>
        <p:spPr bwMode="auto">
          <a:xfrm rot="-5400000">
            <a:off x="4409742" y="-314657"/>
            <a:ext cx="457199" cy="7487314"/>
          </a:xfrm>
          <a:prstGeom prst="can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39" tIns="41020" rIns="82039" bIns="410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205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50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1227">
            <a:off x="1857631" y="861129"/>
            <a:ext cx="1968878" cy="365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5450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…yes and no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1" y="3849231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Internal state preparation is a challenge!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Options to date: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State-selective sample preparation, e.g. </a:t>
            </a:r>
            <a:r>
              <a:rPr lang="en-US" sz="2000" dirty="0" err="1" smtClean="0">
                <a:solidFill>
                  <a:schemeClr val="bg1"/>
                </a:solidFill>
              </a:rPr>
              <a:t>hexapole</a:t>
            </a:r>
            <a:r>
              <a:rPr lang="en-US" sz="2000" dirty="0" smtClean="0">
                <a:solidFill>
                  <a:schemeClr val="bg1"/>
                </a:solidFill>
              </a:rPr>
              <a:t> filtering, </a:t>
            </a:r>
            <a:r>
              <a:rPr lang="en-US" sz="2000" dirty="0" err="1" smtClean="0">
                <a:solidFill>
                  <a:schemeClr val="bg1"/>
                </a:solidFill>
              </a:rPr>
              <a:t>Feshbach</a:t>
            </a:r>
            <a:r>
              <a:rPr lang="en-US" sz="2000" dirty="0" smtClean="0">
                <a:solidFill>
                  <a:schemeClr val="bg1"/>
                </a:solidFill>
              </a:rPr>
              <a:t>/photo-association, photo-ionization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Jin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/Ye,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Nagerl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, Cornell,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Willitsch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Broadband vibrational cooling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Orsay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Narrowband rotational cooling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(Drewsen, Schiller,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Orsay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Sympathetic cooling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(Doyle, Drewsen, Hudson,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Wester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, others)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3662" y="6096000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A50021"/>
                </a:solidFill>
              </a:rPr>
              <a:t>Wanted</a:t>
            </a:r>
            <a:r>
              <a:rPr lang="en-US" sz="2000" dirty="0" smtClean="0">
                <a:solidFill>
                  <a:srgbClr val="A50021"/>
                </a:solidFill>
              </a:rPr>
              <a:t>: fast </a:t>
            </a:r>
            <a:r>
              <a:rPr lang="en-US" sz="2000" dirty="0">
                <a:solidFill>
                  <a:srgbClr val="A50021"/>
                </a:solidFill>
              </a:rPr>
              <a:t>optical cooling technique to cool rotations from &gt;= 300 </a:t>
            </a:r>
            <a:r>
              <a:rPr lang="en-US" sz="2000" dirty="0" smtClean="0">
                <a:solidFill>
                  <a:srgbClr val="A50021"/>
                </a:solidFill>
              </a:rPr>
              <a:t>K</a:t>
            </a:r>
          </a:p>
          <a:p>
            <a:pPr lvl="0"/>
            <a:r>
              <a:rPr lang="en-US" sz="2000" dirty="0" smtClean="0">
                <a:solidFill>
                  <a:srgbClr val="A50021"/>
                </a:solidFill>
              </a:rPr>
              <a:t>(i.e. optical pumping like in atoms)</a:t>
            </a:r>
            <a:endParaRPr lang="en-US" sz="20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7 -4.44444E-6 C 0.00799 -0.01296 0.01649 -0.02523 0.02465 -0.03796 C 0.02587 -0.04004 0.02795 -0.04097 0.02934 -0.04282 C 0.03437 -0.04953 0.04045 -0.0581 0.04444 -0.0662 C 0.05035 -0.06365 0.05469 -0.0493 0.05972 -0.04282 C 0.06094 -0.03796 0.0625 -0.03588 0.06632 -0.03425 C 0.0724 -0.03564 0.07622 -0.03726 0.08142 -0.04166 C 0.08628 -0.05115 0.08663 -0.03773 0.08906 -0.0331 C 0.09045 -0.02407 0.08819 -0.02268 0.09566 -0.02453 C 0.10035 -0.0287 0.10538 -0.03333 0.11076 -0.03564 C 0.12153 -0.03078 0.11285 0.00255 0.11267 0.00602 C 0.11146 0.00579 0.11007 0.00602 0.10885 0.00487 C 0.10503 0.00116 0.10677 -0.00324 0.10503 0.00371 C 0.10747 0.01158 0.10799 0.01922 0.11458 0.022 C 0.12847 0.0176 0.1408 0.00926 0.15538 0.00602 C 0.15694 0.00649 0.15885 0.00602 0.16007 0.00741 C 0.16128 0.00857 0.16372 0.01899 0.16389 0.01968 C 0.16562 0.02454 0.16788 0.02894 0.17135 0.03195 C 0.18628 0.03033 0.19965 0.02454 0.21406 0.02084 C 0.22031 0.01575 0.22483 0.01297 0.22726 0.00371 C 0.23142 0.00903 0.23264 0.01598 0.23576 0.022 C 0.24219 0.01667 0.24549 0.01135 0.24809 0.00255 C 0.24774 0.00047 0.24844 -0.00254 0.24722 -0.0037 C 0.24618 -0.00439 0.24531 -0.00208 0.24427 -0.00115 C 0.24306 -4.44444E-6 0.24184 0.00116 0.24045 0.00255 C 0.23559 0.00672 0.23698 0.00579 0.23194 0.00741 C 0.21684 0.0044 0.22014 0.00834 0.21406 -0.0037 C 0.20885 0.00139 0.20625 0.0088 0.2026 0.01598 C 0.19878 0.00857 0.2 -0.00115 0.1941 -0.00601 C 0.1901 -0.00092 0.1875 0.0044 0.18281 0.00857 C 0.17656 0.00602 0.17413 -0.00902 0.16753 -0.01481 C 0.16858 -0.00648 0.16823 -0.00439 0.17326 -4.44444E-6 C 0.17986 -0.00162 0.18385 -0.00787 0.19028 -0.00972 C 0.19514 -0.01597 0.19497 -0.01782 0.20069 -0.01226 C 0.20295 -0.00347 0.19983 -0.01412 0.20451 -0.00486 C 0.20521 -0.00393 0.20486 -0.00208 0.20556 -0.00115 C 0.20608 -0.00046 0.20747 -0.00046 0.20833 -4.44444E-6 C 0.21441 -0.00162 0.22014 -0.0037 0.22639 -0.00486 C 0.23472 -0.00856 0.23351 -0.00833 0.24913 -0.00486 C 0.25017 -0.00463 0.25052 -0.00254 0.25087 -0.00115 C 0.25139 -4.44444E-6 0.25191 0.00371 0.25191 0.00255 C 0.25191 -0.00972 0.24531 -0.01967 0.24236 -0.03055 C 0.2349 -0.01597 0.22622 0.00047 0.21215 0.00487 C 0.20503 0.00301 0.20017 -0.00254 0.19323 -0.00486 C 0.18906 -0.00324 0.1849 -0.00231 0.1809 -4.44444E-6 C 0.17622 0.00255 0.17014 0.01297 0.1658 0.01713 C 0.15937 0.01505 0.15503 0.0088 0.14861 0.00602 C 0.13941 0.00857 0.13785 0.01922 0.12882 0.022 C 0.12274 0.01737 0.11806 0.01181 0.11267 0.00602 C 0.1092 0.00649 0.10573 0.00649 0.10226 0.00741 C 0.09931 0.00811 0.09653 0.00973 0.09375 0.01112 C 0.09288 0.01135 0.09097 0.01227 0.09097 0.0125 C 0.08507 0.01135 0.0717 0.01135 0.06441 0.00741 C 0.06181 0.00602 0.05955 0.00371 0.05677 0.00255 C 0.05486 0.00162 0.05295 0.00093 0.05122 -4.44444E-6 C 0.05017 -0.00046 0.04826 -0.00115 0.04826 -0.00092 C 0.04167 0.00093 0.0408 0.00625 0.03594 0.01112 C 0.03368 0.0132 0.0309 0.01505 0.02847 0.01713 C 0.01823 0.01482 0.01302 0.00672 0.00278 0.00255 C 0.0092 -0.00023 0.01476 -0.00416 0.02083 -0.0074 C 0.03767 -0.01666 0.05764 -0.0199 0.07569 -0.02199 C 0.0783 -0.02175 0.08108 -0.02245 0.08333 -0.02083 C 0.08437 -0.0199 0.08385 -0.01435 0.0842 -0.01597 C 0.08542 -0.01944 0.08472 -0.02338 0.08524 -0.02685 C 0.08542 -0.02824 0.08611 -0.03194 0.08611 -0.03055 C 0.08611 -0.00787 0.06441 0.01644 0.04826 0.02338 C 0.04358 0.02292 0.03872 0.02338 0.03403 0.022 C 0.03212 0.02176 0.02587 0.01482 0.02465 0.01343 C 0.01719 0.00463 0.00972 -0.00671 2.77778E-7 -0.01111 C -0.01233 -0.00648 -0.01649 0.0051 -0.02465 0.01713 C -0.02587 0.02223 -0.02813 0.02686 -0.02934 0.03195 C -0.03472 0.02269 -0.03733 0.01065 -0.04358 0.00255 C -0.04653 -0.00138 -0.04896 -0.00601 -0.05208 -0.00972 C -0.05833 -0.01689 -0.06302 -0.01851 -0.06719 -0.02685 C -0.0599 -0.03009 -0.05538 -0.03078 -0.0474 -0.03194 C -0.03108 -0.03078 -0.02847 -0.03194 -0.01615 -0.02199 C -0.01302 -0.01064 -0.01806 -0.02754 -0.01233 -0.01481 C -0.01007 -0.00949 -0.00903 -0.00208 -0.00764 0.00371 C -0.00781 0.00649 -0.00642 0.01112 -0.00851 0.01227 C -0.01163 0.01436 -0.01545 0.01158 -0.01892 0.01112 C -0.02587 0.00973 -0.03385 0.00533 -0.0408 0.00255 C -0.03854 0.00649 -0.03264 0.02176 -0.02847 0.02338 C -0.02622 0.02408 -0.02396 0.02408 -0.0217 0.02454 C -0.01163 0.02408 -0.00156 0.02454 0.00851 0.02338 C 0.02135 0.02176 0.0401 0.01181 0.05122 0.00741 C 0.06667 0.00093 0.08177 -0.00277 0.09757 -0.0074 C 0.10451 -0.00648 0.11181 -0.00787 0.1184 -0.00486 C 0.12014 -0.00416 0.11892 -4.44444E-6 0.11927 0.00255 C 0.11979 0.0044 0.12066 0.00649 0.12118 0.00857 C 0.1217 0.01019 0.12187 0.01181 0.12222 0.01343 C 0.12187 0.01551 0.12274 0.01875 0.12118 0.01968 C 0.12066 0.01991 0.11372 0.01667 0.11181 0.01598 C 0.09549 -0.00509 0.07483 -0.01342 0.0559 -0.02824 C 0.05347 -0.01875 0.05538 0.00116 0.0625 0.00741 C 0.07326 0.0044 0.0783 -0.00277 0.08802 -0.0074 C 0.09549 -0.01088 0.10347 -0.0118 0.11076 -0.01597 C 0.11736 -0.01967 0.12361 -0.02384 0.13073 -0.02569 C 0.13889 -0.03101 0.1474 -0.02916 0.15625 -0.02824 C 0.16059 -0.0206 0.16267 -0.01365 0.16476 -0.00486 C 0.16545 -0.00254 0.16667 0.00255 0.16667 0.00278 C 0.16632 0.00487 0.16753 0.00973 0.1658 0.00973 C 0.16354 0.00973 0.16198 0.00255 0.16198 0.00278 " pathEditMode="relative" rAng="0" ptsTypes="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6" y="-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-4.44444E-6 C -0.0026 -0.00532 -0.00608 -0.01018 -0.00955 -0.01481 C -0.00972 -0.01597 -0.01128 -0.01759 -0.01042 -0.01828 C -0.00851 -0.0199 -0.00608 -0.01898 -0.00382 -0.01967 C -0.00087 -0.02037 0.00087 -0.02222 0.00382 -0.02453 C 0.00538 -0.02407 0.00729 -0.02453 0.00851 -0.02338 C 0.01493 -0.01666 0.01406 0.00047 0.0217 0.00371 C 0.03455 0.00232 0.03611 0.00116 0.05017 0.00255 C 0.05243 0.01112 0.0533 0.01806 0.04445 0.022 C 0.04219 0.02338 0.03941 0.02362 0.03698 0.02454 C 0.03559 0.025 0.03316 0.0257 0.03316 0.02593 C 0.02708 0.02524 0.02101 0.02593 0.0151 0.02454 C 0.01406 0.02431 0.01372 0.022 0.0132 0.02084 C 0.01129 0.01551 0.0099 0.01204 0.0066 0.00741 C 0.00399 0.00348 0.00191 -0.00208 -0.00191 -0.0037 C -0.00382 -0.00439 -0.00764 -0.00601 -0.00764 -0.00578 C -0.01892 -0.00509 -0.03073 -0.00717 -0.04167 -0.00254 C -0.04392 -0.00138 -0.04618 -0.00046 -0.04826 0.00116 C -0.05121 0.00348 -0.05677 0.00857 -0.05677 0.0088 C -0.06389 0.02223 -0.06198 0.01528 -0.06337 0.0294 C -0.06319 0.03635 -0.06198 0.04329 -0.0625 0.05024 C -0.06267 0.05255 -0.06337 0.04607 -0.06441 0.04422 C -0.06684 0.03912 -0.07031 0.03542 -0.07292 0.03056 C -0.075 0.02709 -0.07986 0.02385 -0.08246 0.02084 C -0.10052 -0.00023 -0.07812 0.02524 -0.09184 0.00741 C -0.09774 -0.00023 -0.10417 -0.00254 -0.1118 -0.00486 C -0.11684 -0.00439 -0.12187 -0.00439 -0.12691 -0.0037 C -0.13455 -0.00231 -0.14167 0.00417 -0.14861 0.00741 C -0.15538 0.01019 -0.1625 0.00811 -0.16944 0.00857 C -0.16805 0.0132 -0.16615 0.02037 -0.16389 0.02454 C -0.16233 0.02709 -0.15816 0.03195 -0.15816 0.03218 C -0.15573 0.02431 -0.15243 0.01829 -0.14965 0.01112 C -0.14687 0.00394 -0.14653 -0.00439 -0.14305 -0.01111 C -0.14201 -0.01064 -0.1408 -0.01064 -0.1401 -0.00972 C -0.13924 -0.00856 -0.13906 -0.00648 -0.13819 -0.00486 C -0.13507 0.00209 -0.1309 0.00811 -0.12882 0.01598 C -0.12448 0.01181 -0.1217 0.00996 -0.11649 0.00857 C -0.11024 0.00301 -0.10399 -4.44444E-6 -0.09653 -0.00254 C -0.09444 -0.00208 -0.09201 -0.00254 -0.08993 -0.00115 C -0.08906 -0.00069 -0.08941 0.00116 -0.08906 0.00255 C -0.08785 0.0051 -0.08524 0.00973 -0.08524 0.00996 C -0.08663 0.01505 -0.08871 0.01459 -0.09288 0.01598 C -0.10434 0.01482 -0.10677 0.01389 -0.11649 0.00973 C -0.11771 0.00857 -0.11892 0.00695 -0.12031 0.00602 C -0.12205 0.00487 -0.12587 0.00371 -0.12587 0.00394 C -0.12865 -0.00138 -0.13264 -0.00347 -0.13733 -0.00486 C -0.14045 -0.00601 -0.14687 -0.0074 -0.14687 -0.00717 C -0.15434 -0.00694 -0.16198 -0.00717 -0.16944 -0.00601 C -0.17153 -0.00601 -0.17517 -0.0037 -0.17517 -0.00347 C -0.17934 0.00278 -0.18351 0.00903 -0.18559 0.01713 C -0.18594 0.01991 -0.18611 0.02292 -0.18663 0.0257 C -0.18733 0.03149 -0.18941 0.04283 -0.18941 0.04306 C -0.20226 0.03889 -0.21163 0.02639 -0.22344 0.01968 C -0.24566 0.00695 -0.26649 -0.00254 -0.28889 -0.01226 C -0.29132 -0.01134 -0.29427 -0.01203 -0.29635 -0.00972 C -0.29861 -0.00763 -0.30017 -4.44444E-6 -0.30017 0.00024 C -0.30121 0.00625 -0.30243 0.01227 -0.30399 0.01829 C -0.30365 0.0257 -0.30417 0.03334 -0.30312 0.04051 C -0.30208 0.04676 -0.29427 0.03797 -0.29253 0.03681 C -0.27969 0.02639 -0.27465 0.00787 -0.26042 -4.44444E-6 C -0.25694 0.0007 -0.25312 0.00047 -0.25 0.00255 C -0.24566 0.0051 -0.24219 0.01389 -0.23871 0.01829 C -0.23628 0.03033 -0.23976 0.01575 -0.2349 0.02825 C -0.23385 0.03033 -0.23299 0.03542 -0.23299 0.03565 C -0.23368 0.02894 -0.23576 0.02269 -0.23576 0.01598 C -0.23576 -0.01481 -0.21996 -0.025 -0.19878 -0.02939 C -0.19167 -0.02893 -0.18437 -0.02916 -0.17708 -0.02824 C -0.16944 -0.02708 -0.16215 -0.00069 -0.16007 0.00741 C -0.16042 0.01181 -0.16024 0.01644 -0.16094 0.02084 C -0.16285 0.03195 -0.18437 0.03241 -0.19028 0.03311 C -0.19844 0.03658 -0.19514 0.04885 -0.19323 0.05764 C -0.19253 0.06042 -0.18941 0.06505 -0.18941 0.06528 C -0.18924 0.05255 -0.19878 0.00602 -0.17986 -4.44444E-6 C -0.1717 0.00255 -0.17865 -0.00046 -0.16753 0.01227 C -0.16024 0.02084 -0.15399 0.03195 -0.14583 0.03912 C -0.14184 0.04676 -0.13906 0.04422 -0.1316 0.04167 C -0.11823 0.03727 -0.10712 0.02014 -0.09757 0.00857 C -0.09514 0.00579 -0.09184 -0.00115 -0.09184 -0.00092 C -0.09149 -0.00254 -0.09184 -0.00509 -0.09097 -0.00486 C -0.0868 -0.00393 -0.08437 0.00718 -0.08246 0.01112 C -0.08212 0.01274 -0.08177 0.01436 -0.08142 0.01598 C -0.08073 0.01829 -0.07951 0.02338 -0.07951 0.02362 C -0.07812 0.00787 -0.07604 -0.01018 -0.06441 -0.01828 C -0.06215 -0.0199 -0.05937 -0.0199 -0.05677 -0.02083 C -0.05434 -0.01967 -0.05156 -0.01898 -0.0493 -0.01713 C -0.04687 -0.01527 -0.04618 -0.01134 -0.04444 -0.00856 C -0.03854 0.00047 -0.03542 0.01019 -0.03125 0.02084 C -0.02934 0.0257 -0.02656 0.0301 -0.02552 0.03542 C -0.02517 0.03797 -0.02309 0.04144 -0.02465 0.04283 C -0.02604 0.04422 -0.02795 0.04075 -0.02934 0.03912 C -0.03229 0.03565 -0.03507 0.03195 -0.03785 0.02825 C -0.04201 0.02292 -0.04653 0.01737 -0.05208 0.01482 C -0.05868 0.01135 -0.05972 0.01065 -0.06632 0.00857 C -0.0717 0.00695 -0.07708 0.00533 -0.08246 0.00371 C -0.08368 0.00325 -0.08611 0.00255 -0.08611 0.00278 C -0.09427 -0.00439 -0.10555 -0.00324 -0.11371 0.00371 C -0.11684 0.01598 -0.11267 0.02848 -0.11267 0.04051 C -0.11267 0.04167 -0.11319 0.03797 -0.11371 0.03681 C -0.11476 0.03403 -0.1158 0.03149 -0.11736 0.0294 C -0.11979 0.02639 -0.12118 0.022 -0.12413 0.01968 C -0.13628 0.00903 -0.15035 0.00741 -0.16476 0.00602 C -0.17309 0.00348 -0.1816 0.00371 -0.18941 0.00857 C -0.19496 0.01922 -0.19115 0.03125 -0.18941 0.04283 C -0.1875 0.03287 -0.19358 -0.00509 -0.18559 -0.00856 C -0.17865 -0.00787 -0.1717 -0.00763 -0.16476 -0.00601 C -0.15573 -0.00439 -0.14496 0.00787 -0.13733 0.01343 C -0.13299 0.01667 -0.12917 0.02061 -0.12413 0.022 C -0.11962 0.02338 -0.11076 0.0257 -0.11076 0.02593 C -0.09115 0.025 -0.08055 0.02454 -0.06337 0.02084 C -0.05469 0.0213 -0.04583 0.02061 -0.03698 0.022 C -0.03576 0.02223 -0.03559 0.02454 -0.03507 0.0257 C -0.03229 0.03056 -0.03073 0.03241 -0.02656 0.03426 C -0.01615 0.03287 -0.0125 0.03357 -0.00469 0.03056 C 0.00139 0.02848 0.00695 0.02408 0.0132 0.022 C 0.01094 0.00718 0.00625 0.00973 -0.00573 0.00973 " pathEditMode="relative" rAng="0" ptsTypes="AAAAAAAAAAAAAAAA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C 0.00035 -0.0074 -0.00017 -0.01481 0.00087 -0.02199 C 0.00104 -0.02338 0.0026 -0.02476 0.00382 -0.02453 C 0.00486 -0.0243 0.00521 -0.02199 0.00573 -0.02083 C 0.00747 -0.0162 0.00885 -0.01296 0.01128 -0.00856 C 0.00694 -0.00717 0.00538 -0.00833 0.00087 -0.00972 C -0.00521 -0.01504 -0.01285 -0.01666 -0.01892 -0.02199 C -0.02049 -0.02175 -0.02257 -0.02245 -0.02361 -0.02083 C -0.025 -0.01898 -0.02396 -0.01597 -0.02465 -0.01342 C -0.025 -0.01203 -0.02587 -0.01111 -0.02656 -0.00972 C -0.02778 -0.00162 -0.02951 0.00764 -0.03507 0.01227 C -0.05208 0.00811 -0.06979 -0.00416 -0.07951 -0.02338 C -0.07882 -0.01111 -0.07813 0.00116 -0.07674 0.01343 C -0.07552 -0.00416 -0.07587 -0.01597 -0.06163 -0.02199 C -0.05781 -0.01203 -0.0533 0.00232 -0.04549 0.00741 C -0.03819 0.00695 -0.0309 0.00718 -0.02361 0.00602 C -0.01094 0.0044 -0.00156 -0.00393 0.00955 -0.01111 C 0.01319 -0.01759 0.01562 -0.01944 0.01892 -0.02685 C 0.01997 -0.03425 0.02083 -0.03773 0.01997 -0.04537 C 0.01962 -0.03796 0.02031 -0.03032 0.01892 -0.02338 C 0.01858 -0.02175 0.01684 -0.02546 0.01615 -0.02685 C 0.01528 -0.02847 0.01493 -0.03032 0.01424 -0.03194 C 0.01146 -0.0375 0.00833 -0.04305 0.00469 -0.04768 C 0.00417 -0.05023 0.00295 -0.05648 0.00087 -0.05393 C -0.00052 -0.05208 0.00052 -0.04907 2.77778E-7 -0.04652 C -0.00017 -0.04537 -0.00087 -0.04421 -0.00087 -0.04282 C -0.00139 -0.0405 -0.00156 -0.03796 -0.00191 -0.03564 C -0.00156 -0.02708 -0.00538 0.00348 0.0066 0.00857 C 0.01198 0.00811 0.01736 0.00834 0.02274 0.00741 C 0.0283 0.00625 0.03542 0.00093 0.0408 -0.00115 C 0.04601 -0.00625 0.05243 -0.00787 0.05868 -0.00972 C 0.06458 -0.0074 0.06372 -0.00023 0.06632 0.00602 C 0.06684 0.01088 0.07049 0.02315 0.06337 0.01713 C 0.0592 0.00047 0.06458 -0.01597 0.06632 -0.0331 C 0.06667 -0.03634 0.06788 -0.03958 0.06719 -0.04282 C 0.06684 -0.04467 0.06597 -0.03958 0.06528 -0.03796 C 0.06406 -0.02615 0.06233 -0.01412 0.05972 -0.00254 C 0.05885 0.00116 0.05642 0.00973 0.05486 0.01112 C 0.04809 0.0169 0.04219 0.01991 0.03403 0.022 C 0.03038 0.02176 0.02639 0.02246 0.02274 0.02084 C 0.01997 0.01968 0.01823 0.01598 0.01615 0.01343 C 0.0125 0.00973 0.00764 0.00602 0.00469 0.00116 C -0.00052 -0.00763 0.00434 -0.00254 -0.00087 -0.0074 C 0.00156 0.00255 0.00365 0.01158 0.00469 0.022 C 0.00556 0.02871 0.00538 0.03334 0.01042 0.03565 C 0.0224 0.03473 0.03611 0.04005 0.04635 0.03195 C 0.0566 0.02338 0.04531 0.02894 0.05295 0.0257 C 0.05573 0.01852 0.05747 0.01227 0.05972 0.00487 C 0.05885 -0.01134 0.05972 -0.01597 0.05208 -0.02569 C 0.05017 -0.02523 0.04809 -0.02546 0.04635 -0.02453 C 0.03993 -0.02083 0.04028 -0.00648 0.03698 -4.44444E-6 C 0.03663 0.00162 0.03663 0.00348 0.03594 0.00487 C 0.03507 0.00764 0.03212 0.01227 0.03212 0.0125 C 0.03108 0.01899 0.02691 0.03496 0.0217 0.03912 C 0.01875 0.04167 0.01476 0.04098 0.01128 0.04167 C 0.00399 0.04075 -0.00052 0.04098 -0.0066 0.03681 C -0.01128 0.0338 -0.01997 0.02686 -0.01997 0.02709 C -0.0224 0.022 -0.02552 0.01806 -0.02847 0.01343 C -0.02865 0.01135 -0.02882 0.0095 -0.02934 0.00741 C -0.02986 0.00487 -0.03125 -4.44444E-6 -0.03125 0.00024 C -0.0309 -0.00254 -0.03125 -0.00532 -0.03038 -0.0074 C -0.02847 -0.01134 -0.01892 -0.01412 -0.01615 -0.01481 C -0.01111 -0.01388 -0.00573 -0.01458 -0.00087 -0.01226 C 0.00174 -0.01111 0.00851 0.00834 0.00955 0.01227 C 0.01701 -0.00254 0.01042 0.01274 0.01424 -0.0037 C 0.01476 -0.00625 0.01649 -0.00833 0.01701 -0.01111 C 0.01667 -0.01504 0.0191 -0.02222 0.01615 -0.02338 C -0.00035 -0.0287 -0.00677 -0.02569 -0.01806 -0.02083 C -0.02326 -0.01388 -0.02344 -0.00833 -0.02465 0.00116 C -0.02431 0.00649 -0.02622 0.01297 -0.02361 0.01713 C -0.02031 0.02269 -0.00851 0.00973 -0.00851 0.00996 C -0.00434 0.00209 -0.00816 0.00348 2.77778E-7 -4.44444E-6 Z " pathEditMode="relative" rAng="0" ptsTypes="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6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-0.00035 -0.0074 0.00017 -0.01481 -0.00087 -0.02199 C -0.00104 -0.02338 -0.00208 -0.01967 -0.00278 -0.01828 C -0.00365 -0.01689 -0.00469 -0.01597 -0.00573 -0.01481 C -0.01042 -0.00925 -0.01562 -0.00254 -0.0217 -4.44444E-6 C -0.0243 -0.00046 -0.02708 0.00047 -0.02934 -0.00115 C -0.03264 -0.0037 -0.03368 -0.00949 -0.03594 -0.01342 C -0.03767 -0.0199 -0.0368 -0.02338 -0.04167 -0.01713 C -0.04375 -0.00902 -0.04601 -0.00092 -0.0474 0.00741 C -0.04705 0.01181 -0.04774 0.01667 -0.04635 0.02084 C -0.04601 0.02223 -0.04427 0.01968 -0.04358 0.01829 C -0.04167 0.01412 -0.04236 0.00857 -0.04167 0.00371 C -0.0401 -0.00717 -0.03837 -0.0287 -0.03403 -0.0368 C -0.03333 -0.04259 -0.03437 -0.05046 -0.02847 -0.04768 C -0.025 -0.04097 -0.02344 -0.03379 -0.01892 -0.02824 C -0.01788 -0.02407 -0.01424 -0.01713 -0.01424 -0.01689 C -0.01233 -0.01759 -0.01024 -0.01736 -0.00851 -0.01828 C -0.00608 -0.0199 -0.00399 -0.02338 -0.00191 -0.02569 C 0.00434 -0.0324 0.01024 -0.04027 0.01615 -0.04768 C 0.01892 -0.05138 0.01997 -0.05578 0.02361 -0.05879 C 0.03056 -0.04976 0.03177 -0.0375 0.03403 -0.02569 C 0.03073 -0.01504 0.03385 -0.02106 0.02847 -0.02569 C 0.01788 -0.02338 0.01788 -0.0243 0.01233 -0.01481 C 0.01007 -0.00601 0.01337 -0.01736 0.00764 -0.00486 C 0.00608 -0.00138 0.00521 0.00255 0.00382 0.00602 C 0.00313 0.01389 0.00208 0.01968 0.00087 0.02686 C -0.00087 0.01737 -0.00538 -0.003 -0.01233 -0.00601 C -0.02049 0.00093 -0.02448 0.01297 -0.02743 0.02454 C -0.02708 0.03033 -0.02778 0.03612 -0.02656 0.04167 C -0.02621 0.04283 -0.0243 0.04144 -0.02361 0.04051 C -0.0217 0.0375 -0.02049 0.0338 -0.01892 0.03056 C -0.01424 0.02107 -0.00955 0.01135 -0.00573 0.00116 C -0.00139 0.00301 -0.00087 0.00602 0.00191 0.00973 C 0.0033 0.01158 0.00521 0.01297 0.0066 0.01482 C 0.01354 0.02454 0.01858 0.03889 0.02934 0.04167 C 0.04722 0.04028 0.06354 0.03334 0.08142 0.03056 C 0.08837 0.03195 0.09531 0.03287 0.10226 0.03426 C 0.1033 0.0345 0.10451 0.03658 0.10504 0.03542 C 0.1059 0.03403 0.10486 0.03195 0.10417 0.03056 C 0.10087 0.02338 0.09549 0.01204 0.09097 0.00602 C 0.08924 -0.00277 0.08264 -0.01203 0.07674 -0.01713 C 0.0724 -0.0162 0.07031 -0.01388 0.06632 -0.01226 C 0.06076 -0.00162 0.05226 0.00787 0.04254 0.01112 C 0.03889 0.01065 0.0349 0.01112 0.03125 0.00973 C 0.02899 0.00903 0.02552 0.00487 0.02552 0.0051 C 0.02465 -0.00023 0.02274 -0.00347 0.0217 -0.00856 C 0.01719 0.00047 0.01736 -0.00115 0.00764 -0.00254 C 0.0066 -0.00324 0.00538 -0.0037 0.00469 -0.00486 C 0.00365 -0.00717 0.00278 -0.01226 0.00278 -0.01203 C 0.00191 -0.00625 0.00191 -0.00208 -0.00278 -4.44444E-6 C -0.00434 -0.00532 -0.00746 -0.0155 -5.55556E-7 -0.01226 C 0.00451 -0.00347 0.00226 -0.00694 0.0066 -0.00115 C 0.00695 -4.44444E-6 0.0066 0.00209 0.00764 0.00255 C 0.01337 0.0044 0.01476 -0.00092 0.01615 -0.00601 C 0.01337 -0.01643 0.00816 -0.01134 -5.55556E-7 -0.00972 C -0.00573 -0.00601 -0.01076 -0.00092 -0.01615 0.00371 C -0.01996 0.00718 -0.025 0.00787 -0.02934 0.00973 C -0.04253 0.0088 -0.04427 0.0132 -0.0474 0.00116 C -0.04601 -0.01365 -0.04687 -0.00949 -0.03698 -0.00601 C -0.0342 -0.00092 -0.03038 0.00325 -0.02552 0.00487 C -0.01371 0.00394 -0.00625 0.00278 0.00382 -0.0037 C 0.00417 -0.00486 0.00382 -0.00671 0.00469 -0.0074 C 0.00573 -0.00787 0.00833 -0.00532 0.00764 -0.00601 C 0.0066 -0.00694 0.00573 -0.00787 0.00469 -0.00856 C -0.00052 -0.00625 -0.00139 -0.00763 -5.55556E-7 -4.44444E-6 Z " pathEditMode="relative" rAng="0" ptsTypes="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8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000000"/>
      </a:lt1>
      <a:dk2>
        <a:srgbClr val="04617B"/>
      </a:dk2>
      <a:lt2>
        <a:srgbClr val="DBF5F9"/>
      </a:lt2>
      <a:accent1>
        <a:srgbClr val="10CF9B"/>
      </a:accent1>
      <a:accent2>
        <a:srgbClr val="5540D4"/>
      </a:accent2>
      <a:accent3>
        <a:srgbClr val="07674D"/>
      </a:accent3>
      <a:accent4>
        <a:srgbClr val="000000"/>
      </a:accent4>
      <a:accent5>
        <a:srgbClr val="C00000"/>
      </a:accent5>
      <a:accent6>
        <a:srgbClr val="7030A0"/>
      </a:accent6>
      <a:hlink>
        <a:srgbClr val="0F6FC6"/>
      </a:hlink>
      <a:folHlink>
        <a:srgbClr val="0F6FC6"/>
      </a:folHlink>
    </a:clrScheme>
    <a:fontScheme name="Custom 1">
      <a:majorFont>
        <a:latin typeface="Chaparral Pro"/>
        <a:ea typeface=""/>
        <a:cs typeface=""/>
      </a:majorFont>
      <a:minorFont>
        <a:latin typeface="Mongolian Bait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27983</TotalTime>
  <Words>2873</Words>
  <Application>Microsoft Office PowerPoint</Application>
  <PresentationFormat>On-screen Show (4:3)</PresentationFormat>
  <Paragraphs>839</Paragraphs>
  <Slides>54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Adobe Fan Heiti Std B</vt:lpstr>
      <vt:lpstr>MS Mincho</vt:lpstr>
      <vt:lpstr>新細明體</vt:lpstr>
      <vt:lpstr>Andalus</vt:lpstr>
      <vt:lpstr>Arial</vt:lpstr>
      <vt:lpstr>Calibri</vt:lpstr>
      <vt:lpstr>Cambria Math</vt:lpstr>
      <vt:lpstr>Chaparral Pro</vt:lpstr>
      <vt:lpstr>Maiandra GD</vt:lpstr>
      <vt:lpstr>Mongolian Baiti</vt:lpstr>
      <vt:lpstr>Symbol</vt:lpstr>
      <vt:lpstr>Tekton Pro</vt:lpstr>
      <vt:lpstr>Times New Roman</vt:lpstr>
      <vt:lpstr>Tunga</vt:lpstr>
      <vt:lpstr>Wingdings</vt:lpstr>
      <vt:lpstr>Office Theme</vt:lpstr>
      <vt:lpstr>PowerPoint Presentation</vt:lpstr>
      <vt:lpstr>The Team</vt:lpstr>
      <vt:lpstr>A Peek Inside Today’s Quantum Toolkit </vt:lpstr>
      <vt:lpstr>Which Atoms?</vt:lpstr>
      <vt:lpstr>If Trapped Molecules were in the Quantum Toolkit…</vt:lpstr>
      <vt:lpstr>Three Decades of AMO Nobels</vt:lpstr>
      <vt:lpstr>Trapped Molecules: Are We Almost There?</vt:lpstr>
      <vt:lpstr>Energy Levels for Simplest Molecules</vt:lpstr>
      <vt:lpstr>Use Atomic Ions to Cool Molecular Ions?</vt:lpstr>
      <vt:lpstr>One Motivation: Single-Molecule Spectroscopy</vt:lpstr>
      <vt:lpstr>The Plan: Optical Pumping</vt:lpstr>
      <vt:lpstr>Which Upper Manifold To Use?</vt:lpstr>
      <vt:lpstr>Electronic Excitation Allows Fast Pumping</vt:lpstr>
      <vt:lpstr>Problem #1: Too Many Populated States</vt:lpstr>
      <vt:lpstr>Problem #2: Vibrational Excitation</vt:lpstr>
      <vt:lpstr>Solution #2: Use Special Molecules</vt:lpstr>
      <vt:lpstr>PowerPoint Presentation</vt:lpstr>
      <vt:lpstr>Broadband Cooling for 1S - 1S</vt:lpstr>
      <vt:lpstr>Broadband Cooling for AlH+</vt:lpstr>
      <vt:lpstr>Filtered Spectrum</vt:lpstr>
      <vt:lpstr>Timescales</vt:lpstr>
      <vt:lpstr>Spectral Filtering Resolution</vt:lpstr>
      <vt:lpstr>Filtered Broadband Laser Details</vt:lpstr>
      <vt:lpstr>The Lab Setup</vt:lpstr>
      <vt:lpstr>Linear Radiofrequency Trap</vt:lpstr>
      <vt:lpstr>Trap Loading, a Smart Way</vt:lpstr>
      <vt:lpstr>AlH+ Loading, a Less Smart Way</vt:lpstr>
      <vt:lpstr>REMPD Rotational State Analysis</vt:lpstr>
      <vt:lpstr>AlH+ Apparatus</vt:lpstr>
      <vt:lpstr>Time-of-Flight Species Analysis</vt:lpstr>
      <vt:lpstr>How Well Does it Work?</vt:lpstr>
      <vt:lpstr>Broadband Cooling Results</vt:lpstr>
      <vt:lpstr>PowerPoint Presentation</vt:lpstr>
      <vt:lpstr>Shift Spectrum for Additional Parity Cooling</vt:lpstr>
      <vt:lpstr>Two Rotational Cooling Timescales</vt:lpstr>
      <vt:lpstr>Rotational Cooling Efficiency</vt:lpstr>
      <vt:lpstr>Cooling Timescale</vt:lpstr>
      <vt:lpstr>Imagine: Site-Resolved Fluorescence</vt:lpstr>
      <vt:lpstr>Single Molecule Spectroscopy An easy approach</vt:lpstr>
      <vt:lpstr>Proof of Principle</vt:lpstr>
      <vt:lpstr>When is One the Best Number?</vt:lpstr>
      <vt:lpstr>Summary &amp; Outlook</vt:lpstr>
      <vt:lpstr>Extras…</vt:lpstr>
      <vt:lpstr>Narrowband Vibrational-Excitation Approach</vt:lpstr>
      <vt:lpstr>Precision Spectroscopy </vt:lpstr>
      <vt:lpstr>Laser Cooling of Trapped Atoms</vt:lpstr>
      <vt:lpstr>The Cold Atom Shelf of the Toolkit</vt:lpstr>
      <vt:lpstr>PowerPoint Presentation</vt:lpstr>
      <vt:lpstr>The Plan: Optical Pumping</vt:lpstr>
      <vt:lpstr>Solution #1: Broadband Laser</vt:lpstr>
      <vt:lpstr>milliKelvin Molecular Ion Research (using sympathetic cooling)</vt:lpstr>
      <vt:lpstr>milliKelvin Molecular Ion Research (using sympathetic cooling)</vt:lpstr>
      <vt:lpstr>Laser Cooling of Trapped Atoms</vt:lpstr>
      <vt:lpstr>Summary &amp; Outlook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Odom</dc:creator>
  <cp:lastModifiedBy>Brian</cp:lastModifiedBy>
  <cp:revision>651</cp:revision>
  <dcterms:created xsi:type="dcterms:W3CDTF">2013-02-06T23:39:48Z</dcterms:created>
  <dcterms:modified xsi:type="dcterms:W3CDTF">2015-06-24T03:00:15Z</dcterms:modified>
</cp:coreProperties>
</file>