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4"/>
  </p:notesMasterIdLst>
  <p:handoutMasterIdLst>
    <p:handoutMasterId r:id="rId45"/>
  </p:handoutMasterIdLst>
  <p:sldIdLst>
    <p:sldId id="635" r:id="rId5"/>
    <p:sldId id="638" r:id="rId6"/>
    <p:sldId id="641" r:id="rId7"/>
    <p:sldId id="643" r:id="rId8"/>
    <p:sldId id="726" r:id="rId9"/>
    <p:sldId id="727" r:id="rId10"/>
    <p:sldId id="729" r:id="rId11"/>
    <p:sldId id="757" r:id="rId12"/>
    <p:sldId id="637" r:id="rId13"/>
    <p:sldId id="647" r:id="rId14"/>
    <p:sldId id="658" r:id="rId15"/>
    <p:sldId id="696" r:id="rId16"/>
    <p:sldId id="664" r:id="rId17"/>
    <p:sldId id="697" r:id="rId18"/>
    <p:sldId id="702" r:id="rId19"/>
    <p:sldId id="695" r:id="rId20"/>
    <p:sldId id="720" r:id="rId21"/>
    <p:sldId id="723" r:id="rId22"/>
    <p:sldId id="724" r:id="rId23"/>
    <p:sldId id="728" r:id="rId24"/>
    <p:sldId id="731" r:id="rId25"/>
    <p:sldId id="732" r:id="rId26"/>
    <p:sldId id="748" r:id="rId27"/>
    <p:sldId id="734" r:id="rId28"/>
    <p:sldId id="735" r:id="rId29"/>
    <p:sldId id="736" r:id="rId30"/>
    <p:sldId id="737" r:id="rId31"/>
    <p:sldId id="738" r:id="rId32"/>
    <p:sldId id="739" r:id="rId33"/>
    <p:sldId id="749" r:id="rId34"/>
    <p:sldId id="750" r:id="rId35"/>
    <p:sldId id="752" r:id="rId36"/>
    <p:sldId id="758" r:id="rId37"/>
    <p:sldId id="755" r:id="rId38"/>
    <p:sldId id="759" r:id="rId39"/>
    <p:sldId id="756" r:id="rId40"/>
    <p:sldId id="692" r:id="rId41"/>
    <p:sldId id="751" r:id="rId42"/>
    <p:sldId id="754" r:id="rId43"/>
  </p:sldIdLst>
  <p:sldSz cx="9144000" cy="6858000" type="screen4x3"/>
  <p:notesSz cx="7010400" cy="9296400"/>
  <p:defaultTextStyle>
    <a:defPPr>
      <a:defRPr lang="en-US"/>
    </a:defPPr>
    <a:lvl1pPr algn="ctr" rtl="0" fontAlgn="base">
      <a:spcBef>
        <a:spcPct val="50000"/>
      </a:spcBef>
      <a:spcAft>
        <a:spcPct val="0"/>
      </a:spcAft>
      <a:defRPr sz="2400" kern="1200">
        <a:solidFill>
          <a:schemeClr val="tx1"/>
        </a:solidFill>
        <a:latin typeface="Times New Roman" pitchFamily="18" charset="0"/>
        <a:ea typeface="+mn-ea"/>
        <a:cs typeface="+mn-cs"/>
      </a:defRPr>
    </a:lvl1pPr>
    <a:lvl2pPr marL="457200" algn="ctr" rtl="0" fontAlgn="base">
      <a:spcBef>
        <a:spcPct val="50000"/>
      </a:spcBef>
      <a:spcAft>
        <a:spcPct val="0"/>
      </a:spcAft>
      <a:defRPr sz="2400" kern="1200">
        <a:solidFill>
          <a:schemeClr val="tx1"/>
        </a:solidFill>
        <a:latin typeface="Times New Roman" pitchFamily="18" charset="0"/>
        <a:ea typeface="+mn-ea"/>
        <a:cs typeface="+mn-cs"/>
      </a:defRPr>
    </a:lvl2pPr>
    <a:lvl3pPr marL="914400" algn="ctr" rtl="0" fontAlgn="base">
      <a:spcBef>
        <a:spcPct val="50000"/>
      </a:spcBef>
      <a:spcAft>
        <a:spcPct val="0"/>
      </a:spcAft>
      <a:defRPr sz="2400" kern="1200">
        <a:solidFill>
          <a:schemeClr val="tx1"/>
        </a:solidFill>
        <a:latin typeface="Times New Roman" pitchFamily="18" charset="0"/>
        <a:ea typeface="+mn-ea"/>
        <a:cs typeface="+mn-cs"/>
      </a:defRPr>
    </a:lvl3pPr>
    <a:lvl4pPr marL="1371600" algn="ctr" rtl="0" fontAlgn="base">
      <a:spcBef>
        <a:spcPct val="50000"/>
      </a:spcBef>
      <a:spcAft>
        <a:spcPct val="0"/>
      </a:spcAft>
      <a:defRPr sz="2400" kern="1200">
        <a:solidFill>
          <a:schemeClr val="tx1"/>
        </a:solidFill>
        <a:latin typeface="Times New Roman" pitchFamily="18" charset="0"/>
        <a:ea typeface="+mn-ea"/>
        <a:cs typeface="+mn-cs"/>
      </a:defRPr>
    </a:lvl4pPr>
    <a:lvl5pPr marL="1828800" algn="ctr" rtl="0" fontAlgn="base">
      <a:spcBef>
        <a:spcPct val="5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976">
          <p15:clr>
            <a:srgbClr val="A4A3A4"/>
          </p15:clr>
        </p15:guide>
        <p15:guide id="2"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3366"/>
    <a:srgbClr val="669900"/>
    <a:srgbClr val="006600"/>
    <a:srgbClr val="336600"/>
    <a:srgbClr val="FF6600"/>
    <a:srgbClr val="CC0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83" autoAdjust="0"/>
    <p:restoredTop sz="93766" autoAdjust="0"/>
  </p:normalViewPr>
  <p:slideViewPr>
    <p:cSldViewPr>
      <p:cViewPr varScale="1">
        <p:scale>
          <a:sx n="76" d="100"/>
          <a:sy n="76" d="100"/>
        </p:scale>
        <p:origin x="-1020" y="-84"/>
      </p:cViewPr>
      <p:guideLst>
        <p:guide orient="horz" pos="2976"/>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3" tIns="45846" rIns="91693" bIns="45846" numCol="1" anchor="t" anchorCtr="0" compatLnSpc="1">
            <a:prstTxWarp prst="textNoShape">
              <a:avLst/>
            </a:prstTxWarp>
          </a:bodyPr>
          <a:lstStyle>
            <a:lvl1pPr algn="l" defTabSz="917575">
              <a:spcBef>
                <a:spcPct val="0"/>
              </a:spcBef>
              <a:defRPr sz="1200"/>
            </a:lvl1pPr>
          </a:lstStyle>
          <a:p>
            <a:endParaRPr lang="en-US"/>
          </a:p>
        </p:txBody>
      </p:sp>
      <p:sp>
        <p:nvSpPr>
          <p:cNvPr id="6553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3" tIns="45846" rIns="91693" bIns="45846" numCol="1" anchor="t" anchorCtr="0" compatLnSpc="1">
            <a:prstTxWarp prst="textNoShape">
              <a:avLst/>
            </a:prstTxWarp>
          </a:bodyPr>
          <a:lstStyle>
            <a:lvl1pPr algn="r" defTabSz="917575">
              <a:spcBef>
                <a:spcPct val="0"/>
              </a:spcBef>
              <a:defRPr sz="1200"/>
            </a:lvl1pPr>
          </a:lstStyle>
          <a:p>
            <a:endParaRPr lang="en-US"/>
          </a:p>
        </p:txBody>
      </p:sp>
      <p:sp>
        <p:nvSpPr>
          <p:cNvPr id="6554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3" tIns="45846" rIns="91693" bIns="45846" numCol="1" anchor="b" anchorCtr="0" compatLnSpc="1">
            <a:prstTxWarp prst="textNoShape">
              <a:avLst/>
            </a:prstTxWarp>
          </a:bodyPr>
          <a:lstStyle>
            <a:lvl1pPr algn="l" defTabSz="917575">
              <a:spcBef>
                <a:spcPct val="0"/>
              </a:spcBef>
              <a:defRPr sz="1200"/>
            </a:lvl1pPr>
          </a:lstStyle>
          <a:p>
            <a:endParaRPr lang="en-US"/>
          </a:p>
        </p:txBody>
      </p:sp>
      <p:sp>
        <p:nvSpPr>
          <p:cNvPr id="6554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3" tIns="45846" rIns="91693" bIns="45846" numCol="1" anchor="b" anchorCtr="0" compatLnSpc="1">
            <a:prstTxWarp prst="textNoShape">
              <a:avLst/>
            </a:prstTxWarp>
          </a:bodyPr>
          <a:lstStyle>
            <a:lvl1pPr algn="r" defTabSz="917575">
              <a:spcBef>
                <a:spcPct val="0"/>
              </a:spcBef>
              <a:defRPr sz="1200"/>
            </a:lvl1pPr>
          </a:lstStyle>
          <a:p>
            <a:fld id="{18D23936-929B-4B1C-ADEB-54E13C970ED7}" type="slidenum">
              <a:rPr lang="en-US"/>
              <a:pPr/>
              <a:t>‹#›</a:t>
            </a:fld>
            <a:endParaRPr lang="en-US"/>
          </a:p>
        </p:txBody>
      </p:sp>
    </p:spTree>
    <p:extLst>
      <p:ext uri="{BB962C8B-B14F-4D97-AF65-F5344CB8AC3E}">
        <p14:creationId xmlns:p14="http://schemas.microsoft.com/office/powerpoint/2010/main" val="2507891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bwMode="auto">
          <a:xfrm>
            <a:off x="0" y="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vl1pPr>
          </a:lstStyle>
          <a:p>
            <a:endParaRPr lang="en-US"/>
          </a:p>
        </p:txBody>
      </p:sp>
      <p:sp>
        <p:nvSpPr>
          <p:cNvPr id="351235" name="Rectangle 3"/>
          <p:cNvSpPr>
            <a:spLocks noGrp="1" noChangeArrowheads="1"/>
          </p:cNvSpPr>
          <p:nvPr>
            <p:ph type="dt" idx="1"/>
          </p:nvPr>
        </p:nvSpPr>
        <p:spPr bwMode="auto">
          <a:xfrm>
            <a:off x="3970938" y="0"/>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3512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1237" name="Rectangle 5"/>
          <p:cNvSpPr>
            <a:spLocks noGrp="1" noChangeArrowheads="1"/>
          </p:cNvSpPr>
          <p:nvPr>
            <p:ph type="body" sz="quarter" idx="3"/>
          </p:nvPr>
        </p:nvSpPr>
        <p:spPr bwMode="auto">
          <a:xfrm>
            <a:off x="701040" y="4416426"/>
            <a:ext cx="560832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1238" name="Rectangle 6"/>
          <p:cNvSpPr>
            <a:spLocks noGrp="1" noChangeArrowheads="1"/>
          </p:cNvSpPr>
          <p:nvPr>
            <p:ph type="ftr" sz="quarter" idx="4"/>
          </p:nvPr>
        </p:nvSpPr>
        <p:spPr bwMode="auto">
          <a:xfrm>
            <a:off x="0" y="8831263"/>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vl1pPr>
          </a:lstStyle>
          <a:p>
            <a:endParaRPr lang="en-US"/>
          </a:p>
        </p:txBody>
      </p:sp>
      <p:sp>
        <p:nvSpPr>
          <p:cNvPr id="351239" name="Rectangle 7"/>
          <p:cNvSpPr>
            <a:spLocks noGrp="1" noChangeArrowheads="1"/>
          </p:cNvSpPr>
          <p:nvPr>
            <p:ph type="sldNum" sz="quarter" idx="5"/>
          </p:nvPr>
        </p:nvSpPr>
        <p:spPr bwMode="auto">
          <a:xfrm>
            <a:off x="3970938" y="8831263"/>
            <a:ext cx="303784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8761557B-17D2-4FB5-9A4E-F86279CB0BBC}" type="slidenum">
              <a:rPr lang="en-US"/>
              <a:pPr/>
              <a:t>‹#›</a:t>
            </a:fld>
            <a:endParaRPr lang="en-US"/>
          </a:p>
        </p:txBody>
      </p:sp>
    </p:spTree>
    <p:extLst>
      <p:ext uri="{BB962C8B-B14F-4D97-AF65-F5344CB8AC3E}">
        <p14:creationId xmlns:p14="http://schemas.microsoft.com/office/powerpoint/2010/main" val="42046359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A0165-A0BA-4071-8701-F4529AE5E633}" type="slidenum">
              <a:rPr lang="en-US"/>
              <a:pPr/>
              <a:t>1</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dirty="0" smtClean="0"/>
              <a:t>Walton and</a:t>
            </a:r>
            <a:r>
              <a:rPr lang="en-US" baseline="0" dirty="0" smtClean="0"/>
              <a:t> </a:t>
            </a:r>
            <a:r>
              <a:rPr lang="en-US" baseline="0" dirty="0" err="1" smtClean="0"/>
              <a:t>Cockroft</a:t>
            </a:r>
            <a:r>
              <a:rPr lang="en-US" baseline="0" dirty="0" smtClean="0"/>
              <a:t> (1929, 300kV); Ernest Orlando Lawrence’s 27-inch cyclotron (“proton merry-go-around”, 1931); Donald </a:t>
            </a:r>
            <a:r>
              <a:rPr lang="en-US" baseline="0" dirty="0" err="1" smtClean="0"/>
              <a:t>Kerst’s</a:t>
            </a:r>
            <a:r>
              <a:rPr lang="en-US" baseline="0" dirty="0" smtClean="0"/>
              <a:t> electron </a:t>
            </a:r>
            <a:r>
              <a:rPr lang="en-US" baseline="0" dirty="0" err="1" smtClean="0"/>
              <a:t>betatron</a:t>
            </a:r>
            <a:r>
              <a:rPr lang="en-US" baseline="0" dirty="0" smtClean="0"/>
              <a:t> (1941); </a:t>
            </a:r>
          </a:p>
          <a:p>
            <a:r>
              <a:rPr lang="en-US" baseline="0" dirty="0" smtClean="0"/>
              <a:t>Alternative Gradient Synchrotron (AGS) at Brookhaven (33GeV protons, 1960); Fermi Lab’s </a:t>
            </a:r>
            <a:r>
              <a:rPr lang="en-US" baseline="0" dirty="0" err="1" smtClean="0"/>
              <a:t>Tevatron</a:t>
            </a:r>
            <a:r>
              <a:rPr lang="en-US" baseline="0" dirty="0" smtClean="0"/>
              <a:t>; ILC (??)</a:t>
            </a:r>
            <a:endParaRPr lang="en-US" dirty="0"/>
          </a:p>
        </p:txBody>
      </p:sp>
    </p:spTree>
    <p:extLst>
      <p:ext uri="{BB962C8B-B14F-4D97-AF65-F5344CB8AC3E}">
        <p14:creationId xmlns:p14="http://schemas.microsoft.com/office/powerpoint/2010/main" val="215180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50204AF4-4B91-420E-9BC4-71F0D4D4C0B3}" type="slidenum">
              <a:rPr lang="en-US" sz="1200" smtClean="0"/>
              <a:pPr eaLnBrk="1" hangingPunct="1"/>
              <a:t>10</a:t>
            </a:fld>
            <a:endParaRPr 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4066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B69413F-BCB2-40DF-B676-90A811710FA2}" type="slidenum">
              <a:rPr lang="en-US" smtClean="0"/>
              <a:pPr/>
              <a:t>11</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4340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E45D57F1-2C49-4B82-8997-5D150C8B9A0E}" type="slidenum">
              <a:rPr lang="en-US" sz="1200" smtClean="0"/>
              <a:pPr eaLnBrk="1" hangingPunct="1"/>
              <a:t>12</a:t>
            </a:fld>
            <a:endParaRPr 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1450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3E018FA-44BB-41EA-A740-900E61E77C74}" type="slidenum">
              <a:rPr lang="en-US" smtClean="0"/>
              <a:pPr/>
              <a:t>13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91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77FE6FA4-B78A-484A-91E6-96A6769815BC}" type="slidenum">
              <a:rPr lang="en-US" sz="1200" smtClean="0"/>
              <a:pPr eaLnBrk="1" hangingPunct="1"/>
              <a:t>14</a:t>
            </a:fld>
            <a:endParaRPr 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6516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0130BEB5-2FCD-45E4-AA27-49B9BF7F2CB2}" type="slidenum">
              <a:rPr lang="en-US" sz="1200" smtClean="0"/>
              <a:pPr eaLnBrk="1" hangingPunct="1"/>
              <a:t>15</a:t>
            </a:fld>
            <a:endParaRPr lang="en-US" sz="120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0138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52F326D-9DDD-4792-9072-C5D0B6CB6C51}" type="slidenum">
              <a:rPr lang="en-US" smtClean="0"/>
              <a:pPr/>
              <a:t>16</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2301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61557B-17D2-4FB5-9A4E-F86279CB0BBC}" type="slidenum">
              <a:rPr lang="en-US" smtClean="0"/>
              <a:pPr/>
              <a:t>17</a:t>
            </a:fld>
            <a:endParaRPr lang="en-US"/>
          </a:p>
        </p:txBody>
      </p:sp>
    </p:spTree>
    <p:extLst>
      <p:ext uri="{BB962C8B-B14F-4D97-AF65-F5344CB8AC3E}">
        <p14:creationId xmlns:p14="http://schemas.microsoft.com/office/powerpoint/2010/main" val="287099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61557B-17D2-4FB5-9A4E-F86279CB0BBC}" type="slidenum">
              <a:rPr lang="en-US" smtClean="0"/>
              <a:pPr/>
              <a:t>18</a:t>
            </a:fld>
            <a:endParaRPr lang="en-US"/>
          </a:p>
        </p:txBody>
      </p:sp>
    </p:spTree>
    <p:extLst>
      <p:ext uri="{BB962C8B-B14F-4D97-AF65-F5344CB8AC3E}">
        <p14:creationId xmlns:p14="http://schemas.microsoft.com/office/powerpoint/2010/main" val="287099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61557B-17D2-4FB5-9A4E-F86279CB0BBC}" type="slidenum">
              <a:rPr lang="en-US" smtClean="0"/>
              <a:pPr/>
              <a:t>19</a:t>
            </a:fld>
            <a:endParaRPr lang="en-US"/>
          </a:p>
        </p:txBody>
      </p:sp>
    </p:spTree>
    <p:extLst>
      <p:ext uri="{BB962C8B-B14F-4D97-AF65-F5344CB8AC3E}">
        <p14:creationId xmlns:p14="http://schemas.microsoft.com/office/powerpoint/2010/main" val="287099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ED095029-3892-4D9C-8018-25E40E96B17B}" type="slidenum">
              <a:rPr lang="en-US" sz="1200" smtClean="0"/>
              <a:pPr eaLnBrk="1" hangingPunct="1"/>
              <a:t>2</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62429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B05B87E-A62E-462A-8612-923B19E1365E}" type="slidenum">
              <a:rPr lang="en-US" altLang="en-US" sz="1200" smtClean="0"/>
              <a:pPr eaLnBrk="1" hangingPunct="1"/>
              <a:t>20</a:t>
            </a:fld>
            <a:endParaRPr lang="en-US" alt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1767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pPr eaLnBrk="1" hangingPunct="1"/>
              <a:t>21</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79406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pPr eaLnBrk="1" hangingPunct="1"/>
              <a:t>22</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7503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pPr eaLnBrk="1" hangingPunct="1"/>
              <a:t>23</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24470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 introduce three</a:t>
            </a:r>
            <a:r>
              <a:rPr kumimoji="1" lang="en-US" altLang="zh-CN" baseline="0" dirty="0" smtClean="0"/>
              <a:t> plots and one gif.</a:t>
            </a:r>
            <a:endParaRPr kumimoji="1" lang="zh-CN" altLang="en-US" dirty="0"/>
          </a:p>
        </p:txBody>
      </p:sp>
      <p:sp>
        <p:nvSpPr>
          <p:cNvPr id="4" name="幻灯片编号占位符 3"/>
          <p:cNvSpPr>
            <a:spLocks noGrp="1"/>
          </p:cNvSpPr>
          <p:nvPr>
            <p:ph type="sldNum" sz="quarter" idx="10"/>
          </p:nvPr>
        </p:nvSpPr>
        <p:spPr/>
        <p:txBody>
          <a:bodyPr/>
          <a:lstStyle/>
          <a:p>
            <a:fld id="{7B026AFD-1BDA-C744-8C6F-8634170D3628}" type="slidenum">
              <a:rPr kumimoji="1" lang="zh-CN" altLang="en-US" smtClean="0">
                <a:solidFill>
                  <a:prstClr val="black"/>
                </a:solidFill>
              </a:rPr>
              <a:pPr/>
              <a:t>24</a:t>
            </a:fld>
            <a:endParaRPr kumimoji="1" lang="zh-CN" altLang="en-US">
              <a:solidFill>
                <a:prstClr val="black"/>
              </a:solidFill>
            </a:endParaRPr>
          </a:p>
        </p:txBody>
      </p:sp>
    </p:spTree>
    <p:extLst>
      <p:ext uri="{BB962C8B-B14F-4D97-AF65-F5344CB8AC3E}">
        <p14:creationId xmlns:p14="http://schemas.microsoft.com/office/powerpoint/2010/main" val="2483040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 introduce three</a:t>
            </a:r>
            <a:r>
              <a:rPr kumimoji="1" lang="en-US" altLang="zh-CN" baseline="0" dirty="0" smtClean="0"/>
              <a:t> plots and one gif.</a:t>
            </a:r>
            <a:endParaRPr kumimoji="1" lang="zh-CN" altLang="en-US" dirty="0"/>
          </a:p>
        </p:txBody>
      </p:sp>
      <p:sp>
        <p:nvSpPr>
          <p:cNvPr id="4" name="幻灯片编号占位符 3"/>
          <p:cNvSpPr>
            <a:spLocks noGrp="1"/>
          </p:cNvSpPr>
          <p:nvPr>
            <p:ph type="sldNum" sz="quarter" idx="10"/>
          </p:nvPr>
        </p:nvSpPr>
        <p:spPr/>
        <p:txBody>
          <a:bodyPr/>
          <a:lstStyle/>
          <a:p>
            <a:fld id="{7B026AFD-1BDA-C744-8C6F-8634170D3628}" type="slidenum">
              <a:rPr kumimoji="1" lang="zh-CN" altLang="en-US" smtClean="0">
                <a:solidFill>
                  <a:prstClr val="black"/>
                </a:solidFill>
              </a:rPr>
              <a:pPr/>
              <a:t>25</a:t>
            </a:fld>
            <a:endParaRPr kumimoji="1" lang="zh-CN" altLang="en-US">
              <a:solidFill>
                <a:prstClr val="black"/>
              </a:solidFill>
            </a:endParaRPr>
          </a:p>
        </p:txBody>
      </p:sp>
    </p:spTree>
    <p:extLst>
      <p:ext uri="{BB962C8B-B14F-4D97-AF65-F5344CB8AC3E}">
        <p14:creationId xmlns:p14="http://schemas.microsoft.com/office/powerpoint/2010/main" val="207673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solidFill>
                  <a:prstClr val="black"/>
                </a:solidFill>
              </a:rPr>
              <a:pPr eaLnBrk="1" hangingPunct="1"/>
              <a:t>26</a:t>
            </a:fld>
            <a:endParaRPr lang="en-US" altLang="en-US" sz="120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98740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solidFill>
                  <a:prstClr val="black"/>
                </a:solidFill>
              </a:rPr>
              <a:pPr eaLnBrk="1" hangingPunct="1"/>
              <a:t>27</a:t>
            </a:fld>
            <a:endParaRPr lang="en-US" altLang="en-US" sz="120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63867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solidFill>
                  <a:prstClr val="black"/>
                </a:solidFill>
              </a:rPr>
              <a:pPr eaLnBrk="1" hangingPunct="1"/>
              <a:t>28</a:t>
            </a:fld>
            <a:endParaRPr lang="en-US" altLang="en-US" sz="120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81402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4064" indent="-286179">
              <a:spcBef>
                <a:spcPct val="30000"/>
              </a:spcBef>
              <a:defRPr sz="1200">
                <a:solidFill>
                  <a:schemeClr val="tx1"/>
                </a:solidFill>
                <a:latin typeface="Times New Roman" pitchFamily="18" charset="0"/>
              </a:defRPr>
            </a:lvl2pPr>
            <a:lvl3pPr marL="1144715" indent="-228943">
              <a:spcBef>
                <a:spcPct val="30000"/>
              </a:spcBef>
              <a:defRPr sz="1200">
                <a:solidFill>
                  <a:schemeClr val="tx1"/>
                </a:solidFill>
                <a:latin typeface="Times New Roman" pitchFamily="18" charset="0"/>
              </a:defRPr>
            </a:lvl3pPr>
            <a:lvl4pPr marL="1602600" indent="-228943">
              <a:spcBef>
                <a:spcPct val="30000"/>
              </a:spcBef>
              <a:defRPr sz="1200">
                <a:solidFill>
                  <a:schemeClr val="tx1"/>
                </a:solidFill>
                <a:latin typeface="Times New Roman" pitchFamily="18" charset="0"/>
              </a:defRPr>
            </a:lvl4pPr>
            <a:lvl5pPr marL="2060486" indent="-228943">
              <a:spcBef>
                <a:spcPct val="30000"/>
              </a:spcBef>
              <a:defRPr sz="1200">
                <a:solidFill>
                  <a:schemeClr val="tx1"/>
                </a:solidFill>
                <a:latin typeface="Times New Roman" pitchFamily="18" charset="0"/>
              </a:defRPr>
            </a:lvl5pPr>
            <a:lvl6pPr marL="2518372" indent="-228943" eaLnBrk="0" fontAlgn="base" hangingPunct="0">
              <a:spcBef>
                <a:spcPct val="30000"/>
              </a:spcBef>
              <a:spcAft>
                <a:spcPct val="0"/>
              </a:spcAft>
              <a:defRPr sz="1200">
                <a:solidFill>
                  <a:schemeClr val="tx1"/>
                </a:solidFill>
                <a:latin typeface="Times New Roman" pitchFamily="18" charset="0"/>
              </a:defRPr>
            </a:lvl6pPr>
            <a:lvl7pPr marL="2976258" indent="-228943" eaLnBrk="0" fontAlgn="base" hangingPunct="0">
              <a:spcBef>
                <a:spcPct val="30000"/>
              </a:spcBef>
              <a:spcAft>
                <a:spcPct val="0"/>
              </a:spcAft>
              <a:defRPr sz="1200">
                <a:solidFill>
                  <a:schemeClr val="tx1"/>
                </a:solidFill>
                <a:latin typeface="Times New Roman" pitchFamily="18" charset="0"/>
              </a:defRPr>
            </a:lvl7pPr>
            <a:lvl8pPr marL="3434144" indent="-228943" eaLnBrk="0" fontAlgn="base" hangingPunct="0">
              <a:spcBef>
                <a:spcPct val="30000"/>
              </a:spcBef>
              <a:spcAft>
                <a:spcPct val="0"/>
              </a:spcAft>
              <a:defRPr sz="1200">
                <a:solidFill>
                  <a:schemeClr val="tx1"/>
                </a:solidFill>
                <a:latin typeface="Times New Roman" pitchFamily="18" charset="0"/>
              </a:defRPr>
            </a:lvl8pPr>
            <a:lvl9pPr marL="3892029" indent="-228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E2F5C5C-7231-452A-9F7F-6576A15DBE71}" type="slidenum">
              <a:rPr lang="en-US" altLang="en-US"/>
              <a:pPr>
                <a:spcBef>
                  <a:spcPct val="0"/>
                </a:spcBef>
              </a:pPr>
              <a:t>29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6714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08EE6052-D356-47F7-AEE8-75CED1DFC205}" type="slidenum">
              <a:rPr lang="en-US" sz="1200" smtClean="0"/>
              <a:pPr eaLnBrk="1" hangingPunct="1"/>
              <a:t>3</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91940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3D71D59-F563-4ACC-9892-A1C0FB54227E}" type="slidenum">
              <a:rPr lang="en-US" altLang="en-US">
                <a:solidFill>
                  <a:srgbClr val="000000"/>
                </a:solidFill>
              </a:rPr>
              <a:pPr>
                <a:spcBef>
                  <a:spcPct val="0"/>
                </a:spcBef>
              </a:pPr>
              <a:t>30</a:t>
            </a:fld>
            <a:endParaRPr lang="en-US" altLang="en-US">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8426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D4E9B69-C921-4E66-B311-6674AE87A312}" type="slidenum">
              <a:rPr lang="en-US" altLang="en-US">
                <a:solidFill>
                  <a:srgbClr val="000000"/>
                </a:solidFill>
              </a:rPr>
              <a:pPr>
                <a:spcBef>
                  <a:spcPct val="0"/>
                </a:spcBef>
              </a:pPr>
              <a:t>31</a:t>
            </a:fld>
            <a:endParaRPr lang="en-US" altLang="en-US">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03461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73E7FBF-1435-44B4-AEA5-53FAE3EDA4EB}" type="slidenum">
              <a:rPr lang="en-US" altLang="en-US">
                <a:solidFill>
                  <a:srgbClr val="000000"/>
                </a:solidFill>
              </a:rPr>
              <a:pPr>
                <a:spcBef>
                  <a:spcPct val="0"/>
                </a:spcBef>
              </a:pPr>
              <a:t>32</a:t>
            </a:fld>
            <a:endParaRPr lang="en-US" altLang="en-US">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46855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4064" indent="-286179">
              <a:spcBef>
                <a:spcPct val="30000"/>
              </a:spcBef>
              <a:defRPr sz="1200">
                <a:solidFill>
                  <a:schemeClr val="tx1"/>
                </a:solidFill>
                <a:latin typeface="Times New Roman" pitchFamily="18" charset="0"/>
              </a:defRPr>
            </a:lvl2pPr>
            <a:lvl3pPr marL="1144715" indent="-228943">
              <a:spcBef>
                <a:spcPct val="30000"/>
              </a:spcBef>
              <a:defRPr sz="1200">
                <a:solidFill>
                  <a:schemeClr val="tx1"/>
                </a:solidFill>
                <a:latin typeface="Times New Roman" pitchFamily="18" charset="0"/>
              </a:defRPr>
            </a:lvl3pPr>
            <a:lvl4pPr marL="1602600" indent="-228943">
              <a:spcBef>
                <a:spcPct val="30000"/>
              </a:spcBef>
              <a:defRPr sz="1200">
                <a:solidFill>
                  <a:schemeClr val="tx1"/>
                </a:solidFill>
                <a:latin typeface="Times New Roman" pitchFamily="18" charset="0"/>
              </a:defRPr>
            </a:lvl4pPr>
            <a:lvl5pPr marL="2060486" indent="-228943">
              <a:spcBef>
                <a:spcPct val="30000"/>
              </a:spcBef>
              <a:defRPr sz="1200">
                <a:solidFill>
                  <a:schemeClr val="tx1"/>
                </a:solidFill>
                <a:latin typeface="Times New Roman" pitchFamily="18" charset="0"/>
              </a:defRPr>
            </a:lvl5pPr>
            <a:lvl6pPr marL="2518372" indent="-228943" eaLnBrk="0" fontAlgn="base" hangingPunct="0">
              <a:spcBef>
                <a:spcPct val="30000"/>
              </a:spcBef>
              <a:spcAft>
                <a:spcPct val="0"/>
              </a:spcAft>
              <a:defRPr sz="1200">
                <a:solidFill>
                  <a:schemeClr val="tx1"/>
                </a:solidFill>
                <a:latin typeface="Times New Roman" pitchFamily="18" charset="0"/>
              </a:defRPr>
            </a:lvl6pPr>
            <a:lvl7pPr marL="2976258" indent="-228943" eaLnBrk="0" fontAlgn="base" hangingPunct="0">
              <a:spcBef>
                <a:spcPct val="30000"/>
              </a:spcBef>
              <a:spcAft>
                <a:spcPct val="0"/>
              </a:spcAft>
              <a:defRPr sz="1200">
                <a:solidFill>
                  <a:schemeClr val="tx1"/>
                </a:solidFill>
                <a:latin typeface="Times New Roman" pitchFamily="18" charset="0"/>
              </a:defRPr>
            </a:lvl7pPr>
            <a:lvl8pPr marL="3434144" indent="-228943" eaLnBrk="0" fontAlgn="base" hangingPunct="0">
              <a:spcBef>
                <a:spcPct val="30000"/>
              </a:spcBef>
              <a:spcAft>
                <a:spcPct val="0"/>
              </a:spcAft>
              <a:defRPr sz="1200">
                <a:solidFill>
                  <a:schemeClr val="tx1"/>
                </a:solidFill>
                <a:latin typeface="Times New Roman" pitchFamily="18" charset="0"/>
              </a:defRPr>
            </a:lvl8pPr>
            <a:lvl9pPr marL="3892029" indent="-228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242C0FC-0343-46B9-AF01-92381879FB92}" type="slidenum">
              <a:rPr lang="en-US" altLang="en-US">
                <a:solidFill>
                  <a:prstClr val="black"/>
                </a:solidFill>
              </a:rPr>
              <a:pPr>
                <a:spcBef>
                  <a:spcPct val="0"/>
                </a:spcBef>
              </a:pPr>
              <a:t>33</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60172A4-1F09-457A-BA64-DD567B1FE05B}" type="slidenum">
              <a:rPr lang="en-US" altLang="en-US">
                <a:solidFill>
                  <a:srgbClr val="000000"/>
                </a:solidFill>
              </a:rPr>
              <a:pPr>
                <a:spcBef>
                  <a:spcPct val="0"/>
                </a:spcBef>
              </a:pPr>
              <a:t>34</a:t>
            </a:fld>
            <a:endParaRPr lang="en-US" altLang="en-US">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56543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7EF9BAF0-5F9A-496F-8112-02DD7FCFAD4D}" type="slidenum">
              <a:rPr lang="en-US" sz="1200" smtClean="0"/>
              <a:pPr eaLnBrk="1" hangingPunct="1"/>
              <a:t>35</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23775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3E4286DE-0389-41BB-A656-028E7ACD13FD}" type="slidenum">
              <a:rPr lang="en-US" b="0" smtClean="0">
                <a:solidFill>
                  <a:srgbClr val="000000"/>
                </a:solidFill>
              </a:rPr>
              <a:pPr eaLnBrk="1" hangingPunct="1"/>
              <a:t>36</a:t>
            </a:fld>
            <a:endParaRPr lang="en-US" b="0" smtClean="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1169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E3914FF-8DD4-44F1-97BC-32DA341D8F9B}" type="slidenum">
              <a:rPr lang="en-US" smtClean="0"/>
              <a:pPr/>
              <a:t>37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50617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5479DF8-3FC4-4B8A-9870-E1A3625044D1}" type="slidenum">
              <a:rPr lang="en-US" altLang="en-US">
                <a:solidFill>
                  <a:srgbClr val="000000"/>
                </a:solidFill>
              </a:rPr>
              <a:pPr>
                <a:spcBef>
                  <a:spcPct val="0"/>
                </a:spcBef>
              </a:pPr>
              <a:t>38</a:t>
            </a:fld>
            <a:endParaRPr lang="en-US" altLang="en-US">
              <a:solidFill>
                <a:srgbClr val="000000"/>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17653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03C67A0-CB5F-4FE2-95AD-8C58E2BFB0C9}" type="slidenum">
              <a:rPr lang="en-US" altLang="en-US" sz="1200" smtClean="0">
                <a:solidFill>
                  <a:srgbClr val="000000"/>
                </a:solidFill>
              </a:rPr>
              <a:pPr eaLnBrk="1" hangingPunct="1"/>
              <a:t>39</a:t>
            </a:fld>
            <a:endParaRPr lang="en-US" altLang="en-US" sz="12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7421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72D8A118-EEE0-40B9-82BF-04D7593521A1}" type="slidenum">
              <a:rPr lang="en-US" sz="1200" smtClean="0"/>
              <a:pPr eaLnBrk="1" hangingPunct="1"/>
              <a:t>4</a:t>
            </a:fld>
            <a:endParaRPr 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1216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61557B-17D2-4FB5-9A4E-F86279CB0BBC}" type="slidenum">
              <a:rPr lang="en-US" smtClean="0"/>
              <a:pPr/>
              <a:t>5</a:t>
            </a:fld>
            <a:endParaRPr lang="en-US"/>
          </a:p>
        </p:txBody>
      </p:sp>
    </p:spTree>
    <p:extLst>
      <p:ext uri="{BB962C8B-B14F-4D97-AF65-F5344CB8AC3E}">
        <p14:creationId xmlns:p14="http://schemas.microsoft.com/office/powerpoint/2010/main" val="22055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pPr eaLnBrk="1" hangingPunct="1"/>
              <a:t>6</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4479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pPr eaLnBrk="1" hangingPunct="1"/>
              <a:t>7</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5521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CCAAE8B7-AF5A-43F3-A347-B31F7276E77A}" type="slidenum">
              <a:rPr lang="en-US" altLang="en-US" sz="1200" smtClean="0"/>
              <a:pPr eaLnBrk="1" hangingPunct="1"/>
              <a:t>8</a:t>
            </a:fld>
            <a:endParaRPr lang="en-US" alt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9412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fld id="{7EF9BAF0-5F9A-496F-8112-02DD7FCFAD4D}" type="slidenum">
              <a:rPr lang="en-US" sz="1200" smtClean="0"/>
              <a:pPr eaLnBrk="1" hangingPunct="1"/>
              <a:t>9</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2377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F87B24-112E-442A-A00B-69F5607A7D0A}" type="slidenum">
              <a:rPr lang="en-US"/>
              <a:pPr/>
              <a:t>‹#›</a:t>
            </a:fld>
            <a:endParaRPr lang="en-US"/>
          </a:p>
        </p:txBody>
      </p:sp>
    </p:spTree>
    <p:extLst>
      <p:ext uri="{BB962C8B-B14F-4D97-AF65-F5344CB8AC3E}">
        <p14:creationId xmlns:p14="http://schemas.microsoft.com/office/powerpoint/2010/main" val="168745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3C0D8-D28F-480C-886B-99B0D23B61EF}" type="slidenum">
              <a:rPr lang="en-US"/>
              <a:pPr/>
              <a:t>‹#›</a:t>
            </a:fld>
            <a:endParaRPr lang="en-US"/>
          </a:p>
        </p:txBody>
      </p:sp>
    </p:spTree>
    <p:extLst>
      <p:ext uri="{BB962C8B-B14F-4D97-AF65-F5344CB8AC3E}">
        <p14:creationId xmlns:p14="http://schemas.microsoft.com/office/powerpoint/2010/main" val="24940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95821B-D0D8-40C6-A2A6-D5DE2271C870}" type="slidenum">
              <a:rPr lang="en-US"/>
              <a:pPr/>
              <a:t>‹#›</a:t>
            </a:fld>
            <a:endParaRPr lang="en-US"/>
          </a:p>
        </p:txBody>
      </p:sp>
    </p:spTree>
    <p:extLst>
      <p:ext uri="{BB962C8B-B14F-4D97-AF65-F5344CB8AC3E}">
        <p14:creationId xmlns:p14="http://schemas.microsoft.com/office/powerpoint/2010/main" val="272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D02CAB-4C9D-4622-930A-14C6CFA56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348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AFB8E-A3AE-4BCE-B830-FC6054D3D7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703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D411C4-21C6-4128-BDD4-DCD2E2642C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862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C81114-C516-4EE0-BFDF-3F92EA8D38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076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33E596-DD47-4BC7-8A0C-374B1CF4145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2606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A97EED-F9D0-46CD-8724-1812E9D4F5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453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AA65B9-B3D2-4744-A8E7-7DADA3A7E3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0832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78DD7D-7110-46BA-8E98-B1FD9F8156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152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7D0832-3C6C-46AD-9D89-CCE12C7533DD}" type="slidenum">
              <a:rPr lang="en-US"/>
              <a:pPr/>
              <a:t>‹#›</a:t>
            </a:fld>
            <a:endParaRPr lang="en-US"/>
          </a:p>
        </p:txBody>
      </p:sp>
    </p:spTree>
    <p:extLst>
      <p:ext uri="{BB962C8B-B14F-4D97-AF65-F5344CB8AC3E}">
        <p14:creationId xmlns:p14="http://schemas.microsoft.com/office/powerpoint/2010/main" val="4294849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B8EE2-AC42-4F72-8D48-AB885A1F4F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64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FC5C3-CF45-4AA7-86D0-3986CB77D7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7469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65F0D-0B8B-4FBA-B842-36E707B4B3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399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7C6213-63BF-410E-8317-867AD07C1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480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5AF7A1-56F7-4BCF-B7ED-70752EC770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2071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3C46A0-0191-47D5-A393-3F33AD4D6F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3348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77041-86CC-47C8-B6E2-481E790844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92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6AA8E1-653F-4B08-9659-08B4E50D22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698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C153D8-BCE6-436B-B616-4062E173F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448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6716C8-7E81-4BE3-9262-3333E79BA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61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028081-4917-46B9-8703-EB9DCDE33924}" type="slidenum">
              <a:rPr lang="en-US"/>
              <a:pPr/>
              <a:t>‹#›</a:t>
            </a:fld>
            <a:endParaRPr lang="en-US"/>
          </a:p>
        </p:txBody>
      </p:sp>
    </p:spTree>
    <p:extLst>
      <p:ext uri="{BB962C8B-B14F-4D97-AF65-F5344CB8AC3E}">
        <p14:creationId xmlns:p14="http://schemas.microsoft.com/office/powerpoint/2010/main" val="1630900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2C23B5-ED33-498C-9488-934721B9B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825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7053CE-32FF-47E6-867B-8A0FC3F1DD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035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FF4E90-68D4-4086-9022-C0C465E93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1489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82167C-1892-4B3D-B704-938D2B6BE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4141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D02CAB-4C9D-4622-930A-14C6CFA56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080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2AFB8E-A3AE-4BCE-B830-FC6054D3D7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6546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D411C4-21C6-4128-BDD4-DCD2E2642C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7947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C81114-C516-4EE0-BFDF-3F92EA8D38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2293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33E596-DD47-4BC7-8A0C-374B1CF4145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2127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A97EED-F9D0-46CD-8724-1812E9D4F5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441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441A5D-B3E7-47E2-8F84-466D61B7B803}" type="slidenum">
              <a:rPr lang="en-US"/>
              <a:pPr/>
              <a:t>‹#›</a:t>
            </a:fld>
            <a:endParaRPr lang="en-US"/>
          </a:p>
        </p:txBody>
      </p:sp>
    </p:spTree>
    <p:extLst>
      <p:ext uri="{BB962C8B-B14F-4D97-AF65-F5344CB8AC3E}">
        <p14:creationId xmlns:p14="http://schemas.microsoft.com/office/powerpoint/2010/main" val="2154162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AA65B9-B3D2-4744-A8E7-7DADA3A7E3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989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78DD7D-7110-46BA-8E98-B1FD9F8156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5309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B8EE2-AC42-4F72-8D48-AB885A1F4F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55660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FC5C3-CF45-4AA7-86D0-3986CB77D7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6345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65F0D-0B8B-4FBA-B842-36E707B4B3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2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35EBC5-1700-42CD-8186-56F1A62BC3B1}" type="slidenum">
              <a:rPr lang="en-US"/>
              <a:pPr/>
              <a:t>‹#›</a:t>
            </a:fld>
            <a:endParaRPr lang="en-US"/>
          </a:p>
        </p:txBody>
      </p:sp>
    </p:spTree>
    <p:extLst>
      <p:ext uri="{BB962C8B-B14F-4D97-AF65-F5344CB8AC3E}">
        <p14:creationId xmlns:p14="http://schemas.microsoft.com/office/powerpoint/2010/main" val="120588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B611BAF-5670-490F-927A-58631F950442}" type="slidenum">
              <a:rPr lang="en-US"/>
              <a:pPr/>
              <a:t>‹#›</a:t>
            </a:fld>
            <a:endParaRPr lang="en-US"/>
          </a:p>
        </p:txBody>
      </p:sp>
    </p:spTree>
    <p:extLst>
      <p:ext uri="{BB962C8B-B14F-4D97-AF65-F5344CB8AC3E}">
        <p14:creationId xmlns:p14="http://schemas.microsoft.com/office/powerpoint/2010/main" val="428574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78E52F-7915-42D6-81B8-498E72A4F8CA}" type="slidenum">
              <a:rPr lang="en-US"/>
              <a:pPr/>
              <a:t>‹#›</a:t>
            </a:fld>
            <a:endParaRPr lang="en-US"/>
          </a:p>
        </p:txBody>
      </p:sp>
    </p:spTree>
    <p:extLst>
      <p:ext uri="{BB962C8B-B14F-4D97-AF65-F5344CB8AC3E}">
        <p14:creationId xmlns:p14="http://schemas.microsoft.com/office/powerpoint/2010/main" val="203504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621A93-9FB2-41C3-9AD6-C31CD30B501E}" type="slidenum">
              <a:rPr lang="en-US"/>
              <a:pPr/>
              <a:t>‹#›</a:t>
            </a:fld>
            <a:endParaRPr lang="en-US"/>
          </a:p>
        </p:txBody>
      </p:sp>
    </p:spTree>
    <p:extLst>
      <p:ext uri="{BB962C8B-B14F-4D97-AF65-F5344CB8AC3E}">
        <p14:creationId xmlns:p14="http://schemas.microsoft.com/office/powerpoint/2010/main" val="256231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CC3430-A2D9-4660-97DD-D08A129BCD5C}" type="slidenum">
              <a:rPr lang="en-US"/>
              <a:pPr/>
              <a:t>‹#›</a:t>
            </a:fld>
            <a:endParaRPr lang="en-US"/>
          </a:p>
        </p:txBody>
      </p:sp>
    </p:spTree>
    <p:extLst>
      <p:ext uri="{BB962C8B-B14F-4D97-AF65-F5344CB8AC3E}">
        <p14:creationId xmlns:p14="http://schemas.microsoft.com/office/powerpoint/2010/main" val="189828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2344879B-8E41-4F72-8D3D-82DF0CA09BF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spcBef>
                <a:spcPct val="0"/>
              </a:spcBef>
              <a:defRPr/>
            </a:pPr>
            <a:fld id="{D5AECC38-E0B1-4FBF-99F8-F9B42A837CF1}" type="slidenum">
              <a:rPr lang="en-US" altLang="en-US">
                <a:solidFill>
                  <a:srgbClr val="000000"/>
                </a:solidFill>
              </a:rPr>
              <a:pPr>
                <a:spcBef>
                  <a:spcPct val="0"/>
                </a:spcBef>
                <a:defRPr/>
              </a:pPr>
              <a:t>‹#›</a:t>
            </a:fld>
            <a:endParaRPr lang="en-US" altLang="en-US">
              <a:solidFill>
                <a:srgbClr val="000000"/>
              </a:solidFill>
            </a:endParaRPr>
          </a:p>
        </p:txBody>
      </p:sp>
    </p:spTree>
    <p:extLst>
      <p:ext uri="{BB962C8B-B14F-4D97-AF65-F5344CB8AC3E}">
        <p14:creationId xmlns:p14="http://schemas.microsoft.com/office/powerpoint/2010/main" val="3639379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l">
              <a:spcBef>
                <a:spcPct val="0"/>
              </a:spcBef>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spcBef>
                <a:spcPct val="0"/>
              </a:spcBef>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spcBef>
                <a:spcPct val="0"/>
              </a:spcBef>
              <a:defRPr/>
            </a:pPr>
            <a:fld id="{BE9070AB-4932-4666-B1F4-2BDC88465BA9}" type="slidenum">
              <a:rPr lang="en-US">
                <a:solidFill>
                  <a:srgbClr val="000000"/>
                </a:solidFill>
                <a:latin typeface="Arial" charset="0"/>
              </a:rPr>
              <a:pPr>
                <a:spcBef>
                  <a:spcPct val="0"/>
                </a:spcBef>
                <a:defRPr/>
              </a:pPr>
              <a:t>‹#›</a:t>
            </a:fld>
            <a:endParaRPr lang="en-US">
              <a:solidFill>
                <a:srgbClr val="000000"/>
              </a:solidFill>
              <a:latin typeface="Arial" charset="0"/>
            </a:endParaRPr>
          </a:p>
        </p:txBody>
      </p:sp>
    </p:spTree>
    <p:extLst>
      <p:ext uri="{BB962C8B-B14F-4D97-AF65-F5344CB8AC3E}">
        <p14:creationId xmlns:p14="http://schemas.microsoft.com/office/powerpoint/2010/main" val="1133428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spcBef>
                <a:spcPct val="0"/>
              </a:spcBef>
              <a:defRPr/>
            </a:pPr>
            <a:fld id="{D5AECC38-E0B1-4FBF-99F8-F9B42A837CF1}" type="slidenum">
              <a:rPr lang="en-US" altLang="en-US">
                <a:solidFill>
                  <a:srgbClr val="000000"/>
                </a:solidFill>
              </a:rPr>
              <a:pPr>
                <a:spcBef>
                  <a:spcPct val="0"/>
                </a:spcBef>
                <a:defRPr/>
              </a:pPr>
              <a:t>‹#›</a:t>
            </a:fld>
            <a:endParaRPr lang="en-US" altLang="en-US">
              <a:solidFill>
                <a:srgbClr val="000000"/>
              </a:solidFill>
            </a:endParaRPr>
          </a:p>
        </p:txBody>
      </p:sp>
    </p:spTree>
    <p:extLst>
      <p:ext uri="{BB962C8B-B14F-4D97-AF65-F5344CB8AC3E}">
        <p14:creationId xmlns:p14="http://schemas.microsoft.com/office/powerpoint/2010/main" val="1119319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9.wmf"/><Relationship Id="rId4" Type="http://schemas.openxmlformats.org/officeDocument/2006/relationships/oleObject" Target="../embeddings/oleObject6.bin"/><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4.png"/><Relationship Id="rId10" Type="http://schemas.openxmlformats.org/officeDocument/2006/relationships/image" Target="../media/image33.wmf"/><Relationship Id="rId4" Type="http://schemas.openxmlformats.org/officeDocument/2006/relationships/image" Target="../media/image7.png"/><Relationship Id="rId9"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wmf"/><Relationship Id="rId5" Type="http://schemas.openxmlformats.org/officeDocument/2006/relationships/image" Target="../media/image41.png"/><Relationship Id="rId4" Type="http://schemas.openxmlformats.org/officeDocument/2006/relationships/image" Target="../media/image40.w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5.tif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4.wmf"/><Relationship Id="rId5" Type="http://schemas.openxmlformats.org/officeDocument/2006/relationships/image" Target="../media/image43.png"/><Relationship Id="rId4" Type="http://schemas.openxmlformats.org/officeDocument/2006/relationships/image" Target="../media/image42.wmf"/></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7.png"/><Relationship Id="rId7"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53.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10.png"/><Relationship Id="rId5" Type="http://schemas.openxmlformats.org/officeDocument/2006/relationships/image" Target="../media/image57.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660.png"/><Relationship Id="rId3" Type="http://schemas.openxmlformats.org/officeDocument/2006/relationships/image" Target="../media/image7.png"/><Relationship Id="rId7" Type="http://schemas.openxmlformats.org/officeDocument/2006/relationships/image" Target="../media/image65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30.png"/><Relationship Id="rId4" Type="http://schemas.openxmlformats.org/officeDocument/2006/relationships/image" Target="../media/image620.png"/><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png"/><Relationship Id="rId7"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83.png"/><Relationship Id="rId4" Type="http://schemas.openxmlformats.org/officeDocument/2006/relationships/image" Target="../media/image74.pn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76.png"/><Relationship Id="rId18" Type="http://schemas.openxmlformats.org/officeDocument/2006/relationships/image" Target="../media/image95.png"/><Relationship Id="rId3" Type="http://schemas.openxmlformats.org/officeDocument/2006/relationships/notesSlide" Target="../notesSlides/notesSlide27.xml"/><Relationship Id="rId21" Type="http://schemas.openxmlformats.org/officeDocument/2006/relationships/image" Target="../media/image98.png"/><Relationship Id="rId7" Type="http://schemas.openxmlformats.org/officeDocument/2006/relationships/image" Target="../media/image70.wmf"/><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slideLayout" Target="../slideLayouts/slideLayout6.xml"/><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image" Target="../media/image88.png"/><Relationship Id="rId5" Type="http://schemas.openxmlformats.org/officeDocument/2006/relationships/image" Target="../media/image75.png"/><Relationship Id="rId15" Type="http://schemas.openxmlformats.org/officeDocument/2006/relationships/image" Target="../media/image84.png"/><Relationship Id="rId23" Type="http://schemas.openxmlformats.org/officeDocument/2006/relationships/image" Target="../media/image100.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7.png"/><Relationship Id="rId9" Type="http://schemas.openxmlformats.org/officeDocument/2006/relationships/image" Target="../media/image70.wmf"/><Relationship Id="rId14" Type="http://schemas.openxmlformats.org/officeDocument/2006/relationships/image" Target="../media/image82.png"/><Relationship Id="rId22" Type="http://schemas.openxmlformats.org/officeDocument/2006/relationships/image" Target="../media/image99.png"/></Relationships>
</file>

<file path=ppt/slides/_rels/slide2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7.png"/><Relationship Id="rId7"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86.png"/><Relationship Id="rId4" Type="http://schemas.openxmlformats.org/officeDocument/2006/relationships/image" Target="../media/image101.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1.emf"/><Relationship Id="rId4" Type="http://schemas.openxmlformats.org/officeDocument/2006/relationships/image" Target="../media/image12.jpeg"/><Relationship Id="rId9"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0.xml"/><Relationship Id="rId7" Type="http://schemas.openxmlformats.org/officeDocument/2006/relationships/image" Target="../media/image106.png"/><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102.png"/><Relationship Id="rId5" Type="http://schemas.openxmlformats.org/officeDocument/2006/relationships/image" Target="../media/image7.png"/><Relationship Id="rId4" Type="http://schemas.openxmlformats.org/officeDocument/2006/relationships/image" Target="../media/image92.png"/><Relationship Id="rId9" Type="http://schemas.openxmlformats.org/officeDocument/2006/relationships/image" Target="../media/image91.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03.e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104.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7.png"/><Relationship Id="rId7" Type="http://schemas.openxmlformats.org/officeDocument/2006/relationships/image" Target="../media/image110.png"/><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0.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119.png"/><Relationship Id="rId5" Type="http://schemas.openxmlformats.org/officeDocument/2006/relationships/image" Target="../media/image112.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6.png"/><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jpeg"/></Relationships>
</file>

<file path=ppt/slides/_rels/slide37.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7.png"/><Relationship Id="rId7" Type="http://schemas.openxmlformats.org/officeDocument/2006/relationships/image" Target="../media/image117.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15.png"/><Relationship Id="rId5" Type="http://schemas.openxmlformats.org/officeDocument/2006/relationships/image" Target="../media/image116.png"/><Relationship Id="rId4" Type="http://schemas.openxmlformats.org/officeDocument/2006/relationships/image" Target="../media/image8.png"/><Relationship Id="rId9" Type="http://schemas.openxmlformats.org/officeDocument/2006/relationships/image" Target="../media/image114.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9.emf"/><Relationship Id="rId5" Type="http://schemas.openxmlformats.org/officeDocument/2006/relationships/image" Target="../media/image8.png"/><Relationship Id="rId10" Type="http://schemas.openxmlformats.org/officeDocument/2006/relationships/oleObject" Target="../embeddings/oleObject5.bin"/><Relationship Id="rId4" Type="http://schemas.openxmlformats.org/officeDocument/2006/relationships/image" Target="../media/image7.png"/><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8.png"/><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52.png"/><Relationship Id="rId4" Type="http://schemas.openxmlformats.org/officeDocument/2006/relationships/image" Target="../media/image8.png"/><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8" name="Picture 8" descr="Walton_and_Cockcro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01771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27690" name="Picture 10" descr="Lawrence_cyclo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524000"/>
            <a:ext cx="2106613" cy="2590800"/>
          </a:xfrm>
          <a:prstGeom prst="rect">
            <a:avLst/>
          </a:prstGeom>
          <a:noFill/>
          <a:extLst>
            <a:ext uri="{909E8E84-426E-40DD-AFC4-6F175D3DCCD1}">
              <a14:hiddenFill xmlns:a14="http://schemas.microsoft.com/office/drawing/2010/main">
                <a:solidFill>
                  <a:srgbClr val="FFFFFF"/>
                </a:solidFill>
              </a14:hiddenFill>
            </a:ext>
          </a:extLst>
        </p:spPr>
      </p:pic>
      <p:sp>
        <p:nvSpPr>
          <p:cNvPr id="327682" name="Rectangle 2"/>
          <p:cNvSpPr>
            <a:spLocks noGrp="1" noChangeArrowheads="1"/>
          </p:cNvSpPr>
          <p:nvPr>
            <p:ph type="title"/>
          </p:nvPr>
        </p:nvSpPr>
        <p:spPr>
          <a:xfrm>
            <a:off x="838200" y="0"/>
            <a:ext cx="7459663" cy="1295400"/>
          </a:xfrm>
        </p:spPr>
        <p:txBody>
          <a:bodyPr/>
          <a:lstStyle/>
          <a:p>
            <a:r>
              <a:rPr lang="en-US" dirty="0"/>
              <a:t> </a:t>
            </a:r>
            <a:r>
              <a:rPr lang="en-US" sz="3600" b="1" dirty="0" smtClean="0">
                <a:solidFill>
                  <a:srgbClr val="990099"/>
                </a:solidFill>
              </a:rPr>
              <a:t>Advanced Structure and Plasma Based Particle Accelerators</a:t>
            </a:r>
            <a:endParaRPr lang="en-US" sz="3600" b="1" dirty="0">
              <a:solidFill>
                <a:srgbClr val="990099"/>
              </a:solidFill>
            </a:endParaRPr>
          </a:p>
        </p:txBody>
      </p:sp>
      <p:pic>
        <p:nvPicPr>
          <p:cNvPr id="327691" name="Picture 11" descr="betatr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524000"/>
            <a:ext cx="3886200" cy="2557463"/>
          </a:xfrm>
          <a:prstGeom prst="rect">
            <a:avLst/>
          </a:prstGeom>
          <a:noFill/>
          <a:extLst>
            <a:ext uri="{909E8E84-426E-40DD-AFC4-6F175D3DCCD1}">
              <a14:hiddenFill xmlns:a14="http://schemas.microsoft.com/office/drawing/2010/main">
                <a:solidFill>
                  <a:srgbClr val="FFFFFF"/>
                </a:solidFill>
              </a14:hiddenFill>
            </a:ext>
          </a:extLst>
        </p:spPr>
      </p:pic>
      <p:pic>
        <p:nvPicPr>
          <p:cNvPr id="327693" name="Picture 13" descr="AGS-5-141-57-s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343400"/>
            <a:ext cx="3048000" cy="2033588"/>
          </a:xfrm>
          <a:prstGeom prst="rect">
            <a:avLst/>
          </a:prstGeom>
          <a:noFill/>
          <a:extLst>
            <a:ext uri="{909E8E84-426E-40DD-AFC4-6F175D3DCCD1}">
              <a14:hiddenFill xmlns:a14="http://schemas.microsoft.com/office/drawing/2010/main">
                <a:solidFill>
                  <a:srgbClr val="FFFFFF"/>
                </a:solidFill>
              </a14:hiddenFill>
            </a:ext>
          </a:extLst>
        </p:spPr>
      </p:pic>
      <p:pic>
        <p:nvPicPr>
          <p:cNvPr id="327694" name="Picture 14" descr="tevatron_aeri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4114800"/>
            <a:ext cx="2566988" cy="2274888"/>
          </a:xfrm>
          <a:prstGeom prst="rect">
            <a:avLst/>
          </a:prstGeom>
          <a:noFill/>
          <a:extLst>
            <a:ext uri="{909E8E84-426E-40DD-AFC4-6F175D3DCCD1}">
              <a14:hiddenFill xmlns:a14="http://schemas.microsoft.com/office/drawing/2010/main">
                <a:solidFill>
                  <a:srgbClr val="FFFFFF"/>
                </a:solidFill>
              </a14:hiddenFill>
            </a:ext>
          </a:extLst>
        </p:spPr>
      </p:pic>
      <p:pic>
        <p:nvPicPr>
          <p:cNvPr id="327695" name="Picture 15" descr="tesla_cavit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41148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27696" name="Text Box 16"/>
          <p:cNvSpPr txBox="1">
            <a:spLocks noChangeArrowheads="1"/>
          </p:cNvSpPr>
          <p:nvPr/>
        </p:nvSpPr>
        <p:spPr bwMode="auto">
          <a:xfrm>
            <a:off x="304800" y="6461125"/>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000" b="1" dirty="0" smtClean="0"/>
              <a:t>Colloquium,  Fermi National Accelerator Laboratory, June 17, 2015</a:t>
            </a:r>
            <a:endParaRPr lang="en-US" sz="2000" b="1" dirty="0"/>
          </a:p>
        </p:txBody>
      </p:sp>
      <p:pic>
        <p:nvPicPr>
          <p:cNvPr id="10" name="Picture 5" descr="ut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7" descr="weretx-s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7863" y="152400"/>
            <a:ext cx="623887"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9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04800"/>
            <a:ext cx="7086600" cy="838200"/>
          </a:xfrm>
        </p:spPr>
        <p:txBody>
          <a:bodyPr/>
          <a:lstStyle/>
          <a:p>
            <a:pPr eaLnBrk="1" hangingPunct="1"/>
            <a:r>
              <a:rPr lang="en-US" sz="3200" b="1" dirty="0" smtClean="0">
                <a:solidFill>
                  <a:srgbClr val="7030A0"/>
                </a:solidFill>
              </a:rPr>
              <a:t>How Advanced Accelerators Benefit from Plasma?</a:t>
            </a:r>
          </a:p>
        </p:txBody>
      </p:sp>
      <p:sp>
        <p:nvSpPr>
          <p:cNvPr id="14339" name="Rectangle 3"/>
          <p:cNvSpPr>
            <a:spLocks noGrp="1" noChangeArrowheads="1"/>
          </p:cNvSpPr>
          <p:nvPr>
            <p:ph type="body" idx="1"/>
          </p:nvPr>
        </p:nvSpPr>
        <p:spPr>
          <a:xfrm>
            <a:off x="152400" y="1524000"/>
            <a:ext cx="5791200" cy="2819400"/>
          </a:xfrm>
        </p:spPr>
        <p:txBody>
          <a:bodyPr/>
          <a:lstStyle/>
          <a:p>
            <a:pPr marL="609600" indent="-609600" eaLnBrk="1" hangingPunct="1">
              <a:lnSpc>
                <a:spcPct val="80000"/>
              </a:lnSpc>
              <a:buFontTx/>
              <a:buNone/>
            </a:pPr>
            <a:r>
              <a:rPr lang="en-US" sz="2400" b="1" dirty="0" smtClean="0">
                <a:solidFill>
                  <a:schemeClr val="accent2"/>
                </a:solidFill>
              </a:rPr>
              <a:t>Plasma Accelerator:</a:t>
            </a:r>
            <a:endParaRPr lang="en-US" sz="2400" dirty="0" smtClean="0"/>
          </a:p>
          <a:p>
            <a:pPr marL="990600" lvl="1" indent="-533400" eaLnBrk="1" hangingPunct="1">
              <a:lnSpc>
                <a:spcPct val="80000"/>
              </a:lnSpc>
            </a:pPr>
            <a:r>
              <a:rPr lang="en-US" sz="2400" dirty="0" smtClean="0"/>
              <a:t>Disposable</a:t>
            </a:r>
          </a:p>
          <a:p>
            <a:pPr marL="990600" lvl="1" indent="-533400" eaLnBrk="1" hangingPunct="1">
              <a:lnSpc>
                <a:spcPct val="80000"/>
              </a:lnSpc>
            </a:pPr>
            <a:r>
              <a:rPr lang="en-US" sz="2400" dirty="0" smtClean="0"/>
              <a:t>No breakdown</a:t>
            </a:r>
          </a:p>
          <a:p>
            <a:pPr marL="990600" lvl="1" indent="-533400" eaLnBrk="1" hangingPunct="1">
              <a:lnSpc>
                <a:spcPct val="80000"/>
              </a:lnSpc>
            </a:pPr>
            <a:r>
              <a:rPr lang="en-US" sz="2400" dirty="0" smtClean="0"/>
              <a:t>No structure fabrication</a:t>
            </a:r>
          </a:p>
          <a:p>
            <a:pPr marL="990600" lvl="1" indent="-533400" eaLnBrk="1" hangingPunct="1">
              <a:lnSpc>
                <a:spcPct val="80000"/>
              </a:lnSpc>
            </a:pPr>
            <a:r>
              <a:rPr lang="en-US" sz="2400" dirty="0" smtClean="0"/>
              <a:t>High frequency </a:t>
            </a:r>
            <a:r>
              <a:rPr lang="en-US" sz="2400" dirty="0" smtClean="0">
                <a:sym typeface="Wingdings" panose="05000000000000000000" pitchFamily="2" charset="2"/>
              </a:rPr>
              <a:t> </a:t>
            </a:r>
            <a:r>
              <a:rPr lang="en-US" sz="2400" dirty="0">
                <a:sym typeface="Wingdings" panose="05000000000000000000" pitchFamily="2" charset="2"/>
              </a:rPr>
              <a:t>h</a:t>
            </a:r>
            <a:r>
              <a:rPr lang="en-US" sz="2400" dirty="0" smtClean="0"/>
              <a:t>igh fields</a:t>
            </a:r>
          </a:p>
          <a:p>
            <a:pPr marL="990600" lvl="1" indent="-533400" eaLnBrk="1" hangingPunct="1">
              <a:lnSpc>
                <a:spcPct val="80000"/>
              </a:lnSpc>
            </a:pPr>
            <a:r>
              <a:rPr lang="en-US" sz="2400" dirty="0" smtClean="0"/>
              <a:t>No need for external injectors </a:t>
            </a:r>
            <a:r>
              <a:rPr lang="en-US" sz="2400" dirty="0" smtClean="0">
                <a:sym typeface="Wingdings" pitchFamily="2" charset="2"/>
              </a:rPr>
              <a:t> plenty of electrons in the plasma (?!)</a:t>
            </a:r>
            <a:endParaRPr lang="en-US" sz="2400" dirty="0" smtClean="0"/>
          </a:p>
        </p:txBody>
      </p:sp>
      <p:graphicFrame>
        <p:nvGraphicFramePr>
          <p:cNvPr id="1434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38260" name="Equation" r:id="rId4" imgW="114151" imgH="215619" progId="Equation.3">
                  <p:embed/>
                </p:oleObj>
              </mc:Choice>
              <mc:Fallback>
                <p:oleObj name="Equation" r:id="rId4" imgW="114151" imgH="215619"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3"/>
          <p:cNvGraphicFramePr>
            <a:graphicFrameLocks noChangeAspect="1"/>
          </p:cNvGraphicFramePr>
          <p:nvPr>
            <p:extLst>
              <p:ext uri="{D42A27DB-BD31-4B8C-83A1-F6EECF244321}">
                <p14:modId xmlns:p14="http://schemas.microsoft.com/office/powerpoint/2010/main" val="2479993673"/>
              </p:ext>
            </p:extLst>
          </p:nvPr>
        </p:nvGraphicFramePr>
        <p:xfrm>
          <a:off x="6254750" y="1524000"/>
          <a:ext cx="2581275" cy="2581275"/>
        </p:xfrm>
        <a:graphic>
          <a:graphicData uri="http://schemas.openxmlformats.org/presentationml/2006/ole">
            <mc:AlternateContent xmlns:mc="http://schemas.openxmlformats.org/markup-compatibility/2006">
              <mc:Choice xmlns:v="urn:schemas-microsoft-com:vml" Requires="v">
                <p:oleObj spid="_x0000_s638261" name="Equation" r:id="rId6" imgW="1193760" imgH="1193760" progId="Equation.3">
                  <p:embed/>
                </p:oleObj>
              </mc:Choice>
              <mc:Fallback>
                <p:oleObj name="Equation" r:id="rId6" imgW="1193760" imgH="1193760" progId="Equation.3">
                  <p:embed/>
                  <p:pic>
                    <p:nvPicPr>
                      <p:cNvPr id="0" name="Picture 39"/>
                      <p:cNvPicPr>
                        <a:picLocks noChangeAspect="1" noChangeArrowheads="1"/>
                      </p:cNvPicPr>
                      <p:nvPr/>
                    </p:nvPicPr>
                    <p:blipFill>
                      <a:blip r:embed="rId7"/>
                      <a:srcRect/>
                      <a:stretch>
                        <a:fillRect/>
                      </a:stretch>
                    </p:blipFill>
                    <p:spPr bwMode="auto">
                      <a:xfrm>
                        <a:off x="6254750" y="1524000"/>
                        <a:ext cx="2581275" cy="2581275"/>
                      </a:xfrm>
                      <a:prstGeom prst="rect">
                        <a:avLst/>
                      </a:prstGeom>
                      <a:solidFill>
                        <a:srgbClr val="FFFF00"/>
                      </a:solidFill>
                      <a:ln w="22225">
                        <a:solidFill>
                          <a:schemeClr val="accent2"/>
                        </a:solidFill>
                        <a:miter lim="800000"/>
                        <a:headEnd/>
                        <a:tailEnd/>
                      </a:ln>
                    </p:spPr>
                  </p:pic>
                </p:oleObj>
              </mc:Fallback>
            </mc:AlternateContent>
          </a:graphicData>
        </a:graphic>
      </p:graphicFrame>
      <p:sp>
        <p:nvSpPr>
          <p:cNvPr id="14342" name="Text Box 6"/>
          <p:cNvSpPr txBox="1">
            <a:spLocks noChangeArrowheads="1"/>
          </p:cNvSpPr>
          <p:nvPr/>
        </p:nvSpPr>
        <p:spPr bwMode="auto">
          <a:xfrm>
            <a:off x="5715000" y="45720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b="1" u="sng">
                <a:solidFill>
                  <a:srgbClr val="CC0000"/>
                </a:solidFill>
              </a:rPr>
              <a:t>Example:</a:t>
            </a:r>
            <a:r>
              <a:rPr lang="en-US" b="1">
                <a:solidFill>
                  <a:srgbClr val="CC0000"/>
                </a:solidFill>
              </a:rPr>
              <a:t>   </a:t>
            </a:r>
            <a:r>
              <a:rPr lang="en-US"/>
              <a:t>n</a:t>
            </a:r>
            <a:r>
              <a:rPr lang="en-US" baseline="-25000"/>
              <a:t>0</a:t>
            </a:r>
            <a:r>
              <a:rPr lang="en-US"/>
              <a:t>=10</a:t>
            </a:r>
            <a:r>
              <a:rPr lang="en-US" baseline="30000"/>
              <a:t>18</a:t>
            </a:r>
            <a:r>
              <a:rPr lang="en-US"/>
              <a:t>cm</a:t>
            </a:r>
            <a:r>
              <a:rPr lang="en-US" baseline="30000"/>
              <a:t>-3</a:t>
            </a:r>
            <a:r>
              <a:rPr lang="en-US"/>
              <a:t> eE = 100 GeV/m</a:t>
            </a:r>
          </a:p>
        </p:txBody>
      </p:sp>
      <p:sp>
        <p:nvSpPr>
          <p:cNvPr id="14343" name="Text Box 7"/>
          <p:cNvSpPr txBox="1">
            <a:spLocks noChangeArrowheads="1"/>
          </p:cNvSpPr>
          <p:nvPr/>
        </p:nvSpPr>
        <p:spPr bwMode="auto">
          <a:xfrm>
            <a:off x="381000" y="5257800"/>
            <a:ext cx="441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2000" dirty="0"/>
              <a:t>In traditional (metallic) structures frequency is determined by feature size. In plasma – by </a:t>
            </a:r>
            <a:r>
              <a:rPr lang="en-US" sz="2000" dirty="0" smtClean="0"/>
              <a:t>its density</a:t>
            </a:r>
            <a:r>
              <a:rPr lang="en-US" sz="2000" dirty="0"/>
              <a:t>.</a:t>
            </a:r>
          </a:p>
        </p:txBody>
      </p:sp>
      <p:pic>
        <p:nvPicPr>
          <p:cNvPr id="14344" name="Picture 8" descr="ut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weretx-s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97863" y="152400"/>
            <a:ext cx="623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36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219200" y="0"/>
            <a:ext cx="6553200" cy="1143000"/>
          </a:xfrm>
        </p:spPr>
        <p:txBody>
          <a:bodyPr/>
          <a:lstStyle/>
          <a:p>
            <a:pPr eaLnBrk="1" hangingPunct="1"/>
            <a:r>
              <a:rPr lang="en-US" sz="3200" b="1" dirty="0" smtClean="0">
                <a:solidFill>
                  <a:srgbClr val="990099"/>
                </a:solidFill>
              </a:rPr>
              <a:t>Ultimate nonlinear wake: bubble</a:t>
            </a:r>
          </a:p>
        </p:txBody>
      </p:sp>
      <p:pic>
        <p:nvPicPr>
          <p:cNvPr id="20484" name="Picture 3" descr="ut_logo"/>
          <p:cNvPicPr>
            <a:picLocks noChangeAspect="1" noChangeArrowheads="1"/>
          </p:cNvPicPr>
          <p:nvPr/>
        </p:nvPicPr>
        <p:blipFill>
          <a:blip r:embed="rId4" cstate="print"/>
          <a:srcRect/>
          <a:stretch>
            <a:fillRect/>
          </a:stretch>
        </p:blipFill>
        <p:spPr bwMode="auto">
          <a:xfrm>
            <a:off x="152400" y="152400"/>
            <a:ext cx="762000" cy="762000"/>
          </a:xfrm>
          <a:prstGeom prst="rect">
            <a:avLst/>
          </a:prstGeom>
          <a:noFill/>
          <a:ln w="9525">
            <a:noFill/>
            <a:miter lim="800000"/>
            <a:headEnd/>
            <a:tailEnd/>
          </a:ln>
        </p:spPr>
      </p:pic>
      <p:pic>
        <p:nvPicPr>
          <p:cNvPr id="20485" name="Picture 6" descr="AUS2008_3"/>
          <p:cNvPicPr>
            <a:picLocks noChangeAspect="1" noChangeArrowheads="1"/>
          </p:cNvPicPr>
          <p:nvPr/>
        </p:nvPicPr>
        <p:blipFill>
          <a:blip r:embed="rId5" cstate="print">
            <a:lum bright="-4000" contrast="10000"/>
          </a:blip>
          <a:srcRect l="5000" t="4286" r="6667" b="4286"/>
          <a:stretch>
            <a:fillRect/>
          </a:stretch>
        </p:blipFill>
        <p:spPr bwMode="auto">
          <a:xfrm>
            <a:off x="304800" y="990600"/>
            <a:ext cx="4857750" cy="5867400"/>
          </a:xfrm>
          <a:prstGeom prst="rect">
            <a:avLst/>
          </a:prstGeom>
          <a:noFill/>
          <a:ln w="9525">
            <a:noFill/>
            <a:miter lim="800000"/>
            <a:headEnd/>
            <a:tailEnd/>
          </a:ln>
        </p:spPr>
      </p:pic>
      <p:sp>
        <p:nvSpPr>
          <p:cNvPr id="20486" name="Text Box 7"/>
          <p:cNvSpPr txBox="1">
            <a:spLocks noChangeArrowheads="1"/>
          </p:cNvSpPr>
          <p:nvPr/>
        </p:nvSpPr>
        <p:spPr bwMode="auto">
          <a:xfrm>
            <a:off x="2438400" y="3657600"/>
            <a:ext cx="1295400" cy="336550"/>
          </a:xfrm>
          <a:prstGeom prst="rect">
            <a:avLst/>
          </a:prstGeom>
          <a:noFill/>
          <a:ln w="25400" algn="ctr">
            <a:noFill/>
            <a:miter lim="800000"/>
            <a:headEnd/>
            <a:tailEnd type="none" w="lg" len="lg"/>
          </a:ln>
        </p:spPr>
        <p:txBody>
          <a:bodyPr>
            <a:spAutoFit/>
          </a:bodyPr>
          <a:lstStyle/>
          <a:p>
            <a:pPr algn="l"/>
            <a:r>
              <a:rPr lang="en-US" sz="1600" b="1"/>
              <a:t>deceleration</a:t>
            </a:r>
          </a:p>
        </p:txBody>
      </p:sp>
      <p:sp>
        <p:nvSpPr>
          <p:cNvPr id="20487" name="Text Box 8"/>
          <p:cNvSpPr txBox="1">
            <a:spLocks noChangeArrowheads="1"/>
          </p:cNvSpPr>
          <p:nvPr/>
        </p:nvSpPr>
        <p:spPr bwMode="auto">
          <a:xfrm>
            <a:off x="990600" y="3657600"/>
            <a:ext cx="1295400" cy="336550"/>
          </a:xfrm>
          <a:prstGeom prst="rect">
            <a:avLst/>
          </a:prstGeom>
          <a:noFill/>
          <a:ln w="25400" algn="ctr">
            <a:noFill/>
            <a:miter lim="800000"/>
            <a:headEnd/>
            <a:tailEnd type="none" w="lg" len="lg"/>
          </a:ln>
        </p:spPr>
        <p:txBody>
          <a:bodyPr>
            <a:spAutoFit/>
          </a:bodyPr>
          <a:lstStyle/>
          <a:p>
            <a:pPr algn="l"/>
            <a:r>
              <a:rPr lang="en-US" sz="1600" b="1"/>
              <a:t>acceleration</a:t>
            </a:r>
          </a:p>
        </p:txBody>
      </p:sp>
      <p:sp>
        <p:nvSpPr>
          <p:cNvPr id="20488" name="Text Box 9"/>
          <p:cNvSpPr txBox="1">
            <a:spLocks noChangeArrowheads="1"/>
          </p:cNvSpPr>
          <p:nvPr/>
        </p:nvSpPr>
        <p:spPr bwMode="auto">
          <a:xfrm>
            <a:off x="5334000" y="1066800"/>
            <a:ext cx="3581400" cy="1477328"/>
          </a:xfrm>
          <a:prstGeom prst="rect">
            <a:avLst/>
          </a:prstGeom>
          <a:solidFill>
            <a:schemeClr val="accent1"/>
          </a:solidFill>
          <a:ln w="25400" algn="ctr">
            <a:solidFill>
              <a:srgbClr val="000080"/>
            </a:solidFill>
            <a:miter lim="800000"/>
            <a:headEnd/>
            <a:tailEnd type="none" w="lg" len="lg"/>
          </a:ln>
        </p:spPr>
        <p:txBody>
          <a:bodyPr>
            <a:spAutoFit/>
          </a:bodyPr>
          <a:lstStyle/>
          <a:p>
            <a:pPr algn="l">
              <a:buFontTx/>
              <a:buChar char="•"/>
            </a:pPr>
            <a:r>
              <a:rPr lang="en-US" sz="2000" b="1" dirty="0"/>
              <a:t>Plasma transversely expelled by the </a:t>
            </a:r>
            <a:r>
              <a:rPr lang="en-US" sz="2000" b="1" dirty="0" err="1"/>
              <a:t>ponderomotive</a:t>
            </a:r>
            <a:r>
              <a:rPr lang="en-US" sz="2000" b="1" dirty="0"/>
              <a:t> pressure of the laser</a:t>
            </a:r>
          </a:p>
          <a:p>
            <a:pPr algn="l">
              <a:buFontTx/>
              <a:buChar char="•"/>
            </a:pPr>
            <a:r>
              <a:rPr lang="en-US" sz="2000" b="1" dirty="0"/>
              <a:t>Plasma-free </a:t>
            </a:r>
            <a:r>
              <a:rPr lang="en-US" sz="2000" b="1" dirty="0" smtClean="0"/>
              <a:t>bubble forms </a:t>
            </a:r>
            <a:endParaRPr lang="en-US" sz="2000" b="1" dirty="0"/>
          </a:p>
        </p:txBody>
      </p:sp>
      <p:sp>
        <p:nvSpPr>
          <p:cNvPr id="20489" name="Line 10"/>
          <p:cNvSpPr>
            <a:spLocks noChangeShapeType="1"/>
          </p:cNvSpPr>
          <p:nvPr/>
        </p:nvSpPr>
        <p:spPr bwMode="auto">
          <a:xfrm>
            <a:off x="1219200" y="1143000"/>
            <a:ext cx="914400" cy="381000"/>
          </a:xfrm>
          <a:prstGeom prst="line">
            <a:avLst/>
          </a:prstGeom>
          <a:noFill/>
          <a:ln w="25400">
            <a:solidFill>
              <a:schemeClr val="tx1"/>
            </a:solidFill>
            <a:round/>
            <a:headEnd/>
            <a:tailEnd type="triangle" w="lg" len="lg"/>
          </a:ln>
        </p:spPr>
        <p:txBody>
          <a:bodyPr>
            <a:spAutoFit/>
          </a:bodyPr>
          <a:lstStyle/>
          <a:p>
            <a:endParaRPr lang="en-US"/>
          </a:p>
        </p:txBody>
      </p:sp>
      <p:sp>
        <p:nvSpPr>
          <p:cNvPr id="20490" name="Text Box 11"/>
          <p:cNvSpPr txBox="1">
            <a:spLocks noChangeArrowheads="1"/>
          </p:cNvSpPr>
          <p:nvPr/>
        </p:nvSpPr>
        <p:spPr bwMode="auto">
          <a:xfrm>
            <a:off x="838200" y="762000"/>
            <a:ext cx="1295400" cy="336550"/>
          </a:xfrm>
          <a:prstGeom prst="rect">
            <a:avLst/>
          </a:prstGeom>
          <a:noFill/>
          <a:ln w="25400" algn="ctr">
            <a:noFill/>
            <a:miter lim="800000"/>
            <a:headEnd/>
            <a:tailEnd type="none" w="lg" len="lg"/>
          </a:ln>
        </p:spPr>
        <p:txBody>
          <a:bodyPr>
            <a:spAutoFit/>
          </a:bodyPr>
          <a:lstStyle/>
          <a:p>
            <a:pPr algn="l"/>
            <a:r>
              <a:rPr lang="en-US" sz="1600" b="1"/>
              <a:t>sheath</a:t>
            </a:r>
          </a:p>
        </p:txBody>
      </p:sp>
      <p:sp>
        <p:nvSpPr>
          <p:cNvPr id="20491" name="Text Box 12"/>
          <p:cNvSpPr txBox="1">
            <a:spLocks noChangeArrowheads="1"/>
          </p:cNvSpPr>
          <p:nvPr/>
        </p:nvSpPr>
        <p:spPr bwMode="auto">
          <a:xfrm>
            <a:off x="5334000" y="3200400"/>
            <a:ext cx="3581400" cy="1031875"/>
          </a:xfrm>
          <a:prstGeom prst="rect">
            <a:avLst/>
          </a:prstGeom>
          <a:solidFill>
            <a:schemeClr val="accent1"/>
          </a:solidFill>
          <a:ln w="25400" algn="ctr">
            <a:solidFill>
              <a:schemeClr val="accent2"/>
            </a:solidFill>
            <a:miter lim="800000"/>
            <a:headEnd/>
            <a:tailEnd type="none" w="lg" len="lg"/>
          </a:ln>
        </p:spPr>
        <p:txBody>
          <a:bodyPr>
            <a:spAutoFit/>
          </a:bodyPr>
          <a:lstStyle/>
          <a:p>
            <a:pPr algn="l">
              <a:buFontTx/>
              <a:buChar char="•"/>
            </a:pPr>
            <a:r>
              <a:rPr lang="en-US" sz="2000" b="1"/>
              <a:t>Peak acceleration field can considerably exceed the non-relativistic wavebreaking limit  </a:t>
            </a:r>
          </a:p>
        </p:txBody>
      </p:sp>
      <p:graphicFrame>
        <p:nvGraphicFramePr>
          <p:cNvPr id="20482" name="Object 13"/>
          <p:cNvGraphicFramePr>
            <a:graphicFrameLocks noChangeAspect="1"/>
          </p:cNvGraphicFramePr>
          <p:nvPr>
            <p:extLst>
              <p:ext uri="{D42A27DB-BD31-4B8C-83A1-F6EECF244321}">
                <p14:modId xmlns:p14="http://schemas.microsoft.com/office/powerpoint/2010/main" val="2675488545"/>
              </p:ext>
            </p:extLst>
          </p:nvPr>
        </p:nvGraphicFramePr>
        <p:xfrm>
          <a:off x="5297488" y="4267200"/>
          <a:ext cx="1597025" cy="811213"/>
        </p:xfrm>
        <a:graphic>
          <a:graphicData uri="http://schemas.openxmlformats.org/presentationml/2006/ole">
            <mc:AlternateContent xmlns:mc="http://schemas.openxmlformats.org/markup-compatibility/2006">
              <mc:Choice xmlns:v="urn:schemas-microsoft-com:vml" Requires="v">
                <p:oleObj spid="_x0000_s733332" name="Equation" r:id="rId6" imgW="825480" imgH="419040" progId="Equation.3">
                  <p:embed/>
                </p:oleObj>
              </mc:Choice>
              <mc:Fallback>
                <p:oleObj name="Equation" r:id="rId6" imgW="825480" imgH="419040" progId="Equation.3">
                  <p:embed/>
                  <p:pic>
                    <p:nvPicPr>
                      <p:cNvPr id="0" name="Picture 14"/>
                      <p:cNvPicPr>
                        <a:picLocks noChangeAspect="1" noChangeArrowheads="1"/>
                      </p:cNvPicPr>
                      <p:nvPr/>
                    </p:nvPicPr>
                    <p:blipFill>
                      <a:blip r:embed="rId7"/>
                      <a:srcRect/>
                      <a:stretch>
                        <a:fillRect/>
                      </a:stretch>
                    </p:blipFill>
                    <p:spPr bwMode="auto">
                      <a:xfrm>
                        <a:off x="5297488" y="4267200"/>
                        <a:ext cx="159702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2" name="Text Box 14"/>
          <p:cNvSpPr txBox="1">
            <a:spLocks noChangeArrowheads="1"/>
          </p:cNvSpPr>
          <p:nvPr/>
        </p:nvSpPr>
        <p:spPr bwMode="auto">
          <a:xfrm>
            <a:off x="5334000" y="5181600"/>
            <a:ext cx="3581400" cy="1031875"/>
          </a:xfrm>
          <a:prstGeom prst="rect">
            <a:avLst/>
          </a:prstGeom>
          <a:solidFill>
            <a:schemeClr val="accent1"/>
          </a:solidFill>
          <a:ln w="25400" algn="ctr">
            <a:solidFill>
              <a:schemeClr val="accent2"/>
            </a:solidFill>
            <a:miter lim="800000"/>
            <a:headEnd/>
            <a:tailEnd type="none" w="lg" len="lg"/>
          </a:ln>
        </p:spPr>
        <p:txBody>
          <a:bodyPr>
            <a:spAutoFit/>
          </a:bodyPr>
          <a:lstStyle/>
          <a:p>
            <a:pPr algn="l">
              <a:buFontTx/>
              <a:buChar char="•"/>
            </a:pPr>
            <a:r>
              <a:rPr lang="en-US" sz="2000" b="1"/>
              <a:t>Focusing throughout the bubble </a:t>
            </a:r>
            <a:r>
              <a:rPr lang="en-US" sz="2000" b="1">
                <a:sym typeface="Wingdings" pitchFamily="2" charset="2"/>
              </a:rPr>
              <a:t> promising “immersion cathode”  </a:t>
            </a:r>
            <a:r>
              <a:rPr lang="en-US" sz="2000" b="1"/>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23925" y="76200"/>
            <a:ext cx="7772400" cy="838200"/>
          </a:xfrm>
        </p:spPr>
        <p:txBody>
          <a:bodyPr/>
          <a:lstStyle/>
          <a:p>
            <a:pPr eaLnBrk="1" hangingPunct="1"/>
            <a:r>
              <a:rPr lang="en-US" sz="3200" b="1" dirty="0" smtClean="0">
                <a:solidFill>
                  <a:srgbClr val="990099"/>
                </a:solidFill>
              </a:rPr>
              <a:t>Beyond </a:t>
            </a:r>
            <a:r>
              <a:rPr lang="en-US" sz="3200" b="1" dirty="0">
                <a:solidFill>
                  <a:srgbClr val="990099"/>
                </a:solidFill>
              </a:rPr>
              <a:t>Wave-breaking Limit: The </a:t>
            </a:r>
            <a:r>
              <a:rPr lang="en-US" sz="3200" b="1" dirty="0" smtClean="0">
                <a:solidFill>
                  <a:srgbClr val="990099"/>
                </a:solidFill>
              </a:rPr>
              <a:t>Bubble   </a:t>
            </a:r>
          </a:p>
        </p:txBody>
      </p:sp>
      <p:pic>
        <p:nvPicPr>
          <p:cNvPr id="53251" name="Picture 3" descr="ut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15"/>
          <p:cNvSpPr txBox="1">
            <a:spLocks noChangeArrowheads="1"/>
          </p:cNvSpPr>
          <p:nvPr/>
        </p:nvSpPr>
        <p:spPr bwMode="auto">
          <a:xfrm>
            <a:off x="381000" y="42037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600" dirty="0"/>
              <a:t>Wei Lu et. al., PRL’06; M. </a:t>
            </a:r>
            <a:r>
              <a:rPr lang="en-US" sz="1600" dirty="0" err="1"/>
              <a:t>Tzoufras</a:t>
            </a:r>
            <a:r>
              <a:rPr lang="en-US" sz="1600" dirty="0"/>
              <a:t> et. al., </a:t>
            </a:r>
            <a:r>
              <a:rPr lang="en-US" sz="1600" dirty="0" err="1"/>
              <a:t>PoP</a:t>
            </a:r>
            <a:r>
              <a:rPr lang="en-US" sz="1600" dirty="0"/>
              <a:t> </a:t>
            </a:r>
            <a:r>
              <a:rPr lang="en-US" sz="1600" b="1" dirty="0"/>
              <a:t>‘09</a:t>
            </a:r>
            <a:r>
              <a:rPr lang="en-US" sz="1600" dirty="0"/>
              <a:t>.</a:t>
            </a:r>
          </a:p>
        </p:txBody>
      </p:sp>
      <p:pic>
        <p:nvPicPr>
          <p:cNvPr id="532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81" y="1143000"/>
            <a:ext cx="33639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53257" name="Text Box 19"/>
          <p:cNvSpPr txBox="1">
            <a:spLocks noChangeArrowheads="1"/>
          </p:cNvSpPr>
          <p:nvPr/>
        </p:nvSpPr>
        <p:spPr bwMode="auto">
          <a:xfrm>
            <a:off x="4074279" y="2419865"/>
            <a:ext cx="6596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smtClean="0"/>
              <a:t>for  </a:t>
            </a:r>
            <a:endParaRPr lang="en-US" sz="1800" dirty="0"/>
          </a:p>
        </p:txBody>
      </p:sp>
      <mc:AlternateContent xmlns:mc="http://schemas.openxmlformats.org/markup-compatibility/2006" xmlns:a14="http://schemas.microsoft.com/office/drawing/2010/main">
        <mc:Choice Requires="a14">
          <p:sp>
            <p:nvSpPr>
              <p:cNvPr id="2" name="TextBox 1"/>
              <p:cNvSpPr txBox="1"/>
              <p:nvPr/>
            </p:nvSpPr>
            <p:spPr>
              <a:xfrm>
                <a:off x="4219740" y="1457841"/>
                <a:ext cx="4010970" cy="790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Ψ</m:t>
                      </m:r>
                      <m:r>
                        <a:rPr lang="en-US" sz="2000" b="0" i="1" smtClean="0">
                          <a:latin typeface="Cambria Math"/>
                        </a:rPr>
                        <m:t>≡</m:t>
                      </m:r>
                      <m:r>
                        <m:rPr>
                          <m:sty m:val="p"/>
                        </m:rPr>
                        <a:rPr lang="en-US" sz="2000" b="0" i="0" smtClean="0">
                          <a:latin typeface="Cambria Math"/>
                        </a:rPr>
                        <m:t>Φ</m:t>
                      </m:r>
                      <m:r>
                        <a:rPr lang="en-US" sz="2000" b="0" i="1" smtClean="0">
                          <a:latin typeface="Cambria Math"/>
                        </a:rPr>
                        <m:t>−</m:t>
                      </m:r>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𝑧</m:t>
                          </m:r>
                        </m:sub>
                      </m:sSub>
                      <m:r>
                        <a:rPr lang="en-US" sz="2000" b="0" i="1" smtClean="0">
                          <a:latin typeface="Cambria Math"/>
                        </a:rPr>
                        <m:t>=</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𝑚</m:t>
                              </m:r>
                              <m:sSup>
                                <m:sSupPr>
                                  <m:ctrlPr>
                                    <a:rPr lang="en-US" sz="2000" b="0" i="1" smtClean="0">
                                      <a:latin typeface="Cambria Math"/>
                                    </a:rPr>
                                  </m:ctrlPr>
                                </m:sSupPr>
                                <m:e>
                                  <m:r>
                                    <a:rPr lang="en-US" sz="2000" b="0" i="1" smtClean="0">
                                      <a:latin typeface="Cambria Math"/>
                                    </a:rPr>
                                    <m:t>𝑐</m:t>
                                  </m:r>
                                </m:e>
                                <m:sup>
                                  <m:r>
                                    <a:rPr lang="en-US" sz="2000" b="0" i="1" smtClean="0">
                                      <a:latin typeface="Cambria Math"/>
                                    </a:rPr>
                                    <m:t>2</m:t>
                                  </m:r>
                                </m:sup>
                              </m:sSup>
                            </m:num>
                            <m:den>
                              <m:r>
                                <a:rPr lang="en-US" sz="2000" b="0" i="1" smtClean="0">
                                  <a:latin typeface="Cambria Math"/>
                                </a:rPr>
                                <m:t>4</m:t>
                              </m:r>
                              <m:r>
                                <a:rPr lang="en-US" sz="2000" b="0" i="1" smtClean="0">
                                  <a:latin typeface="Cambria Math"/>
                                </a:rPr>
                                <m:t>𝑒</m:t>
                              </m:r>
                            </m:den>
                          </m:f>
                        </m:e>
                      </m:d>
                      <m:sSubSup>
                        <m:sSubSupPr>
                          <m:ctrlPr>
                            <a:rPr lang="en-US" sz="2000" b="0" i="1" smtClean="0">
                              <a:latin typeface="Cambria Math"/>
                            </a:rPr>
                          </m:ctrlPr>
                        </m:sSubSupPr>
                        <m:e>
                          <m:r>
                            <a:rPr lang="en-US" sz="2000" b="0" i="1" smtClean="0">
                              <a:latin typeface="Cambria Math"/>
                            </a:rPr>
                            <m:t>𝑘</m:t>
                          </m:r>
                        </m:e>
                        <m:sub>
                          <m:r>
                            <a:rPr lang="en-US" sz="2000" b="0" i="1" smtClean="0">
                              <a:latin typeface="Cambria Math"/>
                            </a:rPr>
                            <m:t>𝑝</m:t>
                          </m:r>
                        </m:sub>
                        <m:sup>
                          <m:r>
                            <a:rPr lang="en-US" sz="2000" b="0" i="1" smtClean="0">
                              <a:latin typeface="Cambria Math"/>
                            </a:rPr>
                            <m:t>2</m:t>
                          </m:r>
                        </m:sup>
                      </m:sSubSup>
                      <m:r>
                        <a:rPr lang="en-US" sz="2000" b="0" i="1" smtClean="0">
                          <a:latin typeface="Cambria Math"/>
                        </a:rPr>
                        <m:t>(</m:t>
                      </m:r>
                      <m:sSup>
                        <m:sSupPr>
                          <m:ctrlPr>
                            <a:rPr lang="en-US" sz="2000" b="0" i="1" smtClean="0">
                              <a:latin typeface="Cambria Math"/>
                            </a:rPr>
                          </m:ctrlPr>
                        </m:sSupPr>
                        <m:e>
                          <m:r>
                            <a:rPr lang="en-US" sz="2000" b="0" i="1" smtClean="0">
                              <a:latin typeface="Cambria Math"/>
                            </a:rPr>
                            <m:t>𝜉</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r>
                        <a:rPr lang="en-US" sz="2000" b="0" i="1" smtClean="0">
                          <a:latin typeface="Cambria Math"/>
                        </a:rPr>
                        <m:t>)</m:t>
                      </m:r>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4219740" y="1457841"/>
                <a:ext cx="4010970" cy="79002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24375" y="2373699"/>
                <a:ext cx="169020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a:rPr>
                          </m:ctrlPr>
                        </m:sSupPr>
                        <m:e>
                          <m:r>
                            <a:rPr lang="en-US" sz="2000" b="0" i="1" smtClean="0">
                              <a:latin typeface="Cambria Math"/>
                            </a:rPr>
                            <m:t>𝜉</m:t>
                          </m:r>
                        </m:e>
                        <m:sup>
                          <m:r>
                            <a:rPr lang="en-US" sz="2000" b="0" i="1" smtClean="0">
                              <a:latin typeface="Cambria Math"/>
                            </a:rPr>
                            <m:t>2</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𝑟</m:t>
                          </m:r>
                        </m:e>
                        <m:sup>
                          <m:r>
                            <a:rPr lang="en-US" sz="2000" b="0" i="1" smtClean="0">
                              <a:latin typeface="Cambria Math"/>
                            </a:rPr>
                            <m:t>2</m:t>
                          </m:r>
                        </m:sup>
                      </m:sSup>
                      <m:r>
                        <a:rPr lang="en-US" sz="2000" b="0" i="1" smtClean="0">
                          <a:latin typeface="Cambria Math"/>
                        </a:rPr>
                        <m:t>&lt;</m:t>
                      </m:r>
                      <m:sSup>
                        <m:sSupPr>
                          <m:ctrlPr>
                            <a:rPr lang="en-US" sz="2000" b="0" i="1" smtClean="0">
                              <a:latin typeface="Cambria Math"/>
                            </a:rPr>
                          </m:ctrlPr>
                        </m:sSupPr>
                        <m:e>
                          <m:r>
                            <a:rPr lang="en-US" sz="2000" b="0" i="1" smtClean="0">
                              <a:latin typeface="Cambria Math"/>
                            </a:rPr>
                            <m:t>𝑅</m:t>
                          </m:r>
                        </m:e>
                        <m:sup>
                          <m:r>
                            <a:rPr lang="en-US" sz="2000" b="0" i="1" smtClean="0">
                              <a:latin typeface="Cambria Math"/>
                            </a:rPr>
                            <m:t>2</m:t>
                          </m:r>
                        </m:sup>
                      </m:sSup>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4824375" y="2373699"/>
                <a:ext cx="1690206" cy="400110"/>
              </a:xfrm>
              <a:prstGeom prst="rect">
                <a:avLst/>
              </a:prstGeom>
              <a:blipFill rotWithShape="1">
                <a:blip r:embed="rId7"/>
                <a:stretch>
                  <a:fillRect l="-1079"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56262" y="3897092"/>
                <a:ext cx="3455818" cy="684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m:rPr>
                              <m:sty m:val="p"/>
                            </m:rPr>
                            <a:rPr lang="en-US" sz="2000" smtClean="0">
                              <a:latin typeface="Cambria Math"/>
                            </a:rPr>
                            <m:t>E</m:t>
                          </m:r>
                        </m:e>
                        <m:sub>
                          <m:r>
                            <m:rPr>
                              <m:sty m:val="p"/>
                            </m:rPr>
                            <a:rPr lang="en-US" sz="2000" b="0" i="0" smtClean="0">
                              <a:latin typeface="Cambria Math"/>
                            </a:rPr>
                            <m:t>z</m:t>
                          </m:r>
                        </m:sub>
                      </m:sSub>
                      <m:r>
                        <a:rPr lang="en-US" sz="2000" b="0" i="1" smtClean="0">
                          <a:latin typeface="Cambria Math"/>
                        </a:rPr>
                        <m:t>=</m:t>
                      </m:r>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𝑚𝑐</m:t>
                              </m:r>
                              <m:sSub>
                                <m:sSubPr>
                                  <m:ctrlPr>
                                    <a:rPr lang="en-US" sz="2000" b="0" i="1" smtClean="0">
                                      <a:latin typeface="Cambria Math"/>
                                    </a:rPr>
                                  </m:ctrlPr>
                                </m:sSubPr>
                                <m:e>
                                  <m:r>
                                    <a:rPr lang="en-US" sz="2000" b="0" i="1" smtClean="0">
                                      <a:latin typeface="Cambria Math"/>
                                    </a:rPr>
                                    <m:t>𝜔</m:t>
                                  </m:r>
                                </m:e>
                                <m:sub>
                                  <m:r>
                                    <a:rPr lang="en-US" sz="2000" b="0" i="1" smtClean="0">
                                      <a:latin typeface="Cambria Math"/>
                                    </a:rPr>
                                    <m:t>𝑝</m:t>
                                  </m:r>
                                </m:sub>
                              </m:sSub>
                            </m:num>
                            <m:den>
                              <m:r>
                                <a:rPr lang="en-US" sz="2000" b="0" i="1" smtClean="0">
                                  <a:latin typeface="Cambria Math"/>
                                </a:rPr>
                                <m:t>𝑒</m:t>
                              </m:r>
                            </m:den>
                          </m:f>
                        </m:e>
                      </m:d>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𝑝</m:t>
                              </m:r>
                            </m:sub>
                          </m:sSub>
                          <m:r>
                            <a:rPr lang="en-US" sz="2000" b="0" i="1" smtClean="0">
                              <a:latin typeface="Cambria Math"/>
                            </a:rPr>
                            <m:t>𝑅</m:t>
                          </m:r>
                        </m:num>
                        <m:den>
                          <m:r>
                            <a:rPr lang="en-US" sz="2000" b="0" i="1" smtClean="0">
                              <a:latin typeface="Cambria Math"/>
                            </a:rPr>
                            <m:t>2</m:t>
                          </m:r>
                        </m:den>
                      </m:f>
                      <m:r>
                        <a:rPr lang="en-US" sz="2000" b="0" i="1" smtClean="0">
                          <a:latin typeface="Cambria Math" panose="02040503050406030204" pitchFamily="18" charset="0"/>
                        </a:rPr>
                        <m:t>≈</m:t>
                      </m:r>
                      <m:sSub>
                        <m:sSubPr>
                          <m:ctrlPr>
                            <a:rPr lang="en-US" sz="2000" b="0" i="1" smtClean="0">
                              <a:latin typeface="Cambria Math"/>
                            </a:rPr>
                          </m:ctrlPr>
                        </m:sSubPr>
                        <m:e>
                          <m:rad>
                            <m:radPr>
                              <m:degHide m:val="on"/>
                              <m:ctrlPr>
                                <a:rPr lang="en-US" sz="2000" b="0" i="1" smtClean="0">
                                  <a:latin typeface="Cambria Math"/>
                                </a:rPr>
                              </m:ctrlPr>
                            </m:radPr>
                            <m:deg/>
                            <m:e>
                              <m:r>
                                <a:rPr lang="en-US" sz="2000" b="0" i="1" smtClean="0">
                                  <a:latin typeface="Cambria Math" panose="02040503050406030204" pitchFamily="18" charset="0"/>
                                </a:rPr>
                                <m:t>𝑎</m:t>
                              </m:r>
                            </m:e>
                          </m:rad>
                          <m:r>
                            <a:rPr lang="en-US" sz="2000" b="0" i="1" smtClean="0">
                              <a:latin typeface="Cambria Math" panose="02040503050406030204" pitchFamily="18" charset="0"/>
                            </a:rPr>
                            <m:t>𝐸</m:t>
                          </m:r>
                        </m:e>
                        <m:sub>
                          <m:r>
                            <a:rPr lang="en-US" sz="2000" b="0" i="1" smtClean="0">
                              <a:latin typeface="Cambria Math" panose="02040503050406030204" pitchFamily="18" charset="0"/>
                            </a:rPr>
                            <m:t>𝑊𝐵</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056262" y="3897092"/>
                <a:ext cx="3455818" cy="684611"/>
              </a:xfrm>
              <a:prstGeom prst="rect">
                <a:avLst/>
              </a:prstGeom>
              <a:blipFill rotWithShape="0">
                <a:blip r:embed="rId8"/>
                <a:stretch>
                  <a:fillRect/>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633275412"/>
              </p:ext>
            </p:extLst>
          </p:nvPr>
        </p:nvGraphicFramePr>
        <p:xfrm>
          <a:off x="4089193" y="5727741"/>
          <a:ext cx="1373761" cy="497883"/>
        </p:xfrm>
        <a:graphic>
          <a:graphicData uri="http://schemas.openxmlformats.org/presentationml/2006/ole">
            <mc:AlternateContent xmlns:mc="http://schemas.openxmlformats.org/markup-compatibility/2006">
              <mc:Choice xmlns:v="urn:schemas-microsoft-com:vml" Requires="v">
                <p:oleObj spid="_x0000_s749712" name="Equation" r:id="rId9" imgW="736280" imgH="266584" progId="Equation.3">
                  <p:embed/>
                </p:oleObj>
              </mc:Choice>
              <mc:Fallback>
                <p:oleObj name="Equation" r:id="rId9" imgW="736280" imgH="266584"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9193" y="5727741"/>
                        <a:ext cx="1373761" cy="497883"/>
                      </a:xfrm>
                      <a:prstGeom prst="rect">
                        <a:avLst/>
                      </a:prstGeom>
                      <a:solidFill>
                        <a:srgbClr val="FFFF00"/>
                      </a:solidFill>
                      <a:ln w="9525">
                        <a:solidFill>
                          <a:srgbClr val="0000FF"/>
                        </a:solidFill>
                        <a:miter lim="800000"/>
                        <a:headEnd/>
                        <a:tailEnd/>
                      </a:ln>
                    </p:spPr>
                  </p:pic>
                </p:oleObj>
              </mc:Fallback>
            </mc:AlternateContent>
          </a:graphicData>
        </a:graphic>
      </p:graphicFrame>
      <p:sp>
        <p:nvSpPr>
          <p:cNvPr id="15" name="Text Box 15"/>
          <p:cNvSpPr txBox="1">
            <a:spLocks noChangeArrowheads="1"/>
          </p:cNvSpPr>
          <p:nvPr/>
        </p:nvSpPr>
        <p:spPr bwMode="auto">
          <a:xfrm>
            <a:off x="4069701" y="3122376"/>
            <a:ext cx="47564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smtClean="0"/>
              <a:t>Fields inside a large bubble can considerably exceed the cold wave-breaking limit: </a:t>
            </a:r>
            <a:endParaRPr lang="en-US" sz="1800" b="1" dirty="0"/>
          </a:p>
        </p:txBody>
      </p:sp>
      <p:sp>
        <p:nvSpPr>
          <p:cNvPr id="14" name="Text Box 19"/>
          <p:cNvSpPr txBox="1">
            <a:spLocks noChangeArrowheads="1"/>
          </p:cNvSpPr>
          <p:nvPr/>
        </p:nvSpPr>
        <p:spPr bwMode="auto">
          <a:xfrm>
            <a:off x="3958900" y="1110734"/>
            <a:ext cx="4042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smtClean="0"/>
              <a:t>Idealized spherical bubble:  </a:t>
            </a:r>
            <a:endParaRPr lang="en-US" sz="1800" dirty="0"/>
          </a:p>
        </p:txBody>
      </p:sp>
      <p:sp>
        <p:nvSpPr>
          <p:cNvPr id="17" name="Text Box 15"/>
          <p:cNvSpPr txBox="1">
            <a:spLocks noChangeArrowheads="1"/>
          </p:cNvSpPr>
          <p:nvPr/>
        </p:nvSpPr>
        <p:spPr bwMode="auto">
          <a:xfrm>
            <a:off x="409353" y="5076807"/>
            <a:ext cx="7359680" cy="707886"/>
          </a:xfrm>
          <a:prstGeom prst="rect">
            <a:avLst/>
          </a:prstGeom>
          <a:noFill/>
          <a:ln w="25400" algn="ctr">
            <a:noFill/>
            <a:miter lim="800000"/>
            <a:headEnd/>
            <a:tailEnd type="none" w="lg" len="lg"/>
          </a:ln>
        </p:spPr>
        <p:txBody>
          <a:bodyPr wrap="square">
            <a:spAutoFit/>
          </a:bodyPr>
          <a:lstStyle/>
          <a:p>
            <a:pPr algn="l"/>
            <a:r>
              <a:rPr lang="en-US" sz="2000" dirty="0" err="1"/>
              <a:t>Ponderomotive</a:t>
            </a:r>
            <a:r>
              <a:rPr lang="en-US" sz="2000" dirty="0"/>
              <a:t> force of </a:t>
            </a:r>
            <a:r>
              <a:rPr lang="en-US" sz="2000" dirty="0" smtClean="0"/>
              <a:t>laser expels  </a:t>
            </a:r>
            <a:r>
              <a:rPr lang="en-US" sz="2000" dirty="0"/>
              <a:t>plasma </a:t>
            </a:r>
            <a:r>
              <a:rPr lang="en-US" sz="2000" dirty="0" smtClean="0"/>
              <a:t>electrons, balances Coulomb attraction of the ions:</a:t>
            </a:r>
            <a:endParaRPr lang="en-US" sz="2000" dirty="0"/>
          </a:p>
        </p:txBody>
      </p:sp>
    </p:spTree>
    <p:extLst>
      <p:ext uri="{BB962C8B-B14F-4D97-AF65-F5344CB8AC3E}">
        <p14:creationId xmlns:p14="http://schemas.microsoft.com/office/powerpoint/2010/main" val="2984378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14400" y="228600"/>
            <a:ext cx="7315200" cy="914400"/>
          </a:xfrm>
        </p:spPr>
        <p:txBody>
          <a:bodyPr/>
          <a:lstStyle/>
          <a:p>
            <a:pPr eaLnBrk="1" hangingPunct="1"/>
            <a:r>
              <a:rPr lang="en-US" sz="3600" b="1" dirty="0" smtClean="0">
                <a:solidFill>
                  <a:srgbClr val="990099"/>
                </a:solidFill>
              </a:rPr>
              <a:t>Plasma is an electron injector</a:t>
            </a:r>
            <a:endParaRPr lang="en-US" sz="3600" b="1" dirty="0" smtClean="0"/>
          </a:p>
        </p:txBody>
      </p:sp>
      <p:sp>
        <p:nvSpPr>
          <p:cNvPr id="62467" name="Rectangle 3"/>
          <p:cNvSpPr>
            <a:spLocks noGrp="1" noChangeArrowheads="1"/>
          </p:cNvSpPr>
          <p:nvPr>
            <p:ph type="body" idx="1"/>
          </p:nvPr>
        </p:nvSpPr>
        <p:spPr>
          <a:xfrm>
            <a:off x="227806" y="1447800"/>
            <a:ext cx="8382000" cy="2209800"/>
          </a:xfrm>
          <a:solidFill>
            <a:schemeClr val="accent1"/>
          </a:solidFill>
          <a:ln w="19050">
            <a:solidFill>
              <a:schemeClr val="accent2"/>
            </a:solidFill>
          </a:ln>
        </p:spPr>
        <p:txBody>
          <a:bodyPr/>
          <a:lstStyle/>
          <a:p>
            <a:pPr eaLnBrk="1" hangingPunct="1"/>
            <a:r>
              <a:rPr lang="en-US" sz="2400" b="1" dirty="0" smtClean="0">
                <a:solidFill>
                  <a:schemeClr val="accent2"/>
                </a:solidFill>
              </a:rPr>
              <a:t>Plasma can be used as a cathode </a:t>
            </a:r>
            <a:r>
              <a:rPr lang="en-US" sz="2400" b="1" dirty="0" smtClean="0">
                <a:solidFill>
                  <a:schemeClr val="accent2"/>
                </a:solidFill>
                <a:sym typeface="Wingdings" pitchFamily="2" charset="2"/>
              </a:rPr>
              <a:t> no need for external injectors  works for both LWFA and PWA</a:t>
            </a:r>
            <a:endParaRPr lang="en-US" sz="2400" b="1" dirty="0" smtClean="0">
              <a:solidFill>
                <a:schemeClr val="accent2"/>
              </a:solidFill>
            </a:endParaRPr>
          </a:p>
          <a:p>
            <a:pPr eaLnBrk="1" hangingPunct="1"/>
            <a:r>
              <a:rPr lang="en-US" sz="2400" b="1" dirty="0" smtClean="0">
                <a:solidFill>
                  <a:schemeClr val="accent2"/>
                </a:solidFill>
              </a:rPr>
              <a:t>Injection from ambient plasma needs to be understood if you want to avoid it </a:t>
            </a:r>
            <a:r>
              <a:rPr lang="en-US" sz="2400" b="1" dirty="0" smtClean="0">
                <a:solidFill>
                  <a:schemeClr val="accent2"/>
                </a:solidFill>
                <a:sym typeface="Wingdings" pitchFamily="2" charset="2"/>
              </a:rPr>
              <a:t> dark current prevention in externally-injected plasma accelerators</a:t>
            </a:r>
            <a:r>
              <a:rPr lang="en-US" sz="2400" b="1" dirty="0" smtClean="0">
                <a:solidFill>
                  <a:schemeClr val="accent2"/>
                </a:solidFill>
              </a:rPr>
              <a:t> </a:t>
            </a:r>
          </a:p>
        </p:txBody>
      </p:sp>
      <p:pic>
        <p:nvPicPr>
          <p:cNvPr id="62468" name="Picture 4" descr="ut_logo"/>
          <p:cNvPicPr>
            <a:picLocks noChangeAspect="1" noChangeArrowheads="1"/>
          </p:cNvPicPr>
          <p:nvPr/>
        </p:nvPicPr>
        <p:blipFill>
          <a:blip r:embed="rId3" cstate="print"/>
          <a:srcRect/>
          <a:stretch>
            <a:fillRect/>
          </a:stretch>
        </p:blipFill>
        <p:spPr bwMode="auto">
          <a:xfrm>
            <a:off x="0" y="152400"/>
            <a:ext cx="762000" cy="762000"/>
          </a:xfrm>
          <a:prstGeom prst="rect">
            <a:avLst/>
          </a:prstGeom>
          <a:noFill/>
          <a:ln w="9525">
            <a:noFill/>
            <a:miter lim="800000"/>
            <a:headEnd/>
            <a:tailEnd/>
          </a:ln>
        </p:spPr>
      </p:pic>
      <p:pic>
        <p:nvPicPr>
          <p:cNvPr id="62469" name="Picture 5" descr="weretx-sm"/>
          <p:cNvPicPr>
            <a:picLocks noChangeAspect="1" noChangeArrowheads="1"/>
          </p:cNvPicPr>
          <p:nvPr/>
        </p:nvPicPr>
        <p:blipFill>
          <a:blip r:embed="rId4" cstate="print"/>
          <a:srcRect/>
          <a:stretch>
            <a:fillRect/>
          </a:stretch>
        </p:blipFill>
        <p:spPr bwMode="auto">
          <a:xfrm>
            <a:off x="8297863" y="152400"/>
            <a:ext cx="623887" cy="990600"/>
          </a:xfrm>
          <a:prstGeom prst="rect">
            <a:avLst/>
          </a:prstGeom>
          <a:noFill/>
          <a:ln w="9525">
            <a:noFill/>
            <a:miter lim="800000"/>
            <a:headEnd/>
            <a:tailEnd/>
          </a:ln>
        </p:spPr>
      </p:pic>
      <p:pic>
        <p:nvPicPr>
          <p:cNvPr id="6" name="Picture 13"/>
          <p:cNvPicPr>
            <a:picLocks noChangeAspect="1" noChangeArrowheads="1"/>
          </p:cNvPicPr>
          <p:nvPr/>
        </p:nvPicPr>
        <p:blipFill>
          <a:blip r:embed="rId5" cstate="print"/>
          <a:srcRect/>
          <a:stretch>
            <a:fillRect/>
          </a:stretch>
        </p:blipFill>
        <p:spPr bwMode="auto">
          <a:xfrm>
            <a:off x="152400" y="3975813"/>
            <a:ext cx="3810000" cy="1542143"/>
          </a:xfrm>
          <a:prstGeom prst="rect">
            <a:avLst/>
          </a:prstGeom>
          <a:noFill/>
          <a:ln w="25400" algn="ctr">
            <a:noFill/>
            <a:miter lim="800000"/>
            <a:headEnd/>
            <a:tailEnd type="none" w="lg" len="lg"/>
          </a:ln>
        </p:spPr>
      </p:pic>
      <p:sp>
        <p:nvSpPr>
          <p:cNvPr id="7" name="Rectangle 16"/>
          <p:cNvSpPr>
            <a:spLocks noChangeArrowheads="1"/>
          </p:cNvSpPr>
          <p:nvPr/>
        </p:nvSpPr>
        <p:spPr bwMode="auto">
          <a:xfrm>
            <a:off x="152400" y="5926931"/>
            <a:ext cx="3124200" cy="584775"/>
          </a:xfrm>
          <a:prstGeom prst="rect">
            <a:avLst/>
          </a:prstGeom>
          <a:noFill/>
          <a:ln w="9525">
            <a:noFill/>
            <a:miter lim="800000"/>
            <a:headEnd/>
            <a:tailEnd/>
          </a:ln>
        </p:spPr>
        <p:txBody>
          <a:bodyPr wrap="square">
            <a:spAutoFit/>
          </a:bodyPr>
          <a:lstStyle/>
          <a:p>
            <a:pPr algn="l"/>
            <a:r>
              <a:rPr lang="en-US" sz="1600" dirty="0" smtClean="0"/>
              <a:t>Second pulse injection: O</a:t>
            </a:r>
            <a:r>
              <a:rPr lang="en-US" sz="1600" dirty="0"/>
              <a:t>. </a:t>
            </a:r>
            <a:r>
              <a:rPr lang="en-US" sz="1600" dirty="0" err="1"/>
              <a:t>Lundh</a:t>
            </a:r>
            <a:r>
              <a:rPr lang="en-US" sz="1600" dirty="0"/>
              <a:t> et.al. (LOA team), Nature Phys. ‘11 </a:t>
            </a:r>
          </a:p>
        </p:txBody>
      </p:sp>
      <p:pic>
        <p:nvPicPr>
          <p:cNvPr id="8" name="Picture 2"/>
          <p:cNvPicPr>
            <a:picLocks noChangeAspect="1" noChangeArrowheads="1"/>
          </p:cNvPicPr>
          <p:nvPr/>
        </p:nvPicPr>
        <p:blipFill>
          <a:blip r:embed="rId6" cstate="print"/>
          <a:srcRect/>
          <a:stretch>
            <a:fillRect/>
          </a:stretch>
        </p:blipFill>
        <p:spPr bwMode="auto">
          <a:xfrm>
            <a:off x="3976255" y="3990832"/>
            <a:ext cx="2338301" cy="2030947"/>
          </a:xfrm>
          <a:prstGeom prst="rect">
            <a:avLst/>
          </a:prstGeom>
          <a:noFill/>
          <a:ln w="25400" algn="ctr">
            <a:noFill/>
            <a:miter lim="800000"/>
            <a:headEnd/>
            <a:tailEnd type="none" w="lg" len="lg"/>
          </a:ln>
        </p:spPr>
      </p:pic>
      <p:sp>
        <p:nvSpPr>
          <p:cNvPr id="10" name="Rectangle 16"/>
          <p:cNvSpPr>
            <a:spLocks noChangeArrowheads="1"/>
          </p:cNvSpPr>
          <p:nvPr/>
        </p:nvSpPr>
        <p:spPr bwMode="auto">
          <a:xfrm>
            <a:off x="3457699" y="5926931"/>
            <a:ext cx="2885556" cy="830997"/>
          </a:xfrm>
          <a:prstGeom prst="rect">
            <a:avLst/>
          </a:prstGeom>
          <a:noFill/>
          <a:ln w="9525">
            <a:noFill/>
            <a:miter lim="800000"/>
            <a:headEnd/>
            <a:tailEnd/>
          </a:ln>
        </p:spPr>
        <p:txBody>
          <a:bodyPr wrap="square">
            <a:spAutoFit/>
          </a:bodyPr>
          <a:lstStyle/>
          <a:p>
            <a:pPr algn="l"/>
            <a:r>
              <a:rPr lang="en-US" sz="1600" dirty="0"/>
              <a:t>T</a:t>
            </a:r>
            <a:r>
              <a:rPr lang="en-US" sz="1600" dirty="0" smtClean="0"/>
              <a:t>unnel </a:t>
            </a:r>
            <a:r>
              <a:rPr lang="en-US" sz="1600" dirty="0"/>
              <a:t>ionization of inner-shell electrons inside the wake for </a:t>
            </a:r>
            <a:r>
              <a:rPr lang="en-US" sz="1600" dirty="0" smtClean="0"/>
              <a:t>injection</a:t>
            </a:r>
            <a:r>
              <a:rPr lang="en-US" sz="1600" dirty="0"/>
              <a:t>: A. Pak et. al</a:t>
            </a:r>
            <a:r>
              <a:rPr lang="en-US" sz="1600" dirty="0" smtClean="0"/>
              <a:t>., PRL’10</a:t>
            </a:r>
            <a:endParaRPr lang="en-US" sz="1600" dirty="0"/>
          </a:p>
        </p:txBody>
      </p:sp>
      <p:pic>
        <p:nvPicPr>
          <p:cNvPr id="11" name="Picture 3"/>
          <p:cNvPicPr>
            <a:picLocks noChangeAspect="1" noChangeArrowheads="1"/>
          </p:cNvPicPr>
          <p:nvPr/>
        </p:nvPicPr>
        <p:blipFill>
          <a:blip r:embed="rId7" cstate="print"/>
          <a:srcRect/>
          <a:stretch>
            <a:fillRect/>
          </a:stretch>
        </p:blipFill>
        <p:spPr bwMode="auto">
          <a:xfrm>
            <a:off x="6477000" y="3966907"/>
            <a:ext cx="2590800" cy="1990328"/>
          </a:xfrm>
          <a:prstGeom prst="rect">
            <a:avLst/>
          </a:prstGeom>
          <a:noFill/>
          <a:ln w="25400" algn="ctr">
            <a:noFill/>
            <a:miter lim="800000"/>
            <a:headEnd/>
            <a:tailEnd type="none" w="lg" len="lg"/>
          </a:ln>
        </p:spPr>
      </p:pic>
      <p:sp>
        <p:nvSpPr>
          <p:cNvPr id="13" name="Rectangle 16"/>
          <p:cNvSpPr>
            <a:spLocks noChangeArrowheads="1"/>
          </p:cNvSpPr>
          <p:nvPr/>
        </p:nvSpPr>
        <p:spPr bwMode="auto">
          <a:xfrm>
            <a:off x="6258444" y="5956400"/>
            <a:ext cx="2885556" cy="830997"/>
          </a:xfrm>
          <a:prstGeom prst="rect">
            <a:avLst/>
          </a:prstGeom>
          <a:noFill/>
          <a:ln w="9525">
            <a:noFill/>
            <a:miter lim="800000"/>
            <a:headEnd/>
            <a:tailEnd/>
          </a:ln>
        </p:spPr>
        <p:txBody>
          <a:bodyPr wrap="square">
            <a:spAutoFit/>
          </a:bodyPr>
          <a:lstStyle/>
          <a:p>
            <a:pPr algn="l"/>
            <a:r>
              <a:rPr lang="en-US" sz="1600" dirty="0" smtClean="0"/>
              <a:t>Use plasma density gradients</a:t>
            </a:r>
            <a:r>
              <a:rPr lang="en-US" sz="1600" dirty="0"/>
              <a:t>:  C. G. R. Geddes et. </a:t>
            </a:r>
            <a:r>
              <a:rPr lang="en-US" sz="1600" dirty="0" smtClean="0"/>
              <a:t>al., PRL ’08; </a:t>
            </a:r>
            <a:r>
              <a:rPr lang="da-DK" sz="1600" dirty="0"/>
              <a:t>K. Schmid et. </a:t>
            </a:r>
            <a:r>
              <a:rPr lang="da-DK" sz="1600" dirty="0" smtClean="0"/>
              <a:t>al. PRSTAB’10 </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7944" y="-21265"/>
            <a:ext cx="7924800" cy="1143000"/>
          </a:xfrm>
        </p:spPr>
        <p:txBody>
          <a:bodyPr/>
          <a:lstStyle/>
          <a:p>
            <a:pPr eaLnBrk="1" hangingPunct="1"/>
            <a:r>
              <a:rPr lang="en-US" sz="3200" b="1" dirty="0" smtClean="0">
                <a:solidFill>
                  <a:srgbClr val="990099"/>
                </a:solidFill>
              </a:rPr>
              <a:t>Self-injection from plasma into the bubble</a:t>
            </a:r>
          </a:p>
        </p:txBody>
      </p:sp>
      <p:pic>
        <p:nvPicPr>
          <p:cNvPr id="60419" name="Picture 3"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143000"/>
            <a:ext cx="36210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13"/>
          <p:cNvSpPr txBox="1">
            <a:spLocks noChangeArrowheads="1"/>
          </p:cNvSpPr>
          <p:nvPr/>
        </p:nvSpPr>
        <p:spPr bwMode="auto">
          <a:xfrm>
            <a:off x="3983032" y="1196915"/>
            <a:ext cx="4938717" cy="1477328"/>
          </a:xfrm>
          <a:prstGeom prst="rect">
            <a:avLst/>
          </a:prstGeom>
          <a:solidFill>
            <a:schemeClr val="accent1"/>
          </a:solidFill>
          <a:ln w="25400" algn="ctr">
            <a:solidFill>
              <a:schemeClr val="accent2"/>
            </a:solidFill>
            <a:miter lim="800000"/>
            <a:headEnd/>
            <a:tailEnd type="none" w="lg" len="lg"/>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buFontTx/>
              <a:buChar char="•"/>
            </a:pPr>
            <a:r>
              <a:rPr lang="en-US" sz="2000" b="1" dirty="0"/>
              <a:t>U</a:t>
            </a:r>
            <a:r>
              <a:rPr lang="en-US" sz="2000" b="1" dirty="0" smtClean="0"/>
              <a:t>ltra-relativistic </a:t>
            </a:r>
            <a:r>
              <a:rPr lang="en-US" sz="2000" b="1" dirty="0"/>
              <a:t>(</a:t>
            </a:r>
            <a:r>
              <a:rPr lang="en-US" sz="2000" b="1" dirty="0">
                <a:latin typeface="Symbol" pitchFamily="18" charset="2"/>
              </a:rPr>
              <a:t>g</a:t>
            </a:r>
            <a:r>
              <a:rPr lang="en-US" sz="2000" b="1" baseline="-25000" dirty="0"/>
              <a:t>0</a:t>
            </a:r>
            <a:r>
              <a:rPr lang="en-US" sz="2000" b="1" dirty="0"/>
              <a:t> &gt; 100)  bubbles </a:t>
            </a:r>
            <a:r>
              <a:rPr lang="en-US" sz="2000" b="1" dirty="0">
                <a:sym typeface="Wingdings" pitchFamily="2" charset="2"/>
              </a:rPr>
              <a:t> </a:t>
            </a:r>
            <a:r>
              <a:rPr lang="en-US" sz="2000" b="1" dirty="0"/>
              <a:t>electrons flow around the </a:t>
            </a:r>
            <a:r>
              <a:rPr lang="en-US" sz="2000" b="1" dirty="0" smtClean="0"/>
              <a:t>bubble</a:t>
            </a:r>
            <a:endParaRPr lang="en-US" sz="2000" b="1" dirty="0"/>
          </a:p>
          <a:p>
            <a:pPr algn="l" eaLnBrk="1" hangingPunct="1">
              <a:buFontTx/>
              <a:buChar char="•"/>
            </a:pPr>
            <a:r>
              <a:rPr lang="en-US" sz="2000" b="1" dirty="0" smtClean="0"/>
              <a:t>What </a:t>
            </a:r>
            <a:r>
              <a:rPr lang="en-US" sz="2000" b="1" dirty="0"/>
              <a:t>if the bubble is allowed to evolve (expand or shrink</a:t>
            </a:r>
            <a:r>
              <a:rPr lang="en-US" sz="2000" b="1" dirty="0" smtClean="0"/>
              <a:t>)? Injection from plasma!</a:t>
            </a:r>
            <a:endParaRPr lang="en-US" sz="2000" b="1" dirty="0"/>
          </a:p>
        </p:txBody>
      </p:sp>
      <p:sp>
        <p:nvSpPr>
          <p:cNvPr id="60423" name="Text Box 14"/>
          <p:cNvSpPr txBox="1">
            <a:spLocks noChangeArrowheads="1"/>
          </p:cNvSpPr>
          <p:nvPr/>
        </p:nvSpPr>
        <p:spPr bwMode="auto">
          <a:xfrm>
            <a:off x="4154488" y="5171380"/>
            <a:ext cx="4919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eaLnBrk="1" hangingPunct="1">
              <a:spcBef>
                <a:spcPct val="0"/>
              </a:spcBef>
            </a:pPr>
            <a:r>
              <a:rPr lang="en-US" sz="1400" b="1" dirty="0">
                <a:latin typeface="Verdana" pitchFamily="34" charset="0"/>
              </a:rPr>
              <a:t>Electron sheath around the </a:t>
            </a:r>
            <a:r>
              <a:rPr lang="en-US" sz="1400" b="1" dirty="0" smtClean="0">
                <a:latin typeface="Verdana" pitchFamily="34" charset="0"/>
              </a:rPr>
              <a:t>bubble</a:t>
            </a:r>
            <a:r>
              <a:rPr lang="en-US" sz="1400" b="1" dirty="0" smtClean="0">
                <a:latin typeface="Verdana" pitchFamily="34" charset="0"/>
                <a:sym typeface="Wingdings" panose="05000000000000000000" pitchFamily="2" charset="2"/>
              </a:rPr>
              <a:t> trapping!</a:t>
            </a:r>
            <a:endParaRPr lang="en-US" sz="1400" b="1" dirty="0">
              <a:latin typeface="Verdana" pitchFamily="34" charset="0"/>
            </a:endParaRPr>
          </a:p>
        </p:txBody>
      </p:sp>
      <p:sp>
        <p:nvSpPr>
          <p:cNvPr id="60424" name="Line 15"/>
          <p:cNvSpPr>
            <a:spLocks noChangeShapeType="1"/>
          </p:cNvSpPr>
          <p:nvPr/>
        </p:nvSpPr>
        <p:spPr bwMode="auto">
          <a:xfrm flipH="1" flipV="1">
            <a:off x="3505200" y="5029200"/>
            <a:ext cx="685800" cy="2286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0425" name="Line 16"/>
          <p:cNvSpPr>
            <a:spLocks noChangeShapeType="1"/>
          </p:cNvSpPr>
          <p:nvPr/>
        </p:nvSpPr>
        <p:spPr bwMode="auto">
          <a:xfrm flipH="1" flipV="1">
            <a:off x="3657600" y="2895600"/>
            <a:ext cx="533400" cy="23622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0426" name="Text Box 17"/>
          <p:cNvSpPr txBox="1">
            <a:spLocks noChangeArrowheads="1"/>
          </p:cNvSpPr>
          <p:nvPr/>
        </p:nvSpPr>
        <p:spPr bwMode="auto">
          <a:xfrm>
            <a:off x="4002088" y="5613667"/>
            <a:ext cx="480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600" u="sng" dirty="0">
                <a:solidFill>
                  <a:srgbClr val="FF3300"/>
                </a:solidFill>
                <a:latin typeface="Arial" charset="0"/>
              </a:rPr>
              <a:t>Parameters</a:t>
            </a:r>
            <a:r>
              <a:rPr lang="en-US" sz="1600" dirty="0">
                <a:solidFill>
                  <a:srgbClr val="FF3300"/>
                </a:solidFill>
                <a:latin typeface="Arial" charset="0"/>
              </a:rPr>
              <a:t>:</a:t>
            </a:r>
            <a:r>
              <a:rPr lang="en-US" sz="1600" dirty="0">
                <a:latin typeface="Arial" charset="0"/>
              </a:rPr>
              <a:t> P=1.33 PW, </a:t>
            </a:r>
            <a:r>
              <a:rPr lang="en-US" sz="1600" dirty="0">
                <a:latin typeface="Symbol" pitchFamily="18" charset="2"/>
              </a:rPr>
              <a:t>l</a:t>
            </a:r>
            <a:r>
              <a:rPr lang="en-US" sz="1600" dirty="0">
                <a:latin typeface="Arial" charset="0"/>
              </a:rPr>
              <a:t>=1.054 </a:t>
            </a:r>
            <a:r>
              <a:rPr lang="en-US" sz="1600" dirty="0">
                <a:latin typeface="Arial" charset="0"/>
                <a:sym typeface="Symbol" pitchFamily="18" charset="2"/>
              </a:rPr>
              <a:t></a:t>
            </a:r>
            <a:r>
              <a:rPr lang="en-US" sz="1600" dirty="0">
                <a:latin typeface="Arial" charset="0"/>
              </a:rPr>
              <a:t>m, T=150 </a:t>
            </a:r>
            <a:r>
              <a:rPr lang="en-US" sz="1600" dirty="0" err="1">
                <a:latin typeface="Arial" charset="0"/>
              </a:rPr>
              <a:t>fs</a:t>
            </a:r>
            <a:r>
              <a:rPr lang="en-US" sz="1600" dirty="0">
                <a:latin typeface="Arial" charset="0"/>
              </a:rPr>
              <a:t>, r=80 </a:t>
            </a:r>
            <a:r>
              <a:rPr lang="en-US" sz="1600" dirty="0">
                <a:latin typeface="Arial" charset="0"/>
                <a:sym typeface="Symbol" pitchFamily="18" charset="2"/>
              </a:rPr>
              <a:t></a:t>
            </a:r>
            <a:r>
              <a:rPr lang="en-US" sz="1600" dirty="0">
                <a:latin typeface="Arial" charset="0"/>
              </a:rPr>
              <a:t>m, n=2.5</a:t>
            </a:r>
            <a:r>
              <a:rPr lang="en-US" sz="1600" dirty="0">
                <a:latin typeface="Arial" charset="0"/>
                <a:sym typeface="Symbol" pitchFamily="18" charset="2"/>
              </a:rPr>
              <a:t>10</a:t>
            </a:r>
            <a:r>
              <a:rPr lang="en-US" sz="1600" baseline="30000" dirty="0">
                <a:latin typeface="Arial" charset="0"/>
                <a:sym typeface="Symbol" pitchFamily="18" charset="2"/>
              </a:rPr>
              <a:t>17</a:t>
            </a:r>
            <a:r>
              <a:rPr lang="en-US" sz="1600" dirty="0">
                <a:latin typeface="Arial" charset="0"/>
                <a:sym typeface="Symbol" pitchFamily="18" charset="2"/>
              </a:rPr>
              <a:t> cm</a:t>
            </a:r>
            <a:r>
              <a:rPr lang="en-US" sz="1600" baseline="30000" dirty="0">
                <a:latin typeface="Arial" charset="0"/>
                <a:sym typeface="Symbol" pitchFamily="18" charset="2"/>
              </a:rPr>
              <a:t>-3</a:t>
            </a:r>
            <a:endParaRPr lang="en-US" sz="1600" dirty="0">
              <a:latin typeface="Arial" charset="0"/>
              <a:sym typeface="Symbol" pitchFamily="18" charset="2"/>
            </a:endParaRPr>
          </a:p>
          <a:p>
            <a:pPr algn="l" eaLnBrk="1" hangingPunct="1"/>
            <a:r>
              <a:rPr lang="en-US" sz="1600" u="sng" dirty="0">
                <a:solidFill>
                  <a:srgbClr val="FF0000"/>
                </a:solidFill>
                <a:latin typeface="Arial" charset="0"/>
                <a:sym typeface="Symbol" pitchFamily="18" charset="2"/>
              </a:rPr>
              <a:t>Normalized:</a:t>
            </a:r>
            <a:r>
              <a:rPr lang="en-US" sz="1600" dirty="0">
                <a:latin typeface="Arial" charset="0"/>
                <a:sym typeface="Symbol" pitchFamily="18" charset="2"/>
              </a:rPr>
              <a:t> a=3.3, k</a:t>
            </a:r>
            <a:r>
              <a:rPr lang="en-US" sz="1600" baseline="-25000" dirty="0">
                <a:latin typeface="Arial" charset="0"/>
                <a:sym typeface="Symbol" pitchFamily="18" charset="2"/>
              </a:rPr>
              <a:t>p</a:t>
            </a:r>
            <a:r>
              <a:rPr lang="en-US" sz="1600" dirty="0">
                <a:latin typeface="Arial" charset="0"/>
                <a:sym typeface="Symbol" pitchFamily="18" charset="2"/>
              </a:rPr>
              <a:t>r</a:t>
            </a:r>
            <a:r>
              <a:rPr lang="en-US" sz="1600" baseline="-25000" dirty="0">
                <a:latin typeface="Arial" charset="0"/>
                <a:sym typeface="Symbol" pitchFamily="18" charset="2"/>
              </a:rPr>
              <a:t>0</a:t>
            </a:r>
            <a:r>
              <a:rPr lang="en-US" sz="1600" dirty="0">
                <a:latin typeface="Arial" charset="0"/>
                <a:sym typeface="Symbol" pitchFamily="18" charset="2"/>
              </a:rPr>
              <a:t>=7.5, </a:t>
            </a:r>
            <a:r>
              <a:rPr lang="en-US" sz="1600" baseline="-25000" dirty="0" err="1">
                <a:latin typeface="Arial" charset="0"/>
                <a:sym typeface="Symbol" pitchFamily="18" charset="2"/>
              </a:rPr>
              <a:t>pe</a:t>
            </a:r>
            <a:r>
              <a:rPr lang="en-US" sz="1600" dirty="0" err="1">
                <a:latin typeface="Arial" charset="0"/>
                <a:sym typeface="Symbol" pitchFamily="18" charset="2"/>
              </a:rPr>
              <a:t></a:t>
            </a:r>
            <a:r>
              <a:rPr lang="en-US" sz="1600" baseline="-25000" dirty="0" err="1">
                <a:latin typeface="Arial" charset="0"/>
                <a:sym typeface="Symbol" pitchFamily="18" charset="2"/>
              </a:rPr>
              <a:t>L</a:t>
            </a:r>
            <a:r>
              <a:rPr lang="en-US" sz="1600" dirty="0">
                <a:latin typeface="Arial" charset="0"/>
                <a:sym typeface="Symbol" pitchFamily="18" charset="2"/>
              </a:rPr>
              <a:t>=4.23, P/</a:t>
            </a:r>
            <a:r>
              <a:rPr lang="en-US" sz="1600" dirty="0" err="1">
                <a:latin typeface="Arial" charset="0"/>
                <a:sym typeface="Symbol" pitchFamily="18" charset="2"/>
              </a:rPr>
              <a:t>P</a:t>
            </a:r>
            <a:r>
              <a:rPr lang="en-US" sz="1600" baseline="-25000" dirty="0" err="1">
                <a:latin typeface="Arial" charset="0"/>
                <a:sym typeface="Symbol" pitchFamily="18" charset="2"/>
              </a:rPr>
              <a:t>cr</a:t>
            </a:r>
            <a:r>
              <a:rPr lang="en-US" sz="1600" dirty="0">
                <a:latin typeface="Arial" charset="0"/>
                <a:sym typeface="Symbol" pitchFamily="18" charset="2"/>
              </a:rPr>
              <a:t>=19</a:t>
            </a:r>
            <a:endParaRPr lang="en-US" sz="1600" dirty="0">
              <a:solidFill>
                <a:srgbClr val="FF3300"/>
              </a:solidFill>
              <a:latin typeface="Arial" charset="0"/>
              <a:sym typeface="Symbol" pitchFamily="18" charset="2"/>
            </a:endParaRPr>
          </a:p>
        </p:txBody>
      </p:sp>
      <p:pic>
        <p:nvPicPr>
          <p:cNvPr id="13"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750"/>
          <a:stretch/>
        </p:blipFill>
        <p:spPr bwMode="auto">
          <a:xfrm>
            <a:off x="4273532" y="2821271"/>
            <a:ext cx="2363106" cy="21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1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0" r="49315" b="11796"/>
          <a:stretch/>
        </p:blipFill>
        <p:spPr bwMode="auto">
          <a:xfrm>
            <a:off x="6797633" y="2821271"/>
            <a:ext cx="2045111"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2" name="TextBox 1"/>
          <p:cNvSpPr txBox="1"/>
          <p:nvPr/>
        </p:nvSpPr>
        <p:spPr>
          <a:xfrm>
            <a:off x="4724400" y="4126496"/>
            <a:ext cx="914400" cy="342900"/>
          </a:xfrm>
          <a:prstGeom prst="rect">
            <a:avLst/>
          </a:prstGeom>
          <a:noFill/>
        </p:spPr>
        <p:txBody>
          <a:bodyPr wrap="square" rtlCol="0">
            <a:spAutoFit/>
          </a:bodyPr>
          <a:lstStyle/>
          <a:p>
            <a:pPr algn="l"/>
            <a:r>
              <a:rPr lang="en-US" sz="1600" dirty="0" smtClean="0"/>
              <a:t>intensity</a:t>
            </a:r>
          </a:p>
        </p:txBody>
      </p:sp>
      <p:cxnSp>
        <p:nvCxnSpPr>
          <p:cNvPr id="4" name="Straight Arrow Connector 3"/>
          <p:cNvCxnSpPr>
            <a:stCxn id="2" idx="0"/>
          </p:cNvCxnSpPr>
          <p:nvPr/>
        </p:nvCxnSpPr>
        <p:spPr bwMode="auto">
          <a:xfrm flipV="1">
            <a:off x="5181600" y="3811871"/>
            <a:ext cx="0" cy="314625"/>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Rectangle 15"/>
          <p:cNvSpPr/>
          <p:nvPr/>
        </p:nvSpPr>
        <p:spPr bwMode="auto">
          <a:xfrm>
            <a:off x="757538" y="5671480"/>
            <a:ext cx="2868012" cy="794106"/>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Text Box 15"/>
          <p:cNvSpPr txBox="1">
            <a:spLocks noChangeArrowheads="1"/>
          </p:cNvSpPr>
          <p:nvPr/>
        </p:nvSpPr>
        <p:spPr bwMode="auto">
          <a:xfrm>
            <a:off x="757538" y="5688568"/>
            <a:ext cx="29152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400" dirty="0"/>
              <a:t>S. </a:t>
            </a:r>
            <a:r>
              <a:rPr lang="en-US" sz="1400" dirty="0" err="1" smtClean="0"/>
              <a:t>Kalmykov</a:t>
            </a:r>
            <a:r>
              <a:rPr lang="en-US" sz="1400" dirty="0" smtClean="0"/>
              <a:t> et. al. PRL </a:t>
            </a:r>
            <a:r>
              <a:rPr lang="en-US" sz="1400" b="1" dirty="0"/>
              <a:t>103,</a:t>
            </a:r>
            <a:r>
              <a:rPr lang="en-US" sz="1400" dirty="0"/>
              <a:t> 135004 (</a:t>
            </a:r>
            <a:r>
              <a:rPr lang="en-US" sz="1400" dirty="0" smtClean="0"/>
              <a:t>2009</a:t>
            </a:r>
            <a:r>
              <a:rPr lang="en-US" sz="1400" dirty="0"/>
              <a:t>); </a:t>
            </a:r>
            <a:r>
              <a:rPr lang="en-US" sz="1400" dirty="0" err="1"/>
              <a:t>S.A.Yi</a:t>
            </a:r>
            <a:r>
              <a:rPr lang="en-US" sz="1400" dirty="0"/>
              <a:t> et. al., Plasma Phys. Cont. Fusion </a:t>
            </a:r>
            <a:r>
              <a:rPr lang="en-US" sz="1400" b="1" dirty="0"/>
              <a:t>53, </a:t>
            </a:r>
            <a:r>
              <a:rPr lang="en-US" sz="1400" dirty="0"/>
              <a:t>014012 (2010</a:t>
            </a:r>
            <a:r>
              <a:rPr lang="en-US" sz="1400" dirty="0" smtClean="0"/>
              <a:t>)</a:t>
            </a:r>
            <a:endParaRPr lang="en-US" sz="1400" dirty="0"/>
          </a:p>
        </p:txBody>
      </p:sp>
    </p:spTree>
    <p:extLst>
      <p:ext uri="{BB962C8B-B14F-4D97-AF65-F5344CB8AC3E}">
        <p14:creationId xmlns:p14="http://schemas.microsoft.com/office/powerpoint/2010/main" val="19795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90600" y="152400"/>
            <a:ext cx="7924800" cy="914400"/>
          </a:xfrm>
        </p:spPr>
        <p:txBody>
          <a:bodyPr/>
          <a:lstStyle/>
          <a:p>
            <a:pPr eaLnBrk="1" hangingPunct="1"/>
            <a:r>
              <a:rPr lang="en-US" sz="3200" b="1" dirty="0" smtClean="0">
                <a:solidFill>
                  <a:srgbClr val="990099"/>
                </a:solidFill>
              </a:rPr>
              <a:t>Generation of mono-energetic beams: bubble expansion followed by stabilization</a:t>
            </a:r>
          </a:p>
        </p:txBody>
      </p:sp>
      <p:pic>
        <p:nvPicPr>
          <p:cNvPr id="77827" name="Picture 3"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295400"/>
            <a:ext cx="5562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7783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3997325"/>
            <a:ext cx="29718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77833" name="Text Box 13"/>
          <p:cNvSpPr txBox="1">
            <a:spLocks noChangeArrowheads="1"/>
          </p:cNvSpPr>
          <p:nvPr/>
        </p:nvSpPr>
        <p:spPr bwMode="auto">
          <a:xfrm>
            <a:off x="6934200" y="5299471"/>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a:t>x = </a:t>
            </a:r>
            <a:r>
              <a:rPr lang="en-US" sz="1800" b="1" dirty="0" smtClean="0"/>
              <a:t>2mm: energy spread</a:t>
            </a:r>
            <a:endParaRPr lang="en-US" sz="1800" b="1" dirty="0"/>
          </a:p>
        </p:txBody>
      </p:sp>
      <p:sp>
        <p:nvSpPr>
          <p:cNvPr id="77834" name="Text Box 14"/>
          <p:cNvSpPr txBox="1">
            <a:spLocks noChangeArrowheads="1"/>
          </p:cNvSpPr>
          <p:nvPr/>
        </p:nvSpPr>
        <p:spPr bwMode="auto">
          <a:xfrm>
            <a:off x="7429500" y="415163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a:solidFill>
                  <a:srgbClr val="FF0000"/>
                </a:solidFill>
              </a:rPr>
              <a:t>x = 5mm</a:t>
            </a:r>
          </a:p>
        </p:txBody>
      </p:sp>
      <p:pic>
        <p:nvPicPr>
          <p:cNvPr id="77836"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4138613"/>
            <a:ext cx="30480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77837" name="Text Box 17"/>
          <p:cNvSpPr txBox="1">
            <a:spLocks noChangeArrowheads="1"/>
          </p:cNvSpPr>
          <p:nvPr/>
        </p:nvSpPr>
        <p:spPr bwMode="auto">
          <a:xfrm>
            <a:off x="3886200" y="5562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a:t>x = 2mm</a:t>
            </a:r>
          </a:p>
        </p:txBody>
      </p:sp>
      <p:sp>
        <p:nvSpPr>
          <p:cNvPr id="77838" name="Text Box 18"/>
          <p:cNvSpPr txBox="1">
            <a:spLocks noChangeArrowheads="1"/>
          </p:cNvSpPr>
          <p:nvPr/>
        </p:nvSpPr>
        <p:spPr bwMode="auto">
          <a:xfrm>
            <a:off x="4114800" y="4191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a:solidFill>
                  <a:srgbClr val="FF0000"/>
                </a:solidFill>
              </a:rPr>
              <a:t>x = 5mm</a:t>
            </a:r>
          </a:p>
        </p:txBody>
      </p:sp>
      <p:sp>
        <p:nvSpPr>
          <p:cNvPr id="77841" name="Text Box 21"/>
          <p:cNvSpPr txBox="1">
            <a:spLocks noChangeArrowheads="1"/>
          </p:cNvSpPr>
          <p:nvPr/>
        </p:nvSpPr>
        <p:spPr bwMode="auto">
          <a:xfrm>
            <a:off x="3962400" y="47244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a:solidFill>
                  <a:srgbClr val="CC0000"/>
                </a:solidFill>
              </a:rPr>
              <a:t>phase space rotation</a:t>
            </a:r>
          </a:p>
        </p:txBody>
      </p:sp>
      <p:sp>
        <p:nvSpPr>
          <p:cNvPr id="77842" name="Text Box 22"/>
          <p:cNvSpPr txBox="1">
            <a:spLocks noChangeArrowheads="1"/>
          </p:cNvSpPr>
          <p:nvPr/>
        </p:nvSpPr>
        <p:spPr bwMode="auto">
          <a:xfrm>
            <a:off x="6948377" y="44640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a:solidFill>
                  <a:srgbClr val="CC0000"/>
                </a:solidFill>
              </a:rPr>
              <a:t>monochromatic beam emerges</a:t>
            </a:r>
          </a:p>
        </p:txBody>
      </p:sp>
      <p:sp>
        <p:nvSpPr>
          <p:cNvPr id="77843" name="Text Box 15"/>
          <p:cNvSpPr txBox="1">
            <a:spLocks noChangeArrowheads="1"/>
          </p:cNvSpPr>
          <p:nvPr/>
        </p:nvSpPr>
        <p:spPr bwMode="auto">
          <a:xfrm>
            <a:off x="152400" y="1295400"/>
            <a:ext cx="3200400" cy="1938992"/>
          </a:xfrm>
          <a:prstGeom prst="rect">
            <a:avLst/>
          </a:prstGeom>
          <a:solidFill>
            <a:schemeClr val="accent1"/>
          </a:solidFill>
          <a:ln w="22225" algn="ctr">
            <a:solidFill>
              <a:schemeClr val="tx1"/>
            </a:solidFill>
            <a:miter lim="800000"/>
            <a:headEnd/>
            <a:tailEnd type="none" w="lg" len="lg"/>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2000" b="1" dirty="0" smtClean="0"/>
              <a:t>The beam becomes mono-energetic due to bubble expansion up to x=3mm </a:t>
            </a:r>
            <a:r>
              <a:rPr lang="en-US" sz="2000" b="1" dirty="0" smtClean="0">
                <a:sym typeface="Wingdings" panose="05000000000000000000" pitchFamily="2" charset="2"/>
              </a:rPr>
              <a:t> earlier injected electrons experience weaker field  phase space rotation</a:t>
            </a:r>
            <a:endParaRPr lang="en-US" sz="2000" b="1" dirty="0"/>
          </a:p>
        </p:txBody>
      </p:sp>
      <p:cxnSp>
        <p:nvCxnSpPr>
          <p:cNvPr id="3" name="Straight Arrow Connector 2"/>
          <p:cNvCxnSpPr/>
          <p:nvPr/>
        </p:nvCxnSpPr>
        <p:spPr bwMode="auto">
          <a:xfrm>
            <a:off x="7696200" y="5803612"/>
            <a:ext cx="0" cy="292388"/>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Rectangle 3"/>
          <p:cNvSpPr/>
          <p:nvPr/>
        </p:nvSpPr>
        <p:spPr bwMode="auto">
          <a:xfrm>
            <a:off x="6948377" y="4191000"/>
            <a:ext cx="481123" cy="366713"/>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5374316" y="4267200"/>
            <a:ext cx="402707" cy="366713"/>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5257800" y="1371600"/>
            <a:ext cx="963353" cy="366713"/>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830" name="Text Box 8"/>
          <p:cNvSpPr txBox="1">
            <a:spLocks noChangeArrowheads="1"/>
          </p:cNvSpPr>
          <p:nvPr/>
        </p:nvSpPr>
        <p:spPr bwMode="auto">
          <a:xfrm>
            <a:off x="5205523" y="1338782"/>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a:t>x = 2mm</a:t>
            </a:r>
          </a:p>
        </p:txBody>
      </p:sp>
      <p:sp>
        <p:nvSpPr>
          <p:cNvPr id="5" name="Rectangle 4"/>
          <p:cNvSpPr/>
          <p:nvPr/>
        </p:nvSpPr>
        <p:spPr bwMode="auto">
          <a:xfrm>
            <a:off x="8077200" y="1371600"/>
            <a:ext cx="990600" cy="320675"/>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831" name="Text Box 9"/>
          <p:cNvSpPr txBox="1">
            <a:spLocks noChangeArrowheads="1"/>
          </p:cNvSpPr>
          <p:nvPr/>
        </p:nvSpPr>
        <p:spPr bwMode="auto">
          <a:xfrm>
            <a:off x="8027886" y="1329070"/>
            <a:ext cx="10892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b="1" dirty="0"/>
              <a:t>x = 5mm</a:t>
            </a: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32167" t="40000" r="49244" b="47752"/>
          <a:stretch/>
        </p:blipFill>
        <p:spPr>
          <a:xfrm>
            <a:off x="19495" y="4096032"/>
            <a:ext cx="2723705" cy="2539436"/>
          </a:xfrm>
          <a:prstGeom prst="rect">
            <a:avLst/>
          </a:prstGeom>
        </p:spPr>
      </p:pic>
      <p:sp>
        <p:nvSpPr>
          <p:cNvPr id="26" name="Rectangle 25"/>
          <p:cNvSpPr/>
          <p:nvPr/>
        </p:nvSpPr>
        <p:spPr bwMode="auto">
          <a:xfrm>
            <a:off x="2013984" y="4336296"/>
            <a:ext cx="481123" cy="366713"/>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8" name="Straight Arrow Connector 7"/>
          <p:cNvCxnSpPr/>
          <p:nvPr/>
        </p:nvCxnSpPr>
        <p:spPr bwMode="auto">
          <a:xfrm flipH="1" flipV="1">
            <a:off x="870984" y="4450556"/>
            <a:ext cx="881616" cy="69096"/>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Straight Arrow Connector 28"/>
          <p:cNvCxnSpPr/>
          <p:nvPr/>
        </p:nvCxnSpPr>
        <p:spPr bwMode="auto">
          <a:xfrm flipH="1">
            <a:off x="1036231" y="5045075"/>
            <a:ext cx="670737" cy="94167"/>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Box 11"/>
          <p:cNvSpPr txBox="1"/>
          <p:nvPr/>
        </p:nvSpPr>
        <p:spPr>
          <a:xfrm>
            <a:off x="1706968" y="4267200"/>
            <a:ext cx="962688" cy="584775"/>
          </a:xfrm>
          <a:prstGeom prst="rect">
            <a:avLst/>
          </a:prstGeom>
          <a:noFill/>
        </p:spPr>
        <p:txBody>
          <a:bodyPr wrap="square" rtlCol="0">
            <a:spAutoFit/>
          </a:bodyPr>
          <a:lstStyle/>
          <a:p>
            <a:pPr algn="l"/>
            <a:r>
              <a:rPr lang="en-US" sz="1600" dirty="0"/>
              <a:t>l</a:t>
            </a:r>
            <a:r>
              <a:rPr lang="en-US" sz="1600" dirty="0" smtClean="0"/>
              <a:t>ate injection</a:t>
            </a:r>
          </a:p>
        </p:txBody>
      </p:sp>
      <p:sp>
        <p:nvSpPr>
          <p:cNvPr id="35" name="TextBox 34"/>
          <p:cNvSpPr txBox="1"/>
          <p:nvPr/>
        </p:nvSpPr>
        <p:spPr>
          <a:xfrm>
            <a:off x="1748834" y="4918773"/>
            <a:ext cx="952500" cy="584775"/>
          </a:xfrm>
          <a:prstGeom prst="rect">
            <a:avLst/>
          </a:prstGeom>
          <a:noFill/>
        </p:spPr>
        <p:txBody>
          <a:bodyPr wrap="square" rtlCol="0">
            <a:spAutoFit/>
          </a:bodyPr>
          <a:lstStyle/>
          <a:p>
            <a:pPr algn="l"/>
            <a:r>
              <a:rPr lang="en-US" sz="1600" dirty="0" smtClean="0"/>
              <a:t>early injection</a:t>
            </a:r>
          </a:p>
        </p:txBody>
      </p:sp>
    </p:spTree>
    <p:extLst>
      <p:ext uri="{BB962C8B-B14F-4D97-AF65-F5344CB8AC3E}">
        <p14:creationId xmlns:p14="http://schemas.microsoft.com/office/powerpoint/2010/main" val="2674821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09600" y="381000"/>
            <a:ext cx="7924800" cy="1569660"/>
          </a:xfrm>
          <a:prstGeom prst="rect">
            <a:avLst/>
          </a:prstGeom>
          <a:solidFill>
            <a:schemeClr val="accent1"/>
          </a:solidFill>
          <a:ln w="22225">
            <a:solidFill>
              <a:schemeClr val="accent2"/>
            </a:solidFill>
            <a:miter lim="800000"/>
            <a:headEnd/>
            <a:tailEnd/>
          </a:ln>
        </p:spPr>
        <p:txBody>
          <a:bodyPr>
            <a:spAutoFit/>
          </a:bodyPr>
          <a:lstStyle/>
          <a:p>
            <a:pPr algn="l"/>
            <a:r>
              <a:rPr lang="en-US" sz="3200" b="1" dirty="0" smtClean="0"/>
              <a:t>Self-injection and acceleration of mono-energetic 2 GeV electrons at the Texas PW (experiment: M. Downer and the PW Team)</a:t>
            </a:r>
            <a:endParaRPr lang="en-US" sz="3200" b="1" dirty="0"/>
          </a:p>
        </p:txBody>
      </p:sp>
      <p:pic>
        <p:nvPicPr>
          <p:cNvPr id="7485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2286000"/>
            <a:ext cx="86106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35"/>
          <p:cNvSpPr txBox="1">
            <a:spLocks noChangeArrowheads="1"/>
          </p:cNvSpPr>
          <p:nvPr/>
        </p:nvSpPr>
        <p:spPr bwMode="auto">
          <a:xfrm>
            <a:off x="238125" y="6404938"/>
            <a:ext cx="7610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600" dirty="0" smtClean="0"/>
              <a:t>X. Wang et. al. (</a:t>
            </a:r>
            <a:r>
              <a:rPr lang="en-US" altLang="en-US" sz="1600" dirty="0" err="1" smtClean="0"/>
              <a:t>Ditmire</a:t>
            </a:r>
            <a:r>
              <a:rPr lang="en-US" altLang="en-US" sz="1600" dirty="0" smtClean="0"/>
              <a:t>, Shvets, Downer), Nature Communications </a:t>
            </a:r>
            <a:r>
              <a:rPr lang="en-US" altLang="en-US" sz="1600" b="1" dirty="0" smtClean="0"/>
              <a:t>4</a:t>
            </a:r>
            <a:r>
              <a:rPr lang="en-US" altLang="en-US" sz="1600" b="1" dirty="0"/>
              <a:t>,</a:t>
            </a:r>
            <a:r>
              <a:rPr lang="en-US" altLang="en-US" sz="1600" dirty="0"/>
              <a:t> </a:t>
            </a:r>
            <a:r>
              <a:rPr lang="en-US" altLang="en-US" sz="1600" dirty="0" smtClean="0"/>
              <a:t>1988 </a:t>
            </a:r>
            <a:r>
              <a:rPr lang="en-US" altLang="en-US" sz="1600" dirty="0"/>
              <a:t>(</a:t>
            </a:r>
            <a:r>
              <a:rPr lang="en-US" altLang="en-US" sz="1600" dirty="0" smtClean="0"/>
              <a:t>2013) </a:t>
            </a:r>
            <a:endParaRPr lang="en-US" altLang="en-US" sz="1600" dirty="0"/>
          </a:p>
        </p:txBody>
      </p:sp>
    </p:spTree>
    <p:extLst>
      <p:ext uri="{BB962C8B-B14F-4D97-AF65-F5344CB8AC3E}">
        <p14:creationId xmlns:p14="http://schemas.microsoft.com/office/powerpoint/2010/main" val="167600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152400"/>
            <a:ext cx="7772400" cy="838200"/>
          </a:xfrm>
        </p:spPr>
        <p:txBody>
          <a:bodyPr/>
          <a:lstStyle/>
          <a:p>
            <a:pPr eaLnBrk="1" hangingPunct="1"/>
            <a:r>
              <a:rPr lang="en-US" sz="3200" b="1" dirty="0" smtClean="0">
                <a:solidFill>
                  <a:srgbClr val="990099"/>
                </a:solidFill>
                <a:latin typeface="Times New Roman" pitchFamily="18" charset="0"/>
                <a:cs typeface="Times New Roman" pitchFamily="18" charset="0"/>
              </a:rPr>
              <a:t>Self-Injected 2-GeV Electrons on TPW: Experimental Results </a:t>
            </a:r>
          </a:p>
        </p:txBody>
      </p:sp>
      <p:sp>
        <p:nvSpPr>
          <p:cNvPr id="19465" name="Text Box 12"/>
          <p:cNvSpPr txBox="1">
            <a:spLocks noChangeArrowheads="1"/>
          </p:cNvSpPr>
          <p:nvPr/>
        </p:nvSpPr>
        <p:spPr bwMode="auto">
          <a:xfrm>
            <a:off x="4038600" y="5476871"/>
            <a:ext cx="4871573" cy="1200329"/>
          </a:xfrm>
          <a:prstGeom prst="rect">
            <a:avLst/>
          </a:prstGeom>
          <a:noFill/>
          <a:ln w="25400">
            <a:noFill/>
            <a:miter lim="800000"/>
            <a:headEnd/>
            <a:tailEnd/>
          </a:ln>
        </p:spPr>
        <p:txBody>
          <a:bodyPr wrap="square">
            <a:spAutoFit/>
          </a:bodyPr>
          <a:lstStyle/>
          <a:p>
            <a:pPr algn="l"/>
            <a:r>
              <a:rPr lang="en-US" sz="1800" b="1" dirty="0" smtClean="0">
                <a:latin typeface="Arial" pitchFamily="34" charset="0"/>
                <a:cs typeface="Arial" pitchFamily="34" charset="0"/>
              </a:rPr>
              <a:t>When are electrons injected? Through what mechanism?  Why are X-rays generated towards the end of the gas cell? What was the accelerating gradient?</a:t>
            </a:r>
            <a:endParaRPr lang="en-US" sz="1800" b="1" dirty="0">
              <a:latin typeface="Arial" pitchFamily="34" charset="0"/>
              <a:cs typeface="Arial" pitchFamily="34" charset="0"/>
            </a:endParaRPr>
          </a:p>
        </p:txBody>
      </p:sp>
      <p:pic>
        <p:nvPicPr>
          <p:cNvPr id="10" name="Picture 3"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289" y="1524000"/>
            <a:ext cx="8100455" cy="188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4875" y="3465404"/>
            <a:ext cx="3938587" cy="152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 Box 12"/>
              <p:cNvSpPr txBox="1">
                <a:spLocks noChangeArrowheads="1"/>
              </p:cNvSpPr>
              <p:nvPr/>
            </p:nvSpPr>
            <p:spPr bwMode="auto">
              <a:xfrm>
                <a:off x="262864" y="3623011"/>
                <a:ext cx="4452011" cy="1892826"/>
              </a:xfrm>
              <a:prstGeom prst="rect">
                <a:avLst/>
              </a:prstGeom>
              <a:noFill/>
              <a:ln w="25400">
                <a:noFill/>
                <a:miter lim="800000"/>
                <a:headEnd/>
                <a:tailEnd/>
              </a:ln>
            </p:spPr>
            <p:txBody>
              <a:bodyPr wrap="square">
                <a:spAutoFit/>
              </a:bodyPr>
              <a:lstStyle/>
              <a:p>
                <a:pPr algn="l"/>
                <a:r>
                  <a:rPr lang="en-US" sz="1800" b="1" dirty="0" smtClean="0">
                    <a:latin typeface="Arial" pitchFamily="34" charset="0"/>
                    <a:cs typeface="Arial" pitchFamily="34" charset="0"/>
                  </a:rPr>
                  <a:t>Pieces of the puzzle:</a:t>
                </a:r>
              </a:p>
              <a:p>
                <a:pPr marL="342900" indent="-342900" algn="l">
                  <a:buAutoNum type="alphaLcParenBoth"/>
                </a:pPr>
                <a:r>
                  <a:rPr lang="en-US" sz="1800" dirty="0" smtClean="0">
                    <a:latin typeface="Arial" pitchFamily="34" charset="0"/>
                    <a:cs typeface="Arial" pitchFamily="34" charset="0"/>
                  </a:rPr>
                  <a:t>Relatively low energy: </a:t>
                </a:r>
                <a14:m>
                  <m:oMath xmlns:m="http://schemas.openxmlformats.org/officeDocument/2006/math">
                    <m:r>
                      <a:rPr lang="en-US" sz="1800" b="0" i="1" smtClean="0">
                        <a:latin typeface="Cambria Math"/>
                        <a:cs typeface="Arial" pitchFamily="34" charset="0"/>
                      </a:rPr>
                      <m:t>𝐸</m:t>
                    </m:r>
                    <m:r>
                      <a:rPr lang="en-US" sz="1800" b="0" i="1" smtClean="0">
                        <a:latin typeface="Cambria Math"/>
                        <a:cs typeface="Arial" pitchFamily="34" charset="0"/>
                      </a:rPr>
                      <m:t>&lt;</m:t>
                    </m:r>
                    <m:r>
                      <a:rPr lang="en-US" sz="1800" b="0" i="1" smtClean="0">
                        <a:latin typeface="Cambria Math"/>
                        <a:cs typeface="Arial" pitchFamily="34" charset="0"/>
                      </a:rPr>
                      <m:t>𝐿</m:t>
                    </m:r>
                    <m:r>
                      <a:rPr lang="en-US" sz="1800" b="0" i="1" smtClean="0">
                        <a:latin typeface="Cambria Math"/>
                        <a:cs typeface="Arial" pitchFamily="34" charset="0"/>
                      </a:rPr>
                      <m:t>⋅</m:t>
                    </m:r>
                    <m:sSub>
                      <m:sSubPr>
                        <m:ctrlPr>
                          <a:rPr lang="en-US" sz="1800" b="0" i="1" smtClean="0">
                            <a:latin typeface="Cambria Math"/>
                            <a:cs typeface="Arial" pitchFamily="34" charset="0"/>
                          </a:rPr>
                        </m:ctrlPr>
                      </m:sSubPr>
                      <m:e>
                        <m:r>
                          <a:rPr lang="en-US" sz="1800" b="0" i="1" smtClean="0">
                            <a:latin typeface="Cambria Math"/>
                            <a:cs typeface="Arial" pitchFamily="34" charset="0"/>
                          </a:rPr>
                          <m:t>𝐸</m:t>
                        </m:r>
                      </m:e>
                      <m:sub>
                        <m:r>
                          <a:rPr lang="en-US" sz="1800" b="0" i="1" smtClean="0">
                            <a:latin typeface="Cambria Math"/>
                            <a:cs typeface="Arial" pitchFamily="34" charset="0"/>
                          </a:rPr>
                          <m:t>𝑊𝐵</m:t>
                        </m:r>
                      </m:sub>
                    </m:sSub>
                  </m:oMath>
                </a14:m>
                <a:endParaRPr lang="en-US" sz="1800" dirty="0" smtClean="0">
                  <a:latin typeface="Arial" pitchFamily="34" charset="0"/>
                  <a:cs typeface="Arial" pitchFamily="34" charset="0"/>
                </a:endParaRPr>
              </a:p>
              <a:p>
                <a:pPr marL="342900" indent="-342900" algn="l">
                  <a:buAutoNum type="alphaLcParenBoth"/>
                </a:pPr>
                <a:r>
                  <a:rPr lang="en-US" sz="1800" dirty="0" smtClean="0">
                    <a:latin typeface="Arial" pitchFamily="34" charset="0"/>
                    <a:cs typeface="Arial" pitchFamily="34" charset="0"/>
                  </a:rPr>
                  <a:t>X-rays generated towards in the final 1-2cm of the plasma cell</a:t>
                </a:r>
              </a:p>
              <a:p>
                <a:pPr marL="342900" indent="-342900" algn="l">
                  <a:buAutoNum type="alphaLcParenBoth"/>
                </a:pPr>
                <a:r>
                  <a:rPr lang="en-US" sz="1800" dirty="0" smtClean="0">
                    <a:latin typeface="Arial" pitchFamily="34" charset="0"/>
                    <a:cs typeface="Arial" pitchFamily="34" charset="0"/>
                  </a:rPr>
                  <a:t>Self-injection (no dopants)</a:t>
                </a:r>
                <a:endParaRPr lang="en-US" sz="1800" dirty="0">
                  <a:latin typeface="Arial" pitchFamily="34" charset="0"/>
                  <a:cs typeface="Arial" pitchFamily="34" charset="0"/>
                </a:endParaRPr>
              </a:p>
            </p:txBody>
          </p:sp>
        </mc:Choice>
        <mc:Fallback xmlns="">
          <p:sp>
            <p:nvSpPr>
              <p:cNvPr id="8" name="Text Box 12"/>
              <p:cNvSpPr txBox="1">
                <a:spLocks noRot="1" noChangeAspect="1" noMove="1" noResize="1" noEditPoints="1" noAdjustHandles="1" noChangeArrowheads="1" noChangeShapeType="1" noTextEdit="1"/>
              </p:cNvSpPr>
              <p:nvPr/>
            </p:nvSpPr>
            <p:spPr bwMode="auto">
              <a:xfrm>
                <a:off x="262864" y="3623011"/>
                <a:ext cx="4452011" cy="1892826"/>
              </a:xfrm>
              <a:prstGeom prst="rect">
                <a:avLst/>
              </a:prstGeom>
              <a:blipFill rotWithShape="1">
                <a:blip r:embed="rId6"/>
                <a:stretch>
                  <a:fillRect l="-1096" t="-1608" b="-4180"/>
                </a:stretch>
              </a:blipFill>
              <a:ln w="25400">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562805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152400"/>
            <a:ext cx="7772400" cy="838200"/>
          </a:xfrm>
        </p:spPr>
        <p:txBody>
          <a:bodyPr/>
          <a:lstStyle/>
          <a:p>
            <a:pPr eaLnBrk="1" hangingPunct="1"/>
            <a:r>
              <a:rPr lang="en-US" sz="3200" b="1" dirty="0" smtClean="0">
                <a:solidFill>
                  <a:srgbClr val="990099"/>
                </a:solidFill>
                <a:latin typeface="Times New Roman" pitchFamily="18" charset="0"/>
                <a:cs typeface="Times New Roman" pitchFamily="18" charset="0"/>
              </a:rPr>
              <a:t>Self-Focusing of the TPW: Modeling </a:t>
            </a:r>
          </a:p>
        </p:txBody>
      </p:sp>
      <p:pic>
        <p:nvPicPr>
          <p:cNvPr id="10" name="Picture 3"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495300" y="1219200"/>
            <a:ext cx="5699414" cy="369332"/>
          </a:xfrm>
          <a:prstGeom prst="rect">
            <a:avLst/>
          </a:prstGeom>
          <a:noFill/>
          <a:ln w="25400">
            <a:noFill/>
            <a:miter lim="800000"/>
            <a:headEnd/>
            <a:tailEnd/>
          </a:ln>
        </p:spPr>
        <p:txBody>
          <a:bodyPr wrap="square">
            <a:spAutoFit/>
          </a:bodyPr>
          <a:lstStyle/>
          <a:p>
            <a:pPr algn="l"/>
            <a:r>
              <a:rPr lang="en-US" sz="1800" dirty="0" smtClean="0">
                <a:latin typeface="Arial" pitchFamily="34" charset="0"/>
                <a:cs typeface="Arial" pitchFamily="34" charset="0"/>
              </a:rPr>
              <a:t>Beam’s shape matters: Gaussian </a:t>
            </a:r>
            <a:r>
              <a:rPr lang="en-US" sz="1800" dirty="0" err="1" smtClean="0">
                <a:latin typeface="Arial" pitchFamily="34" charset="0"/>
                <a:cs typeface="Arial" pitchFamily="34" charset="0"/>
              </a:rPr>
              <a:t>vs</a:t>
            </a:r>
            <a:r>
              <a:rPr lang="en-US" sz="1800" dirty="0" smtClean="0">
                <a:latin typeface="Arial" pitchFamily="34" charset="0"/>
                <a:cs typeface="Arial" pitchFamily="34" charset="0"/>
              </a:rPr>
              <a:t> super-Gaussian</a:t>
            </a:r>
            <a:endParaRPr lang="en-US" sz="1800" dirty="0">
              <a:latin typeface="Arial" pitchFamily="34" charset="0"/>
              <a:cs typeface="Arial" pitchFamily="34" charset="0"/>
            </a:endParaRPr>
          </a:p>
        </p:txBody>
      </p:sp>
      <p:sp>
        <p:nvSpPr>
          <p:cNvPr id="12" name="Text Box 12"/>
          <p:cNvSpPr txBox="1">
            <a:spLocks noChangeArrowheads="1"/>
          </p:cNvSpPr>
          <p:nvPr/>
        </p:nvSpPr>
        <p:spPr bwMode="auto">
          <a:xfrm>
            <a:off x="6757988" y="1828800"/>
            <a:ext cx="2366962" cy="1323439"/>
          </a:xfrm>
          <a:prstGeom prst="rect">
            <a:avLst/>
          </a:prstGeom>
          <a:noFill/>
          <a:ln w="25400">
            <a:noFill/>
            <a:miter lim="800000"/>
            <a:headEnd/>
            <a:tailEnd/>
          </a:ln>
        </p:spPr>
        <p:txBody>
          <a:bodyPr wrap="square">
            <a:spAutoFit/>
          </a:bodyPr>
          <a:lstStyle/>
          <a:p>
            <a:pPr algn="l"/>
            <a:r>
              <a:rPr lang="en-US" sz="1600" dirty="0" smtClean="0">
                <a:latin typeface="Arial" pitchFamily="34" charset="0"/>
                <a:cs typeface="Arial" pitchFamily="34" charset="0"/>
              </a:rPr>
              <a:t>SG beams develop a Airy-like rings early on </a:t>
            </a:r>
            <a:r>
              <a:rPr lang="en-US" sz="1600" dirty="0" smtClean="0">
                <a:latin typeface="Arial" pitchFamily="34" charset="0"/>
                <a:cs typeface="Arial" pitchFamily="34" charset="0"/>
                <a:sym typeface="Wingdings" pitchFamily="2" charset="2"/>
              </a:rPr>
              <a:t> late and rapid focusing  bubble formation and injection</a:t>
            </a:r>
            <a:endParaRPr lang="en-US" sz="1600" dirty="0">
              <a:latin typeface="Arial" pitchFamily="34" charset="0"/>
              <a:cs typeface="Arial" pitchFamily="34" charset="0"/>
            </a:endParaRPr>
          </a:p>
        </p:txBody>
      </p:sp>
      <p:pic>
        <p:nvPicPr>
          <p:cNvPr id="7567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0269" y="4267200"/>
            <a:ext cx="5425631" cy="250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674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10294" b="5090"/>
          <a:stretch/>
        </p:blipFill>
        <p:spPr bwMode="auto">
          <a:xfrm>
            <a:off x="85725" y="1828799"/>
            <a:ext cx="6691313" cy="220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2"/>
          <p:cNvSpPr txBox="1">
            <a:spLocks noChangeArrowheads="1"/>
          </p:cNvSpPr>
          <p:nvPr/>
        </p:nvSpPr>
        <p:spPr bwMode="auto">
          <a:xfrm>
            <a:off x="466725" y="4365337"/>
            <a:ext cx="3086100" cy="1692771"/>
          </a:xfrm>
          <a:prstGeom prst="rect">
            <a:avLst/>
          </a:prstGeom>
          <a:noFill/>
          <a:ln w="25400">
            <a:noFill/>
            <a:miter lim="800000"/>
            <a:headEnd/>
            <a:tailEnd/>
          </a:ln>
        </p:spPr>
        <p:txBody>
          <a:bodyPr wrap="square">
            <a:spAutoFit/>
          </a:bodyPr>
          <a:lstStyle/>
          <a:p>
            <a:pPr algn="l"/>
            <a:r>
              <a:rPr lang="en-US" sz="1600" dirty="0" smtClean="0">
                <a:latin typeface="Arial" pitchFamily="34" charset="0"/>
                <a:cs typeface="Arial" pitchFamily="34" charset="0"/>
              </a:rPr>
              <a:t>The actual amplitude/phase of the beam are unknown</a:t>
            </a:r>
          </a:p>
          <a:p>
            <a:pPr algn="l"/>
            <a:r>
              <a:rPr lang="en-US" sz="1600" dirty="0" smtClean="0">
                <a:latin typeface="Arial" pitchFamily="34" charset="0"/>
                <a:cs typeface="Arial" pitchFamily="34" charset="0"/>
              </a:rPr>
              <a:t>Topological changes due to nonlinear self-focusing is possible: from multiple hot spots to central peak  </a:t>
            </a:r>
            <a:endParaRPr lang="en-US" sz="1600" dirty="0">
              <a:latin typeface="Arial" pitchFamily="34" charset="0"/>
              <a:cs typeface="Arial" pitchFamily="34" charset="0"/>
            </a:endParaRPr>
          </a:p>
        </p:txBody>
      </p:sp>
      <p:sp>
        <p:nvSpPr>
          <p:cNvPr id="16" name="Text Box 12"/>
          <p:cNvSpPr txBox="1">
            <a:spLocks noChangeArrowheads="1"/>
          </p:cNvSpPr>
          <p:nvPr/>
        </p:nvSpPr>
        <p:spPr bwMode="auto">
          <a:xfrm>
            <a:off x="590550" y="3028950"/>
            <a:ext cx="1085850" cy="523220"/>
          </a:xfrm>
          <a:prstGeom prst="rect">
            <a:avLst/>
          </a:prstGeom>
          <a:noFill/>
          <a:ln w="25400">
            <a:noFill/>
            <a:miter lim="800000"/>
            <a:headEnd/>
            <a:tailEnd/>
          </a:ln>
        </p:spPr>
        <p:txBody>
          <a:bodyPr wrap="square">
            <a:spAutoFit/>
          </a:bodyPr>
          <a:lstStyle/>
          <a:p>
            <a:pPr algn="l"/>
            <a:r>
              <a:rPr lang="en-US" sz="1400" dirty="0" smtClean="0">
                <a:latin typeface="Arial" pitchFamily="34" charset="0"/>
                <a:cs typeface="Arial" pitchFamily="34" charset="0"/>
              </a:rPr>
              <a:t>Low-power profile</a:t>
            </a:r>
            <a:endParaRPr lang="en-US" sz="14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1601072" y="1831777"/>
                <a:ext cx="1729127" cy="30777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𝑛</m:t>
                          </m:r>
                        </m:e>
                        <m:sub>
                          <m:r>
                            <a:rPr lang="en-US" sz="1400" b="0" i="1" smtClean="0">
                              <a:latin typeface="Cambria Math"/>
                            </a:rPr>
                            <m:t>𝑒</m:t>
                          </m:r>
                        </m:sub>
                      </m:sSub>
                      <m:r>
                        <a:rPr lang="en-US" sz="1400" b="0" i="1" smtClean="0">
                          <a:latin typeface="Cambria Math"/>
                        </a:rPr>
                        <m:t>=5×</m:t>
                      </m:r>
                      <m:sSup>
                        <m:sSupPr>
                          <m:ctrlPr>
                            <a:rPr lang="en-US" sz="1400" b="0" i="1" smtClean="0">
                              <a:latin typeface="Cambria Math"/>
                            </a:rPr>
                          </m:ctrlPr>
                        </m:sSupPr>
                        <m:e>
                          <m:r>
                            <a:rPr lang="en-US" sz="1400" b="0" i="1" smtClean="0">
                              <a:latin typeface="Cambria Math"/>
                            </a:rPr>
                            <m:t>10</m:t>
                          </m:r>
                        </m:e>
                        <m:sup>
                          <m:r>
                            <a:rPr lang="en-US" sz="1400" b="0" i="1" smtClean="0">
                              <a:latin typeface="Cambria Math"/>
                            </a:rPr>
                            <m:t>17</m:t>
                          </m:r>
                        </m:sup>
                      </m:sSup>
                      <m:r>
                        <a:rPr lang="en-US" sz="1400" b="0" i="1" smtClean="0">
                          <a:latin typeface="Cambria Math"/>
                        </a:rPr>
                        <m:t>𝑐</m:t>
                      </m:r>
                      <m:sSup>
                        <m:sSupPr>
                          <m:ctrlPr>
                            <a:rPr lang="en-US" sz="1400" b="0" i="1" smtClean="0">
                              <a:latin typeface="Cambria Math"/>
                            </a:rPr>
                          </m:ctrlPr>
                        </m:sSupPr>
                        <m:e>
                          <m:r>
                            <a:rPr lang="en-US" sz="1400" b="0" i="1" smtClean="0">
                              <a:latin typeface="Cambria Math"/>
                            </a:rPr>
                            <m:t>𝑚</m:t>
                          </m:r>
                        </m:e>
                        <m:sup>
                          <m:r>
                            <a:rPr lang="en-US" sz="1400" b="0" i="1" smtClean="0">
                              <a:latin typeface="Cambria Math"/>
                            </a:rPr>
                            <m:t>−3</m:t>
                          </m:r>
                        </m:sup>
                      </m:sSup>
                    </m:oMath>
                  </m:oMathPara>
                </a14:m>
                <a:endParaRPr lang="en-US" sz="1400" b="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1601072" y="1831777"/>
                <a:ext cx="1729127" cy="30777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200" y="2224681"/>
                <a:ext cx="1222579" cy="30777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𝑤</m:t>
                          </m:r>
                        </m:e>
                        <m:sub>
                          <m:r>
                            <a:rPr lang="en-US" sz="1400" b="0" i="1" smtClean="0">
                              <a:latin typeface="Cambria Math"/>
                            </a:rPr>
                            <m:t>𝑜</m:t>
                          </m:r>
                        </m:sub>
                      </m:sSub>
                      <m:r>
                        <a:rPr lang="en-US" sz="1400" b="0" i="1" smtClean="0">
                          <a:latin typeface="Cambria Math"/>
                        </a:rPr>
                        <m:t>=275</m:t>
                      </m:r>
                      <m:r>
                        <a:rPr lang="en-US" sz="1400" b="0" i="1" smtClean="0">
                          <a:latin typeface="Cambria Math"/>
                        </a:rPr>
                        <m:t>𝜇</m:t>
                      </m:r>
                      <m:r>
                        <a:rPr lang="en-US" sz="1400" b="0" i="1" smtClean="0">
                          <a:latin typeface="Cambria Math"/>
                        </a:rPr>
                        <m:t>𝑚</m:t>
                      </m:r>
                    </m:oMath>
                  </m:oMathPara>
                </a14:m>
                <a:endParaRPr lang="en-US" sz="1400" b="0" dirty="0" smtClean="0"/>
              </a:p>
            </p:txBody>
          </p:sp>
        </mc:Choice>
        <mc:Fallback xmlns="">
          <p:sp>
            <p:nvSpPr>
              <p:cNvPr id="18" name="TextBox 17"/>
              <p:cNvSpPr txBox="1">
                <a:spLocks noRot="1" noChangeAspect="1" noMove="1" noResize="1" noEditPoints="1" noAdjustHandles="1" noChangeArrowheads="1" noChangeShapeType="1" noTextEdit="1"/>
              </p:cNvSpPr>
              <p:nvPr/>
            </p:nvSpPr>
            <p:spPr>
              <a:xfrm>
                <a:off x="5029200" y="2224681"/>
                <a:ext cx="1222579" cy="307777"/>
              </a:xfrm>
              <a:prstGeom prst="rect">
                <a:avLst/>
              </a:prstGeom>
              <a:blipFill rotWithShape="1">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676400" y="2036862"/>
                <a:ext cx="1018740" cy="307777"/>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400" b="0" i="1" smtClean="0">
                          <a:latin typeface="Cambria Math"/>
                        </a:rPr>
                        <m:t>𝑃</m:t>
                      </m:r>
                      <m:r>
                        <a:rPr lang="en-US" sz="1400" b="0" i="1" smtClean="0">
                          <a:latin typeface="Cambria Math"/>
                        </a:rPr>
                        <m:t>/</m:t>
                      </m:r>
                      <m:sSub>
                        <m:sSubPr>
                          <m:ctrlPr>
                            <a:rPr lang="en-US" sz="1400" b="0" i="1" smtClean="0">
                              <a:latin typeface="Cambria Math"/>
                            </a:rPr>
                          </m:ctrlPr>
                        </m:sSubPr>
                        <m:e>
                          <m:r>
                            <a:rPr lang="en-US" sz="1400" b="0" i="1" smtClean="0">
                              <a:latin typeface="Cambria Math"/>
                            </a:rPr>
                            <m:t>𝑃</m:t>
                          </m:r>
                        </m:e>
                        <m:sub>
                          <m:r>
                            <a:rPr lang="en-US" sz="1400" b="0" i="1" smtClean="0">
                              <a:latin typeface="Cambria Math"/>
                            </a:rPr>
                            <m:t>𝑐</m:t>
                          </m:r>
                        </m:sub>
                      </m:sSub>
                      <m:r>
                        <a:rPr lang="en-US" sz="1400" b="0" i="1" smtClean="0">
                          <a:latin typeface="Cambria Math"/>
                        </a:rPr>
                        <m:t>=20</m:t>
                      </m:r>
                    </m:oMath>
                  </m:oMathPara>
                </a14:m>
                <a:endParaRPr lang="en-US" sz="1400" b="0"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1676400" y="2036862"/>
                <a:ext cx="1018740" cy="307777"/>
              </a:xfrm>
              <a:prstGeom prst="rect">
                <a:avLst/>
              </a:prstGeom>
              <a:blipFill rotWithShape="0">
                <a:blip r:embed="rId8"/>
                <a:stretch>
                  <a:fillRect b="-7843"/>
                </a:stretch>
              </a:blipFill>
            </p:spPr>
            <p:txBody>
              <a:bodyPr/>
              <a:lstStyle/>
              <a:p>
                <a:r>
                  <a:rPr lang="en-US">
                    <a:noFill/>
                  </a:rPr>
                  <a:t> </a:t>
                </a:r>
              </a:p>
            </p:txBody>
          </p:sp>
        </mc:Fallback>
      </mc:AlternateContent>
    </p:spTree>
    <p:extLst>
      <p:ext uri="{BB962C8B-B14F-4D97-AF65-F5344CB8AC3E}">
        <p14:creationId xmlns:p14="http://schemas.microsoft.com/office/powerpoint/2010/main" val="123025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152400"/>
            <a:ext cx="7772400" cy="838200"/>
          </a:xfrm>
        </p:spPr>
        <p:txBody>
          <a:bodyPr/>
          <a:lstStyle/>
          <a:p>
            <a:pPr eaLnBrk="1" hangingPunct="1"/>
            <a:r>
              <a:rPr lang="en-US" sz="3200" b="1" dirty="0" smtClean="0">
                <a:solidFill>
                  <a:srgbClr val="990099"/>
                </a:solidFill>
                <a:latin typeface="Times New Roman" pitchFamily="18" charset="0"/>
                <a:cs typeface="Times New Roman" pitchFamily="18" charset="0"/>
              </a:rPr>
              <a:t>Self-Injected 2-GeV Electrons on TPW: Theoretical Modeling </a:t>
            </a:r>
          </a:p>
        </p:txBody>
      </p:sp>
      <p:pic>
        <p:nvPicPr>
          <p:cNvPr id="10" name="Picture 3"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4191000" cy="24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7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71600"/>
            <a:ext cx="3786188" cy="266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Text Box 12"/>
              <p:cNvSpPr txBox="1">
                <a:spLocks noChangeArrowheads="1"/>
              </p:cNvSpPr>
              <p:nvPr/>
            </p:nvSpPr>
            <p:spPr bwMode="auto">
              <a:xfrm>
                <a:off x="581025" y="4031956"/>
                <a:ext cx="8053388" cy="2145459"/>
              </a:xfrm>
              <a:prstGeom prst="rect">
                <a:avLst/>
              </a:prstGeom>
              <a:noFill/>
              <a:ln w="25400">
                <a:noFill/>
                <a:miter lim="800000"/>
                <a:headEnd/>
                <a:tailEnd/>
              </a:ln>
            </p:spPr>
            <p:txBody>
              <a:bodyPr wrap="square">
                <a:spAutoFit/>
              </a:bodyPr>
              <a:lstStyle/>
              <a:p>
                <a:pPr marL="285750" indent="-285750" algn="l">
                  <a:buFont typeface="Arial" pitchFamily="34" charset="0"/>
                  <a:buChar char="•"/>
                </a:pPr>
                <a:r>
                  <a:rPr lang="en-US" sz="1800" dirty="0" smtClean="0">
                    <a:latin typeface="Arial" pitchFamily="34" charset="0"/>
                    <a:cs typeface="Arial" pitchFamily="34" charset="0"/>
                  </a:rPr>
                  <a:t>Rapid evolution of the bubble results in the main injection at </a:t>
                </a:r>
                <a14:m>
                  <m:oMath xmlns:m="http://schemas.openxmlformats.org/officeDocument/2006/math">
                    <m:r>
                      <a:rPr lang="en-US" sz="1800" b="0" i="1" smtClean="0">
                        <a:latin typeface="Cambria Math"/>
                        <a:cs typeface="Arial" pitchFamily="34" charset="0"/>
                      </a:rPr>
                      <m:t>𝑧</m:t>
                    </m:r>
                    <m:r>
                      <a:rPr lang="en-US" sz="1800" b="0" i="1" smtClean="0">
                        <a:latin typeface="Cambria Math"/>
                        <a:cs typeface="Arial" pitchFamily="34" charset="0"/>
                      </a:rPr>
                      <m:t>=5.8</m:t>
                    </m:r>
                    <m:r>
                      <a:rPr lang="en-US" sz="1800" b="0" i="1" smtClean="0">
                        <a:latin typeface="Cambria Math"/>
                        <a:cs typeface="Arial" pitchFamily="34" charset="0"/>
                      </a:rPr>
                      <m:t>𝑐𝑚</m:t>
                    </m:r>
                  </m:oMath>
                </a14:m>
                <a:r>
                  <a:rPr lang="en-US" sz="1800" dirty="0" smtClean="0">
                    <a:latin typeface="Arial" pitchFamily="34" charset="0"/>
                    <a:cs typeface="Arial" pitchFamily="34" charset="0"/>
                  </a:rPr>
                  <a:t> followed by a second injection at </a:t>
                </a:r>
                <a14:m>
                  <m:oMath xmlns:m="http://schemas.openxmlformats.org/officeDocument/2006/math">
                    <m:r>
                      <a:rPr lang="en-US" sz="1800" i="1">
                        <a:latin typeface="Cambria Math"/>
                        <a:cs typeface="Arial" pitchFamily="34" charset="0"/>
                      </a:rPr>
                      <m:t>𝑧</m:t>
                    </m:r>
                    <m:r>
                      <a:rPr lang="en-US" sz="1800" i="1">
                        <a:latin typeface="Cambria Math"/>
                        <a:cs typeface="Arial" pitchFamily="34" charset="0"/>
                      </a:rPr>
                      <m:t>=6.3</m:t>
                    </m:r>
                    <m:r>
                      <a:rPr lang="en-US" sz="1800" i="1">
                        <a:latin typeface="Cambria Math"/>
                        <a:cs typeface="Arial" pitchFamily="34" charset="0"/>
                      </a:rPr>
                      <m:t>𝑐𝑚</m:t>
                    </m:r>
                  </m:oMath>
                </a14:m>
                <a:endParaRPr lang="en-US" sz="1800" dirty="0" smtClean="0">
                  <a:latin typeface="Arial" pitchFamily="34" charset="0"/>
                  <a:cs typeface="Arial" pitchFamily="34" charset="0"/>
                </a:endParaRPr>
              </a:p>
              <a:p>
                <a:pPr marL="285750" indent="-285750" algn="l">
                  <a:buFont typeface="Arial" pitchFamily="34" charset="0"/>
                  <a:buChar char="•"/>
                </a:pPr>
                <a:r>
                  <a:rPr lang="en-US" sz="1800" dirty="0" smtClean="0">
                    <a:latin typeface="Arial" pitchFamily="34" charset="0"/>
                    <a:cs typeface="Arial" pitchFamily="34" charset="0"/>
                  </a:rPr>
                  <a:t>Peak accelerating field </a:t>
                </a:r>
                <a14:m>
                  <m:oMath xmlns:m="http://schemas.openxmlformats.org/officeDocument/2006/math">
                    <m:sSub>
                      <m:sSubPr>
                        <m:ctrlPr>
                          <a:rPr lang="en-US" sz="1800" b="0" i="1" smtClean="0">
                            <a:latin typeface="Cambria Math"/>
                            <a:cs typeface="Arial" pitchFamily="34" charset="0"/>
                          </a:rPr>
                        </m:ctrlPr>
                      </m:sSubPr>
                      <m:e>
                        <m:r>
                          <a:rPr lang="en-US" sz="1800" b="0" i="1" smtClean="0">
                            <a:latin typeface="Cambria Math"/>
                            <a:cs typeface="Arial" pitchFamily="34" charset="0"/>
                          </a:rPr>
                          <m:t>𝐸</m:t>
                        </m:r>
                      </m:e>
                      <m:sub>
                        <m:r>
                          <a:rPr lang="en-US" sz="1800" b="0" i="1" smtClean="0">
                            <a:latin typeface="Cambria Math"/>
                            <a:cs typeface="Arial" pitchFamily="34" charset="0"/>
                          </a:rPr>
                          <m:t>𝑧</m:t>
                        </m:r>
                      </m:sub>
                    </m:sSub>
                    <m:r>
                      <a:rPr lang="en-US" sz="1800" b="0" i="1" smtClean="0">
                        <a:latin typeface="Cambria Math"/>
                        <a:cs typeface="Arial" pitchFamily="34" charset="0"/>
                      </a:rPr>
                      <m:t>≈1.6</m:t>
                    </m:r>
                    <m:r>
                      <a:rPr lang="en-US" sz="1800" b="0" i="1" smtClean="0">
                        <a:latin typeface="Cambria Math"/>
                        <a:cs typeface="Arial" pitchFamily="34" charset="0"/>
                      </a:rPr>
                      <m:t>𝐺𝑉</m:t>
                    </m:r>
                    <m:r>
                      <a:rPr lang="en-US" sz="1800" b="0" i="1" smtClean="0">
                        <a:latin typeface="Cambria Math"/>
                        <a:cs typeface="Arial" pitchFamily="34" charset="0"/>
                      </a:rPr>
                      <m:t>/</m:t>
                    </m:r>
                    <m:r>
                      <a:rPr lang="en-US" sz="1800" b="0" i="1" smtClean="0">
                        <a:latin typeface="Cambria Math"/>
                        <a:cs typeface="Arial" pitchFamily="34" charset="0"/>
                      </a:rPr>
                      <m:t>𝑐𝑚</m:t>
                    </m:r>
                  </m:oMath>
                </a14:m>
                <a:r>
                  <a:rPr lang="en-US" sz="1800" dirty="0" smtClean="0">
                    <a:latin typeface="Arial" pitchFamily="34" charset="0"/>
                    <a:cs typeface="Arial" pitchFamily="34" charset="0"/>
                  </a:rPr>
                  <a:t> roughly in agreement with the bubble accelerating field </a:t>
                </a:r>
                <a14:m>
                  <m:oMath xmlns:m="http://schemas.openxmlformats.org/officeDocument/2006/math">
                    <m:sSub>
                      <m:sSubPr>
                        <m:ctrlPr>
                          <a:rPr lang="en-US" sz="1800" i="1">
                            <a:latin typeface="Cambria Math"/>
                            <a:cs typeface="Arial" pitchFamily="34" charset="0"/>
                          </a:rPr>
                        </m:ctrlPr>
                      </m:sSubPr>
                      <m:e>
                        <m:r>
                          <a:rPr lang="en-US" sz="1800" i="1">
                            <a:latin typeface="Cambria Math"/>
                            <a:cs typeface="Arial" pitchFamily="34" charset="0"/>
                          </a:rPr>
                          <m:t>𝐸</m:t>
                        </m:r>
                      </m:e>
                      <m:sub>
                        <m:r>
                          <a:rPr lang="en-US" sz="1800" i="1">
                            <a:latin typeface="Cambria Math"/>
                            <a:cs typeface="Arial" pitchFamily="34" charset="0"/>
                          </a:rPr>
                          <m:t>𝑧</m:t>
                        </m:r>
                      </m:sub>
                    </m:sSub>
                    <m:r>
                      <a:rPr lang="en-US" sz="1800" i="1">
                        <a:latin typeface="Cambria Math"/>
                        <a:cs typeface="Arial" pitchFamily="34" charset="0"/>
                      </a:rPr>
                      <m:t>≈</m:t>
                    </m:r>
                    <m:sSub>
                      <m:sSubPr>
                        <m:ctrlPr>
                          <a:rPr lang="en-US" sz="1800" b="0" i="1" smtClean="0">
                            <a:latin typeface="Cambria Math"/>
                            <a:cs typeface="Arial" pitchFamily="34" charset="0"/>
                          </a:rPr>
                        </m:ctrlPr>
                      </m:sSubPr>
                      <m:e>
                        <m:f>
                          <m:fPr>
                            <m:ctrlPr>
                              <a:rPr lang="en-US" sz="1800" b="0" i="1" smtClean="0">
                                <a:latin typeface="Cambria Math"/>
                                <a:cs typeface="Arial" pitchFamily="34" charset="0"/>
                              </a:rPr>
                            </m:ctrlPr>
                          </m:fPr>
                          <m:num>
                            <m:r>
                              <a:rPr lang="en-US" sz="1800" b="0" i="1" smtClean="0">
                                <a:latin typeface="Cambria Math"/>
                                <a:cs typeface="Arial" pitchFamily="34" charset="0"/>
                              </a:rPr>
                              <m:t>1</m:t>
                            </m:r>
                          </m:num>
                          <m:den>
                            <m:r>
                              <a:rPr lang="en-US" sz="1800" b="0" i="1" smtClean="0">
                                <a:latin typeface="Cambria Math"/>
                                <a:cs typeface="Arial" pitchFamily="34" charset="0"/>
                              </a:rPr>
                              <m:t>2</m:t>
                            </m:r>
                          </m:den>
                        </m:f>
                        <m:r>
                          <a:rPr lang="en-US" sz="1800" b="0" i="1" smtClean="0">
                            <a:latin typeface="Cambria Math"/>
                            <a:cs typeface="Arial" pitchFamily="34" charset="0"/>
                          </a:rPr>
                          <m:t>𝐸</m:t>
                        </m:r>
                      </m:e>
                      <m:sub>
                        <m:r>
                          <a:rPr lang="en-US" sz="1800" b="0" i="1" smtClean="0">
                            <a:latin typeface="Cambria Math"/>
                            <a:cs typeface="Arial" pitchFamily="34" charset="0"/>
                          </a:rPr>
                          <m:t>𝑊𝐵</m:t>
                        </m:r>
                      </m:sub>
                    </m:sSub>
                    <m:sSub>
                      <m:sSubPr>
                        <m:ctrlPr>
                          <a:rPr lang="en-US" sz="1800" b="0" i="1" smtClean="0">
                            <a:latin typeface="Cambria Math"/>
                            <a:cs typeface="Arial" pitchFamily="34" charset="0"/>
                          </a:rPr>
                        </m:ctrlPr>
                      </m:sSubPr>
                      <m:e>
                        <m:r>
                          <a:rPr lang="en-US" sz="1800" b="0" i="1" smtClean="0">
                            <a:latin typeface="Cambria Math"/>
                            <a:cs typeface="Arial" pitchFamily="34" charset="0"/>
                          </a:rPr>
                          <m:t>𝑘</m:t>
                        </m:r>
                      </m:e>
                      <m:sub>
                        <m:r>
                          <a:rPr lang="en-US" sz="1800" b="0" i="1" smtClean="0">
                            <a:latin typeface="Cambria Math"/>
                            <a:cs typeface="Arial" pitchFamily="34" charset="0"/>
                          </a:rPr>
                          <m:t>𝑝</m:t>
                        </m:r>
                      </m:sub>
                    </m:sSub>
                    <m:sSub>
                      <m:sSubPr>
                        <m:ctrlPr>
                          <a:rPr lang="en-US" sz="1800" b="0" i="1" smtClean="0">
                            <a:latin typeface="Cambria Math"/>
                            <a:cs typeface="Arial" pitchFamily="34" charset="0"/>
                          </a:rPr>
                        </m:ctrlPr>
                      </m:sSubPr>
                      <m:e>
                        <m:r>
                          <a:rPr lang="en-US" sz="1800" b="0" i="1" smtClean="0">
                            <a:latin typeface="Cambria Math"/>
                            <a:cs typeface="Arial" pitchFamily="34" charset="0"/>
                          </a:rPr>
                          <m:t>𝑅</m:t>
                        </m:r>
                      </m:e>
                      <m:sub>
                        <m:r>
                          <a:rPr lang="en-US" sz="1800" b="0" i="1" smtClean="0">
                            <a:latin typeface="Cambria Math"/>
                            <a:cs typeface="Arial" pitchFamily="34" charset="0"/>
                          </a:rPr>
                          <m:t>𝑏</m:t>
                        </m:r>
                      </m:sub>
                    </m:sSub>
                    <m:r>
                      <a:rPr lang="en-US" sz="1800" b="0" i="1" smtClean="0">
                        <a:latin typeface="Cambria Math"/>
                        <a:cs typeface="Arial" pitchFamily="34" charset="0"/>
                      </a:rPr>
                      <m:t>≈</m:t>
                    </m:r>
                    <m:rad>
                      <m:radPr>
                        <m:degHide m:val="on"/>
                        <m:ctrlPr>
                          <a:rPr lang="en-US" sz="1800" b="0" i="1" smtClean="0">
                            <a:latin typeface="Cambria Math"/>
                            <a:cs typeface="Arial" pitchFamily="34" charset="0"/>
                          </a:rPr>
                        </m:ctrlPr>
                      </m:radPr>
                      <m:deg/>
                      <m:e>
                        <m:r>
                          <a:rPr lang="en-US" sz="1800" b="0" i="1" smtClean="0">
                            <a:latin typeface="Cambria Math"/>
                            <a:cs typeface="Arial" pitchFamily="34" charset="0"/>
                          </a:rPr>
                          <m:t>𝑎</m:t>
                        </m:r>
                      </m:e>
                    </m:rad>
                    <m:sSub>
                      <m:sSubPr>
                        <m:ctrlPr>
                          <a:rPr lang="en-US" sz="1800" i="1">
                            <a:latin typeface="Cambria Math"/>
                            <a:cs typeface="Arial" pitchFamily="34" charset="0"/>
                          </a:rPr>
                        </m:ctrlPr>
                      </m:sSubPr>
                      <m:e>
                        <m:r>
                          <a:rPr lang="en-US" sz="1800" i="1">
                            <a:latin typeface="Cambria Math"/>
                            <a:cs typeface="Arial" pitchFamily="34" charset="0"/>
                          </a:rPr>
                          <m:t>𝐸</m:t>
                        </m:r>
                      </m:e>
                      <m:sub>
                        <m:r>
                          <a:rPr lang="en-US" sz="1800" i="1">
                            <a:latin typeface="Cambria Math"/>
                            <a:cs typeface="Arial" pitchFamily="34" charset="0"/>
                          </a:rPr>
                          <m:t>𝑊𝐵</m:t>
                        </m:r>
                      </m:sub>
                    </m:sSub>
                    <m:r>
                      <a:rPr lang="en-US" sz="1800" b="0" i="1" smtClean="0">
                        <a:latin typeface="Cambria Math"/>
                        <a:cs typeface="Arial" pitchFamily="34" charset="0"/>
                      </a:rPr>
                      <m:t>≈2</m:t>
                    </m:r>
                    <m:r>
                      <a:rPr lang="en-US" sz="1800" b="0" i="1" smtClean="0">
                        <a:latin typeface="Cambria Math"/>
                        <a:cs typeface="Arial" pitchFamily="34" charset="0"/>
                      </a:rPr>
                      <m:t>𝐺𝑒𝑉</m:t>
                    </m:r>
                    <m:r>
                      <a:rPr lang="en-US" sz="1800" i="1">
                        <a:latin typeface="Cambria Math"/>
                        <a:cs typeface="Arial" pitchFamily="34" charset="0"/>
                      </a:rPr>
                      <m:t>/</m:t>
                    </m:r>
                    <m:r>
                      <a:rPr lang="en-US" sz="1800" i="1">
                        <a:latin typeface="Cambria Math"/>
                        <a:cs typeface="Arial" pitchFamily="34" charset="0"/>
                      </a:rPr>
                      <m:t>𝑐𝑚</m:t>
                    </m:r>
                  </m:oMath>
                </a14:m>
                <a:r>
                  <a:rPr lang="en-US" sz="1800" dirty="0">
                    <a:latin typeface="Arial" pitchFamily="34" charset="0"/>
                    <a:cs typeface="Arial" pitchFamily="34" charset="0"/>
                  </a:rPr>
                  <a:t> </a:t>
                </a:r>
                <a:endParaRPr lang="en-US" sz="1800" dirty="0" smtClean="0">
                  <a:latin typeface="Arial" pitchFamily="34" charset="0"/>
                  <a:cs typeface="Arial" pitchFamily="34" charset="0"/>
                </a:endParaRPr>
              </a:p>
              <a:p>
                <a:pPr marL="285750" indent="-285750" algn="l">
                  <a:buFont typeface="Arial" pitchFamily="34" charset="0"/>
                  <a:buChar char="•"/>
                </a:pPr>
                <a:r>
                  <a:rPr lang="en-US" sz="1800" dirty="0" smtClean="0">
                    <a:latin typeface="Arial" pitchFamily="34" charset="0"/>
                    <a:cs typeface="Arial" pitchFamily="34" charset="0"/>
                  </a:rPr>
                  <a:t>Electrons accelerated during the final centimeter of the plasma </a:t>
                </a:r>
                <a:r>
                  <a:rPr lang="en-US" sz="1800" dirty="0" smtClean="0">
                    <a:latin typeface="Arial" pitchFamily="34" charset="0"/>
                    <a:cs typeface="Arial" pitchFamily="34" charset="0"/>
                    <a:sym typeface="Wingdings" pitchFamily="2" charset="2"/>
                  </a:rPr>
                  <a:t> considerable room for improvement!</a:t>
                </a:r>
                <a:endParaRPr lang="en-US" sz="1800" dirty="0">
                  <a:latin typeface="Arial" pitchFamily="34" charset="0"/>
                  <a:cs typeface="Arial" pitchFamily="34" charset="0"/>
                </a:endParaRPr>
              </a:p>
            </p:txBody>
          </p:sp>
        </mc:Choice>
        <mc:Fallback xmlns="">
          <p:sp>
            <p:nvSpPr>
              <p:cNvPr id="9" name="Text Box 12"/>
              <p:cNvSpPr txBox="1">
                <a:spLocks noRot="1" noChangeAspect="1" noMove="1" noResize="1" noEditPoints="1" noAdjustHandles="1" noChangeArrowheads="1" noChangeShapeType="1" noTextEdit="1"/>
              </p:cNvSpPr>
              <p:nvPr/>
            </p:nvSpPr>
            <p:spPr bwMode="auto">
              <a:xfrm>
                <a:off x="581025" y="4031956"/>
                <a:ext cx="8053388" cy="2145459"/>
              </a:xfrm>
              <a:prstGeom prst="rect">
                <a:avLst/>
              </a:prstGeom>
              <a:blipFill rotWithShape="1">
                <a:blip r:embed="rId6"/>
                <a:stretch>
                  <a:fillRect l="-454" t="-1420" b="-3693"/>
                </a:stretch>
              </a:blipFill>
              <a:ln w="25400">
                <a:noFill/>
                <a:miter lim="800000"/>
                <a:headEnd/>
                <a:tailEnd/>
              </a:ln>
            </p:spPr>
            <p:txBody>
              <a:bodyPr/>
              <a:lstStyle/>
              <a:p>
                <a:r>
                  <a:rPr lang="en-US">
                    <a:noFill/>
                  </a:rPr>
                  <a:t> </a:t>
                </a:r>
              </a:p>
            </p:txBody>
          </p:sp>
        </mc:Fallback>
      </mc:AlternateContent>
      <p:sp>
        <p:nvSpPr>
          <p:cNvPr id="7" name="Text Box 1035"/>
          <p:cNvSpPr txBox="1">
            <a:spLocks noChangeArrowheads="1"/>
          </p:cNvSpPr>
          <p:nvPr/>
        </p:nvSpPr>
        <p:spPr bwMode="auto">
          <a:xfrm>
            <a:off x="762000" y="6386851"/>
            <a:ext cx="6371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600" dirty="0" smtClean="0"/>
              <a:t>X. Wang et. al. (</a:t>
            </a:r>
            <a:r>
              <a:rPr lang="en-US" altLang="en-US" sz="1600" dirty="0" err="1" smtClean="0"/>
              <a:t>Ditmire</a:t>
            </a:r>
            <a:r>
              <a:rPr lang="en-US" altLang="en-US" sz="1600" dirty="0" smtClean="0"/>
              <a:t>, Shvets, Downer), Nature Comm. </a:t>
            </a:r>
            <a:r>
              <a:rPr lang="en-US" altLang="en-US" sz="1600" b="1" dirty="0" smtClean="0"/>
              <a:t>4</a:t>
            </a:r>
            <a:r>
              <a:rPr lang="en-US" altLang="en-US" sz="1600" b="1" dirty="0"/>
              <a:t>,</a:t>
            </a:r>
            <a:r>
              <a:rPr lang="en-US" altLang="en-US" sz="1600" dirty="0"/>
              <a:t> </a:t>
            </a:r>
            <a:r>
              <a:rPr lang="en-US" altLang="en-US" sz="1600" dirty="0" smtClean="0"/>
              <a:t>1988 </a:t>
            </a:r>
            <a:r>
              <a:rPr lang="en-US" altLang="en-US" sz="1600" dirty="0"/>
              <a:t>(</a:t>
            </a:r>
            <a:r>
              <a:rPr lang="en-US" altLang="en-US" sz="1600" dirty="0" smtClean="0"/>
              <a:t>2013) </a:t>
            </a:r>
            <a:endParaRPr lang="en-US" altLang="en-US" sz="1600" dirty="0"/>
          </a:p>
        </p:txBody>
      </p:sp>
    </p:spTree>
    <p:extLst>
      <p:ext uri="{BB962C8B-B14F-4D97-AF65-F5344CB8AC3E}">
        <p14:creationId xmlns:p14="http://schemas.microsoft.com/office/powerpoint/2010/main" val="272657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074"/>
          <p:cNvSpPr>
            <a:spLocks noGrp="1" noChangeArrowheads="1"/>
          </p:cNvSpPr>
          <p:nvPr>
            <p:ph type="title"/>
          </p:nvPr>
        </p:nvSpPr>
        <p:spPr>
          <a:xfrm>
            <a:off x="1143000" y="152400"/>
            <a:ext cx="6781800" cy="914400"/>
          </a:xfrm>
        </p:spPr>
        <p:txBody>
          <a:bodyPr/>
          <a:lstStyle/>
          <a:p>
            <a:pPr eaLnBrk="1" hangingPunct="1"/>
            <a:r>
              <a:rPr lang="en-US" sz="3200" b="1" dirty="0" smtClean="0">
                <a:solidFill>
                  <a:srgbClr val="990099"/>
                </a:solidFill>
              </a:rPr>
              <a:t>History of Accelerators: Higher Energies from Bright Ideas</a:t>
            </a:r>
          </a:p>
        </p:txBody>
      </p:sp>
      <p:pic>
        <p:nvPicPr>
          <p:cNvPr id="5123" name="Picture 3075"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076" descr="weretx-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3" y="152400"/>
            <a:ext cx="623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3077"/>
          <p:cNvSpPr txBox="1">
            <a:spLocks noChangeArrowheads="1"/>
          </p:cNvSpPr>
          <p:nvPr/>
        </p:nvSpPr>
        <p:spPr bwMode="auto">
          <a:xfrm>
            <a:off x="4114800" y="1371600"/>
            <a:ext cx="4114800" cy="2679700"/>
          </a:xfrm>
          <a:prstGeom prst="rect">
            <a:avLst/>
          </a:prstGeom>
          <a:solidFill>
            <a:schemeClr val="accent1"/>
          </a:solidFill>
          <a:ln w="25400" algn="ctr">
            <a:solidFill>
              <a:schemeClr val="accent2"/>
            </a:solidFill>
            <a:miter lim="800000"/>
            <a:headEnd/>
            <a:tailEnd type="none" w="lg" len="lg"/>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1800"/>
              <a:t>“</a:t>
            </a:r>
            <a:r>
              <a:rPr lang="en-US" sz="1800" b="1"/>
              <a:t>Fermi predicted that future accelerators would grow in power and size. They would not be built on the earth but around it, and physics laboratories would be in outer space… You may expect that at some future time accelerators will change the aspect of the earth and make it resemble the planet Saturn”, Laura Fermi, 1974.</a:t>
            </a:r>
            <a:r>
              <a:rPr lang="en-US" b="1"/>
              <a:t> </a:t>
            </a:r>
          </a:p>
        </p:txBody>
      </p:sp>
      <p:pic>
        <p:nvPicPr>
          <p:cNvPr id="5126" name="Picture 3079" descr="Ferm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295400"/>
            <a:ext cx="21336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081" descr="Round_Earth1_me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95600"/>
            <a:ext cx="37338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3082"/>
          <p:cNvSpPr txBox="1">
            <a:spLocks noChangeArrowheads="1"/>
          </p:cNvSpPr>
          <p:nvPr/>
        </p:nvSpPr>
        <p:spPr bwMode="auto">
          <a:xfrm>
            <a:off x="4107873" y="4267200"/>
            <a:ext cx="441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2000" dirty="0"/>
              <a:t>Prediction: 20 </a:t>
            </a:r>
            <a:r>
              <a:rPr lang="en-US" sz="2000" dirty="0" err="1"/>
              <a:t>TeV</a:t>
            </a:r>
            <a:r>
              <a:rPr lang="en-US" sz="2000" dirty="0"/>
              <a:t> CM energy by 1994 at a cost of $</a:t>
            </a:r>
            <a:r>
              <a:rPr lang="en-US" sz="2000" dirty="0" smtClean="0"/>
              <a:t>170B</a:t>
            </a:r>
          </a:p>
          <a:p>
            <a:pPr algn="l" eaLnBrk="1" hangingPunct="1"/>
            <a:r>
              <a:rPr lang="en-US" sz="2000" dirty="0" smtClean="0"/>
              <a:t>NB: SSC would have been 40 </a:t>
            </a:r>
            <a:r>
              <a:rPr lang="en-US" sz="2000" dirty="0" err="1" smtClean="0"/>
              <a:t>TeV</a:t>
            </a:r>
            <a:r>
              <a:rPr lang="en-US" sz="2000" dirty="0" smtClean="0"/>
              <a:t> CM if it was not cancelled in 1993 (!!)</a:t>
            </a:r>
            <a:endParaRPr lang="en-US" sz="2000" dirty="0"/>
          </a:p>
        </p:txBody>
      </p:sp>
      <p:sp>
        <p:nvSpPr>
          <p:cNvPr id="5129" name="Text Box 3083"/>
          <p:cNvSpPr txBox="1">
            <a:spLocks noChangeArrowheads="1"/>
          </p:cNvSpPr>
          <p:nvPr/>
        </p:nvSpPr>
        <p:spPr bwMode="auto">
          <a:xfrm>
            <a:off x="228600" y="5943600"/>
            <a:ext cx="632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2000"/>
              <a:t>“What can we learn with High-Energy Accelerators”, Retiring Presidential Address of APS, Columbia, 1954</a:t>
            </a:r>
          </a:p>
        </p:txBody>
      </p:sp>
    </p:spTree>
    <p:extLst>
      <p:ext uri="{BB962C8B-B14F-4D97-AF65-F5344CB8AC3E}">
        <p14:creationId xmlns:p14="http://schemas.microsoft.com/office/powerpoint/2010/main" val="1801156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214745"/>
            <a:ext cx="8534400" cy="1066800"/>
          </a:xfrm>
        </p:spPr>
        <p:txBody>
          <a:bodyPr/>
          <a:lstStyle/>
          <a:p>
            <a:pPr eaLnBrk="1" hangingPunct="1"/>
            <a:r>
              <a:rPr lang="en-US" altLang="en-US" dirty="0" smtClean="0"/>
              <a:t> </a:t>
            </a:r>
            <a:r>
              <a:rPr lang="en-US" altLang="en-US" b="1" dirty="0" smtClean="0">
                <a:solidFill>
                  <a:srgbClr val="990099"/>
                </a:solidFill>
              </a:rPr>
              <a:t>Hybrid Laser Wakefield/Direct Laser Acceleration</a:t>
            </a:r>
          </a:p>
        </p:txBody>
      </p:sp>
      <p:pic>
        <p:nvPicPr>
          <p:cNvPr id="9" name="图片 2" descr="schematic.png"/>
          <p:cNvPicPr>
            <a:picLocks noChangeAspect="1"/>
          </p:cNvPicPr>
          <p:nvPr/>
        </p:nvPicPr>
        <p:blipFill rotWithShape="1">
          <a:blip r:embed="rId3" cstate="print">
            <a:extLst>
              <a:ext uri="{28A0092B-C50C-407E-A947-70E740481C1C}">
                <a14:useLocalDpi xmlns:a14="http://schemas.microsoft.com/office/drawing/2010/main" val="0"/>
              </a:ext>
            </a:extLst>
          </a:blip>
          <a:srcRect l="15177" t="5856" r="6994" b="7645"/>
          <a:stretch/>
        </p:blipFill>
        <p:spPr>
          <a:xfrm>
            <a:off x="137536" y="2286000"/>
            <a:ext cx="3273911" cy="2229046"/>
          </a:xfrm>
          <a:prstGeom prst="rect">
            <a:avLst/>
          </a:prstGeom>
        </p:spPr>
      </p:pic>
      <p:sp>
        <p:nvSpPr>
          <p:cNvPr id="2" name="Rectangle 1"/>
          <p:cNvSpPr/>
          <p:nvPr/>
        </p:nvSpPr>
        <p:spPr bwMode="auto">
          <a:xfrm>
            <a:off x="7239000" y="3124200"/>
            <a:ext cx="457200" cy="685800"/>
          </a:xfrm>
          <a:prstGeom prst="rect">
            <a:avLst/>
          </a:prstGeom>
          <a:solidFill>
            <a:schemeClr val="bg1"/>
          </a:solidFill>
          <a:ln w="254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 name="Picture 2"/>
          <p:cNvPicPr>
            <a:picLocks noChangeAspect="1"/>
          </p:cNvPicPr>
          <p:nvPr/>
        </p:nvPicPr>
        <p:blipFill rotWithShape="1">
          <a:blip r:embed="rId4"/>
          <a:srcRect l="1989" r="61708"/>
          <a:stretch/>
        </p:blipFill>
        <p:spPr>
          <a:xfrm>
            <a:off x="3461909" y="1933049"/>
            <a:ext cx="2470933" cy="2919245"/>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49460" t="34154" r="9859" b="35300"/>
          <a:stretch/>
        </p:blipFill>
        <p:spPr>
          <a:xfrm>
            <a:off x="6096000" y="1980583"/>
            <a:ext cx="2906358" cy="2824178"/>
          </a:xfrm>
          <a:prstGeom prst="rect">
            <a:avLst/>
          </a:prstGeom>
        </p:spPr>
      </p:pic>
      <p:sp>
        <p:nvSpPr>
          <p:cNvPr id="4" name="Rectangle 3"/>
          <p:cNvSpPr/>
          <p:nvPr/>
        </p:nvSpPr>
        <p:spPr bwMode="auto">
          <a:xfrm>
            <a:off x="6858000" y="4515046"/>
            <a:ext cx="2286000" cy="411676"/>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8013551" y="4515046"/>
                <a:ext cx="1081663"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𝛾</m:t>
                      </m:r>
                      <m:r>
                        <a:rPr lang="en-US" sz="1800" b="0" i="1" smtClean="0">
                          <a:latin typeface="Cambria Math" panose="02040503050406030204" pitchFamily="18" charset="0"/>
                        </a:rPr>
                        <m:t>×</m:t>
                      </m:r>
                      <m:sSup>
                        <m:sSupPr>
                          <m:ctrlPr>
                            <a:rPr lang="en-US" sz="1800" b="0" i="1" smtClean="0">
                              <a:latin typeface="Cambria Math"/>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3</m:t>
                          </m:r>
                        </m:sup>
                      </m:sSup>
                    </m:oMath>
                  </m:oMathPara>
                </a14:m>
                <a:endParaRPr lang="en-US" sz="18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8013551" y="4515046"/>
                <a:ext cx="1081663" cy="369332"/>
              </a:xfrm>
              <a:prstGeom prst="rect">
                <a:avLst/>
              </a:prstGeom>
              <a:blipFill rotWithShape="0">
                <a:blip r:embed="rId6"/>
                <a:stretch>
                  <a:fillRect b="-6667"/>
                </a:stretch>
              </a:blipFill>
            </p:spPr>
            <p:txBody>
              <a:bodyPr/>
              <a:lstStyle/>
              <a:p>
                <a:r>
                  <a:rPr lang="en-US">
                    <a:noFill/>
                  </a:rPr>
                  <a:t> </a:t>
                </a:r>
              </a:p>
            </p:txBody>
          </p:sp>
        </mc:Fallback>
      </mc:AlternateContent>
      <p:sp>
        <p:nvSpPr>
          <p:cNvPr id="13" name="Rectangle 12"/>
          <p:cNvSpPr/>
          <p:nvPr/>
        </p:nvSpPr>
        <p:spPr bwMode="auto">
          <a:xfrm>
            <a:off x="6870551" y="2080162"/>
            <a:ext cx="2044849" cy="411676"/>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 Box 1035"/>
          <p:cNvSpPr txBox="1">
            <a:spLocks noChangeArrowheads="1"/>
          </p:cNvSpPr>
          <p:nvPr/>
        </p:nvSpPr>
        <p:spPr bwMode="auto">
          <a:xfrm>
            <a:off x="137536" y="4991346"/>
            <a:ext cx="89854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b="1" dirty="0"/>
              <a:t>C</a:t>
            </a:r>
            <a:r>
              <a:rPr lang="en-US" altLang="en-US" b="1" dirty="0" smtClean="0"/>
              <a:t>ombine far-field and laser-</a:t>
            </a:r>
            <a:r>
              <a:rPr lang="en-US" altLang="en-US" b="1" dirty="0" err="1" smtClean="0"/>
              <a:t>wakefield</a:t>
            </a:r>
            <a:r>
              <a:rPr lang="en-US" altLang="en-US" b="1" dirty="0" smtClean="0"/>
              <a:t> acceleration mechanisms to mitigate slippage between ultra-relativistic electrons and the plasma bubble </a:t>
            </a:r>
            <a:r>
              <a:rPr lang="en-US" altLang="en-US" b="1" dirty="0" smtClean="0">
                <a:sym typeface="Wingdings" panose="05000000000000000000" pitchFamily="2" charset="2"/>
              </a:rPr>
              <a:t> more energy from wake, some energy from laser!</a:t>
            </a:r>
            <a:r>
              <a:rPr lang="en-US" altLang="en-US" b="1" dirty="0" smtClean="0"/>
              <a:t> </a:t>
            </a:r>
          </a:p>
        </p:txBody>
      </p:sp>
      <p:sp>
        <p:nvSpPr>
          <p:cNvPr id="15" name="Text Box 1035"/>
          <p:cNvSpPr txBox="1">
            <a:spLocks noChangeArrowheads="1"/>
          </p:cNvSpPr>
          <p:nvPr/>
        </p:nvSpPr>
        <p:spPr bwMode="auto">
          <a:xfrm>
            <a:off x="219258" y="6488070"/>
            <a:ext cx="6257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600" dirty="0" smtClean="0"/>
              <a:t>X. Zhang, V. </a:t>
            </a:r>
            <a:r>
              <a:rPr lang="en-US" altLang="en-US" sz="1600" dirty="0" err="1" smtClean="0"/>
              <a:t>Khudik</a:t>
            </a:r>
            <a:r>
              <a:rPr lang="en-US" altLang="en-US" sz="1600" dirty="0" smtClean="0"/>
              <a:t>, and G. </a:t>
            </a:r>
            <a:r>
              <a:rPr lang="en-US" altLang="en-US" sz="1600" dirty="0"/>
              <a:t>Shvets, </a:t>
            </a:r>
            <a:r>
              <a:rPr lang="en-US" altLang="en-US" sz="1600" dirty="0" smtClean="0"/>
              <a:t>Phys. Rev. Lett. </a:t>
            </a:r>
            <a:r>
              <a:rPr lang="en-US" altLang="en-US" sz="1600" b="1" dirty="0"/>
              <a:t>114,</a:t>
            </a:r>
            <a:r>
              <a:rPr lang="en-US" altLang="en-US" sz="1600" dirty="0"/>
              <a:t> 184801 (2015) </a:t>
            </a:r>
          </a:p>
        </p:txBody>
      </p:sp>
    </p:spTree>
    <p:extLst>
      <p:ext uri="{BB962C8B-B14F-4D97-AF65-F5344CB8AC3E}">
        <p14:creationId xmlns:p14="http://schemas.microsoft.com/office/powerpoint/2010/main" val="177417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181100" y="152400"/>
            <a:ext cx="7696200" cy="762000"/>
          </a:xfrm>
        </p:spPr>
        <p:txBody>
          <a:bodyPr/>
          <a:lstStyle/>
          <a:p>
            <a:pPr eaLnBrk="1" hangingPunct="1"/>
            <a:r>
              <a:rPr lang="en-US" altLang="en-US" sz="3200" b="1" dirty="0" smtClean="0">
                <a:solidFill>
                  <a:srgbClr val="990099"/>
                </a:solidFill>
              </a:rPr>
              <a:t>DLA History: From Plasma Channels…</a:t>
            </a:r>
          </a:p>
        </p:txBody>
      </p:sp>
      <p:pic>
        <p:nvPicPr>
          <p:cNvPr id="4101" name="Picture 1032"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188" t="2990" r="1964"/>
          <a:stretch/>
        </p:blipFill>
        <p:spPr bwMode="auto">
          <a:xfrm>
            <a:off x="2708031" y="3900686"/>
            <a:ext cx="320995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82" y="3804932"/>
            <a:ext cx="2325992" cy="254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02169" y="2438399"/>
            <a:ext cx="2724917" cy="584775"/>
          </a:xfrm>
          <a:prstGeom prst="rect">
            <a:avLst/>
          </a:prstGeom>
          <a:noFill/>
        </p:spPr>
        <p:txBody>
          <a:bodyPr wrap="square" rtlCol="0">
            <a:spAutoFit/>
          </a:bodyPr>
          <a:lstStyle/>
          <a:p>
            <a:pPr algn="l"/>
            <a:r>
              <a:rPr lang="en-US" sz="1600" dirty="0" smtClean="0"/>
              <a:t>D. H. </a:t>
            </a:r>
            <a:r>
              <a:rPr lang="en-US" sz="1600" dirty="0" err="1" smtClean="0"/>
              <a:t>Whittum</a:t>
            </a:r>
            <a:r>
              <a:rPr lang="en-US" sz="1600" dirty="0" smtClean="0"/>
              <a:t> et. al., PRL’90; Phys. Plasmas ‘92</a:t>
            </a:r>
            <a:endParaRPr lang="en-US" sz="1600" dirty="0"/>
          </a:p>
        </p:txBody>
      </p:sp>
      <p:pic>
        <p:nvPicPr>
          <p:cNvPr id="266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3915"/>
          <a:stretch/>
        </p:blipFill>
        <p:spPr bwMode="auto">
          <a:xfrm>
            <a:off x="6254262" y="3861532"/>
            <a:ext cx="2578100" cy="259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2128" y="1059597"/>
            <a:ext cx="2538763" cy="218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162" y="1066800"/>
            <a:ext cx="2419350" cy="210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702169" y="1295400"/>
            <a:ext cx="3089031" cy="1015663"/>
          </a:xfrm>
          <a:prstGeom prst="rect">
            <a:avLst/>
          </a:prstGeom>
          <a:noFill/>
        </p:spPr>
        <p:txBody>
          <a:bodyPr wrap="square" rtlCol="0">
            <a:spAutoFit/>
          </a:bodyPr>
          <a:lstStyle/>
          <a:p>
            <a:pPr algn="l"/>
            <a:r>
              <a:rPr lang="en-US" sz="2000" dirty="0" smtClean="0"/>
              <a:t>Dave </a:t>
            </a:r>
            <a:r>
              <a:rPr lang="en-US" sz="2000" dirty="0" err="1" smtClean="0"/>
              <a:t>Whittum</a:t>
            </a:r>
            <a:r>
              <a:rPr lang="en-US" sz="2000" dirty="0" smtClean="0"/>
              <a:t>, Andy </a:t>
            </a:r>
            <a:r>
              <a:rPr lang="en-US" sz="2000" dirty="0" err="1" smtClean="0"/>
              <a:t>Sessler</a:t>
            </a:r>
            <a:r>
              <a:rPr lang="en-US" sz="2000" dirty="0" smtClean="0"/>
              <a:t>, and John Dawson  invent an ion channel laser</a:t>
            </a:r>
            <a:endParaRPr lang="en-US" sz="2000" dirty="0"/>
          </a:p>
        </p:txBody>
      </p:sp>
      <p:sp>
        <p:nvSpPr>
          <p:cNvPr id="15" name="TextBox 14"/>
          <p:cNvSpPr txBox="1"/>
          <p:nvPr/>
        </p:nvSpPr>
        <p:spPr>
          <a:xfrm>
            <a:off x="2305363" y="6428604"/>
            <a:ext cx="4284663" cy="338554"/>
          </a:xfrm>
          <a:prstGeom prst="rect">
            <a:avLst/>
          </a:prstGeom>
          <a:noFill/>
        </p:spPr>
        <p:txBody>
          <a:bodyPr wrap="square" rtlCol="0">
            <a:spAutoFit/>
          </a:bodyPr>
          <a:lstStyle/>
          <a:p>
            <a:pPr algn="l"/>
            <a:r>
              <a:rPr lang="en-US" sz="1600" dirty="0" smtClean="0"/>
              <a:t>A. </a:t>
            </a:r>
            <a:r>
              <a:rPr lang="en-US" sz="1600" dirty="0" err="1" smtClean="0"/>
              <a:t>Pukhov</a:t>
            </a:r>
            <a:r>
              <a:rPr lang="en-US" sz="1600" dirty="0" smtClean="0"/>
              <a:t> et. al., PoP’99; C. </a:t>
            </a:r>
            <a:r>
              <a:rPr lang="en-US" sz="1600" dirty="0" err="1" smtClean="0"/>
              <a:t>Gahn</a:t>
            </a:r>
            <a:r>
              <a:rPr lang="en-US" sz="1600" dirty="0" smtClean="0"/>
              <a:t> et. al</a:t>
            </a:r>
            <a:r>
              <a:rPr lang="en-US" sz="1600" smtClean="0"/>
              <a:t>., PRL’99</a:t>
            </a:r>
            <a:endParaRPr lang="en-US" sz="1600" dirty="0"/>
          </a:p>
        </p:txBody>
      </p:sp>
      <p:sp>
        <p:nvSpPr>
          <p:cNvPr id="16" name="TextBox 15"/>
          <p:cNvSpPr txBox="1"/>
          <p:nvPr/>
        </p:nvSpPr>
        <p:spPr>
          <a:xfrm>
            <a:off x="914400" y="3468339"/>
            <a:ext cx="8229600" cy="400110"/>
          </a:xfrm>
          <a:prstGeom prst="rect">
            <a:avLst/>
          </a:prstGeom>
          <a:noFill/>
        </p:spPr>
        <p:txBody>
          <a:bodyPr wrap="square" rtlCol="0">
            <a:spAutoFit/>
          </a:bodyPr>
          <a:lstStyle/>
          <a:p>
            <a:pPr algn="l"/>
            <a:r>
              <a:rPr lang="en-US" sz="2000" dirty="0" smtClean="0"/>
              <a:t>The MPQ team proposes and realizes the inverse ion channel laser</a:t>
            </a:r>
            <a:endParaRPr lang="en-US" sz="2000" dirty="0"/>
          </a:p>
        </p:txBody>
      </p:sp>
    </p:spTree>
    <p:extLst>
      <p:ext uri="{BB962C8B-B14F-4D97-AF65-F5344CB8AC3E}">
        <p14:creationId xmlns:p14="http://schemas.microsoft.com/office/powerpoint/2010/main" val="3960971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181100" y="152400"/>
            <a:ext cx="7696200" cy="762000"/>
          </a:xfrm>
        </p:spPr>
        <p:txBody>
          <a:bodyPr/>
          <a:lstStyle/>
          <a:p>
            <a:pPr eaLnBrk="1" hangingPunct="1"/>
            <a:r>
              <a:rPr lang="en-US" altLang="en-US" sz="3200" b="1" dirty="0" smtClean="0">
                <a:solidFill>
                  <a:srgbClr val="990099"/>
                </a:solidFill>
              </a:rPr>
              <a:t>…to Plasma Bubbles!</a:t>
            </a:r>
          </a:p>
        </p:txBody>
      </p:sp>
      <p:pic>
        <p:nvPicPr>
          <p:cNvPr id="4101" name="Picture 1032"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404339" y="4343400"/>
            <a:ext cx="5436577" cy="954107"/>
          </a:xfrm>
          <a:prstGeom prst="rect">
            <a:avLst/>
          </a:prstGeom>
          <a:noFill/>
        </p:spPr>
        <p:txBody>
          <a:bodyPr wrap="square" rtlCol="0">
            <a:spAutoFit/>
          </a:bodyPr>
          <a:lstStyle/>
          <a:p>
            <a:pPr algn="l"/>
            <a:r>
              <a:rPr lang="en-US" sz="2000" dirty="0" smtClean="0"/>
              <a:t>A great deal of theoretical work:                    </a:t>
            </a:r>
            <a:r>
              <a:rPr lang="da-DK" sz="1800" dirty="0" smtClean="0"/>
              <a:t>Nemeth</a:t>
            </a:r>
            <a:r>
              <a:rPr lang="da-DK" sz="1800" dirty="0"/>
              <a:t>, et al., </a:t>
            </a:r>
            <a:r>
              <a:rPr lang="da-DK" sz="1800" dirty="0" smtClean="0"/>
              <a:t>PRL’07</a:t>
            </a:r>
            <a:r>
              <a:rPr lang="da-DK" sz="1800" dirty="0"/>
              <a:t>, PRL; Phuoc, et al., </a:t>
            </a:r>
            <a:r>
              <a:rPr lang="da-DK" sz="1800" dirty="0" smtClean="0"/>
              <a:t>PoP’08</a:t>
            </a:r>
            <a:r>
              <a:rPr lang="da-DK" sz="1800" dirty="0"/>
              <a:t>, </a:t>
            </a:r>
            <a:r>
              <a:rPr lang="da-DK" sz="1800" dirty="0" smtClean="0"/>
              <a:t>J. L. Shaw et. </a:t>
            </a:r>
            <a:r>
              <a:rPr lang="da-DK" sz="1800" dirty="0"/>
              <a:t>a</a:t>
            </a:r>
            <a:r>
              <a:rPr lang="da-DK" sz="1800" dirty="0" smtClean="0"/>
              <a:t>l., PPCF’14</a:t>
            </a:r>
            <a:endParaRPr lang="da-DK" sz="1800"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2" y="1371600"/>
            <a:ext cx="311416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404340" y="1295400"/>
            <a:ext cx="5448300" cy="2646878"/>
          </a:xfrm>
          <a:prstGeom prst="rect">
            <a:avLst/>
          </a:prstGeom>
          <a:noFill/>
        </p:spPr>
        <p:txBody>
          <a:bodyPr wrap="square" rtlCol="0">
            <a:spAutoFit/>
          </a:bodyPr>
          <a:lstStyle/>
          <a:p>
            <a:pPr algn="l"/>
            <a:r>
              <a:rPr lang="en-US" sz="2000" dirty="0" smtClean="0"/>
              <a:t>Dino </a:t>
            </a:r>
            <a:r>
              <a:rPr lang="en-US" sz="2000" dirty="0" err="1" smtClean="0"/>
              <a:t>Jaroszynski</a:t>
            </a:r>
            <a:r>
              <a:rPr lang="en-US" sz="2000" dirty="0" smtClean="0"/>
              <a:t> produces MeV Gamma rays, possibly via DLA mechanism inside a </a:t>
            </a:r>
            <a:r>
              <a:rPr lang="en-US" sz="2000" dirty="0"/>
              <a:t>bubble!!  </a:t>
            </a:r>
            <a:r>
              <a:rPr lang="en-US" sz="2000" dirty="0" smtClean="0"/>
              <a:t>    </a:t>
            </a:r>
            <a:r>
              <a:rPr lang="en-US" sz="1800" dirty="0" smtClean="0"/>
              <a:t>S. </a:t>
            </a:r>
            <a:r>
              <a:rPr lang="en-US" sz="1800" dirty="0" err="1" smtClean="0"/>
              <a:t>Cipiccia</a:t>
            </a:r>
            <a:r>
              <a:rPr lang="en-US" sz="1800" dirty="0" smtClean="0"/>
              <a:t> </a:t>
            </a:r>
            <a:r>
              <a:rPr lang="en-US" sz="1800" dirty="0"/>
              <a:t>et. al., Nature </a:t>
            </a:r>
            <a:r>
              <a:rPr lang="en-US" sz="1800" dirty="0" smtClean="0"/>
              <a:t>Physics’2011</a:t>
            </a:r>
          </a:p>
          <a:p>
            <a:pPr algn="l"/>
            <a:r>
              <a:rPr lang="en-US" sz="2000" dirty="0"/>
              <a:t>“In fact, this observation of high </a:t>
            </a:r>
            <a:r>
              <a:rPr lang="en-US" sz="2000" dirty="0" smtClean="0"/>
              <a:t>harmonic generation </a:t>
            </a:r>
            <a:r>
              <a:rPr lang="en-US" sz="2000" dirty="0"/>
              <a:t>could provide the </a:t>
            </a:r>
            <a:r>
              <a:rPr lang="en-US" sz="2000" dirty="0" smtClean="0"/>
              <a:t>first (albeit </a:t>
            </a:r>
            <a:r>
              <a:rPr lang="en-US" sz="2000" dirty="0"/>
              <a:t>somewhat indirect) </a:t>
            </a:r>
            <a:r>
              <a:rPr lang="en-US" sz="2000" dirty="0" smtClean="0"/>
              <a:t>experimental evidence </a:t>
            </a:r>
            <a:r>
              <a:rPr lang="en-US" sz="2000" dirty="0"/>
              <a:t>of DLA, which has so far </a:t>
            </a:r>
            <a:r>
              <a:rPr lang="en-US" sz="2000" dirty="0" smtClean="0"/>
              <a:t>been elusive.”                                                </a:t>
            </a:r>
            <a:r>
              <a:rPr lang="en-US" sz="1800" dirty="0" smtClean="0"/>
              <a:t>G. Shvets, </a:t>
            </a:r>
            <a:r>
              <a:rPr lang="en-US" sz="1800" dirty="0"/>
              <a:t>Nature </a:t>
            </a:r>
            <a:r>
              <a:rPr lang="en-US" sz="1800" dirty="0" smtClean="0"/>
              <a:t>Physics’2011</a:t>
            </a:r>
            <a:endParaRPr lang="en-US" sz="1800" dirty="0"/>
          </a:p>
        </p:txBody>
      </p:sp>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2" y="4360985"/>
            <a:ext cx="2869118" cy="230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404339" y="5512842"/>
            <a:ext cx="5728440" cy="1015663"/>
          </a:xfrm>
          <a:prstGeom prst="rect">
            <a:avLst/>
          </a:prstGeom>
          <a:noFill/>
        </p:spPr>
        <p:txBody>
          <a:bodyPr wrap="square" rtlCol="0">
            <a:spAutoFit/>
          </a:bodyPr>
          <a:lstStyle/>
          <a:p>
            <a:pPr algn="l"/>
            <a:r>
              <a:rPr lang="en-US" sz="2000" b="1" dirty="0" smtClean="0">
                <a:solidFill>
                  <a:srgbClr val="0000FF"/>
                </a:solidFill>
              </a:rPr>
              <a:t>Big questions: (a) monochromatic beam? (b) best laser pulse format? (c) best  injection approach? </a:t>
            </a:r>
            <a:r>
              <a:rPr lang="en-US" sz="2000" b="1" dirty="0" smtClean="0">
                <a:solidFill>
                  <a:srgbClr val="FF0000"/>
                </a:solidFill>
              </a:rPr>
              <a:t>(d) major paradigm shift of LPAs in the making??</a:t>
            </a:r>
            <a:endParaRPr lang="da-DK" sz="1800" b="1" dirty="0">
              <a:solidFill>
                <a:srgbClr val="FF0000"/>
              </a:solidFill>
            </a:endParaRPr>
          </a:p>
        </p:txBody>
      </p:sp>
    </p:spTree>
    <p:extLst>
      <p:ext uri="{BB962C8B-B14F-4D97-AF65-F5344CB8AC3E}">
        <p14:creationId xmlns:p14="http://schemas.microsoft.com/office/powerpoint/2010/main" val="2167505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181100" y="152400"/>
            <a:ext cx="7696200" cy="762000"/>
          </a:xfrm>
        </p:spPr>
        <p:txBody>
          <a:bodyPr/>
          <a:lstStyle/>
          <a:p>
            <a:pPr eaLnBrk="1" hangingPunct="1"/>
            <a:r>
              <a:rPr lang="en-US" altLang="en-US" sz="3200" b="1" dirty="0" smtClean="0">
                <a:solidFill>
                  <a:srgbClr val="990099"/>
                </a:solidFill>
              </a:rPr>
              <a:t>Ultra-relativistic </a:t>
            </a:r>
            <a:r>
              <a:rPr lang="en-US" altLang="en-US" sz="3200" b="1" dirty="0">
                <a:solidFill>
                  <a:srgbClr val="990099"/>
                </a:solidFill>
              </a:rPr>
              <a:t>DLA: PIC </a:t>
            </a:r>
            <a:r>
              <a:rPr lang="en-US" altLang="en-US" sz="3200" b="1" dirty="0" smtClean="0">
                <a:solidFill>
                  <a:srgbClr val="990099"/>
                </a:solidFill>
              </a:rPr>
              <a:t>Simulations</a:t>
            </a:r>
          </a:p>
        </p:txBody>
      </p:sp>
      <p:pic>
        <p:nvPicPr>
          <p:cNvPr id="4101" name="Picture 1032"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
          <p:cNvSpPr txBox="1"/>
          <p:nvPr/>
        </p:nvSpPr>
        <p:spPr>
          <a:xfrm>
            <a:off x="5622900" y="1108489"/>
            <a:ext cx="3447836" cy="369332"/>
          </a:xfrm>
          <a:prstGeom prst="rect">
            <a:avLst/>
          </a:prstGeom>
          <a:noFill/>
        </p:spPr>
        <p:txBody>
          <a:bodyPr wrap="square" rtlCol="0">
            <a:spAutoFit/>
          </a:bodyPr>
          <a:lstStyle/>
          <a:p>
            <a:pPr algn="l" defTabSz="457200" fontAlgn="auto">
              <a:spcBef>
                <a:spcPts val="0"/>
              </a:spcBef>
              <a:spcAft>
                <a:spcPts val="0"/>
              </a:spcAft>
            </a:pPr>
            <a:r>
              <a:rPr kumimoji="1" lang="en-US" altLang="zh-CN" sz="1800" b="1" dirty="0" smtClean="0">
                <a:solidFill>
                  <a:srgbClr val="800000"/>
                </a:solidFill>
                <a:latin typeface="Arial"/>
              </a:rPr>
              <a:t>Pump pulse creates a bubble</a:t>
            </a:r>
            <a:endParaRPr kumimoji="1" lang="zh-CN" altLang="en-US" sz="1800" b="1" dirty="0">
              <a:solidFill>
                <a:srgbClr val="800000"/>
              </a:solidFill>
              <a:latin typeface="Arial"/>
            </a:endParaRPr>
          </a:p>
        </p:txBody>
      </p:sp>
      <p:sp>
        <p:nvSpPr>
          <p:cNvPr id="11" name="下箭头 1"/>
          <p:cNvSpPr/>
          <p:nvPr/>
        </p:nvSpPr>
        <p:spPr>
          <a:xfrm>
            <a:off x="7221702" y="1477821"/>
            <a:ext cx="265146" cy="258723"/>
          </a:xfrm>
          <a:prstGeom prst="down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kumimoji="1" lang="zh-CN" altLang="en-US" sz="1800">
              <a:solidFill>
                <a:prstClr val="white"/>
              </a:solidFill>
            </a:endParaRPr>
          </a:p>
        </p:txBody>
      </p:sp>
      <p:sp>
        <p:nvSpPr>
          <p:cNvPr id="12" name="文本框 6"/>
          <p:cNvSpPr txBox="1"/>
          <p:nvPr/>
        </p:nvSpPr>
        <p:spPr>
          <a:xfrm>
            <a:off x="5634776" y="1618982"/>
            <a:ext cx="3485476" cy="923330"/>
          </a:xfrm>
          <a:prstGeom prst="rect">
            <a:avLst/>
          </a:prstGeom>
          <a:noFill/>
        </p:spPr>
        <p:txBody>
          <a:bodyPr wrap="square" rtlCol="0">
            <a:spAutoFit/>
          </a:bodyPr>
          <a:lstStyle/>
          <a:p>
            <a:pPr algn="l" defTabSz="457200" fontAlgn="auto">
              <a:spcBef>
                <a:spcPts val="0"/>
              </a:spcBef>
              <a:spcAft>
                <a:spcPts val="0"/>
              </a:spcAft>
            </a:pPr>
            <a:r>
              <a:rPr kumimoji="1" lang="en-US" altLang="zh-CN" sz="1800" b="1" dirty="0" smtClean="0">
                <a:solidFill>
                  <a:srgbClr val="800000"/>
                </a:solidFill>
                <a:latin typeface="Arial"/>
              </a:rPr>
              <a:t>Electrons are self-injected and interact with weaker </a:t>
            </a:r>
            <a:r>
              <a:rPr kumimoji="1" lang="en-US" altLang="zh-CN" sz="1800" b="1" dirty="0">
                <a:solidFill>
                  <a:srgbClr val="800000"/>
                </a:solidFill>
                <a:latin typeface="Arial"/>
              </a:rPr>
              <a:t>l</a:t>
            </a:r>
            <a:r>
              <a:rPr kumimoji="1" lang="en-US" altLang="zh-CN" sz="1800" b="1" dirty="0" smtClean="0">
                <a:solidFill>
                  <a:srgbClr val="800000"/>
                </a:solidFill>
                <a:latin typeface="Arial"/>
              </a:rPr>
              <a:t>aser pulse delayed by </a:t>
            </a:r>
            <a:r>
              <a:rPr kumimoji="1" lang="en-US" altLang="zh-CN" sz="1800" b="1" dirty="0" smtClean="0">
                <a:solidFill>
                  <a:srgbClr val="800000"/>
                </a:solidFill>
                <a:latin typeface="Symbol" panose="05050102010706020507" pitchFamily="18" charset="2"/>
              </a:rPr>
              <a:t>Dt</a:t>
            </a:r>
            <a:r>
              <a:rPr kumimoji="1" lang="en-US" altLang="zh-CN" sz="1800" b="1" dirty="0" smtClean="0">
                <a:solidFill>
                  <a:srgbClr val="800000"/>
                </a:solidFill>
                <a:latin typeface="Arial"/>
              </a:rPr>
              <a:t>=80fs</a:t>
            </a:r>
            <a:endParaRPr kumimoji="1" lang="zh-CN" altLang="en-US" sz="1800" b="1" dirty="0">
              <a:solidFill>
                <a:srgbClr val="800000"/>
              </a:solidFill>
              <a:latin typeface="Arial"/>
            </a:endParaRPr>
          </a:p>
        </p:txBody>
      </p:sp>
      <mc:AlternateContent xmlns:mc="http://schemas.openxmlformats.org/markup-compatibility/2006" xmlns:a14="http://schemas.microsoft.com/office/drawing/2010/main">
        <mc:Choice Requires="a14">
          <p:sp>
            <p:nvSpPr>
              <p:cNvPr id="13" name="文本框 7"/>
              <p:cNvSpPr txBox="1"/>
              <p:nvPr/>
            </p:nvSpPr>
            <p:spPr>
              <a:xfrm>
                <a:off x="5622900" y="2743200"/>
                <a:ext cx="3521099" cy="923330"/>
              </a:xfrm>
              <a:prstGeom prst="rect">
                <a:avLst/>
              </a:prstGeom>
              <a:noFill/>
            </p:spPr>
            <p:txBody>
              <a:bodyPr wrap="square" rtlCol="0">
                <a:spAutoFit/>
              </a:bodyPr>
              <a:lstStyle/>
              <a:p>
                <a:pPr algn="l" defTabSz="457200" fontAlgn="auto">
                  <a:spcBef>
                    <a:spcPts val="0"/>
                  </a:spcBef>
                  <a:spcAft>
                    <a:spcPts val="0"/>
                  </a:spcAft>
                </a:pPr>
                <a:r>
                  <a:rPr kumimoji="1" lang="en-US" altLang="zh-CN" sz="1800" b="1" dirty="0" smtClean="0">
                    <a:solidFill>
                      <a:srgbClr val="800000"/>
                    </a:solidFill>
                    <a:latin typeface="Arial"/>
                  </a:rPr>
                  <a:t>Electrons naturally separated into two groups </a:t>
                </a:r>
                <a:r>
                  <a:rPr kumimoji="1" lang="en-US" altLang="zh-CN" sz="1800" b="1" dirty="0" smtClean="0">
                    <a:solidFill>
                      <a:srgbClr val="800000"/>
                    </a:solidFill>
                    <a:latin typeface="Arial"/>
                    <a:sym typeface="Wingdings" panose="05000000000000000000" pitchFamily="2" charset="2"/>
                  </a:rPr>
                  <a:t></a:t>
                </a:r>
                <a:r>
                  <a:rPr kumimoji="1" lang="en-US" altLang="zh-CN" sz="1800" b="1" dirty="0" smtClean="0">
                    <a:solidFill>
                      <a:srgbClr val="800000"/>
                    </a:solidFill>
                    <a:latin typeface="Arial"/>
                  </a:rPr>
                  <a:t>electrons with large </a:t>
                </a:r>
                <a14:m>
                  <m:oMath xmlns:m="http://schemas.openxmlformats.org/officeDocument/2006/math">
                    <m:sSub>
                      <m:sSubPr>
                        <m:ctrlPr>
                          <a:rPr lang="en-US" altLang="en-US" sz="1800" b="1" i="1">
                            <a:solidFill>
                              <a:prstClr val="black"/>
                            </a:solidFill>
                            <a:latin typeface="Cambria Math"/>
                          </a:rPr>
                        </m:ctrlPr>
                      </m:sSubPr>
                      <m:e>
                        <m:r>
                          <a:rPr lang="en-US" altLang="en-US" sz="1800" b="1" i="1">
                            <a:solidFill>
                              <a:prstClr val="black"/>
                            </a:solidFill>
                            <a:latin typeface="Cambria Math"/>
                          </a:rPr>
                          <m:t>𝒑</m:t>
                        </m:r>
                      </m:e>
                      <m:sub>
                        <m:r>
                          <a:rPr lang="en-US" altLang="en-US" sz="1800" b="1" i="1">
                            <a:solidFill>
                              <a:prstClr val="black"/>
                            </a:solidFill>
                            <a:latin typeface="Cambria Math"/>
                          </a:rPr>
                          <m:t>⊥</m:t>
                        </m:r>
                      </m:sub>
                    </m:sSub>
                  </m:oMath>
                </a14:m>
                <a:r>
                  <a:rPr kumimoji="1" lang="en-US" altLang="zh-CN" sz="1800" b="1" dirty="0" smtClean="0">
                    <a:solidFill>
                      <a:srgbClr val="800000"/>
                    </a:solidFill>
                    <a:latin typeface="Arial"/>
                  </a:rPr>
                  <a:t>gain more energy</a:t>
                </a:r>
                <a:endParaRPr kumimoji="1" lang="zh-CN" altLang="en-US" sz="1800" b="1" dirty="0">
                  <a:solidFill>
                    <a:srgbClr val="800000"/>
                  </a:solidFill>
                  <a:latin typeface="Arial"/>
                </a:endParaRPr>
              </a:p>
            </p:txBody>
          </p:sp>
        </mc:Choice>
        <mc:Fallback xmlns="">
          <p:sp>
            <p:nvSpPr>
              <p:cNvPr id="13" name="文本框 7"/>
              <p:cNvSpPr txBox="1">
                <a:spLocks noRot="1" noChangeAspect="1" noMove="1" noResize="1" noEditPoints="1" noAdjustHandles="1" noChangeArrowheads="1" noChangeShapeType="1" noTextEdit="1"/>
              </p:cNvSpPr>
              <p:nvPr/>
            </p:nvSpPr>
            <p:spPr>
              <a:xfrm>
                <a:off x="5622900" y="2743200"/>
                <a:ext cx="3521099" cy="923330"/>
              </a:xfrm>
              <a:prstGeom prst="rect">
                <a:avLst/>
              </a:prstGeom>
              <a:blipFill rotWithShape="0">
                <a:blip r:embed="rId4"/>
                <a:stretch>
                  <a:fillRect l="-1384" t="-3311" r="-519" b="-9934"/>
                </a:stretch>
              </a:blipFill>
            </p:spPr>
            <p:txBody>
              <a:bodyPr/>
              <a:lstStyle/>
              <a:p>
                <a:r>
                  <a:rPr lang="en-US">
                    <a:noFill/>
                  </a:rPr>
                  <a:t> </a:t>
                </a:r>
              </a:p>
            </p:txBody>
          </p:sp>
        </mc:Fallback>
      </mc:AlternateContent>
      <p:sp>
        <p:nvSpPr>
          <p:cNvPr id="14" name="下箭头 8"/>
          <p:cNvSpPr/>
          <p:nvPr/>
        </p:nvSpPr>
        <p:spPr>
          <a:xfrm>
            <a:off x="7221702" y="2542312"/>
            <a:ext cx="265147" cy="276952"/>
          </a:xfrm>
          <a:prstGeom prst="down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kumimoji="1" lang="zh-CN" altLang="en-US" sz="1800">
              <a:solidFill>
                <a:prstClr val="white"/>
              </a:solidFill>
            </a:endParaRPr>
          </a:p>
        </p:txBody>
      </p:sp>
      <mc:AlternateContent xmlns:mc="http://schemas.openxmlformats.org/markup-compatibility/2006" xmlns:a14="http://schemas.microsoft.com/office/drawing/2010/main">
        <mc:Choice Requires="a14">
          <p:sp>
            <p:nvSpPr>
              <p:cNvPr id="17" name="矩形 12"/>
              <p:cNvSpPr/>
              <p:nvPr/>
            </p:nvSpPr>
            <p:spPr>
              <a:xfrm>
                <a:off x="5613994" y="4253499"/>
                <a:ext cx="3456742" cy="2308324"/>
              </a:xfrm>
              <a:prstGeom prst="rect">
                <a:avLst/>
              </a:prstGeom>
            </p:spPr>
            <p:txBody>
              <a:bodyPr wrap="square">
                <a:spAutoFit/>
              </a:bodyPr>
              <a:lstStyle/>
              <a:p>
                <a:pPr algn="l" defTabSz="457200" fontAlgn="auto">
                  <a:spcBef>
                    <a:spcPts val="0"/>
                  </a:spcBef>
                  <a:spcAft>
                    <a:spcPts val="0"/>
                  </a:spcAft>
                </a:pPr>
                <a:r>
                  <a:rPr lang="en-US" altLang="zh-CN" sz="1800" b="1" dirty="0" smtClean="0">
                    <a:solidFill>
                      <a:srgbClr val="FF0000"/>
                    </a:solidFill>
                    <a:latin typeface="Arial"/>
                    <a:cs typeface="Times New Roman"/>
                  </a:rPr>
                  <a:t>Density bump “shakes” the bubble </a:t>
                </a:r>
                <a:r>
                  <a:rPr lang="en-US" altLang="zh-CN" sz="1800" b="1" dirty="0" smtClean="0">
                    <a:solidFill>
                      <a:srgbClr val="FF0000"/>
                    </a:solidFill>
                    <a:latin typeface="Arial"/>
                    <a:cs typeface="Times New Roman"/>
                    <a:sym typeface="Wingdings" panose="05000000000000000000" pitchFamily="2" charset="2"/>
                  </a:rPr>
                  <a:t> side-</a:t>
                </a:r>
                <a:r>
                  <a:rPr lang="en-US" altLang="zh-CN" sz="1800" b="1" dirty="0" smtClean="0">
                    <a:solidFill>
                      <a:srgbClr val="FF0000"/>
                    </a:solidFill>
                    <a:latin typeface="Arial"/>
                    <a:cs typeface="Times New Roman"/>
                  </a:rPr>
                  <a:t>injection with large </a:t>
                </a:r>
                <a14:m>
                  <m:oMath xmlns:m="http://schemas.openxmlformats.org/officeDocument/2006/math">
                    <m:sSub>
                      <m:sSubPr>
                        <m:ctrlPr>
                          <a:rPr lang="en-US" altLang="en-US" sz="1800" b="1" i="1" smtClean="0">
                            <a:solidFill>
                              <a:srgbClr val="FF0000"/>
                            </a:solidFill>
                            <a:latin typeface="Cambria Math"/>
                          </a:rPr>
                        </m:ctrlPr>
                      </m:sSubPr>
                      <m:e>
                        <m:r>
                          <a:rPr lang="en-US" altLang="en-US" sz="1800" b="1" i="1">
                            <a:solidFill>
                              <a:srgbClr val="FF0000"/>
                            </a:solidFill>
                            <a:latin typeface="Cambria Math"/>
                          </a:rPr>
                          <m:t>𝒑</m:t>
                        </m:r>
                      </m:e>
                      <m:sub>
                        <m:r>
                          <a:rPr lang="en-US" altLang="en-US" sz="1800" b="1" i="1">
                            <a:solidFill>
                              <a:srgbClr val="FF0000"/>
                            </a:solidFill>
                            <a:latin typeface="Cambria Math"/>
                          </a:rPr>
                          <m:t>⊥</m:t>
                        </m:r>
                      </m:sub>
                    </m:sSub>
                  </m:oMath>
                </a14:m>
                <a:r>
                  <a:rPr lang="en-US" altLang="zh-CN" sz="1800" b="1" dirty="0" smtClean="0">
                    <a:solidFill>
                      <a:srgbClr val="FF0000"/>
                    </a:solidFill>
                    <a:latin typeface="Arial"/>
                    <a:cs typeface="Times New Roman"/>
                    <a:sym typeface="Wingdings" panose="05000000000000000000" pitchFamily="2" charset="2"/>
                  </a:rPr>
                  <a:t> enables DLA</a:t>
                </a:r>
                <a:endParaRPr lang="en-US" altLang="zh-CN" sz="1800" b="1" dirty="0" smtClean="0">
                  <a:solidFill>
                    <a:srgbClr val="FF0000"/>
                  </a:solidFill>
                  <a:latin typeface="Arial"/>
                  <a:cs typeface="Times New Roman"/>
                </a:endParaRPr>
              </a:p>
              <a:p>
                <a:pPr algn="l" defTabSz="457200" fontAlgn="auto">
                  <a:spcBef>
                    <a:spcPts val="0"/>
                  </a:spcBef>
                  <a:spcAft>
                    <a:spcPts val="0"/>
                  </a:spcAft>
                </a:pPr>
                <a:endParaRPr lang="en-US" altLang="zh-CN" sz="1800" b="1" dirty="0">
                  <a:solidFill>
                    <a:srgbClr val="FF0000"/>
                  </a:solidFill>
                  <a:latin typeface="Arial"/>
                  <a:cs typeface="Times New Roman"/>
                </a:endParaRPr>
              </a:p>
              <a:p>
                <a:pPr algn="l" defTabSz="457200" fontAlgn="auto">
                  <a:spcBef>
                    <a:spcPts val="0"/>
                  </a:spcBef>
                  <a:spcAft>
                    <a:spcPts val="0"/>
                  </a:spcAft>
                </a:pPr>
                <a:r>
                  <a:rPr lang="en-US" altLang="zh-CN" sz="1800" b="1" dirty="0" smtClean="0">
                    <a:solidFill>
                      <a:srgbClr val="FF0000"/>
                    </a:solidFill>
                    <a:latin typeface="Arial"/>
                    <a:cs typeface="Times New Roman"/>
                  </a:rPr>
                  <a:t>Pump: </a:t>
                </a:r>
                <a14:m>
                  <m:oMath xmlns:m="http://schemas.openxmlformats.org/officeDocument/2006/math">
                    <m:sSub>
                      <m:sSubPr>
                        <m:ctrlPr>
                          <a:rPr lang="en-US" altLang="zh-CN" sz="1800" b="1" i="1" smtClean="0">
                            <a:solidFill>
                              <a:srgbClr val="FF0000"/>
                            </a:solidFill>
                            <a:latin typeface="Cambria Math"/>
                            <a:cs typeface="Times New Roman"/>
                          </a:rPr>
                        </m:ctrlPr>
                      </m:sSubPr>
                      <m:e>
                        <m:r>
                          <a:rPr lang="en-US" altLang="zh-CN" sz="1800" b="1" i="1" smtClean="0">
                            <a:solidFill>
                              <a:srgbClr val="FF0000"/>
                            </a:solidFill>
                            <a:latin typeface="Cambria Math"/>
                            <a:cs typeface="Times New Roman"/>
                          </a:rPr>
                          <m:t>𝒂</m:t>
                        </m:r>
                      </m:e>
                      <m:sub>
                        <m:r>
                          <a:rPr lang="en-US" altLang="zh-CN" sz="1800" b="1" i="1" smtClean="0">
                            <a:solidFill>
                              <a:srgbClr val="FF0000"/>
                            </a:solidFill>
                            <a:latin typeface="Cambria Math"/>
                            <a:cs typeface="Times New Roman"/>
                          </a:rPr>
                          <m:t>𝟎</m:t>
                        </m:r>
                      </m:sub>
                    </m:sSub>
                    <m:r>
                      <a:rPr lang="en-US" altLang="zh-CN" sz="1800" b="1" i="1" smtClean="0">
                        <a:solidFill>
                          <a:srgbClr val="FF0000"/>
                        </a:solidFill>
                        <a:latin typeface="Cambria Math"/>
                        <a:cs typeface="Times New Roman"/>
                      </a:rPr>
                      <m:t>=</m:t>
                    </m:r>
                    <m:r>
                      <a:rPr lang="en-US" altLang="zh-CN" sz="1800" b="1" i="1" smtClean="0">
                        <a:solidFill>
                          <a:srgbClr val="FF0000"/>
                        </a:solidFill>
                        <a:latin typeface="Cambria Math" panose="02040503050406030204" pitchFamily="18" charset="0"/>
                        <a:cs typeface="Times New Roman"/>
                      </a:rPr>
                      <m:t>𝟑</m:t>
                    </m:r>
                    <m:r>
                      <a:rPr lang="en-US" altLang="zh-CN" sz="1800" b="1" i="1" smtClean="0">
                        <a:solidFill>
                          <a:srgbClr val="FF0000"/>
                        </a:solidFill>
                        <a:latin typeface="Cambria Math"/>
                        <a:cs typeface="Times New Roman"/>
                      </a:rPr>
                      <m:t>, </m:t>
                    </m:r>
                    <m:sSub>
                      <m:sSubPr>
                        <m:ctrlPr>
                          <a:rPr lang="en-US" altLang="zh-CN" sz="1800" b="1" i="1" smtClean="0">
                            <a:solidFill>
                              <a:srgbClr val="FF0000"/>
                            </a:solidFill>
                            <a:latin typeface="Cambria Math"/>
                            <a:cs typeface="Times New Roman"/>
                          </a:rPr>
                        </m:ctrlPr>
                      </m:sSubPr>
                      <m:e>
                        <m:r>
                          <a:rPr lang="en-US" altLang="zh-CN" sz="1800" b="1" i="1" smtClean="0">
                            <a:solidFill>
                              <a:srgbClr val="FF0000"/>
                            </a:solidFill>
                            <a:latin typeface="Cambria Math"/>
                            <a:cs typeface="Times New Roman"/>
                          </a:rPr>
                          <m:t>𝝉</m:t>
                        </m:r>
                      </m:e>
                      <m:sub>
                        <m:r>
                          <a:rPr lang="en-US" altLang="zh-CN" sz="1800" b="1" i="1" smtClean="0">
                            <a:solidFill>
                              <a:srgbClr val="FF0000"/>
                            </a:solidFill>
                            <a:latin typeface="Cambria Math"/>
                            <a:cs typeface="Times New Roman"/>
                          </a:rPr>
                          <m:t>𝟎</m:t>
                        </m:r>
                      </m:sub>
                    </m:sSub>
                    <m:r>
                      <a:rPr lang="en-US" altLang="zh-CN" sz="1800" b="1" i="1" smtClean="0">
                        <a:solidFill>
                          <a:srgbClr val="FF0000"/>
                        </a:solidFill>
                        <a:latin typeface="Cambria Math"/>
                        <a:cs typeface="Times New Roman"/>
                      </a:rPr>
                      <m:t>=</m:t>
                    </m:r>
                    <m:r>
                      <a:rPr lang="en-US" altLang="zh-CN" sz="1800" b="1" i="1" smtClean="0">
                        <a:solidFill>
                          <a:srgbClr val="FF0000"/>
                        </a:solidFill>
                        <a:latin typeface="Cambria Math"/>
                        <a:cs typeface="Times New Roman"/>
                      </a:rPr>
                      <m:t>𝟕𝟎</m:t>
                    </m:r>
                    <m:r>
                      <a:rPr lang="en-US" altLang="zh-CN" sz="1800" b="1" i="1" smtClean="0">
                        <a:solidFill>
                          <a:srgbClr val="FF0000"/>
                        </a:solidFill>
                        <a:latin typeface="Cambria Math"/>
                        <a:cs typeface="Times New Roman"/>
                      </a:rPr>
                      <m:t>𝒇𝒔</m:t>
                    </m:r>
                  </m:oMath>
                </a14:m>
                <a:r>
                  <a:rPr lang="en-US" altLang="zh-CN" sz="1800" b="1" dirty="0" smtClean="0">
                    <a:solidFill>
                      <a:srgbClr val="FF0000"/>
                    </a:solidFill>
                    <a:latin typeface="Arial"/>
                    <a:cs typeface="Times New Roman"/>
                  </a:rPr>
                  <a:t>, </a:t>
                </a:r>
                <a14:m>
                  <m:oMath xmlns:m="http://schemas.openxmlformats.org/officeDocument/2006/math">
                    <m:sSub>
                      <m:sSubPr>
                        <m:ctrlPr>
                          <a:rPr lang="en-US" altLang="zh-CN" sz="1800" b="1" i="1" smtClean="0">
                            <a:solidFill>
                              <a:srgbClr val="FF0000"/>
                            </a:solidFill>
                            <a:latin typeface="Cambria Math"/>
                            <a:cs typeface="Times New Roman"/>
                          </a:rPr>
                        </m:ctrlPr>
                      </m:sSubPr>
                      <m:e>
                        <m:r>
                          <a:rPr lang="en-US" altLang="zh-CN" sz="1800" b="1" i="1" smtClean="0">
                            <a:solidFill>
                              <a:srgbClr val="FF0000"/>
                            </a:solidFill>
                            <a:latin typeface="Cambria Math"/>
                            <a:cs typeface="Times New Roman"/>
                          </a:rPr>
                          <m:t>𝒘</m:t>
                        </m:r>
                      </m:e>
                      <m:sub>
                        <m:r>
                          <a:rPr lang="en-US" altLang="zh-CN" sz="1800" b="1" i="1" smtClean="0">
                            <a:solidFill>
                              <a:srgbClr val="FF0000"/>
                            </a:solidFill>
                            <a:latin typeface="Cambria Math"/>
                            <a:cs typeface="Times New Roman"/>
                          </a:rPr>
                          <m:t>𝟎</m:t>
                        </m:r>
                      </m:sub>
                    </m:sSub>
                    <m:r>
                      <a:rPr lang="en-US" altLang="zh-CN" sz="1800" b="1" i="1" smtClean="0">
                        <a:solidFill>
                          <a:srgbClr val="FF0000"/>
                        </a:solidFill>
                        <a:latin typeface="Cambria Math"/>
                        <a:cs typeface="Times New Roman"/>
                      </a:rPr>
                      <m:t>=</m:t>
                    </m:r>
                    <m:r>
                      <a:rPr lang="en-US" altLang="zh-CN" sz="1800" b="1" i="1" smtClean="0">
                        <a:solidFill>
                          <a:srgbClr val="FF0000"/>
                        </a:solidFill>
                        <a:latin typeface="Cambria Math"/>
                        <a:cs typeface="Times New Roman"/>
                      </a:rPr>
                      <m:t>𝟐𝟎</m:t>
                    </m:r>
                    <m:r>
                      <a:rPr lang="en-US" altLang="zh-CN" sz="1800" b="1" i="1" smtClean="0">
                        <a:solidFill>
                          <a:srgbClr val="FF0000"/>
                        </a:solidFill>
                        <a:latin typeface="Cambria Math"/>
                        <a:cs typeface="Times New Roman"/>
                      </a:rPr>
                      <m:t>𝝁</m:t>
                    </m:r>
                    <m:r>
                      <a:rPr lang="en-US" altLang="zh-CN" sz="1800" b="1" i="1" smtClean="0">
                        <a:solidFill>
                          <a:srgbClr val="FF0000"/>
                        </a:solidFill>
                        <a:latin typeface="Cambria Math"/>
                        <a:cs typeface="Times New Roman"/>
                      </a:rPr>
                      <m:t>𝒎</m:t>
                    </m:r>
                  </m:oMath>
                </a14:m>
                <a:endParaRPr lang="en-US" altLang="zh-CN" sz="1800" b="1" dirty="0" smtClean="0">
                  <a:solidFill>
                    <a:srgbClr val="FF0000"/>
                  </a:solidFill>
                  <a:latin typeface="Arial"/>
                  <a:cs typeface="Times New Roman"/>
                </a:endParaRPr>
              </a:p>
              <a:p>
                <a:pPr algn="l" defTabSz="457200" fontAlgn="auto">
                  <a:spcBef>
                    <a:spcPts val="0"/>
                  </a:spcBef>
                  <a:spcAft>
                    <a:spcPts val="0"/>
                  </a:spcAft>
                </a:pPr>
                <a:r>
                  <a:rPr lang="en-US" altLang="zh-CN" sz="1800" b="1" dirty="0" smtClean="0">
                    <a:solidFill>
                      <a:srgbClr val="FF0000"/>
                    </a:solidFill>
                    <a:latin typeface="Arial"/>
                    <a:cs typeface="Times New Roman"/>
                  </a:rPr>
                  <a:t>Trailing Probe: </a:t>
                </a:r>
                <a14:m>
                  <m:oMath xmlns:m="http://schemas.openxmlformats.org/officeDocument/2006/math">
                    <m:sSub>
                      <m:sSubPr>
                        <m:ctrlPr>
                          <a:rPr lang="en-US" altLang="zh-CN" sz="1800" b="1" i="1">
                            <a:solidFill>
                              <a:srgbClr val="FF0000"/>
                            </a:solidFill>
                            <a:latin typeface="Cambria Math"/>
                            <a:cs typeface="Times New Roman"/>
                          </a:rPr>
                        </m:ctrlPr>
                      </m:sSubPr>
                      <m:e>
                        <m:r>
                          <a:rPr lang="en-US" altLang="zh-CN" sz="1800" b="1" i="1">
                            <a:solidFill>
                              <a:srgbClr val="FF0000"/>
                            </a:solidFill>
                            <a:latin typeface="Cambria Math"/>
                            <a:cs typeface="Times New Roman"/>
                          </a:rPr>
                          <m:t>𝒂</m:t>
                        </m:r>
                      </m:e>
                      <m:sub>
                        <m:r>
                          <a:rPr lang="en-US" altLang="zh-CN" sz="1800" b="1" i="1">
                            <a:solidFill>
                              <a:srgbClr val="FF0000"/>
                            </a:solidFill>
                            <a:latin typeface="Cambria Math"/>
                            <a:cs typeface="Times New Roman"/>
                          </a:rPr>
                          <m:t>𝟎</m:t>
                        </m:r>
                      </m:sub>
                    </m:sSub>
                    <m:r>
                      <a:rPr lang="en-US" altLang="zh-CN" sz="1800" b="1" i="1">
                        <a:solidFill>
                          <a:srgbClr val="FF0000"/>
                        </a:solidFill>
                        <a:latin typeface="Cambria Math"/>
                        <a:cs typeface="Times New Roman"/>
                      </a:rPr>
                      <m:t>=</m:t>
                    </m:r>
                    <m:r>
                      <a:rPr lang="en-US" altLang="zh-CN" sz="1800" b="1" i="1" smtClean="0">
                        <a:solidFill>
                          <a:srgbClr val="FF0000"/>
                        </a:solidFill>
                        <a:latin typeface="Cambria Math"/>
                        <a:cs typeface="Times New Roman"/>
                      </a:rPr>
                      <m:t>𝟏</m:t>
                    </m:r>
                    <m:r>
                      <a:rPr lang="en-US" altLang="zh-CN" sz="1800" b="1" i="1">
                        <a:solidFill>
                          <a:srgbClr val="FF0000"/>
                        </a:solidFill>
                        <a:latin typeface="Cambria Math"/>
                        <a:cs typeface="Times New Roman"/>
                      </a:rPr>
                      <m:t>.</m:t>
                    </m:r>
                    <m:r>
                      <a:rPr lang="en-US" altLang="zh-CN" sz="1800" b="1" i="1" smtClean="0">
                        <a:solidFill>
                          <a:srgbClr val="FF0000"/>
                        </a:solidFill>
                        <a:latin typeface="Cambria Math" panose="02040503050406030204" pitchFamily="18" charset="0"/>
                        <a:cs typeface="Times New Roman"/>
                      </a:rPr>
                      <m:t>𝟑</m:t>
                    </m:r>
                  </m:oMath>
                </a14:m>
                <a:r>
                  <a:rPr lang="en-US" altLang="zh-CN" sz="1800" b="1" dirty="0">
                    <a:solidFill>
                      <a:srgbClr val="FF0000"/>
                    </a:solidFill>
                    <a:latin typeface="Arial"/>
                    <a:cs typeface="Times New Roman"/>
                  </a:rPr>
                  <a:t>, </a:t>
                </a:r>
                <a14:m>
                  <m:oMath xmlns:m="http://schemas.openxmlformats.org/officeDocument/2006/math">
                    <m:sSub>
                      <m:sSubPr>
                        <m:ctrlPr>
                          <a:rPr lang="en-US" altLang="zh-CN" sz="1800" b="1" i="1" smtClean="0">
                            <a:solidFill>
                              <a:srgbClr val="FF0000"/>
                            </a:solidFill>
                            <a:latin typeface="Cambria Math"/>
                            <a:cs typeface="Times New Roman"/>
                          </a:rPr>
                        </m:ctrlPr>
                      </m:sSubPr>
                      <m:e>
                        <m:r>
                          <a:rPr lang="en-US" altLang="zh-CN" sz="1800" b="1" i="1" smtClean="0">
                            <a:solidFill>
                              <a:srgbClr val="FF0000"/>
                            </a:solidFill>
                            <a:latin typeface="Cambria Math"/>
                            <a:cs typeface="Times New Roman"/>
                          </a:rPr>
                          <m:t>𝝉</m:t>
                        </m:r>
                      </m:e>
                      <m:sub>
                        <m:r>
                          <a:rPr lang="en-US" altLang="zh-CN" sz="1800" b="1" i="1" smtClean="0">
                            <a:solidFill>
                              <a:srgbClr val="FF0000"/>
                            </a:solidFill>
                            <a:latin typeface="Cambria Math"/>
                            <a:cs typeface="Times New Roman"/>
                          </a:rPr>
                          <m:t>𝟎</m:t>
                        </m:r>
                      </m:sub>
                    </m:sSub>
                    <m:r>
                      <a:rPr lang="en-US" altLang="zh-CN" sz="1800" b="1" i="1" smtClean="0">
                        <a:solidFill>
                          <a:srgbClr val="FF0000"/>
                        </a:solidFill>
                        <a:latin typeface="Cambria Math"/>
                        <a:cs typeface="Times New Roman"/>
                      </a:rPr>
                      <m:t>=</m:t>
                    </m:r>
                    <m:r>
                      <a:rPr lang="en-US" altLang="zh-CN" sz="1800" b="1" i="1" smtClean="0">
                        <a:solidFill>
                          <a:srgbClr val="FF0000"/>
                        </a:solidFill>
                        <a:latin typeface="Cambria Math"/>
                        <a:cs typeface="Times New Roman"/>
                      </a:rPr>
                      <m:t>𝟑𝟓</m:t>
                    </m:r>
                    <m:r>
                      <a:rPr lang="en-US" altLang="zh-CN" sz="1800" b="1" i="1" smtClean="0">
                        <a:solidFill>
                          <a:srgbClr val="FF0000"/>
                        </a:solidFill>
                        <a:latin typeface="Cambria Math"/>
                        <a:cs typeface="Times New Roman"/>
                      </a:rPr>
                      <m:t>𝒇𝒔</m:t>
                    </m:r>
                    <m:r>
                      <a:rPr lang="en-US" altLang="zh-CN" sz="1800" b="1" i="1" smtClean="0">
                        <a:solidFill>
                          <a:srgbClr val="FF0000"/>
                        </a:solidFill>
                        <a:latin typeface="Cambria Math"/>
                        <a:cs typeface="Times New Roman"/>
                      </a:rPr>
                      <m:t>,  </m:t>
                    </m:r>
                    <m:sSub>
                      <m:sSubPr>
                        <m:ctrlPr>
                          <a:rPr lang="en-US" altLang="zh-CN" sz="1800" b="1" i="1">
                            <a:solidFill>
                              <a:srgbClr val="FF0000"/>
                            </a:solidFill>
                            <a:latin typeface="Cambria Math"/>
                            <a:cs typeface="Times New Roman"/>
                          </a:rPr>
                        </m:ctrlPr>
                      </m:sSubPr>
                      <m:e>
                        <m:r>
                          <a:rPr lang="en-US" altLang="zh-CN" sz="1800" b="1" i="1">
                            <a:solidFill>
                              <a:srgbClr val="FF0000"/>
                            </a:solidFill>
                            <a:latin typeface="Cambria Math"/>
                            <a:cs typeface="Times New Roman"/>
                          </a:rPr>
                          <m:t>𝒘</m:t>
                        </m:r>
                      </m:e>
                      <m:sub>
                        <m:r>
                          <a:rPr lang="en-US" altLang="zh-CN" sz="1800" b="1" i="1">
                            <a:solidFill>
                              <a:srgbClr val="FF0000"/>
                            </a:solidFill>
                            <a:latin typeface="Cambria Math"/>
                            <a:cs typeface="Times New Roman"/>
                          </a:rPr>
                          <m:t>𝟎</m:t>
                        </m:r>
                      </m:sub>
                    </m:sSub>
                    <m:r>
                      <a:rPr lang="en-US" altLang="zh-CN" sz="1800" b="1" i="1">
                        <a:solidFill>
                          <a:srgbClr val="FF0000"/>
                        </a:solidFill>
                        <a:latin typeface="Cambria Math"/>
                        <a:cs typeface="Times New Roman"/>
                      </a:rPr>
                      <m:t>=</m:t>
                    </m:r>
                    <m:r>
                      <a:rPr lang="en-US" altLang="zh-CN" sz="1800" b="1" i="1">
                        <a:solidFill>
                          <a:srgbClr val="FF0000"/>
                        </a:solidFill>
                        <a:latin typeface="Cambria Math"/>
                        <a:cs typeface="Times New Roman"/>
                      </a:rPr>
                      <m:t>𝟐𝟎</m:t>
                    </m:r>
                    <m:r>
                      <a:rPr lang="en-US" altLang="zh-CN" sz="1800" b="1" i="1">
                        <a:solidFill>
                          <a:srgbClr val="FF0000"/>
                        </a:solidFill>
                        <a:latin typeface="Cambria Math"/>
                        <a:cs typeface="Times New Roman"/>
                      </a:rPr>
                      <m:t>𝝁</m:t>
                    </m:r>
                    <m:r>
                      <a:rPr lang="en-US" altLang="zh-CN" sz="1800" b="1" i="1">
                        <a:solidFill>
                          <a:srgbClr val="FF0000"/>
                        </a:solidFill>
                        <a:latin typeface="Cambria Math"/>
                        <a:cs typeface="Times New Roman"/>
                      </a:rPr>
                      <m:t>𝒎</m:t>
                    </m:r>
                  </m:oMath>
                </a14:m>
                <a:endParaRPr lang="en-US" altLang="zh-CN" sz="1800" b="1" dirty="0">
                  <a:solidFill>
                    <a:srgbClr val="FF0000"/>
                  </a:solidFill>
                  <a:latin typeface="Arial"/>
                  <a:cs typeface="Times New Roman"/>
                </a:endParaRPr>
              </a:p>
            </p:txBody>
          </p:sp>
        </mc:Choice>
        <mc:Fallback xmlns="">
          <p:sp>
            <p:nvSpPr>
              <p:cNvPr id="17" name="矩形 12"/>
              <p:cNvSpPr>
                <a:spLocks noRot="1" noChangeAspect="1" noMove="1" noResize="1" noEditPoints="1" noAdjustHandles="1" noChangeArrowheads="1" noChangeShapeType="1" noTextEdit="1"/>
              </p:cNvSpPr>
              <p:nvPr/>
            </p:nvSpPr>
            <p:spPr>
              <a:xfrm>
                <a:off x="5613994" y="4253499"/>
                <a:ext cx="3456742" cy="2308324"/>
              </a:xfrm>
              <a:prstGeom prst="rect">
                <a:avLst/>
              </a:prstGeom>
              <a:blipFill rotWithShape="0">
                <a:blip r:embed="rId5"/>
                <a:stretch>
                  <a:fillRect l="-1587" t="-1587" b="-1587"/>
                </a:stretch>
              </a:blipFill>
            </p:spPr>
            <p:txBody>
              <a:bodyPr/>
              <a:lstStyle/>
              <a:p>
                <a:r>
                  <a:rPr lang="en-US">
                    <a:noFill/>
                  </a:rPr>
                  <a:t> </a:t>
                </a:r>
              </a:p>
            </p:txBody>
          </p:sp>
        </mc:Fallback>
      </mc:AlternateContent>
      <p:pic>
        <p:nvPicPr>
          <p:cNvPr id="21" name="图片 4" descr="densprofile.png"/>
          <p:cNvPicPr>
            <a:picLocks noChangeAspect="1"/>
          </p:cNvPicPr>
          <p:nvPr/>
        </p:nvPicPr>
        <p:blipFill rotWithShape="1">
          <a:blip r:embed="rId6">
            <a:extLst>
              <a:ext uri="{28A0092B-C50C-407E-A947-70E740481C1C}">
                <a14:useLocalDpi xmlns:a14="http://schemas.microsoft.com/office/drawing/2010/main" val="0"/>
              </a:ext>
            </a:extLst>
          </a:blip>
          <a:srcRect l="3312" t="18635" r="2302" b="20504"/>
          <a:stretch/>
        </p:blipFill>
        <p:spPr>
          <a:xfrm>
            <a:off x="77743" y="1590794"/>
            <a:ext cx="5369723" cy="1761768"/>
          </a:xfrm>
          <a:prstGeom prst="rect">
            <a:avLst/>
          </a:prstGeom>
        </p:spPr>
      </p:pic>
      <mc:AlternateContent xmlns:mc="http://schemas.openxmlformats.org/markup-compatibility/2006" xmlns:a14="http://schemas.microsoft.com/office/drawing/2010/main">
        <mc:Choice Requires="a14">
          <p:sp>
            <p:nvSpPr>
              <p:cNvPr id="22" name="文本框 13"/>
              <p:cNvSpPr txBox="1"/>
              <p:nvPr/>
            </p:nvSpPr>
            <p:spPr>
              <a:xfrm>
                <a:off x="1863234" y="3421325"/>
                <a:ext cx="3195690" cy="338554"/>
              </a:xfrm>
              <a:prstGeom prst="rect">
                <a:avLst/>
              </a:prstGeom>
              <a:noFill/>
            </p:spPr>
            <p:txBody>
              <a:bodyPr wrap="square" rtlCol="0">
                <a:spAutoFit/>
              </a:bodyPr>
              <a:lstStyle/>
              <a:p>
                <a:pPr algn="l" defTabSz="457200" fontAlgn="auto">
                  <a:spcBef>
                    <a:spcPts val="0"/>
                  </a:spcBef>
                  <a:spcAft>
                    <a:spcPts val="0"/>
                  </a:spcAft>
                </a:pPr>
                <a:r>
                  <a:rPr kumimoji="1" lang="en-US" altLang="zh-CN" sz="1400" b="1" dirty="0" smtClean="0">
                    <a:solidFill>
                      <a:prstClr val="black"/>
                    </a:solidFill>
                    <a:latin typeface="Arial"/>
                  </a:rPr>
                  <a:t>L</a:t>
                </a:r>
                <a:r>
                  <a:rPr kumimoji="1" lang="en-US" altLang="zh-CN" sz="1400" b="1" baseline="-25000" dirty="0" smtClean="0">
                    <a:solidFill>
                      <a:prstClr val="black"/>
                    </a:solidFill>
                    <a:latin typeface="Arial"/>
                  </a:rPr>
                  <a:t>2</a:t>
                </a:r>
                <a:r>
                  <a:rPr kumimoji="1" lang="en-US" altLang="zh-CN" sz="1400" b="1" dirty="0" smtClean="0">
                    <a:solidFill>
                      <a:prstClr val="black"/>
                    </a:solidFill>
                    <a:latin typeface="Arial"/>
                  </a:rPr>
                  <a:t> =1.6mm, L</a:t>
                </a:r>
                <a:r>
                  <a:rPr kumimoji="1" lang="en-US" altLang="zh-CN" sz="1400" b="1" baseline="-25000" dirty="0" smtClean="0">
                    <a:solidFill>
                      <a:prstClr val="black"/>
                    </a:solidFill>
                    <a:latin typeface="Arial"/>
                  </a:rPr>
                  <a:t>3 </a:t>
                </a:r>
                <a:r>
                  <a:rPr kumimoji="1" lang="en-US" altLang="zh-CN" sz="1400" b="1" dirty="0" smtClean="0">
                    <a:solidFill>
                      <a:prstClr val="black"/>
                    </a:solidFill>
                    <a:latin typeface="Arial"/>
                  </a:rPr>
                  <a:t>= L</a:t>
                </a:r>
                <a:r>
                  <a:rPr kumimoji="1" lang="en-US" altLang="zh-CN" sz="1400" b="1" baseline="-25000" dirty="0" smtClean="0">
                    <a:solidFill>
                      <a:prstClr val="black"/>
                    </a:solidFill>
                    <a:latin typeface="Arial"/>
                  </a:rPr>
                  <a:t>4 </a:t>
                </a:r>
                <a:r>
                  <a:rPr kumimoji="1" lang="en-US" altLang="zh-CN" sz="1400" b="1" dirty="0" smtClean="0">
                    <a:solidFill>
                      <a:prstClr val="black"/>
                    </a:solidFill>
                    <a:latin typeface="Arial"/>
                  </a:rPr>
                  <a:t>= L</a:t>
                </a:r>
                <a:r>
                  <a:rPr kumimoji="1" lang="en-US" altLang="zh-CN" sz="1400" b="1" baseline="-25000" dirty="0" smtClean="0">
                    <a:solidFill>
                      <a:prstClr val="black"/>
                    </a:solidFill>
                    <a:latin typeface="Arial"/>
                  </a:rPr>
                  <a:t>5 </a:t>
                </a:r>
                <a14:m>
                  <m:oMath xmlns:m="http://schemas.openxmlformats.org/officeDocument/2006/math">
                    <m:r>
                      <a:rPr kumimoji="1" lang="en-US" altLang="zh-CN" sz="1600" b="1" i="1" smtClean="0">
                        <a:solidFill>
                          <a:prstClr val="black"/>
                        </a:solidFill>
                        <a:latin typeface="Cambria Math"/>
                      </a:rPr>
                      <m:t>≈</m:t>
                    </m:r>
                    <m:r>
                      <a:rPr kumimoji="1" lang="en-US" altLang="zh-CN" sz="1600" b="1" i="1" smtClean="0">
                        <a:solidFill>
                          <a:prstClr val="black"/>
                        </a:solidFill>
                        <a:latin typeface="Cambria Math"/>
                      </a:rPr>
                      <m:t>𝟏𝟎𝟎</m:t>
                    </m:r>
                    <m:r>
                      <a:rPr kumimoji="1" lang="en-US" altLang="zh-CN" sz="1600" b="1" i="1" smtClean="0">
                        <a:solidFill>
                          <a:prstClr val="black"/>
                        </a:solidFill>
                        <a:latin typeface="Cambria Math"/>
                      </a:rPr>
                      <m:t>𝝁</m:t>
                    </m:r>
                    <m:r>
                      <a:rPr kumimoji="1" lang="en-US" altLang="zh-CN" sz="1600" b="1" i="1" smtClean="0">
                        <a:solidFill>
                          <a:prstClr val="black"/>
                        </a:solidFill>
                        <a:latin typeface="Cambria Math"/>
                      </a:rPr>
                      <m:t>𝒎</m:t>
                    </m:r>
                  </m:oMath>
                </a14:m>
                <a:endParaRPr kumimoji="1" lang="zh-CN" altLang="en-US" sz="1600" b="1" dirty="0">
                  <a:solidFill>
                    <a:prstClr val="black"/>
                  </a:solidFill>
                  <a:latin typeface="Arial"/>
                </a:endParaRPr>
              </a:p>
            </p:txBody>
          </p:sp>
        </mc:Choice>
        <mc:Fallback xmlns="">
          <p:sp>
            <p:nvSpPr>
              <p:cNvPr id="22" name="文本框 13"/>
              <p:cNvSpPr txBox="1">
                <a:spLocks noRot="1" noChangeAspect="1" noMove="1" noResize="1" noEditPoints="1" noAdjustHandles="1" noChangeArrowheads="1" noChangeShapeType="1" noTextEdit="1"/>
              </p:cNvSpPr>
              <p:nvPr/>
            </p:nvSpPr>
            <p:spPr>
              <a:xfrm>
                <a:off x="1863234" y="3421325"/>
                <a:ext cx="3195690" cy="338554"/>
              </a:xfrm>
              <a:prstGeom prst="rect">
                <a:avLst/>
              </a:prstGeom>
              <a:blipFill rotWithShape="0">
                <a:blip r:embed="rId7"/>
                <a:stretch>
                  <a:fillRect l="-573" b="-16071"/>
                </a:stretch>
              </a:blipFill>
            </p:spPr>
            <p:txBody>
              <a:bodyPr/>
              <a:lstStyle/>
              <a:p>
                <a:r>
                  <a:rPr lang="en-US">
                    <a:noFill/>
                  </a:rPr>
                  <a:t> </a:t>
                </a:r>
              </a:p>
            </p:txBody>
          </p:sp>
        </mc:Fallback>
      </mc:AlternateContent>
      <p:sp>
        <p:nvSpPr>
          <p:cNvPr id="23" name="文本框 14"/>
          <p:cNvSpPr txBox="1"/>
          <p:nvPr/>
        </p:nvSpPr>
        <p:spPr>
          <a:xfrm>
            <a:off x="1612044" y="1257369"/>
            <a:ext cx="3624245" cy="666849"/>
          </a:xfrm>
          <a:prstGeom prst="rect">
            <a:avLst/>
          </a:prstGeom>
          <a:noFill/>
        </p:spPr>
        <p:txBody>
          <a:bodyPr wrap="square" rtlCol="0">
            <a:spAutoFit/>
          </a:bodyPr>
          <a:lstStyle/>
          <a:p>
            <a:pPr algn="l" defTabSz="457200" fontAlgn="auto">
              <a:spcBef>
                <a:spcPts val="0"/>
              </a:spcBef>
              <a:spcAft>
                <a:spcPts val="0"/>
              </a:spcAft>
            </a:pPr>
            <a:r>
              <a:rPr kumimoji="1" lang="en-US" altLang="zh-CN" sz="1400" b="1" dirty="0" smtClean="0">
                <a:solidFill>
                  <a:prstClr val="black"/>
                </a:solidFill>
                <a:latin typeface="Arial"/>
              </a:rPr>
              <a:t>I</a:t>
            </a:r>
            <a:r>
              <a:rPr kumimoji="1" lang="en-US" altLang="zh-CN" sz="1400" b="1" baseline="-25000" dirty="0" smtClean="0">
                <a:solidFill>
                  <a:prstClr val="black"/>
                </a:solidFill>
                <a:latin typeface="Arial"/>
              </a:rPr>
              <a:t>0</a:t>
            </a:r>
            <a:r>
              <a:rPr kumimoji="1" lang="en-US" altLang="zh-CN" sz="1400" b="1" dirty="0" smtClean="0">
                <a:solidFill>
                  <a:prstClr val="black"/>
                </a:solidFill>
                <a:latin typeface="Arial"/>
              </a:rPr>
              <a:t>=2×10</a:t>
            </a:r>
            <a:r>
              <a:rPr kumimoji="1" lang="en-US" altLang="zh-CN" sz="1400" b="1" baseline="30000" dirty="0" smtClean="0">
                <a:solidFill>
                  <a:prstClr val="black"/>
                </a:solidFill>
                <a:latin typeface="Arial"/>
              </a:rPr>
              <a:t>19</a:t>
            </a:r>
            <a:r>
              <a:rPr kumimoji="1" lang="en-US" altLang="zh-CN" sz="1400" b="1" dirty="0" smtClean="0">
                <a:solidFill>
                  <a:prstClr val="black"/>
                </a:solidFill>
                <a:latin typeface="Arial"/>
              </a:rPr>
              <a:t>w/cm</a:t>
            </a:r>
            <a:r>
              <a:rPr kumimoji="1" lang="en-US" altLang="zh-CN" sz="1400" b="1" baseline="30000" dirty="0" smtClean="0">
                <a:solidFill>
                  <a:prstClr val="black"/>
                </a:solidFill>
                <a:latin typeface="Arial"/>
              </a:rPr>
              <a:t>2;</a:t>
            </a:r>
            <a:r>
              <a:rPr kumimoji="1" lang="en-US" altLang="zh-CN" sz="1400" b="1" dirty="0" smtClean="0">
                <a:solidFill>
                  <a:prstClr val="black"/>
                </a:solidFill>
                <a:latin typeface="Arial"/>
              </a:rPr>
              <a:t> I</a:t>
            </a:r>
            <a:r>
              <a:rPr kumimoji="1" lang="en-US" altLang="zh-CN" sz="1400" b="1" baseline="-25000" dirty="0" smtClean="0">
                <a:solidFill>
                  <a:prstClr val="black"/>
                </a:solidFill>
                <a:latin typeface="Arial"/>
              </a:rPr>
              <a:t>1</a:t>
            </a:r>
            <a:r>
              <a:rPr kumimoji="1" lang="en-US" altLang="zh-CN" sz="1400" b="1" dirty="0" smtClean="0">
                <a:solidFill>
                  <a:prstClr val="black"/>
                </a:solidFill>
                <a:latin typeface="Arial"/>
              </a:rPr>
              <a:t>=4×10</a:t>
            </a:r>
            <a:r>
              <a:rPr kumimoji="1" lang="en-US" altLang="zh-CN" sz="1400" b="1" baseline="30000" dirty="0" smtClean="0">
                <a:solidFill>
                  <a:prstClr val="black"/>
                </a:solidFill>
                <a:latin typeface="Arial"/>
              </a:rPr>
              <a:t>18</a:t>
            </a:r>
            <a:r>
              <a:rPr kumimoji="1" lang="en-US" altLang="zh-CN" sz="1400" b="1" dirty="0" smtClean="0">
                <a:solidFill>
                  <a:prstClr val="black"/>
                </a:solidFill>
                <a:latin typeface="Arial"/>
              </a:rPr>
              <a:t>w/cm</a:t>
            </a:r>
            <a:r>
              <a:rPr kumimoji="1" lang="en-US" altLang="zh-CN" sz="1400" b="1" baseline="30000" dirty="0" smtClean="0">
                <a:solidFill>
                  <a:prstClr val="black"/>
                </a:solidFill>
                <a:latin typeface="Arial"/>
              </a:rPr>
              <a:t>2</a:t>
            </a:r>
          </a:p>
          <a:p>
            <a:pPr algn="l" defTabSz="457200" fontAlgn="auto">
              <a:spcBef>
                <a:spcPts val="0"/>
              </a:spcBef>
              <a:spcAft>
                <a:spcPts val="0"/>
              </a:spcAft>
            </a:pPr>
            <a:endParaRPr kumimoji="1" lang="en-US" altLang="zh-CN" sz="1400" b="1" baseline="30000" dirty="0">
              <a:solidFill>
                <a:prstClr val="black"/>
              </a:solidFill>
              <a:latin typeface="Arial"/>
            </a:endParaRPr>
          </a:p>
          <a:p>
            <a:pPr algn="l" defTabSz="457200" fontAlgn="auto">
              <a:spcBef>
                <a:spcPts val="0"/>
              </a:spcBef>
              <a:spcAft>
                <a:spcPts val="0"/>
              </a:spcAft>
            </a:pPr>
            <a:r>
              <a:rPr kumimoji="1" lang="en-US" altLang="zh-CN" sz="1400" b="1" dirty="0" smtClean="0">
                <a:solidFill>
                  <a:prstClr val="black"/>
                </a:solidFill>
                <a:latin typeface="Arial"/>
              </a:rPr>
              <a:t>n</a:t>
            </a:r>
            <a:r>
              <a:rPr kumimoji="1" lang="en-US" altLang="zh-CN" sz="1400" b="1" baseline="-25000" dirty="0" smtClean="0">
                <a:solidFill>
                  <a:prstClr val="black"/>
                </a:solidFill>
                <a:latin typeface="Arial"/>
              </a:rPr>
              <a:t>0</a:t>
            </a:r>
            <a:r>
              <a:rPr kumimoji="1" lang="en-US" altLang="zh-CN" sz="1400" b="1" dirty="0" smtClean="0">
                <a:solidFill>
                  <a:prstClr val="black"/>
                </a:solidFill>
                <a:latin typeface="Arial"/>
              </a:rPr>
              <a:t>=1.8×10</a:t>
            </a:r>
            <a:r>
              <a:rPr kumimoji="1" lang="en-US" altLang="zh-CN" sz="1400" b="1" baseline="30000" dirty="0" smtClean="0">
                <a:solidFill>
                  <a:prstClr val="black"/>
                </a:solidFill>
                <a:latin typeface="Arial"/>
              </a:rPr>
              <a:t>18</a:t>
            </a:r>
            <a:r>
              <a:rPr kumimoji="1" lang="en-US" altLang="zh-CN" sz="1400" b="1" dirty="0" smtClean="0">
                <a:solidFill>
                  <a:prstClr val="black"/>
                </a:solidFill>
                <a:latin typeface="Arial"/>
              </a:rPr>
              <a:t>cm</a:t>
            </a:r>
            <a:r>
              <a:rPr kumimoji="1" lang="en-US" altLang="zh-CN" sz="1400" b="1" baseline="30000" dirty="0" smtClean="0">
                <a:solidFill>
                  <a:prstClr val="black"/>
                </a:solidFill>
                <a:latin typeface="Arial"/>
              </a:rPr>
              <a:t>-3;</a:t>
            </a:r>
            <a:r>
              <a:rPr kumimoji="1" lang="en-US" altLang="zh-CN" sz="1400" b="1" dirty="0" smtClean="0">
                <a:solidFill>
                  <a:prstClr val="black"/>
                </a:solidFill>
                <a:latin typeface="Arial"/>
              </a:rPr>
              <a:t> n</a:t>
            </a:r>
            <a:r>
              <a:rPr kumimoji="1" lang="en-US" altLang="zh-CN" sz="1400" b="1" baseline="-25000" dirty="0" smtClean="0">
                <a:solidFill>
                  <a:prstClr val="black"/>
                </a:solidFill>
                <a:latin typeface="Arial"/>
              </a:rPr>
              <a:t>1</a:t>
            </a:r>
            <a:r>
              <a:rPr kumimoji="1" lang="en-US" altLang="zh-CN" sz="1400" b="1" dirty="0" smtClean="0">
                <a:solidFill>
                  <a:prstClr val="black"/>
                </a:solidFill>
                <a:latin typeface="Arial"/>
              </a:rPr>
              <a:t>=5.4×10</a:t>
            </a:r>
            <a:r>
              <a:rPr kumimoji="1" lang="en-US" altLang="zh-CN" sz="1400" b="1" baseline="30000" dirty="0" smtClean="0">
                <a:solidFill>
                  <a:prstClr val="black"/>
                </a:solidFill>
                <a:latin typeface="Arial"/>
              </a:rPr>
              <a:t>18</a:t>
            </a:r>
            <a:r>
              <a:rPr kumimoji="1" lang="en-US" altLang="zh-CN" sz="1400" b="1" dirty="0" smtClean="0">
                <a:solidFill>
                  <a:prstClr val="black"/>
                </a:solidFill>
                <a:latin typeface="Arial"/>
              </a:rPr>
              <a:t>cm</a:t>
            </a:r>
            <a:r>
              <a:rPr kumimoji="1" lang="en-US" altLang="zh-CN" sz="1400" b="1" baseline="30000" dirty="0" smtClean="0">
                <a:solidFill>
                  <a:prstClr val="black"/>
                </a:solidFill>
                <a:latin typeface="Arial"/>
              </a:rPr>
              <a:t>-3</a:t>
            </a:r>
            <a:endParaRPr kumimoji="1" lang="en-US" altLang="zh-CN" sz="1800" b="1" dirty="0" smtClean="0">
              <a:solidFill>
                <a:prstClr val="black"/>
              </a:solidFill>
              <a:latin typeface="Arial"/>
            </a:endParaRPr>
          </a:p>
        </p:txBody>
      </p:sp>
      <p:cxnSp>
        <p:nvCxnSpPr>
          <p:cNvPr id="24" name="直线连接符 15"/>
          <p:cNvCxnSpPr/>
          <p:nvPr/>
        </p:nvCxnSpPr>
        <p:spPr>
          <a:xfrm>
            <a:off x="-74656" y="3775119"/>
            <a:ext cx="5522122"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34649" y="3293471"/>
            <a:ext cx="1188146" cy="338554"/>
          </a:xfrm>
          <a:prstGeom prst="rect">
            <a:avLst/>
          </a:prstGeom>
        </p:spPr>
        <p:txBody>
          <a:bodyPr wrap="none">
            <a:spAutoFit/>
          </a:bodyPr>
          <a:lstStyle/>
          <a:p>
            <a:r>
              <a:rPr kumimoji="1" lang="en-US" sz="1600" b="1" dirty="0" smtClean="0">
                <a:solidFill>
                  <a:prstClr val="black"/>
                </a:solidFill>
                <a:latin typeface="Arial"/>
              </a:rPr>
              <a:t>delay:80fs</a:t>
            </a:r>
            <a:endParaRPr lang="en-US" sz="1600" dirty="0">
              <a:solidFill>
                <a:prstClr val="black"/>
              </a:solidFill>
            </a:endParaRPr>
          </a:p>
        </p:txBody>
      </p:sp>
      <p:cxnSp>
        <p:nvCxnSpPr>
          <p:cNvPr id="26" name="Straight Arrow Connector 25"/>
          <p:cNvCxnSpPr/>
          <p:nvPr/>
        </p:nvCxnSpPr>
        <p:spPr bwMode="auto">
          <a:xfrm>
            <a:off x="230144" y="3190995"/>
            <a:ext cx="762002" cy="1"/>
          </a:xfrm>
          <a:prstGeom prst="straightConnector1">
            <a:avLst/>
          </a:prstGeom>
          <a:solidFill>
            <a:schemeClr val="accent1"/>
          </a:solidFill>
          <a:ln w="25400" cap="flat" cmpd="sng" algn="ctr">
            <a:solidFill>
              <a:schemeClr val="tx1"/>
            </a:solidFill>
            <a:prstDash val="solid"/>
            <a:round/>
            <a:headEnd type="arrow" w="med" len="med"/>
            <a:tailEnd type="arrow"/>
          </a:ln>
          <a:effectLst/>
        </p:spPr>
      </p:cxnSp>
      <mc:AlternateContent xmlns:mc="http://schemas.openxmlformats.org/markup-compatibility/2006" xmlns:a14="http://schemas.microsoft.com/office/drawing/2010/main">
        <mc:Choice Requires="a14">
          <p:sp>
            <p:nvSpPr>
              <p:cNvPr id="27" name="Rectangle 26"/>
              <p:cNvSpPr/>
              <p:nvPr/>
            </p:nvSpPr>
            <p:spPr>
              <a:xfrm>
                <a:off x="96437" y="1598856"/>
                <a:ext cx="126259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1" i="1" smtClean="0">
                          <a:solidFill>
                            <a:prstClr val="black"/>
                          </a:solidFill>
                          <a:latin typeface="Cambria Math"/>
                        </a:rPr>
                        <m:t>𝝀</m:t>
                      </m:r>
                      <m:r>
                        <a:rPr kumimoji="1" lang="en-US" sz="1600" b="1" i="1" smtClean="0">
                          <a:solidFill>
                            <a:prstClr val="black"/>
                          </a:solidFill>
                          <a:latin typeface="Cambria Math"/>
                        </a:rPr>
                        <m:t>=</m:t>
                      </m:r>
                      <m:r>
                        <a:rPr kumimoji="1" lang="en-US" sz="1600" b="1" i="1" smtClean="0">
                          <a:solidFill>
                            <a:prstClr val="black"/>
                          </a:solidFill>
                          <a:latin typeface="Cambria Math"/>
                        </a:rPr>
                        <m:t>𝟎</m:t>
                      </m:r>
                      <m:r>
                        <a:rPr kumimoji="1" lang="en-US" sz="1600" b="1" i="1" smtClean="0">
                          <a:solidFill>
                            <a:prstClr val="black"/>
                          </a:solidFill>
                          <a:latin typeface="Cambria Math"/>
                        </a:rPr>
                        <m:t>.</m:t>
                      </m:r>
                      <m:r>
                        <a:rPr kumimoji="1" lang="en-US" sz="1600" b="1" i="1" smtClean="0">
                          <a:solidFill>
                            <a:prstClr val="black"/>
                          </a:solidFill>
                          <a:latin typeface="Cambria Math"/>
                        </a:rPr>
                        <m:t>𝟖</m:t>
                      </m:r>
                      <m:r>
                        <a:rPr kumimoji="1" lang="en-US" sz="1600" b="1" i="1" smtClean="0">
                          <a:solidFill>
                            <a:prstClr val="black"/>
                          </a:solidFill>
                          <a:latin typeface="Cambria Math"/>
                        </a:rPr>
                        <m:t>𝝁</m:t>
                      </m:r>
                      <m:r>
                        <a:rPr kumimoji="1" lang="en-US" sz="1600" b="1" i="1" smtClean="0">
                          <a:solidFill>
                            <a:prstClr val="black"/>
                          </a:solidFill>
                          <a:latin typeface="Cambria Math"/>
                        </a:rPr>
                        <m:t>𝒎</m:t>
                      </m:r>
                    </m:oMath>
                  </m:oMathPara>
                </a14:m>
                <a:endParaRPr lang="en-US" sz="1600" b="1" dirty="0">
                  <a:solidFill>
                    <a:prstClr val="black"/>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96437" y="1598856"/>
                <a:ext cx="1262590" cy="338554"/>
              </a:xfrm>
              <a:prstGeom prst="rect">
                <a:avLst/>
              </a:prstGeom>
              <a:blipFill rotWithShape="0">
                <a:blip r:embed="rId8"/>
                <a:stretch>
                  <a:fillRect b="-7143"/>
                </a:stretch>
              </a:blipFill>
            </p:spPr>
            <p:txBody>
              <a:bodyPr/>
              <a:lstStyle/>
              <a:p>
                <a:r>
                  <a:rPr lang="en-US">
                    <a:noFill/>
                  </a:rPr>
                  <a:t> </a:t>
                </a:r>
              </a:p>
            </p:txBody>
          </p:sp>
        </mc:Fallback>
      </mc:AlternateContent>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5137" t="65067" r="4677" b="4319"/>
          <a:stretch/>
        </p:blipFill>
        <p:spPr>
          <a:xfrm>
            <a:off x="149540" y="4253499"/>
            <a:ext cx="5377139" cy="2362200"/>
          </a:xfrm>
          <a:prstGeom prst="rect">
            <a:avLst/>
          </a:prstGeom>
        </p:spPr>
      </p:pic>
      <p:sp>
        <p:nvSpPr>
          <p:cNvPr id="29" name="Rectangle 28"/>
          <p:cNvSpPr/>
          <p:nvPr/>
        </p:nvSpPr>
        <p:spPr>
          <a:xfrm>
            <a:off x="1592257" y="3885741"/>
            <a:ext cx="2340705" cy="338554"/>
          </a:xfrm>
          <a:prstGeom prst="rect">
            <a:avLst/>
          </a:prstGeom>
        </p:spPr>
        <p:txBody>
          <a:bodyPr wrap="none">
            <a:spAutoFit/>
          </a:bodyPr>
          <a:lstStyle/>
          <a:p>
            <a:r>
              <a:rPr kumimoji="1" lang="en-US" sz="1600" b="1" dirty="0">
                <a:solidFill>
                  <a:prstClr val="black"/>
                </a:solidFill>
                <a:latin typeface="Arial"/>
              </a:rPr>
              <a:t>a</a:t>
            </a:r>
            <a:r>
              <a:rPr kumimoji="1" lang="en-US" sz="1600" b="1" dirty="0" smtClean="0">
                <a:solidFill>
                  <a:prstClr val="black"/>
                </a:solidFill>
                <a:latin typeface="Arial"/>
              </a:rPr>
              <a:t>fter 1cm propagation</a:t>
            </a:r>
            <a:endParaRPr lang="en-US" sz="1600" dirty="0">
              <a:solidFill>
                <a:prstClr val="black"/>
              </a:solidFill>
            </a:endParaRPr>
          </a:p>
        </p:txBody>
      </p:sp>
      <p:sp>
        <p:nvSpPr>
          <p:cNvPr id="30" name="框架 10"/>
          <p:cNvSpPr/>
          <p:nvPr/>
        </p:nvSpPr>
        <p:spPr>
          <a:xfrm>
            <a:off x="5595385" y="1066800"/>
            <a:ext cx="3548614" cy="2781717"/>
          </a:xfrm>
          <a:prstGeom prst="frame">
            <a:avLst>
              <a:gd name="adj1" fmla="val 2155"/>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kumimoji="1" lang="zh-CN" altLang="en-US" sz="1800">
              <a:solidFill>
                <a:prstClr val="black"/>
              </a:solidFill>
            </a:endParaRPr>
          </a:p>
        </p:txBody>
      </p:sp>
      <p:sp>
        <p:nvSpPr>
          <p:cNvPr id="31" name="框架 10"/>
          <p:cNvSpPr/>
          <p:nvPr/>
        </p:nvSpPr>
        <p:spPr>
          <a:xfrm>
            <a:off x="5571637" y="4016802"/>
            <a:ext cx="3548614" cy="2598897"/>
          </a:xfrm>
          <a:prstGeom prst="frame">
            <a:avLst>
              <a:gd name="adj1" fmla="val 2155"/>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kumimoji="1" lang="zh-CN" altLang="en-US" sz="1800">
              <a:solidFill>
                <a:prstClr val="black"/>
              </a:solidFill>
            </a:endParaRPr>
          </a:p>
        </p:txBody>
      </p:sp>
    </p:spTree>
    <p:extLst>
      <p:ext uri="{BB962C8B-B14F-4D97-AF65-F5344CB8AC3E}">
        <p14:creationId xmlns:p14="http://schemas.microsoft.com/office/powerpoint/2010/main" val="484464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49160" t="32178" r="4676" b="35300"/>
          <a:stretch/>
        </p:blipFill>
        <p:spPr>
          <a:xfrm>
            <a:off x="5099005" y="914000"/>
            <a:ext cx="3808965" cy="3687879"/>
          </a:xfrm>
          <a:prstGeom prst="rect">
            <a:avLst/>
          </a:prstGeom>
        </p:spPr>
      </p:pic>
      <p:sp>
        <p:nvSpPr>
          <p:cNvPr id="9" name="CustomShape 5"/>
          <p:cNvSpPr/>
          <p:nvPr/>
        </p:nvSpPr>
        <p:spPr>
          <a:xfrm>
            <a:off x="1562152" y="180583"/>
            <a:ext cx="7398916" cy="733417"/>
          </a:xfrm>
          <a:prstGeom prst="rect">
            <a:avLst/>
          </a:prstGeom>
        </p:spPr>
        <p:txBody>
          <a:bodyPr wrap="none" lIns="90000" tIns="45000" rIns="90000" bIns="45000"/>
          <a:lstStyle/>
          <a:p>
            <a:pPr algn="l" defTabSz="457200" fontAlgn="auto">
              <a:spcBef>
                <a:spcPts val="0"/>
              </a:spcBef>
              <a:spcAft>
                <a:spcPts val="0"/>
              </a:spcAft>
            </a:pPr>
            <a:r>
              <a:rPr lang="en-US" sz="3600" b="1" dirty="0" smtClean="0">
                <a:solidFill>
                  <a:srgbClr val="990099"/>
                </a:solidFill>
                <a:ea typeface="ヒラギノ角ゴ Pro W3"/>
                <a:cs typeface="Times New Roman" panose="02020603050405020304" pitchFamily="18" charset="0"/>
              </a:rPr>
              <a:t>2D PIC simulation of DLA/LWFA</a:t>
            </a:r>
            <a:endParaRPr sz="3600" dirty="0">
              <a:solidFill>
                <a:srgbClr val="990099"/>
              </a:solidFill>
              <a:cs typeface="Times New Roman" panose="02020603050405020304" pitchFamily="18" charset="0"/>
            </a:endParaRPr>
          </a:p>
        </p:txBody>
      </p:sp>
      <p:sp>
        <p:nvSpPr>
          <p:cNvPr id="26" name="TextBox 25"/>
          <p:cNvSpPr txBox="1"/>
          <p:nvPr/>
        </p:nvSpPr>
        <p:spPr>
          <a:xfrm>
            <a:off x="348175" y="4787302"/>
            <a:ext cx="7997848" cy="1938992"/>
          </a:xfrm>
          <a:prstGeom prst="rect">
            <a:avLst/>
          </a:prstGeom>
          <a:noFill/>
        </p:spPr>
        <p:txBody>
          <a:bodyPr wrap="square" rtlCol="0">
            <a:spAutoFit/>
          </a:bodyPr>
          <a:lstStyle/>
          <a:p>
            <a:pPr algn="l"/>
            <a:r>
              <a:rPr lang="en-US" dirty="0" smtClean="0">
                <a:sym typeface="Wingdings" panose="05000000000000000000" pitchFamily="2" charset="2"/>
              </a:rPr>
              <a:t>Strong phase space bifurcation  high-energy DLA electrons are spatially separated from lower-energy non-DLA electrons</a:t>
            </a:r>
          </a:p>
          <a:p>
            <a:pPr algn="l"/>
            <a:r>
              <a:rPr lang="en-US" dirty="0" smtClean="0">
                <a:sym typeface="Wingdings" panose="05000000000000000000" pitchFamily="2" charset="2"/>
              </a:rPr>
              <a:t>Two-peak energy distribution separated by 400 MeV</a:t>
            </a:r>
          </a:p>
          <a:p>
            <a:pPr algn="l"/>
            <a:r>
              <a:rPr lang="en-US" dirty="0" smtClean="0">
                <a:sym typeface="Wingdings" panose="05000000000000000000" pitchFamily="2" charset="2"/>
              </a:rPr>
              <a:t>Bifurcation is absent when the DLA pulse is absent</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818" t="32178" r="50840" b="35300"/>
          <a:stretch/>
        </p:blipFill>
        <p:spPr>
          <a:xfrm>
            <a:off x="228600" y="914001"/>
            <a:ext cx="3755932" cy="3873302"/>
          </a:xfrm>
          <a:prstGeom prst="rect">
            <a:avLst/>
          </a:prstGeom>
        </p:spPr>
      </p:pic>
      <p:sp>
        <p:nvSpPr>
          <p:cNvPr id="29" name="Rectangle 28"/>
          <p:cNvSpPr/>
          <p:nvPr/>
        </p:nvSpPr>
        <p:spPr>
          <a:xfrm>
            <a:off x="983697" y="1288417"/>
            <a:ext cx="968049" cy="451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58334" y="1348407"/>
            <a:ext cx="1846538" cy="369332"/>
          </a:xfrm>
          <a:prstGeom prst="rect">
            <a:avLst/>
          </a:prstGeom>
          <a:noFill/>
        </p:spPr>
        <p:txBody>
          <a:bodyPr wrap="square" rtlCol="0">
            <a:spAutoFit/>
          </a:bodyPr>
          <a:lstStyle/>
          <a:p>
            <a:pPr algn="l"/>
            <a:r>
              <a:rPr lang="en-US" sz="1800" b="1" dirty="0">
                <a:solidFill>
                  <a:srgbClr val="000066"/>
                </a:solidFill>
              </a:rPr>
              <a:t>w</a:t>
            </a:r>
            <a:r>
              <a:rPr lang="en-US" sz="1800" b="1" dirty="0" smtClean="0">
                <a:solidFill>
                  <a:srgbClr val="000066"/>
                </a:solidFill>
              </a:rPr>
              <a:t>ith DLA pulse</a:t>
            </a:r>
            <a:endParaRPr lang="en-US" sz="1800" b="1" dirty="0">
              <a:solidFill>
                <a:srgbClr val="000066"/>
              </a:solidFill>
            </a:endParaRPr>
          </a:p>
        </p:txBody>
      </p:sp>
      <p:sp>
        <p:nvSpPr>
          <p:cNvPr id="28" name="TextBox 27"/>
          <p:cNvSpPr txBox="1"/>
          <p:nvPr/>
        </p:nvSpPr>
        <p:spPr>
          <a:xfrm>
            <a:off x="1752600" y="3574531"/>
            <a:ext cx="1729654" cy="369332"/>
          </a:xfrm>
          <a:prstGeom prst="rect">
            <a:avLst/>
          </a:prstGeom>
          <a:noFill/>
        </p:spPr>
        <p:txBody>
          <a:bodyPr wrap="square" rtlCol="0">
            <a:spAutoFit/>
          </a:bodyPr>
          <a:lstStyle/>
          <a:p>
            <a:pPr algn="l"/>
            <a:r>
              <a:rPr lang="en-US" sz="1800" b="1" dirty="0" smtClean="0"/>
              <a:t>w/o DLA pulse</a:t>
            </a:r>
            <a:endParaRPr lang="en-US" sz="1800" b="1" dirty="0"/>
          </a:p>
        </p:txBody>
      </p:sp>
      <p:sp>
        <p:nvSpPr>
          <p:cNvPr id="17" name="Rectangle 16"/>
          <p:cNvSpPr/>
          <p:nvPr/>
        </p:nvSpPr>
        <p:spPr>
          <a:xfrm>
            <a:off x="5966810" y="1290613"/>
            <a:ext cx="594315" cy="451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06962" y="1765524"/>
            <a:ext cx="792040" cy="452982"/>
          </a:xfrm>
          <a:prstGeom prst="rect">
            <a:avLst/>
          </a:prstGeom>
          <a:noFill/>
        </p:spPr>
        <p:txBody>
          <a:bodyPr wrap="square" rtlCol="0">
            <a:spAutoFit/>
          </a:bodyPr>
          <a:lstStyle/>
          <a:p>
            <a:pPr algn="l"/>
            <a:r>
              <a:rPr lang="en-US" sz="1800" b="1" dirty="0" smtClean="0"/>
              <a:t>DLA</a:t>
            </a:r>
            <a:endParaRPr lang="en-US" sz="1800" b="1" dirty="0"/>
          </a:p>
        </p:txBody>
      </p:sp>
      <p:sp>
        <p:nvSpPr>
          <p:cNvPr id="19" name="TextBox 18"/>
          <p:cNvSpPr txBox="1"/>
          <p:nvPr/>
        </p:nvSpPr>
        <p:spPr>
          <a:xfrm>
            <a:off x="6470634" y="1297852"/>
            <a:ext cx="1672657" cy="452982"/>
          </a:xfrm>
          <a:prstGeom prst="rect">
            <a:avLst/>
          </a:prstGeom>
          <a:noFill/>
        </p:spPr>
        <p:txBody>
          <a:bodyPr wrap="square" rtlCol="0">
            <a:spAutoFit/>
          </a:bodyPr>
          <a:lstStyle/>
          <a:p>
            <a:pPr algn="l"/>
            <a:r>
              <a:rPr lang="en-US" sz="1800" b="1" dirty="0"/>
              <a:t>n</a:t>
            </a:r>
            <a:r>
              <a:rPr lang="en-US" sz="1800" b="1" dirty="0" smtClean="0"/>
              <a:t>on-DLA</a:t>
            </a:r>
            <a:endParaRPr lang="en-US" sz="1800" b="1" dirty="0"/>
          </a:p>
        </p:txBody>
      </p:sp>
      <p:pic>
        <p:nvPicPr>
          <p:cNvPr id="16" name="Picture 1032" descr="ut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739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5"/>
          <p:cNvSpPr/>
          <p:nvPr/>
        </p:nvSpPr>
        <p:spPr>
          <a:xfrm>
            <a:off x="1295400" y="99353"/>
            <a:ext cx="7768196" cy="1075764"/>
          </a:xfrm>
          <a:prstGeom prst="rect">
            <a:avLst/>
          </a:prstGeom>
        </p:spPr>
        <p:txBody>
          <a:bodyPr wrap="square" lIns="90000" tIns="45000" rIns="90000" bIns="45000">
            <a:spAutoFit/>
          </a:bodyPr>
          <a:lstStyle/>
          <a:p>
            <a:pPr algn="l" defTabSz="457200" fontAlgn="auto">
              <a:spcBef>
                <a:spcPts val="0"/>
              </a:spcBef>
              <a:spcAft>
                <a:spcPts val="0"/>
              </a:spcAft>
            </a:pPr>
            <a:r>
              <a:rPr lang="en-US" sz="3200" b="1" dirty="0" smtClean="0">
                <a:solidFill>
                  <a:srgbClr val="990099"/>
                </a:solidFill>
                <a:ea typeface="ヒラギノ角ゴ Pro W3"/>
                <a:cs typeface="Times New Roman" panose="02020603050405020304" pitchFamily="18" charset="0"/>
              </a:rPr>
              <a:t>Synergistic Laser Wakefield/Direct Laser Acceleration: Dephasing Suppression</a:t>
            </a:r>
            <a:endParaRPr sz="3200" dirty="0">
              <a:solidFill>
                <a:srgbClr val="990099"/>
              </a:solidFill>
              <a:cs typeface="Times New Roman" panose="02020603050405020304" pitchFamily="18"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818" t="63972" r="4676" b="4233"/>
          <a:stretch/>
        </p:blipFill>
        <p:spPr>
          <a:xfrm>
            <a:off x="170688" y="1513332"/>
            <a:ext cx="6687312" cy="3074232"/>
          </a:xfrm>
          <a:prstGeom prst="rect">
            <a:avLst/>
          </a:prstGeom>
        </p:spPr>
      </p:pic>
      <p:sp>
        <p:nvSpPr>
          <p:cNvPr id="17" name="Rectangle 16"/>
          <p:cNvSpPr/>
          <p:nvPr/>
        </p:nvSpPr>
        <p:spPr>
          <a:xfrm>
            <a:off x="990600" y="1828800"/>
            <a:ext cx="838200" cy="30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38800" y="2681116"/>
            <a:ext cx="685800" cy="369332"/>
          </a:xfrm>
          <a:prstGeom prst="rect">
            <a:avLst/>
          </a:prstGeom>
          <a:noFill/>
        </p:spPr>
        <p:txBody>
          <a:bodyPr wrap="square" rtlCol="0">
            <a:spAutoFit/>
          </a:bodyPr>
          <a:lstStyle/>
          <a:p>
            <a:pPr algn="l"/>
            <a:r>
              <a:rPr lang="en-US" sz="1800" b="1" dirty="0" smtClean="0">
                <a:solidFill>
                  <a:schemeClr val="bg1"/>
                </a:solidFill>
              </a:rPr>
              <a:t>DLA</a:t>
            </a:r>
            <a:endParaRPr lang="en-US" sz="1800" b="1" dirty="0">
              <a:solidFill>
                <a:schemeClr val="bg1"/>
              </a:solidFill>
            </a:endParaRPr>
          </a:p>
        </p:txBody>
      </p:sp>
      <p:sp>
        <p:nvSpPr>
          <p:cNvPr id="19" name="TextBox 18"/>
          <p:cNvSpPr txBox="1"/>
          <p:nvPr/>
        </p:nvSpPr>
        <p:spPr>
          <a:xfrm>
            <a:off x="4550664" y="3581400"/>
            <a:ext cx="1231444" cy="369332"/>
          </a:xfrm>
          <a:prstGeom prst="rect">
            <a:avLst/>
          </a:prstGeom>
          <a:noFill/>
        </p:spPr>
        <p:txBody>
          <a:bodyPr wrap="square" rtlCol="0">
            <a:spAutoFit/>
          </a:bodyPr>
          <a:lstStyle/>
          <a:p>
            <a:pPr algn="l"/>
            <a:r>
              <a:rPr lang="en-US" sz="1800" b="1" dirty="0">
                <a:solidFill>
                  <a:schemeClr val="bg1"/>
                </a:solidFill>
              </a:rPr>
              <a:t>n</a:t>
            </a:r>
            <a:r>
              <a:rPr lang="en-US" sz="1800" b="1" dirty="0" smtClean="0">
                <a:solidFill>
                  <a:schemeClr val="bg1"/>
                </a:solidFill>
              </a:rPr>
              <a:t>on-DLA</a:t>
            </a:r>
            <a:endParaRPr lang="en-US" sz="1800" b="1" dirty="0">
              <a:solidFill>
                <a:schemeClr val="bg1"/>
              </a:solidFill>
            </a:endParaRPr>
          </a:p>
        </p:txBody>
      </p:sp>
      <p:sp>
        <p:nvSpPr>
          <p:cNvPr id="14" name="Rectangle 13"/>
          <p:cNvSpPr/>
          <p:nvPr/>
        </p:nvSpPr>
        <p:spPr>
          <a:xfrm>
            <a:off x="4191000" y="1830324"/>
            <a:ext cx="838200" cy="48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6858000" y="1742883"/>
                <a:ext cx="2209800" cy="2164119"/>
              </a:xfrm>
              <a:prstGeom prst="rect">
                <a:avLst/>
              </a:prstGeom>
              <a:noFill/>
            </p:spPr>
            <p:txBody>
              <a:bodyPr wrap="square" rtlCol="0">
                <a:spAutoFit/>
              </a:bodyPr>
              <a:lstStyle/>
              <a:p>
                <a:pPr algn="l"/>
                <a:r>
                  <a:rPr lang="en-US" sz="2000" dirty="0" smtClean="0"/>
                  <a:t>DLA electrons </a:t>
                </a:r>
                <a:r>
                  <a:rPr lang="en-US" sz="2000" dirty="0" smtClean="0">
                    <a:sym typeface="Wingdings" panose="05000000000000000000" pitchFamily="2" charset="2"/>
                  </a:rPr>
                  <a:t> strong correlation between total energy </a:t>
                </a:r>
                <a14:m>
                  <m:oMath xmlns:m="http://schemas.openxmlformats.org/officeDocument/2006/math">
                    <m:r>
                      <a:rPr lang="en-US" sz="2000" b="0" i="1" smtClean="0">
                        <a:latin typeface="Cambria Math"/>
                        <a:sym typeface="Wingdings" panose="05000000000000000000" pitchFamily="2" charset="2"/>
                      </a:rPr>
                      <m:t>𝛾</m:t>
                    </m:r>
                    <m:r>
                      <a:rPr lang="en-US" sz="2000" b="0" i="1" smtClean="0">
                        <a:latin typeface="Cambria Math"/>
                        <a:sym typeface="Wingdings" panose="05000000000000000000" pitchFamily="2" charset="2"/>
                      </a:rPr>
                      <m:t>𝑚</m:t>
                    </m:r>
                    <m:sSup>
                      <m:sSupPr>
                        <m:ctrlPr>
                          <a:rPr lang="en-US" sz="2000" b="0" i="1" smtClean="0">
                            <a:latin typeface="Cambria Math"/>
                            <a:sym typeface="Wingdings" panose="05000000000000000000" pitchFamily="2" charset="2"/>
                          </a:rPr>
                        </m:ctrlPr>
                      </m:sSupPr>
                      <m:e>
                        <m:r>
                          <a:rPr lang="en-US" sz="2000" b="0" i="1" smtClean="0">
                            <a:latin typeface="Cambria Math"/>
                            <a:sym typeface="Wingdings" panose="05000000000000000000" pitchFamily="2" charset="2"/>
                          </a:rPr>
                          <m:t>𝑐</m:t>
                        </m:r>
                      </m:e>
                      <m:sup>
                        <m:r>
                          <a:rPr lang="en-US" sz="2000" b="0" i="1" smtClean="0">
                            <a:latin typeface="Cambria Math"/>
                            <a:sym typeface="Wingdings" panose="05000000000000000000" pitchFamily="2" charset="2"/>
                          </a:rPr>
                          <m:t>2</m:t>
                        </m:r>
                      </m:sup>
                    </m:sSup>
                  </m:oMath>
                </a14:m>
                <a:r>
                  <a:rPr lang="en-US" sz="2000" dirty="0" smtClean="0">
                    <a:sym typeface="Wingdings" panose="05000000000000000000" pitchFamily="2" charset="2"/>
                  </a:rPr>
                  <a:t> and transverse energy </a:t>
                </a:r>
                <a14:m>
                  <m:oMath xmlns:m="http://schemas.openxmlformats.org/officeDocument/2006/math">
                    <m:sSub>
                      <m:sSubPr>
                        <m:ctrlPr>
                          <a:rPr lang="en-US" sz="2000" b="1" i="1" smtClean="0">
                            <a:latin typeface="Cambria Math"/>
                            <a:sym typeface="Wingdings" panose="05000000000000000000" pitchFamily="2" charset="2"/>
                          </a:rPr>
                        </m:ctrlPr>
                      </m:sSubPr>
                      <m:e>
                        <m:r>
                          <a:rPr lang="en-US" sz="2000" b="1" i="1" smtClean="0">
                            <a:latin typeface="Cambria Math"/>
                            <a:sym typeface="Wingdings" panose="05000000000000000000" pitchFamily="2" charset="2"/>
                          </a:rPr>
                          <m:t>𝝐</m:t>
                        </m:r>
                      </m:e>
                      <m:sub>
                        <m:r>
                          <a:rPr lang="en-US" altLang="en-US" sz="2000" b="1" i="1">
                            <a:latin typeface="Cambria Math"/>
                          </a:rPr>
                          <m:t>⊥</m:t>
                        </m:r>
                      </m:sub>
                    </m:sSub>
                    <m:r>
                      <a:rPr lang="en-US" sz="2000" b="1" i="1" smtClean="0">
                        <a:latin typeface="Cambria Math"/>
                        <a:sym typeface="Wingdings" panose="05000000000000000000" pitchFamily="2" charset="2"/>
                      </a:rPr>
                      <m:t>=</m:t>
                    </m:r>
                    <m:f>
                      <m:fPr>
                        <m:ctrlPr>
                          <a:rPr lang="en-US" sz="2000" b="1" i="1" smtClean="0">
                            <a:latin typeface="Cambria Math"/>
                            <a:sym typeface="Wingdings" panose="05000000000000000000" pitchFamily="2" charset="2"/>
                          </a:rPr>
                        </m:ctrlPr>
                      </m:fPr>
                      <m:num>
                        <m:sSubSup>
                          <m:sSubSupPr>
                            <m:ctrlPr>
                              <a:rPr lang="en-US" sz="2000" b="1" i="1" smtClean="0">
                                <a:latin typeface="Cambria Math"/>
                                <a:sym typeface="Wingdings" panose="05000000000000000000" pitchFamily="2" charset="2"/>
                              </a:rPr>
                            </m:ctrlPr>
                          </m:sSubSupPr>
                          <m:e>
                            <m:r>
                              <a:rPr lang="en-US" sz="2000" b="1" i="1" smtClean="0">
                                <a:latin typeface="Cambria Math"/>
                                <a:sym typeface="Wingdings" panose="05000000000000000000" pitchFamily="2" charset="2"/>
                              </a:rPr>
                              <m:t>𝒑</m:t>
                            </m:r>
                          </m:e>
                          <m:sub>
                            <m:r>
                              <a:rPr lang="en-US" sz="2000" b="1" i="1" smtClean="0">
                                <a:latin typeface="Cambria Math"/>
                                <a:sym typeface="Wingdings" panose="05000000000000000000" pitchFamily="2" charset="2"/>
                              </a:rPr>
                              <m:t>𝒛</m:t>
                            </m:r>
                          </m:sub>
                          <m:sup>
                            <m:r>
                              <a:rPr lang="en-US" sz="2000" b="1" i="1" smtClean="0">
                                <a:latin typeface="Cambria Math"/>
                                <a:sym typeface="Wingdings" panose="05000000000000000000" pitchFamily="2" charset="2"/>
                              </a:rPr>
                              <m:t>𝟐</m:t>
                            </m:r>
                          </m:sup>
                        </m:sSubSup>
                      </m:num>
                      <m:den>
                        <m:r>
                          <a:rPr lang="en-US" sz="2000" b="1" i="1" smtClean="0">
                            <a:latin typeface="Cambria Math"/>
                            <a:sym typeface="Wingdings" panose="05000000000000000000" pitchFamily="2" charset="2"/>
                          </a:rPr>
                          <m:t>𝟐</m:t>
                        </m:r>
                        <m:r>
                          <a:rPr lang="en-US" sz="2000" b="1" i="1" smtClean="0">
                            <a:latin typeface="Cambria Math"/>
                            <a:sym typeface="Wingdings" panose="05000000000000000000" pitchFamily="2" charset="2"/>
                          </a:rPr>
                          <m:t>𝜸</m:t>
                        </m:r>
                        <m:r>
                          <a:rPr lang="en-US" sz="2000" b="1" i="1" smtClean="0">
                            <a:latin typeface="Cambria Math"/>
                            <a:sym typeface="Wingdings" panose="05000000000000000000" pitchFamily="2" charset="2"/>
                          </a:rPr>
                          <m:t>𝒎</m:t>
                        </m:r>
                      </m:den>
                    </m:f>
                    <m:r>
                      <a:rPr lang="en-US" sz="2000" b="1" i="1" smtClean="0">
                        <a:latin typeface="Cambria Math"/>
                        <a:sym typeface="Wingdings" panose="05000000000000000000" pitchFamily="2" charset="2"/>
                      </a:rPr>
                      <m:t>+</m:t>
                    </m:r>
                    <m:f>
                      <m:fPr>
                        <m:ctrlPr>
                          <a:rPr lang="en-US" sz="2000" b="1" i="1" smtClean="0">
                            <a:latin typeface="Cambria Math"/>
                            <a:sym typeface="Wingdings" panose="05000000000000000000" pitchFamily="2" charset="2"/>
                          </a:rPr>
                        </m:ctrlPr>
                      </m:fPr>
                      <m:num>
                        <m:sSubSup>
                          <m:sSubSupPr>
                            <m:ctrlPr>
                              <a:rPr lang="en-US" sz="2000" b="1" i="1" smtClean="0">
                                <a:latin typeface="Cambria Math"/>
                                <a:sym typeface="Wingdings" panose="05000000000000000000" pitchFamily="2" charset="2"/>
                              </a:rPr>
                            </m:ctrlPr>
                          </m:sSubSupPr>
                          <m:e>
                            <m:r>
                              <a:rPr lang="en-US" sz="2000" b="1" i="1" smtClean="0">
                                <a:latin typeface="Cambria Math"/>
                                <a:sym typeface="Wingdings" panose="05000000000000000000" pitchFamily="2" charset="2"/>
                              </a:rPr>
                              <m:t>𝒎</m:t>
                            </m:r>
                            <m:r>
                              <a:rPr lang="en-US" sz="2000" b="1" i="1" smtClean="0">
                                <a:latin typeface="Cambria Math"/>
                                <a:sym typeface="Wingdings" panose="05000000000000000000" pitchFamily="2" charset="2"/>
                              </a:rPr>
                              <m:t>𝝎</m:t>
                            </m:r>
                          </m:e>
                          <m:sub>
                            <m:r>
                              <a:rPr lang="en-US" sz="2000" b="1" i="1" smtClean="0">
                                <a:latin typeface="Cambria Math"/>
                                <a:sym typeface="Wingdings" panose="05000000000000000000" pitchFamily="2" charset="2"/>
                              </a:rPr>
                              <m:t>𝒑</m:t>
                            </m:r>
                          </m:sub>
                          <m:sup>
                            <m:r>
                              <a:rPr lang="en-US" sz="2000" b="1" i="1" smtClean="0">
                                <a:latin typeface="Cambria Math"/>
                                <a:sym typeface="Wingdings" panose="05000000000000000000" pitchFamily="2" charset="2"/>
                              </a:rPr>
                              <m:t>𝟐</m:t>
                            </m:r>
                          </m:sup>
                        </m:sSubSup>
                        <m:sSup>
                          <m:sSupPr>
                            <m:ctrlPr>
                              <a:rPr lang="en-US" sz="2000" b="1" i="1" smtClean="0">
                                <a:latin typeface="Cambria Math"/>
                                <a:sym typeface="Wingdings" panose="05000000000000000000" pitchFamily="2" charset="2"/>
                              </a:rPr>
                            </m:ctrlPr>
                          </m:sSupPr>
                          <m:e>
                            <m:r>
                              <a:rPr lang="en-US" sz="2000" b="1" i="1" smtClean="0">
                                <a:latin typeface="Cambria Math"/>
                                <a:sym typeface="Wingdings" panose="05000000000000000000" pitchFamily="2" charset="2"/>
                              </a:rPr>
                              <m:t>𝒛</m:t>
                            </m:r>
                          </m:e>
                          <m:sup>
                            <m:r>
                              <a:rPr lang="en-US" sz="2000" b="1" i="1" smtClean="0">
                                <a:latin typeface="Cambria Math"/>
                                <a:sym typeface="Wingdings" panose="05000000000000000000" pitchFamily="2" charset="2"/>
                              </a:rPr>
                              <m:t>𝟐</m:t>
                            </m:r>
                          </m:sup>
                        </m:sSup>
                      </m:num>
                      <m:den>
                        <m:r>
                          <a:rPr lang="en-US" sz="2000" b="1" i="1" smtClean="0">
                            <a:latin typeface="Cambria Math"/>
                            <a:sym typeface="Wingdings" panose="05000000000000000000" pitchFamily="2" charset="2"/>
                          </a:rPr>
                          <m:t>𝟒</m:t>
                        </m:r>
                      </m:den>
                    </m:f>
                  </m:oMath>
                </a14:m>
                <a:r>
                  <a:rPr lang="en-US" sz="2000" dirty="0" smtClean="0">
                    <a:sym typeface="Wingdings" panose="05000000000000000000" pitchFamily="2" charset="2"/>
                  </a:rPr>
                  <a:t> </a:t>
                </a:r>
                <a:r>
                  <a:rPr lang="en-US" sz="2000" dirty="0" smtClean="0"/>
                  <a:t> </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858000" y="1742883"/>
                <a:ext cx="2209800" cy="2164119"/>
              </a:xfrm>
              <a:prstGeom prst="rect">
                <a:avLst/>
              </a:prstGeom>
              <a:blipFill rotWithShape="0">
                <a:blip r:embed="rId4"/>
                <a:stretch>
                  <a:fillRect l="-2755" t="-1690"/>
                </a:stretch>
              </a:blipFill>
            </p:spPr>
            <p:txBody>
              <a:bodyPr/>
              <a:lstStyle/>
              <a:p>
                <a:r>
                  <a:rPr lang="en-US">
                    <a:noFill/>
                  </a:rPr>
                  <a:t> </a:t>
                </a:r>
              </a:p>
            </p:txBody>
          </p:sp>
        </mc:Fallback>
      </mc:AlternateContent>
      <p:sp>
        <p:nvSpPr>
          <p:cNvPr id="16" name="Rectangle 15"/>
          <p:cNvSpPr/>
          <p:nvPr/>
        </p:nvSpPr>
        <p:spPr>
          <a:xfrm>
            <a:off x="5905500" y="1490210"/>
            <a:ext cx="838200" cy="121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0" y="4800600"/>
                <a:ext cx="5638800" cy="1477328"/>
              </a:xfrm>
              <a:prstGeom prst="rect">
                <a:avLst/>
              </a:prstGeom>
              <a:noFill/>
            </p:spPr>
            <p:txBody>
              <a:bodyPr wrap="square" rtlCol="0">
                <a:spAutoFit/>
              </a:bodyPr>
              <a:lstStyle/>
              <a:p>
                <a:pPr algn="l"/>
                <a:r>
                  <a:rPr lang="en-US" sz="2000" dirty="0" smtClean="0">
                    <a:sym typeface="Wingdings" panose="05000000000000000000" pitchFamily="2" charset="2"/>
                  </a:rPr>
                  <a:t>Strong bifurcation in </a:t>
                </a:r>
                <a14:m>
                  <m:oMath xmlns:m="http://schemas.openxmlformats.org/officeDocument/2006/math">
                    <m:sSub>
                      <m:sSubPr>
                        <m:ctrlPr>
                          <a:rPr lang="en-US" sz="2000" b="1" i="1">
                            <a:latin typeface="Cambria Math"/>
                            <a:sym typeface="Wingdings" panose="05000000000000000000" pitchFamily="2" charset="2"/>
                          </a:rPr>
                        </m:ctrlPr>
                      </m:sSubPr>
                      <m:e>
                        <m:r>
                          <a:rPr lang="en-US" sz="2000" b="1" i="1" smtClean="0">
                            <a:latin typeface="Cambria Math"/>
                            <a:sym typeface="Wingdings" panose="05000000000000000000" pitchFamily="2" charset="2"/>
                          </a:rPr>
                          <m:t>(</m:t>
                        </m:r>
                        <m:r>
                          <a:rPr lang="en-US" sz="2000" b="1" i="1">
                            <a:latin typeface="Cambria Math"/>
                            <a:sym typeface="Wingdings" panose="05000000000000000000" pitchFamily="2" charset="2"/>
                          </a:rPr>
                          <m:t>𝝐</m:t>
                        </m:r>
                      </m:e>
                      <m:sub>
                        <m:r>
                          <a:rPr lang="en-US" altLang="en-US" sz="2000" b="1" i="1">
                            <a:latin typeface="Cambria Math"/>
                          </a:rPr>
                          <m:t>⊥</m:t>
                        </m:r>
                      </m:sub>
                    </m:sSub>
                    <m:r>
                      <a:rPr lang="en-US" altLang="en-US" sz="2000" b="1" i="1" smtClean="0">
                        <a:latin typeface="Cambria Math"/>
                      </a:rPr>
                      <m:t>,</m:t>
                    </m:r>
                    <m:r>
                      <a:rPr lang="en-US" altLang="en-US" sz="2000" b="1" i="1" smtClean="0">
                        <a:latin typeface="Cambria Math"/>
                      </a:rPr>
                      <m:t>𝜸</m:t>
                    </m:r>
                    <m:r>
                      <a:rPr lang="en-US" altLang="en-US" sz="2000" b="1" i="1" smtClean="0">
                        <a:latin typeface="Cambria Math"/>
                      </a:rPr>
                      <m:t>)</m:t>
                    </m:r>
                  </m:oMath>
                </a14:m>
                <a:r>
                  <a:rPr lang="en-US" sz="2000" dirty="0" smtClean="0">
                    <a:sym typeface="Wingdings" panose="05000000000000000000" pitchFamily="2" charset="2"/>
                  </a:rPr>
                  <a:t> phase space </a:t>
                </a:r>
              </a:p>
              <a:p>
                <a:pPr algn="l"/>
                <a:r>
                  <a:rPr lang="en-US" sz="2000" dirty="0" smtClean="0">
                    <a:sym typeface="Wingdings" panose="05000000000000000000" pitchFamily="2" charset="2"/>
                  </a:rPr>
                  <a:t>Synergy between DLA and LWFA  higher energy gain from the wake for the DLA population  delayed dephasing!</a:t>
                </a:r>
              </a:p>
            </p:txBody>
          </p:sp>
        </mc:Choice>
        <mc:Fallback xmlns="">
          <p:sp>
            <p:nvSpPr>
              <p:cNvPr id="20" name="TextBox 19"/>
              <p:cNvSpPr txBox="1">
                <a:spLocks noRot="1" noChangeAspect="1" noMove="1" noResize="1" noEditPoints="1" noAdjustHandles="1" noChangeArrowheads="1" noChangeShapeType="1" noTextEdit="1"/>
              </p:cNvSpPr>
              <p:nvPr/>
            </p:nvSpPr>
            <p:spPr>
              <a:xfrm>
                <a:off x="0" y="4800600"/>
                <a:ext cx="5638800" cy="1477328"/>
              </a:xfrm>
              <a:prstGeom prst="rect">
                <a:avLst/>
              </a:prstGeom>
              <a:blipFill rotWithShape="0">
                <a:blip r:embed="rId5"/>
                <a:stretch>
                  <a:fillRect l="-1081" t="-2479" b="-6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734864" y="4587564"/>
                <a:ext cx="3328732" cy="742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800" b="1" i="1" smtClean="0">
                              <a:latin typeface="Cambria Math"/>
                            </a:rPr>
                          </m:ctrlPr>
                        </m:fPr>
                        <m:num>
                          <m:r>
                            <a:rPr lang="en-US" sz="1800" b="1" i="1" smtClean="0">
                              <a:latin typeface="Cambria Math"/>
                            </a:rPr>
                            <m:t>𝒅</m:t>
                          </m:r>
                          <m:r>
                            <a:rPr lang="en-US" sz="1800" b="1" i="1" smtClean="0">
                              <a:latin typeface="Cambria Math"/>
                            </a:rPr>
                            <m:t>𝜻</m:t>
                          </m:r>
                        </m:num>
                        <m:den>
                          <m:r>
                            <a:rPr lang="en-US" sz="1800" b="1" i="1" smtClean="0">
                              <a:latin typeface="Cambria Math"/>
                            </a:rPr>
                            <m:t>𝒅</m:t>
                          </m:r>
                          <m:r>
                            <a:rPr lang="en-US" sz="1800" b="1" i="1" smtClean="0">
                              <a:latin typeface="Cambria Math"/>
                            </a:rPr>
                            <m:t>(</m:t>
                          </m:r>
                          <m:r>
                            <a:rPr lang="en-US" sz="1800" b="1" i="1" smtClean="0">
                              <a:latin typeface="Cambria Math"/>
                            </a:rPr>
                            <m:t>𝒄𝒕</m:t>
                          </m:r>
                          <m:r>
                            <a:rPr lang="en-US" sz="1800" b="1" i="1" smtClean="0">
                              <a:latin typeface="Cambria Math"/>
                            </a:rPr>
                            <m:t>)</m:t>
                          </m:r>
                        </m:den>
                      </m:f>
                      <m:r>
                        <a:rPr lang="en-US" sz="1800" b="1" i="1" smtClean="0">
                          <a:latin typeface="Cambria Math"/>
                        </a:rPr>
                        <m:t>≈</m:t>
                      </m:r>
                      <m:f>
                        <m:fPr>
                          <m:ctrlPr>
                            <a:rPr lang="en-US" sz="1800" b="1" i="1" smtClean="0">
                              <a:latin typeface="Cambria Math"/>
                            </a:rPr>
                          </m:ctrlPr>
                        </m:fPr>
                        <m:num>
                          <m:r>
                            <a:rPr lang="en-US" sz="1800" b="1" i="1" smtClean="0">
                              <a:latin typeface="Cambria Math"/>
                            </a:rPr>
                            <m:t>𝟏</m:t>
                          </m:r>
                        </m:num>
                        <m:den>
                          <m:r>
                            <a:rPr lang="en-US" sz="1800" b="1" i="1" smtClean="0">
                              <a:latin typeface="Cambria Math"/>
                            </a:rPr>
                            <m:t>𝟐</m:t>
                          </m:r>
                          <m:sSubSup>
                            <m:sSubSupPr>
                              <m:ctrlPr>
                                <a:rPr lang="en-US" sz="1800" b="1" i="1" smtClean="0">
                                  <a:latin typeface="Cambria Math"/>
                                </a:rPr>
                              </m:ctrlPr>
                            </m:sSubSupPr>
                            <m:e>
                              <m:r>
                                <a:rPr lang="en-US" sz="1800" b="1" i="1" smtClean="0">
                                  <a:latin typeface="Cambria Math"/>
                                </a:rPr>
                                <m:t>𝜸</m:t>
                              </m:r>
                            </m:e>
                            <m:sub>
                              <m:r>
                                <a:rPr lang="en-US" sz="1800" b="1" i="1" smtClean="0">
                                  <a:latin typeface="Cambria Math"/>
                                </a:rPr>
                                <m:t>𝒃</m:t>
                              </m:r>
                            </m:sub>
                            <m:sup>
                              <m:r>
                                <a:rPr lang="en-US" sz="1800" b="1" i="1" smtClean="0">
                                  <a:latin typeface="Cambria Math"/>
                                </a:rPr>
                                <m:t>𝟐</m:t>
                              </m:r>
                            </m:sup>
                          </m:sSubSup>
                        </m:den>
                      </m:f>
                      <m:r>
                        <a:rPr lang="en-US" sz="1800" b="1" i="1" smtClean="0">
                          <a:latin typeface="Cambria Math"/>
                        </a:rPr>
                        <m:t>− </m:t>
                      </m:r>
                      <m:f>
                        <m:fPr>
                          <m:ctrlPr>
                            <a:rPr lang="en-US" sz="1800" b="1" i="1" smtClean="0">
                              <a:latin typeface="Cambria Math"/>
                            </a:rPr>
                          </m:ctrlPr>
                        </m:fPr>
                        <m:num>
                          <m:r>
                            <a:rPr lang="en-US" sz="1800" b="1" i="1" smtClean="0">
                              <a:latin typeface="Cambria Math"/>
                            </a:rPr>
                            <m:t>𝟏</m:t>
                          </m:r>
                          <m:r>
                            <a:rPr lang="en-US" sz="1800" b="1" i="1" smtClean="0">
                              <a:latin typeface="Cambria Math"/>
                            </a:rPr>
                            <m:t>+</m:t>
                          </m:r>
                          <m:d>
                            <m:dPr>
                              <m:begChr m:val="⟨"/>
                              <m:endChr m:val="⟩"/>
                              <m:ctrlPr>
                                <a:rPr lang="en-US" sz="1800" b="1" i="1" smtClean="0">
                                  <a:latin typeface="Cambria Math"/>
                                </a:rPr>
                              </m:ctrlPr>
                            </m:dPr>
                            <m:e>
                              <m:sSubSup>
                                <m:sSubSupPr>
                                  <m:ctrlPr>
                                    <a:rPr lang="en-US" altLang="en-US" sz="1800" b="1" i="1" smtClean="0">
                                      <a:latin typeface="Cambria Math"/>
                                    </a:rPr>
                                  </m:ctrlPr>
                                </m:sSubSupPr>
                                <m:e>
                                  <m:r>
                                    <a:rPr lang="en-US" sz="1800" b="1" i="1" smtClean="0">
                                      <a:latin typeface="Cambria Math"/>
                                    </a:rPr>
                                    <m:t>𝒑</m:t>
                                  </m:r>
                                </m:e>
                                <m:sub>
                                  <m:r>
                                    <a:rPr lang="en-US" altLang="en-US" sz="1800" b="1" i="1">
                                      <a:latin typeface="Cambria Math"/>
                                    </a:rPr>
                                    <m:t>⊥</m:t>
                                  </m:r>
                                </m:sub>
                                <m:sup>
                                  <m:r>
                                    <a:rPr lang="en-US" altLang="en-US" sz="1800" b="1" i="1" smtClean="0">
                                      <a:latin typeface="Cambria Math"/>
                                    </a:rPr>
                                    <m:t>𝟐</m:t>
                                  </m:r>
                                </m:sup>
                              </m:sSubSup>
                              <m:sSubSup>
                                <m:sSubSupPr>
                                  <m:ctrlPr>
                                    <a:rPr lang="en-US" altLang="en-US" sz="1800" b="1" i="1" smtClean="0">
                                      <a:latin typeface="Cambria Math"/>
                                    </a:rPr>
                                  </m:ctrlPr>
                                </m:sSubSupPr>
                                <m:e>
                                  <m:r>
                                    <a:rPr lang="en-US" altLang="en-US" sz="1800" b="1" i="1" smtClean="0">
                                      <a:latin typeface="Cambria Math"/>
                                    </a:rPr>
                                    <m:t>/</m:t>
                                  </m:r>
                                  <m:r>
                                    <a:rPr lang="en-US" altLang="en-US" sz="1800" b="1" i="1" smtClean="0">
                                      <a:latin typeface="Cambria Math"/>
                                    </a:rPr>
                                    <m:t>𝒎</m:t>
                                  </m:r>
                                </m:e>
                                <m:sub>
                                  <m:r>
                                    <a:rPr lang="en-US" altLang="en-US" sz="1800" b="1" i="1" smtClean="0">
                                      <a:latin typeface="Cambria Math"/>
                                    </a:rPr>
                                    <m:t>𝒆</m:t>
                                  </m:r>
                                </m:sub>
                                <m:sup>
                                  <m:r>
                                    <a:rPr lang="en-US" altLang="en-US" sz="1800" b="1" i="1" smtClean="0">
                                      <a:latin typeface="Cambria Math"/>
                                    </a:rPr>
                                    <m:t>𝟐</m:t>
                                  </m:r>
                                </m:sup>
                              </m:sSubSup>
                              <m:sSup>
                                <m:sSupPr>
                                  <m:ctrlPr>
                                    <a:rPr lang="en-US" altLang="en-US" sz="1800" b="1" i="1" smtClean="0">
                                      <a:latin typeface="Cambria Math"/>
                                    </a:rPr>
                                  </m:ctrlPr>
                                </m:sSupPr>
                                <m:e>
                                  <m:r>
                                    <a:rPr lang="en-US" altLang="en-US" sz="1800" b="1" i="1" smtClean="0">
                                      <a:latin typeface="Cambria Math"/>
                                    </a:rPr>
                                    <m:t>𝒄</m:t>
                                  </m:r>
                                </m:e>
                                <m:sup>
                                  <m:r>
                                    <a:rPr lang="en-US" altLang="en-US" sz="1800" b="1" i="1" smtClean="0">
                                      <a:latin typeface="Cambria Math"/>
                                    </a:rPr>
                                    <m:t>𝟐</m:t>
                                  </m:r>
                                </m:sup>
                              </m:sSup>
                            </m:e>
                          </m:d>
                        </m:num>
                        <m:den>
                          <m:sSup>
                            <m:sSupPr>
                              <m:ctrlPr>
                                <a:rPr lang="en-US" altLang="en-US" sz="1800" b="1" i="1" smtClean="0">
                                  <a:latin typeface="Cambria Math"/>
                                </a:rPr>
                              </m:ctrlPr>
                            </m:sSupPr>
                            <m:e>
                              <m:r>
                                <a:rPr lang="en-US" altLang="en-US" sz="1800" b="1" i="1" smtClean="0">
                                  <a:latin typeface="Cambria Math"/>
                                </a:rPr>
                                <m:t>𝜸</m:t>
                              </m:r>
                            </m:e>
                            <m:sup>
                              <m:r>
                                <a:rPr lang="en-US" altLang="en-US" sz="1800" b="1" i="1" smtClean="0">
                                  <a:latin typeface="Cambria Math"/>
                                </a:rPr>
                                <m:t>𝟐</m:t>
                              </m:r>
                            </m:sup>
                          </m:sSup>
                        </m:den>
                      </m:f>
                    </m:oMath>
                  </m:oMathPara>
                </a14:m>
                <a:endParaRPr lang="en-US" sz="18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734864" y="4587564"/>
                <a:ext cx="3328732" cy="742511"/>
              </a:xfrm>
              <a:prstGeom prst="rect">
                <a:avLst/>
              </a:prstGeom>
              <a:blipFill rotWithShape="0">
                <a:blip r:embed="rId6"/>
                <a:stretch>
                  <a:fillRect/>
                </a:stretch>
              </a:blipFill>
            </p:spPr>
            <p:txBody>
              <a:bodyPr/>
              <a:lstStyle/>
              <a:p>
                <a:r>
                  <a:rPr lang="en-US">
                    <a:noFill/>
                  </a:rPr>
                  <a:t> </a:t>
                </a:r>
              </a:p>
            </p:txBody>
          </p:sp>
        </mc:Fallback>
      </mc:AlternateContent>
      <p:sp>
        <p:nvSpPr>
          <p:cNvPr id="22" name="TextBox 21"/>
          <p:cNvSpPr txBox="1"/>
          <p:nvPr/>
        </p:nvSpPr>
        <p:spPr>
          <a:xfrm>
            <a:off x="5638800" y="5308431"/>
            <a:ext cx="3429000" cy="923330"/>
          </a:xfrm>
          <a:prstGeom prst="rect">
            <a:avLst/>
          </a:prstGeom>
          <a:noFill/>
        </p:spPr>
        <p:txBody>
          <a:bodyPr wrap="square" rtlCol="0">
            <a:spAutoFit/>
          </a:bodyPr>
          <a:lstStyle/>
          <a:p>
            <a:pPr algn="l"/>
            <a:r>
              <a:rPr lang="en-US" sz="1800" dirty="0" smtClean="0"/>
              <a:t>DLA electrons gain extra 200 MeV from the wake </a:t>
            </a:r>
            <a:r>
              <a:rPr lang="en-US" sz="1800" dirty="0" smtClean="0">
                <a:sym typeface="Wingdings" panose="05000000000000000000" pitchFamily="2" charset="2"/>
              </a:rPr>
              <a:t>and extra 400MeV from the laser (DLA)  </a:t>
            </a:r>
            <a:endParaRPr lang="en-US" sz="1800" dirty="0"/>
          </a:p>
        </p:txBody>
      </p:sp>
      <p:pic>
        <p:nvPicPr>
          <p:cNvPr id="24" name="Picture 1032" descr="ut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035"/>
          <p:cNvSpPr txBox="1">
            <a:spLocks noChangeArrowheads="1"/>
          </p:cNvSpPr>
          <p:nvPr/>
        </p:nvSpPr>
        <p:spPr bwMode="auto">
          <a:xfrm>
            <a:off x="4870973" y="6409341"/>
            <a:ext cx="4254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800" dirty="0" smtClean="0"/>
              <a:t>X. Zhang et. al. PRL </a:t>
            </a:r>
            <a:r>
              <a:rPr lang="en-US" altLang="en-US" sz="1800" b="1" dirty="0"/>
              <a:t>114,</a:t>
            </a:r>
            <a:r>
              <a:rPr lang="en-US" altLang="en-US" sz="1800" dirty="0"/>
              <a:t> 184801 (2015) </a:t>
            </a:r>
          </a:p>
        </p:txBody>
      </p:sp>
    </p:spTree>
    <p:extLst>
      <p:ext uri="{BB962C8B-B14F-4D97-AF65-F5344CB8AC3E}">
        <p14:creationId xmlns:p14="http://schemas.microsoft.com/office/powerpoint/2010/main" val="1366090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980486" y="207335"/>
            <a:ext cx="8011114" cy="762000"/>
          </a:xfrm>
        </p:spPr>
        <p:txBody>
          <a:bodyPr/>
          <a:lstStyle/>
          <a:p>
            <a:pPr algn="l" eaLnBrk="1" hangingPunct="1"/>
            <a:r>
              <a:rPr lang="en-US" altLang="en-US" sz="3600" b="1" dirty="0" smtClean="0">
                <a:solidFill>
                  <a:srgbClr val="990099"/>
                </a:solidFill>
              </a:rPr>
              <a:t>Laser Accelerates,  Wake Decelerates? </a:t>
            </a:r>
          </a:p>
        </p:txBody>
      </p:sp>
      <p:pic>
        <p:nvPicPr>
          <p:cNvPr id="4101" name="Picture 1032"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7" y="13113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CustomShape 2"/>
              <p:cNvSpPr/>
              <p:nvPr/>
            </p:nvSpPr>
            <p:spPr>
              <a:xfrm>
                <a:off x="6065542" y="1307128"/>
                <a:ext cx="2468858" cy="2467800"/>
              </a:xfrm>
              <a:prstGeom prst="rect">
                <a:avLst/>
              </a:prstGeom>
            </p:spPr>
            <p:txBody>
              <a:bodyPr wrap="none" lIns="90000" tIns="45000" rIns="90000" bIns="45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en-US" b="1" i="1" smtClean="0">
                            <a:solidFill>
                              <a:srgbClr val="0000FF"/>
                            </a:solidFill>
                            <a:latin typeface="Cambria Math"/>
                          </a:rPr>
                        </m:ctrlPr>
                      </m:sSubPr>
                      <m:e>
                        <m:r>
                          <a:rPr lang="en-US" b="1" i="1">
                            <a:solidFill>
                              <a:srgbClr val="0000FF"/>
                            </a:solidFill>
                            <a:latin typeface="Cambria Math"/>
                          </a:rPr>
                          <m:t>𝝀</m:t>
                        </m:r>
                      </m:e>
                      <m:sub>
                        <m:r>
                          <a:rPr lang="en-US" b="1" i="1" smtClean="0">
                            <a:solidFill>
                              <a:srgbClr val="0000FF"/>
                            </a:solidFill>
                            <a:latin typeface="Cambria Math"/>
                          </a:rPr>
                          <m:t>𝟏</m:t>
                        </m:r>
                      </m:sub>
                    </m:sSub>
                    <m:r>
                      <a:rPr lang="en-US" b="1" i="1">
                        <a:solidFill>
                          <a:srgbClr val="0000FF"/>
                        </a:solidFill>
                        <a:latin typeface="Cambria Math"/>
                      </a:rPr>
                      <m:t>=</m:t>
                    </m:r>
                    <m:r>
                      <a:rPr lang="en-US" b="1" i="1" smtClean="0">
                        <a:solidFill>
                          <a:srgbClr val="0000FF"/>
                        </a:solidFill>
                        <a:latin typeface="Cambria Math"/>
                      </a:rPr>
                      <m:t>𝟎</m:t>
                    </m:r>
                    <m:r>
                      <a:rPr lang="en-US" b="1" i="1" smtClean="0">
                        <a:solidFill>
                          <a:srgbClr val="0000FF"/>
                        </a:solidFill>
                        <a:latin typeface="Cambria Math"/>
                      </a:rPr>
                      <m:t>.</m:t>
                    </m:r>
                    <m:r>
                      <a:rPr lang="en-US" b="1" i="1" smtClean="0">
                        <a:solidFill>
                          <a:srgbClr val="0000FF"/>
                        </a:solidFill>
                        <a:latin typeface="Cambria Math"/>
                      </a:rPr>
                      <m:t>𝟖</m:t>
                    </m:r>
                    <m:r>
                      <a:rPr lang="en-US" b="1" i="1">
                        <a:solidFill>
                          <a:srgbClr val="0000FF"/>
                        </a:solidFill>
                        <a:latin typeface="Cambria Math"/>
                      </a:rPr>
                      <m:t>𝝁</m:t>
                    </m:r>
                    <m:r>
                      <a:rPr lang="en-US" b="1" i="1">
                        <a:solidFill>
                          <a:srgbClr val="0000FF"/>
                        </a:solidFill>
                        <a:latin typeface="Cambria Math"/>
                      </a:rPr>
                      <m:t>𝒎</m:t>
                    </m:r>
                  </m:oMath>
                </a14:m>
                <a:r>
                  <a:rPr lang="en-US" b="1" dirty="0">
                    <a:solidFill>
                      <a:srgbClr val="0000FF"/>
                    </a:solidFill>
                  </a:rPr>
                  <a:t> pulse: </a:t>
                </a:r>
              </a:p>
              <a:p>
                <a:pPr>
                  <a:spcBef>
                    <a:spcPts val="0"/>
                  </a:spcBef>
                </a:pPr>
                <a14:m>
                  <m:oMath xmlns:m="http://schemas.openxmlformats.org/officeDocument/2006/math">
                    <m:sSub>
                      <m:sSubPr>
                        <m:ctrlPr>
                          <a:rPr lang="en-US" b="1" i="1" smtClean="0">
                            <a:solidFill>
                              <a:srgbClr val="0000FF"/>
                            </a:solidFill>
                            <a:latin typeface="Cambria Math"/>
                          </a:rPr>
                        </m:ctrlPr>
                      </m:sSubPr>
                      <m:e>
                        <m:r>
                          <a:rPr lang="en-US" b="1" i="1">
                            <a:solidFill>
                              <a:srgbClr val="0000FF"/>
                            </a:solidFill>
                            <a:latin typeface="Cambria Math"/>
                          </a:rPr>
                          <m:t>𝑷</m:t>
                        </m:r>
                      </m:e>
                      <m:sub>
                        <m:r>
                          <a:rPr lang="en-US" b="1" i="1" smtClean="0">
                            <a:solidFill>
                              <a:srgbClr val="0000FF"/>
                            </a:solidFill>
                            <a:latin typeface="Cambria Math"/>
                          </a:rPr>
                          <m:t>𝟏</m:t>
                        </m:r>
                      </m:sub>
                    </m:sSub>
                    <m:r>
                      <a:rPr lang="en-US" b="1" i="1">
                        <a:solidFill>
                          <a:srgbClr val="0000FF"/>
                        </a:solidFill>
                        <a:latin typeface="Cambria Math"/>
                      </a:rPr>
                      <m:t>=</m:t>
                    </m:r>
                    <m:r>
                      <a:rPr lang="en-US" b="1" i="1" smtClean="0">
                        <a:solidFill>
                          <a:srgbClr val="0000FF"/>
                        </a:solidFill>
                        <a:latin typeface="Cambria Math"/>
                      </a:rPr>
                      <m:t>𝟏𝟕𝟎</m:t>
                    </m:r>
                  </m:oMath>
                </a14:m>
                <a:r>
                  <a:rPr lang="en-US" b="1" dirty="0">
                    <a:solidFill>
                      <a:srgbClr val="0000FF"/>
                    </a:solidFill>
                  </a:rPr>
                  <a:t>TW (</a:t>
                </a:r>
                <a14:m>
                  <m:oMath xmlns:m="http://schemas.openxmlformats.org/officeDocument/2006/math">
                    <m:sSub>
                      <m:sSubPr>
                        <m:ctrlPr>
                          <a:rPr lang="en-US" b="1" i="1" dirty="0">
                            <a:solidFill>
                              <a:srgbClr val="0000FF"/>
                            </a:solidFill>
                            <a:latin typeface="Cambria Math"/>
                          </a:rPr>
                        </m:ctrlPr>
                      </m:sSubPr>
                      <m:e>
                        <m:r>
                          <a:rPr lang="en-US" b="1" i="1" dirty="0">
                            <a:solidFill>
                              <a:srgbClr val="0000FF"/>
                            </a:solidFill>
                            <a:latin typeface="Cambria Math"/>
                          </a:rPr>
                          <m:t>𝒂</m:t>
                        </m:r>
                      </m:e>
                      <m:sub>
                        <m:r>
                          <a:rPr lang="en-US" b="1" i="1" dirty="0" smtClean="0">
                            <a:solidFill>
                              <a:srgbClr val="0000FF"/>
                            </a:solidFill>
                            <a:latin typeface="Cambria Math"/>
                          </a:rPr>
                          <m:t>𝟏</m:t>
                        </m:r>
                      </m:sub>
                    </m:sSub>
                    <m:r>
                      <a:rPr lang="en-US" b="1" i="1" dirty="0">
                        <a:solidFill>
                          <a:srgbClr val="0000FF"/>
                        </a:solidFill>
                        <a:latin typeface="Cambria Math"/>
                      </a:rPr>
                      <m:t>=</m:t>
                    </m:r>
                    <m:r>
                      <a:rPr lang="en-US" b="1" i="1" dirty="0" smtClean="0">
                        <a:solidFill>
                          <a:srgbClr val="0000FF"/>
                        </a:solidFill>
                        <a:latin typeface="Cambria Math"/>
                      </a:rPr>
                      <m:t>𝟔</m:t>
                    </m:r>
                  </m:oMath>
                </a14:m>
                <a:r>
                  <a:rPr lang="en-US" b="1" dirty="0">
                    <a:solidFill>
                      <a:srgbClr val="0000FF"/>
                    </a:solidFill>
                  </a:rPr>
                  <a:t>)</a:t>
                </a:r>
              </a:p>
              <a:p>
                <a:pPr>
                  <a:spcBef>
                    <a:spcPts val="0"/>
                  </a:spcBef>
                </a:pPr>
                <a:r>
                  <a:rPr lang="en-US" b="1" dirty="0">
                    <a:solidFill>
                      <a:srgbClr val="0000FF"/>
                    </a:solidFill>
                  </a:rPr>
                  <a:t> </a:t>
                </a:r>
                <a14:m>
                  <m:oMath xmlns:m="http://schemas.openxmlformats.org/officeDocument/2006/math">
                    <m:sSub>
                      <m:sSubPr>
                        <m:ctrlPr>
                          <a:rPr lang="en-US" b="1" i="1" smtClean="0">
                            <a:solidFill>
                              <a:srgbClr val="0000FF"/>
                            </a:solidFill>
                            <a:latin typeface="Cambria Math"/>
                          </a:rPr>
                        </m:ctrlPr>
                      </m:sSubPr>
                      <m:e>
                        <m:r>
                          <a:rPr lang="en-US" b="1" i="1">
                            <a:solidFill>
                              <a:srgbClr val="0000FF"/>
                            </a:solidFill>
                            <a:latin typeface="Cambria Math"/>
                          </a:rPr>
                          <m:t>𝝉</m:t>
                        </m:r>
                      </m:e>
                      <m:sub>
                        <m:r>
                          <a:rPr lang="en-US" b="1" i="1" smtClean="0">
                            <a:solidFill>
                              <a:srgbClr val="0000FF"/>
                            </a:solidFill>
                            <a:latin typeface="Cambria Math"/>
                          </a:rPr>
                          <m:t>𝟏</m:t>
                        </m:r>
                      </m:sub>
                    </m:sSub>
                    <m:r>
                      <a:rPr lang="en-US" b="1" i="1">
                        <a:solidFill>
                          <a:srgbClr val="0000FF"/>
                        </a:solidFill>
                        <a:latin typeface="Cambria Math"/>
                      </a:rPr>
                      <m:t>=</m:t>
                    </m:r>
                    <m:r>
                      <a:rPr lang="en-US" b="1" i="1" smtClean="0">
                        <a:solidFill>
                          <a:srgbClr val="0000FF"/>
                        </a:solidFill>
                        <a:latin typeface="Cambria Math"/>
                      </a:rPr>
                      <m:t>𝟑𝟓</m:t>
                    </m:r>
                  </m:oMath>
                </a14:m>
                <a:r>
                  <a:rPr lang="en-US" b="1" dirty="0">
                    <a:solidFill>
                      <a:srgbClr val="0000FF"/>
                    </a:solidFill>
                  </a:rPr>
                  <a:t>fs,  </a:t>
                </a:r>
                <a14:m>
                  <m:oMath xmlns:m="http://schemas.openxmlformats.org/officeDocument/2006/math">
                    <m:sSub>
                      <m:sSubPr>
                        <m:ctrlPr>
                          <a:rPr lang="en-US" b="1" i="1">
                            <a:solidFill>
                              <a:srgbClr val="0000FF"/>
                            </a:solidFill>
                            <a:latin typeface="Cambria Math"/>
                          </a:rPr>
                        </m:ctrlPr>
                      </m:sSubPr>
                      <m:e>
                        <m:r>
                          <a:rPr lang="en-US" b="1" i="1">
                            <a:solidFill>
                              <a:srgbClr val="0000FF"/>
                            </a:solidFill>
                            <a:latin typeface="Cambria Math"/>
                          </a:rPr>
                          <m:t>𝒘</m:t>
                        </m:r>
                      </m:e>
                      <m:sub>
                        <m:r>
                          <a:rPr lang="en-US" b="1" i="1" smtClean="0">
                            <a:solidFill>
                              <a:srgbClr val="0000FF"/>
                            </a:solidFill>
                            <a:latin typeface="Cambria Math"/>
                          </a:rPr>
                          <m:t>𝟏</m:t>
                        </m:r>
                      </m:sub>
                    </m:sSub>
                    <m:r>
                      <a:rPr lang="en-US" b="1" i="1">
                        <a:solidFill>
                          <a:srgbClr val="0000FF"/>
                        </a:solidFill>
                        <a:latin typeface="Cambria Math"/>
                      </a:rPr>
                      <m:t>=</m:t>
                    </m:r>
                    <m:r>
                      <a:rPr lang="en-US" b="1" i="1" smtClean="0">
                        <a:solidFill>
                          <a:srgbClr val="0000FF"/>
                        </a:solidFill>
                        <a:latin typeface="Cambria Math"/>
                      </a:rPr>
                      <m:t>𝟏𝟐</m:t>
                    </m:r>
                    <m:r>
                      <a:rPr lang="en-US" b="1" i="1">
                        <a:solidFill>
                          <a:srgbClr val="0000FF"/>
                        </a:solidFill>
                        <a:latin typeface="Cambria Math"/>
                      </a:rPr>
                      <m:t>𝝁</m:t>
                    </m:r>
                  </m:oMath>
                </a14:m>
                <a:r>
                  <a:rPr lang="en-US" b="1" dirty="0" smtClean="0">
                    <a:solidFill>
                      <a:srgbClr val="0000FF"/>
                    </a:solidFill>
                  </a:rPr>
                  <a:t>m</a:t>
                </a:r>
              </a:p>
            </p:txBody>
          </p:sp>
        </mc:Choice>
        <mc:Fallback xmlns="">
          <p:sp>
            <p:nvSpPr>
              <p:cNvPr id="16" name="CustomShape 2"/>
              <p:cNvSpPr>
                <a:spLocks noRot="1" noChangeAspect="1" noMove="1" noResize="1" noEditPoints="1" noAdjustHandles="1" noChangeArrowheads="1" noChangeShapeType="1" noTextEdit="1"/>
              </p:cNvSpPr>
              <p:nvPr/>
            </p:nvSpPr>
            <p:spPr>
              <a:xfrm>
                <a:off x="6065542" y="1307128"/>
                <a:ext cx="2468858" cy="2467800"/>
              </a:xfrm>
              <a:prstGeom prst="rect">
                <a:avLst/>
              </a:prstGeom>
              <a:blipFill rotWithShape="0">
                <a:blip r:embed="rId4"/>
                <a:stretch>
                  <a:fillRect t="-1235" r="-6173"/>
                </a:stretch>
              </a:blipFill>
            </p:spPr>
            <p:txBody>
              <a:bodyPr/>
              <a:lstStyle/>
              <a:p>
                <a:r>
                  <a:rPr lang="en-US">
                    <a:noFill/>
                  </a:rPr>
                  <a:t> </a:t>
                </a:r>
              </a:p>
            </p:txBody>
          </p:sp>
        </mc:Fallback>
      </mc:AlternateContent>
      <p:pic>
        <p:nvPicPr>
          <p:cNvPr id="27" name="Picture 26"/>
          <p:cNvPicPr/>
          <p:nvPr/>
        </p:nvPicPr>
        <p:blipFill rotWithShape="1">
          <a:blip r:embed="rId5"/>
          <a:srcRect r="5353"/>
          <a:stretch/>
        </p:blipFill>
        <p:spPr>
          <a:xfrm>
            <a:off x="23037" y="1219200"/>
            <a:ext cx="2854275" cy="2101320"/>
          </a:xfrm>
          <a:prstGeom prst="rect">
            <a:avLst/>
          </a:prstGeom>
        </p:spPr>
      </p:pic>
      <p:pic>
        <p:nvPicPr>
          <p:cNvPr id="28" name="Picture 27"/>
          <p:cNvPicPr/>
          <p:nvPr/>
        </p:nvPicPr>
        <p:blipFill rotWithShape="1">
          <a:blip r:embed="rId6"/>
          <a:srcRect t="5055" r="4283"/>
          <a:stretch/>
        </p:blipFill>
        <p:spPr>
          <a:xfrm>
            <a:off x="2933535" y="1325416"/>
            <a:ext cx="3098226" cy="2160938"/>
          </a:xfrm>
          <a:prstGeom prst="rect">
            <a:avLst/>
          </a:prstGeom>
        </p:spPr>
      </p:pic>
      <p:sp>
        <p:nvSpPr>
          <p:cNvPr id="29" name="CustomShape 3"/>
          <p:cNvSpPr/>
          <p:nvPr/>
        </p:nvSpPr>
        <p:spPr>
          <a:xfrm>
            <a:off x="5029200" y="2322968"/>
            <a:ext cx="105480" cy="638280"/>
          </a:xfrm>
          <a:prstGeom prst="rect">
            <a:avLst/>
          </a:prstGeom>
          <a:solidFill>
            <a:srgbClr val="FF0000"/>
          </a:solidFill>
          <a:ln w="9360">
            <a:solidFill>
              <a:srgbClr val="4A7EBB"/>
            </a:solidFill>
            <a:round/>
          </a:ln>
        </p:spPr>
        <p:txBody>
          <a:bodyPr/>
          <a:lstStyle/>
          <a:p>
            <a:endParaRPr lang="en-US"/>
          </a:p>
        </p:txBody>
      </p:sp>
      <mc:AlternateContent xmlns:mc="http://schemas.openxmlformats.org/markup-compatibility/2006" xmlns:a14="http://schemas.microsoft.com/office/drawing/2010/main">
        <mc:Choice Requires="a14">
          <p:sp>
            <p:nvSpPr>
              <p:cNvPr id="31" name="Rectangle 30"/>
              <p:cNvSpPr/>
              <p:nvPr/>
            </p:nvSpPr>
            <p:spPr>
              <a:xfrm>
                <a:off x="6149175" y="2269863"/>
                <a:ext cx="24004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i="1" smtClean="0">
                              <a:latin typeface="Cambria Math"/>
                            </a:rPr>
                            <m:t>𝑛</m:t>
                          </m:r>
                        </m:e>
                        <m:sub>
                          <m:r>
                            <a:rPr lang="en-US" sz="2000" b="0" i="1" smtClean="0">
                              <a:latin typeface="Cambria Math"/>
                            </a:rPr>
                            <m:t>0</m:t>
                          </m:r>
                        </m:sub>
                      </m:sSub>
                      <m:r>
                        <a:rPr lang="en-US" sz="2000" b="0" i="1" smtClean="0">
                          <a:latin typeface="Cambria Math"/>
                        </a:rPr>
                        <m:t>=4×</m:t>
                      </m:r>
                      <m:sSup>
                        <m:sSupPr>
                          <m:ctrlPr>
                            <a:rPr lang="en-US" sz="2000" b="0" i="1" smtClean="0">
                              <a:latin typeface="Cambria Math"/>
                            </a:rPr>
                          </m:ctrlPr>
                        </m:sSupPr>
                        <m:e>
                          <m:r>
                            <a:rPr lang="en-US" sz="2000" b="0" i="1" smtClean="0">
                              <a:latin typeface="Cambria Math"/>
                            </a:rPr>
                            <m:t>10</m:t>
                          </m:r>
                        </m:e>
                        <m:sup>
                          <m:r>
                            <a:rPr lang="en-US" sz="2000" b="0" i="1" smtClean="0">
                              <a:latin typeface="Cambria Math"/>
                            </a:rPr>
                            <m:t>18</m:t>
                          </m:r>
                        </m:sup>
                      </m:sSup>
                      <m:r>
                        <a:rPr lang="en-US" sz="2000" b="0" i="1" smtClean="0">
                          <a:latin typeface="Cambria Math"/>
                        </a:rPr>
                        <m:t>𝑐</m:t>
                      </m:r>
                      <m:sSup>
                        <m:sSupPr>
                          <m:ctrlPr>
                            <a:rPr lang="en-US" sz="2000" b="0" i="1" smtClean="0">
                              <a:latin typeface="Cambria Math"/>
                            </a:rPr>
                          </m:ctrlPr>
                        </m:sSupPr>
                        <m:e>
                          <m:r>
                            <a:rPr lang="en-US" sz="2000" b="0" i="1" smtClean="0">
                              <a:latin typeface="Cambria Math"/>
                            </a:rPr>
                            <m:t>𝑚</m:t>
                          </m:r>
                        </m:e>
                        <m:sup>
                          <m:r>
                            <a:rPr lang="en-US" sz="2000" b="0" i="1" smtClean="0">
                              <a:latin typeface="Cambria Math"/>
                            </a:rPr>
                            <m:t>−3</m:t>
                          </m:r>
                        </m:sup>
                      </m:sSup>
                    </m:oMath>
                  </m:oMathPara>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6149175" y="2269863"/>
                <a:ext cx="2400465" cy="400110"/>
              </a:xfrm>
              <a:prstGeom prst="rect">
                <a:avLst/>
              </a:prstGeom>
              <a:blipFill rotWithShape="0">
                <a:blip r:embed="rId7"/>
                <a:stretch>
                  <a:fillRect b="-1515"/>
                </a:stretch>
              </a:blipFill>
            </p:spPr>
            <p:txBody>
              <a:bodyPr/>
              <a:lstStyle/>
              <a:p>
                <a:r>
                  <a:rPr lang="en-US">
                    <a:noFill/>
                  </a:rPr>
                  <a:t> </a:t>
                </a:r>
              </a:p>
            </p:txBody>
          </p:sp>
        </mc:Fallback>
      </mc:AlternateContent>
      <p:grpSp>
        <p:nvGrpSpPr>
          <p:cNvPr id="2" name="Group 1"/>
          <p:cNvGrpSpPr/>
          <p:nvPr/>
        </p:nvGrpSpPr>
        <p:grpSpPr>
          <a:xfrm>
            <a:off x="23037" y="3486354"/>
            <a:ext cx="8540643" cy="3198600"/>
            <a:chOff x="23037" y="3486354"/>
            <a:chExt cx="8540643" cy="3198600"/>
          </a:xfrm>
        </p:grpSpPr>
        <mc:AlternateContent xmlns:mc="http://schemas.openxmlformats.org/markup-compatibility/2006" xmlns:a14="http://schemas.microsoft.com/office/drawing/2010/main">
          <mc:Choice Requires="a14">
            <p:sp>
              <p:nvSpPr>
                <p:cNvPr id="25" name="TextBox 24"/>
                <p:cNvSpPr txBox="1"/>
                <p:nvPr/>
              </p:nvSpPr>
              <p:spPr>
                <a:xfrm>
                  <a:off x="4296480" y="4126230"/>
                  <a:ext cx="4267200" cy="1785104"/>
                </a:xfrm>
                <a:prstGeom prst="rect">
                  <a:avLst/>
                </a:prstGeom>
                <a:noFill/>
              </p:spPr>
              <p:txBody>
                <a:bodyPr wrap="square" rtlCol="0">
                  <a:spAutoFit/>
                </a:bodyPr>
                <a:lstStyle/>
                <a:p>
                  <a:pPr algn="l"/>
                  <a:r>
                    <a:rPr lang="en-US" sz="2000" dirty="0" smtClean="0"/>
                    <a:t>The wake decelerates the electrons, but the DLA accelerates them at more than twice the deceleration rate!</a:t>
                  </a:r>
                </a:p>
                <a:p>
                  <a:pPr algn="l"/>
                  <a:r>
                    <a:rPr lang="en-US" sz="2000" dirty="0" smtClean="0"/>
                    <a:t>What about the “IFEL curse”: </a:t>
                  </a:r>
                  <a14:m>
                    <m:oMath xmlns:m="http://schemas.openxmlformats.org/officeDocument/2006/math">
                      <m:r>
                        <a:rPr lang="en-US" sz="2000" b="0" i="1" smtClean="0">
                          <a:latin typeface="Cambria Math"/>
                        </a:rPr>
                        <m:t>𝑑</m:t>
                      </m:r>
                      <m:r>
                        <a:rPr lang="en-US" sz="2000" b="0" i="1" smtClean="0">
                          <a:latin typeface="Cambria Math"/>
                        </a:rPr>
                        <m:t>𝛾</m:t>
                      </m:r>
                      <m:r>
                        <a:rPr lang="en-US" sz="2000" b="0" i="1" smtClean="0">
                          <a:latin typeface="Cambria Math"/>
                        </a:rPr>
                        <m:t>/</m:t>
                      </m:r>
                      <m:r>
                        <a:rPr lang="en-US" sz="2000" b="0" i="1" smtClean="0">
                          <a:latin typeface="Cambria Math"/>
                        </a:rPr>
                        <m:t>𝑑𝑧</m:t>
                      </m:r>
                      <m:r>
                        <a:rPr lang="en-US" sz="2000" b="0" i="1" smtClean="0">
                          <a:latin typeface="Cambria Math"/>
                        </a:rPr>
                        <m:t>∝1/</m:t>
                      </m:r>
                      <m:r>
                        <a:rPr lang="en-US" sz="2000" b="0" i="1" smtClean="0">
                          <a:latin typeface="Cambria Math"/>
                        </a:rPr>
                        <m:t>𝛾</m:t>
                      </m:r>
                    </m:oMath>
                  </a14:m>
                  <a:r>
                    <a:rPr lang="en-US" sz="2000" dirty="0" smtClean="0"/>
                    <a:t> ?</a:t>
                  </a: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296480" y="4126230"/>
                  <a:ext cx="4267200" cy="1785104"/>
                </a:xfrm>
                <a:prstGeom prst="rect">
                  <a:avLst/>
                </a:prstGeom>
                <a:blipFill rotWithShape="0">
                  <a:blip r:embed="rId8"/>
                  <a:stretch>
                    <a:fillRect l="-1571" t="-2048" r="-571" b="-5119"/>
                  </a:stretch>
                </a:blipFill>
              </p:spPr>
              <p:txBody>
                <a:bodyPr/>
                <a:lstStyle/>
                <a:p>
                  <a:r>
                    <a:rPr lang="en-US">
                      <a:noFill/>
                    </a:rPr>
                    <a:t> </a:t>
                  </a:r>
                </a:p>
              </p:txBody>
            </p:sp>
          </mc:Fallback>
        </mc:AlternateContent>
        <p:pic>
          <p:nvPicPr>
            <p:cNvPr id="32" name="Picture 31"/>
            <p:cNvPicPr/>
            <p:nvPr/>
          </p:nvPicPr>
          <p:blipFill rotWithShape="1">
            <a:blip r:embed="rId9"/>
            <a:srcRect r="5764"/>
            <a:stretch/>
          </p:blipFill>
          <p:spPr>
            <a:xfrm>
              <a:off x="23037" y="3486354"/>
              <a:ext cx="4134435" cy="3198600"/>
            </a:xfrm>
            <a:prstGeom prst="rect">
              <a:avLst/>
            </a:prstGeom>
          </p:spPr>
        </p:pic>
        <p:cxnSp>
          <p:nvCxnSpPr>
            <p:cNvPr id="3" name="Straight Arrow Connector 2"/>
            <p:cNvCxnSpPr/>
            <p:nvPr/>
          </p:nvCxnSpPr>
          <p:spPr bwMode="auto">
            <a:xfrm flipH="1">
              <a:off x="861237" y="6096000"/>
              <a:ext cx="2016075"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 name="TextBox 3"/>
            <p:cNvSpPr txBox="1"/>
            <p:nvPr/>
          </p:nvSpPr>
          <p:spPr>
            <a:xfrm>
              <a:off x="1004492" y="5726668"/>
              <a:ext cx="1729563" cy="369332"/>
            </a:xfrm>
            <a:prstGeom prst="rect">
              <a:avLst/>
            </a:prstGeom>
            <a:noFill/>
          </p:spPr>
          <p:txBody>
            <a:bodyPr wrap="square" rtlCol="0">
              <a:spAutoFit/>
            </a:bodyPr>
            <a:lstStyle/>
            <a:p>
              <a:pPr algn="l"/>
              <a:r>
                <a:rPr lang="en-US" sz="1800" dirty="0" smtClean="0"/>
                <a:t>Loss to wake</a:t>
              </a:r>
              <a:endParaRPr lang="en-US" sz="1800" dirty="0"/>
            </a:p>
          </p:txBody>
        </p:sp>
        <p:cxnSp>
          <p:nvCxnSpPr>
            <p:cNvPr id="14" name="Straight Arrow Connector 13"/>
            <p:cNvCxnSpPr/>
            <p:nvPr/>
          </p:nvCxnSpPr>
          <p:spPr bwMode="auto">
            <a:xfrm rot="5400000" flipH="1">
              <a:off x="1857081" y="5085653"/>
              <a:ext cx="2016075"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5" name="TextBox 14"/>
            <p:cNvSpPr txBox="1"/>
            <p:nvPr/>
          </p:nvSpPr>
          <p:spPr>
            <a:xfrm>
              <a:off x="2039961" y="3708283"/>
              <a:ext cx="1729563" cy="369332"/>
            </a:xfrm>
            <a:prstGeom prst="rect">
              <a:avLst/>
            </a:prstGeom>
            <a:noFill/>
          </p:spPr>
          <p:txBody>
            <a:bodyPr wrap="square" rtlCol="0">
              <a:spAutoFit/>
            </a:bodyPr>
            <a:lstStyle/>
            <a:p>
              <a:pPr algn="l"/>
              <a:r>
                <a:rPr lang="en-US" sz="1800" dirty="0" smtClean="0"/>
                <a:t>Gain from laser</a:t>
              </a:r>
              <a:endParaRPr lang="en-US" sz="1800" dirty="0"/>
            </a:p>
          </p:txBody>
        </p:sp>
      </p:grpSp>
      <p:sp>
        <p:nvSpPr>
          <p:cNvPr id="17" name="TextBox 16"/>
          <p:cNvSpPr txBox="1"/>
          <p:nvPr/>
        </p:nvSpPr>
        <p:spPr>
          <a:xfrm>
            <a:off x="6065542" y="2642108"/>
            <a:ext cx="2773658" cy="707886"/>
          </a:xfrm>
          <a:prstGeom prst="rect">
            <a:avLst/>
          </a:prstGeom>
          <a:noFill/>
        </p:spPr>
        <p:txBody>
          <a:bodyPr wrap="square" rtlCol="0">
            <a:spAutoFit/>
          </a:bodyPr>
          <a:lstStyle/>
          <a:p>
            <a:pPr algn="l"/>
            <a:r>
              <a:rPr lang="en-US" sz="2000" dirty="0" smtClean="0"/>
              <a:t>External injection into the decelerating phase</a:t>
            </a:r>
            <a:endParaRPr lang="en-US" sz="2000" dirty="0"/>
          </a:p>
        </p:txBody>
      </p:sp>
      <mc:AlternateContent xmlns:mc="http://schemas.openxmlformats.org/markup-compatibility/2006" xmlns:a14="http://schemas.microsoft.com/office/drawing/2010/main">
        <mc:Choice Requires="a14">
          <p:sp>
            <p:nvSpPr>
              <p:cNvPr id="18" name="TextBox 17"/>
              <p:cNvSpPr txBox="1"/>
              <p:nvPr/>
            </p:nvSpPr>
            <p:spPr>
              <a:xfrm>
                <a:off x="6019800" y="3200400"/>
                <a:ext cx="1590976"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𝑝</m:t>
                          </m:r>
                        </m:e>
                        <m:sub>
                          <m:r>
                            <a:rPr lang="en-US" sz="1800" b="0" i="1" smtClean="0">
                              <a:latin typeface="Cambria Math"/>
                            </a:rPr>
                            <m:t>𝑥</m:t>
                          </m:r>
                          <m:r>
                            <a:rPr lang="en-US" sz="1800" b="0" i="1" smtClean="0">
                              <a:latin typeface="Cambria Math"/>
                            </a:rPr>
                            <m:t>0</m:t>
                          </m:r>
                        </m:sub>
                      </m:sSub>
                      <m:r>
                        <a:rPr lang="en-US" sz="1800" b="0" i="1" smtClean="0">
                          <a:latin typeface="Cambria Math"/>
                        </a:rPr>
                        <m:t>=25</m:t>
                      </m:r>
                      <m:sSub>
                        <m:sSubPr>
                          <m:ctrlPr>
                            <a:rPr lang="en-US" sz="1800" b="0" i="1" smtClean="0">
                              <a:latin typeface="Cambria Math"/>
                            </a:rPr>
                          </m:ctrlPr>
                        </m:sSubPr>
                        <m:e>
                          <m:r>
                            <a:rPr lang="en-US" sz="1800" b="0" i="1" smtClean="0">
                              <a:latin typeface="Cambria Math"/>
                            </a:rPr>
                            <m:t>𝑚</m:t>
                          </m:r>
                        </m:e>
                        <m:sub>
                          <m:r>
                            <a:rPr lang="en-US" sz="1800" b="0" i="1" smtClean="0">
                              <a:latin typeface="Cambria Math"/>
                            </a:rPr>
                            <m:t>𝑒</m:t>
                          </m:r>
                        </m:sub>
                      </m:sSub>
                      <m:r>
                        <a:rPr lang="en-US" sz="1800" b="0" i="1" smtClean="0">
                          <a:latin typeface="Cambria Math"/>
                        </a:rPr>
                        <m:t>𝑐</m:t>
                      </m:r>
                    </m:oMath>
                  </m:oMathPara>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019800" y="3200400"/>
                <a:ext cx="1590976" cy="369332"/>
              </a:xfrm>
              <a:prstGeom prst="rect">
                <a:avLst/>
              </a:prstGeom>
              <a:blipFill rotWithShape="0">
                <a:blip r:embed="rId10"/>
                <a:stretch>
                  <a:fillRect b="-6557"/>
                </a:stretch>
              </a:blipFill>
            </p:spPr>
            <p:txBody>
              <a:bodyPr/>
              <a:lstStyle/>
              <a:p>
                <a:r>
                  <a:rPr lang="en-US">
                    <a:noFill/>
                  </a:rPr>
                  <a:t> </a:t>
                </a:r>
              </a:p>
            </p:txBody>
          </p:sp>
        </mc:Fallback>
      </mc:AlternateContent>
      <p:sp>
        <p:nvSpPr>
          <p:cNvPr id="19" name="TextBox 18"/>
          <p:cNvSpPr txBox="1"/>
          <p:nvPr/>
        </p:nvSpPr>
        <p:spPr>
          <a:xfrm>
            <a:off x="4805833" y="1436389"/>
            <a:ext cx="1131672" cy="523220"/>
          </a:xfrm>
          <a:prstGeom prst="rect">
            <a:avLst/>
          </a:prstGeom>
          <a:noFill/>
        </p:spPr>
        <p:txBody>
          <a:bodyPr wrap="square" rtlCol="0">
            <a:spAutoFit/>
          </a:bodyPr>
          <a:lstStyle/>
          <a:p>
            <a:pPr algn="l"/>
            <a:r>
              <a:rPr lang="en-US" sz="1400" dirty="0" smtClean="0"/>
              <a:t>Deceleration phase</a:t>
            </a:r>
            <a:endParaRPr lang="en-US" sz="1400" dirty="0"/>
          </a:p>
        </p:txBody>
      </p:sp>
      <p:cxnSp>
        <p:nvCxnSpPr>
          <p:cNvPr id="6" name="Straight Arrow Connector 5"/>
          <p:cNvCxnSpPr/>
          <p:nvPr/>
        </p:nvCxnSpPr>
        <p:spPr bwMode="auto">
          <a:xfrm>
            <a:off x="5081940" y="1959609"/>
            <a:ext cx="0" cy="310251"/>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97182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980486" y="207335"/>
            <a:ext cx="8163514" cy="762000"/>
          </a:xfrm>
        </p:spPr>
        <p:txBody>
          <a:bodyPr/>
          <a:lstStyle/>
          <a:p>
            <a:pPr algn="l" eaLnBrk="1" hangingPunct="1"/>
            <a:r>
              <a:rPr lang="en-US" altLang="en-US" sz="3200" b="1" dirty="0" smtClean="0">
                <a:solidFill>
                  <a:srgbClr val="990099"/>
                </a:solidFill>
              </a:rPr>
              <a:t>One Step Back, Two Steps Forward: Constant Gradient Direct Laser Acceleration</a:t>
            </a:r>
          </a:p>
        </p:txBody>
      </p:sp>
      <p:pic>
        <p:nvPicPr>
          <p:cNvPr id="4101" name="Picture 1032" descr="ut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7" y="13113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87344" y="4225482"/>
            <a:ext cx="8639775" cy="2556318"/>
            <a:chOff x="87344" y="4225482"/>
            <a:chExt cx="8639775" cy="2556318"/>
          </a:xfrm>
        </p:grpSpPr>
        <p:pic>
          <p:nvPicPr>
            <p:cNvPr id="14" name="Picture 4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44" y="4267200"/>
              <a:ext cx="369855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a:off x="1307592" y="4953000"/>
              <a:ext cx="0" cy="685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graphicFrame>
              <p:nvGraphicFramePr>
                <p:cNvPr id="5" name="Object 4"/>
                <p:cNvGraphicFramePr>
                  <a:graphicFrameLocks noChangeAspect="1"/>
                </p:cNvGraphicFramePr>
                <p:nvPr>
                  <p:extLst/>
                </p:nvPr>
              </p:nvGraphicFramePr>
              <p:xfrm>
                <a:off x="1008889" y="4419600"/>
                <a:ext cx="1277112" cy="317164"/>
              </p:xfrm>
              <a:graphic>
                <a:graphicData uri="http://schemas.openxmlformats.org/presentationml/2006/ole">
                  <mc:AlternateContent>
                    <mc:Choice xmlns:v="urn:schemas-microsoft-com:vml" Requires="v">
                      <p:oleObj spid="_x0000_s756760" name="Equation" r:id="rId6" imgW="939392" imgH="253890" progId="Equation.3">
                        <p:embed/>
                      </p:oleObj>
                    </mc:Choice>
                    <mc:Fallback>
                      <p:oleObj name="Equation" r:id="rId6" imgW="939392" imgH="253890" progId="Equation.3">
                        <p:embed/>
                        <p:pic>
                          <p:nvPicPr>
                            <p:cNvPr id="0" name=""/>
                            <p:cNvPicPr>
                              <a:picLocks noChangeAspect="1" noChangeArrowheads="1"/>
                            </p:cNvPicPr>
                            <p:nvPr/>
                          </p:nvPicPr>
                          <p:blipFill>
                            <a:blip r:embed="rId7">
                              <a:extLst>
                                <a:ext uri="{28A0092B-C50C-407E-A947-70E740481C1C}">
                                  <a14:useLocalDpi val="0"/>
                                </a:ext>
                              </a:extLst>
                            </a:blip>
                            <a:srcRect/>
                            <a:stretch>
                              <a:fillRect/>
                            </a:stretch>
                          </p:blipFill>
                          <p:spPr bwMode="auto">
                            <a:xfrm>
                              <a:off x="1008889" y="4419600"/>
                              <a:ext cx="1277112" cy="317164"/>
                            </a:xfrm>
                            <a:prstGeom prst="rect">
                              <a:avLst/>
                            </a:prstGeom>
                            <a:noFill/>
                            <a:ln>
                              <a:noFill/>
                            </a:ln>
                          </p:spPr>
                        </p:pic>
                      </p:oleObj>
                    </mc:Fallback>
                  </mc:AlternateContent>
                </a:graphicData>
              </a:graphic>
            </p:graphicFrame>
          </mc:Choice>
          <mc:Fallback xmlns="">
            <p:graphicFrame>
              <p:nvGraphicFramePr>
                <p:cNvPr id="5" name="Object 4"/>
                <p:cNvGraphicFramePr>
                  <a:graphicFrameLocks noChangeAspect="1"/>
                </p:cNvGraphicFramePr>
                <p:nvPr>
                  <p:extLst/>
                </p:nvPr>
              </p:nvGraphicFramePr>
              <p:xfrm>
                <a:off x="1008889" y="4419600"/>
                <a:ext cx="1277112" cy="317164"/>
              </p:xfrm>
              <a:graphic>
                <a:graphicData uri="http://schemas.openxmlformats.org/presentationml/2006/ole">
                  <mc:AlternateContent>
                    <mc:Choice xmlns:v="urn:schemas-microsoft-com:vml" Requires="v">
                      <p:oleObj spid="_x0000_s756739" name="Equation" r:id="rId8" imgW="939392" imgH="253890" progId="Equation.3">
                        <p:embed/>
                      </p:oleObj>
                    </mc:Choice>
                    <mc:Fallback>
                      <p:oleObj name="Equation" r:id="rId8" imgW="939392" imgH="253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889" y="4419600"/>
                              <a:ext cx="1277112" cy="317164"/>
                            </a:xfrm>
                            <a:prstGeom prst="rect">
                              <a:avLst/>
                            </a:prstGeom>
                            <a:noFill/>
                            <a:ln>
                              <a:noFill/>
                            </a:ln>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946293" y="4317406"/>
                  <a:ext cx="939907"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800" b="1" i="1" smtClean="0">
                            <a:solidFill>
                              <a:srgbClr val="0000FF"/>
                            </a:solidFill>
                            <a:latin typeface="Cambria Math"/>
                          </a:rPr>
                          <m:t>𝑵</m:t>
                        </m:r>
                        <m:r>
                          <a:rPr lang="en-US" sz="1800" b="1" i="1" smtClean="0">
                            <a:solidFill>
                              <a:srgbClr val="0000FF"/>
                            </a:solidFill>
                            <a:latin typeface="Cambria Math"/>
                          </a:rPr>
                          <m:t>=</m:t>
                        </m:r>
                        <m:r>
                          <a:rPr lang="en-US" sz="1800" b="1" i="1" smtClean="0">
                            <a:solidFill>
                              <a:srgbClr val="0000FF"/>
                            </a:solidFill>
                            <a:latin typeface="Cambria Math"/>
                          </a:rPr>
                          <m:t>𝟏</m:t>
                        </m:r>
                      </m:oMath>
                    </m:oMathPara>
                  </a14:m>
                  <a:endParaRPr lang="en-US" sz="1800" b="1"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46293" y="4317406"/>
                  <a:ext cx="939907"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970149" y="5269468"/>
                  <a:ext cx="1016107"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800" b="1" i="1" smtClean="0">
                            <a:solidFill>
                              <a:srgbClr val="FF0000"/>
                            </a:solidFill>
                            <a:latin typeface="Cambria Math"/>
                          </a:rPr>
                          <m:t>𝑵</m:t>
                        </m:r>
                        <m:r>
                          <a:rPr lang="en-US" sz="1800" b="1" i="1" smtClean="0">
                            <a:solidFill>
                              <a:srgbClr val="FF0000"/>
                            </a:solidFill>
                            <a:latin typeface="Cambria Math"/>
                          </a:rPr>
                          <m:t>=</m:t>
                        </m:r>
                        <m:r>
                          <a:rPr lang="en-US" sz="1800" b="1" i="1" smtClean="0">
                            <a:solidFill>
                              <a:srgbClr val="FF0000"/>
                            </a:solidFill>
                            <a:latin typeface="Cambria Math"/>
                          </a:rPr>
                          <m:t>𝟑</m:t>
                        </m:r>
                      </m:oMath>
                    </m:oMathPara>
                  </a14:m>
                  <a:endParaRPr lang="en-US" sz="1800"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970149" y="5269468"/>
                  <a:ext cx="1016107"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005840" y="6026420"/>
                  <a:ext cx="914400"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800" b="1" i="1" smtClean="0">
                            <a:latin typeface="Cambria Math"/>
                          </a:rPr>
                          <m:t>𝑵</m:t>
                        </m:r>
                        <m:r>
                          <a:rPr lang="en-US" sz="1800" b="1" i="1" smtClean="0">
                            <a:latin typeface="Cambria Math"/>
                          </a:rPr>
                          <m:t>=</m:t>
                        </m:r>
                        <m:r>
                          <a:rPr lang="en-US" sz="1800" b="1" i="1" smtClean="0">
                            <a:latin typeface="Cambria Math"/>
                          </a:rPr>
                          <m:t>𝟓</m:t>
                        </m:r>
                      </m:oMath>
                    </m:oMathPara>
                  </a14:m>
                  <a:endParaRPr lang="en-US" sz="18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1005840" y="6026420"/>
                  <a:ext cx="914400" cy="369332"/>
                </a:xfrm>
                <a:prstGeom prst="rect">
                  <a:avLst/>
                </a:prstGeom>
                <a:blipFill rotWithShape="0">
                  <a:blip r:embed="rId12"/>
                  <a:stretch>
                    <a:fillRect/>
                  </a:stretch>
                </a:blipFill>
              </p:spPr>
              <p:txBody>
                <a:bodyPr/>
                <a:lstStyle/>
                <a:p>
                  <a:r>
                    <a:rPr lang="en-US">
                      <a:noFill/>
                    </a:rPr>
                    <a:t> </a:t>
                  </a:r>
                </a:p>
              </p:txBody>
            </p:sp>
          </mc:Fallback>
        </mc:AlternateContent>
        <p:pic>
          <p:nvPicPr>
            <p:cNvPr id="35" name="Picture 4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1498" y="4225482"/>
              <a:ext cx="4435621" cy="255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408458" y="4502072"/>
              <a:ext cx="1318661" cy="923330"/>
            </a:xfrm>
            <a:prstGeom prst="rect">
              <a:avLst/>
            </a:prstGeom>
            <a:noFill/>
          </p:spPr>
          <p:txBody>
            <a:bodyPr wrap="square" rtlCol="0">
              <a:spAutoFit/>
            </a:bodyPr>
            <a:lstStyle/>
            <a:p>
              <a:pPr algn="l"/>
              <a:r>
                <a:rPr lang="en-US" sz="1800" dirty="0" smtClean="0"/>
                <a:t>Transverse energy growth</a:t>
              </a:r>
            </a:p>
          </p:txBody>
        </p:sp>
      </p:grpSp>
      <p:grpSp>
        <p:nvGrpSpPr>
          <p:cNvPr id="3" name="Group 2"/>
          <p:cNvGrpSpPr/>
          <p:nvPr/>
        </p:nvGrpSpPr>
        <p:grpSpPr>
          <a:xfrm>
            <a:off x="32181" y="1281259"/>
            <a:ext cx="9188020" cy="2833542"/>
            <a:chOff x="32181" y="1281259"/>
            <a:chExt cx="9188020" cy="2833542"/>
          </a:xfrm>
        </p:grpSpPr>
        <p:pic>
          <p:nvPicPr>
            <p:cNvPr id="11" name="Picture 66"/>
            <p:cNvPicPr>
              <a:picLocks noChangeAspect="1" noChangeArrowheads="1"/>
            </p:cNvPicPr>
            <p:nvPr/>
          </p:nvPicPr>
          <p:blipFill rotWithShape="1">
            <a:blip r:embed="rId14">
              <a:extLst>
                <a:ext uri="{28A0092B-C50C-407E-A947-70E740481C1C}">
                  <a14:useLocalDpi xmlns:a14="http://schemas.microsoft.com/office/drawing/2010/main" val="0"/>
                </a:ext>
              </a:extLst>
            </a:blip>
            <a:srcRect t="3876" r="3446"/>
            <a:stretch/>
          </p:blipFill>
          <p:spPr bwMode="auto">
            <a:xfrm>
              <a:off x="32181" y="1385850"/>
              <a:ext cx="3047038" cy="272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6600" y="1281259"/>
              <a:ext cx="3149706" cy="283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3886200" y="1473708"/>
              <a:ext cx="838200" cy="48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 y="1524000"/>
              <a:ext cx="609600" cy="24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p:cNvSpPr/>
                <p:nvPr/>
              </p:nvSpPr>
              <p:spPr>
                <a:xfrm>
                  <a:off x="6426305" y="2362200"/>
                  <a:ext cx="2492349" cy="7581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𝜔</m:t>
                            </m:r>
                          </m:e>
                          <m:sub>
                            <m:r>
                              <a:rPr lang="en-US" sz="2000" b="0" i="1" smtClean="0">
                                <a:latin typeface="Cambria Math"/>
                              </a:rPr>
                              <m:t>𝐿</m:t>
                            </m:r>
                          </m:sub>
                        </m:sSub>
                        <m:f>
                          <m:fPr>
                            <m:ctrlPr>
                              <a:rPr lang="en-US" sz="2000" b="0" i="1" smtClean="0">
                                <a:latin typeface="Cambria Math"/>
                              </a:rPr>
                            </m:ctrlPr>
                          </m:fPr>
                          <m:num>
                            <m:r>
                              <a:rPr lang="en-US" sz="2000" b="0" i="1" smtClean="0">
                                <a:latin typeface="Cambria Math"/>
                              </a:rPr>
                              <m:t>1+</m:t>
                            </m:r>
                            <m:d>
                              <m:dPr>
                                <m:begChr m:val="⟨"/>
                                <m:endChr m:val="⟩"/>
                                <m:ctrlPr>
                                  <a:rPr lang="en-US" sz="2000" b="0" i="1" smtClean="0">
                                    <a:latin typeface="Cambria Math"/>
                                  </a:rPr>
                                </m:ctrlPr>
                              </m:dPr>
                              <m:e>
                                <m:f>
                                  <m:fPr>
                                    <m:type m:val="lin"/>
                                    <m:ctrlPr>
                                      <a:rPr lang="en-US" sz="2000" b="0" i="1" smtClean="0">
                                        <a:latin typeface="Cambria Math"/>
                                      </a:rPr>
                                    </m:ctrlPr>
                                  </m:fPr>
                                  <m:num>
                                    <m:sSubSup>
                                      <m:sSubSupPr>
                                        <m:ctrlPr>
                                          <a:rPr lang="en-US" sz="2000" b="0" i="1" smtClean="0">
                                            <a:latin typeface="Cambria Math"/>
                                          </a:rPr>
                                        </m:ctrlPr>
                                      </m:sSubSupPr>
                                      <m:e>
                                        <m:r>
                                          <a:rPr lang="en-US" sz="2000" b="0" i="1" smtClean="0">
                                            <a:latin typeface="Cambria Math"/>
                                          </a:rPr>
                                          <m:t>𝑝</m:t>
                                        </m:r>
                                      </m:e>
                                      <m:sub>
                                        <m:r>
                                          <a:rPr lang="en-US" sz="2000" b="0" i="1" smtClean="0">
                                            <a:latin typeface="Cambria Math"/>
                                          </a:rPr>
                                          <m:t>𝑧</m:t>
                                        </m:r>
                                      </m:sub>
                                      <m:sup>
                                        <m:r>
                                          <a:rPr lang="en-US" sz="2000" b="0" i="1" smtClean="0">
                                            <a:latin typeface="Cambria Math"/>
                                          </a:rPr>
                                          <m:t>2</m:t>
                                        </m:r>
                                      </m:sup>
                                    </m:sSubSup>
                                  </m:num>
                                  <m:den>
                                    <m:sSup>
                                      <m:sSupPr>
                                        <m:ctrlPr>
                                          <a:rPr lang="en-US" sz="2000" b="0" i="1" smtClean="0">
                                            <a:latin typeface="Cambria Math"/>
                                          </a:rPr>
                                        </m:ctrlPr>
                                      </m:sSupPr>
                                      <m:e>
                                        <m:r>
                                          <a:rPr lang="en-US" sz="2000" b="0" i="1" smtClean="0">
                                            <a:latin typeface="Cambria Math"/>
                                          </a:rPr>
                                          <m:t>𝑚</m:t>
                                        </m:r>
                                      </m:e>
                                      <m:sup>
                                        <m:r>
                                          <a:rPr lang="en-US" sz="2000" b="0" i="1" smtClean="0">
                                            <a:latin typeface="Cambria Math"/>
                                          </a:rPr>
                                          <m:t>2</m:t>
                                        </m:r>
                                      </m:sup>
                                    </m:sSup>
                                    <m:sSup>
                                      <m:sSupPr>
                                        <m:ctrlPr>
                                          <a:rPr lang="en-US" sz="2000" b="0" i="1" smtClean="0">
                                            <a:latin typeface="Cambria Math"/>
                                          </a:rPr>
                                        </m:ctrlPr>
                                      </m:sSupPr>
                                      <m:e>
                                        <m:r>
                                          <a:rPr lang="en-US" sz="2000" b="0" i="1" smtClean="0">
                                            <a:latin typeface="Cambria Math"/>
                                          </a:rPr>
                                          <m:t>𝑐</m:t>
                                        </m:r>
                                      </m:e>
                                      <m:sup>
                                        <m:r>
                                          <a:rPr lang="en-US" sz="2000" b="0" i="1" smtClean="0">
                                            <a:latin typeface="Cambria Math"/>
                                          </a:rPr>
                                          <m:t>2</m:t>
                                        </m:r>
                                      </m:sup>
                                    </m:sSup>
                                  </m:den>
                                </m:f>
                              </m:e>
                            </m:d>
                          </m:num>
                          <m:den>
                            <m:r>
                              <a:rPr lang="en-US" sz="2000" b="0" i="1" smtClean="0">
                                <a:latin typeface="Cambria Math"/>
                              </a:rPr>
                              <m:t>2</m:t>
                            </m:r>
                            <m:sSup>
                              <m:sSupPr>
                                <m:ctrlPr>
                                  <a:rPr lang="en-US" sz="2000" b="0" i="1" smtClean="0">
                                    <a:latin typeface="Cambria Math"/>
                                  </a:rPr>
                                </m:ctrlPr>
                              </m:sSupPr>
                              <m:e>
                                <m:r>
                                  <a:rPr lang="en-US" sz="2000" b="0" i="1" smtClean="0">
                                    <a:latin typeface="Cambria Math"/>
                                  </a:rPr>
                                  <m:t>𝛾</m:t>
                                </m:r>
                              </m:e>
                              <m:sup>
                                <m:r>
                                  <a:rPr lang="en-US" sz="2000" b="0" i="1" smtClean="0">
                                    <a:latin typeface="Cambria Math"/>
                                  </a:rPr>
                                  <m:t>2</m:t>
                                </m:r>
                              </m:sup>
                            </m:sSup>
                          </m:den>
                        </m:f>
                        <m:r>
                          <a:rPr lang="en-US" sz="2000" b="0" i="1" smtClean="0">
                            <a:latin typeface="Cambria Math"/>
                          </a:rPr>
                          <m:t>=</m:t>
                        </m:r>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6426305" y="2362200"/>
                  <a:ext cx="2492349" cy="758156"/>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343399" y="2750324"/>
                  <a:ext cx="1016107"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800" b="1" i="1" smtClean="0">
                            <a:solidFill>
                              <a:srgbClr val="FF0000"/>
                            </a:solidFill>
                            <a:latin typeface="Cambria Math"/>
                          </a:rPr>
                          <m:t>𝑵</m:t>
                        </m:r>
                        <m:r>
                          <a:rPr lang="en-US" sz="1800" b="1" i="1" smtClean="0">
                            <a:solidFill>
                              <a:srgbClr val="FF0000"/>
                            </a:solidFill>
                            <a:latin typeface="Cambria Math"/>
                          </a:rPr>
                          <m:t>=</m:t>
                        </m:r>
                        <m:r>
                          <a:rPr lang="en-US" sz="1800" b="1" i="1" smtClean="0">
                            <a:solidFill>
                              <a:srgbClr val="FF0000"/>
                            </a:solidFill>
                            <a:latin typeface="Cambria Math"/>
                          </a:rPr>
                          <m:t>𝟑</m:t>
                        </m:r>
                      </m:oMath>
                    </m:oMathPara>
                  </a14:m>
                  <a:endParaRPr lang="en-US" sz="1800"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43399" y="2750324"/>
                  <a:ext cx="1016107" cy="369332"/>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51453" y="3176656"/>
                  <a:ext cx="939907"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800" b="1" i="1" smtClean="0">
                            <a:solidFill>
                              <a:srgbClr val="0000FF"/>
                            </a:solidFill>
                            <a:latin typeface="Cambria Math"/>
                          </a:rPr>
                          <m:t>𝑵</m:t>
                        </m:r>
                        <m:r>
                          <a:rPr lang="en-US" sz="1800" b="1" i="1" smtClean="0">
                            <a:solidFill>
                              <a:srgbClr val="0000FF"/>
                            </a:solidFill>
                            <a:latin typeface="Cambria Math"/>
                          </a:rPr>
                          <m:t>=</m:t>
                        </m:r>
                        <m:r>
                          <a:rPr lang="en-US" sz="1800" b="1" i="1" smtClean="0">
                            <a:solidFill>
                              <a:srgbClr val="0000FF"/>
                            </a:solidFill>
                            <a:latin typeface="Cambria Math"/>
                          </a:rPr>
                          <m:t>𝟏</m:t>
                        </m:r>
                      </m:oMath>
                    </m:oMathPara>
                  </a14:m>
                  <a:endParaRPr lang="en-US" sz="1800" b="1" dirty="0">
                    <a:solidFill>
                      <a:srgbClr val="0000FF"/>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51453" y="3176656"/>
                  <a:ext cx="939907" cy="369332"/>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481974" y="2328698"/>
                  <a:ext cx="1016107"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1800" b="1" i="1" smtClean="0">
                            <a:latin typeface="Cambria Math"/>
                          </a:rPr>
                          <m:t>𝑵</m:t>
                        </m:r>
                        <m:r>
                          <a:rPr lang="en-US" sz="1800" b="1" i="1" smtClean="0">
                            <a:latin typeface="Cambria Math"/>
                          </a:rPr>
                          <m:t>=</m:t>
                        </m:r>
                        <m:r>
                          <a:rPr lang="en-US" sz="1800" b="1" i="1" smtClean="0">
                            <a:latin typeface="Cambria Math"/>
                          </a:rPr>
                          <m:t>𝟓</m:t>
                        </m:r>
                      </m:oMath>
                    </m:oMathPara>
                  </a14:m>
                  <a:endParaRPr lang="en-US" sz="18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4481974" y="2328698"/>
                  <a:ext cx="1016107" cy="369332"/>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545884" y="2983077"/>
                  <a:ext cx="1223668" cy="756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r>
                          <a:rPr lang="en-US" sz="2000" b="0" i="1" smtClean="0">
                            <a:latin typeface="Cambria Math"/>
                          </a:rPr>
                          <m:t>𝑁</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𝜔</m:t>
                                </m:r>
                              </m:e>
                              <m:sub>
                                <m:r>
                                  <a:rPr lang="en-US" sz="2000" b="0" i="1" smtClean="0">
                                    <a:latin typeface="Cambria Math"/>
                                  </a:rPr>
                                  <m:t>𝑝</m:t>
                                </m:r>
                              </m:sub>
                            </m:sSub>
                          </m:num>
                          <m:den>
                            <m:rad>
                              <m:radPr>
                                <m:degHide m:val="on"/>
                                <m:ctrlPr>
                                  <a:rPr lang="en-US" sz="2000" b="0" i="1" smtClean="0">
                                    <a:latin typeface="Cambria Math"/>
                                  </a:rPr>
                                </m:ctrlPr>
                              </m:radPr>
                              <m:deg/>
                              <m:e>
                                <m:r>
                                  <a:rPr lang="en-US" sz="2000" b="0" i="1" smtClean="0">
                                    <a:latin typeface="Cambria Math"/>
                                  </a:rPr>
                                  <m:t>2</m:t>
                                </m:r>
                                <m:r>
                                  <a:rPr lang="en-US" sz="2000" b="0" i="1" smtClean="0">
                                    <a:latin typeface="Cambria Math"/>
                                  </a:rPr>
                                  <m:t>𝛾</m:t>
                                </m:r>
                              </m:e>
                            </m:rad>
                          </m:den>
                        </m:f>
                      </m:oMath>
                    </m:oMathPara>
                  </a14:m>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6545884" y="2983077"/>
                  <a:ext cx="1223668" cy="756489"/>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502507" y="1371600"/>
                  <a:ext cx="2717694" cy="1061829"/>
                </a:xfrm>
                <a:prstGeom prst="rect">
                  <a:avLst/>
                </a:prstGeom>
                <a:noFill/>
              </p:spPr>
              <p:txBody>
                <a:bodyPr wrap="square" rtlCol="0">
                  <a:spAutoFit/>
                </a:bodyPr>
                <a:lstStyle/>
                <a:p>
                  <a:pPr algn="l"/>
                  <a:r>
                    <a:rPr lang="en-US" sz="1800" dirty="0"/>
                    <a:t>M</a:t>
                  </a:r>
                  <a:r>
                    <a:rPr lang="en-US" sz="1800" dirty="0" smtClean="0"/>
                    <a:t>odel: constant decelerating field </a:t>
                  </a:r>
                  <a14:m>
                    <m:oMath xmlns:m="http://schemas.openxmlformats.org/officeDocument/2006/math">
                      <m:sSub>
                        <m:sSubPr>
                          <m:ctrlPr>
                            <a:rPr lang="en-US" sz="1800" b="0" i="1" smtClean="0">
                              <a:latin typeface="Cambria Math"/>
                            </a:rPr>
                          </m:ctrlPr>
                        </m:sSubPr>
                        <m:e>
                          <m:r>
                            <a:rPr lang="en-US" sz="1800" b="0" i="1" smtClean="0">
                              <a:latin typeface="Cambria Math"/>
                            </a:rPr>
                            <m:t>𝐸</m:t>
                          </m:r>
                        </m:e>
                        <m:sub>
                          <m:r>
                            <a:rPr lang="en-US" sz="1800" b="0" i="1" smtClean="0">
                              <a:latin typeface="Cambria Math"/>
                            </a:rPr>
                            <m:t>𝑊</m:t>
                          </m:r>
                        </m:sub>
                      </m:sSub>
                    </m:oMath>
                  </a14:m>
                  <a:endParaRPr lang="en-US" sz="1800" dirty="0" smtClean="0"/>
                </a:p>
                <a:p>
                  <a:pPr algn="l"/>
                  <a:r>
                    <a:rPr lang="en-US" sz="1800" dirty="0" smtClean="0"/>
                    <a:t>Multiple DLA harmonics:</a:t>
                  </a:r>
                  <a:endParaRPr lang="en-US" sz="18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502507" y="1371600"/>
                  <a:ext cx="2717694" cy="1061829"/>
                </a:xfrm>
                <a:prstGeom prst="rect">
                  <a:avLst/>
                </a:prstGeom>
                <a:blipFill rotWithShape="0">
                  <a:blip r:embed="rId21"/>
                  <a:stretch>
                    <a:fillRect l="-2018" t="-2874"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886199" y="1368112"/>
                  <a:ext cx="22076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𝑊</m:t>
                            </m:r>
                          </m:sub>
                        </m:sSub>
                        <m:r>
                          <a:rPr lang="en-US" sz="2000" b="0" i="1" smtClean="0">
                            <a:latin typeface="Cambria Math"/>
                          </a:rPr>
                          <m:t>=−40</m:t>
                        </m:r>
                        <m:r>
                          <a:rPr lang="en-US" sz="2000" b="0" i="1" smtClean="0">
                            <a:latin typeface="Cambria Math"/>
                          </a:rPr>
                          <m:t>𝐺𝑒𝑉</m:t>
                        </m:r>
                        <m:r>
                          <a:rPr lang="en-US" sz="2000" b="0" i="1" smtClean="0">
                            <a:latin typeface="Cambria Math"/>
                          </a:rPr>
                          <m:t>/</m:t>
                        </m:r>
                        <m:r>
                          <a:rPr lang="en-US" sz="2000" b="0" i="1" smtClean="0">
                            <a:latin typeface="Cambria Math"/>
                          </a:rPr>
                          <m:t>𝑚</m:t>
                        </m:r>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886199" y="1368112"/>
                  <a:ext cx="2207656" cy="400110"/>
                </a:xfrm>
                <a:prstGeom prst="rect">
                  <a:avLst/>
                </a:prstGeom>
                <a:blipFill rotWithShape="0">
                  <a:blip r:embed="rId22"/>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886200" y="1600200"/>
                  <a:ext cx="1768947" cy="423770"/>
                </a:xfrm>
                <a:prstGeom prst="rect">
                  <a:avLst/>
                </a:prstGeom>
              </p:spPr>
              <p:txBody>
                <a:bodyPr wrap="none">
                  <a:spAutoFit/>
                </a:bodyPr>
                <a:lstStyle/>
                <a:p>
                  <a14:m>
                    <m:oMath xmlns:m="http://schemas.openxmlformats.org/officeDocument/2006/math">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𝐿</m:t>
                          </m:r>
                        </m:sub>
                      </m:sSub>
                      <m:r>
                        <a:rPr lang="en-US" sz="2000" b="0" i="1" smtClean="0">
                          <a:latin typeface="Cambria Math"/>
                        </a:rPr>
                        <m:t>=2</m:t>
                      </m:r>
                    </m:oMath>
                  </a14:m>
                  <a:r>
                    <a:rPr lang="en-US" sz="2000" dirty="0" smtClean="0"/>
                    <a:t>, </a:t>
                  </a:r>
                  <a14:m>
                    <m:oMath xmlns:m="http://schemas.openxmlformats.org/officeDocument/2006/math">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𝑝</m:t>
                          </m:r>
                        </m:sub>
                      </m:sSub>
                      <m:r>
                        <a:rPr lang="en-US" sz="2000" b="0" i="1" smtClean="0">
                          <a:latin typeface="Cambria Math"/>
                        </a:rPr>
                        <m:t>=</m:t>
                      </m:r>
                      <m:r>
                        <a:rPr lang="en-US" sz="2000" b="0" i="1" smtClean="0">
                          <a:latin typeface="Cambria Math"/>
                        </a:rPr>
                        <m:t>𝑐</m:t>
                      </m:r>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886200" y="1600200"/>
                  <a:ext cx="1768947" cy="423770"/>
                </a:xfrm>
                <a:prstGeom prst="rect">
                  <a:avLst/>
                </a:prstGeom>
                <a:blipFill rotWithShape="0">
                  <a:blip r:embed="rId23"/>
                  <a:stretch>
                    <a:fillRect t="-8696" b="-18841"/>
                  </a:stretch>
                </a:blipFill>
              </p:spPr>
              <p:txBody>
                <a:bodyPr/>
                <a:lstStyle/>
                <a:p>
                  <a:r>
                    <a:rPr lang="en-US">
                      <a:noFill/>
                    </a:rPr>
                    <a:t> </a:t>
                  </a:r>
                </a:p>
              </p:txBody>
            </p:sp>
          </mc:Fallback>
        </mc:AlternateContent>
      </p:grpSp>
      <p:sp>
        <p:nvSpPr>
          <p:cNvPr id="29" name="TextBox 28"/>
          <p:cNvSpPr txBox="1"/>
          <p:nvPr/>
        </p:nvSpPr>
        <p:spPr>
          <a:xfrm>
            <a:off x="914401" y="1106502"/>
            <a:ext cx="1905000" cy="369332"/>
          </a:xfrm>
          <a:prstGeom prst="rect">
            <a:avLst/>
          </a:prstGeom>
          <a:noFill/>
        </p:spPr>
        <p:txBody>
          <a:bodyPr wrap="square" rtlCol="0">
            <a:spAutoFit/>
          </a:bodyPr>
          <a:lstStyle/>
          <a:p>
            <a:pPr algn="l"/>
            <a:r>
              <a:rPr lang="en-US" sz="1800" dirty="0" smtClean="0"/>
              <a:t>Initial conditions</a:t>
            </a:r>
          </a:p>
        </p:txBody>
      </p:sp>
    </p:spTree>
    <p:extLst>
      <p:ext uri="{BB962C8B-B14F-4D97-AF65-F5344CB8AC3E}">
        <p14:creationId xmlns:p14="http://schemas.microsoft.com/office/powerpoint/2010/main" val="8995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980486" y="207335"/>
            <a:ext cx="8011114" cy="762000"/>
          </a:xfrm>
        </p:spPr>
        <p:txBody>
          <a:bodyPr/>
          <a:lstStyle/>
          <a:p>
            <a:pPr algn="l" eaLnBrk="1" hangingPunct="1"/>
            <a:r>
              <a:rPr lang="en-US" altLang="en-US" sz="3200" b="1" dirty="0" smtClean="0">
                <a:solidFill>
                  <a:srgbClr val="990099"/>
                </a:solidFill>
              </a:rPr>
              <a:t>How the entire LPA paradigm may be changed by Direct Laser Acceleration  </a:t>
            </a:r>
          </a:p>
        </p:txBody>
      </p:sp>
      <p:pic>
        <p:nvPicPr>
          <p:cNvPr id="4101" name="Picture 1032"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37" y="13113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886200" y="1473708"/>
            <a:ext cx="838200" cy="484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 y="1524000"/>
            <a:ext cx="609600" cy="24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p:cNvSpPr txBox="1"/>
              <p:nvPr/>
            </p:nvSpPr>
            <p:spPr>
              <a:xfrm>
                <a:off x="304800" y="1473708"/>
                <a:ext cx="5257800" cy="3570208"/>
              </a:xfrm>
              <a:prstGeom prst="rect">
                <a:avLst/>
              </a:prstGeom>
              <a:noFill/>
            </p:spPr>
            <p:txBody>
              <a:bodyPr wrap="square" rtlCol="0">
                <a:spAutoFit/>
              </a:bodyPr>
              <a:lstStyle/>
              <a:p>
                <a:pPr algn="l">
                  <a:spcBef>
                    <a:spcPts val="600"/>
                  </a:spcBef>
                  <a:buFont typeface="Arial" panose="020B0604020202020204" pitchFamily="34" charset="0"/>
                  <a:buChar char="•"/>
                </a:pPr>
                <a:r>
                  <a:rPr lang="en-US" dirty="0" smtClean="0"/>
                  <a:t>Synchronization of externally injected beam is the key to injecting into the decelerating phase</a:t>
                </a:r>
              </a:p>
              <a:p>
                <a:pPr algn="l">
                  <a:spcBef>
                    <a:spcPts val="600"/>
                  </a:spcBef>
                  <a:buFont typeface="Arial" panose="020B0604020202020204" pitchFamily="34" charset="0"/>
                  <a:buChar char="•"/>
                </a:pPr>
                <a:r>
                  <a:rPr lang="en-US" dirty="0" smtClean="0"/>
                  <a:t>The main role of the bubble is not accelerate but to provide focusing field to undulating electrons</a:t>
                </a:r>
              </a:p>
              <a:p>
                <a:pPr algn="l">
                  <a:spcBef>
                    <a:spcPts val="600"/>
                  </a:spcBef>
                  <a:buFont typeface="Arial" panose="020B0604020202020204" pitchFamily="34" charset="0"/>
                  <a:buChar char="•"/>
                </a:pPr>
                <a:r>
                  <a:rPr lang="en-US" dirty="0" smtClean="0"/>
                  <a:t>Excellent source of X-ray and Gamma-ray radiation because of the large </a:t>
                </a:r>
                <a:r>
                  <a:rPr lang="en-US" dirty="0" err="1" smtClean="0"/>
                  <a:t>undulator</a:t>
                </a:r>
                <a:r>
                  <a:rPr lang="en-US" dirty="0" smtClean="0"/>
                  <a:t> parameter </a:t>
                </a:r>
                <a14:m>
                  <m:oMath xmlns:m="http://schemas.openxmlformats.org/officeDocument/2006/math">
                    <m:sSub>
                      <m:sSubPr>
                        <m:ctrlPr>
                          <a:rPr lang="en-US" i="1">
                            <a:latin typeface="Cambria Math"/>
                          </a:rPr>
                        </m:ctrlPr>
                      </m:sSubPr>
                      <m:e>
                        <m:r>
                          <a:rPr lang="en-US" b="0" i="1" smtClean="0">
                            <a:latin typeface="Cambria Math"/>
                          </a:rPr>
                          <m:t>𝐾</m:t>
                        </m:r>
                        <m:r>
                          <a:rPr lang="en-US" b="0" i="1" smtClean="0">
                            <a:latin typeface="Cambria Math"/>
                          </a:rPr>
                          <m:t>=</m:t>
                        </m:r>
                        <m:r>
                          <a:rPr lang="en-US" i="1">
                            <a:latin typeface="Cambria Math"/>
                          </a:rPr>
                          <m:t>𝑝</m:t>
                        </m:r>
                      </m:e>
                      <m:sub>
                        <m:r>
                          <a:rPr lang="en-US" altLang="en-US" b="1" i="1">
                            <a:latin typeface="Cambria Math"/>
                          </a:rPr>
                          <m:t>⊥</m:t>
                        </m:r>
                      </m:sub>
                    </m:sSub>
                    <m:r>
                      <a:rPr lang="en-US" i="1">
                        <a:latin typeface="Cambria Math"/>
                      </a:rPr>
                      <m:t>/</m:t>
                    </m:r>
                    <m:r>
                      <a:rPr lang="en-US" i="1">
                        <a:latin typeface="Cambria Math"/>
                      </a:rPr>
                      <m:t>𝑚𝑐</m:t>
                    </m:r>
                  </m:oMath>
                </a14:m>
                <a:r>
                  <a:rPr lang="en-US" altLang="en-US" b="1" dirty="0" smtClean="0"/>
                  <a:t> </a:t>
                </a:r>
                <a:endParaRPr lang="en-US" altLang="en-US"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304800" y="1473708"/>
                <a:ext cx="5257800" cy="3570208"/>
              </a:xfrm>
              <a:prstGeom prst="rect">
                <a:avLst/>
              </a:prstGeom>
              <a:blipFill rotWithShape="0">
                <a:blip r:embed="rId4"/>
                <a:stretch>
                  <a:fillRect l="-1738" t="-1368" r="-2781" b="-3077"/>
                </a:stretch>
              </a:blipFill>
            </p:spPr>
            <p:txBody>
              <a:bodyPr/>
              <a:lstStyle/>
              <a:p>
                <a:r>
                  <a:rPr lang="en-US">
                    <a:noFill/>
                  </a:rPr>
                  <a:t> </a:t>
                </a:r>
              </a:p>
            </p:txBody>
          </p:sp>
        </mc:Fallback>
      </mc:AlternateContent>
      <p:pic>
        <p:nvPicPr>
          <p:cNvPr id="7" name="Picture 6"/>
          <p:cNvPicPr/>
          <p:nvPr/>
        </p:nvPicPr>
        <p:blipFill rotWithShape="1">
          <a:blip r:embed="rId5"/>
          <a:srcRect l="6602" t="5004" r="8298"/>
          <a:stretch/>
        </p:blipFill>
        <p:spPr>
          <a:xfrm>
            <a:off x="5562600" y="1473708"/>
            <a:ext cx="3124200" cy="282703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25483" y="5300329"/>
                <a:ext cx="3959802" cy="839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𝜔</m:t>
                          </m:r>
                        </m:e>
                        <m:sub>
                          <m:r>
                            <a:rPr lang="en-US" i="1">
                              <a:latin typeface="Cambria Math"/>
                            </a:rPr>
                            <m:t>𝑐</m:t>
                          </m:r>
                        </m:sub>
                      </m:sSub>
                      <m:r>
                        <a:rPr lang="en-US" b="0" i="1" smtClean="0">
                          <a:latin typeface="Cambria Math"/>
                        </a:rPr>
                        <m:t>∼</m:t>
                      </m:r>
                      <m:r>
                        <a:rPr lang="en-US" i="1">
                          <a:latin typeface="Cambria Math"/>
                        </a:rPr>
                        <m:t>2</m:t>
                      </m:r>
                      <m:sSup>
                        <m:sSupPr>
                          <m:ctrlPr>
                            <a:rPr lang="en-US" i="1">
                              <a:latin typeface="Cambria Math"/>
                            </a:rPr>
                          </m:ctrlPr>
                        </m:sSupPr>
                        <m:e>
                          <m:r>
                            <a:rPr lang="en-US" i="1">
                              <a:latin typeface="Cambria Math"/>
                            </a:rPr>
                            <m:t>𝛾</m:t>
                          </m:r>
                        </m:e>
                        <m:sup>
                          <m:r>
                            <a:rPr lang="en-US" i="1">
                              <a:latin typeface="Cambria Math"/>
                            </a:rPr>
                            <m:t>2</m:t>
                          </m:r>
                        </m:sup>
                      </m:sSup>
                      <m:sSub>
                        <m:sSubPr>
                          <m:ctrlPr>
                            <a:rPr lang="en-US" i="1">
                              <a:latin typeface="Cambria Math"/>
                            </a:rPr>
                          </m:ctrlPr>
                        </m:sSubPr>
                        <m:e>
                          <m:r>
                            <a:rPr lang="en-US" i="1">
                              <a:latin typeface="Cambria Math"/>
                            </a:rPr>
                            <m:t>𝜔</m:t>
                          </m:r>
                        </m:e>
                        <m:sub>
                          <m:r>
                            <a:rPr lang="en-US" b="0" i="1" smtClean="0">
                              <a:latin typeface="Cambria Math"/>
                            </a:rPr>
                            <m:t>𝛽</m:t>
                          </m:r>
                        </m:sub>
                      </m:sSub>
                      <m:f>
                        <m:fPr>
                          <m:ctrlPr>
                            <a:rPr lang="en-US" i="1" smtClean="0">
                              <a:latin typeface="Cambria Math"/>
                            </a:rPr>
                          </m:ctrlPr>
                        </m:fPr>
                        <m:num>
                          <m:sSup>
                            <m:sSupPr>
                              <m:ctrlPr>
                                <a:rPr lang="en-US" b="0" i="1" smtClean="0">
                                  <a:latin typeface="Cambria Math"/>
                                </a:rPr>
                              </m:ctrlPr>
                            </m:sSupPr>
                            <m:e>
                              <m:r>
                                <a:rPr lang="en-US" b="0" i="1" smtClean="0">
                                  <a:latin typeface="Cambria Math"/>
                                </a:rPr>
                                <m:t>𝐾</m:t>
                              </m:r>
                            </m:e>
                            <m:sup>
                              <m:r>
                                <a:rPr lang="en-US" b="0" i="1" smtClean="0">
                                  <a:latin typeface="Cambria Math"/>
                                </a:rPr>
                                <m:t>3</m:t>
                              </m:r>
                            </m:sup>
                          </m:sSup>
                        </m:num>
                        <m:den>
                          <m:r>
                            <a:rPr lang="en-US" b="0" i="1" smtClean="0">
                              <a:latin typeface="Cambria Math"/>
                            </a:rPr>
                            <m:t>1+</m:t>
                          </m:r>
                          <m:sSup>
                            <m:sSupPr>
                              <m:ctrlPr>
                                <a:rPr lang="en-US" b="0" i="1" smtClean="0">
                                  <a:latin typeface="Cambria Math"/>
                                </a:rPr>
                              </m:ctrlPr>
                            </m:sSupPr>
                            <m:e>
                              <m:r>
                                <a:rPr lang="en-US" b="0" i="1" smtClean="0">
                                  <a:latin typeface="Cambria Math"/>
                                </a:rPr>
                                <m:t>𝐾</m:t>
                              </m:r>
                            </m:e>
                            <m:sup>
                              <m:r>
                                <a:rPr lang="en-US" b="0" i="1" smtClean="0">
                                  <a:latin typeface="Cambria Math"/>
                                </a:rPr>
                                <m:t>2</m:t>
                              </m:r>
                            </m:sup>
                          </m:sSup>
                        </m:den>
                      </m:f>
                      <m:r>
                        <a:rPr lang="en-US" b="0" i="1" smtClean="0">
                          <a:latin typeface="Cambria Math"/>
                        </a:rPr>
                        <m:t>∼</m:t>
                      </m:r>
                      <m:sSub>
                        <m:sSubPr>
                          <m:ctrlPr>
                            <a:rPr lang="en-US" b="0" i="1" smtClean="0">
                              <a:latin typeface="Cambria Math"/>
                            </a:rPr>
                          </m:ctrlPr>
                        </m:sSubPr>
                        <m:e>
                          <m:sSup>
                            <m:sSupPr>
                              <m:ctrlPr>
                                <a:rPr lang="en-US" b="0" i="1" smtClean="0">
                                  <a:latin typeface="Cambria Math"/>
                                </a:rPr>
                              </m:ctrlPr>
                            </m:sSupPr>
                            <m:e>
                              <m:r>
                                <a:rPr lang="en-US" b="0" i="1" smtClean="0">
                                  <a:latin typeface="Cambria Math"/>
                                </a:rPr>
                                <m:t>𝐾</m:t>
                              </m:r>
                            </m:e>
                            <m:sup>
                              <m:r>
                                <a:rPr lang="en-US" b="0" i="1" smtClean="0">
                                  <a:latin typeface="Cambria Math"/>
                                </a:rPr>
                                <m:t>3</m:t>
                              </m:r>
                            </m:sup>
                          </m:sSup>
                          <m:r>
                            <a:rPr lang="en-US" b="0" i="1" smtClean="0">
                              <a:latin typeface="Cambria Math"/>
                            </a:rPr>
                            <m:t>𝜔</m:t>
                          </m:r>
                        </m:e>
                        <m:sub>
                          <m:r>
                            <a:rPr lang="en-US" b="0" i="1" smtClean="0">
                              <a:latin typeface="Cambria Math"/>
                            </a:rPr>
                            <m:t>𝐿</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5483" y="5300329"/>
                <a:ext cx="3959802" cy="839653"/>
              </a:xfrm>
              <a:prstGeom prst="rect">
                <a:avLst/>
              </a:prstGeom>
              <a:blipFill rotWithShape="0">
                <a:blip r:embed="rId6"/>
                <a:stretch>
                  <a:fillRect/>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9509" y="4333875"/>
            <a:ext cx="2917291"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5526654" y="5046708"/>
                <a:ext cx="4857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𝐾</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26654" y="5046708"/>
                <a:ext cx="485710" cy="461665"/>
              </a:xfrm>
              <a:prstGeom prst="rect">
                <a:avLst/>
              </a:prstGeom>
              <a:blipFill rotWithShape="0">
                <a:blip r:embed="rId8"/>
                <a:stretch>
                  <a:fillRect l="-2532"/>
                </a:stretch>
              </a:blipFill>
            </p:spPr>
            <p:txBody>
              <a:bodyPr/>
              <a:lstStyle/>
              <a:p>
                <a:r>
                  <a:rPr lang="en-US">
                    <a:noFill/>
                  </a:rPr>
                  <a:t> </a:t>
                </a:r>
              </a:p>
            </p:txBody>
          </p:sp>
        </mc:Fallback>
      </mc:AlternateContent>
    </p:spTree>
    <p:extLst>
      <p:ext uri="{BB962C8B-B14F-4D97-AF65-F5344CB8AC3E}">
        <p14:creationId xmlns:p14="http://schemas.microsoft.com/office/powerpoint/2010/main" val="3524124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0"/>
            <a:ext cx="9144000" cy="1066800"/>
          </a:xfrm>
        </p:spPr>
        <p:txBody>
          <a:bodyPr/>
          <a:lstStyle/>
          <a:p>
            <a:pPr eaLnBrk="1" hangingPunct="1"/>
            <a:r>
              <a:rPr lang="en-US" altLang="en-US" dirty="0" smtClean="0"/>
              <a:t> </a:t>
            </a:r>
            <a:r>
              <a:rPr lang="en-US" altLang="en-US" sz="3600" b="1" dirty="0" smtClean="0">
                <a:solidFill>
                  <a:srgbClr val="990099"/>
                </a:solidFill>
              </a:rPr>
              <a:t>Surface Wave Accelerator and Radiation Source Based on Silicon Carbide</a:t>
            </a:r>
          </a:p>
        </p:txBody>
      </p:sp>
      <p:pic>
        <p:nvPicPr>
          <p:cNvPr id="2055"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14749"/>
            <a:ext cx="5610616" cy="395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7" name="Text Box 4"/>
          <p:cNvSpPr txBox="1">
            <a:spLocks noChangeArrowheads="1"/>
          </p:cNvSpPr>
          <p:nvPr/>
        </p:nvSpPr>
        <p:spPr bwMode="auto">
          <a:xfrm>
            <a:off x="324090" y="61722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dirty="0">
                <a:solidFill>
                  <a:srgbClr val="000000"/>
                </a:solidFill>
              </a:rPr>
              <a:t>B. </a:t>
            </a:r>
            <a:r>
              <a:rPr lang="en-US" altLang="en-US" sz="1800" dirty="0" err="1">
                <a:solidFill>
                  <a:srgbClr val="000000"/>
                </a:solidFill>
              </a:rPr>
              <a:t>Neuner</a:t>
            </a:r>
            <a:r>
              <a:rPr lang="en-US" altLang="en-US" sz="1800" dirty="0">
                <a:solidFill>
                  <a:srgbClr val="000000"/>
                </a:solidFill>
              </a:rPr>
              <a:t> III, D. </a:t>
            </a:r>
            <a:r>
              <a:rPr lang="en-US" altLang="en-US" sz="1800" dirty="0" err="1">
                <a:solidFill>
                  <a:srgbClr val="000000"/>
                </a:solidFill>
              </a:rPr>
              <a:t>Korobkin</a:t>
            </a:r>
            <a:r>
              <a:rPr lang="en-US" altLang="en-US" sz="1800" dirty="0">
                <a:solidFill>
                  <a:srgbClr val="000000"/>
                </a:solidFill>
              </a:rPr>
              <a:t>, G. Ferro, and G. Shvets, PRSTAB </a:t>
            </a:r>
            <a:r>
              <a:rPr lang="en-US" altLang="en-US" sz="1800" b="1" dirty="0">
                <a:solidFill>
                  <a:srgbClr val="000000"/>
                </a:solidFill>
              </a:rPr>
              <a:t>15,</a:t>
            </a:r>
            <a:r>
              <a:rPr lang="en-US" altLang="en-US" sz="1800" dirty="0">
                <a:solidFill>
                  <a:srgbClr val="000000"/>
                </a:solidFill>
              </a:rPr>
              <a:t> 031302 (2012).</a:t>
            </a:r>
          </a:p>
        </p:txBody>
      </p:sp>
    </p:spTree>
    <p:extLst>
      <p:ext uri="{BB962C8B-B14F-4D97-AF65-F5344CB8AC3E}">
        <p14:creationId xmlns:p14="http://schemas.microsoft.com/office/powerpoint/2010/main" val="3002798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0"/>
            <a:ext cx="8229600" cy="838200"/>
          </a:xfrm>
        </p:spPr>
        <p:txBody>
          <a:bodyPr/>
          <a:lstStyle/>
          <a:p>
            <a:pPr eaLnBrk="1" hangingPunct="1"/>
            <a:r>
              <a:rPr lang="en-US" sz="3600" b="1" dirty="0" smtClean="0">
                <a:solidFill>
                  <a:srgbClr val="990099"/>
                </a:solidFill>
              </a:rPr>
              <a:t>How to shorten an accelerator?</a:t>
            </a:r>
          </a:p>
        </p:txBody>
      </p:sp>
      <p:sp>
        <p:nvSpPr>
          <p:cNvPr id="8195" name="Text Box 3"/>
          <p:cNvSpPr txBox="1">
            <a:spLocks noChangeArrowheads="1"/>
          </p:cNvSpPr>
          <p:nvPr/>
        </p:nvSpPr>
        <p:spPr bwMode="auto">
          <a:xfrm>
            <a:off x="0" y="1143000"/>
            <a:ext cx="457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2000" b="1" dirty="0"/>
              <a:t> </a:t>
            </a:r>
            <a:r>
              <a:rPr lang="en-US" sz="2000" b="1" dirty="0" err="1" smtClean="0"/>
              <a:t>Tevatron</a:t>
            </a:r>
            <a:r>
              <a:rPr lang="en-US" sz="2000" b="1" dirty="0"/>
              <a:t>: 1 </a:t>
            </a:r>
            <a:r>
              <a:rPr lang="en-US" sz="2000" b="1" dirty="0" err="1" smtClean="0"/>
              <a:t>TeV</a:t>
            </a:r>
            <a:r>
              <a:rPr lang="en-US" sz="2000" b="1" dirty="0" smtClean="0"/>
              <a:t>/7km </a:t>
            </a:r>
            <a:r>
              <a:rPr lang="en-US" sz="2000" b="1" dirty="0"/>
              <a:t>proton/antiproton</a:t>
            </a:r>
          </a:p>
        </p:txBody>
      </p:sp>
      <p:pic>
        <p:nvPicPr>
          <p:cNvPr id="8196" name="Picture 4" descr="teva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76400"/>
            <a:ext cx="3657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LE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1676400"/>
            <a:ext cx="41910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198" name="Text Box 6"/>
              <p:cNvSpPr txBox="1">
                <a:spLocks noChangeArrowheads="1"/>
              </p:cNvSpPr>
              <p:nvPr/>
            </p:nvSpPr>
            <p:spPr bwMode="auto">
              <a:xfrm>
                <a:off x="152400" y="4876800"/>
                <a:ext cx="6629400" cy="1169551"/>
              </a:xfrm>
              <a:prstGeom prst="rect">
                <a:avLst/>
              </a:prstGeom>
              <a:solidFill>
                <a:schemeClr val="accent1"/>
              </a:solidFill>
              <a:ln w="15875">
                <a:solidFill>
                  <a:schemeClr val="accent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buFontTx/>
                  <a:buChar char="•"/>
                </a:pPr>
                <a:r>
                  <a:rPr lang="en-US" sz="2000" b="1" dirty="0" smtClean="0"/>
                  <a:t>H</a:t>
                </a:r>
                <a:r>
                  <a:rPr lang="en-US" sz="2000" b="1" dirty="0" smtClean="0">
                    <a:sym typeface="Wingdings" pitchFamily="2" charset="2"/>
                  </a:rPr>
                  <a:t>uge </a:t>
                </a:r>
                <a:r>
                  <a:rPr lang="en-US" sz="2000" b="1" dirty="0">
                    <a:sym typeface="Wingdings" pitchFamily="2" charset="2"/>
                  </a:rPr>
                  <a:t>radius for </a:t>
                </a:r>
                <a:r>
                  <a:rPr lang="en-US" sz="2000" b="1" dirty="0" smtClean="0">
                    <a:sym typeface="Wingdings" pitchFamily="2" charset="2"/>
                  </a:rPr>
                  <a:t>high energy hadrons and reasonable </a:t>
                </a:r>
                <a:r>
                  <a:rPr lang="en-US" sz="2000" b="1" dirty="0">
                    <a:sym typeface="Wingdings" pitchFamily="2" charset="2"/>
                  </a:rPr>
                  <a:t>magnetic field </a:t>
                </a:r>
                <a:r>
                  <a:rPr lang="en-US" sz="2000" b="1" dirty="0" smtClean="0">
                    <a:sym typeface="Wingdings" pitchFamily="2" charset="2"/>
                  </a:rPr>
                  <a:t>strength: </a:t>
                </a:r>
                <a14:m>
                  <m:oMath xmlns:m="http://schemas.openxmlformats.org/officeDocument/2006/math">
                    <m:sSub>
                      <m:sSubPr>
                        <m:ctrlPr>
                          <a:rPr lang="en-US" sz="2000" b="1" i="1" smtClean="0">
                            <a:latin typeface="Cambria Math"/>
                            <a:sym typeface="Wingdings" pitchFamily="2" charset="2"/>
                          </a:rPr>
                        </m:ctrlPr>
                      </m:sSubPr>
                      <m:e>
                        <m:r>
                          <a:rPr lang="en-US" sz="2000" b="1" i="1" smtClean="0">
                            <a:latin typeface="Cambria Math"/>
                            <a:sym typeface="Wingdings" pitchFamily="2" charset="2"/>
                          </a:rPr>
                          <m:t>𝒓</m:t>
                        </m:r>
                      </m:e>
                      <m:sub>
                        <m:r>
                          <a:rPr lang="en-US" sz="2000" b="1" i="1" smtClean="0">
                            <a:latin typeface="Cambria Math"/>
                            <a:sym typeface="Wingdings" pitchFamily="2" charset="2"/>
                          </a:rPr>
                          <m:t>𝑳</m:t>
                        </m:r>
                      </m:sub>
                    </m:sSub>
                    <m:r>
                      <a:rPr lang="en-US" sz="2000" b="1" i="1" smtClean="0">
                        <a:latin typeface="Cambria Math"/>
                        <a:sym typeface="Wingdings" pitchFamily="2" charset="2"/>
                      </a:rPr>
                      <m:t>=</m:t>
                    </m:r>
                    <m:r>
                      <a:rPr lang="en-US" sz="2000" b="1" i="1" smtClean="0">
                        <a:latin typeface="Cambria Math"/>
                        <a:sym typeface="Wingdings" pitchFamily="2" charset="2"/>
                      </a:rPr>
                      <m:t>𝜸</m:t>
                    </m:r>
                    <m:r>
                      <a:rPr lang="en-US" sz="2000" b="1" i="1" smtClean="0">
                        <a:latin typeface="Cambria Math"/>
                        <a:sym typeface="Wingdings" pitchFamily="2" charset="2"/>
                      </a:rPr>
                      <m:t>𝒎</m:t>
                    </m:r>
                    <m:sSup>
                      <m:sSupPr>
                        <m:ctrlPr>
                          <a:rPr lang="en-US" sz="2000" b="1" i="1" smtClean="0">
                            <a:latin typeface="Cambria Math"/>
                            <a:sym typeface="Wingdings" pitchFamily="2" charset="2"/>
                          </a:rPr>
                        </m:ctrlPr>
                      </m:sSupPr>
                      <m:e>
                        <m:r>
                          <a:rPr lang="en-US" sz="2000" b="1" i="1" smtClean="0">
                            <a:latin typeface="Cambria Math"/>
                            <a:sym typeface="Wingdings" pitchFamily="2" charset="2"/>
                          </a:rPr>
                          <m:t>𝒄</m:t>
                        </m:r>
                      </m:e>
                      <m:sup>
                        <m:r>
                          <a:rPr lang="en-US" sz="2000" b="1" i="1" smtClean="0">
                            <a:latin typeface="Cambria Math"/>
                            <a:sym typeface="Wingdings" pitchFamily="2" charset="2"/>
                          </a:rPr>
                          <m:t>𝟐</m:t>
                        </m:r>
                      </m:sup>
                    </m:sSup>
                    <m:r>
                      <a:rPr lang="en-US" sz="2000" b="1" i="1" smtClean="0">
                        <a:latin typeface="Cambria Math"/>
                        <a:sym typeface="Wingdings" pitchFamily="2" charset="2"/>
                      </a:rPr>
                      <m:t>/</m:t>
                    </m:r>
                    <m:r>
                      <a:rPr lang="en-US" sz="2000" b="1" i="1" smtClean="0">
                        <a:latin typeface="Cambria Math"/>
                        <a:sym typeface="Wingdings" pitchFamily="2" charset="2"/>
                      </a:rPr>
                      <m:t>𝒒𝑩</m:t>
                    </m:r>
                  </m:oMath>
                </a14:m>
                <a:endParaRPr lang="en-US" sz="2000" b="1" dirty="0">
                  <a:sym typeface="Wingdings" pitchFamily="2" charset="2"/>
                </a:endParaRPr>
              </a:p>
              <a:p>
                <a:pPr algn="l" eaLnBrk="1" hangingPunct="1">
                  <a:buFontTx/>
                  <a:buChar char="•"/>
                </a:pPr>
                <a:r>
                  <a:rPr lang="en-US" sz="2000" b="1" dirty="0"/>
                  <a:t>Rings don’t work for high energy e-p </a:t>
                </a:r>
                <a:r>
                  <a:rPr lang="en-US" sz="2000" b="1" dirty="0">
                    <a:sym typeface="Wingdings" pitchFamily="2" charset="2"/>
                  </a:rPr>
                  <a:t> need </a:t>
                </a:r>
                <a:r>
                  <a:rPr lang="en-US" sz="2000" b="1" dirty="0" err="1">
                    <a:sym typeface="Wingdings" pitchFamily="2" charset="2"/>
                  </a:rPr>
                  <a:t>linacs</a:t>
                </a:r>
                <a:endParaRPr lang="en-US" sz="2000" b="1" dirty="0"/>
              </a:p>
            </p:txBody>
          </p:sp>
        </mc:Choice>
        <mc:Fallback xmlns="">
          <p:sp>
            <p:nvSpPr>
              <p:cNvPr id="8198" name="Text Box 6"/>
              <p:cNvSpPr txBox="1">
                <a:spLocks noRot="1" noChangeAspect="1" noMove="1" noResize="1" noEditPoints="1" noAdjustHandles="1" noChangeArrowheads="1" noChangeShapeType="1" noTextEdit="1"/>
              </p:cNvSpPr>
              <p:nvPr/>
            </p:nvSpPr>
            <p:spPr bwMode="auto">
              <a:xfrm>
                <a:off x="152400" y="4876800"/>
                <a:ext cx="6629400" cy="1169551"/>
              </a:xfrm>
              <a:prstGeom prst="rect">
                <a:avLst/>
              </a:prstGeom>
              <a:blipFill rotWithShape="1">
                <a:blip r:embed="rId6"/>
                <a:stretch>
                  <a:fillRect l="-825" t="-2051" b="-7692"/>
                </a:stretch>
              </a:blipFill>
              <a:ln w="15875">
                <a:solidFill>
                  <a:schemeClr val="accent2"/>
                </a:solidFill>
                <a:miter lim="800000"/>
                <a:headEnd/>
                <a:tailEnd/>
              </a:ln>
            </p:spPr>
            <p:txBody>
              <a:bodyPr/>
              <a:lstStyle/>
              <a:p>
                <a:r>
                  <a:rPr lang="en-US">
                    <a:noFill/>
                  </a:rPr>
                  <a:t> </a:t>
                </a:r>
              </a:p>
            </p:txBody>
          </p:sp>
        </mc:Fallback>
      </mc:AlternateContent>
      <p:pic>
        <p:nvPicPr>
          <p:cNvPr id="8199" name="Picture 7" descr="ut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weretx-s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7863" y="152400"/>
            <a:ext cx="623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1" name="Object 2"/>
          <p:cNvGraphicFramePr>
            <a:graphicFrameLocks noChangeAspect="1"/>
          </p:cNvGraphicFramePr>
          <p:nvPr/>
        </p:nvGraphicFramePr>
        <p:xfrm>
          <a:off x="7010400" y="4876800"/>
          <a:ext cx="1447800" cy="787400"/>
        </p:xfrm>
        <a:graphic>
          <a:graphicData uri="http://schemas.openxmlformats.org/presentationml/2006/ole">
            <mc:AlternateContent xmlns:mc="http://schemas.openxmlformats.org/markup-compatibility/2006">
              <mc:Choice xmlns:v="urn:schemas-microsoft-com:vml" Requires="v">
                <p:oleObj spid="_x0000_s634011" name="Equation" r:id="rId9" imgW="991440" imgH="495000" progId="Equation.3">
                  <p:embed/>
                </p:oleObj>
              </mc:Choice>
              <mc:Fallback>
                <p:oleObj name="Equation" r:id="rId9" imgW="991440" imgH="495000" progId="Equation.3">
                  <p:embed/>
                  <p:pic>
                    <p:nvPicPr>
                      <p:cNvPr id="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4876800"/>
                        <a:ext cx="1447800" cy="787400"/>
                      </a:xfrm>
                      <a:prstGeom prst="rect">
                        <a:avLst/>
                      </a:prstGeom>
                      <a:solidFill>
                        <a:srgbClr val="FFFF00"/>
                      </a:solidFill>
                    </p:spPr>
                  </p:pic>
                </p:oleObj>
              </mc:Fallback>
            </mc:AlternateContent>
          </a:graphicData>
        </a:graphic>
      </p:graphicFrame>
      <p:sp>
        <p:nvSpPr>
          <p:cNvPr id="8202" name="Text Box 10"/>
          <p:cNvSpPr txBox="1">
            <a:spLocks noChangeArrowheads="1"/>
          </p:cNvSpPr>
          <p:nvPr/>
        </p:nvSpPr>
        <p:spPr bwMode="auto">
          <a:xfrm>
            <a:off x="4953000" y="62484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2000"/>
              <a:t>Major problem: synchrotron radiation</a:t>
            </a:r>
          </a:p>
        </p:txBody>
      </p:sp>
      <p:sp>
        <p:nvSpPr>
          <p:cNvPr id="8203" name="Line 11"/>
          <p:cNvSpPr>
            <a:spLocks noChangeShapeType="1"/>
          </p:cNvSpPr>
          <p:nvPr/>
        </p:nvSpPr>
        <p:spPr bwMode="auto">
          <a:xfrm flipV="1">
            <a:off x="7696200" y="5715000"/>
            <a:ext cx="0" cy="533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8204" name="Text Box 3"/>
          <p:cNvSpPr txBox="1">
            <a:spLocks noChangeArrowheads="1"/>
          </p:cNvSpPr>
          <p:nvPr/>
        </p:nvSpPr>
        <p:spPr bwMode="auto">
          <a:xfrm>
            <a:off x="4800600" y="1143000"/>
            <a:ext cx="434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sz="2000" b="1" dirty="0"/>
              <a:t>LHC: 7</a:t>
            </a:r>
            <a:r>
              <a:rPr lang="en-US" sz="2000" b="1" dirty="0" smtClean="0"/>
              <a:t> </a:t>
            </a:r>
            <a:r>
              <a:rPr lang="en-US" sz="2000" b="1" dirty="0" err="1"/>
              <a:t>TeV</a:t>
            </a:r>
            <a:r>
              <a:rPr lang="en-US" sz="2000" b="1" dirty="0"/>
              <a:t>/27km proton-proton</a:t>
            </a:r>
          </a:p>
        </p:txBody>
      </p:sp>
    </p:spTree>
    <p:extLst>
      <p:ext uri="{BB962C8B-B14F-4D97-AF65-F5344CB8AC3E}">
        <p14:creationId xmlns:p14="http://schemas.microsoft.com/office/powerpoint/2010/main" val="3363169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098" name="Rectangle 2"/>
              <p:cNvSpPr>
                <a:spLocks noGrp="1" noChangeArrowheads="1"/>
              </p:cNvSpPr>
              <p:nvPr>
                <p:ph type="title"/>
              </p:nvPr>
            </p:nvSpPr>
            <p:spPr>
              <a:xfrm>
                <a:off x="1143000" y="76200"/>
                <a:ext cx="7924800" cy="838200"/>
              </a:xfrm>
            </p:spPr>
            <p:txBody>
              <a:bodyPr/>
              <a:lstStyle/>
              <a:p>
                <a:pPr lvl="0" eaLnBrk="1" hangingPunct="1">
                  <a:spcBef>
                    <a:spcPct val="50000"/>
                  </a:spcBef>
                </a:pPr>
                <a:r>
                  <a:rPr lang="en-US" altLang="en-US" sz="3200" b="1" dirty="0">
                    <a:solidFill>
                      <a:srgbClr val="990099"/>
                    </a:solidFill>
                    <a:latin typeface="Times New Roman" pitchFamily="18" charset="0"/>
                    <a:ea typeface="+mn-ea"/>
                    <a:cs typeface="+mn-cs"/>
                  </a:rPr>
                  <a:t>Wakes at the </a:t>
                </a:r>
                <a14:m>
                  <m:oMath xmlns:m="http://schemas.openxmlformats.org/officeDocument/2006/math">
                    <m:r>
                      <a:rPr lang="en-US" altLang="en-US" sz="3200" b="1" i="1">
                        <a:solidFill>
                          <a:srgbClr val="990099"/>
                        </a:solidFill>
                        <a:latin typeface="Cambria Math"/>
                        <a:ea typeface="+mn-ea"/>
                        <a:cs typeface="+mn-cs"/>
                      </a:rPr>
                      <m:t>𝝐</m:t>
                    </m:r>
                    <m:r>
                      <a:rPr lang="en-US" altLang="en-US" sz="3200" b="1" i="1">
                        <a:solidFill>
                          <a:srgbClr val="990099"/>
                        </a:solidFill>
                        <a:latin typeface="Cambria Math"/>
                        <a:ea typeface="+mn-ea"/>
                        <a:cs typeface="+mn-cs"/>
                      </a:rPr>
                      <m:t>&lt;</m:t>
                    </m:r>
                    <m:r>
                      <a:rPr lang="en-US" altLang="en-US" sz="3200" b="1" i="1">
                        <a:solidFill>
                          <a:srgbClr val="990099"/>
                        </a:solidFill>
                        <a:latin typeface="Cambria Math"/>
                        <a:ea typeface="+mn-ea"/>
                        <a:cs typeface="+mn-cs"/>
                      </a:rPr>
                      <m:t>𝟎</m:t>
                    </m:r>
                    <m:r>
                      <a:rPr lang="en-US" altLang="en-US" sz="3200" b="1" i="1">
                        <a:solidFill>
                          <a:srgbClr val="990099"/>
                        </a:solidFill>
                        <a:latin typeface="Cambria Math"/>
                        <a:ea typeface="+mn-ea"/>
                        <a:cs typeface="+mn-cs"/>
                      </a:rPr>
                      <m:t>/</m:t>
                    </m:r>
                    <m:r>
                      <a:rPr lang="en-US" altLang="en-US" sz="3200" b="1" i="1">
                        <a:solidFill>
                          <a:srgbClr val="990099"/>
                        </a:solidFill>
                        <a:latin typeface="Cambria Math"/>
                        <a:ea typeface="+mn-ea"/>
                        <a:cs typeface="+mn-cs"/>
                      </a:rPr>
                      <m:t>𝝐</m:t>
                    </m:r>
                    <m:r>
                      <a:rPr lang="en-US" altLang="en-US" sz="3200" b="1" i="1">
                        <a:solidFill>
                          <a:srgbClr val="990099"/>
                        </a:solidFill>
                        <a:latin typeface="Cambria Math"/>
                        <a:ea typeface="+mn-ea"/>
                        <a:cs typeface="+mn-cs"/>
                      </a:rPr>
                      <m:t>&gt;</m:t>
                    </m:r>
                    <m:r>
                      <a:rPr lang="en-US" altLang="en-US" sz="3200" b="1" i="1">
                        <a:solidFill>
                          <a:srgbClr val="990099"/>
                        </a:solidFill>
                        <a:latin typeface="Cambria Math"/>
                        <a:ea typeface="+mn-ea"/>
                        <a:cs typeface="+mn-cs"/>
                      </a:rPr>
                      <m:t>𝟎</m:t>
                    </m:r>
                  </m:oMath>
                </a14:m>
                <a:r>
                  <a:rPr lang="en-US" altLang="en-US" sz="3200" b="1" dirty="0">
                    <a:solidFill>
                      <a:srgbClr val="990099"/>
                    </a:solidFill>
                    <a:latin typeface="Times New Roman" pitchFamily="18" charset="0"/>
                    <a:ea typeface="+mn-ea"/>
                    <a:cs typeface="+mn-cs"/>
                  </a:rPr>
                  <a:t> double </a:t>
                </a:r>
                <a:r>
                  <a:rPr lang="en-US" altLang="en-US" sz="3200" b="1" dirty="0" smtClean="0">
                    <a:solidFill>
                      <a:srgbClr val="990099"/>
                    </a:solidFill>
                    <a:latin typeface="Times New Roman" pitchFamily="18" charset="0"/>
                    <a:ea typeface="+mn-ea"/>
                    <a:cs typeface="+mn-cs"/>
                  </a:rPr>
                  <a:t>interface</a:t>
                </a:r>
                <a:endParaRPr lang="en-US" altLang="en-US" sz="3200" b="1" dirty="0" smtClean="0">
                  <a:solidFill>
                    <a:srgbClr val="000066"/>
                  </a:solidFill>
                </a:endParaRPr>
              </a:p>
            </p:txBody>
          </p:sp>
        </mc:Choice>
        <mc:Fallback>
          <p:sp>
            <p:nvSpPr>
              <p:cNvPr id="4098" name="Rectangle 2"/>
              <p:cNvSpPr>
                <a:spLocks noGrp="1" noRot="1" noChangeAspect="1" noMove="1" noResize="1" noEditPoints="1" noAdjustHandles="1" noChangeArrowheads="1" noChangeShapeType="1" noTextEdit="1"/>
              </p:cNvSpPr>
              <p:nvPr>
                <p:ph type="title"/>
              </p:nvPr>
            </p:nvSpPr>
            <p:spPr>
              <a:xfrm>
                <a:off x="1143000" y="76200"/>
                <a:ext cx="7924800" cy="838200"/>
              </a:xfrm>
              <a:blipFill rotWithShape="1">
                <a:blip r:embed="rId4"/>
                <a:stretch>
                  <a:fillRect l="-154" b="-8029"/>
                </a:stretch>
              </a:blipFill>
            </p:spPr>
            <p:txBody>
              <a:bodyPr/>
              <a:lstStyle/>
              <a:p>
                <a:r>
                  <a:rPr lang="en-US">
                    <a:noFill/>
                  </a:rPr>
                  <a:t> </a:t>
                </a:r>
              </a:p>
            </p:txBody>
          </p:sp>
        </mc:Fallback>
      </mc:AlternateContent>
      <p:sp>
        <p:nvSpPr>
          <p:cNvPr id="4102" name="Text Box 7"/>
          <p:cNvSpPr txBox="1">
            <a:spLocks noChangeArrowheads="1"/>
          </p:cNvSpPr>
          <p:nvPr/>
        </p:nvSpPr>
        <p:spPr bwMode="auto">
          <a:xfrm>
            <a:off x="5257800" y="1460500"/>
            <a:ext cx="3810000" cy="432426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pPr>
            <a:r>
              <a:rPr lang="en-US" altLang="en-US" sz="2200" b="1" dirty="0">
                <a:solidFill>
                  <a:srgbClr val="000000"/>
                </a:solidFill>
              </a:rPr>
              <a:t>S</a:t>
            </a:r>
            <a:r>
              <a:rPr lang="en-US" altLang="en-US" sz="2200" b="1" dirty="0" smtClean="0">
                <a:solidFill>
                  <a:srgbClr val="000000"/>
                </a:solidFill>
              </a:rPr>
              <a:t>upports </a:t>
            </a:r>
            <a:r>
              <a:rPr lang="en-US" altLang="en-US" sz="2200" b="1" dirty="0">
                <a:solidFill>
                  <a:srgbClr val="000000"/>
                </a:solidFill>
                <a:latin typeface="Symbol" pitchFamily="18" charset="2"/>
              </a:rPr>
              <a:t>w</a:t>
            </a:r>
            <a:r>
              <a:rPr lang="en-US" altLang="en-US" sz="2200" b="1" dirty="0">
                <a:solidFill>
                  <a:srgbClr val="000000"/>
                </a:solidFill>
              </a:rPr>
              <a:t> = kc mode </a:t>
            </a:r>
            <a:r>
              <a:rPr lang="en-US" altLang="en-US" sz="2200" b="1" dirty="0">
                <a:solidFill>
                  <a:srgbClr val="000000"/>
                </a:solidFill>
                <a:sym typeface="Wingdings" pitchFamily="2" charset="2"/>
              </a:rPr>
              <a:t> can accelerate relativistic particles</a:t>
            </a:r>
            <a:endParaRPr lang="en-US" altLang="en-US" sz="2200" b="1" dirty="0">
              <a:solidFill>
                <a:srgbClr val="000000"/>
              </a:solidFill>
            </a:endParaRPr>
          </a:p>
          <a:p>
            <a:pPr algn="l">
              <a:spcBef>
                <a:spcPct val="50000"/>
              </a:spcBef>
            </a:pPr>
            <a:r>
              <a:rPr lang="en-US" altLang="en-US" sz="2200" b="1" dirty="0" smtClean="0">
                <a:solidFill>
                  <a:srgbClr val="000000"/>
                </a:solidFill>
                <a:sym typeface="Wingdings" pitchFamily="2" charset="2"/>
              </a:rPr>
              <a:t>Almost like a hollow channel PWA, except there is no plasma: optical phonons!</a:t>
            </a:r>
            <a:endParaRPr lang="en-US" altLang="en-US" sz="2200" b="1" dirty="0">
              <a:solidFill>
                <a:srgbClr val="000000"/>
              </a:solidFill>
              <a:sym typeface="Wingdings" pitchFamily="2" charset="2"/>
            </a:endParaRPr>
          </a:p>
          <a:p>
            <a:pPr algn="l">
              <a:spcBef>
                <a:spcPct val="50000"/>
              </a:spcBef>
            </a:pPr>
            <a:r>
              <a:rPr lang="en-US" altLang="en-US" sz="2200" b="1" dirty="0" smtClean="0">
                <a:solidFill>
                  <a:srgbClr val="000000"/>
                </a:solidFill>
                <a:sym typeface="Wingdings" pitchFamily="2" charset="2"/>
              </a:rPr>
              <a:t>Can be used as a Surface Wave Accelerator Based on </a:t>
            </a:r>
            <a:r>
              <a:rPr lang="en-US" altLang="en-US" sz="2200" b="1" dirty="0" err="1" smtClean="0">
                <a:solidFill>
                  <a:srgbClr val="000000"/>
                </a:solidFill>
                <a:sym typeface="Wingdings" pitchFamily="2" charset="2"/>
              </a:rPr>
              <a:t>SiC</a:t>
            </a:r>
            <a:r>
              <a:rPr lang="en-US" altLang="en-US" sz="2200" b="1" dirty="0" smtClean="0">
                <a:solidFill>
                  <a:srgbClr val="000000"/>
                </a:solidFill>
                <a:sym typeface="Wingdings" pitchFamily="2" charset="2"/>
              </a:rPr>
              <a:t> (</a:t>
            </a:r>
            <a:r>
              <a:rPr lang="en-US" altLang="en-US" sz="2200" b="1" dirty="0" err="1" smtClean="0">
                <a:solidFill>
                  <a:srgbClr val="000000"/>
                </a:solidFill>
                <a:sym typeface="Wingdings" pitchFamily="2" charset="2"/>
              </a:rPr>
              <a:t>SWABSiC</a:t>
            </a:r>
            <a:r>
              <a:rPr lang="en-US" altLang="en-US" sz="2200" b="1" dirty="0" smtClean="0">
                <a:solidFill>
                  <a:srgbClr val="000000"/>
                </a:solidFill>
                <a:sym typeface="Wingdings" pitchFamily="2" charset="2"/>
              </a:rPr>
              <a:t>), or</a:t>
            </a:r>
            <a:endParaRPr lang="en-US" altLang="en-US" sz="2200" b="1" dirty="0">
              <a:solidFill>
                <a:srgbClr val="000000"/>
              </a:solidFill>
              <a:sym typeface="Wingdings" pitchFamily="2" charset="2"/>
            </a:endParaRPr>
          </a:p>
          <a:p>
            <a:pPr algn="l">
              <a:spcBef>
                <a:spcPct val="50000"/>
              </a:spcBef>
            </a:pPr>
            <a:r>
              <a:rPr lang="en-US" altLang="en-US" sz="2200" b="1" dirty="0">
                <a:solidFill>
                  <a:srgbClr val="CC0000"/>
                </a:solidFill>
                <a:sym typeface="Wingdings" pitchFamily="2" charset="2"/>
              </a:rPr>
              <a:t>D</a:t>
            </a:r>
            <a:r>
              <a:rPr lang="en-US" altLang="en-US" sz="2200" b="1" dirty="0" smtClean="0">
                <a:solidFill>
                  <a:srgbClr val="CC0000"/>
                </a:solidFill>
                <a:sym typeface="Wingdings" pitchFamily="2" charset="2"/>
              </a:rPr>
              <a:t>iagnostics </a:t>
            </a:r>
            <a:r>
              <a:rPr lang="en-US" altLang="en-US" sz="2200" b="1" dirty="0">
                <a:solidFill>
                  <a:srgbClr val="CC0000"/>
                </a:solidFill>
                <a:sym typeface="Wingdings" pitchFamily="2" charset="2"/>
              </a:rPr>
              <a:t>for ultra-short </a:t>
            </a:r>
            <a:r>
              <a:rPr lang="en-US" altLang="en-US" sz="2200" b="1" dirty="0" smtClean="0">
                <a:solidFill>
                  <a:srgbClr val="CC0000"/>
                </a:solidFill>
                <a:sym typeface="Wingdings" pitchFamily="2" charset="2"/>
              </a:rPr>
              <a:t>bunches  Coherent Surface Cherenkov Radiation </a:t>
            </a:r>
            <a:endParaRPr lang="en-US" altLang="en-US" sz="2200" b="1" dirty="0">
              <a:solidFill>
                <a:srgbClr val="CC0000"/>
              </a:solidFill>
            </a:endParaRPr>
          </a:p>
        </p:txBody>
      </p:sp>
      <p:sp>
        <p:nvSpPr>
          <p:cNvPr id="4103" name="Text Box 8"/>
          <p:cNvSpPr txBox="1">
            <a:spLocks noChangeArrowheads="1"/>
          </p:cNvSpPr>
          <p:nvPr/>
        </p:nvSpPr>
        <p:spPr bwMode="auto">
          <a:xfrm>
            <a:off x="134112" y="4184621"/>
            <a:ext cx="49895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2000" b="1" dirty="0" err="1">
                <a:solidFill>
                  <a:srgbClr val="000000"/>
                </a:solidFill>
              </a:rPr>
              <a:t>SiC</a:t>
            </a:r>
            <a:r>
              <a:rPr lang="en-US" altLang="en-US" sz="2000" b="1" dirty="0">
                <a:solidFill>
                  <a:srgbClr val="000000"/>
                </a:solidFill>
              </a:rPr>
              <a:t>/vacuum SPP’s are excitable by </a:t>
            </a:r>
            <a:r>
              <a:rPr lang="en-US" altLang="en-US" sz="2000" b="1" dirty="0" smtClean="0">
                <a:solidFill>
                  <a:srgbClr val="000000"/>
                </a:solidFill>
              </a:rPr>
              <a:t>either short bunches and bunch trains (“PWA”)  or by a CO</a:t>
            </a:r>
            <a:r>
              <a:rPr lang="en-US" altLang="en-US" sz="2000" b="1" baseline="-25000" dirty="0" smtClean="0">
                <a:solidFill>
                  <a:srgbClr val="000000"/>
                </a:solidFill>
              </a:rPr>
              <a:t>2</a:t>
            </a:r>
            <a:r>
              <a:rPr lang="en-US" altLang="en-US" sz="2000" b="1" dirty="0" smtClean="0">
                <a:solidFill>
                  <a:srgbClr val="000000"/>
                </a:solidFill>
              </a:rPr>
              <a:t> laser (direct acceleration)</a:t>
            </a:r>
            <a:endParaRPr lang="en-US" altLang="en-US" sz="2000" b="1" dirty="0">
              <a:solidFill>
                <a:srgbClr val="000000"/>
              </a:solidFill>
              <a:sym typeface="Wingdings" pitchFamily="2" charset="2"/>
            </a:endParaRPr>
          </a:p>
        </p:txBody>
      </p:sp>
      <p:sp>
        <p:nvSpPr>
          <p:cNvPr id="4104" name="Line 20"/>
          <p:cNvSpPr>
            <a:spLocks noChangeShapeType="1"/>
          </p:cNvSpPr>
          <p:nvPr/>
        </p:nvSpPr>
        <p:spPr bwMode="auto">
          <a:xfrm>
            <a:off x="4495800" y="1981200"/>
            <a:ext cx="0" cy="533400"/>
          </a:xfrm>
          <a:prstGeom prst="line">
            <a:avLst/>
          </a:prstGeom>
          <a:noFill/>
          <a:ln w="22225">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algn="l" eaLnBrk="0" hangingPunct="0">
              <a:spcBef>
                <a:spcPct val="0"/>
              </a:spcBef>
            </a:pPr>
            <a:endParaRPr lang="en-US">
              <a:solidFill>
                <a:srgbClr val="000000"/>
              </a:solidFill>
            </a:endParaRPr>
          </a:p>
        </p:txBody>
      </p:sp>
      <p:pic>
        <p:nvPicPr>
          <p:cNvPr id="4106" name="Picture 2" descr="ut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 y="1447800"/>
            <a:ext cx="35909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grpSp>
        <p:nvGrpSpPr>
          <p:cNvPr id="3" name="Group 2"/>
          <p:cNvGrpSpPr/>
          <p:nvPr/>
        </p:nvGrpSpPr>
        <p:grpSpPr>
          <a:xfrm>
            <a:off x="57912" y="1200210"/>
            <a:ext cx="838200" cy="1447800"/>
            <a:chOff x="304800" y="1219200"/>
            <a:chExt cx="838200" cy="1447800"/>
          </a:xfrm>
        </p:grpSpPr>
        <p:sp>
          <p:nvSpPr>
            <p:cNvPr id="4099" name="Line 3"/>
            <p:cNvSpPr>
              <a:spLocks noChangeShapeType="1"/>
            </p:cNvSpPr>
            <p:nvPr/>
          </p:nvSpPr>
          <p:spPr bwMode="auto">
            <a:xfrm flipV="1">
              <a:off x="304800" y="1371600"/>
              <a:ext cx="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spcBef>
                  <a:spcPct val="0"/>
                </a:spcBef>
              </a:pPr>
              <a:endParaRPr lang="en-US">
                <a:solidFill>
                  <a:srgbClr val="000000"/>
                </a:solidFill>
              </a:endParaRPr>
            </a:p>
          </p:txBody>
        </p:sp>
        <p:sp>
          <p:nvSpPr>
            <p:cNvPr id="4100" name="Text Box 5"/>
            <p:cNvSpPr txBox="1">
              <a:spLocks noChangeArrowheads="1"/>
            </p:cNvSpPr>
            <p:nvPr/>
          </p:nvSpPr>
          <p:spPr bwMode="auto">
            <a:xfrm>
              <a:off x="381000" y="12192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2400" b="1">
                  <a:solidFill>
                    <a:srgbClr val="000000"/>
                  </a:solidFill>
                </a:rPr>
                <a:t>z</a:t>
              </a:r>
            </a:p>
          </p:txBody>
        </p:sp>
        <p:sp>
          <p:nvSpPr>
            <p:cNvPr id="4101" name="Text Box 6"/>
            <p:cNvSpPr txBox="1">
              <a:spLocks noChangeArrowheads="1"/>
            </p:cNvSpPr>
            <p:nvPr/>
          </p:nvSpPr>
          <p:spPr bwMode="auto">
            <a:xfrm>
              <a:off x="762000" y="2209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2400" b="1" dirty="0">
                  <a:solidFill>
                    <a:srgbClr val="000000"/>
                  </a:solidFill>
                </a:rPr>
                <a:t>x</a:t>
              </a:r>
            </a:p>
          </p:txBody>
        </p:sp>
        <p:sp>
          <p:nvSpPr>
            <p:cNvPr id="4110" name="Line 4"/>
            <p:cNvSpPr>
              <a:spLocks noChangeShapeType="1"/>
            </p:cNvSpPr>
            <p:nvPr/>
          </p:nvSpPr>
          <p:spPr bwMode="auto">
            <a:xfrm rot="5400000" flipV="1">
              <a:off x="723106" y="1791494"/>
              <a:ext cx="1588"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spcBef>
                  <a:spcPct val="0"/>
                </a:spcBef>
              </a:pPr>
              <a:endParaRPr lang="en-US">
                <a:solidFill>
                  <a:srgbClr val="000000"/>
                </a:solidFill>
              </a:endParaRPr>
            </a:p>
          </p:txBody>
        </p:sp>
      </p:grpSp>
      <mc:AlternateContent xmlns:mc="http://schemas.openxmlformats.org/markup-compatibility/2006" xmlns:a14="http://schemas.microsoft.com/office/drawing/2010/main">
        <mc:Choice Requires="a14">
          <p:sp>
            <p:nvSpPr>
              <p:cNvPr id="4111" name="Text Box 21"/>
              <p:cNvSpPr txBox="1">
                <a:spLocks noChangeArrowheads="1"/>
              </p:cNvSpPr>
              <p:nvPr/>
            </p:nvSpPr>
            <p:spPr bwMode="auto">
              <a:xfrm>
                <a:off x="4191000" y="1524000"/>
                <a:ext cx="106680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14:m>
                  <m:oMath xmlns:m="http://schemas.openxmlformats.org/officeDocument/2006/math">
                    <m:r>
                      <a:rPr lang="en-US" altLang="en-US" sz="2000" b="1" i="1" smtClean="0">
                        <a:solidFill>
                          <a:srgbClr val="000000"/>
                        </a:solidFill>
                        <a:latin typeface="Cambria Math"/>
                      </a:rPr>
                      <m:t>∼</m:t>
                    </m:r>
                  </m:oMath>
                </a14:m>
                <a:r>
                  <a:rPr lang="en-US" altLang="en-US" sz="2000" b="1" dirty="0" smtClean="0">
                    <a:solidFill>
                      <a:srgbClr val="000000"/>
                    </a:solidFill>
                  </a:rPr>
                  <a:t>10 </a:t>
                </a:r>
                <a:r>
                  <a:rPr lang="en-US" altLang="en-US" sz="2000" b="1" dirty="0">
                    <a:solidFill>
                      <a:srgbClr val="000000"/>
                    </a:solidFill>
                    <a:latin typeface="Symbol" pitchFamily="18" charset="2"/>
                  </a:rPr>
                  <a:t>m</a:t>
                </a:r>
                <a:r>
                  <a:rPr lang="en-US" altLang="en-US" sz="2000" b="1" dirty="0">
                    <a:solidFill>
                      <a:srgbClr val="000000"/>
                    </a:solidFill>
                  </a:rPr>
                  <a:t>m</a:t>
                </a:r>
              </a:p>
            </p:txBody>
          </p:sp>
        </mc:Choice>
        <mc:Fallback xmlns="">
          <p:sp>
            <p:nvSpPr>
              <p:cNvPr id="4111" name="Text Box 21"/>
              <p:cNvSpPr txBox="1">
                <a:spLocks noRot="1" noChangeAspect="1" noMove="1" noResize="1" noEditPoints="1" noAdjustHandles="1" noChangeArrowheads="1" noChangeShapeType="1" noTextEdit="1"/>
              </p:cNvSpPr>
              <p:nvPr/>
            </p:nvSpPr>
            <p:spPr bwMode="auto">
              <a:xfrm>
                <a:off x="4191000" y="1524000"/>
                <a:ext cx="1066800" cy="400110"/>
              </a:xfrm>
              <a:prstGeom prst="rect">
                <a:avLst/>
              </a:prstGeom>
              <a:blipFill rotWithShape="0">
                <a:blip r:embed="rId7"/>
                <a:stretch>
                  <a:fillRect t="-9091" r="-3429"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2" name="Object 1"/>
          <p:cNvGraphicFramePr>
            <a:graphicFrameLocks noChangeAspect="1"/>
          </p:cNvGraphicFramePr>
          <p:nvPr>
            <p:extLst/>
          </p:nvPr>
        </p:nvGraphicFramePr>
        <p:xfrm>
          <a:off x="1219200" y="3009138"/>
          <a:ext cx="2796630" cy="971550"/>
        </p:xfrm>
        <a:graphic>
          <a:graphicData uri="http://schemas.openxmlformats.org/presentationml/2006/ole">
            <mc:AlternateContent xmlns:mc="http://schemas.openxmlformats.org/markup-compatibility/2006">
              <mc:Choice xmlns:v="urn:schemas-microsoft-com:vml" Requires="v">
                <p:oleObj spid="_x0000_s759827" name="Equation" r:id="rId8" imgW="1323975" imgH="409575" progId="Equation.3">
                  <p:embed/>
                </p:oleObj>
              </mc:Choice>
              <mc:Fallback>
                <p:oleObj name="Equation" r:id="rId8" imgW="1323975" imgH="40957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009138"/>
                        <a:ext cx="2796630" cy="971550"/>
                      </a:xfrm>
                      <a:prstGeom prst="rect">
                        <a:avLst/>
                      </a:prstGeom>
                      <a:solidFill>
                        <a:srgbClr val="FFFF00"/>
                      </a:solidFill>
                      <a:ln w="9525">
                        <a:solidFill>
                          <a:schemeClr val="accent2"/>
                        </a:solidFill>
                        <a:miter lim="800000"/>
                        <a:headEnd/>
                        <a:tailEnd/>
                      </a:ln>
                      <a:effectLst/>
                    </p:spPr>
                  </p:pic>
                </p:oleObj>
              </mc:Fallback>
            </mc:AlternateContent>
          </a:graphicData>
        </a:graphic>
      </p:graphicFrame>
    </p:spTree>
    <p:extLst>
      <p:ext uri="{BB962C8B-B14F-4D97-AF65-F5344CB8AC3E}">
        <p14:creationId xmlns:p14="http://schemas.microsoft.com/office/powerpoint/2010/main" val="630407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0"/>
            <a:ext cx="7772400" cy="838200"/>
          </a:xfrm>
        </p:spPr>
        <p:txBody>
          <a:bodyPr/>
          <a:lstStyle/>
          <a:p>
            <a:pPr eaLnBrk="1" hangingPunct="1"/>
            <a:r>
              <a:rPr lang="en-US" altLang="en-US" sz="3600" b="1" dirty="0" smtClean="0">
                <a:solidFill>
                  <a:srgbClr val="990099"/>
                </a:solidFill>
              </a:rPr>
              <a:t>Modes Supported by </a:t>
            </a:r>
            <a:r>
              <a:rPr lang="en-US" altLang="en-US" sz="3600" b="1" dirty="0" err="1" smtClean="0">
                <a:solidFill>
                  <a:srgbClr val="990099"/>
                </a:solidFill>
              </a:rPr>
              <a:t>SWABSiC</a:t>
            </a:r>
            <a:r>
              <a:rPr lang="en-US" altLang="en-US" sz="3600" b="1" dirty="0" smtClean="0">
                <a:solidFill>
                  <a:srgbClr val="990099"/>
                </a:solidFill>
              </a:rPr>
              <a:t>  </a:t>
            </a:r>
          </a:p>
        </p:txBody>
      </p:sp>
      <p:pic>
        <p:nvPicPr>
          <p:cNvPr id="6147" name="Picture 3" descr="u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46"/>
          <p:cNvGrpSpPr>
            <a:grpSpLocks/>
          </p:cNvGrpSpPr>
          <p:nvPr/>
        </p:nvGrpSpPr>
        <p:grpSpPr bwMode="auto">
          <a:xfrm>
            <a:off x="457200" y="1828800"/>
            <a:ext cx="2362200" cy="1371600"/>
            <a:chOff x="672" y="3264"/>
            <a:chExt cx="1488" cy="864"/>
          </a:xfrm>
        </p:grpSpPr>
        <p:sp>
          <p:nvSpPr>
            <p:cNvPr id="6170" name="Rectangle 9"/>
            <p:cNvSpPr>
              <a:spLocks noChangeArrowheads="1"/>
            </p:cNvSpPr>
            <p:nvPr/>
          </p:nvSpPr>
          <p:spPr bwMode="auto">
            <a:xfrm>
              <a:off x="720" y="3264"/>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6171" name="Rectangle 10"/>
            <p:cNvSpPr>
              <a:spLocks noChangeArrowheads="1"/>
            </p:cNvSpPr>
            <p:nvPr/>
          </p:nvSpPr>
          <p:spPr bwMode="auto">
            <a:xfrm>
              <a:off x="672" y="3888"/>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6172" name="Line 11"/>
            <p:cNvSpPr>
              <a:spLocks noChangeShapeType="1"/>
            </p:cNvSpPr>
            <p:nvPr/>
          </p:nvSpPr>
          <p:spPr bwMode="auto">
            <a:xfrm>
              <a:off x="1344" y="3696"/>
              <a:ext cx="528"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6173" name="Line 12"/>
            <p:cNvSpPr>
              <a:spLocks noChangeShapeType="1"/>
            </p:cNvSpPr>
            <p:nvPr/>
          </p:nvSpPr>
          <p:spPr bwMode="auto">
            <a:xfrm>
              <a:off x="1344" y="3552"/>
              <a:ext cx="288"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6174" name="Line 13"/>
            <p:cNvSpPr>
              <a:spLocks noChangeShapeType="1"/>
            </p:cNvSpPr>
            <p:nvPr/>
          </p:nvSpPr>
          <p:spPr bwMode="auto">
            <a:xfrm>
              <a:off x="1344" y="3840"/>
              <a:ext cx="288"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grpSp>
      <p:grpSp>
        <p:nvGrpSpPr>
          <p:cNvPr id="6149" name="Group 48"/>
          <p:cNvGrpSpPr>
            <a:grpSpLocks/>
          </p:cNvGrpSpPr>
          <p:nvPr/>
        </p:nvGrpSpPr>
        <p:grpSpPr bwMode="auto">
          <a:xfrm>
            <a:off x="3962400" y="1905000"/>
            <a:ext cx="2286000" cy="1371600"/>
            <a:chOff x="2928" y="3264"/>
            <a:chExt cx="1440" cy="864"/>
          </a:xfrm>
        </p:grpSpPr>
        <p:sp>
          <p:nvSpPr>
            <p:cNvPr id="6165" name="Rectangle 14"/>
            <p:cNvSpPr>
              <a:spLocks noChangeArrowheads="1"/>
            </p:cNvSpPr>
            <p:nvPr/>
          </p:nvSpPr>
          <p:spPr bwMode="auto">
            <a:xfrm>
              <a:off x="2928" y="3264"/>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6166" name="Rectangle 15"/>
            <p:cNvSpPr>
              <a:spLocks noChangeArrowheads="1"/>
            </p:cNvSpPr>
            <p:nvPr/>
          </p:nvSpPr>
          <p:spPr bwMode="auto">
            <a:xfrm>
              <a:off x="2928" y="3888"/>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6167" name="Line 16"/>
            <p:cNvSpPr>
              <a:spLocks noChangeShapeType="1"/>
            </p:cNvSpPr>
            <p:nvPr/>
          </p:nvSpPr>
          <p:spPr bwMode="auto">
            <a:xfrm flipV="1">
              <a:off x="3504" y="3552"/>
              <a:ext cx="0" cy="288"/>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6168" name="Freeform 17"/>
            <p:cNvSpPr>
              <a:spLocks/>
            </p:cNvSpPr>
            <p:nvPr/>
          </p:nvSpPr>
          <p:spPr bwMode="auto">
            <a:xfrm>
              <a:off x="3648" y="3504"/>
              <a:ext cx="240" cy="336"/>
            </a:xfrm>
            <a:custGeom>
              <a:avLst/>
              <a:gdLst>
                <a:gd name="T0" fmla="*/ 240 w 240"/>
                <a:gd name="T1" fmla="*/ 336 h 336"/>
                <a:gd name="T2" fmla="*/ 0 w 240"/>
                <a:gd name="T3" fmla="*/ 192 h 336"/>
                <a:gd name="T4" fmla="*/ 240 w 240"/>
                <a:gd name="T5" fmla="*/ 0 h 336"/>
                <a:gd name="T6" fmla="*/ 0 60000 65536"/>
                <a:gd name="T7" fmla="*/ 0 60000 65536"/>
                <a:gd name="T8" fmla="*/ 0 60000 65536"/>
                <a:gd name="T9" fmla="*/ 0 w 240"/>
                <a:gd name="T10" fmla="*/ 0 h 336"/>
                <a:gd name="T11" fmla="*/ 240 w 240"/>
                <a:gd name="T12" fmla="*/ 336 h 336"/>
              </a:gdLst>
              <a:ahLst/>
              <a:cxnLst>
                <a:cxn ang="T6">
                  <a:pos x="T0" y="T1"/>
                </a:cxn>
                <a:cxn ang="T7">
                  <a:pos x="T2" y="T3"/>
                </a:cxn>
                <a:cxn ang="T8">
                  <a:pos x="T4" y="T5"/>
                </a:cxn>
              </a:cxnLst>
              <a:rect l="T9" t="T10" r="T11" b="T12"/>
              <a:pathLst>
                <a:path w="240" h="336">
                  <a:moveTo>
                    <a:pt x="240" y="336"/>
                  </a:moveTo>
                  <a:cubicBezTo>
                    <a:pt x="120" y="292"/>
                    <a:pt x="0" y="248"/>
                    <a:pt x="0" y="192"/>
                  </a:cubicBezTo>
                  <a:cubicBezTo>
                    <a:pt x="0" y="136"/>
                    <a:pt x="200" y="32"/>
                    <a:pt x="240" y="0"/>
                  </a:cubicBezTo>
                </a:path>
              </a:pathLst>
            </a:custGeom>
            <a:noFill/>
            <a:ln w="25400" cap="flat" cmpd="sng">
              <a:solidFill>
                <a:schemeClr val="tx1"/>
              </a:solidFill>
              <a:prstDash val="solid"/>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spAutoFit/>
            </a:bodyPr>
            <a:lstStyle/>
            <a:p>
              <a:pPr algn="l" eaLnBrk="0" hangingPunct="0">
                <a:spcBef>
                  <a:spcPct val="0"/>
                </a:spcBef>
              </a:pPr>
              <a:endParaRPr lang="en-US">
                <a:solidFill>
                  <a:srgbClr val="000000"/>
                </a:solidFill>
              </a:endParaRPr>
            </a:p>
          </p:txBody>
        </p:sp>
        <p:sp>
          <p:nvSpPr>
            <p:cNvPr id="6169" name="Freeform 18"/>
            <p:cNvSpPr>
              <a:spLocks/>
            </p:cNvSpPr>
            <p:nvPr/>
          </p:nvSpPr>
          <p:spPr bwMode="auto">
            <a:xfrm flipH="1">
              <a:off x="3120" y="3504"/>
              <a:ext cx="240" cy="336"/>
            </a:xfrm>
            <a:custGeom>
              <a:avLst/>
              <a:gdLst>
                <a:gd name="T0" fmla="*/ 240 w 240"/>
                <a:gd name="T1" fmla="*/ 336 h 336"/>
                <a:gd name="T2" fmla="*/ 0 w 240"/>
                <a:gd name="T3" fmla="*/ 192 h 336"/>
                <a:gd name="T4" fmla="*/ 240 w 240"/>
                <a:gd name="T5" fmla="*/ 0 h 336"/>
                <a:gd name="T6" fmla="*/ 0 60000 65536"/>
                <a:gd name="T7" fmla="*/ 0 60000 65536"/>
                <a:gd name="T8" fmla="*/ 0 60000 65536"/>
                <a:gd name="T9" fmla="*/ 0 w 240"/>
                <a:gd name="T10" fmla="*/ 0 h 336"/>
                <a:gd name="T11" fmla="*/ 240 w 240"/>
                <a:gd name="T12" fmla="*/ 336 h 336"/>
              </a:gdLst>
              <a:ahLst/>
              <a:cxnLst>
                <a:cxn ang="T6">
                  <a:pos x="T0" y="T1"/>
                </a:cxn>
                <a:cxn ang="T7">
                  <a:pos x="T2" y="T3"/>
                </a:cxn>
                <a:cxn ang="T8">
                  <a:pos x="T4" y="T5"/>
                </a:cxn>
              </a:cxnLst>
              <a:rect l="T9" t="T10" r="T11" b="T12"/>
              <a:pathLst>
                <a:path w="240" h="336">
                  <a:moveTo>
                    <a:pt x="240" y="336"/>
                  </a:moveTo>
                  <a:cubicBezTo>
                    <a:pt x="120" y="292"/>
                    <a:pt x="0" y="248"/>
                    <a:pt x="0" y="192"/>
                  </a:cubicBezTo>
                  <a:cubicBezTo>
                    <a:pt x="0" y="136"/>
                    <a:pt x="200" y="32"/>
                    <a:pt x="240" y="0"/>
                  </a:cubicBezTo>
                </a:path>
              </a:pathLst>
            </a:custGeom>
            <a:noFill/>
            <a:ln w="25400" cap="flat" cmpd="sng">
              <a:solidFill>
                <a:schemeClr val="tx1"/>
              </a:solidFill>
              <a:prstDash val="solid"/>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spAutoFit/>
            </a:bodyPr>
            <a:lstStyle/>
            <a:p>
              <a:pPr algn="l" eaLnBrk="0" hangingPunct="0">
                <a:spcBef>
                  <a:spcPct val="0"/>
                </a:spcBef>
              </a:pPr>
              <a:endParaRPr lang="en-US">
                <a:solidFill>
                  <a:srgbClr val="000000"/>
                </a:solidFill>
              </a:endParaRPr>
            </a:p>
          </p:txBody>
        </p:sp>
      </p:grpSp>
      <p:sp>
        <p:nvSpPr>
          <p:cNvPr id="6150" name="Text Box 73"/>
          <p:cNvSpPr txBox="1">
            <a:spLocks noChangeArrowheads="1"/>
          </p:cNvSpPr>
          <p:nvPr/>
        </p:nvSpPr>
        <p:spPr bwMode="auto">
          <a:xfrm>
            <a:off x="533400" y="10668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Accelerating (longitudinal) mode</a:t>
            </a:r>
          </a:p>
        </p:txBody>
      </p:sp>
      <p:sp>
        <p:nvSpPr>
          <p:cNvPr id="6151" name="Text Box 73"/>
          <p:cNvSpPr txBox="1">
            <a:spLocks noChangeArrowheads="1"/>
          </p:cNvSpPr>
          <p:nvPr/>
        </p:nvSpPr>
        <p:spPr bwMode="auto">
          <a:xfrm>
            <a:off x="685800" y="2819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SiC</a:t>
            </a:r>
          </a:p>
        </p:txBody>
      </p:sp>
      <p:sp>
        <p:nvSpPr>
          <p:cNvPr id="6152" name="Text Box 73"/>
          <p:cNvSpPr txBox="1">
            <a:spLocks noChangeArrowheads="1"/>
          </p:cNvSpPr>
          <p:nvPr/>
        </p:nvSpPr>
        <p:spPr bwMode="auto">
          <a:xfrm>
            <a:off x="4114800" y="1905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SiC</a:t>
            </a:r>
          </a:p>
        </p:txBody>
      </p:sp>
      <p:sp>
        <p:nvSpPr>
          <p:cNvPr id="6153" name="Text Box 73"/>
          <p:cNvSpPr txBox="1">
            <a:spLocks noChangeArrowheads="1"/>
          </p:cNvSpPr>
          <p:nvPr/>
        </p:nvSpPr>
        <p:spPr bwMode="auto">
          <a:xfrm>
            <a:off x="4114800" y="28956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SiC</a:t>
            </a:r>
          </a:p>
        </p:txBody>
      </p:sp>
      <p:sp>
        <p:nvSpPr>
          <p:cNvPr id="6154" name="Text Box 73"/>
          <p:cNvSpPr txBox="1">
            <a:spLocks noChangeArrowheads="1"/>
          </p:cNvSpPr>
          <p:nvPr/>
        </p:nvSpPr>
        <p:spPr bwMode="auto">
          <a:xfrm>
            <a:off x="838200" y="1828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SiC</a:t>
            </a:r>
          </a:p>
        </p:txBody>
      </p:sp>
      <p:sp>
        <p:nvSpPr>
          <p:cNvPr id="6155" name="Text Box 73"/>
          <p:cNvSpPr txBox="1">
            <a:spLocks noChangeArrowheads="1"/>
          </p:cNvSpPr>
          <p:nvPr/>
        </p:nvSpPr>
        <p:spPr bwMode="auto">
          <a:xfrm>
            <a:off x="4191000" y="10668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Deflecting  (transverse) mode</a:t>
            </a:r>
          </a:p>
        </p:txBody>
      </p:sp>
      <p:sp>
        <p:nvSpPr>
          <p:cNvPr id="6156" name="Text Box 73"/>
          <p:cNvSpPr txBox="1">
            <a:spLocks noChangeArrowheads="1"/>
          </p:cNvSpPr>
          <p:nvPr/>
        </p:nvSpPr>
        <p:spPr bwMode="auto">
          <a:xfrm>
            <a:off x="6324600" y="2362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6 </a:t>
            </a:r>
            <a:r>
              <a:rPr lang="en-US" altLang="en-US" sz="1800" b="1">
                <a:solidFill>
                  <a:srgbClr val="000000"/>
                </a:solidFill>
                <a:latin typeface="Symbol" pitchFamily="18" charset="2"/>
              </a:rPr>
              <a:t>m</a:t>
            </a:r>
            <a:r>
              <a:rPr lang="en-US" altLang="en-US" sz="1800" b="1">
                <a:solidFill>
                  <a:srgbClr val="000000"/>
                </a:solidFill>
              </a:rPr>
              <a:t>m</a:t>
            </a:r>
          </a:p>
        </p:txBody>
      </p:sp>
      <p:pic>
        <p:nvPicPr>
          <p:cNvPr id="6157" name="Picture 35" descr="compiled_6um_symm_and_anti_KR_phase_velocity_theory_ex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553878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8" name="Straight Arrow Connector 32"/>
          <p:cNvCxnSpPr>
            <a:cxnSpLocks noChangeShapeType="1"/>
          </p:cNvCxnSpPr>
          <p:nvPr/>
        </p:nvCxnSpPr>
        <p:spPr bwMode="auto">
          <a:xfrm>
            <a:off x="6705600" y="1676400"/>
            <a:ext cx="0" cy="6096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59" name="Straight Arrow Connector 40"/>
          <p:cNvCxnSpPr>
            <a:cxnSpLocks noChangeShapeType="1"/>
          </p:cNvCxnSpPr>
          <p:nvPr/>
        </p:nvCxnSpPr>
        <p:spPr bwMode="auto">
          <a:xfrm flipV="1">
            <a:off x="6705600" y="2895600"/>
            <a:ext cx="0" cy="6096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6160" name="Object 7"/>
          <p:cNvGraphicFramePr>
            <a:graphicFrameLocks noChangeAspect="1"/>
          </p:cNvGraphicFramePr>
          <p:nvPr/>
        </p:nvGraphicFramePr>
        <p:xfrm>
          <a:off x="7620000" y="1981200"/>
          <a:ext cx="954088" cy="787400"/>
        </p:xfrm>
        <a:graphic>
          <a:graphicData uri="http://schemas.openxmlformats.org/presentationml/2006/ole">
            <mc:AlternateContent xmlns:mc="http://schemas.openxmlformats.org/markup-compatibility/2006">
              <mc:Choice xmlns:v="urn:schemas-microsoft-com:vml" Requires="v">
                <p:oleObj spid="_x0000_s760851" name="Equation" r:id="rId6" imgW="504825" imgH="390525" progId="Equation.3">
                  <p:embed/>
                </p:oleObj>
              </mc:Choice>
              <mc:Fallback>
                <p:oleObj name="Equation" r:id="rId6" imgW="504825" imgH="3905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981200"/>
                        <a:ext cx="954088" cy="787400"/>
                      </a:xfrm>
                      <a:prstGeom prst="rect">
                        <a:avLst/>
                      </a:prstGeom>
                      <a:solidFill>
                        <a:srgbClr val="FF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1" name="Text Box 73"/>
          <p:cNvSpPr txBox="1">
            <a:spLocks noChangeArrowheads="1"/>
          </p:cNvSpPr>
          <p:nvPr/>
        </p:nvSpPr>
        <p:spPr bwMode="auto">
          <a:xfrm>
            <a:off x="7391400" y="10668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Phase velocity of the mode:</a:t>
            </a:r>
          </a:p>
        </p:txBody>
      </p:sp>
      <p:sp>
        <p:nvSpPr>
          <p:cNvPr id="6162" name="Text Box 28"/>
          <p:cNvSpPr txBox="1">
            <a:spLocks noChangeArrowheads="1"/>
          </p:cNvSpPr>
          <p:nvPr/>
        </p:nvSpPr>
        <p:spPr bwMode="auto">
          <a:xfrm>
            <a:off x="5486400" y="3657600"/>
            <a:ext cx="3505200" cy="2862322"/>
          </a:xfrm>
          <a:prstGeom prst="rect">
            <a:avLst/>
          </a:prstGeom>
          <a:solidFill>
            <a:srgbClr val="00B0F0"/>
          </a:solidFill>
          <a:ln w="25400" algn="ctr">
            <a:solidFill>
              <a:schemeClr val="accent2"/>
            </a:solidFill>
            <a:miter lim="800000"/>
            <a:headEnd/>
            <a:tailEnd type="none" w="lg" len="lg"/>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pPr>
            <a:r>
              <a:rPr lang="en-US" altLang="en-US" sz="2000" b="1" dirty="0">
                <a:solidFill>
                  <a:srgbClr val="000000"/>
                </a:solidFill>
              </a:rPr>
              <a:t>Super-luminous modes cannot interact with beam  </a:t>
            </a:r>
          </a:p>
          <a:p>
            <a:pPr algn="l">
              <a:spcBef>
                <a:spcPct val="50000"/>
              </a:spcBef>
            </a:pPr>
            <a:r>
              <a:rPr lang="en-US" altLang="en-US" sz="2000" b="1" dirty="0">
                <a:solidFill>
                  <a:srgbClr val="000000"/>
                </a:solidFill>
              </a:rPr>
              <a:t>Sub-luminous modes propagate at finite angle with beam (“Cherenkov modes”)</a:t>
            </a:r>
          </a:p>
          <a:p>
            <a:pPr algn="l">
              <a:spcBef>
                <a:spcPct val="50000"/>
              </a:spcBef>
            </a:pPr>
            <a:r>
              <a:rPr lang="en-US" altLang="en-US" sz="2000" b="1" dirty="0" smtClean="0">
                <a:solidFill>
                  <a:srgbClr val="000000"/>
                </a:solidFill>
              </a:rPr>
              <a:t>Direct laser excitation </a:t>
            </a:r>
            <a:r>
              <a:rPr lang="en-US" altLang="en-US" sz="2000" b="1" dirty="0" smtClean="0">
                <a:solidFill>
                  <a:srgbClr val="000000"/>
                </a:solidFill>
                <a:sym typeface="Wingdings" pitchFamily="2" charset="2"/>
              </a:rPr>
              <a:t> through a prism because the gap is too narrow</a:t>
            </a:r>
            <a:endParaRPr lang="en-US" altLang="en-US" sz="2000" b="1" dirty="0">
              <a:solidFill>
                <a:srgbClr val="000000"/>
              </a:solidFill>
            </a:endParaRPr>
          </a:p>
        </p:txBody>
      </p:sp>
      <p:sp>
        <p:nvSpPr>
          <p:cNvPr id="6163" name="Text Box 73"/>
          <p:cNvSpPr txBox="1">
            <a:spLocks noChangeArrowheads="1"/>
          </p:cNvSpPr>
          <p:nvPr/>
        </p:nvSpPr>
        <p:spPr bwMode="auto">
          <a:xfrm>
            <a:off x="3886200" y="41910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Super Luminous</a:t>
            </a:r>
          </a:p>
        </p:txBody>
      </p:sp>
      <p:sp>
        <p:nvSpPr>
          <p:cNvPr id="6164" name="Text Box 73"/>
          <p:cNvSpPr txBox="1">
            <a:spLocks noChangeArrowheads="1"/>
          </p:cNvSpPr>
          <p:nvPr/>
        </p:nvSpPr>
        <p:spPr bwMode="auto">
          <a:xfrm>
            <a:off x="533400" y="48371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buFontTx/>
              <a:buNone/>
            </a:pPr>
            <a:r>
              <a:rPr lang="en-US" altLang="en-US" sz="1800" b="1">
                <a:solidFill>
                  <a:srgbClr val="000000"/>
                </a:solidFill>
              </a:rPr>
              <a:t>SubLuminous</a:t>
            </a:r>
          </a:p>
        </p:txBody>
      </p:sp>
    </p:spTree>
    <p:extLst>
      <p:ext uri="{BB962C8B-B14F-4D97-AF65-F5344CB8AC3E}">
        <p14:creationId xmlns:p14="http://schemas.microsoft.com/office/powerpoint/2010/main" val="3981585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0"/>
            <a:ext cx="8153400" cy="838200"/>
          </a:xfrm>
        </p:spPr>
        <p:txBody>
          <a:bodyPr/>
          <a:lstStyle/>
          <a:p>
            <a:pPr eaLnBrk="1" hangingPunct="1"/>
            <a:r>
              <a:rPr lang="en-US" altLang="en-US" sz="3200" b="1" dirty="0" err="1" smtClean="0">
                <a:solidFill>
                  <a:srgbClr val="990099"/>
                </a:solidFill>
              </a:rPr>
              <a:t>SWABSiC</a:t>
            </a:r>
            <a:r>
              <a:rPr lang="en-US" altLang="en-US" sz="3200" b="1" dirty="0" smtClean="0">
                <a:solidFill>
                  <a:srgbClr val="990099"/>
                </a:solidFill>
              </a:rPr>
              <a:t> </a:t>
            </a:r>
            <a:r>
              <a:rPr lang="en-US" altLang="en-US" sz="3200" b="1" dirty="0" smtClean="0">
                <a:solidFill>
                  <a:srgbClr val="990099"/>
                </a:solidFill>
              </a:rPr>
              <a:t>fabrication: </a:t>
            </a:r>
            <a:r>
              <a:rPr lang="en-US" altLang="en-US" sz="3200" b="1" dirty="0" err="1" smtClean="0">
                <a:solidFill>
                  <a:srgbClr val="990099"/>
                </a:solidFill>
              </a:rPr>
              <a:t>SiC</a:t>
            </a:r>
            <a:r>
              <a:rPr lang="en-US" altLang="en-US" sz="3200" b="1" dirty="0" smtClean="0">
                <a:solidFill>
                  <a:srgbClr val="990099"/>
                </a:solidFill>
              </a:rPr>
              <a:t>-on-Si growth</a:t>
            </a:r>
            <a:r>
              <a:rPr lang="en-US" altLang="en-US" sz="3200" b="1" dirty="0" smtClean="0">
                <a:solidFill>
                  <a:srgbClr val="990099"/>
                </a:solidFill>
              </a:rPr>
              <a:t>  </a:t>
            </a:r>
            <a:endParaRPr lang="en-US" altLang="en-US" sz="3200" b="1" dirty="0" smtClean="0">
              <a:solidFill>
                <a:srgbClr val="990099"/>
              </a:solidFill>
            </a:endParaRPr>
          </a:p>
        </p:txBody>
      </p:sp>
      <p:pic>
        <p:nvPicPr>
          <p:cNvPr id="8195" name="Picture 3" descr="u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9588" y="1836738"/>
            <a:ext cx="3395662" cy="31591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en-US" sz="1800" b="1">
                <a:solidFill>
                  <a:srgbClr val="000000"/>
                </a:solidFill>
                <a:latin typeface="Arial" charset="0"/>
              </a:rPr>
              <a:t>Si “brick”</a:t>
            </a:r>
          </a:p>
        </p:txBody>
      </p:sp>
      <p:sp>
        <p:nvSpPr>
          <p:cNvPr id="8197" name="Rectangle 10"/>
          <p:cNvSpPr>
            <a:spLocks noChangeArrowheads="1"/>
          </p:cNvSpPr>
          <p:nvPr/>
        </p:nvSpPr>
        <p:spPr bwMode="auto">
          <a:xfrm rot="10800000">
            <a:off x="503238" y="1739900"/>
            <a:ext cx="3402012" cy="79375"/>
          </a:xfrm>
          <a:prstGeom prst="rect">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8198" name="TextBox 8"/>
          <p:cNvSpPr txBox="1">
            <a:spLocks noChangeArrowheads="1"/>
          </p:cNvSpPr>
          <p:nvPr/>
        </p:nvSpPr>
        <p:spPr bwMode="auto">
          <a:xfrm>
            <a:off x="457200" y="1295400"/>
            <a:ext cx="3097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a:solidFill>
                  <a:srgbClr val="000000"/>
                </a:solidFill>
                <a:latin typeface="Arial" charset="0"/>
              </a:rPr>
              <a:t>Step 1: Grow 1.7 </a:t>
            </a:r>
            <a:r>
              <a:rPr lang="en-US" altLang="en-US" sz="1800" b="1">
                <a:solidFill>
                  <a:srgbClr val="000000"/>
                </a:solidFill>
                <a:latin typeface="Symbol" pitchFamily="18" charset="2"/>
              </a:rPr>
              <a:t>m</a:t>
            </a:r>
            <a:r>
              <a:rPr lang="en-US" altLang="en-US" sz="1800" b="1">
                <a:solidFill>
                  <a:srgbClr val="000000"/>
                </a:solidFill>
                <a:latin typeface="Arial" charset="0"/>
              </a:rPr>
              <a:t>m of SiC</a:t>
            </a:r>
          </a:p>
        </p:txBody>
      </p:sp>
      <p:sp>
        <p:nvSpPr>
          <p:cNvPr id="8203" name="TextBox 21"/>
          <p:cNvSpPr txBox="1">
            <a:spLocks noChangeArrowheads="1"/>
          </p:cNvSpPr>
          <p:nvPr/>
        </p:nvSpPr>
        <p:spPr bwMode="auto">
          <a:xfrm>
            <a:off x="457199" y="2741973"/>
            <a:ext cx="37354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dirty="0">
                <a:solidFill>
                  <a:srgbClr val="000000"/>
                </a:solidFill>
                <a:latin typeface="Arial" charset="0"/>
              </a:rPr>
              <a:t>Step 2: </a:t>
            </a:r>
            <a:r>
              <a:rPr lang="en-US" altLang="en-US" sz="1800" b="1" dirty="0" smtClean="0">
                <a:solidFill>
                  <a:srgbClr val="000000"/>
                </a:solidFill>
                <a:latin typeface="Arial" charset="0"/>
              </a:rPr>
              <a:t>Spin-coating </a:t>
            </a:r>
            <a:r>
              <a:rPr lang="en-US" altLang="en-US" sz="1800" b="1" dirty="0">
                <a:solidFill>
                  <a:srgbClr val="000000"/>
                </a:solidFill>
                <a:latin typeface="Arial" charset="0"/>
              </a:rPr>
              <a:t>of </a:t>
            </a:r>
            <a:r>
              <a:rPr lang="en-US" altLang="en-US" sz="1800" b="1" dirty="0" smtClean="0">
                <a:solidFill>
                  <a:srgbClr val="000000"/>
                </a:solidFill>
                <a:latin typeface="Arial" charset="0"/>
              </a:rPr>
              <a:t>10</a:t>
            </a:r>
            <a:r>
              <a:rPr lang="en-US" altLang="en-US" sz="1800" b="1" dirty="0" smtClean="0">
                <a:solidFill>
                  <a:srgbClr val="000000"/>
                </a:solidFill>
                <a:latin typeface="Arial" charset="0"/>
              </a:rPr>
              <a:t> </a:t>
            </a:r>
            <a:r>
              <a:rPr lang="en-US" altLang="en-US" sz="1800" b="1" dirty="0">
                <a:solidFill>
                  <a:srgbClr val="000000"/>
                </a:solidFill>
                <a:latin typeface="Arial" charset="0"/>
              </a:rPr>
              <a:t>µm </a:t>
            </a:r>
            <a:r>
              <a:rPr lang="en-US" altLang="en-US" sz="1800" b="1" dirty="0" smtClean="0">
                <a:solidFill>
                  <a:srgbClr val="000000"/>
                </a:solidFill>
                <a:latin typeface="Arial" charset="0"/>
              </a:rPr>
              <a:t>of PMMA (photoresist) and development/patterning</a:t>
            </a:r>
            <a:endParaRPr lang="en-US" altLang="en-US" sz="1800" b="1" dirty="0">
              <a:solidFill>
                <a:srgbClr val="000000"/>
              </a:solidFill>
              <a:latin typeface="Arial" charset="0"/>
            </a:endParaRPr>
          </a:p>
        </p:txBody>
      </p:sp>
      <p:grpSp>
        <p:nvGrpSpPr>
          <p:cNvPr id="2" name="Group 1"/>
          <p:cNvGrpSpPr/>
          <p:nvPr/>
        </p:nvGrpSpPr>
        <p:grpSpPr>
          <a:xfrm>
            <a:off x="503238" y="3721118"/>
            <a:ext cx="3405187" cy="779463"/>
            <a:chOff x="4465638" y="1741487"/>
            <a:chExt cx="3405187" cy="779463"/>
          </a:xfrm>
        </p:grpSpPr>
        <p:sp>
          <p:nvSpPr>
            <p:cNvPr id="26" name="Rectangle 25"/>
            <p:cNvSpPr/>
            <p:nvPr/>
          </p:nvSpPr>
          <p:spPr>
            <a:xfrm>
              <a:off x="4467225" y="2187575"/>
              <a:ext cx="3395663" cy="33337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sz="1800">
                <a:solidFill>
                  <a:srgbClr val="FFFFFF"/>
                </a:solidFill>
              </a:endParaRPr>
            </a:p>
          </p:txBody>
        </p:sp>
        <p:sp>
          <p:nvSpPr>
            <p:cNvPr id="8207" name="Rectangle 10"/>
            <p:cNvSpPr>
              <a:spLocks noChangeArrowheads="1"/>
            </p:cNvSpPr>
            <p:nvPr/>
          </p:nvSpPr>
          <p:spPr bwMode="auto">
            <a:xfrm rot="10800000">
              <a:off x="4467225" y="2097088"/>
              <a:ext cx="3403600" cy="79375"/>
            </a:xfrm>
            <a:prstGeom prst="rect">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8208" name="Rectangle 10"/>
            <p:cNvSpPr>
              <a:spLocks noChangeArrowheads="1"/>
            </p:cNvSpPr>
            <p:nvPr/>
          </p:nvSpPr>
          <p:spPr bwMode="auto">
            <a:xfrm rot="10800000">
              <a:off x="4465638" y="1741487"/>
              <a:ext cx="1060450" cy="355599"/>
            </a:xfrm>
            <a:prstGeom prst="rect">
              <a:avLst/>
            </a:prstGeom>
            <a:solidFill>
              <a:srgbClr val="6B6BCF"/>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8209" name="Rectangle 10"/>
            <p:cNvSpPr>
              <a:spLocks noChangeArrowheads="1"/>
            </p:cNvSpPr>
            <p:nvPr/>
          </p:nvSpPr>
          <p:spPr bwMode="auto">
            <a:xfrm rot="10800000">
              <a:off x="6800850" y="1741487"/>
              <a:ext cx="1060450" cy="355599"/>
            </a:xfrm>
            <a:prstGeom prst="rect">
              <a:avLst/>
            </a:prstGeom>
            <a:solidFill>
              <a:srgbClr val="6B6BCF"/>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grpSp>
      <p:sp>
        <p:nvSpPr>
          <p:cNvPr id="8212" name="TextBox 48"/>
          <p:cNvSpPr txBox="1">
            <a:spLocks noChangeArrowheads="1"/>
          </p:cNvSpPr>
          <p:nvPr/>
        </p:nvSpPr>
        <p:spPr bwMode="auto">
          <a:xfrm>
            <a:off x="3751986" y="4933816"/>
            <a:ext cx="1824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dirty="0">
                <a:solidFill>
                  <a:srgbClr val="000000"/>
                </a:solidFill>
                <a:latin typeface="Arial" charset="0"/>
              </a:rPr>
              <a:t>Step </a:t>
            </a:r>
            <a:r>
              <a:rPr lang="en-US" altLang="en-US" sz="1800" b="1" dirty="0" smtClean="0">
                <a:solidFill>
                  <a:srgbClr val="000000"/>
                </a:solidFill>
                <a:latin typeface="Arial" charset="0"/>
              </a:rPr>
              <a:t>3: </a:t>
            </a:r>
            <a:r>
              <a:rPr lang="en-US" altLang="en-US" sz="1800" b="1" dirty="0">
                <a:solidFill>
                  <a:srgbClr val="000000"/>
                </a:solidFill>
                <a:latin typeface="Arial" charset="0"/>
              </a:rPr>
              <a:t>Final Assembly</a:t>
            </a:r>
          </a:p>
        </p:txBody>
      </p:sp>
      <p:sp>
        <p:nvSpPr>
          <p:cNvPr id="8220" name="AutoShape 4"/>
          <p:cNvSpPr>
            <a:spLocks noChangeArrowheads="1"/>
          </p:cNvSpPr>
          <p:nvPr/>
        </p:nvSpPr>
        <p:spPr bwMode="auto">
          <a:xfrm>
            <a:off x="697514" y="4984014"/>
            <a:ext cx="3502411" cy="934608"/>
          </a:xfrm>
          <a:prstGeom prst="triangle">
            <a:avLst>
              <a:gd name="adj" fmla="val 6423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8221" name="Rectangle 10"/>
          <p:cNvSpPr>
            <a:spLocks noChangeArrowheads="1"/>
          </p:cNvSpPr>
          <p:nvPr/>
        </p:nvSpPr>
        <p:spPr bwMode="auto">
          <a:xfrm rot="10800000">
            <a:off x="696050" y="5928445"/>
            <a:ext cx="3505339" cy="88409"/>
          </a:xfrm>
          <a:prstGeom prst="rect">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8222" name="Rectangle 10"/>
          <p:cNvSpPr>
            <a:spLocks noChangeArrowheads="1"/>
          </p:cNvSpPr>
          <p:nvPr/>
        </p:nvSpPr>
        <p:spPr bwMode="auto">
          <a:xfrm rot="10800000">
            <a:off x="685800" y="6022467"/>
            <a:ext cx="1080593" cy="265227"/>
          </a:xfrm>
          <a:prstGeom prst="rect">
            <a:avLst/>
          </a:prstGeom>
          <a:solidFill>
            <a:srgbClr val="0070C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44" name="Rectangle 43"/>
          <p:cNvSpPr/>
          <p:nvPr/>
        </p:nvSpPr>
        <p:spPr bwMode="auto">
          <a:xfrm>
            <a:off x="688728" y="6378909"/>
            <a:ext cx="3512660" cy="38310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sz="1800">
              <a:solidFill>
                <a:srgbClr val="FFFFFF"/>
              </a:solidFill>
            </a:endParaRPr>
          </a:p>
        </p:txBody>
      </p:sp>
      <p:sp>
        <p:nvSpPr>
          <p:cNvPr id="8224" name="Rectangle 10"/>
          <p:cNvSpPr>
            <a:spLocks noChangeArrowheads="1"/>
          </p:cNvSpPr>
          <p:nvPr/>
        </p:nvSpPr>
        <p:spPr bwMode="auto">
          <a:xfrm rot="10800000">
            <a:off x="688728" y="6279274"/>
            <a:ext cx="3522910" cy="87006"/>
          </a:xfrm>
          <a:prstGeom prst="rect">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8225" name="Rectangle 10"/>
          <p:cNvSpPr>
            <a:spLocks noChangeArrowheads="1"/>
          </p:cNvSpPr>
          <p:nvPr/>
        </p:nvSpPr>
        <p:spPr bwMode="auto">
          <a:xfrm rot="10800000">
            <a:off x="3113474" y="6000014"/>
            <a:ext cx="1079129" cy="265227"/>
          </a:xfrm>
          <a:prstGeom prst="rect">
            <a:avLst/>
          </a:prstGeom>
          <a:solidFill>
            <a:srgbClr val="0070C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8226" name="TextBox 49"/>
          <p:cNvSpPr txBox="1">
            <a:spLocks noChangeArrowheads="1"/>
          </p:cNvSpPr>
          <p:nvPr/>
        </p:nvSpPr>
        <p:spPr bwMode="auto">
          <a:xfrm>
            <a:off x="1770786" y="5980368"/>
            <a:ext cx="1190410" cy="36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dirty="0">
                <a:solidFill>
                  <a:srgbClr val="000000"/>
                </a:solidFill>
                <a:latin typeface="Arial" charset="0"/>
              </a:rPr>
              <a:t>6 µm </a:t>
            </a:r>
            <a:r>
              <a:rPr lang="en-US" altLang="en-US" sz="1800" b="1" dirty="0" smtClean="0">
                <a:solidFill>
                  <a:srgbClr val="000000"/>
                </a:solidFill>
                <a:latin typeface="Arial" charset="0"/>
              </a:rPr>
              <a:t>gap</a:t>
            </a:r>
            <a:endParaRPr lang="en-US" altLang="en-US" sz="1800" b="1" dirty="0">
              <a:solidFill>
                <a:srgbClr val="000000"/>
              </a:solidFill>
              <a:latin typeface="Arial" charset="0"/>
            </a:endParaRPr>
          </a:p>
        </p:txBody>
      </p:sp>
      <p:sp>
        <p:nvSpPr>
          <p:cNvPr id="8216" name="AutoShape 41"/>
          <p:cNvSpPr>
            <a:spLocks noChangeArrowheads="1"/>
          </p:cNvSpPr>
          <p:nvPr/>
        </p:nvSpPr>
        <p:spPr bwMode="auto">
          <a:xfrm>
            <a:off x="72580" y="2517838"/>
            <a:ext cx="304800" cy="685800"/>
          </a:xfrm>
          <a:prstGeom prst="downArrow">
            <a:avLst>
              <a:gd name="adj1" fmla="val 50000"/>
              <a:gd name="adj2" fmla="val 56250"/>
            </a:avLst>
          </a:prstGeom>
          <a:solidFill>
            <a:srgbClr val="CC0000"/>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42" name="AutoShape 41"/>
          <p:cNvSpPr>
            <a:spLocks noChangeArrowheads="1"/>
          </p:cNvSpPr>
          <p:nvPr/>
        </p:nvSpPr>
        <p:spPr bwMode="auto">
          <a:xfrm>
            <a:off x="72580" y="4783650"/>
            <a:ext cx="304800" cy="685800"/>
          </a:xfrm>
          <a:prstGeom prst="downArrow">
            <a:avLst>
              <a:gd name="adj1" fmla="val 50000"/>
              <a:gd name="adj2" fmla="val 56250"/>
            </a:avLst>
          </a:prstGeom>
          <a:solidFill>
            <a:srgbClr val="CC0000"/>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pic>
        <p:nvPicPr>
          <p:cNvPr id="43"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767" y="1244003"/>
            <a:ext cx="419893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
        <p:nvSpPr>
          <p:cNvPr id="25" name="TextBox 48"/>
          <p:cNvSpPr txBox="1">
            <a:spLocks noChangeArrowheads="1"/>
          </p:cNvSpPr>
          <p:nvPr/>
        </p:nvSpPr>
        <p:spPr bwMode="auto">
          <a:xfrm>
            <a:off x="5867400" y="4933816"/>
            <a:ext cx="281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2400" b="1" dirty="0" smtClean="0">
                <a:solidFill>
                  <a:srgbClr val="000000"/>
                </a:solidFill>
                <a:latin typeface="Arial" charset="0"/>
              </a:rPr>
              <a:t>Accelerator in a pocket…</a:t>
            </a:r>
          </a:p>
          <a:p>
            <a:pPr algn="l">
              <a:spcBef>
                <a:spcPct val="0"/>
              </a:spcBef>
              <a:buFontTx/>
              <a:buNone/>
            </a:pPr>
            <a:r>
              <a:rPr lang="en-US" altLang="en-US" sz="2400" b="1" dirty="0" smtClean="0">
                <a:solidFill>
                  <a:srgbClr val="000000"/>
                </a:solidFill>
                <a:latin typeface="Arial" charset="0"/>
              </a:rPr>
              <a:t>But not in a wafer holder!</a:t>
            </a:r>
            <a:endParaRPr lang="en-US" altLang="en-US" sz="2400" b="1" dirty="0">
              <a:solidFill>
                <a:srgbClr val="000000"/>
              </a:solidFill>
              <a:latin typeface="Arial" charset="0"/>
            </a:endParaRPr>
          </a:p>
        </p:txBody>
      </p:sp>
    </p:spTree>
    <p:extLst>
      <p:ext uri="{BB962C8B-B14F-4D97-AF65-F5344CB8AC3E}">
        <p14:creationId xmlns:p14="http://schemas.microsoft.com/office/powerpoint/2010/main" val="3010080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7772400" cy="838200"/>
          </a:xfrm>
        </p:spPr>
        <p:txBody>
          <a:bodyPr/>
          <a:lstStyle/>
          <a:p>
            <a:pPr eaLnBrk="1" hangingPunct="1"/>
            <a:r>
              <a:rPr lang="en-US" altLang="en-US" sz="3600" b="1" dirty="0" smtClean="0">
                <a:solidFill>
                  <a:srgbClr val="990099"/>
                </a:solidFill>
              </a:rPr>
              <a:t>Optical Characterization of </a:t>
            </a:r>
            <a:r>
              <a:rPr lang="en-US" altLang="en-US" sz="3600" b="1" dirty="0" err="1" smtClean="0">
                <a:solidFill>
                  <a:srgbClr val="990099"/>
                </a:solidFill>
              </a:rPr>
              <a:t>SWABSiC</a:t>
            </a:r>
            <a:r>
              <a:rPr lang="en-US" altLang="en-US" sz="3600" b="1" dirty="0" smtClean="0">
                <a:solidFill>
                  <a:srgbClr val="990099"/>
                </a:solidFill>
              </a:rPr>
              <a:t>  </a:t>
            </a:r>
          </a:p>
        </p:txBody>
      </p:sp>
      <p:pic>
        <p:nvPicPr>
          <p:cNvPr id="9219" name="Picture 3" descr="u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descr="10850_accelerator"/>
          <p:cNvPicPr>
            <a:picLocks noChangeAspect="1" noChangeArrowheads="1"/>
          </p:cNvPicPr>
          <p:nvPr/>
        </p:nvPicPr>
        <p:blipFill>
          <a:blip r:embed="rId4">
            <a:extLst>
              <a:ext uri="{28A0092B-C50C-407E-A947-70E740481C1C}">
                <a14:useLocalDpi xmlns:a14="http://schemas.microsoft.com/office/drawing/2010/main" val="0"/>
              </a:ext>
            </a:extLst>
          </a:blip>
          <a:srcRect t="4312" b="4312"/>
          <a:stretch>
            <a:fillRect/>
          </a:stretch>
        </p:blipFill>
        <p:spPr bwMode="auto">
          <a:xfrm>
            <a:off x="106363" y="1225550"/>
            <a:ext cx="60229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Group 46"/>
          <p:cNvGrpSpPr>
            <a:grpSpLocks/>
          </p:cNvGrpSpPr>
          <p:nvPr/>
        </p:nvGrpSpPr>
        <p:grpSpPr bwMode="auto">
          <a:xfrm>
            <a:off x="912813" y="3276600"/>
            <a:ext cx="1414462" cy="790575"/>
            <a:chOff x="672" y="3264"/>
            <a:chExt cx="1488" cy="864"/>
          </a:xfrm>
        </p:grpSpPr>
        <p:sp>
          <p:nvSpPr>
            <p:cNvPr id="9253" name="Rectangle 9"/>
            <p:cNvSpPr>
              <a:spLocks noChangeArrowheads="1"/>
            </p:cNvSpPr>
            <p:nvPr/>
          </p:nvSpPr>
          <p:spPr bwMode="auto">
            <a:xfrm>
              <a:off x="720" y="3264"/>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9254" name="Rectangle 10"/>
            <p:cNvSpPr>
              <a:spLocks noChangeArrowheads="1"/>
            </p:cNvSpPr>
            <p:nvPr/>
          </p:nvSpPr>
          <p:spPr bwMode="auto">
            <a:xfrm>
              <a:off x="672" y="3888"/>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9255" name="Line 11"/>
            <p:cNvSpPr>
              <a:spLocks noChangeShapeType="1"/>
            </p:cNvSpPr>
            <p:nvPr/>
          </p:nvSpPr>
          <p:spPr bwMode="auto">
            <a:xfrm>
              <a:off x="1344" y="3696"/>
              <a:ext cx="528"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9256" name="Line 12"/>
            <p:cNvSpPr>
              <a:spLocks noChangeShapeType="1"/>
            </p:cNvSpPr>
            <p:nvPr/>
          </p:nvSpPr>
          <p:spPr bwMode="auto">
            <a:xfrm>
              <a:off x="1344" y="3552"/>
              <a:ext cx="288"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9257" name="Line 13"/>
            <p:cNvSpPr>
              <a:spLocks noChangeShapeType="1"/>
            </p:cNvSpPr>
            <p:nvPr/>
          </p:nvSpPr>
          <p:spPr bwMode="auto">
            <a:xfrm>
              <a:off x="1344" y="3840"/>
              <a:ext cx="288"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grpSp>
      <p:grpSp>
        <p:nvGrpSpPr>
          <p:cNvPr id="9222" name="Group 48"/>
          <p:cNvGrpSpPr>
            <a:grpSpLocks/>
          </p:cNvGrpSpPr>
          <p:nvPr/>
        </p:nvGrpSpPr>
        <p:grpSpPr bwMode="auto">
          <a:xfrm>
            <a:off x="2695575" y="1600200"/>
            <a:ext cx="1495425" cy="809625"/>
            <a:chOff x="2928" y="3264"/>
            <a:chExt cx="1440" cy="864"/>
          </a:xfrm>
        </p:grpSpPr>
        <p:sp>
          <p:nvSpPr>
            <p:cNvPr id="9248" name="Rectangle 14"/>
            <p:cNvSpPr>
              <a:spLocks noChangeArrowheads="1"/>
            </p:cNvSpPr>
            <p:nvPr/>
          </p:nvSpPr>
          <p:spPr bwMode="auto">
            <a:xfrm>
              <a:off x="2928" y="3264"/>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9249" name="Rectangle 15"/>
            <p:cNvSpPr>
              <a:spLocks noChangeArrowheads="1"/>
            </p:cNvSpPr>
            <p:nvPr/>
          </p:nvSpPr>
          <p:spPr bwMode="auto">
            <a:xfrm>
              <a:off x="2928" y="3888"/>
              <a:ext cx="1440" cy="240"/>
            </a:xfrm>
            <a:prstGeom prst="rect">
              <a:avLst/>
            </a:prstGeom>
            <a:solidFill>
              <a:schemeClr val="accent1"/>
            </a:solidFill>
            <a:ln w="25400" algn="ctr">
              <a:solidFill>
                <a:schemeClr val="tx1"/>
              </a:solidFill>
              <a:miter lim="800000"/>
              <a:headEnd/>
              <a:tailEnd type="none" w="lg" len="lg"/>
            </a:ln>
          </p:spPr>
          <p:txBody>
            <a:bodyPr wrap="none"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9250" name="Line 16"/>
            <p:cNvSpPr>
              <a:spLocks noChangeShapeType="1"/>
            </p:cNvSpPr>
            <p:nvPr/>
          </p:nvSpPr>
          <p:spPr bwMode="auto">
            <a:xfrm flipV="1">
              <a:off x="3504" y="3552"/>
              <a:ext cx="0" cy="288"/>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9251" name="Freeform 17"/>
            <p:cNvSpPr>
              <a:spLocks/>
            </p:cNvSpPr>
            <p:nvPr/>
          </p:nvSpPr>
          <p:spPr bwMode="auto">
            <a:xfrm>
              <a:off x="3648" y="3540"/>
              <a:ext cx="240" cy="336"/>
            </a:xfrm>
            <a:custGeom>
              <a:avLst/>
              <a:gdLst>
                <a:gd name="T0" fmla="*/ 240 w 240"/>
                <a:gd name="T1" fmla="*/ 336 h 336"/>
                <a:gd name="T2" fmla="*/ 0 w 240"/>
                <a:gd name="T3" fmla="*/ 192 h 336"/>
                <a:gd name="T4" fmla="*/ 240 w 240"/>
                <a:gd name="T5" fmla="*/ 0 h 336"/>
                <a:gd name="T6" fmla="*/ 0 60000 65536"/>
                <a:gd name="T7" fmla="*/ 0 60000 65536"/>
                <a:gd name="T8" fmla="*/ 0 60000 65536"/>
                <a:gd name="T9" fmla="*/ 0 w 240"/>
                <a:gd name="T10" fmla="*/ 0 h 336"/>
                <a:gd name="T11" fmla="*/ 240 w 240"/>
                <a:gd name="T12" fmla="*/ 336 h 336"/>
              </a:gdLst>
              <a:ahLst/>
              <a:cxnLst>
                <a:cxn ang="T6">
                  <a:pos x="T0" y="T1"/>
                </a:cxn>
                <a:cxn ang="T7">
                  <a:pos x="T2" y="T3"/>
                </a:cxn>
                <a:cxn ang="T8">
                  <a:pos x="T4" y="T5"/>
                </a:cxn>
              </a:cxnLst>
              <a:rect l="T9" t="T10" r="T11" b="T12"/>
              <a:pathLst>
                <a:path w="240" h="336">
                  <a:moveTo>
                    <a:pt x="240" y="336"/>
                  </a:moveTo>
                  <a:cubicBezTo>
                    <a:pt x="120" y="292"/>
                    <a:pt x="0" y="248"/>
                    <a:pt x="0" y="192"/>
                  </a:cubicBezTo>
                  <a:cubicBezTo>
                    <a:pt x="0" y="136"/>
                    <a:pt x="200" y="32"/>
                    <a:pt x="240" y="0"/>
                  </a:cubicBezTo>
                </a:path>
              </a:pathLst>
            </a:custGeom>
            <a:noFill/>
            <a:ln w="25400" cap="flat" cmpd="sng">
              <a:solidFill>
                <a:schemeClr val="tx1"/>
              </a:solidFill>
              <a:prstDash val="solid"/>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spAutoFit/>
            </a:bodyPr>
            <a:lstStyle/>
            <a:p>
              <a:pPr algn="l" eaLnBrk="0" hangingPunct="0">
                <a:spcBef>
                  <a:spcPct val="0"/>
                </a:spcBef>
              </a:pPr>
              <a:endParaRPr lang="en-US">
                <a:solidFill>
                  <a:srgbClr val="000000"/>
                </a:solidFill>
              </a:endParaRPr>
            </a:p>
          </p:txBody>
        </p:sp>
        <p:sp>
          <p:nvSpPr>
            <p:cNvPr id="9252" name="Freeform 18"/>
            <p:cNvSpPr>
              <a:spLocks/>
            </p:cNvSpPr>
            <p:nvPr/>
          </p:nvSpPr>
          <p:spPr bwMode="auto">
            <a:xfrm flipH="1">
              <a:off x="3126" y="3529"/>
              <a:ext cx="240" cy="336"/>
            </a:xfrm>
            <a:custGeom>
              <a:avLst/>
              <a:gdLst>
                <a:gd name="T0" fmla="*/ 240 w 240"/>
                <a:gd name="T1" fmla="*/ 336 h 336"/>
                <a:gd name="T2" fmla="*/ 0 w 240"/>
                <a:gd name="T3" fmla="*/ 192 h 336"/>
                <a:gd name="T4" fmla="*/ 240 w 240"/>
                <a:gd name="T5" fmla="*/ 0 h 336"/>
                <a:gd name="T6" fmla="*/ 0 60000 65536"/>
                <a:gd name="T7" fmla="*/ 0 60000 65536"/>
                <a:gd name="T8" fmla="*/ 0 60000 65536"/>
                <a:gd name="T9" fmla="*/ 0 w 240"/>
                <a:gd name="T10" fmla="*/ 0 h 336"/>
                <a:gd name="T11" fmla="*/ 240 w 240"/>
                <a:gd name="T12" fmla="*/ 336 h 336"/>
              </a:gdLst>
              <a:ahLst/>
              <a:cxnLst>
                <a:cxn ang="T6">
                  <a:pos x="T0" y="T1"/>
                </a:cxn>
                <a:cxn ang="T7">
                  <a:pos x="T2" y="T3"/>
                </a:cxn>
                <a:cxn ang="T8">
                  <a:pos x="T4" y="T5"/>
                </a:cxn>
              </a:cxnLst>
              <a:rect l="T9" t="T10" r="T11" b="T12"/>
              <a:pathLst>
                <a:path w="240" h="336">
                  <a:moveTo>
                    <a:pt x="240" y="336"/>
                  </a:moveTo>
                  <a:cubicBezTo>
                    <a:pt x="120" y="292"/>
                    <a:pt x="0" y="248"/>
                    <a:pt x="0" y="192"/>
                  </a:cubicBezTo>
                  <a:cubicBezTo>
                    <a:pt x="0" y="136"/>
                    <a:pt x="200" y="32"/>
                    <a:pt x="240" y="0"/>
                  </a:cubicBezTo>
                </a:path>
              </a:pathLst>
            </a:custGeom>
            <a:noFill/>
            <a:ln w="25400" cap="flat" cmpd="sng">
              <a:solidFill>
                <a:schemeClr val="tx1"/>
              </a:solidFill>
              <a:prstDash val="solid"/>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spAutoFit/>
            </a:bodyPr>
            <a:lstStyle/>
            <a:p>
              <a:pPr algn="l" eaLnBrk="0" hangingPunct="0">
                <a:spcBef>
                  <a:spcPct val="0"/>
                </a:spcBef>
              </a:pPr>
              <a:endParaRPr lang="en-US">
                <a:solidFill>
                  <a:srgbClr val="000000"/>
                </a:solidFill>
              </a:endParaRPr>
            </a:p>
          </p:txBody>
        </p:sp>
      </p:grpSp>
      <p:sp>
        <p:nvSpPr>
          <p:cNvPr id="9223" name="Line 47"/>
          <p:cNvSpPr>
            <a:spLocks noChangeShapeType="1"/>
          </p:cNvSpPr>
          <p:nvPr/>
        </p:nvSpPr>
        <p:spPr bwMode="auto">
          <a:xfrm flipV="1">
            <a:off x="2443163" y="3848100"/>
            <a:ext cx="533400" cy="152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9224" name="Line 49"/>
          <p:cNvSpPr>
            <a:spLocks noChangeShapeType="1"/>
          </p:cNvSpPr>
          <p:nvPr/>
        </p:nvSpPr>
        <p:spPr bwMode="auto">
          <a:xfrm>
            <a:off x="4371975" y="2441575"/>
            <a:ext cx="123825" cy="682625"/>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2299" name="Text Box 73"/>
          <p:cNvSpPr txBox="1">
            <a:spLocks noRot="1" noChangeAspect="1" noMove="1" noResize="1" noEditPoints="1" noAdjustHandles="1" noChangeArrowheads="1" noChangeShapeType="1" noTextEdit="1"/>
          </p:cNvSpPr>
          <p:nvPr/>
        </p:nvSpPr>
        <p:spPr bwMode="auto">
          <a:xfrm>
            <a:off x="381000" y="5914217"/>
            <a:ext cx="4803994" cy="954107"/>
          </a:xfrm>
          <a:prstGeom prst="rect">
            <a:avLst/>
          </a:prstGeom>
          <a:blipFill rotWithShape="0">
            <a:blip r:embed="rId5"/>
            <a:stretch>
              <a:fillRect l="-761" t="-1911" b="-7006"/>
            </a:stretch>
          </a:blipFill>
          <a:ln>
            <a:noFill/>
          </a:ln>
          <a:extLst>
            <a:ext uri="{91240B29-F687-4F45-9708-019B960494DF}">
              <a14:hiddenLine xmlns:a14="http://schemas.microsoft.com/office/drawing/2010/main" w="25400" algn="ctr">
                <a:solidFill>
                  <a:srgbClr val="000000"/>
                </a:solidFill>
                <a:miter lim="800000"/>
                <a:headEnd/>
                <a:tailEnd type="none" w="lg" len="lg"/>
              </a14:hiddenLine>
            </a:ext>
          </a:extLst>
        </p:spPr>
        <p:txBody>
          <a:bodyPr/>
          <a:lstStyle/>
          <a:p>
            <a:pPr algn="l" eaLnBrk="0" hangingPunct="0">
              <a:spcBef>
                <a:spcPct val="0"/>
              </a:spcBef>
              <a:defRPr/>
            </a:pPr>
            <a:r>
              <a:rPr lang="en-US">
                <a:noFill/>
              </a:rPr>
              <a:t> </a:t>
            </a:r>
          </a:p>
        </p:txBody>
      </p:sp>
      <p:grpSp>
        <p:nvGrpSpPr>
          <p:cNvPr id="9226" name="Group 1"/>
          <p:cNvGrpSpPr>
            <a:grpSpLocks/>
          </p:cNvGrpSpPr>
          <p:nvPr/>
        </p:nvGrpSpPr>
        <p:grpSpPr bwMode="auto">
          <a:xfrm>
            <a:off x="6124575" y="2614613"/>
            <a:ext cx="2671763" cy="593725"/>
            <a:chOff x="1083945" y="892493"/>
            <a:chExt cx="5762625" cy="1343025"/>
          </a:xfrm>
        </p:grpSpPr>
        <p:sp>
          <p:nvSpPr>
            <p:cNvPr id="9246" name="AutoShape 4"/>
            <p:cNvSpPr>
              <a:spLocks noChangeArrowheads="1"/>
            </p:cNvSpPr>
            <p:nvPr/>
          </p:nvSpPr>
          <p:spPr bwMode="auto">
            <a:xfrm>
              <a:off x="1083945" y="892493"/>
              <a:ext cx="5761038" cy="1223962"/>
            </a:xfrm>
            <a:prstGeom prst="triangle">
              <a:avLst>
                <a:gd name="adj" fmla="val 6423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9247" name="Rectangle 10"/>
            <p:cNvSpPr>
              <a:spLocks noChangeArrowheads="1"/>
            </p:cNvSpPr>
            <p:nvPr/>
          </p:nvSpPr>
          <p:spPr bwMode="auto">
            <a:xfrm>
              <a:off x="1083945" y="2121218"/>
              <a:ext cx="5762625" cy="114300"/>
            </a:xfrm>
            <a:prstGeom prst="rect">
              <a:avLst/>
            </a:prstGeom>
            <a:solidFill>
              <a:srgbClr val="99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grpSp>
      <p:cxnSp>
        <p:nvCxnSpPr>
          <p:cNvPr id="37" name="Straight Arrow Connector 36"/>
          <p:cNvCxnSpPr/>
          <p:nvPr/>
        </p:nvCxnSpPr>
        <p:spPr>
          <a:xfrm rot="16200000" flipH="1">
            <a:off x="7447757" y="2739231"/>
            <a:ext cx="419100" cy="414337"/>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91288" y="2317750"/>
            <a:ext cx="955675" cy="422275"/>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242969" y="2182019"/>
            <a:ext cx="758825" cy="350837"/>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7775575" y="2841625"/>
            <a:ext cx="396875" cy="225425"/>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7714457" y="2361406"/>
            <a:ext cx="768350" cy="14287"/>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9232" name="Text Box 15"/>
          <p:cNvSpPr txBox="1">
            <a:spLocks noChangeArrowheads="1"/>
          </p:cNvSpPr>
          <p:nvPr/>
        </p:nvSpPr>
        <p:spPr bwMode="auto">
          <a:xfrm>
            <a:off x="6261100" y="2474913"/>
            <a:ext cx="892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dirty="0">
                <a:solidFill>
                  <a:srgbClr val="000000"/>
                </a:solidFill>
                <a:latin typeface="Arial" charset="0"/>
              </a:rPr>
              <a:t>From Laser</a:t>
            </a:r>
            <a:endParaRPr lang="ru-RU" altLang="en-US" sz="1400" b="1" dirty="0">
              <a:solidFill>
                <a:srgbClr val="000000"/>
              </a:solidFill>
              <a:latin typeface="Arial" charset="0"/>
            </a:endParaRPr>
          </a:p>
        </p:txBody>
      </p:sp>
      <p:sp>
        <p:nvSpPr>
          <p:cNvPr id="9233" name="Text Box 15"/>
          <p:cNvSpPr txBox="1">
            <a:spLocks noChangeArrowheads="1"/>
          </p:cNvSpPr>
          <p:nvPr/>
        </p:nvSpPr>
        <p:spPr bwMode="auto">
          <a:xfrm>
            <a:off x="6742113" y="1949450"/>
            <a:ext cx="1028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a:solidFill>
                  <a:srgbClr val="000000"/>
                </a:solidFill>
                <a:latin typeface="Arial" charset="0"/>
              </a:rPr>
              <a:t>Reflected Beam</a:t>
            </a:r>
            <a:endParaRPr lang="ru-RU" altLang="en-US" sz="1400" b="1">
              <a:solidFill>
                <a:srgbClr val="000000"/>
              </a:solidFill>
              <a:latin typeface="Arial" charset="0"/>
            </a:endParaRPr>
          </a:p>
        </p:txBody>
      </p:sp>
      <p:sp>
        <p:nvSpPr>
          <p:cNvPr id="9234" name="Text Box 15"/>
          <p:cNvSpPr txBox="1">
            <a:spLocks noChangeArrowheads="1"/>
          </p:cNvSpPr>
          <p:nvPr/>
        </p:nvSpPr>
        <p:spPr bwMode="auto">
          <a:xfrm>
            <a:off x="8150225" y="2159000"/>
            <a:ext cx="1198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a:solidFill>
                  <a:srgbClr val="000000"/>
                </a:solidFill>
                <a:latin typeface="Arial" charset="0"/>
              </a:rPr>
              <a:t>Refracted Beam</a:t>
            </a:r>
            <a:endParaRPr lang="ru-RU" altLang="en-US" sz="1400" b="1">
              <a:solidFill>
                <a:srgbClr val="000000"/>
              </a:solidFill>
              <a:latin typeface="Arial" charset="0"/>
            </a:endParaRPr>
          </a:p>
        </p:txBody>
      </p:sp>
      <p:sp>
        <p:nvSpPr>
          <p:cNvPr id="9235" name="Text Box 15"/>
          <p:cNvSpPr txBox="1">
            <a:spLocks noChangeArrowheads="1"/>
          </p:cNvSpPr>
          <p:nvPr/>
        </p:nvSpPr>
        <p:spPr bwMode="auto">
          <a:xfrm>
            <a:off x="7185025" y="1346200"/>
            <a:ext cx="157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a:solidFill>
                  <a:srgbClr val="000000"/>
                </a:solidFill>
                <a:latin typeface="Arial" charset="0"/>
              </a:rPr>
              <a:t>To Power meter or IR camera</a:t>
            </a:r>
            <a:endParaRPr lang="ru-RU" altLang="en-US" sz="1400" b="1">
              <a:solidFill>
                <a:srgbClr val="000000"/>
              </a:solidFill>
              <a:latin typeface="Arial" charset="0"/>
            </a:endParaRPr>
          </a:p>
        </p:txBody>
      </p:sp>
      <p:sp>
        <p:nvSpPr>
          <p:cNvPr id="9236" name="Line 30"/>
          <p:cNvSpPr>
            <a:spLocks noChangeShapeType="1"/>
          </p:cNvSpPr>
          <p:nvPr/>
        </p:nvSpPr>
        <p:spPr bwMode="auto">
          <a:xfrm>
            <a:off x="7085013" y="3489325"/>
            <a:ext cx="547687" cy="0"/>
          </a:xfrm>
          <a:prstGeom prst="line">
            <a:avLst/>
          </a:prstGeom>
          <a:noFill/>
          <a:ln w="25400">
            <a:solidFill>
              <a:srgbClr val="CC0000"/>
            </a:solidFill>
            <a:round/>
            <a:headEnd/>
            <a:tailEnd type="triangle" w="lg" len="med"/>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9237" name="Line 31"/>
          <p:cNvSpPr>
            <a:spLocks noChangeShapeType="1"/>
          </p:cNvSpPr>
          <p:nvPr/>
        </p:nvSpPr>
        <p:spPr bwMode="auto">
          <a:xfrm>
            <a:off x="7085013" y="3352800"/>
            <a:ext cx="411162" cy="0"/>
          </a:xfrm>
          <a:prstGeom prst="line">
            <a:avLst/>
          </a:prstGeom>
          <a:noFill/>
          <a:ln w="25400">
            <a:solidFill>
              <a:srgbClr val="CC0000"/>
            </a:solidFill>
            <a:round/>
            <a:headEnd/>
            <a:tailEnd type="triangle" w="lg" len="med"/>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9238" name="Line 32"/>
          <p:cNvSpPr>
            <a:spLocks noChangeShapeType="1"/>
          </p:cNvSpPr>
          <p:nvPr/>
        </p:nvSpPr>
        <p:spPr bwMode="auto">
          <a:xfrm flipV="1">
            <a:off x="7097713" y="3622675"/>
            <a:ext cx="398462" cy="9525"/>
          </a:xfrm>
          <a:prstGeom prst="line">
            <a:avLst/>
          </a:prstGeom>
          <a:noFill/>
          <a:ln w="25400">
            <a:solidFill>
              <a:srgbClr val="CC0000"/>
            </a:solidFill>
            <a:round/>
            <a:headEnd/>
            <a:tailEnd type="triangle" w="lg" len="med"/>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pic>
        <p:nvPicPr>
          <p:cNvPr id="9239" name="Picture 1" descr="10_723_30_deg.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150" y="4549775"/>
            <a:ext cx="11239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3" descr="10_723_35_deg.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5238" y="4540250"/>
            <a:ext cx="113506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Line 47"/>
          <p:cNvSpPr>
            <a:spLocks noChangeShapeType="1"/>
          </p:cNvSpPr>
          <p:nvPr/>
        </p:nvSpPr>
        <p:spPr bwMode="auto">
          <a:xfrm flipV="1">
            <a:off x="3159125" y="3848100"/>
            <a:ext cx="47625" cy="62865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9242" name="Line 47"/>
          <p:cNvSpPr>
            <a:spLocks noChangeShapeType="1"/>
          </p:cNvSpPr>
          <p:nvPr/>
        </p:nvSpPr>
        <p:spPr bwMode="auto">
          <a:xfrm flipH="1" flipV="1">
            <a:off x="4044950" y="2833688"/>
            <a:ext cx="223838" cy="1636712"/>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pic>
        <p:nvPicPr>
          <p:cNvPr id="9243" name="Picture 9" descr="Picture_right 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56263" y="4597400"/>
            <a:ext cx="32004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bwMode="auto">
          <a:xfrm>
            <a:off x="6216650" y="3840163"/>
            <a:ext cx="2640013" cy="33337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sz="1800">
              <a:solidFill>
                <a:srgbClr val="FFFFFF"/>
              </a:solidFill>
            </a:endParaRPr>
          </a:p>
        </p:txBody>
      </p:sp>
      <p:sp>
        <p:nvSpPr>
          <p:cNvPr id="9245" name="Rectangle 10"/>
          <p:cNvSpPr>
            <a:spLocks noChangeArrowheads="1"/>
          </p:cNvSpPr>
          <p:nvPr/>
        </p:nvSpPr>
        <p:spPr bwMode="auto">
          <a:xfrm rot="10800000">
            <a:off x="6216650" y="3740150"/>
            <a:ext cx="2644775" cy="87313"/>
          </a:xfrm>
          <a:prstGeom prst="rect">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42" name="Text Box 15"/>
          <p:cNvSpPr txBox="1">
            <a:spLocks noChangeArrowheads="1"/>
          </p:cNvSpPr>
          <p:nvPr/>
        </p:nvSpPr>
        <p:spPr bwMode="auto">
          <a:xfrm>
            <a:off x="6554788" y="3854648"/>
            <a:ext cx="941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dirty="0" smtClean="0">
                <a:solidFill>
                  <a:srgbClr val="000000"/>
                </a:solidFill>
                <a:latin typeface="Arial" charset="0"/>
              </a:rPr>
              <a:t>Si</a:t>
            </a:r>
            <a:endParaRPr lang="ru-RU" altLang="en-US" sz="1400" b="1" dirty="0">
              <a:solidFill>
                <a:srgbClr val="000000"/>
              </a:solidFill>
              <a:latin typeface="Arial" charset="0"/>
            </a:endParaRPr>
          </a:p>
        </p:txBody>
      </p:sp>
      <p:sp>
        <p:nvSpPr>
          <p:cNvPr id="43" name="Text Box 15"/>
          <p:cNvSpPr txBox="1">
            <a:spLocks noChangeArrowheads="1"/>
          </p:cNvSpPr>
          <p:nvPr/>
        </p:nvSpPr>
        <p:spPr bwMode="auto">
          <a:xfrm>
            <a:off x="6969125" y="2848293"/>
            <a:ext cx="470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dirty="0" smtClean="0">
                <a:solidFill>
                  <a:srgbClr val="000000"/>
                </a:solidFill>
                <a:latin typeface="Arial" charset="0"/>
              </a:rPr>
              <a:t>Si</a:t>
            </a:r>
            <a:endParaRPr lang="ru-RU" altLang="en-US" sz="1400" b="1" dirty="0">
              <a:solidFill>
                <a:srgbClr val="000000"/>
              </a:solidFill>
              <a:latin typeface="Arial" charset="0"/>
            </a:endParaRPr>
          </a:p>
        </p:txBody>
      </p:sp>
      <p:sp>
        <p:nvSpPr>
          <p:cNvPr id="44" name="Text Box 15"/>
          <p:cNvSpPr txBox="1">
            <a:spLocks noChangeArrowheads="1"/>
          </p:cNvSpPr>
          <p:nvPr/>
        </p:nvSpPr>
        <p:spPr bwMode="auto">
          <a:xfrm>
            <a:off x="8749507" y="3029184"/>
            <a:ext cx="5992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dirty="0" err="1" smtClean="0">
                <a:solidFill>
                  <a:srgbClr val="000000"/>
                </a:solidFill>
                <a:latin typeface="Arial" charset="0"/>
              </a:rPr>
              <a:t>SiC</a:t>
            </a:r>
            <a:endParaRPr lang="ru-RU" altLang="en-US" sz="1400" b="1" dirty="0">
              <a:solidFill>
                <a:srgbClr val="000000"/>
              </a:solidFill>
              <a:latin typeface="Arial" charset="0"/>
            </a:endParaRPr>
          </a:p>
        </p:txBody>
      </p:sp>
      <p:sp>
        <p:nvSpPr>
          <p:cNvPr id="45" name="Text Box 15"/>
          <p:cNvSpPr txBox="1">
            <a:spLocks noChangeArrowheads="1"/>
          </p:cNvSpPr>
          <p:nvPr/>
        </p:nvSpPr>
        <p:spPr bwMode="auto">
          <a:xfrm>
            <a:off x="8514159" y="3432373"/>
            <a:ext cx="6298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400" b="1" dirty="0" err="1" smtClean="0">
                <a:solidFill>
                  <a:srgbClr val="000000"/>
                </a:solidFill>
                <a:latin typeface="Arial" charset="0"/>
              </a:rPr>
              <a:t>SiC</a:t>
            </a:r>
            <a:endParaRPr lang="ru-RU" altLang="en-US" sz="1400" b="1" dirty="0">
              <a:solidFill>
                <a:srgbClr val="000000"/>
              </a:solidFill>
              <a:latin typeface="Arial" charset="0"/>
            </a:endParaRPr>
          </a:p>
        </p:txBody>
      </p:sp>
    </p:spTree>
    <p:extLst>
      <p:ext uri="{BB962C8B-B14F-4D97-AF65-F5344CB8AC3E}">
        <p14:creationId xmlns:p14="http://schemas.microsoft.com/office/powerpoint/2010/main" val="2972353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2"/>
          <p:cNvSpPr txBox="1">
            <a:spLocks noChangeArrowheads="1"/>
          </p:cNvSpPr>
          <p:nvPr/>
        </p:nvSpPr>
        <p:spPr bwMode="auto">
          <a:xfrm>
            <a:off x="381000" y="5257800"/>
            <a:ext cx="8305800" cy="1384995"/>
          </a:xfrm>
          <a:prstGeom prst="rect">
            <a:avLst/>
          </a:prstGeom>
          <a:solidFill>
            <a:schemeClr val="accent1"/>
          </a:solidFill>
          <a:ln w="25400" algn="ctr">
            <a:solidFill>
              <a:schemeClr val="accent2"/>
            </a:solidFill>
            <a:miter lim="800000"/>
            <a:headEnd/>
            <a:tailEnd type="none" w="lg" len="lg"/>
          </a:ln>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pPr>
            <a:r>
              <a:rPr lang="en-US" altLang="en-US" sz="2400" b="1" dirty="0" smtClean="0">
                <a:solidFill>
                  <a:srgbClr val="000000"/>
                </a:solidFill>
              </a:rPr>
              <a:t>Cherenkov Surface Wake can be excited either by a single short (&lt;30fs) bunch, or by a micro-bunched beam  </a:t>
            </a:r>
            <a:endParaRPr lang="en-US" altLang="en-US" sz="2400" b="1" dirty="0">
              <a:solidFill>
                <a:srgbClr val="000000"/>
              </a:solidFill>
            </a:endParaRPr>
          </a:p>
          <a:p>
            <a:pPr algn="l">
              <a:spcBef>
                <a:spcPct val="50000"/>
              </a:spcBef>
            </a:pPr>
            <a:r>
              <a:rPr lang="en-US" altLang="en-US" sz="2400" b="1" dirty="0" smtClean="0">
                <a:solidFill>
                  <a:srgbClr val="000000"/>
                </a:solidFill>
              </a:rPr>
              <a:t>Can be </a:t>
            </a:r>
            <a:r>
              <a:rPr lang="en-US" altLang="en-US" sz="2400" b="1" dirty="0" err="1" smtClean="0">
                <a:solidFill>
                  <a:srgbClr val="000000"/>
                </a:solidFill>
              </a:rPr>
              <a:t>diagnozed</a:t>
            </a:r>
            <a:r>
              <a:rPr lang="en-US" altLang="en-US" sz="2400" b="1" dirty="0" smtClean="0">
                <a:solidFill>
                  <a:srgbClr val="000000"/>
                </a:solidFill>
              </a:rPr>
              <a:t> either optically or through energy gain/loss</a:t>
            </a:r>
            <a:endParaRPr lang="en-US" altLang="en-US" sz="2400" b="1" dirty="0">
              <a:solidFill>
                <a:srgbClr val="000000"/>
              </a:solidFill>
            </a:endParaRPr>
          </a:p>
        </p:txBody>
      </p:sp>
      <p:sp>
        <p:nvSpPr>
          <p:cNvPr id="10244" name="Rectangle 33"/>
          <p:cNvSpPr>
            <a:spLocks noGrp="1" noChangeArrowheads="1"/>
          </p:cNvSpPr>
          <p:nvPr>
            <p:ph type="title"/>
          </p:nvPr>
        </p:nvSpPr>
        <p:spPr>
          <a:xfrm>
            <a:off x="990600" y="228600"/>
            <a:ext cx="7772400" cy="762000"/>
          </a:xfrm>
        </p:spPr>
        <p:txBody>
          <a:bodyPr/>
          <a:lstStyle/>
          <a:p>
            <a:pPr eaLnBrk="1" hangingPunct="1"/>
            <a:r>
              <a:rPr lang="en-US" altLang="en-US" sz="3200" b="1" dirty="0" smtClean="0">
                <a:solidFill>
                  <a:srgbClr val="990099"/>
                </a:solidFill>
              </a:rPr>
              <a:t>Beam-Driven Wake in </a:t>
            </a:r>
            <a:r>
              <a:rPr lang="en-US" altLang="en-US" sz="3200" b="1" dirty="0" err="1" smtClean="0">
                <a:solidFill>
                  <a:srgbClr val="990099"/>
                </a:solidFill>
              </a:rPr>
              <a:t>SWABSiC</a:t>
            </a:r>
            <a:r>
              <a:rPr lang="en-US" altLang="en-US" sz="3200" b="1" dirty="0" smtClean="0">
                <a:solidFill>
                  <a:srgbClr val="990099"/>
                </a:solidFill>
              </a:rPr>
              <a:t>  </a:t>
            </a:r>
            <a:r>
              <a:rPr lang="en-US" altLang="en-US" sz="3600" b="1" dirty="0" smtClean="0">
                <a:solidFill>
                  <a:srgbClr val="990099"/>
                </a:solidFill>
              </a:rPr>
              <a:t/>
            </a:r>
            <a:br>
              <a:rPr lang="en-US" altLang="en-US" sz="3600" b="1" dirty="0" smtClean="0">
                <a:solidFill>
                  <a:srgbClr val="990099"/>
                </a:solidFill>
              </a:rPr>
            </a:br>
            <a:endParaRPr lang="en-US" altLang="en-US" sz="3600" b="1" dirty="0" smtClean="0">
              <a:solidFill>
                <a:srgbClr val="990099"/>
              </a:solidFill>
            </a:endParaRPr>
          </a:p>
        </p:txBody>
      </p:sp>
      <p:grpSp>
        <p:nvGrpSpPr>
          <p:cNvPr id="10269" name="Group 1"/>
          <p:cNvGrpSpPr>
            <a:grpSpLocks/>
          </p:cNvGrpSpPr>
          <p:nvPr/>
        </p:nvGrpSpPr>
        <p:grpSpPr bwMode="auto">
          <a:xfrm>
            <a:off x="5334000" y="3048000"/>
            <a:ext cx="2438400" cy="1821517"/>
            <a:chOff x="5334000" y="3048000"/>
            <a:chExt cx="2438400" cy="1821517"/>
          </a:xfrm>
        </p:grpSpPr>
        <p:sp>
          <p:nvSpPr>
            <p:cNvPr id="10273" name="Line 47"/>
            <p:cNvSpPr>
              <a:spLocks noChangeShapeType="1"/>
            </p:cNvSpPr>
            <p:nvPr/>
          </p:nvSpPr>
          <p:spPr bwMode="auto">
            <a:xfrm>
              <a:off x="5486400" y="4572000"/>
              <a:ext cx="16002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74" name="Line 48"/>
            <p:cNvSpPr>
              <a:spLocks noChangeShapeType="1"/>
            </p:cNvSpPr>
            <p:nvPr/>
          </p:nvSpPr>
          <p:spPr bwMode="auto">
            <a:xfrm flipV="1">
              <a:off x="5486400" y="3429000"/>
              <a:ext cx="0" cy="11430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75" name="Text Box 15"/>
            <p:cNvSpPr txBox="1">
              <a:spLocks noChangeArrowheads="1"/>
            </p:cNvSpPr>
            <p:nvPr/>
          </p:nvSpPr>
          <p:spPr bwMode="auto">
            <a:xfrm>
              <a:off x="7086600" y="44196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a:solidFill>
                    <a:srgbClr val="000000"/>
                  </a:solidFill>
                  <a:latin typeface="Arial" charset="0"/>
                </a:rPr>
                <a:t>x</a:t>
              </a:r>
              <a:endParaRPr lang="ru-RU" altLang="en-US" sz="1600" b="1">
                <a:solidFill>
                  <a:srgbClr val="000000"/>
                </a:solidFill>
                <a:latin typeface="Arial" charset="0"/>
              </a:endParaRPr>
            </a:p>
          </p:txBody>
        </p:sp>
        <p:sp>
          <p:nvSpPr>
            <p:cNvPr id="10276" name="Text Box 15"/>
            <p:cNvSpPr txBox="1">
              <a:spLocks noChangeArrowheads="1"/>
            </p:cNvSpPr>
            <p:nvPr/>
          </p:nvSpPr>
          <p:spPr bwMode="auto">
            <a:xfrm>
              <a:off x="5334000" y="3048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a:solidFill>
                    <a:srgbClr val="000000"/>
                  </a:solidFill>
                  <a:latin typeface="Arial" charset="0"/>
                </a:rPr>
                <a:t>y</a:t>
              </a:r>
              <a:endParaRPr lang="ru-RU" altLang="en-US" sz="1600" b="1">
                <a:solidFill>
                  <a:srgbClr val="000000"/>
                </a:solidFill>
                <a:latin typeface="Arial" charset="0"/>
              </a:endParaRPr>
            </a:p>
          </p:txBody>
        </p:sp>
        <p:sp>
          <p:nvSpPr>
            <p:cNvPr id="10277" name="Line 51"/>
            <p:cNvSpPr>
              <a:spLocks noChangeShapeType="1"/>
            </p:cNvSpPr>
            <p:nvPr/>
          </p:nvSpPr>
          <p:spPr bwMode="auto">
            <a:xfrm flipV="1">
              <a:off x="5486400" y="3657600"/>
              <a:ext cx="2286000" cy="914400"/>
            </a:xfrm>
            <a:prstGeom prst="line">
              <a:avLst/>
            </a:prstGeom>
            <a:noFill/>
            <a:ln w="25400">
              <a:solidFill>
                <a:schemeClr val="accent2"/>
              </a:solidFill>
              <a:round/>
              <a:headEnd/>
              <a:tailEnd type="triangle" w="lg" len="med"/>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78" name="Freeform 53"/>
            <p:cNvSpPr>
              <a:spLocks/>
            </p:cNvSpPr>
            <p:nvPr/>
          </p:nvSpPr>
          <p:spPr bwMode="auto">
            <a:xfrm>
              <a:off x="6324600" y="4267200"/>
              <a:ext cx="304800" cy="304800"/>
            </a:xfrm>
            <a:custGeom>
              <a:avLst/>
              <a:gdLst>
                <a:gd name="T0" fmla="*/ 0 w 192"/>
                <a:gd name="T1" fmla="*/ 2147483647 h 192"/>
                <a:gd name="T2" fmla="*/ 2147483647 w 192"/>
                <a:gd name="T3" fmla="*/ 2147483647 h 192"/>
                <a:gd name="T4" fmla="*/ 0 w 192"/>
                <a:gd name="T5" fmla="*/ 0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192"/>
                  </a:moveTo>
                  <a:cubicBezTo>
                    <a:pt x="96" y="136"/>
                    <a:pt x="192" y="80"/>
                    <a:pt x="192" y="48"/>
                  </a:cubicBezTo>
                  <a:cubicBezTo>
                    <a:pt x="192" y="16"/>
                    <a:pt x="32" y="8"/>
                    <a:pt x="0" y="0"/>
                  </a:cubicBezTo>
                </a:path>
              </a:pathLst>
            </a:custGeom>
            <a:noFill/>
            <a:ln w="25400" cap="flat" cmpd="sng">
              <a:solidFill>
                <a:schemeClr val="tx1"/>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a:spAutoFit/>
            </a:bodyPr>
            <a:lstStyle/>
            <a:p>
              <a:pPr algn="l" eaLnBrk="0" hangingPunct="0">
                <a:spcBef>
                  <a:spcPct val="0"/>
                </a:spcBef>
              </a:pPr>
              <a:endParaRPr lang="en-US">
                <a:solidFill>
                  <a:srgbClr val="000000"/>
                </a:solidFill>
              </a:endParaRPr>
            </a:p>
          </p:txBody>
        </p:sp>
        <p:sp>
          <p:nvSpPr>
            <p:cNvPr id="10279" name="Text Box 15"/>
            <p:cNvSpPr txBox="1">
              <a:spLocks noChangeArrowheads="1"/>
            </p:cNvSpPr>
            <p:nvPr/>
          </p:nvSpPr>
          <p:spPr bwMode="auto">
            <a:xfrm>
              <a:off x="6629400" y="41148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2000" b="1">
                  <a:solidFill>
                    <a:srgbClr val="000000"/>
                  </a:solidFill>
                  <a:latin typeface="Symbol" pitchFamily="18" charset="2"/>
                </a:rPr>
                <a:t>q</a:t>
              </a:r>
              <a:endParaRPr lang="ru-RU" altLang="en-US" sz="2000" b="1">
                <a:solidFill>
                  <a:srgbClr val="000000"/>
                </a:solidFill>
                <a:latin typeface="Symbol" pitchFamily="18" charset="2"/>
              </a:endParaRPr>
            </a:p>
          </p:txBody>
        </p:sp>
        <p:sp>
          <p:nvSpPr>
            <p:cNvPr id="10281" name="Line 44"/>
            <p:cNvSpPr>
              <a:spLocks noChangeShapeType="1"/>
            </p:cNvSpPr>
            <p:nvPr/>
          </p:nvSpPr>
          <p:spPr bwMode="auto">
            <a:xfrm>
              <a:off x="5715000" y="4572000"/>
              <a:ext cx="4572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82" name="Text Box 15"/>
            <p:cNvSpPr txBox="1">
              <a:spLocks noChangeArrowheads="1"/>
            </p:cNvSpPr>
            <p:nvPr/>
          </p:nvSpPr>
          <p:spPr bwMode="auto">
            <a:xfrm>
              <a:off x="5486400" y="4572000"/>
              <a:ext cx="6096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ru-RU" altLang="en-US" sz="2000" b="1" baseline="-25000" dirty="0">
                <a:solidFill>
                  <a:srgbClr val="000000"/>
                </a:solidFill>
                <a:latin typeface="Arial" charset="0"/>
              </a:endParaRPr>
            </a:p>
          </p:txBody>
        </p:sp>
      </p:grpSp>
      <p:pic>
        <p:nvPicPr>
          <p:cNvPr id="10272" name="Picture 35" descr="compiled_6um_symm_and_anti_KR_phase_velocity_theory_ex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755650"/>
            <a:ext cx="35814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0" y="762000"/>
            <a:ext cx="3924300" cy="1652588"/>
            <a:chOff x="0" y="762000"/>
            <a:chExt cx="3924300" cy="1652588"/>
          </a:xfrm>
        </p:grpSpPr>
        <p:pic>
          <p:nvPicPr>
            <p:cNvPr id="10245" name="Picture 16"/>
            <p:cNvPicPr>
              <a:picLocks noChangeAspect="1"/>
            </p:cNvPicPr>
            <p:nvPr/>
          </p:nvPicPr>
          <p:blipFill>
            <a:blip r:embed="rId5">
              <a:extLst>
                <a:ext uri="{28A0092B-C50C-407E-A947-70E740481C1C}">
                  <a14:useLocalDpi xmlns:a14="http://schemas.microsoft.com/office/drawing/2010/main" val="0"/>
                </a:ext>
              </a:extLst>
            </a:blip>
            <a:srcRect l="13715" t="34286" r="20570" b="36571"/>
            <a:stretch>
              <a:fillRect/>
            </a:stretch>
          </p:blipFill>
          <p:spPr bwMode="auto">
            <a:xfrm>
              <a:off x="225425" y="1287463"/>
              <a:ext cx="2978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5"/>
            <p:cNvSpPr txBox="1">
              <a:spLocks noChangeArrowheads="1"/>
            </p:cNvSpPr>
            <p:nvPr/>
          </p:nvSpPr>
          <p:spPr bwMode="auto">
            <a:xfrm>
              <a:off x="313246" y="876936"/>
              <a:ext cx="3611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dirty="0" smtClean="0">
                  <a:solidFill>
                    <a:srgbClr val="000000"/>
                  </a:solidFill>
                  <a:latin typeface="Arial" charset="0"/>
                </a:rPr>
                <a:t>Cherenkov Wake </a:t>
              </a:r>
              <a:r>
                <a:rPr lang="en-US" altLang="en-US" sz="1600" b="1" dirty="0">
                  <a:solidFill>
                    <a:srgbClr val="000000"/>
                  </a:solidFill>
                  <a:latin typeface="Arial" charset="0"/>
                </a:rPr>
                <a:t>in </a:t>
              </a:r>
              <a:r>
                <a:rPr lang="en-US" altLang="en-US" sz="1600" b="1" dirty="0" err="1">
                  <a:solidFill>
                    <a:srgbClr val="000000"/>
                  </a:solidFill>
                  <a:latin typeface="Arial" charset="0"/>
                </a:rPr>
                <a:t>SWABSiC</a:t>
              </a:r>
              <a:endParaRPr lang="ru-RU" altLang="en-US" sz="1600" b="1" dirty="0">
                <a:solidFill>
                  <a:srgbClr val="000000"/>
                </a:solidFill>
                <a:latin typeface="Arial" charset="0"/>
                <a:cs typeface="Arial" charset="0"/>
              </a:endParaRPr>
            </a:p>
          </p:txBody>
        </p:sp>
        <p:cxnSp>
          <p:nvCxnSpPr>
            <p:cNvPr id="10258" name="Straight Arrow Connector 33"/>
            <p:cNvCxnSpPr>
              <a:cxnSpLocks noChangeShapeType="1"/>
            </p:cNvCxnSpPr>
            <p:nvPr/>
          </p:nvCxnSpPr>
          <p:spPr bwMode="auto">
            <a:xfrm flipV="1">
              <a:off x="152400" y="1066800"/>
              <a:ext cx="0" cy="12192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9" name="Text Box 15"/>
            <p:cNvSpPr txBox="1">
              <a:spLocks noChangeArrowheads="1"/>
            </p:cNvSpPr>
            <p:nvPr/>
          </p:nvSpPr>
          <p:spPr bwMode="auto">
            <a:xfrm>
              <a:off x="0" y="7620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a:solidFill>
                    <a:srgbClr val="000000"/>
                  </a:solidFill>
                  <a:latin typeface="Arial" charset="0"/>
                </a:rPr>
                <a:t>y</a:t>
              </a:r>
              <a:endParaRPr lang="ru-RU" altLang="en-US" sz="1600" b="1">
                <a:solidFill>
                  <a:srgbClr val="000000"/>
                </a:solidFill>
                <a:latin typeface="Arial" charset="0"/>
              </a:endParaRPr>
            </a:p>
          </p:txBody>
        </p:sp>
        <p:sp>
          <p:nvSpPr>
            <p:cNvPr id="10270" name="Line 44"/>
            <p:cNvSpPr>
              <a:spLocks noChangeShapeType="1"/>
            </p:cNvSpPr>
            <p:nvPr/>
          </p:nvSpPr>
          <p:spPr bwMode="auto">
            <a:xfrm>
              <a:off x="161925" y="2286000"/>
              <a:ext cx="1362075"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71" name="Text Box 15"/>
            <p:cNvSpPr txBox="1">
              <a:spLocks noChangeArrowheads="1"/>
            </p:cNvSpPr>
            <p:nvPr/>
          </p:nvSpPr>
          <p:spPr bwMode="auto">
            <a:xfrm>
              <a:off x="1579563" y="2157413"/>
              <a:ext cx="387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a:solidFill>
                    <a:srgbClr val="000000"/>
                  </a:solidFill>
                  <a:latin typeface="Arial" charset="0"/>
                </a:rPr>
                <a:t>x</a:t>
              </a:r>
              <a:endParaRPr lang="ru-RU" altLang="en-US" sz="1600" b="1">
                <a:solidFill>
                  <a:srgbClr val="000000"/>
                </a:solidFill>
                <a:latin typeface="Arial" charset="0"/>
              </a:endParaRPr>
            </a:p>
          </p:txBody>
        </p:sp>
        <p:sp>
          <p:nvSpPr>
            <p:cNvPr id="45" name="Oval 35"/>
            <p:cNvSpPr>
              <a:spLocks noChangeArrowheads="1"/>
            </p:cNvSpPr>
            <p:nvPr/>
          </p:nvSpPr>
          <p:spPr bwMode="auto">
            <a:xfrm>
              <a:off x="3172968" y="1676400"/>
              <a:ext cx="152400" cy="152400"/>
            </a:xfrm>
            <a:prstGeom prst="ellipse">
              <a:avLst/>
            </a:prstGeom>
            <a:solidFill>
              <a:srgbClr val="C00000"/>
            </a:solidFill>
            <a:ln w="25400" algn="ctr">
              <a:solidFill>
                <a:schemeClr val="tx1"/>
              </a:solidFill>
              <a:round/>
              <a:headEnd/>
              <a:tailEnd type="triangle" w="lg" len="lg"/>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46" name="Line 44"/>
            <p:cNvSpPr>
              <a:spLocks noChangeShapeType="1"/>
            </p:cNvSpPr>
            <p:nvPr/>
          </p:nvSpPr>
          <p:spPr bwMode="auto">
            <a:xfrm>
              <a:off x="3273552" y="1752600"/>
              <a:ext cx="4572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47" name="Oval 35"/>
            <p:cNvSpPr>
              <a:spLocks noChangeArrowheads="1"/>
            </p:cNvSpPr>
            <p:nvPr/>
          </p:nvSpPr>
          <p:spPr bwMode="auto">
            <a:xfrm>
              <a:off x="1219200" y="1447800"/>
              <a:ext cx="152400" cy="152400"/>
            </a:xfrm>
            <a:prstGeom prst="ellipse">
              <a:avLst/>
            </a:prstGeom>
            <a:solidFill>
              <a:srgbClr val="C00000"/>
            </a:solidFill>
            <a:ln w="25400" algn="ctr">
              <a:solidFill>
                <a:schemeClr val="tx1"/>
              </a:solidFill>
              <a:round/>
              <a:headEnd/>
              <a:tailEnd type="triangle" w="lg" len="lg"/>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49" name="Line 44"/>
            <p:cNvSpPr>
              <a:spLocks noChangeShapeType="1"/>
            </p:cNvSpPr>
            <p:nvPr/>
          </p:nvSpPr>
          <p:spPr bwMode="auto">
            <a:xfrm>
              <a:off x="1392238" y="1524000"/>
              <a:ext cx="4572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grpSp>
      <p:grpSp>
        <p:nvGrpSpPr>
          <p:cNvPr id="2" name="Group 1"/>
          <p:cNvGrpSpPr/>
          <p:nvPr/>
        </p:nvGrpSpPr>
        <p:grpSpPr>
          <a:xfrm>
            <a:off x="621792" y="2667000"/>
            <a:ext cx="4178808" cy="2209800"/>
            <a:chOff x="621792" y="2667000"/>
            <a:chExt cx="4178808" cy="2209800"/>
          </a:xfrm>
        </p:grpSpPr>
        <p:sp>
          <p:nvSpPr>
            <p:cNvPr id="10247" name="AutoShape 4"/>
            <p:cNvSpPr>
              <a:spLocks noChangeArrowheads="1"/>
            </p:cNvSpPr>
            <p:nvPr/>
          </p:nvSpPr>
          <p:spPr bwMode="auto">
            <a:xfrm>
              <a:off x="1038225" y="3090863"/>
              <a:ext cx="2981325" cy="711200"/>
            </a:xfrm>
            <a:prstGeom prst="triangle">
              <a:avLst>
                <a:gd name="adj" fmla="val 6423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10248" name="Rectangle 10"/>
            <p:cNvSpPr>
              <a:spLocks noChangeArrowheads="1"/>
            </p:cNvSpPr>
            <p:nvPr/>
          </p:nvSpPr>
          <p:spPr bwMode="auto">
            <a:xfrm rot="10800000">
              <a:off x="1038225" y="3787775"/>
              <a:ext cx="2984500" cy="66675"/>
            </a:xfrm>
            <a:prstGeom prst="rect">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24" name="Rectangle 23"/>
            <p:cNvSpPr/>
            <p:nvPr/>
          </p:nvSpPr>
          <p:spPr>
            <a:xfrm>
              <a:off x="1039813" y="4327525"/>
              <a:ext cx="2992437" cy="549275"/>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sz="1800">
                <a:solidFill>
                  <a:srgbClr val="FFFFFF"/>
                </a:solidFill>
              </a:endParaRPr>
            </a:p>
          </p:txBody>
        </p:sp>
        <p:sp>
          <p:nvSpPr>
            <p:cNvPr id="10250" name="Rectangle 10"/>
            <p:cNvSpPr>
              <a:spLocks noChangeArrowheads="1"/>
            </p:cNvSpPr>
            <p:nvPr/>
          </p:nvSpPr>
          <p:spPr bwMode="auto">
            <a:xfrm rot="10800000">
              <a:off x="1039813" y="4251325"/>
              <a:ext cx="2998787" cy="66675"/>
            </a:xfrm>
            <a:prstGeom prst="rect">
              <a:avLst/>
            </a:prstGeom>
            <a:solidFill>
              <a:srgbClr val="993300"/>
            </a:solidFill>
            <a:ln w="9525">
              <a:solidFill>
                <a:schemeClr val="tx1"/>
              </a:solidFill>
              <a:miter lim="800000"/>
              <a:headEnd/>
              <a:tailEnd/>
            </a:ln>
          </p:spPr>
          <p:txBody>
            <a:bodyPr rot="10800000"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endParaRPr lang="en-US" altLang="en-US" sz="1800">
                <a:solidFill>
                  <a:srgbClr val="000000"/>
                </a:solidFill>
                <a:latin typeface="Arial" charset="0"/>
              </a:endParaRPr>
            </a:p>
          </p:txBody>
        </p:sp>
        <p:sp>
          <p:nvSpPr>
            <p:cNvPr id="10251" name="Line 39"/>
            <p:cNvSpPr>
              <a:spLocks noChangeShapeType="1"/>
            </p:cNvSpPr>
            <p:nvPr/>
          </p:nvSpPr>
          <p:spPr bwMode="auto">
            <a:xfrm>
              <a:off x="2139950" y="4019550"/>
              <a:ext cx="519113" cy="0"/>
            </a:xfrm>
            <a:prstGeom prst="line">
              <a:avLst/>
            </a:prstGeom>
            <a:noFill/>
            <a:ln w="25400">
              <a:solidFill>
                <a:srgbClr val="CC0000"/>
              </a:solidFill>
              <a:round/>
              <a:headEnd/>
              <a:tailEnd type="triangle" w="lg" len="med"/>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52" name="Line 40"/>
            <p:cNvSpPr>
              <a:spLocks noChangeShapeType="1"/>
            </p:cNvSpPr>
            <p:nvPr/>
          </p:nvSpPr>
          <p:spPr bwMode="auto">
            <a:xfrm>
              <a:off x="2139950" y="3903663"/>
              <a:ext cx="260350" cy="0"/>
            </a:xfrm>
            <a:prstGeom prst="line">
              <a:avLst/>
            </a:prstGeom>
            <a:noFill/>
            <a:ln w="25400">
              <a:solidFill>
                <a:srgbClr val="CC0000"/>
              </a:solidFill>
              <a:round/>
              <a:headEnd/>
              <a:tailEnd type="triangle" w="lg" len="med"/>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53" name="Line 41"/>
            <p:cNvSpPr>
              <a:spLocks noChangeShapeType="1"/>
            </p:cNvSpPr>
            <p:nvPr/>
          </p:nvSpPr>
          <p:spPr bwMode="auto">
            <a:xfrm>
              <a:off x="2139950" y="4135438"/>
              <a:ext cx="260350" cy="0"/>
            </a:xfrm>
            <a:prstGeom prst="line">
              <a:avLst/>
            </a:prstGeom>
            <a:noFill/>
            <a:ln w="25400">
              <a:solidFill>
                <a:srgbClr val="CC0000"/>
              </a:solidFill>
              <a:round/>
              <a:headEnd/>
              <a:tailEnd type="triangle" w="lg" len="med"/>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54" name="Line 43"/>
            <p:cNvSpPr>
              <a:spLocks noChangeShapeType="1"/>
            </p:cNvSpPr>
            <p:nvPr/>
          </p:nvSpPr>
          <p:spPr bwMode="auto">
            <a:xfrm flipH="1">
              <a:off x="802481" y="3702749"/>
              <a:ext cx="0" cy="808926"/>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pPr algn="l" eaLnBrk="0" hangingPunct="0">
                <a:spcBef>
                  <a:spcPct val="0"/>
                </a:spcBef>
              </a:pPr>
              <a:endParaRPr lang="en-US">
                <a:solidFill>
                  <a:srgbClr val="000000"/>
                </a:solidFill>
              </a:endParaRPr>
            </a:p>
          </p:txBody>
        </p:sp>
        <p:sp>
          <p:nvSpPr>
            <p:cNvPr id="10256" name="Text Box 15"/>
            <p:cNvSpPr txBox="1">
              <a:spLocks noChangeArrowheads="1"/>
            </p:cNvSpPr>
            <p:nvPr/>
          </p:nvSpPr>
          <p:spPr bwMode="auto">
            <a:xfrm>
              <a:off x="648493" y="4518026"/>
              <a:ext cx="38893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dirty="0">
                  <a:solidFill>
                    <a:srgbClr val="000000"/>
                  </a:solidFill>
                  <a:latin typeface="Arial" charset="0"/>
                </a:rPr>
                <a:t>z</a:t>
              </a:r>
              <a:endParaRPr lang="ru-RU" altLang="en-US" sz="1600" b="1" dirty="0">
                <a:solidFill>
                  <a:srgbClr val="000000"/>
                </a:solidFill>
                <a:latin typeface="Arial" charset="0"/>
              </a:endParaRPr>
            </a:p>
          </p:txBody>
        </p:sp>
        <p:sp>
          <p:nvSpPr>
            <p:cNvPr id="10260" name="Oval 35"/>
            <p:cNvSpPr>
              <a:spLocks noChangeArrowheads="1"/>
            </p:cNvSpPr>
            <p:nvPr/>
          </p:nvSpPr>
          <p:spPr bwMode="auto">
            <a:xfrm>
              <a:off x="2743200" y="3962400"/>
              <a:ext cx="152400" cy="152400"/>
            </a:xfrm>
            <a:prstGeom prst="ellipse">
              <a:avLst/>
            </a:prstGeom>
            <a:solidFill>
              <a:srgbClr val="C00000"/>
            </a:solidFill>
            <a:ln w="25400" algn="ctr">
              <a:solidFill>
                <a:schemeClr val="tx1"/>
              </a:solidFill>
              <a:round/>
              <a:headEnd/>
              <a:tailEnd type="triangle" w="lg" len="lg"/>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10261" name="Line 44"/>
            <p:cNvSpPr>
              <a:spLocks noChangeShapeType="1"/>
            </p:cNvSpPr>
            <p:nvPr/>
          </p:nvSpPr>
          <p:spPr bwMode="auto">
            <a:xfrm>
              <a:off x="2895600" y="4038600"/>
              <a:ext cx="4572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sp>
          <p:nvSpPr>
            <p:cNvPr id="10262" name="Text Box 15"/>
            <p:cNvSpPr txBox="1">
              <a:spLocks noChangeArrowheads="1"/>
            </p:cNvSpPr>
            <p:nvPr/>
          </p:nvSpPr>
          <p:spPr bwMode="auto">
            <a:xfrm>
              <a:off x="3352800" y="38100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2000" b="1">
                  <a:solidFill>
                    <a:srgbClr val="000000"/>
                  </a:solidFill>
                  <a:latin typeface="Arial" charset="0"/>
                </a:rPr>
                <a:t>V</a:t>
              </a:r>
              <a:r>
                <a:rPr lang="en-US" altLang="en-US" sz="2000" b="1" baseline="-25000">
                  <a:solidFill>
                    <a:srgbClr val="000000"/>
                  </a:solidFill>
                  <a:latin typeface="Arial" charset="0"/>
                </a:rPr>
                <a:t>b</a:t>
              </a:r>
              <a:endParaRPr lang="ru-RU" altLang="en-US" sz="2000" b="1" baseline="-25000">
                <a:solidFill>
                  <a:srgbClr val="000000"/>
                </a:solidFill>
                <a:latin typeface="Arial" charset="0"/>
              </a:endParaRPr>
            </a:p>
          </p:txBody>
        </p:sp>
        <p:cxnSp>
          <p:nvCxnSpPr>
            <p:cNvPr id="10263" name="Curved Connector 49"/>
            <p:cNvCxnSpPr>
              <a:cxnSpLocks noChangeShapeType="1"/>
            </p:cNvCxnSpPr>
            <p:nvPr/>
          </p:nvCxnSpPr>
          <p:spPr bwMode="auto">
            <a:xfrm rot="5400000" flipH="1" flipV="1">
              <a:off x="2667000" y="3276600"/>
              <a:ext cx="533400" cy="533400"/>
            </a:xfrm>
            <a:prstGeom prst="curvedConnector3">
              <a:avLst>
                <a:gd name="adj1" fmla="val 50000"/>
              </a:avLst>
            </a:prstGeom>
            <a:noFill/>
            <a:ln w="25400" algn="ctr">
              <a:solidFill>
                <a:schemeClr val="tx1"/>
              </a:solidFill>
              <a:round/>
              <a:headEnd/>
              <a:tailEnd type="stealth" w="lg" len="med"/>
            </a:ln>
            <a:extLst>
              <a:ext uri="{909E8E84-426E-40DD-AFC4-6F175D3DCCD1}">
                <a14:hiddenFill xmlns:a14="http://schemas.microsoft.com/office/drawing/2010/main">
                  <a:noFill/>
                </a14:hiddenFill>
              </a:ext>
            </a:extLst>
          </p:spPr>
        </p:cxnSp>
        <p:cxnSp>
          <p:nvCxnSpPr>
            <p:cNvPr id="10264" name="Curved Connector 52"/>
            <p:cNvCxnSpPr>
              <a:cxnSpLocks noChangeShapeType="1"/>
            </p:cNvCxnSpPr>
            <p:nvPr/>
          </p:nvCxnSpPr>
          <p:spPr bwMode="auto">
            <a:xfrm rot="16200000" flipH="1">
              <a:off x="2590800" y="4267200"/>
              <a:ext cx="609600" cy="609600"/>
            </a:xfrm>
            <a:prstGeom prst="curvedConnector3">
              <a:avLst>
                <a:gd name="adj1" fmla="val 50000"/>
              </a:avLst>
            </a:prstGeom>
            <a:noFill/>
            <a:ln w="25400" algn="ctr">
              <a:solidFill>
                <a:schemeClr val="tx1"/>
              </a:solidFill>
              <a:round/>
              <a:headEnd/>
              <a:tailEnd type="stealth" w="lg" len="med"/>
            </a:ln>
            <a:extLst>
              <a:ext uri="{909E8E84-426E-40DD-AFC4-6F175D3DCCD1}">
                <a14:hiddenFill xmlns:a14="http://schemas.microsoft.com/office/drawing/2010/main">
                  <a:noFill/>
                </a14:hiddenFill>
              </a:ext>
            </a:extLst>
          </p:spPr>
        </p:cxnSp>
        <p:cxnSp>
          <p:nvCxnSpPr>
            <p:cNvPr id="10265" name="Straight Arrow Connector 56"/>
            <p:cNvCxnSpPr>
              <a:cxnSpLocks noChangeShapeType="1"/>
            </p:cNvCxnSpPr>
            <p:nvPr/>
          </p:nvCxnSpPr>
          <p:spPr bwMode="auto">
            <a:xfrm flipV="1">
              <a:off x="3200400" y="3048000"/>
              <a:ext cx="1447800" cy="2286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66" name="Text Box 15"/>
            <p:cNvSpPr txBox="1">
              <a:spLocks noChangeArrowheads="1"/>
            </p:cNvSpPr>
            <p:nvPr/>
          </p:nvSpPr>
          <p:spPr bwMode="auto">
            <a:xfrm>
              <a:off x="3124200" y="26670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dirty="0">
                  <a:solidFill>
                    <a:srgbClr val="000000"/>
                  </a:solidFill>
                  <a:latin typeface="Arial" charset="0"/>
                </a:rPr>
                <a:t>To IR camera</a:t>
              </a:r>
              <a:endParaRPr lang="ru-RU" altLang="en-US" sz="1600" b="1" dirty="0">
                <a:solidFill>
                  <a:srgbClr val="000000"/>
                </a:solidFill>
                <a:latin typeface="Arial" charset="0"/>
                <a:cs typeface="Arial" charset="0"/>
              </a:endParaRPr>
            </a:p>
          </p:txBody>
        </p:sp>
        <p:sp>
          <p:nvSpPr>
            <p:cNvPr id="10267" name="Text Box 15"/>
            <p:cNvSpPr txBox="1">
              <a:spLocks noChangeArrowheads="1"/>
            </p:cNvSpPr>
            <p:nvPr/>
          </p:nvSpPr>
          <p:spPr bwMode="auto">
            <a:xfrm>
              <a:off x="2057400" y="33528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2000" b="1">
                  <a:solidFill>
                    <a:srgbClr val="000000"/>
                  </a:solidFill>
                  <a:latin typeface="Arial" charset="0"/>
                </a:rPr>
                <a:t>Si</a:t>
              </a:r>
              <a:endParaRPr lang="ru-RU" altLang="en-US" sz="2000" b="1" baseline="-25000">
                <a:solidFill>
                  <a:srgbClr val="000000"/>
                </a:solidFill>
                <a:latin typeface="Arial" charset="0"/>
              </a:endParaRPr>
            </a:p>
          </p:txBody>
        </p:sp>
        <p:sp>
          <p:nvSpPr>
            <p:cNvPr id="10268" name="Text Box 15"/>
            <p:cNvSpPr txBox="1">
              <a:spLocks noChangeArrowheads="1"/>
            </p:cNvSpPr>
            <p:nvPr/>
          </p:nvSpPr>
          <p:spPr bwMode="auto">
            <a:xfrm>
              <a:off x="1219200" y="44196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2000" b="1">
                  <a:solidFill>
                    <a:srgbClr val="000000"/>
                  </a:solidFill>
                  <a:latin typeface="Arial" charset="0"/>
                </a:rPr>
                <a:t>Si</a:t>
              </a:r>
              <a:endParaRPr lang="ru-RU" altLang="en-US" sz="2000" b="1" baseline="-25000">
                <a:solidFill>
                  <a:srgbClr val="000000"/>
                </a:solidFill>
                <a:latin typeface="Arial" charset="0"/>
              </a:endParaRPr>
            </a:p>
          </p:txBody>
        </p:sp>
        <p:sp>
          <p:nvSpPr>
            <p:cNvPr id="43" name="Oval 35"/>
            <p:cNvSpPr>
              <a:spLocks noChangeArrowheads="1"/>
            </p:cNvSpPr>
            <p:nvPr/>
          </p:nvSpPr>
          <p:spPr bwMode="auto">
            <a:xfrm>
              <a:off x="1219200" y="3962400"/>
              <a:ext cx="152400" cy="152400"/>
            </a:xfrm>
            <a:prstGeom prst="ellipse">
              <a:avLst/>
            </a:prstGeom>
            <a:solidFill>
              <a:srgbClr val="C00000"/>
            </a:solidFill>
            <a:ln w="25400" algn="ctr">
              <a:solidFill>
                <a:schemeClr val="tx1"/>
              </a:solidFill>
              <a:round/>
              <a:headEnd/>
              <a:tailEnd type="triangle" w="lg" len="lg"/>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n-US" altLang="en-US" sz="2400">
                <a:solidFill>
                  <a:srgbClr val="000000"/>
                </a:solidFill>
              </a:endParaRPr>
            </a:p>
          </p:txBody>
        </p:sp>
        <p:sp>
          <p:nvSpPr>
            <p:cNvPr id="44" name="Line 44"/>
            <p:cNvSpPr>
              <a:spLocks noChangeShapeType="1"/>
            </p:cNvSpPr>
            <p:nvPr/>
          </p:nvSpPr>
          <p:spPr bwMode="auto">
            <a:xfrm>
              <a:off x="1371600" y="4038600"/>
              <a:ext cx="457200"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pPr algn="l" eaLnBrk="0" hangingPunct="0">
                <a:spcBef>
                  <a:spcPct val="0"/>
                </a:spcBef>
              </a:pPr>
              <a:endParaRPr lang="en-US">
                <a:solidFill>
                  <a:srgbClr val="000000"/>
                </a:solidFill>
              </a:endParaRPr>
            </a:p>
          </p:txBody>
        </p:sp>
        <p:cxnSp>
          <p:nvCxnSpPr>
            <p:cNvPr id="50" name="Curved Connector 49"/>
            <p:cNvCxnSpPr>
              <a:cxnSpLocks noChangeShapeType="1"/>
            </p:cNvCxnSpPr>
            <p:nvPr/>
          </p:nvCxnSpPr>
          <p:spPr bwMode="auto">
            <a:xfrm rot="5400000" flipH="1" flipV="1">
              <a:off x="947738" y="3548063"/>
              <a:ext cx="809625" cy="266700"/>
            </a:xfrm>
            <a:prstGeom prst="curvedConnector3">
              <a:avLst>
                <a:gd name="adj1" fmla="val 50000"/>
              </a:avLst>
            </a:prstGeom>
            <a:noFill/>
            <a:ln w="25400" algn="ctr">
              <a:solidFill>
                <a:schemeClr val="tx1"/>
              </a:solidFill>
              <a:round/>
              <a:headEnd/>
              <a:tailEnd type="stealth" w="lg" len="med"/>
            </a:ln>
            <a:extLst>
              <a:ext uri="{909E8E84-426E-40DD-AFC4-6F175D3DCCD1}">
                <a14:hiddenFill xmlns:a14="http://schemas.microsoft.com/office/drawing/2010/main">
                  <a:noFill/>
                </a14:hiddenFill>
              </a:ext>
            </a:extLst>
          </p:spPr>
        </p:cxnSp>
        <p:sp>
          <p:nvSpPr>
            <p:cNvPr id="51" name="Text Box 15"/>
            <p:cNvSpPr txBox="1">
              <a:spLocks noChangeArrowheads="1"/>
            </p:cNvSpPr>
            <p:nvPr/>
          </p:nvSpPr>
          <p:spPr bwMode="auto">
            <a:xfrm>
              <a:off x="621792" y="2749486"/>
              <a:ext cx="2311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600" b="1" dirty="0">
                  <a:solidFill>
                    <a:srgbClr val="000000"/>
                  </a:solidFill>
                  <a:latin typeface="Arial" charset="0"/>
                </a:rPr>
                <a:t>To </a:t>
              </a:r>
              <a:r>
                <a:rPr lang="en-US" altLang="en-US" sz="1600" b="1" dirty="0" smtClean="0">
                  <a:solidFill>
                    <a:srgbClr val="000000"/>
                  </a:solidFill>
                  <a:latin typeface="Arial" charset="0"/>
                </a:rPr>
                <a:t>spectrometer</a:t>
              </a:r>
              <a:endParaRPr lang="ru-RU" altLang="en-US" sz="1600" b="1" dirty="0">
                <a:solidFill>
                  <a:srgbClr val="000000"/>
                </a:solidFill>
                <a:latin typeface="Arial" charset="0"/>
                <a:cs typeface="Arial"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5456683" y="4587875"/>
                <a:ext cx="1475980" cy="494751"/>
              </a:xfrm>
              <a:prstGeom prst="rect">
                <a:avLst/>
              </a:prstGeom>
              <a:noFill/>
            </p:spPr>
            <p:txBody>
              <a:bodyPr wrap="none" rtlCol="0">
                <a:spAutoFit/>
              </a:bodyPr>
              <a:lstStyle/>
              <a:p>
                <a:pPr algn="l" eaLnBrk="0" hangingPunct="0">
                  <a:spcBef>
                    <a:spcPct val="0"/>
                  </a:spcBef>
                </a:pPr>
                <a14:m>
                  <m:oMathPara xmlns:m="http://schemas.openxmlformats.org/officeDocument/2006/math">
                    <m:oMathParaPr>
                      <m:jc m:val="centerGroup"/>
                    </m:oMathParaPr>
                    <m:oMath xmlns:m="http://schemas.openxmlformats.org/officeDocument/2006/math">
                      <m:sSub>
                        <m:sSubPr>
                          <m:ctrlPr>
                            <a:rPr lang="en-US" b="1" i="1" smtClean="0">
                              <a:solidFill>
                                <a:srgbClr val="000000"/>
                              </a:solidFill>
                              <a:latin typeface="Cambria Math"/>
                            </a:rPr>
                          </m:ctrlPr>
                        </m:sSubPr>
                        <m:e>
                          <m:r>
                            <a:rPr lang="en-US" b="1" i="1" smtClean="0">
                              <a:solidFill>
                                <a:srgbClr val="000000"/>
                              </a:solidFill>
                              <a:latin typeface="Cambria Math"/>
                            </a:rPr>
                            <m:t>𝒗</m:t>
                          </m:r>
                        </m:e>
                        <m:sub>
                          <m:r>
                            <a:rPr lang="en-US" b="1" i="1" smtClean="0">
                              <a:solidFill>
                                <a:srgbClr val="000000"/>
                              </a:solidFill>
                              <a:latin typeface="Cambria Math"/>
                            </a:rPr>
                            <m:t>𝒃</m:t>
                          </m:r>
                        </m:sub>
                      </m:sSub>
                      <m:r>
                        <a:rPr lang="en-US" b="1" i="1" smtClean="0">
                          <a:solidFill>
                            <a:srgbClr val="000000"/>
                          </a:solidFill>
                          <a:latin typeface="Cambria Math"/>
                        </a:rPr>
                        <m:t>&gt;</m:t>
                      </m:r>
                      <m:sSub>
                        <m:sSubPr>
                          <m:ctrlPr>
                            <a:rPr lang="en-US" b="1" i="1" smtClean="0">
                              <a:solidFill>
                                <a:srgbClr val="000000"/>
                              </a:solidFill>
                              <a:latin typeface="Cambria Math"/>
                            </a:rPr>
                          </m:ctrlPr>
                        </m:sSubPr>
                        <m:e>
                          <m:r>
                            <a:rPr lang="en-US" b="1" i="1" smtClean="0">
                              <a:solidFill>
                                <a:srgbClr val="000000"/>
                              </a:solidFill>
                              <a:latin typeface="Cambria Math"/>
                            </a:rPr>
                            <m:t>𝒗</m:t>
                          </m:r>
                        </m:e>
                        <m:sub>
                          <m:r>
                            <a:rPr lang="en-US" b="1" i="1" smtClean="0">
                              <a:solidFill>
                                <a:srgbClr val="000000"/>
                              </a:solidFill>
                              <a:latin typeface="Cambria Math"/>
                            </a:rPr>
                            <m:t>𝒑𝒉</m:t>
                          </m:r>
                        </m:sub>
                      </m:sSub>
                    </m:oMath>
                  </m:oMathPara>
                </a14:m>
                <a:endParaRPr lang="en-US" b="1" dirty="0">
                  <a:solidFill>
                    <a:srgbClr val="0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456683" y="4587875"/>
                <a:ext cx="1475980" cy="494751"/>
              </a:xfrm>
              <a:prstGeom prst="rect">
                <a:avLst/>
              </a:prstGeom>
              <a:blipFill rotWithShape="0">
                <a:blip r:embed="rId6"/>
                <a:stretch>
                  <a:fillRect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85063" y="3137174"/>
                <a:ext cx="1298112" cy="494751"/>
              </a:xfrm>
              <a:prstGeom prst="rect">
                <a:avLst/>
              </a:prstGeom>
              <a:noFill/>
            </p:spPr>
            <p:txBody>
              <a:bodyPr wrap="none" rtlCol="0">
                <a:spAutoFit/>
              </a:bodyPr>
              <a:lstStyle/>
              <a:p>
                <a:pPr algn="l" eaLnBrk="0" hangingPunct="0">
                  <a:spcBef>
                    <a:spcPct val="0"/>
                  </a:spcBef>
                </a:pPr>
                <a14:m>
                  <m:oMathPara xmlns:m="http://schemas.openxmlformats.org/officeDocument/2006/math">
                    <m:oMathParaPr>
                      <m:jc m:val="centerGroup"/>
                    </m:oMathParaPr>
                    <m:oMath xmlns:m="http://schemas.openxmlformats.org/officeDocument/2006/math">
                      <m:sSub>
                        <m:sSubPr>
                          <m:ctrlPr>
                            <a:rPr lang="en-US" b="1" i="1" smtClean="0">
                              <a:solidFill>
                                <a:srgbClr val="0000FF"/>
                              </a:solidFill>
                              <a:latin typeface="Cambria Math"/>
                            </a:rPr>
                          </m:ctrlPr>
                        </m:sSubPr>
                        <m:e>
                          <m:r>
                            <a:rPr lang="en-US" b="1" i="1" smtClean="0">
                              <a:solidFill>
                                <a:srgbClr val="0000FF"/>
                              </a:solidFill>
                              <a:latin typeface="Cambria Math"/>
                            </a:rPr>
                            <m:t>𝒗</m:t>
                          </m:r>
                        </m:e>
                        <m:sub>
                          <m:r>
                            <a:rPr lang="en-US" b="1" i="1" smtClean="0">
                              <a:solidFill>
                                <a:srgbClr val="0000FF"/>
                              </a:solidFill>
                              <a:latin typeface="Cambria Math"/>
                            </a:rPr>
                            <m:t>𝒑𝒉</m:t>
                          </m:r>
                        </m:sub>
                      </m:sSub>
                      <m:r>
                        <a:rPr lang="en-US" b="1" i="1" smtClean="0">
                          <a:solidFill>
                            <a:srgbClr val="0000FF"/>
                          </a:solidFill>
                          <a:latin typeface="Cambria Math"/>
                        </a:rPr>
                        <m:t>&lt;</m:t>
                      </m:r>
                      <m:r>
                        <a:rPr lang="en-US" b="1" i="1" smtClean="0">
                          <a:solidFill>
                            <a:srgbClr val="0000FF"/>
                          </a:solidFill>
                          <a:latin typeface="Cambria Math"/>
                        </a:rPr>
                        <m:t>𝒄</m:t>
                      </m:r>
                    </m:oMath>
                  </m:oMathPara>
                </a14:m>
                <a:endParaRPr lang="en-US" b="1" dirty="0">
                  <a:solidFill>
                    <a:srgbClr val="0000FF"/>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085063" y="3137174"/>
                <a:ext cx="1298112" cy="494751"/>
              </a:xfrm>
              <a:prstGeom prst="rect">
                <a:avLst/>
              </a:prstGeom>
              <a:blipFill rotWithShape="0">
                <a:blip r:embed="rId7"/>
                <a:stretch>
                  <a:fillRect b="-12346"/>
                </a:stretch>
              </a:blipFill>
            </p:spPr>
            <p:txBody>
              <a:bodyPr/>
              <a:lstStyle/>
              <a:p>
                <a:r>
                  <a:rPr lang="en-US">
                    <a:noFill/>
                  </a:rPr>
                  <a:t> </a:t>
                </a:r>
              </a:p>
            </p:txBody>
          </p:sp>
        </mc:Fallback>
      </mc:AlternateContent>
    </p:spTree>
    <p:extLst>
      <p:ext uri="{BB962C8B-B14F-4D97-AF65-F5344CB8AC3E}">
        <p14:creationId xmlns:p14="http://schemas.microsoft.com/office/powerpoint/2010/main" val="1810442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6705600" cy="609600"/>
          </a:xfrm>
        </p:spPr>
        <p:txBody>
          <a:bodyPr/>
          <a:lstStyle/>
          <a:p>
            <a:pPr eaLnBrk="1" hangingPunct="1"/>
            <a:r>
              <a:rPr lang="en-US" sz="3600" b="1" dirty="0" smtClean="0">
                <a:solidFill>
                  <a:srgbClr val="990099"/>
                </a:solidFill>
              </a:rPr>
              <a:t>Outline of the Talk</a:t>
            </a:r>
            <a:endParaRPr lang="en-US" sz="3600" b="1" dirty="0" smtClean="0"/>
          </a:p>
        </p:txBody>
      </p:sp>
      <p:sp>
        <p:nvSpPr>
          <p:cNvPr id="4099" name="Rectangle 3"/>
          <p:cNvSpPr>
            <a:spLocks noGrp="1" noChangeArrowheads="1"/>
          </p:cNvSpPr>
          <p:nvPr>
            <p:ph type="body" idx="1"/>
          </p:nvPr>
        </p:nvSpPr>
        <p:spPr>
          <a:xfrm>
            <a:off x="152400" y="1219200"/>
            <a:ext cx="6334125" cy="4600899"/>
          </a:xfrm>
          <a:solidFill>
            <a:schemeClr val="accent1"/>
          </a:solidFill>
          <a:ln w="19050">
            <a:solidFill>
              <a:schemeClr val="accent2"/>
            </a:solidFill>
            <a:miter lim="800000"/>
            <a:headEnd/>
            <a:tailEnd/>
          </a:ln>
        </p:spPr>
        <p:txBody>
          <a:bodyPr/>
          <a:lstStyle/>
          <a:p>
            <a:pPr eaLnBrk="1" hangingPunct="1">
              <a:lnSpc>
                <a:spcPct val="80000"/>
              </a:lnSpc>
            </a:pPr>
            <a:r>
              <a:rPr lang="en-US" sz="2400" b="1" dirty="0" smtClean="0">
                <a:solidFill>
                  <a:schemeClr val="accent2"/>
                </a:solidFill>
              </a:rPr>
              <a:t>Need for advanced laser-driven accelerators</a:t>
            </a:r>
          </a:p>
          <a:p>
            <a:pPr eaLnBrk="1" hangingPunct="1">
              <a:lnSpc>
                <a:spcPct val="80000"/>
              </a:lnSpc>
              <a:buFontTx/>
              <a:buNone/>
            </a:pPr>
            <a:endParaRPr lang="en-US" sz="2400" b="1" dirty="0" smtClean="0">
              <a:solidFill>
                <a:schemeClr val="accent2"/>
              </a:solidFill>
            </a:endParaRPr>
          </a:p>
          <a:p>
            <a:pPr eaLnBrk="1" hangingPunct="1">
              <a:lnSpc>
                <a:spcPct val="80000"/>
              </a:lnSpc>
            </a:pPr>
            <a:r>
              <a:rPr lang="en-US" sz="2400" b="1" dirty="0" smtClean="0">
                <a:solidFill>
                  <a:schemeClr val="accent2"/>
                </a:solidFill>
              </a:rPr>
              <a:t>Plasma based accelerators at ultra-relativistic laser intensities </a:t>
            </a:r>
          </a:p>
          <a:p>
            <a:pPr lvl="1" eaLnBrk="1" hangingPunct="1">
              <a:lnSpc>
                <a:spcPct val="80000"/>
              </a:lnSpc>
            </a:pPr>
            <a:r>
              <a:rPr lang="en-US" sz="2000" b="1" dirty="0" smtClean="0"/>
              <a:t>Blowing a plasma bubble: accelerating cavities at the speed of light</a:t>
            </a:r>
          </a:p>
          <a:p>
            <a:pPr lvl="1" eaLnBrk="1" hangingPunct="1">
              <a:lnSpc>
                <a:spcPct val="80000"/>
              </a:lnSpc>
            </a:pPr>
            <a:r>
              <a:rPr lang="en-US" sz="2000" b="1" dirty="0" smtClean="0"/>
              <a:t>Injecting into a plasma bubble</a:t>
            </a:r>
          </a:p>
          <a:p>
            <a:pPr lvl="1" eaLnBrk="1" hangingPunct="1">
              <a:lnSpc>
                <a:spcPct val="80000"/>
              </a:lnSpc>
            </a:pPr>
            <a:r>
              <a:rPr lang="en-US" sz="2000" b="1" dirty="0"/>
              <a:t>The ultimate </a:t>
            </a:r>
            <a:r>
              <a:rPr lang="en-US" sz="2000" b="1" dirty="0" smtClean="0"/>
              <a:t>bubble at </a:t>
            </a:r>
            <a:r>
              <a:rPr lang="en-US" sz="2000" b="1" dirty="0"/>
              <a:t>the Texas </a:t>
            </a:r>
            <a:r>
              <a:rPr lang="en-US" sz="2000" b="1" dirty="0" err="1" smtClean="0"/>
              <a:t>Petawatt</a:t>
            </a:r>
            <a:endParaRPr lang="en-US" sz="2000" b="1" dirty="0" smtClean="0"/>
          </a:p>
          <a:p>
            <a:pPr lvl="1" eaLnBrk="1" hangingPunct="1">
              <a:lnSpc>
                <a:spcPct val="80000"/>
              </a:lnSpc>
            </a:pPr>
            <a:r>
              <a:rPr lang="en-US" sz="2400" b="1" dirty="0" smtClean="0">
                <a:solidFill>
                  <a:schemeClr val="accent2"/>
                </a:solidFill>
              </a:rPr>
              <a:t>Direct Laser Acceleration in a bubble</a:t>
            </a:r>
          </a:p>
          <a:p>
            <a:pPr lvl="1" eaLnBrk="1" hangingPunct="1">
              <a:lnSpc>
                <a:spcPct val="80000"/>
              </a:lnSpc>
              <a:buFontTx/>
              <a:buNone/>
            </a:pPr>
            <a:endParaRPr lang="en-US" sz="2000" b="1" dirty="0" smtClean="0"/>
          </a:p>
          <a:p>
            <a:pPr eaLnBrk="1" hangingPunct="1">
              <a:lnSpc>
                <a:spcPct val="80000"/>
              </a:lnSpc>
            </a:pPr>
            <a:r>
              <a:rPr lang="en-US" sz="2400" b="1" dirty="0" smtClean="0">
                <a:solidFill>
                  <a:schemeClr val="accent2"/>
                </a:solidFill>
              </a:rPr>
              <a:t>Surface Wave Accelerator Based on </a:t>
            </a:r>
            <a:r>
              <a:rPr lang="en-US" sz="2400" b="1" dirty="0" err="1" smtClean="0">
                <a:solidFill>
                  <a:schemeClr val="accent2"/>
                </a:solidFill>
              </a:rPr>
              <a:t>SiC</a:t>
            </a:r>
            <a:endParaRPr lang="en-US" sz="2400" b="1" dirty="0" smtClean="0">
              <a:solidFill>
                <a:schemeClr val="accent2"/>
              </a:solidFill>
            </a:endParaRPr>
          </a:p>
          <a:p>
            <a:pPr marL="0" indent="0" eaLnBrk="1" hangingPunct="1">
              <a:lnSpc>
                <a:spcPct val="80000"/>
              </a:lnSpc>
              <a:buNone/>
            </a:pPr>
            <a:endParaRPr lang="en-US" sz="2400" b="1" dirty="0" smtClean="0">
              <a:solidFill>
                <a:schemeClr val="accent2"/>
              </a:solidFill>
            </a:endParaRPr>
          </a:p>
          <a:p>
            <a:pPr eaLnBrk="1" hangingPunct="1">
              <a:lnSpc>
                <a:spcPct val="80000"/>
              </a:lnSpc>
            </a:pPr>
            <a:r>
              <a:rPr lang="en-US" sz="2400" b="1" dirty="0" smtClean="0">
                <a:solidFill>
                  <a:schemeClr val="accent2"/>
                </a:solidFill>
              </a:rPr>
              <a:t>Challenges and Opportunities</a:t>
            </a:r>
            <a:endParaRPr lang="en-US" sz="2000" b="1" dirty="0">
              <a:solidFill>
                <a:schemeClr val="accent2"/>
              </a:solidFill>
            </a:endParaRPr>
          </a:p>
        </p:txBody>
      </p:sp>
      <p:pic>
        <p:nvPicPr>
          <p:cNvPr id="4100" name="Picture 4"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weretx-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3" y="152400"/>
            <a:ext cx="623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a:srcRect l="8372" r="51857" b="940"/>
          <a:stretch/>
        </p:blipFill>
        <p:spPr>
          <a:xfrm>
            <a:off x="6788277" y="1671233"/>
            <a:ext cx="2115544" cy="2112769"/>
          </a:xfrm>
          <a:prstGeom prst="rect">
            <a:avLst/>
          </a:prstGeom>
        </p:spPr>
      </p:pic>
      <p:pic>
        <p:nvPicPr>
          <p:cNvPr id="7" name="Picture 59"/>
          <p:cNvPicPr>
            <a:picLocks noChangeAspect="1" noChangeArrowheads="1"/>
          </p:cNvPicPr>
          <p:nvPr/>
        </p:nvPicPr>
        <p:blipFill rotWithShape="1">
          <a:blip r:embed="rId6" cstate="print"/>
          <a:srcRect l="7423" t="26857" r="6038"/>
          <a:stretch/>
        </p:blipFill>
        <p:spPr bwMode="auto">
          <a:xfrm>
            <a:off x="6524177" y="4296099"/>
            <a:ext cx="2559844" cy="1524000"/>
          </a:xfrm>
          <a:prstGeom prst="rect">
            <a:avLst/>
          </a:prstGeom>
          <a:noFill/>
          <a:ln w="25400" algn="ctr">
            <a:noFill/>
            <a:miter lim="800000"/>
            <a:headEnd/>
            <a:tailEnd type="none" w="lg" len="lg"/>
          </a:ln>
        </p:spPr>
      </p:pic>
      <p:sp>
        <p:nvSpPr>
          <p:cNvPr id="8" name="Text Box 4"/>
          <p:cNvSpPr txBox="1">
            <a:spLocks noChangeArrowheads="1"/>
          </p:cNvSpPr>
          <p:nvPr/>
        </p:nvSpPr>
        <p:spPr bwMode="auto">
          <a:xfrm>
            <a:off x="152400" y="5891204"/>
            <a:ext cx="7772400" cy="338554"/>
          </a:xfrm>
          <a:prstGeom prst="rect">
            <a:avLst/>
          </a:prstGeom>
          <a:noFill/>
          <a:ln w="25400" algn="ctr">
            <a:noFill/>
            <a:miter lim="800000"/>
            <a:headEnd/>
            <a:tailEnd type="none" w="lg" len="lg"/>
          </a:ln>
        </p:spPr>
        <p:txBody>
          <a:bodyPr wrap="square">
            <a:spAutoFit/>
          </a:bodyPr>
          <a:lstStyle/>
          <a:p>
            <a:pPr algn="l">
              <a:buNone/>
            </a:pPr>
            <a:r>
              <a:rPr lang="en-US" sz="1600" b="0" dirty="0"/>
              <a:t>B. Neuner III, D. Korobkin, G. Ferro, and G. Shvets, PRSTAB </a:t>
            </a:r>
            <a:r>
              <a:rPr lang="en-US" sz="1600" b="1" dirty="0"/>
              <a:t>15, </a:t>
            </a:r>
            <a:r>
              <a:rPr lang="en-US" sz="1600" b="0" dirty="0"/>
              <a:t>031302 (2012</a:t>
            </a:r>
            <a:r>
              <a:rPr lang="en-US" sz="1600" b="0" dirty="0" smtClean="0"/>
              <a:t>)</a:t>
            </a:r>
            <a:endParaRPr lang="en-US" sz="1600" b="0" dirty="0"/>
          </a:p>
        </p:txBody>
      </p:sp>
      <p:sp>
        <p:nvSpPr>
          <p:cNvPr id="9" name="Text Box 1035"/>
          <p:cNvSpPr txBox="1">
            <a:spLocks noChangeArrowheads="1"/>
          </p:cNvSpPr>
          <p:nvPr/>
        </p:nvSpPr>
        <p:spPr bwMode="auto">
          <a:xfrm>
            <a:off x="134007" y="6510994"/>
            <a:ext cx="594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600" dirty="0" smtClean="0"/>
              <a:t>X. Zhang, V. </a:t>
            </a:r>
            <a:r>
              <a:rPr lang="en-US" altLang="en-US" sz="1600" dirty="0" err="1" smtClean="0"/>
              <a:t>Khudik</a:t>
            </a:r>
            <a:r>
              <a:rPr lang="en-US" altLang="en-US" sz="1600" dirty="0" smtClean="0"/>
              <a:t>, and G. </a:t>
            </a:r>
            <a:r>
              <a:rPr lang="en-US" altLang="en-US" sz="1600" dirty="0"/>
              <a:t>Shvets, </a:t>
            </a:r>
            <a:r>
              <a:rPr lang="en-US" altLang="en-US" sz="1600" dirty="0" smtClean="0"/>
              <a:t>PRL </a:t>
            </a:r>
            <a:r>
              <a:rPr lang="en-US" altLang="en-US" sz="1600" b="1" dirty="0"/>
              <a:t>114,</a:t>
            </a:r>
            <a:r>
              <a:rPr lang="en-US" altLang="en-US" sz="1600" dirty="0"/>
              <a:t> 184801 (2015) </a:t>
            </a:r>
          </a:p>
        </p:txBody>
      </p:sp>
      <p:sp>
        <p:nvSpPr>
          <p:cNvPr id="10" name="Text Box 1035"/>
          <p:cNvSpPr txBox="1">
            <a:spLocks noChangeArrowheads="1"/>
          </p:cNvSpPr>
          <p:nvPr/>
        </p:nvSpPr>
        <p:spPr bwMode="auto">
          <a:xfrm>
            <a:off x="152400" y="6201099"/>
            <a:ext cx="6371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600" dirty="0" smtClean="0"/>
              <a:t>X. Wang et. al. (</a:t>
            </a:r>
            <a:r>
              <a:rPr lang="en-US" altLang="en-US" sz="1600" dirty="0" err="1" smtClean="0"/>
              <a:t>Ditmire</a:t>
            </a:r>
            <a:r>
              <a:rPr lang="en-US" altLang="en-US" sz="1600" dirty="0" smtClean="0"/>
              <a:t>, Shvets, Downer), Nature Comm. </a:t>
            </a:r>
            <a:r>
              <a:rPr lang="en-US" altLang="en-US" sz="1600" b="1" dirty="0" smtClean="0"/>
              <a:t>4</a:t>
            </a:r>
            <a:r>
              <a:rPr lang="en-US" altLang="en-US" sz="1600" b="1" dirty="0"/>
              <a:t>,</a:t>
            </a:r>
            <a:r>
              <a:rPr lang="en-US" altLang="en-US" sz="1600" dirty="0"/>
              <a:t> </a:t>
            </a:r>
            <a:r>
              <a:rPr lang="en-US" altLang="en-US" sz="1600" dirty="0" smtClean="0"/>
              <a:t>1988 </a:t>
            </a:r>
            <a:r>
              <a:rPr lang="en-US" altLang="en-US" sz="1600" dirty="0"/>
              <a:t>(</a:t>
            </a:r>
            <a:r>
              <a:rPr lang="en-US" altLang="en-US" sz="1600" dirty="0" smtClean="0"/>
              <a:t>2013) </a:t>
            </a:r>
            <a:endParaRPr lang="en-US" altLang="en-US" sz="1600" dirty="0"/>
          </a:p>
        </p:txBody>
      </p:sp>
    </p:spTree>
    <p:extLst>
      <p:ext uri="{BB962C8B-B14F-4D97-AF65-F5344CB8AC3E}">
        <p14:creationId xmlns:p14="http://schemas.microsoft.com/office/powerpoint/2010/main" val="2465001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36934" y="137318"/>
            <a:ext cx="5326063" cy="792163"/>
          </a:xfrm>
        </p:spPr>
        <p:txBody>
          <a:bodyPr/>
          <a:lstStyle/>
          <a:p>
            <a:pPr eaLnBrk="1" hangingPunct="1"/>
            <a:r>
              <a:rPr lang="en-US" sz="4000" b="1" dirty="0" smtClean="0">
                <a:solidFill>
                  <a:srgbClr val="990099"/>
                </a:solidFill>
                <a:latin typeface="Times New Roman" pitchFamily="18" charset="0"/>
              </a:rPr>
              <a:t>Acknowledgements</a:t>
            </a:r>
          </a:p>
        </p:txBody>
      </p:sp>
      <p:pic>
        <p:nvPicPr>
          <p:cNvPr id="30723" name="Picture 3"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111398"/>
            <a:ext cx="6400800" cy="4269284"/>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553402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type="none" w="lg" len="med"/>
              </a14:hiddenLine>
            </a:ext>
          </a:extLst>
        </p:spPr>
      </p:pic>
      <p:pic>
        <p:nvPicPr>
          <p:cNvPr id="9" name="Picture 6" descr="logo_ns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3589" y="5534025"/>
            <a:ext cx="11588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6629400" y="1111398"/>
            <a:ext cx="236040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eaLnBrk="1" hangingPunct="1"/>
            <a:r>
              <a:rPr lang="en-US" sz="2000" u="sng" dirty="0">
                <a:solidFill>
                  <a:srgbClr val="000000"/>
                </a:solidFill>
                <a:latin typeface="Times New Roman" pitchFamily="18" charset="0"/>
              </a:rPr>
              <a:t>Postdocs/Staff:</a:t>
            </a:r>
          </a:p>
          <a:p>
            <a:pPr algn="l" eaLnBrk="1" hangingPunct="1"/>
            <a:r>
              <a:rPr lang="en-US" sz="1800" b="0" u="sng" dirty="0" smtClean="0">
                <a:solidFill>
                  <a:srgbClr val="000000"/>
                </a:solidFill>
                <a:latin typeface="Times New Roman" pitchFamily="18" charset="0"/>
              </a:rPr>
              <a:t>Vladimir </a:t>
            </a:r>
            <a:r>
              <a:rPr lang="en-US" sz="1800" b="0" u="sng" dirty="0" err="1" smtClean="0">
                <a:solidFill>
                  <a:srgbClr val="000000"/>
                </a:solidFill>
                <a:latin typeface="Times New Roman" pitchFamily="18" charset="0"/>
              </a:rPr>
              <a:t>Khudik</a:t>
            </a:r>
            <a:r>
              <a:rPr lang="en-US" sz="1800" b="0" u="sng" dirty="0" smtClean="0">
                <a:solidFill>
                  <a:srgbClr val="000000"/>
                </a:solidFill>
                <a:latin typeface="Times New Roman" pitchFamily="18" charset="0"/>
              </a:rPr>
              <a:t>     </a:t>
            </a:r>
            <a:r>
              <a:rPr lang="en-US" sz="1800" b="0" u="sng" dirty="0" err="1" smtClean="0">
                <a:solidFill>
                  <a:srgbClr val="000000"/>
                </a:solidFill>
                <a:latin typeface="Times New Roman" pitchFamily="18" charset="0"/>
              </a:rPr>
              <a:t>Dmitriy</a:t>
            </a:r>
            <a:r>
              <a:rPr lang="en-US" sz="1800" b="0" u="sng" dirty="0" smtClean="0">
                <a:solidFill>
                  <a:srgbClr val="000000"/>
                </a:solidFill>
                <a:latin typeface="Times New Roman" pitchFamily="18" charset="0"/>
              </a:rPr>
              <a:t> </a:t>
            </a:r>
            <a:r>
              <a:rPr lang="en-US" sz="1800" b="0" u="sng" dirty="0" err="1" smtClean="0">
                <a:solidFill>
                  <a:srgbClr val="000000"/>
                </a:solidFill>
                <a:latin typeface="Times New Roman" pitchFamily="18" charset="0"/>
              </a:rPr>
              <a:t>Korobkin</a:t>
            </a:r>
            <a:r>
              <a:rPr lang="en-US" sz="1800" b="0" u="sng" dirty="0" smtClean="0">
                <a:solidFill>
                  <a:srgbClr val="000000"/>
                </a:solidFill>
                <a:latin typeface="Times New Roman" pitchFamily="18" charset="0"/>
              </a:rPr>
              <a:t>     Simeon </a:t>
            </a:r>
            <a:r>
              <a:rPr lang="en-US" sz="1800" b="0" u="sng" dirty="0" err="1" smtClean="0">
                <a:solidFill>
                  <a:srgbClr val="000000"/>
                </a:solidFill>
                <a:latin typeface="Times New Roman" pitchFamily="18" charset="0"/>
              </a:rPr>
              <a:t>Trendafilov</a:t>
            </a:r>
            <a:endParaRPr lang="en-US" sz="1800" b="0" u="sng" dirty="0">
              <a:solidFill>
                <a:srgbClr val="000000"/>
              </a:solidFill>
              <a:latin typeface="Times New Roman" pitchFamily="18" charset="0"/>
            </a:endParaRPr>
          </a:p>
          <a:p>
            <a:pPr algn="l" eaLnBrk="1" hangingPunct="1"/>
            <a:r>
              <a:rPr lang="en-US" sz="2000" u="sng" dirty="0">
                <a:solidFill>
                  <a:srgbClr val="000000"/>
                </a:solidFill>
                <a:latin typeface="Times New Roman" pitchFamily="18" charset="0"/>
              </a:rPr>
              <a:t>PhD Students</a:t>
            </a:r>
            <a:r>
              <a:rPr lang="en-US" sz="2000" dirty="0">
                <a:solidFill>
                  <a:srgbClr val="000000"/>
                </a:solidFill>
                <a:latin typeface="Times New Roman" pitchFamily="18" charset="0"/>
              </a:rPr>
              <a:t>          </a:t>
            </a:r>
          </a:p>
          <a:p>
            <a:pPr algn="l" eaLnBrk="1" hangingPunct="1"/>
            <a:r>
              <a:rPr lang="en-US" sz="1800" b="0" dirty="0" err="1" smtClean="0">
                <a:solidFill>
                  <a:srgbClr val="000000"/>
                </a:solidFill>
                <a:latin typeface="Times New Roman" pitchFamily="18" charset="0"/>
              </a:rPr>
              <a:t>Kueifu</a:t>
            </a:r>
            <a:r>
              <a:rPr lang="en-US" sz="1800" b="0" dirty="0" smtClean="0">
                <a:solidFill>
                  <a:srgbClr val="000000"/>
                </a:solidFill>
                <a:latin typeface="Times New Roman" pitchFamily="18" charset="0"/>
              </a:rPr>
              <a:t> Lai                     </a:t>
            </a:r>
            <a:r>
              <a:rPr lang="en-US" sz="1800" b="0" dirty="0" smtClean="0">
                <a:solidFill>
                  <a:srgbClr val="000000"/>
                </a:solidFill>
                <a:latin typeface="Times New Roman" pitchFamily="18" charset="0"/>
              </a:rPr>
              <a:t>  Xi Zhang                     Burton Neuner              Austin Yi</a:t>
            </a:r>
            <a:endParaRPr lang="en-US" sz="1800" b="0" dirty="0" smtClean="0">
              <a:solidFill>
                <a:srgbClr val="000000"/>
              </a:solidFill>
              <a:latin typeface="Times New Roman" pitchFamily="18" charset="0"/>
            </a:endParaRPr>
          </a:p>
        </p:txBody>
      </p:sp>
      <p:pic>
        <p:nvPicPr>
          <p:cNvPr id="11" name="Picture 6" descr="SC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3529" y="5530120"/>
            <a:ext cx="2090460" cy="104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027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152400"/>
            <a:ext cx="6858000" cy="838200"/>
          </a:xfrm>
        </p:spPr>
        <p:txBody>
          <a:bodyPr/>
          <a:lstStyle/>
          <a:p>
            <a:pPr eaLnBrk="1" hangingPunct="1"/>
            <a:r>
              <a:rPr lang="en-US" sz="3200" b="1" smtClean="0">
                <a:solidFill>
                  <a:srgbClr val="990099"/>
                </a:solidFill>
                <a:latin typeface="Times New Roman" pitchFamily="18" charset="0"/>
              </a:rPr>
              <a:t>Meet our group!</a:t>
            </a:r>
          </a:p>
        </p:txBody>
      </p:sp>
      <p:pic>
        <p:nvPicPr>
          <p:cNvPr id="50179" name="Picture 3" descr="ut_logo"/>
          <p:cNvPicPr>
            <a:picLocks noChangeAspect="1" noChangeArrowheads="1"/>
          </p:cNvPicPr>
          <p:nvPr/>
        </p:nvPicPr>
        <p:blipFill>
          <a:blip r:embed="rId3" cstate="print"/>
          <a:srcRect/>
          <a:stretch>
            <a:fillRect/>
          </a:stretch>
        </p:blipFill>
        <p:spPr bwMode="auto">
          <a:xfrm>
            <a:off x="152400" y="228600"/>
            <a:ext cx="762000" cy="762000"/>
          </a:xfrm>
          <a:prstGeom prst="rect">
            <a:avLst/>
          </a:prstGeom>
          <a:noFill/>
          <a:ln w="9525">
            <a:noFill/>
            <a:miter lim="800000"/>
            <a:headEnd/>
            <a:tailEnd/>
          </a:ln>
        </p:spPr>
      </p:pic>
      <p:pic>
        <p:nvPicPr>
          <p:cNvPr id="50180" name="Picture 4" descr="weretx-sm"/>
          <p:cNvPicPr>
            <a:picLocks noChangeAspect="1" noChangeArrowheads="1"/>
          </p:cNvPicPr>
          <p:nvPr/>
        </p:nvPicPr>
        <p:blipFill>
          <a:blip r:embed="rId4" cstate="print"/>
          <a:srcRect/>
          <a:stretch>
            <a:fillRect/>
          </a:stretch>
        </p:blipFill>
        <p:spPr bwMode="auto">
          <a:xfrm>
            <a:off x="8297863" y="152400"/>
            <a:ext cx="623887" cy="990600"/>
          </a:xfrm>
          <a:prstGeom prst="rect">
            <a:avLst/>
          </a:prstGeom>
          <a:noFill/>
          <a:ln w="9525">
            <a:noFill/>
            <a:miter lim="800000"/>
            <a:headEnd/>
            <a:tailEnd/>
          </a:ln>
        </p:spPr>
      </p:pic>
      <p:sp>
        <p:nvSpPr>
          <p:cNvPr id="50181" name="Text Box 5"/>
          <p:cNvSpPr txBox="1">
            <a:spLocks noChangeArrowheads="1"/>
          </p:cNvSpPr>
          <p:nvPr/>
        </p:nvSpPr>
        <p:spPr bwMode="auto">
          <a:xfrm>
            <a:off x="5791200" y="1219200"/>
            <a:ext cx="3352800" cy="5570756"/>
          </a:xfrm>
          <a:prstGeom prst="rect">
            <a:avLst/>
          </a:prstGeom>
          <a:noFill/>
          <a:ln w="25400" algn="ctr">
            <a:noFill/>
            <a:miter lim="800000"/>
            <a:headEnd/>
            <a:tailEnd type="none" w="lg" len="lg"/>
          </a:ln>
        </p:spPr>
        <p:txBody>
          <a:bodyPr>
            <a:spAutoFit/>
          </a:bodyPr>
          <a:lstStyle/>
          <a:p>
            <a:pPr>
              <a:spcBef>
                <a:spcPct val="50000"/>
              </a:spcBef>
            </a:pPr>
            <a:r>
              <a:rPr lang="en-US" sz="2000" b="1" dirty="0" err="1">
                <a:latin typeface="Times New Roman" pitchFamily="18" charset="0"/>
              </a:rPr>
              <a:t>Postdocs</a:t>
            </a:r>
            <a:r>
              <a:rPr lang="en-US" sz="2000" b="1" dirty="0">
                <a:latin typeface="Times New Roman" pitchFamily="18" charset="0"/>
              </a:rPr>
              <a:t> &amp; Research Staff:</a:t>
            </a:r>
          </a:p>
          <a:p>
            <a:pPr algn="l">
              <a:spcBef>
                <a:spcPct val="50000"/>
              </a:spcBef>
            </a:pPr>
            <a:r>
              <a:rPr lang="en-US" sz="1800" b="1" dirty="0"/>
              <a:t>S</a:t>
            </a:r>
            <a:r>
              <a:rPr lang="en-US" sz="1800" b="1" dirty="0" smtClean="0">
                <a:latin typeface="Times New Roman" pitchFamily="18" charset="0"/>
              </a:rPr>
              <a:t>. </a:t>
            </a:r>
            <a:r>
              <a:rPr lang="en-US" sz="1800" b="1" dirty="0" err="1" smtClean="0"/>
              <a:t>Trendafilov</a:t>
            </a:r>
            <a:r>
              <a:rPr lang="en-US" sz="1800" b="1" dirty="0" smtClean="0">
                <a:latin typeface="Times New Roman" pitchFamily="18" charset="0"/>
              </a:rPr>
              <a:t> </a:t>
            </a:r>
            <a:r>
              <a:rPr lang="en-US" sz="1800" b="1" dirty="0">
                <a:latin typeface="Times New Roman" pitchFamily="18" charset="0"/>
              </a:rPr>
              <a:t>(</a:t>
            </a:r>
            <a:r>
              <a:rPr lang="en-US" sz="1800" b="1" dirty="0" smtClean="0">
                <a:latin typeface="Times New Roman" pitchFamily="18" charset="0"/>
              </a:rPr>
              <a:t>plasma: theory)                     </a:t>
            </a:r>
            <a:r>
              <a:rPr lang="en-US" sz="1800" b="1" dirty="0">
                <a:latin typeface="Times New Roman" pitchFamily="18" charset="0"/>
              </a:rPr>
              <a:t>V. </a:t>
            </a:r>
            <a:r>
              <a:rPr lang="en-US" sz="1800" b="1" dirty="0" err="1">
                <a:latin typeface="Times New Roman" pitchFamily="18" charset="0"/>
              </a:rPr>
              <a:t>Khudik</a:t>
            </a:r>
            <a:r>
              <a:rPr lang="en-US" sz="1800" b="1" dirty="0">
                <a:latin typeface="Times New Roman" pitchFamily="18" charset="0"/>
              </a:rPr>
              <a:t> (plasma: theory)                              A. Khanikaev (photonics: </a:t>
            </a:r>
            <a:r>
              <a:rPr lang="en-US" sz="1800" b="1" dirty="0" err="1" smtClean="0">
                <a:latin typeface="Times New Roman" pitchFamily="18" charset="0"/>
              </a:rPr>
              <a:t>th</a:t>
            </a:r>
            <a:r>
              <a:rPr lang="en-US" sz="1800" b="1" dirty="0" smtClean="0">
                <a:latin typeface="Times New Roman" pitchFamily="18" charset="0"/>
              </a:rPr>
              <a:t>)</a:t>
            </a:r>
            <a:endParaRPr lang="en-US" sz="1800" b="1" dirty="0">
              <a:latin typeface="Times New Roman" pitchFamily="18" charset="0"/>
            </a:endParaRPr>
          </a:p>
          <a:p>
            <a:pPr algn="l">
              <a:spcBef>
                <a:spcPct val="50000"/>
              </a:spcBef>
            </a:pPr>
            <a:r>
              <a:rPr lang="en-US" sz="2000" b="1" dirty="0">
                <a:latin typeface="Times New Roman" pitchFamily="18" charset="0"/>
              </a:rPr>
              <a:t>PhD Students:</a:t>
            </a:r>
          </a:p>
          <a:p>
            <a:pPr algn="l">
              <a:spcBef>
                <a:spcPct val="50000"/>
              </a:spcBef>
            </a:pPr>
            <a:r>
              <a:rPr lang="en-US" sz="1800" b="1" dirty="0">
                <a:solidFill>
                  <a:srgbClr val="C00000"/>
                </a:solidFill>
                <a:latin typeface="Times New Roman" pitchFamily="18" charset="0"/>
              </a:rPr>
              <a:t>Y. </a:t>
            </a:r>
            <a:r>
              <a:rPr lang="en-US" sz="1800" b="1" dirty="0" err="1">
                <a:solidFill>
                  <a:srgbClr val="C00000"/>
                </a:solidFill>
                <a:latin typeface="Times New Roman" pitchFamily="18" charset="0"/>
              </a:rPr>
              <a:t>Urzhumov</a:t>
            </a:r>
            <a:r>
              <a:rPr lang="en-US" sz="1800" b="1" dirty="0">
                <a:solidFill>
                  <a:srgbClr val="C00000"/>
                </a:solidFill>
                <a:latin typeface="Times New Roman" pitchFamily="18" charset="0"/>
              </a:rPr>
              <a:t> (Russia) </a:t>
            </a:r>
            <a:r>
              <a:rPr lang="en-US" sz="1800" b="1" dirty="0">
                <a:solidFill>
                  <a:srgbClr val="C00000"/>
                </a:solidFill>
                <a:latin typeface="Times New Roman" pitchFamily="18" charset="0"/>
                <a:sym typeface="Wingdings" pitchFamily="2" charset="2"/>
              </a:rPr>
              <a:t> ’08</a:t>
            </a:r>
            <a:r>
              <a:rPr lang="en-US" sz="1800" b="1" dirty="0">
                <a:solidFill>
                  <a:srgbClr val="C00000"/>
                </a:solidFill>
                <a:latin typeface="Times New Roman" pitchFamily="18" charset="0"/>
              </a:rPr>
              <a:t>                               B. </a:t>
            </a:r>
            <a:r>
              <a:rPr lang="en-US" sz="1800" b="1" dirty="0" err="1">
                <a:solidFill>
                  <a:srgbClr val="C00000"/>
                </a:solidFill>
                <a:latin typeface="Times New Roman" pitchFamily="18" charset="0"/>
              </a:rPr>
              <a:t>Neuner</a:t>
            </a:r>
            <a:r>
              <a:rPr lang="en-US" sz="1800" b="1" dirty="0">
                <a:solidFill>
                  <a:srgbClr val="C00000"/>
                </a:solidFill>
                <a:latin typeface="Times New Roman" pitchFamily="18" charset="0"/>
              </a:rPr>
              <a:t> III (USA)</a:t>
            </a:r>
            <a:r>
              <a:rPr lang="en-US" sz="1800" b="1" dirty="0">
                <a:solidFill>
                  <a:srgbClr val="C00000"/>
                </a:solidFill>
                <a:latin typeface="Times New Roman" pitchFamily="18" charset="0"/>
                <a:sym typeface="Wingdings" pitchFamily="2" charset="2"/>
              </a:rPr>
              <a:t> PhD’11</a:t>
            </a:r>
            <a:r>
              <a:rPr lang="en-US" sz="1800" b="1" dirty="0">
                <a:solidFill>
                  <a:srgbClr val="C00000"/>
                </a:solidFill>
                <a:latin typeface="Times New Roman" pitchFamily="18" charset="0"/>
              </a:rPr>
              <a:t>                 C. </a:t>
            </a:r>
            <a:r>
              <a:rPr lang="en-US" sz="1800" b="1" dirty="0" err="1">
                <a:solidFill>
                  <a:srgbClr val="C00000"/>
                </a:solidFill>
                <a:latin typeface="Times New Roman" pitchFamily="18" charset="0"/>
              </a:rPr>
              <a:t>Fietz</a:t>
            </a:r>
            <a:r>
              <a:rPr lang="en-US" sz="1800" b="1" dirty="0">
                <a:solidFill>
                  <a:srgbClr val="C00000"/>
                </a:solidFill>
                <a:latin typeface="Times New Roman" pitchFamily="18" charset="0"/>
              </a:rPr>
              <a:t> (USA)</a:t>
            </a:r>
            <a:r>
              <a:rPr lang="en-US" sz="1800" b="1" dirty="0">
                <a:solidFill>
                  <a:srgbClr val="C00000"/>
                </a:solidFill>
                <a:latin typeface="Times New Roman" pitchFamily="18" charset="0"/>
                <a:sym typeface="Wingdings" pitchFamily="2" charset="2"/>
              </a:rPr>
              <a:t>PhD’11</a:t>
            </a:r>
            <a:r>
              <a:rPr lang="en-US" sz="1800" b="1" dirty="0">
                <a:latin typeface="Times New Roman" pitchFamily="18" charset="0"/>
              </a:rPr>
              <a:t>                  </a:t>
            </a:r>
            <a:r>
              <a:rPr lang="en-US" sz="1800" b="1" dirty="0" smtClean="0">
                <a:solidFill>
                  <a:srgbClr val="FF0000"/>
                </a:solidFill>
                <a:latin typeface="Times New Roman" pitchFamily="18" charset="0"/>
              </a:rPr>
              <a:t>H. </a:t>
            </a:r>
            <a:r>
              <a:rPr lang="en-US" sz="1800" b="1" dirty="0" err="1">
                <a:solidFill>
                  <a:srgbClr val="FF0000"/>
                </a:solidFill>
                <a:latin typeface="Times New Roman" pitchFamily="18" charset="0"/>
              </a:rPr>
              <a:t>Moussavi</a:t>
            </a:r>
            <a:r>
              <a:rPr lang="en-US" sz="1800" b="1" dirty="0">
                <a:solidFill>
                  <a:srgbClr val="FF0000"/>
                </a:solidFill>
                <a:latin typeface="Times New Roman" pitchFamily="18" charset="0"/>
              </a:rPr>
              <a:t> (Iran</a:t>
            </a:r>
            <a:r>
              <a:rPr lang="en-US" sz="1800" b="1" dirty="0" smtClean="0">
                <a:solidFill>
                  <a:srgbClr val="FF0000"/>
                </a:solidFill>
                <a:latin typeface="Times New Roman" pitchFamily="18" charset="0"/>
              </a:rPr>
              <a:t>)</a:t>
            </a:r>
            <a:r>
              <a:rPr lang="en-US" sz="1800" b="1" dirty="0" smtClean="0">
                <a:solidFill>
                  <a:srgbClr val="FF0000"/>
                </a:solidFill>
                <a:latin typeface="Times New Roman" pitchFamily="18" charset="0"/>
                <a:sym typeface="Wingdings" pitchFamily="2" charset="2"/>
              </a:rPr>
              <a:t>PhD’12</a:t>
            </a:r>
            <a:r>
              <a:rPr lang="en-US" sz="1800" b="1" dirty="0" smtClean="0">
                <a:solidFill>
                  <a:srgbClr val="FF0000"/>
                </a:solidFill>
                <a:latin typeface="Times New Roman" pitchFamily="18" charset="0"/>
              </a:rPr>
              <a:t>                      C. Wu </a:t>
            </a:r>
            <a:r>
              <a:rPr lang="en-US" sz="1800" b="1" dirty="0">
                <a:solidFill>
                  <a:srgbClr val="FF0000"/>
                </a:solidFill>
                <a:latin typeface="Times New Roman" pitchFamily="18" charset="0"/>
              </a:rPr>
              <a:t>(Taiwan</a:t>
            </a:r>
            <a:r>
              <a:rPr lang="en-US" sz="1800" b="1" dirty="0" smtClean="0">
                <a:solidFill>
                  <a:srgbClr val="FF0000"/>
                </a:solidFill>
                <a:latin typeface="Times New Roman" pitchFamily="18" charset="0"/>
              </a:rPr>
              <a:t>)</a:t>
            </a:r>
            <a:r>
              <a:rPr lang="en-US" sz="1800" b="1" dirty="0" smtClean="0">
                <a:solidFill>
                  <a:srgbClr val="FF0000"/>
                </a:solidFill>
                <a:latin typeface="Times New Roman" pitchFamily="18" charset="0"/>
                <a:sym typeface="Wingdings" pitchFamily="2" charset="2"/>
              </a:rPr>
              <a:t>PhD’12</a:t>
            </a:r>
            <a:r>
              <a:rPr lang="en-US" sz="1800" b="1" dirty="0" smtClean="0">
                <a:solidFill>
                  <a:srgbClr val="FF0000"/>
                </a:solidFill>
                <a:latin typeface="Times New Roman" pitchFamily="18" charset="0"/>
              </a:rPr>
              <a:t>                         </a:t>
            </a:r>
            <a:r>
              <a:rPr lang="en-US" sz="1800" b="1" dirty="0" err="1">
                <a:latin typeface="Times New Roman" pitchFamily="18" charset="0"/>
              </a:rPr>
              <a:t>Nima</a:t>
            </a:r>
            <a:r>
              <a:rPr lang="en-US" sz="1800" b="1" dirty="0">
                <a:latin typeface="Times New Roman" pitchFamily="18" charset="0"/>
              </a:rPr>
              <a:t> </a:t>
            </a:r>
            <a:r>
              <a:rPr lang="en-US" sz="1800" b="1" dirty="0" err="1">
                <a:latin typeface="Times New Roman" pitchFamily="18" charset="0"/>
              </a:rPr>
              <a:t>Dabidian</a:t>
            </a:r>
            <a:r>
              <a:rPr lang="en-US" sz="1800" b="1" dirty="0">
                <a:latin typeface="Times New Roman" pitchFamily="18" charset="0"/>
              </a:rPr>
              <a:t> (Iran)       </a:t>
            </a:r>
            <a:r>
              <a:rPr lang="en-US" sz="1800" b="1" dirty="0">
                <a:solidFill>
                  <a:srgbClr val="FF0000"/>
                </a:solidFill>
                <a:latin typeface="Times New Roman" pitchFamily="18" charset="0"/>
              </a:rPr>
              <a:t>Austin Yi (USA) </a:t>
            </a:r>
            <a:r>
              <a:rPr lang="en-US" sz="1800" b="1" dirty="0" smtClean="0">
                <a:solidFill>
                  <a:srgbClr val="FF0000"/>
                </a:solidFill>
                <a:latin typeface="Times New Roman" pitchFamily="18" charset="0"/>
                <a:sym typeface="Wingdings" pitchFamily="2" charset="2"/>
              </a:rPr>
              <a:t>PhD’12</a:t>
            </a:r>
            <a:r>
              <a:rPr lang="en-US" sz="1800" b="1" dirty="0" smtClean="0">
                <a:solidFill>
                  <a:srgbClr val="FF0000"/>
                </a:solidFill>
                <a:latin typeface="Times New Roman" pitchFamily="18" charset="0"/>
              </a:rPr>
              <a:t>                  </a:t>
            </a:r>
            <a:r>
              <a:rPr lang="en-US" sz="1800" b="1" dirty="0" err="1">
                <a:latin typeface="Times New Roman" pitchFamily="18" charset="0"/>
              </a:rPr>
              <a:t>Nihal</a:t>
            </a:r>
            <a:r>
              <a:rPr lang="en-US" sz="1800" b="1" dirty="0">
                <a:latin typeface="Times New Roman" pitchFamily="18" charset="0"/>
              </a:rPr>
              <a:t> </a:t>
            </a:r>
            <a:r>
              <a:rPr lang="en-US" sz="1800" b="1" dirty="0" err="1">
                <a:latin typeface="Times New Roman" pitchFamily="18" charset="0"/>
              </a:rPr>
              <a:t>Arju</a:t>
            </a:r>
            <a:r>
              <a:rPr lang="en-US" sz="1800" b="1" dirty="0">
                <a:latin typeface="Times New Roman" pitchFamily="18" charset="0"/>
              </a:rPr>
              <a:t> (India)                    Glen Kelp (Estonia)                </a:t>
            </a:r>
            <a:r>
              <a:rPr lang="en-US" sz="1800" b="1" dirty="0" err="1">
                <a:latin typeface="Times New Roman" pitchFamily="18" charset="0"/>
              </a:rPr>
              <a:t>Kueifu</a:t>
            </a:r>
            <a:r>
              <a:rPr lang="en-US" sz="1800" b="1" dirty="0">
                <a:latin typeface="Times New Roman" pitchFamily="18" charset="0"/>
              </a:rPr>
              <a:t> Lai (Taiwan)                 Xi Zhang (PRC)                    </a:t>
            </a:r>
            <a:r>
              <a:rPr lang="en-US" sz="1800" b="1" dirty="0">
                <a:solidFill>
                  <a:srgbClr val="000099"/>
                </a:solidFill>
                <a:latin typeface="Times New Roman" pitchFamily="18" charset="0"/>
              </a:rPr>
              <a:t>Carl </a:t>
            </a:r>
            <a:r>
              <a:rPr lang="en-US" sz="1800" b="1" dirty="0" err="1">
                <a:solidFill>
                  <a:srgbClr val="000099"/>
                </a:solidFill>
                <a:latin typeface="Times New Roman" pitchFamily="18" charset="0"/>
              </a:rPr>
              <a:t>Siemon</a:t>
            </a:r>
            <a:r>
              <a:rPr lang="en-US" sz="1800" b="1" dirty="0">
                <a:solidFill>
                  <a:srgbClr val="000099"/>
                </a:solidFill>
                <a:latin typeface="Times New Roman" pitchFamily="18" charset="0"/>
              </a:rPr>
              <a:t> (USA)              </a:t>
            </a:r>
            <a:r>
              <a:rPr lang="en-US" sz="1800" b="1" dirty="0" err="1">
                <a:latin typeface="Times New Roman" pitchFamily="18" charset="0"/>
              </a:rPr>
              <a:t>Tzuhsuan</a:t>
            </a:r>
            <a:r>
              <a:rPr lang="en-US" sz="1800" b="1" dirty="0">
                <a:latin typeface="Times New Roman" pitchFamily="18" charset="0"/>
              </a:rPr>
              <a:t> Ma (Taiwan)                                     </a:t>
            </a:r>
          </a:p>
        </p:txBody>
      </p:sp>
      <p:pic>
        <p:nvPicPr>
          <p:cNvPr id="50182" name="Picture 6" descr="SCLogo"/>
          <p:cNvPicPr>
            <a:picLocks noChangeAspect="1" noChangeArrowheads="1"/>
          </p:cNvPicPr>
          <p:nvPr/>
        </p:nvPicPr>
        <p:blipFill>
          <a:blip r:embed="rId5" cstate="print"/>
          <a:srcRect/>
          <a:stretch>
            <a:fillRect/>
          </a:stretch>
        </p:blipFill>
        <p:spPr bwMode="auto">
          <a:xfrm>
            <a:off x="228600" y="5105400"/>
            <a:ext cx="1524000" cy="758825"/>
          </a:xfrm>
          <a:prstGeom prst="rect">
            <a:avLst/>
          </a:prstGeom>
          <a:noFill/>
          <a:ln w="9525">
            <a:noFill/>
            <a:miter lim="800000"/>
            <a:headEnd/>
            <a:tailEnd/>
          </a:ln>
        </p:spPr>
      </p:pic>
      <p:pic>
        <p:nvPicPr>
          <p:cNvPr id="50183" name="Picture 7" descr="logo_nsf"/>
          <p:cNvPicPr>
            <a:picLocks noChangeAspect="1" noChangeArrowheads="1"/>
          </p:cNvPicPr>
          <p:nvPr/>
        </p:nvPicPr>
        <p:blipFill>
          <a:blip r:embed="rId6" cstate="print"/>
          <a:srcRect/>
          <a:stretch>
            <a:fillRect/>
          </a:stretch>
        </p:blipFill>
        <p:spPr bwMode="auto">
          <a:xfrm>
            <a:off x="1828800" y="5105400"/>
            <a:ext cx="838200" cy="747713"/>
          </a:xfrm>
          <a:prstGeom prst="rect">
            <a:avLst/>
          </a:prstGeom>
          <a:noFill/>
          <a:ln w="9525">
            <a:noFill/>
            <a:miter lim="800000"/>
            <a:headEnd/>
            <a:tailEnd/>
          </a:ln>
        </p:spPr>
      </p:pic>
      <p:pic>
        <p:nvPicPr>
          <p:cNvPr id="50184" name="Picture 10" descr="Shvets Group Photo.jpg"/>
          <p:cNvPicPr>
            <a:picLocks noChangeAspect="1"/>
          </p:cNvPicPr>
          <p:nvPr/>
        </p:nvPicPr>
        <p:blipFill>
          <a:blip r:embed="rId7" cstate="print"/>
          <a:srcRect/>
          <a:stretch>
            <a:fillRect/>
          </a:stretch>
        </p:blipFill>
        <p:spPr bwMode="auto">
          <a:xfrm>
            <a:off x="228600" y="1219200"/>
            <a:ext cx="5530850" cy="3505200"/>
          </a:xfrm>
          <a:prstGeom prst="rect">
            <a:avLst/>
          </a:prstGeom>
          <a:noFill/>
          <a:ln w="9525">
            <a:noFill/>
            <a:miter lim="800000"/>
            <a:headEnd/>
            <a:tailEnd/>
          </a:ln>
        </p:spPr>
      </p:pic>
      <p:pic>
        <p:nvPicPr>
          <p:cNvPr id="50185" name="Picture 9"/>
          <p:cNvPicPr>
            <a:picLocks noChangeAspect="1" noChangeArrowheads="1"/>
          </p:cNvPicPr>
          <p:nvPr/>
        </p:nvPicPr>
        <p:blipFill>
          <a:blip r:embed="rId8" cstate="print"/>
          <a:srcRect/>
          <a:stretch>
            <a:fillRect/>
          </a:stretch>
        </p:blipFill>
        <p:spPr bwMode="auto">
          <a:xfrm>
            <a:off x="3657600" y="5105400"/>
            <a:ext cx="1660525" cy="744538"/>
          </a:xfrm>
          <a:prstGeom prst="rect">
            <a:avLst/>
          </a:prstGeom>
          <a:noFill/>
          <a:ln w="25400" algn="ctr">
            <a:noFill/>
            <a:miter lim="800000"/>
            <a:headEnd type="none" w="lg" len="med"/>
            <a:tailEnd type="none" w="lg" len="med"/>
          </a:ln>
        </p:spPr>
      </p:pic>
      <p:pic>
        <p:nvPicPr>
          <p:cNvPr id="50186" name="Picture 2"/>
          <p:cNvPicPr>
            <a:picLocks noChangeAspect="1" noChangeArrowheads="1"/>
          </p:cNvPicPr>
          <p:nvPr/>
        </p:nvPicPr>
        <p:blipFill>
          <a:blip r:embed="rId9" cstate="print"/>
          <a:srcRect/>
          <a:stretch>
            <a:fillRect/>
          </a:stretch>
        </p:blipFill>
        <p:spPr bwMode="auto">
          <a:xfrm>
            <a:off x="2743200" y="5105400"/>
            <a:ext cx="847725" cy="847725"/>
          </a:xfrm>
          <a:prstGeom prst="rect">
            <a:avLst/>
          </a:prstGeom>
          <a:noFill/>
          <a:ln w="22225" algn="ctr">
            <a:noFill/>
            <a:miter lim="800000"/>
            <a:headEnd/>
            <a:tailEnd type="none" w="lg" len="me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152400"/>
            <a:ext cx="6705600" cy="838200"/>
          </a:xfrm>
        </p:spPr>
        <p:txBody>
          <a:bodyPr/>
          <a:lstStyle/>
          <a:p>
            <a:pPr eaLnBrk="1" hangingPunct="1"/>
            <a:r>
              <a:rPr lang="en-US" altLang="en-US" sz="3600" b="1" smtClean="0">
                <a:solidFill>
                  <a:srgbClr val="990099"/>
                </a:solidFill>
              </a:rPr>
              <a:t>SWABSiC Fabrication </a:t>
            </a:r>
          </a:p>
        </p:txBody>
      </p:sp>
      <p:pic>
        <p:nvPicPr>
          <p:cNvPr id="7171" name="Picture 3" descr="u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weretx-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863" y="152400"/>
            <a:ext cx="623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28"/>
          <p:cNvSpPr txBox="1">
            <a:spLocks noChangeArrowheads="1"/>
          </p:cNvSpPr>
          <p:nvPr/>
        </p:nvSpPr>
        <p:spPr bwMode="auto">
          <a:xfrm>
            <a:off x="533400" y="1295400"/>
            <a:ext cx="7848600" cy="1336675"/>
          </a:xfrm>
          <a:prstGeom prst="rect">
            <a:avLst/>
          </a:prstGeom>
          <a:solidFill>
            <a:schemeClr val="accent1"/>
          </a:solidFill>
          <a:ln w="25400" algn="ctr">
            <a:solidFill>
              <a:schemeClr val="accent2"/>
            </a:solidFill>
            <a:miter lim="800000"/>
            <a:headEnd/>
            <a:tailEnd type="none" w="lg" len="lg"/>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50000"/>
              </a:spcBef>
            </a:pPr>
            <a:r>
              <a:rPr lang="en-US" altLang="en-US" sz="2000" b="1" dirty="0">
                <a:solidFill>
                  <a:srgbClr val="000000"/>
                </a:solidFill>
              </a:rPr>
              <a:t>Step 1: cutting Si discs (D=5cm, t=5mm) into 22x12x5 mm </a:t>
            </a:r>
            <a:r>
              <a:rPr lang="en-US" altLang="en-US" sz="2000" b="1" dirty="0" smtClean="0">
                <a:solidFill>
                  <a:srgbClr val="000000"/>
                </a:solidFill>
              </a:rPr>
              <a:t>slabs </a:t>
            </a:r>
            <a:endParaRPr lang="en-US" altLang="en-US" sz="2000" b="1" dirty="0">
              <a:solidFill>
                <a:srgbClr val="000000"/>
              </a:solidFill>
            </a:endParaRPr>
          </a:p>
          <a:p>
            <a:pPr algn="l">
              <a:spcBef>
                <a:spcPct val="50000"/>
              </a:spcBef>
            </a:pPr>
            <a:r>
              <a:rPr lang="en-US" altLang="en-US" sz="2000" b="1" dirty="0">
                <a:solidFill>
                  <a:srgbClr val="000000"/>
                </a:solidFill>
              </a:rPr>
              <a:t>Step 2: growth of 1.7 </a:t>
            </a:r>
            <a:r>
              <a:rPr lang="en-US" altLang="en-US" sz="2000" b="1" dirty="0">
                <a:solidFill>
                  <a:srgbClr val="000000"/>
                </a:solidFill>
                <a:latin typeface="Symbol" pitchFamily="18" charset="2"/>
              </a:rPr>
              <a:t>m</a:t>
            </a:r>
            <a:r>
              <a:rPr lang="en-US" altLang="en-US" sz="2000" b="1" dirty="0">
                <a:solidFill>
                  <a:srgbClr val="000000"/>
                </a:solidFill>
              </a:rPr>
              <a:t>m </a:t>
            </a:r>
            <a:r>
              <a:rPr lang="en-US" altLang="en-US" sz="2000" b="1" dirty="0" err="1">
                <a:solidFill>
                  <a:srgbClr val="000000"/>
                </a:solidFill>
              </a:rPr>
              <a:t>SiC</a:t>
            </a:r>
            <a:r>
              <a:rPr lang="en-US" altLang="en-US" sz="2000" b="1" dirty="0">
                <a:solidFill>
                  <a:srgbClr val="000000"/>
                </a:solidFill>
              </a:rPr>
              <a:t> in Lyon, France</a:t>
            </a:r>
          </a:p>
          <a:p>
            <a:pPr algn="l">
              <a:spcBef>
                <a:spcPct val="50000"/>
              </a:spcBef>
            </a:pPr>
            <a:r>
              <a:rPr lang="en-US" altLang="en-US" sz="2000" b="1" dirty="0">
                <a:solidFill>
                  <a:srgbClr val="000000"/>
                </a:solidFill>
              </a:rPr>
              <a:t>Step 3: cutting Si </a:t>
            </a:r>
            <a:r>
              <a:rPr lang="en-US" altLang="en-US" sz="2000" b="1" dirty="0" smtClean="0">
                <a:solidFill>
                  <a:srgbClr val="000000"/>
                </a:solidFill>
              </a:rPr>
              <a:t>slabs </a:t>
            </a:r>
            <a:r>
              <a:rPr lang="en-US" altLang="en-US" sz="2000" b="1" dirty="0">
                <a:solidFill>
                  <a:srgbClr val="000000"/>
                </a:solidFill>
              </a:rPr>
              <a:t>into prisms (ISP Optics)</a:t>
            </a:r>
          </a:p>
        </p:txBody>
      </p:sp>
      <p:pic>
        <p:nvPicPr>
          <p:cNvPr id="7174" name="Picture 2" descr="PICT0153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0" y="3287713"/>
            <a:ext cx="346868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31"/>
          <p:cNvGrpSpPr>
            <a:grpSpLocks/>
          </p:cNvGrpSpPr>
          <p:nvPr/>
        </p:nvGrpSpPr>
        <p:grpSpPr bwMode="auto">
          <a:xfrm>
            <a:off x="228600" y="3276600"/>
            <a:ext cx="4286250" cy="3163888"/>
            <a:chOff x="84" y="534"/>
            <a:chExt cx="2700" cy="1993"/>
          </a:xfrm>
        </p:grpSpPr>
        <p:pic>
          <p:nvPicPr>
            <p:cNvPr id="7178" name="Picture 1" descr="PICT0152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 y="534"/>
              <a:ext cx="2700"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7"/>
            <p:cNvSpPr txBox="1">
              <a:spLocks noChangeArrowheads="1"/>
            </p:cNvSpPr>
            <p:nvPr/>
          </p:nvSpPr>
          <p:spPr bwMode="auto">
            <a:xfrm>
              <a:off x="1952" y="1394"/>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a:solidFill>
                    <a:srgbClr val="FFFFFF"/>
                  </a:solidFill>
                  <a:latin typeface="Arial" charset="0"/>
                </a:rPr>
                <a:t>28</a:t>
              </a:r>
              <a:r>
                <a:rPr lang="en-US" altLang="en-US" sz="1800" b="1">
                  <a:solidFill>
                    <a:srgbClr val="FFFFFF"/>
                  </a:solidFill>
                  <a:latin typeface="Arial" charset="0"/>
                  <a:cs typeface="Arial" charset="0"/>
                </a:rPr>
                <a:t>º</a:t>
              </a:r>
              <a:r>
                <a:rPr lang="en-US" altLang="en-US" sz="1800" b="1">
                  <a:solidFill>
                    <a:srgbClr val="FFFFFF"/>
                  </a:solidFill>
                  <a:latin typeface="Arial" charset="0"/>
                </a:rPr>
                <a:t> angle</a:t>
              </a:r>
              <a:endParaRPr lang="ru-RU" altLang="en-US" sz="1800" b="1">
                <a:solidFill>
                  <a:srgbClr val="FFFFFF"/>
                </a:solidFill>
                <a:latin typeface="Arial" charset="0"/>
              </a:endParaRPr>
            </a:p>
          </p:txBody>
        </p:sp>
        <p:sp>
          <p:nvSpPr>
            <p:cNvPr id="7180" name="Text Box 18"/>
            <p:cNvSpPr txBox="1">
              <a:spLocks noChangeArrowheads="1"/>
            </p:cNvSpPr>
            <p:nvPr/>
          </p:nvSpPr>
          <p:spPr bwMode="auto">
            <a:xfrm>
              <a:off x="285" y="158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a:solidFill>
                    <a:srgbClr val="FFFFFF"/>
                  </a:solidFill>
                  <a:latin typeface="Arial" charset="0"/>
                </a:rPr>
                <a:t>15</a:t>
              </a:r>
              <a:r>
                <a:rPr lang="en-US" altLang="en-US" sz="1800" b="1">
                  <a:solidFill>
                    <a:srgbClr val="FFFFFF"/>
                  </a:solidFill>
                  <a:latin typeface="Arial" charset="0"/>
                  <a:cs typeface="Arial" charset="0"/>
                </a:rPr>
                <a:t>º</a:t>
              </a:r>
              <a:r>
                <a:rPr lang="en-US" altLang="en-US" sz="1800" b="1">
                  <a:solidFill>
                    <a:srgbClr val="FFFFFF"/>
                  </a:solidFill>
                  <a:latin typeface="Arial" charset="0"/>
                </a:rPr>
                <a:t> angle</a:t>
              </a:r>
              <a:endParaRPr lang="ru-RU" altLang="en-US" sz="1800" b="1">
                <a:solidFill>
                  <a:srgbClr val="FFFFFF"/>
                </a:solidFill>
                <a:latin typeface="Arial" charset="0"/>
              </a:endParaRPr>
            </a:p>
          </p:txBody>
        </p:sp>
        <p:sp>
          <p:nvSpPr>
            <p:cNvPr id="7181" name="Line 19"/>
            <p:cNvSpPr>
              <a:spLocks noChangeShapeType="1"/>
            </p:cNvSpPr>
            <p:nvPr/>
          </p:nvSpPr>
          <p:spPr bwMode="auto">
            <a:xfrm>
              <a:off x="270" y="2242"/>
              <a:ext cx="2456" cy="0"/>
            </a:xfrm>
            <a:prstGeom prst="line">
              <a:avLst/>
            </a:prstGeom>
            <a:noFill/>
            <a:ln w="1905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algn="l" eaLnBrk="0" hangingPunct="0">
                <a:spcBef>
                  <a:spcPct val="0"/>
                </a:spcBef>
              </a:pPr>
              <a:endParaRPr lang="en-US">
                <a:solidFill>
                  <a:srgbClr val="000000"/>
                </a:solidFill>
              </a:endParaRPr>
            </a:p>
          </p:txBody>
        </p:sp>
        <p:sp>
          <p:nvSpPr>
            <p:cNvPr id="7182" name="Line 21"/>
            <p:cNvSpPr>
              <a:spLocks noChangeShapeType="1"/>
            </p:cNvSpPr>
            <p:nvPr/>
          </p:nvSpPr>
          <p:spPr bwMode="auto">
            <a:xfrm>
              <a:off x="1898" y="1613"/>
              <a:ext cx="0" cy="429"/>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l" eaLnBrk="0" hangingPunct="0">
                <a:spcBef>
                  <a:spcPct val="0"/>
                </a:spcBef>
              </a:pPr>
              <a:endParaRPr lang="en-US">
                <a:solidFill>
                  <a:srgbClr val="000000"/>
                </a:solidFill>
              </a:endParaRPr>
            </a:p>
          </p:txBody>
        </p:sp>
        <p:sp>
          <p:nvSpPr>
            <p:cNvPr id="7183" name="Text Box 22"/>
            <p:cNvSpPr txBox="1">
              <a:spLocks noChangeArrowheads="1"/>
            </p:cNvSpPr>
            <p:nvPr/>
          </p:nvSpPr>
          <p:spPr bwMode="auto">
            <a:xfrm>
              <a:off x="1156" y="1522"/>
              <a:ext cx="6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a:solidFill>
                    <a:srgbClr val="FFFFFF"/>
                  </a:solidFill>
                  <a:latin typeface="Arial" charset="0"/>
                </a:rPr>
                <a:t>1.78 mm</a:t>
              </a:r>
              <a:endParaRPr lang="ru-RU" altLang="en-US" sz="1800" b="1">
                <a:solidFill>
                  <a:srgbClr val="FFFFFF"/>
                </a:solidFill>
                <a:latin typeface="Arial" charset="0"/>
              </a:endParaRPr>
            </a:p>
          </p:txBody>
        </p:sp>
        <p:sp>
          <p:nvSpPr>
            <p:cNvPr id="7184" name="Text Box 20"/>
            <p:cNvSpPr txBox="1">
              <a:spLocks noChangeArrowheads="1"/>
            </p:cNvSpPr>
            <p:nvPr/>
          </p:nvSpPr>
          <p:spPr bwMode="auto">
            <a:xfrm>
              <a:off x="1162" y="2296"/>
              <a:ext cx="5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a:solidFill>
                    <a:srgbClr val="000000"/>
                  </a:solidFill>
                  <a:latin typeface="Arial" charset="0"/>
                </a:rPr>
                <a:t>10 mm</a:t>
              </a:r>
              <a:endParaRPr lang="ru-RU" altLang="en-US" sz="1800" b="1">
                <a:solidFill>
                  <a:srgbClr val="000000"/>
                </a:solidFill>
                <a:latin typeface="Arial" charset="0"/>
              </a:endParaRPr>
            </a:p>
          </p:txBody>
        </p:sp>
      </p:grpSp>
      <p:sp>
        <p:nvSpPr>
          <p:cNvPr id="7176" name="Line 10"/>
          <p:cNvSpPr>
            <a:spLocks noChangeShapeType="1"/>
          </p:cNvSpPr>
          <p:nvPr/>
        </p:nvSpPr>
        <p:spPr bwMode="auto">
          <a:xfrm>
            <a:off x="6126163" y="3635375"/>
            <a:ext cx="4762" cy="2663825"/>
          </a:xfrm>
          <a:prstGeom prst="line">
            <a:avLst/>
          </a:prstGeom>
          <a:noFill/>
          <a:ln w="952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l" eaLnBrk="0" hangingPunct="0">
              <a:spcBef>
                <a:spcPct val="0"/>
              </a:spcBef>
            </a:pPr>
            <a:endParaRPr lang="en-US">
              <a:solidFill>
                <a:srgbClr val="000000"/>
              </a:solidFill>
            </a:endParaRPr>
          </a:p>
        </p:txBody>
      </p:sp>
      <p:sp>
        <p:nvSpPr>
          <p:cNvPr id="7177" name="Text Box 11"/>
          <p:cNvSpPr txBox="1">
            <a:spLocks noChangeArrowheads="1"/>
          </p:cNvSpPr>
          <p:nvPr/>
        </p:nvSpPr>
        <p:spPr bwMode="auto">
          <a:xfrm>
            <a:off x="6243638" y="4749800"/>
            <a:ext cx="88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l">
              <a:spcBef>
                <a:spcPct val="0"/>
              </a:spcBef>
              <a:buFontTx/>
              <a:buNone/>
            </a:pPr>
            <a:r>
              <a:rPr lang="en-US" altLang="en-US" sz="1800" b="1">
                <a:solidFill>
                  <a:srgbClr val="FFFFFF"/>
                </a:solidFill>
                <a:latin typeface="Arial" charset="0"/>
              </a:rPr>
              <a:t>20 mm</a:t>
            </a:r>
            <a:endParaRPr lang="ru-RU" altLang="en-US" sz="1800" b="1">
              <a:solidFill>
                <a:srgbClr val="FFFFFF"/>
              </a:solidFill>
              <a:latin typeface="Arial" charset="0"/>
            </a:endParaRPr>
          </a:p>
        </p:txBody>
      </p:sp>
    </p:spTree>
    <p:extLst>
      <p:ext uri="{BB962C8B-B14F-4D97-AF65-F5344CB8AC3E}">
        <p14:creationId xmlns:p14="http://schemas.microsoft.com/office/powerpoint/2010/main" val="294829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ChangeAspect="1" noChangeArrowheads="1"/>
          </p:cNvPicPr>
          <p:nvPr/>
        </p:nvPicPr>
        <p:blipFill>
          <a:blip r:embed="rId3">
            <a:extLst>
              <a:ext uri="{28A0092B-C50C-407E-A947-70E740481C1C}">
                <a14:useLocalDpi xmlns:a14="http://schemas.microsoft.com/office/drawing/2010/main" val="0"/>
              </a:ext>
            </a:extLst>
          </a:blip>
          <a:srcRect l="1860" t="2615" r="1860"/>
          <a:stretch>
            <a:fillRect/>
          </a:stretch>
        </p:blipFill>
        <p:spPr bwMode="auto">
          <a:xfrm>
            <a:off x="117475" y="879475"/>
            <a:ext cx="60642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pic>
        <p:nvPicPr>
          <p:cNvPr id="13315" name="Picture 2" descr="u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28"/>
          <p:cNvSpPr txBox="1">
            <a:spLocks noChangeArrowheads="1"/>
          </p:cNvSpPr>
          <p:nvPr/>
        </p:nvSpPr>
        <p:spPr bwMode="auto">
          <a:xfrm>
            <a:off x="990600" y="36576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FF0000"/>
                </a:solidFill>
              </a:rPr>
              <a:t>Accelerating wake</a:t>
            </a:r>
          </a:p>
        </p:txBody>
      </p:sp>
      <p:sp>
        <p:nvSpPr>
          <p:cNvPr id="13317" name="Text Box 30"/>
          <p:cNvSpPr txBox="1">
            <a:spLocks noChangeArrowheads="1"/>
          </p:cNvSpPr>
          <p:nvPr/>
        </p:nvSpPr>
        <p:spPr bwMode="auto">
          <a:xfrm>
            <a:off x="3962400" y="4191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FF0000"/>
                </a:solidFill>
              </a:rPr>
              <a:t>Deflecting wake</a:t>
            </a:r>
          </a:p>
        </p:txBody>
      </p:sp>
      <p:sp>
        <p:nvSpPr>
          <p:cNvPr id="13318" name="Text Box 32"/>
          <p:cNvSpPr txBox="1">
            <a:spLocks noChangeArrowheads="1"/>
          </p:cNvSpPr>
          <p:nvPr/>
        </p:nvSpPr>
        <p:spPr bwMode="auto">
          <a:xfrm>
            <a:off x="384048" y="5105400"/>
            <a:ext cx="7924800" cy="1569660"/>
          </a:xfrm>
          <a:prstGeom prst="rect">
            <a:avLst/>
          </a:prstGeom>
          <a:solidFill>
            <a:schemeClr val="accent1"/>
          </a:solidFill>
          <a:ln w="25400" algn="ctr">
            <a:solidFill>
              <a:schemeClr val="accent2"/>
            </a:solidFill>
            <a:miter lim="800000"/>
            <a:headEnd/>
            <a:tailEnd type="none" w="lg" len="lg"/>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buFontTx/>
              <a:buChar char="•"/>
            </a:pPr>
            <a:r>
              <a:rPr lang="en-US" altLang="en-US" b="1" dirty="0">
                <a:solidFill>
                  <a:srgbClr val="000000"/>
                </a:solidFill>
              </a:rPr>
              <a:t>Both accelerating (good) and deflecting (parasitic) wakes are experimentally </a:t>
            </a:r>
            <a:r>
              <a:rPr lang="en-US" altLang="en-US" b="1" dirty="0" smtClean="0">
                <a:solidFill>
                  <a:srgbClr val="000000"/>
                </a:solidFill>
              </a:rPr>
              <a:t>observed</a:t>
            </a:r>
          </a:p>
          <a:p>
            <a:pPr algn="l" eaLnBrk="1" hangingPunct="1">
              <a:spcBef>
                <a:spcPct val="0"/>
              </a:spcBef>
              <a:buFontTx/>
              <a:buChar char="•"/>
            </a:pPr>
            <a:r>
              <a:rPr lang="en-US" altLang="en-US" b="1" dirty="0" smtClean="0">
                <a:solidFill>
                  <a:srgbClr val="000000"/>
                </a:solidFill>
              </a:rPr>
              <a:t>The focus at </a:t>
            </a:r>
            <a:r>
              <a:rPr lang="en-US" altLang="en-US" b="1" dirty="0" smtClean="0">
                <a:solidFill>
                  <a:srgbClr val="000000"/>
                </a:solidFill>
              </a:rPr>
              <a:t>will </a:t>
            </a:r>
            <a:r>
              <a:rPr lang="en-US" altLang="en-US" b="1" dirty="0" smtClean="0">
                <a:solidFill>
                  <a:srgbClr val="000000"/>
                </a:solidFill>
              </a:rPr>
              <a:t>be beam-driven wakes</a:t>
            </a:r>
            <a:endParaRPr lang="en-US" altLang="en-US" b="1" dirty="0">
              <a:solidFill>
                <a:srgbClr val="000000"/>
              </a:solidFill>
            </a:endParaRPr>
          </a:p>
          <a:p>
            <a:pPr algn="l" eaLnBrk="1" hangingPunct="1">
              <a:spcBef>
                <a:spcPct val="0"/>
              </a:spcBef>
              <a:buFontTx/>
              <a:buChar char="•"/>
            </a:pPr>
            <a:r>
              <a:rPr lang="en-US" altLang="en-US" b="1" dirty="0" smtClean="0">
                <a:solidFill>
                  <a:srgbClr val="000000"/>
                </a:solidFill>
              </a:rPr>
              <a:t>Wakes must be sub-luminal to be excited by the bunch  </a:t>
            </a:r>
            <a:endParaRPr lang="en-US" altLang="en-US" b="1" dirty="0">
              <a:solidFill>
                <a:srgbClr val="000000"/>
              </a:solidFill>
            </a:endParaRPr>
          </a:p>
        </p:txBody>
      </p:sp>
      <p:sp>
        <p:nvSpPr>
          <p:cNvPr id="13319" name="Rectangle 33"/>
          <p:cNvSpPr>
            <a:spLocks noGrp="1" noChangeArrowheads="1"/>
          </p:cNvSpPr>
          <p:nvPr>
            <p:ph type="title"/>
          </p:nvPr>
        </p:nvSpPr>
        <p:spPr>
          <a:xfrm>
            <a:off x="762000" y="228600"/>
            <a:ext cx="8382000" cy="762000"/>
          </a:xfrm>
        </p:spPr>
        <p:txBody>
          <a:bodyPr/>
          <a:lstStyle/>
          <a:p>
            <a:pPr eaLnBrk="1" hangingPunct="1"/>
            <a:r>
              <a:rPr lang="en-US" altLang="en-US" sz="3200" b="1" dirty="0" smtClean="0">
                <a:solidFill>
                  <a:srgbClr val="990099"/>
                </a:solidFill>
              </a:rPr>
              <a:t>Laser-excited  </a:t>
            </a:r>
            <a:r>
              <a:rPr lang="en-US" altLang="en-US" sz="3200" b="1" dirty="0">
                <a:solidFill>
                  <a:srgbClr val="990099"/>
                </a:solidFill>
              </a:rPr>
              <a:t>w</a:t>
            </a:r>
            <a:r>
              <a:rPr lang="en-US" altLang="en-US" sz="3200" b="1" dirty="0" smtClean="0">
                <a:solidFill>
                  <a:srgbClr val="990099"/>
                </a:solidFill>
              </a:rPr>
              <a:t>akes for many </a:t>
            </a:r>
            <a:r>
              <a:rPr lang="en-US" altLang="en-US" sz="3200" b="1" dirty="0">
                <a:solidFill>
                  <a:srgbClr val="990099"/>
                </a:solidFill>
              </a:rPr>
              <a:t>w</a:t>
            </a:r>
            <a:r>
              <a:rPr lang="en-US" altLang="en-US" sz="3200" b="1" dirty="0" smtClean="0">
                <a:solidFill>
                  <a:srgbClr val="990099"/>
                </a:solidFill>
              </a:rPr>
              <a:t>avelengths  </a:t>
            </a:r>
            <a:br>
              <a:rPr lang="en-US" altLang="en-US" sz="3200" b="1" dirty="0" smtClean="0">
                <a:solidFill>
                  <a:srgbClr val="990099"/>
                </a:solidFill>
              </a:rPr>
            </a:br>
            <a:endParaRPr lang="en-US" altLang="en-US" sz="3200" b="1" dirty="0" smtClean="0">
              <a:solidFill>
                <a:srgbClr val="990099"/>
              </a:solidFill>
            </a:endParaRPr>
          </a:p>
        </p:txBody>
      </p:sp>
      <p:cxnSp>
        <p:nvCxnSpPr>
          <p:cNvPr id="13320" name="Straight Arrow Connector 11"/>
          <p:cNvCxnSpPr>
            <a:cxnSpLocks noChangeShapeType="1"/>
          </p:cNvCxnSpPr>
          <p:nvPr/>
        </p:nvCxnSpPr>
        <p:spPr bwMode="auto">
          <a:xfrm>
            <a:off x="1752600" y="4114800"/>
            <a:ext cx="1905000"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1" name="Straight Arrow Connector 13"/>
          <p:cNvCxnSpPr>
            <a:cxnSpLocks noChangeShapeType="1"/>
          </p:cNvCxnSpPr>
          <p:nvPr/>
        </p:nvCxnSpPr>
        <p:spPr bwMode="auto">
          <a:xfrm flipH="1" flipV="1">
            <a:off x="4800600" y="4191000"/>
            <a:ext cx="457200" cy="762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2" name="Text Box 30"/>
          <p:cNvSpPr txBox="1">
            <a:spLocks noChangeArrowheads="1"/>
          </p:cNvSpPr>
          <p:nvPr/>
        </p:nvSpPr>
        <p:spPr bwMode="auto">
          <a:xfrm>
            <a:off x="6248400" y="990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000000"/>
                </a:solidFill>
                <a:latin typeface="Symbol" pitchFamily="18" charset="2"/>
              </a:rPr>
              <a:t>l</a:t>
            </a:r>
            <a:r>
              <a:rPr lang="en-US" altLang="en-US" sz="1800" b="1">
                <a:solidFill>
                  <a:srgbClr val="000000"/>
                </a:solidFill>
              </a:rPr>
              <a:t> = 11.310 </a:t>
            </a:r>
            <a:r>
              <a:rPr lang="en-US" altLang="en-US" sz="1800" b="1">
                <a:solidFill>
                  <a:srgbClr val="000000"/>
                </a:solidFill>
                <a:latin typeface="Symbol" pitchFamily="18" charset="2"/>
              </a:rPr>
              <a:t>m</a:t>
            </a:r>
            <a:r>
              <a:rPr lang="en-US" altLang="en-US" sz="1800" b="1">
                <a:solidFill>
                  <a:srgbClr val="000000"/>
                </a:solidFill>
              </a:rPr>
              <a:t>m</a:t>
            </a:r>
          </a:p>
        </p:txBody>
      </p:sp>
      <p:sp>
        <p:nvSpPr>
          <p:cNvPr id="13323" name="Text Box 30"/>
          <p:cNvSpPr txBox="1">
            <a:spLocks noChangeArrowheads="1"/>
          </p:cNvSpPr>
          <p:nvPr/>
        </p:nvSpPr>
        <p:spPr bwMode="auto">
          <a:xfrm>
            <a:off x="6172200" y="1600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CC00CC"/>
                </a:solidFill>
                <a:latin typeface="Symbol" pitchFamily="18" charset="2"/>
              </a:rPr>
              <a:t>l</a:t>
            </a:r>
            <a:r>
              <a:rPr lang="en-US" altLang="en-US" sz="1800" b="1">
                <a:solidFill>
                  <a:srgbClr val="CC00CC"/>
                </a:solidFill>
              </a:rPr>
              <a:t> = 11.128 </a:t>
            </a:r>
            <a:r>
              <a:rPr lang="en-US" altLang="en-US" sz="1800" b="1">
                <a:solidFill>
                  <a:srgbClr val="CC00CC"/>
                </a:solidFill>
                <a:latin typeface="Symbol" pitchFamily="18" charset="2"/>
              </a:rPr>
              <a:t>m</a:t>
            </a:r>
            <a:r>
              <a:rPr lang="en-US" altLang="en-US" sz="1800" b="1">
                <a:solidFill>
                  <a:srgbClr val="CC00CC"/>
                </a:solidFill>
              </a:rPr>
              <a:t>m</a:t>
            </a:r>
          </a:p>
        </p:txBody>
      </p:sp>
      <p:sp>
        <p:nvSpPr>
          <p:cNvPr id="13324" name="Text Box 30"/>
          <p:cNvSpPr txBox="1">
            <a:spLocks noChangeArrowheads="1"/>
          </p:cNvSpPr>
          <p:nvPr/>
        </p:nvSpPr>
        <p:spPr bwMode="auto">
          <a:xfrm>
            <a:off x="6172200" y="1981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00B0F0"/>
                </a:solidFill>
                <a:latin typeface="Symbol" pitchFamily="18" charset="2"/>
              </a:rPr>
              <a:t>l</a:t>
            </a:r>
            <a:r>
              <a:rPr lang="en-US" altLang="en-US" sz="1800" b="1">
                <a:solidFill>
                  <a:srgbClr val="00B0F0"/>
                </a:solidFill>
              </a:rPr>
              <a:t> = 11.065 </a:t>
            </a:r>
            <a:r>
              <a:rPr lang="en-US" altLang="en-US" sz="1800" b="1">
                <a:solidFill>
                  <a:srgbClr val="00B0F0"/>
                </a:solidFill>
                <a:latin typeface="Symbol" pitchFamily="18" charset="2"/>
              </a:rPr>
              <a:t>m</a:t>
            </a:r>
            <a:r>
              <a:rPr lang="en-US" altLang="en-US" sz="1800" b="1">
                <a:solidFill>
                  <a:srgbClr val="00B0F0"/>
                </a:solidFill>
              </a:rPr>
              <a:t>m</a:t>
            </a:r>
          </a:p>
        </p:txBody>
      </p:sp>
      <p:sp>
        <p:nvSpPr>
          <p:cNvPr id="13325" name="Text Box 30"/>
          <p:cNvSpPr txBox="1">
            <a:spLocks noChangeArrowheads="1"/>
          </p:cNvSpPr>
          <p:nvPr/>
        </p:nvSpPr>
        <p:spPr bwMode="auto">
          <a:xfrm>
            <a:off x="6172200" y="2590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000000"/>
                </a:solidFill>
                <a:latin typeface="Symbol" pitchFamily="18" charset="2"/>
              </a:rPr>
              <a:t>l</a:t>
            </a:r>
            <a:r>
              <a:rPr lang="en-US" altLang="en-US" sz="1800" b="1">
                <a:solidFill>
                  <a:srgbClr val="000000"/>
                </a:solidFill>
              </a:rPr>
              <a:t> = 10.850 </a:t>
            </a:r>
            <a:r>
              <a:rPr lang="en-US" altLang="en-US" sz="1800" b="1">
                <a:solidFill>
                  <a:srgbClr val="000000"/>
                </a:solidFill>
                <a:latin typeface="Symbol" pitchFamily="18" charset="2"/>
              </a:rPr>
              <a:t>m</a:t>
            </a:r>
            <a:r>
              <a:rPr lang="en-US" altLang="en-US" sz="1800" b="1">
                <a:solidFill>
                  <a:srgbClr val="000000"/>
                </a:solidFill>
              </a:rPr>
              <a:t>m</a:t>
            </a:r>
          </a:p>
        </p:txBody>
      </p:sp>
      <p:sp>
        <p:nvSpPr>
          <p:cNvPr id="13326" name="Text Box 30"/>
          <p:cNvSpPr txBox="1">
            <a:spLocks noChangeArrowheads="1"/>
          </p:cNvSpPr>
          <p:nvPr/>
        </p:nvSpPr>
        <p:spPr bwMode="auto">
          <a:xfrm>
            <a:off x="6172200" y="2895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3333CC"/>
                </a:solidFill>
                <a:latin typeface="Symbol" pitchFamily="18" charset="2"/>
              </a:rPr>
              <a:t>l</a:t>
            </a:r>
            <a:r>
              <a:rPr lang="en-US" altLang="en-US" sz="1800" b="1">
                <a:solidFill>
                  <a:srgbClr val="3333CC"/>
                </a:solidFill>
              </a:rPr>
              <a:t> = 10.784 </a:t>
            </a:r>
            <a:r>
              <a:rPr lang="en-US" altLang="en-US" sz="1800" b="1">
                <a:solidFill>
                  <a:srgbClr val="3333CC"/>
                </a:solidFill>
                <a:latin typeface="Symbol" pitchFamily="18" charset="2"/>
              </a:rPr>
              <a:t>m</a:t>
            </a:r>
            <a:r>
              <a:rPr lang="en-US" altLang="en-US" sz="1800" b="1">
                <a:solidFill>
                  <a:srgbClr val="3333CC"/>
                </a:solidFill>
              </a:rPr>
              <a:t>m</a:t>
            </a:r>
          </a:p>
        </p:txBody>
      </p:sp>
      <p:sp>
        <p:nvSpPr>
          <p:cNvPr id="13327" name="Text Box 30"/>
          <p:cNvSpPr txBox="1">
            <a:spLocks noChangeArrowheads="1"/>
          </p:cNvSpPr>
          <p:nvPr/>
        </p:nvSpPr>
        <p:spPr bwMode="auto">
          <a:xfrm>
            <a:off x="6248400" y="3200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spcBef>
                <a:spcPct val="0"/>
              </a:spcBef>
            </a:pPr>
            <a:r>
              <a:rPr lang="en-US" altLang="en-US" sz="1800" b="1">
                <a:solidFill>
                  <a:srgbClr val="FF0000"/>
                </a:solidFill>
                <a:latin typeface="Symbol" pitchFamily="18" charset="2"/>
              </a:rPr>
              <a:t>l</a:t>
            </a:r>
            <a:r>
              <a:rPr lang="en-US" altLang="en-US" sz="1800" b="1">
                <a:solidFill>
                  <a:srgbClr val="FF0000"/>
                </a:solidFill>
              </a:rPr>
              <a:t> = 10.723 </a:t>
            </a:r>
            <a:r>
              <a:rPr lang="en-US" altLang="en-US" sz="1800" b="1">
                <a:solidFill>
                  <a:srgbClr val="FF0000"/>
                </a:solidFill>
                <a:latin typeface="Symbol" pitchFamily="18" charset="2"/>
              </a:rPr>
              <a:t>m</a:t>
            </a:r>
            <a:r>
              <a:rPr lang="en-US" altLang="en-US" sz="1800" b="1">
                <a:solidFill>
                  <a:srgbClr val="FF0000"/>
                </a:solidFill>
              </a:rPr>
              <a:t>m</a:t>
            </a:r>
          </a:p>
        </p:txBody>
      </p:sp>
    </p:spTree>
    <p:extLst>
      <p:ext uri="{BB962C8B-B14F-4D97-AF65-F5344CB8AC3E}">
        <p14:creationId xmlns:p14="http://schemas.microsoft.com/office/powerpoint/2010/main" val="3990821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228600"/>
            <a:ext cx="8001000" cy="838200"/>
          </a:xfrm>
        </p:spPr>
        <p:txBody>
          <a:bodyPr/>
          <a:lstStyle/>
          <a:p>
            <a:pPr eaLnBrk="1" hangingPunct="1"/>
            <a:r>
              <a:rPr lang="en-US" sz="3600" b="1" dirty="0" smtClean="0">
                <a:solidFill>
                  <a:srgbClr val="993366"/>
                </a:solidFill>
              </a:rPr>
              <a:t>Shorter </a:t>
            </a:r>
            <a:r>
              <a:rPr lang="en-US" sz="3600" b="1" dirty="0" err="1" smtClean="0">
                <a:solidFill>
                  <a:srgbClr val="993366"/>
                </a:solidFill>
              </a:rPr>
              <a:t>Linacs</a:t>
            </a:r>
            <a:r>
              <a:rPr lang="en-US" sz="3600" b="1" dirty="0" smtClean="0">
                <a:solidFill>
                  <a:srgbClr val="993366"/>
                </a:solidFill>
              </a:rPr>
              <a:t> With Higher Accelerating Gradients </a:t>
            </a:r>
          </a:p>
        </p:txBody>
      </p:sp>
      <p:sp>
        <p:nvSpPr>
          <p:cNvPr id="10243" name="Text Box 3"/>
          <p:cNvSpPr txBox="1">
            <a:spLocks noChangeArrowheads="1"/>
          </p:cNvSpPr>
          <p:nvPr/>
        </p:nvSpPr>
        <p:spPr bwMode="auto">
          <a:xfrm>
            <a:off x="152400" y="4572000"/>
            <a:ext cx="8991600" cy="2123658"/>
          </a:xfrm>
          <a:prstGeom prst="rect">
            <a:avLst/>
          </a:prstGeom>
          <a:solidFill>
            <a:schemeClr val="accent1"/>
          </a:solidFill>
          <a:ln w="9525">
            <a:solidFill>
              <a:schemeClr val="accent2"/>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buFontTx/>
              <a:buChar char="•"/>
            </a:pPr>
            <a:r>
              <a:rPr lang="en-US" b="1" dirty="0" smtClean="0"/>
              <a:t>SLC 2-mile </a:t>
            </a:r>
            <a:r>
              <a:rPr lang="en-US" b="1" dirty="0" err="1" smtClean="0"/>
              <a:t>linac</a:t>
            </a:r>
            <a:r>
              <a:rPr lang="en-US" b="1" dirty="0" smtClean="0"/>
              <a:t>: 50 </a:t>
            </a:r>
            <a:r>
              <a:rPr lang="en-US" b="1" dirty="0" err="1" smtClean="0"/>
              <a:t>Gev</a:t>
            </a:r>
            <a:r>
              <a:rPr lang="en-US" b="1" dirty="0" smtClean="0"/>
              <a:t> x 50 </a:t>
            </a:r>
            <a:r>
              <a:rPr lang="en-US" b="1" dirty="0" err="1" smtClean="0"/>
              <a:t>GeV</a:t>
            </a:r>
            <a:r>
              <a:rPr lang="en-US" b="1" dirty="0" smtClean="0"/>
              <a:t> collider with L = 10</a:t>
            </a:r>
            <a:r>
              <a:rPr lang="en-US" b="1" baseline="30000" dirty="0" smtClean="0"/>
              <a:t>30</a:t>
            </a:r>
            <a:r>
              <a:rPr lang="en-US" b="1" dirty="0" smtClean="0"/>
              <a:t> cm</a:t>
            </a:r>
            <a:r>
              <a:rPr lang="en-US" b="1" baseline="30000" dirty="0" smtClean="0"/>
              <a:t>-2</a:t>
            </a:r>
            <a:r>
              <a:rPr lang="en-US" b="1" dirty="0" smtClean="0"/>
              <a:t> sec</a:t>
            </a:r>
            <a:r>
              <a:rPr lang="en-US" b="1" baseline="30000" dirty="0" smtClean="0"/>
              <a:t>-1</a:t>
            </a:r>
            <a:endParaRPr lang="en-US" b="1" dirty="0" smtClean="0"/>
          </a:p>
          <a:p>
            <a:pPr algn="l" eaLnBrk="1" hangingPunct="1">
              <a:buFontTx/>
              <a:buChar char="•"/>
            </a:pPr>
            <a:r>
              <a:rPr lang="en-US" b="1" dirty="0" smtClean="0"/>
              <a:t>Conventional </a:t>
            </a:r>
            <a:r>
              <a:rPr lang="en-US" b="1" dirty="0" err="1"/>
              <a:t>linacs</a:t>
            </a:r>
            <a:r>
              <a:rPr lang="en-US" b="1" dirty="0"/>
              <a:t> are very long: 30km for 500 </a:t>
            </a:r>
            <a:r>
              <a:rPr lang="en-US" b="1" dirty="0" err="1"/>
              <a:t>GeV</a:t>
            </a:r>
            <a:r>
              <a:rPr lang="en-US" b="1" dirty="0"/>
              <a:t> </a:t>
            </a:r>
          </a:p>
          <a:p>
            <a:pPr algn="l" eaLnBrk="1" hangingPunct="1">
              <a:buFontTx/>
              <a:buChar char="•"/>
            </a:pPr>
            <a:r>
              <a:rPr lang="en-US" b="1" dirty="0"/>
              <a:t>Accelerating gradient in SC cavities: 32 MV/m</a:t>
            </a:r>
          </a:p>
          <a:p>
            <a:pPr algn="l" eaLnBrk="1" hangingPunct="1">
              <a:buFontTx/>
              <a:buChar char="•"/>
            </a:pPr>
            <a:r>
              <a:rPr lang="en-US" b="1" dirty="0">
                <a:solidFill>
                  <a:srgbClr val="CC0000"/>
                </a:solidFill>
              </a:rPr>
              <a:t>High gradient acceleration enables miniaturization</a:t>
            </a:r>
          </a:p>
        </p:txBody>
      </p:sp>
      <p:pic>
        <p:nvPicPr>
          <p:cNvPr id="10245" name="Picture 5"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ILC_me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295400"/>
            <a:ext cx="86487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73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1026"/>
          <p:cNvSpPr>
            <a:spLocks noGrp="1" noChangeArrowheads="1"/>
          </p:cNvSpPr>
          <p:nvPr>
            <p:ph type="title"/>
          </p:nvPr>
        </p:nvSpPr>
        <p:spPr>
          <a:xfrm>
            <a:off x="1371600" y="228600"/>
            <a:ext cx="6934200" cy="762000"/>
          </a:xfrm>
        </p:spPr>
        <p:txBody>
          <a:bodyPr/>
          <a:lstStyle/>
          <a:p>
            <a:r>
              <a:rPr lang="en-US" altLang="en-US" sz="3200" b="1" dirty="0">
                <a:solidFill>
                  <a:srgbClr val="990099"/>
                </a:solidFill>
              </a:rPr>
              <a:t>High accelerating gradients </a:t>
            </a:r>
            <a:r>
              <a:rPr lang="en-US" altLang="en-US" sz="3200" b="1" dirty="0" smtClean="0">
                <a:solidFill>
                  <a:srgbClr val="990099"/>
                </a:solidFill>
                <a:sym typeface="Wingdings" panose="05000000000000000000" pitchFamily="2" charset="2"/>
              </a:rPr>
              <a:t>require </a:t>
            </a:r>
            <a:r>
              <a:rPr lang="en-US" altLang="en-US" sz="3200" b="1" dirty="0" smtClean="0">
                <a:solidFill>
                  <a:srgbClr val="990099"/>
                </a:solidFill>
              </a:rPr>
              <a:t>high </a:t>
            </a:r>
            <a:r>
              <a:rPr lang="en-US" altLang="en-US" sz="3200" b="1" dirty="0">
                <a:solidFill>
                  <a:srgbClr val="990099"/>
                </a:solidFill>
              </a:rPr>
              <a:t>frequencies</a:t>
            </a:r>
          </a:p>
        </p:txBody>
      </p:sp>
      <p:pic>
        <p:nvPicPr>
          <p:cNvPr id="335882" name="Picture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1" y="2057400"/>
            <a:ext cx="6477000" cy="46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5883" name="Object 1035"/>
          <p:cNvGraphicFramePr>
            <a:graphicFrameLocks noChangeAspect="1"/>
          </p:cNvGraphicFramePr>
          <p:nvPr/>
        </p:nvGraphicFramePr>
        <p:xfrm>
          <a:off x="1143000" y="1143000"/>
          <a:ext cx="1636713" cy="812800"/>
        </p:xfrm>
        <a:graphic>
          <a:graphicData uri="http://schemas.openxmlformats.org/presentationml/2006/ole">
            <mc:AlternateContent xmlns:mc="http://schemas.openxmlformats.org/markup-compatibility/2006">
              <mc:Choice xmlns:v="urn:schemas-microsoft-com:vml" Requires="v">
                <p:oleObj spid="_x0000_s754731" name="Equation" r:id="rId5" imgW="863280" imgH="419040" progId="Equation.3">
                  <p:embed/>
                </p:oleObj>
              </mc:Choice>
              <mc:Fallback>
                <p:oleObj name="Equation" r:id="rId5" imgW="8632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143000"/>
                        <a:ext cx="1636713"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5884" name="Text Box 1036"/>
          <p:cNvSpPr txBox="1">
            <a:spLocks noChangeArrowheads="1"/>
          </p:cNvSpPr>
          <p:nvPr/>
        </p:nvSpPr>
        <p:spPr bwMode="auto">
          <a:xfrm>
            <a:off x="3962400" y="12954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en-US" b="1"/>
              <a:t>E</a:t>
            </a:r>
            <a:r>
              <a:rPr lang="en-US" altLang="en-US" b="1" baseline="-25000"/>
              <a:t>trap</a:t>
            </a:r>
            <a:r>
              <a:rPr lang="en-US" altLang="en-US" b="1"/>
              <a:t> = 10 MeV/m x f [GHz]</a:t>
            </a:r>
          </a:p>
        </p:txBody>
      </p:sp>
      <p:sp>
        <p:nvSpPr>
          <p:cNvPr id="335885" name="AutoShape 1037"/>
          <p:cNvSpPr>
            <a:spLocks noChangeArrowheads="1"/>
          </p:cNvSpPr>
          <p:nvPr/>
        </p:nvSpPr>
        <p:spPr bwMode="auto">
          <a:xfrm>
            <a:off x="3200400" y="1447800"/>
            <a:ext cx="609600" cy="228600"/>
          </a:xfrm>
          <a:prstGeom prst="right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5886" name="Picture 1038" descr="ut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8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21083" y="2667000"/>
            <a:ext cx="2819400" cy="1569660"/>
          </a:xfrm>
          <a:prstGeom prst="rect">
            <a:avLst/>
          </a:prstGeom>
          <a:noFill/>
        </p:spPr>
        <p:txBody>
          <a:bodyPr wrap="square" rtlCol="0">
            <a:spAutoFit/>
          </a:bodyPr>
          <a:lstStyle/>
          <a:p>
            <a:pPr algn="l"/>
            <a:r>
              <a:rPr lang="en-US" b="1" dirty="0" smtClean="0"/>
              <a:t>Highest frequency possible </a:t>
            </a:r>
            <a:r>
              <a:rPr lang="en-US" b="1" dirty="0" smtClean="0">
                <a:sym typeface="Wingdings" panose="05000000000000000000" pitchFamily="2" charset="2"/>
              </a:rPr>
              <a:t> laser driven advanced linear accelerators</a:t>
            </a:r>
            <a:endParaRPr lang="en-US" b="1" dirty="0" smtClean="0"/>
          </a:p>
        </p:txBody>
      </p:sp>
      <p:sp>
        <p:nvSpPr>
          <p:cNvPr id="10" name="TextBox 9"/>
          <p:cNvSpPr txBox="1"/>
          <p:nvPr/>
        </p:nvSpPr>
        <p:spPr>
          <a:xfrm>
            <a:off x="5257800" y="6457890"/>
            <a:ext cx="2819400" cy="400110"/>
          </a:xfrm>
          <a:prstGeom prst="rect">
            <a:avLst/>
          </a:prstGeom>
          <a:noFill/>
        </p:spPr>
        <p:txBody>
          <a:bodyPr wrap="square" rtlCol="0">
            <a:spAutoFit/>
          </a:bodyPr>
          <a:lstStyle/>
          <a:p>
            <a:pPr algn="l"/>
            <a:r>
              <a:rPr lang="en-US" sz="2000" dirty="0" smtClean="0"/>
              <a:t>Credit: David </a:t>
            </a:r>
            <a:r>
              <a:rPr lang="en-US" sz="2000" dirty="0" err="1" smtClean="0"/>
              <a:t>Whittum</a:t>
            </a:r>
            <a:endParaRPr lang="en-US" sz="2000" dirty="0" smtClean="0"/>
          </a:p>
        </p:txBody>
      </p:sp>
    </p:spTree>
    <p:extLst>
      <p:ext uri="{BB962C8B-B14F-4D97-AF65-F5344CB8AC3E}">
        <p14:creationId xmlns:p14="http://schemas.microsoft.com/office/powerpoint/2010/main" val="1602479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219200" y="228600"/>
            <a:ext cx="6781800" cy="762000"/>
          </a:xfrm>
        </p:spPr>
        <p:txBody>
          <a:bodyPr/>
          <a:lstStyle/>
          <a:p>
            <a:pPr eaLnBrk="1" hangingPunct="1"/>
            <a:r>
              <a:rPr lang="en-US" altLang="en-US" sz="3600" b="1" dirty="0" smtClean="0">
                <a:solidFill>
                  <a:srgbClr val="990099"/>
                </a:solidFill>
              </a:rPr>
              <a:t>The Basics of Laser Acceleration</a:t>
            </a:r>
          </a:p>
        </p:txBody>
      </p:sp>
      <p:pic>
        <p:nvPicPr>
          <p:cNvPr id="4101" name="Picture 1032" descr="ut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33" descr="weretx-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4446" y="114300"/>
            <a:ext cx="673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3"/>
          <p:cNvSpPr txBox="1">
            <a:spLocks noChangeArrowheads="1"/>
          </p:cNvSpPr>
          <p:nvPr/>
        </p:nvSpPr>
        <p:spPr bwMode="auto">
          <a:xfrm>
            <a:off x="726948" y="1193609"/>
            <a:ext cx="685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dirty="0"/>
              <a:t>Linear in electric field acceleration in vacuum is impossible (Lawson-Woodward-Palmer’s theorem)</a:t>
            </a:r>
          </a:p>
        </p:txBody>
      </p:sp>
      <p:grpSp>
        <p:nvGrpSpPr>
          <p:cNvPr id="16" name="Group 39"/>
          <p:cNvGrpSpPr>
            <a:grpSpLocks/>
          </p:cNvGrpSpPr>
          <p:nvPr/>
        </p:nvGrpSpPr>
        <p:grpSpPr bwMode="auto">
          <a:xfrm>
            <a:off x="228600" y="2400299"/>
            <a:ext cx="3124200" cy="1509713"/>
            <a:chOff x="96" y="1296"/>
            <a:chExt cx="1968" cy="951"/>
          </a:xfrm>
        </p:grpSpPr>
        <p:sp>
          <p:nvSpPr>
            <p:cNvPr id="18" name="Text Box 21"/>
            <p:cNvSpPr txBox="1">
              <a:spLocks noChangeArrowheads="1"/>
            </p:cNvSpPr>
            <p:nvPr/>
          </p:nvSpPr>
          <p:spPr bwMode="auto">
            <a:xfrm>
              <a:off x="96" y="2016"/>
              <a:ext cx="96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accent2"/>
                  </a:solidFill>
                </a:rPr>
                <a:t>Slow electron</a:t>
              </a:r>
            </a:p>
          </p:txBody>
        </p:sp>
        <p:sp>
          <p:nvSpPr>
            <p:cNvPr id="19" name="Line 17"/>
            <p:cNvSpPr>
              <a:spLocks noChangeShapeType="1"/>
            </p:cNvSpPr>
            <p:nvPr/>
          </p:nvSpPr>
          <p:spPr bwMode="auto">
            <a:xfrm>
              <a:off x="1296" y="1968"/>
              <a:ext cx="720"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18"/>
            <p:cNvSpPr>
              <a:spLocks/>
            </p:cNvSpPr>
            <p:nvPr/>
          </p:nvSpPr>
          <p:spPr bwMode="auto">
            <a:xfrm>
              <a:off x="816" y="1584"/>
              <a:ext cx="384" cy="416"/>
            </a:xfrm>
            <a:custGeom>
              <a:avLst/>
              <a:gdLst>
                <a:gd name="T0" fmla="*/ 0 w 384"/>
                <a:gd name="T1" fmla="*/ 0 h 416"/>
                <a:gd name="T2" fmla="*/ 144 w 384"/>
                <a:gd name="T3" fmla="*/ 48 h 416"/>
                <a:gd name="T4" fmla="*/ 48 w 384"/>
                <a:gd name="T5" fmla="*/ 192 h 416"/>
                <a:gd name="T6" fmla="*/ 288 w 384"/>
                <a:gd name="T7" fmla="*/ 192 h 416"/>
                <a:gd name="T8" fmla="*/ 240 w 384"/>
                <a:gd name="T9" fmla="*/ 384 h 416"/>
                <a:gd name="T10" fmla="*/ 384 w 384"/>
                <a:gd name="T11" fmla="*/ 384 h 416"/>
              </a:gdLst>
              <a:ahLst/>
              <a:cxnLst>
                <a:cxn ang="0">
                  <a:pos x="T0" y="T1"/>
                </a:cxn>
                <a:cxn ang="0">
                  <a:pos x="T2" y="T3"/>
                </a:cxn>
                <a:cxn ang="0">
                  <a:pos x="T4" y="T5"/>
                </a:cxn>
                <a:cxn ang="0">
                  <a:pos x="T6" y="T7"/>
                </a:cxn>
                <a:cxn ang="0">
                  <a:pos x="T8" y="T9"/>
                </a:cxn>
                <a:cxn ang="0">
                  <a:pos x="T10" y="T11"/>
                </a:cxn>
              </a:cxnLst>
              <a:rect l="0" t="0" r="r" b="b"/>
              <a:pathLst>
                <a:path w="384" h="416">
                  <a:moveTo>
                    <a:pt x="0" y="0"/>
                  </a:moveTo>
                  <a:cubicBezTo>
                    <a:pt x="68" y="8"/>
                    <a:pt x="136" y="16"/>
                    <a:pt x="144" y="48"/>
                  </a:cubicBezTo>
                  <a:cubicBezTo>
                    <a:pt x="152" y="80"/>
                    <a:pt x="24" y="168"/>
                    <a:pt x="48" y="192"/>
                  </a:cubicBezTo>
                  <a:cubicBezTo>
                    <a:pt x="72" y="216"/>
                    <a:pt x="256" y="160"/>
                    <a:pt x="288" y="192"/>
                  </a:cubicBezTo>
                  <a:cubicBezTo>
                    <a:pt x="320" y="224"/>
                    <a:pt x="224" y="352"/>
                    <a:pt x="240" y="384"/>
                  </a:cubicBezTo>
                  <a:cubicBezTo>
                    <a:pt x="256" y="416"/>
                    <a:pt x="360" y="384"/>
                    <a:pt x="384" y="384"/>
                  </a:cubicBezTo>
                </a:path>
              </a:pathLst>
            </a:custGeom>
            <a:noFill/>
            <a:ln w="254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9"/>
            <p:cNvSpPr>
              <a:spLocks noChangeShapeType="1"/>
            </p:cNvSpPr>
            <p:nvPr/>
          </p:nvSpPr>
          <p:spPr bwMode="auto">
            <a:xfrm>
              <a:off x="288" y="1968"/>
              <a:ext cx="720" cy="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0"/>
            <p:cNvSpPr txBox="1">
              <a:spLocks noChangeArrowheads="1"/>
            </p:cNvSpPr>
            <p:nvPr/>
          </p:nvSpPr>
          <p:spPr bwMode="auto">
            <a:xfrm>
              <a:off x="480" y="1296"/>
              <a:ext cx="67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CC0000"/>
                  </a:solidFill>
                </a:rPr>
                <a:t>photon</a:t>
              </a:r>
            </a:p>
          </p:txBody>
        </p:sp>
        <p:sp>
          <p:nvSpPr>
            <p:cNvPr id="23" name="Text Box 22"/>
            <p:cNvSpPr txBox="1">
              <a:spLocks noChangeArrowheads="1"/>
            </p:cNvSpPr>
            <p:nvPr/>
          </p:nvSpPr>
          <p:spPr bwMode="auto">
            <a:xfrm>
              <a:off x="1200" y="2016"/>
              <a:ext cx="86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accent2"/>
                  </a:solidFill>
                </a:rPr>
                <a:t>Fast electron</a:t>
              </a:r>
            </a:p>
          </p:txBody>
        </p:sp>
      </p:grpSp>
      <p:grpSp>
        <p:nvGrpSpPr>
          <p:cNvPr id="24" name="Group 55"/>
          <p:cNvGrpSpPr>
            <a:grpSpLocks/>
          </p:cNvGrpSpPr>
          <p:nvPr/>
        </p:nvGrpSpPr>
        <p:grpSpPr bwMode="auto">
          <a:xfrm>
            <a:off x="4194048" y="2286000"/>
            <a:ext cx="4572000" cy="1689100"/>
            <a:chOff x="2688" y="1104"/>
            <a:chExt cx="2880" cy="1064"/>
          </a:xfrm>
        </p:grpSpPr>
        <p:sp>
          <p:nvSpPr>
            <p:cNvPr id="25" name="Line 24"/>
            <p:cNvSpPr>
              <a:spLocks noChangeShapeType="1"/>
            </p:cNvSpPr>
            <p:nvPr/>
          </p:nvSpPr>
          <p:spPr bwMode="auto">
            <a:xfrm>
              <a:off x="2688" y="1824"/>
              <a:ext cx="768" cy="0"/>
            </a:xfrm>
            <a:prstGeom prst="line">
              <a:avLst/>
            </a:prstGeom>
            <a:noFill/>
            <a:ln w="25400">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5"/>
            <p:cNvSpPr>
              <a:spLocks noChangeShapeType="1"/>
            </p:cNvSpPr>
            <p:nvPr/>
          </p:nvSpPr>
          <p:spPr bwMode="auto">
            <a:xfrm flipH="1">
              <a:off x="3840" y="1824"/>
              <a:ext cx="768" cy="0"/>
            </a:xfrm>
            <a:prstGeom prst="line">
              <a:avLst/>
            </a:prstGeom>
            <a:noFill/>
            <a:ln w="25400">
              <a:solidFill>
                <a:schemeClr val="accent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 name="Object 28"/>
            <p:cNvGraphicFramePr>
              <a:graphicFrameLocks noChangeAspect="1"/>
            </p:cNvGraphicFramePr>
            <p:nvPr/>
          </p:nvGraphicFramePr>
          <p:xfrm>
            <a:off x="2976" y="1920"/>
            <a:ext cx="182" cy="248"/>
          </p:xfrm>
          <a:graphic>
            <a:graphicData uri="http://schemas.openxmlformats.org/presentationml/2006/ole">
              <mc:AlternateContent xmlns:mc="http://schemas.openxmlformats.org/markup-compatibility/2006">
                <mc:Choice xmlns:v="urn:schemas-microsoft-com:vml" Requires="v">
                  <p:oleObj spid="_x0000_s755834" name="Equation" r:id="rId6" imgW="152280" imgH="203040" progId="Equation.3">
                    <p:embed/>
                  </p:oleObj>
                </mc:Choice>
                <mc:Fallback>
                  <p:oleObj name="Equation" r:id="rId6" imgW="1522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1920"/>
                          <a:ext cx="182"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9"/>
            <p:cNvGraphicFramePr>
              <a:graphicFrameLocks noChangeAspect="1"/>
            </p:cNvGraphicFramePr>
            <p:nvPr/>
          </p:nvGraphicFramePr>
          <p:xfrm>
            <a:off x="4068" y="1920"/>
            <a:ext cx="303" cy="248"/>
          </p:xfrm>
          <a:graphic>
            <a:graphicData uri="http://schemas.openxmlformats.org/presentationml/2006/ole">
              <mc:AlternateContent xmlns:mc="http://schemas.openxmlformats.org/markup-compatibility/2006">
                <mc:Choice xmlns:v="urn:schemas-microsoft-com:vml" Requires="v">
                  <p:oleObj spid="_x0000_s755835" name="Equation" r:id="rId8" imgW="253800" imgH="203040" progId="Equation.3">
                    <p:embed/>
                  </p:oleObj>
                </mc:Choice>
                <mc:Fallback>
                  <p:oleObj name="Equation" r:id="rId8" imgW="25380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8" y="1920"/>
                          <a:ext cx="303"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Freeform 30"/>
            <p:cNvSpPr>
              <a:spLocks/>
            </p:cNvSpPr>
            <p:nvPr/>
          </p:nvSpPr>
          <p:spPr bwMode="auto">
            <a:xfrm>
              <a:off x="3312" y="1440"/>
              <a:ext cx="384" cy="416"/>
            </a:xfrm>
            <a:custGeom>
              <a:avLst/>
              <a:gdLst>
                <a:gd name="T0" fmla="*/ 0 w 384"/>
                <a:gd name="T1" fmla="*/ 0 h 416"/>
                <a:gd name="T2" fmla="*/ 144 w 384"/>
                <a:gd name="T3" fmla="*/ 48 h 416"/>
                <a:gd name="T4" fmla="*/ 48 w 384"/>
                <a:gd name="T5" fmla="*/ 192 h 416"/>
                <a:gd name="T6" fmla="*/ 288 w 384"/>
                <a:gd name="T7" fmla="*/ 192 h 416"/>
                <a:gd name="T8" fmla="*/ 240 w 384"/>
                <a:gd name="T9" fmla="*/ 384 h 416"/>
                <a:gd name="T10" fmla="*/ 384 w 384"/>
                <a:gd name="T11" fmla="*/ 384 h 416"/>
              </a:gdLst>
              <a:ahLst/>
              <a:cxnLst>
                <a:cxn ang="0">
                  <a:pos x="T0" y="T1"/>
                </a:cxn>
                <a:cxn ang="0">
                  <a:pos x="T2" y="T3"/>
                </a:cxn>
                <a:cxn ang="0">
                  <a:pos x="T4" y="T5"/>
                </a:cxn>
                <a:cxn ang="0">
                  <a:pos x="T6" y="T7"/>
                </a:cxn>
                <a:cxn ang="0">
                  <a:pos x="T8" y="T9"/>
                </a:cxn>
                <a:cxn ang="0">
                  <a:pos x="T10" y="T11"/>
                </a:cxn>
              </a:cxnLst>
              <a:rect l="0" t="0" r="r" b="b"/>
              <a:pathLst>
                <a:path w="384" h="416">
                  <a:moveTo>
                    <a:pt x="0" y="0"/>
                  </a:moveTo>
                  <a:cubicBezTo>
                    <a:pt x="68" y="8"/>
                    <a:pt x="136" y="16"/>
                    <a:pt x="144" y="48"/>
                  </a:cubicBezTo>
                  <a:cubicBezTo>
                    <a:pt x="152" y="80"/>
                    <a:pt x="24" y="168"/>
                    <a:pt x="48" y="192"/>
                  </a:cubicBezTo>
                  <a:cubicBezTo>
                    <a:pt x="72" y="216"/>
                    <a:pt x="256" y="160"/>
                    <a:pt x="288" y="192"/>
                  </a:cubicBezTo>
                  <a:cubicBezTo>
                    <a:pt x="320" y="224"/>
                    <a:pt x="224" y="352"/>
                    <a:pt x="240" y="384"/>
                  </a:cubicBezTo>
                  <a:cubicBezTo>
                    <a:pt x="256" y="416"/>
                    <a:pt x="360" y="384"/>
                    <a:pt x="384" y="384"/>
                  </a:cubicBezTo>
                </a:path>
              </a:pathLst>
            </a:custGeom>
            <a:noFill/>
            <a:ln w="254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0" name="Object 31"/>
            <p:cNvGraphicFramePr>
              <a:graphicFrameLocks noChangeAspect="1"/>
            </p:cNvGraphicFramePr>
            <p:nvPr/>
          </p:nvGraphicFramePr>
          <p:xfrm>
            <a:off x="2832" y="1104"/>
            <a:ext cx="1138" cy="295"/>
          </p:xfrm>
          <a:graphic>
            <a:graphicData uri="http://schemas.openxmlformats.org/presentationml/2006/ole">
              <mc:AlternateContent xmlns:mc="http://schemas.openxmlformats.org/markup-compatibility/2006">
                <mc:Choice xmlns:v="urn:schemas-microsoft-com:vml" Requires="v">
                  <p:oleObj spid="_x0000_s755836" name="Equation" r:id="rId10" imgW="952200" imgH="241200" progId="Equation.3">
                    <p:embed/>
                  </p:oleObj>
                </mc:Choice>
                <mc:Fallback>
                  <p:oleObj name="Equation" r:id="rId10" imgW="95220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2" y="1104"/>
                          <a:ext cx="1138"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Text Box 32"/>
            <p:cNvSpPr txBox="1">
              <a:spLocks noChangeArrowheads="1"/>
            </p:cNvSpPr>
            <p:nvPr/>
          </p:nvSpPr>
          <p:spPr bwMode="auto">
            <a:xfrm>
              <a:off x="4080" y="1152"/>
              <a:ext cx="14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b="1" dirty="0"/>
                <a:t>Cannot stop a photon in vacuum!</a:t>
              </a:r>
            </a:p>
          </p:txBody>
        </p:sp>
      </p:grpSp>
      <p:grpSp>
        <p:nvGrpSpPr>
          <p:cNvPr id="6" name="Group 5"/>
          <p:cNvGrpSpPr/>
          <p:nvPr/>
        </p:nvGrpSpPr>
        <p:grpSpPr>
          <a:xfrm>
            <a:off x="76200" y="4211200"/>
            <a:ext cx="8973162" cy="2588530"/>
            <a:chOff x="76200" y="4211200"/>
            <a:chExt cx="8973162" cy="2588530"/>
          </a:xfrm>
        </p:grpSpPr>
        <p:sp>
          <p:nvSpPr>
            <p:cNvPr id="8" name="Rectangle 7"/>
            <p:cNvSpPr/>
            <p:nvPr/>
          </p:nvSpPr>
          <p:spPr bwMode="auto">
            <a:xfrm>
              <a:off x="1295400" y="5263009"/>
              <a:ext cx="1295400" cy="155817"/>
            </a:xfrm>
            <a:prstGeom prst="rect">
              <a:avLst/>
            </a:prstGeom>
            <a:solidFill>
              <a:schemeClr val="bg1"/>
            </a:solidFill>
            <a:ln w="254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76200" y="4234309"/>
              <a:ext cx="4267200" cy="2057400"/>
            </a:xfrm>
            <a:prstGeom prst="rect">
              <a:avLst/>
            </a:prstGeom>
            <a:solidFill>
              <a:schemeClr val="accent1"/>
            </a:solidFill>
            <a:ln w="254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Text Box 32"/>
            <p:cNvSpPr txBox="1">
              <a:spLocks noChangeArrowheads="1"/>
            </p:cNvSpPr>
            <p:nvPr/>
          </p:nvSpPr>
          <p:spPr bwMode="auto">
            <a:xfrm>
              <a:off x="79248" y="4360738"/>
              <a:ext cx="4114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smtClean="0"/>
                <a:t>Near-field accelerators: </a:t>
              </a:r>
              <a:r>
                <a:rPr lang="en-US" altLang="en-US" sz="2000" b="1" dirty="0" smtClean="0"/>
                <a:t>possess non-radiative field components due to boundaries (inverse Smith Purcell, PBG, surface wave, plasma </a:t>
              </a:r>
              <a:r>
                <a:rPr lang="en-US" altLang="en-US" sz="2000" b="1" dirty="0" err="1" smtClean="0"/>
                <a:t>wakefield</a:t>
              </a:r>
              <a:r>
                <a:rPr lang="en-US" altLang="en-US" sz="2000" b="1" dirty="0" smtClean="0"/>
                <a:t>, …)</a:t>
              </a:r>
              <a:endParaRPr lang="en-US" altLang="en-US" sz="2000" b="1" dirty="0"/>
            </a:p>
          </p:txBody>
        </p:sp>
        <p:sp>
          <p:nvSpPr>
            <p:cNvPr id="33" name="Rectangle 32"/>
            <p:cNvSpPr/>
            <p:nvPr/>
          </p:nvSpPr>
          <p:spPr bwMode="auto">
            <a:xfrm>
              <a:off x="4626714" y="4211200"/>
              <a:ext cx="4422648" cy="2057400"/>
            </a:xfrm>
            <a:prstGeom prst="rect">
              <a:avLst/>
            </a:prstGeom>
            <a:solidFill>
              <a:schemeClr val="accent1"/>
            </a:solidFill>
            <a:ln w="254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Text Box 32"/>
            <p:cNvSpPr txBox="1">
              <a:spLocks noChangeArrowheads="1"/>
            </p:cNvSpPr>
            <p:nvPr/>
          </p:nvSpPr>
          <p:spPr bwMode="auto">
            <a:xfrm>
              <a:off x="4780638" y="4330258"/>
              <a:ext cx="411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800" b="1" dirty="0" smtClean="0"/>
                <a:t>Far-field accelerators: </a:t>
              </a:r>
              <a:r>
                <a:rPr lang="en-US" altLang="en-US" sz="2000" b="1" dirty="0" smtClean="0"/>
                <a:t>electrons execute transverse motion in external DC fields (IFEL, inverse CARM, inverse Ion Channel Laser)</a:t>
              </a:r>
              <a:endParaRPr lang="en-US" altLang="en-US" sz="2000" b="1" dirty="0"/>
            </a:p>
          </p:txBody>
        </p:sp>
        <p:cxnSp>
          <p:nvCxnSpPr>
            <p:cNvPr id="3" name="Straight Arrow Connector 2"/>
            <p:cNvCxnSpPr/>
            <p:nvPr/>
          </p:nvCxnSpPr>
          <p:spPr bwMode="auto">
            <a:xfrm>
              <a:off x="2590800" y="6291709"/>
              <a:ext cx="1143000" cy="33769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4879848" y="6278311"/>
              <a:ext cx="1143000" cy="33769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 name="Rectangle 3"/>
            <p:cNvSpPr/>
            <p:nvPr/>
          </p:nvSpPr>
          <p:spPr>
            <a:xfrm>
              <a:off x="4154424" y="6338065"/>
              <a:ext cx="569388" cy="461665"/>
            </a:xfrm>
            <a:prstGeom prst="rect">
              <a:avLst/>
            </a:prstGeom>
          </p:spPr>
          <p:txBody>
            <a:bodyPr wrap="none">
              <a:spAutoFit/>
            </a:bodyPr>
            <a:lstStyle/>
            <a:p>
              <a:r>
                <a:rPr lang="en-US" altLang="en-US" b="1" dirty="0" smtClean="0"/>
                <a:t>?? </a:t>
              </a:r>
              <a:endParaRPr lang="en-US" dirty="0"/>
            </a:p>
          </p:txBody>
        </p:sp>
      </p:grpSp>
    </p:spTree>
    <p:extLst>
      <p:ext uri="{BB962C8B-B14F-4D97-AF65-F5344CB8AC3E}">
        <p14:creationId xmlns:p14="http://schemas.microsoft.com/office/powerpoint/2010/main" val="41408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219200" y="228600"/>
            <a:ext cx="6781800" cy="762000"/>
          </a:xfrm>
        </p:spPr>
        <p:txBody>
          <a:bodyPr/>
          <a:lstStyle/>
          <a:p>
            <a:pPr eaLnBrk="1" hangingPunct="1"/>
            <a:r>
              <a:rPr lang="en-US" altLang="en-US" sz="3600" b="1" dirty="0">
                <a:solidFill>
                  <a:srgbClr val="990099"/>
                </a:solidFill>
              </a:rPr>
              <a:t>N</a:t>
            </a:r>
            <a:r>
              <a:rPr lang="en-US" altLang="en-US" sz="3600" b="1" dirty="0" smtClean="0">
                <a:solidFill>
                  <a:srgbClr val="990099"/>
                </a:solidFill>
              </a:rPr>
              <a:t>ear-field accelerators</a:t>
            </a:r>
          </a:p>
        </p:txBody>
      </p:sp>
      <p:pic>
        <p:nvPicPr>
          <p:cNvPr id="4101" name="Picture 1032"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35"/>
          <p:cNvSpPr txBox="1">
            <a:spLocks noChangeArrowheads="1"/>
          </p:cNvSpPr>
          <p:nvPr/>
        </p:nvSpPr>
        <p:spPr bwMode="auto">
          <a:xfrm>
            <a:off x="120162" y="1096108"/>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2000" b="1" dirty="0"/>
              <a:t>R</a:t>
            </a:r>
            <a:r>
              <a:rPr lang="en-US" altLang="en-US" sz="2000" b="1" dirty="0" smtClean="0"/>
              <a:t>equire boundaries (e.g. apertures in disc-loaded cavities) or a medium supporting non-radiative EM modes (Laser Wakefield Accelerator)</a:t>
            </a:r>
          </a:p>
        </p:txBody>
      </p:sp>
      <p:pic>
        <p:nvPicPr>
          <p:cNvPr id="14" name="Picture 1033" descr="weretx-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4446" y="114300"/>
            <a:ext cx="673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6"/>
          <p:cNvSpPr txBox="1">
            <a:spLocks noChangeArrowheads="1"/>
          </p:cNvSpPr>
          <p:nvPr/>
        </p:nvSpPr>
        <p:spPr bwMode="auto">
          <a:xfrm>
            <a:off x="4900783" y="4156655"/>
            <a:ext cx="1295400" cy="369952"/>
          </a:xfrm>
          <a:prstGeom prst="rect">
            <a:avLst/>
          </a:prstGeom>
          <a:noFill/>
          <a:ln w="9525">
            <a:noFill/>
            <a:miter lim="800000"/>
            <a:headEnd/>
            <a:tailEnd/>
          </a:ln>
        </p:spPr>
        <p:txBody>
          <a:bodyPr>
            <a:spAutoFit/>
          </a:bodyPr>
          <a:lstStyle/>
          <a:p>
            <a:pPr>
              <a:spcBef>
                <a:spcPct val="0"/>
              </a:spcBef>
              <a:buFontTx/>
              <a:buNone/>
            </a:pPr>
            <a:endParaRPr lang="en-US" sz="1800">
              <a:solidFill>
                <a:srgbClr val="000000"/>
              </a:solidFill>
              <a:latin typeface="Arial" pitchFamily="34" charset="0"/>
              <a:ea typeface="ＭＳ Ｐゴシック"/>
              <a:cs typeface="ＭＳ Ｐゴシック"/>
            </a:endParaRPr>
          </a:p>
        </p:txBody>
      </p:sp>
      <p:grpSp>
        <p:nvGrpSpPr>
          <p:cNvPr id="9" name="Group 8"/>
          <p:cNvGrpSpPr/>
          <p:nvPr/>
        </p:nvGrpSpPr>
        <p:grpSpPr>
          <a:xfrm>
            <a:off x="228600" y="2031827"/>
            <a:ext cx="3629735" cy="4074181"/>
            <a:chOff x="295738" y="2460116"/>
            <a:chExt cx="3629735" cy="4074181"/>
          </a:xfrm>
        </p:grpSpPr>
        <p:pic>
          <p:nvPicPr>
            <p:cNvPr id="16" name="Picture 19" descr="Screen shot 2011-10-13 at 6.17.11 PM.jpg"/>
            <p:cNvPicPr>
              <a:picLocks noChangeAspect="1"/>
            </p:cNvPicPr>
            <p:nvPr/>
          </p:nvPicPr>
          <p:blipFill>
            <a:blip r:embed="rId5" cstate="print"/>
            <a:srcRect/>
            <a:stretch>
              <a:fillRect/>
            </a:stretch>
          </p:blipFill>
          <p:spPr bwMode="auto">
            <a:xfrm>
              <a:off x="295738" y="4732063"/>
              <a:ext cx="3232688" cy="1445326"/>
            </a:xfrm>
            <a:prstGeom prst="rect">
              <a:avLst/>
            </a:prstGeom>
            <a:noFill/>
            <a:ln w="9525">
              <a:noFill/>
              <a:miter lim="800000"/>
              <a:headEnd/>
              <a:tailEnd/>
            </a:ln>
          </p:spPr>
        </p:pic>
        <p:pic>
          <p:nvPicPr>
            <p:cNvPr id="20" name="Picture 5"/>
            <p:cNvPicPr>
              <a:picLocks noChangeAspect="1" noChangeArrowheads="1"/>
            </p:cNvPicPr>
            <p:nvPr/>
          </p:nvPicPr>
          <p:blipFill>
            <a:blip r:embed="rId6" cstate="print"/>
            <a:srcRect/>
            <a:stretch>
              <a:fillRect/>
            </a:stretch>
          </p:blipFill>
          <p:spPr bwMode="auto">
            <a:xfrm>
              <a:off x="2143301" y="5709576"/>
              <a:ext cx="1163768" cy="824721"/>
            </a:xfrm>
            <a:prstGeom prst="rect">
              <a:avLst/>
            </a:prstGeom>
            <a:noFill/>
            <a:ln w="9525">
              <a:noFill/>
              <a:miter lim="800000"/>
              <a:headEnd/>
              <a:tailEnd/>
            </a:ln>
          </p:spPr>
        </p:pic>
        <p:sp>
          <p:nvSpPr>
            <p:cNvPr id="21" name="TextBox 23"/>
            <p:cNvSpPr txBox="1">
              <a:spLocks noChangeArrowheads="1"/>
            </p:cNvSpPr>
            <p:nvPr/>
          </p:nvSpPr>
          <p:spPr bwMode="auto">
            <a:xfrm>
              <a:off x="2165521" y="6106008"/>
              <a:ext cx="1170513" cy="338554"/>
            </a:xfrm>
            <a:prstGeom prst="rect">
              <a:avLst/>
            </a:prstGeom>
            <a:solidFill>
              <a:srgbClr val="FFFF00">
                <a:alpha val="43137"/>
              </a:srgbClr>
            </a:solidFill>
            <a:ln w="9525">
              <a:noFill/>
              <a:miter lim="800000"/>
              <a:headEnd/>
              <a:tailEnd/>
            </a:ln>
          </p:spPr>
          <p:txBody>
            <a:bodyPr wrap="none">
              <a:spAutoFit/>
            </a:bodyPr>
            <a:lstStyle/>
            <a:p>
              <a:pPr>
                <a:spcBef>
                  <a:spcPct val="0"/>
                </a:spcBef>
              </a:pPr>
              <a:r>
                <a:rPr lang="en-US" sz="1600" dirty="0">
                  <a:solidFill>
                    <a:srgbClr val="FFFFFF"/>
                  </a:solidFill>
                  <a:latin typeface="Symbol" pitchFamily="18" charset="2"/>
                  <a:ea typeface="ＭＳ Ｐゴシック"/>
                  <a:cs typeface="Symbol" pitchFamily="18" charset="2"/>
                </a:rPr>
                <a:t>λ</a:t>
              </a:r>
              <a:r>
                <a:rPr lang="en-US" sz="1600" dirty="0">
                  <a:solidFill>
                    <a:srgbClr val="FFFFFF"/>
                  </a:solidFill>
                  <a:latin typeface="Arial" pitchFamily="34" charset="0"/>
                  <a:ea typeface="ＭＳ Ｐゴシック"/>
                  <a:cs typeface="Symbol" pitchFamily="18" charset="2"/>
                </a:rPr>
                <a:t>= 800 nm</a:t>
              </a:r>
            </a:p>
          </p:txBody>
        </p:sp>
        <p:sp>
          <p:nvSpPr>
            <p:cNvPr id="22" name="Rectangle 21"/>
            <p:cNvSpPr/>
            <p:nvPr/>
          </p:nvSpPr>
          <p:spPr bwMode="auto">
            <a:xfrm>
              <a:off x="785573" y="5369674"/>
              <a:ext cx="258615" cy="113247"/>
            </a:xfrm>
            <a:prstGeom prst="rect">
              <a:avLst/>
            </a:prstGeom>
            <a:no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spcBef>
                  <a:spcPct val="0"/>
                </a:spcBef>
                <a:defRPr/>
              </a:pPr>
              <a:endParaRPr lang="en-US">
                <a:solidFill>
                  <a:srgbClr val="FFFFFF"/>
                </a:solidFill>
                <a:latin typeface="Arial"/>
              </a:endParaRPr>
            </a:p>
          </p:txBody>
        </p:sp>
        <p:cxnSp>
          <p:nvCxnSpPr>
            <p:cNvPr id="23" name="Straight Connector 22"/>
            <p:cNvCxnSpPr>
              <a:stCxn id="22" idx="3"/>
            </p:cNvCxnSpPr>
            <p:nvPr/>
          </p:nvCxnSpPr>
          <p:spPr bwMode="auto">
            <a:xfrm>
              <a:off x="1044188" y="5426297"/>
              <a:ext cx="1099114" cy="28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bwMode="auto">
            <a:xfrm>
              <a:off x="785573" y="5482920"/>
              <a:ext cx="1357729" cy="101922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bwMode="auto">
            <a:xfrm>
              <a:off x="964538" y="4749568"/>
              <a:ext cx="1125292" cy="130263"/>
            </a:xfrm>
            <a:prstGeom prst="rect">
              <a:avLst/>
            </a:prstGeom>
            <a:solidFill>
              <a:schemeClr val="bg1"/>
            </a:solidFill>
            <a:ln w="25400" cap="flat" cmpd="sng" algn="ctr">
              <a:no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5" name="Picture 2"/>
            <p:cNvPicPr>
              <a:picLocks noChangeAspect="1" noChangeArrowheads="1"/>
            </p:cNvPicPr>
            <p:nvPr/>
          </p:nvPicPr>
          <p:blipFill>
            <a:blip r:embed="rId7" cstate="print"/>
            <a:srcRect/>
            <a:stretch>
              <a:fillRect/>
            </a:stretch>
          </p:blipFill>
          <p:spPr bwMode="auto">
            <a:xfrm>
              <a:off x="323435" y="2486664"/>
              <a:ext cx="3177295" cy="1999029"/>
            </a:xfrm>
            <a:prstGeom prst="rect">
              <a:avLst/>
            </a:prstGeom>
            <a:noFill/>
            <a:ln w="9525">
              <a:noFill/>
              <a:miter lim="800000"/>
              <a:headEnd/>
              <a:tailEnd/>
            </a:ln>
          </p:spPr>
        </p:pic>
        <p:cxnSp>
          <p:nvCxnSpPr>
            <p:cNvPr id="25" name="Straight Arrow Connector 24"/>
            <p:cNvCxnSpPr/>
            <p:nvPr/>
          </p:nvCxnSpPr>
          <p:spPr bwMode="auto">
            <a:xfrm>
              <a:off x="1382533" y="3505907"/>
              <a:ext cx="860518" cy="13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39"/>
            <p:cNvSpPr txBox="1">
              <a:spLocks noChangeArrowheads="1"/>
            </p:cNvSpPr>
            <p:nvPr/>
          </p:nvSpPr>
          <p:spPr bwMode="auto">
            <a:xfrm>
              <a:off x="1316758" y="3219376"/>
              <a:ext cx="880369" cy="338554"/>
            </a:xfrm>
            <a:prstGeom prst="rect">
              <a:avLst/>
            </a:prstGeom>
            <a:noFill/>
            <a:ln w="9525">
              <a:noFill/>
              <a:miter lim="800000"/>
              <a:headEnd/>
              <a:tailEnd/>
            </a:ln>
          </p:spPr>
          <p:txBody>
            <a:bodyPr wrap="none">
              <a:spAutoFit/>
            </a:bodyPr>
            <a:lstStyle/>
            <a:p>
              <a:pPr>
                <a:spcBef>
                  <a:spcPct val="0"/>
                </a:spcBef>
              </a:pPr>
              <a:r>
                <a:rPr lang="en-US" sz="1600" dirty="0">
                  <a:solidFill>
                    <a:srgbClr val="FF0000"/>
                  </a:solidFill>
                  <a:latin typeface="Arial" pitchFamily="34" charset="0"/>
                  <a:ea typeface="ＭＳ Ｐゴシック"/>
                  <a:cs typeface="ＭＳ Ｐゴシック"/>
                </a:rPr>
                <a:t>e-beam</a:t>
              </a:r>
            </a:p>
          </p:txBody>
        </p:sp>
        <p:sp>
          <p:nvSpPr>
            <p:cNvPr id="27" name="Down Arrow 26"/>
            <p:cNvSpPr/>
            <p:nvPr/>
          </p:nvSpPr>
          <p:spPr bwMode="auto">
            <a:xfrm>
              <a:off x="1121896" y="2460116"/>
              <a:ext cx="1554171" cy="541476"/>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0"/>
                </a:spcBef>
                <a:defRPr/>
              </a:pPr>
              <a:endParaRPr lang="en-US">
                <a:solidFill>
                  <a:srgbClr val="FFFFFF"/>
                </a:solidFill>
                <a:latin typeface="Arial"/>
              </a:endParaRPr>
            </a:p>
          </p:txBody>
        </p:sp>
        <p:sp>
          <p:nvSpPr>
            <p:cNvPr id="28" name="TextBox 42"/>
            <p:cNvSpPr txBox="1">
              <a:spLocks noChangeArrowheads="1"/>
            </p:cNvSpPr>
            <p:nvPr/>
          </p:nvSpPr>
          <p:spPr bwMode="auto">
            <a:xfrm>
              <a:off x="1555874" y="2525158"/>
              <a:ext cx="628297" cy="308814"/>
            </a:xfrm>
            <a:prstGeom prst="rect">
              <a:avLst/>
            </a:prstGeom>
            <a:noFill/>
            <a:ln w="9525">
              <a:noFill/>
              <a:miter lim="800000"/>
              <a:headEnd/>
              <a:tailEnd/>
            </a:ln>
          </p:spPr>
          <p:txBody>
            <a:bodyPr wrap="none">
              <a:spAutoFit/>
            </a:bodyPr>
            <a:lstStyle/>
            <a:p>
              <a:pPr>
                <a:spcBef>
                  <a:spcPct val="0"/>
                </a:spcBef>
                <a:buFontTx/>
                <a:buNone/>
              </a:pPr>
              <a:r>
                <a:rPr lang="en-US" sz="1800" dirty="0">
                  <a:solidFill>
                    <a:srgbClr val="000000"/>
                  </a:solidFill>
                  <a:latin typeface="Arial" pitchFamily="34" charset="0"/>
                  <a:ea typeface="ＭＳ Ｐゴシック"/>
                  <a:cs typeface="ＭＳ Ｐゴシック"/>
                </a:rPr>
                <a:t>laser</a:t>
              </a:r>
            </a:p>
          </p:txBody>
        </p:sp>
        <p:cxnSp>
          <p:nvCxnSpPr>
            <p:cNvPr id="30" name="Straight Connector 29"/>
            <p:cNvCxnSpPr/>
            <p:nvPr/>
          </p:nvCxnSpPr>
          <p:spPr bwMode="auto">
            <a:xfrm>
              <a:off x="3452465" y="3683744"/>
              <a:ext cx="473008" cy="10617"/>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bwMode="auto">
            <a:xfrm>
              <a:off x="3449707" y="3301526"/>
              <a:ext cx="473008" cy="10617"/>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bwMode="auto">
            <a:xfrm rot="5400000">
              <a:off x="3456054" y="3082522"/>
              <a:ext cx="465829" cy="1379"/>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bwMode="auto">
            <a:xfrm rot="5400000" flipH="1" flipV="1">
              <a:off x="3157462" y="4236293"/>
              <a:ext cx="1028538" cy="11032"/>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pSp>
      <p:pic>
        <p:nvPicPr>
          <p:cNvPr id="36" name="Picture 5" descr="beatwave_joshi"/>
          <p:cNvPicPr>
            <a:picLocks noChangeAspect="1" noChangeArrowheads="1"/>
          </p:cNvPicPr>
          <p:nvPr/>
        </p:nvPicPr>
        <p:blipFill rotWithShape="1">
          <a:blip r:embed="rId8">
            <a:extLst>
              <a:ext uri="{28A0092B-C50C-407E-A947-70E740481C1C}">
                <a14:useLocalDpi xmlns:a14="http://schemas.microsoft.com/office/drawing/2010/main" val="0"/>
              </a:ext>
            </a:extLst>
          </a:blip>
          <a:srcRect r="60000" b="55785"/>
          <a:stretch/>
        </p:blipFill>
        <p:spPr bwMode="auto">
          <a:xfrm>
            <a:off x="4628745" y="2125496"/>
            <a:ext cx="4010577" cy="193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descr="plasma_wave_meta"/>
          <p:cNvPicPr>
            <a:picLocks noChangeAspect="1" noChangeArrowheads="1"/>
          </p:cNvPicPr>
          <p:nvPr/>
        </p:nvPicPr>
        <p:blipFill rotWithShape="1">
          <a:blip r:embed="rId9">
            <a:extLst>
              <a:ext uri="{28A0092B-C50C-407E-A947-70E740481C1C}">
                <a14:useLocalDpi xmlns:a14="http://schemas.microsoft.com/office/drawing/2010/main" val="0"/>
              </a:ext>
            </a:extLst>
          </a:blip>
          <a:srcRect b="50000"/>
          <a:stretch/>
        </p:blipFill>
        <p:spPr bwMode="auto">
          <a:xfrm>
            <a:off x="3858335" y="4125928"/>
            <a:ext cx="5029200" cy="180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bwMode="auto">
          <a:xfrm>
            <a:off x="4628745" y="2206590"/>
            <a:ext cx="481123" cy="366713"/>
          </a:xfrm>
          <a:prstGeom prst="rect">
            <a:avLst/>
          </a:prstGeom>
          <a:solidFill>
            <a:schemeClr val="bg1"/>
          </a:solidFill>
          <a:ln w="25400" cap="flat" cmpd="sng" algn="ctr">
            <a:no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TextBox 38"/>
          <p:cNvSpPr txBox="1"/>
          <p:nvPr/>
        </p:nvSpPr>
        <p:spPr>
          <a:xfrm>
            <a:off x="5052060" y="6341477"/>
            <a:ext cx="3581400" cy="338554"/>
          </a:xfrm>
          <a:prstGeom prst="rect">
            <a:avLst/>
          </a:prstGeom>
          <a:noFill/>
        </p:spPr>
        <p:txBody>
          <a:bodyPr wrap="square" rtlCol="0">
            <a:spAutoFit/>
          </a:bodyPr>
          <a:lstStyle/>
          <a:p>
            <a:pPr algn="l"/>
            <a:r>
              <a:rPr lang="en-US" sz="1600" dirty="0" smtClean="0"/>
              <a:t>T. Tajima &amp; J. M. Dawson, PRL‘79</a:t>
            </a:r>
          </a:p>
        </p:txBody>
      </p:sp>
      <p:sp>
        <p:nvSpPr>
          <p:cNvPr id="40" name="TextBox 39"/>
          <p:cNvSpPr txBox="1"/>
          <p:nvPr/>
        </p:nvSpPr>
        <p:spPr>
          <a:xfrm>
            <a:off x="228600" y="6341477"/>
            <a:ext cx="3962400" cy="338554"/>
          </a:xfrm>
          <a:prstGeom prst="rect">
            <a:avLst/>
          </a:prstGeom>
          <a:noFill/>
        </p:spPr>
        <p:txBody>
          <a:bodyPr wrap="square" rtlCol="0">
            <a:spAutoFit/>
          </a:bodyPr>
          <a:lstStyle/>
          <a:p>
            <a:pPr algn="l"/>
            <a:r>
              <a:rPr lang="en-US" sz="1600" dirty="0" smtClean="0"/>
              <a:t>E. A. Peralta </a:t>
            </a:r>
            <a:r>
              <a:rPr lang="en-US" sz="1600" dirty="0" smtClean="0"/>
              <a:t>et. al</a:t>
            </a:r>
            <a:r>
              <a:rPr lang="en-US" sz="1600" dirty="0" smtClean="0"/>
              <a:t>., Nature </a:t>
            </a:r>
            <a:r>
              <a:rPr lang="en-US" sz="1600" b="1" dirty="0" smtClean="0"/>
              <a:t>503,</a:t>
            </a:r>
            <a:r>
              <a:rPr lang="en-US" sz="1600" dirty="0" smtClean="0"/>
              <a:t> 91 (2013) </a:t>
            </a:r>
            <a:endParaRPr lang="en-US" sz="1600" dirty="0" smtClean="0"/>
          </a:p>
        </p:txBody>
      </p:sp>
    </p:spTree>
    <p:extLst>
      <p:ext uri="{BB962C8B-B14F-4D97-AF65-F5344CB8AC3E}">
        <p14:creationId xmlns:p14="http://schemas.microsoft.com/office/powerpoint/2010/main" val="126288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1219200" y="228600"/>
            <a:ext cx="6781800" cy="762000"/>
          </a:xfrm>
        </p:spPr>
        <p:txBody>
          <a:bodyPr/>
          <a:lstStyle/>
          <a:p>
            <a:pPr eaLnBrk="1" hangingPunct="1"/>
            <a:r>
              <a:rPr lang="en-US" altLang="en-US" sz="3600" b="1" dirty="0">
                <a:solidFill>
                  <a:srgbClr val="990099"/>
                </a:solidFill>
              </a:rPr>
              <a:t>F</a:t>
            </a:r>
            <a:r>
              <a:rPr lang="en-US" altLang="en-US" sz="3600" b="1" dirty="0" smtClean="0">
                <a:solidFill>
                  <a:srgbClr val="990099"/>
                </a:solidFill>
              </a:rPr>
              <a:t>ar-field </a:t>
            </a:r>
            <a:r>
              <a:rPr lang="en-US" altLang="en-US" sz="3600" b="1" dirty="0">
                <a:solidFill>
                  <a:srgbClr val="990099"/>
                </a:solidFill>
              </a:rPr>
              <a:t>A</a:t>
            </a:r>
            <a:r>
              <a:rPr lang="en-US" altLang="en-US" sz="3600" b="1" dirty="0" smtClean="0">
                <a:solidFill>
                  <a:srgbClr val="990099"/>
                </a:solidFill>
              </a:rPr>
              <a:t>ccelerators</a:t>
            </a:r>
          </a:p>
        </p:txBody>
      </p:sp>
      <p:pic>
        <p:nvPicPr>
          <p:cNvPr id="4101" name="Picture 1032"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33" descr="weretx-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228600"/>
            <a:ext cx="673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 Box 1035"/>
              <p:cNvSpPr txBox="1">
                <a:spLocks noChangeArrowheads="1"/>
              </p:cNvSpPr>
              <p:nvPr/>
            </p:nvSpPr>
            <p:spPr bwMode="auto">
              <a:xfrm>
                <a:off x="0" y="1313121"/>
                <a:ext cx="6400800" cy="18263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2000" b="1" dirty="0" smtClean="0"/>
                  <a:t>Far-field accelerators (no boundaries, plasmas, </a:t>
                </a:r>
                <a:r>
                  <a:rPr lang="en-US" altLang="en-US" sz="2000" b="1" dirty="0" err="1" smtClean="0"/>
                  <a:t>etc</a:t>
                </a:r>
                <a:r>
                  <a:rPr lang="en-US" altLang="en-US" sz="2000" b="1" dirty="0" smtClean="0"/>
                  <a:t>): </a:t>
                </a:r>
              </a:p>
              <a:p>
                <a:pPr algn="l" eaLnBrk="1" hangingPunct="1">
                  <a:buFont typeface="Arial" panose="020B0604020202020204" pitchFamily="34" charset="0"/>
                  <a:buChar char="•"/>
                </a:pPr>
                <a:r>
                  <a:rPr lang="en-US" altLang="en-US" sz="2000" dirty="0" smtClean="0"/>
                  <a:t>Inverse free-electron laser (IFEL):  </a:t>
                </a:r>
                <a14:m>
                  <m:oMath xmlns:m="http://schemas.openxmlformats.org/officeDocument/2006/math">
                    <m:sSub>
                      <m:sSubPr>
                        <m:ctrlPr>
                          <a:rPr lang="en-US" sz="2000" i="1">
                            <a:latin typeface="Cambria Math"/>
                          </a:rPr>
                        </m:ctrlPr>
                      </m:sSubPr>
                      <m:e>
                        <m:sSub>
                          <m:sSubPr>
                            <m:ctrlPr>
                              <a:rPr lang="en-US" sz="2000" b="0" i="1" smtClean="0">
                                <a:latin typeface="Cambria Math"/>
                              </a:rPr>
                            </m:ctrlPr>
                          </m:sSubPr>
                          <m:e>
                            <m:r>
                              <a:rPr lang="en-US" sz="2000" b="0" i="1" smtClean="0">
                                <a:latin typeface="Cambria Math"/>
                              </a:rPr>
                              <m:t>𝜔</m:t>
                            </m:r>
                          </m:e>
                          <m:sub>
                            <m:r>
                              <a:rPr lang="en-US" sz="2000" b="0" i="1" smtClean="0">
                                <a:latin typeface="Cambria Math"/>
                              </a:rPr>
                              <m:t>𝐿</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𝐿</m:t>
                            </m:r>
                          </m:sub>
                        </m:sSub>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𝑥</m:t>
                            </m:r>
                          </m:sub>
                        </m:sSub>
                        <m:r>
                          <a:rPr lang="en-US" sz="2000" b="0" i="1" smtClean="0">
                            <a:latin typeface="Cambria Math"/>
                          </a:rPr>
                          <m:t>=</m:t>
                        </m:r>
                        <m:r>
                          <a:rPr lang="en-US" sz="2000" b="0" i="1" smtClean="0">
                            <a:latin typeface="Cambria Math"/>
                          </a:rPr>
                          <m:t>𝑘</m:t>
                        </m:r>
                      </m:e>
                      <m:sub>
                        <m:r>
                          <a:rPr lang="en-US" sz="2000" b="0" i="1" smtClean="0">
                            <a:latin typeface="Cambria Math"/>
                          </a:rPr>
                          <m:t>𝑤</m:t>
                        </m:r>
                      </m:sub>
                    </m:sSub>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𝑥</m:t>
                        </m:r>
                      </m:sub>
                    </m:sSub>
                  </m:oMath>
                </a14:m>
                <a:endParaRPr lang="en-US" sz="2000" b="0" dirty="0" smtClean="0"/>
              </a:p>
              <a:p>
                <a:pPr algn="l" eaLnBrk="1" hangingPunct="1">
                  <a:buFont typeface="Arial" panose="020B0604020202020204" pitchFamily="34" charset="0"/>
                  <a:buChar char="•"/>
                </a:pPr>
                <a:r>
                  <a:rPr lang="en-US" altLang="en-US" sz="2000" dirty="0" smtClean="0"/>
                  <a:t>Cyclotron resonance laser accelerator: </a:t>
                </a:r>
                <a14:m>
                  <m:oMath xmlns:m="http://schemas.openxmlformats.org/officeDocument/2006/math">
                    <m:sSub>
                      <m:sSubPr>
                        <m:ctrlPr>
                          <a:rPr lang="en-US" sz="2000" i="1">
                            <a:latin typeface="Cambria Math"/>
                          </a:rPr>
                        </m:ctrlPr>
                      </m:sSubPr>
                      <m:e>
                        <m:sSub>
                          <m:sSubPr>
                            <m:ctrlPr>
                              <a:rPr lang="en-US" sz="2000" i="1">
                                <a:latin typeface="Cambria Math"/>
                              </a:rPr>
                            </m:ctrlPr>
                          </m:sSubPr>
                          <m:e>
                            <m:r>
                              <a:rPr lang="en-US" sz="2000" i="1">
                                <a:latin typeface="Cambria Math"/>
                              </a:rPr>
                              <m:t>𝜔</m:t>
                            </m:r>
                          </m:e>
                          <m:sub>
                            <m:r>
                              <a:rPr lang="en-US" sz="2000" i="1">
                                <a:latin typeface="Cambria Math"/>
                              </a:rPr>
                              <m:t>𝐿</m:t>
                            </m:r>
                          </m:sub>
                        </m:sSub>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𝐿</m:t>
                            </m:r>
                          </m:sub>
                        </m:sSub>
                        <m:sSub>
                          <m:sSubPr>
                            <m:ctrlPr>
                              <a:rPr lang="en-US" sz="2000" i="1">
                                <a:latin typeface="Cambria Math"/>
                              </a:rPr>
                            </m:ctrlPr>
                          </m:sSubPr>
                          <m:e>
                            <m:r>
                              <a:rPr lang="en-US" sz="2000" i="1">
                                <a:latin typeface="Cambria Math"/>
                              </a:rPr>
                              <m:t>𝑣</m:t>
                            </m:r>
                          </m:e>
                          <m:sub>
                            <m:r>
                              <a:rPr lang="en-US" sz="2000" i="1">
                                <a:latin typeface="Cambria Math"/>
                              </a:rPr>
                              <m:t>𝑥</m:t>
                            </m:r>
                          </m:sub>
                        </m:sSub>
                        <m:r>
                          <a:rPr lang="en-US" sz="2000" i="1">
                            <a:latin typeface="Cambria Math"/>
                          </a:rPr>
                          <m:t>=</m:t>
                        </m:r>
                        <m:r>
                          <m:rPr>
                            <m:sty m:val="p"/>
                          </m:rPr>
                          <a:rPr lang="en-US" sz="2000" b="0" i="0" smtClean="0">
                            <a:latin typeface="Cambria Math"/>
                          </a:rPr>
                          <m:t>Ω</m:t>
                        </m:r>
                      </m:e>
                      <m:sub>
                        <m:r>
                          <a:rPr lang="en-US" sz="2000" b="0" i="1" smtClean="0">
                            <a:latin typeface="Cambria Math"/>
                          </a:rPr>
                          <m:t>𝑐</m:t>
                        </m:r>
                      </m:sub>
                    </m:sSub>
                    <m:r>
                      <a:rPr lang="en-US" sz="2000" b="0" i="1" smtClean="0">
                        <a:latin typeface="Cambria Math"/>
                      </a:rPr>
                      <m:t>/</m:t>
                    </m:r>
                    <m:r>
                      <a:rPr lang="en-US" sz="2000" b="0" i="1" smtClean="0">
                        <a:latin typeface="Cambria Math"/>
                      </a:rPr>
                      <m:t>𝛾</m:t>
                    </m:r>
                  </m:oMath>
                </a14:m>
                <a:endParaRPr lang="en-US" altLang="en-US" sz="2000" dirty="0" smtClean="0"/>
              </a:p>
              <a:p>
                <a:pPr algn="l" eaLnBrk="1" hangingPunct="1">
                  <a:buFont typeface="Arial" panose="020B0604020202020204" pitchFamily="34" charset="0"/>
                  <a:buChar char="•"/>
                </a:pPr>
                <a:r>
                  <a:rPr lang="en-US" altLang="en-US" sz="2000" b="1" dirty="0" smtClean="0">
                    <a:solidFill>
                      <a:srgbClr val="FF0000"/>
                    </a:solidFill>
                  </a:rPr>
                  <a:t>Inverse ion-channel laser (a.k.a. DLA): </a:t>
                </a:r>
                <a14:m>
                  <m:oMath xmlns:m="http://schemas.openxmlformats.org/officeDocument/2006/math">
                    <m:sSub>
                      <m:sSubPr>
                        <m:ctrlPr>
                          <a:rPr lang="en-US" sz="2000" b="1" i="1">
                            <a:solidFill>
                              <a:srgbClr val="FF0000"/>
                            </a:solidFill>
                            <a:latin typeface="Cambria Math"/>
                          </a:rPr>
                        </m:ctrlPr>
                      </m:sSubPr>
                      <m:e>
                        <m:sSub>
                          <m:sSubPr>
                            <m:ctrlPr>
                              <a:rPr lang="en-US" sz="2000" b="1" i="1">
                                <a:solidFill>
                                  <a:srgbClr val="FF0000"/>
                                </a:solidFill>
                                <a:latin typeface="Cambria Math"/>
                              </a:rPr>
                            </m:ctrlPr>
                          </m:sSubPr>
                          <m:e>
                            <m:r>
                              <a:rPr lang="en-US" sz="2000" b="1" i="1">
                                <a:solidFill>
                                  <a:srgbClr val="FF0000"/>
                                </a:solidFill>
                                <a:latin typeface="Cambria Math"/>
                              </a:rPr>
                              <m:t>𝝎</m:t>
                            </m:r>
                          </m:e>
                          <m:sub>
                            <m:r>
                              <a:rPr lang="en-US" sz="2000" b="1" i="1">
                                <a:solidFill>
                                  <a:srgbClr val="FF0000"/>
                                </a:solidFill>
                                <a:latin typeface="Cambria Math"/>
                              </a:rPr>
                              <m:t>𝑳</m:t>
                            </m:r>
                          </m:sub>
                        </m:sSub>
                        <m:r>
                          <a:rPr lang="en-US" sz="2000" b="1" i="1">
                            <a:solidFill>
                              <a:srgbClr val="FF0000"/>
                            </a:solidFill>
                            <a:latin typeface="Cambria Math"/>
                          </a:rPr>
                          <m:t>−</m:t>
                        </m:r>
                        <m:sSub>
                          <m:sSubPr>
                            <m:ctrlPr>
                              <a:rPr lang="en-US" sz="2000" b="1" i="1">
                                <a:solidFill>
                                  <a:srgbClr val="FF0000"/>
                                </a:solidFill>
                                <a:latin typeface="Cambria Math"/>
                              </a:rPr>
                            </m:ctrlPr>
                          </m:sSubPr>
                          <m:e>
                            <m:r>
                              <a:rPr lang="en-US" sz="2000" b="1" i="1">
                                <a:solidFill>
                                  <a:srgbClr val="FF0000"/>
                                </a:solidFill>
                                <a:latin typeface="Cambria Math"/>
                              </a:rPr>
                              <m:t>𝒌</m:t>
                            </m:r>
                          </m:e>
                          <m:sub>
                            <m:r>
                              <a:rPr lang="en-US" sz="2000" b="1" i="1">
                                <a:solidFill>
                                  <a:srgbClr val="FF0000"/>
                                </a:solidFill>
                                <a:latin typeface="Cambria Math"/>
                              </a:rPr>
                              <m:t>𝑳</m:t>
                            </m:r>
                          </m:sub>
                        </m:sSub>
                        <m:sSub>
                          <m:sSubPr>
                            <m:ctrlPr>
                              <a:rPr lang="en-US" sz="2000" b="1" i="1">
                                <a:solidFill>
                                  <a:srgbClr val="FF0000"/>
                                </a:solidFill>
                                <a:latin typeface="Cambria Math"/>
                              </a:rPr>
                            </m:ctrlPr>
                          </m:sSubPr>
                          <m:e>
                            <m:r>
                              <a:rPr lang="en-US" sz="2000" b="1" i="1">
                                <a:solidFill>
                                  <a:srgbClr val="FF0000"/>
                                </a:solidFill>
                                <a:latin typeface="Cambria Math"/>
                              </a:rPr>
                              <m:t>𝒗</m:t>
                            </m:r>
                          </m:e>
                          <m:sub>
                            <m:r>
                              <a:rPr lang="en-US" sz="2000" b="1" i="1">
                                <a:solidFill>
                                  <a:srgbClr val="FF0000"/>
                                </a:solidFill>
                                <a:latin typeface="Cambria Math"/>
                              </a:rPr>
                              <m:t>𝒙</m:t>
                            </m:r>
                          </m:sub>
                        </m:sSub>
                        <m:r>
                          <a:rPr lang="en-US" sz="2000" b="1" i="1">
                            <a:solidFill>
                              <a:srgbClr val="FF0000"/>
                            </a:solidFill>
                            <a:latin typeface="Cambria Math"/>
                          </a:rPr>
                          <m:t>=</m:t>
                        </m:r>
                        <m:r>
                          <a:rPr lang="en-US" sz="2000" b="1" i="1" smtClean="0">
                            <a:solidFill>
                              <a:srgbClr val="FF0000"/>
                            </a:solidFill>
                            <a:latin typeface="Cambria Math"/>
                          </a:rPr>
                          <m:t>𝝎</m:t>
                        </m:r>
                      </m:e>
                      <m:sub>
                        <m:r>
                          <a:rPr lang="en-US" sz="2000" b="1" i="1" smtClean="0">
                            <a:solidFill>
                              <a:srgbClr val="FF0000"/>
                            </a:solidFill>
                            <a:latin typeface="Cambria Math"/>
                          </a:rPr>
                          <m:t>𝜷</m:t>
                        </m:r>
                      </m:sub>
                    </m:sSub>
                  </m:oMath>
                </a14:m>
                <a:endParaRPr lang="en-US" altLang="en-US" sz="2000" b="1" dirty="0" smtClean="0"/>
              </a:p>
            </p:txBody>
          </p:sp>
        </mc:Choice>
        <mc:Fallback xmlns="">
          <p:sp>
            <p:nvSpPr>
              <p:cNvPr id="7" name="Text Box 1035"/>
              <p:cNvSpPr txBox="1">
                <a:spLocks noRot="1" noChangeAspect="1" noMove="1" noResize="1" noEditPoints="1" noAdjustHandles="1" noChangeArrowheads="1" noChangeShapeType="1" noTextEdit="1"/>
              </p:cNvSpPr>
              <p:nvPr/>
            </p:nvSpPr>
            <p:spPr bwMode="auto">
              <a:xfrm>
                <a:off x="0" y="1313121"/>
                <a:ext cx="6400800" cy="1826397"/>
              </a:xfrm>
              <a:prstGeom prst="rect">
                <a:avLst/>
              </a:prstGeom>
              <a:blipFill rotWithShape="0">
                <a:blip r:embed="rId5"/>
                <a:stretch>
                  <a:fillRect l="-952" t="-1667" b="-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8434" name="Picture 2" descr="IF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314707"/>
            <a:ext cx="4236915" cy="21184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 Box 1035"/>
              <p:cNvSpPr txBox="1">
                <a:spLocks noChangeArrowheads="1"/>
              </p:cNvSpPr>
              <p:nvPr/>
            </p:nvSpPr>
            <p:spPr bwMode="auto">
              <a:xfrm>
                <a:off x="76200" y="3200400"/>
                <a:ext cx="8534400"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2000" b="1" dirty="0" smtClean="0">
                    <a:solidFill>
                      <a:srgbClr val="0000FF"/>
                    </a:solidFill>
                  </a:rPr>
                  <a:t>Drawbacks: (a) accelerating gradient reduces with </a:t>
                </a:r>
                <a14:m>
                  <m:oMath xmlns:m="http://schemas.openxmlformats.org/officeDocument/2006/math">
                    <m:r>
                      <a:rPr lang="en-US" altLang="en-US" sz="2000" b="1" i="1" smtClean="0">
                        <a:solidFill>
                          <a:srgbClr val="0000FF"/>
                        </a:solidFill>
                        <a:latin typeface="Cambria Math"/>
                      </a:rPr>
                      <m:t>𝜸</m:t>
                    </m:r>
                  </m:oMath>
                </a14:m>
                <a:r>
                  <a:rPr lang="en-US" altLang="en-US" sz="2000" b="1" dirty="0" smtClean="0">
                    <a:solidFill>
                      <a:srgbClr val="0000FF"/>
                    </a:solidFill>
                  </a:rPr>
                  <a:t>, (b) large transverse undulating motion, (c) difficult to maintain resonance condition </a:t>
                </a:r>
                <a:endParaRPr lang="en-US" altLang="en-US" sz="2000" b="1" dirty="0">
                  <a:solidFill>
                    <a:srgbClr val="0000FF"/>
                  </a:solidFill>
                </a:endParaRPr>
              </a:p>
            </p:txBody>
          </p:sp>
        </mc:Choice>
        <mc:Fallback xmlns="">
          <p:sp>
            <p:nvSpPr>
              <p:cNvPr id="10" name="Text Box 1035"/>
              <p:cNvSpPr txBox="1">
                <a:spLocks noRot="1" noChangeAspect="1" noMove="1" noResize="1" noEditPoints="1" noAdjustHandles="1" noChangeArrowheads="1" noChangeShapeType="1" noTextEdit="1"/>
              </p:cNvSpPr>
              <p:nvPr/>
            </p:nvSpPr>
            <p:spPr bwMode="auto">
              <a:xfrm>
                <a:off x="76200" y="3200400"/>
                <a:ext cx="8534400" cy="707886"/>
              </a:xfrm>
              <a:prstGeom prst="rect">
                <a:avLst/>
              </a:prstGeom>
              <a:blipFill rotWithShape="0">
                <a:blip r:embed="rId7"/>
                <a:stretch>
                  <a:fillRect l="-786" t="-4310" b="-14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70815" y="6202332"/>
                <a:ext cx="2062808" cy="461665"/>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US" b="1" i="1">
                          <a:latin typeface="Cambria Math"/>
                        </a:rPr>
                        <m:t>𝒅</m:t>
                      </m:r>
                      <m:r>
                        <a:rPr lang="en-US" b="1" i="1">
                          <a:latin typeface="Cambria Math"/>
                        </a:rPr>
                        <m:t>𝜸</m:t>
                      </m:r>
                      <m:r>
                        <a:rPr lang="en-US" b="1" i="1">
                          <a:latin typeface="Cambria Math"/>
                        </a:rPr>
                        <m:t>/</m:t>
                      </m:r>
                      <m:r>
                        <a:rPr lang="en-US" b="1" i="1">
                          <a:latin typeface="Cambria Math"/>
                        </a:rPr>
                        <m:t>𝒅𝒛</m:t>
                      </m:r>
                      <m:r>
                        <a:rPr lang="en-US" b="1" i="1">
                          <a:latin typeface="Cambria Math"/>
                        </a:rPr>
                        <m:t>∝</m:t>
                      </m:r>
                      <m:r>
                        <a:rPr lang="en-US" b="1" i="1">
                          <a:latin typeface="Cambria Math"/>
                        </a:rPr>
                        <m:t>𝟏</m:t>
                      </m:r>
                      <m:r>
                        <a:rPr lang="en-US" b="1" i="1">
                          <a:latin typeface="Cambria Math"/>
                        </a:rPr>
                        <m:t>/</m:t>
                      </m:r>
                      <m:r>
                        <a:rPr lang="en-US" b="1" i="1">
                          <a:latin typeface="Cambria Math"/>
                        </a:rPr>
                        <m:t>𝜸</m:t>
                      </m:r>
                    </m:oMath>
                  </m:oMathPara>
                </a14:m>
                <a:endParaRPr lang="en-US" b="1" dirty="0"/>
              </a:p>
            </p:txBody>
          </p:sp>
        </mc:Choice>
        <mc:Fallback xmlns="">
          <p:sp>
            <p:nvSpPr>
              <p:cNvPr id="2" name="Rectangle 1"/>
              <p:cNvSpPr>
                <a:spLocks noRot="1" noChangeAspect="1" noMove="1" noResize="1" noEditPoints="1" noAdjustHandles="1" noChangeArrowheads="1" noChangeShapeType="1" noTextEdit="1"/>
              </p:cNvSpPr>
              <p:nvPr/>
            </p:nvSpPr>
            <p:spPr>
              <a:xfrm>
                <a:off x="170815" y="6202332"/>
                <a:ext cx="2062808" cy="461665"/>
              </a:xfrm>
              <a:prstGeom prst="rect">
                <a:avLst/>
              </a:prstGeom>
              <a:blipFill rotWithShape="0">
                <a:blip r:embed="rId8"/>
                <a:stretch>
                  <a:fillRect b="-18421"/>
                </a:stretch>
              </a:blipFill>
            </p:spPr>
            <p:txBody>
              <a:bodyPr/>
              <a:lstStyle/>
              <a:p>
                <a:r>
                  <a:rPr lang="en-US">
                    <a:noFill/>
                  </a:rPr>
                  <a:t> </a:t>
                </a:r>
              </a:p>
            </p:txBody>
          </p:sp>
        </mc:Fallback>
      </mc:AlternateContent>
      <p:sp>
        <p:nvSpPr>
          <p:cNvPr id="3" name="TextBox 2"/>
          <p:cNvSpPr txBox="1"/>
          <p:nvPr/>
        </p:nvSpPr>
        <p:spPr>
          <a:xfrm>
            <a:off x="2510774" y="6233109"/>
            <a:ext cx="1950915" cy="400110"/>
          </a:xfrm>
          <a:prstGeom prst="rect">
            <a:avLst/>
          </a:prstGeom>
          <a:noFill/>
        </p:spPr>
        <p:txBody>
          <a:bodyPr wrap="square" rtlCol="0">
            <a:spAutoFit/>
          </a:bodyPr>
          <a:lstStyle/>
          <a:p>
            <a:pPr algn="l"/>
            <a:r>
              <a:rPr lang="en-US" sz="2000" dirty="0" smtClean="0"/>
              <a:t>IFEL curse</a:t>
            </a:r>
            <a:endParaRPr lang="en-US" sz="2000" dirty="0"/>
          </a:p>
        </p:txBody>
      </p:sp>
      <p:sp>
        <p:nvSpPr>
          <p:cNvPr id="4" name="AutoShape 2" descr="Image result for inverse free electron las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975" y="4506648"/>
            <a:ext cx="4120186" cy="1442065"/>
          </a:xfrm>
          <a:prstGeom prst="rect">
            <a:avLst/>
          </a:prstGeom>
        </p:spPr>
      </p:pic>
    </p:spTree>
    <p:extLst>
      <p:ext uri="{BB962C8B-B14F-4D97-AF65-F5344CB8AC3E}">
        <p14:creationId xmlns:p14="http://schemas.microsoft.com/office/powerpoint/2010/main" val="2218480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6705600" cy="609600"/>
          </a:xfrm>
        </p:spPr>
        <p:txBody>
          <a:bodyPr/>
          <a:lstStyle/>
          <a:p>
            <a:pPr eaLnBrk="1" hangingPunct="1"/>
            <a:r>
              <a:rPr lang="en-US" sz="3600" b="1" dirty="0" smtClean="0">
                <a:solidFill>
                  <a:srgbClr val="990099"/>
                </a:solidFill>
              </a:rPr>
              <a:t>Outline of the Talk</a:t>
            </a:r>
            <a:endParaRPr lang="en-US" sz="3600" b="1" dirty="0" smtClean="0"/>
          </a:p>
        </p:txBody>
      </p:sp>
      <p:sp>
        <p:nvSpPr>
          <p:cNvPr id="4099" name="Rectangle 3"/>
          <p:cNvSpPr>
            <a:spLocks noGrp="1" noChangeArrowheads="1"/>
          </p:cNvSpPr>
          <p:nvPr>
            <p:ph type="body" idx="1"/>
          </p:nvPr>
        </p:nvSpPr>
        <p:spPr>
          <a:xfrm>
            <a:off x="152400" y="1219200"/>
            <a:ext cx="6334125" cy="4600899"/>
          </a:xfrm>
          <a:solidFill>
            <a:schemeClr val="accent1"/>
          </a:solidFill>
          <a:ln w="19050">
            <a:solidFill>
              <a:schemeClr val="accent2"/>
            </a:solidFill>
            <a:miter lim="800000"/>
            <a:headEnd/>
            <a:tailEnd/>
          </a:ln>
        </p:spPr>
        <p:txBody>
          <a:bodyPr/>
          <a:lstStyle/>
          <a:p>
            <a:pPr eaLnBrk="1" hangingPunct="1">
              <a:lnSpc>
                <a:spcPct val="80000"/>
              </a:lnSpc>
            </a:pPr>
            <a:r>
              <a:rPr lang="en-US" sz="2400" b="1" dirty="0" smtClean="0">
                <a:solidFill>
                  <a:schemeClr val="accent2"/>
                </a:solidFill>
              </a:rPr>
              <a:t>Need for advanced laser-driven accelerators</a:t>
            </a:r>
          </a:p>
          <a:p>
            <a:pPr eaLnBrk="1" hangingPunct="1">
              <a:lnSpc>
                <a:spcPct val="80000"/>
              </a:lnSpc>
              <a:buFontTx/>
              <a:buNone/>
            </a:pPr>
            <a:endParaRPr lang="en-US" sz="2400" b="1" dirty="0" smtClean="0">
              <a:solidFill>
                <a:schemeClr val="accent2"/>
              </a:solidFill>
            </a:endParaRPr>
          </a:p>
          <a:p>
            <a:pPr eaLnBrk="1" hangingPunct="1">
              <a:lnSpc>
                <a:spcPct val="80000"/>
              </a:lnSpc>
            </a:pPr>
            <a:r>
              <a:rPr lang="en-US" sz="2400" b="1" dirty="0" smtClean="0">
                <a:solidFill>
                  <a:schemeClr val="accent2"/>
                </a:solidFill>
              </a:rPr>
              <a:t>Plasma based accelerators at ultra-relativistic laser intensities </a:t>
            </a:r>
          </a:p>
          <a:p>
            <a:pPr lvl="1" eaLnBrk="1" hangingPunct="1">
              <a:lnSpc>
                <a:spcPct val="80000"/>
              </a:lnSpc>
            </a:pPr>
            <a:r>
              <a:rPr lang="en-US" sz="2000" b="1" dirty="0" smtClean="0"/>
              <a:t>Blowing a plasma bubble: accelerating cavities at the speed of light</a:t>
            </a:r>
          </a:p>
          <a:p>
            <a:pPr lvl="1" eaLnBrk="1" hangingPunct="1">
              <a:lnSpc>
                <a:spcPct val="80000"/>
              </a:lnSpc>
            </a:pPr>
            <a:r>
              <a:rPr lang="en-US" sz="2000" b="1" dirty="0" smtClean="0"/>
              <a:t>Injecting into a plasma bubble</a:t>
            </a:r>
          </a:p>
          <a:p>
            <a:pPr lvl="1" eaLnBrk="1" hangingPunct="1">
              <a:lnSpc>
                <a:spcPct val="80000"/>
              </a:lnSpc>
            </a:pPr>
            <a:r>
              <a:rPr lang="en-US" sz="2000" b="1" dirty="0"/>
              <a:t>The ultimate </a:t>
            </a:r>
            <a:r>
              <a:rPr lang="en-US" sz="2000" b="1" dirty="0" smtClean="0"/>
              <a:t>bubble at </a:t>
            </a:r>
            <a:r>
              <a:rPr lang="en-US" sz="2000" b="1" dirty="0"/>
              <a:t>the Texas </a:t>
            </a:r>
            <a:r>
              <a:rPr lang="en-US" sz="2000" b="1" dirty="0" err="1" smtClean="0"/>
              <a:t>Petawatt</a:t>
            </a:r>
            <a:endParaRPr lang="en-US" sz="2000" b="1" dirty="0" smtClean="0"/>
          </a:p>
          <a:p>
            <a:pPr lvl="1" eaLnBrk="1" hangingPunct="1">
              <a:lnSpc>
                <a:spcPct val="80000"/>
              </a:lnSpc>
            </a:pPr>
            <a:r>
              <a:rPr lang="en-US" sz="2400" b="1" dirty="0" smtClean="0">
                <a:solidFill>
                  <a:schemeClr val="accent2"/>
                </a:solidFill>
              </a:rPr>
              <a:t>Direct Laser Acceleration in a bubble</a:t>
            </a:r>
          </a:p>
          <a:p>
            <a:pPr lvl="1" eaLnBrk="1" hangingPunct="1">
              <a:lnSpc>
                <a:spcPct val="80000"/>
              </a:lnSpc>
              <a:buFontTx/>
              <a:buNone/>
            </a:pPr>
            <a:endParaRPr lang="en-US" sz="2000" b="1" dirty="0" smtClean="0"/>
          </a:p>
          <a:p>
            <a:pPr eaLnBrk="1" hangingPunct="1">
              <a:lnSpc>
                <a:spcPct val="80000"/>
              </a:lnSpc>
            </a:pPr>
            <a:r>
              <a:rPr lang="en-US" sz="2400" b="1" dirty="0" smtClean="0">
                <a:solidFill>
                  <a:schemeClr val="accent2"/>
                </a:solidFill>
              </a:rPr>
              <a:t>Surface Wave Accelerator Based on </a:t>
            </a:r>
            <a:r>
              <a:rPr lang="en-US" sz="2400" b="1" dirty="0" err="1" smtClean="0">
                <a:solidFill>
                  <a:schemeClr val="accent2"/>
                </a:solidFill>
              </a:rPr>
              <a:t>SiC</a:t>
            </a:r>
            <a:endParaRPr lang="en-US" sz="2400" b="1" dirty="0" smtClean="0">
              <a:solidFill>
                <a:schemeClr val="accent2"/>
              </a:solidFill>
            </a:endParaRPr>
          </a:p>
          <a:p>
            <a:pPr marL="0" indent="0" eaLnBrk="1" hangingPunct="1">
              <a:lnSpc>
                <a:spcPct val="80000"/>
              </a:lnSpc>
              <a:buNone/>
            </a:pPr>
            <a:endParaRPr lang="en-US" sz="2400" b="1" dirty="0" smtClean="0">
              <a:solidFill>
                <a:schemeClr val="accent2"/>
              </a:solidFill>
            </a:endParaRPr>
          </a:p>
          <a:p>
            <a:pPr eaLnBrk="1" hangingPunct="1">
              <a:lnSpc>
                <a:spcPct val="80000"/>
              </a:lnSpc>
            </a:pPr>
            <a:r>
              <a:rPr lang="en-US" sz="2400" b="1" dirty="0" smtClean="0">
                <a:solidFill>
                  <a:schemeClr val="accent2"/>
                </a:solidFill>
              </a:rPr>
              <a:t>Challenges and Opportunities</a:t>
            </a:r>
            <a:endParaRPr lang="en-US" sz="2000" b="1" dirty="0">
              <a:solidFill>
                <a:schemeClr val="accent2"/>
              </a:solidFill>
            </a:endParaRPr>
          </a:p>
        </p:txBody>
      </p:sp>
      <p:pic>
        <p:nvPicPr>
          <p:cNvPr id="4100" name="Picture 4" descr="ut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weretx-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863" y="152400"/>
            <a:ext cx="6238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a:srcRect l="8372" r="51857" b="940"/>
          <a:stretch/>
        </p:blipFill>
        <p:spPr>
          <a:xfrm>
            <a:off x="6788277" y="1671233"/>
            <a:ext cx="2115544" cy="2112769"/>
          </a:xfrm>
          <a:prstGeom prst="rect">
            <a:avLst/>
          </a:prstGeom>
        </p:spPr>
      </p:pic>
      <p:pic>
        <p:nvPicPr>
          <p:cNvPr id="7" name="Picture 59"/>
          <p:cNvPicPr>
            <a:picLocks noChangeAspect="1" noChangeArrowheads="1"/>
          </p:cNvPicPr>
          <p:nvPr/>
        </p:nvPicPr>
        <p:blipFill rotWithShape="1">
          <a:blip r:embed="rId6" cstate="print"/>
          <a:srcRect l="7423" t="26857" r="6038"/>
          <a:stretch/>
        </p:blipFill>
        <p:spPr bwMode="auto">
          <a:xfrm>
            <a:off x="6524177" y="4296099"/>
            <a:ext cx="2559844" cy="1524000"/>
          </a:xfrm>
          <a:prstGeom prst="rect">
            <a:avLst/>
          </a:prstGeom>
          <a:noFill/>
          <a:ln w="25400" algn="ctr">
            <a:noFill/>
            <a:miter lim="800000"/>
            <a:headEnd/>
            <a:tailEnd type="none" w="lg" len="lg"/>
          </a:ln>
        </p:spPr>
      </p:pic>
      <p:sp>
        <p:nvSpPr>
          <p:cNvPr id="8" name="Text Box 4"/>
          <p:cNvSpPr txBox="1">
            <a:spLocks noChangeArrowheads="1"/>
          </p:cNvSpPr>
          <p:nvPr/>
        </p:nvSpPr>
        <p:spPr bwMode="auto">
          <a:xfrm>
            <a:off x="152400" y="5891204"/>
            <a:ext cx="7772400" cy="338554"/>
          </a:xfrm>
          <a:prstGeom prst="rect">
            <a:avLst/>
          </a:prstGeom>
          <a:noFill/>
          <a:ln w="25400" algn="ctr">
            <a:noFill/>
            <a:miter lim="800000"/>
            <a:headEnd/>
            <a:tailEnd type="none" w="lg" len="lg"/>
          </a:ln>
        </p:spPr>
        <p:txBody>
          <a:bodyPr wrap="square">
            <a:spAutoFit/>
          </a:bodyPr>
          <a:lstStyle/>
          <a:p>
            <a:pPr algn="l">
              <a:buNone/>
            </a:pPr>
            <a:r>
              <a:rPr lang="en-US" sz="1600" b="0" dirty="0"/>
              <a:t>B. Neuner III, D. Korobkin, G. Ferro, and G. Shvets, PRSTAB </a:t>
            </a:r>
            <a:r>
              <a:rPr lang="en-US" sz="1600" b="1" dirty="0"/>
              <a:t>15, </a:t>
            </a:r>
            <a:r>
              <a:rPr lang="en-US" sz="1600" b="0" dirty="0"/>
              <a:t>031302 (2012</a:t>
            </a:r>
            <a:r>
              <a:rPr lang="en-US" sz="1600" b="0" dirty="0" smtClean="0"/>
              <a:t>)</a:t>
            </a:r>
            <a:endParaRPr lang="en-US" sz="1600" b="0" dirty="0"/>
          </a:p>
        </p:txBody>
      </p:sp>
      <p:sp>
        <p:nvSpPr>
          <p:cNvPr id="9" name="Text Box 1035"/>
          <p:cNvSpPr txBox="1">
            <a:spLocks noChangeArrowheads="1"/>
          </p:cNvSpPr>
          <p:nvPr/>
        </p:nvSpPr>
        <p:spPr bwMode="auto">
          <a:xfrm>
            <a:off x="134007" y="6510994"/>
            <a:ext cx="594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600" dirty="0" smtClean="0"/>
              <a:t>X. Zhang, V. </a:t>
            </a:r>
            <a:r>
              <a:rPr lang="en-US" altLang="en-US" sz="1600" dirty="0" err="1" smtClean="0"/>
              <a:t>Khudik</a:t>
            </a:r>
            <a:r>
              <a:rPr lang="en-US" altLang="en-US" sz="1600" dirty="0" smtClean="0"/>
              <a:t>, and G. </a:t>
            </a:r>
            <a:r>
              <a:rPr lang="en-US" altLang="en-US" sz="1600" dirty="0"/>
              <a:t>Shvets, </a:t>
            </a:r>
            <a:r>
              <a:rPr lang="en-US" altLang="en-US" sz="1600" dirty="0" smtClean="0"/>
              <a:t>PRL </a:t>
            </a:r>
            <a:r>
              <a:rPr lang="en-US" altLang="en-US" sz="1600" b="1" dirty="0"/>
              <a:t>114,</a:t>
            </a:r>
            <a:r>
              <a:rPr lang="en-US" altLang="en-US" sz="1600" dirty="0"/>
              <a:t> 184801 (2015) </a:t>
            </a:r>
          </a:p>
        </p:txBody>
      </p:sp>
      <p:sp>
        <p:nvSpPr>
          <p:cNvPr id="10" name="Text Box 1035"/>
          <p:cNvSpPr txBox="1">
            <a:spLocks noChangeArrowheads="1"/>
          </p:cNvSpPr>
          <p:nvPr/>
        </p:nvSpPr>
        <p:spPr bwMode="auto">
          <a:xfrm>
            <a:off x="152400" y="6201099"/>
            <a:ext cx="6371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50000"/>
              </a:spcBef>
              <a:spcAft>
                <a:spcPct val="0"/>
              </a:spcAft>
              <a:defRPr sz="2400">
                <a:solidFill>
                  <a:schemeClr val="tx1"/>
                </a:solidFill>
                <a:latin typeface="Times New Roman" pitchFamily="18" charset="0"/>
              </a:defRPr>
            </a:lvl6pPr>
            <a:lvl7pPr marL="2971800" indent="-228600" algn="ctr" eaLnBrk="0" fontAlgn="base" hangingPunct="0">
              <a:spcBef>
                <a:spcPct val="50000"/>
              </a:spcBef>
              <a:spcAft>
                <a:spcPct val="0"/>
              </a:spcAft>
              <a:defRPr sz="2400">
                <a:solidFill>
                  <a:schemeClr val="tx1"/>
                </a:solidFill>
                <a:latin typeface="Times New Roman" pitchFamily="18" charset="0"/>
              </a:defRPr>
            </a:lvl7pPr>
            <a:lvl8pPr marL="3429000" indent="-228600" algn="ctr" eaLnBrk="0" fontAlgn="base" hangingPunct="0">
              <a:spcBef>
                <a:spcPct val="50000"/>
              </a:spcBef>
              <a:spcAft>
                <a:spcPct val="0"/>
              </a:spcAft>
              <a:defRPr sz="2400">
                <a:solidFill>
                  <a:schemeClr val="tx1"/>
                </a:solidFill>
                <a:latin typeface="Times New Roman" pitchFamily="18" charset="0"/>
              </a:defRPr>
            </a:lvl8pPr>
            <a:lvl9pPr marL="3886200" indent="-228600" algn="ctr" eaLnBrk="0" fontAlgn="base" hangingPunct="0">
              <a:spcBef>
                <a:spcPct val="50000"/>
              </a:spcBef>
              <a:spcAft>
                <a:spcPct val="0"/>
              </a:spcAft>
              <a:defRPr sz="2400">
                <a:solidFill>
                  <a:schemeClr val="tx1"/>
                </a:solidFill>
                <a:latin typeface="Times New Roman" pitchFamily="18" charset="0"/>
              </a:defRPr>
            </a:lvl9pPr>
          </a:lstStyle>
          <a:p>
            <a:pPr algn="l" eaLnBrk="1" hangingPunct="1"/>
            <a:r>
              <a:rPr lang="en-US" altLang="en-US" sz="1600" dirty="0" smtClean="0"/>
              <a:t>X. Wang et. al. (</a:t>
            </a:r>
            <a:r>
              <a:rPr lang="en-US" altLang="en-US" sz="1600" dirty="0" err="1" smtClean="0"/>
              <a:t>Ditmire</a:t>
            </a:r>
            <a:r>
              <a:rPr lang="en-US" altLang="en-US" sz="1600" dirty="0" smtClean="0"/>
              <a:t>, Shvets, Downer), Nature Comm. </a:t>
            </a:r>
            <a:r>
              <a:rPr lang="en-US" altLang="en-US" sz="1600" b="1" dirty="0" smtClean="0"/>
              <a:t>4</a:t>
            </a:r>
            <a:r>
              <a:rPr lang="en-US" altLang="en-US" sz="1600" b="1" dirty="0"/>
              <a:t>,</a:t>
            </a:r>
            <a:r>
              <a:rPr lang="en-US" altLang="en-US" sz="1600" dirty="0"/>
              <a:t> </a:t>
            </a:r>
            <a:r>
              <a:rPr lang="en-US" altLang="en-US" sz="1600" dirty="0" smtClean="0"/>
              <a:t>1988 </a:t>
            </a:r>
            <a:r>
              <a:rPr lang="en-US" altLang="en-US" sz="1600" dirty="0"/>
              <a:t>(</a:t>
            </a:r>
            <a:r>
              <a:rPr lang="en-US" altLang="en-US" sz="1600" dirty="0" smtClean="0"/>
              <a:t>2013) </a:t>
            </a:r>
            <a:endParaRPr lang="en-US" altLang="en-US" sz="1600" dirty="0"/>
          </a:p>
        </p:txBody>
      </p:sp>
    </p:spTree>
    <p:extLst>
      <p:ext uri="{BB962C8B-B14F-4D97-AF65-F5344CB8AC3E}">
        <p14:creationId xmlns:p14="http://schemas.microsoft.com/office/powerpoint/2010/main" val="3034070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lgn="l">
          <a:defRPr sz="160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2225" cap="flat" cmpd="sng" algn="ctr">
          <a:solidFill>
            <a:schemeClr val="tx1"/>
          </a:solidFill>
          <a:prstDash val="solid"/>
          <a:round/>
          <a:headEnd type="none"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solidFill>
          <a:schemeClr val="accent1"/>
        </a:solidFill>
        <a:ln w="22225" cap="flat" cmpd="sng" algn="ctr">
          <a:solidFill>
            <a:schemeClr val="tx1"/>
          </a:solidFill>
          <a:prstDash val="solid"/>
          <a:round/>
          <a:headEnd type="none" w="med" len="med"/>
          <a:tailEnd type="none" w="lg" len="med"/>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34301</TotalTime>
  <Words>3240</Words>
  <Application>Microsoft Office PowerPoint</Application>
  <PresentationFormat>On-screen Show (4:3)</PresentationFormat>
  <Paragraphs>363</Paragraphs>
  <Slides>39</Slides>
  <Notes>39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44" baseType="lpstr">
      <vt:lpstr>Default Design</vt:lpstr>
      <vt:lpstr>1_Default Design</vt:lpstr>
      <vt:lpstr>13_Default Design</vt:lpstr>
      <vt:lpstr>2_Default Design</vt:lpstr>
      <vt:lpstr>Equation</vt:lpstr>
      <vt:lpstr> Advanced Structure and Plasma Based Particle Accelerators</vt:lpstr>
      <vt:lpstr>History of Accelerators: Higher Energies from Bright Ideas</vt:lpstr>
      <vt:lpstr>How to shorten an accelerator?</vt:lpstr>
      <vt:lpstr>Shorter Linacs With Higher Accelerating Gradients </vt:lpstr>
      <vt:lpstr>High accelerating gradients require high frequencies</vt:lpstr>
      <vt:lpstr>The Basics of Laser Acceleration</vt:lpstr>
      <vt:lpstr>Near-field accelerators</vt:lpstr>
      <vt:lpstr>Far-field Accelerators</vt:lpstr>
      <vt:lpstr>Outline of the Talk</vt:lpstr>
      <vt:lpstr>How Advanced Accelerators Benefit from Plasma?</vt:lpstr>
      <vt:lpstr>Ultimate nonlinear wake: bubble</vt:lpstr>
      <vt:lpstr>Beyond Wave-breaking Limit: The Bubble   </vt:lpstr>
      <vt:lpstr>Plasma is an electron injector</vt:lpstr>
      <vt:lpstr>Self-injection from plasma into the bubble</vt:lpstr>
      <vt:lpstr>Generation of mono-energetic beams: bubble expansion followed by stabilization</vt:lpstr>
      <vt:lpstr>PowerPoint Presentation</vt:lpstr>
      <vt:lpstr>Self-Injected 2-GeV Electrons on TPW: Experimental Results </vt:lpstr>
      <vt:lpstr>Self-Focusing of the TPW: Modeling </vt:lpstr>
      <vt:lpstr>Self-Injected 2-GeV Electrons on TPW: Theoretical Modeling </vt:lpstr>
      <vt:lpstr> Hybrid Laser Wakefield/Direct Laser Acceleration</vt:lpstr>
      <vt:lpstr>DLA History: From Plasma Channels…</vt:lpstr>
      <vt:lpstr>…to Plasma Bubbles!</vt:lpstr>
      <vt:lpstr>Ultra-relativistic DLA: PIC Simulations</vt:lpstr>
      <vt:lpstr>PowerPoint Presentation</vt:lpstr>
      <vt:lpstr>PowerPoint Presentation</vt:lpstr>
      <vt:lpstr>Laser Accelerates,  Wake Decelerates? </vt:lpstr>
      <vt:lpstr>One Step Back, Two Steps Forward: Constant Gradient Direct Laser Acceleration</vt:lpstr>
      <vt:lpstr>How the entire LPA paradigm may be changed by Direct Laser Acceleration  </vt:lpstr>
      <vt:lpstr> Surface Wave Accelerator and Radiation Source Based on Silicon Carbide</vt:lpstr>
      <vt:lpstr>Wakes at the ϵ&lt;0/ϵ&gt;0 double interface</vt:lpstr>
      <vt:lpstr>Modes Supported by SWABSiC  </vt:lpstr>
      <vt:lpstr>SWABSiC fabrication: SiC-on-Si growth  </vt:lpstr>
      <vt:lpstr>Optical Characterization of SWABSiC  </vt:lpstr>
      <vt:lpstr>Beam-Driven Wake in SWABSiC   </vt:lpstr>
      <vt:lpstr>Outline of the Talk</vt:lpstr>
      <vt:lpstr>Acknowledgements</vt:lpstr>
      <vt:lpstr>Meet our group!</vt:lpstr>
      <vt:lpstr>SWABSiC Fabrication </vt:lpstr>
      <vt:lpstr>Laser-excited  wakes for many wavelengths   </vt:lpstr>
    </vt:vector>
  </TitlesOfParts>
  <Company>Princeton Plasma Physics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Improvements in  Laser-Plasma Accelerators</dc:title>
  <dc:creator>gshvets</dc:creator>
  <cp:lastModifiedBy>gena</cp:lastModifiedBy>
  <cp:revision>900</cp:revision>
  <cp:lastPrinted>2013-05-02T23:02:07Z</cp:lastPrinted>
  <dcterms:created xsi:type="dcterms:W3CDTF">2001-10-20T20:51:15Z</dcterms:created>
  <dcterms:modified xsi:type="dcterms:W3CDTF">2015-06-17T04:12:06Z</dcterms:modified>
</cp:coreProperties>
</file>