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audio1.bin" ContentType="audi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301" r:id="rId3"/>
    <p:sldId id="278" r:id="rId4"/>
    <p:sldId id="309" r:id="rId5"/>
    <p:sldId id="310" r:id="rId6"/>
    <p:sldId id="257" r:id="rId7"/>
    <p:sldId id="258" r:id="rId8"/>
    <p:sldId id="259" r:id="rId9"/>
    <p:sldId id="280" r:id="rId10"/>
    <p:sldId id="303" r:id="rId11"/>
    <p:sldId id="281" r:id="rId12"/>
    <p:sldId id="305" r:id="rId13"/>
    <p:sldId id="283" r:id="rId14"/>
    <p:sldId id="311" r:id="rId15"/>
    <p:sldId id="263" r:id="rId16"/>
    <p:sldId id="261" r:id="rId17"/>
    <p:sldId id="260" r:id="rId18"/>
    <p:sldId id="265" r:id="rId19"/>
    <p:sldId id="266" r:id="rId20"/>
    <p:sldId id="267" r:id="rId21"/>
    <p:sldId id="306" r:id="rId22"/>
    <p:sldId id="285" r:id="rId23"/>
    <p:sldId id="287" r:id="rId24"/>
    <p:sldId id="312" r:id="rId25"/>
    <p:sldId id="313" r:id="rId26"/>
    <p:sldId id="294" r:id="rId27"/>
    <p:sldId id="315" r:id="rId28"/>
    <p:sldId id="270" r:id="rId29"/>
    <p:sldId id="290" r:id="rId30"/>
    <p:sldId id="291" r:id="rId31"/>
    <p:sldId id="293" r:id="rId32"/>
    <p:sldId id="316" r:id="rId33"/>
    <p:sldId id="296" r:id="rId34"/>
    <p:sldId id="317" r:id="rId35"/>
    <p:sldId id="271" r:id="rId36"/>
    <p:sldId id="297" r:id="rId37"/>
    <p:sldId id="272" r:id="rId38"/>
    <p:sldId id="300" r:id="rId39"/>
    <p:sldId id="273" r:id="rId40"/>
    <p:sldId id="276" r:id="rId41"/>
    <p:sldId id="275" r:id="rId42"/>
    <p:sldId id="277" r:id="rId43"/>
    <p:sldId id="308"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D6AA"/>
    <a:srgbClr val="6C932B"/>
    <a:srgbClr val="AED6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52" autoAdjust="0"/>
    <p:restoredTop sz="89391" autoAdjust="0"/>
  </p:normalViewPr>
  <p:slideViewPr>
    <p:cSldViewPr snapToGrid="0" snapToObjects="1">
      <p:cViewPr>
        <p:scale>
          <a:sx n="147" d="100"/>
          <a:sy n="147" d="100"/>
        </p:scale>
        <p:origin x="-48"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712"/>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8B69E4-590D-D84E-9A45-4D7C887DC959}" type="datetimeFigureOut">
              <a:rPr lang="en-US" smtClean="0"/>
              <a:pPr/>
              <a:t>4/22/15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B15A1E-C860-9148-A5CD-7E7A4804085C}" type="slidenum">
              <a:rPr lang="en-US" smtClean="0"/>
              <a:pPr/>
              <a:t>‹#›</a:t>
            </a:fld>
            <a:endParaRPr lang="en-US"/>
          </a:p>
        </p:txBody>
      </p:sp>
    </p:spTree>
    <p:extLst>
      <p:ext uri="{BB962C8B-B14F-4D97-AF65-F5344CB8AC3E}">
        <p14:creationId xmlns:p14="http://schemas.microsoft.com/office/powerpoint/2010/main" val="33241199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B15A1E-C860-9148-A5CD-7E7A4804085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ln/>
        </p:spPr>
      </p:sp>
      <p:sp>
        <p:nvSpPr>
          <p:cNvPr id="512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512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C61CC52-70AF-9946-93F9-FFC703755B7C}" type="slidenum">
              <a:rPr lang="en-US" sz="1200"/>
              <a:pPr/>
              <a:t>25</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rgbClr val="0000FF"/>
                </a:solidFill>
              </a:rPr>
              <a:t>“I spent ten years of my life testing that 1905 equation of Einstein and, contrary to all my expectations, I was compelled to assert its unambiguous experimental verification in spite of its unreasonableness since it seemed to violate everything we knew about the interference of light.”  </a:t>
            </a:r>
            <a:r>
              <a:rPr lang="en-US" b="1" dirty="0" smtClean="0">
                <a:solidFill>
                  <a:srgbClr val="FF0000"/>
                </a:solidFill>
              </a:rPr>
              <a:t>- R. A. Millikan, 1949</a:t>
            </a:r>
          </a:p>
          <a:p>
            <a:endParaRPr lang="en-US" dirty="0"/>
          </a:p>
        </p:txBody>
      </p:sp>
      <p:sp>
        <p:nvSpPr>
          <p:cNvPr id="4" name="Slide Number Placeholder 3"/>
          <p:cNvSpPr>
            <a:spLocks noGrp="1"/>
          </p:cNvSpPr>
          <p:nvPr>
            <p:ph type="sldNum" sz="quarter" idx="10"/>
          </p:nvPr>
        </p:nvSpPr>
        <p:spPr/>
        <p:txBody>
          <a:bodyPr/>
          <a:lstStyle/>
          <a:p>
            <a:fld id="{F6B15A1E-C860-9148-A5CD-7E7A4804085C}" type="slidenum">
              <a:rPr lang="en-US" smtClean="0"/>
              <a:pPr/>
              <a:t>28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solidFill>
                  <a:srgbClr val="FF0000"/>
                </a:solidFill>
                <a:latin typeface="Times New Roman" charset="0"/>
              </a:rPr>
              <a:t>For although one has thought before that the motion of molecules obeys the same laws that hold for the motion of bodies in our world of sense perception.</a:t>
            </a:r>
            <a:endParaRPr lang="en-US" dirty="0"/>
          </a:p>
        </p:txBody>
      </p:sp>
      <p:sp>
        <p:nvSpPr>
          <p:cNvPr id="4" name="Slide Number Placeholder 3"/>
          <p:cNvSpPr>
            <a:spLocks noGrp="1"/>
          </p:cNvSpPr>
          <p:nvPr>
            <p:ph type="sldNum" sz="quarter" idx="10"/>
          </p:nvPr>
        </p:nvSpPr>
        <p:spPr/>
        <p:txBody>
          <a:bodyPr/>
          <a:lstStyle/>
          <a:p>
            <a:fld id="{F6B15A1E-C860-9148-A5CD-7E7A4804085C}" type="slidenum">
              <a:rPr lang="en-US" smtClean="0"/>
              <a:pPr/>
              <a:t>30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rPr>
              <a:t>“[The conference] resembled the lamentations on the ruins of Jerusalem…I did not find it very stimulating because I found nothing I did not know before”, Einstein to </a:t>
            </a:r>
            <a:r>
              <a:rPr lang="en-US" b="1" dirty="0" err="1" smtClean="0">
                <a:solidFill>
                  <a:srgbClr val="FF0000"/>
                </a:solidFill>
              </a:rPr>
              <a:t>Besso</a:t>
            </a:r>
            <a:r>
              <a:rPr lang="en-US" b="1" dirty="0" smtClean="0">
                <a:solidFill>
                  <a:srgbClr val="FF0000"/>
                </a:solidFill>
              </a:rPr>
              <a:t>, 1911</a:t>
            </a:r>
          </a:p>
          <a:p>
            <a:endParaRPr lang="en-US" dirty="0"/>
          </a:p>
        </p:txBody>
      </p:sp>
      <p:sp>
        <p:nvSpPr>
          <p:cNvPr id="4" name="Slide Number Placeholder 3"/>
          <p:cNvSpPr>
            <a:spLocks noGrp="1"/>
          </p:cNvSpPr>
          <p:nvPr>
            <p:ph type="sldNum" sz="quarter" idx="10"/>
          </p:nvPr>
        </p:nvSpPr>
        <p:spPr/>
        <p:txBody>
          <a:bodyPr/>
          <a:lstStyle/>
          <a:p>
            <a:fld id="{F6B15A1E-C860-9148-A5CD-7E7A4804085C}" type="slidenum">
              <a:rPr lang="en-US" smtClean="0"/>
              <a:pPr/>
              <a:t>33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dirty="0" smtClean="0">
                <a:solidFill>
                  <a:srgbClr val="0000FF"/>
                </a:solidFill>
                <a:latin typeface="Times New Roman" charset="0"/>
              </a:rPr>
              <a:t>A splendid idea has dawned on me concerning absorption and emission of radiation.  An amazingly simple derivation of Planck’s formula.  I am tempted to say </a:t>
            </a:r>
            <a:r>
              <a:rPr lang="en-US" sz="1200" i="1" u="sng" dirty="0" smtClean="0">
                <a:solidFill>
                  <a:srgbClr val="0000FF"/>
                </a:solidFill>
                <a:latin typeface="Times New Roman" charset="0"/>
              </a:rPr>
              <a:t>the</a:t>
            </a:r>
            <a:r>
              <a:rPr lang="en-US" sz="1200" i="1" dirty="0" smtClean="0">
                <a:solidFill>
                  <a:srgbClr val="0000FF"/>
                </a:solidFill>
                <a:latin typeface="Times New Roman" charset="0"/>
              </a:rPr>
              <a:t> derivation.  Everything quite </a:t>
            </a:r>
            <a:r>
              <a:rPr lang="en-US" sz="1200" i="1" dirty="0" err="1" smtClean="0">
                <a:solidFill>
                  <a:srgbClr val="0000FF"/>
                </a:solidFill>
                <a:latin typeface="Times New Roman" charset="0"/>
              </a:rPr>
              <a:t>quantic</a:t>
            </a:r>
            <a:endParaRPr lang="en-US" dirty="0"/>
          </a:p>
        </p:txBody>
      </p:sp>
      <p:sp>
        <p:nvSpPr>
          <p:cNvPr id="4" name="Slide Number Placeholder 3"/>
          <p:cNvSpPr>
            <a:spLocks noGrp="1"/>
          </p:cNvSpPr>
          <p:nvPr>
            <p:ph type="sldNum" sz="quarter" idx="10"/>
          </p:nvPr>
        </p:nvSpPr>
        <p:spPr/>
        <p:txBody>
          <a:bodyPr/>
          <a:lstStyle/>
          <a:p>
            <a:fld id="{F6B15A1E-C860-9148-A5CD-7E7A4804085C}" type="slidenum">
              <a:rPr lang="en-US" smtClean="0"/>
              <a:pPr/>
              <a:t>35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Though a complete stranger to you, I do not feel any hesitation in making such a request.  Because we are all your pupils though profiting only by your teachings through your writings…Yours faithfully, </a:t>
            </a:r>
            <a:endParaRPr lang="en-US" dirty="0"/>
          </a:p>
        </p:txBody>
      </p:sp>
      <p:sp>
        <p:nvSpPr>
          <p:cNvPr id="4" name="Slide Number Placeholder 3"/>
          <p:cNvSpPr>
            <a:spLocks noGrp="1"/>
          </p:cNvSpPr>
          <p:nvPr>
            <p:ph type="sldNum" sz="quarter" idx="10"/>
          </p:nvPr>
        </p:nvSpPr>
        <p:spPr/>
        <p:txBody>
          <a:bodyPr/>
          <a:lstStyle/>
          <a:p>
            <a:fld id="{F6B15A1E-C860-9148-A5CD-7E7A4804085C}" type="slidenum">
              <a:rPr lang="en-US" smtClean="0"/>
              <a:pPr/>
              <a:t>37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a:ln/>
        </p:spPr>
      </p:sp>
      <p:sp>
        <p:nvSpPr>
          <p:cNvPr id="55299" name="Notes Placeholder 2"/>
          <p:cNvSpPr>
            <a:spLocks noGrp="1"/>
          </p:cNvSpPr>
          <p:nvPr>
            <p:ph type="body" idx="1"/>
          </p:nvPr>
        </p:nvSpPr>
        <p:spPr>
          <a:noFill/>
          <a:ln/>
        </p:spPr>
        <p:txBody>
          <a:bodyPr/>
          <a:lstStyle/>
          <a:p>
            <a:r>
              <a:rPr lang="en-US" i="1" smtClean="0">
                <a:solidFill>
                  <a:srgbClr val="0000FF"/>
                </a:solidFill>
                <a:latin typeface="Times New Roman" pitchFamily="33" charset="0"/>
                <a:ea typeface="ＭＳ Ｐゴシック" pitchFamily="33" charset="-128"/>
                <a:cs typeface="ＭＳ Ｐゴシック" pitchFamily="33" charset="-128"/>
              </a:rPr>
              <a:t>“I believe with Schopenhauer that one of the strongest motives the leads men to art and science is escape from everyday life with its painful crudity and hopeless dreariness, from the fetters of one’s own everyday desires…</a:t>
            </a:r>
            <a:endParaRPr lang="en-US" smtClean="0">
              <a:latin typeface="Times" pitchFamily="33" charset="0"/>
              <a:ea typeface="ＭＳ Ｐゴシック" pitchFamily="33" charset="-128"/>
              <a:cs typeface="ＭＳ Ｐゴシック" pitchFamily="33" charset="-128"/>
            </a:endParaRPr>
          </a:p>
        </p:txBody>
      </p:sp>
      <p:sp>
        <p:nvSpPr>
          <p:cNvPr id="55300" name="Slide Number Placeholder 3"/>
          <p:cNvSpPr>
            <a:spLocks noGrp="1"/>
          </p:cNvSpPr>
          <p:nvPr>
            <p:ph type="sldNum" sz="quarter" idx="5"/>
          </p:nvPr>
        </p:nvSpPr>
        <p:spPr>
          <a:noFill/>
        </p:spPr>
        <p:txBody>
          <a:bodyPr/>
          <a:lstStyle/>
          <a:p>
            <a:fld id="{070D1353-7E3E-9745-B0A9-B4C835E1E376}" type="slidenum">
              <a:rPr lang="en-US" smtClean="0">
                <a:latin typeface="Times" pitchFamily="33" charset="0"/>
              </a:rPr>
              <a:pPr/>
              <a:t>43</a:t>
            </a:fld>
            <a:endParaRPr lang="en-US" smtClean="0">
              <a:latin typeface="Times" pitchFamily="33"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At the beginning of the new century mankind faced the ultimate challenge.  Science and technology ground to a standstill as the </a:t>
            </a:r>
          </a:p>
          <a:p>
            <a:r>
              <a:rPr lang="en-US">
                <a:latin typeface="Times" charset="0"/>
                <a:ea typeface="ＭＳ Ｐゴシック" charset="0"/>
                <a:cs typeface="ＭＳ Ｐゴシック" charset="0"/>
              </a:rPr>
              <a:t>elusive atom held tightly it secrets. </a:t>
            </a:r>
            <a:br>
              <a:rPr lang="en-US">
                <a:latin typeface="Times" charset="0"/>
                <a:ea typeface="ＭＳ Ｐゴシック" charset="0"/>
                <a:cs typeface="ＭＳ Ｐゴシック" charset="0"/>
              </a:rPr>
            </a:br>
            <a:r>
              <a:rPr lang="en-US">
                <a:latin typeface="Times" charset="0"/>
                <a:ea typeface="ＭＳ Ｐゴシック" charset="0"/>
                <a:cs typeface="ＭＳ Ｐゴシック" charset="0"/>
              </a:rPr>
              <a:t>One man alone, The Valiant Swabian, understood what was needed… Revolution.  This is his story</a:t>
            </a: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7C41D15-7D7C-D54B-9B5A-121D28250EB4}" type="slidenum">
              <a:rPr lang="en-US" sz="1200"/>
              <a:pPr/>
              <a:t>5</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pitchFamily="33" charset="0"/>
                <a:ea typeface="ＭＳ Ｐゴシック" pitchFamily="33" charset="-128"/>
                <a:cs typeface="ＭＳ Ｐゴシック" pitchFamily="33" charset="-128"/>
              </a:rPr>
              <a:t>“Man of </a:t>
            </a:r>
            <a:r>
              <a:rPr lang="en-US" dirty="0" err="1" smtClean="0">
                <a:latin typeface="Times" pitchFamily="33" charset="0"/>
                <a:ea typeface="ＭＳ Ｐゴシック" pitchFamily="33" charset="-128"/>
                <a:cs typeface="ＭＳ Ｐゴシック" pitchFamily="33" charset="-128"/>
              </a:rPr>
              <a:t>Hechingen</a:t>
            </a:r>
            <a:r>
              <a:rPr lang="en-US" dirty="0" smtClean="0">
                <a:latin typeface="Times" pitchFamily="33" charset="0"/>
                <a:ea typeface="ＭＳ Ｐゴシック" pitchFamily="33" charset="-128"/>
                <a:cs typeface="ＭＳ Ｐゴシック" pitchFamily="33" charset="-128"/>
              </a:rPr>
              <a:t>…expert in the noble arts…steeped in the revolutionary science of the cosmos, bursting with knowledge of natural things…powerful guide to  those fabulous molecules…</a:t>
            </a:r>
          </a:p>
          <a:p>
            <a:endParaRPr lang="en-US" dirty="0"/>
          </a:p>
        </p:txBody>
      </p:sp>
      <p:sp>
        <p:nvSpPr>
          <p:cNvPr id="4" name="Slide Number Placeholder 3"/>
          <p:cNvSpPr>
            <a:spLocks noGrp="1"/>
          </p:cNvSpPr>
          <p:nvPr>
            <p:ph type="sldNum" sz="quarter" idx="10"/>
          </p:nvPr>
        </p:nvSpPr>
        <p:spPr/>
        <p:txBody>
          <a:bodyPr/>
          <a:lstStyle/>
          <a:p>
            <a:fld id="{F6B15A1E-C860-9148-A5CD-7E7A4804085C}" type="slidenum">
              <a:rPr lang="en-US" smtClean="0"/>
              <a:pPr/>
              <a:t>11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a:ln/>
        </p:spPr>
      </p:sp>
      <p:sp>
        <p:nvSpPr>
          <p:cNvPr id="26627" name="Notes Placeholder 2"/>
          <p:cNvSpPr>
            <a:spLocks noGrp="1"/>
          </p:cNvSpPr>
          <p:nvPr>
            <p:ph type="body" idx="1"/>
          </p:nvPr>
        </p:nvSpPr>
        <p:spPr>
          <a:noFill/>
          <a:ln/>
        </p:spPr>
        <p:txBody>
          <a:bodyPr/>
          <a:lstStyle/>
          <a:p>
            <a:r>
              <a:rPr lang="en-US" i="1" smtClean="0">
                <a:solidFill>
                  <a:srgbClr val="0000FF"/>
                </a:solidFill>
                <a:latin typeface="Times" pitchFamily="33" charset="0"/>
                <a:ea typeface="ＭＳ Ｐゴシック" pitchFamily="33" charset="-128"/>
                <a:cs typeface="ＭＳ Ｐゴシック" pitchFamily="33" charset="-128"/>
              </a:rPr>
              <a:t>So what are you up to you frozen whale, you smoked, dried, canned piece of soul…?  Why have you not sent me your dissertation? Don’t you know that I am one of the 1</a:t>
            </a:r>
            <a:r>
              <a:rPr lang="en-US" i="1" baseline="30000" smtClean="0">
                <a:solidFill>
                  <a:srgbClr val="0000FF"/>
                </a:solidFill>
                <a:latin typeface="Times" pitchFamily="33" charset="0"/>
                <a:ea typeface="ＭＳ Ｐゴシック" pitchFamily="33" charset="-128"/>
                <a:cs typeface="ＭＳ Ｐゴシック" pitchFamily="33" charset="-128"/>
              </a:rPr>
              <a:t>1/2</a:t>
            </a:r>
            <a:r>
              <a:rPr lang="en-US" i="1" smtClean="0">
                <a:solidFill>
                  <a:srgbClr val="0000FF"/>
                </a:solidFill>
                <a:latin typeface="Times" pitchFamily="33" charset="0"/>
                <a:ea typeface="ＭＳ Ｐゴシック" pitchFamily="33" charset="-128"/>
                <a:cs typeface="ＭＳ Ｐゴシック" pitchFamily="33" charset="-128"/>
              </a:rPr>
              <a:t> fellows that would read it with pleasure, you wretched man?</a:t>
            </a:r>
          </a:p>
          <a:p>
            <a:endParaRPr lang="en-US" smtClean="0">
              <a:latin typeface="Times" pitchFamily="33" charset="0"/>
              <a:ea typeface="ＭＳ Ｐゴシック" pitchFamily="33" charset="-128"/>
              <a:cs typeface="ＭＳ Ｐゴシック" pitchFamily="33" charset="-128"/>
            </a:endParaRPr>
          </a:p>
        </p:txBody>
      </p:sp>
      <p:sp>
        <p:nvSpPr>
          <p:cNvPr id="26628" name="Slide Number Placeholder 3"/>
          <p:cNvSpPr>
            <a:spLocks noGrp="1"/>
          </p:cNvSpPr>
          <p:nvPr>
            <p:ph type="sldNum" sz="quarter" idx="5"/>
          </p:nvPr>
        </p:nvSpPr>
        <p:spPr>
          <a:noFill/>
        </p:spPr>
        <p:txBody>
          <a:bodyPr/>
          <a:lstStyle/>
          <a:p>
            <a:fld id="{07EECF70-BDA0-1646-927A-5607EC7A4ECB}" type="slidenum">
              <a:rPr lang="en-US" smtClean="0">
                <a:latin typeface="Times" pitchFamily="33" charset="0"/>
              </a:rPr>
              <a:pPr/>
              <a:t>12</a:t>
            </a:fld>
            <a:endParaRPr lang="en-US" smtClean="0">
              <a:latin typeface="Times" pitchFamily="33"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37C92E2E-3CA7-0148-B510-53CC37594B0F}" type="slidenum">
              <a:rPr lang="en-US">
                <a:latin typeface="Times" charset="0"/>
              </a:rPr>
              <a:pPr/>
              <a:t>13</a:t>
            </a:fld>
            <a:endParaRPr lang="en-US">
              <a:latin typeface="Times" charset="0"/>
            </a:endParaRPr>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rgbClr val="0000FF"/>
                </a:solidFill>
              </a:rPr>
              <a:t>“The interesting results of long wavelength spectral energy measurements.. confirm the statement…that Wien’s energy distribution law is not generally valid</a:t>
            </a:r>
            <a:endParaRPr lang="en-US" dirty="0"/>
          </a:p>
        </p:txBody>
      </p:sp>
      <p:sp>
        <p:nvSpPr>
          <p:cNvPr id="4" name="Slide Number Placeholder 3"/>
          <p:cNvSpPr>
            <a:spLocks noGrp="1"/>
          </p:cNvSpPr>
          <p:nvPr>
            <p:ph type="sldNum" sz="quarter" idx="10"/>
          </p:nvPr>
        </p:nvSpPr>
        <p:spPr/>
        <p:txBody>
          <a:bodyPr/>
          <a:lstStyle/>
          <a:p>
            <a:fld id="{F6B15A1E-C860-9148-A5CD-7E7A4804085C}" type="slidenum">
              <a:rPr lang="en-US" smtClean="0"/>
              <a:pPr/>
              <a:t>18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solidFill>
                  <a:srgbClr val="FF0000"/>
                </a:solidFill>
              </a:rPr>
              <a:t>…by nature I am peacefully inclined and reject all doubtful adventures”</a:t>
            </a:r>
            <a:endParaRPr lang="en-US" dirty="0"/>
          </a:p>
        </p:txBody>
      </p:sp>
      <p:sp>
        <p:nvSpPr>
          <p:cNvPr id="4" name="Slide Number Placeholder 3"/>
          <p:cNvSpPr>
            <a:spLocks noGrp="1"/>
          </p:cNvSpPr>
          <p:nvPr>
            <p:ph type="sldNum" sz="quarter" idx="10"/>
          </p:nvPr>
        </p:nvSpPr>
        <p:spPr/>
        <p:txBody>
          <a:bodyPr/>
          <a:lstStyle/>
          <a:p>
            <a:fld id="{F6B15A1E-C860-9148-A5CD-7E7A4804085C}" type="slidenum">
              <a:rPr lang="en-US" smtClean="0"/>
              <a:pPr/>
              <a:t>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rgbClr val="FF0000"/>
                </a:solidFill>
              </a:rPr>
              <a:t>“In fact it seems to me that the observations of “black-body” radiation,… the [photoelectric effect] and other phenomena involving the conversion of light can be better understood on the assumption that the energy of the light is distributed discontinuously in space</a:t>
            </a:r>
            <a:endParaRPr lang="en-US" dirty="0"/>
          </a:p>
        </p:txBody>
      </p:sp>
      <p:sp>
        <p:nvSpPr>
          <p:cNvPr id="4" name="Slide Number Placeholder 3"/>
          <p:cNvSpPr>
            <a:spLocks noGrp="1"/>
          </p:cNvSpPr>
          <p:nvPr>
            <p:ph type="sldNum" sz="quarter" idx="10"/>
          </p:nvPr>
        </p:nvSpPr>
        <p:spPr/>
        <p:txBody>
          <a:bodyPr/>
          <a:lstStyle/>
          <a:p>
            <a:fld id="{F6B15A1E-C860-9148-A5CD-7E7A4804085C}" type="slidenum">
              <a:rPr lang="en-US" smtClean="0"/>
              <a:pPr/>
              <a:t>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a:ln/>
        </p:spPr>
      </p:sp>
      <p:sp>
        <p:nvSpPr>
          <p:cNvPr id="38915" name="Notes Placeholder 2"/>
          <p:cNvSpPr>
            <a:spLocks noGrp="1"/>
          </p:cNvSpPr>
          <p:nvPr>
            <p:ph type="body" idx="1"/>
          </p:nvPr>
        </p:nvSpPr>
        <p:spPr>
          <a:noFill/>
          <a:ln/>
        </p:spPr>
        <p:txBody>
          <a:bodyPr/>
          <a:lstStyle/>
          <a:p>
            <a:r>
              <a:rPr lang="en-US" smtClean="0">
                <a:latin typeface="Times" pitchFamily="33" charset="0"/>
                <a:ea typeface="ＭＳ Ｐゴシック" pitchFamily="33" charset="-128"/>
                <a:cs typeface="ＭＳ Ｐゴシック" pitchFamily="33" charset="-128"/>
              </a:rPr>
              <a:t>1818 competition of the French academy of sciences – Explain the properties of light – wave theory submitted by civil engineer Augustin-Jean Fresnel only 30 yrs old – Poisson derives a contradiction from it -  Francois Arago does the test and proves it correct.   Later Arago is Prime Minister of France and instrumental in the abolition of slavery in the French Colonies.</a:t>
            </a:r>
          </a:p>
        </p:txBody>
      </p:sp>
      <p:sp>
        <p:nvSpPr>
          <p:cNvPr id="38916" name="Slide Number Placeholder 3"/>
          <p:cNvSpPr>
            <a:spLocks noGrp="1"/>
          </p:cNvSpPr>
          <p:nvPr>
            <p:ph type="sldNum" sz="quarter" idx="5"/>
          </p:nvPr>
        </p:nvSpPr>
        <p:spPr>
          <a:noFill/>
        </p:spPr>
        <p:txBody>
          <a:bodyPr/>
          <a:lstStyle/>
          <a:p>
            <a:fld id="{D6178018-749F-784B-B484-5D7E828840B3}" type="slidenum">
              <a:rPr lang="en-US" smtClean="0">
                <a:latin typeface="Times" pitchFamily="33" charset="0"/>
              </a:rPr>
              <a:pPr/>
              <a:t>21</a:t>
            </a:fld>
            <a:endParaRPr lang="en-US" smtClean="0">
              <a:latin typeface="Times" pitchFamily="33"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F91059-B091-754C-B018-5439680A8A2A}" type="datetimeFigureOut">
              <a:rPr lang="en-US" smtClean="0"/>
              <a:pPr/>
              <a:t>4/22/15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197EF-7777-CB48-B8A5-EE7DAFA9609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F91059-B091-754C-B018-5439680A8A2A}" type="datetimeFigureOut">
              <a:rPr lang="en-US" smtClean="0"/>
              <a:pPr/>
              <a:t>4/22/15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197EF-7777-CB48-B8A5-EE7DAFA9609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F91059-B091-754C-B018-5439680A8A2A}" type="datetimeFigureOut">
              <a:rPr lang="en-US" smtClean="0"/>
              <a:pPr/>
              <a:t>4/22/15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197EF-7777-CB48-B8A5-EE7DAFA9609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F91059-B091-754C-B018-5439680A8A2A}" type="datetimeFigureOut">
              <a:rPr lang="en-US" smtClean="0"/>
              <a:pPr/>
              <a:t>4/22/15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197EF-7777-CB48-B8A5-EE7DAFA9609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F91059-B091-754C-B018-5439680A8A2A}" type="datetimeFigureOut">
              <a:rPr lang="en-US" smtClean="0"/>
              <a:pPr/>
              <a:t>4/22/15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197EF-7777-CB48-B8A5-EE7DAFA9609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F91059-B091-754C-B018-5439680A8A2A}" type="datetimeFigureOut">
              <a:rPr lang="en-US" smtClean="0"/>
              <a:pPr/>
              <a:t>4/22/15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F197EF-7777-CB48-B8A5-EE7DAFA9609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F91059-B091-754C-B018-5439680A8A2A}" type="datetimeFigureOut">
              <a:rPr lang="en-US" smtClean="0"/>
              <a:pPr/>
              <a:t>4/22/15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F197EF-7777-CB48-B8A5-EE7DAFA9609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F91059-B091-754C-B018-5439680A8A2A}" type="datetimeFigureOut">
              <a:rPr lang="en-US" smtClean="0"/>
              <a:pPr/>
              <a:t>4/22/15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F197EF-7777-CB48-B8A5-EE7DAFA9609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91059-B091-754C-B018-5439680A8A2A}" type="datetimeFigureOut">
              <a:rPr lang="en-US" smtClean="0"/>
              <a:pPr/>
              <a:t>4/22/15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F197EF-7777-CB48-B8A5-EE7DAFA9609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F91059-B091-754C-B018-5439680A8A2A}" type="datetimeFigureOut">
              <a:rPr lang="en-US" smtClean="0"/>
              <a:pPr/>
              <a:t>4/22/15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F197EF-7777-CB48-B8A5-EE7DAFA9609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F91059-B091-754C-B018-5439680A8A2A}" type="datetimeFigureOut">
              <a:rPr lang="en-US" smtClean="0"/>
              <a:pPr/>
              <a:t>4/22/15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F197EF-7777-CB48-B8A5-EE7DAFA9609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5D6A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F91059-B091-754C-B018-5439680A8A2A}" type="datetimeFigureOut">
              <a:rPr lang="en-US" smtClean="0"/>
              <a:pPr/>
              <a:t>4/22/15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F197EF-7777-CB48-B8A5-EE7DAFA9609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 Id="rId3"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0.emf"/><Relationship Id="rId6" Type="http://schemas.openxmlformats.org/officeDocument/2006/relationships/image" Target="../media/image31.emf"/><Relationship Id="rId7" Type="http://schemas.openxmlformats.org/officeDocument/2006/relationships/image" Target="../media/image32.emf"/><Relationship Id="rId1" Type="http://schemas.openxmlformats.org/officeDocument/2006/relationships/slideLayout" Target="../slideLayouts/slideLayout6.xml"/><Relationship Id="rId2" Type="http://schemas.openxmlformats.org/officeDocument/2006/relationships/image" Target="../media/image2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emf"/><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2.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gif"/></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emf"/><Relationship Id="rId3" Type="http://schemas.openxmlformats.org/officeDocument/2006/relationships/image" Target="../media/image55.e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image" Target="../media/image6.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5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emf"/><Relationship Id="rId3" Type="http://schemas.openxmlformats.org/officeDocument/2006/relationships/image" Target="../media/image5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6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 Id="rId3"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7.xml"/><Relationship Id="rId2"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78318"/>
            <a:ext cx="8229600" cy="1143000"/>
          </a:xfrm>
        </p:spPr>
        <p:txBody>
          <a:bodyPr>
            <a:normAutofit fontScale="90000"/>
          </a:bodyPr>
          <a:lstStyle/>
          <a:p>
            <a:r>
              <a:rPr lang="en-US" dirty="0" smtClean="0"/>
              <a:t>Einstein and quantum mechanics:</a:t>
            </a:r>
            <a:br>
              <a:rPr lang="en-US" dirty="0" smtClean="0"/>
            </a:br>
            <a:r>
              <a:rPr lang="en-US" dirty="0" smtClean="0"/>
              <a:t>It’s not what you think</a:t>
            </a:r>
            <a:br>
              <a:rPr lang="en-US" dirty="0" smtClean="0"/>
            </a:br>
            <a:r>
              <a:rPr lang="en-US" sz="2200" i="1" dirty="0" smtClean="0">
                <a:solidFill>
                  <a:srgbClr val="FF0000"/>
                </a:solidFill>
              </a:rPr>
              <a:t>A. Douglas Stone – Yale University, Applied Physics</a:t>
            </a:r>
            <a:br>
              <a:rPr lang="en-US" sz="2200" i="1" dirty="0" smtClean="0">
                <a:solidFill>
                  <a:srgbClr val="FF0000"/>
                </a:solidFill>
              </a:rPr>
            </a:br>
            <a:r>
              <a:rPr lang="en-US" sz="2200" i="1" dirty="0" smtClean="0">
                <a:solidFill>
                  <a:srgbClr val="FF0000"/>
                </a:solidFill>
              </a:rPr>
              <a:t> </a:t>
            </a:r>
            <a:r>
              <a:rPr lang="en-US" sz="2200" i="1" dirty="0" err="1" smtClean="0">
                <a:solidFill>
                  <a:srgbClr val="FF0000"/>
                </a:solidFill>
              </a:rPr>
              <a:t>Fermilab</a:t>
            </a:r>
            <a:r>
              <a:rPr lang="en-US" sz="2200" i="1" dirty="0" smtClean="0">
                <a:solidFill>
                  <a:srgbClr val="FF0000"/>
                </a:solidFill>
              </a:rPr>
              <a:t> – </a:t>
            </a:r>
            <a:r>
              <a:rPr lang="en-US" sz="2200" i="1" dirty="0">
                <a:solidFill>
                  <a:srgbClr val="FF0000"/>
                </a:solidFill>
              </a:rPr>
              <a:t>4</a:t>
            </a:r>
            <a:r>
              <a:rPr lang="en-US" sz="2200" i="1" dirty="0" smtClean="0">
                <a:solidFill>
                  <a:srgbClr val="FF0000"/>
                </a:solidFill>
              </a:rPr>
              <a:t>/22/</a:t>
            </a:r>
            <a:r>
              <a:rPr lang="en-US" sz="2200" i="1" dirty="0" smtClean="0">
                <a:solidFill>
                  <a:srgbClr val="FF0000"/>
                </a:solidFill>
              </a:rPr>
              <a:t>15</a:t>
            </a:r>
            <a:endParaRPr lang="en-US" sz="2200" i="1" dirty="0">
              <a:solidFill>
                <a:srgbClr val="FF0000"/>
              </a:solidFill>
            </a:endParaRPr>
          </a:p>
        </p:txBody>
      </p:sp>
      <p:grpSp>
        <p:nvGrpSpPr>
          <p:cNvPr id="7" name="Group 6"/>
          <p:cNvGrpSpPr/>
          <p:nvPr/>
        </p:nvGrpSpPr>
        <p:grpSpPr>
          <a:xfrm>
            <a:off x="171457" y="1848705"/>
            <a:ext cx="8515343" cy="2647950"/>
            <a:chOff x="171457" y="1478171"/>
            <a:chExt cx="8515343" cy="2647950"/>
          </a:xfrm>
        </p:grpSpPr>
        <p:sp>
          <p:nvSpPr>
            <p:cNvPr id="5" name="Text Box 5"/>
            <p:cNvSpPr txBox="1">
              <a:spLocks noChangeArrowheads="1"/>
            </p:cNvSpPr>
            <p:nvPr/>
          </p:nvSpPr>
          <p:spPr bwMode="auto">
            <a:xfrm>
              <a:off x="171457" y="1478171"/>
              <a:ext cx="6096000" cy="2647950"/>
            </a:xfrm>
            <a:prstGeom prst="rect">
              <a:avLst/>
            </a:prstGeom>
            <a:noFill/>
            <a:ln w="9525">
              <a:noFill/>
              <a:miter lim="800000"/>
              <a:headEnd/>
              <a:tailEnd/>
            </a:ln>
          </p:spPr>
          <p:txBody>
            <a:bodyPr>
              <a:prstTxWarp prst="textNoShape">
                <a:avLst/>
              </a:prstTxWarp>
              <a:spAutoFit/>
            </a:bodyPr>
            <a:lstStyle/>
            <a:p>
              <a:pPr>
                <a:spcBef>
                  <a:spcPct val="50000"/>
                </a:spcBef>
              </a:pPr>
              <a:r>
                <a:rPr lang="en-US" b="1" i="1" dirty="0">
                  <a:solidFill>
                    <a:srgbClr val="0000FF"/>
                  </a:solidFill>
                </a:rPr>
                <a:t>“Quantum mechanics is very impressive.  But an inner voice tells me that it is not yet the true </a:t>
              </a:r>
              <a:r>
                <a:rPr lang="en-US" b="1" i="1" dirty="0" err="1">
                  <a:solidFill>
                    <a:srgbClr val="0000FF"/>
                  </a:solidFill>
                </a:rPr>
                <a:t>Jakob</a:t>
              </a:r>
              <a:r>
                <a:rPr lang="en-US" b="1" i="1" dirty="0">
                  <a:solidFill>
                    <a:srgbClr val="0000FF"/>
                  </a:solidFill>
                </a:rPr>
                <a:t>.  The theory produces a good deal but hardly brings us closer to the secrets of the Old One.  I am at all events convinced that He does not play dice…</a:t>
              </a:r>
              <a:br>
                <a:rPr lang="en-US" b="1" i="1" dirty="0">
                  <a:solidFill>
                    <a:srgbClr val="0000FF"/>
                  </a:solidFill>
                </a:rPr>
              </a:br>
              <a:r>
                <a:rPr lang="en-US" b="1" i="1" dirty="0">
                  <a:solidFill>
                    <a:srgbClr val="0000FF"/>
                  </a:solidFill>
                </a:rPr>
                <a:t>	Einstein to Born, December 1926</a:t>
              </a:r>
              <a:endParaRPr lang="en-US" i="1" dirty="0">
                <a:solidFill>
                  <a:srgbClr val="0000FF"/>
                </a:solidFill>
              </a:endParaRPr>
            </a:p>
          </p:txBody>
        </p:sp>
        <p:pic>
          <p:nvPicPr>
            <p:cNvPr id="6" name="Picture 5"/>
            <p:cNvPicPr>
              <a:picLocks noChangeAspect="1"/>
            </p:cNvPicPr>
            <p:nvPr/>
          </p:nvPicPr>
          <p:blipFill>
            <a:blip r:embed="rId3"/>
            <a:srcRect l="3183" t="6435" r="50000" b="24265"/>
            <a:stretch>
              <a:fillRect/>
            </a:stretch>
          </p:blipFill>
          <p:spPr>
            <a:xfrm>
              <a:off x="6386419" y="1704631"/>
              <a:ext cx="2300381" cy="2167903"/>
            </a:xfrm>
            <a:prstGeom prst="rect">
              <a:avLst/>
            </a:prstGeom>
          </p:spPr>
        </p:pic>
      </p:grpSp>
      <p:sp>
        <p:nvSpPr>
          <p:cNvPr id="8" name="Text Box 4"/>
          <p:cNvSpPr txBox="1">
            <a:spLocks noChangeArrowheads="1"/>
          </p:cNvSpPr>
          <p:nvPr/>
        </p:nvSpPr>
        <p:spPr bwMode="auto">
          <a:xfrm>
            <a:off x="171457" y="4015695"/>
            <a:ext cx="5760854" cy="258532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b="1" dirty="0" smtClean="0">
                <a:solidFill>
                  <a:srgbClr val="FF0000"/>
                </a:solidFill>
              </a:rPr>
              <a:t>“</a:t>
            </a:r>
            <a:r>
              <a:rPr lang="en-US" b="1" dirty="0">
                <a:solidFill>
                  <a:srgbClr val="FF0000"/>
                </a:solidFill>
              </a:rPr>
              <a:t>I have thought a hundred time as much about the quantum problems as I have about Relativity Theory”, Einstein to Otto </a:t>
            </a:r>
            <a:r>
              <a:rPr lang="en-US" b="1" dirty="0" smtClean="0">
                <a:solidFill>
                  <a:srgbClr val="FF0000"/>
                </a:solidFill>
              </a:rPr>
              <a:t>Stern</a:t>
            </a:r>
          </a:p>
          <a:p>
            <a:pPr>
              <a:spcBef>
                <a:spcPct val="50000"/>
              </a:spcBef>
            </a:pPr>
            <a:r>
              <a:rPr lang="en-US" b="1" dirty="0" smtClean="0">
                <a:solidFill>
                  <a:srgbClr val="FF0000"/>
                </a:solidFill>
              </a:rPr>
              <a:t>“Einstein would be one of the greatest theoretical physicists of all times even if he had not written a single line on relativity”, Max Born</a:t>
            </a:r>
          </a:p>
          <a:p>
            <a:pPr>
              <a:spcBef>
                <a:spcPct val="50000"/>
              </a:spcBef>
            </a:pPr>
            <a:r>
              <a:rPr lang="en-US" b="1" dirty="0">
                <a:solidFill>
                  <a:srgbClr val="FF0000"/>
                </a:solidFill>
              </a:rPr>
              <a:t>“This quantum question is so enormously important that everyone should be working on it”, </a:t>
            </a:r>
            <a:r>
              <a:rPr lang="en-US" b="1" i="1" dirty="0">
                <a:solidFill>
                  <a:srgbClr val="FF0000"/>
                </a:solidFill>
              </a:rPr>
              <a:t>Einstein, 1908</a:t>
            </a:r>
            <a:r>
              <a:rPr lang="en-US" sz="1800" b="1" i="1" dirty="0">
                <a:solidFill>
                  <a:srgbClr val="FF0000"/>
                </a:solidFill>
              </a:rPr>
              <a:t> </a:t>
            </a:r>
            <a:endParaRPr lang="en-US" dirty="0">
              <a:solidFill>
                <a:srgbClr val="FF0000"/>
              </a:solidFill>
            </a:endParaRPr>
          </a:p>
        </p:txBody>
      </p:sp>
      <p:sp>
        <p:nvSpPr>
          <p:cNvPr id="9" name="TextBox 8"/>
          <p:cNvSpPr txBox="1"/>
          <p:nvPr/>
        </p:nvSpPr>
        <p:spPr>
          <a:xfrm>
            <a:off x="152400" y="1905000"/>
            <a:ext cx="5912387" cy="2031325"/>
          </a:xfrm>
          <a:prstGeom prst="rect">
            <a:avLst/>
          </a:prstGeom>
          <a:solidFill>
            <a:schemeClr val="accent3"/>
          </a:solidFill>
        </p:spPr>
        <p:txBody>
          <a:bodyPr wrap="square" rtlCol="0">
            <a:spAutoFit/>
          </a:bodyPr>
          <a:lstStyle/>
          <a:p>
            <a:r>
              <a:rPr lang="en-US" b="1" dirty="0" smtClean="0">
                <a:solidFill>
                  <a:srgbClr val="0000FF"/>
                </a:solidFill>
              </a:rPr>
              <a:t>“The other great problem that I have concerned myself with since 1900 is that of radiation and the quantum theory… I have helped create the complex of ideas known by the name of quantum theory…I shall probably devote the rest of my life to the clarification of this problem, however slight the prospects for attaining the goal may be. “</a:t>
            </a:r>
          </a:p>
          <a:p>
            <a:r>
              <a:rPr lang="en-US" b="1" dirty="0">
                <a:solidFill>
                  <a:srgbClr val="0000FF"/>
                </a:solidFill>
              </a:rPr>
              <a:t>	</a:t>
            </a:r>
            <a:r>
              <a:rPr lang="en-US" b="1" dirty="0" smtClean="0">
                <a:solidFill>
                  <a:srgbClr val="0000FF"/>
                </a:solidFill>
              </a:rPr>
              <a:t>Einstein, 1924</a:t>
            </a:r>
            <a:endParaRPr lang="en-US" b="1" dirty="0">
              <a:solidFill>
                <a:srgbClr val="0000FF"/>
              </a:solidFill>
            </a:endParaRPr>
          </a:p>
        </p:txBody>
      </p:sp>
      <p:pic>
        <p:nvPicPr>
          <p:cNvPr id="10" name="Picture 9"/>
          <p:cNvPicPr>
            <a:picLocks noChangeAspect="1"/>
          </p:cNvPicPr>
          <p:nvPr/>
        </p:nvPicPr>
        <p:blipFill>
          <a:blip r:embed="rId4"/>
          <a:srcRect t="6334" b="4756"/>
          <a:stretch>
            <a:fillRect/>
          </a:stretch>
        </p:blipFill>
        <p:spPr>
          <a:xfrm>
            <a:off x="6615362" y="4690120"/>
            <a:ext cx="1853429" cy="2057813"/>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457200" y="533400"/>
            <a:ext cx="3581400" cy="5872163"/>
            <a:chOff x="457200" y="533400"/>
            <a:chExt cx="3581400" cy="5871865"/>
          </a:xfrm>
        </p:grpSpPr>
        <p:pic>
          <p:nvPicPr>
            <p:cNvPr id="21510" name="Picture 2" descr="Portr_03142.jpg"/>
            <p:cNvPicPr>
              <a:picLocks noChangeAspect="1"/>
            </p:cNvPicPr>
            <p:nvPr/>
          </p:nvPicPr>
          <p:blipFill>
            <a:blip r:embed="rId2"/>
            <a:srcRect/>
            <a:stretch>
              <a:fillRect/>
            </a:stretch>
          </p:blipFill>
          <p:spPr bwMode="auto">
            <a:xfrm>
              <a:off x="457200" y="533400"/>
              <a:ext cx="3581400" cy="5271247"/>
            </a:xfrm>
            <a:prstGeom prst="rect">
              <a:avLst/>
            </a:prstGeom>
            <a:noFill/>
            <a:ln w="9525">
              <a:noFill/>
              <a:miter lim="800000"/>
              <a:headEnd/>
              <a:tailEnd/>
            </a:ln>
          </p:spPr>
        </p:pic>
        <p:sp>
          <p:nvSpPr>
            <p:cNvPr id="21511" name="TextBox 3"/>
            <p:cNvSpPr txBox="1">
              <a:spLocks noChangeArrowheads="1"/>
            </p:cNvSpPr>
            <p:nvPr/>
          </p:nvSpPr>
          <p:spPr bwMode="auto">
            <a:xfrm>
              <a:off x="838200" y="5943600"/>
              <a:ext cx="3048000" cy="461665"/>
            </a:xfrm>
            <a:prstGeom prst="rect">
              <a:avLst/>
            </a:prstGeom>
            <a:noFill/>
            <a:ln w="9525">
              <a:noFill/>
              <a:miter lim="800000"/>
              <a:headEnd/>
              <a:tailEnd/>
            </a:ln>
          </p:spPr>
          <p:txBody>
            <a:bodyPr>
              <a:prstTxWarp prst="textNoShape">
                <a:avLst/>
              </a:prstTxWarp>
              <a:spAutoFit/>
            </a:bodyPr>
            <a:lstStyle/>
            <a:p>
              <a:r>
                <a:rPr lang="en-US"/>
                <a:t>Student at ETH (1898)</a:t>
              </a:r>
            </a:p>
          </p:txBody>
        </p:sp>
      </p:grpSp>
      <p:grpSp>
        <p:nvGrpSpPr>
          <p:cNvPr id="3" name="Group 6"/>
          <p:cNvGrpSpPr>
            <a:grpSpLocks/>
          </p:cNvGrpSpPr>
          <p:nvPr/>
        </p:nvGrpSpPr>
        <p:grpSpPr bwMode="auto">
          <a:xfrm>
            <a:off x="4419600" y="685800"/>
            <a:ext cx="4038600" cy="5795963"/>
            <a:chOff x="4419600" y="685800"/>
            <a:chExt cx="4038600" cy="5795665"/>
          </a:xfrm>
        </p:grpSpPr>
        <p:pic>
          <p:nvPicPr>
            <p:cNvPr id="21508" name="Picture 1" descr="Hs_1457-72.jpg"/>
            <p:cNvPicPr>
              <a:picLocks noChangeAspect="1"/>
            </p:cNvPicPr>
            <p:nvPr/>
          </p:nvPicPr>
          <p:blipFill>
            <a:blip r:embed="rId3"/>
            <a:srcRect/>
            <a:stretch>
              <a:fillRect/>
            </a:stretch>
          </p:blipFill>
          <p:spPr bwMode="auto">
            <a:xfrm>
              <a:off x="4419600" y="685800"/>
              <a:ext cx="4018026" cy="5189708"/>
            </a:xfrm>
            <a:prstGeom prst="rect">
              <a:avLst/>
            </a:prstGeom>
            <a:noFill/>
            <a:ln w="9525">
              <a:noFill/>
              <a:miter lim="800000"/>
              <a:headEnd/>
              <a:tailEnd/>
            </a:ln>
          </p:spPr>
        </p:pic>
        <p:sp>
          <p:nvSpPr>
            <p:cNvPr id="21509" name="TextBox 4"/>
            <p:cNvSpPr txBox="1">
              <a:spLocks noChangeArrowheads="1"/>
            </p:cNvSpPr>
            <p:nvPr/>
          </p:nvSpPr>
          <p:spPr bwMode="auto">
            <a:xfrm>
              <a:off x="4953000" y="6019800"/>
              <a:ext cx="3505200" cy="461665"/>
            </a:xfrm>
            <a:prstGeom prst="rect">
              <a:avLst/>
            </a:prstGeom>
            <a:noFill/>
            <a:ln w="9525">
              <a:noFill/>
              <a:miter lim="800000"/>
              <a:headEnd/>
              <a:tailEnd/>
            </a:ln>
          </p:spPr>
          <p:txBody>
            <a:bodyPr>
              <a:prstTxWarp prst="textNoShape">
                <a:avLst/>
              </a:prstTxWarp>
              <a:spAutoFit/>
            </a:bodyPr>
            <a:lstStyle/>
            <a:p>
              <a:r>
                <a:rPr lang="en-US"/>
                <a:t>Young father, Bern (1904)</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89000" y="1038225"/>
            <a:ext cx="8005597" cy="4591050"/>
            <a:chOff x="889000" y="1038225"/>
            <a:chExt cx="8005597" cy="4591050"/>
          </a:xfrm>
        </p:grpSpPr>
        <p:grpSp>
          <p:nvGrpSpPr>
            <p:cNvPr id="13" name="Group 12"/>
            <p:cNvGrpSpPr/>
            <p:nvPr/>
          </p:nvGrpSpPr>
          <p:grpSpPr>
            <a:xfrm>
              <a:off x="889000" y="1038225"/>
              <a:ext cx="8005597" cy="4591050"/>
              <a:chOff x="889000" y="1038225"/>
              <a:chExt cx="8005597" cy="4591050"/>
            </a:xfrm>
          </p:grpSpPr>
          <p:grpSp>
            <p:nvGrpSpPr>
              <p:cNvPr id="4" name="Group 13"/>
              <p:cNvGrpSpPr>
                <a:grpSpLocks/>
              </p:cNvGrpSpPr>
              <p:nvPr/>
            </p:nvGrpSpPr>
            <p:grpSpPr bwMode="auto">
              <a:xfrm>
                <a:off x="889000" y="1038225"/>
                <a:ext cx="6172200" cy="4591050"/>
                <a:chOff x="144" y="1008"/>
                <a:chExt cx="3888" cy="2892"/>
              </a:xfrm>
            </p:grpSpPr>
            <p:pic>
              <p:nvPicPr>
                <p:cNvPr id="5" name="Picture 3"/>
                <p:cNvPicPr>
                  <a:picLocks noChangeAspect="1" noChangeArrowheads="1"/>
                </p:cNvPicPr>
                <p:nvPr/>
              </p:nvPicPr>
              <p:blipFill>
                <a:blip r:embed="rId3"/>
                <a:srcRect/>
                <a:stretch>
                  <a:fillRect/>
                </a:stretch>
              </p:blipFill>
              <p:spPr bwMode="auto">
                <a:xfrm>
                  <a:off x="144" y="1008"/>
                  <a:ext cx="3744" cy="2892"/>
                </a:xfrm>
                <a:prstGeom prst="rect">
                  <a:avLst/>
                </a:prstGeom>
                <a:noFill/>
                <a:ln w="9525">
                  <a:noFill/>
                  <a:miter lim="800000"/>
                  <a:headEnd/>
                  <a:tailEnd/>
                </a:ln>
              </p:spPr>
            </p:pic>
            <p:sp>
              <p:nvSpPr>
                <p:cNvPr id="6" name="Text Box 5"/>
                <p:cNvSpPr txBox="1">
                  <a:spLocks noChangeArrowheads="1"/>
                </p:cNvSpPr>
                <p:nvPr/>
              </p:nvSpPr>
              <p:spPr bwMode="auto">
                <a:xfrm>
                  <a:off x="2363" y="1184"/>
                  <a:ext cx="1017" cy="192"/>
                </a:xfrm>
                <a:prstGeom prst="rect">
                  <a:avLst/>
                </a:prstGeom>
                <a:noFill/>
                <a:ln w="9525">
                  <a:noFill/>
                  <a:miter lim="800000"/>
                  <a:headEnd/>
                  <a:tailEnd/>
                </a:ln>
              </p:spPr>
              <p:txBody>
                <a:bodyPr>
                  <a:prstTxWarp prst="textNoShape">
                    <a:avLst/>
                  </a:prstTxWarp>
                  <a:spAutoFit/>
                </a:bodyPr>
                <a:lstStyle/>
                <a:p>
                  <a:pPr>
                    <a:spcBef>
                      <a:spcPct val="50000"/>
                    </a:spcBef>
                  </a:pPr>
                  <a:r>
                    <a:rPr lang="en-US" sz="1400">
                      <a:solidFill>
                        <a:srgbClr val="0000FF"/>
                      </a:solidFill>
                    </a:rPr>
                    <a:t>Maurice Solovine</a:t>
                  </a:r>
                </a:p>
              </p:txBody>
            </p:sp>
            <p:sp>
              <p:nvSpPr>
                <p:cNvPr id="7" name="Text Box 6"/>
                <p:cNvSpPr txBox="1">
                  <a:spLocks noChangeArrowheads="1"/>
                </p:cNvSpPr>
                <p:nvPr/>
              </p:nvSpPr>
              <p:spPr bwMode="auto">
                <a:xfrm>
                  <a:off x="468" y="1417"/>
                  <a:ext cx="1016" cy="192"/>
                </a:xfrm>
                <a:prstGeom prst="rect">
                  <a:avLst/>
                </a:prstGeom>
                <a:noFill/>
                <a:ln w="9525">
                  <a:noFill/>
                  <a:miter lim="800000"/>
                  <a:headEnd/>
                  <a:tailEnd/>
                </a:ln>
              </p:spPr>
              <p:txBody>
                <a:bodyPr>
                  <a:prstTxWarp prst="textNoShape">
                    <a:avLst/>
                  </a:prstTxWarp>
                  <a:spAutoFit/>
                </a:bodyPr>
                <a:lstStyle/>
                <a:p>
                  <a:pPr>
                    <a:spcBef>
                      <a:spcPct val="50000"/>
                    </a:spcBef>
                  </a:pPr>
                  <a:r>
                    <a:rPr lang="en-US" sz="1400">
                      <a:solidFill>
                        <a:srgbClr val="0000FF"/>
                      </a:solidFill>
                    </a:rPr>
                    <a:t>Conrad Habicht</a:t>
                  </a:r>
                </a:p>
              </p:txBody>
            </p:sp>
            <p:sp>
              <p:nvSpPr>
                <p:cNvPr id="8" name="Text Box 12"/>
                <p:cNvSpPr txBox="1">
                  <a:spLocks noChangeArrowheads="1"/>
                </p:cNvSpPr>
                <p:nvPr/>
              </p:nvSpPr>
              <p:spPr bwMode="auto">
                <a:xfrm>
                  <a:off x="2544" y="1488"/>
                  <a:ext cx="1488" cy="192"/>
                </a:xfrm>
                <a:prstGeom prst="rect">
                  <a:avLst/>
                </a:prstGeom>
                <a:noFill/>
                <a:ln w="9525">
                  <a:noFill/>
                  <a:miter lim="800000"/>
                  <a:headEnd/>
                  <a:tailEnd/>
                </a:ln>
              </p:spPr>
              <p:txBody>
                <a:bodyPr>
                  <a:prstTxWarp prst="textNoShape">
                    <a:avLst/>
                  </a:prstTxWarp>
                  <a:spAutoFit/>
                </a:bodyPr>
                <a:lstStyle/>
                <a:p>
                  <a:pPr>
                    <a:spcBef>
                      <a:spcPct val="50000"/>
                    </a:spcBef>
                  </a:pPr>
                  <a:r>
                    <a:rPr lang="en-US" sz="1400">
                      <a:solidFill>
                        <a:srgbClr val="0000FF"/>
                      </a:solidFill>
                    </a:rPr>
                    <a:t>Albert Ritter von Steissbein</a:t>
                  </a:r>
                </a:p>
              </p:txBody>
            </p:sp>
          </p:grpSp>
          <p:pic>
            <p:nvPicPr>
              <p:cNvPr id="10" name="Picture 9"/>
              <p:cNvPicPr>
                <a:picLocks noChangeAspect="1"/>
              </p:cNvPicPr>
              <p:nvPr/>
            </p:nvPicPr>
            <p:blipFill>
              <a:blip r:embed="rId4"/>
              <a:srcRect/>
              <a:stretch>
                <a:fillRect/>
              </a:stretch>
            </p:blipFill>
            <p:spPr bwMode="auto">
              <a:xfrm>
                <a:off x="6832600" y="1622425"/>
                <a:ext cx="2061997" cy="2959100"/>
              </a:xfrm>
              <a:prstGeom prst="rect">
                <a:avLst/>
              </a:prstGeom>
              <a:noFill/>
              <a:ln w="9525">
                <a:noFill/>
                <a:miter lim="800000"/>
                <a:headEnd/>
                <a:tailEnd/>
              </a:ln>
            </p:spPr>
          </p:pic>
        </p:grpSp>
        <p:sp>
          <p:nvSpPr>
            <p:cNvPr id="12" name="TextBox 11"/>
            <p:cNvSpPr txBox="1"/>
            <p:nvPr/>
          </p:nvSpPr>
          <p:spPr>
            <a:xfrm>
              <a:off x="7061200" y="4212193"/>
              <a:ext cx="1587500" cy="369332"/>
            </a:xfrm>
            <a:prstGeom prst="rect">
              <a:avLst/>
            </a:prstGeom>
            <a:solidFill>
              <a:schemeClr val="bg1">
                <a:lumMod val="75000"/>
              </a:schemeClr>
            </a:solidFill>
          </p:spPr>
          <p:txBody>
            <a:bodyPr wrap="square" rtlCol="0">
              <a:spAutoFit/>
            </a:bodyPr>
            <a:lstStyle/>
            <a:p>
              <a:r>
                <a:rPr lang="en-US" dirty="0" err="1" smtClean="0">
                  <a:solidFill>
                    <a:srgbClr val="0000FF"/>
                  </a:solidFill>
                </a:rPr>
                <a:t>MIchele</a:t>
              </a:r>
              <a:r>
                <a:rPr lang="en-US" dirty="0" smtClean="0">
                  <a:solidFill>
                    <a:srgbClr val="0000FF"/>
                  </a:solidFill>
                </a:rPr>
                <a:t> </a:t>
              </a:r>
              <a:r>
                <a:rPr lang="en-US" dirty="0" err="1" smtClean="0">
                  <a:solidFill>
                    <a:srgbClr val="0000FF"/>
                  </a:solidFill>
                </a:rPr>
                <a:t>Besso</a:t>
              </a:r>
              <a:endParaRPr lang="en-US" dirty="0">
                <a:solidFill>
                  <a:srgbClr val="0000FF"/>
                </a:solidFill>
              </a:endParaRPr>
            </a:p>
          </p:txBody>
        </p:sp>
      </p:grpSp>
      <p:sp>
        <p:nvSpPr>
          <p:cNvPr id="15" name="TextBox 14"/>
          <p:cNvSpPr txBox="1"/>
          <p:nvPr/>
        </p:nvSpPr>
        <p:spPr>
          <a:xfrm>
            <a:off x="2048933" y="270933"/>
            <a:ext cx="5249334" cy="461665"/>
          </a:xfrm>
          <a:prstGeom prst="rect">
            <a:avLst/>
          </a:prstGeom>
          <a:noFill/>
        </p:spPr>
        <p:txBody>
          <a:bodyPr wrap="square" rtlCol="0">
            <a:spAutoFit/>
          </a:bodyPr>
          <a:lstStyle/>
          <a:p>
            <a:pPr algn="ctr"/>
            <a:r>
              <a:rPr lang="en-US" sz="2400" dirty="0" smtClean="0"/>
              <a:t>The Olympia Academy</a:t>
            </a:r>
            <a:endParaRPr 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000"/>
                                        <p:tgtEl>
                                          <p:spTgt spid="16"/>
                                        </p:tgtEl>
                                      </p:cBhvr>
                                    </p:animEffect>
                                    <p:set>
                                      <p:cBhvr>
                                        <p:cTn id="11" dur="1" fill="hold">
                                          <p:stCondLst>
                                            <p:cond delay="1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685800" y="930275"/>
            <a:ext cx="8153400" cy="461963"/>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0000"/>
                </a:solidFill>
              </a:rPr>
              <a:t>March 1905: Einstein announces his achievements to Habicht:</a:t>
            </a:r>
          </a:p>
        </p:txBody>
      </p:sp>
      <p:sp>
        <p:nvSpPr>
          <p:cNvPr id="84995" name="Text Box 3"/>
          <p:cNvSpPr txBox="1">
            <a:spLocks noChangeArrowheads="1"/>
          </p:cNvSpPr>
          <p:nvPr/>
        </p:nvSpPr>
        <p:spPr bwMode="auto">
          <a:xfrm>
            <a:off x="533400" y="1663700"/>
            <a:ext cx="8305800" cy="3232150"/>
          </a:xfrm>
          <a:prstGeom prst="rect">
            <a:avLst/>
          </a:prstGeom>
          <a:noFill/>
          <a:ln w="9525">
            <a:noFill/>
            <a:miter lim="800000"/>
            <a:headEnd/>
            <a:tailEnd/>
          </a:ln>
        </p:spPr>
        <p:txBody>
          <a:bodyPr>
            <a:prstTxWarp prst="textNoShape">
              <a:avLst/>
            </a:prstTxWarp>
            <a:spAutoFit/>
          </a:bodyPr>
          <a:lstStyle/>
          <a:p>
            <a:pPr>
              <a:spcBef>
                <a:spcPct val="50000"/>
              </a:spcBef>
            </a:pPr>
            <a:r>
              <a:rPr lang="en-US" i="1">
                <a:solidFill>
                  <a:srgbClr val="0000FF"/>
                </a:solidFill>
              </a:rPr>
              <a:t>Dear Habicht, such a solemn air of silence has descended between us that I almost feel as if I am committing a sacrilege when I break it now with some inconsequential babble…</a:t>
            </a:r>
          </a:p>
          <a:p>
            <a:pPr>
              <a:spcBef>
                <a:spcPct val="50000"/>
              </a:spcBef>
            </a:pPr>
            <a:r>
              <a:rPr lang="en-US" i="1">
                <a:solidFill>
                  <a:srgbClr val="0000FF"/>
                </a:solidFill>
              </a:rPr>
              <a:t>I promise you four papers in return, the first deals with radiation and the energy properties of light and is </a:t>
            </a:r>
            <a:r>
              <a:rPr lang="en-US" i="1" u="sng">
                <a:solidFill>
                  <a:srgbClr val="0000FF"/>
                </a:solidFill>
              </a:rPr>
              <a:t>very revolutionary</a:t>
            </a:r>
            <a:r>
              <a:rPr lang="en-US" i="1">
                <a:solidFill>
                  <a:srgbClr val="0000FF"/>
                </a:solidFill>
              </a:rPr>
              <a:t>…</a:t>
            </a:r>
            <a:br>
              <a:rPr lang="en-US" i="1">
                <a:solidFill>
                  <a:srgbClr val="0000FF"/>
                </a:solidFill>
              </a:rPr>
            </a:br>
            <a:r>
              <a:rPr lang="en-US" i="1">
                <a:solidFill>
                  <a:srgbClr val="0000FF"/>
                </a:solidFill>
              </a:rPr>
              <a:t>The fourth study is still a </a:t>
            </a:r>
            <a:r>
              <a:rPr lang="en-US" i="1" u="sng">
                <a:solidFill>
                  <a:srgbClr val="0000FF"/>
                </a:solidFill>
              </a:rPr>
              <a:t>mere concept</a:t>
            </a:r>
            <a:r>
              <a:rPr lang="en-US" i="1">
                <a:solidFill>
                  <a:srgbClr val="0000FF"/>
                </a:solidFill>
              </a:rPr>
              <a:t>: the electrodynamics of moving bodies by the use of a modification of the theory of space and time.”</a:t>
            </a:r>
          </a:p>
        </p:txBody>
      </p:sp>
      <p:sp>
        <p:nvSpPr>
          <p:cNvPr id="8" name="Title 7"/>
          <p:cNvSpPr>
            <a:spLocks noGrp="1"/>
          </p:cNvSpPr>
          <p:nvPr>
            <p:ph type="title"/>
          </p:nvPr>
        </p:nvSpPr>
        <p:spPr>
          <a:xfrm>
            <a:off x="457200" y="274638"/>
            <a:ext cx="8229600" cy="677862"/>
          </a:xfrm>
        </p:spPr>
        <p:txBody>
          <a:bodyPr>
            <a:normAutofit fontScale="90000"/>
          </a:bodyPr>
          <a:lstStyle/>
          <a:p>
            <a:pPr>
              <a:defRPr/>
            </a:pPr>
            <a:r>
              <a:rPr lang="en-US" dirty="0" smtClean="0"/>
              <a:t>1905 – The Miracle Year</a:t>
            </a:r>
            <a:endParaRPr lang="en-US" dirty="0"/>
          </a:p>
        </p:txBody>
      </p:sp>
      <p:pic>
        <p:nvPicPr>
          <p:cNvPr id="9" name="Picture 8" descr="Scaler.png"/>
          <p:cNvPicPr>
            <a:picLocks noChangeAspect="1"/>
          </p:cNvPicPr>
          <p:nvPr/>
        </p:nvPicPr>
        <p:blipFill>
          <a:blip r:embed="rId3"/>
          <a:srcRect/>
          <a:stretch>
            <a:fillRect/>
          </a:stretch>
        </p:blipFill>
        <p:spPr bwMode="auto">
          <a:xfrm>
            <a:off x="2057400" y="1579563"/>
            <a:ext cx="4191000" cy="5278437"/>
          </a:xfrm>
          <a:prstGeom prst="rect">
            <a:avLst/>
          </a:prstGeom>
          <a:noFill/>
          <a:ln w="9525">
            <a:noFill/>
            <a:miter lim="800000"/>
            <a:headEnd/>
            <a:tailEnd/>
          </a:ln>
        </p:spPr>
      </p:pic>
      <p:grpSp>
        <p:nvGrpSpPr>
          <p:cNvPr id="2" name="Group 12"/>
          <p:cNvGrpSpPr>
            <a:grpSpLocks/>
          </p:cNvGrpSpPr>
          <p:nvPr/>
        </p:nvGrpSpPr>
        <p:grpSpPr bwMode="auto">
          <a:xfrm>
            <a:off x="2928938" y="1349375"/>
            <a:ext cx="4114800" cy="5508625"/>
            <a:chOff x="181" y="672"/>
            <a:chExt cx="2256" cy="3312"/>
          </a:xfrm>
        </p:grpSpPr>
        <p:pic>
          <p:nvPicPr>
            <p:cNvPr id="25608" name="Picture 3"/>
            <p:cNvPicPr>
              <a:picLocks noChangeAspect="1" noChangeArrowheads="1"/>
            </p:cNvPicPr>
            <p:nvPr/>
          </p:nvPicPr>
          <p:blipFill>
            <a:blip r:embed="rId4"/>
            <a:srcRect/>
            <a:stretch>
              <a:fillRect/>
            </a:stretch>
          </p:blipFill>
          <p:spPr bwMode="auto">
            <a:xfrm>
              <a:off x="181" y="672"/>
              <a:ext cx="2256" cy="3312"/>
            </a:xfrm>
            <a:prstGeom prst="rect">
              <a:avLst/>
            </a:prstGeom>
            <a:noFill/>
            <a:ln w="9525">
              <a:noFill/>
              <a:miter lim="800000"/>
              <a:headEnd/>
              <a:tailEnd/>
            </a:ln>
          </p:spPr>
        </p:pic>
        <p:sp>
          <p:nvSpPr>
            <p:cNvPr id="25609" name="Rectangle 4"/>
            <p:cNvSpPr>
              <a:spLocks noChangeArrowheads="1"/>
            </p:cNvSpPr>
            <p:nvPr/>
          </p:nvSpPr>
          <p:spPr bwMode="auto">
            <a:xfrm>
              <a:off x="960" y="2448"/>
              <a:ext cx="672" cy="192"/>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grpSp>
      <p:sp>
        <p:nvSpPr>
          <p:cNvPr id="10" name="TextBox 9"/>
          <p:cNvSpPr txBox="1"/>
          <p:nvPr/>
        </p:nvSpPr>
        <p:spPr>
          <a:xfrm>
            <a:off x="914400" y="2743200"/>
            <a:ext cx="7924800" cy="3046988"/>
          </a:xfrm>
          <a:prstGeom prst="rect">
            <a:avLst/>
          </a:prstGeom>
          <a:noFill/>
        </p:spPr>
        <p:txBody>
          <a:bodyPr>
            <a:spAutoFit/>
          </a:bodyPr>
          <a:lstStyle/>
          <a:p>
            <a:pPr algn="ctr">
              <a:defRPr/>
            </a:pPr>
            <a:r>
              <a:rPr lang="en-US" sz="9600" b="1" dirty="0">
                <a:ln w="17780" cmpd="sng">
                  <a:solidFill>
                    <a:srgbClr val="FFFFFF"/>
                  </a:solidFill>
                  <a:prstDash val="solid"/>
                  <a:miter lim="800000"/>
                </a:ln>
                <a:solidFill>
                  <a:srgbClr val="FF0000"/>
                </a:solidFill>
                <a:effectLst>
                  <a:outerShdw blurRad="50800" algn="tl" rotWithShape="0">
                    <a:srgbClr val="000000"/>
                  </a:outerShdw>
                </a:effectLst>
                <a:latin typeface="Times" pitchFamily="32" charset="0"/>
              </a:rPr>
              <a:t>Very Revolutionary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9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9"/>
                                        </p:tgtEl>
                                      </p:cBhvr>
                                    </p:animEffect>
                                    <p:set>
                                      <p:cBhvr>
                                        <p:cTn id="15" dur="1" fill="hold">
                                          <p:stCondLst>
                                            <p:cond delay="19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84995">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84995">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499"/>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nodeType="clickEffect">
                                  <p:stCondLst>
                                    <p:cond delay="0"/>
                                  </p:stCondLst>
                                  <p:childTnLst>
                                    <p:animEffect transition="out" filter="dissolv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2000" fill="hold"/>
                                        <p:tgtEl>
                                          <p:spTgt spid="10"/>
                                        </p:tgtEl>
                                        <p:attrNameLst>
                                          <p:attrName>ppt_w</p:attrName>
                                        </p:attrNameLst>
                                      </p:cBhvr>
                                      <p:tavLst>
                                        <p:tav tm="0">
                                          <p:val>
                                            <p:fltVal val="0"/>
                                          </p:val>
                                        </p:tav>
                                        <p:tav tm="100000">
                                          <p:val>
                                            <p:strVal val="#ppt_w"/>
                                          </p:val>
                                        </p:tav>
                                      </p:tavLst>
                                    </p:anim>
                                    <p:anim calcmode="lin" valueType="num">
                                      <p:cBhvr>
                                        <p:cTn id="38" dur="2000" fill="hold"/>
                                        <p:tgtEl>
                                          <p:spTgt spid="10"/>
                                        </p:tgtEl>
                                        <p:attrNameLst>
                                          <p:attrName>ppt_h</p:attrName>
                                        </p:attrNameLst>
                                      </p:cBhvr>
                                      <p:tavLst>
                                        <p:tav tm="0">
                                          <p:val>
                                            <p:fltVal val="0"/>
                                          </p:val>
                                        </p:tav>
                                        <p:tav tm="100000">
                                          <p:val>
                                            <p:strVal val="#ppt_h"/>
                                          </p:val>
                                        </p:tav>
                                      </p:tavLst>
                                    </p:anim>
                                    <p:anim calcmode="lin" valueType="num">
                                      <p:cBhvr>
                                        <p:cTn id="39" dur="2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40" dur="2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build="p" autoUpdateAnimBg="0"/>
      <p:bldP spid="84995"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02049" y="195590"/>
            <a:ext cx="8763000" cy="584776"/>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200" dirty="0" smtClean="0"/>
              <a:t>Blackbody Radiation and Planck’s Law</a:t>
            </a:r>
            <a:endParaRPr lang="en-US" sz="3200" dirty="0"/>
          </a:p>
        </p:txBody>
      </p:sp>
      <p:sp>
        <p:nvSpPr>
          <p:cNvPr id="33795" name="AutoShape 3"/>
          <p:cNvSpPr>
            <a:spLocks noChangeArrowheads="1"/>
          </p:cNvSpPr>
          <p:nvPr/>
        </p:nvSpPr>
        <p:spPr bwMode="auto">
          <a:xfrm>
            <a:off x="3505200" y="1219200"/>
            <a:ext cx="1752600" cy="1295400"/>
          </a:xfrm>
          <a:prstGeom prst="cube">
            <a:avLst>
              <a:gd name="adj" fmla="val 25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grpSp>
        <p:nvGrpSpPr>
          <p:cNvPr id="2" name="Group 4"/>
          <p:cNvGrpSpPr>
            <a:grpSpLocks/>
          </p:cNvGrpSpPr>
          <p:nvPr/>
        </p:nvGrpSpPr>
        <p:grpSpPr bwMode="auto">
          <a:xfrm rot="-1275478">
            <a:off x="683772" y="2734986"/>
            <a:ext cx="1058863" cy="685800"/>
            <a:chOff x="1029" y="1296"/>
            <a:chExt cx="667" cy="432"/>
          </a:xfrm>
        </p:grpSpPr>
        <p:sp>
          <p:nvSpPr>
            <p:cNvPr id="33826" name="Line 5"/>
            <p:cNvSpPr>
              <a:spLocks noChangeShapeType="1"/>
            </p:cNvSpPr>
            <p:nvPr/>
          </p:nvSpPr>
          <p:spPr bwMode="auto">
            <a:xfrm>
              <a:off x="1029" y="1296"/>
              <a:ext cx="0" cy="432"/>
            </a:xfrm>
            <a:prstGeom prst="line">
              <a:avLst/>
            </a:prstGeom>
            <a:noFill/>
            <a:ln w="38100">
              <a:solidFill>
                <a:srgbClr val="0000FF"/>
              </a:solidFill>
              <a:round/>
              <a:headEnd/>
              <a:tailEnd/>
            </a:ln>
          </p:spPr>
          <p:txBody>
            <a:bodyPr wrap="none" anchor="ctr">
              <a:prstTxWarp prst="textNoShape">
                <a:avLst/>
              </a:prstTxWarp>
            </a:bodyPr>
            <a:lstStyle/>
            <a:p>
              <a:endParaRPr lang="en-US"/>
            </a:p>
          </p:txBody>
        </p:sp>
        <p:sp>
          <p:nvSpPr>
            <p:cNvPr id="33827" name="Line 6"/>
            <p:cNvSpPr>
              <a:spLocks noChangeShapeType="1"/>
            </p:cNvSpPr>
            <p:nvPr/>
          </p:nvSpPr>
          <p:spPr bwMode="auto">
            <a:xfrm>
              <a:off x="1114" y="1296"/>
              <a:ext cx="0" cy="432"/>
            </a:xfrm>
            <a:prstGeom prst="line">
              <a:avLst/>
            </a:prstGeom>
            <a:noFill/>
            <a:ln w="38100">
              <a:solidFill>
                <a:srgbClr val="0000FF"/>
              </a:solidFill>
              <a:round/>
              <a:headEnd/>
              <a:tailEnd/>
            </a:ln>
          </p:spPr>
          <p:txBody>
            <a:bodyPr wrap="none" anchor="ctr">
              <a:prstTxWarp prst="textNoShape">
                <a:avLst/>
              </a:prstTxWarp>
            </a:bodyPr>
            <a:lstStyle/>
            <a:p>
              <a:endParaRPr lang="en-US"/>
            </a:p>
          </p:txBody>
        </p:sp>
        <p:sp>
          <p:nvSpPr>
            <p:cNvPr id="33828" name="Line 7"/>
            <p:cNvSpPr>
              <a:spLocks noChangeShapeType="1"/>
            </p:cNvSpPr>
            <p:nvPr/>
          </p:nvSpPr>
          <p:spPr bwMode="auto">
            <a:xfrm>
              <a:off x="1200" y="1296"/>
              <a:ext cx="0" cy="432"/>
            </a:xfrm>
            <a:prstGeom prst="line">
              <a:avLst/>
            </a:prstGeom>
            <a:noFill/>
            <a:ln w="38100">
              <a:solidFill>
                <a:srgbClr val="0000FF"/>
              </a:solidFill>
              <a:round/>
              <a:headEnd/>
              <a:tailEnd/>
            </a:ln>
          </p:spPr>
          <p:txBody>
            <a:bodyPr wrap="none" anchor="ctr">
              <a:prstTxWarp prst="textNoShape">
                <a:avLst/>
              </a:prstTxWarp>
            </a:bodyPr>
            <a:lstStyle/>
            <a:p>
              <a:endParaRPr lang="en-US"/>
            </a:p>
          </p:txBody>
        </p:sp>
        <p:sp>
          <p:nvSpPr>
            <p:cNvPr id="33829" name="Line 8"/>
            <p:cNvSpPr>
              <a:spLocks noChangeShapeType="1"/>
            </p:cNvSpPr>
            <p:nvPr/>
          </p:nvSpPr>
          <p:spPr bwMode="auto">
            <a:xfrm>
              <a:off x="1296" y="1296"/>
              <a:ext cx="0" cy="432"/>
            </a:xfrm>
            <a:prstGeom prst="line">
              <a:avLst/>
            </a:prstGeom>
            <a:noFill/>
            <a:ln w="38100">
              <a:solidFill>
                <a:srgbClr val="0000FF"/>
              </a:solidFill>
              <a:round/>
              <a:headEnd/>
              <a:tailEnd/>
            </a:ln>
          </p:spPr>
          <p:txBody>
            <a:bodyPr wrap="none" anchor="ctr">
              <a:prstTxWarp prst="textNoShape">
                <a:avLst/>
              </a:prstTxWarp>
            </a:bodyPr>
            <a:lstStyle/>
            <a:p>
              <a:endParaRPr lang="en-US"/>
            </a:p>
          </p:txBody>
        </p:sp>
        <p:sp>
          <p:nvSpPr>
            <p:cNvPr id="33830" name="Line 9"/>
            <p:cNvSpPr>
              <a:spLocks noChangeShapeType="1"/>
            </p:cNvSpPr>
            <p:nvPr/>
          </p:nvSpPr>
          <p:spPr bwMode="auto">
            <a:xfrm>
              <a:off x="1392" y="1296"/>
              <a:ext cx="0" cy="432"/>
            </a:xfrm>
            <a:prstGeom prst="line">
              <a:avLst/>
            </a:prstGeom>
            <a:noFill/>
            <a:ln w="38100">
              <a:solidFill>
                <a:srgbClr val="0000FF"/>
              </a:solidFill>
              <a:round/>
              <a:headEnd/>
              <a:tailEnd/>
            </a:ln>
          </p:spPr>
          <p:txBody>
            <a:bodyPr wrap="none" anchor="ctr">
              <a:prstTxWarp prst="textNoShape">
                <a:avLst/>
              </a:prstTxWarp>
            </a:bodyPr>
            <a:lstStyle/>
            <a:p>
              <a:endParaRPr lang="en-US"/>
            </a:p>
          </p:txBody>
        </p:sp>
        <p:sp>
          <p:nvSpPr>
            <p:cNvPr id="33831" name="AutoShape 10"/>
            <p:cNvSpPr>
              <a:spLocks noChangeArrowheads="1"/>
            </p:cNvSpPr>
            <p:nvPr/>
          </p:nvSpPr>
          <p:spPr bwMode="auto">
            <a:xfrm>
              <a:off x="1408" y="1466"/>
              <a:ext cx="288" cy="96"/>
            </a:xfrm>
            <a:prstGeom prst="rightArrow">
              <a:avLst>
                <a:gd name="adj1" fmla="val 50000"/>
                <a:gd name="adj2" fmla="val 75000"/>
              </a:avLst>
            </a:prstGeom>
            <a:solidFill>
              <a:srgbClr val="0000FF"/>
            </a:solidFill>
            <a:ln w="9525">
              <a:solidFill>
                <a:srgbClr val="0000FF"/>
              </a:solidFill>
              <a:miter lim="800000"/>
              <a:headEnd/>
              <a:tailEnd/>
            </a:ln>
          </p:spPr>
          <p:txBody>
            <a:bodyPr wrap="none" anchor="ctr">
              <a:prstTxWarp prst="textNoShape">
                <a:avLst/>
              </a:prstTxWarp>
            </a:bodyPr>
            <a:lstStyle/>
            <a:p>
              <a:endParaRPr lang="en-US"/>
            </a:p>
          </p:txBody>
        </p:sp>
      </p:grpSp>
      <p:grpSp>
        <p:nvGrpSpPr>
          <p:cNvPr id="4" name="Group 18"/>
          <p:cNvGrpSpPr>
            <a:grpSpLocks/>
          </p:cNvGrpSpPr>
          <p:nvPr/>
        </p:nvGrpSpPr>
        <p:grpSpPr bwMode="auto">
          <a:xfrm rot="-1275478">
            <a:off x="1078794" y="2298144"/>
            <a:ext cx="1058863" cy="685800"/>
            <a:chOff x="1029" y="1296"/>
            <a:chExt cx="667" cy="432"/>
          </a:xfrm>
        </p:grpSpPr>
        <p:sp>
          <p:nvSpPr>
            <p:cNvPr id="33814" name="Line 19"/>
            <p:cNvSpPr>
              <a:spLocks noChangeShapeType="1"/>
            </p:cNvSpPr>
            <p:nvPr/>
          </p:nvSpPr>
          <p:spPr bwMode="auto">
            <a:xfrm>
              <a:off x="1029" y="1296"/>
              <a:ext cx="0" cy="432"/>
            </a:xfrm>
            <a:prstGeom prst="line">
              <a:avLst/>
            </a:prstGeom>
            <a:noFill/>
            <a:ln w="38100">
              <a:solidFill>
                <a:srgbClr val="0000FF"/>
              </a:solidFill>
              <a:round/>
              <a:headEnd/>
              <a:tailEnd/>
            </a:ln>
          </p:spPr>
          <p:txBody>
            <a:bodyPr wrap="none" anchor="ctr">
              <a:prstTxWarp prst="textNoShape">
                <a:avLst/>
              </a:prstTxWarp>
            </a:bodyPr>
            <a:lstStyle/>
            <a:p>
              <a:endParaRPr lang="en-US"/>
            </a:p>
          </p:txBody>
        </p:sp>
        <p:sp>
          <p:nvSpPr>
            <p:cNvPr id="33815" name="Line 20"/>
            <p:cNvSpPr>
              <a:spLocks noChangeShapeType="1"/>
            </p:cNvSpPr>
            <p:nvPr/>
          </p:nvSpPr>
          <p:spPr bwMode="auto">
            <a:xfrm>
              <a:off x="1114" y="1296"/>
              <a:ext cx="0" cy="432"/>
            </a:xfrm>
            <a:prstGeom prst="line">
              <a:avLst/>
            </a:prstGeom>
            <a:noFill/>
            <a:ln w="38100">
              <a:solidFill>
                <a:srgbClr val="0000FF"/>
              </a:solidFill>
              <a:round/>
              <a:headEnd/>
              <a:tailEnd/>
            </a:ln>
          </p:spPr>
          <p:txBody>
            <a:bodyPr wrap="none" anchor="ctr">
              <a:prstTxWarp prst="textNoShape">
                <a:avLst/>
              </a:prstTxWarp>
            </a:bodyPr>
            <a:lstStyle/>
            <a:p>
              <a:endParaRPr lang="en-US"/>
            </a:p>
          </p:txBody>
        </p:sp>
        <p:sp>
          <p:nvSpPr>
            <p:cNvPr id="33816" name="Line 21"/>
            <p:cNvSpPr>
              <a:spLocks noChangeShapeType="1"/>
            </p:cNvSpPr>
            <p:nvPr/>
          </p:nvSpPr>
          <p:spPr bwMode="auto">
            <a:xfrm>
              <a:off x="1200" y="1296"/>
              <a:ext cx="0" cy="432"/>
            </a:xfrm>
            <a:prstGeom prst="line">
              <a:avLst/>
            </a:prstGeom>
            <a:noFill/>
            <a:ln w="38100">
              <a:solidFill>
                <a:srgbClr val="0000FF"/>
              </a:solidFill>
              <a:round/>
              <a:headEnd/>
              <a:tailEnd/>
            </a:ln>
          </p:spPr>
          <p:txBody>
            <a:bodyPr wrap="none" anchor="ctr">
              <a:prstTxWarp prst="textNoShape">
                <a:avLst/>
              </a:prstTxWarp>
            </a:bodyPr>
            <a:lstStyle/>
            <a:p>
              <a:endParaRPr lang="en-US"/>
            </a:p>
          </p:txBody>
        </p:sp>
        <p:sp>
          <p:nvSpPr>
            <p:cNvPr id="33817" name="Line 22"/>
            <p:cNvSpPr>
              <a:spLocks noChangeShapeType="1"/>
            </p:cNvSpPr>
            <p:nvPr/>
          </p:nvSpPr>
          <p:spPr bwMode="auto">
            <a:xfrm>
              <a:off x="1296" y="1296"/>
              <a:ext cx="0" cy="432"/>
            </a:xfrm>
            <a:prstGeom prst="line">
              <a:avLst/>
            </a:prstGeom>
            <a:noFill/>
            <a:ln w="38100">
              <a:solidFill>
                <a:srgbClr val="0000FF"/>
              </a:solidFill>
              <a:round/>
              <a:headEnd/>
              <a:tailEnd/>
            </a:ln>
          </p:spPr>
          <p:txBody>
            <a:bodyPr wrap="none" anchor="ctr">
              <a:prstTxWarp prst="textNoShape">
                <a:avLst/>
              </a:prstTxWarp>
            </a:bodyPr>
            <a:lstStyle/>
            <a:p>
              <a:endParaRPr lang="en-US"/>
            </a:p>
          </p:txBody>
        </p:sp>
        <p:sp>
          <p:nvSpPr>
            <p:cNvPr id="33818" name="Line 23"/>
            <p:cNvSpPr>
              <a:spLocks noChangeShapeType="1"/>
            </p:cNvSpPr>
            <p:nvPr/>
          </p:nvSpPr>
          <p:spPr bwMode="auto">
            <a:xfrm>
              <a:off x="1392" y="1296"/>
              <a:ext cx="0" cy="432"/>
            </a:xfrm>
            <a:prstGeom prst="line">
              <a:avLst/>
            </a:prstGeom>
            <a:noFill/>
            <a:ln w="38100">
              <a:solidFill>
                <a:srgbClr val="0000FF"/>
              </a:solidFill>
              <a:round/>
              <a:headEnd/>
              <a:tailEnd/>
            </a:ln>
          </p:spPr>
          <p:txBody>
            <a:bodyPr wrap="none" anchor="ctr">
              <a:prstTxWarp prst="textNoShape">
                <a:avLst/>
              </a:prstTxWarp>
            </a:bodyPr>
            <a:lstStyle/>
            <a:p>
              <a:endParaRPr lang="en-US"/>
            </a:p>
          </p:txBody>
        </p:sp>
        <p:sp>
          <p:nvSpPr>
            <p:cNvPr id="33819" name="AutoShape 24"/>
            <p:cNvSpPr>
              <a:spLocks noChangeArrowheads="1"/>
            </p:cNvSpPr>
            <p:nvPr/>
          </p:nvSpPr>
          <p:spPr bwMode="auto">
            <a:xfrm>
              <a:off x="1408" y="1466"/>
              <a:ext cx="288" cy="96"/>
            </a:xfrm>
            <a:prstGeom prst="rightArrow">
              <a:avLst>
                <a:gd name="adj1" fmla="val 50000"/>
                <a:gd name="adj2" fmla="val 75000"/>
              </a:avLst>
            </a:prstGeom>
            <a:solidFill>
              <a:srgbClr val="0000FF"/>
            </a:solidFill>
            <a:ln w="9525">
              <a:solidFill>
                <a:srgbClr val="0000FF"/>
              </a:solidFill>
              <a:miter lim="800000"/>
              <a:headEnd/>
              <a:tailEnd/>
            </a:ln>
          </p:spPr>
          <p:txBody>
            <a:bodyPr wrap="none" anchor="ctr">
              <a:prstTxWarp prst="textNoShape">
                <a:avLst/>
              </a:prstTxWarp>
            </a:bodyPr>
            <a:lstStyle/>
            <a:p>
              <a:endParaRPr lang="en-US"/>
            </a:p>
          </p:txBody>
        </p:sp>
      </p:grpSp>
      <p:sp>
        <p:nvSpPr>
          <p:cNvPr id="96281" name="Text Box 25"/>
          <p:cNvSpPr txBox="1">
            <a:spLocks noChangeArrowheads="1"/>
          </p:cNvSpPr>
          <p:nvPr/>
        </p:nvSpPr>
        <p:spPr bwMode="auto">
          <a:xfrm>
            <a:off x="762000" y="2895600"/>
            <a:ext cx="79248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400" b="1" dirty="0">
                <a:solidFill>
                  <a:srgbClr val="0000FF"/>
                </a:solidFill>
              </a:rPr>
              <a:t>If </a:t>
            </a:r>
            <a:r>
              <a:rPr lang="en-US" sz="2400" b="1" u="sng" dirty="0">
                <a:solidFill>
                  <a:srgbClr val="0000FF"/>
                </a:solidFill>
              </a:rPr>
              <a:t>all</a:t>
            </a:r>
            <a:r>
              <a:rPr lang="en-US" sz="2400" b="1" dirty="0">
                <a:solidFill>
                  <a:srgbClr val="0000FF"/>
                </a:solidFill>
              </a:rPr>
              <a:t> incident radiation is absorbed at all </a:t>
            </a:r>
            <a:r>
              <a:rPr lang="en-US" sz="2400" b="1" dirty="0" err="1">
                <a:solidFill>
                  <a:srgbClr val="0000FF"/>
                </a:solidFill>
                <a:sym typeface="Symbol" charset="2"/>
              </a:rPr>
              <a:t></a:t>
            </a:r>
            <a:r>
              <a:rPr lang="en-US" sz="2400" b="1" dirty="0">
                <a:solidFill>
                  <a:srgbClr val="0000FF"/>
                </a:solidFill>
              </a:rPr>
              <a:t> =&gt; blackbody</a:t>
            </a:r>
          </a:p>
        </p:txBody>
      </p:sp>
      <p:pic>
        <p:nvPicPr>
          <p:cNvPr id="33812" name="Picture 27"/>
          <p:cNvPicPr>
            <a:picLocks noChangeAspect="1" noChangeArrowheads="1"/>
          </p:cNvPicPr>
          <p:nvPr/>
        </p:nvPicPr>
        <p:blipFill>
          <a:blip r:embed="rId3"/>
          <a:srcRect t="7509" r="73592" b="46852"/>
          <a:stretch>
            <a:fillRect/>
          </a:stretch>
        </p:blipFill>
        <p:spPr bwMode="auto">
          <a:xfrm>
            <a:off x="358775" y="3610706"/>
            <a:ext cx="1704975" cy="2209800"/>
          </a:xfrm>
          <a:prstGeom prst="rect">
            <a:avLst/>
          </a:prstGeom>
          <a:noFill/>
          <a:ln w="9525">
            <a:noFill/>
            <a:miter lim="800000"/>
            <a:headEnd/>
            <a:tailEnd/>
          </a:ln>
        </p:spPr>
      </p:pic>
      <p:sp>
        <p:nvSpPr>
          <p:cNvPr id="33813" name="Text Box 28"/>
          <p:cNvSpPr txBox="1">
            <a:spLocks noChangeArrowheads="1"/>
          </p:cNvSpPr>
          <p:nvPr/>
        </p:nvSpPr>
        <p:spPr bwMode="auto">
          <a:xfrm>
            <a:off x="2286000" y="3490986"/>
            <a:ext cx="6858000" cy="3785652"/>
          </a:xfrm>
          <a:prstGeom prst="rect">
            <a:avLst/>
          </a:prstGeom>
          <a:noFill/>
          <a:ln w="9525">
            <a:noFill/>
            <a:miter lim="800000"/>
            <a:headEnd/>
            <a:tailEnd/>
          </a:ln>
        </p:spPr>
        <p:txBody>
          <a:bodyPr>
            <a:prstTxWarp prst="textNoShape">
              <a:avLst/>
            </a:prstTxWarp>
            <a:spAutoFit/>
          </a:bodyPr>
          <a:lstStyle/>
          <a:p>
            <a:pPr>
              <a:spcBef>
                <a:spcPct val="50000"/>
              </a:spcBef>
            </a:pPr>
            <a:r>
              <a:rPr lang="en-US" sz="2000" b="1" dirty="0" err="1">
                <a:solidFill>
                  <a:srgbClr val="0000FF"/>
                </a:solidFill>
              </a:rPr>
              <a:t>Kirchoff</a:t>
            </a:r>
            <a:r>
              <a:rPr lang="en-US" sz="2000" b="1" dirty="0">
                <a:solidFill>
                  <a:srgbClr val="0000FF"/>
                </a:solidFill>
              </a:rPr>
              <a:t> (1860): The energy emitted by a BB at frequency </a:t>
            </a:r>
            <a:r>
              <a:rPr lang="en-US" sz="2000" b="1" dirty="0" err="1">
                <a:solidFill>
                  <a:srgbClr val="0000FF"/>
                </a:solidFill>
                <a:sym typeface="Symbol" charset="2"/>
              </a:rPr>
              <a:t></a:t>
            </a:r>
            <a:r>
              <a:rPr lang="en-US" sz="2000" b="1" dirty="0">
                <a:solidFill>
                  <a:srgbClr val="0000FF"/>
                </a:solidFill>
                <a:sym typeface="Symbol" charset="2"/>
              </a:rPr>
              <a:t> is described by a universal mathematical function </a:t>
            </a:r>
            <a:r>
              <a:rPr lang="en-US" sz="2000" b="1" dirty="0" err="1">
                <a:solidFill>
                  <a:srgbClr val="0000FF"/>
                </a:solidFill>
                <a:sym typeface="Symbol" charset="2"/>
              </a:rPr>
              <a:t>(</a:t>
            </a:r>
            <a:r>
              <a:rPr lang="en-US" sz="2000" b="1" dirty="0">
                <a:solidFill>
                  <a:srgbClr val="0000FF"/>
                </a:solidFill>
                <a:sym typeface="Symbol" charset="2"/>
              </a:rPr>
              <a:t>, T)</a:t>
            </a:r>
            <a:r>
              <a:rPr lang="en-US" sz="2000" b="1" dirty="0">
                <a:solidFill>
                  <a:srgbClr val="0000FF"/>
                </a:solidFill>
              </a:rPr>
              <a:t> </a:t>
            </a:r>
            <a:r>
              <a:rPr lang="en-US" sz="2000" b="1" dirty="0">
                <a:solidFill>
                  <a:srgbClr val="FF0000"/>
                </a:solidFill>
              </a:rPr>
              <a:t>= the law of thermal </a:t>
            </a:r>
            <a:r>
              <a:rPr lang="en-US" sz="2000" b="1" dirty="0" smtClean="0">
                <a:solidFill>
                  <a:srgbClr val="FF0000"/>
                </a:solidFill>
              </a:rPr>
              <a:t>radiation</a:t>
            </a:r>
          </a:p>
          <a:p>
            <a:pPr>
              <a:spcBef>
                <a:spcPct val="50000"/>
              </a:spcBef>
            </a:pPr>
            <a:r>
              <a:rPr lang="en-US" sz="2000" b="1" dirty="0" smtClean="0">
                <a:solidFill>
                  <a:srgbClr val="FF0000"/>
                </a:solidFill>
              </a:rPr>
              <a:t>“It is a highly important task to find this function. Great difficulties stand in the way of its experimental determination…      (</a:t>
            </a:r>
            <a:r>
              <a:rPr lang="en-US" sz="2000" b="1" dirty="0" err="1" smtClean="0">
                <a:solidFill>
                  <a:srgbClr val="FF0000"/>
                </a:solidFill>
              </a:rPr>
              <a:t>Kirchoff</a:t>
            </a:r>
            <a:r>
              <a:rPr lang="en-US" sz="2000" b="1" dirty="0" smtClean="0">
                <a:solidFill>
                  <a:srgbClr val="FF0000"/>
                </a:solidFill>
              </a:rPr>
              <a:t>)</a:t>
            </a:r>
          </a:p>
          <a:p>
            <a:pPr>
              <a:spcBef>
                <a:spcPct val="50000"/>
              </a:spcBef>
            </a:pPr>
            <a:r>
              <a:rPr lang="en-US" sz="2000" b="1" dirty="0" smtClean="0">
                <a:solidFill>
                  <a:srgbClr val="FF0000"/>
                </a:solidFill>
              </a:rPr>
              <a:t>Best experimental realization was a cavity with a small hole</a:t>
            </a:r>
            <a:br>
              <a:rPr lang="en-US" sz="2000" b="1" dirty="0" smtClean="0">
                <a:solidFill>
                  <a:srgbClr val="FF0000"/>
                </a:solidFill>
              </a:rPr>
            </a:br>
            <a:r>
              <a:rPr lang="en-US" sz="2000" b="1" dirty="0" smtClean="0">
                <a:solidFill>
                  <a:srgbClr val="FF0000"/>
                </a:solidFill>
              </a:rPr>
              <a:t>heated to high T</a:t>
            </a:r>
          </a:p>
          <a:p>
            <a:pPr>
              <a:spcBef>
                <a:spcPct val="50000"/>
              </a:spcBef>
            </a:pPr>
            <a:endParaRPr lang="en-US" sz="2000" b="1" dirty="0" smtClean="0">
              <a:solidFill>
                <a:srgbClr val="FF0000"/>
              </a:solidFill>
            </a:endParaRPr>
          </a:p>
          <a:p>
            <a:pPr>
              <a:spcBef>
                <a:spcPct val="50000"/>
              </a:spcBef>
            </a:pPr>
            <a:endParaRPr lang="en-US" sz="2000" b="1" dirty="0" smtClean="0">
              <a:solidFill>
                <a:srgbClr val="FF0000"/>
              </a:solidFill>
            </a:endParaRPr>
          </a:p>
        </p:txBody>
      </p:sp>
      <p:grpSp>
        <p:nvGrpSpPr>
          <p:cNvPr id="6" name="Group 31"/>
          <p:cNvGrpSpPr>
            <a:grpSpLocks/>
          </p:cNvGrpSpPr>
          <p:nvPr/>
        </p:nvGrpSpPr>
        <p:grpSpPr bwMode="auto">
          <a:xfrm>
            <a:off x="3886200" y="2286000"/>
            <a:ext cx="2149475" cy="1557338"/>
            <a:chOff x="4310" y="912"/>
            <a:chExt cx="1354" cy="981"/>
          </a:xfrm>
        </p:grpSpPr>
        <p:sp>
          <p:nvSpPr>
            <p:cNvPr id="33805" name="Line 32"/>
            <p:cNvSpPr>
              <a:spLocks noChangeShapeType="1"/>
            </p:cNvSpPr>
            <p:nvPr/>
          </p:nvSpPr>
          <p:spPr bwMode="auto">
            <a:xfrm rot="5000079">
              <a:off x="4526" y="699"/>
              <a:ext cx="0" cy="432"/>
            </a:xfrm>
            <a:prstGeom prst="line">
              <a:avLst/>
            </a:prstGeom>
            <a:noFill/>
            <a:ln w="38100">
              <a:solidFill>
                <a:srgbClr val="FF0000"/>
              </a:solidFill>
              <a:round/>
              <a:headEnd/>
              <a:tailEnd/>
            </a:ln>
          </p:spPr>
          <p:txBody>
            <a:bodyPr wrap="none" anchor="ctr">
              <a:prstTxWarp prst="textNoShape">
                <a:avLst/>
              </a:prstTxWarp>
            </a:bodyPr>
            <a:lstStyle/>
            <a:p>
              <a:endParaRPr lang="en-US"/>
            </a:p>
          </p:txBody>
        </p:sp>
        <p:sp>
          <p:nvSpPr>
            <p:cNvPr id="33806" name="Line 33"/>
            <p:cNvSpPr>
              <a:spLocks noChangeShapeType="1"/>
            </p:cNvSpPr>
            <p:nvPr/>
          </p:nvSpPr>
          <p:spPr bwMode="auto">
            <a:xfrm rot="5000079">
              <a:off x="4541" y="823"/>
              <a:ext cx="0" cy="432"/>
            </a:xfrm>
            <a:prstGeom prst="line">
              <a:avLst/>
            </a:prstGeom>
            <a:noFill/>
            <a:ln w="38100">
              <a:solidFill>
                <a:srgbClr val="FF0000"/>
              </a:solidFill>
              <a:round/>
              <a:headEnd/>
              <a:tailEnd/>
            </a:ln>
          </p:spPr>
          <p:txBody>
            <a:bodyPr wrap="none" anchor="ctr">
              <a:prstTxWarp prst="textNoShape">
                <a:avLst/>
              </a:prstTxWarp>
            </a:bodyPr>
            <a:lstStyle/>
            <a:p>
              <a:endParaRPr lang="en-US"/>
            </a:p>
          </p:txBody>
        </p:sp>
        <p:sp>
          <p:nvSpPr>
            <p:cNvPr id="33807" name="Line 34"/>
            <p:cNvSpPr>
              <a:spLocks noChangeShapeType="1"/>
            </p:cNvSpPr>
            <p:nvPr/>
          </p:nvSpPr>
          <p:spPr bwMode="auto">
            <a:xfrm rot="5000079">
              <a:off x="4556" y="949"/>
              <a:ext cx="0" cy="432"/>
            </a:xfrm>
            <a:prstGeom prst="line">
              <a:avLst/>
            </a:prstGeom>
            <a:noFill/>
            <a:ln w="38100">
              <a:solidFill>
                <a:srgbClr val="FF0000"/>
              </a:solidFill>
              <a:round/>
              <a:headEnd/>
              <a:tailEnd/>
            </a:ln>
          </p:spPr>
          <p:txBody>
            <a:bodyPr wrap="none" anchor="ctr">
              <a:prstTxWarp prst="textNoShape">
                <a:avLst/>
              </a:prstTxWarp>
            </a:bodyPr>
            <a:lstStyle/>
            <a:p>
              <a:endParaRPr lang="en-US"/>
            </a:p>
          </p:txBody>
        </p:sp>
        <p:sp>
          <p:nvSpPr>
            <p:cNvPr id="33808" name="Line 35"/>
            <p:cNvSpPr>
              <a:spLocks noChangeShapeType="1"/>
            </p:cNvSpPr>
            <p:nvPr/>
          </p:nvSpPr>
          <p:spPr bwMode="auto">
            <a:xfrm rot="5000079">
              <a:off x="4572" y="1089"/>
              <a:ext cx="0" cy="432"/>
            </a:xfrm>
            <a:prstGeom prst="line">
              <a:avLst/>
            </a:prstGeom>
            <a:noFill/>
            <a:ln w="38100">
              <a:solidFill>
                <a:srgbClr val="FF0000"/>
              </a:solidFill>
              <a:round/>
              <a:headEnd/>
              <a:tailEnd/>
            </a:ln>
          </p:spPr>
          <p:txBody>
            <a:bodyPr wrap="none" anchor="ctr">
              <a:prstTxWarp prst="textNoShape">
                <a:avLst/>
              </a:prstTxWarp>
            </a:bodyPr>
            <a:lstStyle/>
            <a:p>
              <a:endParaRPr lang="en-US"/>
            </a:p>
          </p:txBody>
        </p:sp>
        <p:sp>
          <p:nvSpPr>
            <p:cNvPr id="33809" name="Line 36"/>
            <p:cNvSpPr>
              <a:spLocks noChangeShapeType="1"/>
            </p:cNvSpPr>
            <p:nvPr/>
          </p:nvSpPr>
          <p:spPr bwMode="auto">
            <a:xfrm rot="5000079">
              <a:off x="4588" y="1230"/>
              <a:ext cx="0" cy="432"/>
            </a:xfrm>
            <a:prstGeom prst="line">
              <a:avLst/>
            </a:prstGeom>
            <a:noFill/>
            <a:ln w="38100">
              <a:solidFill>
                <a:srgbClr val="FF0000"/>
              </a:solidFill>
              <a:round/>
              <a:headEnd/>
              <a:tailEnd/>
            </a:ln>
          </p:spPr>
          <p:txBody>
            <a:bodyPr wrap="none" anchor="ctr">
              <a:prstTxWarp prst="textNoShape">
                <a:avLst/>
              </a:prstTxWarp>
            </a:bodyPr>
            <a:lstStyle/>
            <a:p>
              <a:endParaRPr lang="en-US"/>
            </a:p>
          </p:txBody>
        </p:sp>
        <p:sp>
          <p:nvSpPr>
            <p:cNvPr id="33810" name="AutoShape 37"/>
            <p:cNvSpPr>
              <a:spLocks noChangeArrowheads="1"/>
            </p:cNvSpPr>
            <p:nvPr/>
          </p:nvSpPr>
          <p:spPr bwMode="auto">
            <a:xfrm rot="5000079">
              <a:off x="4402" y="1633"/>
              <a:ext cx="424" cy="96"/>
            </a:xfrm>
            <a:prstGeom prst="rightArrow">
              <a:avLst>
                <a:gd name="adj1" fmla="val 50000"/>
                <a:gd name="adj2" fmla="val 110417"/>
              </a:avLst>
            </a:prstGeom>
            <a:solidFill>
              <a:srgbClr val="FF0000"/>
            </a:solidFill>
            <a:ln w="9525">
              <a:solidFill>
                <a:srgbClr val="FF0000"/>
              </a:solidFill>
              <a:miter lim="800000"/>
              <a:headEnd/>
              <a:tailEnd/>
            </a:ln>
          </p:spPr>
          <p:txBody>
            <a:bodyPr wrap="none" anchor="ctr">
              <a:prstTxWarp prst="textNoShape">
                <a:avLst/>
              </a:prstTxWarp>
            </a:bodyPr>
            <a:lstStyle/>
            <a:p>
              <a:endParaRPr lang="en-US"/>
            </a:p>
          </p:txBody>
        </p:sp>
        <p:sp>
          <p:nvSpPr>
            <p:cNvPr id="33811" name="Text Box 38"/>
            <p:cNvSpPr txBox="1">
              <a:spLocks noChangeArrowheads="1"/>
            </p:cNvSpPr>
            <p:nvPr/>
          </p:nvSpPr>
          <p:spPr bwMode="auto">
            <a:xfrm>
              <a:off x="4848" y="912"/>
              <a:ext cx="816" cy="250"/>
            </a:xfrm>
            <a:prstGeom prst="rect">
              <a:avLst/>
            </a:prstGeom>
            <a:noFill/>
            <a:ln w="9525">
              <a:noFill/>
              <a:miter lim="800000"/>
              <a:headEnd/>
              <a:tailEnd/>
            </a:ln>
          </p:spPr>
          <p:txBody>
            <a:bodyPr>
              <a:prstTxWarp prst="textNoShape">
                <a:avLst/>
              </a:prstTxWarp>
              <a:spAutoFit/>
            </a:bodyPr>
            <a:lstStyle/>
            <a:p>
              <a:pPr>
                <a:spcBef>
                  <a:spcPct val="50000"/>
                </a:spcBef>
              </a:pPr>
              <a:r>
                <a:rPr lang="en-US" sz="2000" b="1">
                  <a:solidFill>
                    <a:srgbClr val="FF0000"/>
                  </a:solidFill>
                </a:rPr>
                <a:t>infrared</a:t>
              </a:r>
              <a:endParaRPr lang="en-US"/>
            </a:p>
          </p:txBody>
        </p:sp>
      </p:grpSp>
      <p:sp>
        <p:nvSpPr>
          <p:cNvPr id="96295" name="AutoShape 39"/>
          <p:cNvSpPr>
            <a:spLocks noChangeArrowheads="1"/>
          </p:cNvSpPr>
          <p:nvPr/>
        </p:nvSpPr>
        <p:spPr bwMode="auto">
          <a:xfrm>
            <a:off x="3521305" y="1196263"/>
            <a:ext cx="1752600" cy="1295400"/>
          </a:xfrm>
          <a:prstGeom prst="cube">
            <a:avLst>
              <a:gd name="adj" fmla="val 25000"/>
            </a:avLst>
          </a:prstGeom>
          <a:solidFill>
            <a:schemeClr val="tx1"/>
          </a:solidFill>
          <a:ln w="9525">
            <a:solidFill>
              <a:srgbClr val="0000FF"/>
            </a:solidFill>
            <a:miter lim="800000"/>
            <a:headEnd/>
            <a:tailEnd/>
          </a:ln>
        </p:spPr>
        <p:txBody>
          <a:bodyPr wrap="none" anchor="ctr">
            <a:prstTxWarp prst="textNoShape">
              <a:avLst/>
            </a:prstTxWarp>
          </a:bodyPr>
          <a:lstStyle/>
          <a:p>
            <a:endParaRPr lang="en-US"/>
          </a:p>
        </p:txBody>
      </p:sp>
      <p:grpSp>
        <p:nvGrpSpPr>
          <p:cNvPr id="40" name="Group 18"/>
          <p:cNvGrpSpPr>
            <a:grpSpLocks/>
          </p:cNvGrpSpPr>
          <p:nvPr/>
        </p:nvGrpSpPr>
        <p:grpSpPr bwMode="auto">
          <a:xfrm rot="1816801">
            <a:off x="4000631" y="1813263"/>
            <a:ext cx="1058863" cy="685800"/>
            <a:chOff x="1029" y="1296"/>
            <a:chExt cx="667" cy="432"/>
          </a:xfrm>
        </p:grpSpPr>
        <p:sp>
          <p:nvSpPr>
            <p:cNvPr id="41" name="Line 19"/>
            <p:cNvSpPr>
              <a:spLocks noChangeShapeType="1"/>
            </p:cNvSpPr>
            <p:nvPr/>
          </p:nvSpPr>
          <p:spPr bwMode="auto">
            <a:xfrm>
              <a:off x="1029" y="1296"/>
              <a:ext cx="0" cy="432"/>
            </a:xfrm>
            <a:prstGeom prst="line">
              <a:avLst/>
            </a:prstGeom>
            <a:noFill/>
            <a:ln w="38100">
              <a:solidFill>
                <a:srgbClr val="0000FF"/>
              </a:solidFill>
              <a:round/>
              <a:headEnd/>
              <a:tailEnd/>
            </a:ln>
          </p:spPr>
          <p:txBody>
            <a:bodyPr wrap="none" anchor="ctr">
              <a:prstTxWarp prst="textNoShape">
                <a:avLst/>
              </a:prstTxWarp>
            </a:bodyPr>
            <a:lstStyle/>
            <a:p>
              <a:endParaRPr lang="en-US"/>
            </a:p>
          </p:txBody>
        </p:sp>
        <p:sp>
          <p:nvSpPr>
            <p:cNvPr id="42" name="Line 20"/>
            <p:cNvSpPr>
              <a:spLocks noChangeShapeType="1"/>
            </p:cNvSpPr>
            <p:nvPr/>
          </p:nvSpPr>
          <p:spPr bwMode="auto">
            <a:xfrm>
              <a:off x="1114" y="1296"/>
              <a:ext cx="0" cy="432"/>
            </a:xfrm>
            <a:prstGeom prst="line">
              <a:avLst/>
            </a:prstGeom>
            <a:noFill/>
            <a:ln w="38100">
              <a:solidFill>
                <a:srgbClr val="0000FF"/>
              </a:solidFill>
              <a:round/>
              <a:headEnd/>
              <a:tailEnd/>
            </a:ln>
          </p:spPr>
          <p:txBody>
            <a:bodyPr wrap="none" anchor="ctr">
              <a:prstTxWarp prst="textNoShape">
                <a:avLst/>
              </a:prstTxWarp>
            </a:bodyPr>
            <a:lstStyle/>
            <a:p>
              <a:endParaRPr lang="en-US"/>
            </a:p>
          </p:txBody>
        </p:sp>
        <p:sp>
          <p:nvSpPr>
            <p:cNvPr id="43" name="Line 21"/>
            <p:cNvSpPr>
              <a:spLocks noChangeShapeType="1"/>
            </p:cNvSpPr>
            <p:nvPr/>
          </p:nvSpPr>
          <p:spPr bwMode="auto">
            <a:xfrm>
              <a:off x="1200" y="1296"/>
              <a:ext cx="0" cy="432"/>
            </a:xfrm>
            <a:prstGeom prst="line">
              <a:avLst/>
            </a:prstGeom>
            <a:noFill/>
            <a:ln w="38100">
              <a:solidFill>
                <a:srgbClr val="0000FF"/>
              </a:solidFill>
              <a:round/>
              <a:headEnd/>
              <a:tailEnd/>
            </a:ln>
          </p:spPr>
          <p:txBody>
            <a:bodyPr wrap="none" anchor="ctr">
              <a:prstTxWarp prst="textNoShape">
                <a:avLst/>
              </a:prstTxWarp>
            </a:bodyPr>
            <a:lstStyle/>
            <a:p>
              <a:endParaRPr lang="en-US"/>
            </a:p>
          </p:txBody>
        </p:sp>
        <p:sp>
          <p:nvSpPr>
            <p:cNvPr id="44" name="Line 22"/>
            <p:cNvSpPr>
              <a:spLocks noChangeShapeType="1"/>
            </p:cNvSpPr>
            <p:nvPr/>
          </p:nvSpPr>
          <p:spPr bwMode="auto">
            <a:xfrm>
              <a:off x="1296" y="1296"/>
              <a:ext cx="0" cy="432"/>
            </a:xfrm>
            <a:prstGeom prst="line">
              <a:avLst/>
            </a:prstGeom>
            <a:noFill/>
            <a:ln w="38100">
              <a:solidFill>
                <a:srgbClr val="0000FF"/>
              </a:solidFill>
              <a:round/>
              <a:headEnd/>
              <a:tailEnd/>
            </a:ln>
          </p:spPr>
          <p:txBody>
            <a:bodyPr wrap="none" anchor="ctr">
              <a:prstTxWarp prst="textNoShape">
                <a:avLst/>
              </a:prstTxWarp>
            </a:bodyPr>
            <a:lstStyle/>
            <a:p>
              <a:endParaRPr lang="en-US"/>
            </a:p>
          </p:txBody>
        </p:sp>
        <p:sp>
          <p:nvSpPr>
            <p:cNvPr id="45" name="Line 23"/>
            <p:cNvSpPr>
              <a:spLocks noChangeShapeType="1"/>
            </p:cNvSpPr>
            <p:nvPr/>
          </p:nvSpPr>
          <p:spPr bwMode="auto">
            <a:xfrm>
              <a:off x="1392" y="1296"/>
              <a:ext cx="0" cy="432"/>
            </a:xfrm>
            <a:prstGeom prst="line">
              <a:avLst/>
            </a:prstGeom>
            <a:noFill/>
            <a:ln w="38100">
              <a:solidFill>
                <a:srgbClr val="0000FF"/>
              </a:solidFill>
              <a:round/>
              <a:headEnd/>
              <a:tailEnd/>
            </a:ln>
          </p:spPr>
          <p:txBody>
            <a:bodyPr wrap="none" anchor="ctr">
              <a:prstTxWarp prst="textNoShape">
                <a:avLst/>
              </a:prstTxWarp>
            </a:bodyPr>
            <a:lstStyle/>
            <a:p>
              <a:endParaRPr lang="en-US"/>
            </a:p>
          </p:txBody>
        </p:sp>
        <p:sp>
          <p:nvSpPr>
            <p:cNvPr id="46" name="AutoShape 24"/>
            <p:cNvSpPr>
              <a:spLocks noChangeArrowheads="1"/>
            </p:cNvSpPr>
            <p:nvPr/>
          </p:nvSpPr>
          <p:spPr bwMode="auto">
            <a:xfrm>
              <a:off x="1408" y="1466"/>
              <a:ext cx="288" cy="96"/>
            </a:xfrm>
            <a:prstGeom prst="rightArrow">
              <a:avLst>
                <a:gd name="adj1" fmla="val 50000"/>
                <a:gd name="adj2" fmla="val 75000"/>
              </a:avLst>
            </a:prstGeom>
            <a:solidFill>
              <a:srgbClr val="0000FF"/>
            </a:solidFill>
            <a:ln w="9525">
              <a:solidFill>
                <a:srgbClr val="0000FF"/>
              </a:solidFill>
              <a:miter lim="800000"/>
              <a:headEnd/>
              <a:tailEnd/>
            </a:ln>
          </p:spPr>
          <p:txBody>
            <a:bodyPr wrap="none" anchor="ctr">
              <a:prstTxWarp prst="textNoShape">
                <a:avLst/>
              </a:prstTxWarp>
            </a:bodyPr>
            <a:lstStyle/>
            <a:p>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5.83333E-6 -1.85185E-6 L 0.31493 -0.1581 " pathEditMode="relative" ptsTypes="AA">
                                      <p:cBhvr>
                                        <p:cTn id="10" dur="2000" fill="hold"/>
                                        <p:tgtEl>
                                          <p:spTgt spid="2"/>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1.66667E-6 4.81481E-6 L 0.34809 0.26435 " pathEditMode="relative" ptsTypes="AA">
                                      <p:cBhvr>
                                        <p:cTn id="20" dur="2000" fill="hold"/>
                                        <p:tgtEl>
                                          <p:spTgt spid="40"/>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40"/>
                                        </p:tgtEl>
                                      </p:cBhvr>
                                    </p:animEffect>
                                    <p:set>
                                      <p:cBhvr>
                                        <p:cTn id="25" dur="1" fill="hold">
                                          <p:stCondLst>
                                            <p:cond delay="999"/>
                                          </p:stCondLst>
                                        </p:cTn>
                                        <p:tgtEl>
                                          <p:spTgt spid="4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0.07222 -0.01528 L 0.27187 -0.12848 " pathEditMode="relative" ptsTypes="AA">
                                      <p:cBhvr>
                                        <p:cTn id="33" dur="2000" fill="hold"/>
                                        <p:tgtEl>
                                          <p:spTgt spid="4"/>
                                        </p:tgtEl>
                                        <p:attrNameLst>
                                          <p:attrName>ppt_x</p:attrName>
                                          <p:attrName>ppt_y</p:attrName>
                                        </p:attrNameLst>
                                      </p:cBhvr>
                                    </p:animMotion>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2" presetClass="exit" presetSubtype="4" fill="hold" nodeType="withEffect">
                                  <p:stCondLst>
                                    <p:cond delay="0"/>
                                  </p:stCondLst>
                                  <p:childTnLst>
                                    <p:anim calcmode="lin" valueType="num">
                                      <p:cBhvr additive="base">
                                        <p:cTn id="45" dur="1000"/>
                                        <p:tgtEl>
                                          <p:spTgt spid="6"/>
                                        </p:tgtEl>
                                        <p:attrNameLst>
                                          <p:attrName>ppt_x</p:attrName>
                                        </p:attrNameLst>
                                      </p:cBhvr>
                                      <p:tavLst>
                                        <p:tav tm="0">
                                          <p:val>
                                            <p:strVal val="ppt_x"/>
                                          </p:val>
                                        </p:tav>
                                        <p:tav tm="100000">
                                          <p:val>
                                            <p:strVal val="ppt_x"/>
                                          </p:val>
                                        </p:tav>
                                      </p:tavLst>
                                    </p:anim>
                                    <p:anim calcmode="lin" valueType="num">
                                      <p:cBhvr additive="base">
                                        <p:cTn id="46" dur="1000"/>
                                        <p:tgtEl>
                                          <p:spTgt spid="6"/>
                                        </p:tgtEl>
                                        <p:attrNameLst>
                                          <p:attrName>ppt_y</p:attrName>
                                        </p:attrNameLst>
                                      </p:cBhvr>
                                      <p:tavLst>
                                        <p:tav tm="0">
                                          <p:val>
                                            <p:strVal val="ppt_y"/>
                                          </p:val>
                                        </p:tav>
                                        <p:tav tm="100000">
                                          <p:val>
                                            <p:strVal val="1+ppt_h/2"/>
                                          </p:val>
                                        </p:tav>
                                      </p:tavLst>
                                    </p:anim>
                                    <p:set>
                                      <p:cBhvr>
                                        <p:cTn id="47" dur="1" fill="hold">
                                          <p:stCondLst>
                                            <p:cond delay="999"/>
                                          </p:stCondLst>
                                        </p:cTn>
                                        <p:tgtEl>
                                          <p:spTgt spid="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499"/>
                                          </p:stCondLst>
                                        </p:cTn>
                                        <p:tgtEl>
                                          <p:spTgt spid="96281">
                                            <p:txEl>
                                              <p:pRg st="0" end="0"/>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499"/>
                                          </p:stCondLst>
                                        </p:cTn>
                                        <p:tgtEl>
                                          <p:spTgt spid="9629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3813">
                                            <p:txEl>
                                              <p:pRg st="0" end="0"/>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3812"/>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3813">
                                            <p:txEl>
                                              <p:pRg st="1" end="1"/>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38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81" grpId="0" build="p" autoUpdateAnimBg="0"/>
      <p:bldP spid="33813" grpId="0" build="p"/>
      <p:bldP spid="9629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552267" cy="741362"/>
          </a:xfrm>
        </p:spPr>
        <p:txBody>
          <a:bodyPr>
            <a:normAutofit fontScale="90000"/>
          </a:bodyPr>
          <a:lstStyle/>
          <a:p>
            <a:r>
              <a:rPr lang="en-US" dirty="0" smtClean="0"/>
              <a:t>Modern point of view on BB Law</a:t>
            </a:r>
            <a:endParaRPr lang="en-US" dirty="0"/>
          </a:p>
        </p:txBody>
      </p:sp>
      <p:sp>
        <p:nvSpPr>
          <p:cNvPr id="3" name="TextBox 2"/>
          <p:cNvSpPr txBox="1"/>
          <p:nvPr/>
        </p:nvSpPr>
        <p:spPr>
          <a:xfrm>
            <a:off x="795867" y="1197745"/>
            <a:ext cx="7518400" cy="584776"/>
          </a:xfrm>
          <a:prstGeom prst="rect">
            <a:avLst/>
          </a:prstGeom>
          <a:noFill/>
        </p:spPr>
        <p:txBody>
          <a:bodyPr wrap="square" rtlCol="0">
            <a:spAutoFit/>
          </a:bodyPr>
          <a:lstStyle/>
          <a:p>
            <a:r>
              <a:rPr lang="en-US" sz="3200" dirty="0" smtClean="0"/>
              <a:t>=&gt; Just a photon gas in thermal equilibrium </a:t>
            </a:r>
            <a:endParaRPr lang="en-US" sz="3200" dirty="0"/>
          </a:p>
        </p:txBody>
      </p:sp>
      <p:grpSp>
        <p:nvGrpSpPr>
          <p:cNvPr id="14" name="Group 13"/>
          <p:cNvGrpSpPr/>
          <p:nvPr/>
        </p:nvGrpSpPr>
        <p:grpSpPr>
          <a:xfrm>
            <a:off x="753533" y="2603499"/>
            <a:ext cx="2159000" cy="979269"/>
            <a:chOff x="795867" y="3630831"/>
            <a:chExt cx="2159000" cy="979269"/>
          </a:xfrm>
        </p:grpSpPr>
        <p:cxnSp>
          <p:nvCxnSpPr>
            <p:cNvPr id="12" name="Straight Arrow Connector 11"/>
            <p:cNvCxnSpPr/>
            <p:nvPr/>
          </p:nvCxnSpPr>
          <p:spPr>
            <a:xfrm rot="5400000" flipH="1" flipV="1">
              <a:off x="2070100" y="3732431"/>
              <a:ext cx="558800" cy="355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95867" y="4240768"/>
              <a:ext cx="2159000" cy="369332"/>
            </a:xfrm>
            <a:prstGeom prst="rect">
              <a:avLst/>
            </a:prstGeom>
            <a:noFill/>
          </p:spPr>
          <p:txBody>
            <a:bodyPr wrap="square" rtlCol="0">
              <a:spAutoFit/>
            </a:bodyPr>
            <a:lstStyle/>
            <a:p>
              <a:r>
                <a:rPr lang="en-US" dirty="0" smtClean="0"/>
                <a:t>energy per photon</a:t>
              </a:r>
              <a:endParaRPr lang="en-US" dirty="0"/>
            </a:p>
          </p:txBody>
        </p:sp>
      </p:grpSp>
      <p:grpSp>
        <p:nvGrpSpPr>
          <p:cNvPr id="15" name="Group 14"/>
          <p:cNvGrpSpPr/>
          <p:nvPr/>
        </p:nvGrpSpPr>
        <p:grpSpPr>
          <a:xfrm>
            <a:off x="3429000" y="2705100"/>
            <a:ext cx="2159000" cy="1205131"/>
            <a:chOff x="1270000" y="2705100"/>
            <a:chExt cx="2159000" cy="1205131"/>
          </a:xfrm>
        </p:grpSpPr>
        <p:cxnSp>
          <p:nvCxnSpPr>
            <p:cNvPr id="16" name="Straight Arrow Connector 15"/>
            <p:cNvCxnSpPr/>
            <p:nvPr/>
          </p:nvCxnSpPr>
          <p:spPr>
            <a:xfrm rot="16200000" flipV="1">
              <a:off x="1949450" y="2863850"/>
              <a:ext cx="558800" cy="241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270000" y="3263900"/>
              <a:ext cx="2159000" cy="646331"/>
            </a:xfrm>
            <a:prstGeom prst="rect">
              <a:avLst/>
            </a:prstGeom>
            <a:noFill/>
          </p:spPr>
          <p:txBody>
            <a:bodyPr wrap="square" rtlCol="0">
              <a:spAutoFit/>
            </a:bodyPr>
            <a:lstStyle/>
            <a:p>
              <a:r>
                <a:rPr lang="en-US" dirty="0" smtClean="0"/>
                <a:t># of photon at T for</a:t>
              </a:r>
              <a:br>
                <a:rPr lang="en-US" dirty="0" smtClean="0"/>
              </a:br>
              <a:r>
                <a:rPr lang="en-US" dirty="0" smtClean="0"/>
                <a:t>each state </a:t>
              </a:r>
              <a:r>
                <a:rPr lang="en-US" dirty="0" err="1" smtClean="0"/>
                <a:t>ν</a:t>
              </a:r>
              <a:endParaRPr lang="en-US" dirty="0"/>
            </a:p>
          </p:txBody>
        </p:sp>
      </p:grpSp>
      <p:grpSp>
        <p:nvGrpSpPr>
          <p:cNvPr id="30" name="Group 29"/>
          <p:cNvGrpSpPr/>
          <p:nvPr/>
        </p:nvGrpSpPr>
        <p:grpSpPr>
          <a:xfrm>
            <a:off x="7581901" y="2603499"/>
            <a:ext cx="1562099" cy="1034015"/>
            <a:chOff x="7581901" y="2603499"/>
            <a:chExt cx="1562099" cy="1034015"/>
          </a:xfrm>
        </p:grpSpPr>
        <p:cxnSp>
          <p:nvCxnSpPr>
            <p:cNvPr id="20" name="Straight Arrow Connector 19"/>
            <p:cNvCxnSpPr/>
            <p:nvPr/>
          </p:nvCxnSpPr>
          <p:spPr>
            <a:xfrm rot="16200000" flipV="1">
              <a:off x="7639767" y="2723433"/>
              <a:ext cx="489637" cy="2497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581901" y="2991183"/>
              <a:ext cx="1562099" cy="646331"/>
            </a:xfrm>
            <a:prstGeom prst="rect">
              <a:avLst/>
            </a:prstGeom>
            <a:noFill/>
          </p:spPr>
          <p:txBody>
            <a:bodyPr wrap="square" rtlCol="0">
              <a:spAutoFit/>
            </a:bodyPr>
            <a:lstStyle/>
            <a:p>
              <a:r>
                <a:rPr lang="en-US" dirty="0" smtClean="0"/>
                <a:t>polarization/spin</a:t>
              </a:r>
              <a:endParaRPr lang="en-US" dirty="0"/>
            </a:p>
          </p:txBody>
        </p:sp>
      </p:grpSp>
      <p:grpSp>
        <p:nvGrpSpPr>
          <p:cNvPr id="29" name="Group 28"/>
          <p:cNvGrpSpPr/>
          <p:nvPr/>
        </p:nvGrpSpPr>
        <p:grpSpPr>
          <a:xfrm>
            <a:off x="5740400" y="2925521"/>
            <a:ext cx="2159000" cy="980412"/>
            <a:chOff x="5740400" y="2925521"/>
            <a:chExt cx="2159000" cy="980412"/>
          </a:xfrm>
        </p:grpSpPr>
        <p:sp>
          <p:nvSpPr>
            <p:cNvPr id="19" name="TextBox 18"/>
            <p:cNvSpPr txBox="1"/>
            <p:nvPr/>
          </p:nvSpPr>
          <p:spPr>
            <a:xfrm>
              <a:off x="5740400" y="3259602"/>
              <a:ext cx="2159000" cy="646331"/>
            </a:xfrm>
            <a:prstGeom prst="rect">
              <a:avLst/>
            </a:prstGeom>
            <a:noFill/>
          </p:spPr>
          <p:txBody>
            <a:bodyPr wrap="square" rtlCol="0">
              <a:spAutoFit/>
            </a:bodyPr>
            <a:lstStyle/>
            <a:p>
              <a:r>
                <a:rPr lang="en-US" dirty="0" smtClean="0"/>
                <a:t># of photon states with frequency </a:t>
              </a:r>
              <a:r>
                <a:rPr lang="en-US" dirty="0" err="1" smtClean="0"/>
                <a:t>ν</a:t>
              </a:r>
              <a:endParaRPr lang="en-US" dirty="0"/>
            </a:p>
          </p:txBody>
        </p:sp>
        <p:cxnSp>
          <p:nvCxnSpPr>
            <p:cNvPr id="24" name="Straight Arrow Connector 23"/>
            <p:cNvCxnSpPr/>
            <p:nvPr/>
          </p:nvCxnSpPr>
          <p:spPr>
            <a:xfrm rot="16200000" flipV="1">
              <a:off x="6534073" y="3033548"/>
              <a:ext cx="388828" cy="1727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32" name="Picture 31" descr="latex-image-1.pdf"/>
          <p:cNvPicPr>
            <a:picLocks noChangeAspect="1"/>
          </p:cNvPicPr>
          <p:nvPr/>
        </p:nvPicPr>
        <p:blipFill>
          <a:blip r:embed="rId2"/>
          <a:stretch>
            <a:fillRect/>
          </a:stretch>
        </p:blipFill>
        <p:spPr>
          <a:xfrm>
            <a:off x="280457" y="4735683"/>
            <a:ext cx="3697817" cy="811716"/>
          </a:xfrm>
          <a:prstGeom prst="rect">
            <a:avLst/>
          </a:prstGeom>
        </p:spPr>
      </p:pic>
      <p:grpSp>
        <p:nvGrpSpPr>
          <p:cNvPr id="49" name="Group 48"/>
          <p:cNvGrpSpPr/>
          <p:nvPr/>
        </p:nvGrpSpPr>
        <p:grpSpPr>
          <a:xfrm>
            <a:off x="4267200" y="5237885"/>
            <a:ext cx="4739216" cy="1068697"/>
            <a:chOff x="4267200" y="5237885"/>
            <a:chExt cx="4739216" cy="1068697"/>
          </a:xfrm>
        </p:grpSpPr>
        <p:pic>
          <p:nvPicPr>
            <p:cNvPr id="35" name="Picture 34" descr="latex-image-1.pdf"/>
            <p:cNvPicPr>
              <a:picLocks noChangeAspect="1"/>
            </p:cNvPicPr>
            <p:nvPr/>
          </p:nvPicPr>
          <p:blipFill>
            <a:blip r:embed="rId3"/>
            <a:stretch>
              <a:fillRect/>
            </a:stretch>
          </p:blipFill>
          <p:spPr>
            <a:xfrm>
              <a:off x="5183717" y="5608030"/>
              <a:ext cx="3130550" cy="698552"/>
            </a:xfrm>
            <a:prstGeom prst="rect">
              <a:avLst/>
            </a:prstGeom>
          </p:spPr>
        </p:pic>
        <p:cxnSp>
          <p:nvCxnSpPr>
            <p:cNvPr id="41" name="Straight Arrow Connector 40"/>
            <p:cNvCxnSpPr/>
            <p:nvPr/>
          </p:nvCxnSpPr>
          <p:spPr>
            <a:xfrm>
              <a:off x="4267200" y="5237885"/>
              <a:ext cx="647700" cy="30951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7622117" y="5238698"/>
              <a:ext cx="1384299" cy="369332"/>
            </a:xfrm>
            <a:prstGeom prst="rect">
              <a:avLst/>
            </a:prstGeom>
            <a:noFill/>
          </p:spPr>
          <p:txBody>
            <a:bodyPr wrap="square" rtlCol="0">
              <a:spAutoFit/>
            </a:bodyPr>
            <a:lstStyle/>
            <a:p>
              <a:r>
                <a:rPr lang="en-US" dirty="0" smtClean="0"/>
                <a:t>Wien’s Law</a:t>
              </a:r>
            </a:p>
          </p:txBody>
        </p:sp>
        <p:sp>
          <p:nvSpPr>
            <p:cNvPr id="48" name="TextBox 47"/>
            <p:cNvSpPr txBox="1"/>
            <p:nvPr/>
          </p:nvSpPr>
          <p:spPr>
            <a:xfrm rot="1591094">
              <a:off x="4619626" y="5277627"/>
              <a:ext cx="1128183" cy="369332"/>
            </a:xfrm>
            <a:prstGeom prst="rect">
              <a:avLst/>
            </a:prstGeom>
            <a:noFill/>
          </p:spPr>
          <p:txBody>
            <a:bodyPr wrap="square" rtlCol="0">
              <a:spAutoFit/>
            </a:bodyPr>
            <a:lstStyle/>
            <a:p>
              <a:r>
                <a:rPr lang="en-US" dirty="0" err="1" smtClean="0"/>
                <a:t>hν</a:t>
              </a:r>
              <a:r>
                <a:rPr lang="en-US" dirty="0" smtClean="0"/>
                <a:t>&gt;&gt;</a:t>
              </a:r>
              <a:r>
                <a:rPr lang="en-US" dirty="0" err="1" smtClean="0"/>
                <a:t>kT</a:t>
              </a:r>
              <a:endParaRPr lang="en-US" dirty="0"/>
            </a:p>
          </p:txBody>
        </p:sp>
      </p:grpSp>
      <p:grpSp>
        <p:nvGrpSpPr>
          <p:cNvPr id="54" name="Group 53"/>
          <p:cNvGrpSpPr/>
          <p:nvPr/>
        </p:nvGrpSpPr>
        <p:grpSpPr>
          <a:xfrm>
            <a:off x="4075036" y="3928317"/>
            <a:ext cx="5068964" cy="1134967"/>
            <a:chOff x="4075036" y="3928317"/>
            <a:chExt cx="5068964" cy="1134967"/>
          </a:xfrm>
        </p:grpSpPr>
        <p:sp>
          <p:nvSpPr>
            <p:cNvPr id="44" name="TextBox 43"/>
            <p:cNvSpPr txBox="1"/>
            <p:nvPr/>
          </p:nvSpPr>
          <p:spPr>
            <a:xfrm>
              <a:off x="7759701" y="4126468"/>
              <a:ext cx="1384299" cy="369332"/>
            </a:xfrm>
            <a:prstGeom prst="rect">
              <a:avLst/>
            </a:prstGeom>
            <a:noFill/>
          </p:spPr>
          <p:txBody>
            <a:bodyPr wrap="square" rtlCol="0">
              <a:spAutoFit/>
            </a:bodyPr>
            <a:lstStyle/>
            <a:p>
              <a:r>
                <a:rPr lang="en-US" dirty="0" smtClean="0"/>
                <a:t>Rayleigh Law</a:t>
              </a:r>
            </a:p>
          </p:txBody>
        </p:sp>
        <p:grpSp>
          <p:nvGrpSpPr>
            <p:cNvPr id="53" name="Group 52"/>
            <p:cNvGrpSpPr/>
            <p:nvPr/>
          </p:nvGrpSpPr>
          <p:grpSpPr>
            <a:xfrm>
              <a:off x="4075036" y="3928317"/>
              <a:ext cx="3589415" cy="1134967"/>
              <a:chOff x="4075036" y="3928317"/>
              <a:chExt cx="3589415" cy="1134967"/>
            </a:xfrm>
          </p:grpSpPr>
          <p:grpSp>
            <p:nvGrpSpPr>
              <p:cNvPr id="45" name="Group 44"/>
              <p:cNvGrpSpPr/>
              <p:nvPr/>
            </p:nvGrpSpPr>
            <p:grpSpPr>
              <a:xfrm>
                <a:off x="4267200" y="3928317"/>
                <a:ext cx="3397251" cy="1134967"/>
                <a:chOff x="4184650" y="3910231"/>
                <a:chExt cx="3397251" cy="1134967"/>
              </a:xfrm>
            </p:grpSpPr>
            <p:pic>
              <p:nvPicPr>
                <p:cNvPr id="34" name="Picture 33" descr="latex-image-1.pdf"/>
                <p:cNvPicPr>
                  <a:picLocks noChangeAspect="1"/>
                </p:cNvPicPr>
                <p:nvPr/>
              </p:nvPicPr>
              <p:blipFill>
                <a:blip r:embed="rId4"/>
                <a:stretch>
                  <a:fillRect/>
                </a:stretch>
              </p:blipFill>
              <p:spPr>
                <a:xfrm>
                  <a:off x="5074974" y="3910231"/>
                  <a:ext cx="2506927" cy="825452"/>
                </a:xfrm>
                <a:prstGeom prst="rect">
                  <a:avLst/>
                </a:prstGeom>
              </p:spPr>
            </p:pic>
            <p:cxnSp>
              <p:nvCxnSpPr>
                <p:cNvPr id="37" name="Straight Arrow Connector 36"/>
                <p:cNvCxnSpPr/>
                <p:nvPr/>
              </p:nvCxnSpPr>
              <p:spPr>
                <a:xfrm flipV="1">
                  <a:off x="4184650" y="4630114"/>
                  <a:ext cx="762000" cy="41508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50" name="TextBox 49"/>
              <p:cNvSpPr txBox="1"/>
              <p:nvPr/>
            </p:nvSpPr>
            <p:spPr>
              <a:xfrm rot="20091049">
                <a:off x="4075036" y="4338761"/>
                <a:ext cx="1081461" cy="369332"/>
              </a:xfrm>
              <a:prstGeom prst="rect">
                <a:avLst/>
              </a:prstGeom>
              <a:noFill/>
            </p:spPr>
            <p:txBody>
              <a:bodyPr wrap="square" rtlCol="0">
                <a:spAutoFit/>
              </a:bodyPr>
              <a:lstStyle/>
              <a:p>
                <a:r>
                  <a:rPr lang="en-US" dirty="0" err="1" smtClean="0"/>
                  <a:t>kT</a:t>
                </a:r>
                <a:r>
                  <a:rPr lang="en-US" dirty="0" smtClean="0"/>
                  <a:t> &gt;&gt; </a:t>
                </a:r>
                <a:r>
                  <a:rPr lang="en-US" dirty="0" err="1" smtClean="0"/>
                  <a:t>hν</a:t>
                </a:r>
                <a:endParaRPr lang="en-US" dirty="0"/>
              </a:p>
            </p:txBody>
          </p:sp>
        </p:grpSp>
      </p:grpSp>
      <p:pic>
        <p:nvPicPr>
          <p:cNvPr id="55" name="Picture 54" descr="latex-image-1.pdf"/>
          <p:cNvPicPr>
            <a:picLocks noChangeAspect="1"/>
          </p:cNvPicPr>
          <p:nvPr/>
        </p:nvPicPr>
        <p:blipFill>
          <a:blip r:embed="rId5"/>
          <a:stretch>
            <a:fillRect/>
          </a:stretch>
        </p:blipFill>
        <p:spPr>
          <a:xfrm>
            <a:off x="836083" y="3890722"/>
            <a:ext cx="1648883" cy="389177"/>
          </a:xfrm>
          <a:prstGeom prst="rect">
            <a:avLst/>
          </a:prstGeom>
        </p:spPr>
      </p:pic>
      <p:sp>
        <p:nvSpPr>
          <p:cNvPr id="56" name="TextBox 55"/>
          <p:cNvSpPr txBox="1"/>
          <p:nvPr/>
        </p:nvSpPr>
        <p:spPr>
          <a:xfrm>
            <a:off x="3308350" y="3797300"/>
            <a:ext cx="184666" cy="369332"/>
          </a:xfrm>
          <a:prstGeom prst="rect">
            <a:avLst/>
          </a:prstGeom>
          <a:noFill/>
        </p:spPr>
        <p:txBody>
          <a:bodyPr wrap="none" rtlCol="0">
            <a:spAutoFit/>
          </a:bodyPr>
          <a:lstStyle/>
          <a:p>
            <a:endParaRPr lang="en-US" dirty="0"/>
          </a:p>
        </p:txBody>
      </p:sp>
      <p:sp>
        <p:nvSpPr>
          <p:cNvPr id="33" name="TextBox 32"/>
          <p:cNvSpPr txBox="1"/>
          <p:nvPr/>
        </p:nvSpPr>
        <p:spPr>
          <a:xfrm>
            <a:off x="753533" y="5879388"/>
            <a:ext cx="3224741" cy="646331"/>
          </a:xfrm>
          <a:prstGeom prst="rect">
            <a:avLst/>
          </a:prstGeom>
          <a:noFill/>
        </p:spPr>
        <p:txBody>
          <a:bodyPr wrap="square" rtlCol="0">
            <a:spAutoFit/>
          </a:bodyPr>
          <a:lstStyle/>
          <a:p>
            <a:r>
              <a:rPr lang="en-US" dirty="0" smtClean="0"/>
              <a:t>Historically, Wien’s “Law” known first</a:t>
            </a:r>
            <a:endParaRPr lang="en-US" dirty="0"/>
          </a:p>
        </p:txBody>
      </p:sp>
      <p:grpSp>
        <p:nvGrpSpPr>
          <p:cNvPr id="6" name="Group 5"/>
          <p:cNvGrpSpPr/>
          <p:nvPr/>
        </p:nvGrpSpPr>
        <p:grpSpPr>
          <a:xfrm>
            <a:off x="498256" y="1782521"/>
            <a:ext cx="7261443" cy="1143000"/>
            <a:chOff x="498256" y="1782521"/>
            <a:chExt cx="7261443" cy="1143000"/>
          </a:xfrm>
        </p:grpSpPr>
        <p:pic>
          <p:nvPicPr>
            <p:cNvPr id="8" name="Picture 7" descr="latex-image-1.pdf"/>
            <p:cNvPicPr>
              <a:picLocks noChangeAspect="1"/>
            </p:cNvPicPr>
            <p:nvPr/>
          </p:nvPicPr>
          <p:blipFill rotWithShape="1">
            <a:blip r:embed="rId6"/>
            <a:srcRect l="18475"/>
            <a:stretch/>
          </p:blipFill>
          <p:spPr>
            <a:xfrm>
              <a:off x="1806356" y="1782521"/>
              <a:ext cx="5953343" cy="1143000"/>
            </a:xfrm>
            <a:prstGeom prst="rect">
              <a:avLst/>
            </a:prstGeom>
          </p:spPr>
        </p:pic>
        <p:pic>
          <p:nvPicPr>
            <p:cNvPr id="5" name="Picture 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256" y="2133598"/>
              <a:ext cx="1308100" cy="469900"/>
            </a:xfrm>
            <a:prstGeom prst="rect">
              <a:avLst/>
            </a:prstGeom>
          </p:spPr>
        </p:pic>
      </p:grpSp>
    </p:spTree>
    <p:extLst>
      <p:ext uri="{BB962C8B-B14F-4D97-AF65-F5344CB8AC3E}">
        <p14:creationId xmlns:p14="http://schemas.microsoft.com/office/powerpoint/2010/main" val="11936158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304800" y="3819683"/>
            <a:ext cx="4495800" cy="147732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b="1" dirty="0">
                <a:solidFill>
                  <a:srgbClr val="0000FF"/>
                </a:solidFill>
              </a:rPr>
              <a:t>“It would be edifying if the brain matter sacrificed by theoretical physicists on the altar of this universal function </a:t>
            </a:r>
            <a:r>
              <a:rPr lang="en-US" b="1" dirty="0" err="1">
                <a:solidFill>
                  <a:srgbClr val="0000FF"/>
                </a:solidFill>
                <a:sym typeface="Symbol" charset="2"/>
              </a:rPr>
              <a:t></a:t>
            </a:r>
            <a:r>
              <a:rPr lang="en-US" b="1" dirty="0">
                <a:solidFill>
                  <a:srgbClr val="0000FF"/>
                </a:solidFill>
                <a:sym typeface="Symbol" charset="2"/>
              </a:rPr>
              <a:t> could be put on the scales; and there is no end in sight to this cruel sacrifice!”</a:t>
            </a:r>
            <a:r>
              <a:rPr lang="en-US" dirty="0">
                <a:sym typeface="Symbol" charset="2"/>
              </a:rPr>
              <a:t>  </a:t>
            </a:r>
            <a:r>
              <a:rPr lang="en-US" b="1" i="1" dirty="0">
                <a:solidFill>
                  <a:srgbClr val="FF0000"/>
                </a:solidFill>
                <a:sym typeface="Symbol" charset="2"/>
              </a:rPr>
              <a:t>Einstein, 1913</a:t>
            </a:r>
            <a:r>
              <a:rPr lang="en-US" dirty="0"/>
              <a:t> </a:t>
            </a:r>
          </a:p>
        </p:txBody>
      </p:sp>
      <p:grpSp>
        <p:nvGrpSpPr>
          <p:cNvPr id="2" name="Group 3"/>
          <p:cNvGrpSpPr>
            <a:grpSpLocks/>
          </p:cNvGrpSpPr>
          <p:nvPr/>
        </p:nvGrpSpPr>
        <p:grpSpPr bwMode="auto">
          <a:xfrm>
            <a:off x="4800600" y="3581400"/>
            <a:ext cx="4343400" cy="3276600"/>
            <a:chOff x="3024" y="2256"/>
            <a:chExt cx="2736" cy="2064"/>
          </a:xfrm>
        </p:grpSpPr>
        <p:sp>
          <p:nvSpPr>
            <p:cNvPr id="35853" name="Text Box 4"/>
            <p:cNvSpPr txBox="1">
              <a:spLocks noChangeArrowheads="1"/>
            </p:cNvSpPr>
            <p:nvPr/>
          </p:nvSpPr>
          <p:spPr bwMode="auto">
            <a:xfrm>
              <a:off x="3264" y="3802"/>
              <a:ext cx="2162" cy="518"/>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0000FF"/>
                  </a:solidFill>
                </a:rPr>
                <a:t>Cosmic </a:t>
              </a:r>
              <a:r>
                <a:rPr lang="en-US" dirty="0" err="1">
                  <a:solidFill>
                    <a:srgbClr val="0000FF"/>
                  </a:solidFill>
                </a:rPr>
                <a:t>BB(microwave</a:t>
              </a:r>
              <a:r>
                <a:rPr lang="en-US" dirty="0">
                  <a:solidFill>
                    <a:srgbClr val="0000FF"/>
                  </a:solidFill>
                </a:rPr>
                <a:t>) background</a:t>
              </a:r>
            </a:p>
          </p:txBody>
        </p:sp>
        <p:pic>
          <p:nvPicPr>
            <p:cNvPr id="35854" name="Picture 5"/>
            <p:cNvPicPr>
              <a:picLocks noChangeAspect="1" noChangeArrowheads="1"/>
            </p:cNvPicPr>
            <p:nvPr/>
          </p:nvPicPr>
          <p:blipFill>
            <a:blip r:embed="rId2"/>
            <a:srcRect/>
            <a:stretch>
              <a:fillRect/>
            </a:stretch>
          </p:blipFill>
          <p:spPr bwMode="auto">
            <a:xfrm>
              <a:off x="3024" y="2256"/>
              <a:ext cx="2736" cy="1492"/>
            </a:xfrm>
            <a:prstGeom prst="rect">
              <a:avLst/>
            </a:prstGeom>
            <a:solidFill>
              <a:schemeClr val="bg1"/>
            </a:solidFill>
            <a:ln w="9525">
              <a:noFill/>
              <a:miter lim="800000"/>
              <a:headEnd/>
              <a:tailEnd/>
            </a:ln>
          </p:spPr>
        </p:pic>
      </p:grpSp>
      <p:grpSp>
        <p:nvGrpSpPr>
          <p:cNvPr id="4" name="Group 8"/>
          <p:cNvGrpSpPr>
            <a:grpSpLocks/>
          </p:cNvGrpSpPr>
          <p:nvPr/>
        </p:nvGrpSpPr>
        <p:grpSpPr bwMode="auto">
          <a:xfrm>
            <a:off x="304800" y="761999"/>
            <a:ext cx="8458200" cy="2819401"/>
            <a:chOff x="240" y="144"/>
            <a:chExt cx="5328" cy="1776"/>
          </a:xfrm>
        </p:grpSpPr>
        <p:grpSp>
          <p:nvGrpSpPr>
            <p:cNvPr id="5" name="Group 9"/>
            <p:cNvGrpSpPr>
              <a:grpSpLocks/>
            </p:cNvGrpSpPr>
            <p:nvPr/>
          </p:nvGrpSpPr>
          <p:grpSpPr bwMode="auto">
            <a:xfrm>
              <a:off x="240" y="144"/>
              <a:ext cx="5328" cy="1776"/>
              <a:chOff x="192" y="288"/>
              <a:chExt cx="5328" cy="1776"/>
            </a:xfrm>
          </p:grpSpPr>
          <p:pic>
            <p:nvPicPr>
              <p:cNvPr id="35851" name="Picture 10"/>
              <p:cNvPicPr>
                <a:picLocks noChangeAspect="1" noChangeArrowheads="1"/>
              </p:cNvPicPr>
              <p:nvPr/>
            </p:nvPicPr>
            <p:blipFill>
              <a:blip r:embed="rId3"/>
              <a:srcRect b="54518"/>
              <a:stretch>
                <a:fillRect/>
              </a:stretch>
            </p:blipFill>
            <p:spPr bwMode="auto">
              <a:xfrm>
                <a:off x="192" y="288"/>
                <a:ext cx="5328" cy="1755"/>
              </a:xfrm>
              <a:prstGeom prst="rect">
                <a:avLst/>
              </a:prstGeom>
              <a:noFill/>
              <a:ln w="9525">
                <a:noFill/>
                <a:miter lim="800000"/>
                <a:headEnd/>
                <a:tailEnd/>
              </a:ln>
            </p:spPr>
          </p:pic>
          <p:sp>
            <p:nvSpPr>
              <p:cNvPr id="35852" name="Rectangle 11"/>
              <p:cNvSpPr>
                <a:spLocks noChangeArrowheads="1"/>
              </p:cNvSpPr>
              <p:nvPr/>
            </p:nvSpPr>
            <p:spPr bwMode="auto">
              <a:xfrm>
                <a:off x="1440" y="1920"/>
                <a:ext cx="192" cy="144"/>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sp>
          <p:nvSpPr>
            <p:cNvPr id="35848" name="Text Box 12"/>
            <p:cNvSpPr txBox="1">
              <a:spLocks noChangeArrowheads="1"/>
            </p:cNvSpPr>
            <p:nvPr/>
          </p:nvSpPr>
          <p:spPr bwMode="auto">
            <a:xfrm>
              <a:off x="240" y="240"/>
              <a:ext cx="288" cy="288"/>
            </a:xfrm>
            <a:prstGeom prst="rect">
              <a:avLst/>
            </a:prstGeom>
            <a:noFill/>
            <a:ln w="9525">
              <a:noFill/>
              <a:miter lim="800000"/>
              <a:headEnd/>
              <a:tailEnd/>
            </a:ln>
          </p:spPr>
          <p:txBody>
            <a:bodyPr>
              <a:prstTxWarp prst="textNoShape">
                <a:avLst/>
              </a:prstTxWarp>
              <a:spAutoFit/>
            </a:bodyPr>
            <a:lstStyle/>
            <a:p>
              <a:pPr>
                <a:spcBef>
                  <a:spcPct val="50000"/>
                </a:spcBef>
              </a:pPr>
              <a:r>
                <a:rPr lang="en-US">
                  <a:sym typeface="Symbol" charset="2"/>
                </a:rPr>
                <a:t></a:t>
              </a:r>
              <a:endParaRPr lang="en-US"/>
            </a:p>
          </p:txBody>
        </p:sp>
        <p:sp>
          <p:nvSpPr>
            <p:cNvPr id="35849" name="Text Box 13"/>
            <p:cNvSpPr txBox="1">
              <a:spLocks noChangeArrowheads="1"/>
            </p:cNvSpPr>
            <p:nvPr/>
          </p:nvSpPr>
          <p:spPr bwMode="auto">
            <a:xfrm>
              <a:off x="1872" y="288"/>
              <a:ext cx="288" cy="288"/>
            </a:xfrm>
            <a:prstGeom prst="rect">
              <a:avLst/>
            </a:prstGeom>
            <a:noFill/>
            <a:ln w="9525">
              <a:noFill/>
              <a:miter lim="800000"/>
              <a:headEnd/>
              <a:tailEnd/>
            </a:ln>
          </p:spPr>
          <p:txBody>
            <a:bodyPr>
              <a:prstTxWarp prst="textNoShape">
                <a:avLst/>
              </a:prstTxWarp>
              <a:spAutoFit/>
            </a:bodyPr>
            <a:lstStyle/>
            <a:p>
              <a:pPr>
                <a:spcBef>
                  <a:spcPct val="50000"/>
                </a:spcBef>
              </a:pPr>
              <a:r>
                <a:rPr lang="en-US">
                  <a:sym typeface="Symbol" charset="2"/>
                </a:rPr>
                <a:t></a:t>
              </a:r>
              <a:endParaRPr lang="en-US"/>
            </a:p>
          </p:txBody>
        </p:sp>
        <p:sp>
          <p:nvSpPr>
            <p:cNvPr id="35850" name="Text Box 14"/>
            <p:cNvSpPr txBox="1">
              <a:spLocks noChangeArrowheads="1"/>
            </p:cNvSpPr>
            <p:nvPr/>
          </p:nvSpPr>
          <p:spPr bwMode="auto">
            <a:xfrm>
              <a:off x="3648" y="336"/>
              <a:ext cx="288" cy="288"/>
            </a:xfrm>
            <a:prstGeom prst="rect">
              <a:avLst/>
            </a:prstGeom>
            <a:noFill/>
            <a:ln w="9525">
              <a:noFill/>
              <a:miter lim="800000"/>
              <a:headEnd/>
              <a:tailEnd/>
            </a:ln>
          </p:spPr>
          <p:txBody>
            <a:bodyPr>
              <a:prstTxWarp prst="textNoShape">
                <a:avLst/>
              </a:prstTxWarp>
              <a:spAutoFit/>
            </a:bodyPr>
            <a:lstStyle/>
            <a:p>
              <a:pPr>
                <a:spcBef>
                  <a:spcPct val="50000"/>
                </a:spcBef>
              </a:pPr>
              <a:r>
                <a:rPr lang="en-US">
                  <a:sym typeface="Symbol" charset="2"/>
                </a:rPr>
                <a:t></a:t>
              </a:r>
              <a:endParaRPr lang="en-US"/>
            </a:p>
          </p:txBody>
        </p:sp>
      </p:grpSp>
      <p:sp>
        <p:nvSpPr>
          <p:cNvPr id="16" name="TextBox 15"/>
          <p:cNvSpPr txBox="1"/>
          <p:nvPr/>
        </p:nvSpPr>
        <p:spPr>
          <a:xfrm>
            <a:off x="520700" y="5435510"/>
            <a:ext cx="3136900" cy="1200329"/>
          </a:xfrm>
          <a:prstGeom prst="rect">
            <a:avLst/>
          </a:prstGeom>
          <a:noFill/>
        </p:spPr>
        <p:txBody>
          <a:bodyPr wrap="square" rtlCol="0">
            <a:spAutoFit/>
          </a:bodyPr>
          <a:lstStyle/>
          <a:p>
            <a:r>
              <a:rPr lang="en-US" sz="3600" dirty="0" smtClean="0"/>
              <a:t>What is he talking about?</a:t>
            </a:r>
            <a:endParaRPr lang="en-US" sz="36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4" name="Picture 6"/>
          <p:cNvPicPr>
            <a:picLocks noChangeAspect="1" noChangeArrowheads="1"/>
          </p:cNvPicPr>
          <p:nvPr/>
        </p:nvPicPr>
        <p:blipFill>
          <a:blip r:embed="rId2"/>
          <a:srcRect t="7509" r="77133" b="51573"/>
          <a:stretch>
            <a:fillRect/>
          </a:stretch>
        </p:blipFill>
        <p:spPr bwMode="auto">
          <a:xfrm>
            <a:off x="365125" y="304800"/>
            <a:ext cx="1873250" cy="2514600"/>
          </a:xfrm>
          <a:prstGeom prst="rect">
            <a:avLst/>
          </a:prstGeom>
          <a:noFill/>
          <a:ln w="9525">
            <a:noFill/>
            <a:miter lim="800000"/>
            <a:headEnd/>
            <a:tailEnd/>
          </a:ln>
        </p:spPr>
      </p:pic>
      <p:sp>
        <p:nvSpPr>
          <p:cNvPr id="99339" name="Rectangle 11"/>
          <p:cNvSpPr>
            <a:spLocks noChangeArrowheads="1"/>
          </p:cNvSpPr>
          <p:nvPr/>
        </p:nvSpPr>
        <p:spPr bwMode="auto">
          <a:xfrm>
            <a:off x="762000" y="5202198"/>
            <a:ext cx="7391400" cy="1615827"/>
          </a:xfrm>
          <a:prstGeom prst="rect">
            <a:avLst/>
          </a:prstGeom>
          <a:noFill/>
          <a:ln w="9525">
            <a:noFill/>
            <a:miter lim="800000"/>
            <a:headEnd/>
            <a:tailEnd/>
          </a:ln>
        </p:spPr>
        <p:txBody>
          <a:bodyPr>
            <a:prstTxWarp prst="textNoShape">
              <a:avLst/>
            </a:prstTxWarp>
            <a:spAutoFit/>
          </a:bodyPr>
          <a:lstStyle/>
          <a:p>
            <a:pPr>
              <a:spcBef>
                <a:spcPct val="50000"/>
              </a:spcBef>
            </a:pPr>
            <a:r>
              <a:rPr lang="en-US" sz="1800" i="1" dirty="0">
                <a:solidFill>
                  <a:srgbClr val="0000FF"/>
                </a:solidFill>
              </a:rPr>
              <a:t>“…it must therefore be concluded that the Wien distribution law for energy is a necessary consequence of [EM theory and thermodynamics]…and that the </a:t>
            </a:r>
            <a:r>
              <a:rPr lang="en-US" sz="1800" b="1" i="1" dirty="0">
                <a:solidFill>
                  <a:srgbClr val="FF0000"/>
                </a:solidFill>
              </a:rPr>
              <a:t>limits of the validity of this law … coincide with those of the second law of thermodynamics”</a:t>
            </a:r>
            <a:r>
              <a:rPr lang="en-US" sz="1800" i="1" dirty="0">
                <a:solidFill>
                  <a:srgbClr val="0000FF"/>
                </a:solidFill>
              </a:rPr>
              <a:t>, Max Planck, 1899, </a:t>
            </a:r>
            <a:r>
              <a:rPr lang="en-US" sz="1800" i="1" dirty="0" err="1">
                <a:solidFill>
                  <a:srgbClr val="0000FF"/>
                </a:solidFill>
              </a:rPr>
              <a:t>Annalen</a:t>
            </a:r>
            <a:r>
              <a:rPr lang="en-US" sz="1800" i="1" dirty="0">
                <a:solidFill>
                  <a:srgbClr val="0000FF"/>
                </a:solidFill>
              </a:rPr>
              <a:t> </a:t>
            </a:r>
            <a:r>
              <a:rPr lang="en-US" sz="1800" i="1" dirty="0" err="1">
                <a:solidFill>
                  <a:srgbClr val="0000FF"/>
                </a:solidFill>
              </a:rPr>
              <a:t>der</a:t>
            </a:r>
            <a:r>
              <a:rPr lang="en-US" sz="1800" i="1" dirty="0">
                <a:solidFill>
                  <a:srgbClr val="0000FF"/>
                </a:solidFill>
              </a:rPr>
              <a:t> </a:t>
            </a:r>
            <a:r>
              <a:rPr lang="en-US" sz="1800" i="1" dirty="0" err="1" smtClean="0">
                <a:solidFill>
                  <a:srgbClr val="0000FF"/>
                </a:solidFill>
              </a:rPr>
              <a:t>Physik</a:t>
            </a:r>
            <a:endParaRPr lang="en-US" sz="1800" i="1" dirty="0" smtClean="0">
              <a:solidFill>
                <a:srgbClr val="0000FF"/>
              </a:solidFill>
            </a:endParaRPr>
          </a:p>
          <a:p>
            <a:pPr>
              <a:spcBef>
                <a:spcPct val="50000"/>
              </a:spcBef>
            </a:pPr>
            <a:r>
              <a:rPr lang="en-US" b="1" i="1" dirty="0" smtClean="0">
                <a:solidFill>
                  <a:srgbClr val="FF0000"/>
                </a:solidFill>
              </a:rPr>
              <a:t>PLANCK WAS COMMITTED!</a:t>
            </a:r>
            <a:endParaRPr lang="en-US" sz="1800" b="1" i="1" dirty="0">
              <a:solidFill>
                <a:srgbClr val="FF0000"/>
              </a:solidFill>
            </a:endParaRPr>
          </a:p>
        </p:txBody>
      </p:sp>
      <p:sp>
        <p:nvSpPr>
          <p:cNvPr id="18" name="TextBox 17"/>
          <p:cNvSpPr txBox="1"/>
          <p:nvPr/>
        </p:nvSpPr>
        <p:spPr>
          <a:xfrm>
            <a:off x="5890327" y="386349"/>
            <a:ext cx="2720273" cy="923330"/>
          </a:xfrm>
          <a:prstGeom prst="rect">
            <a:avLst/>
          </a:prstGeom>
          <a:noFill/>
        </p:spPr>
        <p:txBody>
          <a:bodyPr wrap="square" rtlCol="0">
            <a:spAutoFit/>
          </a:bodyPr>
          <a:lstStyle/>
          <a:p>
            <a:r>
              <a:rPr lang="en-US" dirty="0" smtClean="0"/>
              <a:t>Wien’s Law   (1896), conjecture motivated by </a:t>
            </a:r>
            <a:r>
              <a:rPr lang="en-US" dirty="0" err="1" smtClean="0"/>
              <a:t>Maxwellian</a:t>
            </a:r>
            <a:r>
              <a:rPr lang="en-US" dirty="0" smtClean="0"/>
              <a:t> distribution</a:t>
            </a:r>
          </a:p>
        </p:txBody>
      </p:sp>
      <p:grpSp>
        <p:nvGrpSpPr>
          <p:cNvPr id="11" name="Group 10"/>
          <p:cNvGrpSpPr/>
          <p:nvPr/>
        </p:nvGrpSpPr>
        <p:grpSpPr>
          <a:xfrm>
            <a:off x="2575627" y="1295452"/>
            <a:ext cx="5831773" cy="2074863"/>
            <a:chOff x="2575627" y="1295452"/>
            <a:chExt cx="5831773" cy="2074863"/>
          </a:xfrm>
        </p:grpSpPr>
        <p:pic>
          <p:nvPicPr>
            <p:cNvPr id="20" name="Picture 6"/>
            <p:cNvPicPr>
              <a:picLocks noChangeAspect="1" noChangeArrowheads="1"/>
            </p:cNvPicPr>
            <p:nvPr/>
          </p:nvPicPr>
          <p:blipFill>
            <a:blip r:embed="rId3"/>
            <a:srcRect b="8302"/>
            <a:stretch>
              <a:fillRect/>
            </a:stretch>
          </p:blipFill>
          <p:spPr bwMode="auto">
            <a:xfrm>
              <a:off x="2575627" y="1295452"/>
              <a:ext cx="2659063" cy="2074863"/>
            </a:xfrm>
            <a:prstGeom prst="rect">
              <a:avLst/>
            </a:prstGeom>
            <a:noFill/>
            <a:ln w="9525">
              <a:noFill/>
              <a:miter lim="800000"/>
              <a:headEnd/>
              <a:tailEnd/>
            </a:ln>
          </p:spPr>
        </p:pic>
        <p:sp>
          <p:nvSpPr>
            <p:cNvPr id="21" name="TextBox 20"/>
            <p:cNvSpPr txBox="1"/>
            <p:nvPr/>
          </p:nvSpPr>
          <p:spPr>
            <a:xfrm>
              <a:off x="5706177" y="1574800"/>
              <a:ext cx="2701223" cy="923330"/>
            </a:xfrm>
            <a:prstGeom prst="rect">
              <a:avLst/>
            </a:prstGeom>
            <a:noFill/>
          </p:spPr>
          <p:txBody>
            <a:bodyPr wrap="square" rtlCol="0">
              <a:spAutoFit/>
            </a:bodyPr>
            <a:lstStyle/>
            <a:p>
              <a:r>
                <a:rPr lang="en-US" dirty="0" smtClean="0"/>
                <a:t>Max Planck, professor in Berlin, sets out to derive the radiation law </a:t>
              </a:r>
              <a:endParaRPr lang="en-US" dirty="0"/>
            </a:p>
          </p:txBody>
        </p:sp>
      </p:grpSp>
      <p:sp>
        <p:nvSpPr>
          <p:cNvPr id="10" name="Rectangle 9"/>
          <p:cNvSpPr/>
          <p:nvPr/>
        </p:nvSpPr>
        <p:spPr>
          <a:xfrm>
            <a:off x="762000" y="3447871"/>
            <a:ext cx="8102600" cy="1754327"/>
          </a:xfrm>
          <a:prstGeom prst="rect">
            <a:avLst/>
          </a:prstGeom>
        </p:spPr>
        <p:txBody>
          <a:bodyPr wrap="square">
            <a:spAutoFit/>
          </a:bodyPr>
          <a:lstStyle/>
          <a:p>
            <a:r>
              <a:rPr lang="en-US" i="1" dirty="0" smtClean="0">
                <a:solidFill>
                  <a:srgbClr val="FF0000"/>
                </a:solidFill>
              </a:rPr>
              <a:t>“This so-called normal energy distribution represents something absolute, and since the search for absolutes has always appeared to me to be the highest form of research, I applied myself vigorously to its solution”</a:t>
            </a:r>
            <a:r>
              <a:rPr lang="en-US" dirty="0" smtClean="0">
                <a:solidFill>
                  <a:srgbClr val="FF0000"/>
                </a:solidFill>
              </a:rPr>
              <a:t>, Max Planck</a:t>
            </a:r>
          </a:p>
          <a:p>
            <a:endParaRPr lang="en-US" dirty="0" smtClean="0">
              <a:solidFill>
                <a:srgbClr val="FF0000"/>
              </a:solidFill>
            </a:endParaRPr>
          </a:p>
          <a:p>
            <a:r>
              <a:rPr lang="en-US" dirty="0" smtClean="0">
                <a:solidFill>
                  <a:srgbClr val="0000FF"/>
                </a:solidFill>
              </a:rPr>
              <a:t>Derives a PDE relating entropy to energy: d</a:t>
            </a:r>
            <a:r>
              <a:rPr lang="en-US" baseline="30000" dirty="0" smtClean="0">
                <a:solidFill>
                  <a:srgbClr val="0000FF"/>
                </a:solidFill>
              </a:rPr>
              <a:t>2</a:t>
            </a:r>
            <a:r>
              <a:rPr lang="en-US" dirty="0" smtClean="0">
                <a:solidFill>
                  <a:srgbClr val="0000FF"/>
                </a:solidFill>
              </a:rPr>
              <a:t>S/dε</a:t>
            </a:r>
            <a:r>
              <a:rPr lang="en-US" baseline="30000" dirty="0" smtClean="0">
                <a:solidFill>
                  <a:srgbClr val="0000FF"/>
                </a:solidFill>
              </a:rPr>
              <a:t>2 </a:t>
            </a:r>
            <a:r>
              <a:rPr lang="en-US" dirty="0" smtClean="0">
                <a:solidFill>
                  <a:srgbClr val="0000FF"/>
                </a:solidFill>
              </a:rPr>
              <a:t>= -</a:t>
            </a:r>
            <a:r>
              <a:rPr lang="en-US" dirty="0" err="1" smtClean="0">
                <a:solidFill>
                  <a:srgbClr val="0000FF"/>
                </a:solidFill>
              </a:rPr>
              <a:t>β/ε</a:t>
            </a:r>
            <a:r>
              <a:rPr lang="en-US" baseline="30000" dirty="0" smtClean="0">
                <a:solidFill>
                  <a:srgbClr val="0000FF"/>
                </a:solidFill>
              </a:rPr>
              <a:t>  </a:t>
            </a:r>
            <a:r>
              <a:rPr lang="en-US" dirty="0" smtClean="0">
                <a:solidFill>
                  <a:srgbClr val="0000FF"/>
                </a:solidFill>
              </a:rPr>
              <a:t>=&gt; </a:t>
            </a:r>
            <a:r>
              <a:rPr lang="en-US" dirty="0" err="1" smtClean="0">
                <a:solidFill>
                  <a:srgbClr val="0000FF"/>
                </a:solidFill>
              </a:rPr>
              <a:t>dS/dε</a:t>
            </a:r>
            <a:r>
              <a:rPr lang="en-US" baseline="30000" dirty="0" smtClean="0">
                <a:solidFill>
                  <a:srgbClr val="0000FF"/>
                </a:solidFill>
              </a:rPr>
              <a:t> </a:t>
            </a:r>
            <a:r>
              <a:rPr lang="en-US" dirty="0" smtClean="0">
                <a:solidFill>
                  <a:srgbClr val="0000FF"/>
                </a:solidFill>
              </a:rPr>
              <a:t>= 1/T</a:t>
            </a:r>
            <a:r>
              <a:rPr lang="en-US" baseline="30000" dirty="0" smtClean="0">
                <a:solidFill>
                  <a:srgbClr val="0000FF"/>
                </a:solidFill>
              </a:rPr>
              <a:t> </a:t>
            </a:r>
            <a:r>
              <a:rPr lang="en-US" dirty="0" smtClean="0">
                <a:solidFill>
                  <a:srgbClr val="0000FF"/>
                </a:solidFill>
              </a:rPr>
              <a:t>=&gt; Wien</a:t>
            </a:r>
          </a:p>
          <a:p>
            <a:endParaRPr lang="en-US" dirty="0"/>
          </a:p>
        </p:txBody>
      </p:sp>
      <p:pic>
        <p:nvPicPr>
          <p:cNvPr id="2" name="Picture 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2023" y="566129"/>
            <a:ext cx="2874532" cy="37456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933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93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9" grpId="0" build="p" autoUpdateAnimBg="0"/>
      <p:bldP spid="1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60" name="Text Box 8"/>
          <p:cNvSpPr txBox="1">
            <a:spLocks noChangeArrowheads="1"/>
          </p:cNvSpPr>
          <p:nvPr/>
        </p:nvSpPr>
        <p:spPr bwMode="auto">
          <a:xfrm>
            <a:off x="3044932" y="6256364"/>
            <a:ext cx="57912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400" b="1" dirty="0">
                <a:solidFill>
                  <a:srgbClr val="FF0000"/>
                </a:solidFill>
              </a:rPr>
              <a:t>A theorist’s worst nightmare</a:t>
            </a:r>
          </a:p>
        </p:txBody>
      </p:sp>
      <p:grpSp>
        <p:nvGrpSpPr>
          <p:cNvPr id="3" name="Group 9"/>
          <p:cNvGrpSpPr>
            <a:grpSpLocks/>
          </p:cNvGrpSpPr>
          <p:nvPr/>
        </p:nvGrpSpPr>
        <p:grpSpPr bwMode="auto">
          <a:xfrm>
            <a:off x="1143000" y="228600"/>
            <a:ext cx="7632700" cy="1143000"/>
            <a:chOff x="720" y="144"/>
            <a:chExt cx="4808" cy="720"/>
          </a:xfrm>
        </p:grpSpPr>
        <p:sp>
          <p:nvSpPr>
            <p:cNvPr id="38923" name="Text Box 10"/>
            <p:cNvSpPr txBox="1">
              <a:spLocks noChangeArrowheads="1"/>
            </p:cNvSpPr>
            <p:nvPr/>
          </p:nvSpPr>
          <p:spPr bwMode="auto">
            <a:xfrm>
              <a:off x="720" y="192"/>
              <a:ext cx="4080" cy="518"/>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0000"/>
                  </a:solidFill>
                </a:rPr>
                <a:t>October 19th, 1900: Ferdinand Kurbaum presents latest expt data, Planck is in the audience</a:t>
              </a:r>
            </a:p>
          </p:txBody>
        </p:sp>
        <p:pic>
          <p:nvPicPr>
            <p:cNvPr id="38924" name="Picture 11"/>
            <p:cNvPicPr>
              <a:picLocks noChangeAspect="1" noChangeArrowheads="1"/>
            </p:cNvPicPr>
            <p:nvPr/>
          </p:nvPicPr>
          <p:blipFill>
            <a:blip r:embed="rId2"/>
            <a:srcRect/>
            <a:stretch>
              <a:fillRect/>
            </a:stretch>
          </p:blipFill>
          <p:spPr bwMode="auto">
            <a:xfrm>
              <a:off x="4992" y="144"/>
              <a:ext cx="536" cy="720"/>
            </a:xfrm>
            <a:prstGeom prst="rect">
              <a:avLst/>
            </a:prstGeom>
            <a:noFill/>
            <a:ln w="9525">
              <a:noFill/>
              <a:miter lim="800000"/>
              <a:headEnd/>
              <a:tailEnd/>
            </a:ln>
          </p:spPr>
        </p:pic>
      </p:grpSp>
      <p:grpSp>
        <p:nvGrpSpPr>
          <p:cNvPr id="19" name="Group 18"/>
          <p:cNvGrpSpPr/>
          <p:nvPr/>
        </p:nvGrpSpPr>
        <p:grpSpPr>
          <a:xfrm>
            <a:off x="266335" y="1136464"/>
            <a:ext cx="8086709" cy="5119900"/>
            <a:chOff x="457200" y="1066800"/>
            <a:chExt cx="8086709" cy="5119900"/>
          </a:xfrm>
        </p:grpSpPr>
        <p:grpSp>
          <p:nvGrpSpPr>
            <p:cNvPr id="2" name="Group 2"/>
            <p:cNvGrpSpPr>
              <a:grpSpLocks/>
            </p:cNvGrpSpPr>
            <p:nvPr/>
          </p:nvGrpSpPr>
          <p:grpSpPr bwMode="auto">
            <a:xfrm>
              <a:off x="457200" y="1066800"/>
              <a:ext cx="8077200" cy="5105400"/>
              <a:chOff x="288" y="672"/>
              <a:chExt cx="5088" cy="3216"/>
            </a:xfrm>
          </p:grpSpPr>
          <p:pic>
            <p:nvPicPr>
              <p:cNvPr id="38925" name="Picture 3"/>
              <p:cNvPicPr>
                <a:picLocks noChangeAspect="1" noChangeArrowheads="1"/>
              </p:cNvPicPr>
              <p:nvPr/>
            </p:nvPicPr>
            <p:blipFill>
              <a:blip r:embed="rId3"/>
              <a:srcRect l="1764" t="11986" r="5510" b="7208"/>
              <a:stretch>
                <a:fillRect/>
              </a:stretch>
            </p:blipFill>
            <p:spPr bwMode="auto">
              <a:xfrm rot="12842">
                <a:off x="480" y="672"/>
                <a:ext cx="4896" cy="3216"/>
              </a:xfrm>
              <a:prstGeom prst="rect">
                <a:avLst/>
              </a:prstGeom>
              <a:noFill/>
              <a:ln w="9525">
                <a:noFill/>
                <a:miter lim="800000"/>
                <a:headEnd/>
                <a:tailEnd/>
              </a:ln>
            </p:spPr>
          </p:pic>
          <p:sp>
            <p:nvSpPr>
              <p:cNvPr id="38926" name="Rectangle 4"/>
              <p:cNvSpPr>
                <a:spLocks noChangeArrowheads="1"/>
              </p:cNvSpPr>
              <p:nvPr/>
            </p:nvSpPr>
            <p:spPr bwMode="auto">
              <a:xfrm rot="-1958374">
                <a:off x="1705" y="2141"/>
                <a:ext cx="1982" cy="112"/>
              </a:xfrm>
              <a:prstGeom prst="rect">
                <a:avLst/>
              </a:prstGeom>
              <a:solidFill>
                <a:srgbClr val="00FF00">
                  <a:alpha val="34901"/>
                </a:srgbClr>
              </a:solidFill>
              <a:ln w="9525">
                <a:noFill/>
                <a:miter lim="800000"/>
                <a:headEnd/>
                <a:tailEnd/>
              </a:ln>
            </p:spPr>
            <p:txBody>
              <a:bodyPr wrap="none" anchor="ctr">
                <a:prstTxWarp prst="textNoShape">
                  <a:avLst/>
                </a:prstTxWarp>
              </a:bodyPr>
              <a:lstStyle/>
              <a:p>
                <a:endParaRPr lang="en-US"/>
              </a:p>
            </p:txBody>
          </p:sp>
          <p:sp>
            <p:nvSpPr>
              <p:cNvPr id="38927" name="Text Box 5"/>
              <p:cNvSpPr txBox="1">
                <a:spLocks noChangeArrowheads="1"/>
              </p:cNvSpPr>
              <p:nvPr/>
            </p:nvSpPr>
            <p:spPr bwMode="auto">
              <a:xfrm rot="-1835245">
                <a:off x="2180" y="2186"/>
                <a:ext cx="1320" cy="2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b="1">
                    <a:solidFill>
                      <a:srgbClr val="0000FF"/>
                    </a:solidFill>
                  </a:rPr>
                  <a:t>Long</a:t>
                </a:r>
                <a:r>
                  <a:rPr lang="en-US" sz="2000"/>
                  <a:t> </a:t>
                </a:r>
                <a:r>
                  <a:rPr lang="en-US" sz="2000" b="1">
                    <a:solidFill>
                      <a:srgbClr val="0000FF"/>
                    </a:solidFill>
                    <a:sym typeface="Symbol" charset="2"/>
                  </a:rPr>
                  <a:t> data</a:t>
                </a:r>
                <a:endParaRPr lang="en-US" sz="2000"/>
              </a:p>
            </p:txBody>
          </p:sp>
          <p:sp>
            <p:nvSpPr>
              <p:cNvPr id="38928" name="Text Box 6"/>
              <p:cNvSpPr txBox="1">
                <a:spLocks noChangeArrowheads="1"/>
              </p:cNvSpPr>
              <p:nvPr/>
            </p:nvSpPr>
            <p:spPr bwMode="auto">
              <a:xfrm>
                <a:off x="288" y="1296"/>
                <a:ext cx="288" cy="365"/>
              </a:xfrm>
              <a:prstGeom prst="rect">
                <a:avLst/>
              </a:prstGeom>
              <a:noFill/>
              <a:ln w="9525">
                <a:noFill/>
                <a:miter lim="800000"/>
                <a:headEnd/>
                <a:tailEnd/>
              </a:ln>
            </p:spPr>
            <p:txBody>
              <a:bodyPr>
                <a:prstTxWarp prst="textNoShape">
                  <a:avLst/>
                </a:prstTxWarp>
                <a:spAutoFit/>
              </a:bodyPr>
              <a:lstStyle/>
              <a:p>
                <a:pPr>
                  <a:spcBef>
                    <a:spcPct val="50000"/>
                  </a:spcBef>
                </a:pPr>
                <a:r>
                  <a:rPr lang="en-US" sz="3200" b="1">
                    <a:solidFill>
                      <a:srgbClr val="FF0000"/>
                    </a:solidFill>
                    <a:sym typeface="Symbol" charset="2"/>
                  </a:rPr>
                  <a:t></a:t>
                </a:r>
                <a:endParaRPr lang="en-US" sz="3200" b="1">
                  <a:solidFill>
                    <a:srgbClr val="FF0000"/>
                  </a:solidFill>
                </a:endParaRPr>
              </a:p>
            </p:txBody>
          </p:sp>
          <p:sp>
            <p:nvSpPr>
              <p:cNvPr id="38929" name="Text Box 7"/>
              <p:cNvSpPr txBox="1">
                <a:spLocks noChangeArrowheads="1"/>
              </p:cNvSpPr>
              <p:nvPr/>
            </p:nvSpPr>
            <p:spPr bwMode="auto">
              <a:xfrm>
                <a:off x="4176" y="3160"/>
                <a:ext cx="288" cy="368"/>
              </a:xfrm>
              <a:prstGeom prst="rect">
                <a:avLst/>
              </a:prstGeom>
              <a:noFill/>
              <a:ln w="9525">
                <a:noFill/>
                <a:miter lim="800000"/>
                <a:headEnd/>
                <a:tailEnd/>
              </a:ln>
            </p:spPr>
            <p:txBody>
              <a:bodyPr>
                <a:prstTxWarp prst="textNoShape">
                  <a:avLst/>
                </a:prstTxWarp>
                <a:spAutoFit/>
              </a:bodyPr>
              <a:lstStyle/>
              <a:p>
                <a:pPr>
                  <a:spcBef>
                    <a:spcPct val="50000"/>
                  </a:spcBef>
                </a:pPr>
                <a:r>
                  <a:rPr lang="en-US" sz="3200" b="1" dirty="0" smtClean="0">
                    <a:solidFill>
                      <a:srgbClr val="FF0000"/>
                    </a:solidFill>
                    <a:sym typeface="Symbol" charset="2"/>
                  </a:rPr>
                  <a:t>T</a:t>
                </a:r>
                <a:endParaRPr lang="en-US" sz="3200" b="1" dirty="0">
                  <a:solidFill>
                    <a:srgbClr val="FF0000"/>
                  </a:solidFill>
                </a:endParaRPr>
              </a:p>
            </p:txBody>
          </p:sp>
        </p:grpSp>
        <p:sp>
          <p:nvSpPr>
            <p:cNvPr id="18" name="Text Box 7"/>
            <p:cNvSpPr txBox="1">
              <a:spLocks noChangeArrowheads="1"/>
            </p:cNvSpPr>
            <p:nvPr/>
          </p:nvSpPr>
          <p:spPr bwMode="auto">
            <a:xfrm>
              <a:off x="7019909" y="5601924"/>
              <a:ext cx="1524000" cy="584776"/>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b="1" dirty="0" err="1" smtClean="0">
                  <a:solidFill>
                    <a:srgbClr val="0000FF"/>
                  </a:solidFill>
                </a:rPr>
                <a:t>λ</a:t>
              </a:r>
              <a:r>
                <a:rPr lang="en-US" sz="3200" b="1" dirty="0" smtClean="0">
                  <a:solidFill>
                    <a:srgbClr val="0000FF"/>
                  </a:solidFill>
                </a:rPr>
                <a:t> fixed</a:t>
              </a:r>
              <a:endParaRPr lang="en-US" sz="3200" b="1" dirty="0">
                <a:solidFill>
                  <a:srgbClr val="0000FF"/>
                </a:solidFill>
              </a:endParaRPr>
            </a:p>
          </p:txBody>
        </p:sp>
      </p:grpSp>
      <p:grpSp>
        <p:nvGrpSpPr>
          <p:cNvPr id="4" name="Group 12"/>
          <p:cNvGrpSpPr>
            <a:grpSpLocks/>
          </p:cNvGrpSpPr>
          <p:nvPr/>
        </p:nvGrpSpPr>
        <p:grpSpPr bwMode="auto">
          <a:xfrm>
            <a:off x="2286000" y="2286000"/>
            <a:ext cx="5334000" cy="2895600"/>
            <a:chOff x="1440" y="1440"/>
            <a:chExt cx="3360" cy="1824"/>
          </a:xfrm>
        </p:grpSpPr>
        <p:sp>
          <p:nvSpPr>
            <p:cNvPr id="38918" name="Text Box 13"/>
            <p:cNvSpPr txBox="1">
              <a:spLocks noChangeArrowheads="1"/>
            </p:cNvSpPr>
            <p:nvPr/>
          </p:nvSpPr>
          <p:spPr bwMode="auto">
            <a:xfrm rot="-1835245">
              <a:off x="1640" y="1760"/>
              <a:ext cx="1320" cy="2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b="1">
                  <a:solidFill>
                    <a:srgbClr val="0000FF"/>
                  </a:solidFill>
                </a:rPr>
                <a:t>Wien’s Law</a:t>
              </a:r>
            </a:p>
          </p:txBody>
        </p:sp>
        <p:grpSp>
          <p:nvGrpSpPr>
            <p:cNvPr id="5" name="Group 14"/>
            <p:cNvGrpSpPr>
              <a:grpSpLocks/>
            </p:cNvGrpSpPr>
            <p:nvPr/>
          </p:nvGrpSpPr>
          <p:grpSpPr bwMode="auto">
            <a:xfrm>
              <a:off x="1440" y="1440"/>
              <a:ext cx="3360" cy="1824"/>
              <a:chOff x="1440" y="1440"/>
              <a:chExt cx="3360" cy="1824"/>
            </a:xfrm>
          </p:grpSpPr>
          <p:sp>
            <p:nvSpPr>
              <p:cNvPr id="38920" name="Rectangle 15"/>
              <p:cNvSpPr>
                <a:spLocks noChangeArrowheads="1"/>
              </p:cNvSpPr>
              <p:nvPr/>
            </p:nvSpPr>
            <p:spPr bwMode="auto">
              <a:xfrm rot="-1958374">
                <a:off x="1732" y="1946"/>
                <a:ext cx="1273" cy="186"/>
              </a:xfrm>
              <a:prstGeom prst="rect">
                <a:avLst/>
              </a:prstGeom>
              <a:gradFill rotWithShape="0">
                <a:gsLst>
                  <a:gs pos="0">
                    <a:srgbClr val="FF0000">
                      <a:alpha val="35001"/>
                    </a:srgbClr>
                  </a:gs>
                  <a:gs pos="100000">
                    <a:srgbClr val="760000">
                      <a:alpha val="32999"/>
                    </a:srgbClr>
                  </a:gs>
                </a:gsLst>
                <a:lin ang="5400000" scaled="1"/>
              </a:gradFill>
              <a:ln w="9525">
                <a:noFill/>
                <a:miter lim="800000"/>
                <a:headEnd/>
                <a:tailEnd/>
              </a:ln>
            </p:spPr>
            <p:txBody>
              <a:bodyPr wrap="none" anchor="ctr">
                <a:prstTxWarp prst="textNoShape">
                  <a:avLst/>
                </a:prstTxWarp>
              </a:bodyPr>
              <a:lstStyle/>
              <a:p>
                <a:endParaRPr lang="en-US"/>
              </a:p>
            </p:txBody>
          </p:sp>
          <p:sp>
            <p:nvSpPr>
              <p:cNvPr id="38921" name="Rectangle 16"/>
              <p:cNvSpPr>
                <a:spLocks noChangeArrowheads="1"/>
              </p:cNvSpPr>
              <p:nvPr/>
            </p:nvSpPr>
            <p:spPr bwMode="auto">
              <a:xfrm rot="-556653">
                <a:off x="2880" y="1440"/>
                <a:ext cx="1920" cy="186"/>
              </a:xfrm>
              <a:prstGeom prst="rect">
                <a:avLst/>
              </a:prstGeom>
              <a:gradFill rotWithShape="0">
                <a:gsLst>
                  <a:gs pos="0">
                    <a:srgbClr val="FF0000">
                      <a:alpha val="35001"/>
                    </a:srgbClr>
                  </a:gs>
                  <a:gs pos="100000">
                    <a:srgbClr val="760000">
                      <a:alpha val="32999"/>
                    </a:srgbClr>
                  </a:gs>
                </a:gsLst>
                <a:lin ang="5400000" scaled="1"/>
              </a:gradFill>
              <a:ln w="9525">
                <a:noFill/>
                <a:miter lim="800000"/>
                <a:headEnd/>
                <a:tailEnd/>
              </a:ln>
            </p:spPr>
            <p:txBody>
              <a:bodyPr wrap="none" anchor="ctr">
                <a:prstTxWarp prst="textNoShape">
                  <a:avLst/>
                </a:prstTxWarp>
              </a:bodyPr>
              <a:lstStyle/>
              <a:p>
                <a:endParaRPr lang="en-US"/>
              </a:p>
            </p:txBody>
          </p:sp>
          <p:sp>
            <p:nvSpPr>
              <p:cNvPr id="38922" name="Rectangle 17"/>
              <p:cNvSpPr>
                <a:spLocks noChangeArrowheads="1"/>
              </p:cNvSpPr>
              <p:nvPr/>
            </p:nvSpPr>
            <p:spPr bwMode="auto">
              <a:xfrm rot="-3104908">
                <a:off x="1029" y="2667"/>
                <a:ext cx="1008" cy="186"/>
              </a:xfrm>
              <a:prstGeom prst="rect">
                <a:avLst/>
              </a:prstGeom>
              <a:gradFill rotWithShape="0">
                <a:gsLst>
                  <a:gs pos="0">
                    <a:srgbClr val="FF0000">
                      <a:alpha val="35001"/>
                    </a:srgbClr>
                  </a:gs>
                  <a:gs pos="100000">
                    <a:srgbClr val="760000">
                      <a:alpha val="32999"/>
                    </a:srgbClr>
                  </a:gs>
                </a:gsLst>
                <a:lin ang="5400000" scaled="1"/>
              </a:gradFill>
              <a:ln w="9525">
                <a:noFill/>
                <a:miter lim="800000"/>
                <a:headEnd/>
                <a:tailEnd/>
              </a:ln>
            </p:spPr>
            <p:txBody>
              <a:bodyPr wrap="none" anchor="ctr">
                <a:prstTxWarp prst="textNoShape">
                  <a:avLst/>
                </a:prstTxWarp>
              </a:bodyPr>
              <a:lstStyle/>
              <a:p>
                <a:endParaRPr lang="en-US"/>
              </a:p>
            </p:txBody>
          </p:sp>
        </p:gr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03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0"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381000" y="381000"/>
            <a:ext cx="8229600" cy="1600438"/>
          </a:xfrm>
          <a:prstGeom prst="rect">
            <a:avLst/>
          </a:prstGeom>
          <a:noFill/>
          <a:ln w="9525">
            <a:noFill/>
            <a:miter lim="800000"/>
            <a:headEnd/>
            <a:tailEnd/>
          </a:ln>
        </p:spPr>
        <p:txBody>
          <a:bodyPr>
            <a:prstTxWarp prst="textNoShape">
              <a:avLst/>
            </a:prstTxWarp>
            <a:spAutoFit/>
          </a:bodyPr>
          <a:lstStyle/>
          <a:p>
            <a:pPr>
              <a:spcBef>
                <a:spcPct val="50000"/>
              </a:spcBef>
            </a:pPr>
            <a:r>
              <a:rPr lang="en-US" u="sng" dirty="0"/>
              <a:t>Planck (October 19, 1900):</a:t>
            </a:r>
            <a:r>
              <a:rPr lang="en-US" dirty="0" smtClean="0"/>
              <a:t/>
            </a:r>
            <a:br>
              <a:rPr lang="en-US" dirty="0" smtClean="0"/>
            </a:br>
            <a:r>
              <a:rPr lang="en-US" sz="2000" dirty="0" smtClean="0">
                <a:solidFill>
                  <a:srgbClr val="0000FF"/>
                </a:solidFill>
              </a:rPr>
              <a:t>… </a:t>
            </a:r>
            <a:r>
              <a:rPr lang="en-US" sz="2000" dirty="0">
                <a:solidFill>
                  <a:srgbClr val="0000FF"/>
                </a:solidFill>
              </a:rPr>
              <a:t>Since I myself </a:t>
            </a:r>
            <a:r>
              <a:rPr lang="en-US" sz="2000" b="1" u="sng" dirty="0">
                <a:solidFill>
                  <a:srgbClr val="FF0000"/>
                </a:solidFill>
              </a:rPr>
              <a:t>even in this Society</a:t>
            </a:r>
            <a:r>
              <a:rPr lang="en-US" sz="2000" dirty="0">
                <a:solidFill>
                  <a:srgbClr val="0000FF"/>
                </a:solidFill>
              </a:rPr>
              <a:t> have expressed the opinion that Wien’s law must be necessarily true, I may perhaps be permitted to explain briefly the relationship between the… theory developed by me and the experimental data. </a:t>
            </a:r>
            <a:r>
              <a:rPr lang="en-US" sz="2000" dirty="0" smtClean="0">
                <a:solidFill>
                  <a:srgbClr val="0000FF"/>
                </a:solidFill>
                <a:sym typeface="Symbol" charset="2"/>
              </a:rPr>
              <a:t>…</a:t>
            </a:r>
            <a:r>
              <a:rPr lang="en-US" dirty="0" smtClean="0"/>
              <a:t>…</a:t>
            </a:r>
            <a:endParaRPr lang="en-US" sz="2000" b="1" dirty="0">
              <a:solidFill>
                <a:srgbClr val="FF0000"/>
              </a:solidFill>
              <a:sym typeface="Symbol" charset="2"/>
            </a:endParaRPr>
          </a:p>
        </p:txBody>
      </p:sp>
      <p:sp>
        <p:nvSpPr>
          <p:cNvPr id="101379" name="Text Box 3"/>
          <p:cNvSpPr txBox="1">
            <a:spLocks noChangeArrowheads="1"/>
          </p:cNvSpPr>
          <p:nvPr/>
        </p:nvSpPr>
        <p:spPr bwMode="auto">
          <a:xfrm>
            <a:off x="381000" y="3814465"/>
            <a:ext cx="3657600" cy="133882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b="1" dirty="0">
                <a:solidFill>
                  <a:srgbClr val="0000FF"/>
                </a:solidFill>
              </a:rPr>
              <a:t>Planck “guesses” the correct answer</a:t>
            </a:r>
            <a:r>
              <a:rPr lang="en-US" b="1" dirty="0" smtClean="0">
                <a:solidFill>
                  <a:srgbClr val="0000FF"/>
                </a:solidFill>
              </a:rPr>
              <a:t>! It agrees beautifully with </a:t>
            </a:r>
            <a:r>
              <a:rPr lang="en-US" b="1" dirty="0" err="1" smtClean="0">
                <a:solidFill>
                  <a:srgbClr val="0000FF"/>
                </a:solidFill>
              </a:rPr>
              <a:t>expt</a:t>
            </a:r>
            <a:endParaRPr lang="en-US" b="1" dirty="0" smtClean="0">
              <a:solidFill>
                <a:srgbClr val="0000FF"/>
              </a:solidFill>
            </a:endParaRPr>
          </a:p>
          <a:p>
            <a:pPr>
              <a:spcBef>
                <a:spcPct val="50000"/>
              </a:spcBef>
            </a:pPr>
            <a:endParaRPr lang="en-US" b="1" dirty="0">
              <a:solidFill>
                <a:srgbClr val="0000FF"/>
              </a:solidFill>
            </a:endParaRPr>
          </a:p>
        </p:txBody>
      </p:sp>
      <p:sp>
        <p:nvSpPr>
          <p:cNvPr id="101380" name="Text Box 4"/>
          <p:cNvSpPr txBox="1">
            <a:spLocks noChangeArrowheads="1"/>
          </p:cNvSpPr>
          <p:nvPr/>
        </p:nvSpPr>
        <p:spPr bwMode="auto">
          <a:xfrm>
            <a:off x="381000" y="5153293"/>
            <a:ext cx="4267200" cy="156966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b="1" dirty="0" smtClean="0">
                <a:solidFill>
                  <a:srgbClr val="FF0000"/>
                </a:solidFill>
              </a:rPr>
              <a:t>Needs a theoretical justification; uses Boltzmann’s relation:</a:t>
            </a:r>
          </a:p>
        </p:txBody>
      </p:sp>
      <p:sp>
        <p:nvSpPr>
          <p:cNvPr id="7" name="TextBox 6"/>
          <p:cNvSpPr txBox="1"/>
          <p:nvPr/>
        </p:nvSpPr>
        <p:spPr>
          <a:xfrm>
            <a:off x="381000" y="2596991"/>
            <a:ext cx="8763000" cy="923330"/>
          </a:xfrm>
          <a:prstGeom prst="rect">
            <a:avLst/>
          </a:prstGeom>
          <a:noFill/>
        </p:spPr>
        <p:txBody>
          <a:bodyPr wrap="square" rtlCol="0">
            <a:spAutoFit/>
          </a:bodyPr>
          <a:lstStyle/>
          <a:p>
            <a:r>
              <a:rPr lang="en-US" b="1" dirty="0" smtClean="0">
                <a:solidFill>
                  <a:srgbClr val="FF0000"/>
                </a:solidFill>
              </a:rPr>
              <a:t>I have finally started to construct </a:t>
            </a:r>
            <a:r>
              <a:rPr lang="en-US" b="1" u="sng" dirty="0" smtClean="0">
                <a:solidFill>
                  <a:srgbClr val="FF0000"/>
                </a:solidFill>
              </a:rPr>
              <a:t>completely arbitrary </a:t>
            </a:r>
            <a:r>
              <a:rPr lang="en-US" b="1" dirty="0" smtClean="0">
                <a:solidFill>
                  <a:srgbClr val="FF0000"/>
                </a:solidFill>
              </a:rPr>
              <a:t>expressions for the entropy…I was especially attracted by one of the expressions which is nearly as simple as Wien’s and deserves to be investigated:  S''(</a:t>
            </a:r>
            <a:r>
              <a:rPr lang="en-US" b="1" dirty="0" smtClean="0">
                <a:solidFill>
                  <a:srgbClr val="FF0000"/>
                </a:solidFill>
                <a:sym typeface="Symbol" charset="2"/>
              </a:rPr>
              <a:t>) = -</a:t>
            </a:r>
            <a:r>
              <a:rPr lang="en-US" b="1" dirty="0" err="1" smtClean="0">
                <a:solidFill>
                  <a:srgbClr val="FF0000"/>
                </a:solidFill>
                <a:sym typeface="Symbol" charset="2"/>
              </a:rPr>
              <a:t>/(</a:t>
            </a:r>
            <a:r>
              <a:rPr lang="en-US" b="1" dirty="0" smtClean="0">
                <a:solidFill>
                  <a:srgbClr val="FF0000"/>
                </a:solidFill>
                <a:sym typeface="Symbol" charset="2"/>
              </a:rPr>
              <a:t>+ </a:t>
            </a:r>
            <a:r>
              <a:rPr lang="en-US" b="1" dirty="0" err="1" smtClean="0">
                <a:solidFill>
                  <a:srgbClr val="FF0000"/>
                </a:solidFill>
                <a:sym typeface="Symbol" charset="2"/>
              </a:rPr>
              <a:t></a:t>
            </a:r>
            <a:r>
              <a:rPr lang="en-US" b="1" dirty="0" smtClean="0">
                <a:solidFill>
                  <a:srgbClr val="FF0000"/>
                </a:solidFill>
                <a:sym typeface="Symbol" charset="2"/>
              </a:rPr>
              <a:t>)  … leading to (ν,T) = Cν</a:t>
            </a:r>
            <a:r>
              <a:rPr lang="en-US" b="1" baseline="30000" dirty="0" smtClean="0">
                <a:solidFill>
                  <a:srgbClr val="FF0000"/>
                </a:solidFill>
                <a:sym typeface="Symbol" charset="2"/>
              </a:rPr>
              <a:t>3</a:t>
            </a:r>
            <a:r>
              <a:rPr lang="en-US" b="1" dirty="0" smtClean="0">
                <a:solidFill>
                  <a:srgbClr val="FF0000"/>
                </a:solidFill>
                <a:sym typeface="Symbol" charset="2"/>
              </a:rPr>
              <a:t>/(e</a:t>
            </a:r>
            <a:r>
              <a:rPr lang="en-US" b="1" baseline="30000" dirty="0" smtClean="0">
                <a:solidFill>
                  <a:srgbClr val="FF0000"/>
                </a:solidFill>
                <a:sym typeface="Symbol" charset="2"/>
              </a:rPr>
              <a:t>aν/ T</a:t>
            </a:r>
            <a:r>
              <a:rPr lang="en-US" b="1" dirty="0" smtClean="0">
                <a:solidFill>
                  <a:srgbClr val="FF0000"/>
                </a:solidFill>
                <a:sym typeface="Symbol" charset="2"/>
              </a:rPr>
              <a:t> - 1)</a:t>
            </a:r>
            <a:endParaRPr lang="en-US" dirty="0"/>
          </a:p>
        </p:txBody>
      </p:sp>
      <p:grpSp>
        <p:nvGrpSpPr>
          <p:cNvPr id="9" name="Group 8"/>
          <p:cNvGrpSpPr/>
          <p:nvPr/>
        </p:nvGrpSpPr>
        <p:grpSpPr>
          <a:xfrm>
            <a:off x="-674769" y="792267"/>
            <a:ext cx="7707732" cy="6201199"/>
            <a:chOff x="-520735" y="118854"/>
            <a:chExt cx="7707732" cy="6201199"/>
          </a:xfrm>
        </p:grpSpPr>
        <p:pic>
          <p:nvPicPr>
            <p:cNvPr id="39944" name="Picture 8"/>
            <p:cNvPicPr>
              <a:picLocks noChangeAspect="1" noChangeArrowheads="1"/>
            </p:cNvPicPr>
            <p:nvPr/>
          </p:nvPicPr>
          <p:blipFill>
            <a:blip r:embed="rId3"/>
            <a:srcRect l="4924" t="7036" r="2641" b="10268"/>
            <a:stretch>
              <a:fillRect/>
            </a:stretch>
          </p:blipFill>
          <p:spPr bwMode="auto">
            <a:xfrm rot="16206511">
              <a:off x="232531" y="-634412"/>
              <a:ext cx="6201199" cy="7707732"/>
            </a:xfrm>
            <a:prstGeom prst="rect">
              <a:avLst/>
            </a:prstGeom>
            <a:noFill/>
            <a:ln w="9525">
              <a:solidFill>
                <a:srgbClr val="FF0000"/>
              </a:solidFill>
              <a:miter lim="800000"/>
              <a:headEnd/>
              <a:tailEnd/>
            </a:ln>
          </p:spPr>
        </p:pic>
        <p:sp>
          <p:nvSpPr>
            <p:cNvPr id="8" name="Rectangle 7"/>
            <p:cNvSpPr/>
            <p:nvPr/>
          </p:nvSpPr>
          <p:spPr>
            <a:xfrm>
              <a:off x="1816100" y="1437455"/>
              <a:ext cx="3898900" cy="266700"/>
            </a:xfrm>
            <a:prstGeom prst="rect">
              <a:avLst/>
            </a:prstGeom>
            <a:solidFill>
              <a:srgbClr val="FFFF00">
                <a:alpha val="1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 name="Picture 9" descr="Zentralfriedhof_Vienna_-_Boltzmann.JPG"/>
          <p:cNvPicPr>
            <a:picLocks noChangeAspect="1"/>
          </p:cNvPicPr>
          <p:nvPr/>
        </p:nvPicPr>
        <p:blipFill>
          <a:blip r:embed="rId4"/>
          <a:srcRect b="3266"/>
          <a:stretch>
            <a:fillRect/>
          </a:stretch>
        </p:blipFill>
        <p:spPr>
          <a:xfrm>
            <a:off x="4819650" y="1739900"/>
            <a:ext cx="3790950" cy="4889500"/>
          </a:xfrm>
          <a:prstGeom prst="rect">
            <a:avLst/>
          </a:prstGeom>
        </p:spPr>
      </p:pic>
      <p:pic>
        <p:nvPicPr>
          <p:cNvPr id="11" name="Picture 10" descr="Zentralfriedhof_Vienna_-_Boltzmann.JPG"/>
          <p:cNvPicPr>
            <a:picLocks noChangeAspect="1"/>
          </p:cNvPicPr>
          <p:nvPr/>
        </p:nvPicPr>
        <p:blipFill>
          <a:blip r:embed="rId4"/>
          <a:srcRect l="31658" t="5857" r="39866" b="85349"/>
          <a:stretch>
            <a:fillRect/>
          </a:stretch>
        </p:blipFill>
        <p:spPr>
          <a:xfrm>
            <a:off x="4819650" y="1093321"/>
            <a:ext cx="3790950" cy="156097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3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37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01379">
                                            <p:txEl>
                                              <p:pRg st="0" end="0"/>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10138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build="p" autoUpdateAnimBg="0"/>
      <p:bldP spid="101379" grpId="0" build="p" autoUpdateAnimBg="0"/>
      <p:bldP spid="101379" grpId="1" build="allAtOnce"/>
      <p:bldP spid="7" grpId="0"/>
      <p:bldP spid="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520700" y="3285272"/>
            <a:ext cx="7924800" cy="400110"/>
          </a:xfrm>
          <a:prstGeom prst="rect">
            <a:avLst/>
          </a:prstGeom>
          <a:noFill/>
          <a:ln w="28575">
            <a:noFill/>
            <a:miter lim="800000"/>
            <a:headEnd/>
            <a:tailEnd/>
          </a:ln>
        </p:spPr>
        <p:txBody>
          <a:bodyPr>
            <a:prstTxWarp prst="textNoShape">
              <a:avLst/>
            </a:prstTxWarp>
            <a:spAutoFit/>
          </a:bodyPr>
          <a:lstStyle/>
          <a:p>
            <a:pPr>
              <a:spcBef>
                <a:spcPct val="50000"/>
              </a:spcBef>
            </a:pPr>
            <a:r>
              <a:rPr lang="en-US" sz="2000" b="1" dirty="0">
                <a:solidFill>
                  <a:srgbClr val="FF0000"/>
                </a:solidFill>
              </a:rPr>
              <a:t>“What I did can be described simply as an act of desperation,</a:t>
            </a:r>
            <a:r>
              <a:rPr lang="en-US" sz="2000" b="1" dirty="0" smtClean="0">
                <a:solidFill>
                  <a:srgbClr val="FF0000"/>
                </a:solidFill>
              </a:rPr>
              <a:t> </a:t>
            </a:r>
            <a:endParaRPr lang="en-US" sz="2000" dirty="0">
              <a:solidFill>
                <a:srgbClr val="0000FF"/>
              </a:solidFill>
            </a:endParaRPr>
          </a:p>
        </p:txBody>
      </p:sp>
      <p:grpSp>
        <p:nvGrpSpPr>
          <p:cNvPr id="2" name="Group 3"/>
          <p:cNvGrpSpPr>
            <a:grpSpLocks/>
          </p:cNvGrpSpPr>
          <p:nvPr/>
        </p:nvGrpSpPr>
        <p:grpSpPr bwMode="auto">
          <a:xfrm>
            <a:off x="659341" y="2133602"/>
            <a:ext cx="6791325" cy="1150938"/>
            <a:chOff x="170" y="2746"/>
            <a:chExt cx="4278" cy="725"/>
          </a:xfrm>
        </p:grpSpPr>
        <p:grpSp>
          <p:nvGrpSpPr>
            <p:cNvPr id="3" name="Group 4"/>
            <p:cNvGrpSpPr>
              <a:grpSpLocks/>
            </p:cNvGrpSpPr>
            <p:nvPr/>
          </p:nvGrpSpPr>
          <p:grpSpPr bwMode="auto">
            <a:xfrm>
              <a:off x="1520" y="2746"/>
              <a:ext cx="2928" cy="692"/>
              <a:chOff x="1088" y="2698"/>
              <a:chExt cx="2928" cy="692"/>
            </a:xfrm>
          </p:grpSpPr>
          <p:sp>
            <p:nvSpPr>
              <p:cNvPr id="40969" name="AutoShape 5"/>
              <p:cNvSpPr>
                <a:spLocks noChangeArrowheads="1"/>
              </p:cNvSpPr>
              <p:nvPr/>
            </p:nvSpPr>
            <p:spPr bwMode="auto">
              <a:xfrm>
                <a:off x="1648" y="2698"/>
                <a:ext cx="1941" cy="692"/>
              </a:xfrm>
              <a:prstGeom prst="irregularSeal2">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sp>
            <p:nvSpPr>
              <p:cNvPr id="40970" name="Text Box 6"/>
              <p:cNvSpPr txBox="1">
                <a:spLocks noChangeArrowheads="1"/>
              </p:cNvSpPr>
              <p:nvPr/>
            </p:nvSpPr>
            <p:spPr bwMode="auto">
              <a:xfrm>
                <a:off x="1088" y="2842"/>
                <a:ext cx="2928" cy="40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b="1" dirty="0" err="1">
                    <a:solidFill>
                      <a:srgbClr val="0000FF"/>
                    </a:solidFill>
                    <a:sym typeface="Symbol" charset="2"/>
                  </a:rPr>
                  <a:t>u</a:t>
                </a:r>
                <a:r>
                  <a:rPr lang="en-US" sz="3600" b="1" dirty="0" smtClean="0">
                    <a:solidFill>
                      <a:srgbClr val="0000FF"/>
                    </a:solidFill>
                    <a:sym typeface="Symbol" charset="2"/>
                  </a:rPr>
                  <a:t> </a:t>
                </a:r>
                <a:r>
                  <a:rPr lang="en-US" sz="3600" b="1" dirty="0">
                    <a:solidFill>
                      <a:srgbClr val="0000FF"/>
                    </a:solidFill>
                    <a:sym typeface="Symbol" charset="2"/>
                  </a:rPr>
                  <a:t>= </a:t>
                </a:r>
                <a:r>
                  <a:rPr lang="en-US" sz="3600" b="1" dirty="0" err="1">
                    <a:solidFill>
                      <a:srgbClr val="0000FF"/>
                    </a:solidFill>
                    <a:sym typeface="Symbol" charset="2"/>
                  </a:rPr>
                  <a:t>nh</a:t>
                </a:r>
                <a:endParaRPr lang="en-US" sz="3600" b="1" dirty="0">
                  <a:solidFill>
                    <a:srgbClr val="0000FF"/>
                  </a:solidFill>
                </a:endParaRPr>
              </a:p>
            </p:txBody>
          </p:sp>
        </p:grpSp>
        <p:sp>
          <p:nvSpPr>
            <p:cNvPr id="40968" name="Text Box 7"/>
            <p:cNvSpPr txBox="1">
              <a:spLocks noChangeArrowheads="1"/>
            </p:cNvSpPr>
            <p:nvPr/>
          </p:nvSpPr>
          <p:spPr bwMode="auto">
            <a:xfrm>
              <a:off x="170" y="2948"/>
              <a:ext cx="2112" cy="523"/>
            </a:xfrm>
            <a:prstGeom prst="rect">
              <a:avLst/>
            </a:prstGeom>
            <a:noFill/>
            <a:ln w="9525">
              <a:noFill/>
              <a:miter lim="800000"/>
              <a:headEnd/>
              <a:tailEnd/>
            </a:ln>
          </p:spPr>
          <p:txBody>
            <a:bodyPr>
              <a:prstTxWarp prst="textNoShape">
                <a:avLst/>
              </a:prstTxWarp>
              <a:spAutoFit/>
            </a:bodyPr>
            <a:lstStyle/>
            <a:p>
              <a:pPr>
                <a:spcBef>
                  <a:spcPct val="50000"/>
                </a:spcBef>
              </a:pPr>
              <a:r>
                <a:rPr lang="en-US" sz="2400" b="1" dirty="0">
                  <a:solidFill>
                    <a:srgbClr val="FF0000"/>
                  </a:solidFill>
                </a:rPr>
                <a:t>Quantization of </a:t>
              </a:r>
              <a:r>
                <a:rPr lang="en-US" sz="2400" b="1" dirty="0" smtClean="0">
                  <a:solidFill>
                    <a:srgbClr val="FF0000"/>
                  </a:solidFill>
                </a:rPr>
                <a:t>energy</a:t>
              </a:r>
              <a:br>
                <a:rPr lang="en-US" sz="2400" b="1" dirty="0" smtClean="0">
                  <a:solidFill>
                    <a:srgbClr val="FF0000"/>
                  </a:solidFill>
                </a:rPr>
              </a:br>
              <a:r>
                <a:rPr lang="en-US" sz="2400" b="1" dirty="0" smtClean="0">
                  <a:solidFill>
                    <a:srgbClr val="FF0000"/>
                  </a:solidFill>
                </a:rPr>
                <a:t>(for “resonators”)</a:t>
              </a:r>
              <a:endParaRPr lang="en-US" sz="2400" b="1" dirty="0">
                <a:solidFill>
                  <a:srgbClr val="FF0000"/>
                </a:solidFill>
              </a:endParaRPr>
            </a:p>
          </p:txBody>
        </p:sp>
      </p:grpSp>
      <p:sp>
        <p:nvSpPr>
          <p:cNvPr id="102408" name="Text Box 8"/>
          <p:cNvSpPr txBox="1">
            <a:spLocks noChangeArrowheads="1"/>
          </p:cNvSpPr>
          <p:nvPr/>
        </p:nvSpPr>
        <p:spPr bwMode="auto">
          <a:xfrm>
            <a:off x="304800" y="990600"/>
            <a:ext cx="8763000" cy="1463675"/>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sz="2000" b="1" dirty="0">
                <a:solidFill>
                  <a:srgbClr val="0000FF"/>
                </a:solidFill>
                <a:sym typeface="Symbol" charset="2"/>
              </a:rPr>
              <a:t> </a:t>
            </a:r>
            <a:r>
              <a:rPr lang="en-US" sz="2000" b="1" i="1" dirty="0">
                <a:solidFill>
                  <a:srgbClr val="0000FF"/>
                </a:solidFill>
                <a:sym typeface="Symbol" charset="2"/>
              </a:rPr>
              <a:t>“We consider, however - </a:t>
            </a:r>
            <a:r>
              <a:rPr lang="en-US" sz="2000" b="1" i="1" u="sng" dirty="0">
                <a:solidFill>
                  <a:srgbClr val="0000FF"/>
                </a:solidFill>
                <a:sym typeface="Symbol" charset="2"/>
              </a:rPr>
              <a:t>this is the most essential part of the whole calculation</a:t>
            </a:r>
            <a:r>
              <a:rPr lang="en-US" sz="2000" b="1" i="1" dirty="0">
                <a:solidFill>
                  <a:srgbClr val="0000FF"/>
                </a:solidFill>
                <a:sym typeface="Symbol" charset="2"/>
              </a:rPr>
              <a:t> - E is to be composed of a very definite number of equal parts and use thereto the constant of nature </a:t>
            </a:r>
            <a:r>
              <a:rPr lang="en-US" sz="2000" b="1" i="1" u="sng" dirty="0" err="1">
                <a:solidFill>
                  <a:srgbClr val="0000FF"/>
                </a:solidFill>
                <a:sym typeface="Symbol" charset="2"/>
              </a:rPr>
              <a:t>h</a:t>
            </a:r>
            <a:r>
              <a:rPr lang="en-US" sz="2000" b="1" i="1" u="sng" dirty="0">
                <a:solidFill>
                  <a:srgbClr val="0000FF"/>
                </a:solidFill>
                <a:sym typeface="Symbol" charset="2"/>
              </a:rPr>
              <a:t>= 6.55 </a:t>
            </a:r>
            <a:r>
              <a:rPr lang="en-US" sz="2000" b="1" i="1" u="sng" dirty="0" err="1">
                <a:solidFill>
                  <a:srgbClr val="0000FF"/>
                </a:solidFill>
                <a:sym typeface="Symbol" charset="2"/>
              </a:rPr>
              <a:t>x</a:t>
            </a:r>
            <a:r>
              <a:rPr lang="en-US" sz="2000" b="1" i="1" u="sng" dirty="0">
                <a:solidFill>
                  <a:srgbClr val="0000FF"/>
                </a:solidFill>
                <a:sym typeface="Symbol" charset="2"/>
              </a:rPr>
              <a:t> 10</a:t>
            </a:r>
            <a:r>
              <a:rPr lang="en-US" sz="2000" b="1" i="1" u="sng" baseline="30000" dirty="0">
                <a:solidFill>
                  <a:srgbClr val="0000FF"/>
                </a:solidFill>
                <a:sym typeface="Symbol" charset="2"/>
              </a:rPr>
              <a:t>-27</a:t>
            </a:r>
            <a:r>
              <a:rPr lang="en-US" sz="2000" b="1" i="1" u="sng" dirty="0">
                <a:solidFill>
                  <a:srgbClr val="0000FF"/>
                </a:solidFill>
                <a:sym typeface="Symbol" charset="2"/>
              </a:rPr>
              <a:t> erg-sec</a:t>
            </a:r>
            <a:r>
              <a:rPr lang="en-US" sz="2000" b="1" i="1" dirty="0">
                <a:solidFill>
                  <a:srgbClr val="0000FF"/>
                </a:solidFill>
                <a:sym typeface="Symbol" charset="2"/>
              </a:rPr>
              <a:t> …”</a:t>
            </a:r>
            <a:r>
              <a:rPr lang="en-US" sz="2000" b="1" dirty="0">
                <a:solidFill>
                  <a:srgbClr val="0000FF"/>
                </a:solidFill>
                <a:sym typeface="Symbol" charset="2"/>
              </a:rPr>
              <a:t> - </a:t>
            </a:r>
          </a:p>
          <a:p>
            <a:pPr>
              <a:spcBef>
                <a:spcPct val="50000"/>
              </a:spcBef>
              <a:buFontTx/>
              <a:buChar char="•"/>
            </a:pPr>
            <a:r>
              <a:rPr lang="en-US" sz="2000" b="1" dirty="0">
                <a:solidFill>
                  <a:srgbClr val="0000FF"/>
                </a:solidFill>
                <a:sym typeface="Symbol" charset="2"/>
              </a:rPr>
              <a:t> The key idea:</a:t>
            </a:r>
          </a:p>
        </p:txBody>
      </p:sp>
      <p:sp>
        <p:nvSpPr>
          <p:cNvPr id="102409" name="Text Box 9"/>
          <p:cNvSpPr txBox="1">
            <a:spLocks noChangeArrowheads="1"/>
          </p:cNvSpPr>
          <p:nvPr/>
        </p:nvSpPr>
        <p:spPr bwMode="auto">
          <a:xfrm>
            <a:off x="533400" y="228600"/>
            <a:ext cx="7937500" cy="646331"/>
          </a:xfrm>
          <a:prstGeom prst="rect">
            <a:avLst/>
          </a:prstGeom>
          <a:noFill/>
          <a:ln w="9525">
            <a:noFill/>
            <a:miter lim="800000"/>
            <a:headEnd/>
            <a:tailEnd/>
          </a:ln>
        </p:spPr>
        <p:txBody>
          <a:bodyPr>
            <a:prstTxWarp prst="textNoShape">
              <a:avLst/>
            </a:prstTxWarp>
            <a:spAutoFit/>
          </a:bodyPr>
          <a:lstStyle/>
          <a:p>
            <a:pPr>
              <a:spcBef>
                <a:spcPct val="50000"/>
              </a:spcBef>
            </a:pPr>
            <a:r>
              <a:rPr lang="en-US" b="1" dirty="0">
                <a:solidFill>
                  <a:srgbClr val="FF0000"/>
                </a:solidFill>
              </a:rPr>
              <a:t>“I knew that the problem was of fundamental significance for physics: … a theoretical interpretation had to be found at any cost, no matter how high…”</a:t>
            </a:r>
          </a:p>
        </p:txBody>
      </p:sp>
      <p:sp>
        <p:nvSpPr>
          <p:cNvPr id="11" name="TextBox 10"/>
          <p:cNvSpPr txBox="1"/>
          <p:nvPr/>
        </p:nvSpPr>
        <p:spPr>
          <a:xfrm>
            <a:off x="304800" y="3962399"/>
            <a:ext cx="9144000" cy="584776"/>
          </a:xfrm>
          <a:prstGeom prst="rect">
            <a:avLst/>
          </a:prstGeom>
          <a:noFill/>
        </p:spPr>
        <p:txBody>
          <a:bodyPr wrap="square" rtlCol="0">
            <a:spAutoFit/>
          </a:bodyPr>
          <a:lstStyle/>
          <a:p>
            <a:r>
              <a:rPr lang="en-US" sz="3200" dirty="0" smtClean="0"/>
              <a:t>But did he believe that energy was really quantized?</a:t>
            </a:r>
            <a:endParaRPr lang="en-US" sz="3200" dirty="0"/>
          </a:p>
        </p:txBody>
      </p:sp>
      <p:sp>
        <p:nvSpPr>
          <p:cNvPr id="12" name="TextBox 11"/>
          <p:cNvSpPr txBox="1"/>
          <p:nvPr/>
        </p:nvSpPr>
        <p:spPr>
          <a:xfrm>
            <a:off x="520700" y="4664075"/>
            <a:ext cx="7937500" cy="1631216"/>
          </a:xfrm>
          <a:prstGeom prst="rect">
            <a:avLst/>
          </a:prstGeom>
          <a:noFill/>
        </p:spPr>
        <p:txBody>
          <a:bodyPr wrap="square" rtlCol="0">
            <a:spAutoFit/>
          </a:bodyPr>
          <a:lstStyle/>
          <a:p>
            <a:r>
              <a:rPr lang="en-US" sz="2000" b="1" dirty="0" smtClean="0">
                <a:solidFill>
                  <a:srgbClr val="0000FF"/>
                </a:solidFill>
              </a:rPr>
              <a:t>… The constant </a:t>
            </a:r>
            <a:r>
              <a:rPr lang="en-US" sz="2000" b="1" dirty="0" err="1" smtClean="0">
                <a:solidFill>
                  <a:srgbClr val="0000FF"/>
                </a:solidFill>
              </a:rPr>
              <a:t>h</a:t>
            </a:r>
            <a:r>
              <a:rPr lang="en-US" sz="2000" b="1" dirty="0" smtClean="0">
                <a:solidFill>
                  <a:srgbClr val="0000FF"/>
                </a:solidFill>
              </a:rPr>
              <a:t>, multiplied by the common frequency </a:t>
            </a:r>
            <a:r>
              <a:rPr lang="en-US" sz="2000" b="1" dirty="0" err="1" smtClean="0">
                <a:solidFill>
                  <a:srgbClr val="0000FF"/>
                </a:solidFill>
              </a:rPr>
              <a:t>ν</a:t>
            </a:r>
            <a:r>
              <a:rPr lang="en-US" sz="2000" b="1" dirty="0" smtClean="0">
                <a:solidFill>
                  <a:srgbClr val="0000FF"/>
                </a:solidFill>
              </a:rPr>
              <a:t> of the resonators gives us the energy element </a:t>
            </a:r>
            <a:r>
              <a:rPr lang="en-US" sz="2000" b="1" dirty="0" err="1" smtClean="0">
                <a:solidFill>
                  <a:srgbClr val="0000FF"/>
                </a:solidFill>
              </a:rPr>
              <a:t>ε</a:t>
            </a:r>
            <a:r>
              <a:rPr lang="en-US" sz="2000" b="1" dirty="0" smtClean="0">
                <a:solidFill>
                  <a:srgbClr val="0000FF"/>
                </a:solidFill>
              </a:rPr>
              <a:t> …, and dividing the total energy E by </a:t>
            </a:r>
            <a:r>
              <a:rPr lang="en-US" sz="2000" b="1" dirty="0" err="1" smtClean="0">
                <a:solidFill>
                  <a:srgbClr val="0000FF"/>
                </a:solidFill>
              </a:rPr>
              <a:t>ε</a:t>
            </a:r>
            <a:r>
              <a:rPr lang="en-US" sz="2000" b="1" dirty="0" smtClean="0">
                <a:solidFill>
                  <a:srgbClr val="0000FF"/>
                </a:solidFill>
              </a:rPr>
              <a:t> we get the number P of energy elements to be divided over the N resonators..</a:t>
            </a:r>
            <a:r>
              <a:rPr lang="en-US" sz="2000" b="1" u="sng" dirty="0" smtClean="0">
                <a:solidFill>
                  <a:srgbClr val="0000FF"/>
                </a:solidFill>
              </a:rPr>
              <a:t>.</a:t>
            </a:r>
            <a:r>
              <a:rPr lang="en-US" sz="2000" b="1" u="sng" dirty="0" smtClean="0">
                <a:solidFill>
                  <a:srgbClr val="FF0000"/>
                </a:solidFill>
              </a:rPr>
              <a:t>If the ratio P is not an integer, we take for P an integer in the neighborhood (!?)</a:t>
            </a:r>
            <a:endParaRPr lang="en-US" sz="2000" b="1" u="sng" dirty="0">
              <a:solidFill>
                <a:srgbClr val="FF0000"/>
              </a:solidFill>
            </a:endParaRPr>
          </a:p>
        </p:txBody>
      </p:sp>
      <p:grpSp>
        <p:nvGrpSpPr>
          <p:cNvPr id="17" name="Group 16"/>
          <p:cNvGrpSpPr/>
          <p:nvPr/>
        </p:nvGrpSpPr>
        <p:grpSpPr>
          <a:xfrm>
            <a:off x="3098800" y="6013150"/>
            <a:ext cx="3909483" cy="844850"/>
            <a:chOff x="3098800" y="6013150"/>
            <a:chExt cx="3909483" cy="844850"/>
          </a:xfrm>
        </p:grpSpPr>
        <p:sp>
          <p:nvSpPr>
            <p:cNvPr id="14" name="Right Arrow 13"/>
            <p:cNvSpPr/>
            <p:nvPr/>
          </p:nvSpPr>
          <p:spPr>
            <a:xfrm>
              <a:off x="3098800" y="6295291"/>
              <a:ext cx="787929" cy="308709"/>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latex-image-1.pdf"/>
            <p:cNvPicPr>
              <a:picLocks noChangeAspect="1"/>
            </p:cNvPicPr>
            <p:nvPr/>
          </p:nvPicPr>
          <p:blipFill>
            <a:blip r:embed="rId3"/>
            <a:stretch>
              <a:fillRect/>
            </a:stretch>
          </p:blipFill>
          <p:spPr>
            <a:xfrm>
              <a:off x="4133850" y="6013150"/>
              <a:ext cx="2874433" cy="844850"/>
            </a:xfrm>
            <a:prstGeom prst="rect">
              <a:avLst/>
            </a:prstGeom>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4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240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240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10240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build="p" autoUpdateAnimBg="0"/>
      <p:bldP spid="102409" grpId="0" build="p" autoUpdateAnimBg="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p:cNvPicPr>
            <a:picLocks noChangeAspect="1" noChangeArrowheads="1"/>
          </p:cNvPicPr>
          <p:nvPr/>
        </p:nvPicPr>
        <p:blipFill>
          <a:blip r:embed="rId2"/>
          <a:srcRect b="9949"/>
          <a:stretch>
            <a:fillRect/>
          </a:stretch>
        </p:blipFill>
        <p:spPr bwMode="auto">
          <a:xfrm>
            <a:off x="3549650" y="1066800"/>
            <a:ext cx="5594350" cy="2514600"/>
          </a:xfrm>
          <a:prstGeom prst="rect">
            <a:avLst/>
          </a:prstGeom>
          <a:noFill/>
          <a:ln w="9525">
            <a:noFill/>
            <a:miter lim="800000"/>
            <a:headEnd/>
            <a:tailEnd/>
          </a:ln>
        </p:spPr>
      </p:pic>
      <p:pic>
        <p:nvPicPr>
          <p:cNvPr id="4" name="Picture 3"/>
          <p:cNvPicPr>
            <a:picLocks noChangeAspect="1" noChangeArrowheads="1"/>
          </p:cNvPicPr>
          <p:nvPr/>
        </p:nvPicPr>
        <p:blipFill>
          <a:blip r:embed="rId3"/>
          <a:srcRect/>
          <a:stretch>
            <a:fillRect/>
          </a:stretch>
        </p:blipFill>
        <p:spPr bwMode="auto">
          <a:xfrm>
            <a:off x="6399212" y="3886200"/>
            <a:ext cx="2744788" cy="2819400"/>
          </a:xfrm>
          <a:prstGeom prst="rect">
            <a:avLst/>
          </a:prstGeom>
          <a:noFill/>
          <a:ln w="9525">
            <a:noFill/>
            <a:miter lim="800000"/>
            <a:headEnd/>
            <a:tailEnd/>
          </a:ln>
        </p:spPr>
      </p:pic>
      <p:sp>
        <p:nvSpPr>
          <p:cNvPr id="15364" name="TextBox 25"/>
          <p:cNvSpPr txBox="1">
            <a:spLocks noChangeArrowheads="1"/>
          </p:cNvSpPr>
          <p:nvPr/>
        </p:nvSpPr>
        <p:spPr bwMode="auto">
          <a:xfrm>
            <a:off x="457200" y="304800"/>
            <a:ext cx="7848600" cy="584200"/>
          </a:xfrm>
          <a:prstGeom prst="rect">
            <a:avLst/>
          </a:prstGeom>
          <a:noFill/>
          <a:ln w="9525">
            <a:noFill/>
            <a:miter lim="800000"/>
            <a:headEnd/>
            <a:tailEnd/>
          </a:ln>
        </p:spPr>
        <p:txBody>
          <a:bodyPr>
            <a:prstTxWarp prst="textNoShape">
              <a:avLst/>
            </a:prstTxWarp>
            <a:spAutoFit/>
          </a:bodyPr>
          <a:lstStyle/>
          <a:p>
            <a:r>
              <a:rPr lang="en-US" sz="3200"/>
              <a:t>“Let’s see if Einstein can solve our problem?</a:t>
            </a:r>
          </a:p>
        </p:txBody>
      </p:sp>
      <p:pic>
        <p:nvPicPr>
          <p:cNvPr id="27" name="Picture 26" descr="Hakan_ADS.jpg"/>
          <p:cNvPicPr>
            <a:picLocks noChangeAspect="1"/>
          </p:cNvPicPr>
          <p:nvPr/>
        </p:nvPicPr>
        <p:blipFill>
          <a:blip r:embed="rId4"/>
          <a:srcRect l="17445" r="12773" b="40187"/>
          <a:stretch>
            <a:fillRect/>
          </a:stretch>
        </p:blipFill>
        <p:spPr bwMode="auto">
          <a:xfrm>
            <a:off x="990599" y="1143000"/>
            <a:ext cx="2200275" cy="2514600"/>
          </a:xfrm>
          <a:prstGeom prst="rect">
            <a:avLst/>
          </a:prstGeom>
          <a:noFill/>
          <a:ln w="9525">
            <a:noFill/>
            <a:miter lim="800000"/>
            <a:headEnd/>
            <a:tailEnd/>
          </a:ln>
        </p:spPr>
      </p:pic>
      <p:sp>
        <p:nvSpPr>
          <p:cNvPr id="28" name="TextBox 27"/>
          <p:cNvSpPr txBox="1">
            <a:spLocks noChangeArrowheads="1"/>
          </p:cNvSpPr>
          <p:nvPr/>
        </p:nvSpPr>
        <p:spPr bwMode="auto">
          <a:xfrm>
            <a:off x="762001" y="3886200"/>
            <a:ext cx="8534400" cy="1477328"/>
          </a:xfrm>
          <a:prstGeom prst="rect">
            <a:avLst/>
          </a:prstGeom>
          <a:noFill/>
          <a:ln w="9525">
            <a:noFill/>
            <a:miter lim="800000"/>
            <a:headEnd/>
            <a:tailEnd/>
          </a:ln>
        </p:spPr>
        <p:txBody>
          <a:bodyPr>
            <a:prstTxWarp prst="textNoShape">
              <a:avLst/>
            </a:prstTxWarp>
            <a:spAutoFit/>
          </a:bodyPr>
          <a:lstStyle/>
          <a:p>
            <a:pPr>
              <a:buFont typeface="Arial" pitchFamily="33" charset="0"/>
              <a:buChar char="•"/>
            </a:pPr>
            <a:r>
              <a:rPr lang="en-US" dirty="0"/>
              <a:t>  I knew a lot about one tiny corner of Einstein’s </a:t>
            </a:r>
            <a:r>
              <a:rPr lang="en-US" dirty="0" smtClean="0"/>
              <a:t>work</a:t>
            </a:r>
            <a:r>
              <a:rPr lang="en-US" dirty="0"/>
              <a:t/>
            </a:r>
            <a:br>
              <a:rPr lang="en-US" dirty="0"/>
            </a:br>
            <a:endParaRPr lang="en-US" dirty="0"/>
          </a:p>
          <a:p>
            <a:pPr>
              <a:buFont typeface="Arial" pitchFamily="33" charset="0"/>
              <a:buChar char="•"/>
            </a:pPr>
            <a:r>
              <a:rPr lang="en-US" dirty="0"/>
              <a:t> But other people didn’t know that… and it was 2005</a:t>
            </a:r>
            <a:br>
              <a:rPr lang="en-US" dirty="0"/>
            </a:br>
            <a:endParaRPr lang="en-US" dirty="0"/>
          </a:p>
          <a:p>
            <a:pPr>
              <a:buFont typeface="Arial" pitchFamily="33" charset="0"/>
              <a:buChar char="•"/>
            </a:pPr>
            <a:r>
              <a:rPr lang="en-US" dirty="0"/>
              <a:t> </a:t>
            </a:r>
            <a:r>
              <a:rPr lang="en-US" dirty="0" smtClean="0"/>
              <a:t>I had to cram and was surprised by what I found</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373063" y="273564"/>
            <a:ext cx="8001000" cy="1015663"/>
          </a:xfrm>
          <a:prstGeom prst="rect">
            <a:avLst/>
          </a:prstGeom>
          <a:noFill/>
          <a:ln w="9525">
            <a:noFill/>
            <a:miter lim="800000"/>
            <a:headEnd/>
            <a:tailEnd/>
          </a:ln>
        </p:spPr>
        <p:txBody>
          <a:bodyPr>
            <a:prstTxWarp prst="textNoShape">
              <a:avLst/>
            </a:prstTxWarp>
            <a:spAutoFit/>
          </a:bodyPr>
          <a:lstStyle/>
          <a:p>
            <a:pPr>
              <a:spcBef>
                <a:spcPct val="50000"/>
              </a:spcBef>
            </a:pPr>
            <a:r>
              <a:rPr lang="en-US" sz="2400" b="1" dirty="0">
                <a:solidFill>
                  <a:srgbClr val="0000FF"/>
                </a:solidFill>
              </a:rPr>
              <a:t>The response:</a:t>
            </a:r>
          </a:p>
          <a:p>
            <a:pPr>
              <a:spcBef>
                <a:spcPct val="50000"/>
              </a:spcBef>
            </a:pPr>
            <a:r>
              <a:rPr lang="en-US" sz="2400" b="1" dirty="0">
                <a:solidFill>
                  <a:srgbClr val="0000FF"/>
                </a:solidFill>
              </a:rPr>
              <a:t>Nothing, nada, </a:t>
            </a:r>
            <a:r>
              <a:rPr lang="en-US" sz="2400" b="1" dirty="0" err="1">
                <a:solidFill>
                  <a:srgbClr val="0000FF"/>
                </a:solidFill>
              </a:rPr>
              <a:t>bupkus</a:t>
            </a:r>
            <a:r>
              <a:rPr lang="en-US" sz="2400" b="1" dirty="0">
                <a:solidFill>
                  <a:srgbClr val="0000FF"/>
                </a:solidFill>
              </a:rPr>
              <a:t>, </a:t>
            </a:r>
            <a:r>
              <a:rPr lang="en-US" sz="2400" b="1" dirty="0" smtClean="0">
                <a:solidFill>
                  <a:srgbClr val="0000FF"/>
                </a:solidFill>
              </a:rPr>
              <a:t>zilch, for 4 years</a:t>
            </a:r>
          </a:p>
        </p:txBody>
      </p:sp>
      <p:grpSp>
        <p:nvGrpSpPr>
          <p:cNvPr id="2" name="Group 3"/>
          <p:cNvGrpSpPr>
            <a:grpSpLocks/>
          </p:cNvGrpSpPr>
          <p:nvPr/>
        </p:nvGrpSpPr>
        <p:grpSpPr bwMode="auto">
          <a:xfrm>
            <a:off x="228600" y="781396"/>
            <a:ext cx="8393113" cy="2814639"/>
            <a:chOff x="144" y="672"/>
            <a:chExt cx="5287" cy="1773"/>
          </a:xfrm>
        </p:grpSpPr>
        <p:pic>
          <p:nvPicPr>
            <p:cNvPr id="41990" name="Picture 4"/>
            <p:cNvPicPr>
              <a:picLocks noChangeAspect="1" noChangeArrowheads="1"/>
            </p:cNvPicPr>
            <p:nvPr/>
          </p:nvPicPr>
          <p:blipFill>
            <a:blip r:embed="rId3"/>
            <a:srcRect/>
            <a:stretch>
              <a:fillRect/>
            </a:stretch>
          </p:blipFill>
          <p:spPr bwMode="auto">
            <a:xfrm>
              <a:off x="4320" y="672"/>
              <a:ext cx="1111" cy="1584"/>
            </a:xfrm>
            <a:prstGeom prst="rect">
              <a:avLst/>
            </a:prstGeom>
            <a:noFill/>
            <a:ln w="9525">
              <a:noFill/>
              <a:miter lim="800000"/>
              <a:headEnd/>
              <a:tailEnd/>
            </a:ln>
          </p:spPr>
        </p:pic>
        <p:sp>
          <p:nvSpPr>
            <p:cNvPr id="41991" name="Text Box 5"/>
            <p:cNvSpPr txBox="1">
              <a:spLocks noChangeArrowheads="1"/>
            </p:cNvSpPr>
            <p:nvPr/>
          </p:nvSpPr>
          <p:spPr bwMode="auto">
            <a:xfrm>
              <a:off x="235" y="1107"/>
              <a:ext cx="3941" cy="1338"/>
            </a:xfrm>
            <a:prstGeom prst="rect">
              <a:avLst/>
            </a:prstGeom>
            <a:noFill/>
            <a:ln w="9525">
              <a:noFill/>
              <a:miter lim="800000"/>
              <a:headEnd/>
              <a:tailEnd/>
            </a:ln>
          </p:spPr>
          <p:txBody>
            <a:bodyPr>
              <a:prstTxWarp prst="textNoShape">
                <a:avLst/>
              </a:prstTxWarp>
              <a:spAutoFit/>
            </a:bodyPr>
            <a:lstStyle/>
            <a:p>
              <a:pPr>
                <a:spcBef>
                  <a:spcPct val="50000"/>
                </a:spcBef>
              </a:pPr>
              <a:r>
                <a:rPr lang="en-US" sz="2400" b="1" i="1" dirty="0">
                  <a:solidFill>
                    <a:srgbClr val="FF0000"/>
                  </a:solidFill>
                </a:rPr>
                <a:t>“On a Heuristic Point of View Concerning the Production and Transformation of Light</a:t>
              </a:r>
              <a:r>
                <a:rPr lang="en-US" sz="2400" b="1" i="1" dirty="0" smtClean="0">
                  <a:solidFill>
                    <a:srgbClr val="FF0000"/>
                  </a:solidFill>
                </a:rPr>
                <a:t>”, A</a:t>
              </a:r>
              <a:r>
                <a:rPr lang="en-US" sz="2400" b="1" i="1" dirty="0">
                  <a:solidFill>
                    <a:srgbClr val="FF0000"/>
                  </a:solidFill>
                </a:rPr>
                <a:t>. Einstein, March, </a:t>
              </a:r>
              <a:r>
                <a:rPr lang="en-US" sz="2400" b="1" i="1" dirty="0" smtClean="0">
                  <a:solidFill>
                    <a:srgbClr val="FF0000"/>
                  </a:solidFill>
                </a:rPr>
                <a:t>1905</a:t>
              </a:r>
            </a:p>
            <a:p>
              <a:pPr>
                <a:spcBef>
                  <a:spcPct val="50000"/>
                </a:spcBef>
              </a:pPr>
              <a:r>
                <a:rPr lang="en-US" sz="2400" b="1" i="1" dirty="0" smtClean="0">
                  <a:solidFill>
                    <a:srgbClr val="FF0000"/>
                  </a:solidFill>
                </a:rPr>
                <a:t>The “revolutionary” paper – not a direct response to Planck</a:t>
              </a:r>
              <a:endParaRPr lang="en-US" sz="2400" b="1" i="1" dirty="0">
                <a:solidFill>
                  <a:srgbClr val="FF0000"/>
                </a:solidFill>
              </a:endParaRPr>
            </a:p>
          </p:txBody>
        </p:sp>
        <p:sp>
          <p:nvSpPr>
            <p:cNvPr id="41992" name="Rectangle 6"/>
            <p:cNvSpPr>
              <a:spLocks noChangeArrowheads="1"/>
            </p:cNvSpPr>
            <p:nvPr/>
          </p:nvSpPr>
          <p:spPr bwMode="auto">
            <a:xfrm>
              <a:off x="144" y="1107"/>
              <a:ext cx="3938" cy="768"/>
            </a:xfrm>
            <a:prstGeom prst="rect">
              <a:avLst/>
            </a:prstGeom>
            <a:noFill/>
            <a:ln w="57150">
              <a:solidFill>
                <a:srgbClr val="FFFF00"/>
              </a:solidFill>
              <a:miter lim="800000"/>
              <a:headEnd/>
              <a:tailEnd/>
            </a:ln>
          </p:spPr>
          <p:txBody>
            <a:bodyPr wrap="none" anchor="ctr">
              <a:prstTxWarp prst="textNoShape">
                <a:avLst/>
              </a:prstTxWarp>
            </a:bodyPr>
            <a:lstStyle/>
            <a:p>
              <a:endParaRPr lang="en-US"/>
            </a:p>
          </p:txBody>
        </p:sp>
      </p:grpSp>
      <p:sp>
        <p:nvSpPr>
          <p:cNvPr id="116743" name="Text Box 7"/>
          <p:cNvSpPr txBox="1">
            <a:spLocks noChangeArrowheads="1"/>
          </p:cNvSpPr>
          <p:nvPr/>
        </p:nvSpPr>
        <p:spPr bwMode="auto">
          <a:xfrm>
            <a:off x="228600" y="3595617"/>
            <a:ext cx="8610600" cy="707886"/>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sz="2000" dirty="0" smtClean="0">
                <a:solidFill>
                  <a:srgbClr val="FF0000"/>
                </a:solidFill>
              </a:rPr>
              <a:t> …{light] </a:t>
            </a:r>
            <a:r>
              <a:rPr lang="en-US" sz="2000" u="sng" dirty="0">
                <a:solidFill>
                  <a:srgbClr val="FF0000"/>
                </a:solidFill>
              </a:rPr>
              <a:t>consists of a finite number of energy quanta, </a:t>
            </a:r>
            <a:r>
              <a:rPr lang="en-US" sz="2000" dirty="0" err="1">
                <a:solidFill>
                  <a:srgbClr val="FF0000"/>
                </a:solidFill>
              </a:rPr>
              <a:t>localised</a:t>
            </a:r>
            <a:r>
              <a:rPr lang="en-US" sz="2000" u="sng" dirty="0">
                <a:solidFill>
                  <a:srgbClr val="FF0000"/>
                </a:solidFill>
              </a:rPr>
              <a:t> in space</a:t>
            </a:r>
            <a:r>
              <a:rPr lang="en-US" sz="2000" dirty="0">
                <a:solidFill>
                  <a:srgbClr val="FF0000"/>
                </a:solidFill>
              </a:rPr>
              <a:t>, which move without being divided and can be absorbed or emitted only as whole.”</a:t>
            </a:r>
            <a:r>
              <a:rPr lang="en-US" sz="2000" dirty="0" smtClean="0">
                <a:solidFill>
                  <a:srgbClr val="0000FF"/>
                </a:solidFill>
              </a:rPr>
              <a:t> </a:t>
            </a:r>
            <a:endParaRPr lang="en-US" dirty="0">
              <a:solidFill>
                <a:srgbClr val="0000FF"/>
              </a:solidFill>
            </a:endParaRPr>
          </a:p>
        </p:txBody>
      </p:sp>
      <p:sp>
        <p:nvSpPr>
          <p:cNvPr id="9" name="TextBox 8"/>
          <p:cNvSpPr txBox="1"/>
          <p:nvPr/>
        </p:nvSpPr>
        <p:spPr>
          <a:xfrm>
            <a:off x="669927" y="4733836"/>
            <a:ext cx="2073274" cy="707886"/>
          </a:xfrm>
          <a:prstGeom prst="rect">
            <a:avLst/>
          </a:prstGeom>
          <a:noFill/>
        </p:spPr>
        <p:txBody>
          <a:bodyPr wrap="square" rtlCol="0">
            <a:spAutoFit/>
          </a:bodyPr>
          <a:lstStyle/>
          <a:p>
            <a:r>
              <a:rPr lang="en-US" sz="4000" dirty="0" smtClean="0"/>
              <a:t>What?!! </a:t>
            </a:r>
            <a:endParaRPr lang="en-US" sz="4000" dirty="0"/>
          </a:p>
        </p:txBody>
      </p:sp>
      <p:sp>
        <p:nvSpPr>
          <p:cNvPr id="10" name="TextBox 9"/>
          <p:cNvSpPr txBox="1"/>
          <p:nvPr/>
        </p:nvSpPr>
        <p:spPr>
          <a:xfrm>
            <a:off x="3276600" y="4733836"/>
            <a:ext cx="5367867" cy="1200328"/>
          </a:xfrm>
          <a:prstGeom prst="rect">
            <a:avLst/>
          </a:prstGeom>
          <a:noFill/>
        </p:spPr>
        <p:txBody>
          <a:bodyPr wrap="square" rtlCol="0">
            <a:spAutoFit/>
          </a:bodyPr>
          <a:lstStyle/>
          <a:p>
            <a:r>
              <a:rPr lang="en-US" sz="2400" dirty="0" smtClean="0">
                <a:solidFill>
                  <a:srgbClr val="0000FF"/>
                </a:solidFill>
              </a:rPr>
              <a:t>“The most revolutionary sentence written by a physicist of the 20</a:t>
            </a:r>
            <a:r>
              <a:rPr lang="en-US" sz="2400" baseline="30000" dirty="0" smtClean="0">
                <a:solidFill>
                  <a:srgbClr val="0000FF"/>
                </a:solidFill>
              </a:rPr>
              <a:t>th</a:t>
            </a:r>
            <a:r>
              <a:rPr lang="en-US" sz="2400" dirty="0" smtClean="0">
                <a:solidFill>
                  <a:srgbClr val="0000FF"/>
                </a:solidFill>
              </a:rPr>
              <a:t> century”, Albrecht </a:t>
            </a:r>
            <a:r>
              <a:rPr lang="en-US" sz="2400" dirty="0" err="1" smtClean="0">
                <a:solidFill>
                  <a:srgbClr val="0000FF"/>
                </a:solidFill>
              </a:rPr>
              <a:t>Folsing</a:t>
            </a:r>
            <a:endParaRPr lang="en-US" sz="2400" dirty="0">
              <a:solidFill>
                <a:srgbClr val="0000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7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67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674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build="p" autoUpdateAnimBg="0"/>
      <p:bldP spid="116743" grpId="0" build="p" autoUpdateAnimBg="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85800" y="304800"/>
            <a:ext cx="7239000" cy="457200"/>
          </a:xfrm>
        </p:spPr>
        <p:txBody>
          <a:bodyPr>
            <a:normAutofit fontScale="90000"/>
          </a:bodyPr>
          <a:lstStyle/>
          <a:p>
            <a:r>
              <a:rPr lang="en-US" smtClean="0">
                <a:ea typeface="ＭＳ Ｐゴシック" pitchFamily="33" charset="-128"/>
                <a:cs typeface="ＭＳ Ｐゴシック" pitchFamily="33" charset="-128"/>
              </a:rPr>
              <a:t>The Spot of Arago</a:t>
            </a:r>
          </a:p>
        </p:txBody>
      </p:sp>
      <p:pic>
        <p:nvPicPr>
          <p:cNvPr id="3" name="Picture 2"/>
          <p:cNvPicPr>
            <a:picLocks noChangeAspect="1"/>
          </p:cNvPicPr>
          <p:nvPr/>
        </p:nvPicPr>
        <p:blipFill>
          <a:blip r:embed="rId3"/>
          <a:srcRect/>
          <a:stretch>
            <a:fillRect/>
          </a:stretch>
        </p:blipFill>
        <p:spPr bwMode="auto">
          <a:xfrm>
            <a:off x="4876800" y="1219200"/>
            <a:ext cx="3632200" cy="2235200"/>
          </a:xfrm>
          <a:prstGeom prst="rect">
            <a:avLst/>
          </a:prstGeom>
          <a:noFill/>
          <a:ln w="9525">
            <a:noFill/>
            <a:miter lim="800000"/>
            <a:headEnd/>
            <a:tailEnd/>
          </a:ln>
        </p:spPr>
      </p:pic>
      <p:pic>
        <p:nvPicPr>
          <p:cNvPr id="4" name="Picture 3"/>
          <p:cNvPicPr>
            <a:picLocks noChangeAspect="1"/>
          </p:cNvPicPr>
          <p:nvPr/>
        </p:nvPicPr>
        <p:blipFill>
          <a:blip r:embed="rId4"/>
          <a:srcRect/>
          <a:stretch>
            <a:fillRect/>
          </a:stretch>
        </p:blipFill>
        <p:spPr bwMode="auto">
          <a:xfrm>
            <a:off x="6291263" y="4114800"/>
            <a:ext cx="2781300" cy="2286000"/>
          </a:xfrm>
          <a:prstGeom prst="rect">
            <a:avLst/>
          </a:prstGeom>
          <a:noFill/>
          <a:ln w="9525">
            <a:noFill/>
            <a:miter lim="800000"/>
            <a:headEnd/>
            <a:tailEnd/>
          </a:ln>
        </p:spPr>
      </p:pic>
      <p:grpSp>
        <p:nvGrpSpPr>
          <p:cNvPr id="2" name="Group 13"/>
          <p:cNvGrpSpPr>
            <a:grpSpLocks/>
          </p:cNvGrpSpPr>
          <p:nvPr/>
        </p:nvGrpSpPr>
        <p:grpSpPr bwMode="auto">
          <a:xfrm>
            <a:off x="381000" y="990600"/>
            <a:ext cx="1905000" cy="2824163"/>
            <a:chOff x="381000" y="990600"/>
            <a:chExt cx="1905000" cy="2823865"/>
          </a:xfrm>
        </p:grpSpPr>
        <p:pic>
          <p:nvPicPr>
            <p:cNvPr id="37901" name="Picture 7"/>
            <p:cNvPicPr>
              <a:picLocks noChangeAspect="1"/>
            </p:cNvPicPr>
            <p:nvPr/>
          </p:nvPicPr>
          <p:blipFill>
            <a:blip r:embed="rId5"/>
            <a:srcRect/>
            <a:stretch>
              <a:fillRect/>
            </a:stretch>
          </p:blipFill>
          <p:spPr bwMode="auto">
            <a:xfrm>
              <a:off x="381000" y="990600"/>
              <a:ext cx="1905000" cy="2338619"/>
            </a:xfrm>
            <a:prstGeom prst="rect">
              <a:avLst/>
            </a:prstGeom>
            <a:noFill/>
            <a:ln w="9525">
              <a:noFill/>
              <a:miter lim="800000"/>
              <a:headEnd/>
              <a:tailEnd/>
            </a:ln>
          </p:spPr>
        </p:pic>
        <p:sp>
          <p:nvSpPr>
            <p:cNvPr id="37902" name="TextBox 8"/>
            <p:cNvSpPr txBox="1">
              <a:spLocks noChangeArrowheads="1"/>
            </p:cNvSpPr>
            <p:nvPr/>
          </p:nvSpPr>
          <p:spPr bwMode="auto">
            <a:xfrm>
              <a:off x="457200" y="3352800"/>
              <a:ext cx="1676400" cy="461665"/>
            </a:xfrm>
            <a:prstGeom prst="rect">
              <a:avLst/>
            </a:prstGeom>
            <a:noFill/>
            <a:ln w="9525">
              <a:noFill/>
              <a:miter lim="800000"/>
              <a:headEnd/>
              <a:tailEnd/>
            </a:ln>
          </p:spPr>
          <p:txBody>
            <a:bodyPr>
              <a:prstTxWarp prst="textNoShape">
                <a:avLst/>
              </a:prstTxWarp>
              <a:spAutoFit/>
            </a:bodyPr>
            <a:lstStyle/>
            <a:p>
              <a:pPr algn="ctr"/>
              <a:r>
                <a:rPr lang="en-US"/>
                <a:t>Fresnel</a:t>
              </a:r>
            </a:p>
          </p:txBody>
        </p:sp>
      </p:grpSp>
      <p:grpSp>
        <p:nvGrpSpPr>
          <p:cNvPr id="5" name="Group 14"/>
          <p:cNvGrpSpPr>
            <a:grpSpLocks/>
          </p:cNvGrpSpPr>
          <p:nvPr/>
        </p:nvGrpSpPr>
        <p:grpSpPr bwMode="auto">
          <a:xfrm>
            <a:off x="2590800" y="952500"/>
            <a:ext cx="1981200" cy="2862263"/>
            <a:chOff x="2590800" y="952654"/>
            <a:chExt cx="1981199" cy="2861811"/>
          </a:xfrm>
        </p:grpSpPr>
        <p:pic>
          <p:nvPicPr>
            <p:cNvPr id="37899" name="Picture 10"/>
            <p:cNvPicPr>
              <a:picLocks noChangeAspect="1"/>
            </p:cNvPicPr>
            <p:nvPr/>
          </p:nvPicPr>
          <p:blipFill>
            <a:blip r:embed="rId6"/>
            <a:srcRect/>
            <a:stretch>
              <a:fillRect/>
            </a:stretch>
          </p:blipFill>
          <p:spPr bwMode="auto">
            <a:xfrm>
              <a:off x="2590800" y="952654"/>
              <a:ext cx="1981199" cy="2323946"/>
            </a:xfrm>
            <a:prstGeom prst="rect">
              <a:avLst/>
            </a:prstGeom>
            <a:noFill/>
            <a:ln w="9525">
              <a:noFill/>
              <a:miter lim="800000"/>
              <a:headEnd/>
              <a:tailEnd/>
            </a:ln>
          </p:spPr>
        </p:pic>
        <p:sp>
          <p:nvSpPr>
            <p:cNvPr id="37900" name="TextBox 11"/>
            <p:cNvSpPr txBox="1">
              <a:spLocks noChangeArrowheads="1"/>
            </p:cNvSpPr>
            <p:nvPr/>
          </p:nvSpPr>
          <p:spPr bwMode="auto">
            <a:xfrm>
              <a:off x="2667000" y="3352800"/>
              <a:ext cx="1524000" cy="461665"/>
            </a:xfrm>
            <a:prstGeom prst="rect">
              <a:avLst/>
            </a:prstGeom>
            <a:noFill/>
            <a:ln w="9525">
              <a:noFill/>
              <a:miter lim="800000"/>
              <a:headEnd/>
              <a:tailEnd/>
            </a:ln>
          </p:spPr>
          <p:txBody>
            <a:bodyPr>
              <a:prstTxWarp prst="textNoShape">
                <a:avLst/>
              </a:prstTxWarp>
              <a:spAutoFit/>
            </a:bodyPr>
            <a:lstStyle/>
            <a:p>
              <a:pPr algn="ctr"/>
              <a:r>
                <a:rPr lang="en-US"/>
                <a:t>Poisson</a:t>
              </a:r>
            </a:p>
          </p:txBody>
        </p:sp>
      </p:grpSp>
      <p:sp>
        <p:nvSpPr>
          <p:cNvPr id="13" name="TextBox 12"/>
          <p:cNvSpPr txBox="1">
            <a:spLocks noChangeArrowheads="1"/>
          </p:cNvSpPr>
          <p:nvPr/>
        </p:nvSpPr>
        <p:spPr bwMode="auto">
          <a:xfrm>
            <a:off x="381000" y="4114800"/>
            <a:ext cx="2209800" cy="1077913"/>
          </a:xfrm>
          <a:prstGeom prst="rect">
            <a:avLst/>
          </a:prstGeom>
          <a:noFill/>
          <a:ln w="9525">
            <a:noFill/>
            <a:miter lim="800000"/>
            <a:headEnd/>
            <a:tailEnd/>
          </a:ln>
        </p:spPr>
        <p:txBody>
          <a:bodyPr>
            <a:prstTxWarp prst="textNoShape">
              <a:avLst/>
            </a:prstTxWarp>
            <a:spAutoFit/>
          </a:bodyPr>
          <a:lstStyle/>
          <a:p>
            <a:r>
              <a:rPr lang="en-US" sz="3200">
                <a:solidFill>
                  <a:srgbClr val="0000FF"/>
                </a:solidFill>
              </a:rPr>
              <a:t>But Fresnel had a friend</a:t>
            </a:r>
          </a:p>
        </p:txBody>
      </p:sp>
      <p:grpSp>
        <p:nvGrpSpPr>
          <p:cNvPr id="6" name="Group 16"/>
          <p:cNvGrpSpPr>
            <a:grpSpLocks/>
          </p:cNvGrpSpPr>
          <p:nvPr/>
        </p:nvGrpSpPr>
        <p:grpSpPr bwMode="auto">
          <a:xfrm>
            <a:off x="2514600" y="914400"/>
            <a:ext cx="3505200" cy="5553075"/>
            <a:chOff x="2514600" y="914400"/>
            <a:chExt cx="3505200" cy="5552420"/>
          </a:xfrm>
        </p:grpSpPr>
        <p:pic>
          <p:nvPicPr>
            <p:cNvPr id="37897" name="Picture 4"/>
            <p:cNvPicPr>
              <a:picLocks noChangeAspect="1"/>
            </p:cNvPicPr>
            <p:nvPr/>
          </p:nvPicPr>
          <p:blipFill>
            <a:blip r:embed="rId7"/>
            <a:srcRect/>
            <a:stretch>
              <a:fillRect/>
            </a:stretch>
          </p:blipFill>
          <p:spPr bwMode="auto">
            <a:xfrm>
              <a:off x="2514600" y="914400"/>
              <a:ext cx="3505200" cy="4916043"/>
            </a:xfrm>
            <a:prstGeom prst="rect">
              <a:avLst/>
            </a:prstGeom>
            <a:noFill/>
            <a:ln w="9525">
              <a:noFill/>
              <a:miter lim="800000"/>
              <a:headEnd/>
              <a:tailEnd/>
            </a:ln>
          </p:spPr>
        </p:pic>
        <p:sp>
          <p:nvSpPr>
            <p:cNvPr id="37898" name="TextBox 15"/>
            <p:cNvSpPr txBox="1">
              <a:spLocks noChangeArrowheads="1"/>
            </p:cNvSpPr>
            <p:nvPr/>
          </p:nvSpPr>
          <p:spPr bwMode="auto">
            <a:xfrm>
              <a:off x="2590800" y="5943600"/>
              <a:ext cx="3429000" cy="523220"/>
            </a:xfrm>
            <a:prstGeom prst="rect">
              <a:avLst/>
            </a:prstGeom>
            <a:noFill/>
            <a:ln w="9525">
              <a:noFill/>
              <a:miter lim="800000"/>
              <a:headEnd/>
              <a:tailEnd/>
            </a:ln>
          </p:spPr>
          <p:txBody>
            <a:bodyPr>
              <a:prstTxWarp prst="textNoShape">
                <a:avLst/>
              </a:prstTxWarp>
              <a:spAutoFit/>
            </a:bodyPr>
            <a:lstStyle/>
            <a:p>
              <a:pPr algn="ctr"/>
              <a:r>
                <a:rPr lang="en-US" sz="2800"/>
                <a:t>Francois Arago</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Effect transition="in" filter="fade">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1000" fill="hold"/>
                                        <p:tgtEl>
                                          <p:spTgt spid="4"/>
                                        </p:tgtEl>
                                        <p:attrNameLst>
                                          <p:attrName>ppt_w</p:attrName>
                                        </p:attrNameLst>
                                      </p:cBhvr>
                                      <p:tavLst>
                                        <p:tav tm="0">
                                          <p:val>
                                            <p:fltVal val="0"/>
                                          </p:val>
                                        </p:tav>
                                        <p:tav tm="100000">
                                          <p:val>
                                            <p:strVal val="#ppt_w"/>
                                          </p:val>
                                        </p:tav>
                                      </p:tavLst>
                                    </p:anim>
                                    <p:anim calcmode="lin" valueType="num">
                                      <p:cBhvr>
                                        <p:cTn id="31" dur="1000" fill="hold"/>
                                        <p:tgtEl>
                                          <p:spTgt spid="4"/>
                                        </p:tgtEl>
                                        <p:attrNameLst>
                                          <p:attrName>ppt_h</p:attrName>
                                        </p:attrNameLst>
                                      </p:cBhvr>
                                      <p:tavLst>
                                        <p:tav tm="0">
                                          <p:val>
                                            <p:fltVal val="0"/>
                                          </p:val>
                                        </p:tav>
                                        <p:tav tm="100000">
                                          <p:val>
                                            <p:strVal val="#ppt_h"/>
                                          </p:val>
                                        </p:tav>
                                      </p:tavLst>
                                    </p:anim>
                                    <p:animEffect transition="in" filter="fade">
                                      <p:cBhvr>
                                        <p:cTn id="3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2455" y="1909739"/>
            <a:ext cx="8602133" cy="4401205"/>
          </a:xfrm>
          <a:prstGeom prst="rect">
            <a:avLst/>
          </a:prstGeom>
          <a:noFill/>
        </p:spPr>
        <p:txBody>
          <a:bodyPr wrap="square" rtlCol="0">
            <a:spAutoFit/>
          </a:bodyPr>
          <a:lstStyle/>
          <a:p>
            <a:pPr>
              <a:buFont typeface="Wingdings" charset="2"/>
              <a:buChar char="q"/>
            </a:pPr>
            <a:r>
              <a:rPr lang="en-US" sz="2800" dirty="0" smtClean="0"/>
              <a:t> Wave theory of light had vanquished particle theory since 1820-1830 (Young, Fresnel, </a:t>
            </a:r>
            <a:r>
              <a:rPr lang="en-US" sz="2800" dirty="0" err="1" smtClean="0"/>
              <a:t>Arago</a:t>
            </a:r>
            <a:r>
              <a:rPr lang="en-US" sz="2800" dirty="0" smtClean="0"/>
              <a:t>…)</a:t>
            </a:r>
          </a:p>
          <a:p>
            <a:pPr>
              <a:buFont typeface="Wingdings" charset="2"/>
              <a:buChar char="q"/>
            </a:pPr>
            <a:r>
              <a:rPr lang="en-US" sz="2800" dirty="0" smtClean="0"/>
              <a:t> </a:t>
            </a:r>
            <a:r>
              <a:rPr lang="en-US" sz="2800" dirty="0" err="1" smtClean="0"/>
              <a:t>Maxwellian</a:t>
            </a:r>
            <a:r>
              <a:rPr lang="en-US" sz="2800" dirty="0" smtClean="0"/>
              <a:t> E&amp;M was the standard model of the day </a:t>
            </a:r>
          </a:p>
          <a:p>
            <a:pPr>
              <a:buFont typeface="Wingdings" charset="2"/>
              <a:buChar char="q"/>
            </a:pPr>
            <a:r>
              <a:rPr lang="en-US" sz="2800" dirty="0" smtClean="0"/>
              <a:t> There was a transformational technology based wave theory (radio). (Bohr’s joke)</a:t>
            </a:r>
          </a:p>
          <a:p>
            <a:pPr>
              <a:buFont typeface="Wingdings" charset="2"/>
              <a:buChar char="q"/>
            </a:pPr>
            <a:r>
              <a:rPr lang="en-US" sz="2800" dirty="0" smtClean="0"/>
              <a:t> There was little experimental evidence for photons.</a:t>
            </a:r>
          </a:p>
          <a:p>
            <a:pPr>
              <a:buFont typeface="Wingdings" charset="2"/>
              <a:buChar char="q"/>
            </a:pPr>
            <a:r>
              <a:rPr lang="en-US" sz="2800" dirty="0" smtClean="0"/>
              <a:t> No one knows how he thought of it!</a:t>
            </a:r>
          </a:p>
          <a:p>
            <a:pPr>
              <a:buFont typeface="Wingdings" charset="2"/>
              <a:buChar char="q"/>
            </a:pPr>
            <a:r>
              <a:rPr lang="en-US" sz="2800" dirty="0" smtClean="0"/>
              <a:t> It was not widely accepted until 1925! </a:t>
            </a:r>
            <a:r>
              <a:rPr lang="en-US" sz="2800" dirty="0" smtClean="0">
                <a:solidFill>
                  <a:srgbClr val="FF0000"/>
                </a:solidFill>
              </a:rPr>
              <a:t>(Compton</a:t>
            </a:r>
            <a:br>
              <a:rPr lang="en-US" sz="2800" dirty="0" smtClean="0">
                <a:solidFill>
                  <a:srgbClr val="FF0000"/>
                </a:solidFill>
              </a:rPr>
            </a:br>
            <a:r>
              <a:rPr lang="en-US" sz="2800" dirty="0" smtClean="0">
                <a:solidFill>
                  <a:srgbClr val="FF0000"/>
                </a:solidFill>
              </a:rPr>
              <a:t>Effect, Geiger)  </a:t>
            </a:r>
          </a:p>
          <a:p>
            <a:pPr>
              <a:buFont typeface="Wingdings" charset="2"/>
              <a:buChar char="q"/>
            </a:pPr>
            <a:endParaRPr lang="en-US" sz="2800" dirty="0"/>
          </a:p>
        </p:txBody>
      </p:sp>
      <p:sp>
        <p:nvSpPr>
          <p:cNvPr id="6" name="TextBox 5"/>
          <p:cNvSpPr txBox="1"/>
          <p:nvPr/>
        </p:nvSpPr>
        <p:spPr>
          <a:xfrm>
            <a:off x="600635" y="472142"/>
            <a:ext cx="7924800" cy="1107996"/>
          </a:xfrm>
          <a:prstGeom prst="rect">
            <a:avLst/>
          </a:prstGeom>
          <a:noFill/>
        </p:spPr>
        <p:txBody>
          <a:bodyPr>
            <a:spAutoFit/>
          </a:bodyPr>
          <a:lstStyle/>
          <a:p>
            <a:pPr algn="ctr">
              <a:defRPr/>
            </a:pPr>
            <a:r>
              <a:rPr lang="en-US" sz="6600" b="1" dirty="0">
                <a:ln w="17780" cmpd="sng">
                  <a:solidFill>
                    <a:srgbClr val="FFFFFF"/>
                  </a:solidFill>
                  <a:prstDash val="solid"/>
                  <a:miter lim="800000"/>
                </a:ln>
                <a:solidFill>
                  <a:srgbClr val="FF0000"/>
                </a:solidFill>
                <a:effectLst>
                  <a:outerShdw blurRad="50800" algn="tl" rotWithShape="0">
                    <a:srgbClr val="000000"/>
                  </a:outerShdw>
                </a:effectLst>
                <a:latin typeface="Times" pitchFamily="32" charset="0"/>
              </a:rPr>
              <a:t>Very Revolutionary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279" y="2678838"/>
            <a:ext cx="8602133" cy="3539431"/>
          </a:xfrm>
          <a:prstGeom prst="rect">
            <a:avLst/>
          </a:prstGeom>
          <a:noFill/>
        </p:spPr>
        <p:txBody>
          <a:bodyPr wrap="square" rtlCol="0">
            <a:spAutoFit/>
          </a:bodyPr>
          <a:lstStyle/>
          <a:p>
            <a:pPr>
              <a:buFont typeface="Wingdings" charset="2"/>
              <a:buChar char="q"/>
            </a:pPr>
            <a:r>
              <a:rPr lang="en-US" sz="2800" dirty="0" smtClean="0"/>
              <a:t> Einstein interprets entropy of BB radiation, in analogy</a:t>
            </a:r>
          </a:p>
          <a:p>
            <a:r>
              <a:rPr lang="en-US" sz="2800" dirty="0" smtClean="0"/>
              <a:t>to the Ideal gas, but only in Wien limit:</a:t>
            </a:r>
          </a:p>
          <a:p>
            <a:r>
              <a:rPr lang="en-US" sz="2800" dirty="0" smtClean="0"/>
              <a:t>“Planck’s formula for </a:t>
            </a:r>
            <a:r>
              <a:rPr lang="en-US" sz="2800" dirty="0" err="1" smtClean="0"/>
              <a:t>ρ</a:t>
            </a:r>
            <a:r>
              <a:rPr lang="en-US" sz="2800" dirty="0" smtClean="0"/>
              <a:t>(</a:t>
            </a:r>
            <a:r>
              <a:rPr lang="en-US" sz="2800" dirty="0" err="1" smtClean="0"/>
              <a:t>ν</a:t>
            </a:r>
            <a:r>
              <a:rPr lang="en-US" sz="2800" dirty="0" smtClean="0"/>
              <a:t>)…agrees with all </a:t>
            </a:r>
            <a:r>
              <a:rPr lang="en-US" sz="2800" dirty="0" err="1" smtClean="0"/>
              <a:t>expts</a:t>
            </a:r>
            <a:r>
              <a:rPr lang="en-US" sz="2800" dirty="0" smtClean="0"/>
              <a:t> up to the present…we shall base our calculations on [the Wien] formula...”</a:t>
            </a:r>
          </a:p>
          <a:p>
            <a:pPr>
              <a:buFont typeface="Wingdings" charset="2"/>
              <a:buChar char="q"/>
            </a:pPr>
            <a:r>
              <a:rPr lang="en-US" sz="2800" dirty="0" smtClean="0">
                <a:solidFill>
                  <a:srgbClr val="0000FF"/>
                </a:solidFill>
                <a:sym typeface="Symbol" charset="2"/>
              </a:rPr>
              <a:t> Entropy of BB looks like a perfect gas with N= </a:t>
            </a:r>
            <a:r>
              <a:rPr lang="en-US" sz="2800" dirty="0" smtClean="0">
                <a:solidFill>
                  <a:srgbClr val="0000FF"/>
                </a:solidFill>
              </a:rPr>
              <a:t>E/h</a:t>
            </a:r>
            <a:r>
              <a:rPr lang="en-US" sz="2800" dirty="0" smtClean="0">
                <a:solidFill>
                  <a:srgbClr val="0000FF"/>
                </a:solidFill>
                <a:sym typeface="Symbol" charset="2"/>
              </a:rPr>
              <a:t> =&gt; BB radiation made of quanta of light with </a:t>
            </a:r>
            <a:r>
              <a:rPr lang="en-US" sz="2800" dirty="0" err="1" smtClean="0">
                <a:solidFill>
                  <a:srgbClr val="0000FF"/>
                </a:solidFill>
                <a:sym typeface="Symbol" charset="2"/>
              </a:rPr>
              <a:t>ε</a:t>
            </a:r>
            <a:r>
              <a:rPr lang="en-US" sz="2800" dirty="0" smtClean="0">
                <a:solidFill>
                  <a:srgbClr val="0000FF"/>
                </a:solidFill>
                <a:sym typeface="Symbol" charset="2"/>
              </a:rPr>
              <a:t>=</a:t>
            </a:r>
            <a:r>
              <a:rPr lang="en-US" sz="2800" dirty="0" err="1" smtClean="0">
                <a:solidFill>
                  <a:srgbClr val="0000FF"/>
                </a:solidFill>
                <a:sym typeface="Symbol" charset="2"/>
              </a:rPr>
              <a:t>hν</a:t>
            </a:r>
            <a:endParaRPr lang="en-US" sz="2800" dirty="0" smtClean="0">
              <a:solidFill>
                <a:srgbClr val="0000FF"/>
              </a:solidFill>
              <a:sym typeface="Symbol" charset="2"/>
            </a:endParaRPr>
          </a:p>
          <a:p>
            <a:pPr>
              <a:buFont typeface="Wingdings" charset="2"/>
              <a:buChar char="q"/>
            </a:pPr>
            <a:r>
              <a:rPr lang="en-US" sz="2800" dirty="0" smtClean="0">
                <a:solidFill>
                  <a:srgbClr val="0000FF"/>
                </a:solidFill>
                <a:sym typeface="Symbol" charset="2"/>
              </a:rPr>
              <a:t> Analysis of Fluorescence, photoelectric effect</a:t>
            </a:r>
            <a:endParaRPr lang="en-US" sz="2800" dirty="0" smtClean="0"/>
          </a:p>
        </p:txBody>
      </p:sp>
      <p:sp>
        <p:nvSpPr>
          <p:cNvPr id="3" name="TextBox 2"/>
          <p:cNvSpPr txBox="1"/>
          <p:nvPr/>
        </p:nvSpPr>
        <p:spPr>
          <a:xfrm>
            <a:off x="533400" y="493059"/>
            <a:ext cx="7755466" cy="1938992"/>
          </a:xfrm>
          <a:prstGeom prst="rect">
            <a:avLst/>
          </a:prstGeom>
          <a:noFill/>
        </p:spPr>
        <p:txBody>
          <a:bodyPr wrap="square" rtlCol="0">
            <a:spAutoFit/>
          </a:bodyPr>
          <a:lstStyle/>
          <a:p>
            <a:pPr marL="457200" indent="-457200"/>
            <a:r>
              <a:rPr lang="en-US" sz="2400" dirty="0" smtClean="0">
                <a:solidFill>
                  <a:srgbClr val="0000FF"/>
                </a:solidFill>
              </a:rPr>
              <a:t>	Einstein begins with a paradox: according to the stat </a:t>
            </a:r>
            <a:r>
              <a:rPr lang="en-US" sz="2400" dirty="0" err="1" smtClean="0">
                <a:solidFill>
                  <a:srgbClr val="0000FF"/>
                </a:solidFill>
              </a:rPr>
              <a:t>mech</a:t>
            </a:r>
            <a:r>
              <a:rPr lang="en-US" sz="2400" dirty="0" smtClean="0">
                <a:solidFill>
                  <a:srgbClr val="0000FF"/>
                </a:solidFill>
              </a:rPr>
              <a:t> of the time each EM mode should have  </a:t>
            </a:r>
            <a:br>
              <a:rPr lang="en-US" sz="2400" dirty="0" smtClean="0">
                <a:solidFill>
                  <a:srgbClr val="0000FF"/>
                </a:solidFill>
              </a:rPr>
            </a:br>
            <a:r>
              <a:rPr lang="en-US" sz="2400" dirty="0" smtClean="0">
                <a:solidFill>
                  <a:srgbClr val="0000FF"/>
                </a:solidFill>
              </a:rPr>
              <a:t>&lt;</a:t>
            </a:r>
            <a:r>
              <a:rPr lang="en-US" sz="2400" dirty="0" err="1" smtClean="0">
                <a:solidFill>
                  <a:srgbClr val="0000FF"/>
                </a:solidFill>
              </a:rPr>
              <a:t>ε</a:t>
            </a:r>
            <a:r>
              <a:rPr lang="en-US" sz="2400" dirty="0" smtClean="0">
                <a:solidFill>
                  <a:srgbClr val="0000FF"/>
                </a:solidFill>
              </a:rPr>
              <a:t>&gt; = </a:t>
            </a:r>
            <a:r>
              <a:rPr lang="en-US" sz="2400" dirty="0" err="1" smtClean="0">
                <a:solidFill>
                  <a:srgbClr val="0000FF"/>
                </a:solidFill>
              </a:rPr>
              <a:t>kT</a:t>
            </a:r>
            <a:r>
              <a:rPr lang="en-US" sz="2400" dirty="0" smtClean="0">
                <a:solidFill>
                  <a:srgbClr val="0000FF"/>
                </a:solidFill>
              </a:rPr>
              <a:t> =&gt; </a:t>
            </a:r>
            <a:r>
              <a:rPr lang="en-US" sz="2400" dirty="0" err="1" smtClean="0">
                <a:solidFill>
                  <a:srgbClr val="0000FF"/>
                </a:solidFill>
              </a:rPr>
              <a:t>ρ(ν</a:t>
            </a:r>
            <a:r>
              <a:rPr lang="en-US" sz="2400" dirty="0" smtClean="0">
                <a:solidFill>
                  <a:srgbClr val="0000FF"/>
                </a:solidFill>
              </a:rPr>
              <a:t>) ~ kTν</a:t>
            </a:r>
            <a:r>
              <a:rPr lang="en-US" sz="2400" baseline="30000" dirty="0" smtClean="0">
                <a:solidFill>
                  <a:srgbClr val="0000FF"/>
                </a:solidFill>
              </a:rPr>
              <a:t>2 </a:t>
            </a:r>
            <a:r>
              <a:rPr lang="en-US" sz="2400" dirty="0" smtClean="0">
                <a:solidFill>
                  <a:srgbClr val="0000FF"/>
                </a:solidFill>
              </a:rPr>
              <a:t>=&gt; UV catastrophe</a:t>
            </a:r>
          </a:p>
          <a:p>
            <a:pPr marL="457200" indent="-457200"/>
            <a:r>
              <a:rPr lang="en-US" sz="2400" dirty="0" smtClean="0">
                <a:solidFill>
                  <a:srgbClr val="0000FF"/>
                </a:solidFill>
              </a:rPr>
              <a:t>	</a:t>
            </a:r>
            <a:r>
              <a:rPr lang="en-US" sz="2400" dirty="0" smtClean="0">
                <a:solidFill>
                  <a:srgbClr val="FF0000"/>
                </a:solidFill>
              </a:rPr>
              <a:t>Rigorous theory is impossible – try heuristic approach – consider the meaning of the Planck Law</a:t>
            </a:r>
            <a:endParaRPr lang="en-US" sz="2400" dirty="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descr=" fig6b.gif                                                      0002FD67Macintosh HD                   BA5786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7010400"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 Box 4"/>
          <p:cNvSpPr txBox="1">
            <a:spLocks noChangeArrowheads="1"/>
          </p:cNvSpPr>
          <p:nvPr/>
        </p:nvSpPr>
        <p:spPr bwMode="auto">
          <a:xfrm>
            <a:off x="914400" y="304800"/>
            <a:ext cx="685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3200" b="1">
                <a:solidFill>
                  <a:srgbClr val="0000FF"/>
                </a:solidFill>
              </a:rPr>
              <a:t>The photoelectric effect</a:t>
            </a:r>
          </a:p>
        </p:txBody>
      </p:sp>
      <p:sp>
        <p:nvSpPr>
          <p:cNvPr id="51205" name="Text Box 5"/>
          <p:cNvSpPr txBox="1">
            <a:spLocks noChangeArrowheads="1"/>
          </p:cNvSpPr>
          <p:nvPr/>
        </p:nvSpPr>
        <p:spPr bwMode="auto">
          <a:xfrm>
            <a:off x="4648200" y="1524000"/>
            <a:ext cx="3657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b="1">
                <a:solidFill>
                  <a:srgbClr val="FF0000"/>
                </a:solidFill>
              </a:rPr>
              <a:t>Current depended on frequency, not intensity</a:t>
            </a:r>
          </a:p>
          <a:p>
            <a:pPr>
              <a:spcBef>
                <a:spcPct val="50000"/>
              </a:spcBef>
            </a:pPr>
            <a:r>
              <a:rPr lang="en-US" b="1">
                <a:solidFill>
                  <a:srgbClr val="FF0000"/>
                </a:solidFill>
              </a:rPr>
              <a:t>		Why?</a:t>
            </a:r>
            <a:br>
              <a:rPr lang="en-US" b="1">
                <a:solidFill>
                  <a:srgbClr val="FF0000"/>
                </a:solidFill>
              </a:rPr>
            </a:br>
            <a:r>
              <a:rPr lang="en-US" b="1">
                <a:solidFill>
                  <a:srgbClr val="FF0000"/>
                </a:solidFill>
              </a:rPr>
              <a:t>			</a:t>
            </a:r>
          </a:p>
        </p:txBody>
      </p:sp>
      <p:sp>
        <p:nvSpPr>
          <p:cNvPr id="49156" name="Rectangle 1"/>
          <p:cNvSpPr>
            <a:spLocks noChangeArrowheads="1"/>
          </p:cNvSpPr>
          <p:nvPr/>
        </p:nvSpPr>
        <p:spPr bwMode="auto">
          <a:xfrm>
            <a:off x="1219200" y="4572000"/>
            <a:ext cx="3657600" cy="1752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extLst>
      <p:ext uri="{BB962C8B-B14F-4D97-AF65-F5344CB8AC3E}">
        <p14:creationId xmlns:p14="http://schemas.microsoft.com/office/powerpoint/2010/main" val="2665917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0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20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953000" y="1447800"/>
            <a:ext cx="3352800" cy="609600"/>
            <a:chOff x="3168" y="768"/>
            <a:chExt cx="1496" cy="384"/>
          </a:xfrm>
        </p:grpSpPr>
        <p:sp>
          <p:nvSpPr>
            <p:cNvPr id="50212" name="Line 3"/>
            <p:cNvSpPr>
              <a:spLocks noChangeShapeType="1"/>
            </p:cNvSpPr>
            <p:nvPr/>
          </p:nvSpPr>
          <p:spPr bwMode="auto">
            <a:xfrm flipV="1">
              <a:off x="3168" y="912"/>
              <a:ext cx="120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50213" name="Group 4"/>
            <p:cNvGrpSpPr>
              <a:grpSpLocks/>
            </p:cNvGrpSpPr>
            <p:nvPr/>
          </p:nvGrpSpPr>
          <p:grpSpPr bwMode="auto">
            <a:xfrm>
              <a:off x="4368" y="768"/>
              <a:ext cx="296" cy="288"/>
              <a:chOff x="3216" y="2024"/>
              <a:chExt cx="296" cy="288"/>
            </a:xfrm>
          </p:grpSpPr>
          <p:sp>
            <p:nvSpPr>
              <p:cNvPr id="50214" name="Oval 5"/>
              <p:cNvSpPr>
                <a:spLocks noChangeArrowheads="1"/>
              </p:cNvSpPr>
              <p:nvPr/>
            </p:nvSpPr>
            <p:spPr bwMode="auto">
              <a:xfrm>
                <a:off x="3216" y="2064"/>
                <a:ext cx="288" cy="240"/>
              </a:xfrm>
              <a:prstGeom prst="ellipse">
                <a:avLst/>
              </a:prstGeom>
              <a:solidFill>
                <a:srgbClr val="E6E6E6"/>
              </a:solidFill>
              <a:ln w="9525">
                <a:solidFill>
                  <a:schemeClr val="tx1"/>
                </a:solidFill>
                <a:round/>
                <a:headEnd/>
                <a:tailEnd/>
              </a:ln>
            </p:spPr>
            <p:txBody>
              <a:bodyPr wrap="none" anchor="ctr"/>
              <a:lstStyle/>
              <a:p>
                <a:endParaRPr lang="en-US"/>
              </a:p>
            </p:txBody>
          </p:sp>
          <p:sp>
            <p:nvSpPr>
              <p:cNvPr id="50215" name="Text Box 6"/>
              <p:cNvSpPr txBox="1">
                <a:spLocks noChangeArrowheads="1"/>
              </p:cNvSpPr>
              <p:nvPr/>
            </p:nvSpPr>
            <p:spPr bwMode="auto">
              <a:xfrm>
                <a:off x="3224" y="2024"/>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b="1">
                    <a:solidFill>
                      <a:srgbClr val="0000FF"/>
                    </a:solidFill>
                  </a:rPr>
                  <a:t>e</a:t>
                </a:r>
                <a:r>
                  <a:rPr lang="en-US" b="1" baseline="30000">
                    <a:solidFill>
                      <a:srgbClr val="0000FF"/>
                    </a:solidFill>
                  </a:rPr>
                  <a:t>-</a:t>
                </a:r>
                <a:endParaRPr lang="en-US"/>
              </a:p>
            </p:txBody>
          </p:sp>
        </p:grpSp>
      </p:grpSp>
      <p:grpSp>
        <p:nvGrpSpPr>
          <p:cNvPr id="4" name="Group 7"/>
          <p:cNvGrpSpPr>
            <a:grpSpLocks/>
          </p:cNvGrpSpPr>
          <p:nvPr/>
        </p:nvGrpSpPr>
        <p:grpSpPr bwMode="auto">
          <a:xfrm>
            <a:off x="5029200" y="1219200"/>
            <a:ext cx="3124200" cy="609600"/>
            <a:chOff x="3168" y="768"/>
            <a:chExt cx="1496" cy="384"/>
          </a:xfrm>
        </p:grpSpPr>
        <p:sp>
          <p:nvSpPr>
            <p:cNvPr id="50208" name="Line 8"/>
            <p:cNvSpPr>
              <a:spLocks noChangeShapeType="1"/>
            </p:cNvSpPr>
            <p:nvPr/>
          </p:nvSpPr>
          <p:spPr bwMode="auto">
            <a:xfrm flipV="1">
              <a:off x="3168" y="912"/>
              <a:ext cx="120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50209" name="Group 9"/>
            <p:cNvGrpSpPr>
              <a:grpSpLocks/>
            </p:cNvGrpSpPr>
            <p:nvPr/>
          </p:nvGrpSpPr>
          <p:grpSpPr bwMode="auto">
            <a:xfrm>
              <a:off x="4368" y="768"/>
              <a:ext cx="296" cy="288"/>
              <a:chOff x="3216" y="2024"/>
              <a:chExt cx="296" cy="288"/>
            </a:xfrm>
          </p:grpSpPr>
          <p:sp>
            <p:nvSpPr>
              <p:cNvPr id="50210" name="Oval 10"/>
              <p:cNvSpPr>
                <a:spLocks noChangeArrowheads="1"/>
              </p:cNvSpPr>
              <p:nvPr/>
            </p:nvSpPr>
            <p:spPr bwMode="auto">
              <a:xfrm>
                <a:off x="3216" y="2064"/>
                <a:ext cx="288" cy="240"/>
              </a:xfrm>
              <a:prstGeom prst="ellipse">
                <a:avLst/>
              </a:prstGeom>
              <a:solidFill>
                <a:srgbClr val="E6E6E6"/>
              </a:solidFill>
              <a:ln w="9525">
                <a:solidFill>
                  <a:schemeClr val="tx1"/>
                </a:solidFill>
                <a:round/>
                <a:headEnd/>
                <a:tailEnd/>
              </a:ln>
            </p:spPr>
            <p:txBody>
              <a:bodyPr wrap="none" anchor="ctr"/>
              <a:lstStyle/>
              <a:p>
                <a:endParaRPr lang="en-US"/>
              </a:p>
            </p:txBody>
          </p:sp>
          <p:sp>
            <p:nvSpPr>
              <p:cNvPr id="50211" name="Text Box 11"/>
              <p:cNvSpPr txBox="1">
                <a:spLocks noChangeArrowheads="1"/>
              </p:cNvSpPr>
              <p:nvPr/>
            </p:nvSpPr>
            <p:spPr bwMode="auto">
              <a:xfrm>
                <a:off x="3224" y="2024"/>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b="1">
                    <a:solidFill>
                      <a:srgbClr val="0000FF"/>
                    </a:solidFill>
                  </a:rPr>
                  <a:t>e</a:t>
                </a:r>
                <a:r>
                  <a:rPr lang="en-US" b="1" baseline="30000">
                    <a:solidFill>
                      <a:srgbClr val="0000FF"/>
                    </a:solidFill>
                  </a:rPr>
                  <a:t>-</a:t>
                </a:r>
                <a:endParaRPr lang="en-US"/>
              </a:p>
            </p:txBody>
          </p:sp>
        </p:grpSp>
      </p:grpSp>
      <p:sp>
        <p:nvSpPr>
          <p:cNvPr id="50179" name="Text Box 12"/>
          <p:cNvSpPr txBox="1">
            <a:spLocks noChangeArrowheads="1"/>
          </p:cNvSpPr>
          <p:nvPr/>
        </p:nvSpPr>
        <p:spPr bwMode="auto">
          <a:xfrm>
            <a:off x="1066800" y="381000"/>
            <a:ext cx="708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b="1" u="sng"/>
              <a:t>Einstein and the Photoelectric Effect</a:t>
            </a:r>
            <a:endParaRPr lang="en-US"/>
          </a:p>
        </p:txBody>
      </p:sp>
      <p:sp>
        <p:nvSpPr>
          <p:cNvPr id="50180" name="AutoShape 13"/>
          <p:cNvSpPr>
            <a:spLocks noChangeArrowheads="1"/>
          </p:cNvSpPr>
          <p:nvPr/>
        </p:nvSpPr>
        <p:spPr bwMode="auto">
          <a:xfrm>
            <a:off x="3429000" y="1143000"/>
            <a:ext cx="1752600" cy="1295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grpSp>
        <p:nvGrpSpPr>
          <p:cNvPr id="6" name="Group 14"/>
          <p:cNvGrpSpPr>
            <a:grpSpLocks/>
          </p:cNvGrpSpPr>
          <p:nvPr/>
        </p:nvGrpSpPr>
        <p:grpSpPr bwMode="auto">
          <a:xfrm rot="-1275478">
            <a:off x="3276600" y="1752600"/>
            <a:ext cx="1058863" cy="685800"/>
            <a:chOff x="1029" y="1296"/>
            <a:chExt cx="667" cy="432"/>
          </a:xfrm>
        </p:grpSpPr>
        <p:sp>
          <p:nvSpPr>
            <p:cNvPr id="50202" name="Line 15"/>
            <p:cNvSpPr>
              <a:spLocks noChangeShapeType="1"/>
            </p:cNvSpPr>
            <p:nvPr/>
          </p:nvSpPr>
          <p:spPr bwMode="auto">
            <a:xfrm>
              <a:off x="1029" y="1296"/>
              <a:ext cx="0" cy="432"/>
            </a:xfrm>
            <a:prstGeom prst="line">
              <a:avLst/>
            </a:prstGeom>
            <a:noFill/>
            <a:ln w="38100">
              <a:solidFill>
                <a:srgbClr val="800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03" name="Line 16"/>
            <p:cNvSpPr>
              <a:spLocks noChangeShapeType="1"/>
            </p:cNvSpPr>
            <p:nvPr/>
          </p:nvSpPr>
          <p:spPr bwMode="auto">
            <a:xfrm>
              <a:off x="1114" y="1296"/>
              <a:ext cx="0" cy="432"/>
            </a:xfrm>
            <a:prstGeom prst="line">
              <a:avLst/>
            </a:prstGeom>
            <a:noFill/>
            <a:ln w="38100">
              <a:solidFill>
                <a:srgbClr val="800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04" name="Line 17"/>
            <p:cNvSpPr>
              <a:spLocks noChangeShapeType="1"/>
            </p:cNvSpPr>
            <p:nvPr/>
          </p:nvSpPr>
          <p:spPr bwMode="auto">
            <a:xfrm>
              <a:off x="1200" y="1296"/>
              <a:ext cx="0" cy="432"/>
            </a:xfrm>
            <a:prstGeom prst="line">
              <a:avLst/>
            </a:prstGeom>
            <a:noFill/>
            <a:ln w="38100">
              <a:solidFill>
                <a:srgbClr val="800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05" name="Line 18"/>
            <p:cNvSpPr>
              <a:spLocks noChangeShapeType="1"/>
            </p:cNvSpPr>
            <p:nvPr/>
          </p:nvSpPr>
          <p:spPr bwMode="auto">
            <a:xfrm>
              <a:off x="1296" y="1296"/>
              <a:ext cx="0" cy="432"/>
            </a:xfrm>
            <a:prstGeom prst="line">
              <a:avLst/>
            </a:prstGeom>
            <a:noFill/>
            <a:ln w="38100">
              <a:solidFill>
                <a:srgbClr val="800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06" name="Line 19"/>
            <p:cNvSpPr>
              <a:spLocks noChangeShapeType="1"/>
            </p:cNvSpPr>
            <p:nvPr/>
          </p:nvSpPr>
          <p:spPr bwMode="auto">
            <a:xfrm>
              <a:off x="1392" y="1296"/>
              <a:ext cx="0" cy="432"/>
            </a:xfrm>
            <a:prstGeom prst="line">
              <a:avLst/>
            </a:prstGeom>
            <a:noFill/>
            <a:ln w="38100">
              <a:solidFill>
                <a:srgbClr val="800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07" name="AutoShape 20"/>
            <p:cNvSpPr>
              <a:spLocks noChangeArrowheads="1"/>
            </p:cNvSpPr>
            <p:nvPr/>
          </p:nvSpPr>
          <p:spPr bwMode="auto">
            <a:xfrm>
              <a:off x="1408" y="1466"/>
              <a:ext cx="288" cy="96"/>
            </a:xfrm>
            <a:prstGeom prst="rightArrow">
              <a:avLst>
                <a:gd name="adj1" fmla="val 50000"/>
                <a:gd name="adj2" fmla="val 75000"/>
              </a:avLst>
            </a:prstGeom>
            <a:solidFill>
              <a:srgbClr val="800080"/>
            </a:solidFill>
            <a:ln w="9525">
              <a:solidFill>
                <a:srgbClr val="800080"/>
              </a:solidFill>
              <a:miter lim="800000"/>
              <a:headEnd/>
              <a:tailEnd/>
            </a:ln>
          </p:spPr>
          <p:txBody>
            <a:bodyPr wrap="none" anchor="ctr"/>
            <a:lstStyle/>
            <a:p>
              <a:endParaRPr lang="en-US"/>
            </a:p>
          </p:txBody>
        </p:sp>
      </p:grpSp>
      <p:grpSp>
        <p:nvGrpSpPr>
          <p:cNvPr id="7" name="Group 22"/>
          <p:cNvGrpSpPr>
            <a:grpSpLocks/>
          </p:cNvGrpSpPr>
          <p:nvPr/>
        </p:nvGrpSpPr>
        <p:grpSpPr bwMode="auto">
          <a:xfrm>
            <a:off x="8001000" y="609600"/>
            <a:ext cx="533400" cy="1828800"/>
            <a:chOff x="5040" y="384"/>
            <a:chExt cx="336" cy="1152"/>
          </a:xfrm>
        </p:grpSpPr>
        <p:sp>
          <p:nvSpPr>
            <p:cNvPr id="50200" name="AutoShape 23"/>
            <p:cNvSpPr>
              <a:spLocks noChangeArrowheads="1"/>
            </p:cNvSpPr>
            <p:nvPr/>
          </p:nvSpPr>
          <p:spPr bwMode="auto">
            <a:xfrm>
              <a:off x="5040" y="384"/>
              <a:ext cx="336" cy="1152"/>
            </a:xfrm>
            <a:prstGeom prst="cube">
              <a:avLst>
                <a:gd name="adj" fmla="val 100000"/>
              </a:avLst>
            </a:prstGeom>
            <a:solidFill>
              <a:srgbClr val="E6E6E6"/>
            </a:solidFill>
            <a:ln w="9525">
              <a:solidFill>
                <a:schemeClr val="tx1"/>
              </a:solidFill>
              <a:miter lim="800000"/>
              <a:headEnd/>
              <a:tailEnd/>
            </a:ln>
          </p:spPr>
          <p:txBody>
            <a:bodyPr wrap="none" anchor="ctr"/>
            <a:lstStyle/>
            <a:p>
              <a:endParaRPr lang="en-US"/>
            </a:p>
          </p:txBody>
        </p:sp>
        <p:sp>
          <p:nvSpPr>
            <p:cNvPr id="50201" name="Text Box 24"/>
            <p:cNvSpPr txBox="1">
              <a:spLocks noChangeArrowheads="1"/>
            </p:cNvSpPr>
            <p:nvPr/>
          </p:nvSpPr>
          <p:spPr bwMode="auto">
            <a:xfrm>
              <a:off x="5088" y="816"/>
              <a:ext cx="1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b="1">
                  <a:solidFill>
                    <a:srgbClr val="FF0000"/>
                  </a:solidFill>
                </a:rPr>
                <a:t>V</a:t>
              </a:r>
              <a:endParaRPr lang="en-US"/>
            </a:p>
          </p:txBody>
        </p:sp>
      </p:grpSp>
      <p:grpSp>
        <p:nvGrpSpPr>
          <p:cNvPr id="8" name="Group 25"/>
          <p:cNvGrpSpPr>
            <a:grpSpLocks/>
          </p:cNvGrpSpPr>
          <p:nvPr/>
        </p:nvGrpSpPr>
        <p:grpSpPr bwMode="auto">
          <a:xfrm>
            <a:off x="838200" y="2209800"/>
            <a:ext cx="2578100" cy="1676400"/>
            <a:chOff x="528" y="1392"/>
            <a:chExt cx="1624" cy="1056"/>
          </a:xfrm>
        </p:grpSpPr>
        <p:sp>
          <p:nvSpPr>
            <p:cNvPr id="50192" name="Oval 26"/>
            <p:cNvSpPr>
              <a:spLocks noChangeArrowheads="1"/>
            </p:cNvSpPr>
            <p:nvPr/>
          </p:nvSpPr>
          <p:spPr bwMode="auto">
            <a:xfrm>
              <a:off x="544" y="2181"/>
              <a:ext cx="288" cy="240"/>
            </a:xfrm>
            <a:prstGeom prst="ellipse">
              <a:avLst/>
            </a:prstGeom>
            <a:solidFill>
              <a:srgbClr val="E6E6E6"/>
            </a:solidFill>
            <a:ln w="9525">
              <a:solidFill>
                <a:schemeClr val="tx1"/>
              </a:solidFill>
              <a:round/>
              <a:headEnd/>
              <a:tailEnd/>
            </a:ln>
          </p:spPr>
          <p:txBody>
            <a:bodyPr wrap="none" anchor="ctr"/>
            <a:lstStyle/>
            <a:p>
              <a:endParaRPr lang="en-US"/>
            </a:p>
          </p:txBody>
        </p:sp>
        <p:sp>
          <p:nvSpPr>
            <p:cNvPr id="50193" name="Text Box 27"/>
            <p:cNvSpPr txBox="1">
              <a:spLocks noChangeArrowheads="1"/>
            </p:cNvSpPr>
            <p:nvPr/>
          </p:nvSpPr>
          <p:spPr bwMode="auto">
            <a:xfrm>
              <a:off x="528" y="2160"/>
              <a:ext cx="4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b="1">
                  <a:solidFill>
                    <a:srgbClr val="800080"/>
                  </a:solidFill>
                </a:rPr>
                <a:t>h</a:t>
              </a:r>
              <a:r>
                <a:rPr lang="en-US" b="1">
                  <a:solidFill>
                    <a:srgbClr val="800080"/>
                  </a:solidFill>
                  <a:sym typeface="Symbol" charset="0"/>
                </a:rPr>
                <a:t></a:t>
              </a:r>
              <a:endParaRPr lang="en-US"/>
            </a:p>
          </p:txBody>
        </p:sp>
        <p:sp>
          <p:nvSpPr>
            <p:cNvPr id="50194" name="Oval 28"/>
            <p:cNvSpPr>
              <a:spLocks noChangeArrowheads="1"/>
            </p:cNvSpPr>
            <p:nvPr/>
          </p:nvSpPr>
          <p:spPr bwMode="auto">
            <a:xfrm>
              <a:off x="976" y="1941"/>
              <a:ext cx="288" cy="240"/>
            </a:xfrm>
            <a:prstGeom prst="ellipse">
              <a:avLst/>
            </a:prstGeom>
            <a:solidFill>
              <a:srgbClr val="E6E6E6"/>
            </a:solidFill>
            <a:ln w="9525">
              <a:solidFill>
                <a:schemeClr val="tx1"/>
              </a:solidFill>
              <a:round/>
              <a:headEnd/>
              <a:tailEnd/>
            </a:ln>
          </p:spPr>
          <p:txBody>
            <a:bodyPr wrap="none" anchor="ctr"/>
            <a:lstStyle/>
            <a:p>
              <a:endParaRPr lang="en-US"/>
            </a:p>
          </p:txBody>
        </p:sp>
        <p:sp>
          <p:nvSpPr>
            <p:cNvPr id="50195" name="Text Box 29"/>
            <p:cNvSpPr txBox="1">
              <a:spLocks noChangeArrowheads="1"/>
            </p:cNvSpPr>
            <p:nvPr/>
          </p:nvSpPr>
          <p:spPr bwMode="auto">
            <a:xfrm>
              <a:off x="960" y="1920"/>
              <a:ext cx="4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b="1">
                  <a:solidFill>
                    <a:srgbClr val="800080"/>
                  </a:solidFill>
                </a:rPr>
                <a:t>h</a:t>
              </a:r>
              <a:r>
                <a:rPr lang="en-US" b="1">
                  <a:solidFill>
                    <a:srgbClr val="800080"/>
                  </a:solidFill>
                  <a:sym typeface="Symbol" charset="0"/>
                </a:rPr>
                <a:t></a:t>
              </a:r>
              <a:endParaRPr lang="en-US"/>
            </a:p>
          </p:txBody>
        </p:sp>
        <p:sp>
          <p:nvSpPr>
            <p:cNvPr id="50196" name="Oval 30"/>
            <p:cNvSpPr>
              <a:spLocks noChangeArrowheads="1"/>
            </p:cNvSpPr>
            <p:nvPr/>
          </p:nvSpPr>
          <p:spPr bwMode="auto">
            <a:xfrm>
              <a:off x="1360" y="1653"/>
              <a:ext cx="288" cy="240"/>
            </a:xfrm>
            <a:prstGeom prst="ellipse">
              <a:avLst/>
            </a:prstGeom>
            <a:solidFill>
              <a:srgbClr val="E6E6E6"/>
            </a:solidFill>
            <a:ln w="9525">
              <a:solidFill>
                <a:schemeClr val="tx1"/>
              </a:solidFill>
              <a:round/>
              <a:headEnd/>
              <a:tailEnd/>
            </a:ln>
          </p:spPr>
          <p:txBody>
            <a:bodyPr wrap="none" anchor="ctr"/>
            <a:lstStyle/>
            <a:p>
              <a:endParaRPr lang="en-US"/>
            </a:p>
          </p:txBody>
        </p:sp>
        <p:sp>
          <p:nvSpPr>
            <p:cNvPr id="50197" name="Text Box 31"/>
            <p:cNvSpPr txBox="1">
              <a:spLocks noChangeArrowheads="1"/>
            </p:cNvSpPr>
            <p:nvPr/>
          </p:nvSpPr>
          <p:spPr bwMode="auto">
            <a:xfrm>
              <a:off x="1344" y="1632"/>
              <a:ext cx="4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b="1">
                  <a:solidFill>
                    <a:srgbClr val="800080"/>
                  </a:solidFill>
                </a:rPr>
                <a:t>h</a:t>
              </a:r>
              <a:r>
                <a:rPr lang="en-US" b="1">
                  <a:solidFill>
                    <a:srgbClr val="800080"/>
                  </a:solidFill>
                  <a:sym typeface="Symbol" charset="0"/>
                </a:rPr>
                <a:t></a:t>
              </a:r>
              <a:endParaRPr lang="en-US"/>
            </a:p>
          </p:txBody>
        </p:sp>
        <p:sp>
          <p:nvSpPr>
            <p:cNvPr id="50198" name="Oval 32"/>
            <p:cNvSpPr>
              <a:spLocks noChangeArrowheads="1"/>
            </p:cNvSpPr>
            <p:nvPr/>
          </p:nvSpPr>
          <p:spPr bwMode="auto">
            <a:xfrm>
              <a:off x="1744" y="1413"/>
              <a:ext cx="288" cy="240"/>
            </a:xfrm>
            <a:prstGeom prst="ellipse">
              <a:avLst/>
            </a:prstGeom>
            <a:solidFill>
              <a:srgbClr val="E6E6E6"/>
            </a:solidFill>
            <a:ln w="9525">
              <a:solidFill>
                <a:schemeClr val="tx1"/>
              </a:solidFill>
              <a:round/>
              <a:headEnd/>
              <a:tailEnd/>
            </a:ln>
          </p:spPr>
          <p:txBody>
            <a:bodyPr wrap="none" anchor="ctr"/>
            <a:lstStyle/>
            <a:p>
              <a:endParaRPr lang="en-US"/>
            </a:p>
          </p:txBody>
        </p:sp>
        <p:sp>
          <p:nvSpPr>
            <p:cNvPr id="50199" name="Text Box 33"/>
            <p:cNvSpPr txBox="1">
              <a:spLocks noChangeArrowheads="1"/>
            </p:cNvSpPr>
            <p:nvPr/>
          </p:nvSpPr>
          <p:spPr bwMode="auto">
            <a:xfrm>
              <a:off x="1728" y="1392"/>
              <a:ext cx="4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b="1">
                  <a:solidFill>
                    <a:srgbClr val="800080"/>
                  </a:solidFill>
                </a:rPr>
                <a:t>h</a:t>
              </a:r>
              <a:r>
                <a:rPr lang="en-US" b="1">
                  <a:solidFill>
                    <a:srgbClr val="800080"/>
                  </a:solidFill>
                  <a:sym typeface="Symbol" charset="0"/>
                </a:rPr>
                <a:t></a:t>
              </a:r>
              <a:endParaRPr lang="en-US"/>
            </a:p>
          </p:txBody>
        </p:sp>
      </p:grpSp>
      <p:grpSp>
        <p:nvGrpSpPr>
          <p:cNvPr id="9" name="Group 34"/>
          <p:cNvGrpSpPr>
            <a:grpSpLocks/>
          </p:cNvGrpSpPr>
          <p:nvPr/>
        </p:nvGrpSpPr>
        <p:grpSpPr bwMode="auto">
          <a:xfrm>
            <a:off x="3581400" y="1905000"/>
            <a:ext cx="673100" cy="457200"/>
            <a:chOff x="2208" y="3312"/>
            <a:chExt cx="424" cy="288"/>
          </a:xfrm>
        </p:grpSpPr>
        <p:sp>
          <p:nvSpPr>
            <p:cNvPr id="50190" name="Oval 35"/>
            <p:cNvSpPr>
              <a:spLocks noChangeArrowheads="1"/>
            </p:cNvSpPr>
            <p:nvPr/>
          </p:nvSpPr>
          <p:spPr bwMode="auto">
            <a:xfrm>
              <a:off x="2224" y="3333"/>
              <a:ext cx="288" cy="240"/>
            </a:xfrm>
            <a:prstGeom prst="ellipse">
              <a:avLst/>
            </a:prstGeom>
            <a:solidFill>
              <a:srgbClr val="E6E6E6"/>
            </a:solidFill>
            <a:ln w="9525">
              <a:solidFill>
                <a:schemeClr val="tx1"/>
              </a:solidFill>
              <a:round/>
              <a:headEnd/>
              <a:tailEnd/>
            </a:ln>
          </p:spPr>
          <p:txBody>
            <a:bodyPr wrap="none" anchor="ctr"/>
            <a:lstStyle/>
            <a:p>
              <a:endParaRPr lang="en-US"/>
            </a:p>
          </p:txBody>
        </p:sp>
        <p:sp>
          <p:nvSpPr>
            <p:cNvPr id="50191" name="Text Box 36"/>
            <p:cNvSpPr txBox="1">
              <a:spLocks noChangeArrowheads="1"/>
            </p:cNvSpPr>
            <p:nvPr/>
          </p:nvSpPr>
          <p:spPr bwMode="auto">
            <a:xfrm>
              <a:off x="2208" y="3312"/>
              <a:ext cx="4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b="1">
                  <a:solidFill>
                    <a:srgbClr val="800080"/>
                  </a:solidFill>
                </a:rPr>
                <a:t>h</a:t>
              </a:r>
              <a:r>
                <a:rPr lang="en-US" b="1">
                  <a:solidFill>
                    <a:srgbClr val="800080"/>
                  </a:solidFill>
                  <a:sym typeface="Symbol" charset="0"/>
                </a:rPr>
                <a:t></a:t>
              </a:r>
              <a:endParaRPr lang="en-US"/>
            </a:p>
          </p:txBody>
        </p:sp>
      </p:grpSp>
      <p:grpSp>
        <p:nvGrpSpPr>
          <p:cNvPr id="10" name="Group 37"/>
          <p:cNvGrpSpPr>
            <a:grpSpLocks/>
          </p:cNvGrpSpPr>
          <p:nvPr/>
        </p:nvGrpSpPr>
        <p:grpSpPr bwMode="auto">
          <a:xfrm>
            <a:off x="4114800" y="1828800"/>
            <a:ext cx="469900" cy="457200"/>
            <a:chOff x="3216" y="2024"/>
            <a:chExt cx="296" cy="288"/>
          </a:xfrm>
        </p:grpSpPr>
        <p:sp>
          <p:nvSpPr>
            <p:cNvPr id="50188" name="Oval 38"/>
            <p:cNvSpPr>
              <a:spLocks noChangeArrowheads="1"/>
            </p:cNvSpPr>
            <p:nvPr/>
          </p:nvSpPr>
          <p:spPr bwMode="auto">
            <a:xfrm>
              <a:off x="3216" y="2064"/>
              <a:ext cx="288" cy="240"/>
            </a:xfrm>
            <a:prstGeom prst="ellipse">
              <a:avLst/>
            </a:prstGeom>
            <a:solidFill>
              <a:srgbClr val="E6E6E6"/>
            </a:solidFill>
            <a:ln w="9525">
              <a:solidFill>
                <a:schemeClr val="tx1"/>
              </a:solidFill>
              <a:round/>
              <a:headEnd/>
              <a:tailEnd/>
            </a:ln>
          </p:spPr>
          <p:txBody>
            <a:bodyPr wrap="none" anchor="ctr"/>
            <a:lstStyle/>
            <a:p>
              <a:endParaRPr lang="en-US"/>
            </a:p>
          </p:txBody>
        </p:sp>
        <p:sp>
          <p:nvSpPr>
            <p:cNvPr id="50189" name="Text Box 39"/>
            <p:cNvSpPr txBox="1">
              <a:spLocks noChangeArrowheads="1"/>
            </p:cNvSpPr>
            <p:nvPr/>
          </p:nvSpPr>
          <p:spPr bwMode="auto">
            <a:xfrm>
              <a:off x="3224" y="2024"/>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b="1">
                  <a:solidFill>
                    <a:srgbClr val="0000FF"/>
                  </a:solidFill>
                </a:rPr>
                <a:t>e</a:t>
              </a:r>
              <a:r>
                <a:rPr lang="en-US" b="1" baseline="30000">
                  <a:solidFill>
                    <a:srgbClr val="0000FF"/>
                  </a:solidFill>
                </a:rPr>
                <a:t>-</a:t>
              </a:r>
              <a:endParaRPr lang="en-US"/>
            </a:p>
          </p:txBody>
        </p:sp>
      </p:grpSp>
      <p:sp>
        <p:nvSpPr>
          <p:cNvPr id="105513" name="Text Box 41"/>
          <p:cNvSpPr txBox="1">
            <a:spLocks noChangeArrowheads="1"/>
          </p:cNvSpPr>
          <p:nvPr/>
        </p:nvSpPr>
        <p:spPr bwMode="auto">
          <a:xfrm>
            <a:off x="1524000" y="3733800"/>
            <a:ext cx="76962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solidFill>
                  <a:srgbClr val="FF0000"/>
                </a:solidFill>
              </a:rPr>
              <a:t>If h</a:t>
            </a:r>
            <a:r>
              <a:rPr lang="en-US">
                <a:solidFill>
                  <a:srgbClr val="FF0000"/>
                </a:solidFill>
                <a:sym typeface="Symbol" charset="0"/>
              </a:rPr>
              <a:t> less than binding energy of e</a:t>
            </a:r>
            <a:r>
              <a:rPr lang="en-US" baseline="30000">
                <a:solidFill>
                  <a:srgbClr val="FF0000"/>
                </a:solidFill>
                <a:sym typeface="Symbol" charset="0"/>
              </a:rPr>
              <a:t>-</a:t>
            </a:r>
            <a:r>
              <a:rPr lang="en-US">
                <a:solidFill>
                  <a:srgbClr val="FF0000"/>
                </a:solidFill>
                <a:sym typeface="Symbol" charset="0"/>
              </a:rPr>
              <a:t>, no photoelectrons </a:t>
            </a:r>
          </a:p>
          <a:p>
            <a:pPr>
              <a:spcBef>
                <a:spcPct val="50000"/>
              </a:spcBef>
            </a:pPr>
            <a:r>
              <a:rPr lang="en-US">
                <a:solidFill>
                  <a:srgbClr val="FF0000"/>
                </a:solidFill>
              </a:rPr>
              <a:t>If h</a:t>
            </a:r>
            <a:r>
              <a:rPr lang="en-US">
                <a:solidFill>
                  <a:srgbClr val="FF0000"/>
                </a:solidFill>
                <a:sym typeface="Symbol" charset="0"/>
              </a:rPr>
              <a:t> greater than energy of e</a:t>
            </a:r>
            <a:r>
              <a:rPr lang="en-US" baseline="30000">
                <a:solidFill>
                  <a:srgbClr val="FF0000"/>
                </a:solidFill>
                <a:sym typeface="Symbol" charset="0"/>
              </a:rPr>
              <a:t>- </a:t>
            </a:r>
            <a:r>
              <a:rPr lang="en-US">
                <a:solidFill>
                  <a:srgbClr val="FF0000"/>
                </a:solidFill>
                <a:sym typeface="Symbol" charset="0"/>
              </a:rPr>
              <a:t>then a photoelectron is ejected</a:t>
            </a:r>
            <a:endParaRPr lang="en-US">
              <a:solidFill>
                <a:srgbClr val="FF0000"/>
              </a:solidFill>
            </a:endParaRPr>
          </a:p>
        </p:txBody>
      </p:sp>
      <p:sp>
        <p:nvSpPr>
          <p:cNvPr id="41" name="TextBox 40"/>
          <p:cNvSpPr txBox="1">
            <a:spLocks noChangeArrowheads="1"/>
          </p:cNvSpPr>
          <p:nvPr/>
        </p:nvSpPr>
        <p:spPr bwMode="auto">
          <a:xfrm>
            <a:off x="914400" y="4953000"/>
            <a:ext cx="8077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b="1"/>
              <a:t>No good experimental tests for 10 yrs!</a:t>
            </a:r>
          </a:p>
          <a:p>
            <a:pPr algn="ctr"/>
            <a:r>
              <a:rPr lang="en-US" sz="2800" b="1"/>
              <a:t>No significant theorist believed Einstein was right</a:t>
            </a:r>
          </a:p>
        </p:txBody>
      </p:sp>
    </p:spTree>
    <p:extLst>
      <p:ext uri="{BB962C8B-B14F-4D97-AF65-F5344CB8AC3E}">
        <p14:creationId xmlns:p14="http://schemas.microsoft.com/office/powerpoint/2010/main" val="4056835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xit" presetSubtype="0" fill="hold" nodeType="clickEffect">
                                  <p:stCondLst>
                                    <p:cond delay="0"/>
                                  </p:stCondLst>
                                  <p:childTnLst>
                                    <p:animEffect transition="out" filter="dissolv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ppt_x</p:attrName>
                                        </p:attrNameLst>
                                      </p:cBhvr>
                                      <p:tavLst>
                                        <p:tav tm="0">
                                          <p:val>
                                            <p:strVal val="#ppt_x-#ppt_w/2"/>
                                          </p:val>
                                        </p:tav>
                                        <p:tav tm="100000">
                                          <p:val>
                                            <p:strVal val="#ppt_x"/>
                                          </p:val>
                                        </p:tav>
                                      </p:tavLst>
                                    </p:anim>
                                    <p:anim calcmode="lin" valueType="num">
                                      <p:cBhvr>
                                        <p:cTn id="19" dur="500" fill="hold"/>
                                        <p:tgtEl>
                                          <p:spTgt spid="4"/>
                                        </p:tgtEl>
                                        <p:attrNameLst>
                                          <p:attrName>ppt_y</p:attrName>
                                        </p:attrNameLst>
                                      </p:cBhvr>
                                      <p:tavLst>
                                        <p:tav tm="0">
                                          <p:val>
                                            <p:strVal val="#ppt_y"/>
                                          </p:val>
                                        </p:tav>
                                        <p:tav tm="100000">
                                          <p:val>
                                            <p:strVal val="#ppt_y"/>
                                          </p:val>
                                        </p:tav>
                                      </p:tavLst>
                                    </p:anim>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499"/>
                                          </p:stCondLst>
                                        </p:cTn>
                                        <p:tgtEl>
                                          <p:spTgt spid="7"/>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xit" presetSubtype="0" fill="hold" nodeType="clickEffect">
                                  <p:stCondLst>
                                    <p:cond delay="0"/>
                                  </p:stCondLst>
                                  <p:childTnLst>
                                    <p:set>
                                      <p:cBhvr>
                                        <p:cTn id="29" dur="1" fill="hold">
                                          <p:stCondLst>
                                            <p:cond delay="499"/>
                                          </p:stCondLst>
                                        </p:cTn>
                                        <p:tgtEl>
                                          <p:spTgt spid="4"/>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499"/>
                                          </p:stCondLst>
                                        </p:cTn>
                                        <p:tgtEl>
                                          <p:spTgt spid="10"/>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0-#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499"/>
                                          </p:stCondLst>
                                        </p:cTn>
                                        <p:tgtEl>
                                          <p:spTgt spid="9"/>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xit" presetSubtype="0" fill="hold" nodeType="clickEffect">
                                  <p:stCondLst>
                                    <p:cond delay="0"/>
                                  </p:stCondLst>
                                  <p:childTnLst>
                                    <p:animEffect transition="out" filter="dissolv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05513">
                                            <p:txEl>
                                              <p:pRg st="0" end="0"/>
                                            </p:txEl>
                                          </p:spTgt>
                                        </p:tgtEl>
                                        <p:attrNameLst>
                                          <p:attrName>style.visibility</p:attrName>
                                        </p:attrNameLst>
                                      </p:cBhvr>
                                      <p:to>
                                        <p:strVal val="visible"/>
                                      </p:to>
                                    </p:set>
                                  </p:childTnLst>
                                </p:cTn>
                              </p:par>
                              <p:par>
                                <p:cTn id="51" presetID="0" presetClass="path" presetSubtype="0" accel="50000" decel="50000" fill="hold" nodeType="withEffect">
                                  <p:stCondLst>
                                    <p:cond delay="0"/>
                                  </p:stCondLst>
                                  <p:childTnLst>
                                    <p:animMotion origin="layout" path="M 8.33333E-7 8.67362E-19 C 0.01042 0.00069 0.01493 -0.00185 0.02223 0.00486 C 0.02605 0.0037 0.02952 0.00231 0.03334 0.00116 C 0.02466 -0.00671 0.00278 -0.00185 -0.00364 -0.00139 C -0.02968 -0.0044 -0.01805 -0.00231 -0.03055 -0.00741 C -0.03454 -0.00718 -0.03854 -0.00625 -0.04253 -0.00625 C -0.04392 -0.00625 -0.04027 -0.00741 -0.03889 -0.00741 C -0.03715 -0.00741 -0.03524 -0.00671 -0.03333 -0.00625 C -0.02725 -0.00486 -0.0217 -0.00093 -0.01562 0.00116 C -0.01354 0.00185 -0.0092 0.0037 -0.0092 0.0037 C 0.00382 0.00278 0.01059 0.00139 0.02223 8.67362E-19 C 0.02622 -0.00162 0.03039 -0.00324 0.03438 -0.00509 C 0.01945 -0.01134 0.0033 -0.00556 -0.01198 -0.0088 C -0.0118 -0.01181 -0.01111 -0.01736 -0.01111 -0.01736 " pathEditMode="relative" ptsTypes="fffffffffffffA">
                                      <p:cBhvr>
                                        <p:cTn id="52" dur="2000" fill="hold"/>
                                        <p:tgtEl>
                                          <p:spTgt spid="10"/>
                                        </p:tgtEl>
                                        <p:attrNameLst>
                                          <p:attrName>ppt_x</p:attrName>
                                          <p:attrName>ppt_y</p:attrName>
                                        </p:attrNameLst>
                                      </p:cBhvr>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499"/>
                                          </p:stCondLst>
                                        </p:cTn>
                                        <p:tgtEl>
                                          <p:spTgt spid="105513">
                                            <p:txEl>
                                              <p:pRg st="1" end="1"/>
                                            </p:txEl>
                                          </p:spTgt>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xit" presetSubtype="0" fill="hold" nodeType="clickEffect">
                                  <p:stCondLst>
                                    <p:cond delay="0"/>
                                  </p:stCondLst>
                                  <p:childTnLst>
                                    <p:set>
                                      <p:cBhvr>
                                        <p:cTn id="60" dur="1" fill="hold">
                                          <p:stCondLst>
                                            <p:cond delay="499"/>
                                          </p:stCondLst>
                                        </p:cTn>
                                        <p:tgtEl>
                                          <p:spTgt spid="10"/>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8"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p:cTn id="65" dur="500" fill="hold"/>
                                        <p:tgtEl>
                                          <p:spTgt spid="2"/>
                                        </p:tgtEl>
                                        <p:attrNameLst>
                                          <p:attrName>ppt_x</p:attrName>
                                        </p:attrNameLst>
                                      </p:cBhvr>
                                      <p:tavLst>
                                        <p:tav tm="0">
                                          <p:val>
                                            <p:strVal val="#ppt_x-#ppt_w/2"/>
                                          </p:val>
                                        </p:tav>
                                        <p:tav tm="100000">
                                          <p:val>
                                            <p:strVal val="#ppt_x"/>
                                          </p:val>
                                        </p:tav>
                                      </p:tavLst>
                                    </p:anim>
                                    <p:anim calcmode="lin" valueType="num">
                                      <p:cBhvr>
                                        <p:cTn id="66" dur="500" fill="hold"/>
                                        <p:tgtEl>
                                          <p:spTgt spid="2"/>
                                        </p:tgtEl>
                                        <p:attrNameLst>
                                          <p:attrName>ppt_y</p:attrName>
                                        </p:attrNameLst>
                                      </p:cBhvr>
                                      <p:tavLst>
                                        <p:tav tm="0">
                                          <p:val>
                                            <p:strVal val="#ppt_y"/>
                                          </p:val>
                                        </p:tav>
                                        <p:tav tm="100000">
                                          <p:val>
                                            <p:strVal val="#ppt_y"/>
                                          </p:val>
                                        </p:tav>
                                      </p:tavLst>
                                    </p:anim>
                                    <p:anim calcmode="lin" valueType="num">
                                      <p:cBhvr>
                                        <p:cTn id="67" dur="500" fill="hold"/>
                                        <p:tgtEl>
                                          <p:spTgt spid="2"/>
                                        </p:tgtEl>
                                        <p:attrNameLst>
                                          <p:attrName>ppt_w</p:attrName>
                                        </p:attrNameLst>
                                      </p:cBhvr>
                                      <p:tavLst>
                                        <p:tav tm="0">
                                          <p:val>
                                            <p:fltVal val="0"/>
                                          </p:val>
                                        </p:tav>
                                        <p:tav tm="100000">
                                          <p:val>
                                            <p:strVal val="#ppt_w"/>
                                          </p:val>
                                        </p:tav>
                                      </p:tavLst>
                                    </p:anim>
                                    <p:anim calcmode="lin" valueType="num">
                                      <p:cBhvr>
                                        <p:cTn id="6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nodeType="clickEffect">
                                  <p:stCondLst>
                                    <p:cond delay="0"/>
                                  </p:stCondLst>
                                  <p:childTnLst>
                                    <p:set>
                                      <p:cBhvr>
                                        <p:cTn id="72" dur="1" fill="hold">
                                          <p:stCondLst>
                                            <p:cond delay="499"/>
                                          </p:stCondLst>
                                        </p:cTn>
                                        <p:tgtEl>
                                          <p:spTgt spid="2"/>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13" grpId="0" build="p" autoUpdateAnimBg="0"/>
      <p:bldP spid="4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533400" y="304800"/>
            <a:ext cx="7543800" cy="914400"/>
          </a:xfrm>
        </p:spPr>
        <p:txBody>
          <a:bodyPr>
            <a:normAutofit fontScale="90000"/>
          </a:bodyPr>
          <a:lstStyle/>
          <a:p>
            <a:r>
              <a:rPr lang="en-US" smtClean="0">
                <a:ea typeface="ＭＳ Ｐゴシック" charset="-128"/>
                <a:cs typeface="ＭＳ Ｐゴシック" charset="-128"/>
              </a:rPr>
              <a:t>1913: Nernst and Planck lure Einstein from Zurich to Berlin</a:t>
            </a:r>
          </a:p>
        </p:txBody>
      </p:sp>
      <p:sp>
        <p:nvSpPr>
          <p:cNvPr id="4" name="Text Box 3"/>
          <p:cNvSpPr txBox="1">
            <a:spLocks noChangeArrowheads="1"/>
          </p:cNvSpPr>
          <p:nvPr/>
        </p:nvSpPr>
        <p:spPr bwMode="auto">
          <a:xfrm>
            <a:off x="1066800" y="1600200"/>
            <a:ext cx="7010400" cy="3539430"/>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3200" dirty="0">
                <a:solidFill>
                  <a:srgbClr val="0000FF"/>
                </a:solidFill>
              </a:rPr>
              <a:t>They</a:t>
            </a:r>
            <a:r>
              <a:rPr lang="en-US" sz="3200" dirty="0" smtClean="0">
                <a:solidFill>
                  <a:srgbClr val="0000FF"/>
                </a:solidFill>
              </a:rPr>
              <a:t> apologize to the Prussian Academy for his one major error:</a:t>
            </a:r>
            <a:br>
              <a:rPr lang="en-US" sz="3200" dirty="0" smtClean="0">
                <a:solidFill>
                  <a:srgbClr val="0000FF"/>
                </a:solidFill>
              </a:rPr>
            </a:br>
            <a:r>
              <a:rPr lang="en-US" sz="3200" dirty="0">
                <a:solidFill>
                  <a:srgbClr val="0000FF"/>
                </a:solidFill>
              </a:rPr>
              <a:t>“That he [Einstein] may sometimes have missed the target of his speculations, as for example in his hypothesis of light quanta, cannot really be held against him”, Planck, Nernst et al., 1913</a:t>
            </a:r>
          </a:p>
        </p:txBody>
      </p:sp>
      <p:pic>
        <p:nvPicPr>
          <p:cNvPr id="3" name="Picture 2"/>
          <p:cNvPicPr>
            <a:picLocks noChangeAspect="1"/>
          </p:cNvPicPr>
          <p:nvPr/>
        </p:nvPicPr>
        <p:blipFill>
          <a:blip r:embed="rId2"/>
          <a:srcRect/>
          <a:stretch>
            <a:fillRect/>
          </a:stretch>
        </p:blipFill>
        <p:spPr bwMode="auto">
          <a:xfrm>
            <a:off x="772470" y="1452265"/>
            <a:ext cx="7304730" cy="5257800"/>
          </a:xfrm>
          <a:prstGeom prst="rect">
            <a:avLst/>
          </a:prstGeom>
          <a:noFill/>
          <a:ln w="9525">
            <a:noFill/>
            <a:miter lim="800000"/>
            <a:headEnd/>
            <a:tailEnd/>
          </a:ln>
        </p:spPr>
      </p:pic>
      <p:sp>
        <p:nvSpPr>
          <p:cNvPr id="5" name="TextBox 4"/>
          <p:cNvSpPr txBox="1"/>
          <p:nvPr/>
        </p:nvSpPr>
        <p:spPr>
          <a:xfrm>
            <a:off x="772470" y="5918200"/>
            <a:ext cx="7772400" cy="461665"/>
          </a:xfrm>
          <a:prstGeom prst="rect">
            <a:avLst/>
          </a:prstGeom>
          <a:noFill/>
        </p:spPr>
        <p:txBody>
          <a:bodyPr wrap="square" rtlCol="0">
            <a:spAutoFit/>
          </a:bodyPr>
          <a:lstStyle/>
          <a:p>
            <a:pPr algn="ctr"/>
            <a:r>
              <a:rPr lang="en-US" sz="2400" dirty="0" smtClean="0">
                <a:solidFill>
                  <a:srgbClr val="0000FF"/>
                </a:solidFill>
              </a:rPr>
              <a:t>But Millikan was interested in the photoelectric effect </a:t>
            </a:r>
            <a:endParaRPr lang="en-US" sz="2400" dirty="0">
              <a:solidFill>
                <a:srgbClr val="0000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 descr=" fig6b.gif                                                      0002FD67Macintosh HD                   BA5786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7010400"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Text Box 4"/>
          <p:cNvSpPr txBox="1">
            <a:spLocks noChangeArrowheads="1"/>
          </p:cNvSpPr>
          <p:nvPr/>
        </p:nvSpPr>
        <p:spPr bwMode="auto">
          <a:xfrm>
            <a:off x="1066800" y="3810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b="1" u="sng">
                <a:solidFill>
                  <a:srgbClr val="0000FF"/>
                </a:solidFill>
              </a:rPr>
              <a:t>Measuring the Photoelectric Effect</a:t>
            </a:r>
          </a:p>
        </p:txBody>
      </p:sp>
      <p:sp>
        <p:nvSpPr>
          <p:cNvPr id="51205" name="Text Box 5"/>
          <p:cNvSpPr txBox="1">
            <a:spLocks noChangeArrowheads="1"/>
          </p:cNvSpPr>
          <p:nvPr/>
        </p:nvSpPr>
        <p:spPr bwMode="auto">
          <a:xfrm>
            <a:off x="4648200" y="1524000"/>
            <a:ext cx="3657600" cy="51435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b="1">
                <a:solidFill>
                  <a:srgbClr val="FF0000"/>
                </a:solidFill>
              </a:rPr>
              <a:t>Prediction: eV</a:t>
            </a:r>
            <a:r>
              <a:rPr lang="en-US" b="1" baseline="-25000">
                <a:solidFill>
                  <a:srgbClr val="FF0000"/>
                </a:solidFill>
              </a:rPr>
              <a:t>stop</a:t>
            </a:r>
            <a:r>
              <a:rPr lang="en-US" b="1">
                <a:solidFill>
                  <a:srgbClr val="FF0000"/>
                </a:solidFill>
              </a:rPr>
              <a:t> = C - h</a:t>
            </a:r>
            <a:r>
              <a:rPr lang="en-US" b="1">
                <a:solidFill>
                  <a:srgbClr val="FF0000"/>
                </a:solidFill>
                <a:sym typeface="Symbol" charset="0"/>
              </a:rPr>
              <a:t></a:t>
            </a:r>
            <a:endParaRPr lang="en-US" b="1">
              <a:solidFill>
                <a:srgbClr val="FF0000"/>
              </a:solidFill>
            </a:endParaRPr>
          </a:p>
        </p:txBody>
      </p:sp>
    </p:spTree>
    <p:extLst>
      <p:ext uri="{BB962C8B-B14F-4D97-AF65-F5344CB8AC3E}">
        <p14:creationId xmlns:p14="http://schemas.microsoft.com/office/powerpoint/2010/main" val="8870253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10;PE_effect.jpg                                                  0006500FMacintosh HD                   B64C38F3:"/>
          <p:cNvPicPr>
            <a:picLocks noChangeAspect="1" noChangeArrowheads="1"/>
          </p:cNvPicPr>
          <p:nvPr/>
        </p:nvPicPr>
        <p:blipFill>
          <a:blip r:embed="rId3"/>
          <a:srcRect b="73"/>
          <a:stretch>
            <a:fillRect/>
          </a:stretch>
        </p:blipFill>
        <p:spPr bwMode="auto">
          <a:xfrm>
            <a:off x="1828800" y="304800"/>
            <a:ext cx="6826250" cy="4343400"/>
          </a:xfrm>
          <a:prstGeom prst="rect">
            <a:avLst/>
          </a:prstGeom>
          <a:noFill/>
          <a:ln w="9525">
            <a:noFill/>
            <a:miter lim="800000"/>
            <a:headEnd/>
            <a:tailEnd/>
          </a:ln>
        </p:spPr>
      </p:pic>
      <p:sp>
        <p:nvSpPr>
          <p:cNvPr id="45059" name="Text Box 8"/>
          <p:cNvSpPr txBox="1">
            <a:spLocks noChangeArrowheads="1"/>
          </p:cNvSpPr>
          <p:nvPr/>
        </p:nvSpPr>
        <p:spPr bwMode="auto">
          <a:xfrm>
            <a:off x="4419600" y="3657600"/>
            <a:ext cx="28194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b="1" i="1"/>
              <a:t>frequency</a:t>
            </a:r>
            <a:endParaRPr lang="en-US"/>
          </a:p>
        </p:txBody>
      </p:sp>
      <p:sp>
        <p:nvSpPr>
          <p:cNvPr id="9223" name="Rectangle 7"/>
          <p:cNvSpPr>
            <a:spLocks noChangeArrowheads="1"/>
          </p:cNvSpPr>
          <p:nvPr/>
        </p:nvSpPr>
        <p:spPr bwMode="auto">
          <a:xfrm rot="-1954445">
            <a:off x="2603500" y="1930400"/>
            <a:ext cx="6172200" cy="304800"/>
          </a:xfrm>
          <a:prstGeom prst="rect">
            <a:avLst/>
          </a:prstGeom>
          <a:solidFill>
            <a:srgbClr val="FFFF00">
              <a:alpha val="18823"/>
            </a:srgbClr>
          </a:solidFill>
          <a:ln w="9525">
            <a:noFill/>
            <a:miter lim="800000"/>
            <a:headEnd/>
            <a:tailEnd/>
          </a:ln>
        </p:spPr>
        <p:txBody>
          <a:bodyPr wrap="none" anchor="ctr">
            <a:prstTxWarp prst="textNoShape">
              <a:avLst/>
            </a:prstTxWarp>
          </a:bodyPr>
          <a:lstStyle/>
          <a:p>
            <a:endParaRPr lang="en-US"/>
          </a:p>
        </p:txBody>
      </p:sp>
      <p:sp>
        <p:nvSpPr>
          <p:cNvPr id="45062" name="Rectangle 9"/>
          <p:cNvSpPr>
            <a:spLocks noChangeArrowheads="1"/>
          </p:cNvSpPr>
          <p:nvPr/>
        </p:nvSpPr>
        <p:spPr bwMode="auto">
          <a:xfrm>
            <a:off x="3200400" y="3784600"/>
            <a:ext cx="9144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45063" name="Rectangle 10"/>
          <p:cNvSpPr>
            <a:spLocks noChangeArrowheads="1"/>
          </p:cNvSpPr>
          <p:nvPr/>
        </p:nvSpPr>
        <p:spPr bwMode="auto">
          <a:xfrm>
            <a:off x="1371600" y="381000"/>
            <a:ext cx="355600" cy="17018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45064" name="Text Box 11"/>
          <p:cNvSpPr txBox="1">
            <a:spLocks noChangeArrowheads="1"/>
          </p:cNvSpPr>
          <p:nvPr/>
        </p:nvSpPr>
        <p:spPr bwMode="auto">
          <a:xfrm rot="-5400000">
            <a:off x="647700" y="2236788"/>
            <a:ext cx="28194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b="1" i="1"/>
              <a:t>voltage</a:t>
            </a:r>
            <a:endParaRPr lang="en-US"/>
          </a:p>
        </p:txBody>
      </p:sp>
      <p:pic>
        <p:nvPicPr>
          <p:cNvPr id="9229" name="Picture 13" descr="&#10;PE_effect.jpg                                                  0006500FMacintosh HD                   B64C38F3:"/>
          <p:cNvPicPr>
            <a:picLocks noChangeAspect="1" noChangeArrowheads="1"/>
          </p:cNvPicPr>
          <p:nvPr/>
        </p:nvPicPr>
        <p:blipFill>
          <a:blip r:embed="rId3"/>
          <a:srcRect l="56931" t="43826" r="11813" b="29877"/>
          <a:stretch>
            <a:fillRect/>
          </a:stretch>
        </p:blipFill>
        <p:spPr bwMode="auto">
          <a:xfrm>
            <a:off x="4800600" y="1676400"/>
            <a:ext cx="3657600" cy="1958975"/>
          </a:xfrm>
          <a:prstGeom prst="rect">
            <a:avLst/>
          </a:prstGeom>
          <a:noFill/>
          <a:ln w="9525">
            <a:noFill/>
            <a:miter lim="800000"/>
            <a:headEnd/>
            <a:tailEnd/>
          </a:ln>
        </p:spPr>
      </p:pic>
      <p:grpSp>
        <p:nvGrpSpPr>
          <p:cNvPr id="2" name="Group 17"/>
          <p:cNvGrpSpPr>
            <a:grpSpLocks/>
          </p:cNvGrpSpPr>
          <p:nvPr/>
        </p:nvGrpSpPr>
        <p:grpSpPr bwMode="auto">
          <a:xfrm>
            <a:off x="4800600" y="2819400"/>
            <a:ext cx="4343400" cy="609600"/>
            <a:chOff x="2688" y="1776"/>
            <a:chExt cx="2736" cy="384"/>
          </a:xfrm>
        </p:grpSpPr>
        <p:sp>
          <p:nvSpPr>
            <p:cNvPr id="45072" name="Rectangle 15"/>
            <p:cNvSpPr>
              <a:spLocks noChangeArrowheads="1"/>
            </p:cNvSpPr>
            <p:nvPr/>
          </p:nvSpPr>
          <p:spPr bwMode="auto">
            <a:xfrm rot="-97072">
              <a:off x="2688" y="1824"/>
              <a:ext cx="2352" cy="336"/>
            </a:xfrm>
            <a:prstGeom prst="rect">
              <a:avLst/>
            </a:prstGeom>
            <a:solidFill>
              <a:srgbClr val="00FF00">
                <a:alpha val="29019"/>
              </a:srgbClr>
            </a:solidFill>
            <a:ln w="9525">
              <a:noFill/>
              <a:miter lim="800000"/>
              <a:headEnd/>
              <a:tailEnd/>
            </a:ln>
          </p:spPr>
          <p:txBody>
            <a:bodyPr wrap="none" anchor="ctr">
              <a:prstTxWarp prst="textNoShape">
                <a:avLst/>
              </a:prstTxWarp>
            </a:bodyPr>
            <a:lstStyle/>
            <a:p>
              <a:endParaRPr lang="en-US"/>
            </a:p>
          </p:txBody>
        </p:sp>
        <p:sp>
          <p:nvSpPr>
            <p:cNvPr id="45073" name="Text Box 16"/>
            <p:cNvSpPr txBox="1">
              <a:spLocks noChangeArrowheads="1"/>
            </p:cNvSpPr>
            <p:nvPr/>
          </p:nvSpPr>
          <p:spPr bwMode="auto">
            <a:xfrm>
              <a:off x="4992" y="1776"/>
              <a:ext cx="432" cy="365"/>
            </a:xfrm>
            <a:prstGeom prst="rect">
              <a:avLst/>
            </a:prstGeom>
            <a:noFill/>
            <a:ln w="9525">
              <a:noFill/>
              <a:miter lim="800000"/>
              <a:headEnd/>
              <a:tailEnd/>
            </a:ln>
          </p:spPr>
          <p:txBody>
            <a:bodyPr>
              <a:prstTxWarp prst="textNoShape">
                <a:avLst/>
              </a:prstTxWarp>
              <a:spAutoFit/>
            </a:bodyPr>
            <a:lstStyle/>
            <a:p>
              <a:pPr>
                <a:spcBef>
                  <a:spcPct val="50000"/>
                </a:spcBef>
              </a:pPr>
              <a:r>
                <a:rPr lang="en-US" sz="3200" b="1">
                  <a:solidFill>
                    <a:srgbClr val="FF0000"/>
                  </a:solidFill>
                </a:rPr>
                <a:t>√</a:t>
              </a:r>
              <a:endParaRPr lang="en-US" sz="3200" b="1">
                <a:solidFill>
                  <a:srgbClr val="00FF00"/>
                </a:solidFill>
              </a:endParaRPr>
            </a:p>
          </p:txBody>
        </p:sp>
      </p:grpSp>
      <p:grpSp>
        <p:nvGrpSpPr>
          <p:cNvPr id="3" name="Group 18"/>
          <p:cNvGrpSpPr>
            <a:grpSpLocks/>
          </p:cNvGrpSpPr>
          <p:nvPr/>
        </p:nvGrpSpPr>
        <p:grpSpPr bwMode="auto">
          <a:xfrm>
            <a:off x="1215589" y="5476875"/>
            <a:ext cx="7731125" cy="968375"/>
            <a:chOff x="554" y="3628"/>
            <a:chExt cx="4870" cy="610"/>
          </a:xfrm>
        </p:grpSpPr>
        <p:pic>
          <p:nvPicPr>
            <p:cNvPr id="45070" name="Picture 19" descr="physics.jpg                                                    000526DFMacintosh HD                   B64C38F3:"/>
            <p:cNvPicPr>
              <a:picLocks noChangeAspect="1" noChangeArrowheads="1"/>
            </p:cNvPicPr>
            <p:nvPr/>
          </p:nvPicPr>
          <p:blipFill>
            <a:blip r:embed="rId4"/>
            <a:srcRect/>
            <a:stretch>
              <a:fillRect/>
            </a:stretch>
          </p:blipFill>
          <p:spPr bwMode="auto">
            <a:xfrm>
              <a:off x="554" y="3662"/>
              <a:ext cx="576" cy="576"/>
            </a:xfrm>
            <a:prstGeom prst="rect">
              <a:avLst/>
            </a:prstGeom>
            <a:noFill/>
            <a:ln w="9525">
              <a:noFill/>
              <a:miter lim="800000"/>
              <a:headEnd/>
              <a:tailEnd/>
            </a:ln>
          </p:spPr>
        </p:pic>
        <p:sp>
          <p:nvSpPr>
            <p:cNvPr id="45071" name="Text Box 20"/>
            <p:cNvSpPr txBox="1">
              <a:spLocks noChangeArrowheads="1"/>
            </p:cNvSpPr>
            <p:nvPr/>
          </p:nvSpPr>
          <p:spPr bwMode="auto">
            <a:xfrm>
              <a:off x="1392" y="3628"/>
              <a:ext cx="4032" cy="520"/>
            </a:xfrm>
            <a:prstGeom prst="rect">
              <a:avLst/>
            </a:prstGeom>
            <a:noFill/>
            <a:ln w="9525">
              <a:noFill/>
              <a:miter lim="800000"/>
              <a:headEnd/>
              <a:tailEnd/>
            </a:ln>
          </p:spPr>
          <p:txBody>
            <a:bodyPr>
              <a:prstTxWarp prst="textNoShape">
                <a:avLst/>
              </a:prstTxWarp>
              <a:spAutoFit/>
            </a:bodyPr>
            <a:lstStyle/>
            <a:p>
              <a:pPr>
                <a:spcBef>
                  <a:spcPct val="50000"/>
                </a:spcBef>
              </a:pPr>
              <a:r>
                <a:rPr lang="en-US" sz="1600" dirty="0">
                  <a:solidFill>
                    <a:srgbClr val="000000"/>
                  </a:solidFill>
                  <a:latin typeface="Lucida Grande" charset="0"/>
                </a:rPr>
                <a:t>”For his services to Theoretical Physics, and especially for his discovery of the law of the photoelectric effect” </a:t>
              </a:r>
              <a:r>
                <a:rPr lang="en-US" sz="1600" dirty="0">
                  <a:solidFill>
                    <a:srgbClr val="0000FF"/>
                  </a:solidFill>
                  <a:latin typeface="Lucida Grande" charset="0"/>
                </a:rPr>
                <a:t>- citation for the Nobel Prize in Physics, awarded to Einstein in 1921</a:t>
              </a:r>
            </a:p>
          </p:txBody>
        </p:sp>
      </p:grpSp>
      <p:pic>
        <p:nvPicPr>
          <p:cNvPr id="45068" name="Picture 21" descr="omillia001p1.jpg                                               0007B1B4Macintosh HD                   B64C5513:"/>
          <p:cNvPicPr>
            <a:picLocks noChangeAspect="1" noChangeArrowheads="1"/>
          </p:cNvPicPr>
          <p:nvPr/>
        </p:nvPicPr>
        <p:blipFill>
          <a:blip r:embed="rId5"/>
          <a:srcRect/>
          <a:stretch>
            <a:fillRect/>
          </a:stretch>
        </p:blipFill>
        <p:spPr bwMode="auto">
          <a:xfrm>
            <a:off x="60325" y="533400"/>
            <a:ext cx="1809750" cy="2273300"/>
          </a:xfrm>
          <a:prstGeom prst="rect">
            <a:avLst/>
          </a:prstGeom>
          <a:noFill/>
          <a:ln w="9525">
            <a:noFill/>
            <a:miter lim="800000"/>
            <a:headEnd/>
            <a:tailEnd/>
          </a:ln>
        </p:spPr>
      </p:pic>
      <p:sp>
        <p:nvSpPr>
          <p:cNvPr id="45069" name="Text Box 22"/>
          <p:cNvSpPr txBox="1">
            <a:spLocks noChangeArrowheads="1"/>
          </p:cNvSpPr>
          <p:nvPr/>
        </p:nvSpPr>
        <p:spPr bwMode="auto">
          <a:xfrm>
            <a:off x="25400" y="2933700"/>
            <a:ext cx="1828800"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b="1">
                <a:solidFill>
                  <a:srgbClr val="FF0000"/>
                </a:solidFill>
              </a:rPr>
              <a:t>Robert Millikan</a:t>
            </a:r>
          </a:p>
        </p:txBody>
      </p:sp>
      <p:sp>
        <p:nvSpPr>
          <p:cNvPr id="18" name="TextBox 17"/>
          <p:cNvSpPr txBox="1"/>
          <p:nvPr/>
        </p:nvSpPr>
        <p:spPr>
          <a:xfrm>
            <a:off x="169862" y="4787900"/>
            <a:ext cx="9177338" cy="461665"/>
          </a:xfrm>
          <a:prstGeom prst="rect">
            <a:avLst/>
          </a:prstGeom>
          <a:noFill/>
        </p:spPr>
        <p:txBody>
          <a:bodyPr wrap="square" rtlCol="0">
            <a:spAutoFit/>
          </a:bodyPr>
          <a:lstStyle/>
          <a:p>
            <a:pPr algn="ctr"/>
            <a:r>
              <a:rPr lang="en-US" sz="2400" b="1" dirty="0" smtClean="0">
                <a:solidFill>
                  <a:srgbClr val="FF0000"/>
                </a:solidFill>
              </a:rPr>
              <a:t>No mention of quanta of light. Photons not accepted until 1925!</a:t>
            </a:r>
            <a:endParaRPr lang="en-US" sz="2400" b="1" dirty="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9229"/>
                                        </p:tgtEl>
                                        <p:attrNameLst>
                                          <p:attrName>style.visibility</p:attrName>
                                        </p:attrNameLst>
                                      </p:cBhvr>
                                      <p:to>
                                        <p:strVal val="visible"/>
                                      </p:to>
                                    </p:set>
                                    <p:anim calcmode="lin" valueType="num">
                                      <p:cBhvr>
                                        <p:cTn id="11" dur="500" fill="hold"/>
                                        <p:tgtEl>
                                          <p:spTgt spid="9229"/>
                                        </p:tgtEl>
                                        <p:attrNameLst>
                                          <p:attrName>ppt_w</p:attrName>
                                        </p:attrNameLst>
                                      </p:cBhvr>
                                      <p:tavLst>
                                        <p:tav tm="0">
                                          <p:val>
                                            <p:fltVal val="0"/>
                                          </p:val>
                                        </p:tav>
                                        <p:tav tm="100000">
                                          <p:val>
                                            <p:strVal val="#ppt_w"/>
                                          </p:val>
                                        </p:tav>
                                      </p:tavLst>
                                    </p:anim>
                                    <p:anim calcmode="lin" valueType="num">
                                      <p:cBhvr>
                                        <p:cTn id="12" dur="500" fill="hold"/>
                                        <p:tgtEl>
                                          <p:spTgt spid="9229"/>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animBg="1"/>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7645400" cy="881062"/>
          </a:xfrm>
        </p:spPr>
        <p:txBody>
          <a:bodyPr>
            <a:normAutofit/>
          </a:bodyPr>
          <a:lstStyle/>
          <a:p>
            <a:r>
              <a:rPr lang="en-US" sz="3600" dirty="0" smtClean="0"/>
              <a:t>1906: Einstein was sole </a:t>
            </a:r>
            <a:r>
              <a:rPr lang="en-US" sz="3600" dirty="0" err="1" smtClean="0"/>
              <a:t>quantist</a:t>
            </a:r>
            <a:endParaRPr lang="en-US" sz="3600" dirty="0"/>
          </a:p>
        </p:txBody>
      </p:sp>
      <p:sp>
        <p:nvSpPr>
          <p:cNvPr id="4" name="Text Box 2"/>
          <p:cNvSpPr txBox="1">
            <a:spLocks noChangeArrowheads="1"/>
          </p:cNvSpPr>
          <p:nvPr/>
        </p:nvSpPr>
        <p:spPr bwMode="auto">
          <a:xfrm>
            <a:off x="774700" y="1155700"/>
            <a:ext cx="8153400" cy="3093155"/>
          </a:xfrm>
          <a:prstGeom prst="rect">
            <a:avLst/>
          </a:prstGeom>
          <a:noFill/>
          <a:ln w="9525">
            <a:noFill/>
            <a:miter lim="800000"/>
            <a:headEnd/>
            <a:tailEnd/>
          </a:ln>
        </p:spPr>
        <p:txBody>
          <a:bodyPr wrap="square">
            <a:prstTxWarp prst="textNoShape">
              <a:avLst/>
            </a:prstTxWarp>
            <a:spAutoFit/>
          </a:bodyPr>
          <a:lstStyle/>
          <a:p>
            <a:pPr>
              <a:spcBef>
                <a:spcPct val="50000"/>
              </a:spcBef>
              <a:buClr>
                <a:srgbClr val="0000FF"/>
              </a:buClr>
              <a:buFont typeface="Wingdings" charset="2"/>
              <a:buChar char="q"/>
            </a:pPr>
            <a:r>
              <a:rPr lang="en-US" dirty="0"/>
              <a:t> </a:t>
            </a:r>
            <a:r>
              <a:rPr lang="en-US" b="1" dirty="0" smtClean="0">
                <a:solidFill>
                  <a:srgbClr val="0000FF"/>
                </a:solidFill>
              </a:rPr>
              <a:t>1906: follow up to light quanta paper, “Planck’s theory differs from Maxwell’s…precisely because Planck’s theory make implicit use of the …hypothesis of light quanta. </a:t>
            </a:r>
          </a:p>
          <a:p>
            <a:pPr>
              <a:spcBef>
                <a:spcPct val="50000"/>
              </a:spcBef>
              <a:buClr>
                <a:srgbClr val="0000FF"/>
              </a:buClr>
              <a:buFont typeface="Wingdings" charset="2"/>
              <a:buChar char="q"/>
            </a:pPr>
            <a:r>
              <a:rPr lang="en-US" b="1" dirty="0" smtClean="0">
                <a:solidFill>
                  <a:srgbClr val="0000FF"/>
                </a:solidFill>
              </a:rPr>
              <a:t> What does Planck think?  </a:t>
            </a:r>
            <a:r>
              <a:rPr lang="en-US" b="1" dirty="0" smtClean="0">
                <a:solidFill>
                  <a:srgbClr val="FF0000"/>
                </a:solidFill>
              </a:rPr>
              <a:t>“I am not seeking the meaning of the quantum of action in the vacuum but rather in the place where absorption and emission occur…”, Planck, 1907. (And we should focus on more important topics, i.e. Relativity).</a:t>
            </a:r>
            <a:endParaRPr lang="en-US" b="1" i="1" dirty="0" smtClean="0">
              <a:solidFill>
                <a:srgbClr val="0000FF"/>
              </a:solidFill>
            </a:endParaRPr>
          </a:p>
          <a:p>
            <a:pPr>
              <a:spcBef>
                <a:spcPct val="50000"/>
              </a:spcBef>
              <a:buClr>
                <a:srgbClr val="0000FF"/>
              </a:buClr>
              <a:buFont typeface="Wingdings" charset="2"/>
              <a:buChar char="q"/>
            </a:pPr>
            <a:r>
              <a:rPr lang="en-US" b="1" i="1" dirty="0" smtClean="0">
                <a:solidFill>
                  <a:srgbClr val="0000FF"/>
                </a:solidFill>
              </a:rPr>
              <a:t> </a:t>
            </a:r>
            <a:r>
              <a:rPr lang="en-US" sz="2400" b="1" i="1" dirty="0" smtClean="0">
                <a:solidFill>
                  <a:srgbClr val="0000FF"/>
                </a:solidFill>
              </a:rPr>
              <a:t>What does Einstein do in this paper?  Changes integral over continuous energies to sum over discrete energies:</a:t>
            </a:r>
            <a:endParaRPr lang="en-US" sz="2400" b="1" dirty="0" smtClean="0">
              <a:solidFill>
                <a:srgbClr val="0000FF"/>
              </a:solidFill>
            </a:endParaRPr>
          </a:p>
        </p:txBody>
      </p:sp>
      <p:sp>
        <p:nvSpPr>
          <p:cNvPr id="7" name="TextBox 6"/>
          <p:cNvSpPr txBox="1"/>
          <p:nvPr/>
        </p:nvSpPr>
        <p:spPr>
          <a:xfrm>
            <a:off x="609600" y="5561371"/>
            <a:ext cx="8534400" cy="1200328"/>
          </a:xfrm>
          <a:prstGeom prst="rect">
            <a:avLst/>
          </a:prstGeom>
          <a:noFill/>
        </p:spPr>
        <p:txBody>
          <a:bodyPr wrap="square" rtlCol="0">
            <a:spAutoFit/>
          </a:bodyPr>
          <a:lstStyle/>
          <a:p>
            <a:r>
              <a:rPr lang="en-US" sz="2400" b="1" dirty="0" smtClean="0">
                <a:solidFill>
                  <a:srgbClr val="FF0000"/>
                </a:solidFill>
              </a:rPr>
              <a:t>T. S. Kuhn: in 1906 “Einstein announces the birth of quantum theory”, Why?</a:t>
            </a:r>
          </a:p>
          <a:p>
            <a:r>
              <a:rPr lang="en-US" sz="2400" b="1" dirty="0" smtClean="0">
                <a:solidFill>
                  <a:srgbClr val="0000FF"/>
                </a:solidFill>
              </a:rPr>
              <a:t>Einstein applies Planck distribution to specific heat of solids</a:t>
            </a:r>
            <a:endParaRPr lang="en-US" sz="2400" dirty="0">
              <a:solidFill>
                <a:srgbClr val="0000FF"/>
              </a:solidFill>
            </a:endParaRPr>
          </a:p>
        </p:txBody>
      </p:sp>
      <p:grpSp>
        <p:nvGrpSpPr>
          <p:cNvPr id="9" name="Group 8"/>
          <p:cNvGrpSpPr/>
          <p:nvPr/>
        </p:nvGrpSpPr>
        <p:grpSpPr>
          <a:xfrm>
            <a:off x="1020483" y="4545106"/>
            <a:ext cx="7390604" cy="730250"/>
            <a:chOff x="1020483" y="4545106"/>
            <a:chExt cx="7390604" cy="730250"/>
          </a:xfrm>
        </p:grpSpPr>
        <p:pic>
          <p:nvPicPr>
            <p:cNvPr id="2" name="Picture 1"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483" y="4648200"/>
              <a:ext cx="4153438" cy="476624"/>
            </a:xfrm>
            <a:prstGeom prst="rect">
              <a:avLst/>
            </a:prstGeom>
          </p:spPr>
        </p:pic>
        <p:pic>
          <p:nvPicPr>
            <p:cNvPr id="8" name="Pictur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3760" y="4545106"/>
              <a:ext cx="2317327" cy="730250"/>
            </a:xfrm>
            <a:prstGeom prst="rect">
              <a:avLst/>
            </a:prstGeom>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46800" y="372533"/>
            <a:ext cx="2650067" cy="369332"/>
          </a:xfrm>
          <a:prstGeom prst="rect">
            <a:avLst/>
          </a:prstGeom>
          <a:noFill/>
        </p:spPr>
        <p:txBody>
          <a:bodyPr wrap="square" rtlCol="0">
            <a:spAutoFit/>
          </a:bodyPr>
          <a:lstStyle/>
          <a:p>
            <a:r>
              <a:rPr lang="en-US" dirty="0" smtClean="0"/>
              <a:t>Eight years later…</a:t>
            </a:r>
            <a:endParaRPr lang="en-US" dirty="0"/>
          </a:p>
        </p:txBody>
      </p:sp>
      <p:pic>
        <p:nvPicPr>
          <p:cNvPr id="6" name="Picture 5" descr="Cover_QVS_Stone.pdf"/>
          <p:cNvPicPr>
            <a:picLocks noChangeAspect="1"/>
          </p:cNvPicPr>
          <p:nvPr/>
        </p:nvPicPr>
        <p:blipFill>
          <a:blip r:embed="rId2"/>
          <a:stretch>
            <a:fillRect/>
          </a:stretch>
        </p:blipFill>
        <p:spPr>
          <a:xfrm>
            <a:off x="5666963" y="1295400"/>
            <a:ext cx="3286163" cy="4965758"/>
          </a:xfrm>
          <a:prstGeom prst="rect">
            <a:avLst/>
          </a:prstGeom>
        </p:spPr>
      </p:pic>
      <p:grpSp>
        <p:nvGrpSpPr>
          <p:cNvPr id="11" name="Group 10"/>
          <p:cNvGrpSpPr/>
          <p:nvPr/>
        </p:nvGrpSpPr>
        <p:grpSpPr>
          <a:xfrm>
            <a:off x="141171" y="142815"/>
            <a:ext cx="5404497" cy="3507317"/>
            <a:chOff x="118532" y="3054349"/>
            <a:chExt cx="5404497" cy="3507317"/>
          </a:xfrm>
        </p:grpSpPr>
        <p:pic>
          <p:nvPicPr>
            <p:cNvPr id="8" name="Picture 7"/>
            <p:cNvPicPr>
              <a:picLocks noChangeAspect="1"/>
            </p:cNvPicPr>
            <p:nvPr/>
          </p:nvPicPr>
          <p:blipFill>
            <a:blip r:embed="rId3"/>
            <a:stretch>
              <a:fillRect/>
            </a:stretch>
          </p:blipFill>
          <p:spPr>
            <a:xfrm>
              <a:off x="118532" y="3054349"/>
              <a:ext cx="2665561" cy="3507317"/>
            </a:xfrm>
            <a:prstGeom prst="rect">
              <a:avLst/>
            </a:prstGeom>
          </p:spPr>
        </p:pic>
        <p:pic>
          <p:nvPicPr>
            <p:cNvPr id="10" name="Picture 9"/>
            <p:cNvPicPr>
              <a:picLocks noChangeAspect="1"/>
            </p:cNvPicPr>
            <p:nvPr/>
          </p:nvPicPr>
          <p:blipFill>
            <a:blip r:embed="rId4"/>
            <a:stretch>
              <a:fillRect/>
            </a:stretch>
          </p:blipFill>
          <p:spPr>
            <a:xfrm>
              <a:off x="2895068" y="3054349"/>
              <a:ext cx="2627961" cy="3507317"/>
            </a:xfrm>
            <a:prstGeom prst="rect">
              <a:avLst/>
            </a:prstGeom>
          </p:spPr>
        </p:pic>
      </p:grpSp>
      <p:grpSp>
        <p:nvGrpSpPr>
          <p:cNvPr id="12" name="Group 11"/>
          <p:cNvGrpSpPr/>
          <p:nvPr/>
        </p:nvGrpSpPr>
        <p:grpSpPr>
          <a:xfrm>
            <a:off x="571295" y="2269008"/>
            <a:ext cx="4354124" cy="3708346"/>
            <a:chOff x="350252" y="3111441"/>
            <a:chExt cx="4354124" cy="3708346"/>
          </a:xfrm>
        </p:grpSpPr>
        <p:grpSp>
          <p:nvGrpSpPr>
            <p:cNvPr id="13" name="Group 11"/>
            <p:cNvGrpSpPr/>
            <p:nvPr/>
          </p:nvGrpSpPr>
          <p:grpSpPr>
            <a:xfrm>
              <a:off x="350252" y="3111441"/>
              <a:ext cx="2975246" cy="3708346"/>
              <a:chOff x="350252" y="3111441"/>
              <a:chExt cx="2975246" cy="3708346"/>
            </a:xfrm>
          </p:grpSpPr>
          <p:pic>
            <p:nvPicPr>
              <p:cNvPr id="18" name="Picture 17"/>
              <p:cNvPicPr>
                <a:picLocks noChangeAspect="1"/>
              </p:cNvPicPr>
              <p:nvPr/>
            </p:nvPicPr>
            <p:blipFill>
              <a:blip r:embed="rId5"/>
              <a:stretch>
                <a:fillRect/>
              </a:stretch>
            </p:blipFill>
            <p:spPr>
              <a:xfrm>
                <a:off x="1983656" y="5003800"/>
                <a:ext cx="1299794" cy="1477433"/>
              </a:xfrm>
              <a:prstGeom prst="rect">
                <a:avLst/>
              </a:prstGeom>
            </p:spPr>
          </p:pic>
          <p:pic>
            <p:nvPicPr>
              <p:cNvPr id="19" name="Picture 18"/>
              <p:cNvPicPr>
                <a:picLocks noChangeAspect="1"/>
              </p:cNvPicPr>
              <p:nvPr/>
            </p:nvPicPr>
            <p:blipFill>
              <a:blip r:embed="rId6"/>
              <a:stretch>
                <a:fillRect/>
              </a:stretch>
            </p:blipFill>
            <p:spPr>
              <a:xfrm>
                <a:off x="1983656" y="3111441"/>
                <a:ext cx="1341842" cy="1574800"/>
              </a:xfrm>
              <a:prstGeom prst="rect">
                <a:avLst/>
              </a:prstGeom>
            </p:spPr>
          </p:pic>
          <p:pic>
            <p:nvPicPr>
              <p:cNvPr id="20" name="Picture 19"/>
              <p:cNvPicPr>
                <a:picLocks noChangeAspect="1"/>
              </p:cNvPicPr>
              <p:nvPr/>
            </p:nvPicPr>
            <p:blipFill>
              <a:blip r:embed="rId7"/>
              <a:stretch>
                <a:fillRect/>
              </a:stretch>
            </p:blipFill>
            <p:spPr>
              <a:xfrm>
                <a:off x="379532" y="4961467"/>
                <a:ext cx="1296867" cy="1519766"/>
              </a:xfrm>
              <a:prstGeom prst="rect">
                <a:avLst/>
              </a:prstGeom>
            </p:spPr>
          </p:pic>
          <p:pic>
            <p:nvPicPr>
              <p:cNvPr id="21" name="Picture 20"/>
              <p:cNvPicPr>
                <a:picLocks noChangeAspect="1"/>
              </p:cNvPicPr>
              <p:nvPr/>
            </p:nvPicPr>
            <p:blipFill>
              <a:blip r:embed="rId8"/>
              <a:stretch>
                <a:fillRect/>
              </a:stretch>
            </p:blipFill>
            <p:spPr>
              <a:xfrm>
                <a:off x="350252" y="3111441"/>
                <a:ext cx="1326147" cy="1574800"/>
              </a:xfrm>
              <a:prstGeom prst="rect">
                <a:avLst/>
              </a:prstGeom>
            </p:spPr>
          </p:pic>
          <p:sp>
            <p:nvSpPr>
              <p:cNvPr id="22" name="TextBox 21"/>
              <p:cNvSpPr txBox="1"/>
              <p:nvPr/>
            </p:nvSpPr>
            <p:spPr>
              <a:xfrm>
                <a:off x="350252" y="4622913"/>
                <a:ext cx="1209085" cy="338554"/>
              </a:xfrm>
              <a:prstGeom prst="rect">
                <a:avLst/>
              </a:prstGeom>
              <a:noFill/>
            </p:spPr>
            <p:txBody>
              <a:bodyPr wrap="none" rtlCol="0">
                <a:spAutoFit/>
              </a:bodyPr>
              <a:lstStyle/>
              <a:p>
                <a:r>
                  <a:rPr lang="en-US" sz="1600" dirty="0" smtClean="0"/>
                  <a:t>Martin Klein</a:t>
                </a:r>
                <a:endParaRPr lang="en-US" sz="1600" dirty="0"/>
              </a:p>
            </p:txBody>
          </p:sp>
          <p:sp>
            <p:nvSpPr>
              <p:cNvPr id="23" name="TextBox 22"/>
              <p:cNvSpPr txBox="1"/>
              <p:nvPr/>
            </p:nvSpPr>
            <p:spPr>
              <a:xfrm>
                <a:off x="1963056" y="4665246"/>
                <a:ext cx="1320394" cy="338554"/>
              </a:xfrm>
              <a:prstGeom prst="rect">
                <a:avLst/>
              </a:prstGeom>
              <a:noFill/>
            </p:spPr>
            <p:txBody>
              <a:bodyPr wrap="none" rtlCol="0">
                <a:spAutoFit/>
              </a:bodyPr>
              <a:lstStyle/>
              <a:p>
                <a:r>
                  <a:rPr lang="en-US" sz="1600" dirty="0" smtClean="0"/>
                  <a:t>Abraham </a:t>
                </a:r>
                <a:r>
                  <a:rPr lang="en-US" sz="1600" dirty="0" err="1" smtClean="0"/>
                  <a:t>Pais</a:t>
                </a:r>
                <a:endParaRPr lang="en-US" sz="1600" dirty="0"/>
              </a:p>
            </p:txBody>
          </p:sp>
          <p:sp>
            <p:nvSpPr>
              <p:cNvPr id="24" name="TextBox 23"/>
              <p:cNvSpPr txBox="1"/>
              <p:nvPr/>
            </p:nvSpPr>
            <p:spPr>
              <a:xfrm>
                <a:off x="379532" y="6481233"/>
                <a:ext cx="1222811" cy="338554"/>
              </a:xfrm>
              <a:prstGeom prst="rect">
                <a:avLst/>
              </a:prstGeom>
              <a:noFill/>
            </p:spPr>
            <p:txBody>
              <a:bodyPr wrap="none" rtlCol="0">
                <a:spAutoFit/>
              </a:bodyPr>
              <a:lstStyle/>
              <a:p>
                <a:r>
                  <a:rPr lang="en-US" sz="1600" dirty="0" smtClean="0"/>
                  <a:t>John </a:t>
                </a:r>
                <a:r>
                  <a:rPr lang="en-US" sz="1600" dirty="0" err="1" smtClean="0"/>
                  <a:t>Stachel</a:t>
                </a:r>
                <a:endParaRPr lang="en-US" sz="1600" dirty="0"/>
              </a:p>
            </p:txBody>
          </p:sp>
          <p:sp>
            <p:nvSpPr>
              <p:cNvPr id="25" name="TextBox 24"/>
              <p:cNvSpPr txBox="1"/>
              <p:nvPr/>
            </p:nvSpPr>
            <p:spPr>
              <a:xfrm>
                <a:off x="2144523" y="6481233"/>
                <a:ext cx="935372" cy="338554"/>
              </a:xfrm>
              <a:prstGeom prst="rect">
                <a:avLst/>
              </a:prstGeom>
              <a:noFill/>
            </p:spPr>
            <p:txBody>
              <a:bodyPr wrap="none" rtlCol="0">
                <a:spAutoFit/>
              </a:bodyPr>
              <a:lstStyle/>
              <a:p>
                <a:r>
                  <a:rPr lang="en-US" sz="1600" dirty="0" smtClean="0"/>
                  <a:t>T.S. Kuhn</a:t>
                </a:r>
                <a:endParaRPr lang="en-US" sz="1600" dirty="0"/>
              </a:p>
            </p:txBody>
          </p:sp>
        </p:grpSp>
        <p:pic>
          <p:nvPicPr>
            <p:cNvPr id="14" name="Picture 13"/>
            <p:cNvPicPr>
              <a:picLocks noChangeAspect="1"/>
            </p:cNvPicPr>
            <p:nvPr/>
          </p:nvPicPr>
          <p:blipFill>
            <a:blip r:embed="rId9"/>
            <a:srcRect t="11187"/>
            <a:stretch>
              <a:fillRect/>
            </a:stretch>
          </p:blipFill>
          <p:spPr>
            <a:xfrm>
              <a:off x="3554098" y="3111441"/>
              <a:ext cx="1150278" cy="1553805"/>
            </a:xfrm>
            <a:prstGeom prst="rect">
              <a:avLst/>
            </a:prstGeom>
          </p:spPr>
        </p:pic>
        <p:sp>
          <p:nvSpPr>
            <p:cNvPr id="15" name="TextBox 14"/>
            <p:cNvSpPr txBox="1"/>
            <p:nvPr/>
          </p:nvSpPr>
          <p:spPr>
            <a:xfrm>
              <a:off x="3554098" y="4622913"/>
              <a:ext cx="1150278" cy="338554"/>
            </a:xfrm>
            <a:prstGeom prst="rect">
              <a:avLst/>
            </a:prstGeom>
            <a:noFill/>
          </p:spPr>
          <p:txBody>
            <a:bodyPr wrap="square" rtlCol="0">
              <a:spAutoFit/>
            </a:bodyPr>
            <a:lstStyle/>
            <a:p>
              <a:pPr algn="ctr"/>
              <a:r>
                <a:rPr lang="en-US" sz="1600" dirty="0" err="1" smtClean="0"/>
                <a:t>Folsing</a:t>
              </a:r>
              <a:endParaRPr lang="en-US" sz="1600" dirty="0"/>
            </a:p>
          </p:txBody>
        </p:sp>
        <p:pic>
          <p:nvPicPr>
            <p:cNvPr id="16" name="Picture 15"/>
            <p:cNvPicPr>
              <a:picLocks noChangeAspect="1"/>
            </p:cNvPicPr>
            <p:nvPr/>
          </p:nvPicPr>
          <p:blipFill>
            <a:blip r:embed="rId10"/>
            <a:stretch>
              <a:fillRect/>
            </a:stretch>
          </p:blipFill>
          <p:spPr>
            <a:xfrm>
              <a:off x="3624104" y="4961467"/>
              <a:ext cx="1020573" cy="1519766"/>
            </a:xfrm>
            <a:prstGeom prst="rect">
              <a:avLst/>
            </a:prstGeom>
          </p:spPr>
        </p:pic>
        <p:sp>
          <p:nvSpPr>
            <p:cNvPr id="17" name="TextBox 16"/>
            <p:cNvSpPr txBox="1"/>
            <p:nvPr/>
          </p:nvSpPr>
          <p:spPr>
            <a:xfrm>
              <a:off x="3554098" y="6481233"/>
              <a:ext cx="1150278" cy="338554"/>
            </a:xfrm>
            <a:prstGeom prst="rect">
              <a:avLst/>
            </a:prstGeom>
            <a:noFill/>
          </p:spPr>
          <p:txBody>
            <a:bodyPr wrap="square" rtlCol="0">
              <a:spAutoFit/>
            </a:bodyPr>
            <a:lstStyle/>
            <a:p>
              <a:pPr algn="ctr"/>
              <a:r>
                <a:rPr lang="en-US" sz="1600" dirty="0" smtClean="0"/>
                <a:t>Isaacson</a:t>
              </a:r>
              <a:endParaRPr lang="en-US" sz="1600" dirty="0"/>
            </a:p>
          </p:txBody>
        </p:sp>
      </p:grpSp>
      <p:sp>
        <p:nvSpPr>
          <p:cNvPr id="2" name="TextBox 1"/>
          <p:cNvSpPr txBox="1"/>
          <p:nvPr/>
        </p:nvSpPr>
        <p:spPr>
          <a:xfrm>
            <a:off x="907164" y="6125760"/>
            <a:ext cx="3818730" cy="584776"/>
          </a:xfrm>
          <a:prstGeom prst="rect">
            <a:avLst/>
          </a:prstGeom>
          <a:noFill/>
        </p:spPr>
        <p:txBody>
          <a:bodyPr wrap="square" rtlCol="0">
            <a:spAutoFit/>
          </a:bodyPr>
          <a:lstStyle/>
          <a:p>
            <a:pPr algn="ctr"/>
            <a:r>
              <a:rPr lang="en-US" sz="3200" dirty="0" smtClean="0">
                <a:solidFill>
                  <a:srgbClr val="0000FF"/>
                </a:solidFill>
              </a:rPr>
              <a:t>What did I find?</a:t>
            </a:r>
            <a:endParaRPr lang="en-US" sz="3200" dirty="0">
              <a:solidFill>
                <a:srgbClr val="0000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7645400" cy="881062"/>
          </a:xfrm>
        </p:spPr>
        <p:txBody>
          <a:bodyPr>
            <a:normAutofit/>
          </a:bodyPr>
          <a:lstStyle/>
          <a:p>
            <a:r>
              <a:rPr lang="en-US" sz="3600" dirty="0" smtClean="0"/>
              <a:t>Einstein Model for specific heat</a:t>
            </a:r>
            <a:endParaRPr lang="en-US" sz="3600" dirty="0"/>
          </a:p>
        </p:txBody>
      </p:sp>
      <p:sp>
        <p:nvSpPr>
          <p:cNvPr id="4" name="Text Box 2"/>
          <p:cNvSpPr txBox="1">
            <a:spLocks noChangeArrowheads="1"/>
          </p:cNvSpPr>
          <p:nvPr/>
        </p:nvSpPr>
        <p:spPr bwMode="auto">
          <a:xfrm>
            <a:off x="685800" y="1155700"/>
            <a:ext cx="8153400" cy="3416320"/>
          </a:xfrm>
          <a:prstGeom prst="rect">
            <a:avLst/>
          </a:prstGeom>
          <a:noFill/>
          <a:ln w="9525">
            <a:noFill/>
            <a:miter lim="800000"/>
            <a:headEnd/>
            <a:tailEnd/>
          </a:ln>
        </p:spPr>
        <p:txBody>
          <a:bodyPr wrap="square">
            <a:prstTxWarp prst="textNoShape">
              <a:avLst/>
            </a:prstTxWarp>
            <a:spAutoFit/>
          </a:bodyPr>
          <a:lstStyle/>
          <a:p>
            <a:pPr>
              <a:spcBef>
                <a:spcPct val="50000"/>
              </a:spcBef>
              <a:buClr>
                <a:srgbClr val="0000FF"/>
              </a:buClr>
              <a:buFont typeface="Wingdings" charset="2"/>
              <a:buChar char="q"/>
            </a:pPr>
            <a:r>
              <a:rPr lang="en-US" dirty="0" smtClean="0">
                <a:solidFill>
                  <a:srgbClr val="0000FF"/>
                </a:solidFill>
              </a:rPr>
              <a:t> Begins: need to modify kinetic theory of heat due to  blackbody law</a:t>
            </a:r>
            <a:r>
              <a:rPr lang="en-US" b="1" dirty="0" smtClean="0">
                <a:solidFill>
                  <a:srgbClr val="0000FF"/>
                </a:solidFill>
              </a:rPr>
              <a:t>: </a:t>
            </a:r>
            <a:r>
              <a:rPr lang="en-US" b="1" i="1" dirty="0">
                <a:solidFill>
                  <a:srgbClr val="FF0000"/>
                </a:solidFill>
                <a:latin typeface="Times New Roman" charset="0"/>
              </a:rPr>
              <a:t>For although one has thought before that the motion of molecules obeys the same laws that hold for the motion of bodies in our world of sense perception</a:t>
            </a:r>
            <a:r>
              <a:rPr lang="en-US" b="1" i="1" dirty="0" smtClean="0">
                <a:solidFill>
                  <a:srgbClr val="FF0000"/>
                </a:solidFill>
                <a:latin typeface="Times New Roman" charset="0"/>
              </a:rPr>
              <a:t>. […] we must now assume. […] that the diversity of states that they can assume is less than for bodies within our experience. For we make the additional assumption that […] the energy of elementary structures can only assume the values 0,h</a:t>
            </a:r>
            <a:r>
              <a:rPr lang="en-US" b="1" i="1" dirty="0" smtClean="0">
                <a:solidFill>
                  <a:srgbClr val="FF0000"/>
                </a:solidFill>
                <a:latin typeface="Times New Roman" charset="0"/>
                <a:sym typeface="Symbol" charset="2"/>
              </a:rPr>
              <a:t></a:t>
            </a:r>
            <a:r>
              <a:rPr lang="en-US" b="1" i="1" dirty="0" smtClean="0">
                <a:solidFill>
                  <a:srgbClr val="FF0000"/>
                </a:solidFill>
                <a:latin typeface="Times New Roman" charset="0"/>
              </a:rPr>
              <a:t>,2h</a:t>
            </a:r>
            <a:r>
              <a:rPr lang="en-US" b="1" i="1" dirty="0" smtClean="0">
                <a:solidFill>
                  <a:srgbClr val="FF0000"/>
                </a:solidFill>
                <a:latin typeface="Times New Roman" charset="0"/>
                <a:sym typeface="Symbol" charset="2"/>
              </a:rPr>
              <a:t></a:t>
            </a:r>
            <a:r>
              <a:rPr lang="en-US" b="1" i="1" dirty="0" smtClean="0">
                <a:solidFill>
                  <a:srgbClr val="FF0000"/>
                </a:solidFill>
                <a:latin typeface="Times New Roman" charset="0"/>
              </a:rPr>
              <a:t>, etc</a:t>
            </a:r>
            <a:r>
              <a:rPr lang="en-US" b="1" i="1" dirty="0" smtClean="0">
                <a:solidFill>
                  <a:srgbClr val="FF0000"/>
                </a:solidFill>
              </a:rPr>
              <a:t>…”</a:t>
            </a:r>
            <a:r>
              <a:rPr lang="en-US" b="1" dirty="0" smtClean="0">
                <a:solidFill>
                  <a:srgbClr val="FF0000"/>
                </a:solidFill>
              </a:rPr>
              <a:t> </a:t>
            </a:r>
            <a:br>
              <a:rPr lang="en-US" b="1" dirty="0" smtClean="0">
                <a:solidFill>
                  <a:srgbClr val="FF0000"/>
                </a:solidFill>
              </a:rPr>
            </a:br>
            <a:r>
              <a:rPr lang="en-US" b="1" dirty="0" smtClean="0">
                <a:solidFill>
                  <a:srgbClr val="0000FF"/>
                </a:solidFill>
              </a:rPr>
              <a:t>=&gt; QUANTIZATION OF ENERGY IN MECHANICS</a:t>
            </a:r>
          </a:p>
          <a:p>
            <a:pPr>
              <a:spcBef>
                <a:spcPct val="50000"/>
              </a:spcBef>
              <a:buClr>
                <a:srgbClr val="0000FF"/>
              </a:buClr>
              <a:buFont typeface="Wingdings" charset="2"/>
              <a:buChar char="q"/>
            </a:pPr>
            <a:r>
              <a:rPr lang="en-US" b="1" dirty="0">
                <a:solidFill>
                  <a:srgbClr val="FF0000"/>
                </a:solidFill>
              </a:rPr>
              <a:t> </a:t>
            </a:r>
            <a:r>
              <a:rPr lang="en-US" dirty="0">
                <a:solidFill>
                  <a:srgbClr val="0000FF"/>
                </a:solidFill>
              </a:rPr>
              <a:t>At room T most of the heat capacity of solids is due to vibrations, and for most solids C</a:t>
            </a:r>
            <a:r>
              <a:rPr lang="en-US" baseline="-25000" dirty="0">
                <a:solidFill>
                  <a:srgbClr val="0000FF"/>
                </a:solidFill>
              </a:rPr>
              <a:t>V</a:t>
            </a:r>
            <a:r>
              <a:rPr lang="en-US" dirty="0">
                <a:solidFill>
                  <a:srgbClr val="0000FF"/>
                </a:solidFill>
              </a:rPr>
              <a:t> per mole has a “universal value” = 3R (</a:t>
            </a:r>
            <a:r>
              <a:rPr lang="en-US" dirty="0" err="1">
                <a:solidFill>
                  <a:srgbClr val="0000FF"/>
                </a:solidFill>
              </a:rPr>
              <a:t>Dulong</a:t>
            </a:r>
            <a:r>
              <a:rPr lang="en-US" dirty="0">
                <a:solidFill>
                  <a:srgbClr val="0000FF"/>
                </a:solidFill>
              </a:rPr>
              <a:t> and Petit Law) – but some solids show deviation (Diamond, Silicon…)</a:t>
            </a:r>
          </a:p>
          <a:p>
            <a:pPr>
              <a:spcBef>
                <a:spcPct val="50000"/>
              </a:spcBef>
              <a:buClr>
                <a:srgbClr val="0000FF"/>
              </a:buClr>
              <a:buFont typeface="Wingdings" charset="2"/>
              <a:buChar char="q"/>
            </a:pPr>
            <a:endParaRPr lang="en-US" b="1" dirty="0" smtClean="0">
              <a:solidFill>
                <a:srgbClr val="FF0000"/>
              </a:solidFill>
            </a:endParaRPr>
          </a:p>
        </p:txBody>
      </p:sp>
      <p:pic>
        <p:nvPicPr>
          <p:cNvPr id="5" name="Picture 4" descr="latex-image-1.pdf"/>
          <p:cNvPicPr>
            <a:picLocks noChangeAspect="1"/>
          </p:cNvPicPr>
          <p:nvPr/>
        </p:nvPicPr>
        <p:blipFill>
          <a:blip r:embed="rId3"/>
          <a:stretch>
            <a:fillRect/>
          </a:stretch>
        </p:blipFill>
        <p:spPr>
          <a:xfrm>
            <a:off x="2308412" y="4277601"/>
            <a:ext cx="4902200" cy="774032"/>
          </a:xfrm>
          <a:prstGeom prst="rect">
            <a:avLst/>
          </a:prstGeom>
        </p:spPr>
      </p:pic>
      <p:sp>
        <p:nvSpPr>
          <p:cNvPr id="7" name="Text Box 2"/>
          <p:cNvSpPr txBox="1">
            <a:spLocks noChangeArrowheads="1"/>
          </p:cNvSpPr>
          <p:nvPr/>
        </p:nvSpPr>
        <p:spPr bwMode="auto">
          <a:xfrm>
            <a:off x="990600" y="4664617"/>
            <a:ext cx="8153400" cy="1384995"/>
          </a:xfrm>
          <a:prstGeom prst="rect">
            <a:avLst/>
          </a:prstGeom>
          <a:noFill/>
          <a:ln w="9525">
            <a:noFill/>
            <a:miter lim="800000"/>
            <a:headEnd/>
            <a:tailEnd/>
          </a:ln>
        </p:spPr>
        <p:txBody>
          <a:bodyPr wrap="square">
            <a:prstTxWarp prst="textNoShape">
              <a:avLst/>
            </a:prstTxWarp>
            <a:spAutoFit/>
          </a:bodyPr>
          <a:lstStyle/>
          <a:p>
            <a:pPr>
              <a:spcBef>
                <a:spcPct val="50000"/>
              </a:spcBef>
              <a:buClr>
                <a:srgbClr val="0000FF"/>
              </a:buClr>
            </a:pPr>
            <a:endParaRPr lang="en-US" sz="2400" dirty="0" smtClean="0">
              <a:solidFill>
                <a:srgbClr val="0000FF"/>
              </a:solidFill>
            </a:endParaRPr>
          </a:p>
          <a:p>
            <a:pPr>
              <a:spcBef>
                <a:spcPct val="50000"/>
              </a:spcBef>
              <a:buClr>
                <a:srgbClr val="0000FF"/>
              </a:buClr>
              <a:buFont typeface="Wingdings" charset="2"/>
              <a:buChar char="q"/>
            </a:pPr>
            <a:r>
              <a:rPr lang="en-US" sz="2400" dirty="0" smtClean="0">
                <a:solidFill>
                  <a:srgbClr val="0000FF"/>
                </a:solidFill>
              </a:rPr>
              <a:t> Vibrations with </a:t>
            </a:r>
            <a:r>
              <a:rPr lang="en-US" sz="2400" dirty="0" err="1" smtClean="0">
                <a:solidFill>
                  <a:srgbClr val="0000FF"/>
                </a:solidFill>
              </a:rPr>
              <a:t>hν</a:t>
            </a:r>
            <a:r>
              <a:rPr lang="en-US" sz="2400" dirty="0" smtClean="0">
                <a:solidFill>
                  <a:srgbClr val="0000FF"/>
                </a:solidFill>
              </a:rPr>
              <a:t> &gt;</a:t>
            </a:r>
            <a:r>
              <a:rPr lang="en-US" sz="2400" dirty="0" err="1" smtClean="0">
                <a:solidFill>
                  <a:srgbClr val="0000FF"/>
                </a:solidFill>
              </a:rPr>
              <a:t>kT</a:t>
            </a:r>
            <a:r>
              <a:rPr lang="en-US" sz="2400" dirty="0" smtClean="0">
                <a:solidFill>
                  <a:srgbClr val="0000FF"/>
                </a:solidFill>
              </a:rPr>
              <a:t> disappear: </a:t>
            </a:r>
            <a:br>
              <a:rPr lang="en-US" sz="2400" dirty="0" smtClean="0">
                <a:solidFill>
                  <a:srgbClr val="0000FF"/>
                </a:solidFill>
              </a:rPr>
            </a:br>
            <a:r>
              <a:rPr lang="en-US" sz="2400" dirty="0" smtClean="0">
                <a:solidFill>
                  <a:srgbClr val="FF0000"/>
                </a:solidFill>
              </a:rPr>
              <a:t>= &gt;</a:t>
            </a:r>
            <a:r>
              <a:rPr lang="en-US" sz="2400" dirty="0">
                <a:solidFill>
                  <a:srgbClr val="FF0000"/>
                </a:solidFill>
              </a:rPr>
              <a:t> </a:t>
            </a:r>
            <a:r>
              <a:rPr lang="en-US" sz="2400" dirty="0" smtClean="0">
                <a:solidFill>
                  <a:srgbClr val="FF0000"/>
                </a:solidFill>
              </a:rPr>
              <a:t>3</a:t>
            </a:r>
            <a:r>
              <a:rPr lang="en-US" sz="2400" baseline="30000" dirty="0" smtClean="0">
                <a:solidFill>
                  <a:srgbClr val="FF0000"/>
                </a:solidFill>
              </a:rPr>
              <a:t>rd</a:t>
            </a:r>
            <a:r>
              <a:rPr lang="en-US" sz="2400" dirty="0" smtClean="0">
                <a:solidFill>
                  <a:srgbClr val="FF0000"/>
                </a:solidFill>
              </a:rPr>
              <a:t> law of thermodynamics (Nernst’s Law)</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P spid="7"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54062"/>
          </a:xfrm>
        </p:spPr>
        <p:txBody>
          <a:bodyPr>
            <a:normAutofit fontScale="90000"/>
          </a:bodyPr>
          <a:lstStyle/>
          <a:p>
            <a:r>
              <a:rPr lang="en-US" dirty="0" smtClean="0"/>
              <a:t>Compares theory with experiment</a:t>
            </a:r>
            <a:endParaRPr lang="en-US" dirty="0"/>
          </a:p>
        </p:txBody>
      </p:sp>
      <p:pic>
        <p:nvPicPr>
          <p:cNvPr id="3" name="Picture 15" descr=" Doug2.pdf                                                      0002FD67Macintosh HD                   BA5786A2:"/>
          <p:cNvPicPr>
            <a:picLocks noChangeAspect="1" noChangeArrowheads="1"/>
          </p:cNvPicPr>
          <p:nvPr/>
        </p:nvPicPr>
        <p:blipFill>
          <a:blip r:embed="rId2"/>
          <a:srcRect l="50" r="7285"/>
          <a:stretch>
            <a:fillRect/>
          </a:stretch>
        </p:blipFill>
        <p:spPr bwMode="auto">
          <a:xfrm rot="5400000" flipH="1" flipV="1">
            <a:off x="2240758" y="-375442"/>
            <a:ext cx="3721100" cy="6529384"/>
          </a:xfrm>
          <a:prstGeom prst="rect">
            <a:avLst/>
          </a:prstGeom>
          <a:noFill/>
        </p:spPr>
      </p:pic>
      <p:sp>
        <p:nvSpPr>
          <p:cNvPr id="4" name="Rectangle 3"/>
          <p:cNvSpPr/>
          <p:nvPr/>
        </p:nvSpPr>
        <p:spPr>
          <a:xfrm>
            <a:off x="457200" y="5300416"/>
            <a:ext cx="8686800" cy="1200328"/>
          </a:xfrm>
          <a:prstGeom prst="rect">
            <a:avLst/>
          </a:prstGeom>
        </p:spPr>
        <p:txBody>
          <a:bodyPr wrap="square">
            <a:spAutoFit/>
          </a:bodyPr>
          <a:lstStyle/>
          <a:p>
            <a:r>
              <a:rPr lang="en-US" sz="2400" b="1" i="1" u="sng" dirty="0" smtClean="0">
                <a:solidFill>
                  <a:srgbClr val="FF0000"/>
                </a:solidFill>
                <a:latin typeface="Times New Roman" charset="0"/>
              </a:rPr>
              <a:t>“ Einstein’s</a:t>
            </a:r>
            <a:r>
              <a:rPr lang="en-US" sz="2400" b="1" i="1" dirty="0" smtClean="0">
                <a:solidFill>
                  <a:srgbClr val="FF0000"/>
                </a:solidFill>
                <a:latin typeface="Times New Roman" charset="0"/>
              </a:rPr>
              <a:t> </a:t>
            </a:r>
            <a:r>
              <a:rPr lang="en-US" sz="2400" b="1" i="1" dirty="0" smtClean="0">
                <a:solidFill>
                  <a:srgbClr val="0000FF"/>
                </a:solidFill>
                <a:latin typeface="Times New Roman" charset="0"/>
              </a:rPr>
              <a:t>quantum hypothesis is probably the strangest thing ever thought up.  If correct, it opens entirely new roads… for molecular theories” </a:t>
            </a:r>
            <a:r>
              <a:rPr lang="en-US" sz="2400" b="1" dirty="0" smtClean="0">
                <a:solidFill>
                  <a:srgbClr val="0000FF"/>
                </a:solidFill>
                <a:latin typeface="Times New Roman" charset="0"/>
              </a:rPr>
              <a:t>, Nobel Laureate, W. Nernst, 1910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431800" y="228600"/>
            <a:ext cx="7924800" cy="2492990"/>
          </a:xfrm>
          <a:prstGeom prst="rect">
            <a:avLst/>
          </a:prstGeom>
          <a:noFill/>
          <a:ln w="9525">
            <a:noFill/>
            <a:miter lim="800000"/>
            <a:headEnd/>
            <a:tailEnd/>
          </a:ln>
          <a:effectLst/>
        </p:spPr>
        <p:txBody>
          <a:bodyPr wrap="square">
            <a:prstTxWarp prst="textNoShape">
              <a:avLst/>
            </a:prstTxWarp>
            <a:spAutoFit/>
          </a:bodyPr>
          <a:lstStyle/>
          <a:p>
            <a:pPr>
              <a:spcBef>
                <a:spcPct val="50000"/>
              </a:spcBef>
              <a:buClr>
                <a:srgbClr val="0000FF"/>
              </a:buClr>
              <a:buFont typeface="Wingdings" charset="2"/>
              <a:buChar char="q"/>
            </a:pPr>
            <a:r>
              <a:rPr lang="en-US" sz="2400" dirty="0"/>
              <a:t> </a:t>
            </a:r>
            <a:r>
              <a:rPr lang="en-US" sz="2400" dirty="0" smtClean="0">
                <a:solidFill>
                  <a:srgbClr val="0000FF"/>
                </a:solidFill>
              </a:rPr>
              <a:t>1909: Salzburg meeting of German scientists and physicians – Einstein’s coming out party: lectured on “The development of our views on the nature and composition of radiation.” </a:t>
            </a:r>
          </a:p>
          <a:p>
            <a:pPr>
              <a:spcBef>
                <a:spcPct val="50000"/>
              </a:spcBef>
              <a:buClr>
                <a:srgbClr val="0000FF"/>
              </a:buClr>
              <a:buFont typeface="Wingdings" charset="2"/>
              <a:buChar char="q"/>
            </a:pPr>
            <a:r>
              <a:rPr lang="en-US" sz="2400" dirty="0" smtClean="0">
                <a:solidFill>
                  <a:srgbClr val="0000FF"/>
                </a:solidFill>
              </a:rPr>
              <a:t> He analyzes the momentum fluctuations arising from the blackbody radiation acting on a mirror pendulum in the cavity </a:t>
            </a:r>
            <a:br>
              <a:rPr lang="en-US" sz="2400" dirty="0" smtClean="0">
                <a:solidFill>
                  <a:srgbClr val="0000FF"/>
                </a:solidFill>
              </a:rPr>
            </a:br>
            <a:r>
              <a:rPr lang="en-US" sz="2400" dirty="0">
                <a:solidFill>
                  <a:srgbClr val="0000FF"/>
                </a:solidFill>
              </a:rPr>
              <a:t>      </a:t>
            </a:r>
            <a:r>
              <a:rPr lang="en-US" sz="2400" dirty="0" smtClean="0">
                <a:solidFill>
                  <a:srgbClr val="0000FF"/>
                </a:solidFill>
              </a:rPr>
              <a:t> </a:t>
            </a:r>
            <a:endParaRPr lang="en-US" sz="2400" dirty="0">
              <a:solidFill>
                <a:srgbClr val="0000FF"/>
              </a:solidFill>
            </a:endParaRPr>
          </a:p>
        </p:txBody>
      </p:sp>
      <p:sp>
        <p:nvSpPr>
          <p:cNvPr id="27662" name="Text Box 14"/>
          <p:cNvSpPr txBox="1">
            <a:spLocks noChangeArrowheads="1"/>
          </p:cNvSpPr>
          <p:nvPr/>
        </p:nvSpPr>
        <p:spPr bwMode="auto">
          <a:xfrm>
            <a:off x="431800" y="4495034"/>
            <a:ext cx="8331200" cy="1015663"/>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000" b="1" dirty="0">
                <a:solidFill>
                  <a:srgbClr val="FF0000"/>
                </a:solidFill>
              </a:rPr>
              <a:t>“It is therefore my opinion that the next stage of development of theoretical physics will bring us a theory of light which can be regarded as a fusion of the wave theory and the emission [particle] theory.” - </a:t>
            </a:r>
            <a:r>
              <a:rPr lang="en-US" sz="2000" b="1" i="1" dirty="0">
                <a:solidFill>
                  <a:srgbClr val="FF0000"/>
                </a:solidFill>
              </a:rPr>
              <a:t>Einstein, 1909</a:t>
            </a:r>
          </a:p>
        </p:txBody>
      </p:sp>
      <p:grpSp>
        <p:nvGrpSpPr>
          <p:cNvPr id="21" name="Group 20"/>
          <p:cNvGrpSpPr/>
          <p:nvPr/>
        </p:nvGrpSpPr>
        <p:grpSpPr>
          <a:xfrm>
            <a:off x="1841500" y="3562322"/>
            <a:ext cx="2286000" cy="788488"/>
            <a:chOff x="1841500" y="4000500"/>
            <a:chExt cx="2286000" cy="788488"/>
          </a:xfrm>
        </p:grpSpPr>
        <p:sp>
          <p:nvSpPr>
            <p:cNvPr id="27656" name="Text Box 8"/>
            <p:cNvSpPr txBox="1">
              <a:spLocks noChangeArrowheads="1"/>
            </p:cNvSpPr>
            <p:nvPr/>
          </p:nvSpPr>
          <p:spPr bwMode="auto">
            <a:xfrm>
              <a:off x="1841500" y="4419656"/>
              <a:ext cx="2286000"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solidFill>
                    <a:srgbClr val="FF0000"/>
                  </a:solidFill>
                </a:rPr>
                <a:t>particle </a:t>
              </a:r>
              <a:r>
                <a:rPr lang="en-US" dirty="0" smtClean="0">
                  <a:solidFill>
                    <a:srgbClr val="FF0000"/>
                  </a:solidFill>
                </a:rPr>
                <a:t>term (</a:t>
              </a:r>
              <a:r>
                <a:rPr lang="en-US" dirty="0" err="1" smtClean="0">
                  <a:solidFill>
                    <a:srgbClr val="FF0000"/>
                  </a:solidFill>
                </a:rPr>
                <a:t>qm</a:t>
              </a:r>
              <a:r>
                <a:rPr lang="en-US" dirty="0" smtClean="0">
                  <a:solidFill>
                    <a:srgbClr val="FF0000"/>
                  </a:solidFill>
                </a:rPr>
                <a:t>)</a:t>
              </a:r>
              <a:endParaRPr lang="en-US" dirty="0">
                <a:solidFill>
                  <a:srgbClr val="FF0000"/>
                </a:solidFill>
              </a:endParaRPr>
            </a:p>
          </p:txBody>
        </p:sp>
        <p:cxnSp>
          <p:nvCxnSpPr>
            <p:cNvPr id="17" name="Straight Arrow Connector 16"/>
            <p:cNvCxnSpPr/>
            <p:nvPr/>
          </p:nvCxnSpPr>
          <p:spPr>
            <a:xfrm flipV="1">
              <a:off x="2984500" y="4000500"/>
              <a:ext cx="469900" cy="4191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5436394" y="3734594"/>
            <a:ext cx="2286000" cy="844788"/>
            <a:chOff x="5791200" y="4116416"/>
            <a:chExt cx="2286000" cy="844788"/>
          </a:xfrm>
        </p:grpSpPr>
        <p:sp>
          <p:nvSpPr>
            <p:cNvPr id="27661" name="Text Box 13"/>
            <p:cNvSpPr txBox="1">
              <a:spLocks noChangeArrowheads="1"/>
            </p:cNvSpPr>
            <p:nvPr/>
          </p:nvSpPr>
          <p:spPr bwMode="auto">
            <a:xfrm>
              <a:off x="5791200" y="4591872"/>
              <a:ext cx="2286000" cy="36933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dirty="0">
                  <a:solidFill>
                    <a:srgbClr val="FF0000"/>
                  </a:solidFill>
                </a:rPr>
                <a:t>wave </a:t>
              </a:r>
              <a:r>
                <a:rPr lang="en-US" dirty="0" smtClean="0">
                  <a:solidFill>
                    <a:srgbClr val="FF0000"/>
                  </a:solidFill>
                </a:rPr>
                <a:t>term (classical)</a:t>
              </a:r>
              <a:endParaRPr lang="en-US" dirty="0">
                <a:solidFill>
                  <a:srgbClr val="FF0000"/>
                </a:solidFill>
              </a:endParaRPr>
            </a:p>
          </p:txBody>
        </p:sp>
        <p:cxnSp>
          <p:nvCxnSpPr>
            <p:cNvPr id="18" name="Straight Arrow Connector 17"/>
            <p:cNvCxnSpPr>
              <a:stCxn id="27661" idx="0"/>
            </p:cNvCxnSpPr>
            <p:nvPr/>
          </p:nvCxnSpPr>
          <p:spPr>
            <a:xfrm flipH="1" flipV="1">
              <a:off x="6579394" y="4116416"/>
              <a:ext cx="354806" cy="47545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381000" y="5638800"/>
            <a:ext cx="8331200" cy="923330"/>
          </a:xfrm>
          <a:prstGeom prst="rect">
            <a:avLst/>
          </a:prstGeom>
          <a:noFill/>
        </p:spPr>
        <p:txBody>
          <a:bodyPr wrap="square" rtlCol="0">
            <a:spAutoFit/>
          </a:bodyPr>
          <a:lstStyle/>
          <a:p>
            <a:r>
              <a:rPr lang="en-US" dirty="0" smtClean="0"/>
              <a:t>“[Einstein’s argument] had no great effect, …Planck was the chairman and he immediately said that it was very interesting but he didn’t quite agree with it…it was far too advanced…”, Paul Epstein. </a:t>
            </a:r>
            <a:endParaRPr lang="en-US" dirty="0"/>
          </a:p>
        </p:txBody>
      </p:sp>
      <p:grpSp>
        <p:nvGrpSpPr>
          <p:cNvPr id="13" name="Group 12"/>
          <p:cNvGrpSpPr/>
          <p:nvPr/>
        </p:nvGrpSpPr>
        <p:grpSpPr>
          <a:xfrm>
            <a:off x="2286794" y="2533621"/>
            <a:ext cx="5511006" cy="1028700"/>
            <a:chOff x="2286794" y="2533621"/>
            <a:chExt cx="5511006" cy="1028700"/>
          </a:xfrm>
        </p:grpSpPr>
        <p:pic>
          <p:nvPicPr>
            <p:cNvPr id="24" name="Picture 23" descr="latex-image-1.pdf"/>
            <p:cNvPicPr>
              <a:picLocks noChangeAspect="1"/>
            </p:cNvPicPr>
            <p:nvPr/>
          </p:nvPicPr>
          <p:blipFill>
            <a:blip r:embed="rId2"/>
            <a:stretch>
              <a:fillRect/>
            </a:stretch>
          </p:blipFill>
          <p:spPr>
            <a:xfrm>
              <a:off x="2286794" y="2533621"/>
              <a:ext cx="5435600" cy="1028700"/>
            </a:xfrm>
            <a:prstGeom prst="rect">
              <a:avLst/>
            </a:prstGeom>
          </p:spPr>
        </p:pic>
        <p:pic>
          <p:nvPicPr>
            <p:cNvPr id="12" name="Picture 11" descr="latex-image-1.pdf"/>
            <p:cNvPicPr>
              <a:picLocks noChangeAspect="1"/>
            </p:cNvPicPr>
            <p:nvPr/>
          </p:nvPicPr>
          <p:blipFill>
            <a:blip r:embed="rId3"/>
            <a:stretch>
              <a:fillRect/>
            </a:stretch>
          </p:blipFill>
          <p:spPr>
            <a:xfrm>
              <a:off x="7696200" y="2895600"/>
              <a:ext cx="101600" cy="482600"/>
            </a:xfrm>
            <a:prstGeom prst="rect">
              <a:avLst/>
            </a:prstGeom>
          </p:spPr>
        </p:pic>
      </p:grpSp>
      <p:sp>
        <p:nvSpPr>
          <p:cNvPr id="14" name="Cube 13"/>
          <p:cNvSpPr/>
          <p:nvPr/>
        </p:nvSpPr>
        <p:spPr>
          <a:xfrm>
            <a:off x="4586941" y="2420470"/>
            <a:ext cx="851648" cy="2196353"/>
          </a:xfrm>
          <a:prstGeom prst="cube">
            <a:avLst>
              <a:gd name="adj" fmla="val 84210"/>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2435412" y="2964675"/>
            <a:ext cx="5023223" cy="597647"/>
            <a:chOff x="2435412" y="3152588"/>
            <a:chExt cx="5023223" cy="597647"/>
          </a:xfrm>
        </p:grpSpPr>
        <p:sp>
          <p:nvSpPr>
            <p:cNvPr id="16" name="Right Arrow 15"/>
            <p:cNvSpPr/>
            <p:nvPr/>
          </p:nvSpPr>
          <p:spPr>
            <a:xfrm>
              <a:off x="2435412" y="3152588"/>
              <a:ext cx="1404470" cy="597647"/>
            </a:xfrm>
            <a:prstGeom prst="rightArrow">
              <a:avLst/>
            </a:prstGeom>
            <a:solidFill>
              <a:srgbClr val="FF00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flipH="1" flipV="1">
              <a:off x="6054165" y="3152588"/>
              <a:ext cx="1404470" cy="597647"/>
            </a:xfrm>
            <a:prstGeom prst="rightArrow">
              <a:avLst/>
            </a:prstGeom>
            <a:solidFill>
              <a:srgbClr val="FF00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274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grpId="1" nodeType="clickEffect">
                                  <p:stCondLst>
                                    <p:cond delay="0"/>
                                  </p:stCondLst>
                                  <p:childTnLst>
                                    <p:animMotion origin="layout" path="M 0 0 C 0.00711 -0.00579 0.01163 -0.0081 0.01961 -0.01088 C 0.02777 -0.01018 0.03593 -0.00995 0.04409 -0.00856 C 0.04583 -0.00833 0.05086 -0.00648 0.04913 -0.00648 C 0.04461 -0.00648 0.03993 -0.00903 0.03593 -0.01088 C 0.01475 -0.00764 -0.00695 0.00023 -0.02778 -0.00856 C -0.0441 -0.02569 -0.11476 -0.02153 -0.06702 -0.01528 C -0.05903 -0.00718 -0.05434 -0.00463 -0.0441 -0.00208 C -0.025 -0.00347 -0.00573 -0.00162 0.01319 -0.00648 C 0.0151 -0.00718 0.01614 -0.01018 0.01805 -0.01088 C 0.03264 -0.0169 0.04843 -0.01435 0.06371 -0.01528 C 0.05625 -0.02986 0.04288 -0.02315 0.03107 -0.02176 C 0.025 -0.01852 0.01944 -0.01366 0.01319 -0.01088 C 0.00729 -0.00856 0.00104 -0.00856 -0.00486 -0.00648 C -0.00712 -0.00718 -0.01789 -0.00764 -0.01789 -0.01296 " pathEditMode="relative" ptsTypes="ffffffffffffffA">
                                      <p:cBhvr>
                                        <p:cTn id="23" dur="3000" fill="hold"/>
                                        <p:tgtEl>
                                          <p:spTgt spid="14"/>
                                        </p:tgtEl>
                                        <p:attrNameLst>
                                          <p:attrName>ppt_x</p:attrName>
                                          <p:attrName>ppt_y</p:attrName>
                                        </p:attrNameLst>
                                      </p:cBhvr>
                                    </p:animMotion>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2" nodeType="clickEffect">
                                  <p:stCondLst>
                                    <p:cond delay="0"/>
                                  </p:stCondLst>
                                  <p:childTnLst>
                                    <p:set>
                                      <p:cBhvr>
                                        <p:cTn id="27" dur="1" fill="hold">
                                          <p:stCondLst>
                                            <p:cond delay="0"/>
                                          </p:stCondLst>
                                        </p:cTn>
                                        <p:tgtEl>
                                          <p:spTgt spid="14"/>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1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21"/>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7662">
                                            <p:txEl>
                                              <p:pRg st="0" end="0"/>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p:bldP spid="27662" grpId="0" build="allAtOnce"/>
      <p:bldP spid="23" grpId="0"/>
      <p:bldP spid="14" grpId="0" animBg="1"/>
      <p:bldP spid="14" grpId="1" animBg="1"/>
      <p:bldP spid="14"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7645400" cy="881062"/>
          </a:xfrm>
        </p:spPr>
        <p:txBody>
          <a:bodyPr>
            <a:normAutofit/>
          </a:bodyPr>
          <a:lstStyle/>
          <a:p>
            <a:r>
              <a:rPr lang="en-US" sz="3600" dirty="0" smtClean="0"/>
              <a:t>Lamenting the ruins</a:t>
            </a:r>
            <a:endParaRPr lang="en-US" sz="3600" dirty="0"/>
          </a:p>
        </p:txBody>
      </p:sp>
      <p:sp>
        <p:nvSpPr>
          <p:cNvPr id="4" name="Text Box 2"/>
          <p:cNvSpPr txBox="1">
            <a:spLocks noChangeArrowheads="1"/>
          </p:cNvSpPr>
          <p:nvPr/>
        </p:nvSpPr>
        <p:spPr bwMode="auto">
          <a:xfrm>
            <a:off x="685800" y="881062"/>
            <a:ext cx="8153400" cy="1477328"/>
          </a:xfrm>
          <a:prstGeom prst="rect">
            <a:avLst/>
          </a:prstGeom>
          <a:noFill/>
          <a:ln w="9525">
            <a:noFill/>
            <a:miter lim="800000"/>
            <a:headEnd/>
            <a:tailEnd/>
          </a:ln>
        </p:spPr>
        <p:txBody>
          <a:bodyPr wrap="square">
            <a:prstTxWarp prst="textNoShape">
              <a:avLst/>
            </a:prstTxWarp>
            <a:spAutoFit/>
          </a:bodyPr>
          <a:lstStyle/>
          <a:p>
            <a:pPr>
              <a:spcBef>
                <a:spcPct val="50000"/>
              </a:spcBef>
              <a:buClr>
                <a:srgbClr val="0000FF"/>
              </a:buClr>
              <a:buFont typeface="Wingdings" charset="2"/>
              <a:buChar char="q"/>
            </a:pPr>
            <a:r>
              <a:rPr lang="en-US" sz="2000" dirty="0" smtClean="0">
                <a:solidFill>
                  <a:srgbClr val="0000FF"/>
                </a:solidFill>
              </a:rPr>
              <a:t> 1909-10  Einstein searches for quantum theory of radiation and fails:</a:t>
            </a:r>
            <a:br>
              <a:rPr lang="en-US" sz="2000" dirty="0" smtClean="0">
                <a:solidFill>
                  <a:srgbClr val="0000FF"/>
                </a:solidFill>
              </a:rPr>
            </a:br>
            <a:r>
              <a:rPr lang="en-US" sz="2000" dirty="0" smtClean="0">
                <a:solidFill>
                  <a:srgbClr val="FF0000"/>
                </a:solidFill>
              </a:rPr>
              <a:t> “the riddle of radiation will not yield…”, Einstein, Dec. 1910.</a:t>
            </a:r>
          </a:p>
          <a:p>
            <a:pPr>
              <a:spcBef>
                <a:spcPct val="50000"/>
              </a:spcBef>
              <a:buClr>
                <a:srgbClr val="0000FF"/>
              </a:buClr>
              <a:buFont typeface="Wingdings" charset="2"/>
              <a:buChar char="q"/>
            </a:pPr>
            <a:r>
              <a:rPr lang="en-US" sz="2000" dirty="0" smtClean="0">
                <a:solidFill>
                  <a:srgbClr val="0000FF"/>
                </a:solidFill>
              </a:rPr>
              <a:t>He turns his attention to General Relativity 1911-1915; </a:t>
            </a:r>
            <a:r>
              <a:rPr lang="en-US" sz="2000" dirty="0">
                <a:solidFill>
                  <a:srgbClr val="0000FF"/>
                </a:solidFill>
              </a:rPr>
              <a:t>g</a:t>
            </a:r>
            <a:r>
              <a:rPr lang="en-US" sz="2000" dirty="0" smtClean="0">
                <a:solidFill>
                  <a:srgbClr val="0000FF"/>
                </a:solidFill>
              </a:rPr>
              <a:t>ives up on the quantum just as the rest of the community wakes up to the problem.</a:t>
            </a:r>
          </a:p>
        </p:txBody>
      </p:sp>
      <p:pic>
        <p:nvPicPr>
          <p:cNvPr id="6" name="Picture 5"/>
          <p:cNvPicPr>
            <a:picLocks noChangeAspect="1"/>
          </p:cNvPicPr>
          <p:nvPr/>
        </p:nvPicPr>
        <p:blipFill>
          <a:blip r:embed="rId3"/>
          <a:stretch>
            <a:fillRect/>
          </a:stretch>
        </p:blipFill>
        <p:spPr>
          <a:xfrm>
            <a:off x="205726" y="930338"/>
            <a:ext cx="8938273" cy="5560884"/>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38600" y="1508196"/>
            <a:ext cx="3403600" cy="2964426"/>
          </a:xfrm>
          <a:prstGeom prst="rect">
            <a:avLst/>
          </a:prstGeom>
        </p:spPr>
      </p:pic>
      <p:pic>
        <p:nvPicPr>
          <p:cNvPr id="4" name="Picture 3"/>
          <p:cNvPicPr>
            <a:picLocks noChangeAspect="1"/>
          </p:cNvPicPr>
          <p:nvPr/>
        </p:nvPicPr>
        <p:blipFill>
          <a:blip r:embed="rId3"/>
          <a:stretch>
            <a:fillRect/>
          </a:stretch>
        </p:blipFill>
        <p:spPr>
          <a:xfrm>
            <a:off x="628650" y="1746250"/>
            <a:ext cx="3009900" cy="4203700"/>
          </a:xfrm>
          <a:prstGeom prst="rect">
            <a:avLst/>
          </a:prstGeom>
        </p:spPr>
      </p:pic>
      <p:sp>
        <p:nvSpPr>
          <p:cNvPr id="5" name="Title 4"/>
          <p:cNvSpPr>
            <a:spLocks noGrp="1"/>
          </p:cNvSpPr>
          <p:nvPr>
            <p:ph type="title"/>
          </p:nvPr>
        </p:nvSpPr>
        <p:spPr>
          <a:xfrm>
            <a:off x="457200" y="274638"/>
            <a:ext cx="7670800" cy="881062"/>
          </a:xfrm>
        </p:spPr>
        <p:txBody>
          <a:bodyPr/>
          <a:lstStyle/>
          <a:p>
            <a:r>
              <a:rPr lang="en-US" dirty="0" smtClean="0"/>
              <a:t>The Bohr Atom, 1913</a:t>
            </a:r>
            <a:endParaRPr lang="en-US" dirty="0"/>
          </a:p>
        </p:txBody>
      </p:sp>
      <p:sp>
        <p:nvSpPr>
          <p:cNvPr id="6" name="TextBox 5"/>
          <p:cNvSpPr txBox="1"/>
          <p:nvPr/>
        </p:nvSpPr>
        <p:spPr>
          <a:xfrm>
            <a:off x="4368800" y="4472622"/>
            <a:ext cx="4013200" cy="1477328"/>
          </a:xfrm>
          <a:prstGeom prst="rect">
            <a:avLst/>
          </a:prstGeom>
          <a:noFill/>
        </p:spPr>
        <p:txBody>
          <a:bodyPr wrap="square" rtlCol="0">
            <a:spAutoFit/>
          </a:bodyPr>
          <a:lstStyle/>
          <a:p>
            <a:r>
              <a:rPr lang="en-US" dirty="0" smtClean="0">
                <a:solidFill>
                  <a:srgbClr val="0000FF"/>
                </a:solidFill>
              </a:rPr>
              <a:t>Einstein’s reaction: “</a:t>
            </a:r>
            <a:r>
              <a:rPr lang="en-US" i="1" dirty="0" smtClean="0">
                <a:solidFill>
                  <a:srgbClr val="0000FF"/>
                </a:solidFill>
              </a:rPr>
              <a:t>Then the frequency of the light does not depend at all on the frequency of the electron</a:t>
            </a:r>
            <a:r>
              <a:rPr lang="en-US" dirty="0" smtClean="0">
                <a:solidFill>
                  <a:srgbClr val="0000FF"/>
                </a:solidFill>
              </a:rPr>
              <a:t>…this is an enormous achievement.  The theory of Bohr must then be right. (1913)</a:t>
            </a:r>
            <a:endParaRPr lang="en-US" dirty="0">
              <a:solidFill>
                <a:srgbClr val="0000FF"/>
              </a:solidFill>
            </a:endParaRPr>
          </a:p>
        </p:txBody>
      </p:sp>
      <p:grpSp>
        <p:nvGrpSpPr>
          <p:cNvPr id="11" name="Group 10"/>
          <p:cNvGrpSpPr/>
          <p:nvPr/>
        </p:nvGrpSpPr>
        <p:grpSpPr>
          <a:xfrm>
            <a:off x="6731000" y="1155700"/>
            <a:ext cx="1968500" cy="1371599"/>
            <a:chOff x="6731000" y="1155700"/>
            <a:chExt cx="1968500" cy="1371599"/>
          </a:xfrm>
        </p:grpSpPr>
        <p:sp>
          <p:nvSpPr>
            <p:cNvPr id="7" name="TextBox 6"/>
            <p:cNvSpPr txBox="1"/>
            <p:nvPr/>
          </p:nvSpPr>
          <p:spPr>
            <a:xfrm>
              <a:off x="6731000" y="1155700"/>
              <a:ext cx="1968500" cy="830997"/>
            </a:xfrm>
            <a:prstGeom prst="rect">
              <a:avLst/>
            </a:prstGeom>
            <a:noFill/>
          </p:spPr>
          <p:txBody>
            <a:bodyPr wrap="square" rtlCol="0">
              <a:spAutoFit/>
            </a:bodyPr>
            <a:lstStyle/>
            <a:p>
              <a:r>
                <a:rPr lang="en-US" sz="2400" dirty="0" smtClean="0"/>
                <a:t>THIS IS NOT A PHOTON!</a:t>
              </a:r>
              <a:endParaRPr lang="en-US" sz="2400" dirty="0"/>
            </a:p>
          </p:txBody>
        </p:sp>
        <p:cxnSp>
          <p:nvCxnSpPr>
            <p:cNvPr id="9" name="Straight Arrow Connector 8"/>
            <p:cNvCxnSpPr/>
            <p:nvPr/>
          </p:nvCxnSpPr>
          <p:spPr>
            <a:xfrm rot="5400000">
              <a:off x="6994099" y="2079198"/>
              <a:ext cx="540603" cy="355600"/>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44473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Freeform 3"/>
          <p:cNvSpPr>
            <a:spLocks/>
          </p:cNvSpPr>
          <p:nvPr/>
        </p:nvSpPr>
        <p:spPr bwMode="auto">
          <a:xfrm>
            <a:off x="6477000" y="1216967"/>
            <a:ext cx="838200" cy="774700"/>
          </a:xfrm>
          <a:custGeom>
            <a:avLst/>
            <a:gdLst>
              <a:gd name="T0" fmla="*/ 0 w 528"/>
              <a:gd name="T1" fmla="*/ 488 h 488"/>
              <a:gd name="T2" fmla="*/ 32 w 528"/>
              <a:gd name="T3" fmla="*/ 352 h 488"/>
              <a:gd name="T4" fmla="*/ 144 w 528"/>
              <a:gd name="T5" fmla="*/ 320 h 488"/>
              <a:gd name="T6" fmla="*/ 216 w 528"/>
              <a:gd name="T7" fmla="*/ 312 h 488"/>
              <a:gd name="T8" fmla="*/ 256 w 528"/>
              <a:gd name="T9" fmla="*/ 240 h 488"/>
              <a:gd name="T10" fmla="*/ 264 w 528"/>
              <a:gd name="T11" fmla="*/ 144 h 488"/>
              <a:gd name="T12" fmla="*/ 288 w 528"/>
              <a:gd name="T13" fmla="*/ 136 h 488"/>
              <a:gd name="T14" fmla="*/ 392 w 528"/>
              <a:gd name="T15" fmla="*/ 120 h 488"/>
              <a:gd name="T16" fmla="*/ 472 w 528"/>
              <a:gd name="T17" fmla="*/ 32 h 488"/>
              <a:gd name="T18" fmla="*/ 504 w 528"/>
              <a:gd name="T19" fmla="*/ 16 h 488"/>
              <a:gd name="T20" fmla="*/ 528 w 528"/>
              <a:gd name="T21" fmla="*/ 0 h 4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8"/>
              <a:gd name="T34" fmla="*/ 0 h 488"/>
              <a:gd name="T35" fmla="*/ 528 w 528"/>
              <a:gd name="T36" fmla="*/ 488 h 4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8" h="488">
                <a:moveTo>
                  <a:pt x="0" y="488"/>
                </a:moveTo>
                <a:cubicBezTo>
                  <a:pt x="9" y="449"/>
                  <a:pt x="9" y="386"/>
                  <a:pt x="32" y="352"/>
                </a:cubicBezTo>
                <a:cubicBezTo>
                  <a:pt x="51" y="323"/>
                  <a:pt x="121" y="322"/>
                  <a:pt x="144" y="320"/>
                </a:cubicBezTo>
                <a:cubicBezTo>
                  <a:pt x="167" y="317"/>
                  <a:pt x="192" y="314"/>
                  <a:pt x="216" y="312"/>
                </a:cubicBezTo>
                <a:cubicBezTo>
                  <a:pt x="247" y="290"/>
                  <a:pt x="246" y="276"/>
                  <a:pt x="256" y="240"/>
                </a:cubicBezTo>
                <a:cubicBezTo>
                  <a:pt x="258" y="208"/>
                  <a:pt x="254" y="174"/>
                  <a:pt x="264" y="144"/>
                </a:cubicBezTo>
                <a:cubicBezTo>
                  <a:pt x="266" y="135"/>
                  <a:pt x="279" y="138"/>
                  <a:pt x="288" y="136"/>
                </a:cubicBezTo>
                <a:cubicBezTo>
                  <a:pt x="324" y="126"/>
                  <a:pt x="353" y="124"/>
                  <a:pt x="392" y="120"/>
                </a:cubicBezTo>
                <a:cubicBezTo>
                  <a:pt x="436" y="90"/>
                  <a:pt x="413" y="61"/>
                  <a:pt x="472" y="32"/>
                </a:cubicBezTo>
                <a:cubicBezTo>
                  <a:pt x="482" y="26"/>
                  <a:pt x="493" y="21"/>
                  <a:pt x="504" y="16"/>
                </a:cubicBezTo>
                <a:cubicBezTo>
                  <a:pt x="512" y="11"/>
                  <a:pt x="528" y="0"/>
                  <a:pt x="528" y="0"/>
                </a:cubicBezTo>
              </a:path>
            </a:pathLst>
          </a:custGeom>
          <a:noFill/>
          <a:ln w="38100">
            <a:solidFill>
              <a:srgbClr val="FF0000"/>
            </a:solidFill>
            <a:round/>
            <a:headEnd/>
            <a:tailEnd type="triangle" w="med" len="med"/>
          </a:ln>
        </p:spPr>
        <p:txBody>
          <a:bodyPr wrap="none" anchor="ctr">
            <a:prstTxWarp prst="textNoShape">
              <a:avLst/>
            </a:prstTxWarp>
          </a:bodyPr>
          <a:lstStyle/>
          <a:p>
            <a:endParaRPr lang="en-US"/>
          </a:p>
        </p:txBody>
      </p:sp>
      <p:sp>
        <p:nvSpPr>
          <p:cNvPr id="111620" name="Text Box 4"/>
          <p:cNvSpPr txBox="1">
            <a:spLocks noChangeArrowheads="1"/>
          </p:cNvSpPr>
          <p:nvPr/>
        </p:nvSpPr>
        <p:spPr bwMode="auto">
          <a:xfrm>
            <a:off x="1295400" y="1216967"/>
            <a:ext cx="2209800" cy="118745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0000"/>
                </a:solidFill>
              </a:rPr>
              <a:t>h</a:t>
            </a:r>
            <a:r>
              <a:rPr lang="en-US">
                <a:solidFill>
                  <a:srgbClr val="FF0000"/>
                </a:solidFill>
                <a:sym typeface="Symbol" charset="2"/>
              </a:rPr>
              <a:t> = E</a:t>
            </a:r>
            <a:r>
              <a:rPr lang="en-US" baseline="-25000">
                <a:solidFill>
                  <a:srgbClr val="FF0000"/>
                </a:solidFill>
                <a:sym typeface="Symbol" charset="2"/>
              </a:rPr>
              <a:t>2</a:t>
            </a:r>
            <a:r>
              <a:rPr lang="en-US">
                <a:solidFill>
                  <a:srgbClr val="FF0000"/>
                </a:solidFill>
                <a:sym typeface="Symbol" charset="2"/>
              </a:rPr>
              <a:t> -E</a:t>
            </a:r>
            <a:r>
              <a:rPr lang="en-US" baseline="-25000">
                <a:solidFill>
                  <a:srgbClr val="FF0000"/>
                </a:solidFill>
                <a:sym typeface="Symbol" charset="2"/>
              </a:rPr>
              <a:t>1</a:t>
            </a:r>
            <a:br>
              <a:rPr lang="en-US" baseline="-25000">
                <a:solidFill>
                  <a:srgbClr val="FF0000"/>
                </a:solidFill>
                <a:sym typeface="Symbol" charset="2"/>
              </a:rPr>
            </a:br>
            <a:r>
              <a:rPr lang="en-US">
                <a:solidFill>
                  <a:srgbClr val="FF0000"/>
                </a:solidFill>
                <a:sym typeface="Symbol" charset="2"/>
              </a:rPr>
              <a:t>spontaneous emission</a:t>
            </a:r>
            <a:endParaRPr lang="en-US">
              <a:solidFill>
                <a:srgbClr val="FF0000"/>
              </a:solidFill>
            </a:endParaRPr>
          </a:p>
        </p:txBody>
      </p:sp>
      <p:grpSp>
        <p:nvGrpSpPr>
          <p:cNvPr id="2" name="Group 5"/>
          <p:cNvGrpSpPr>
            <a:grpSpLocks/>
          </p:cNvGrpSpPr>
          <p:nvPr/>
        </p:nvGrpSpPr>
        <p:grpSpPr bwMode="auto">
          <a:xfrm>
            <a:off x="304800" y="454967"/>
            <a:ext cx="7315200" cy="1676400"/>
            <a:chOff x="96" y="768"/>
            <a:chExt cx="4608" cy="1056"/>
          </a:xfrm>
        </p:grpSpPr>
        <p:grpSp>
          <p:nvGrpSpPr>
            <p:cNvPr id="3" name="Group 6"/>
            <p:cNvGrpSpPr>
              <a:grpSpLocks/>
            </p:cNvGrpSpPr>
            <p:nvPr/>
          </p:nvGrpSpPr>
          <p:grpSpPr bwMode="auto">
            <a:xfrm>
              <a:off x="96" y="768"/>
              <a:ext cx="4608" cy="1056"/>
              <a:chOff x="96" y="768"/>
              <a:chExt cx="4608" cy="1056"/>
            </a:xfrm>
          </p:grpSpPr>
          <p:sp>
            <p:nvSpPr>
              <p:cNvPr id="29709" name="Text Box 7"/>
              <p:cNvSpPr txBox="1">
                <a:spLocks noChangeArrowheads="1"/>
              </p:cNvSpPr>
              <p:nvPr/>
            </p:nvSpPr>
            <p:spPr bwMode="auto">
              <a:xfrm>
                <a:off x="96" y="768"/>
                <a:ext cx="2592" cy="523"/>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FF"/>
                    </a:solidFill>
                  </a:rPr>
                  <a:t>1916: Inspired by Bohr looks at BB radiation again: </a:t>
                </a:r>
              </a:p>
            </p:txBody>
          </p:sp>
          <p:sp>
            <p:nvSpPr>
              <p:cNvPr id="29710" name="Line 8"/>
              <p:cNvSpPr>
                <a:spLocks noChangeShapeType="1"/>
              </p:cNvSpPr>
              <p:nvPr/>
            </p:nvSpPr>
            <p:spPr bwMode="auto">
              <a:xfrm>
                <a:off x="3360" y="960"/>
                <a:ext cx="1296" cy="0"/>
              </a:xfrm>
              <a:prstGeom prst="line">
                <a:avLst/>
              </a:prstGeom>
              <a:noFill/>
              <a:ln w="57150">
                <a:solidFill>
                  <a:schemeClr val="tx1"/>
                </a:solidFill>
                <a:round/>
                <a:headEnd/>
                <a:tailEnd/>
              </a:ln>
            </p:spPr>
            <p:txBody>
              <a:bodyPr wrap="none" anchor="ctr">
                <a:prstTxWarp prst="textNoShape">
                  <a:avLst/>
                </a:prstTxWarp>
              </a:bodyPr>
              <a:lstStyle/>
              <a:p>
                <a:endParaRPr lang="en-US"/>
              </a:p>
            </p:txBody>
          </p:sp>
          <p:sp>
            <p:nvSpPr>
              <p:cNvPr id="29711" name="Line 9"/>
              <p:cNvSpPr>
                <a:spLocks noChangeShapeType="1"/>
              </p:cNvSpPr>
              <p:nvPr/>
            </p:nvSpPr>
            <p:spPr bwMode="auto">
              <a:xfrm>
                <a:off x="3408" y="1728"/>
                <a:ext cx="1296" cy="0"/>
              </a:xfrm>
              <a:prstGeom prst="line">
                <a:avLst/>
              </a:prstGeom>
              <a:noFill/>
              <a:ln w="57150">
                <a:solidFill>
                  <a:schemeClr val="tx1"/>
                </a:solidFill>
                <a:round/>
                <a:headEnd/>
                <a:tailEnd/>
              </a:ln>
            </p:spPr>
            <p:txBody>
              <a:bodyPr wrap="none" anchor="ctr">
                <a:prstTxWarp prst="textNoShape">
                  <a:avLst/>
                </a:prstTxWarp>
              </a:bodyPr>
              <a:lstStyle/>
              <a:p>
                <a:endParaRPr lang="en-US"/>
              </a:p>
            </p:txBody>
          </p:sp>
          <p:sp>
            <p:nvSpPr>
              <p:cNvPr id="29712" name="Text Box 10"/>
              <p:cNvSpPr txBox="1">
                <a:spLocks noChangeArrowheads="1"/>
              </p:cNvSpPr>
              <p:nvPr/>
            </p:nvSpPr>
            <p:spPr bwMode="auto">
              <a:xfrm>
                <a:off x="3024" y="1536"/>
                <a:ext cx="384" cy="288"/>
              </a:xfrm>
              <a:prstGeom prst="rect">
                <a:avLst/>
              </a:prstGeom>
              <a:noFill/>
              <a:ln w="9525">
                <a:noFill/>
                <a:miter lim="800000"/>
                <a:headEnd/>
                <a:tailEnd/>
              </a:ln>
            </p:spPr>
            <p:txBody>
              <a:bodyPr>
                <a:prstTxWarp prst="textNoShape">
                  <a:avLst/>
                </a:prstTxWarp>
                <a:spAutoFit/>
              </a:bodyPr>
              <a:lstStyle/>
              <a:p>
                <a:pPr marL="457200" indent="-457200">
                  <a:spcBef>
                    <a:spcPct val="50000"/>
                  </a:spcBef>
                  <a:buFont typeface="Arial" charset="0"/>
                  <a:buNone/>
                </a:pPr>
                <a:r>
                  <a:rPr lang="en-US">
                    <a:solidFill>
                      <a:srgbClr val="0000FF"/>
                    </a:solidFill>
                  </a:rPr>
                  <a:t>E</a:t>
                </a:r>
                <a:r>
                  <a:rPr lang="en-US" baseline="-25000">
                    <a:solidFill>
                      <a:srgbClr val="0000FF"/>
                    </a:solidFill>
                  </a:rPr>
                  <a:t>1</a:t>
                </a:r>
                <a:endParaRPr lang="en-US">
                  <a:solidFill>
                    <a:srgbClr val="0000FF"/>
                  </a:solidFill>
                </a:endParaRPr>
              </a:p>
            </p:txBody>
          </p:sp>
          <p:sp>
            <p:nvSpPr>
              <p:cNvPr id="29713" name="Text Box 11"/>
              <p:cNvSpPr txBox="1">
                <a:spLocks noChangeArrowheads="1"/>
              </p:cNvSpPr>
              <p:nvPr/>
            </p:nvSpPr>
            <p:spPr bwMode="auto">
              <a:xfrm>
                <a:off x="2976" y="768"/>
                <a:ext cx="432" cy="288"/>
              </a:xfrm>
              <a:prstGeom prst="rect">
                <a:avLst/>
              </a:prstGeom>
              <a:noFill/>
              <a:ln w="9525">
                <a:noFill/>
                <a:miter lim="800000"/>
                <a:headEnd/>
                <a:tailEnd/>
              </a:ln>
            </p:spPr>
            <p:txBody>
              <a:bodyPr>
                <a:prstTxWarp prst="textNoShape">
                  <a:avLst/>
                </a:prstTxWarp>
                <a:spAutoFit/>
              </a:bodyPr>
              <a:lstStyle/>
              <a:p>
                <a:pPr marL="457200" indent="-457200">
                  <a:spcBef>
                    <a:spcPct val="50000"/>
                  </a:spcBef>
                  <a:buFont typeface="Arial" charset="0"/>
                  <a:buNone/>
                </a:pPr>
                <a:r>
                  <a:rPr lang="en-US">
                    <a:solidFill>
                      <a:srgbClr val="0000FF"/>
                    </a:solidFill>
                  </a:rPr>
                  <a:t>E</a:t>
                </a:r>
                <a:r>
                  <a:rPr lang="en-US" baseline="-25000">
                    <a:solidFill>
                      <a:srgbClr val="0000FF"/>
                    </a:solidFill>
                  </a:rPr>
                  <a:t>2</a:t>
                </a:r>
                <a:endParaRPr lang="en-US">
                  <a:solidFill>
                    <a:srgbClr val="0000FF"/>
                  </a:solidFill>
                </a:endParaRPr>
              </a:p>
            </p:txBody>
          </p:sp>
        </p:grpSp>
        <p:sp>
          <p:nvSpPr>
            <p:cNvPr id="29708" name="Text Box 12"/>
            <p:cNvSpPr txBox="1">
              <a:spLocks noChangeArrowheads="1"/>
            </p:cNvSpPr>
            <p:nvPr/>
          </p:nvSpPr>
          <p:spPr bwMode="auto">
            <a:xfrm>
              <a:off x="2352" y="1200"/>
              <a:ext cx="1248" cy="212"/>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Atomic energy levels</a:t>
              </a:r>
            </a:p>
          </p:txBody>
        </p:sp>
      </p:grpSp>
      <p:sp>
        <p:nvSpPr>
          <p:cNvPr id="111629" name="Oval 13"/>
          <p:cNvSpPr>
            <a:spLocks noChangeArrowheads="1"/>
          </p:cNvSpPr>
          <p:nvPr/>
        </p:nvSpPr>
        <p:spPr bwMode="auto">
          <a:xfrm>
            <a:off x="6324600" y="683567"/>
            <a:ext cx="228600" cy="2286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11631" name="Text Box 15"/>
          <p:cNvSpPr txBox="1">
            <a:spLocks noChangeArrowheads="1"/>
          </p:cNvSpPr>
          <p:nvPr/>
        </p:nvSpPr>
        <p:spPr bwMode="auto">
          <a:xfrm>
            <a:off x="533400" y="2131367"/>
            <a:ext cx="8153400" cy="1061829"/>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t> SE has </a:t>
            </a:r>
            <a:r>
              <a:rPr lang="en-US" dirty="0" err="1" smtClean="0"/>
              <a:t>prob</a:t>
            </a:r>
            <a:r>
              <a:rPr lang="en-US" dirty="0" smtClean="0"/>
              <a:t>/time ~ A, also exist absorption and stimulated emission with </a:t>
            </a:r>
            <a:r>
              <a:rPr lang="en-US" dirty="0" err="1" smtClean="0"/>
              <a:t>prob</a:t>
            </a:r>
            <a:r>
              <a:rPr lang="en-US" dirty="0" smtClean="0"/>
              <a:t> ~ B.</a:t>
            </a:r>
          </a:p>
          <a:p>
            <a:pPr>
              <a:spcBef>
                <a:spcPct val="50000"/>
              </a:spcBef>
              <a:buFontTx/>
              <a:buChar char="•"/>
            </a:pPr>
            <a:r>
              <a:rPr lang="en-US" dirty="0" smtClean="0"/>
              <a:t>By </a:t>
            </a:r>
            <a:r>
              <a:rPr lang="en-US" dirty="0"/>
              <a:t>balancing emission and </a:t>
            </a:r>
            <a:r>
              <a:rPr lang="en-US" dirty="0" smtClean="0"/>
              <a:t>absorption (detailed balance), </a:t>
            </a:r>
            <a:r>
              <a:rPr lang="en-US" dirty="0"/>
              <a:t>Einstein is able to obtain</a:t>
            </a:r>
            <a:br>
              <a:rPr lang="en-US" dirty="0"/>
            </a:br>
            <a:r>
              <a:rPr lang="en-US" dirty="0"/>
              <a:t>the Planck law</a:t>
            </a:r>
            <a:r>
              <a:rPr lang="en-US" dirty="0" smtClean="0"/>
              <a:t> without any reference to Maxwell’s equation</a:t>
            </a:r>
          </a:p>
        </p:txBody>
      </p:sp>
      <p:sp>
        <p:nvSpPr>
          <p:cNvPr id="111632" name="Text Box 16"/>
          <p:cNvSpPr txBox="1">
            <a:spLocks noChangeArrowheads="1"/>
          </p:cNvSpPr>
          <p:nvPr/>
        </p:nvSpPr>
        <p:spPr bwMode="auto">
          <a:xfrm>
            <a:off x="812800" y="3408639"/>
            <a:ext cx="8153400" cy="400110"/>
          </a:xfrm>
          <a:prstGeom prst="rect">
            <a:avLst/>
          </a:prstGeom>
          <a:noFill/>
          <a:ln w="9525">
            <a:noFill/>
            <a:miter lim="800000"/>
            <a:headEnd/>
            <a:tailEnd/>
          </a:ln>
        </p:spPr>
        <p:txBody>
          <a:bodyPr>
            <a:prstTxWarp prst="textNoShape">
              <a:avLst/>
            </a:prstTxWarp>
            <a:spAutoFit/>
          </a:bodyPr>
          <a:lstStyle/>
          <a:p>
            <a:pPr>
              <a:spcBef>
                <a:spcPct val="50000"/>
              </a:spcBef>
            </a:pPr>
            <a:r>
              <a:rPr lang="en-US" sz="2000" i="1" dirty="0" smtClean="0">
                <a:solidFill>
                  <a:srgbClr val="0000FF"/>
                </a:solidFill>
                <a:latin typeface="Times New Roman" charset="0"/>
              </a:rPr>
              <a:t>“…</a:t>
            </a:r>
            <a:r>
              <a:rPr lang="en-US" sz="2000" i="1" dirty="0">
                <a:solidFill>
                  <a:srgbClr val="0000FF"/>
                </a:solidFill>
                <a:latin typeface="Times New Roman" charset="0"/>
              </a:rPr>
              <a:t>the light quanta are as good as established”, Einstein to </a:t>
            </a:r>
            <a:r>
              <a:rPr lang="en-US" sz="2000" i="1" dirty="0" err="1">
                <a:solidFill>
                  <a:srgbClr val="0000FF"/>
                </a:solidFill>
                <a:latin typeface="Times New Roman" charset="0"/>
              </a:rPr>
              <a:t>Besso</a:t>
            </a:r>
            <a:r>
              <a:rPr lang="en-US" sz="2000" i="1" dirty="0">
                <a:solidFill>
                  <a:srgbClr val="0000FF"/>
                </a:solidFill>
                <a:latin typeface="Times New Roman" charset="0"/>
              </a:rPr>
              <a:t>, 1916.</a:t>
            </a:r>
          </a:p>
        </p:txBody>
      </p:sp>
      <p:sp>
        <p:nvSpPr>
          <p:cNvPr id="111633" name="Text Box 17"/>
          <p:cNvSpPr txBox="1">
            <a:spLocks noChangeArrowheads="1"/>
          </p:cNvSpPr>
          <p:nvPr/>
        </p:nvSpPr>
        <p:spPr bwMode="auto">
          <a:xfrm>
            <a:off x="381000" y="3955265"/>
            <a:ext cx="8458200" cy="1066800"/>
          </a:xfrm>
          <a:prstGeom prst="rect">
            <a:avLst/>
          </a:prstGeom>
          <a:noFill/>
          <a:ln w="9525">
            <a:noFill/>
            <a:miter lim="800000"/>
            <a:headEnd/>
            <a:tailEnd/>
          </a:ln>
        </p:spPr>
        <p:txBody>
          <a:bodyPr>
            <a:prstTxWarp prst="textNoShape">
              <a:avLst/>
            </a:prstTxWarp>
            <a:spAutoFit/>
          </a:bodyPr>
          <a:lstStyle/>
          <a:p>
            <a:pPr>
              <a:spcBef>
                <a:spcPct val="50000"/>
              </a:spcBef>
              <a:buClr>
                <a:srgbClr val="0000FF"/>
              </a:buClr>
              <a:buFont typeface="Wingdings" charset="2"/>
              <a:buNone/>
            </a:pPr>
            <a:r>
              <a:rPr lang="en-US" b="1" i="1" dirty="0">
                <a:solidFill>
                  <a:srgbClr val="FF0000"/>
                </a:solidFill>
              </a:rPr>
              <a:t>“</a:t>
            </a:r>
            <a:r>
              <a:rPr lang="en-US" sz="2000" b="1" i="1" dirty="0">
                <a:solidFill>
                  <a:srgbClr val="FF0000"/>
                </a:solidFill>
              </a:rPr>
              <a:t>The weakness of the theory lies…in the fact that it leaves the time and direction of the elementary processes to chance; nevertheless I have full confidence in the reliability of the course taken.” - Einstein, 1917</a:t>
            </a:r>
            <a:endParaRPr lang="en-US" dirty="0">
              <a:solidFill>
                <a:srgbClr val="FF0000"/>
              </a:solidFill>
            </a:endParaRPr>
          </a:p>
        </p:txBody>
      </p:sp>
      <p:sp>
        <p:nvSpPr>
          <p:cNvPr id="19" name="TextBox 18"/>
          <p:cNvSpPr txBox="1">
            <a:spLocks noChangeArrowheads="1"/>
          </p:cNvSpPr>
          <p:nvPr/>
        </p:nvSpPr>
        <p:spPr bwMode="auto">
          <a:xfrm>
            <a:off x="127000" y="5207000"/>
            <a:ext cx="8839200" cy="461665"/>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2400" dirty="0"/>
              <a:t>Einstein introduces intrinsic randomness into quantum theory </a:t>
            </a:r>
          </a:p>
        </p:txBody>
      </p:sp>
      <p:sp>
        <p:nvSpPr>
          <p:cNvPr id="17" name="TextBox 16"/>
          <p:cNvSpPr txBox="1">
            <a:spLocks noChangeArrowheads="1"/>
          </p:cNvSpPr>
          <p:nvPr/>
        </p:nvSpPr>
        <p:spPr bwMode="auto">
          <a:xfrm>
            <a:off x="381000" y="5842000"/>
            <a:ext cx="7772400" cy="1016000"/>
          </a:xfrm>
          <a:prstGeom prst="rect">
            <a:avLst/>
          </a:prstGeom>
          <a:noFill/>
          <a:ln w="9525">
            <a:noFill/>
            <a:miter lim="800000"/>
            <a:headEnd/>
            <a:tailEnd/>
          </a:ln>
        </p:spPr>
        <p:txBody>
          <a:bodyPr>
            <a:prstTxWarp prst="textNoShape">
              <a:avLst/>
            </a:prstTxWarp>
            <a:spAutoFit/>
          </a:bodyPr>
          <a:lstStyle/>
          <a:p>
            <a:r>
              <a:rPr lang="en-US" sz="2000" b="1" dirty="0"/>
              <a:t>“The business about causality gives me a lot of trouble…I would be very unhappy to renounce complete causality”, Einstein to Born, 1920</a:t>
            </a:r>
          </a:p>
          <a:p>
            <a:r>
              <a:rPr lang="en-US" sz="2000" b="1" dirty="0"/>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6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1" nodeType="clickEffect">
                                  <p:stCondLst>
                                    <p:cond delay="0"/>
                                  </p:stCondLst>
                                  <p:childTnLst>
                                    <p:animMotion origin="layout" path="M -0.00417 0.02778 L -0.00417 0.17223 " pathEditMode="relative" ptsTypes="AA">
                                      <p:cBhvr>
                                        <p:cTn id="14" dur="1000" fill="hold"/>
                                        <p:tgtEl>
                                          <p:spTgt spid="111629"/>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16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3" fill="hold" grpId="1" nodeType="clickEffect">
                                  <p:stCondLst>
                                    <p:cond delay="0"/>
                                  </p:stCondLst>
                                  <p:childTnLst>
                                    <p:anim calcmode="lin" valueType="num">
                                      <p:cBhvr additive="base">
                                        <p:cTn id="22" dur="2000"/>
                                        <p:tgtEl>
                                          <p:spTgt spid="111619"/>
                                        </p:tgtEl>
                                        <p:attrNameLst>
                                          <p:attrName>ppt_x</p:attrName>
                                        </p:attrNameLst>
                                      </p:cBhvr>
                                      <p:tavLst>
                                        <p:tav tm="0">
                                          <p:val>
                                            <p:strVal val="ppt_x"/>
                                          </p:val>
                                        </p:tav>
                                        <p:tav tm="100000">
                                          <p:val>
                                            <p:strVal val="1+ppt_w/2"/>
                                          </p:val>
                                        </p:tav>
                                      </p:tavLst>
                                    </p:anim>
                                    <p:anim calcmode="lin" valueType="num">
                                      <p:cBhvr additive="base">
                                        <p:cTn id="23" dur="2000"/>
                                        <p:tgtEl>
                                          <p:spTgt spid="111619"/>
                                        </p:tgtEl>
                                        <p:attrNameLst>
                                          <p:attrName>ppt_y</p:attrName>
                                        </p:attrNameLst>
                                      </p:cBhvr>
                                      <p:tavLst>
                                        <p:tav tm="0">
                                          <p:val>
                                            <p:strVal val="ppt_y"/>
                                          </p:val>
                                        </p:tav>
                                        <p:tav tm="100000">
                                          <p:val>
                                            <p:strVal val="0-ppt_h/2"/>
                                          </p:val>
                                        </p:tav>
                                      </p:tavLst>
                                    </p:anim>
                                    <p:set>
                                      <p:cBhvr>
                                        <p:cTn id="24" dur="1" fill="hold">
                                          <p:stCondLst>
                                            <p:cond delay="1999"/>
                                          </p:stCondLst>
                                        </p:cTn>
                                        <p:tgtEl>
                                          <p:spTgt spid="1116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16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11631">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11631">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111632">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16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animBg="1"/>
      <p:bldP spid="111619" grpId="1" animBg="1"/>
      <p:bldP spid="111620" grpId="0"/>
      <p:bldP spid="111629" grpId="0" animBg="1"/>
      <p:bldP spid="111629" grpId="1" animBg="1"/>
      <p:bldP spid="111631" grpId="0" build="p" autoUpdateAnimBg="0"/>
      <p:bldP spid="111632" grpId="0" build="p" autoUpdateAnimBg="0"/>
      <p:bldP spid="111633" grpId="0"/>
      <p:bldP spid="19" grpId="0" animBg="1"/>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229600" cy="652462"/>
          </a:xfrm>
        </p:spPr>
        <p:txBody>
          <a:bodyPr>
            <a:normAutofit/>
          </a:bodyPr>
          <a:lstStyle/>
          <a:p>
            <a:r>
              <a:rPr lang="en-US" sz="3200" dirty="0" smtClean="0">
                <a:solidFill>
                  <a:srgbClr val="0000FF"/>
                </a:solidFill>
              </a:rPr>
              <a:t>Einstein and ghost (probability) waves</a:t>
            </a:r>
            <a:endParaRPr lang="en-US" sz="3200" dirty="0">
              <a:solidFill>
                <a:srgbClr val="0000FF"/>
              </a:solidFill>
            </a:endParaRPr>
          </a:p>
        </p:txBody>
      </p:sp>
      <p:sp>
        <p:nvSpPr>
          <p:cNvPr id="3" name="TextBox 2"/>
          <p:cNvSpPr txBox="1"/>
          <p:nvPr/>
        </p:nvSpPr>
        <p:spPr>
          <a:xfrm>
            <a:off x="838200" y="1066800"/>
            <a:ext cx="7988300" cy="3139321"/>
          </a:xfrm>
          <a:prstGeom prst="rect">
            <a:avLst/>
          </a:prstGeom>
          <a:noFill/>
        </p:spPr>
        <p:txBody>
          <a:bodyPr wrap="square" rtlCol="0">
            <a:spAutoFit/>
          </a:bodyPr>
          <a:lstStyle/>
          <a:p>
            <a:r>
              <a:rPr lang="en-US" i="1" dirty="0" smtClean="0"/>
              <a:t>Basic idea</a:t>
            </a:r>
            <a:r>
              <a:rPr lang="en-US" dirty="0" smtClean="0"/>
              <a:t>: …Upon the emission of light there are two sorts of radiation. They are:</a:t>
            </a:r>
            <a:br>
              <a:rPr lang="en-US" dirty="0" smtClean="0"/>
            </a:br>
            <a:endParaRPr lang="en-US" dirty="0" smtClean="0"/>
          </a:p>
          <a:p>
            <a:r>
              <a:rPr lang="en-US" dirty="0" smtClean="0"/>
              <a:t>1.</a:t>
            </a:r>
            <a:r>
              <a:rPr lang="en-US" u="sng" dirty="0" smtClean="0"/>
              <a:t> An interference radiation</a:t>
            </a:r>
            <a:r>
              <a:rPr lang="en-US" dirty="0" smtClean="0"/>
              <a:t>, which occurs according to the normal laws of optics but does not transmit any energy…</a:t>
            </a:r>
            <a:br>
              <a:rPr lang="en-US" dirty="0" smtClean="0"/>
            </a:br>
            <a:r>
              <a:rPr lang="en-US" u="sng" dirty="0" smtClean="0"/>
              <a:t>The </a:t>
            </a:r>
            <a:r>
              <a:rPr lang="en-US" u="sng" dirty="0"/>
              <a:t>energetic radiation</a:t>
            </a:r>
            <a:r>
              <a:rPr lang="en-US" dirty="0"/>
              <a:t>. It is composed of indivisible quanta of [energy] </a:t>
            </a:r>
            <a:r>
              <a:rPr lang="en-US" i="1" dirty="0" err="1"/>
              <a:t>h</a:t>
            </a:r>
            <a:r>
              <a:rPr lang="en-US" dirty="0" err="1"/>
              <a:t>ν</a:t>
            </a:r>
            <a:r>
              <a:rPr lang="en-US" dirty="0"/>
              <a:t>. Their path is given by the (vanishingly small) flow of energy from the interference</a:t>
            </a:r>
          </a:p>
          <a:p>
            <a:r>
              <a:rPr lang="en-US" dirty="0"/>
              <a:t>radiation, and therefore they can never reach a spot where this flow is zero…full interference radiation is formed [even if]…only a single quantum is emitted, which thus also can reach the receiving screen at only one </a:t>
            </a:r>
            <a:r>
              <a:rPr lang="en-US" dirty="0" smtClean="0"/>
              <a:t>spot…</a:t>
            </a:r>
            <a:br>
              <a:rPr lang="en-US" dirty="0" smtClean="0"/>
            </a:br>
            <a:r>
              <a:rPr lang="en-US" dirty="0" smtClean="0">
                <a:solidFill>
                  <a:srgbClr val="FF0000"/>
                </a:solidFill>
              </a:rPr>
              <a:t>Lorentz, 1922, recapitulating Einstein’s idea of “Ghost Fields”</a:t>
            </a:r>
          </a:p>
          <a:p>
            <a:endParaRPr lang="en-US" dirty="0"/>
          </a:p>
        </p:txBody>
      </p:sp>
      <p:sp>
        <p:nvSpPr>
          <p:cNvPr id="4" name="TextBox 3"/>
          <p:cNvSpPr txBox="1"/>
          <p:nvPr/>
        </p:nvSpPr>
        <p:spPr>
          <a:xfrm>
            <a:off x="838200" y="4902574"/>
            <a:ext cx="7200900" cy="1477328"/>
          </a:xfrm>
          <a:prstGeom prst="rect">
            <a:avLst/>
          </a:prstGeom>
          <a:noFill/>
        </p:spPr>
        <p:txBody>
          <a:bodyPr wrap="square" rtlCol="0">
            <a:spAutoFit/>
          </a:bodyPr>
          <a:lstStyle/>
          <a:p>
            <a:r>
              <a:rPr lang="en-US" dirty="0" smtClean="0">
                <a:solidFill>
                  <a:srgbClr val="0000FF"/>
                </a:solidFill>
              </a:rPr>
              <a:t>1925: Max Born introduces same idea for electron waves:</a:t>
            </a:r>
          </a:p>
          <a:p>
            <a:endParaRPr lang="en-US" dirty="0">
              <a:solidFill>
                <a:srgbClr val="0000FF"/>
              </a:solidFill>
            </a:endParaRPr>
          </a:p>
          <a:p>
            <a:r>
              <a:rPr lang="en-US" dirty="0" smtClean="0">
                <a:solidFill>
                  <a:srgbClr val="0000FF"/>
                </a:solidFill>
              </a:rPr>
              <a:t>“I am entirely satisfied because my idea to look upon the Schrodinger wave field as a “ghost field” in your sense proves better all the time, </a:t>
            </a:r>
            <a:br>
              <a:rPr lang="en-US" dirty="0" smtClean="0">
                <a:solidFill>
                  <a:srgbClr val="0000FF"/>
                </a:solidFill>
              </a:rPr>
            </a:br>
            <a:r>
              <a:rPr lang="en-US" dirty="0" smtClean="0">
                <a:solidFill>
                  <a:srgbClr val="0000FF"/>
                </a:solidFill>
              </a:rPr>
              <a:t>                                                                  Max Born to Einstein, November 1926</a:t>
            </a:r>
            <a:endParaRPr lang="en-US" dirty="0">
              <a:solidFill>
                <a:srgbClr val="0000FF"/>
              </a:solidFill>
            </a:endParaRPr>
          </a:p>
        </p:txBody>
      </p:sp>
      <p:pic>
        <p:nvPicPr>
          <p:cNvPr id="5" name="Picture 4"/>
          <p:cNvPicPr>
            <a:picLocks noChangeAspect="1"/>
          </p:cNvPicPr>
          <p:nvPr/>
        </p:nvPicPr>
        <p:blipFill>
          <a:blip r:embed="rId2"/>
          <a:stretch>
            <a:fillRect/>
          </a:stretch>
        </p:blipFill>
        <p:spPr>
          <a:xfrm>
            <a:off x="7075947" y="3309120"/>
            <a:ext cx="1594713" cy="205399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85800" y="304800"/>
            <a:ext cx="7086600" cy="533400"/>
          </a:xfrm>
        </p:spPr>
        <p:txBody>
          <a:bodyPr>
            <a:normAutofit fontScale="90000"/>
          </a:bodyPr>
          <a:lstStyle/>
          <a:p>
            <a:r>
              <a:rPr lang="en-US" smtClean="0">
                <a:ea typeface="ＭＳ Ｐゴシック" charset="-128"/>
                <a:cs typeface="ＭＳ Ｐゴシック" charset="-128"/>
              </a:rPr>
              <a:t>Bose and Einstein (1924-5)</a:t>
            </a:r>
          </a:p>
        </p:txBody>
      </p:sp>
      <p:sp>
        <p:nvSpPr>
          <p:cNvPr id="3" name="TextBox 2"/>
          <p:cNvSpPr txBox="1">
            <a:spLocks noChangeArrowheads="1"/>
          </p:cNvSpPr>
          <p:nvPr/>
        </p:nvSpPr>
        <p:spPr bwMode="auto">
          <a:xfrm>
            <a:off x="304800" y="966641"/>
            <a:ext cx="7772400" cy="3139321"/>
          </a:xfrm>
          <a:prstGeom prst="rect">
            <a:avLst/>
          </a:prstGeom>
          <a:noFill/>
          <a:ln w="9525">
            <a:noFill/>
            <a:miter lim="800000"/>
            <a:headEnd/>
            <a:tailEnd/>
          </a:ln>
        </p:spPr>
        <p:txBody>
          <a:bodyPr>
            <a:prstTxWarp prst="textNoShape">
              <a:avLst/>
            </a:prstTxWarp>
            <a:spAutoFit/>
          </a:bodyPr>
          <a:lstStyle/>
          <a:p>
            <a:r>
              <a:rPr lang="en-US" i="1" dirty="0"/>
              <a:t>“Respected Sir:</a:t>
            </a:r>
            <a:endParaRPr lang="en-US" dirty="0"/>
          </a:p>
          <a:p>
            <a:r>
              <a:rPr lang="en-US" i="1" dirty="0"/>
              <a:t> </a:t>
            </a:r>
            <a:endParaRPr lang="en-US" dirty="0"/>
          </a:p>
          <a:p>
            <a:r>
              <a:rPr lang="en-US" i="1" dirty="0"/>
              <a:t>I have ventured to send you the accompanying article for your perusal and opinion. I am anxious to know what you think of </a:t>
            </a:r>
            <a:r>
              <a:rPr lang="en-US" i="1" dirty="0" smtClean="0"/>
              <a:t>it …</a:t>
            </a:r>
            <a:r>
              <a:rPr lang="en-US" i="1" dirty="0"/>
              <a:t>I do not know sufficient German to translate the paper.  If you think the paper worth publication, I shall be grateful if you arrange for its publication in </a:t>
            </a:r>
            <a:r>
              <a:rPr lang="en-US" i="1" dirty="0" err="1"/>
              <a:t>Zeitschrift</a:t>
            </a:r>
            <a:r>
              <a:rPr lang="en-US" i="1" dirty="0"/>
              <a:t> fur </a:t>
            </a:r>
            <a:r>
              <a:rPr lang="en-US" i="1" dirty="0" err="1" smtClean="0"/>
              <a:t>Physik</a:t>
            </a:r>
            <a:r>
              <a:rPr lang="en-US" i="1" dirty="0"/>
              <a:t>…</a:t>
            </a:r>
            <a:br>
              <a:rPr lang="en-US" i="1" dirty="0"/>
            </a:br>
            <a:r>
              <a:rPr lang="en-US" b="1" i="1" dirty="0">
                <a:solidFill>
                  <a:srgbClr val="3366FF"/>
                </a:solidFill>
              </a:rPr>
              <a:t>Though a complete stranger to you, I do not feel any hesitation in making such a request.  Because we are all your </a:t>
            </a:r>
            <a:r>
              <a:rPr lang="en-US" b="1" i="1" dirty="0" smtClean="0">
                <a:solidFill>
                  <a:srgbClr val="3366FF"/>
                </a:solidFill>
              </a:rPr>
              <a:t>pupils…</a:t>
            </a:r>
            <a:r>
              <a:rPr lang="en-US" b="1" i="1" dirty="0">
                <a:solidFill>
                  <a:srgbClr val="3366FF"/>
                </a:solidFill>
              </a:rPr>
              <a:t>Yours faithfully, </a:t>
            </a:r>
            <a:r>
              <a:rPr lang="en-US" i="1" dirty="0" smtClean="0">
                <a:solidFill>
                  <a:srgbClr val="3366FF"/>
                </a:solidFill>
              </a:rPr>
              <a:t/>
            </a:r>
            <a:br>
              <a:rPr lang="en-US" i="1" dirty="0" smtClean="0">
                <a:solidFill>
                  <a:srgbClr val="3366FF"/>
                </a:solidFill>
              </a:rPr>
            </a:br>
            <a:r>
              <a:rPr lang="en-US" i="1" dirty="0" smtClean="0">
                <a:solidFill>
                  <a:srgbClr val="FF0000"/>
                </a:solidFill>
              </a:rPr>
              <a:t> S</a:t>
            </a:r>
            <a:r>
              <a:rPr lang="en-US" i="1" dirty="0">
                <a:solidFill>
                  <a:srgbClr val="FF0000"/>
                </a:solidFill>
              </a:rPr>
              <a:t>.N. Bose</a:t>
            </a:r>
            <a:r>
              <a:rPr lang="en-US" i="1" dirty="0" smtClean="0">
                <a:solidFill>
                  <a:srgbClr val="FF0000"/>
                </a:solidFill>
              </a:rPr>
              <a:t>.  </a:t>
            </a:r>
            <a:r>
              <a:rPr lang="en-US" i="1" dirty="0">
                <a:solidFill>
                  <a:srgbClr val="FF0000"/>
                </a:solidFill>
              </a:rPr>
              <a:t>Letter of June 4, 1924.</a:t>
            </a:r>
            <a:endParaRPr lang="en-US" dirty="0">
              <a:solidFill>
                <a:srgbClr val="FF0000"/>
              </a:solidFill>
            </a:endParaRPr>
          </a:p>
          <a:p>
            <a:endParaRPr lang="en-US" dirty="0"/>
          </a:p>
          <a:p>
            <a:r>
              <a:rPr lang="en-US" i="1" dirty="0"/>
              <a:t>					</a:t>
            </a:r>
            <a:endParaRPr lang="en-US" dirty="0"/>
          </a:p>
        </p:txBody>
      </p:sp>
      <p:grpSp>
        <p:nvGrpSpPr>
          <p:cNvPr id="2" name="Group 6"/>
          <p:cNvGrpSpPr>
            <a:grpSpLocks/>
          </p:cNvGrpSpPr>
          <p:nvPr/>
        </p:nvGrpSpPr>
        <p:grpSpPr bwMode="auto">
          <a:xfrm>
            <a:off x="5844269" y="3001405"/>
            <a:ext cx="3455019" cy="3856595"/>
            <a:chOff x="3928761" y="914400"/>
            <a:chExt cx="5582822" cy="5855720"/>
          </a:xfrm>
        </p:grpSpPr>
        <p:pic>
          <p:nvPicPr>
            <p:cNvPr id="30725" name="Picture 4" descr="AatyenBose1925.jpg"/>
            <p:cNvPicPr>
              <a:picLocks noChangeAspect="1"/>
            </p:cNvPicPr>
            <p:nvPr/>
          </p:nvPicPr>
          <p:blipFill>
            <a:blip r:embed="rId3"/>
            <a:srcRect/>
            <a:stretch>
              <a:fillRect/>
            </a:stretch>
          </p:blipFill>
          <p:spPr bwMode="auto">
            <a:xfrm>
              <a:off x="4995494" y="914400"/>
              <a:ext cx="3918034" cy="5181600"/>
            </a:xfrm>
            <a:prstGeom prst="rect">
              <a:avLst/>
            </a:prstGeom>
            <a:noFill/>
            <a:ln w="9525">
              <a:noFill/>
              <a:miter lim="800000"/>
              <a:headEnd/>
              <a:tailEnd/>
            </a:ln>
          </p:spPr>
        </p:pic>
        <p:sp>
          <p:nvSpPr>
            <p:cNvPr id="30726" name="TextBox 5"/>
            <p:cNvSpPr txBox="1">
              <a:spLocks noChangeArrowheads="1"/>
            </p:cNvSpPr>
            <p:nvPr/>
          </p:nvSpPr>
          <p:spPr bwMode="auto">
            <a:xfrm>
              <a:off x="3928761" y="6193137"/>
              <a:ext cx="5582822" cy="576983"/>
            </a:xfrm>
            <a:prstGeom prst="rect">
              <a:avLst/>
            </a:prstGeom>
            <a:noFill/>
            <a:ln w="9525">
              <a:noFill/>
              <a:miter lim="800000"/>
              <a:headEnd/>
              <a:tailEnd/>
            </a:ln>
          </p:spPr>
          <p:txBody>
            <a:bodyPr wrap="square">
              <a:prstTxWarp prst="textNoShape">
                <a:avLst/>
              </a:prstTxWarp>
              <a:spAutoFit/>
            </a:bodyPr>
            <a:lstStyle/>
            <a:p>
              <a:r>
                <a:rPr lang="en-US" dirty="0" err="1">
                  <a:solidFill>
                    <a:srgbClr val="0000FF"/>
                  </a:solidFill>
                </a:rPr>
                <a:t>Satyendra</a:t>
              </a:r>
              <a:r>
                <a:rPr lang="en-US" dirty="0">
                  <a:solidFill>
                    <a:srgbClr val="0000FF"/>
                  </a:solidFill>
                </a:rPr>
                <a:t> </a:t>
              </a:r>
              <a:r>
                <a:rPr lang="en-US" dirty="0" err="1">
                  <a:solidFill>
                    <a:srgbClr val="0000FF"/>
                  </a:solidFill>
                </a:rPr>
                <a:t>Nath</a:t>
              </a:r>
              <a:r>
                <a:rPr lang="en-US" dirty="0">
                  <a:solidFill>
                    <a:srgbClr val="0000FF"/>
                  </a:solidFill>
                </a:rPr>
                <a:t> Bose, 1924</a:t>
              </a:r>
            </a:p>
          </p:txBody>
        </p:sp>
      </p:grpSp>
      <p:sp>
        <p:nvSpPr>
          <p:cNvPr id="7" name="TextBox 6"/>
          <p:cNvSpPr txBox="1"/>
          <p:nvPr/>
        </p:nvSpPr>
        <p:spPr>
          <a:xfrm>
            <a:off x="1006372" y="3774057"/>
            <a:ext cx="4330700" cy="1938992"/>
          </a:xfrm>
          <a:prstGeom prst="rect">
            <a:avLst/>
          </a:prstGeom>
          <a:noFill/>
        </p:spPr>
        <p:txBody>
          <a:bodyPr wrap="square" rtlCol="0">
            <a:spAutoFit/>
          </a:bodyPr>
          <a:lstStyle/>
          <a:p>
            <a:r>
              <a:rPr lang="en-US" sz="2400" dirty="0" smtClean="0"/>
              <a:t>What was the problem?</a:t>
            </a:r>
          </a:p>
          <a:p>
            <a:r>
              <a:rPr lang="en-US" sz="2400" dirty="0" smtClean="0">
                <a:solidFill>
                  <a:srgbClr val="0000FF"/>
                </a:solidFill>
              </a:rPr>
              <a:t>Can’t treat BB radiation as a photon gas using classical statistics.  You get Wien’s Law, not Planck’s</a:t>
            </a:r>
            <a:endParaRPr lang="en-US" sz="2400" dirty="0">
              <a:solidFill>
                <a:srgbClr val="0000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38250" y="304800"/>
            <a:ext cx="6318250" cy="1492310"/>
          </a:xfrm>
          <a:prstGeom prst="rect">
            <a:avLst/>
          </a:prstGeom>
        </p:spPr>
      </p:pic>
      <p:grpSp>
        <p:nvGrpSpPr>
          <p:cNvPr id="11" name="Group 10"/>
          <p:cNvGrpSpPr/>
          <p:nvPr/>
        </p:nvGrpSpPr>
        <p:grpSpPr>
          <a:xfrm>
            <a:off x="450850" y="2781152"/>
            <a:ext cx="5537200" cy="2743200"/>
            <a:chOff x="450850" y="3429000"/>
            <a:chExt cx="5537200" cy="2743200"/>
          </a:xfrm>
        </p:grpSpPr>
        <p:pic>
          <p:nvPicPr>
            <p:cNvPr id="8" name="Picture 7"/>
            <p:cNvPicPr>
              <a:picLocks noChangeAspect="1"/>
            </p:cNvPicPr>
            <p:nvPr/>
          </p:nvPicPr>
          <p:blipFill>
            <a:blip r:embed="rId3"/>
            <a:stretch>
              <a:fillRect/>
            </a:stretch>
          </p:blipFill>
          <p:spPr>
            <a:xfrm>
              <a:off x="450850" y="3429000"/>
              <a:ext cx="5537200" cy="558800"/>
            </a:xfrm>
            <a:prstGeom prst="rect">
              <a:avLst/>
            </a:prstGeom>
          </p:spPr>
        </p:pic>
        <p:pic>
          <p:nvPicPr>
            <p:cNvPr id="9" name="Picture 8"/>
            <p:cNvPicPr>
              <a:picLocks noChangeAspect="1"/>
            </p:cNvPicPr>
            <p:nvPr/>
          </p:nvPicPr>
          <p:blipFill>
            <a:blip r:embed="rId4"/>
            <a:stretch>
              <a:fillRect/>
            </a:stretch>
          </p:blipFill>
          <p:spPr>
            <a:xfrm>
              <a:off x="450850" y="4343400"/>
              <a:ext cx="5537200" cy="1828800"/>
            </a:xfrm>
            <a:prstGeom prst="rect">
              <a:avLst/>
            </a:prstGeom>
          </p:spPr>
        </p:pic>
      </p:grpSp>
      <p:grpSp>
        <p:nvGrpSpPr>
          <p:cNvPr id="23" name="Group 22"/>
          <p:cNvGrpSpPr/>
          <p:nvPr/>
        </p:nvGrpSpPr>
        <p:grpSpPr>
          <a:xfrm>
            <a:off x="2451100" y="3097501"/>
            <a:ext cx="6451600" cy="2101166"/>
            <a:chOff x="2451100" y="3664634"/>
            <a:chExt cx="6451600" cy="2101166"/>
          </a:xfrm>
        </p:grpSpPr>
        <p:grpSp>
          <p:nvGrpSpPr>
            <p:cNvPr id="15" name="Group 14"/>
            <p:cNvGrpSpPr/>
            <p:nvPr/>
          </p:nvGrpSpPr>
          <p:grpSpPr>
            <a:xfrm>
              <a:off x="2451100" y="3664634"/>
              <a:ext cx="6451600" cy="2101166"/>
              <a:chOff x="2451100" y="3664634"/>
              <a:chExt cx="6451600" cy="2101166"/>
            </a:xfrm>
          </p:grpSpPr>
          <p:sp>
            <p:nvSpPr>
              <p:cNvPr id="10" name="TextBox 9"/>
              <p:cNvSpPr txBox="1"/>
              <p:nvPr/>
            </p:nvSpPr>
            <p:spPr>
              <a:xfrm>
                <a:off x="6299200" y="3664634"/>
                <a:ext cx="2603500" cy="1200329"/>
              </a:xfrm>
              <a:prstGeom prst="rect">
                <a:avLst/>
              </a:prstGeom>
              <a:noFill/>
            </p:spPr>
            <p:txBody>
              <a:bodyPr wrap="square" rtlCol="0">
                <a:spAutoFit/>
              </a:bodyPr>
              <a:lstStyle/>
              <a:p>
                <a:r>
                  <a:rPr lang="en-US" dirty="0" smtClean="0"/>
                  <a:t>The key step, he neglects interchanges of quanta;</a:t>
                </a:r>
              </a:p>
              <a:p>
                <a:r>
                  <a:rPr lang="en-US" dirty="0" smtClean="0"/>
                  <a:t>Few steps later he gets the BB Law</a:t>
                </a:r>
                <a:endParaRPr lang="en-US" dirty="0"/>
              </a:p>
            </p:txBody>
          </p:sp>
          <p:sp>
            <p:nvSpPr>
              <p:cNvPr id="12" name="Oval 11"/>
              <p:cNvSpPr/>
              <p:nvPr/>
            </p:nvSpPr>
            <p:spPr>
              <a:xfrm>
                <a:off x="2451100" y="4546600"/>
                <a:ext cx="1219200" cy="1219200"/>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F0000"/>
                    </a:solidFill>
                  </a:ln>
                  <a:solidFill>
                    <a:srgbClr val="FF0000"/>
                  </a:solidFill>
                </a:endParaRPr>
              </a:p>
            </p:txBody>
          </p:sp>
        </p:grpSp>
        <p:cxnSp>
          <p:nvCxnSpPr>
            <p:cNvPr id="14" name="Straight Arrow Connector 13"/>
            <p:cNvCxnSpPr/>
            <p:nvPr/>
          </p:nvCxnSpPr>
          <p:spPr>
            <a:xfrm rot="10800000" flipV="1">
              <a:off x="3924300" y="4310964"/>
              <a:ext cx="2374900" cy="75633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870059" y="5756527"/>
            <a:ext cx="7554061" cy="954107"/>
          </a:xfrm>
          <a:prstGeom prst="rect">
            <a:avLst/>
          </a:prstGeom>
          <a:noFill/>
        </p:spPr>
        <p:txBody>
          <a:bodyPr wrap="square" rtlCol="0">
            <a:spAutoFit/>
          </a:bodyPr>
          <a:lstStyle/>
          <a:p>
            <a:r>
              <a:rPr lang="en-US" sz="2800" b="1" dirty="0" smtClean="0">
                <a:solidFill>
                  <a:srgbClr val="0000FF"/>
                </a:solidFill>
              </a:rPr>
              <a:t>Bose doesn’t say a word about the assumptions underlying this formula!</a:t>
            </a:r>
            <a:endParaRPr lang="en-US" sz="2800" b="1" dirty="0">
              <a:solidFill>
                <a:srgbClr val="0000FF"/>
              </a:solidFill>
            </a:endParaRPr>
          </a:p>
        </p:txBody>
      </p:sp>
      <p:sp>
        <p:nvSpPr>
          <p:cNvPr id="22" name="TextBox 21"/>
          <p:cNvSpPr txBox="1"/>
          <p:nvPr/>
        </p:nvSpPr>
        <p:spPr>
          <a:xfrm>
            <a:off x="450850" y="1838371"/>
            <a:ext cx="8693150" cy="830997"/>
          </a:xfrm>
          <a:prstGeom prst="rect">
            <a:avLst/>
          </a:prstGeom>
          <a:solidFill>
            <a:srgbClr val="FFFFFF"/>
          </a:solidFill>
        </p:spPr>
        <p:txBody>
          <a:bodyPr wrap="square" rtlCol="0">
            <a:spAutoFit/>
          </a:bodyPr>
          <a:lstStyle/>
          <a:p>
            <a:r>
              <a:rPr lang="en-US" sz="2400" dirty="0" smtClean="0">
                <a:solidFill>
                  <a:srgbClr val="FF0000"/>
                </a:solidFill>
              </a:rPr>
              <a:t>Many years later: “ I had no idea that what I had done was really novel…that it was different from Boltzmann statistics”, S. N. Bose </a:t>
            </a:r>
            <a:endParaRPr lang="en-US" sz="2400" dirty="0">
              <a:solidFill>
                <a:srgbClr val="FF0000"/>
              </a:solidFill>
            </a:endParaRPr>
          </a:p>
        </p:txBody>
      </p:sp>
      <p:sp>
        <p:nvSpPr>
          <p:cNvPr id="2" name="TextBox 1"/>
          <p:cNvSpPr txBox="1"/>
          <p:nvPr/>
        </p:nvSpPr>
        <p:spPr>
          <a:xfrm>
            <a:off x="5486400" y="1447800"/>
            <a:ext cx="1042196" cy="307777"/>
          </a:xfrm>
          <a:prstGeom prst="rect">
            <a:avLst/>
          </a:prstGeom>
          <a:solidFill>
            <a:schemeClr val="bg1"/>
          </a:solidFill>
        </p:spPr>
        <p:txBody>
          <a:bodyPr wrap="square" rtlCol="0">
            <a:spAutoFit/>
          </a:bodyPr>
          <a:lstStyle/>
          <a:p>
            <a:r>
              <a:rPr lang="en-US" sz="1400" dirty="0" smtClean="0"/>
              <a:t>1924</a:t>
            </a:r>
            <a:endParaRPr lang="en-US" sz="1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28600" y="152400"/>
            <a:ext cx="8928100" cy="6555641"/>
          </a:xfrm>
          <a:prstGeom prst="rect">
            <a:avLst/>
          </a:prstGeom>
          <a:noFill/>
          <a:ln w="9525">
            <a:noFill/>
            <a:miter lim="800000"/>
            <a:headEnd/>
            <a:tailEnd/>
          </a:ln>
        </p:spPr>
        <p:txBody>
          <a:bodyPr wrap="square">
            <a:prstTxWarp prst="textNoShape">
              <a:avLst/>
            </a:prstTxWarp>
            <a:spAutoFit/>
          </a:bodyPr>
          <a:lstStyle/>
          <a:p>
            <a:pPr>
              <a:buFont typeface="Wingdings" charset="2"/>
              <a:buChar char="q"/>
            </a:pPr>
            <a:r>
              <a:rPr lang="en-US" sz="2000" dirty="0" smtClean="0">
                <a:solidFill>
                  <a:srgbClr val="0000FF"/>
                </a:solidFill>
              </a:rPr>
              <a:t> Einstein: </a:t>
            </a:r>
            <a:r>
              <a:rPr lang="en-US" sz="2000" dirty="0">
                <a:solidFill>
                  <a:srgbClr val="0000FF"/>
                </a:solidFill>
              </a:rPr>
              <a:t>“In my opinion Bose’s derivation of the Planck formula signifies an important advance. The method used also yields the quantum theory of the ideal gas, as I will work out in detail elsewhere”.</a:t>
            </a:r>
            <a:br>
              <a:rPr lang="en-US" sz="2000" dirty="0">
                <a:solidFill>
                  <a:srgbClr val="0000FF"/>
                </a:solidFill>
              </a:rPr>
            </a:br>
            <a:endParaRPr lang="en-US" sz="2000" dirty="0">
              <a:solidFill>
                <a:srgbClr val="0000FF"/>
              </a:solidFill>
            </a:endParaRPr>
          </a:p>
          <a:p>
            <a:pPr>
              <a:buFont typeface="Wingdings" charset="2"/>
              <a:buChar char="q"/>
            </a:pPr>
            <a:r>
              <a:rPr lang="en-US" sz="2000" dirty="0" smtClean="0">
                <a:solidFill>
                  <a:srgbClr val="0000FF"/>
                </a:solidFill>
              </a:rPr>
              <a:t>  Submits paper ten days later with correct equations of massive Bose gas, only partially solved.  </a:t>
            </a:r>
            <a:r>
              <a:rPr lang="en-US" sz="2000" dirty="0" smtClean="0">
                <a:solidFill>
                  <a:srgbClr val="FF0000"/>
                </a:solidFill>
              </a:rPr>
              <a:t>Doesn’t realize the radical nature of the new statistics” </a:t>
            </a:r>
          </a:p>
          <a:p>
            <a:pPr>
              <a:buFont typeface="Wingdings" charset="2"/>
              <a:buChar char="q"/>
            </a:pPr>
            <a:endParaRPr lang="en-US" sz="2000" dirty="0" smtClean="0">
              <a:solidFill>
                <a:srgbClr val="0000FF"/>
              </a:solidFill>
            </a:endParaRPr>
          </a:p>
          <a:p>
            <a:pPr>
              <a:buFont typeface="Wingdings" charset="2"/>
              <a:buChar char="q"/>
            </a:pPr>
            <a:r>
              <a:rPr lang="en-US" sz="2000" dirty="0" smtClean="0">
                <a:solidFill>
                  <a:srgbClr val="0000FF"/>
                </a:solidFill>
              </a:rPr>
              <a:t> Two days later, to </a:t>
            </a:r>
            <a:r>
              <a:rPr lang="en-US" sz="2000" dirty="0" err="1" smtClean="0">
                <a:solidFill>
                  <a:srgbClr val="0000FF"/>
                </a:solidFill>
              </a:rPr>
              <a:t>Ehrenfest</a:t>
            </a:r>
            <a:r>
              <a:rPr lang="en-US" sz="2000" dirty="0" smtClean="0">
                <a:solidFill>
                  <a:srgbClr val="0000FF"/>
                </a:solidFill>
              </a:rPr>
              <a:t>, “the essence is still obscure” (July). </a:t>
            </a:r>
          </a:p>
          <a:p>
            <a:pPr>
              <a:buFont typeface="Wingdings" charset="2"/>
              <a:buChar char="q"/>
            </a:pPr>
            <a:endParaRPr lang="en-US" sz="2000" dirty="0" smtClean="0">
              <a:solidFill>
                <a:srgbClr val="0000FF"/>
              </a:solidFill>
            </a:endParaRPr>
          </a:p>
          <a:p>
            <a:pPr>
              <a:buFont typeface="Wingdings" charset="2"/>
              <a:buChar char="q"/>
            </a:pPr>
            <a:r>
              <a:rPr lang="en-US" sz="2000" dirty="0" smtClean="0">
                <a:solidFill>
                  <a:srgbClr val="0000FF"/>
                </a:solidFill>
              </a:rPr>
              <a:t> December 1924, “the thing with the quantum gas turns out to be very interesting… much of what is true and deep lurking behind it.”</a:t>
            </a:r>
          </a:p>
          <a:p>
            <a:pPr>
              <a:buFont typeface="Wingdings" charset="2"/>
              <a:buChar char="q"/>
            </a:pPr>
            <a:endParaRPr lang="en-US" sz="2000" dirty="0" smtClean="0">
              <a:solidFill>
                <a:srgbClr val="0000FF"/>
              </a:solidFill>
            </a:endParaRPr>
          </a:p>
          <a:p>
            <a:pPr>
              <a:buFont typeface="Wingdings" charset="2"/>
              <a:buChar char="q"/>
            </a:pPr>
            <a:r>
              <a:rPr lang="en-US" sz="2000" dirty="0" smtClean="0">
                <a:solidFill>
                  <a:srgbClr val="0000FF"/>
                </a:solidFill>
              </a:rPr>
              <a:t> January 1925, full theory of the Bose gas, including BEC: “…an increasing number of molecules go in to the quantum …ground state…part of the gas `condenses’…</a:t>
            </a:r>
          </a:p>
          <a:p>
            <a:pPr>
              <a:buFont typeface="Wingdings" charset="2"/>
              <a:buChar char="q"/>
            </a:pPr>
            <a:endParaRPr lang="en-US" sz="2000" dirty="0" smtClean="0">
              <a:solidFill>
                <a:srgbClr val="0000FF"/>
              </a:solidFill>
            </a:endParaRPr>
          </a:p>
          <a:p>
            <a:pPr>
              <a:buFont typeface="Wingdings" charset="2"/>
              <a:buChar char="q"/>
            </a:pPr>
            <a:r>
              <a:rPr lang="en-US" sz="2000" dirty="0" smtClean="0">
                <a:solidFill>
                  <a:srgbClr val="0000FF"/>
                </a:solidFill>
              </a:rPr>
              <a:t> “[Bose statistics] expresses an implicit hypothesis about the mutual influence of the molecules of a totally new and mysterious kind”. </a:t>
            </a:r>
            <a:r>
              <a:rPr lang="en-US" sz="2000" dirty="0" smtClean="0">
                <a:solidFill>
                  <a:srgbClr val="FF0000"/>
                </a:solidFill>
              </a:rPr>
              <a:t>WHAT IS THIS?</a:t>
            </a:r>
          </a:p>
          <a:p>
            <a:pPr>
              <a:buFont typeface="Wingdings" charset="2"/>
              <a:buChar char="q"/>
            </a:pPr>
            <a:endParaRPr lang="en-US" sz="2000" dirty="0" smtClean="0">
              <a:solidFill>
                <a:srgbClr val="0000FF"/>
              </a:solidFill>
            </a:endParaRPr>
          </a:p>
          <a:p>
            <a:pPr>
              <a:buFont typeface="Wingdings" charset="2"/>
              <a:buChar char="q"/>
            </a:pPr>
            <a:r>
              <a:rPr lang="en-US" sz="2000" dirty="0" smtClean="0">
                <a:solidFill>
                  <a:srgbClr val="0000FF"/>
                </a:solidFill>
              </a:rPr>
              <a:t> Derives fluctuation formula in exact formal analogy to the photon case (1909),</a:t>
            </a:r>
            <a:br>
              <a:rPr lang="en-US" sz="2000" dirty="0" smtClean="0">
                <a:solidFill>
                  <a:srgbClr val="0000FF"/>
                </a:solidFill>
              </a:rPr>
            </a:br>
            <a:r>
              <a:rPr lang="en-US" sz="2000" dirty="0" smtClean="0">
                <a:solidFill>
                  <a:srgbClr val="0000FF"/>
                </a:solidFill>
              </a:rPr>
              <a:t>discusses wave nature of matter, cites De Broglie thesis, suggests </a:t>
            </a:r>
            <a:r>
              <a:rPr lang="en-US" sz="2000" dirty="0" err="1" smtClean="0">
                <a:solidFill>
                  <a:srgbClr val="0000FF"/>
                </a:solidFill>
              </a:rPr>
              <a:t>interferometry</a:t>
            </a:r>
            <a:r>
              <a:rPr lang="en-US" sz="2000" dirty="0" smtClean="0">
                <a:solidFill>
                  <a:srgbClr val="0000FF"/>
                </a:solidFill>
              </a:rPr>
              <a:t>.</a:t>
            </a:r>
          </a:p>
          <a:p>
            <a:pPr>
              <a:buFont typeface="Wingdings" charset="2"/>
              <a:buChar char="q"/>
            </a:pPr>
            <a:endParaRPr lang="en-US" sz="2000" dirty="0">
              <a:solidFill>
                <a:srgbClr val="0000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p:cNvGrpSpPr>
          <p:nvPr/>
        </p:nvGrpSpPr>
        <p:grpSpPr bwMode="auto">
          <a:xfrm>
            <a:off x="525859" y="1156141"/>
            <a:ext cx="3429000" cy="4666274"/>
            <a:chOff x="609600" y="1981200"/>
            <a:chExt cx="3429000" cy="4666488"/>
          </a:xfrm>
        </p:grpSpPr>
        <p:pic>
          <p:nvPicPr>
            <p:cNvPr id="14348" name="Picture 2" descr="Steinberg_New_Yorker_Cov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81200"/>
              <a:ext cx="3422852" cy="466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9" name="TextBox 3"/>
            <p:cNvSpPr txBox="1">
              <a:spLocks noChangeArrowheads="1"/>
            </p:cNvSpPr>
            <p:nvPr/>
          </p:nvSpPr>
          <p:spPr bwMode="auto">
            <a:xfrm>
              <a:off x="609600" y="2264514"/>
              <a:ext cx="3429000" cy="646331"/>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600"/>
                <a:t>Natur Forscher</a:t>
              </a:r>
            </a:p>
          </p:txBody>
        </p:sp>
        <p:sp>
          <p:nvSpPr>
            <p:cNvPr id="14350" name="TextBox 4"/>
            <p:cNvSpPr txBox="1">
              <a:spLocks noChangeArrowheads="1"/>
            </p:cNvSpPr>
            <p:nvPr/>
          </p:nvSpPr>
          <p:spPr bwMode="auto">
            <a:xfrm>
              <a:off x="1905000" y="1981200"/>
              <a:ext cx="762000" cy="46166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Die</a:t>
              </a:r>
            </a:p>
          </p:txBody>
        </p:sp>
        <p:sp>
          <p:nvSpPr>
            <p:cNvPr id="10" name="TextBox 9"/>
            <p:cNvSpPr txBox="1"/>
            <p:nvPr/>
          </p:nvSpPr>
          <p:spPr>
            <a:xfrm>
              <a:off x="609600" y="5999434"/>
              <a:ext cx="3429000" cy="646143"/>
            </a:xfrm>
            <a:prstGeom prst="rect">
              <a:avLst/>
            </a:prstGeom>
            <a:solidFill>
              <a:schemeClr val="bg2">
                <a:lumMod val="20000"/>
                <a:lumOff val="80000"/>
              </a:schemeClr>
            </a:solidFill>
          </p:spPr>
          <p:txBody>
            <a:bodyPr>
              <a:spAutoFit/>
            </a:bodyPr>
            <a:lstStyle/>
            <a:p>
              <a:pPr algn="ctr">
                <a:defRPr/>
              </a:pPr>
              <a:r>
                <a:rPr lang="en-US" sz="3600" dirty="0"/>
                <a:t>Relativity</a:t>
              </a:r>
            </a:p>
          </p:txBody>
        </p:sp>
        <p:sp>
          <p:nvSpPr>
            <p:cNvPr id="14352" name="TextBox 10"/>
            <p:cNvSpPr txBox="1">
              <a:spLocks noChangeArrowheads="1"/>
            </p:cNvSpPr>
            <p:nvPr/>
          </p:nvSpPr>
          <p:spPr bwMode="auto">
            <a:xfrm>
              <a:off x="1828800" y="4604265"/>
              <a:ext cx="1066800" cy="369332"/>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t>Quantum</a:t>
              </a:r>
            </a:p>
          </p:txBody>
        </p:sp>
      </p:grpSp>
      <p:sp>
        <p:nvSpPr>
          <p:cNvPr id="13" name="TextBox 12"/>
          <p:cNvSpPr txBox="1">
            <a:spLocks noChangeArrowheads="1"/>
          </p:cNvSpPr>
          <p:nvPr/>
        </p:nvSpPr>
        <p:spPr bwMode="auto">
          <a:xfrm>
            <a:off x="1600200" y="2270020"/>
            <a:ext cx="1066800" cy="246063"/>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000"/>
              <a:t>Quantum</a:t>
            </a:r>
          </a:p>
        </p:txBody>
      </p:sp>
      <p:grpSp>
        <p:nvGrpSpPr>
          <p:cNvPr id="15" name="Group 14"/>
          <p:cNvGrpSpPr>
            <a:grpSpLocks/>
          </p:cNvGrpSpPr>
          <p:nvPr/>
        </p:nvGrpSpPr>
        <p:grpSpPr bwMode="auto">
          <a:xfrm>
            <a:off x="4773124" y="1156141"/>
            <a:ext cx="3429000" cy="4835739"/>
            <a:chOff x="609600" y="1981200"/>
            <a:chExt cx="3429000" cy="4666488"/>
          </a:xfrm>
        </p:grpSpPr>
        <p:pic>
          <p:nvPicPr>
            <p:cNvPr id="14343" name="Picture 15" descr="Steinberg_New_Yorker_Cov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81200"/>
              <a:ext cx="3422852" cy="466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Box 16"/>
            <p:cNvSpPr txBox="1">
              <a:spLocks noChangeArrowheads="1"/>
            </p:cNvSpPr>
            <p:nvPr/>
          </p:nvSpPr>
          <p:spPr bwMode="auto">
            <a:xfrm>
              <a:off x="609600" y="2264514"/>
              <a:ext cx="3429000" cy="646331"/>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600"/>
                <a:t>Natur Forscher</a:t>
              </a:r>
            </a:p>
          </p:txBody>
        </p:sp>
        <p:sp>
          <p:nvSpPr>
            <p:cNvPr id="14345" name="TextBox 17"/>
            <p:cNvSpPr txBox="1">
              <a:spLocks noChangeArrowheads="1"/>
            </p:cNvSpPr>
            <p:nvPr/>
          </p:nvSpPr>
          <p:spPr bwMode="auto">
            <a:xfrm>
              <a:off x="1905000" y="1981200"/>
              <a:ext cx="762000" cy="46166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Die</a:t>
              </a:r>
            </a:p>
          </p:txBody>
        </p:sp>
        <p:sp>
          <p:nvSpPr>
            <p:cNvPr id="19" name="TextBox 18"/>
            <p:cNvSpPr txBox="1"/>
            <p:nvPr/>
          </p:nvSpPr>
          <p:spPr>
            <a:xfrm>
              <a:off x="1600200" y="5358410"/>
              <a:ext cx="1447800" cy="462045"/>
            </a:xfrm>
            <a:prstGeom prst="rect">
              <a:avLst/>
            </a:prstGeom>
            <a:solidFill>
              <a:schemeClr val="bg2">
                <a:lumMod val="20000"/>
                <a:lumOff val="80000"/>
              </a:schemeClr>
            </a:solidFill>
          </p:spPr>
          <p:txBody>
            <a:bodyPr>
              <a:spAutoFit/>
            </a:bodyPr>
            <a:lstStyle/>
            <a:p>
              <a:pPr algn="ctr">
                <a:defRPr/>
              </a:pPr>
              <a:r>
                <a:rPr lang="en-US" dirty="0"/>
                <a:t>Relativity</a:t>
              </a:r>
            </a:p>
          </p:txBody>
        </p:sp>
        <p:sp>
          <p:nvSpPr>
            <p:cNvPr id="14347" name="TextBox 19"/>
            <p:cNvSpPr txBox="1">
              <a:spLocks noChangeArrowheads="1"/>
            </p:cNvSpPr>
            <p:nvPr/>
          </p:nvSpPr>
          <p:spPr bwMode="auto">
            <a:xfrm>
              <a:off x="1447800" y="6044246"/>
              <a:ext cx="2057400" cy="584776"/>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200"/>
                <a:t>Quantum</a:t>
              </a:r>
            </a:p>
          </p:txBody>
        </p:sp>
      </p:grpSp>
      <p:pic>
        <p:nvPicPr>
          <p:cNvPr id="9" name="Picture 8" descr="Steinberg_New_Yorker_Cov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859" y="1156141"/>
            <a:ext cx="3581400"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53066" y="198720"/>
            <a:ext cx="8139720" cy="830997"/>
          </a:xfrm>
          <a:prstGeom prst="rect">
            <a:avLst/>
          </a:prstGeom>
          <a:noFill/>
        </p:spPr>
        <p:txBody>
          <a:bodyPr wrap="square" rtlCol="0">
            <a:spAutoFit/>
          </a:bodyPr>
          <a:lstStyle/>
          <a:p>
            <a:pPr algn="ctr"/>
            <a:r>
              <a:rPr lang="en-US" sz="2400" dirty="0" smtClean="0">
                <a:solidFill>
                  <a:srgbClr val="0000FF"/>
                </a:solidFill>
              </a:rPr>
              <a:t>Why was Einstein’s Quantum Theory even more important than Relativity?</a:t>
            </a:r>
            <a:endParaRPr lang="en-US" sz="2400" dirty="0">
              <a:solidFill>
                <a:srgbClr val="0000FF"/>
              </a:solidFill>
            </a:endParaRPr>
          </a:p>
        </p:txBody>
      </p:sp>
      <p:sp>
        <p:nvSpPr>
          <p:cNvPr id="20" name="TextBox 19"/>
          <p:cNvSpPr txBox="1"/>
          <p:nvPr/>
        </p:nvSpPr>
        <p:spPr>
          <a:xfrm>
            <a:off x="259190" y="6268535"/>
            <a:ext cx="8389110" cy="523220"/>
          </a:xfrm>
          <a:prstGeom prst="rect">
            <a:avLst/>
          </a:prstGeom>
          <a:noFill/>
        </p:spPr>
        <p:txBody>
          <a:bodyPr wrap="square" rtlCol="0">
            <a:spAutoFit/>
          </a:bodyPr>
          <a:lstStyle/>
          <a:p>
            <a:pPr algn="ctr"/>
            <a:r>
              <a:rPr lang="en-US" sz="2800" b="1" dirty="0" smtClean="0">
                <a:solidFill>
                  <a:srgbClr val="0000FF"/>
                </a:solidFill>
              </a:rPr>
              <a:t>Understanding the atom was a turning point in history</a:t>
            </a:r>
            <a:endParaRPr lang="en-US" sz="2800" b="1" dirty="0">
              <a:solidFill>
                <a:srgbClr val="0000FF"/>
              </a:solidFill>
            </a:endParaRPr>
          </a:p>
        </p:txBody>
      </p:sp>
    </p:spTree>
    <p:extLst>
      <p:ext uri="{BB962C8B-B14F-4D97-AF65-F5344CB8AC3E}">
        <p14:creationId xmlns:p14="http://schemas.microsoft.com/office/powerpoint/2010/main" val="3197576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xit" presetSubtype="0" fill="hold" nodeType="clickEffect">
                                  <p:stCondLst>
                                    <p:cond delay="0"/>
                                  </p:stCondLst>
                                  <p:childTnLst>
                                    <p:animEffect transition="out" filter="dissolv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1"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P spid="20" grpId="0"/>
      <p:bldP spid="20"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685800" y="0"/>
            <a:ext cx="7772400" cy="1143000"/>
          </a:xfrm>
        </p:spPr>
        <p:txBody>
          <a:bodyPr/>
          <a:lstStyle/>
          <a:p>
            <a:r>
              <a:rPr lang="en-US" smtClean="0">
                <a:ea typeface="ＭＳ Ｐゴシック" charset="-128"/>
                <a:cs typeface="ＭＳ Ｐゴシック" charset="-128"/>
              </a:rPr>
              <a:t>Bose: The Epilogue</a:t>
            </a:r>
          </a:p>
        </p:txBody>
      </p:sp>
      <p:sp>
        <p:nvSpPr>
          <p:cNvPr id="3" name="TextBox 2"/>
          <p:cNvSpPr txBox="1">
            <a:spLocks noChangeArrowheads="1"/>
          </p:cNvSpPr>
          <p:nvPr/>
        </p:nvSpPr>
        <p:spPr bwMode="auto">
          <a:xfrm>
            <a:off x="414338" y="1104900"/>
            <a:ext cx="8077200" cy="5262979"/>
          </a:xfrm>
          <a:prstGeom prst="rect">
            <a:avLst/>
          </a:prstGeom>
          <a:noFill/>
          <a:ln w="9525">
            <a:noFill/>
            <a:miter lim="800000"/>
            <a:headEnd/>
            <a:tailEnd/>
          </a:ln>
        </p:spPr>
        <p:txBody>
          <a:bodyPr>
            <a:prstTxWarp prst="textNoShape">
              <a:avLst/>
            </a:prstTxWarp>
            <a:spAutoFit/>
          </a:bodyPr>
          <a:lstStyle/>
          <a:p>
            <a:pPr>
              <a:buFont typeface="Wingdings" charset="2"/>
              <a:buChar char="q"/>
            </a:pPr>
            <a:r>
              <a:rPr lang="en-US" sz="2400" dirty="0">
                <a:solidFill>
                  <a:srgbClr val="0000FF"/>
                </a:solidFill>
              </a:rPr>
              <a:t> Einstein writes letter praising Bose to India, he immediately gets a fellowship to study in Europe.</a:t>
            </a:r>
            <a:br>
              <a:rPr lang="en-US" sz="2400" dirty="0">
                <a:solidFill>
                  <a:srgbClr val="0000FF"/>
                </a:solidFill>
              </a:rPr>
            </a:br>
            <a:endParaRPr lang="en-US" sz="2400" dirty="0">
              <a:solidFill>
                <a:srgbClr val="0000FF"/>
              </a:solidFill>
            </a:endParaRPr>
          </a:p>
          <a:p>
            <a:pPr>
              <a:buFont typeface="Wingdings" charset="2"/>
              <a:buChar char="q"/>
            </a:pPr>
            <a:r>
              <a:rPr lang="en-US" sz="2400" dirty="0">
                <a:solidFill>
                  <a:srgbClr val="0000FF"/>
                </a:solidFill>
              </a:rPr>
              <a:t> Arrives in Paris, Oct 1924, but doesn’t go to Berlin until Oct 1925;</a:t>
            </a:r>
            <a:r>
              <a:rPr lang="en-US" sz="2400" dirty="0" smtClean="0">
                <a:solidFill>
                  <a:srgbClr val="0000FF"/>
                </a:solidFill>
              </a:rPr>
              <a:t> plays no role in understanding “BEC”. </a:t>
            </a:r>
          </a:p>
          <a:p>
            <a:pPr>
              <a:buFont typeface="Wingdings" charset="2"/>
              <a:buChar char="q"/>
            </a:pPr>
            <a:endParaRPr lang="en-US" sz="2400" dirty="0" smtClean="0">
              <a:solidFill>
                <a:srgbClr val="0000FF"/>
              </a:solidFill>
            </a:endParaRPr>
          </a:p>
          <a:p>
            <a:pPr>
              <a:buFont typeface="Wingdings" charset="2"/>
              <a:buChar char="q"/>
            </a:pPr>
            <a:r>
              <a:rPr lang="en-US" sz="2400" dirty="0" smtClean="0">
                <a:solidFill>
                  <a:srgbClr val="0000FF"/>
                </a:solidFill>
              </a:rPr>
              <a:t>He meets </a:t>
            </a:r>
            <a:r>
              <a:rPr lang="en-US" sz="2400" dirty="0">
                <a:solidFill>
                  <a:srgbClr val="0000FF"/>
                </a:solidFill>
              </a:rPr>
              <a:t>Einstein who suggests a research </a:t>
            </a:r>
            <a:r>
              <a:rPr lang="en-US" sz="2400" dirty="0" smtClean="0">
                <a:solidFill>
                  <a:srgbClr val="0000FF"/>
                </a:solidFill>
              </a:rPr>
              <a:t>topic in matrix mechanics, </a:t>
            </a:r>
            <a:r>
              <a:rPr lang="en-US" sz="2400" dirty="0">
                <a:solidFill>
                  <a:srgbClr val="0000FF"/>
                </a:solidFill>
              </a:rPr>
              <a:t>but</a:t>
            </a:r>
            <a:r>
              <a:rPr lang="en-US" sz="2400" dirty="0" smtClean="0">
                <a:solidFill>
                  <a:srgbClr val="0000FF"/>
                </a:solidFill>
              </a:rPr>
              <a:t> makes little </a:t>
            </a:r>
            <a:r>
              <a:rPr lang="en-US" sz="2400" dirty="0">
                <a:solidFill>
                  <a:srgbClr val="0000FF"/>
                </a:solidFill>
              </a:rPr>
              <a:t>progress and returns to India soon.</a:t>
            </a:r>
            <a:br>
              <a:rPr lang="en-US" sz="2400" dirty="0">
                <a:solidFill>
                  <a:srgbClr val="0000FF"/>
                </a:solidFill>
              </a:rPr>
            </a:br>
            <a:endParaRPr lang="en-US" sz="2400" dirty="0">
              <a:solidFill>
                <a:srgbClr val="0000FF"/>
              </a:solidFill>
            </a:endParaRPr>
          </a:p>
          <a:p>
            <a:pPr>
              <a:buFont typeface="Wingdings" charset="2"/>
              <a:buChar char="q"/>
            </a:pPr>
            <a:r>
              <a:rPr lang="en-US" sz="2400" dirty="0">
                <a:solidFill>
                  <a:srgbClr val="0000FF"/>
                </a:solidFill>
              </a:rPr>
              <a:t> Revered in India, but makes no further contribution to physics. </a:t>
            </a:r>
            <a:br>
              <a:rPr lang="en-US" sz="2400" dirty="0">
                <a:solidFill>
                  <a:srgbClr val="0000FF"/>
                </a:solidFill>
              </a:rPr>
            </a:br>
            <a:endParaRPr lang="en-US" sz="2400" dirty="0">
              <a:solidFill>
                <a:srgbClr val="0000FF"/>
              </a:solidFill>
            </a:endParaRPr>
          </a:p>
          <a:p>
            <a:pPr>
              <a:buFont typeface="Wingdings" charset="2"/>
              <a:buChar char="q"/>
            </a:pPr>
            <a:r>
              <a:rPr lang="en-US" sz="2400" dirty="0">
                <a:solidFill>
                  <a:srgbClr val="0000FF"/>
                </a:solidFill>
              </a:rPr>
              <a:t> All of the force-carrying particles in modern physics are called bosons in recognition of</a:t>
            </a:r>
            <a:r>
              <a:rPr lang="en-US" sz="2400" dirty="0" smtClean="0">
                <a:solidFill>
                  <a:srgbClr val="0000FF"/>
                </a:solidFill>
              </a:rPr>
              <a:t> his role in the new statistics</a:t>
            </a:r>
            <a:endParaRPr lang="en-US" sz="2400" dirty="0">
              <a:solidFill>
                <a:srgbClr val="0000FF"/>
              </a:solidFill>
            </a:endParaRPr>
          </a:p>
        </p:txBody>
      </p:sp>
      <p:sp>
        <p:nvSpPr>
          <p:cNvPr id="5" name="TextBox 4"/>
          <p:cNvSpPr txBox="1">
            <a:spLocks noChangeArrowheads="1"/>
          </p:cNvSpPr>
          <p:nvPr/>
        </p:nvSpPr>
        <p:spPr bwMode="auto">
          <a:xfrm>
            <a:off x="355600" y="4419600"/>
            <a:ext cx="8788400" cy="954087"/>
          </a:xfrm>
          <a:prstGeom prst="rect">
            <a:avLst/>
          </a:prstGeom>
          <a:solidFill>
            <a:srgbClr val="BFBFBF"/>
          </a:solidFill>
          <a:ln w="9525">
            <a:noFill/>
            <a:miter lim="800000"/>
            <a:headEnd/>
            <a:tailEnd/>
          </a:ln>
        </p:spPr>
        <p:txBody>
          <a:bodyPr>
            <a:prstTxWarp prst="textNoShape">
              <a:avLst/>
            </a:prstTxWarp>
            <a:spAutoFit/>
          </a:bodyPr>
          <a:lstStyle/>
          <a:p>
            <a:r>
              <a:rPr lang="en-US" sz="2800" dirty="0">
                <a:solidFill>
                  <a:srgbClr val="FF0000"/>
                </a:solidFill>
              </a:rPr>
              <a:t>“I was not really in science anymore.  I was like a comet, a comet which came once and never returned again”.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66800" y="381000"/>
            <a:ext cx="6083300" cy="707886"/>
          </a:xfrm>
          <a:prstGeom prst="rect">
            <a:avLst/>
          </a:prstGeom>
          <a:noFill/>
        </p:spPr>
        <p:txBody>
          <a:bodyPr wrap="square" rtlCol="0">
            <a:spAutoFit/>
          </a:bodyPr>
          <a:lstStyle/>
          <a:p>
            <a:r>
              <a:rPr lang="en-US" sz="2000" dirty="0" smtClean="0">
                <a:solidFill>
                  <a:srgbClr val="0000FF"/>
                </a:solidFill>
              </a:rPr>
              <a:t>February 1925, Schrodinger writes to Einstein suggesting that he has made an error in his BEC paper </a:t>
            </a:r>
            <a:endParaRPr lang="en-US" sz="2000" dirty="0">
              <a:solidFill>
                <a:srgbClr val="0000FF"/>
              </a:solidFill>
            </a:endParaRPr>
          </a:p>
        </p:txBody>
      </p:sp>
      <p:pic>
        <p:nvPicPr>
          <p:cNvPr id="3" name="Picture 2" descr="AE_ES_letter.jpg"/>
          <p:cNvPicPr>
            <a:picLocks noChangeAspect="1"/>
          </p:cNvPicPr>
          <p:nvPr/>
        </p:nvPicPr>
        <p:blipFill>
          <a:blip r:embed="rId2"/>
          <a:srcRect t="66667" b="12369"/>
          <a:stretch>
            <a:fillRect/>
          </a:stretch>
        </p:blipFill>
        <p:spPr bwMode="auto">
          <a:xfrm>
            <a:off x="0" y="3810000"/>
            <a:ext cx="9388475" cy="2622550"/>
          </a:xfrm>
          <a:prstGeom prst="rect">
            <a:avLst/>
          </a:prstGeom>
          <a:noFill/>
          <a:ln w="9525">
            <a:noFill/>
            <a:miter lim="800000"/>
            <a:headEnd/>
            <a:tailEnd/>
          </a:ln>
        </p:spPr>
      </p:pic>
      <p:pic>
        <p:nvPicPr>
          <p:cNvPr id="33795" name="Picture 3" descr="AE_ES_letter.jpg"/>
          <p:cNvPicPr>
            <a:picLocks noChangeAspect="1"/>
          </p:cNvPicPr>
          <p:nvPr/>
        </p:nvPicPr>
        <p:blipFill>
          <a:blip r:embed="rId2"/>
          <a:srcRect b="64188"/>
          <a:stretch>
            <a:fillRect/>
          </a:stretch>
        </p:blipFill>
        <p:spPr bwMode="auto">
          <a:xfrm>
            <a:off x="863600" y="0"/>
            <a:ext cx="6705600" cy="3200400"/>
          </a:xfrm>
          <a:prstGeom prst="rect">
            <a:avLst/>
          </a:prstGeom>
          <a:noFill/>
          <a:ln w="9525">
            <a:noFill/>
            <a:miter lim="800000"/>
            <a:headEnd/>
            <a:tailEnd/>
          </a:ln>
        </p:spPr>
      </p:pic>
      <p:sp>
        <p:nvSpPr>
          <p:cNvPr id="5" name="TextBox 4"/>
          <p:cNvSpPr txBox="1">
            <a:spLocks noChangeArrowheads="1"/>
          </p:cNvSpPr>
          <p:nvPr/>
        </p:nvSpPr>
        <p:spPr bwMode="auto">
          <a:xfrm>
            <a:off x="228600" y="1981200"/>
            <a:ext cx="8382000" cy="1816100"/>
          </a:xfrm>
          <a:prstGeom prst="rect">
            <a:avLst/>
          </a:prstGeom>
          <a:solidFill>
            <a:srgbClr val="FFFFFF"/>
          </a:solidFill>
          <a:ln w="9525">
            <a:noFill/>
            <a:miter lim="800000"/>
            <a:headEnd/>
            <a:tailEnd/>
          </a:ln>
        </p:spPr>
        <p:txBody>
          <a:bodyPr>
            <a:prstTxWarp prst="textNoShape">
              <a:avLst/>
            </a:prstTxWarp>
            <a:spAutoFit/>
          </a:bodyPr>
          <a:lstStyle/>
          <a:p>
            <a:r>
              <a:rPr lang="en-US" sz="2800"/>
              <a:t>“your reproach is not unjustified, although I have not made a mistake in my paper…In the Bose statistics, which I use, the quanta or molecules are not considered as being mutually independent objects”.  </a:t>
            </a:r>
          </a:p>
        </p:txBody>
      </p:sp>
      <p:sp>
        <p:nvSpPr>
          <p:cNvPr id="6" name="TextBox 5"/>
          <p:cNvSpPr txBox="1">
            <a:spLocks noChangeArrowheads="1"/>
          </p:cNvSpPr>
          <p:nvPr/>
        </p:nvSpPr>
        <p:spPr bwMode="auto">
          <a:xfrm>
            <a:off x="228600" y="4343400"/>
            <a:ext cx="8534400" cy="2246313"/>
          </a:xfrm>
          <a:prstGeom prst="rect">
            <a:avLst/>
          </a:prstGeom>
          <a:solidFill>
            <a:srgbClr val="FFFFFF"/>
          </a:solidFill>
          <a:ln w="9525">
            <a:noFill/>
            <a:miter lim="800000"/>
            <a:headEnd/>
            <a:tailEnd/>
          </a:ln>
        </p:spPr>
        <p:txBody>
          <a:bodyPr>
            <a:prstTxWarp prst="textNoShape">
              <a:avLst/>
            </a:prstTxWarp>
            <a:spAutoFit/>
          </a:bodyPr>
          <a:lstStyle/>
          <a:p>
            <a:r>
              <a:rPr lang="en-US" sz="2800">
                <a:solidFill>
                  <a:srgbClr val="0000FF"/>
                </a:solidFill>
              </a:rPr>
              <a:t>“I had not grasped it before at all despite the fact that Bose’s paper had already come out….[Bose’s work] did not seem particularly interesting to me. Only your theory of gas degeneracy is really something fundamentally new…” Schrodinger, Sept 1925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0"/>
          <p:cNvSpPr txBox="1">
            <a:spLocks noChangeArrowheads="1"/>
          </p:cNvSpPr>
          <p:nvPr/>
        </p:nvSpPr>
        <p:spPr bwMode="auto">
          <a:xfrm>
            <a:off x="320675" y="5867399"/>
            <a:ext cx="800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ltLang="ja-JP" b="1" i="1" dirty="0">
                <a:solidFill>
                  <a:srgbClr val="FF0000"/>
                </a:solidFill>
              </a:rPr>
              <a:t>Of course today every rascal thinks he knows the answer, but he is deluding himself</a:t>
            </a:r>
            <a:r>
              <a:rPr lang="en-US" altLang="ja-JP" b="1" dirty="0">
                <a:solidFill>
                  <a:srgbClr val="FF0000"/>
                </a:solidFill>
              </a:rPr>
              <a:t> - </a:t>
            </a:r>
            <a:r>
              <a:rPr lang="en-US" altLang="ja-JP" b="1" i="1" dirty="0">
                <a:solidFill>
                  <a:srgbClr val="FF0000"/>
                </a:solidFill>
              </a:rPr>
              <a:t>Einstein, 1951</a:t>
            </a:r>
            <a:endParaRPr lang="en-US" b="1" dirty="0">
              <a:solidFill>
                <a:srgbClr val="FF0000"/>
              </a:solidFill>
            </a:endParaRPr>
          </a:p>
        </p:txBody>
      </p:sp>
      <p:sp>
        <p:nvSpPr>
          <p:cNvPr id="35842" name="Text Box 2"/>
          <p:cNvSpPr txBox="1">
            <a:spLocks noChangeArrowheads="1"/>
          </p:cNvSpPr>
          <p:nvPr/>
        </p:nvSpPr>
        <p:spPr bwMode="auto">
          <a:xfrm>
            <a:off x="88900" y="115669"/>
            <a:ext cx="8001000" cy="646331"/>
          </a:xfrm>
          <a:prstGeom prst="rect">
            <a:avLst/>
          </a:prstGeom>
          <a:noFill/>
          <a:ln w="9525">
            <a:noFill/>
            <a:miter lim="800000"/>
            <a:headEnd/>
            <a:tailEnd/>
          </a:ln>
        </p:spPr>
        <p:txBody>
          <a:bodyPr>
            <a:prstTxWarp prst="textNoShape">
              <a:avLst/>
            </a:prstTxWarp>
            <a:spAutoFit/>
          </a:bodyPr>
          <a:lstStyle/>
          <a:p>
            <a:pPr>
              <a:spcBef>
                <a:spcPct val="50000"/>
              </a:spcBef>
            </a:pPr>
            <a:r>
              <a:rPr lang="en-US" b="1" dirty="0">
                <a:solidFill>
                  <a:srgbClr val="0000FF"/>
                </a:solidFill>
              </a:rPr>
              <a:t>1925-6: Schrodinger and Heisenberg  independently invent the modern form of quantum theory.</a:t>
            </a:r>
            <a:r>
              <a:rPr lang="en-US" b="1" dirty="0" smtClean="0">
                <a:solidFill>
                  <a:srgbClr val="0000FF"/>
                </a:solidFill>
              </a:rPr>
              <a:t>  Einstein plays a critical role in Schrodinger’s thinking.</a:t>
            </a:r>
            <a:endParaRPr lang="en-US" b="1" dirty="0">
              <a:solidFill>
                <a:srgbClr val="0000FF"/>
              </a:solidFill>
            </a:endParaRPr>
          </a:p>
        </p:txBody>
      </p:sp>
      <p:grpSp>
        <p:nvGrpSpPr>
          <p:cNvPr id="2" name="Group 3"/>
          <p:cNvGrpSpPr>
            <a:grpSpLocks/>
          </p:cNvGrpSpPr>
          <p:nvPr/>
        </p:nvGrpSpPr>
        <p:grpSpPr bwMode="auto">
          <a:xfrm>
            <a:off x="12700" y="2463800"/>
            <a:ext cx="8308975" cy="2676525"/>
            <a:chOff x="8" y="1552"/>
            <a:chExt cx="5234" cy="1686"/>
          </a:xfrm>
        </p:grpSpPr>
        <p:pic>
          <p:nvPicPr>
            <p:cNvPr id="35849" name="Picture 4"/>
            <p:cNvPicPr>
              <a:picLocks noChangeAspect="1" noChangeArrowheads="1"/>
            </p:cNvPicPr>
            <p:nvPr/>
          </p:nvPicPr>
          <p:blipFill>
            <a:blip r:embed="rId2"/>
            <a:srcRect/>
            <a:stretch>
              <a:fillRect/>
            </a:stretch>
          </p:blipFill>
          <p:spPr bwMode="auto">
            <a:xfrm>
              <a:off x="4176" y="1776"/>
              <a:ext cx="1066" cy="1462"/>
            </a:xfrm>
            <a:prstGeom prst="rect">
              <a:avLst/>
            </a:prstGeom>
            <a:noFill/>
            <a:ln w="9525">
              <a:noFill/>
              <a:miter lim="800000"/>
              <a:headEnd/>
              <a:tailEnd/>
            </a:ln>
          </p:spPr>
        </p:pic>
        <p:sp>
          <p:nvSpPr>
            <p:cNvPr id="35850" name="Text Box 5"/>
            <p:cNvSpPr txBox="1">
              <a:spLocks noChangeArrowheads="1"/>
            </p:cNvSpPr>
            <p:nvPr/>
          </p:nvSpPr>
          <p:spPr bwMode="auto">
            <a:xfrm>
              <a:off x="8" y="1552"/>
              <a:ext cx="3840" cy="1541"/>
            </a:xfrm>
            <a:prstGeom prst="rect">
              <a:avLst/>
            </a:prstGeom>
            <a:noFill/>
            <a:ln w="9525">
              <a:noFill/>
              <a:miter lim="800000"/>
              <a:headEnd/>
              <a:tailEnd/>
            </a:ln>
          </p:spPr>
          <p:txBody>
            <a:bodyPr>
              <a:prstTxWarp prst="textNoShape">
                <a:avLst/>
              </a:prstTxWarp>
              <a:spAutoFit/>
            </a:bodyPr>
            <a:lstStyle/>
            <a:p>
              <a:pPr>
                <a:spcBef>
                  <a:spcPct val="50000"/>
                </a:spcBef>
              </a:pPr>
              <a:r>
                <a:rPr lang="en-US" b="1" i="1" dirty="0" smtClean="0">
                  <a:solidFill>
                    <a:srgbClr val="0000FF"/>
                  </a:solidFill>
                </a:rPr>
                <a:t>After a period of reflection Einstein give his verdict</a:t>
              </a:r>
            </a:p>
            <a:p>
              <a:pPr>
                <a:spcBef>
                  <a:spcPct val="50000"/>
                </a:spcBef>
              </a:pPr>
              <a:r>
                <a:rPr lang="en-US" b="1" i="1" dirty="0" smtClean="0">
                  <a:solidFill>
                    <a:srgbClr val="0000FF"/>
                  </a:solidFill>
                </a:rPr>
                <a:t>“</a:t>
              </a:r>
              <a:r>
                <a:rPr lang="en-US" b="1" i="1" dirty="0">
                  <a:solidFill>
                    <a:srgbClr val="0000FF"/>
                  </a:solidFill>
                </a:rPr>
                <a:t>Quantum mechanics is very impressive.  But an inner voice tells me that it is not yet the true </a:t>
              </a:r>
              <a:r>
                <a:rPr lang="en-US" b="1" i="1" dirty="0" err="1">
                  <a:solidFill>
                    <a:srgbClr val="0000FF"/>
                  </a:solidFill>
                </a:rPr>
                <a:t>Jakob</a:t>
              </a:r>
              <a:r>
                <a:rPr lang="en-US" b="1" i="1" dirty="0">
                  <a:solidFill>
                    <a:srgbClr val="0000FF"/>
                  </a:solidFill>
                </a:rPr>
                <a:t>.  The theory produces a good deal but hardly brings us closer to the secrets of the Old One.  I am at all events convinced that He does not play dice…</a:t>
              </a:r>
              <a:br>
                <a:rPr lang="en-US" b="1" i="1" dirty="0">
                  <a:solidFill>
                    <a:srgbClr val="0000FF"/>
                  </a:solidFill>
                </a:rPr>
              </a:br>
              <a:r>
                <a:rPr lang="en-US" b="1" i="1" dirty="0">
                  <a:solidFill>
                    <a:srgbClr val="0000FF"/>
                  </a:solidFill>
                </a:rPr>
                <a:t>	Einstein to Born, December </a:t>
              </a:r>
              <a:r>
                <a:rPr lang="en-US" b="1" i="1" dirty="0" smtClean="0">
                  <a:solidFill>
                    <a:srgbClr val="0000FF"/>
                  </a:solidFill>
                </a:rPr>
                <a:t>1926, responding to his letter</a:t>
              </a:r>
              <a:br>
                <a:rPr lang="en-US" b="1" i="1" dirty="0" smtClean="0">
                  <a:solidFill>
                    <a:srgbClr val="0000FF"/>
                  </a:solidFill>
                </a:rPr>
              </a:br>
              <a:r>
                <a:rPr lang="en-US" b="1" i="1" dirty="0" smtClean="0">
                  <a:solidFill>
                    <a:srgbClr val="0000FF"/>
                  </a:solidFill>
                </a:rPr>
                <a:t>about the probabilistic interpretation of </a:t>
              </a:r>
              <a:r>
                <a:rPr lang="en-US" b="1" i="1" dirty="0" err="1" smtClean="0">
                  <a:solidFill>
                    <a:srgbClr val="0000FF"/>
                  </a:solidFill>
                </a:rPr>
                <a:t>wavefunction</a:t>
              </a:r>
              <a:endParaRPr lang="en-US" i="1" dirty="0">
                <a:solidFill>
                  <a:srgbClr val="0000FF"/>
                </a:solidFill>
              </a:endParaRPr>
            </a:p>
          </p:txBody>
        </p:sp>
      </p:grpSp>
      <p:grpSp>
        <p:nvGrpSpPr>
          <p:cNvPr id="3" name="Group 6"/>
          <p:cNvGrpSpPr>
            <a:grpSpLocks/>
          </p:cNvGrpSpPr>
          <p:nvPr/>
        </p:nvGrpSpPr>
        <p:grpSpPr bwMode="auto">
          <a:xfrm>
            <a:off x="6100763" y="762000"/>
            <a:ext cx="2903537" cy="1981200"/>
            <a:chOff x="3792" y="2976"/>
            <a:chExt cx="1829" cy="1248"/>
          </a:xfrm>
        </p:grpSpPr>
        <p:pic>
          <p:nvPicPr>
            <p:cNvPr id="35847" name="Picture 7"/>
            <p:cNvPicPr>
              <a:picLocks noChangeAspect="1" noChangeArrowheads="1"/>
            </p:cNvPicPr>
            <p:nvPr/>
          </p:nvPicPr>
          <p:blipFill>
            <a:blip r:embed="rId3"/>
            <a:srcRect/>
            <a:stretch>
              <a:fillRect/>
            </a:stretch>
          </p:blipFill>
          <p:spPr bwMode="auto">
            <a:xfrm>
              <a:off x="3792" y="2976"/>
              <a:ext cx="957" cy="1248"/>
            </a:xfrm>
            <a:prstGeom prst="rect">
              <a:avLst/>
            </a:prstGeom>
            <a:noFill/>
            <a:ln w="9525">
              <a:noFill/>
              <a:miter lim="800000"/>
              <a:headEnd/>
              <a:tailEnd/>
            </a:ln>
          </p:spPr>
        </p:pic>
        <p:pic>
          <p:nvPicPr>
            <p:cNvPr id="35848" name="Picture 8"/>
            <p:cNvPicPr>
              <a:picLocks noChangeAspect="1" noChangeArrowheads="1"/>
            </p:cNvPicPr>
            <p:nvPr/>
          </p:nvPicPr>
          <p:blipFill>
            <a:blip r:embed="rId4"/>
            <a:srcRect/>
            <a:stretch>
              <a:fillRect/>
            </a:stretch>
          </p:blipFill>
          <p:spPr bwMode="auto">
            <a:xfrm>
              <a:off x="4783" y="2976"/>
              <a:ext cx="838" cy="1248"/>
            </a:xfrm>
            <a:prstGeom prst="rect">
              <a:avLst/>
            </a:prstGeom>
            <a:noFill/>
            <a:ln w="9525">
              <a:noFill/>
              <a:miter lim="800000"/>
              <a:headEnd/>
              <a:tailEnd/>
            </a:ln>
          </p:spPr>
        </p:pic>
      </p:grpSp>
      <p:sp>
        <p:nvSpPr>
          <p:cNvPr id="114697" name="Text Box 9"/>
          <p:cNvSpPr txBox="1">
            <a:spLocks noChangeArrowheads="1"/>
          </p:cNvSpPr>
          <p:nvPr/>
        </p:nvSpPr>
        <p:spPr bwMode="auto">
          <a:xfrm>
            <a:off x="88900" y="1003300"/>
            <a:ext cx="5715000" cy="1006475"/>
          </a:xfrm>
          <a:prstGeom prst="rect">
            <a:avLst/>
          </a:prstGeom>
          <a:noFill/>
          <a:ln w="9525">
            <a:noFill/>
            <a:miter lim="800000"/>
            <a:headEnd/>
            <a:tailEnd/>
          </a:ln>
        </p:spPr>
        <p:txBody>
          <a:bodyPr>
            <a:prstTxWarp prst="textNoShape">
              <a:avLst/>
            </a:prstTxWarp>
            <a:spAutoFit/>
          </a:bodyPr>
          <a:lstStyle/>
          <a:p>
            <a:pPr>
              <a:spcBef>
                <a:spcPct val="50000"/>
              </a:spcBef>
            </a:pPr>
            <a:r>
              <a:rPr lang="en-US" sz="2000" b="1" i="1" dirty="0">
                <a:solidFill>
                  <a:srgbClr val="FF0000"/>
                </a:solidFill>
              </a:rPr>
              <a:t>“My theory was stimulated by de Broglie and by brief but infinitely far-seeing remarks by Einstein” - Schrödinger, 1926.</a:t>
            </a:r>
          </a:p>
        </p:txBody>
      </p:sp>
      <p:sp>
        <p:nvSpPr>
          <p:cNvPr id="11" name="TextBox 10"/>
          <p:cNvSpPr txBox="1"/>
          <p:nvPr/>
        </p:nvSpPr>
        <p:spPr>
          <a:xfrm>
            <a:off x="4159250" y="5648156"/>
            <a:ext cx="5702300" cy="830997"/>
          </a:xfrm>
          <a:prstGeom prst="rect">
            <a:avLst/>
          </a:prstGeom>
          <a:solidFill>
            <a:srgbClr val="FFFFFF"/>
          </a:solidFill>
        </p:spPr>
        <p:txBody>
          <a:bodyPr wrap="square" rtlCol="0">
            <a:spAutoFit/>
          </a:bodyPr>
          <a:lstStyle/>
          <a:p>
            <a:pPr algn="ctr"/>
            <a:r>
              <a:rPr lang="en-US" sz="4800" dirty="0" smtClean="0"/>
              <a:t>Why?</a:t>
            </a:r>
            <a:endParaRPr lang="en-US" sz="4800" dirty="0"/>
          </a:p>
        </p:txBody>
      </p:sp>
      <p:sp>
        <p:nvSpPr>
          <p:cNvPr id="12" name="Text Box 10"/>
          <p:cNvSpPr txBox="1">
            <a:spLocks noChangeArrowheads="1"/>
          </p:cNvSpPr>
          <p:nvPr/>
        </p:nvSpPr>
        <p:spPr bwMode="auto">
          <a:xfrm>
            <a:off x="762000" y="5029200"/>
            <a:ext cx="800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ltLang="ja-JP" b="1" i="1" dirty="0">
                <a:solidFill>
                  <a:srgbClr val="FF0000"/>
                </a:solidFill>
              </a:rPr>
              <a:t>All the fifty years of conscious brooding have brought me no closer to the answer to the question, </a:t>
            </a:r>
            <a:r>
              <a:rPr lang="ja-JP" altLang="en-US" b="1" i="1" dirty="0">
                <a:solidFill>
                  <a:srgbClr val="FF0000"/>
                </a:solidFill>
              </a:rPr>
              <a:t>‘</a:t>
            </a:r>
            <a:r>
              <a:rPr lang="en-US" altLang="ja-JP" b="1" i="1" dirty="0">
                <a:solidFill>
                  <a:srgbClr val="FF0000"/>
                </a:solidFill>
              </a:rPr>
              <a:t>what are light quanta?</a:t>
            </a:r>
            <a:endParaRPr lang="en-US" b="1" dirty="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469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utoUpdateAnimBg="0"/>
      <p:bldP spid="114697" grpId="0" build="p" autoUpdateAnimBg="0"/>
      <p:bldP spid="11" grpId="0" animBg="1"/>
      <p:bldP spid="12"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ChangeArrowheads="1"/>
          </p:cNvSpPr>
          <p:nvPr/>
        </p:nvSpPr>
        <p:spPr bwMode="auto">
          <a:xfrm>
            <a:off x="381000" y="533400"/>
            <a:ext cx="8153400" cy="954088"/>
          </a:xfrm>
          <a:prstGeom prst="rect">
            <a:avLst/>
          </a:prstGeom>
          <a:noFill/>
          <a:ln w="9525">
            <a:noFill/>
            <a:miter lim="800000"/>
            <a:headEnd/>
            <a:tailEnd/>
          </a:ln>
        </p:spPr>
        <p:txBody>
          <a:bodyPr>
            <a:prstTxWarp prst="textNoShape">
              <a:avLst/>
            </a:prstTxWarp>
            <a:spAutoFit/>
          </a:bodyPr>
          <a:lstStyle/>
          <a:p>
            <a:r>
              <a:rPr lang="en-US" sz="2800">
                <a:solidFill>
                  <a:srgbClr val="0000FF"/>
                </a:solidFill>
              </a:rPr>
              <a:t>“Physics is an attempt to conceptually grasp reality as it is…, independently of its being observed”, Einstein</a:t>
            </a:r>
          </a:p>
        </p:txBody>
      </p:sp>
      <p:sp>
        <p:nvSpPr>
          <p:cNvPr id="4" name="TextBox 3"/>
          <p:cNvSpPr txBox="1">
            <a:spLocks noChangeArrowheads="1"/>
          </p:cNvSpPr>
          <p:nvPr/>
        </p:nvSpPr>
        <p:spPr bwMode="auto">
          <a:xfrm>
            <a:off x="1066800" y="1676400"/>
            <a:ext cx="7162800" cy="1323975"/>
          </a:xfrm>
          <a:prstGeom prst="rect">
            <a:avLst/>
          </a:prstGeom>
          <a:noFill/>
          <a:ln w="9525">
            <a:noFill/>
            <a:miter lim="800000"/>
            <a:headEnd/>
            <a:tailEnd/>
          </a:ln>
        </p:spPr>
        <p:txBody>
          <a:bodyPr>
            <a:prstTxWarp prst="textNoShape">
              <a:avLst/>
            </a:prstTxWarp>
            <a:spAutoFit/>
          </a:bodyPr>
          <a:lstStyle/>
          <a:p>
            <a:r>
              <a:rPr lang="en-US" sz="4000">
                <a:solidFill>
                  <a:srgbClr val="FF0000"/>
                </a:solidFill>
              </a:rPr>
              <a:t>“Do you really believe that the moon exists only if I look at it?”</a:t>
            </a:r>
          </a:p>
        </p:txBody>
      </p:sp>
      <p:sp>
        <p:nvSpPr>
          <p:cNvPr id="5" name="Text Box 3"/>
          <p:cNvSpPr txBox="1">
            <a:spLocks noChangeArrowheads="1"/>
          </p:cNvSpPr>
          <p:nvPr/>
        </p:nvSpPr>
        <p:spPr bwMode="auto">
          <a:xfrm>
            <a:off x="914400" y="3124200"/>
            <a:ext cx="8001000" cy="1754188"/>
          </a:xfrm>
          <a:prstGeom prst="rect">
            <a:avLst/>
          </a:prstGeom>
          <a:noFill/>
          <a:ln w="9525">
            <a:noFill/>
            <a:miter lim="800000"/>
            <a:headEnd/>
            <a:tailEnd/>
          </a:ln>
        </p:spPr>
        <p:txBody>
          <a:bodyPr>
            <a:prstTxWarp prst="textNoShape">
              <a:avLst/>
            </a:prstTxWarp>
            <a:spAutoFit/>
          </a:bodyPr>
          <a:lstStyle/>
          <a:p>
            <a:pPr>
              <a:spcBef>
                <a:spcPct val="50000"/>
              </a:spcBef>
            </a:pPr>
            <a:r>
              <a:rPr lang="en-US" sz="3600" i="1">
                <a:solidFill>
                  <a:srgbClr val="0000FF"/>
                </a:solidFill>
                <a:latin typeface="Times New Roman" pitchFamily="33" charset="0"/>
              </a:rPr>
              <a:t>“A finely tempered nature longs to escape from the personal life into the world of objective perception and thought”</a:t>
            </a:r>
            <a:r>
              <a:rPr lang="en-US" sz="3600">
                <a:solidFill>
                  <a:srgbClr val="0000FF"/>
                </a:solidFill>
                <a:latin typeface="Times New Roman" pitchFamily="33" charset="0"/>
              </a:rPr>
              <a:t> </a:t>
            </a:r>
          </a:p>
        </p:txBody>
      </p:sp>
      <p:sp>
        <p:nvSpPr>
          <p:cNvPr id="6" name="Text Box 4"/>
          <p:cNvSpPr txBox="1">
            <a:spLocks noChangeArrowheads="1"/>
          </p:cNvSpPr>
          <p:nvPr/>
        </p:nvSpPr>
        <p:spPr bwMode="auto">
          <a:xfrm>
            <a:off x="1447800" y="5486400"/>
            <a:ext cx="7696200" cy="584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a:t>Nichte Diese Töne!</a:t>
            </a:r>
          </a:p>
        </p:txBody>
      </p:sp>
      <p:pic>
        <p:nvPicPr>
          <p:cNvPr id="7" name="Picture 6"/>
          <p:cNvPicPr>
            <a:picLocks noChangeAspect="1" noChangeArrowheads="1"/>
          </p:cNvPicPr>
          <p:nvPr/>
        </p:nvPicPr>
        <p:blipFill>
          <a:blip r:embed="rId4"/>
          <a:srcRect/>
          <a:stretch>
            <a:fillRect/>
          </a:stretch>
        </p:blipFill>
        <p:spPr bwMode="auto">
          <a:xfrm>
            <a:off x="1295400" y="5257800"/>
            <a:ext cx="1320800" cy="1422400"/>
          </a:xfrm>
          <a:prstGeom prst="rect">
            <a:avLst/>
          </a:prstGeom>
          <a:noFill/>
          <a:ln w="9525">
            <a:noFill/>
            <a:miter lim="800000"/>
            <a:headEnd/>
            <a:tailEnd/>
          </a:ln>
        </p:spPr>
      </p:pic>
      <p:pic>
        <p:nvPicPr>
          <p:cNvPr id="8" name="Picture 5"/>
          <p:cNvPicPr>
            <a:picLocks noChangeAspect="1" noChangeArrowheads="1"/>
          </p:cNvPicPr>
          <p:nvPr/>
        </p:nvPicPr>
        <p:blipFill>
          <a:blip r:embed="rId5"/>
          <a:srcRect/>
          <a:stretch>
            <a:fillRect/>
          </a:stretch>
        </p:blipFill>
        <p:spPr bwMode="auto">
          <a:xfrm>
            <a:off x="0" y="0"/>
            <a:ext cx="9144000" cy="68151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20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3" name="joyfu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autoUpdateAnimBg="0"/>
      <p:bldP spid="6"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914400" y="381000"/>
            <a:ext cx="7239000" cy="609600"/>
          </a:xfrm>
        </p:spPr>
        <p:txBody>
          <a:bodyPr>
            <a:normAutofit fontScale="90000"/>
          </a:bodyPr>
          <a:lstStyle/>
          <a:p>
            <a:r>
              <a:rPr lang="en-US">
                <a:latin typeface="Times" charset="0"/>
                <a:ea typeface="ＭＳ Ｐゴシック" charset="0"/>
                <a:cs typeface="ＭＳ Ｐゴシック" charset="0"/>
              </a:rPr>
              <a:t>Old and New Electronics</a:t>
            </a:r>
          </a:p>
        </p:txBody>
      </p:sp>
      <p:grpSp>
        <p:nvGrpSpPr>
          <p:cNvPr id="2" name="Group 6"/>
          <p:cNvGrpSpPr>
            <a:grpSpLocks/>
          </p:cNvGrpSpPr>
          <p:nvPr/>
        </p:nvGrpSpPr>
        <p:grpSpPr bwMode="auto">
          <a:xfrm>
            <a:off x="457200" y="1219200"/>
            <a:ext cx="8077200" cy="2411413"/>
            <a:chOff x="457200" y="1219200"/>
            <a:chExt cx="8077200" cy="2411601"/>
          </a:xfrm>
        </p:grpSpPr>
        <p:pic>
          <p:nvPicPr>
            <p:cNvPr id="22534" name="Picture 3" descr="VacuumTub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219200"/>
              <a:ext cx="4495800" cy="241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TextBox 4"/>
            <p:cNvSpPr txBox="1">
              <a:spLocks noChangeArrowheads="1"/>
            </p:cNvSpPr>
            <p:nvPr/>
          </p:nvSpPr>
          <p:spPr bwMode="auto">
            <a:xfrm>
              <a:off x="457200" y="1600200"/>
              <a:ext cx="34290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Electronics made from individually assembled components</a:t>
              </a:r>
            </a:p>
          </p:txBody>
        </p:sp>
      </p:grpSp>
      <p:grpSp>
        <p:nvGrpSpPr>
          <p:cNvPr id="3" name="Group 7"/>
          <p:cNvGrpSpPr>
            <a:grpSpLocks/>
          </p:cNvGrpSpPr>
          <p:nvPr/>
        </p:nvGrpSpPr>
        <p:grpSpPr bwMode="auto">
          <a:xfrm>
            <a:off x="381000" y="3822700"/>
            <a:ext cx="7848600" cy="3035300"/>
            <a:chOff x="381000" y="3822700"/>
            <a:chExt cx="7848600" cy="3035300"/>
          </a:xfrm>
        </p:grpSpPr>
        <p:pic>
          <p:nvPicPr>
            <p:cNvPr id="22532" name="Picture 2" descr="id229_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822700"/>
              <a:ext cx="38100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5"/>
            <p:cNvSpPr txBox="1">
              <a:spLocks noChangeArrowheads="1"/>
            </p:cNvSpPr>
            <p:nvPr/>
          </p:nvSpPr>
          <p:spPr bwMode="auto">
            <a:xfrm>
              <a:off x="381000" y="4343400"/>
              <a:ext cx="3581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Electronics embedded into the materials at the micro scale – </a:t>
              </a:r>
              <a:br>
                <a:rPr lang="en-US"/>
              </a:br>
              <a:r>
                <a:rPr lang="en-US"/>
                <a:t>requires understanding of quantum structure of matter</a:t>
              </a:r>
            </a:p>
          </p:txBody>
        </p:sp>
      </p:grpSp>
    </p:spTree>
    <p:extLst>
      <p:ext uri="{BB962C8B-B14F-4D97-AF65-F5344CB8AC3E}">
        <p14:creationId xmlns:p14="http://schemas.microsoft.com/office/powerpoint/2010/main" val="6728054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p:cNvSpPr>
            <a:spLocks noGrp="1"/>
          </p:cNvSpPr>
          <p:nvPr>
            <p:ph type="title"/>
          </p:nvPr>
        </p:nvSpPr>
        <p:spPr>
          <a:xfrm>
            <a:off x="457200" y="46038"/>
            <a:ext cx="8229600" cy="1143000"/>
          </a:xfrm>
        </p:spPr>
        <p:txBody>
          <a:bodyPr/>
          <a:lstStyle/>
          <a:p>
            <a:r>
              <a:rPr lang="en-US" smtClean="0">
                <a:ea typeface="ＭＳ Ｐゴシック" charset="-128"/>
                <a:cs typeface="ＭＳ Ｐゴシック" charset="-128"/>
              </a:rPr>
              <a:t>Einstein Scientific Timeline</a:t>
            </a:r>
          </a:p>
        </p:txBody>
      </p:sp>
      <p:sp>
        <p:nvSpPr>
          <p:cNvPr id="33795" name="TextBox 13"/>
          <p:cNvSpPr txBox="1">
            <a:spLocks noChangeArrowheads="1"/>
          </p:cNvSpPr>
          <p:nvPr/>
        </p:nvSpPr>
        <p:spPr bwMode="auto">
          <a:xfrm>
            <a:off x="0" y="1524000"/>
            <a:ext cx="2108200" cy="1477328"/>
          </a:xfrm>
          <a:prstGeom prst="rect">
            <a:avLst/>
          </a:prstGeom>
          <a:noFill/>
          <a:ln w="38100">
            <a:solidFill>
              <a:srgbClr val="0000FF"/>
            </a:solidFill>
            <a:miter lim="800000"/>
            <a:headEnd/>
            <a:tailEnd/>
          </a:ln>
        </p:spPr>
        <p:txBody>
          <a:bodyPr>
            <a:prstTxWarp prst="textNoShape">
              <a:avLst/>
            </a:prstTxWarp>
            <a:spAutoFit/>
          </a:bodyPr>
          <a:lstStyle/>
          <a:p>
            <a:pPr algn="ctr"/>
            <a:r>
              <a:rPr lang="en-US" dirty="0" smtClean="0"/>
              <a:t>1902-1905</a:t>
            </a:r>
            <a:endParaRPr lang="en-US" dirty="0"/>
          </a:p>
          <a:p>
            <a:pPr algn="ctr"/>
            <a:r>
              <a:rPr lang="en-US" dirty="0"/>
              <a:t>Bern</a:t>
            </a:r>
            <a:r>
              <a:rPr lang="en-US" dirty="0" smtClean="0"/>
              <a:t> patent office</a:t>
            </a:r>
          </a:p>
          <a:p>
            <a:pPr algn="ctr"/>
            <a:r>
              <a:rPr lang="en-US" dirty="0" smtClean="0"/>
              <a:t>The </a:t>
            </a:r>
            <a:r>
              <a:rPr lang="en-US" dirty="0"/>
              <a:t>Miracle </a:t>
            </a:r>
            <a:r>
              <a:rPr lang="en-US" dirty="0" smtClean="0"/>
              <a:t>Year</a:t>
            </a:r>
            <a:br>
              <a:rPr lang="en-US" dirty="0" smtClean="0"/>
            </a:br>
            <a:r>
              <a:rPr lang="en-US" dirty="0" smtClean="0"/>
              <a:t>(1905)</a:t>
            </a:r>
          </a:p>
          <a:p>
            <a:pPr algn="ctr"/>
            <a:endParaRPr lang="en-US" dirty="0"/>
          </a:p>
        </p:txBody>
      </p:sp>
      <p:sp>
        <p:nvSpPr>
          <p:cNvPr id="33796" name="TextBox 17"/>
          <p:cNvSpPr txBox="1">
            <a:spLocks noChangeArrowheads="1"/>
          </p:cNvSpPr>
          <p:nvPr/>
        </p:nvSpPr>
        <p:spPr bwMode="auto">
          <a:xfrm>
            <a:off x="0" y="3505200"/>
            <a:ext cx="2108200" cy="2308324"/>
          </a:xfrm>
          <a:prstGeom prst="rect">
            <a:avLst/>
          </a:prstGeom>
          <a:noFill/>
          <a:ln w="38100">
            <a:solidFill>
              <a:srgbClr val="FF0000"/>
            </a:solidFill>
            <a:miter lim="800000"/>
            <a:headEnd/>
            <a:tailEnd/>
          </a:ln>
        </p:spPr>
        <p:txBody>
          <a:bodyPr>
            <a:prstTxWarp prst="textNoShape">
              <a:avLst/>
            </a:prstTxWarp>
            <a:spAutoFit/>
          </a:bodyPr>
          <a:lstStyle/>
          <a:p>
            <a:pPr algn="ctr"/>
            <a:r>
              <a:rPr lang="en-US" dirty="0" smtClean="0"/>
              <a:t>Foundations of Stat </a:t>
            </a:r>
            <a:r>
              <a:rPr lang="en-US" dirty="0" err="1" smtClean="0"/>
              <a:t>mech</a:t>
            </a:r>
            <a:endParaRPr lang="en-US" dirty="0" smtClean="0"/>
          </a:p>
          <a:p>
            <a:pPr algn="ctr"/>
            <a:r>
              <a:rPr lang="en-US" u="sng" dirty="0" smtClean="0"/>
              <a:t>Quanta </a:t>
            </a:r>
            <a:r>
              <a:rPr lang="en-US" u="sng" dirty="0"/>
              <a:t>of Light</a:t>
            </a:r>
          </a:p>
          <a:p>
            <a:pPr algn="ctr"/>
            <a:r>
              <a:rPr lang="en-US" u="sng" dirty="0"/>
              <a:t>Special Relativity</a:t>
            </a:r>
          </a:p>
          <a:p>
            <a:pPr algn="ctr"/>
            <a:r>
              <a:rPr lang="en-US" u="sng" dirty="0"/>
              <a:t>E=mc</a:t>
            </a:r>
            <a:r>
              <a:rPr lang="en-US" u="sng" baseline="30000" dirty="0"/>
              <a:t>2</a:t>
            </a:r>
            <a:endParaRPr lang="en-US" u="sng" dirty="0"/>
          </a:p>
          <a:p>
            <a:pPr algn="ctr"/>
            <a:r>
              <a:rPr lang="en-US" dirty="0"/>
              <a:t>Brownian Motion</a:t>
            </a:r>
          </a:p>
          <a:p>
            <a:pPr algn="ctr"/>
            <a:r>
              <a:rPr lang="en-US" dirty="0"/>
              <a:t> </a:t>
            </a:r>
          </a:p>
          <a:p>
            <a:pPr algn="ctr"/>
            <a:endParaRPr lang="en-US" dirty="0"/>
          </a:p>
        </p:txBody>
      </p:sp>
      <p:grpSp>
        <p:nvGrpSpPr>
          <p:cNvPr id="11" name="Group 10"/>
          <p:cNvGrpSpPr/>
          <p:nvPr/>
        </p:nvGrpSpPr>
        <p:grpSpPr>
          <a:xfrm>
            <a:off x="2133600" y="1524000"/>
            <a:ext cx="2306638" cy="4659313"/>
            <a:chOff x="2133600" y="1524000"/>
            <a:chExt cx="2306638" cy="4659313"/>
          </a:xfrm>
        </p:grpSpPr>
        <p:sp>
          <p:nvSpPr>
            <p:cNvPr id="33797" name="TextBox 14"/>
            <p:cNvSpPr txBox="1">
              <a:spLocks noChangeArrowheads="1"/>
            </p:cNvSpPr>
            <p:nvPr/>
          </p:nvSpPr>
          <p:spPr bwMode="auto">
            <a:xfrm>
              <a:off x="2209800" y="1524000"/>
              <a:ext cx="2230438" cy="1477328"/>
            </a:xfrm>
            <a:prstGeom prst="rect">
              <a:avLst/>
            </a:prstGeom>
            <a:noFill/>
            <a:ln w="38100">
              <a:solidFill>
                <a:srgbClr val="0000FF"/>
              </a:solidFill>
              <a:miter lim="800000"/>
              <a:headEnd/>
              <a:tailEnd/>
            </a:ln>
          </p:spPr>
          <p:txBody>
            <a:bodyPr>
              <a:prstTxWarp prst="textNoShape">
                <a:avLst/>
              </a:prstTxWarp>
              <a:spAutoFit/>
            </a:bodyPr>
            <a:lstStyle/>
            <a:p>
              <a:pPr algn="ctr"/>
              <a:r>
                <a:rPr lang="en-US" dirty="0"/>
                <a:t>1906-7</a:t>
              </a:r>
            </a:p>
            <a:p>
              <a:pPr algn="ctr"/>
              <a:r>
                <a:rPr lang="en-US" dirty="0" smtClean="0"/>
                <a:t>Bern patent office</a:t>
              </a:r>
            </a:p>
            <a:p>
              <a:pPr algn="ctr"/>
              <a:r>
                <a:rPr lang="en-US" dirty="0"/>
                <a:t/>
              </a:r>
              <a:br>
                <a:rPr lang="en-US" dirty="0"/>
              </a:br>
              <a:r>
                <a:rPr lang="en-US" dirty="0"/>
                <a:t> </a:t>
              </a:r>
            </a:p>
            <a:p>
              <a:pPr algn="ctr"/>
              <a:endParaRPr lang="en-US" dirty="0"/>
            </a:p>
          </p:txBody>
        </p:sp>
        <p:sp>
          <p:nvSpPr>
            <p:cNvPr id="33798" name="TextBox 18"/>
            <p:cNvSpPr txBox="1">
              <a:spLocks noChangeArrowheads="1"/>
            </p:cNvSpPr>
            <p:nvPr/>
          </p:nvSpPr>
          <p:spPr bwMode="auto">
            <a:xfrm>
              <a:off x="2133600" y="3505200"/>
              <a:ext cx="2230438" cy="2678113"/>
            </a:xfrm>
            <a:prstGeom prst="rect">
              <a:avLst/>
            </a:prstGeom>
            <a:noFill/>
            <a:ln w="38100">
              <a:solidFill>
                <a:srgbClr val="FF0000"/>
              </a:solidFill>
              <a:miter lim="800000"/>
              <a:headEnd/>
              <a:tailEnd/>
            </a:ln>
          </p:spPr>
          <p:txBody>
            <a:bodyPr>
              <a:prstTxWarp prst="textNoShape">
                <a:avLst/>
              </a:prstTxWarp>
              <a:spAutoFit/>
            </a:bodyPr>
            <a:lstStyle/>
            <a:p>
              <a:pPr algn="ctr"/>
              <a:r>
                <a:rPr lang="en-US" u="sng" dirty="0"/>
                <a:t>Quantization of Energy</a:t>
              </a:r>
            </a:p>
            <a:p>
              <a:pPr algn="ctr"/>
              <a:r>
                <a:rPr lang="en-US" u="sng" dirty="0"/>
                <a:t>Quantum Theory of Solids</a:t>
              </a:r>
            </a:p>
            <a:p>
              <a:pPr algn="ctr"/>
              <a:r>
                <a:rPr lang="en-US" dirty="0"/>
                <a:t>Equivalence Principle</a:t>
              </a:r>
            </a:p>
            <a:p>
              <a:pPr algn="ctr"/>
              <a:r>
                <a:rPr lang="en-US" dirty="0"/>
                <a:t>(seed of GR)</a:t>
              </a:r>
            </a:p>
          </p:txBody>
        </p:sp>
      </p:grpSp>
      <p:grpSp>
        <p:nvGrpSpPr>
          <p:cNvPr id="12" name="Group 11"/>
          <p:cNvGrpSpPr/>
          <p:nvPr/>
        </p:nvGrpSpPr>
        <p:grpSpPr>
          <a:xfrm>
            <a:off x="4419600" y="1508125"/>
            <a:ext cx="2235200" cy="3751402"/>
            <a:chOff x="4419600" y="1508125"/>
            <a:chExt cx="2235200" cy="3751402"/>
          </a:xfrm>
        </p:grpSpPr>
        <p:sp>
          <p:nvSpPr>
            <p:cNvPr id="33799" name="TextBox 15"/>
            <p:cNvSpPr txBox="1">
              <a:spLocks noChangeArrowheads="1"/>
            </p:cNvSpPr>
            <p:nvPr/>
          </p:nvSpPr>
          <p:spPr bwMode="auto">
            <a:xfrm>
              <a:off x="4424363" y="1508125"/>
              <a:ext cx="2230437" cy="1477328"/>
            </a:xfrm>
            <a:prstGeom prst="rect">
              <a:avLst/>
            </a:prstGeom>
            <a:noFill/>
            <a:ln w="38100">
              <a:solidFill>
                <a:srgbClr val="0000FF"/>
              </a:solidFill>
              <a:miter lim="800000"/>
              <a:headEnd/>
              <a:tailEnd/>
            </a:ln>
          </p:spPr>
          <p:txBody>
            <a:bodyPr>
              <a:prstTxWarp prst="textNoShape">
                <a:avLst/>
              </a:prstTxWarp>
              <a:spAutoFit/>
            </a:bodyPr>
            <a:lstStyle/>
            <a:p>
              <a:pPr algn="ctr"/>
              <a:r>
                <a:rPr lang="en-US" dirty="0"/>
                <a:t>1908-10</a:t>
              </a:r>
            </a:p>
            <a:p>
              <a:pPr algn="ctr"/>
              <a:r>
                <a:rPr lang="en-US" dirty="0" smtClean="0"/>
                <a:t>Bern patent office</a:t>
              </a:r>
            </a:p>
            <a:p>
              <a:pPr algn="ctr"/>
              <a:r>
                <a:rPr lang="en-US" dirty="0"/>
                <a:t>Univ. Zurich</a:t>
              </a:r>
              <a:endParaRPr lang="en-US" dirty="0" smtClean="0"/>
            </a:p>
            <a:p>
              <a:pPr algn="ctr"/>
              <a:r>
                <a:rPr lang="en-US" dirty="0" smtClean="0"/>
                <a:t>Univ. Prague</a:t>
              </a:r>
              <a:endParaRPr lang="en-US" dirty="0"/>
            </a:p>
            <a:p>
              <a:pPr algn="ctr"/>
              <a:r>
                <a:rPr lang="en-US" dirty="0"/>
                <a:t> </a:t>
              </a:r>
            </a:p>
          </p:txBody>
        </p:sp>
        <p:sp>
          <p:nvSpPr>
            <p:cNvPr id="33800" name="TextBox 19"/>
            <p:cNvSpPr txBox="1">
              <a:spLocks noChangeArrowheads="1"/>
            </p:cNvSpPr>
            <p:nvPr/>
          </p:nvSpPr>
          <p:spPr bwMode="auto">
            <a:xfrm>
              <a:off x="4419600" y="3505200"/>
              <a:ext cx="2230438" cy="1754327"/>
            </a:xfrm>
            <a:prstGeom prst="rect">
              <a:avLst/>
            </a:prstGeom>
            <a:noFill/>
            <a:ln w="38100">
              <a:solidFill>
                <a:srgbClr val="FF0000"/>
              </a:solidFill>
              <a:miter lim="800000"/>
              <a:headEnd/>
              <a:tailEnd/>
            </a:ln>
          </p:spPr>
          <p:txBody>
            <a:bodyPr>
              <a:prstTxWarp prst="textNoShape">
                <a:avLst/>
              </a:prstTxWarp>
              <a:spAutoFit/>
            </a:bodyPr>
            <a:lstStyle/>
            <a:p>
              <a:pPr algn="ctr"/>
              <a:r>
                <a:rPr lang="en-US" u="sng" dirty="0"/>
                <a:t>Wave-particle Duality</a:t>
              </a:r>
            </a:p>
            <a:p>
              <a:pPr algn="ctr"/>
              <a:r>
                <a:rPr lang="en-US" dirty="0"/>
                <a:t>Unsuccessful Quantum Theory of Radiation</a:t>
              </a:r>
            </a:p>
            <a:p>
              <a:pPr algn="ctr"/>
              <a:endParaRPr lang="en-US" dirty="0"/>
            </a:p>
            <a:p>
              <a:pPr algn="ctr"/>
              <a:endParaRPr lang="en-US" dirty="0"/>
            </a:p>
          </p:txBody>
        </p:sp>
      </p:grpSp>
      <p:grpSp>
        <p:nvGrpSpPr>
          <p:cNvPr id="13" name="Group 12"/>
          <p:cNvGrpSpPr/>
          <p:nvPr/>
        </p:nvGrpSpPr>
        <p:grpSpPr>
          <a:xfrm>
            <a:off x="6654800" y="1506538"/>
            <a:ext cx="2281238" cy="4676775"/>
            <a:chOff x="6654800" y="1506538"/>
            <a:chExt cx="2281238" cy="4676775"/>
          </a:xfrm>
        </p:grpSpPr>
        <p:sp>
          <p:nvSpPr>
            <p:cNvPr id="33801" name="TextBox 16"/>
            <p:cNvSpPr txBox="1">
              <a:spLocks noChangeArrowheads="1"/>
            </p:cNvSpPr>
            <p:nvPr/>
          </p:nvSpPr>
          <p:spPr bwMode="auto">
            <a:xfrm>
              <a:off x="6654800" y="1506538"/>
              <a:ext cx="2184400" cy="1939925"/>
            </a:xfrm>
            <a:prstGeom prst="rect">
              <a:avLst/>
            </a:prstGeom>
            <a:noFill/>
            <a:ln w="38100">
              <a:solidFill>
                <a:srgbClr val="0000FF"/>
              </a:solidFill>
              <a:miter lim="800000"/>
              <a:headEnd/>
              <a:tailEnd/>
            </a:ln>
          </p:spPr>
          <p:txBody>
            <a:bodyPr>
              <a:prstTxWarp prst="textNoShape">
                <a:avLst/>
              </a:prstTxWarp>
              <a:spAutoFit/>
            </a:bodyPr>
            <a:lstStyle/>
            <a:p>
              <a:pPr algn="ctr"/>
              <a:r>
                <a:rPr lang="en-US" dirty="0"/>
                <a:t>1911-15</a:t>
              </a:r>
            </a:p>
            <a:p>
              <a:pPr algn="ctr"/>
              <a:r>
                <a:rPr lang="en-US" dirty="0"/>
                <a:t>ETH Zurich</a:t>
              </a:r>
            </a:p>
            <a:p>
              <a:pPr algn="ctr"/>
              <a:r>
                <a:rPr lang="en-US" dirty="0"/>
                <a:t>Univ. Berlin</a:t>
              </a:r>
            </a:p>
            <a:p>
              <a:pPr algn="ctr"/>
              <a:endParaRPr lang="en-US" dirty="0"/>
            </a:p>
            <a:p>
              <a:pPr algn="ctr"/>
              <a:endParaRPr lang="en-US" dirty="0"/>
            </a:p>
          </p:txBody>
        </p:sp>
        <p:sp>
          <p:nvSpPr>
            <p:cNvPr id="33802" name="TextBox 21"/>
            <p:cNvSpPr txBox="1">
              <a:spLocks noChangeArrowheads="1"/>
            </p:cNvSpPr>
            <p:nvPr/>
          </p:nvSpPr>
          <p:spPr bwMode="auto">
            <a:xfrm>
              <a:off x="6705600" y="3505200"/>
              <a:ext cx="2230438" cy="2678113"/>
            </a:xfrm>
            <a:prstGeom prst="rect">
              <a:avLst/>
            </a:prstGeom>
            <a:noFill/>
            <a:ln w="38100">
              <a:solidFill>
                <a:srgbClr val="FF0000"/>
              </a:solidFill>
              <a:miter lim="800000"/>
              <a:headEnd/>
              <a:tailEnd/>
            </a:ln>
          </p:spPr>
          <p:txBody>
            <a:bodyPr>
              <a:prstTxWarp prst="textNoShape">
                <a:avLst/>
              </a:prstTxWarp>
              <a:spAutoFit/>
            </a:bodyPr>
            <a:lstStyle/>
            <a:p>
              <a:pPr algn="ctr"/>
              <a:r>
                <a:rPr lang="en-US" u="sng"/>
                <a:t>General Relativity</a:t>
              </a:r>
            </a:p>
            <a:p>
              <a:pPr algn="ctr"/>
              <a:r>
                <a:rPr lang="en-US"/>
                <a:t>Geometric Interpretation of Gravity</a:t>
              </a:r>
            </a:p>
            <a:p>
              <a:pPr algn="ctr"/>
              <a:endParaRPr lang="en-US"/>
            </a:p>
            <a:p>
              <a:pPr algn="ctr"/>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p:cNvSpPr>
            <a:spLocks noGrp="1"/>
          </p:cNvSpPr>
          <p:nvPr>
            <p:ph type="title"/>
          </p:nvPr>
        </p:nvSpPr>
        <p:spPr>
          <a:xfrm>
            <a:off x="457200" y="46038"/>
            <a:ext cx="8229600" cy="1143000"/>
          </a:xfrm>
        </p:spPr>
        <p:txBody>
          <a:bodyPr/>
          <a:lstStyle/>
          <a:p>
            <a:r>
              <a:rPr lang="en-US" smtClean="0">
                <a:ea typeface="ＭＳ Ｐゴシック" charset="-128"/>
                <a:cs typeface="ＭＳ Ｐゴシック" charset="-128"/>
              </a:rPr>
              <a:t>Einstein Scientific Timeline</a:t>
            </a:r>
          </a:p>
        </p:txBody>
      </p:sp>
      <p:sp>
        <p:nvSpPr>
          <p:cNvPr id="34819" name="TextBox 13"/>
          <p:cNvSpPr txBox="1">
            <a:spLocks noChangeArrowheads="1"/>
          </p:cNvSpPr>
          <p:nvPr/>
        </p:nvSpPr>
        <p:spPr bwMode="auto">
          <a:xfrm>
            <a:off x="84138" y="1506538"/>
            <a:ext cx="2108200" cy="1200150"/>
          </a:xfrm>
          <a:prstGeom prst="rect">
            <a:avLst/>
          </a:prstGeom>
          <a:noFill/>
          <a:ln w="38100">
            <a:solidFill>
              <a:srgbClr val="0000FF"/>
            </a:solidFill>
            <a:miter lim="800000"/>
            <a:headEnd/>
            <a:tailEnd/>
          </a:ln>
        </p:spPr>
        <p:txBody>
          <a:bodyPr>
            <a:prstTxWarp prst="textNoShape">
              <a:avLst/>
            </a:prstTxWarp>
            <a:spAutoFit/>
          </a:bodyPr>
          <a:lstStyle/>
          <a:p>
            <a:pPr algn="ctr"/>
            <a:r>
              <a:rPr lang="en-US" dirty="0"/>
              <a:t>1916-18</a:t>
            </a:r>
            <a:endParaRPr lang="en-US" dirty="0" smtClean="0"/>
          </a:p>
          <a:p>
            <a:pPr algn="ctr"/>
            <a:r>
              <a:rPr lang="en-US" dirty="0" err="1" smtClean="0"/>
              <a:t>Univ</a:t>
            </a:r>
            <a:r>
              <a:rPr lang="en-US" dirty="0" smtClean="0"/>
              <a:t> Berlin</a:t>
            </a:r>
            <a:endParaRPr lang="en-US" dirty="0"/>
          </a:p>
          <a:p>
            <a:pPr algn="ctr"/>
            <a:endParaRPr lang="en-US" dirty="0"/>
          </a:p>
          <a:p>
            <a:pPr algn="ctr"/>
            <a:endParaRPr lang="en-US" dirty="0"/>
          </a:p>
        </p:txBody>
      </p:sp>
      <p:sp>
        <p:nvSpPr>
          <p:cNvPr id="34820" name="TextBox 17"/>
          <p:cNvSpPr txBox="1">
            <a:spLocks noChangeArrowheads="1"/>
          </p:cNvSpPr>
          <p:nvPr/>
        </p:nvSpPr>
        <p:spPr bwMode="auto">
          <a:xfrm>
            <a:off x="84138" y="2708275"/>
            <a:ext cx="2108200" cy="1754327"/>
          </a:xfrm>
          <a:prstGeom prst="rect">
            <a:avLst/>
          </a:prstGeom>
          <a:noFill/>
          <a:ln w="38100">
            <a:solidFill>
              <a:srgbClr val="FF0000"/>
            </a:solidFill>
            <a:miter lim="800000"/>
            <a:headEnd/>
            <a:tailEnd/>
          </a:ln>
        </p:spPr>
        <p:txBody>
          <a:bodyPr>
            <a:prstTxWarp prst="textNoShape">
              <a:avLst/>
            </a:prstTxWarp>
            <a:spAutoFit/>
          </a:bodyPr>
          <a:lstStyle/>
          <a:p>
            <a:pPr algn="ctr"/>
            <a:r>
              <a:rPr lang="en-US" u="sng" dirty="0" smtClean="0"/>
              <a:t>Quantum </a:t>
            </a:r>
            <a:r>
              <a:rPr lang="en-US" u="sng" dirty="0"/>
              <a:t>Theory of Radiation</a:t>
            </a:r>
          </a:p>
          <a:p>
            <a:pPr algn="ctr"/>
            <a:r>
              <a:rPr lang="en-US" dirty="0"/>
              <a:t>Randomness in Nature </a:t>
            </a:r>
          </a:p>
          <a:p>
            <a:pPr algn="ctr"/>
            <a:r>
              <a:rPr lang="en-US" dirty="0"/>
              <a:t>Gravitational Waves</a:t>
            </a:r>
            <a:br>
              <a:rPr lang="en-US" dirty="0"/>
            </a:br>
            <a:r>
              <a:rPr lang="en-US" dirty="0"/>
              <a:t>Cosmology</a:t>
            </a:r>
          </a:p>
        </p:txBody>
      </p:sp>
      <p:grpSp>
        <p:nvGrpSpPr>
          <p:cNvPr id="11" name="Group 10"/>
          <p:cNvGrpSpPr/>
          <p:nvPr/>
        </p:nvGrpSpPr>
        <p:grpSpPr>
          <a:xfrm>
            <a:off x="2192338" y="1508125"/>
            <a:ext cx="2232025" cy="4246563"/>
            <a:chOff x="2192338" y="1508125"/>
            <a:chExt cx="2232025" cy="4246563"/>
          </a:xfrm>
        </p:grpSpPr>
        <p:sp>
          <p:nvSpPr>
            <p:cNvPr id="34821" name="TextBox 14"/>
            <p:cNvSpPr txBox="1">
              <a:spLocks noChangeArrowheads="1"/>
            </p:cNvSpPr>
            <p:nvPr/>
          </p:nvSpPr>
          <p:spPr bwMode="auto">
            <a:xfrm>
              <a:off x="2192338" y="1508125"/>
              <a:ext cx="2232025" cy="1200150"/>
            </a:xfrm>
            <a:prstGeom prst="rect">
              <a:avLst/>
            </a:prstGeom>
            <a:noFill/>
            <a:ln w="38100">
              <a:solidFill>
                <a:srgbClr val="0000FF"/>
              </a:solidFill>
              <a:miter lim="800000"/>
              <a:headEnd/>
              <a:tailEnd/>
            </a:ln>
          </p:spPr>
          <p:txBody>
            <a:bodyPr>
              <a:prstTxWarp prst="textNoShape">
                <a:avLst/>
              </a:prstTxWarp>
              <a:spAutoFit/>
            </a:bodyPr>
            <a:lstStyle/>
            <a:p>
              <a:pPr algn="ctr"/>
              <a:r>
                <a:rPr lang="en-US" dirty="0"/>
                <a:t>1919</a:t>
              </a:r>
              <a:endParaRPr lang="en-US" dirty="0" smtClean="0"/>
            </a:p>
            <a:p>
              <a:pPr algn="ctr"/>
              <a:r>
                <a:rPr lang="en-US" dirty="0" err="1" smtClean="0"/>
                <a:t>Univ</a:t>
              </a:r>
              <a:r>
                <a:rPr lang="en-US" dirty="0" smtClean="0"/>
                <a:t> Berlin</a:t>
              </a:r>
              <a:r>
                <a:rPr lang="en-US" dirty="0"/>
                <a:t/>
              </a:r>
              <a:br>
                <a:rPr lang="en-US" dirty="0"/>
              </a:br>
              <a:r>
                <a:rPr lang="en-US" dirty="0"/>
                <a:t> </a:t>
              </a:r>
            </a:p>
            <a:p>
              <a:pPr algn="ctr"/>
              <a:endParaRPr lang="en-US" dirty="0"/>
            </a:p>
          </p:txBody>
        </p:sp>
        <p:sp>
          <p:nvSpPr>
            <p:cNvPr id="34822" name="TextBox 18"/>
            <p:cNvSpPr txBox="1">
              <a:spLocks noChangeArrowheads="1"/>
            </p:cNvSpPr>
            <p:nvPr/>
          </p:nvSpPr>
          <p:spPr bwMode="auto">
            <a:xfrm>
              <a:off x="2192338" y="2708275"/>
              <a:ext cx="2232025" cy="3046413"/>
            </a:xfrm>
            <a:prstGeom prst="rect">
              <a:avLst/>
            </a:prstGeom>
            <a:noFill/>
            <a:ln w="38100">
              <a:solidFill>
                <a:srgbClr val="FF0000"/>
              </a:solidFill>
              <a:miter lim="800000"/>
              <a:headEnd/>
              <a:tailEnd/>
            </a:ln>
          </p:spPr>
          <p:txBody>
            <a:bodyPr>
              <a:prstTxWarp prst="textNoShape">
                <a:avLst/>
              </a:prstTxWarp>
              <a:spAutoFit/>
            </a:bodyPr>
            <a:lstStyle/>
            <a:p>
              <a:pPr algn="ctr"/>
              <a:r>
                <a:rPr lang="en-US"/>
                <a:t>Eclipse Expedition</a:t>
              </a:r>
              <a:br>
                <a:rPr lang="en-US"/>
              </a:br>
              <a:r>
                <a:rPr lang="en-US"/>
                <a:t>confirms GR</a:t>
              </a:r>
            </a:p>
            <a:p>
              <a:pPr algn="ctr"/>
              <a:r>
                <a:rPr lang="en-US"/>
                <a:t>Worldwide Fame</a:t>
              </a:r>
              <a:br>
                <a:rPr lang="en-US"/>
              </a:br>
              <a:r>
                <a:rPr lang="en-US"/>
                <a:t/>
              </a:r>
              <a:br>
                <a:rPr lang="en-US"/>
              </a:br>
              <a:endParaRPr lang="en-US"/>
            </a:p>
            <a:p>
              <a:pPr algn="ctr"/>
              <a:endParaRPr lang="en-US"/>
            </a:p>
          </p:txBody>
        </p:sp>
      </p:grpSp>
      <p:grpSp>
        <p:nvGrpSpPr>
          <p:cNvPr id="12" name="Group 11"/>
          <p:cNvGrpSpPr/>
          <p:nvPr/>
        </p:nvGrpSpPr>
        <p:grpSpPr>
          <a:xfrm>
            <a:off x="4424363" y="1508125"/>
            <a:ext cx="2230437" cy="2677478"/>
            <a:chOff x="4424363" y="1508125"/>
            <a:chExt cx="2230437" cy="2677478"/>
          </a:xfrm>
        </p:grpSpPr>
        <p:sp>
          <p:nvSpPr>
            <p:cNvPr id="34823" name="TextBox 15"/>
            <p:cNvSpPr txBox="1">
              <a:spLocks noChangeArrowheads="1"/>
            </p:cNvSpPr>
            <p:nvPr/>
          </p:nvSpPr>
          <p:spPr bwMode="auto">
            <a:xfrm>
              <a:off x="4424363" y="1508125"/>
              <a:ext cx="2230437" cy="1200150"/>
            </a:xfrm>
            <a:prstGeom prst="rect">
              <a:avLst/>
            </a:prstGeom>
            <a:noFill/>
            <a:ln w="38100">
              <a:solidFill>
                <a:srgbClr val="0000FF"/>
              </a:solidFill>
              <a:miter lim="800000"/>
              <a:headEnd/>
              <a:tailEnd/>
            </a:ln>
          </p:spPr>
          <p:txBody>
            <a:bodyPr>
              <a:prstTxWarp prst="textNoShape">
                <a:avLst/>
              </a:prstTxWarp>
              <a:spAutoFit/>
            </a:bodyPr>
            <a:lstStyle/>
            <a:p>
              <a:pPr algn="ctr"/>
              <a:r>
                <a:rPr lang="en-US" dirty="0"/>
                <a:t>1920-23</a:t>
              </a:r>
              <a:endParaRPr lang="en-US" dirty="0" smtClean="0"/>
            </a:p>
            <a:p>
              <a:pPr algn="ctr"/>
              <a:r>
                <a:rPr lang="en-US" dirty="0" err="1" smtClean="0"/>
                <a:t>Univ</a:t>
              </a:r>
              <a:r>
                <a:rPr lang="en-US" dirty="0" smtClean="0"/>
                <a:t> Berlin</a:t>
              </a:r>
              <a:endParaRPr lang="en-US" dirty="0"/>
            </a:p>
            <a:p>
              <a:pPr algn="ctr"/>
              <a:endParaRPr lang="en-US" dirty="0"/>
            </a:p>
            <a:p>
              <a:pPr algn="ctr"/>
              <a:endParaRPr lang="en-US" dirty="0"/>
            </a:p>
          </p:txBody>
        </p:sp>
        <p:sp>
          <p:nvSpPr>
            <p:cNvPr id="34824" name="TextBox 19"/>
            <p:cNvSpPr txBox="1">
              <a:spLocks noChangeArrowheads="1"/>
            </p:cNvSpPr>
            <p:nvPr/>
          </p:nvSpPr>
          <p:spPr bwMode="auto">
            <a:xfrm>
              <a:off x="4424363" y="2708275"/>
              <a:ext cx="2230437" cy="1477328"/>
            </a:xfrm>
            <a:prstGeom prst="rect">
              <a:avLst/>
            </a:prstGeom>
            <a:noFill/>
            <a:ln w="38100">
              <a:solidFill>
                <a:srgbClr val="FF0000"/>
              </a:solidFill>
              <a:miter lim="800000"/>
              <a:headEnd/>
              <a:tailEnd/>
            </a:ln>
          </p:spPr>
          <p:txBody>
            <a:bodyPr>
              <a:prstTxWarp prst="textNoShape">
                <a:avLst/>
              </a:prstTxWarp>
              <a:spAutoFit/>
            </a:bodyPr>
            <a:lstStyle/>
            <a:p>
              <a:pPr algn="ctr"/>
              <a:r>
                <a:rPr lang="en-US" dirty="0"/>
                <a:t>Many travels and distractions</a:t>
              </a:r>
            </a:p>
            <a:p>
              <a:pPr algn="ctr"/>
              <a:r>
                <a:rPr lang="en-US" dirty="0"/>
                <a:t>Nobel Prize </a:t>
              </a:r>
              <a:r>
                <a:rPr lang="en-US" dirty="0" smtClean="0"/>
                <a:t/>
              </a:r>
              <a:br>
                <a:rPr lang="en-US" dirty="0" smtClean="0"/>
              </a:br>
              <a:r>
                <a:rPr lang="en-US" dirty="0" smtClean="0"/>
                <a:t>Begins </a:t>
              </a:r>
              <a:r>
                <a:rPr lang="en-US" dirty="0"/>
                <a:t>search for Unified Field Theory</a:t>
              </a:r>
            </a:p>
          </p:txBody>
        </p:sp>
      </p:grpSp>
      <p:grpSp>
        <p:nvGrpSpPr>
          <p:cNvPr id="13" name="Group 12"/>
          <p:cNvGrpSpPr/>
          <p:nvPr/>
        </p:nvGrpSpPr>
        <p:grpSpPr>
          <a:xfrm>
            <a:off x="6654800" y="1506538"/>
            <a:ext cx="2230438" cy="2432229"/>
            <a:chOff x="6654800" y="1506538"/>
            <a:chExt cx="2230438" cy="2432229"/>
          </a:xfrm>
        </p:grpSpPr>
        <p:sp>
          <p:nvSpPr>
            <p:cNvPr id="34825" name="TextBox 16"/>
            <p:cNvSpPr txBox="1">
              <a:spLocks noChangeArrowheads="1"/>
            </p:cNvSpPr>
            <p:nvPr/>
          </p:nvSpPr>
          <p:spPr bwMode="auto">
            <a:xfrm>
              <a:off x="6654800" y="1506538"/>
              <a:ext cx="2184400" cy="1200150"/>
            </a:xfrm>
            <a:prstGeom prst="rect">
              <a:avLst/>
            </a:prstGeom>
            <a:noFill/>
            <a:ln w="38100">
              <a:solidFill>
                <a:srgbClr val="0000FF"/>
              </a:solidFill>
              <a:miter lim="800000"/>
              <a:headEnd/>
              <a:tailEnd/>
            </a:ln>
          </p:spPr>
          <p:txBody>
            <a:bodyPr>
              <a:prstTxWarp prst="textNoShape">
                <a:avLst/>
              </a:prstTxWarp>
              <a:spAutoFit/>
            </a:bodyPr>
            <a:lstStyle/>
            <a:p>
              <a:pPr algn="ctr"/>
              <a:r>
                <a:rPr lang="en-US"/>
                <a:t>1924-5</a:t>
              </a:r>
            </a:p>
            <a:p>
              <a:pPr algn="ctr"/>
              <a:r>
                <a:rPr lang="en-US"/>
                <a:t>Univ. Berlin</a:t>
              </a:r>
            </a:p>
            <a:p>
              <a:pPr algn="ctr"/>
              <a:endParaRPr lang="en-US"/>
            </a:p>
            <a:p>
              <a:pPr algn="ctr"/>
              <a:endParaRPr lang="en-US"/>
            </a:p>
          </p:txBody>
        </p:sp>
        <p:sp>
          <p:nvSpPr>
            <p:cNvPr id="34826" name="TextBox 21"/>
            <p:cNvSpPr txBox="1">
              <a:spLocks noChangeArrowheads="1"/>
            </p:cNvSpPr>
            <p:nvPr/>
          </p:nvSpPr>
          <p:spPr bwMode="auto">
            <a:xfrm>
              <a:off x="6654800" y="2738438"/>
              <a:ext cx="2230438" cy="1200329"/>
            </a:xfrm>
            <a:prstGeom prst="rect">
              <a:avLst/>
            </a:prstGeom>
            <a:noFill/>
            <a:ln w="38100">
              <a:solidFill>
                <a:srgbClr val="FF0000"/>
              </a:solidFill>
              <a:miter lim="800000"/>
              <a:headEnd/>
              <a:tailEnd/>
            </a:ln>
          </p:spPr>
          <p:txBody>
            <a:bodyPr>
              <a:prstTxWarp prst="textNoShape">
                <a:avLst/>
              </a:prstTxWarp>
              <a:spAutoFit/>
            </a:bodyPr>
            <a:lstStyle/>
            <a:p>
              <a:pPr algn="ctr"/>
              <a:r>
                <a:rPr lang="en-US" u="sng" dirty="0" smtClean="0"/>
                <a:t>Quantum </a:t>
              </a:r>
              <a:r>
                <a:rPr lang="en-US" u="sng" dirty="0"/>
                <a:t>theory of ideal gas – BEC</a:t>
              </a:r>
              <a:br>
                <a:rPr lang="en-US" u="sng" dirty="0"/>
              </a:br>
              <a:r>
                <a:rPr lang="en-US" u="sng" dirty="0"/>
                <a:t/>
              </a:r>
              <a:br>
                <a:rPr lang="en-US" u="sng" dirty="0"/>
              </a:br>
              <a:endParaRPr lang="en-US" u="sng"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p:cNvSpPr>
            <a:spLocks noGrp="1"/>
          </p:cNvSpPr>
          <p:nvPr>
            <p:ph type="title"/>
          </p:nvPr>
        </p:nvSpPr>
        <p:spPr>
          <a:xfrm>
            <a:off x="457200" y="46038"/>
            <a:ext cx="8229600" cy="1143000"/>
          </a:xfrm>
        </p:spPr>
        <p:txBody>
          <a:bodyPr/>
          <a:lstStyle/>
          <a:p>
            <a:r>
              <a:rPr lang="en-US" smtClean="0">
                <a:ea typeface="ＭＳ Ｐゴシック" charset="-128"/>
                <a:cs typeface="ＭＳ Ｐゴシック" charset="-128"/>
              </a:rPr>
              <a:t>Einstein Scientific Timeline</a:t>
            </a:r>
          </a:p>
        </p:txBody>
      </p:sp>
      <p:grpSp>
        <p:nvGrpSpPr>
          <p:cNvPr id="10" name="Group 9"/>
          <p:cNvGrpSpPr/>
          <p:nvPr/>
        </p:nvGrpSpPr>
        <p:grpSpPr>
          <a:xfrm>
            <a:off x="2192341" y="1317625"/>
            <a:ext cx="2108200" cy="3139369"/>
            <a:chOff x="2192341" y="1317625"/>
            <a:chExt cx="2108200" cy="3139369"/>
          </a:xfrm>
        </p:grpSpPr>
        <p:sp>
          <p:nvSpPr>
            <p:cNvPr id="35847" name="TextBox 13"/>
            <p:cNvSpPr txBox="1">
              <a:spLocks noChangeArrowheads="1"/>
            </p:cNvSpPr>
            <p:nvPr/>
          </p:nvSpPr>
          <p:spPr bwMode="auto">
            <a:xfrm>
              <a:off x="2192342" y="1317625"/>
              <a:ext cx="2108199" cy="1200329"/>
            </a:xfrm>
            <a:prstGeom prst="rect">
              <a:avLst/>
            </a:prstGeom>
            <a:noFill/>
            <a:ln w="38100">
              <a:solidFill>
                <a:srgbClr val="0000FF"/>
              </a:solidFill>
              <a:miter lim="800000"/>
              <a:headEnd/>
              <a:tailEnd/>
            </a:ln>
          </p:spPr>
          <p:txBody>
            <a:bodyPr>
              <a:prstTxWarp prst="textNoShape">
                <a:avLst/>
              </a:prstTxWarp>
              <a:spAutoFit/>
            </a:bodyPr>
            <a:lstStyle/>
            <a:p>
              <a:pPr algn="ctr"/>
              <a:r>
                <a:rPr lang="en-US" dirty="0"/>
                <a:t>1926-32</a:t>
              </a:r>
              <a:endParaRPr lang="en-US" dirty="0" smtClean="0"/>
            </a:p>
            <a:p>
              <a:pPr algn="ctr"/>
              <a:r>
                <a:rPr lang="en-US" dirty="0" smtClean="0"/>
                <a:t>Univ. Berlin</a:t>
              </a:r>
              <a:endParaRPr lang="en-US" dirty="0"/>
            </a:p>
            <a:p>
              <a:pPr algn="ctr"/>
              <a:endParaRPr lang="en-US" dirty="0"/>
            </a:p>
            <a:p>
              <a:pPr algn="ctr"/>
              <a:endParaRPr lang="en-US" dirty="0"/>
            </a:p>
          </p:txBody>
        </p:sp>
        <p:sp>
          <p:nvSpPr>
            <p:cNvPr id="35848" name="TextBox 17"/>
            <p:cNvSpPr txBox="1">
              <a:spLocks noChangeArrowheads="1"/>
            </p:cNvSpPr>
            <p:nvPr/>
          </p:nvSpPr>
          <p:spPr bwMode="auto">
            <a:xfrm>
              <a:off x="2192341" y="2517954"/>
              <a:ext cx="2108198" cy="1939040"/>
            </a:xfrm>
            <a:prstGeom prst="rect">
              <a:avLst/>
            </a:prstGeom>
            <a:noFill/>
            <a:ln w="38100">
              <a:solidFill>
                <a:srgbClr val="FF0000"/>
              </a:solidFill>
              <a:miter lim="800000"/>
              <a:headEnd/>
              <a:tailEnd/>
            </a:ln>
          </p:spPr>
          <p:txBody>
            <a:bodyPr>
              <a:prstTxWarp prst="textNoShape">
                <a:avLst/>
              </a:prstTxWarp>
              <a:spAutoFit/>
            </a:bodyPr>
            <a:lstStyle/>
            <a:p>
              <a:pPr algn="ctr"/>
              <a:r>
                <a:rPr lang="en-US" dirty="0"/>
                <a:t>Rejection of Quantum Mechanics</a:t>
              </a:r>
            </a:p>
            <a:p>
              <a:pPr algn="ctr"/>
              <a:r>
                <a:rPr lang="en-US" dirty="0"/>
                <a:t>Arguments with Bohr et al.</a:t>
              </a:r>
            </a:p>
          </p:txBody>
        </p:sp>
      </p:grpSp>
      <p:grpSp>
        <p:nvGrpSpPr>
          <p:cNvPr id="11" name="Group 10"/>
          <p:cNvGrpSpPr/>
          <p:nvPr/>
        </p:nvGrpSpPr>
        <p:grpSpPr>
          <a:xfrm>
            <a:off x="4300537" y="1317625"/>
            <a:ext cx="2232025" cy="2954656"/>
            <a:chOff x="4300537" y="1317625"/>
            <a:chExt cx="2232025" cy="2954656"/>
          </a:xfrm>
        </p:grpSpPr>
        <p:sp>
          <p:nvSpPr>
            <p:cNvPr id="35845" name="TextBox 14"/>
            <p:cNvSpPr txBox="1">
              <a:spLocks noChangeArrowheads="1"/>
            </p:cNvSpPr>
            <p:nvPr/>
          </p:nvSpPr>
          <p:spPr bwMode="auto">
            <a:xfrm>
              <a:off x="4300538" y="1317625"/>
              <a:ext cx="2232024" cy="1200329"/>
            </a:xfrm>
            <a:prstGeom prst="rect">
              <a:avLst/>
            </a:prstGeom>
            <a:noFill/>
            <a:ln w="38100">
              <a:solidFill>
                <a:srgbClr val="0000FF"/>
              </a:solidFill>
              <a:miter lim="800000"/>
              <a:headEnd/>
              <a:tailEnd/>
            </a:ln>
          </p:spPr>
          <p:txBody>
            <a:bodyPr>
              <a:prstTxWarp prst="textNoShape">
                <a:avLst/>
              </a:prstTxWarp>
              <a:spAutoFit/>
            </a:bodyPr>
            <a:lstStyle/>
            <a:p>
              <a:pPr algn="ctr"/>
              <a:r>
                <a:rPr lang="en-US" dirty="0"/>
                <a:t>1933-1955</a:t>
              </a:r>
            </a:p>
            <a:p>
              <a:pPr algn="ctr"/>
              <a:r>
                <a:rPr lang="en-US" dirty="0" smtClean="0"/>
                <a:t>Princeton IAS</a:t>
              </a:r>
              <a:br>
                <a:rPr lang="en-US" dirty="0" smtClean="0"/>
              </a:br>
              <a:r>
                <a:rPr lang="en-US" dirty="0"/>
                <a:t> </a:t>
              </a:r>
            </a:p>
            <a:p>
              <a:pPr algn="ctr"/>
              <a:endParaRPr lang="en-US" dirty="0"/>
            </a:p>
          </p:txBody>
        </p:sp>
        <p:sp>
          <p:nvSpPr>
            <p:cNvPr id="35846" name="TextBox 18"/>
            <p:cNvSpPr txBox="1">
              <a:spLocks noChangeArrowheads="1"/>
            </p:cNvSpPr>
            <p:nvPr/>
          </p:nvSpPr>
          <p:spPr bwMode="auto">
            <a:xfrm>
              <a:off x="4300537" y="2517954"/>
              <a:ext cx="2232024" cy="1754327"/>
            </a:xfrm>
            <a:prstGeom prst="rect">
              <a:avLst/>
            </a:prstGeom>
            <a:noFill/>
            <a:ln w="38100">
              <a:solidFill>
                <a:srgbClr val="FF0000"/>
              </a:solidFill>
              <a:miter lim="800000"/>
              <a:headEnd/>
              <a:tailEnd/>
            </a:ln>
          </p:spPr>
          <p:txBody>
            <a:bodyPr>
              <a:prstTxWarp prst="textNoShape">
                <a:avLst/>
              </a:prstTxWarp>
              <a:spAutoFit/>
            </a:bodyPr>
            <a:lstStyle/>
            <a:p>
              <a:pPr algn="ctr"/>
              <a:r>
                <a:rPr lang="en-US" u="sng" dirty="0"/>
                <a:t>EPR </a:t>
              </a:r>
              <a:r>
                <a:rPr lang="en-US" u="sng" dirty="0" smtClean="0"/>
                <a:t>Paper </a:t>
              </a:r>
              <a:r>
                <a:rPr lang="en-US" dirty="0" smtClean="0"/>
                <a:t>(entanglement)</a:t>
              </a:r>
            </a:p>
            <a:p>
              <a:pPr algn="ctr"/>
              <a:r>
                <a:rPr lang="en-US" dirty="0"/>
                <a:t>Failed Attempts </a:t>
              </a:r>
              <a:r>
                <a:rPr lang="en-US" dirty="0" smtClean="0"/>
                <a:t>at classical  </a:t>
              </a:r>
              <a:r>
                <a:rPr lang="en-US" dirty="0"/>
                <a:t>Unified Field Theory</a:t>
              </a:r>
            </a:p>
            <a:p>
              <a:pPr algn="ctr"/>
              <a:endParaRPr lang="en-US" dirty="0"/>
            </a:p>
          </p:txBody>
        </p:sp>
      </p:grpSp>
      <p:sp>
        <p:nvSpPr>
          <p:cNvPr id="9" name="TextBox 8"/>
          <p:cNvSpPr txBox="1"/>
          <p:nvPr/>
        </p:nvSpPr>
        <p:spPr>
          <a:xfrm>
            <a:off x="457200" y="5147733"/>
            <a:ext cx="8068733" cy="954107"/>
          </a:xfrm>
          <a:prstGeom prst="rect">
            <a:avLst/>
          </a:prstGeom>
          <a:noFill/>
        </p:spPr>
        <p:txBody>
          <a:bodyPr wrap="square" rtlCol="0">
            <a:spAutoFit/>
          </a:bodyPr>
          <a:lstStyle/>
          <a:p>
            <a:pPr algn="ctr"/>
            <a:r>
              <a:rPr lang="en-US" sz="2800" dirty="0" smtClean="0"/>
              <a:t>=&gt; Einstein introduced many (most?) of the conceptual foundations of quantum theory</a:t>
            </a:r>
            <a:endParaRPr lang="en-US" sz="2800" dirty="0"/>
          </a:p>
        </p:txBody>
      </p:sp>
      <p:pic>
        <p:nvPicPr>
          <p:cNvPr id="12" name="Picture 11" descr="Screen Shot 2014-04-03 at 4.04.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33" y="2175357"/>
            <a:ext cx="8686800" cy="3760749"/>
          </a:xfrm>
          <a:prstGeom prst="rect">
            <a:avLst/>
          </a:prstGeom>
        </p:spPr>
      </p:pic>
      <p:sp>
        <p:nvSpPr>
          <p:cNvPr id="13" name="TextBox 12"/>
          <p:cNvSpPr txBox="1"/>
          <p:nvPr/>
        </p:nvSpPr>
        <p:spPr>
          <a:xfrm>
            <a:off x="84138" y="6180667"/>
            <a:ext cx="9059861" cy="461665"/>
          </a:xfrm>
          <a:prstGeom prst="rect">
            <a:avLst/>
          </a:prstGeom>
          <a:noFill/>
        </p:spPr>
        <p:txBody>
          <a:bodyPr wrap="square" rtlCol="0">
            <a:spAutoFit/>
          </a:bodyPr>
          <a:lstStyle/>
          <a:p>
            <a:pPr algn="ctr"/>
            <a:r>
              <a:rPr lang="en-US" sz="2400" dirty="0" smtClean="0">
                <a:solidFill>
                  <a:srgbClr val="FF0000"/>
                </a:solidFill>
              </a:rPr>
              <a:t>20 years: 1905-1925, The most productive in the history of science</a:t>
            </a:r>
            <a:endParaRPr lang="en-US" sz="2400" dirty="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457200" y="671691"/>
            <a:ext cx="8305800" cy="6324809"/>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FF"/>
                </a:solidFill>
              </a:rPr>
              <a:t> Born in 1879, Ulm Germany,</a:t>
            </a:r>
            <a:r>
              <a:rPr lang="en-US" dirty="0" smtClean="0">
                <a:solidFill>
                  <a:srgbClr val="0000FF"/>
                </a:solidFill>
              </a:rPr>
              <a:t> middle</a:t>
            </a:r>
            <a:r>
              <a:rPr lang="en-US" dirty="0">
                <a:solidFill>
                  <a:srgbClr val="0000FF"/>
                </a:solidFill>
              </a:rPr>
              <a:t>-class Jewish family, Parents Hermann and Pauline </a:t>
            </a:r>
            <a:r>
              <a:rPr lang="en-US" dirty="0" smtClean="0">
                <a:solidFill>
                  <a:srgbClr val="0000FF"/>
                </a:solidFill>
              </a:rPr>
              <a:t>Einstein, father and uncle were electrical engineers</a:t>
            </a:r>
          </a:p>
          <a:p>
            <a:pPr>
              <a:spcBef>
                <a:spcPct val="50000"/>
              </a:spcBef>
              <a:buFontTx/>
              <a:buChar char="•"/>
            </a:pPr>
            <a:r>
              <a:rPr lang="en-US" dirty="0" smtClean="0">
                <a:solidFill>
                  <a:srgbClr val="0000FF"/>
                </a:solidFill>
              </a:rPr>
              <a:t> Excellent student, but perceived as arrogant, drops out from German high school at age 14, </a:t>
            </a:r>
            <a:r>
              <a:rPr lang="en-US" dirty="0" smtClean="0">
                <a:solidFill>
                  <a:srgbClr val="FF0000"/>
                </a:solidFill>
              </a:rPr>
              <a:t>“your mere presence here …”</a:t>
            </a:r>
            <a:endParaRPr lang="en-US" dirty="0" smtClean="0">
              <a:solidFill>
                <a:srgbClr val="0000FF"/>
              </a:solidFill>
            </a:endParaRPr>
          </a:p>
          <a:p>
            <a:pPr>
              <a:spcBef>
                <a:spcPct val="50000"/>
              </a:spcBef>
              <a:buFontTx/>
              <a:buChar char="•"/>
            </a:pPr>
            <a:r>
              <a:rPr lang="en-US" dirty="0" smtClean="0">
                <a:solidFill>
                  <a:srgbClr val="0000FF"/>
                </a:solidFill>
              </a:rPr>
              <a:t> Self-schools </a:t>
            </a:r>
            <a:r>
              <a:rPr lang="en-US" dirty="0">
                <a:solidFill>
                  <a:srgbClr val="0000FF"/>
                </a:solidFill>
              </a:rPr>
              <a:t>for Zurich Poly, teaches </a:t>
            </a:r>
            <a:r>
              <a:rPr lang="en-US" dirty="0" smtClean="0">
                <a:solidFill>
                  <a:srgbClr val="0000FF"/>
                </a:solidFill>
              </a:rPr>
              <a:t>himself calculus, after initial failure in entrance exam is admitted to physics section (1896), excels for first 2 years.</a:t>
            </a:r>
          </a:p>
          <a:p>
            <a:pPr>
              <a:spcBef>
                <a:spcPct val="50000"/>
              </a:spcBef>
              <a:buFontTx/>
              <a:buChar char="•"/>
            </a:pPr>
            <a:r>
              <a:rPr lang="en-US" dirty="0" smtClean="0">
                <a:solidFill>
                  <a:srgbClr val="0000FF"/>
                </a:solidFill>
              </a:rPr>
              <a:t> Disappointed at lack of modern topics, stops attending class, infuriates his professors, barely gets degree (1900) and is refused an academic assistant position.</a:t>
            </a:r>
          </a:p>
          <a:p>
            <a:pPr>
              <a:spcBef>
                <a:spcPct val="50000"/>
              </a:spcBef>
              <a:buFontTx/>
              <a:buChar char="•"/>
            </a:pPr>
            <a:r>
              <a:rPr lang="en-US" dirty="0" smtClean="0">
                <a:solidFill>
                  <a:srgbClr val="0000FF"/>
                </a:solidFill>
              </a:rPr>
              <a:t> Ekes out a living for next 2 years before getting job at patent office in 1902 due to influence of his former classmate, Marcel Grossmann.</a:t>
            </a:r>
          </a:p>
          <a:p>
            <a:pPr>
              <a:spcBef>
                <a:spcPct val="50000"/>
              </a:spcBef>
              <a:buFontTx/>
              <a:buChar char="•"/>
            </a:pPr>
            <a:r>
              <a:rPr lang="en-US" dirty="0" smtClean="0">
                <a:solidFill>
                  <a:srgbClr val="0000FF"/>
                </a:solidFill>
              </a:rPr>
              <a:t> Marries </a:t>
            </a:r>
            <a:r>
              <a:rPr lang="en-US" dirty="0" err="1" smtClean="0">
                <a:solidFill>
                  <a:srgbClr val="0000FF"/>
                </a:solidFill>
              </a:rPr>
              <a:t>Mileva</a:t>
            </a:r>
            <a:r>
              <a:rPr lang="en-US" dirty="0" smtClean="0">
                <a:solidFill>
                  <a:srgbClr val="0000FF"/>
                </a:solidFill>
              </a:rPr>
              <a:t> </a:t>
            </a:r>
            <a:r>
              <a:rPr lang="en-US" dirty="0" err="1" smtClean="0">
                <a:solidFill>
                  <a:srgbClr val="0000FF"/>
                </a:solidFill>
              </a:rPr>
              <a:t>Maric</a:t>
            </a:r>
            <a:r>
              <a:rPr lang="en-US" dirty="0" smtClean="0">
                <a:solidFill>
                  <a:srgbClr val="0000FF"/>
                </a:solidFill>
              </a:rPr>
              <a:t>, Serbian fellow student, who did not pass the degree exams.</a:t>
            </a:r>
          </a:p>
          <a:p>
            <a:pPr>
              <a:spcBef>
                <a:spcPct val="50000"/>
              </a:spcBef>
              <a:buFontTx/>
              <a:buChar char="•"/>
            </a:pPr>
            <a:r>
              <a:rPr lang="en-US" dirty="0" smtClean="0">
                <a:solidFill>
                  <a:srgbClr val="0000FF"/>
                </a:solidFill>
              </a:rPr>
              <a:t> Continues has physics studies and publishes several papers on statistical mechanics, similar to Gibbs, while working in patent office from 1902-1904</a:t>
            </a:r>
          </a:p>
          <a:p>
            <a:pPr>
              <a:spcBef>
                <a:spcPct val="50000"/>
              </a:spcBef>
              <a:buFontTx/>
              <a:buChar char="•"/>
            </a:pPr>
            <a:r>
              <a:rPr lang="en-US" dirty="0" smtClean="0">
                <a:solidFill>
                  <a:srgbClr val="0000FF"/>
                </a:solidFill>
              </a:rPr>
              <a:t> Forms “Olympia Academy” with friends, Maurice </a:t>
            </a:r>
            <a:r>
              <a:rPr lang="en-US" dirty="0" err="1" smtClean="0">
                <a:solidFill>
                  <a:srgbClr val="0000FF"/>
                </a:solidFill>
              </a:rPr>
              <a:t>Solovine</a:t>
            </a:r>
            <a:r>
              <a:rPr lang="en-US" dirty="0" smtClean="0">
                <a:solidFill>
                  <a:srgbClr val="0000FF"/>
                </a:solidFill>
              </a:rPr>
              <a:t>, Conrad </a:t>
            </a:r>
            <a:r>
              <a:rPr lang="en-US" dirty="0" err="1" smtClean="0">
                <a:solidFill>
                  <a:srgbClr val="0000FF"/>
                </a:solidFill>
              </a:rPr>
              <a:t>Habicht</a:t>
            </a:r>
            <a:r>
              <a:rPr lang="en-US" dirty="0" smtClean="0">
                <a:solidFill>
                  <a:srgbClr val="0000FF"/>
                </a:solidFill>
              </a:rPr>
              <a:t> and Michele </a:t>
            </a:r>
            <a:r>
              <a:rPr lang="en-US" dirty="0" err="1" smtClean="0">
                <a:solidFill>
                  <a:srgbClr val="0000FF"/>
                </a:solidFill>
              </a:rPr>
              <a:t>Besso</a:t>
            </a:r>
            <a:r>
              <a:rPr lang="en-US" dirty="0" smtClean="0">
                <a:solidFill>
                  <a:srgbClr val="0000FF"/>
                </a:solidFill>
              </a:rPr>
              <a:t>, to discuss philosophy, literature and science </a:t>
            </a:r>
          </a:p>
          <a:p>
            <a:pPr>
              <a:spcBef>
                <a:spcPct val="50000"/>
              </a:spcBef>
              <a:buFontTx/>
              <a:buChar char="•"/>
            </a:pPr>
            <a:r>
              <a:rPr lang="en-US" dirty="0" smtClean="0">
                <a:solidFill>
                  <a:srgbClr val="0000FF"/>
                </a:solidFill>
              </a:rPr>
              <a:t> </a:t>
            </a:r>
            <a:r>
              <a:rPr lang="en-US" dirty="0" smtClean="0">
                <a:solidFill>
                  <a:srgbClr val="FF0000"/>
                </a:solidFill>
              </a:rPr>
              <a:t>“I am a cheerful fellow…and have no talent whatsoever for melancholic moods”</a:t>
            </a:r>
            <a:endParaRPr lang="en-US" dirty="0" smtClean="0">
              <a:solidFill>
                <a:srgbClr val="0000FF"/>
              </a:solidFill>
            </a:endParaRPr>
          </a:p>
          <a:p>
            <a:pPr>
              <a:spcBef>
                <a:spcPct val="50000"/>
              </a:spcBef>
            </a:pPr>
            <a:r>
              <a:rPr lang="en-US" dirty="0" smtClean="0">
                <a:solidFill>
                  <a:srgbClr val="0000FF"/>
                </a:solidFill>
              </a:rPr>
              <a:t/>
            </a:r>
            <a:br>
              <a:rPr lang="en-US" dirty="0" smtClean="0">
                <a:solidFill>
                  <a:srgbClr val="0000FF"/>
                </a:solidFill>
              </a:rPr>
            </a:br>
            <a:endParaRPr lang="en-US" dirty="0">
              <a:solidFill>
                <a:srgbClr val="FF0000"/>
              </a:solidFill>
            </a:endParaRPr>
          </a:p>
        </p:txBody>
      </p:sp>
      <p:sp>
        <p:nvSpPr>
          <p:cNvPr id="7" name="TextBox 6"/>
          <p:cNvSpPr txBox="1"/>
          <p:nvPr/>
        </p:nvSpPr>
        <p:spPr>
          <a:xfrm>
            <a:off x="457200" y="103201"/>
            <a:ext cx="8686800" cy="461665"/>
          </a:xfrm>
          <a:prstGeom prst="rect">
            <a:avLst/>
          </a:prstGeom>
          <a:noFill/>
        </p:spPr>
        <p:txBody>
          <a:bodyPr wrap="square" rtlCol="0">
            <a:spAutoFit/>
          </a:bodyPr>
          <a:lstStyle/>
          <a:p>
            <a:pPr algn="ctr"/>
            <a:r>
              <a:rPr lang="en-US" sz="2400" dirty="0" smtClean="0"/>
              <a:t>Brief Sketch of Einstein’s Bio before 1905</a:t>
            </a:r>
            <a:endParaRPr lang="en-US" sz="2400" dirty="0"/>
          </a:p>
        </p:txBody>
      </p:sp>
      <p:pic>
        <p:nvPicPr>
          <p:cNvPr id="6" name="Picture 5"/>
          <p:cNvPicPr>
            <a:picLocks noChangeAspect="1" noChangeArrowheads="1"/>
          </p:cNvPicPr>
          <p:nvPr/>
        </p:nvPicPr>
        <p:blipFill>
          <a:blip r:embed="rId2"/>
          <a:srcRect/>
          <a:stretch>
            <a:fillRect/>
          </a:stretch>
        </p:blipFill>
        <p:spPr bwMode="auto">
          <a:xfrm>
            <a:off x="4821238" y="1054775"/>
            <a:ext cx="4322762" cy="2971800"/>
          </a:xfrm>
          <a:prstGeom prst="rect">
            <a:avLst/>
          </a:prstGeom>
          <a:noFill/>
          <a:ln w="9525">
            <a:noFill/>
            <a:miter lim="800000"/>
            <a:headEnd/>
            <a:tailEnd/>
          </a:ln>
        </p:spPr>
      </p:pic>
      <p:sp>
        <p:nvSpPr>
          <p:cNvPr id="5" name="TextBox 4"/>
          <p:cNvSpPr txBox="1"/>
          <p:nvPr/>
        </p:nvSpPr>
        <p:spPr>
          <a:xfrm>
            <a:off x="2415409" y="6307439"/>
            <a:ext cx="5574225" cy="461665"/>
          </a:xfrm>
          <a:prstGeom prst="rect">
            <a:avLst/>
          </a:prstGeom>
          <a:noFill/>
        </p:spPr>
        <p:txBody>
          <a:bodyPr wrap="square" rtlCol="0">
            <a:spAutoFit/>
          </a:bodyPr>
          <a:lstStyle/>
          <a:p>
            <a:r>
              <a:rPr lang="en-US" sz="2400" dirty="0" smtClean="0"/>
              <a:t>“The Valiant </a:t>
            </a:r>
            <a:r>
              <a:rPr lang="en-US" sz="2400" dirty="0" err="1" smtClean="0"/>
              <a:t>Swabian</a:t>
            </a:r>
            <a:r>
              <a:rPr lang="en-US" sz="2400" dirty="0" smtClean="0"/>
              <a:t> is not afraid”</a:t>
            </a:r>
            <a:endParaRPr 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39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39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39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397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397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397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3970">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83970">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83970">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83970">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build="p" autoUpdateAnimBg="0"/>
      <p:bldP spid="5" grpId="0"/>
    </p:bld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22421</TotalTime>
  <Words>3750</Words>
  <Application>Microsoft Macintosh PowerPoint</Application>
  <PresentationFormat>On-screen Show (4:3)</PresentationFormat>
  <Paragraphs>339</Paragraphs>
  <Slides>43</Slides>
  <Notes>16</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Einstein and quantum mechanics: It’s not what you think A. Douglas Stone – Yale University, Applied Physics  Fermilab – 4/22/15</vt:lpstr>
      <vt:lpstr>PowerPoint Presentation</vt:lpstr>
      <vt:lpstr>PowerPoint Presentation</vt:lpstr>
      <vt:lpstr>PowerPoint Presentation</vt:lpstr>
      <vt:lpstr>Old and New Electronics</vt:lpstr>
      <vt:lpstr>Einstein Scientific Timeline</vt:lpstr>
      <vt:lpstr>Einstein Scientific Timeline</vt:lpstr>
      <vt:lpstr>Einstein Scientific Timeline</vt:lpstr>
      <vt:lpstr>PowerPoint Presentation</vt:lpstr>
      <vt:lpstr>PowerPoint Presentation</vt:lpstr>
      <vt:lpstr>PowerPoint Presentation</vt:lpstr>
      <vt:lpstr>1905 – The Miracle Year</vt:lpstr>
      <vt:lpstr>PowerPoint Presentation</vt:lpstr>
      <vt:lpstr>Modern point of view on BB Law</vt:lpstr>
      <vt:lpstr>PowerPoint Presentation</vt:lpstr>
      <vt:lpstr>PowerPoint Presentation</vt:lpstr>
      <vt:lpstr>PowerPoint Presentation</vt:lpstr>
      <vt:lpstr>PowerPoint Presentation</vt:lpstr>
      <vt:lpstr>PowerPoint Presentation</vt:lpstr>
      <vt:lpstr>PowerPoint Presentation</vt:lpstr>
      <vt:lpstr>The Spot of Arago</vt:lpstr>
      <vt:lpstr>PowerPoint Presentation</vt:lpstr>
      <vt:lpstr>PowerPoint Presentation</vt:lpstr>
      <vt:lpstr>PowerPoint Presentation</vt:lpstr>
      <vt:lpstr>PowerPoint Presentation</vt:lpstr>
      <vt:lpstr>1913: Nernst and Planck lure Einstein from Zurich to Berlin</vt:lpstr>
      <vt:lpstr>PowerPoint Presentation</vt:lpstr>
      <vt:lpstr>PowerPoint Presentation</vt:lpstr>
      <vt:lpstr>1906: Einstein was sole quantist</vt:lpstr>
      <vt:lpstr>Einstein Model for specific heat</vt:lpstr>
      <vt:lpstr>Compares theory with experiment</vt:lpstr>
      <vt:lpstr>PowerPoint Presentation</vt:lpstr>
      <vt:lpstr>Lamenting the ruins</vt:lpstr>
      <vt:lpstr>The Bohr Atom, 1913</vt:lpstr>
      <vt:lpstr>PowerPoint Presentation</vt:lpstr>
      <vt:lpstr>Einstein and ghost (probability) waves</vt:lpstr>
      <vt:lpstr>Bose and Einstein (1924-5)</vt:lpstr>
      <vt:lpstr>PowerPoint Presentation</vt:lpstr>
      <vt:lpstr>PowerPoint Presentation</vt:lpstr>
      <vt:lpstr>Bose: The Epilogue</vt:lpstr>
      <vt:lpstr>PowerPoint Presentation</vt:lpstr>
      <vt:lpstr>PowerPoint Presentation</vt:lpstr>
      <vt:lpstr>PowerPoint Presentation</vt:lpstr>
    </vt:vector>
  </TitlesOfParts>
  <Company>Yale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Office 2004 Test Drive User</cp:lastModifiedBy>
  <cp:revision>102</cp:revision>
  <dcterms:created xsi:type="dcterms:W3CDTF">2014-01-20T18:46:41Z</dcterms:created>
  <dcterms:modified xsi:type="dcterms:W3CDTF">2015-04-22T19:38:28Z</dcterms:modified>
</cp:coreProperties>
</file>