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4" r:id="rId3"/>
    <p:sldId id="263" r:id="rId4"/>
    <p:sldId id="258" r:id="rId5"/>
    <p:sldId id="265" r:id="rId6"/>
    <p:sldId id="288" r:id="rId7"/>
    <p:sldId id="266" r:id="rId8"/>
    <p:sldId id="267" r:id="rId9"/>
    <p:sldId id="268" r:id="rId10"/>
    <p:sldId id="296" r:id="rId11"/>
    <p:sldId id="297" r:id="rId12"/>
    <p:sldId id="298" r:id="rId13"/>
    <p:sldId id="299" r:id="rId14"/>
    <p:sldId id="273" r:id="rId15"/>
    <p:sldId id="292" r:id="rId16"/>
    <p:sldId id="300" r:id="rId17"/>
    <p:sldId id="274" r:id="rId18"/>
    <p:sldId id="276" r:id="rId19"/>
    <p:sldId id="277" r:id="rId20"/>
    <p:sldId id="279" r:id="rId21"/>
    <p:sldId id="280" r:id="rId22"/>
    <p:sldId id="301" r:id="rId23"/>
    <p:sldId id="282" r:id="rId24"/>
    <p:sldId id="295" r:id="rId25"/>
    <p:sldId id="302" r:id="rId26"/>
    <p:sldId id="303" r:id="rId27"/>
    <p:sldId id="304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>
      <p:cViewPr varScale="1">
        <p:scale>
          <a:sx n="73" d="100"/>
          <a:sy n="73" d="100"/>
        </p:scale>
        <p:origin x="-102" y="-10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DD485-62E8-4700-9DA6-D83D64098D34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4C542-9E57-4D74-96DB-8FC20BE4A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5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D878F-A48A-4876-896F-335B9BF9724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3AF31-8B8E-438C-9130-5A5F03A3236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B542E-AF85-4227-9B63-B8665D12D34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BC3A2-4039-4CB3-AED6-35EBA5AD7292}" type="slidenum">
              <a:rPr lang="en-US"/>
              <a:pPr/>
              <a:t>25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40ED88-2829-47D5-A8EF-5C4B54219995}" type="slidenum">
              <a:rPr lang="en-US"/>
              <a:pPr/>
              <a:t>26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/>
              <a:t>30 MT HEU eliminated each year (about 1,200 weapons)</a:t>
            </a:r>
          </a:p>
          <a:p>
            <a:pPr lvl="2"/>
            <a:r>
              <a:rPr lang="en-US"/>
              <a:t>No future opportunity for theft or diversion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4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3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300" y="65088"/>
            <a:ext cx="5600700" cy="784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7013" y="1274763"/>
            <a:ext cx="4356100" cy="530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513" y="1274763"/>
            <a:ext cx="4356100" cy="530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623050"/>
            <a:ext cx="9144000" cy="234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78206878-9D85-4ADD-B124-DE99137B18AF}" type="slidenum">
              <a:rPr lang="en-US"/>
              <a:pPr/>
              <a:t>‹#›</a:t>
            </a:fld>
            <a:r>
              <a:rPr lang="en-US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0148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6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9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3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3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5FE84-1868-4DF1-AAB1-43110C34A59A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B6A9F-6CE2-4FA7-841D-F8B3A3C2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fld id="{6C9127A4-DD67-4AAC-BFE1-CE4B5B625FE8}" type="slidenum">
              <a:rPr lang="en-US"/>
              <a:pPr/>
              <a:t>1</a:t>
            </a:fld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5800" y="4191000"/>
            <a:ext cx="78486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Cindy Boggs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Argonne National Laboratory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 eaLnBrk="0" hangingPunct="0"/>
            <a:r>
              <a:rPr lang="en-US" sz="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/>
              <a:t>Megatons to Megawatts: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smtClean="0"/>
              <a:t>An Overview of the U.S. – Russia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smtClean="0"/>
              <a:t>Highly </a:t>
            </a:r>
            <a:r>
              <a:rPr lang="en-US" sz="3600" b="1" dirty="0"/>
              <a:t>Enriched Uranium </a:t>
            </a:r>
            <a:r>
              <a:rPr lang="en-US" sz="3600" b="1" dirty="0" smtClean="0"/>
              <a:t>Transparency Program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43400"/>
            <a:ext cx="2743438" cy="2243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349009"/>
            <a:ext cx="2514600" cy="223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  <a:noFill/>
          <a:ln/>
        </p:spPr>
        <p:txBody>
          <a:bodyPr/>
          <a:lstStyle/>
          <a:p>
            <a:r>
              <a:rPr lang="en-US" sz="3600" dirty="0"/>
              <a:t>Material Flow: Russia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2533FB87-2425-49D1-9C83-F7B5BFB57346}" type="slidenum">
              <a:rPr lang="en-US"/>
              <a:pPr/>
              <a:t>10</a:t>
            </a:fld>
            <a:r>
              <a:rPr lang="en-US"/>
              <a:t>   </a:t>
            </a:r>
          </a:p>
        </p:txBody>
      </p:sp>
      <p:pic>
        <p:nvPicPr>
          <p:cNvPr id="7175" name="Picture 7" descr="Just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8534400" cy="4924425"/>
          </a:xfrm>
          <a:prstGeom prst="rect">
            <a:avLst/>
          </a:prstGeom>
          <a:noFill/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6200" y="984250"/>
            <a:ext cx="46482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Russia </a:t>
            </a:r>
            <a:r>
              <a:rPr lang="en-US" sz="1600" b="1" dirty="0" smtClean="0"/>
              <a:t>processed </a:t>
            </a:r>
            <a:r>
              <a:rPr lang="en-US" sz="1600" b="1" dirty="0"/>
              <a:t>HEU at four sites:</a:t>
            </a:r>
          </a:p>
          <a:p>
            <a:pPr>
              <a:spcBef>
                <a:spcPct val="50000"/>
              </a:spcBef>
            </a:pPr>
            <a:r>
              <a:rPr lang="en-US" sz="1600" dirty="0" err="1"/>
              <a:t>Mayak</a:t>
            </a:r>
            <a:r>
              <a:rPr lang="en-US" sz="1600" b="1" dirty="0"/>
              <a:t> </a:t>
            </a:r>
            <a:r>
              <a:rPr lang="en-US" sz="1600" dirty="0"/>
              <a:t>Production </a:t>
            </a:r>
            <a:r>
              <a:rPr lang="en-US" sz="1600" dirty="0" smtClean="0"/>
              <a:t>Association</a:t>
            </a: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sz="1600" dirty="0"/>
              <a:t>Siberian Chemical </a:t>
            </a:r>
            <a:r>
              <a:rPr lang="en-US" sz="1600" dirty="0" smtClean="0"/>
              <a:t>Enterprises</a:t>
            </a: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sz="1600" dirty="0"/>
              <a:t>Electrochemical </a:t>
            </a:r>
            <a:r>
              <a:rPr lang="en-US" sz="1600" dirty="0" smtClean="0"/>
              <a:t>Plant</a:t>
            </a: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sz="1600" dirty="0"/>
              <a:t>Ural Electrochemical Integrated </a:t>
            </a:r>
            <a:r>
              <a:rPr lang="en-US" sz="1600" dirty="0" smtClean="0"/>
              <a:t>Plant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62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Russian Facility/Old name/City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UEIP</a:t>
            </a:r>
            <a:r>
              <a:rPr lang="en-US" altLang="en-US" dirty="0"/>
              <a:t>- Ural Electrochemical Integrate Plant/   Sverdlovsk-44/  Novouralsk</a:t>
            </a:r>
          </a:p>
          <a:p>
            <a:r>
              <a:rPr lang="en-US" altLang="en-US" b="1" dirty="0"/>
              <a:t>ECP</a:t>
            </a:r>
            <a:r>
              <a:rPr lang="en-US" altLang="en-US" dirty="0"/>
              <a:t>-Electrochemical Plant/  Krasnoyarsk-45/   </a:t>
            </a:r>
            <a:r>
              <a:rPr lang="en-US" altLang="en-US" dirty="0" err="1"/>
              <a:t>Zelenogorsk</a:t>
            </a:r>
            <a:endParaRPr lang="en-US" altLang="en-US" dirty="0"/>
          </a:p>
          <a:p>
            <a:r>
              <a:rPr lang="en-US" altLang="en-US" b="1" dirty="0"/>
              <a:t>SChE</a:t>
            </a:r>
            <a:r>
              <a:rPr lang="en-US" altLang="en-US" dirty="0"/>
              <a:t>- Siberian Chemical Enterprise/  Tomsk-7/   </a:t>
            </a:r>
            <a:r>
              <a:rPr lang="en-US" altLang="en-US" dirty="0" err="1"/>
              <a:t>Seversk</a:t>
            </a:r>
            <a:endParaRPr lang="en-US" altLang="en-US" dirty="0"/>
          </a:p>
          <a:p>
            <a:r>
              <a:rPr lang="en-US" altLang="en-US" b="1" dirty="0"/>
              <a:t>MPA</a:t>
            </a:r>
            <a:r>
              <a:rPr lang="en-US" altLang="en-US" dirty="0"/>
              <a:t>- </a:t>
            </a:r>
            <a:r>
              <a:rPr lang="en-US" altLang="en-US" dirty="0" err="1"/>
              <a:t>Mayak</a:t>
            </a:r>
            <a:r>
              <a:rPr lang="en-US" altLang="en-US" dirty="0"/>
              <a:t> Production Association/  Chelyabinsk-40/   </a:t>
            </a:r>
            <a:r>
              <a:rPr lang="en-US" altLang="en-US" dirty="0" err="1"/>
              <a:t>Ozorsk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515225" cy="581025"/>
          </a:xfrm>
        </p:spPr>
        <p:txBody>
          <a:bodyPr/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/>
              <a:t>	</a:t>
            </a:r>
            <a:r>
              <a:rPr lang="en-US" altLang="en-US" sz="1600" dirty="0"/>
              <a:t>Two Russian facilities </a:t>
            </a:r>
            <a:r>
              <a:rPr lang="en-US" altLang="en-US" sz="1600" dirty="0" smtClean="0"/>
              <a:t>received </a:t>
            </a:r>
            <a:r>
              <a:rPr lang="en-US" altLang="en-US" sz="1600" dirty="0"/>
              <a:t>HEU weapon components from dismantled Russian nuclear weapons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19200" y="381000"/>
            <a:ext cx="6724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i="1">
                <a:solidFill>
                  <a:schemeClr val="tx2"/>
                </a:solidFill>
              </a:rPr>
              <a:t>Russian Facilities and Processes</a:t>
            </a:r>
          </a:p>
        </p:txBody>
      </p:sp>
      <p:pic>
        <p:nvPicPr>
          <p:cNvPr id="76804" name="Picture 4" descr="M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648200"/>
            <a:ext cx="528638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8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304800" y="1447800"/>
          <a:ext cx="5619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lip" r:id="rId5" imgW="2871720" imgH="1927080" progId="MS_ClipArt_Gallery.2">
                  <p:embed/>
                </p:oleObj>
              </mc:Choice>
              <mc:Fallback>
                <p:oleObj name="Clip" r:id="rId5" imgW="2871720" imgH="19270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561975" cy="368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381000" y="2209800"/>
            <a:ext cx="538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en-US" sz="2000" b="1" i="1"/>
              <a:t>Siberian Chemical Enterprise (SChE)</a:t>
            </a:r>
            <a:endParaRPr lang="en-US" altLang="en-US">
              <a:latin typeface="Times New Roman" pitchFamily="18" charset="0"/>
            </a:endParaRPr>
          </a:p>
          <a:p>
            <a:endParaRPr lang="en-US" altLang="en-US" sz="1200">
              <a:latin typeface="Times New Roman" pitchFamily="18" charset="0"/>
            </a:endParaRPr>
          </a:p>
        </p:txBody>
      </p:sp>
      <p:pic>
        <p:nvPicPr>
          <p:cNvPr id="76807" name="Picture 7" descr="S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080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3886200" y="5257800"/>
            <a:ext cx="5151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i="1"/>
              <a:t>Mayak Production Association (MPA)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2743200" y="3711575"/>
            <a:ext cx="3607078" cy="138499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Received </a:t>
            </a:r>
            <a:r>
              <a:rPr lang="en-US" altLang="en-US" sz="1400" b="1" dirty="0"/>
              <a:t>weapons components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Converted </a:t>
            </a:r>
            <a:r>
              <a:rPr lang="en-US" altLang="en-US" sz="1400" b="1" dirty="0"/>
              <a:t>metal components to chips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Converted </a:t>
            </a:r>
            <a:r>
              <a:rPr lang="en-US" altLang="en-US" sz="1400" b="1" dirty="0"/>
              <a:t>metal chips to oxide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Purified </a:t>
            </a:r>
            <a:r>
              <a:rPr lang="en-US" altLang="en-US" sz="1400" b="1" dirty="0"/>
              <a:t>the oxide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Shipped </a:t>
            </a:r>
            <a:r>
              <a:rPr lang="en-US" altLang="en-US" sz="1400" b="1" dirty="0"/>
              <a:t>purified oxide to SChE &amp; </a:t>
            </a:r>
            <a:r>
              <a:rPr lang="en-US" altLang="en-US" sz="1400" b="1" dirty="0" smtClean="0"/>
              <a:t>ECP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 dirty="0" smtClean="0"/>
              <a:t>Shipped HEUF</a:t>
            </a:r>
            <a:r>
              <a:rPr lang="en-US" altLang="en-US" sz="1200" b="1" dirty="0" smtClean="0"/>
              <a:t>6 </a:t>
            </a:r>
            <a:r>
              <a:rPr lang="en-US" altLang="en-US" sz="1400" b="1" dirty="0" smtClean="0"/>
              <a:t>to UEIP</a:t>
            </a:r>
            <a:endParaRPr lang="en-US" altLang="en-US" sz="1200" b="1" dirty="0"/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962400" y="2590800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in Seversk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7010400" y="56388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/>
              <a:t> in Ozorsk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295275" y="65532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900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76813" name="Picture 13" descr="SChE Monument smal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/>
          <a:stretch>
            <a:fillRect/>
          </a:stretch>
        </p:blipFill>
        <p:spPr bwMode="auto">
          <a:xfrm>
            <a:off x="228600" y="2667000"/>
            <a:ext cx="24765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4" descr="Mayak_sce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8956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7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18" name="Picture 26" descr="Team Photo from D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286000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153400" cy="336550"/>
          </a:xfrm>
        </p:spPr>
        <p:txBody>
          <a:bodyPr/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600" dirty="0"/>
              <a:t>     Three Russian facilities </a:t>
            </a:r>
            <a:r>
              <a:rPr lang="en-US" altLang="en-US" sz="1600" dirty="0" smtClean="0"/>
              <a:t>converted </a:t>
            </a:r>
            <a:r>
              <a:rPr lang="en-US" altLang="en-US" sz="1600" dirty="0"/>
              <a:t>and </a:t>
            </a:r>
            <a:r>
              <a:rPr lang="en-US" altLang="en-US" sz="1600" dirty="0" smtClean="0"/>
              <a:t>down blended HEU </a:t>
            </a:r>
            <a:r>
              <a:rPr lang="en-US" altLang="en-US" sz="1600" dirty="0"/>
              <a:t>to LEU for shipment to the U.S.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716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i="1">
                <a:solidFill>
                  <a:schemeClr val="tx2"/>
                </a:solidFill>
              </a:rPr>
              <a:t>Russian Facilities and Processes</a:t>
            </a:r>
          </a:p>
        </p:txBody>
      </p:sp>
      <p:pic>
        <p:nvPicPr>
          <p:cNvPr id="59397" name="Picture 5" descr="Ec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3746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UE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791200"/>
            <a:ext cx="3937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S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2330450"/>
            <a:ext cx="5080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400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228600" y="1447800"/>
          <a:ext cx="5619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lip" r:id="rId8" imgW="2871720" imgH="1927080" progId="MS_ClipArt_Gallery.2">
                  <p:embed/>
                </p:oleObj>
              </mc:Choice>
              <mc:Fallback>
                <p:oleObj name="Clip" r:id="rId8" imgW="2871720" imgH="19270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561975" cy="368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715000" y="3200400"/>
            <a:ext cx="2686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b="1" i="1"/>
              <a:t>Electrochemical Plant (ECP)  </a:t>
            </a:r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457575" y="2336800"/>
            <a:ext cx="4878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i="1"/>
              <a:t>Siberian Chemical Enterprise in Seversk</a:t>
            </a:r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788988" y="5791200"/>
            <a:ext cx="4087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b="1" i="1"/>
              <a:t>Ural Electrochemical Integrated Plant (UEIP)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381000" y="3657600"/>
            <a:ext cx="2438400" cy="1600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/>
              <a:t>SChE </a:t>
            </a:r>
            <a:r>
              <a:rPr lang="en-US" altLang="en-US" sz="1400" b="1" smtClean="0"/>
              <a:t>&amp; ECP received </a:t>
            </a:r>
            <a:r>
              <a:rPr lang="en-US" altLang="en-US" sz="1400" b="1"/>
              <a:t>HEU oxide </a:t>
            </a:r>
            <a:r>
              <a:rPr lang="en-US" altLang="en-US" sz="1400" b="1" smtClean="0"/>
              <a:t>&amp; converted </a:t>
            </a:r>
            <a:r>
              <a:rPr lang="en-US" altLang="en-US" sz="1400" b="1"/>
              <a:t>to HEUF</a:t>
            </a:r>
            <a:r>
              <a:rPr lang="en-US" altLang="en-US" sz="1400" b="1" baseline="-25000"/>
              <a:t>6</a:t>
            </a:r>
            <a:endParaRPr lang="en-US" altLang="en-US" sz="1400" b="1"/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/>
              <a:t>UEIP </a:t>
            </a:r>
            <a:r>
              <a:rPr lang="en-US" altLang="en-US" sz="1400" b="1" smtClean="0"/>
              <a:t>received </a:t>
            </a:r>
            <a:r>
              <a:rPr lang="en-US" altLang="en-US" sz="1400" b="1"/>
              <a:t>HEUF6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/>
              <a:t>All 3 down </a:t>
            </a:r>
            <a:r>
              <a:rPr lang="en-US" altLang="en-US" sz="1400" b="1" smtClean="0"/>
              <a:t>blended </a:t>
            </a:r>
            <a:r>
              <a:rPr lang="en-US" altLang="en-US" sz="1400" b="1"/>
              <a:t>HEU into LEU</a:t>
            </a:r>
          </a:p>
          <a:p>
            <a:pPr>
              <a:buClr>
                <a:schemeClr val="accent1"/>
              </a:buClr>
              <a:buSzPct val="80000"/>
              <a:buFont typeface="Wingdings" pitchFamily="2" charset="2"/>
              <a:buChar char="l"/>
            </a:pPr>
            <a:r>
              <a:rPr lang="en-US" altLang="en-US" sz="1400" b="1"/>
              <a:t>All 3 </a:t>
            </a:r>
            <a:r>
              <a:rPr lang="en-US" altLang="en-US" sz="1400" b="1" smtClean="0"/>
              <a:t>Shipped LEU </a:t>
            </a:r>
            <a:r>
              <a:rPr lang="en-US" altLang="en-US" sz="1400" b="1"/>
              <a:t>to US </a:t>
            </a: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7015163" y="3333750"/>
            <a:ext cx="1443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i="1"/>
              <a:t>in Zelenogorsk</a:t>
            </a: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3444875" y="6010275"/>
            <a:ext cx="1355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i="1"/>
              <a:t>in Novouralsk</a:t>
            </a: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295275" y="65532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900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59414" name="Picture 22" descr="ueip%20port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30480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9" name="Picture 27" descr="Transf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3622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Implementing Transparency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5791200" cy="5308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The Program had reciprocal </a:t>
            </a:r>
            <a:r>
              <a:rPr lang="en-US" sz="2000" dirty="0"/>
              <a:t>transparency measures</a:t>
            </a:r>
          </a:p>
          <a:p>
            <a:r>
              <a:rPr lang="en-US" sz="2000" dirty="0" smtClean="0"/>
              <a:t>Both </a:t>
            </a:r>
            <a:r>
              <a:rPr lang="en-US" sz="2000" dirty="0"/>
              <a:t>countries </a:t>
            </a:r>
            <a:r>
              <a:rPr lang="en-US" sz="2000" dirty="0" smtClean="0"/>
              <a:t>could </a:t>
            </a:r>
            <a:r>
              <a:rPr lang="en-US" sz="2000" dirty="0"/>
              <a:t>conduct monitoring visits and establish a permanent monitoring </a:t>
            </a:r>
            <a:r>
              <a:rPr lang="en-US" sz="2000" dirty="0" smtClean="0"/>
              <a:t>office</a:t>
            </a:r>
          </a:p>
          <a:p>
            <a:r>
              <a:rPr lang="en-US" sz="2000" dirty="0" smtClean="0"/>
              <a:t>In Russia</a:t>
            </a:r>
          </a:p>
          <a:p>
            <a:pPr lvl="1"/>
            <a:r>
              <a:rPr lang="en-US" altLang="en-US" sz="1800" dirty="0" smtClean="0"/>
              <a:t>U.S. maintained a Russian-approved list of 100 experts from more than 10 organizations to work in Russia</a:t>
            </a:r>
          </a:p>
          <a:p>
            <a:pPr lvl="1"/>
            <a:r>
              <a:rPr lang="en-US" altLang="en-US" sz="1800" dirty="0"/>
              <a:t>6 Special Monitoring Visits (</a:t>
            </a:r>
            <a:r>
              <a:rPr lang="en-US" altLang="en-US" sz="1800" dirty="0" smtClean="0"/>
              <a:t>4-5 days</a:t>
            </a:r>
            <a:r>
              <a:rPr lang="en-US" altLang="en-US" sz="1800" dirty="0"/>
              <a:t>) per year at each of the 4 Russian facilities (4-8 persons per visit</a:t>
            </a:r>
            <a:r>
              <a:rPr lang="en-US" altLang="en-US" sz="1800" dirty="0" smtClean="0"/>
              <a:t>)</a:t>
            </a:r>
          </a:p>
          <a:p>
            <a:pPr lvl="1"/>
            <a:r>
              <a:rPr lang="en-US" altLang="en-US" sz="1800" dirty="0" smtClean="0"/>
              <a:t>Transparency </a:t>
            </a:r>
            <a:r>
              <a:rPr lang="en-US" altLang="en-US" sz="1800" dirty="0"/>
              <a:t>Monitoring Office </a:t>
            </a:r>
            <a:r>
              <a:rPr lang="en-US" altLang="en-US" sz="1800" dirty="0" smtClean="0"/>
              <a:t>(TMO) at </a:t>
            </a:r>
            <a:r>
              <a:rPr lang="en-US" altLang="en-US" sz="1800" dirty="0" smtClean="0"/>
              <a:t>UEIP </a:t>
            </a:r>
            <a:r>
              <a:rPr lang="en-US" altLang="en-US" sz="1800" dirty="0"/>
              <a:t>staffed up to </a:t>
            </a:r>
            <a:r>
              <a:rPr lang="en-US" altLang="en-US" sz="1800" dirty="0" smtClean="0"/>
              <a:t>6-12 </a:t>
            </a:r>
            <a:r>
              <a:rPr lang="en-US" altLang="en-US" sz="1800" dirty="0"/>
              <a:t>months per year by </a:t>
            </a:r>
            <a:r>
              <a:rPr lang="en-US" altLang="en-US" sz="1800" dirty="0" smtClean="0"/>
              <a:t>2-4 </a:t>
            </a:r>
            <a:r>
              <a:rPr lang="en-US" altLang="en-US" sz="1800" dirty="0"/>
              <a:t>persons on </a:t>
            </a:r>
            <a:r>
              <a:rPr lang="en-US" altLang="en-US" sz="1800" dirty="0" smtClean="0"/>
              <a:t>1-2 month assignments</a:t>
            </a:r>
          </a:p>
          <a:p>
            <a:r>
              <a:rPr lang="en-US" altLang="en-US" sz="2200" dirty="0" smtClean="0"/>
              <a:t>From 1996 through 2013:</a:t>
            </a:r>
          </a:p>
          <a:p>
            <a:pPr lvl="1"/>
            <a:r>
              <a:rPr lang="en-US" altLang="en-US" sz="1800" dirty="0" smtClean="0"/>
              <a:t>U.S. conducted 385 visits to Russian processing facilities</a:t>
            </a:r>
          </a:p>
          <a:p>
            <a:pPr lvl="1"/>
            <a:r>
              <a:rPr lang="en-US" altLang="en-US" sz="1800" dirty="0" smtClean="0"/>
              <a:t>Made over 41,000 measurements of uranium enrichment levels in Russian facilities</a:t>
            </a:r>
            <a:endParaRPr lang="en-US" altLang="en-US" sz="18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pic>
        <p:nvPicPr>
          <p:cNvPr id="7" name="Content Placeholder 6" descr="EQ4B5113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19800" y="1371600"/>
            <a:ext cx="2891010" cy="4007708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C9C486CA-16FB-4AD7-BDA9-7A595E6A5A0C}" type="slidenum">
              <a:rPr lang="en-US"/>
              <a:pPr/>
              <a:t>14</a:t>
            </a:fld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670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Implementing </a:t>
            </a:r>
            <a:r>
              <a:rPr lang="en-US" sz="3200" dirty="0" smtClean="0"/>
              <a:t>Transparency cont’d</a:t>
            </a:r>
            <a:endParaRPr lang="en-US" sz="32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5791200" cy="5308600"/>
          </a:xfrm>
        </p:spPr>
        <p:txBody>
          <a:bodyPr>
            <a:normAutofit/>
          </a:bodyPr>
          <a:lstStyle/>
          <a:p>
            <a:r>
              <a:rPr lang="en-US" altLang="en-US" sz="2200" dirty="0" smtClean="0"/>
              <a:t>From 1996 through 2013 for TMO:</a:t>
            </a:r>
          </a:p>
          <a:p>
            <a:pPr lvl="1"/>
            <a:r>
              <a:rPr lang="en-US" altLang="en-US" sz="1800" dirty="0" smtClean="0"/>
              <a:t>64 Americans from 12 organizations</a:t>
            </a:r>
          </a:p>
          <a:p>
            <a:pPr lvl="1"/>
            <a:r>
              <a:rPr lang="en-US" altLang="en-US" sz="1800" dirty="0" smtClean="0"/>
              <a:t>233 trips to the TMO</a:t>
            </a:r>
          </a:p>
          <a:p>
            <a:pPr lvl="1"/>
            <a:r>
              <a:rPr lang="en-US" altLang="en-US" sz="1800" dirty="0" smtClean="0"/>
              <a:t>Staffed 1,282 person weeks</a:t>
            </a:r>
          </a:p>
          <a:p>
            <a:pPr lvl="1"/>
            <a:r>
              <a:rPr lang="en-US" altLang="en-US" sz="1800" dirty="0" smtClean="0"/>
              <a:t>Equivalent to 6, 410 person days</a:t>
            </a:r>
          </a:p>
          <a:p>
            <a:pPr lvl="1"/>
            <a:r>
              <a:rPr lang="en-US" sz="1800" dirty="0"/>
              <a:t>TMO monitors </a:t>
            </a:r>
            <a:r>
              <a:rPr lang="en-US" sz="1800" dirty="0" smtClean="0"/>
              <a:t>made measurements of uranium enrichment levels on </a:t>
            </a:r>
            <a:r>
              <a:rPr lang="en-US" sz="1800" dirty="0"/>
              <a:t>approximately 155 </a:t>
            </a:r>
            <a:r>
              <a:rPr lang="en-US" sz="1800" dirty="0" smtClean="0"/>
              <a:t>tons of </a:t>
            </a:r>
            <a:r>
              <a:rPr lang="en-US" sz="1800" dirty="0"/>
              <a:t>HEU </a:t>
            </a:r>
            <a:endParaRPr lang="en-US" sz="1800" dirty="0" smtClean="0"/>
          </a:p>
          <a:p>
            <a:pPr lvl="1"/>
            <a:r>
              <a:rPr lang="en-US" sz="1800" dirty="0" smtClean="0"/>
              <a:t>or </a:t>
            </a:r>
            <a:r>
              <a:rPr lang="en-US" sz="1800" dirty="0"/>
              <a:t>approximately two thirds of the HEU received at UEIP </a:t>
            </a:r>
            <a:endParaRPr lang="en-US" sz="1800" dirty="0" smtClean="0"/>
          </a:p>
          <a:p>
            <a:pPr lvl="1"/>
            <a:r>
              <a:rPr lang="en-US" sz="1800" dirty="0" smtClean="0"/>
              <a:t>one-third </a:t>
            </a:r>
            <a:r>
              <a:rPr lang="en-US" sz="1800" dirty="0"/>
              <a:t>of all HEU hexafluoride </a:t>
            </a:r>
            <a:r>
              <a:rPr lang="en-US" sz="1800" dirty="0" smtClean="0"/>
              <a:t>produced</a:t>
            </a:r>
            <a:endParaRPr lang="en-US" altLang="en-US" sz="1800" dirty="0" smtClean="0"/>
          </a:p>
          <a:p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fld id="{C9C486CA-16FB-4AD7-BDA9-7A595E6A5A0C}" type="slidenum">
              <a:rPr lang="en-US"/>
              <a:pPr/>
              <a:t>15</a:t>
            </a:fld>
            <a:r>
              <a:rPr lang="en-US"/>
              <a:t>   </a:t>
            </a:r>
          </a:p>
        </p:txBody>
      </p:sp>
      <p:pic>
        <p:nvPicPr>
          <p:cNvPr id="8" name="Picture 4" descr="Data-input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24300"/>
            <a:ext cx="3313197" cy="2484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Implementing Transparency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356100" cy="5308600"/>
          </a:xfrm>
        </p:spPr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/>
              <a:t>the </a:t>
            </a:r>
            <a:r>
              <a:rPr lang="en-US" sz="1800" dirty="0" smtClean="0"/>
              <a:t>U.S.</a:t>
            </a:r>
            <a:endParaRPr lang="en-US" sz="1800" dirty="0"/>
          </a:p>
          <a:p>
            <a:pPr lvl="1"/>
            <a:r>
              <a:rPr lang="en-US" sz="1800" dirty="0" smtClean="0"/>
              <a:t>Russians could </a:t>
            </a:r>
            <a:r>
              <a:rPr lang="en-US" sz="1800" dirty="0"/>
              <a:t>visit Paducah Gaseous Diffusion Plant </a:t>
            </a:r>
            <a:r>
              <a:rPr lang="en-US" sz="1800" dirty="0" smtClean="0"/>
              <a:t>(Paducah, KY)</a:t>
            </a:r>
            <a:r>
              <a:rPr lang="en-US" sz="1800" dirty="0"/>
              <a:t> 6</a:t>
            </a:r>
            <a:r>
              <a:rPr lang="en-US" sz="1800" dirty="0" smtClean="0"/>
              <a:t> times annually </a:t>
            </a:r>
            <a:endParaRPr lang="en-US" sz="1800" dirty="0"/>
          </a:p>
          <a:p>
            <a:pPr lvl="1"/>
            <a:r>
              <a:rPr lang="en-US" sz="1800" dirty="0" smtClean="0"/>
              <a:t>Russians were allowed 2 annual </a:t>
            </a:r>
            <a:r>
              <a:rPr lang="en-US" sz="1800" dirty="0"/>
              <a:t>visits to each </a:t>
            </a:r>
            <a:r>
              <a:rPr lang="en-US" sz="1800" dirty="0" smtClean="0"/>
              <a:t>U.S. fuel </a:t>
            </a:r>
            <a:r>
              <a:rPr lang="en-US" sz="1800" dirty="0"/>
              <a:t>fabricator</a:t>
            </a:r>
          </a:p>
          <a:p>
            <a:pPr lvl="1"/>
            <a:r>
              <a:rPr lang="en-US" sz="1800" dirty="0"/>
              <a:t>Russia briefly maintained monitoring office in </a:t>
            </a:r>
            <a:r>
              <a:rPr lang="en-US" sz="1800" dirty="0" smtClean="0"/>
              <a:t>Portsmouth Gaseous Diffusion Plant (Piketon, Ohio) </a:t>
            </a:r>
          </a:p>
          <a:p>
            <a:pPr lvl="1"/>
            <a:r>
              <a:rPr lang="en-US" altLang="en-US" sz="1800" dirty="0"/>
              <a:t>Russia wanted assurance that the U.S. was not re-enriching the uranium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fld id="{C9C486CA-16FB-4AD7-BDA9-7A595E6A5A0C}" type="slidenum">
              <a:rPr lang="en-US"/>
              <a:pPr/>
              <a:t>16</a:t>
            </a:fld>
            <a:r>
              <a:rPr lang="en-US"/>
              <a:t> 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Non destructive Assay of an HEUF</a:t>
            </a:r>
            <a:r>
              <a:rPr lang="en-US" sz="1400" dirty="0" smtClean="0"/>
              <a:t>6</a:t>
            </a:r>
            <a:r>
              <a:rPr lang="en-US" dirty="0" smtClean="0"/>
              <a:t> cylinder</a:t>
            </a:r>
            <a:endParaRPr lang="en-US" dirty="0"/>
          </a:p>
        </p:txBody>
      </p:sp>
      <p:pic>
        <p:nvPicPr>
          <p:cNvPr id="5123" name="Picture 3" descr="C:\Users\boggs\AppData\Local\Microsoft\Windows\Temporary Internet Files\Content.Outlook\RSHF6YSL\nda ue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358640" cy="29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1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Implementing Transparency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25995"/>
            <a:ext cx="4356100" cy="5308600"/>
          </a:xfrm>
        </p:spPr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/>
              <a:t>the </a:t>
            </a:r>
            <a:r>
              <a:rPr lang="en-US" sz="1800" dirty="0" smtClean="0"/>
              <a:t>U.S.</a:t>
            </a:r>
            <a:endParaRPr lang="en-US" sz="1800" dirty="0"/>
          </a:p>
          <a:p>
            <a:pPr lvl="1"/>
            <a:r>
              <a:rPr lang="en-US" sz="1800" dirty="0" smtClean="0"/>
              <a:t>Russians could </a:t>
            </a:r>
            <a:r>
              <a:rPr lang="en-US" sz="1800" dirty="0"/>
              <a:t>visit Paducah Gaseous Diffusion Plant </a:t>
            </a:r>
            <a:r>
              <a:rPr lang="en-US" sz="1800" dirty="0" smtClean="0"/>
              <a:t>(Paducah, KY)</a:t>
            </a:r>
            <a:r>
              <a:rPr lang="en-US" sz="1800" dirty="0"/>
              <a:t> 6</a:t>
            </a:r>
            <a:r>
              <a:rPr lang="en-US" sz="1800" dirty="0" smtClean="0"/>
              <a:t> times annually </a:t>
            </a:r>
            <a:endParaRPr lang="en-US" sz="1800" dirty="0"/>
          </a:p>
          <a:p>
            <a:pPr lvl="1"/>
            <a:r>
              <a:rPr lang="en-US" sz="1800" dirty="0" smtClean="0"/>
              <a:t>Russians were allowed 2 annual </a:t>
            </a:r>
            <a:r>
              <a:rPr lang="en-US" sz="1800" dirty="0"/>
              <a:t>visits to each </a:t>
            </a:r>
            <a:r>
              <a:rPr lang="en-US" sz="1800" dirty="0" smtClean="0"/>
              <a:t>U.S. fuel </a:t>
            </a:r>
            <a:r>
              <a:rPr lang="en-US" sz="1800" dirty="0"/>
              <a:t>fabricator</a:t>
            </a:r>
          </a:p>
          <a:p>
            <a:pPr lvl="1"/>
            <a:r>
              <a:rPr lang="en-US" sz="1800" dirty="0"/>
              <a:t>Russia briefly maintained monitoring office in </a:t>
            </a:r>
            <a:r>
              <a:rPr lang="en-US" sz="1800" dirty="0" smtClean="0"/>
              <a:t>Portsmouth Gaseous Diffusion Plant (Piketon, Ohio) </a:t>
            </a:r>
          </a:p>
          <a:p>
            <a:pPr lvl="1"/>
            <a:r>
              <a:rPr lang="en-US" altLang="en-US" sz="1800" dirty="0"/>
              <a:t>Russia wanted assurance that the U.S. was not re-enriching the uranium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fld id="{C9C486CA-16FB-4AD7-BDA9-7A595E6A5A0C}" type="slidenum">
              <a:rPr lang="en-US"/>
              <a:pPr/>
              <a:t>17</a:t>
            </a:fld>
            <a:r>
              <a:rPr lang="en-US"/>
              <a:t>   </a:t>
            </a:r>
          </a:p>
        </p:txBody>
      </p:sp>
      <p:pic>
        <p:nvPicPr>
          <p:cNvPr id="7" name="Picture 6" descr="Just 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09800"/>
            <a:ext cx="4778498" cy="303530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33101" y="1676400"/>
            <a:ext cx="5638800" cy="6858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Material Flow: United States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60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/>
              <a:t>U.S. Monitoring Objectives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7B3E2F8B-AC18-40C1-95BF-C853CE776FA0}" type="slidenum">
              <a:rPr lang="en-US"/>
              <a:pPr/>
              <a:t>18</a:t>
            </a:fld>
            <a:r>
              <a:rPr lang="en-US"/>
              <a:t>   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419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Monitoring Objectives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/>
              <a:t> Ensure </a:t>
            </a:r>
            <a:r>
              <a:rPr lang="en-US" dirty="0"/>
              <a:t>consistency among Russian declarations, U.S. expert observations, and measurements from U.S.-designed instruments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 Develop overall confidence that Russian weapons-usable HEU </a:t>
            </a:r>
            <a:r>
              <a:rPr lang="en-US" dirty="0" smtClean="0"/>
              <a:t>was </a:t>
            </a:r>
            <a:r>
              <a:rPr lang="en-US" dirty="0"/>
              <a:t>converted to LEU under the Agreement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52400" y="3949690"/>
            <a:ext cx="4191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Monitoring Tools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 Declarations</a:t>
            </a:r>
            <a:r>
              <a:rPr lang="en-US" dirty="0"/>
              <a:t> of Russian shipping, </a:t>
            </a:r>
            <a:r>
              <a:rPr lang="en-US" dirty="0" smtClean="0"/>
              <a:t>sampling, and </a:t>
            </a:r>
            <a:r>
              <a:rPr lang="en-US" dirty="0"/>
              <a:t>process activities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 Observations</a:t>
            </a:r>
            <a:r>
              <a:rPr lang="en-US" dirty="0"/>
              <a:t> of significant process steps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 Measurements</a:t>
            </a:r>
            <a:r>
              <a:rPr lang="en-US" dirty="0"/>
              <a:t> on uranium at key processing points</a:t>
            </a:r>
          </a:p>
        </p:txBody>
      </p:sp>
      <p:pic>
        <p:nvPicPr>
          <p:cNvPr id="8" name="Picture 4" descr="MPA Video Stills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49690"/>
            <a:ext cx="4038600" cy="2755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 descr="MPA Video Stills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906" y="1051401"/>
            <a:ext cx="4066894" cy="2758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2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</p:spPr>
        <p:txBody>
          <a:bodyPr/>
          <a:lstStyle/>
          <a:p>
            <a:r>
              <a:rPr lang="en-US" sz="3600"/>
              <a:t>Declarations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205740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smtClean="0"/>
              <a:t>U.S. </a:t>
            </a:r>
            <a:r>
              <a:rPr lang="en-US" sz="2400" dirty="0"/>
              <a:t>and Russia </a:t>
            </a:r>
            <a:r>
              <a:rPr lang="en-US" sz="2400" dirty="0" smtClean="0"/>
              <a:t>exchanged </a:t>
            </a:r>
            <a:r>
              <a:rPr lang="en-US" sz="2400" dirty="0"/>
              <a:t>declarations of all material shipped, processed, and sampled under the Agreement</a:t>
            </a:r>
          </a:p>
          <a:p>
            <a:endParaRPr lang="en-US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EA209D5B-AD42-4D27-9EAD-5EDF123C2D60}" type="slidenum">
              <a:rPr lang="en-US"/>
              <a:pPr/>
              <a:t>19</a:t>
            </a:fld>
            <a:r>
              <a:rPr lang="en-US"/>
              <a:t>  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441825" y="6019800"/>
            <a:ext cx="416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 descr="MPA OCS MCA from Web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362200"/>
            <a:ext cx="5399532" cy="4316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77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Was Happening in 1990 – 1991?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796" y="991619"/>
            <a:ext cx="6629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Total nuclear weapon inventories were peaking</a:t>
            </a:r>
          </a:p>
          <a:p>
            <a:pPr lvl="1"/>
            <a:r>
              <a:rPr lang="en-US" sz="2000" dirty="0" smtClean="0"/>
              <a:t>USSR = 40,000+</a:t>
            </a:r>
          </a:p>
          <a:p>
            <a:r>
              <a:rPr lang="en-US" sz="2400" dirty="0" smtClean="0"/>
              <a:t>Strategic Arms Reduction Treaty (START I) signed</a:t>
            </a:r>
          </a:p>
          <a:p>
            <a:pPr lvl="1"/>
            <a:r>
              <a:rPr lang="en-US" sz="2000" dirty="0" smtClean="0"/>
              <a:t>Limited U.S. and USSR to 6,000 warheads each</a:t>
            </a:r>
          </a:p>
          <a:p>
            <a:pPr lvl="1"/>
            <a:r>
              <a:rPr lang="en-US" sz="2000" dirty="0" smtClean="0"/>
              <a:t>Dismantling of thousands of warheads begun</a:t>
            </a:r>
          </a:p>
          <a:p>
            <a:r>
              <a:rPr lang="en-US" sz="2400" dirty="0" smtClean="0"/>
              <a:t>The Soviet Union was crumbling </a:t>
            </a:r>
          </a:p>
          <a:p>
            <a:pPr lvl="1"/>
            <a:r>
              <a:rPr lang="en-US" sz="2000" dirty="0" smtClean="0"/>
              <a:t>Revolutions in multiple republics</a:t>
            </a:r>
          </a:p>
          <a:p>
            <a:pPr lvl="1"/>
            <a:r>
              <a:rPr lang="en-US" sz="2000" dirty="0" smtClean="0"/>
              <a:t>Russian coup in August 1991</a:t>
            </a:r>
          </a:p>
          <a:p>
            <a:pPr lvl="1"/>
            <a:r>
              <a:rPr lang="en-US" sz="2000" dirty="0" smtClean="0"/>
              <a:t>USSR formally ceased to exist in December 1991</a:t>
            </a:r>
          </a:p>
          <a:p>
            <a:pPr lvl="1"/>
            <a:r>
              <a:rPr lang="en-US" sz="2000" dirty="0" smtClean="0"/>
              <a:t>Collapse of the Russian economy, instability, and uncertainty</a:t>
            </a:r>
            <a:endParaRPr lang="en-US" sz="2000" dirty="0"/>
          </a:p>
        </p:txBody>
      </p:sp>
      <p:pic>
        <p:nvPicPr>
          <p:cNvPr id="1028" name="Picture 4" descr="http://upload.wikimedia.org/wikipedia/commons/thumb/b/bb/US_and_USSR_nuclear_stockpiles.svg/220px-US_and_USSR_nuclear_stockpil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425044" cy="17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um3bg.wikispaces.com/file/view/ussr/218911988/450x258/us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38" y="5181600"/>
            <a:ext cx="2628706" cy="15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l.complex.com/mp/620/400/90/0/bb/1/ffffff/2340c34a7dc151a73cc06d8a093c1b06/images_/assets/CHANNEL_IMAGES/ART/2011/12/r12_pypj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54" y="3124200"/>
            <a:ext cx="2517043" cy="16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</p:spPr>
        <p:txBody>
          <a:bodyPr/>
          <a:lstStyle/>
          <a:p>
            <a:r>
              <a:rPr lang="en-US" sz="3600" dirty="0"/>
              <a:t>Observations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305800" cy="1828800"/>
          </a:xfrm>
        </p:spPr>
        <p:txBody>
          <a:bodyPr/>
          <a:lstStyle/>
          <a:p>
            <a:r>
              <a:rPr lang="en-US" sz="2400" dirty="0" smtClean="0"/>
              <a:t>U.S. experts observed </a:t>
            </a:r>
            <a:r>
              <a:rPr lang="en-US" sz="2400" dirty="0"/>
              <a:t>plant operations and major material transformations firsthand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F506B620-62B3-47E1-94BE-768F34843573}" type="slidenum">
              <a:rPr lang="en-US"/>
              <a:pPr/>
              <a:t>20</a:t>
            </a:fld>
            <a:r>
              <a:rPr lang="en-US"/>
              <a:t>   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441825" y="6019800"/>
            <a:ext cx="416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cture 8" descr="New 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324099"/>
            <a:ext cx="3505201" cy="3505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New Imag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324099"/>
            <a:ext cx="358140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75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  <a:noFill/>
          <a:ln/>
        </p:spPr>
        <p:txBody>
          <a:bodyPr/>
          <a:lstStyle/>
          <a:p>
            <a:r>
              <a:rPr lang="en-US" sz="3600"/>
              <a:t>Measurements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idx="1"/>
          </p:nvPr>
        </p:nvSpPr>
        <p:spPr>
          <a:xfrm>
            <a:off x="5128959" y="1166523"/>
            <a:ext cx="4343400" cy="4876800"/>
          </a:xfrm>
          <a:noFill/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NDA of weapon components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32F2A6A7-C30C-4C14-8370-5D0285840FB0}" type="slidenum">
              <a:rPr lang="en-US"/>
              <a:pPr/>
              <a:t>21</a:t>
            </a:fld>
            <a:r>
              <a:rPr lang="en-US"/>
              <a:t>   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52400" y="106680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U.S. non-destructive assay </a:t>
            </a:r>
            <a:r>
              <a:rPr lang="en-US" sz="2000" dirty="0" smtClean="0"/>
              <a:t>(NDA) equipment confirmed </a:t>
            </a:r>
            <a:r>
              <a:rPr lang="en-US" sz="2000" dirty="0"/>
              <a:t>presence of 90% enriched HEU in sealed containers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Measured </a:t>
            </a:r>
            <a:r>
              <a:rPr lang="en-US" sz="2000" dirty="0"/>
              <a:t>HEU metal, oxide, and hexafluoride in storage and process</a:t>
            </a:r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00400"/>
            <a:ext cx="3886200" cy="3393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MPA Video Stills-6 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2091" y="1600200"/>
            <a:ext cx="3284617" cy="2245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3" y="4040619"/>
            <a:ext cx="3466891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5929059" y="4251237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284784" y="4978312"/>
            <a:ext cx="115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185 </a:t>
            </a:r>
            <a:r>
              <a:rPr lang="en-US" altLang="en-US" dirty="0" err="1"/>
              <a:t>kev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1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74650"/>
          </a:xfrm>
        </p:spPr>
        <p:txBody>
          <a:bodyPr>
            <a:normAutofit fontScale="90000"/>
          </a:bodyPr>
          <a:lstStyle/>
          <a:p>
            <a:r>
              <a:rPr lang="en-US" altLang="en-US" sz="2400"/>
              <a:t>Nondestructive Assay of HEU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935913" cy="3305175"/>
          </a:xfrm>
        </p:spPr>
        <p:txBody>
          <a:bodyPr/>
          <a:lstStyle/>
          <a:p>
            <a:r>
              <a:rPr lang="en-US" altLang="en-US" sz="2400" dirty="0"/>
              <a:t>Designed by Lawrence Livermore National Laboratory</a:t>
            </a:r>
          </a:p>
          <a:p>
            <a:r>
              <a:rPr lang="en-US" altLang="en-US" sz="2400" dirty="0" smtClean="0"/>
              <a:t>AMPTEK </a:t>
            </a:r>
            <a:r>
              <a:rPr lang="en-US" altLang="en-US" sz="2400" dirty="0"/>
              <a:t>GAMMA-8000 system, with a low power 30 × 30 mm </a:t>
            </a:r>
            <a:r>
              <a:rPr lang="en-US" altLang="en-US" sz="2400" dirty="0" err="1"/>
              <a:t>Scionix</a:t>
            </a:r>
            <a:r>
              <a:rPr lang="en-US" altLang="en-US" sz="2400" dirty="0"/>
              <a:t>-Holland™ </a:t>
            </a:r>
            <a:r>
              <a:rPr lang="en-US" altLang="en-US" sz="2400" dirty="0" err="1"/>
              <a:t>NaI</a:t>
            </a:r>
            <a:r>
              <a:rPr lang="en-US" altLang="en-US" sz="2400" dirty="0"/>
              <a:t>(Tl) scintillation detector and pocket-sized AMPTEK MCA8000A MCA.</a:t>
            </a:r>
          </a:p>
          <a:p>
            <a:r>
              <a:rPr lang="en-US" altLang="en-US" sz="2400" dirty="0"/>
              <a:t>Used to measure enrichment of weapon components, chips, oxides and hexafluoride </a:t>
            </a:r>
          </a:p>
          <a:p>
            <a:r>
              <a:rPr lang="en-US" altLang="en-US" sz="2400" dirty="0"/>
              <a:t>Used at all 4 sites</a:t>
            </a:r>
          </a:p>
        </p:txBody>
      </p:sp>
      <p:pic>
        <p:nvPicPr>
          <p:cNvPr id="222212" name="Picture 4" descr="detector+PC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3811588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</p:spPr>
        <p:txBody>
          <a:bodyPr/>
          <a:lstStyle/>
          <a:p>
            <a:r>
              <a:rPr lang="en-US" sz="3600" dirty="0" smtClean="0"/>
              <a:t>Measurements</a:t>
            </a:r>
            <a:endParaRPr lang="en-US" sz="36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56455"/>
            <a:ext cx="8229600" cy="20574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The Blend Down Monitoring System performed continuous, unattended </a:t>
            </a:r>
            <a:r>
              <a:rPr lang="en-US" sz="2400" dirty="0" smtClean="0">
                <a:cs typeface="Arial" panose="020B0604020202020204" pitchFamily="34" charset="0"/>
              </a:rPr>
              <a:t>HEU, LEU </a:t>
            </a:r>
            <a:r>
              <a:rPr lang="en-US" sz="2400" dirty="0" err="1" smtClean="0">
                <a:cs typeface="Arial" panose="020B0604020202020204" pitchFamily="34" charset="0"/>
              </a:rPr>
              <a:t>blendstock</a:t>
            </a:r>
            <a:r>
              <a:rPr lang="en-US" sz="2400" dirty="0" smtClean="0">
                <a:cs typeface="Arial" panose="020B0604020202020204" pitchFamily="34" charset="0"/>
              </a:rPr>
              <a:t>, and LEU product flow and </a:t>
            </a:r>
            <a:r>
              <a:rPr lang="en-US" sz="2400" dirty="0">
                <a:cs typeface="Arial" panose="020B0604020202020204" pitchFamily="34" charset="0"/>
              </a:rPr>
              <a:t>enrichment measurements</a:t>
            </a:r>
          </a:p>
          <a:p>
            <a:r>
              <a:rPr lang="en-US" sz="2400" dirty="0">
                <a:cs typeface="Arial" panose="020B0604020202020204" pitchFamily="34" charset="0"/>
              </a:rPr>
              <a:t>Successfully licensed, </a:t>
            </a:r>
            <a:r>
              <a:rPr lang="en-US" sz="2400" dirty="0" smtClean="0">
                <a:cs typeface="Arial" panose="020B0604020202020204" pitchFamily="34" charset="0"/>
              </a:rPr>
              <a:t>installed, and </a:t>
            </a:r>
            <a:r>
              <a:rPr lang="en-US" sz="2400" dirty="0">
                <a:cs typeface="Arial" panose="020B0604020202020204" pitchFamily="34" charset="0"/>
              </a:rPr>
              <a:t>operated at all three Russian blending </a:t>
            </a:r>
            <a:r>
              <a:rPr lang="en-US" sz="2400" dirty="0" smtClean="0">
                <a:cs typeface="Arial" panose="020B0604020202020204" pitchFamily="34" charset="0"/>
              </a:rPr>
              <a:t>facilities</a:t>
            </a:r>
          </a:p>
          <a:p>
            <a:pPr lvl="1"/>
            <a:r>
              <a:rPr lang="en-US" sz="2200" dirty="0" smtClean="0">
                <a:cs typeface="Arial" panose="020B0604020202020204" pitchFamily="34" charset="0"/>
              </a:rPr>
              <a:t>UEIP (Installed January 1999)</a:t>
            </a:r>
          </a:p>
          <a:p>
            <a:pPr lvl="1"/>
            <a:r>
              <a:rPr lang="en-US" sz="2200" dirty="0" smtClean="0">
                <a:cs typeface="Arial" panose="020B0604020202020204" pitchFamily="34" charset="0"/>
              </a:rPr>
              <a:t>ECP (Installed March 2003)</a:t>
            </a:r>
          </a:p>
          <a:p>
            <a:pPr lvl="1"/>
            <a:r>
              <a:rPr lang="en-US" sz="2200" dirty="0" smtClean="0">
                <a:cs typeface="Arial" panose="020B0604020202020204" pitchFamily="34" charset="0"/>
              </a:rPr>
              <a:t>SChE (Installed October 2004)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endParaRPr lang="en-US" sz="2400" dirty="0"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EA209D5B-AD42-4D27-9EAD-5EDF123C2D60}" type="slidenum">
              <a:rPr lang="en-US"/>
              <a:pPr/>
              <a:t>23</a:t>
            </a:fld>
            <a:r>
              <a:rPr lang="en-US"/>
              <a:t>  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441825" y="6019800"/>
            <a:ext cx="416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" name="Picture 6" descr="ECP_apr_05 m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4607"/>
            <a:ext cx="2150086" cy="149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СКСВН 0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4" y="3719177"/>
            <a:ext cx="3332538" cy="250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ICT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43" y="4014341"/>
            <a:ext cx="2895600" cy="21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UEIP Blend Down Monitoring System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8" y="1600200"/>
            <a:ext cx="808316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7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</p:spPr>
        <p:txBody>
          <a:bodyPr/>
          <a:lstStyle/>
          <a:p>
            <a:r>
              <a:rPr lang="en-US" sz="3200" dirty="0"/>
              <a:t>Commercial </a:t>
            </a:r>
            <a:r>
              <a:rPr lang="en-US" sz="3200" dirty="0" smtClean="0"/>
              <a:t>Implementation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8915400" cy="2743200"/>
          </a:xfrm>
        </p:spPr>
        <p:txBody>
          <a:bodyPr/>
          <a:lstStyle/>
          <a:p>
            <a:r>
              <a:rPr lang="en-US" sz="2000" dirty="0" smtClean="0"/>
              <a:t>USEC and </a:t>
            </a:r>
            <a:r>
              <a:rPr lang="en-US" sz="2000" dirty="0" err="1" smtClean="0"/>
              <a:t>Tenex</a:t>
            </a:r>
            <a:r>
              <a:rPr lang="en-US" sz="2000" dirty="0" smtClean="0"/>
              <a:t> specified annual delivery terms for LEU containing 30 MT 90% HEU </a:t>
            </a:r>
            <a:endParaRPr lang="en-US" sz="2000" dirty="0"/>
          </a:p>
          <a:p>
            <a:r>
              <a:rPr lang="en-US" sz="2000" dirty="0" smtClean="0"/>
              <a:t>USEC received </a:t>
            </a:r>
            <a:r>
              <a:rPr lang="en-US" sz="2000" dirty="0"/>
              <a:t>LEU in St. </a:t>
            </a:r>
            <a:r>
              <a:rPr lang="en-US" sz="2000" dirty="0" smtClean="0"/>
              <a:t>Petersburg</a:t>
            </a:r>
          </a:p>
          <a:p>
            <a:pPr lvl="1"/>
            <a:r>
              <a:rPr lang="en-US" sz="1800" dirty="0" smtClean="0"/>
              <a:t>USEC paid </a:t>
            </a:r>
            <a:r>
              <a:rPr lang="en-US" sz="1800" dirty="0" err="1" smtClean="0"/>
              <a:t>Tenex</a:t>
            </a:r>
            <a:r>
              <a:rPr lang="en-US" sz="1800" dirty="0" smtClean="0"/>
              <a:t> for SWU component of LEU (final payment 14 March)</a:t>
            </a:r>
          </a:p>
          <a:p>
            <a:pPr lvl="1"/>
            <a:r>
              <a:rPr lang="en-US" sz="1800" dirty="0" smtClean="0"/>
              <a:t>USEC </a:t>
            </a:r>
            <a:r>
              <a:rPr lang="en-US" sz="1800" dirty="0" err="1" smtClean="0"/>
              <a:t>transfered</a:t>
            </a:r>
            <a:r>
              <a:rPr lang="en-US" sz="1800" dirty="0" smtClean="0"/>
              <a:t> title of an equivalent amount of natural uranium to </a:t>
            </a:r>
            <a:r>
              <a:rPr lang="en-US" sz="1800" dirty="0" err="1" smtClean="0"/>
              <a:t>Tenex</a:t>
            </a:r>
            <a:endParaRPr lang="en-US" sz="18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6C2D8E03-036C-4721-8CEF-A0BFC3145243}" type="slidenum">
              <a:rPr lang="en-US"/>
              <a:pPr/>
              <a:t>25</a:t>
            </a:fld>
            <a:r>
              <a:rPr lang="en-US"/>
              <a:t>   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441825" y="6019800"/>
            <a:ext cx="416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 descr="New Imag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10153"/>
            <a:ext cx="6858000" cy="36192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23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  <a:noFill/>
          <a:ln/>
        </p:spPr>
        <p:txBody>
          <a:bodyPr/>
          <a:lstStyle/>
          <a:p>
            <a:r>
              <a:rPr lang="en-US" sz="3200"/>
              <a:t>Mutual Benefits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8"/>
            <a:ext cx="8229600" cy="5440362"/>
          </a:xfrm>
        </p:spPr>
        <p:txBody>
          <a:bodyPr/>
          <a:lstStyle/>
          <a:p>
            <a:r>
              <a:rPr lang="en-US" sz="2400" dirty="0"/>
              <a:t>Russian weapons-derived LEU </a:t>
            </a:r>
            <a:r>
              <a:rPr lang="en-US" sz="2400" dirty="0" smtClean="0"/>
              <a:t>provides nearly half of all U.S. nuclear fuel and generates about 10</a:t>
            </a:r>
            <a:r>
              <a:rPr lang="en-US" sz="2400" dirty="0"/>
              <a:t>% of U.S. electricity</a:t>
            </a:r>
          </a:p>
          <a:p>
            <a:r>
              <a:rPr lang="en-US" sz="2400" dirty="0" smtClean="0"/>
              <a:t>Stable Russian access </a:t>
            </a:r>
            <a:r>
              <a:rPr lang="en-US" sz="2400" dirty="0"/>
              <a:t>to U.S. </a:t>
            </a:r>
            <a:r>
              <a:rPr lang="en-US" sz="2400" dirty="0" smtClean="0"/>
              <a:t>and </a:t>
            </a:r>
            <a:r>
              <a:rPr lang="en-US" sz="2400" dirty="0"/>
              <a:t>uranium markets</a:t>
            </a:r>
          </a:p>
          <a:p>
            <a:r>
              <a:rPr lang="en-US" sz="2400" dirty="0"/>
              <a:t>Stable employment for Russian HEU scientists, engineers, and </a:t>
            </a:r>
            <a:r>
              <a:rPr lang="en-US" sz="2400" dirty="0" smtClean="0"/>
              <a:t>technicians</a:t>
            </a:r>
          </a:p>
          <a:p>
            <a:r>
              <a:rPr lang="en-US" sz="2400" dirty="0" smtClean="0"/>
              <a:t>Russia received $17 billion for the sale of the LEU</a:t>
            </a:r>
            <a:endParaRPr lang="en-US" sz="2400" dirty="0"/>
          </a:p>
          <a:p>
            <a:r>
              <a:rPr lang="en-US" sz="2400" dirty="0"/>
              <a:t>500 </a:t>
            </a:r>
            <a:r>
              <a:rPr lang="en-US" sz="2400" dirty="0" smtClean="0"/>
              <a:t>MT </a:t>
            </a:r>
            <a:r>
              <a:rPr lang="en-US" sz="2400" dirty="0"/>
              <a:t>HEU </a:t>
            </a:r>
            <a:r>
              <a:rPr lang="en-US" sz="2400" dirty="0" smtClean="0"/>
              <a:t>converted into LEU is equal to 20,000 </a:t>
            </a:r>
            <a:r>
              <a:rPr lang="en-US" sz="2400" dirty="0"/>
              <a:t>nuclear </a:t>
            </a:r>
            <a:r>
              <a:rPr lang="en-US" sz="2400" dirty="0" smtClean="0"/>
              <a:t>weapons </a:t>
            </a:r>
            <a:r>
              <a:rPr lang="en-US" sz="2400" dirty="0"/>
              <a:t>permanently eliminated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61B7089E-2715-4901-8E8B-152B06F512CC}" type="slidenum">
              <a:rPr lang="en-US"/>
              <a:pPr/>
              <a:t>26</a:t>
            </a:fld>
            <a:r>
              <a:rPr lang="en-US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11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638800" cy="685800"/>
          </a:xfrm>
          <a:noFill/>
          <a:ln/>
        </p:spPr>
        <p:txBody>
          <a:bodyPr/>
          <a:lstStyle/>
          <a:p>
            <a:r>
              <a:rPr lang="en-US" sz="3200" dirty="0"/>
              <a:t>Results After </a:t>
            </a:r>
            <a:r>
              <a:rPr lang="en-US" sz="3200" dirty="0" smtClean="0"/>
              <a:t>20 </a:t>
            </a:r>
            <a:r>
              <a:rPr lang="en-US" sz="3200" dirty="0"/>
              <a:t>Years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7630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500 </a:t>
            </a:r>
            <a:r>
              <a:rPr lang="en-US" sz="2000" dirty="0"/>
              <a:t>MT HEU </a:t>
            </a:r>
            <a:r>
              <a:rPr lang="en-US" sz="2000" dirty="0" smtClean="0"/>
              <a:t>(</a:t>
            </a:r>
            <a:r>
              <a:rPr lang="en-US" sz="2000" dirty="0"/>
              <a:t>20,000 </a:t>
            </a:r>
            <a:r>
              <a:rPr lang="en-US" sz="2000"/>
              <a:t>nuclear </a:t>
            </a:r>
            <a:r>
              <a:rPr lang="en-US" sz="2000" smtClean="0"/>
              <a:t>warheads </a:t>
            </a:r>
            <a:r>
              <a:rPr lang="en-US" sz="2000" dirty="0" smtClean="0"/>
              <a:t>equivalent) converted into LEU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Final LEU delivery completed in November, 2013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One of the world’s most successful nuclear threat reduction programs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Unique government-industry partnership to convert excess nuclear weapons material into a major source of electricity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D45857E5-76BD-44CF-A72C-669556ABBAF0}" type="slidenum">
              <a:rPr lang="en-US"/>
              <a:pPr/>
              <a:t>27</a:t>
            </a:fld>
            <a:r>
              <a:rPr lang="en-US"/>
              <a:t>   </a:t>
            </a:r>
          </a:p>
        </p:txBody>
      </p:sp>
      <p:pic>
        <p:nvPicPr>
          <p:cNvPr id="8" name="Picture 7" descr="IMGP0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667000"/>
            <a:ext cx="61722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198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HEU Transparency Program is widely regarded as the </a:t>
            </a:r>
            <a:r>
              <a:rPr lang="en-US" sz="3600" dirty="0"/>
              <a:t>world’s most successful nuclear threat reduction </a:t>
            </a:r>
            <a:r>
              <a:rPr lang="en-US" sz="3600" dirty="0" smtClean="0"/>
              <a:t>program.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27" descr="Fred_comm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642099" y="6229349"/>
            <a:ext cx="6095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ggs\Desktop\USEC-0125-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14766"/>
            <a:ext cx="5647361" cy="37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2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Question of Nuclear Security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6629400" cy="228599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Growing concern over security of Russian nuclear stockpile</a:t>
            </a:r>
          </a:p>
          <a:p>
            <a:pPr lvl="1"/>
            <a:r>
              <a:rPr lang="en-US" sz="2000" dirty="0" smtClean="0"/>
              <a:t>Growing stockpile in storage</a:t>
            </a:r>
          </a:p>
          <a:p>
            <a:pPr lvl="1"/>
            <a:r>
              <a:rPr lang="en-US" sz="2000" dirty="0" smtClean="0"/>
              <a:t>Cutbacks in nuclear upkeep and worker pay</a:t>
            </a:r>
          </a:p>
          <a:p>
            <a:pPr lvl="1"/>
            <a:r>
              <a:rPr lang="en-US" sz="2000" dirty="0" smtClean="0"/>
              <a:t>Newly impoverished workers</a:t>
            </a:r>
          </a:p>
          <a:p>
            <a:pPr lvl="1"/>
            <a:r>
              <a:rPr lang="en-US" sz="2000" dirty="0" smtClean="0"/>
              <a:t>Sub-standard storage bunkers and facilities</a:t>
            </a:r>
          </a:p>
          <a:p>
            <a:pPr lvl="1"/>
            <a:r>
              <a:rPr lang="en-US" sz="2000" i="1" dirty="0" smtClean="0"/>
              <a:t>Serious potential consequences</a:t>
            </a:r>
          </a:p>
          <a:p>
            <a:endParaRPr lang="en-US" sz="24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620548"/>
              </p:ext>
            </p:extLst>
          </p:nvPr>
        </p:nvGraphicFramePr>
        <p:xfrm>
          <a:off x="914400" y="3535217"/>
          <a:ext cx="2286000" cy="304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3" imgW="5572032" imgH="7419870" progId="Acrobat.Document.11">
                  <p:embed/>
                </p:oleObj>
              </mc:Choice>
              <mc:Fallback>
                <p:oleObj name="Acrobat Document" r:id="rId3" imgW="5572032" imgH="741987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3535217"/>
                        <a:ext cx="2286000" cy="304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Museum of nuclear muni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821878"/>
            <a:ext cx="3164592" cy="18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428999" y="4101888"/>
            <a:ext cx="5450593" cy="228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“Grand Uranium Bargain”</a:t>
            </a:r>
          </a:p>
          <a:p>
            <a:pPr lvl="1"/>
            <a:r>
              <a:rPr lang="en-US" sz="2000" dirty="0" smtClean="0"/>
              <a:t>Proposed by Thomas Neff, Professor at MIT</a:t>
            </a:r>
          </a:p>
          <a:p>
            <a:pPr lvl="1"/>
            <a:r>
              <a:rPr lang="en-US" sz="2000" dirty="0" smtClean="0"/>
              <a:t>NY Times Op Ed, Oct. 24, 1991</a:t>
            </a:r>
          </a:p>
          <a:p>
            <a:pPr lvl="1"/>
            <a:r>
              <a:rPr lang="en-US" sz="2000" dirty="0" smtClean="0"/>
              <a:t>Proposed buying Soviet weapons grade uranium (HEU) for commercial use in U.S.</a:t>
            </a:r>
          </a:p>
          <a:p>
            <a:pPr lvl="1"/>
            <a:r>
              <a:rPr lang="en-US" sz="2000" dirty="0" smtClean="0"/>
              <a:t>Neff personally championed the idea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486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63562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1993:  The Highly Enriched Uranium Purchase Agreement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Signed by the U.S</a:t>
            </a:r>
            <a:r>
              <a:rPr lang="en-US" altLang="en-US" sz="2000" dirty="0"/>
              <a:t>. and Russia </a:t>
            </a:r>
            <a:r>
              <a:rPr lang="en-US" altLang="en-US" sz="2000" dirty="0" smtClean="0"/>
              <a:t>in February 1993</a:t>
            </a:r>
          </a:p>
          <a:p>
            <a:r>
              <a:rPr lang="en-US" altLang="en-US" sz="2000" dirty="0" smtClean="0"/>
              <a:t>Was </a:t>
            </a:r>
            <a:r>
              <a:rPr lang="en-US" altLang="en-US" sz="2000" dirty="0"/>
              <a:t>an </a:t>
            </a:r>
            <a:r>
              <a:rPr lang="en-US" altLang="en-US" sz="2000" i="1" dirty="0" smtClean="0"/>
              <a:t>Agreement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not a </a:t>
            </a:r>
            <a:r>
              <a:rPr lang="en-US" altLang="en-US" sz="2000" dirty="0" smtClean="0"/>
              <a:t>Treaty</a:t>
            </a:r>
          </a:p>
          <a:p>
            <a:pPr lvl="1"/>
            <a:r>
              <a:rPr lang="en-US" altLang="en-US" sz="1600" dirty="0" smtClean="0"/>
              <a:t>Did not require Senate ratification</a:t>
            </a:r>
            <a:endParaRPr lang="en-US" altLang="en-US" sz="2000" dirty="0"/>
          </a:p>
          <a:p>
            <a:r>
              <a:rPr lang="en-US" altLang="en-US" sz="2000" dirty="0"/>
              <a:t>United States </a:t>
            </a:r>
            <a:r>
              <a:rPr lang="en-US" altLang="en-US" sz="2000" dirty="0" smtClean="0"/>
              <a:t>committed </a:t>
            </a:r>
            <a:r>
              <a:rPr lang="en-US" altLang="en-US" sz="2000" dirty="0"/>
              <a:t>to purchase low enriched uranium (LEU) derived from 500 metric tons (MT) </a:t>
            </a:r>
            <a:r>
              <a:rPr lang="en-US" altLang="en-US" sz="2000" dirty="0" smtClean="0"/>
              <a:t>of Russian </a:t>
            </a:r>
            <a:r>
              <a:rPr lang="en-US" altLang="en-US" sz="2000" dirty="0"/>
              <a:t>weapons </a:t>
            </a:r>
            <a:r>
              <a:rPr lang="en-US" altLang="en-US" sz="2000" dirty="0" smtClean="0"/>
              <a:t>highly enriched uranium (HEU) over a period of 20 years</a:t>
            </a:r>
          </a:p>
          <a:p>
            <a:pPr lvl="1"/>
            <a:r>
              <a:rPr lang="en-US" altLang="en-US" sz="1600" dirty="0" smtClean="0"/>
              <a:t>“Down-Blending” from HEU to LEU to occur in Russia</a:t>
            </a:r>
            <a:endParaRPr lang="en-US" altLang="en-US" sz="16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Required </a:t>
            </a:r>
            <a:r>
              <a:rPr lang="en-US" sz="2000" dirty="0"/>
              <a:t>reciprocal </a:t>
            </a:r>
            <a:r>
              <a:rPr lang="en-US" sz="2000" i="1" dirty="0"/>
              <a:t>transparency</a:t>
            </a:r>
            <a:r>
              <a:rPr lang="en-US" sz="2000" dirty="0"/>
              <a:t> measures to ensure </a:t>
            </a:r>
            <a:r>
              <a:rPr lang="en-US" sz="2000" dirty="0" smtClean="0"/>
              <a:t>nonproliferation </a:t>
            </a:r>
            <a:r>
              <a:rPr lang="en-US" sz="2000" dirty="0"/>
              <a:t>goals are met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Commercial implementation by Executive </a:t>
            </a:r>
            <a:r>
              <a:rPr lang="en-US" sz="2000" dirty="0" smtClean="0"/>
              <a:t>Agents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Brokered and monitored by Federal government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Paid for by commercial entities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Overall cost: ~ $17 Billion</a:t>
            </a:r>
            <a:endParaRPr lang="en-US" sz="1600" dirty="0"/>
          </a:p>
          <a:p>
            <a:pPr marL="0" indent="0">
              <a:buNone/>
            </a:pPr>
            <a:endParaRPr lang="en-US" altLang="en-US" sz="2400" dirty="0"/>
          </a:p>
          <a:p>
            <a:pPr lvl="1"/>
            <a:endParaRPr lang="en-US" alt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B14B-D127-48A9-93FE-A3A8A5EC8CC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22" name="Picture 2" descr="Two fists, one painted in the american flag, the other in the russian, col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03" y="4344193"/>
            <a:ext cx="2679797" cy="20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555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Short Review of Uranium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46" y="185818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en-US" sz="2000" dirty="0" smtClean="0"/>
          </a:p>
          <a:p>
            <a:r>
              <a:rPr lang="en-US" altLang="en-US" sz="2000" dirty="0" smtClean="0"/>
              <a:t>Uranium is a naturally occurring radioactive metal</a:t>
            </a:r>
          </a:p>
          <a:p>
            <a:pPr lvl="1"/>
            <a:r>
              <a:rPr lang="en-US" altLang="en-US" sz="1600" dirty="0" smtClean="0"/>
              <a:t>Natural uranium </a:t>
            </a:r>
            <a:r>
              <a:rPr lang="en-US" altLang="en-US" sz="1600" dirty="0"/>
              <a:t>is 0.7</a:t>
            </a:r>
            <a:r>
              <a:rPr lang="en-US" altLang="en-US" sz="1600" dirty="0" smtClean="0"/>
              <a:t>% U-235 by weight, 99.3% U-238</a:t>
            </a:r>
          </a:p>
          <a:p>
            <a:pPr lvl="1"/>
            <a:r>
              <a:rPr lang="en-US" altLang="en-US" sz="1600" dirty="0" smtClean="0"/>
              <a:t>U-235 is fissile</a:t>
            </a:r>
          </a:p>
          <a:p>
            <a:r>
              <a:rPr lang="en-US" altLang="en-US" sz="2000" dirty="0" smtClean="0"/>
              <a:t>For most nuclear applications, concentration of U-235 isotope must be increased, a process called “enrichment”</a:t>
            </a:r>
          </a:p>
          <a:p>
            <a:pPr lvl="1"/>
            <a:r>
              <a:rPr lang="en-US" altLang="en-US" sz="1600" dirty="0" smtClean="0"/>
              <a:t>Technically difficult and expensive to do</a:t>
            </a:r>
          </a:p>
          <a:p>
            <a:pPr lvl="1"/>
            <a:r>
              <a:rPr lang="en-US" altLang="en-US" sz="1600" dirty="0" smtClean="0"/>
              <a:t>Primary barrier to producing a nuclear weapon</a:t>
            </a:r>
          </a:p>
          <a:p>
            <a:r>
              <a:rPr lang="en-US" altLang="en-US" sz="2000" dirty="0" smtClean="0"/>
              <a:t>Various levels of enrichment</a:t>
            </a:r>
          </a:p>
          <a:p>
            <a:pPr lvl="1"/>
            <a:r>
              <a:rPr lang="en-US" altLang="en-US" sz="1600" dirty="0" smtClean="0"/>
              <a:t>&lt; 0.7% U-235, depleted uranium</a:t>
            </a:r>
          </a:p>
          <a:p>
            <a:pPr lvl="1"/>
            <a:r>
              <a:rPr lang="en-US" altLang="en-US" sz="1600" dirty="0" smtClean="0"/>
              <a:t>3-5</a:t>
            </a:r>
            <a:r>
              <a:rPr lang="en-US" altLang="en-US" sz="1600" dirty="0"/>
              <a:t>% </a:t>
            </a:r>
            <a:r>
              <a:rPr lang="en-US" altLang="en-US" sz="1600" dirty="0" smtClean="0"/>
              <a:t>U-235, reactor-grade uranium</a:t>
            </a:r>
          </a:p>
          <a:p>
            <a:pPr lvl="1"/>
            <a:r>
              <a:rPr lang="en-US" altLang="en-US" sz="1600" dirty="0" smtClean="0"/>
              <a:t>&lt; 20% U-235, low enriched uranium (LEU)</a:t>
            </a:r>
          </a:p>
          <a:p>
            <a:pPr lvl="1"/>
            <a:r>
              <a:rPr lang="en-US" altLang="en-US" sz="1600" dirty="0" smtClean="0"/>
              <a:t>&gt; 20% U-235, highly enriched uranium (HEU)</a:t>
            </a:r>
          </a:p>
          <a:p>
            <a:r>
              <a:rPr lang="en-US" altLang="en-US" sz="2000" dirty="0" smtClean="0"/>
              <a:t>Nuclear weapons contain a metal core of HEU</a:t>
            </a:r>
          </a:p>
          <a:p>
            <a:pPr lvl="1"/>
            <a:r>
              <a:rPr lang="en-US" altLang="en-US" sz="1600" dirty="0" smtClean="0"/>
              <a:t>Typically 90% U-235</a:t>
            </a:r>
          </a:p>
          <a:p>
            <a:pPr lvl="1"/>
            <a:r>
              <a:rPr lang="en-US" altLang="en-US" sz="1600" dirty="0" smtClean="0"/>
              <a:t>25 kg of HEU is </a:t>
            </a:r>
            <a:r>
              <a:rPr lang="en-US" altLang="en-US" sz="1600" dirty="0"/>
              <a:t>the IAEA Quantity of Concern</a:t>
            </a:r>
            <a:r>
              <a:rPr lang="en-US" altLang="en-US" sz="1600" dirty="0" smtClean="0"/>
              <a:t>*</a:t>
            </a:r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baseline="-25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62669835-D37E-4A26-8BE9-55C7D1EE257E}" type="slidenum">
              <a:rPr lang="en-US" smtClean="0"/>
              <a:pPr/>
              <a:t>5</a:t>
            </a:fld>
            <a:r>
              <a:rPr lang="en-US" smtClean="0"/>
              <a:t>   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6585520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</a:pPr>
            <a:r>
              <a:rPr lang="en-US" sz="1400" dirty="0" smtClean="0"/>
              <a:t>*IAEA </a:t>
            </a:r>
            <a:r>
              <a:rPr lang="en-US" sz="1400" dirty="0"/>
              <a:t>Safeguards </a:t>
            </a:r>
            <a:r>
              <a:rPr lang="en-US" sz="1400" dirty="0" smtClean="0"/>
              <a:t>Glossary, International </a:t>
            </a:r>
            <a:r>
              <a:rPr lang="en-US" sz="1400" dirty="0"/>
              <a:t>Atomic Energy </a:t>
            </a:r>
            <a:r>
              <a:rPr lang="en-US" sz="1400" dirty="0" smtClean="0"/>
              <a:t>Agency Vienna</a:t>
            </a:r>
            <a:r>
              <a:rPr lang="en-US" sz="1400" dirty="0"/>
              <a:t>, 1987</a:t>
            </a:r>
          </a:p>
        </p:txBody>
      </p:sp>
      <p:pic>
        <p:nvPicPr>
          <p:cNvPr id="6148" name="Picture 4" descr="http://antinuclearinfo.files.wordpress.com/2013/05/uranium-o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59" y="1718287"/>
            <a:ext cx="1657350" cy="12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veteranstoday.com/wp-content/uploads/2011/12/israeli_nuke_core-320x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02" y="4429888"/>
            <a:ext cx="2255639" cy="1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orau.org/ptp/collection/atomictoys/uraniumrush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2747"/>
            <a:ext cx="3035300" cy="20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0036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Down-Blending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6" y="2150020"/>
            <a:ext cx="1271016" cy="1823314"/>
          </a:xfrm>
        </p:spPr>
      </p:pic>
      <p:grpSp>
        <p:nvGrpSpPr>
          <p:cNvPr id="3" name="Group 2"/>
          <p:cNvGrpSpPr/>
          <p:nvPr/>
        </p:nvGrpSpPr>
        <p:grpSpPr>
          <a:xfrm>
            <a:off x="2161849" y="1491734"/>
            <a:ext cx="533400" cy="1157439"/>
            <a:chOff x="2161849" y="1491734"/>
            <a:chExt cx="533400" cy="1157439"/>
          </a:xfrm>
        </p:grpSpPr>
        <p:sp>
          <p:nvSpPr>
            <p:cNvPr id="6" name="Rectangle 5"/>
            <p:cNvSpPr/>
            <p:nvPr/>
          </p:nvSpPr>
          <p:spPr>
            <a:xfrm>
              <a:off x="2161849" y="1491734"/>
              <a:ext cx="533400" cy="990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61849" y="2496773"/>
              <a:ext cx="533400" cy="1524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22671" y="241155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 U-238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0617" y="165942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U-235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94072" y="553743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95% U-238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94072" y="520504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5% U-235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72400" y="198703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99% U-238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149173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1% U-235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43000" y="909935"/>
            <a:ext cx="15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HEU Feedstock</a:t>
            </a:r>
            <a:endParaRPr lang="en-US" b="1" u="sng" dirty="0"/>
          </a:p>
        </p:txBody>
      </p:sp>
      <p:sp>
        <p:nvSpPr>
          <p:cNvPr id="16" name="Circular Arrow 15"/>
          <p:cNvSpPr/>
          <p:nvPr/>
        </p:nvSpPr>
        <p:spPr>
          <a:xfrm>
            <a:off x="1294068" y="844751"/>
            <a:ext cx="3124200" cy="2590800"/>
          </a:xfrm>
          <a:prstGeom prst="circularArrow">
            <a:avLst>
              <a:gd name="adj1" fmla="val 6146"/>
              <a:gd name="adj2" fmla="val 1007240"/>
              <a:gd name="adj3" fmla="val 20684486"/>
              <a:gd name="adj4" fmla="val 16073872"/>
              <a:gd name="adj5" fmla="val 10616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0927" y="1544287"/>
            <a:ext cx="533400" cy="1143000"/>
            <a:chOff x="6771189" y="1204045"/>
            <a:chExt cx="533400" cy="1143000"/>
          </a:xfrm>
        </p:grpSpPr>
        <p:sp>
          <p:nvSpPr>
            <p:cNvPr id="19" name="Rectangle 18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18268" y="5138693"/>
            <a:ext cx="533400" cy="1143000"/>
            <a:chOff x="5638800" y="5398532"/>
            <a:chExt cx="533400" cy="1143000"/>
          </a:xfrm>
        </p:grpSpPr>
        <p:sp>
          <p:nvSpPr>
            <p:cNvPr id="21" name="Rectangle 20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82897" y="833055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Blend Stock</a:t>
            </a:r>
            <a:endParaRPr lang="en-US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3910300" y="4681082"/>
            <a:ext cx="15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Reactor Grade</a:t>
            </a:r>
            <a:endParaRPr lang="en-US" b="1" u="sng" dirty="0"/>
          </a:p>
        </p:txBody>
      </p:sp>
      <p:sp>
        <p:nvSpPr>
          <p:cNvPr id="29" name="Circular Arrow 28"/>
          <p:cNvSpPr/>
          <p:nvPr/>
        </p:nvSpPr>
        <p:spPr>
          <a:xfrm>
            <a:off x="3403206" y="854620"/>
            <a:ext cx="2730533" cy="2590800"/>
          </a:xfrm>
          <a:prstGeom prst="circularArrow">
            <a:avLst>
              <a:gd name="adj1" fmla="val 5104"/>
              <a:gd name="adj2" fmla="val 1007240"/>
              <a:gd name="adj3" fmla="val 20480476"/>
              <a:gd name="adj4" fmla="val 15967638"/>
              <a:gd name="adj5" fmla="val 909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177564" y="4006908"/>
            <a:ext cx="762000" cy="64589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7263327" y="1696687"/>
            <a:ext cx="533400" cy="1143000"/>
            <a:chOff x="6771189" y="1204045"/>
            <a:chExt cx="533400" cy="1143000"/>
          </a:xfrm>
        </p:grpSpPr>
        <p:sp>
          <p:nvSpPr>
            <p:cNvPr id="45" name="Rectangle 44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445538" y="1774813"/>
            <a:ext cx="533400" cy="1143000"/>
            <a:chOff x="6771189" y="1204045"/>
            <a:chExt cx="533400" cy="1143000"/>
          </a:xfrm>
        </p:grpSpPr>
        <p:sp>
          <p:nvSpPr>
            <p:cNvPr id="48" name="Rectangle 47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072281" y="2014436"/>
            <a:ext cx="533400" cy="1143000"/>
            <a:chOff x="6771189" y="1204045"/>
            <a:chExt cx="533400" cy="1143000"/>
          </a:xfrm>
        </p:grpSpPr>
        <p:sp>
          <p:nvSpPr>
            <p:cNvPr id="51" name="Rectangle 50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04621" y="2164128"/>
            <a:ext cx="533400" cy="1143000"/>
            <a:chOff x="6771189" y="1204045"/>
            <a:chExt cx="533400" cy="1143000"/>
          </a:xfrm>
        </p:grpSpPr>
        <p:sp>
          <p:nvSpPr>
            <p:cNvPr id="54" name="Rectangle 53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736099" y="2186523"/>
            <a:ext cx="533400" cy="1143000"/>
            <a:chOff x="6771189" y="1204045"/>
            <a:chExt cx="533400" cy="1143000"/>
          </a:xfrm>
        </p:grpSpPr>
        <p:sp>
          <p:nvSpPr>
            <p:cNvPr id="57" name="Rectangle 56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511080" y="2134337"/>
            <a:ext cx="533400" cy="1143000"/>
            <a:chOff x="6771189" y="1204045"/>
            <a:chExt cx="533400" cy="1143000"/>
          </a:xfrm>
        </p:grpSpPr>
        <p:sp>
          <p:nvSpPr>
            <p:cNvPr id="60" name="Rectangle 59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94164" y="2591047"/>
            <a:ext cx="533400" cy="1143000"/>
            <a:chOff x="6771189" y="1204045"/>
            <a:chExt cx="533400" cy="1143000"/>
          </a:xfrm>
        </p:grpSpPr>
        <p:sp>
          <p:nvSpPr>
            <p:cNvPr id="63" name="Rectangle 62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972463" y="1812053"/>
            <a:ext cx="533400" cy="1143000"/>
            <a:chOff x="6771189" y="1204045"/>
            <a:chExt cx="533400" cy="1143000"/>
          </a:xfrm>
        </p:grpSpPr>
        <p:sp>
          <p:nvSpPr>
            <p:cNvPr id="66" name="Rectangle 65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729927" y="2173406"/>
            <a:ext cx="533400" cy="1143000"/>
            <a:chOff x="6771189" y="1204045"/>
            <a:chExt cx="533400" cy="1143000"/>
          </a:xfrm>
        </p:grpSpPr>
        <p:sp>
          <p:nvSpPr>
            <p:cNvPr id="69" name="Rectangle 68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263327" y="1993868"/>
            <a:ext cx="533400" cy="1143000"/>
            <a:chOff x="6771189" y="1204045"/>
            <a:chExt cx="533400" cy="1143000"/>
          </a:xfrm>
        </p:grpSpPr>
        <p:sp>
          <p:nvSpPr>
            <p:cNvPr id="72" name="Rectangle 71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832167" y="1885728"/>
            <a:ext cx="533400" cy="1143000"/>
            <a:chOff x="6771189" y="1204045"/>
            <a:chExt cx="533400" cy="1143000"/>
          </a:xfrm>
        </p:grpSpPr>
        <p:sp>
          <p:nvSpPr>
            <p:cNvPr id="75" name="Rectangle 74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331487" y="2327820"/>
            <a:ext cx="533400" cy="1143000"/>
            <a:chOff x="6771189" y="1204045"/>
            <a:chExt cx="533400" cy="1143000"/>
          </a:xfrm>
        </p:grpSpPr>
        <p:sp>
          <p:nvSpPr>
            <p:cNvPr id="78" name="Rectangle 77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48500" y="2275021"/>
            <a:ext cx="533400" cy="1143000"/>
            <a:chOff x="6771189" y="1204045"/>
            <a:chExt cx="533400" cy="1143000"/>
          </a:xfrm>
        </p:grpSpPr>
        <p:sp>
          <p:nvSpPr>
            <p:cNvPr id="81" name="Rectangle 80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332240" y="2411509"/>
            <a:ext cx="533400" cy="1143000"/>
            <a:chOff x="6771189" y="1204045"/>
            <a:chExt cx="533400" cy="1143000"/>
          </a:xfrm>
        </p:grpSpPr>
        <p:sp>
          <p:nvSpPr>
            <p:cNvPr id="84" name="Rectangle 83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143501" y="2397254"/>
            <a:ext cx="533400" cy="1143000"/>
            <a:chOff x="6771189" y="1204045"/>
            <a:chExt cx="533400" cy="1143000"/>
          </a:xfrm>
        </p:grpSpPr>
        <p:sp>
          <p:nvSpPr>
            <p:cNvPr id="87" name="Rectangle 86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947493" y="2164128"/>
            <a:ext cx="533400" cy="1143000"/>
            <a:chOff x="6771189" y="1204045"/>
            <a:chExt cx="533400" cy="1143000"/>
          </a:xfrm>
        </p:grpSpPr>
        <p:sp>
          <p:nvSpPr>
            <p:cNvPr id="90" name="Rectangle 89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410201" y="2805374"/>
            <a:ext cx="533400" cy="1143000"/>
            <a:chOff x="6771189" y="1204045"/>
            <a:chExt cx="533400" cy="1143000"/>
          </a:xfrm>
        </p:grpSpPr>
        <p:sp>
          <p:nvSpPr>
            <p:cNvPr id="93" name="Rectangle 92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890367" y="2708866"/>
            <a:ext cx="533400" cy="1143000"/>
            <a:chOff x="6771189" y="1204045"/>
            <a:chExt cx="533400" cy="1143000"/>
          </a:xfrm>
        </p:grpSpPr>
        <p:sp>
          <p:nvSpPr>
            <p:cNvPr id="96" name="Rectangle 95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689921" y="2397102"/>
            <a:ext cx="533400" cy="1143000"/>
            <a:chOff x="6771189" y="1204045"/>
            <a:chExt cx="533400" cy="1143000"/>
          </a:xfrm>
        </p:grpSpPr>
        <p:sp>
          <p:nvSpPr>
            <p:cNvPr id="99" name="Rectangle 98"/>
            <p:cNvSpPr/>
            <p:nvPr/>
          </p:nvSpPr>
          <p:spPr>
            <a:xfrm>
              <a:off x="6771189" y="1249764"/>
              <a:ext cx="533400" cy="109728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771189" y="1204045"/>
              <a:ext cx="5334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570668" y="5291093"/>
            <a:ext cx="533400" cy="1143000"/>
            <a:chOff x="5638800" y="5398532"/>
            <a:chExt cx="533400" cy="1143000"/>
          </a:xfrm>
        </p:grpSpPr>
        <p:sp>
          <p:nvSpPr>
            <p:cNvPr id="102" name="Rectangle 101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8600" y="5288784"/>
            <a:ext cx="533400" cy="1143000"/>
            <a:chOff x="5638800" y="5398532"/>
            <a:chExt cx="533400" cy="1143000"/>
          </a:xfrm>
        </p:grpSpPr>
        <p:sp>
          <p:nvSpPr>
            <p:cNvPr id="105" name="Rectangle 104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70531" y="5186444"/>
            <a:ext cx="533400" cy="1143000"/>
            <a:chOff x="5638800" y="5398532"/>
            <a:chExt cx="533400" cy="1143000"/>
          </a:xfrm>
        </p:grpSpPr>
        <p:sp>
          <p:nvSpPr>
            <p:cNvPr id="108" name="Rectangle 107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42548" y="5205044"/>
            <a:ext cx="533400" cy="1143000"/>
            <a:chOff x="5638800" y="5398532"/>
            <a:chExt cx="533400" cy="1143000"/>
          </a:xfrm>
        </p:grpSpPr>
        <p:sp>
          <p:nvSpPr>
            <p:cNvPr id="111" name="Rectangle 110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092380" y="5324447"/>
            <a:ext cx="533400" cy="1143000"/>
            <a:chOff x="5638800" y="5398532"/>
            <a:chExt cx="533400" cy="1143000"/>
          </a:xfrm>
        </p:grpSpPr>
        <p:sp>
          <p:nvSpPr>
            <p:cNvPr id="114" name="Rectangle 113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334784" y="5138693"/>
            <a:ext cx="533400" cy="1143000"/>
            <a:chOff x="5638800" y="5398532"/>
            <a:chExt cx="533400" cy="1143000"/>
          </a:xfrm>
        </p:grpSpPr>
        <p:sp>
          <p:nvSpPr>
            <p:cNvPr id="117" name="Rectangle 116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693670" y="5332718"/>
            <a:ext cx="533400" cy="1143000"/>
            <a:chOff x="5638800" y="5398532"/>
            <a:chExt cx="533400" cy="1143000"/>
          </a:xfrm>
        </p:grpSpPr>
        <p:sp>
          <p:nvSpPr>
            <p:cNvPr id="120" name="Rectangle 119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914562" y="5150597"/>
            <a:ext cx="533400" cy="1143000"/>
            <a:chOff x="5638800" y="5398532"/>
            <a:chExt cx="533400" cy="1143000"/>
          </a:xfrm>
        </p:grpSpPr>
        <p:sp>
          <p:nvSpPr>
            <p:cNvPr id="123" name="Rectangle 122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276912" y="5467672"/>
            <a:ext cx="533400" cy="1143000"/>
            <a:chOff x="5638800" y="5398532"/>
            <a:chExt cx="533400" cy="1143000"/>
          </a:xfrm>
        </p:grpSpPr>
        <p:sp>
          <p:nvSpPr>
            <p:cNvPr id="126" name="Rectangle 125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497648" y="5238465"/>
            <a:ext cx="533400" cy="1143000"/>
            <a:chOff x="5638800" y="5398532"/>
            <a:chExt cx="533400" cy="1143000"/>
          </a:xfrm>
        </p:grpSpPr>
        <p:sp>
          <p:nvSpPr>
            <p:cNvPr id="129" name="Rectangle 128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779873" y="5463339"/>
            <a:ext cx="533400" cy="1143000"/>
            <a:chOff x="5638800" y="5398532"/>
            <a:chExt cx="533400" cy="1143000"/>
          </a:xfrm>
        </p:grpSpPr>
        <p:sp>
          <p:nvSpPr>
            <p:cNvPr id="132" name="Rectangle 131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3103185" y="5165235"/>
            <a:ext cx="533400" cy="1143000"/>
            <a:chOff x="5638800" y="5398532"/>
            <a:chExt cx="533400" cy="1143000"/>
          </a:xfrm>
        </p:grpSpPr>
        <p:sp>
          <p:nvSpPr>
            <p:cNvPr id="135" name="Rectangle 134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255585" y="5350024"/>
            <a:ext cx="533400" cy="1143000"/>
            <a:chOff x="5638800" y="5398532"/>
            <a:chExt cx="533400" cy="1143000"/>
          </a:xfrm>
        </p:grpSpPr>
        <p:sp>
          <p:nvSpPr>
            <p:cNvPr id="138" name="Rectangle 137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3437414" y="5507273"/>
            <a:ext cx="533400" cy="1143000"/>
            <a:chOff x="5638800" y="5398532"/>
            <a:chExt cx="533400" cy="1143000"/>
          </a:xfrm>
        </p:grpSpPr>
        <p:sp>
          <p:nvSpPr>
            <p:cNvPr id="141" name="Rectangle 140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577080" y="5288656"/>
            <a:ext cx="533400" cy="1143000"/>
            <a:chOff x="5638800" y="5398532"/>
            <a:chExt cx="533400" cy="1143000"/>
          </a:xfrm>
        </p:grpSpPr>
        <p:sp>
          <p:nvSpPr>
            <p:cNvPr id="144" name="Rectangle 143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773461" y="5412077"/>
            <a:ext cx="533400" cy="1143000"/>
            <a:chOff x="5638800" y="5398532"/>
            <a:chExt cx="533400" cy="1143000"/>
          </a:xfrm>
        </p:grpSpPr>
        <p:sp>
          <p:nvSpPr>
            <p:cNvPr id="147" name="Rectangle 146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878309" y="5288784"/>
            <a:ext cx="533400" cy="1143000"/>
            <a:chOff x="5638800" y="5398532"/>
            <a:chExt cx="533400" cy="1143000"/>
          </a:xfrm>
        </p:grpSpPr>
        <p:sp>
          <p:nvSpPr>
            <p:cNvPr id="150" name="Rectangle 149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3633558" y="5150597"/>
            <a:ext cx="533400" cy="1143000"/>
            <a:chOff x="5638800" y="5398532"/>
            <a:chExt cx="533400" cy="1143000"/>
          </a:xfrm>
        </p:grpSpPr>
        <p:sp>
          <p:nvSpPr>
            <p:cNvPr id="153" name="Rectangle 152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800383" y="5431068"/>
            <a:ext cx="533400" cy="1143000"/>
            <a:chOff x="5638800" y="5398532"/>
            <a:chExt cx="533400" cy="1143000"/>
          </a:xfrm>
        </p:grpSpPr>
        <p:sp>
          <p:nvSpPr>
            <p:cNvPr id="159" name="Rectangle 158"/>
            <p:cNvSpPr/>
            <p:nvPr/>
          </p:nvSpPr>
          <p:spPr>
            <a:xfrm>
              <a:off x="5638800" y="5486400"/>
              <a:ext cx="533400" cy="105513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638800" y="5398532"/>
              <a:ext cx="533400" cy="878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Up Arrow 160"/>
          <p:cNvSpPr/>
          <p:nvPr/>
        </p:nvSpPr>
        <p:spPr>
          <a:xfrm>
            <a:off x="1359080" y="2955053"/>
            <a:ext cx="484632" cy="1875221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&quot;No&quot; Symbol 161"/>
          <p:cNvSpPr/>
          <p:nvPr/>
        </p:nvSpPr>
        <p:spPr>
          <a:xfrm>
            <a:off x="948915" y="3313229"/>
            <a:ext cx="1304962" cy="1375468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25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24" grpId="0"/>
      <p:bldP spid="25" grpId="0"/>
      <p:bldP spid="29" grpId="0" animBg="1"/>
      <p:bldP spid="31" grpId="0" animBg="1"/>
      <p:bldP spid="161" grpId="0" animBg="1"/>
      <p:bldP spid="1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75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HEU Purchase Agreement:</a:t>
            </a:r>
            <a:br>
              <a:rPr lang="en-US" altLang="en-US" sz="3600" dirty="0" smtClean="0"/>
            </a:br>
            <a:r>
              <a:rPr lang="en-US" altLang="en-US" sz="3600" dirty="0" smtClean="0"/>
              <a:t>The Overall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69342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en-US" sz="2000" dirty="0" smtClean="0"/>
          </a:p>
          <a:p>
            <a:r>
              <a:rPr lang="en-US" altLang="en-US" sz="2000" dirty="0" smtClean="0"/>
              <a:t>Soviet/Russian weapons dismantled and metal HEU components removed </a:t>
            </a:r>
          </a:p>
          <a:p>
            <a:r>
              <a:rPr lang="en-US" altLang="en-US" sz="2000" dirty="0" smtClean="0"/>
              <a:t>90% HEU </a:t>
            </a:r>
            <a:r>
              <a:rPr lang="en-US" altLang="en-US" sz="2000" dirty="0"/>
              <a:t>metal components </a:t>
            </a:r>
            <a:r>
              <a:rPr lang="en-US" altLang="en-US" sz="2000" dirty="0" smtClean="0"/>
              <a:t>were </a:t>
            </a:r>
            <a:r>
              <a:rPr lang="en-US" altLang="en-US" sz="2000" dirty="0"/>
              <a:t>chipped</a:t>
            </a:r>
          </a:p>
          <a:p>
            <a:r>
              <a:rPr lang="en-US" altLang="en-US" sz="2000" dirty="0"/>
              <a:t>Uranium </a:t>
            </a:r>
            <a:r>
              <a:rPr lang="en-US" altLang="en-US" sz="2000" dirty="0" smtClean="0"/>
              <a:t>chips were oxidized; U metal to U oxide (</a:t>
            </a:r>
            <a:r>
              <a:rPr lang="en-US" altLang="en-US" sz="2000" dirty="0"/>
              <a:t>90</a:t>
            </a:r>
            <a:r>
              <a:rPr lang="en-US" altLang="en-US" sz="2000" dirty="0" smtClean="0"/>
              <a:t>% U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O</a:t>
            </a:r>
            <a:r>
              <a:rPr lang="en-US" altLang="en-US" sz="2000" baseline="-25000" dirty="0" smtClean="0"/>
              <a:t>8</a:t>
            </a:r>
            <a:r>
              <a:rPr lang="en-US" altLang="en-US" sz="2000" dirty="0" smtClean="0"/>
              <a:t>)</a:t>
            </a:r>
          </a:p>
          <a:p>
            <a:r>
              <a:rPr lang="en-US" altLang="en-US" sz="2000" dirty="0" smtClean="0"/>
              <a:t>Uranium oxide </a:t>
            </a:r>
            <a:r>
              <a:rPr lang="en-US" altLang="en-US" sz="2000" dirty="0"/>
              <a:t>powder </a:t>
            </a:r>
            <a:r>
              <a:rPr lang="en-US" altLang="en-US" sz="2000" dirty="0" smtClean="0"/>
              <a:t>was </a:t>
            </a:r>
            <a:r>
              <a:rPr lang="en-US" altLang="en-US" sz="2000" dirty="0"/>
              <a:t>chemically purified</a:t>
            </a:r>
          </a:p>
          <a:p>
            <a:r>
              <a:rPr lang="en-US" altLang="en-US" sz="2000" dirty="0"/>
              <a:t>Purified </a:t>
            </a:r>
            <a:r>
              <a:rPr lang="en-US" altLang="en-US" sz="2000" dirty="0" smtClean="0"/>
              <a:t>uranium oxide was fluorinated to uranium hexafluoride; U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O</a:t>
            </a:r>
            <a:r>
              <a:rPr lang="en-US" altLang="en-US" sz="2000" baseline="-25000" dirty="0" smtClean="0"/>
              <a:t>8</a:t>
            </a:r>
            <a:r>
              <a:rPr lang="en-US" altLang="en-US" sz="2000" dirty="0" smtClean="0"/>
              <a:t> to UF</a:t>
            </a:r>
            <a:r>
              <a:rPr lang="en-US" altLang="en-US" sz="2000" baseline="-25000" dirty="0" smtClean="0"/>
              <a:t>6</a:t>
            </a:r>
            <a:r>
              <a:rPr lang="en-US" altLang="en-US" sz="2000" dirty="0" smtClean="0"/>
              <a:t> (90%)</a:t>
            </a:r>
            <a:endParaRPr lang="en-US" altLang="en-US" sz="2000" dirty="0"/>
          </a:p>
          <a:p>
            <a:r>
              <a:rPr lang="en-US" altLang="en-US" sz="2000" dirty="0" smtClean="0"/>
              <a:t>90% highly enriched UF</a:t>
            </a:r>
            <a:r>
              <a:rPr lang="en-US" altLang="en-US" sz="2000" baseline="-25000" dirty="0" smtClean="0"/>
              <a:t>6</a:t>
            </a:r>
            <a:r>
              <a:rPr lang="en-US" altLang="en-US" sz="2000" dirty="0" smtClean="0"/>
              <a:t> was </a:t>
            </a:r>
            <a:r>
              <a:rPr lang="en-US" altLang="en-US" sz="2000" dirty="0"/>
              <a:t>blended with 1.5 % </a:t>
            </a:r>
            <a:r>
              <a:rPr lang="en-US" altLang="en-US" sz="2000" dirty="0" smtClean="0"/>
              <a:t>low enriched UF</a:t>
            </a:r>
            <a:r>
              <a:rPr lang="en-US" altLang="en-US" sz="2000" baseline="-25000" dirty="0" smtClean="0"/>
              <a:t>6 </a:t>
            </a:r>
            <a:r>
              <a:rPr lang="en-US" altLang="en-US" sz="2000" dirty="0" smtClean="0"/>
              <a:t>blend stock</a:t>
            </a:r>
            <a:endParaRPr lang="en-US" altLang="en-US" sz="2000" dirty="0"/>
          </a:p>
          <a:p>
            <a:r>
              <a:rPr lang="en-US" altLang="en-US" sz="2000" dirty="0" smtClean="0"/>
              <a:t>Low enriched UF</a:t>
            </a:r>
            <a:r>
              <a:rPr lang="en-US" altLang="en-US" sz="2000" baseline="-25000" dirty="0" smtClean="0"/>
              <a:t>6 </a:t>
            </a:r>
            <a:r>
              <a:rPr lang="en-US" altLang="en-US" sz="2000" dirty="0" smtClean="0"/>
              <a:t>product (reactor grade, 3% - 4.95%) was </a:t>
            </a:r>
            <a:r>
              <a:rPr lang="en-US" altLang="en-US" sz="2000" dirty="0"/>
              <a:t>then shipped to the U.S. </a:t>
            </a:r>
            <a:endParaRPr lang="en-US" altLang="en-US" sz="2000" dirty="0" smtClean="0"/>
          </a:p>
          <a:p>
            <a:pPr marL="0" indent="0">
              <a:buNone/>
            </a:pPr>
            <a:endParaRPr lang="en-US" altLang="en-US" sz="2000" dirty="0" smtClean="0"/>
          </a:p>
          <a:p>
            <a:r>
              <a:rPr lang="en-US" altLang="en-US" sz="2000" dirty="0" smtClean="0"/>
              <a:t>Reactor grade uranium fabricated into nuclear fuel assemblies</a:t>
            </a:r>
          </a:p>
          <a:p>
            <a:r>
              <a:rPr lang="en-US" altLang="en-US" sz="2000" dirty="0" smtClean="0"/>
              <a:t>Nuclear fuel assemblies used in U.S. nuclear power plants</a:t>
            </a:r>
            <a:endParaRPr lang="en-US" altLang="en-US" sz="2000" dirty="0"/>
          </a:p>
          <a:p>
            <a:endParaRPr lang="en-US" altLang="en-US" sz="2000" baseline="-25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62669835-D37E-4A26-8BE9-55C7D1EE257E}" type="slidenum">
              <a:rPr lang="en-US" smtClean="0"/>
              <a:pPr/>
              <a:t>7</a:t>
            </a:fld>
            <a:r>
              <a:rPr lang="en-US" smtClean="0"/>
              <a:t>   </a:t>
            </a:r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772564" y="1577399"/>
            <a:ext cx="1219200" cy="30956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6772564" y="4879399"/>
            <a:ext cx="1219200" cy="759401"/>
          </a:xfrm>
          <a:prstGeom prst="rightBrace">
            <a:avLst>
              <a:gd name="adj1" fmla="val 8333"/>
              <a:gd name="adj2" fmla="val 475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://trenchreynolds.me/wp-content/uploads/russia_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65" y="2719713"/>
            <a:ext cx="1013746" cy="8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adio.foxnews.com/toddstarnes/wp-content/uploads/2011/09/american-flag-2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08" y="4901261"/>
            <a:ext cx="952502" cy="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6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0782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The Conversion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DF7C770F-F282-4027-950F-D6AA0490E291}" type="slidenum">
              <a:rPr lang="en-US"/>
              <a:pPr/>
              <a:t>8</a:t>
            </a:fld>
            <a:r>
              <a:rPr lang="en-US"/>
              <a:t>   </a:t>
            </a:r>
          </a:p>
        </p:txBody>
      </p:sp>
      <p:pic>
        <p:nvPicPr>
          <p:cNvPr id="53255" name="Picture 7" descr="HEU Purchase Agreement Flow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16800" cy="5875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4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 smtClean="0"/>
              <a:t>Transparency???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400" dirty="0" smtClean="0"/>
              <a:t>Agreed </a:t>
            </a:r>
            <a:r>
              <a:rPr lang="en-US" altLang="en-US" sz="2400" dirty="0"/>
              <a:t>upon </a:t>
            </a:r>
            <a:r>
              <a:rPr lang="en-US" altLang="en-US" sz="2400" dirty="0" smtClean="0"/>
              <a:t>measures intended to provide </a:t>
            </a:r>
            <a:r>
              <a:rPr lang="en-US" altLang="en-US" sz="2400" dirty="0"/>
              <a:t>confidence that Russian LEU sold to the U.S. was derived from HEU removed from dismantled Russian nuclear </a:t>
            </a:r>
            <a:r>
              <a:rPr lang="en-US" altLang="en-US" sz="2400" dirty="0" smtClean="0"/>
              <a:t>weapons</a:t>
            </a:r>
          </a:p>
          <a:p>
            <a:pPr marL="0" indent="0">
              <a:buNone/>
            </a:pPr>
            <a:endParaRPr lang="en-US" altLang="en-US" sz="2400" dirty="0" smtClean="0"/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 smtClean="0"/>
              <a:t>Objectives were to ensure:</a:t>
            </a:r>
            <a:endParaRPr lang="en-US" altLang="en-US" sz="2400" dirty="0"/>
          </a:p>
          <a:p>
            <a:pPr lvl="1"/>
            <a:r>
              <a:rPr lang="en-US" altLang="en-US" sz="2400" dirty="0"/>
              <a:t>HEU subject to the Agreement </a:t>
            </a:r>
            <a:r>
              <a:rPr lang="en-US" altLang="en-US" sz="2400" dirty="0" smtClean="0"/>
              <a:t>was </a:t>
            </a:r>
            <a:r>
              <a:rPr lang="en-US" altLang="en-US" sz="2400" dirty="0"/>
              <a:t>extracted from Russian nuclear weapons</a:t>
            </a:r>
          </a:p>
          <a:p>
            <a:pPr lvl="1"/>
            <a:r>
              <a:rPr lang="en-US" altLang="en-US" sz="2400" dirty="0"/>
              <a:t>S</a:t>
            </a:r>
            <a:r>
              <a:rPr lang="en-US" altLang="en-US" sz="2400" dirty="0" smtClean="0"/>
              <a:t>ame </a:t>
            </a:r>
            <a:r>
              <a:rPr lang="en-US" altLang="en-US" sz="2400" dirty="0"/>
              <a:t>HEU </a:t>
            </a:r>
            <a:r>
              <a:rPr lang="en-US" altLang="en-US" sz="2400" dirty="0" smtClean="0"/>
              <a:t>was </a:t>
            </a:r>
            <a:r>
              <a:rPr lang="en-US" altLang="en-US" sz="2400" dirty="0"/>
              <a:t>oxidized and fluorinated</a:t>
            </a:r>
          </a:p>
          <a:p>
            <a:pPr lvl="1"/>
            <a:r>
              <a:rPr lang="en-US" altLang="en-US" sz="2400" dirty="0"/>
              <a:t>D</a:t>
            </a:r>
            <a:r>
              <a:rPr lang="en-US" altLang="en-US" sz="2400" dirty="0" smtClean="0"/>
              <a:t>eclared </a:t>
            </a:r>
            <a:r>
              <a:rPr lang="en-US" altLang="en-US" sz="2400" dirty="0"/>
              <a:t>quantity of HEU </a:t>
            </a:r>
            <a:r>
              <a:rPr lang="en-US" altLang="en-US" sz="2400" dirty="0" smtClean="0"/>
              <a:t>was </a:t>
            </a:r>
            <a:r>
              <a:rPr lang="en-US" altLang="en-US" sz="2400" dirty="0"/>
              <a:t>blended </a:t>
            </a:r>
            <a:r>
              <a:rPr lang="en-US" altLang="en-US" sz="2400" dirty="0" smtClean="0"/>
              <a:t>down to </a:t>
            </a:r>
            <a:r>
              <a:rPr lang="en-US" altLang="en-US" sz="2400" dirty="0"/>
              <a:t>LEU and shipped to the U.S.</a:t>
            </a:r>
          </a:p>
          <a:p>
            <a:pPr lvl="1"/>
            <a:r>
              <a:rPr lang="en-US" altLang="en-US" sz="2400" dirty="0"/>
              <a:t>LEU delivered to U.S. </a:t>
            </a:r>
            <a:r>
              <a:rPr lang="en-US" altLang="en-US" sz="2400" dirty="0" smtClean="0"/>
              <a:t>was </a:t>
            </a:r>
            <a:r>
              <a:rPr lang="en-US" altLang="en-US" sz="2400" dirty="0"/>
              <a:t>for commercial reactor </a:t>
            </a:r>
            <a:r>
              <a:rPr lang="en-US" altLang="en-US" sz="2400" dirty="0" smtClean="0"/>
              <a:t>fuel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B14B-D127-48A9-93FE-A3A8A5EC8CC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4" name="Picture 2" descr="https://encrypted-tbn1.gstatic.com/images?q=tbn:ANd9GcQzT7axt3SGJDMiE9-Px3TRiVSltaYF0Ce0564UKfPmWzUzdIZWT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426144" cy="9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1571</Words>
  <Application>Microsoft Office PowerPoint</Application>
  <PresentationFormat>On-screen Show (4:3)</PresentationFormat>
  <Paragraphs>239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Acrobat Document</vt:lpstr>
      <vt:lpstr>Clip</vt:lpstr>
      <vt:lpstr>PowerPoint Presentation</vt:lpstr>
      <vt:lpstr>What Was Happening in 1990 – 1991?</vt:lpstr>
      <vt:lpstr>A Question of Nuclear Security</vt:lpstr>
      <vt:lpstr>1993:  The Highly Enriched Uranium Purchase Agreement</vt:lpstr>
      <vt:lpstr>Short Review of Uranium</vt:lpstr>
      <vt:lpstr>Down-Blending</vt:lpstr>
      <vt:lpstr>HEU Purchase Agreement: The Overall Process</vt:lpstr>
      <vt:lpstr>The Conversion Process</vt:lpstr>
      <vt:lpstr>Transparency??? </vt:lpstr>
      <vt:lpstr>Material Flow: Russia </vt:lpstr>
      <vt:lpstr>Russian Facility/Old name/City</vt:lpstr>
      <vt:lpstr>PowerPoint Presentation</vt:lpstr>
      <vt:lpstr>PowerPoint Presentation</vt:lpstr>
      <vt:lpstr>Implementing Transparency</vt:lpstr>
      <vt:lpstr>Implementing Transparency cont’d</vt:lpstr>
      <vt:lpstr>Implementing Transparency</vt:lpstr>
      <vt:lpstr>Implementing Transparency</vt:lpstr>
      <vt:lpstr>U.S. Monitoring Objectives</vt:lpstr>
      <vt:lpstr>Declarations</vt:lpstr>
      <vt:lpstr>Observations</vt:lpstr>
      <vt:lpstr>Measurements</vt:lpstr>
      <vt:lpstr>Nondestructive Assay of HEU</vt:lpstr>
      <vt:lpstr>Measurements</vt:lpstr>
      <vt:lpstr>UEIP Blend Down Monitoring System </vt:lpstr>
      <vt:lpstr>Commercial Implementation</vt:lpstr>
      <vt:lpstr>Mutual Benefits</vt:lpstr>
      <vt:lpstr>Results After 20 Years</vt:lpstr>
      <vt:lpstr>The HEU Transparency Program is widely regarded as the world’s most successful nuclear threat reduction program. </vt:lpstr>
    </vt:vector>
  </TitlesOfParts>
  <Company>ANL/EVS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Boggs, Cynthia J.</dc:creator>
  <cp:lastModifiedBy>Boggs, Cynthia J.</cp:lastModifiedBy>
  <cp:revision>61</cp:revision>
  <dcterms:created xsi:type="dcterms:W3CDTF">2014-03-16T17:08:48Z</dcterms:created>
  <dcterms:modified xsi:type="dcterms:W3CDTF">2015-04-08T04:25:53Z</dcterms:modified>
</cp:coreProperties>
</file>