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2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3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4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30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notesSlides/notesSlide31.xml" ContentType="application/vnd.openxmlformats-officedocument.presentationml.notesSlide+xml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notesSlides/notesSlide32.xml" ContentType="application/vnd.openxmlformats-officedocument.presentationml.notesSlide+xml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embeddings/oleObject34.bin" ContentType="application/vnd.openxmlformats-officedocument.oleObject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embeddings/oleObject35.bin" ContentType="application/vnd.openxmlformats-officedocument.oleObject"/>
  <Override PartName="/ppt/notesSlides/notesSlide49.xml" ContentType="application/vnd.openxmlformats-officedocument.presentationml.notesSlide+xml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embeddings/oleObject38.bin" ContentType="application/vnd.openxmlformats-officedocument.oleObject"/>
  <Override PartName="/ppt/notesSlides/notesSlide53.xml" ContentType="application/vnd.openxmlformats-officedocument.presentationml.notesSlide+xml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notesSlides/notesSlide56.xml" ContentType="application/vnd.openxmlformats-officedocument.presentationml.notesSlide+xml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notesSlides/notesSlide57.xml" ContentType="application/vnd.openxmlformats-officedocument.presentationml.notesSlide+xml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99"/>
  </p:notesMasterIdLst>
  <p:sldIdLst>
    <p:sldId id="428" r:id="rId2"/>
    <p:sldId id="257" r:id="rId3"/>
    <p:sldId id="433" r:id="rId4"/>
    <p:sldId id="520" r:id="rId5"/>
    <p:sldId id="555" r:id="rId6"/>
    <p:sldId id="556" r:id="rId7"/>
    <p:sldId id="488" r:id="rId8"/>
    <p:sldId id="486" r:id="rId9"/>
    <p:sldId id="558" r:id="rId10"/>
    <p:sldId id="322" r:id="rId11"/>
    <p:sldId id="424" r:id="rId12"/>
    <p:sldId id="418" r:id="rId13"/>
    <p:sldId id="373" r:id="rId14"/>
    <p:sldId id="495" r:id="rId15"/>
    <p:sldId id="376" r:id="rId16"/>
    <p:sldId id="559" r:id="rId17"/>
    <p:sldId id="478" r:id="rId18"/>
    <p:sldId id="448" r:id="rId19"/>
    <p:sldId id="491" r:id="rId20"/>
    <p:sldId id="492" r:id="rId21"/>
    <p:sldId id="560" r:id="rId22"/>
    <p:sldId id="502" r:id="rId23"/>
    <p:sldId id="561" r:id="rId24"/>
    <p:sldId id="501" r:id="rId25"/>
    <p:sldId id="540" r:id="rId26"/>
    <p:sldId id="541" r:id="rId27"/>
    <p:sldId id="542" r:id="rId28"/>
    <p:sldId id="546" r:id="rId29"/>
    <p:sldId id="547" r:id="rId30"/>
    <p:sldId id="548" r:id="rId31"/>
    <p:sldId id="549" r:id="rId32"/>
    <p:sldId id="553" r:id="rId33"/>
    <p:sldId id="567" r:id="rId34"/>
    <p:sldId id="565" r:id="rId35"/>
    <p:sldId id="566" r:id="rId36"/>
    <p:sldId id="527" r:id="rId37"/>
    <p:sldId id="528" r:id="rId38"/>
    <p:sldId id="531" r:id="rId39"/>
    <p:sldId id="532" r:id="rId40"/>
    <p:sldId id="533" r:id="rId41"/>
    <p:sldId id="534" r:id="rId42"/>
    <p:sldId id="535" r:id="rId43"/>
    <p:sldId id="536" r:id="rId44"/>
    <p:sldId id="537" r:id="rId45"/>
    <p:sldId id="564" r:id="rId46"/>
    <p:sldId id="538" r:id="rId47"/>
    <p:sldId id="568" r:id="rId48"/>
    <p:sldId id="570" r:id="rId49"/>
    <p:sldId id="571" r:id="rId50"/>
    <p:sldId id="572" r:id="rId51"/>
    <p:sldId id="574" r:id="rId52"/>
    <p:sldId id="576" r:id="rId53"/>
    <p:sldId id="441" r:id="rId54"/>
    <p:sldId id="327" r:id="rId55"/>
    <p:sldId id="328" r:id="rId56"/>
    <p:sldId id="331" r:id="rId57"/>
    <p:sldId id="333" r:id="rId58"/>
    <p:sldId id="336" r:id="rId59"/>
    <p:sldId id="519" r:id="rId60"/>
    <p:sldId id="338" r:id="rId61"/>
    <p:sldId id="434" r:id="rId62"/>
    <p:sldId id="508" r:id="rId63"/>
    <p:sldId id="384" r:id="rId64"/>
    <p:sldId id="577" r:id="rId65"/>
    <p:sldId id="263" r:id="rId66"/>
    <p:sldId id="522" r:id="rId67"/>
    <p:sldId id="523" r:id="rId68"/>
    <p:sldId id="524" r:id="rId69"/>
    <p:sldId id="497" r:id="rId70"/>
    <p:sldId id="525" r:id="rId71"/>
    <p:sldId id="526" r:id="rId72"/>
    <p:sldId id="461" r:id="rId73"/>
    <p:sldId id="463" r:id="rId74"/>
    <p:sldId id="516" r:id="rId75"/>
    <p:sldId id="517" r:id="rId76"/>
    <p:sldId id="468" r:id="rId77"/>
    <p:sldId id="521" r:id="rId78"/>
    <p:sldId id="325" r:id="rId79"/>
    <p:sldId id="543" r:id="rId80"/>
    <p:sldId id="544" r:id="rId81"/>
    <p:sldId id="545" r:id="rId82"/>
    <p:sldId id="550" r:id="rId83"/>
    <p:sldId id="551" r:id="rId84"/>
    <p:sldId id="552" r:id="rId85"/>
    <p:sldId id="562" r:id="rId86"/>
    <p:sldId id="554" r:id="rId87"/>
    <p:sldId id="529" r:id="rId88"/>
    <p:sldId id="530" r:id="rId89"/>
    <p:sldId id="425" r:id="rId90"/>
    <p:sldId id="511" r:id="rId91"/>
    <p:sldId id="334" r:id="rId92"/>
    <p:sldId id="385" r:id="rId93"/>
    <p:sldId id="438" r:id="rId94"/>
    <p:sldId id="439" r:id="rId95"/>
    <p:sldId id="476" r:id="rId96"/>
    <p:sldId id="440" r:id="rId97"/>
    <p:sldId id="490" r:id="rId98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000099"/>
    <a:srgbClr val="FFFFFF"/>
    <a:srgbClr val="B2B2B2"/>
    <a:srgbClr val="FF3300"/>
    <a:srgbClr val="0066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89167" autoAdjust="0"/>
  </p:normalViewPr>
  <p:slideViewPr>
    <p:cSldViewPr>
      <p:cViewPr varScale="1">
        <p:scale>
          <a:sx n="77" d="100"/>
          <a:sy n="77" d="100"/>
        </p:scale>
        <p:origin x="-92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9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esProps" Target="presProps.xml"/><Relationship Id="rId102" Type="http://schemas.openxmlformats.org/officeDocument/2006/relationships/viewProps" Target="viewProps.xml"/><Relationship Id="rId103" Type="http://schemas.openxmlformats.org/officeDocument/2006/relationships/theme" Target="theme/theme1.xml"/><Relationship Id="rId10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interSettings" Target="printerSettings/printerSettings1.bin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0.xml"/><Relationship Id="rId2" Type="http://schemas.openxmlformats.org/officeDocument/2006/relationships/slide" Target="slides/slide74.xml"/><Relationship Id="rId3" Type="http://schemas.openxmlformats.org/officeDocument/2006/relationships/slide" Target="slides/slide7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wmf"/><Relationship Id="rId2" Type="http://schemas.openxmlformats.org/officeDocument/2006/relationships/image" Target="../media/image15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wmf"/><Relationship Id="rId2" Type="http://schemas.openxmlformats.org/officeDocument/2006/relationships/image" Target="../media/image170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wmf"/><Relationship Id="rId4" Type="http://schemas.openxmlformats.org/officeDocument/2006/relationships/image" Target="../media/image181.wmf"/><Relationship Id="rId1" Type="http://schemas.openxmlformats.org/officeDocument/2006/relationships/image" Target="../media/image178.wmf"/><Relationship Id="rId2" Type="http://schemas.openxmlformats.org/officeDocument/2006/relationships/image" Target="../media/image179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wmf"/><Relationship Id="rId4" Type="http://schemas.openxmlformats.org/officeDocument/2006/relationships/image" Target="../media/image198.wmf"/><Relationship Id="rId5" Type="http://schemas.openxmlformats.org/officeDocument/2006/relationships/image" Target="../media/image199.wmf"/><Relationship Id="rId6" Type="http://schemas.openxmlformats.org/officeDocument/2006/relationships/image" Target="../media/image200.wmf"/><Relationship Id="rId7" Type="http://schemas.openxmlformats.org/officeDocument/2006/relationships/image" Target="../media/image201.wmf"/><Relationship Id="rId8" Type="http://schemas.openxmlformats.org/officeDocument/2006/relationships/image" Target="../media/image202.wmf"/><Relationship Id="rId9" Type="http://schemas.openxmlformats.org/officeDocument/2006/relationships/image" Target="../media/image203.wmf"/><Relationship Id="rId1" Type="http://schemas.openxmlformats.org/officeDocument/2006/relationships/image" Target="../media/image195.wmf"/><Relationship Id="rId2" Type="http://schemas.openxmlformats.org/officeDocument/2006/relationships/image" Target="../media/image196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7.wmf"/><Relationship Id="rId2" Type="http://schemas.openxmlformats.org/officeDocument/2006/relationships/image" Target="../media/image208.wmf"/><Relationship Id="rId3" Type="http://schemas.openxmlformats.org/officeDocument/2006/relationships/image" Target="../media/image20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4" Type="http://schemas.openxmlformats.org/officeDocument/2006/relationships/image" Target="../media/image83.wmf"/><Relationship Id="rId5" Type="http://schemas.openxmlformats.org/officeDocument/2006/relationships/image" Target="../media/image84.wmf"/><Relationship Id="rId6" Type="http://schemas.openxmlformats.org/officeDocument/2006/relationships/image" Target="../media/image85.wmf"/><Relationship Id="rId7" Type="http://schemas.openxmlformats.org/officeDocument/2006/relationships/image" Target="../media/image86.wmf"/><Relationship Id="rId8" Type="http://schemas.openxmlformats.org/officeDocument/2006/relationships/image" Target="../media/image87.wmf"/><Relationship Id="rId9" Type="http://schemas.openxmlformats.org/officeDocument/2006/relationships/image" Target="../media/image88.wmf"/><Relationship Id="rId1" Type="http://schemas.openxmlformats.org/officeDocument/2006/relationships/image" Target="../media/image80.wmf"/><Relationship Id="rId2" Type="http://schemas.openxmlformats.org/officeDocument/2006/relationships/image" Target="../media/image8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4" Type="http://schemas.openxmlformats.org/officeDocument/2006/relationships/image" Target="../media/image103.wmf"/><Relationship Id="rId5" Type="http://schemas.openxmlformats.org/officeDocument/2006/relationships/image" Target="../media/image104.wmf"/><Relationship Id="rId6" Type="http://schemas.openxmlformats.org/officeDocument/2006/relationships/image" Target="../media/image105.wmf"/><Relationship Id="rId1" Type="http://schemas.openxmlformats.org/officeDocument/2006/relationships/image" Target="../media/image100.wmf"/><Relationship Id="rId2" Type="http://schemas.openxmlformats.org/officeDocument/2006/relationships/image" Target="../media/image10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4" Type="http://schemas.openxmlformats.org/officeDocument/2006/relationships/image" Target="../media/image110.wmf"/><Relationship Id="rId5" Type="http://schemas.openxmlformats.org/officeDocument/2006/relationships/image" Target="../media/image111.wmf"/><Relationship Id="rId6" Type="http://schemas.openxmlformats.org/officeDocument/2006/relationships/image" Target="../media/image112.wmf"/><Relationship Id="rId7" Type="http://schemas.openxmlformats.org/officeDocument/2006/relationships/image" Target="../media/image113.wmf"/><Relationship Id="rId1" Type="http://schemas.openxmlformats.org/officeDocument/2006/relationships/image" Target="../media/image108.wmf"/><Relationship Id="rId2" Type="http://schemas.openxmlformats.org/officeDocument/2006/relationships/image" Target="../media/image10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Relationship Id="rId2" Type="http://schemas.openxmlformats.org/officeDocument/2006/relationships/image" Target="../media/image116.wmf"/><Relationship Id="rId3" Type="http://schemas.openxmlformats.org/officeDocument/2006/relationships/image" Target="../media/image11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4" Type="http://schemas.openxmlformats.org/officeDocument/2006/relationships/image" Target="../media/image125.wmf"/><Relationship Id="rId1" Type="http://schemas.openxmlformats.org/officeDocument/2006/relationships/image" Target="../media/image122.wmf"/><Relationship Id="rId2" Type="http://schemas.openxmlformats.org/officeDocument/2006/relationships/image" Target="../media/image1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1D5555E-CB08-41E6-9F05-55211BB6790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780990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3771C88-3F02-42FB-9F5B-75D42821C154}" type="slidenum">
              <a:rPr lang="en-GB" altLang="en-US"/>
              <a:pPr eaLnBrk="1" hangingPunct="1"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70662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2D145BE-9A71-48AE-B2F4-0BBF333C2E7F}" type="slidenum">
              <a:rPr lang="en-GB" altLang="en-US"/>
              <a:pPr eaLnBrk="1" hangingPunct="1"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295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72CCE82-458F-4302-B23F-31A9ECA0A93B}" type="slidenum">
              <a:rPr lang="en-GB" altLang="en-US"/>
              <a:pPr eaLnBrk="1" hangingPunct="1"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5993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279715F-6202-41CB-A1C6-14D778E721D9}" type="slidenum">
              <a:rPr lang="en-GB" altLang="en-US"/>
              <a:pPr eaLnBrk="1" hangingPunct="1"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179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C130D43-93AD-4E7D-9795-7CE7C615CD1C}" type="slidenum">
              <a:rPr lang="en-GB" altLang="en-US"/>
              <a:pPr eaLnBrk="1" hangingPunct="1"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1838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0FCF18B-8D3A-4E49-AD32-D36A927CF144}" type="slidenum">
              <a:rPr lang="en-GB" altLang="en-US"/>
              <a:pPr eaLnBrk="1" hangingPunct="1"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1898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85C1AA3-BECC-49A5-82FE-91438AB64F7B}" type="slidenum">
              <a:rPr lang="en-GB" altLang="en-US"/>
              <a:pPr eaLnBrk="1" hangingPunct="1"/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7435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C4057F4-BA97-4AA0-A3C5-FE1D5503104F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45074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28A5E70-2639-425A-AE21-BF9A8D3975C6}" type="slidenum">
              <a:rPr lang="en-GB" altLang="en-US"/>
              <a:pPr eaLnBrk="1" hangingPunct="1"/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1385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4309EB3-4049-4175-BF9C-C2ECFE615E74}" type="slidenum">
              <a:rPr lang="en-GB" altLang="en-US"/>
              <a:pPr eaLnBrk="1" hangingPunct="1"/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56522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1C12B75-AB32-4919-BB4C-D6A7F64ED7D3}" type="slidenum">
              <a:rPr lang="en-GB" altLang="en-US"/>
              <a:pPr eaLnBrk="1" hangingPunct="1"/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1405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A70259C-F9CF-4123-9C5E-FADF5755BD22}" type="slidenum">
              <a:rPr lang="en-GB" altLang="en-US"/>
              <a:pPr eaLnBrk="1" hangingPunct="1"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62449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4E1654B-0D3C-4D17-8AE1-7F76DD4F9290}" type="slidenum">
              <a:rPr lang="en-GB" altLang="en-US"/>
              <a:pPr eaLnBrk="1" hangingPunct="1"/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137177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1BBEFC-C672-42AD-87D0-647D219DA236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458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3270E-A0C8-4417-9429-4974D6432731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183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1BBEFC-C672-42AD-87D0-647D219DA236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71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1BBEFC-C672-42AD-87D0-647D219DA236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461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1BBEFC-C672-42AD-87D0-647D219DA236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7574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1BBEFC-C672-42AD-87D0-647D219DA236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5071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1BBEFC-C672-42AD-87D0-647D219DA236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904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1BBEFC-C672-42AD-87D0-647D219DA236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4200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1BBEFC-C672-42AD-87D0-647D219DA236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481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B71409E-6714-4639-8EC8-8B30282D0312}" type="slidenum">
              <a:rPr lang="en-GB" altLang="en-US"/>
              <a:pPr eaLnBrk="1" hangingPunct="1"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14842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1BBEFC-C672-42AD-87D0-647D219DA236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6284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1BBEFC-C672-42AD-87D0-647D219DA236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457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261877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1BBEFC-C672-42AD-87D0-647D219DA236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4976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1D17A2A-942F-4321-AF88-1C88726400D5}" type="slidenum">
              <a:rPr lang="en-GB" altLang="en-US"/>
              <a:pPr eaLnBrk="1" hangingPunct="1"/>
              <a:t>53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889062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79F04E9-9B04-48DB-88C3-7736342E39D6}" type="slidenum">
              <a:rPr lang="en-GB" altLang="en-US"/>
              <a:pPr eaLnBrk="1" hangingPunct="1"/>
              <a:t>54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56819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618F74C-C572-4A44-9BD1-03BEE11B9BC8}" type="slidenum">
              <a:rPr lang="en-GB" altLang="en-US"/>
              <a:pPr eaLnBrk="1" hangingPunct="1"/>
              <a:t>55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211834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DAEEDA8-A245-4B7D-A19A-2F72A63D33B7}" type="slidenum">
              <a:rPr lang="en-GB" altLang="en-US"/>
              <a:pPr eaLnBrk="1" hangingPunct="1"/>
              <a:t>56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413140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AA5D4FE-E64B-4F79-A175-CA71F4A18801}" type="slidenum">
              <a:rPr lang="en-GB" altLang="en-US"/>
              <a:pPr eaLnBrk="1" hangingPunct="1"/>
              <a:t>57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28210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03AD40A-2553-45BD-AF3F-9410E227139B}" type="slidenum">
              <a:rPr lang="en-GB" altLang="en-US"/>
              <a:pPr eaLnBrk="1" hangingPunct="1"/>
              <a:t>58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74051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900206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smtClean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ECF053D-29E1-407F-BCAB-BA460134FCDC}" type="slidenum">
              <a:rPr lang="en-GB" altLang="en-US"/>
              <a:pPr eaLnBrk="1" hangingPunct="1"/>
              <a:t>60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264301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smtClean="0"/>
              <a:t>See notes in red (fill in?)</a:t>
            </a:r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4DDD01A-0EC8-47DE-AC4E-69D58C7F8B80}" type="slidenum">
              <a:rPr lang="en-GB" altLang="en-US"/>
              <a:pPr eaLnBrk="1" hangingPunct="1"/>
              <a:t>61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45832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39F3889-67BA-46FA-B2E6-E1D1030CE627}" type="slidenum">
              <a:rPr lang="en-GB" altLang="en-US"/>
              <a:pPr eaLnBrk="1" hangingPunct="1"/>
              <a:t>62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595955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smtClean="0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F9E269F-152D-43B0-A149-50AC3F3A59BD}" type="slidenum">
              <a:rPr lang="en-GB" altLang="en-US"/>
              <a:pPr eaLnBrk="1" hangingPunct="1"/>
              <a:t>63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489763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endParaRPr lang="en-US" altLang="en-US" b="1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C999407-EC01-4953-A7CF-0EEC729BEDB4}" type="slidenum">
              <a:rPr lang="en-GB" altLang="en-US"/>
              <a:pPr eaLnBrk="1" hangingPunct="1"/>
              <a:t>65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78457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24250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2013567-3801-43AC-A042-A96DC049CFCF}" type="slidenum">
              <a:rPr lang="en-GB" altLang="en-US"/>
              <a:pPr eaLnBrk="1" hangingPunct="1"/>
              <a:t>68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06940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F0B1AA9-C11A-4FF3-8162-A0402CE59FDF}" type="slidenum">
              <a:rPr lang="en-GB" altLang="en-US"/>
              <a:pPr eaLnBrk="1" hangingPunct="1"/>
              <a:t>69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45722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61BED11-8371-4C5C-A9EB-7D3BFC07CFA4}" type="slidenum">
              <a:rPr lang="en-GB" altLang="en-US"/>
              <a:pPr eaLnBrk="1" hangingPunct="1"/>
              <a:t>70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33933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F2AD0DB-4D74-42F1-A0AE-71835C94E4FE}" type="slidenum">
              <a:rPr lang="en-GB" altLang="en-US"/>
              <a:pPr eaLnBrk="1" hangingPunct="1"/>
              <a:t>71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1058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2013567-3801-43AC-A042-A96DC049CFCF}" type="slidenum">
              <a:rPr lang="en-GB" altLang="en-US"/>
              <a:pPr eaLnBrk="1" hangingPunct="1"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83092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968563B-37C8-4A73-B910-F2308DE59345}" type="slidenum">
              <a:rPr lang="en-GB" altLang="en-US"/>
              <a:pPr eaLnBrk="1" hangingPunct="1"/>
              <a:t>72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32997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B0541D0-6345-44AA-9451-30F56EC2FAAC}" type="slidenum">
              <a:rPr lang="en-GB" altLang="en-US"/>
              <a:pPr eaLnBrk="1" hangingPunct="1"/>
              <a:t>73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97805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DD4A320-786B-4842-B035-E770F773118C}" type="slidenum">
              <a:rPr lang="en-US" altLang="en-US"/>
              <a:pPr eaLnBrk="1" hangingPunct="1"/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9357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03C9827-4EBA-434E-8FC5-3B29CE6C3C42}" type="slidenum">
              <a:rPr lang="en-US" altLang="en-US"/>
              <a:pPr eaLnBrk="1" hangingPunct="1"/>
              <a:t>75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7095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56F032F-D6A8-4370-B255-B9EE79AFE170}" type="slidenum">
              <a:rPr lang="en-GB" altLang="en-US"/>
              <a:pPr eaLnBrk="1" hangingPunct="1"/>
              <a:t>76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725938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6F18E9E-9C9C-4CD6-8979-92026FEB7CBC}" type="slidenum">
              <a:rPr lang="en-GB" altLang="en-US"/>
              <a:pPr eaLnBrk="1" hangingPunct="1"/>
              <a:t>78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557961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77700-B55D-4B7D-9B42-F5D2250C8AB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080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1BBEFC-C672-42AD-87D0-647D219DA236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89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248258B-61C1-444C-AC75-3C01B763F776}" type="slidenum">
              <a:rPr lang="en-GB" altLang="en-US"/>
              <a:pPr eaLnBrk="1" hangingPunct="1"/>
              <a:t>89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51111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A031734-590C-488B-A77E-F2F0B34B4127}" type="slidenum">
              <a:rPr lang="en-US" altLang="en-US"/>
              <a:pPr eaLnBrk="1" hangingPunct="1"/>
              <a:t>90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713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E5E6190-699A-4C5A-847D-4A9F5053B4E2}" type="slidenum">
              <a:rPr lang="en-GB" altLang="en-US"/>
              <a:pPr eaLnBrk="1" hangingPunct="1"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8566170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9358148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7BC8B9F-3AFA-41F2-88DF-0469036A2624}" type="slidenum">
              <a:rPr lang="en-GB" altLang="en-US"/>
              <a:pPr eaLnBrk="1" hangingPunct="1"/>
              <a:t>92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668492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60EC1EC-3FCD-4C38-AE77-9C566B92D23F}" type="slidenum">
              <a:rPr lang="en-GB" altLang="en-US"/>
              <a:pPr eaLnBrk="1" hangingPunct="1"/>
              <a:t>93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473717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323B8FD-90DA-42E3-8E4F-54FCAE2BE059}" type="slidenum">
              <a:rPr lang="en-GB" altLang="en-US"/>
              <a:pPr eaLnBrk="1" hangingPunct="1"/>
              <a:t>94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088642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F01C5D6-9A37-4945-B2CD-C306597B636E}" type="slidenum">
              <a:rPr lang="en-GB" altLang="en-US"/>
              <a:pPr eaLnBrk="1" hangingPunct="1"/>
              <a:t>95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0722727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smtClean="0"/>
          </a:p>
        </p:txBody>
      </p:sp>
    </p:spTree>
    <p:extLst>
      <p:ext uri="{BB962C8B-B14F-4D97-AF65-F5344CB8AC3E}">
        <p14:creationId xmlns:p14="http://schemas.microsoft.com/office/powerpoint/2010/main" val="307063668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FE36041-3987-4B20-AB03-F2DE3AF73A31}" type="slidenum">
              <a:rPr lang="en-GB" altLang="en-US"/>
              <a:pPr eaLnBrk="1" hangingPunct="1"/>
              <a:t>97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84241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8753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5877" indent="-29072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2888" indent="-23257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28043" indent="-23257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3199" indent="-23257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8354" indent="-232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3509" indent="-232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88665" indent="-232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3820" indent="-232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EAB01A0-2B5A-4B0B-85CD-A2127DFB2479}" type="slidenum">
              <a:rPr lang="en-GB" smtClean="0"/>
              <a:pPr eaLnBrk="1" hangingPunct="1"/>
              <a:t>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249865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D9BD283-FE1C-43A4-9878-80C83C00CAC8}" type="slidenum">
              <a:rPr lang="en-GB" altLang="en-US"/>
              <a:pPr eaLnBrk="1" hangingPunct="1"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2536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4864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5486400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61930CB-9F2E-4DA4-8513-E7699507E8AB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37325"/>
            <a:ext cx="4937125" cy="24765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eaLnBrk="1" latinLnBrk="0" hangingPunct="1">
              <a:defRPr kumimoji="0" sz="1100">
                <a:solidFill>
                  <a:srgbClr val="FFC000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Applied Superconductivity Conference, Chicago, IL – August 17-22,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90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537325"/>
            <a:ext cx="4937125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Applied Superconductivity Conference, Chicago, IL – August 17-22, 2008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FB76B44-5A43-49E6-93B8-5638CE65E30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1514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6126160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609600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796182-F630-4D96-B8D4-FC73D69D14B7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37325"/>
            <a:ext cx="4937125" cy="24765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100">
                <a:solidFill>
                  <a:srgbClr val="FFC000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Applied Superconductivity Conference, Chicago, IL – August 17-22,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6336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838200"/>
            <a:ext cx="4191000" cy="556260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191000" cy="556260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537325"/>
            <a:ext cx="4937125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Applied Superconductivity Conference, Chicago, IL – August 17-22, 2008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24B981-A445-48E6-AC90-B9A04FCC7D5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3965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537325"/>
            <a:ext cx="4937125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Applied Superconductivity Conference, Chicago, IL – August 17-22, 2008</a:t>
            </a:r>
            <a:endParaRPr lang="en-GB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F3E2A3F-839F-48FA-BB54-4E7CD4F68AA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7059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12"/>
          <p:cNvSpPr>
            <a:spLocks/>
          </p:cNvSpPr>
          <p:nvPr userDrawn="1"/>
        </p:nvSpPr>
        <p:spPr bwMode="auto">
          <a:xfrm>
            <a:off x="0" y="0"/>
            <a:ext cx="9144000" cy="939800"/>
          </a:xfrm>
          <a:custGeom>
            <a:avLst/>
            <a:gdLst>
              <a:gd name="T0" fmla="*/ 0 w 21600"/>
              <a:gd name="T1" fmla="*/ 0 h 25519"/>
              <a:gd name="T2" fmla="*/ 2147483647 w 21600"/>
              <a:gd name="T3" fmla="*/ 0 h 25519"/>
              <a:gd name="T4" fmla="*/ 2147483647 w 21600"/>
              <a:gd name="T5" fmla="*/ 27707067 h 25519"/>
              <a:gd name="T6" fmla="*/ 1861286600 w 21600"/>
              <a:gd name="T7" fmla="*/ 21068181 h 25519"/>
              <a:gd name="T8" fmla="*/ 358563 w 21600"/>
              <a:gd name="T9" fmla="*/ 29493273 h 25519"/>
              <a:gd name="T10" fmla="*/ 0 w 21600"/>
              <a:gd name="T11" fmla="*/ 0 h 255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5519">
                <a:moveTo>
                  <a:pt x="0" y="0"/>
                </a:moveTo>
                <a:lnTo>
                  <a:pt x="21600" y="0"/>
                </a:lnTo>
                <a:lnTo>
                  <a:pt x="21600" y="20429"/>
                </a:lnTo>
                <a:cubicBezTo>
                  <a:pt x="19736" y="24202"/>
                  <a:pt x="13986" y="15315"/>
                  <a:pt x="10386" y="15534"/>
                </a:cubicBezTo>
                <a:cubicBezTo>
                  <a:pt x="6786" y="15754"/>
                  <a:pt x="1738" y="25519"/>
                  <a:pt x="2" y="21746"/>
                </a:cubicBezTo>
                <a:cubicBezTo>
                  <a:pt x="1" y="14497"/>
                  <a:pt x="1" y="7249"/>
                  <a:pt x="0" y="0"/>
                </a:cubicBezTo>
                <a:close/>
              </a:path>
            </a:pathLst>
          </a:cu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" name="Freeform 8"/>
          <p:cNvSpPr/>
          <p:nvPr userDrawn="1"/>
        </p:nvSpPr>
        <p:spPr bwMode="auto">
          <a:xfrm>
            <a:off x="0" y="0"/>
            <a:ext cx="9144000" cy="85883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3381"/>
              <a:gd name="connsiteX1" fmla="*/ 21600 w 21600"/>
              <a:gd name="connsiteY1" fmla="*/ 0 h 23381"/>
              <a:gd name="connsiteX2" fmla="*/ 21600 w 21600"/>
              <a:gd name="connsiteY2" fmla="*/ 17322 h 23381"/>
              <a:gd name="connsiteX3" fmla="*/ 11155 w 21600"/>
              <a:gd name="connsiteY3" fmla="*/ 13539 h 23381"/>
              <a:gd name="connsiteX4" fmla="*/ 0 w 21600"/>
              <a:gd name="connsiteY4" fmla="*/ 20172 h 23381"/>
              <a:gd name="connsiteX5" fmla="*/ 0 w 21600"/>
              <a:gd name="connsiteY5" fmla="*/ 0 h 23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" h="23381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9859" y="20531"/>
                  <a:pt x="14755" y="13064"/>
                  <a:pt x="11155" y="13539"/>
                </a:cubicBezTo>
                <a:cubicBezTo>
                  <a:pt x="7555" y="14014"/>
                  <a:pt x="1859" y="23381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671" y="76200"/>
            <a:ext cx="1760129" cy="457200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685800" y="6400801"/>
            <a:ext cx="53340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1DA6DE72-3402-47F1-B192-D124543D9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65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686800" cy="682752"/>
          </a:xfrm>
        </p:spPr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537325"/>
            <a:ext cx="4937125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Applied Superconductivity Conference, Chicago, IL – August 17-22, 2008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F2B72B-F942-4211-B80A-83541947760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2669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605BBC-F08C-49F0-8647-446D70C2F4D4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37325"/>
            <a:ext cx="4937125" cy="24765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eaLnBrk="1" latinLnBrk="0" hangingPunct="1">
              <a:defRPr kumimoji="0" sz="1100">
                <a:solidFill>
                  <a:srgbClr val="FFC000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Applied Superconductivity Conference, Chicago, IL – August 17-22,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8033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191000" cy="5330952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191000" cy="53309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537325"/>
            <a:ext cx="4937125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Applied Superconductivity Conference, Chicago, IL – August 17-22, 2008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E730293-AAD1-4E9E-BBB4-B86EF1BC59E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4549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990600"/>
            <a:ext cx="4344988" cy="715355"/>
          </a:xfrm>
        </p:spPr>
        <p:txBody>
          <a:bodyPr lIns="146304" anchor="ctr">
            <a:noAutofit/>
          </a:bodyPr>
          <a:lstStyle>
            <a:lvl1pPr marL="0" indent="0"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828800"/>
            <a:ext cx="4344988" cy="4572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90600"/>
            <a:ext cx="4343400" cy="715355"/>
          </a:xfrm>
        </p:spPr>
        <p:txBody>
          <a:bodyPr lIns="146304" anchor="ctr"/>
          <a:lstStyle>
            <a:lvl1pPr marL="0" indent="0"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28800"/>
            <a:ext cx="4346575" cy="4572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537325"/>
            <a:ext cx="4937125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Applied Superconductivity Conference, Chicago, IL – August 17-22, 2008</a:t>
            </a: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9E67EB3-CB80-47D9-ACA9-5945F54F3A3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10473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537325"/>
            <a:ext cx="4937125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Applied Superconductivity Conference, Chicago, IL – August 17-22, 2008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59D652-0398-459A-A4BD-F8C98389929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87880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4F33330-B6F2-48A7-B2F3-17EB988DA101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37325"/>
            <a:ext cx="4937125" cy="24765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100">
                <a:solidFill>
                  <a:srgbClr val="FFC000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Applied Superconductivity Conference, Chicago, IL – August 17-22,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0401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0"/>
            <a:ext cx="2523744" cy="762000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990601"/>
            <a:ext cx="5920641" cy="531141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990600"/>
            <a:ext cx="2651562" cy="53114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9B81CA-77C9-48B0-BD2A-859F3C4D4A0D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37325"/>
            <a:ext cx="4937125" cy="24765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100">
                <a:solidFill>
                  <a:srgbClr val="FFC000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Applied Superconductivity Conference, Chicago, IL – August 17-22,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3102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606552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990600"/>
            <a:ext cx="6247397" cy="5562600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990600"/>
            <a:ext cx="2468880" cy="53096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410575" y="0"/>
            <a:ext cx="733425" cy="201613"/>
          </a:xfrm>
        </p:spPr>
        <p:txBody>
          <a:bodyPr/>
          <a:lstStyle>
            <a:lvl1pPr>
              <a:defRPr/>
            </a:lvl1pPr>
          </a:lstStyle>
          <a:p>
            <a:fld id="{3BAB7BDC-A4E2-47FD-B252-3E24940352C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37325"/>
            <a:ext cx="4937125" cy="24765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100">
                <a:solidFill>
                  <a:srgbClr val="FFC000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Applied Superconductivity Conference, Chicago, IL – August 17-22,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2499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9144000" cy="8382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8686800" cy="68580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4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990600"/>
            <a:ext cx="86868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F3F3F"/>
                </a:solidFill>
              </a:defRPr>
            </a:lvl1pPr>
          </a:lstStyle>
          <a:p>
            <a:fld id="{36637A40-8286-4C3B-9BBC-6C09F94FCD12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28" r:id="rId2"/>
    <p:sldLayoutId id="2147484236" r:id="rId3"/>
    <p:sldLayoutId id="2147484229" r:id="rId4"/>
    <p:sldLayoutId id="2147484230" r:id="rId5"/>
    <p:sldLayoutId id="2147484231" r:id="rId6"/>
    <p:sldLayoutId id="2147484237" r:id="rId7"/>
    <p:sldLayoutId id="2147484238" r:id="rId8"/>
    <p:sldLayoutId id="2147484239" r:id="rId9"/>
    <p:sldLayoutId id="2147484232" r:id="rId10"/>
    <p:sldLayoutId id="2147484240" r:id="rId11"/>
    <p:sldLayoutId id="2147484233" r:id="rId12"/>
    <p:sldLayoutId id="2147484234" r:id="rId13"/>
    <p:sldLayoutId id="2147484241" r:id="rId14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9.emf"/><Relationship Id="rId6" Type="http://schemas.openxmlformats.org/officeDocument/2006/relationships/image" Target="../media/image2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png"/><Relationship Id="rId9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2.jpeg"/><Relationship Id="rId6" Type="http://schemas.openxmlformats.org/officeDocument/2006/relationships/image" Target="../media/image37.png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Relationship Id="rId3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8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72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71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5" Type="http://schemas.openxmlformats.org/officeDocument/2006/relationships/image" Target="../media/image75.emf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2.png"/><Relationship Id="rId6" Type="http://schemas.openxmlformats.org/officeDocument/2006/relationships/image" Target="../media/image7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2.wmf"/><Relationship Id="rId20" Type="http://schemas.openxmlformats.org/officeDocument/2006/relationships/oleObject" Target="../embeddings/oleObject13.bin"/><Relationship Id="rId21" Type="http://schemas.openxmlformats.org/officeDocument/2006/relationships/image" Target="../media/image88.wmf"/><Relationship Id="rId10" Type="http://schemas.openxmlformats.org/officeDocument/2006/relationships/oleObject" Target="../embeddings/oleObject8.bin"/><Relationship Id="rId11" Type="http://schemas.openxmlformats.org/officeDocument/2006/relationships/image" Target="../media/image83.wmf"/><Relationship Id="rId12" Type="http://schemas.openxmlformats.org/officeDocument/2006/relationships/oleObject" Target="../embeddings/oleObject9.bin"/><Relationship Id="rId13" Type="http://schemas.openxmlformats.org/officeDocument/2006/relationships/image" Target="../media/image84.wmf"/><Relationship Id="rId14" Type="http://schemas.openxmlformats.org/officeDocument/2006/relationships/oleObject" Target="../embeddings/oleObject10.bin"/><Relationship Id="rId15" Type="http://schemas.openxmlformats.org/officeDocument/2006/relationships/image" Target="../media/image85.wmf"/><Relationship Id="rId16" Type="http://schemas.openxmlformats.org/officeDocument/2006/relationships/oleObject" Target="../embeddings/oleObject11.bin"/><Relationship Id="rId17" Type="http://schemas.openxmlformats.org/officeDocument/2006/relationships/image" Target="../media/image86.wmf"/><Relationship Id="rId18" Type="http://schemas.openxmlformats.org/officeDocument/2006/relationships/oleObject" Target="../embeddings/oleObject12.bin"/><Relationship Id="rId19" Type="http://schemas.openxmlformats.org/officeDocument/2006/relationships/image" Target="../media/image87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80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81.wmf"/><Relationship Id="rId8" Type="http://schemas.openxmlformats.org/officeDocument/2006/relationships/oleObject" Target="../embeddings/oleObject7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emf"/><Relationship Id="rId5" Type="http://schemas.openxmlformats.org/officeDocument/2006/relationships/image" Target="../media/image91.emf"/><Relationship Id="rId6" Type="http://schemas.openxmlformats.org/officeDocument/2006/relationships/image" Target="../media/image92.emf"/><Relationship Id="rId7" Type="http://schemas.openxmlformats.org/officeDocument/2006/relationships/image" Target="../media/image93.emf"/><Relationship Id="rId8" Type="http://schemas.openxmlformats.org/officeDocument/2006/relationships/image" Target="../media/image94.emf"/><Relationship Id="rId9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97.emf"/><Relationship Id="rId5" Type="http://schemas.openxmlformats.org/officeDocument/2006/relationships/image" Target="../media/image98.emf"/><Relationship Id="rId6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2.wmf"/><Relationship Id="rId12" Type="http://schemas.openxmlformats.org/officeDocument/2006/relationships/oleObject" Target="../embeddings/oleObject17.bin"/><Relationship Id="rId13" Type="http://schemas.openxmlformats.org/officeDocument/2006/relationships/image" Target="../media/image103.wmf"/><Relationship Id="rId14" Type="http://schemas.openxmlformats.org/officeDocument/2006/relationships/oleObject" Target="../embeddings/oleObject18.bin"/><Relationship Id="rId15" Type="http://schemas.openxmlformats.org/officeDocument/2006/relationships/image" Target="../media/image104.wmf"/><Relationship Id="rId16" Type="http://schemas.openxmlformats.org/officeDocument/2006/relationships/oleObject" Target="../embeddings/oleObject19.bin"/><Relationship Id="rId17" Type="http://schemas.openxmlformats.org/officeDocument/2006/relationships/image" Target="../media/image105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9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100.wmf"/><Relationship Id="rId6" Type="http://schemas.openxmlformats.org/officeDocument/2006/relationships/image" Target="../media/image106.e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101.wmf"/><Relationship Id="rId9" Type="http://schemas.openxmlformats.org/officeDocument/2006/relationships/image" Target="../media/image107.emf"/><Relationship Id="rId10" Type="http://schemas.openxmlformats.org/officeDocument/2006/relationships/oleObject" Target="../embeddings/oleObject16.bin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0.wmf"/><Relationship Id="rId12" Type="http://schemas.openxmlformats.org/officeDocument/2006/relationships/oleObject" Target="../embeddings/oleObject24.bin"/><Relationship Id="rId13" Type="http://schemas.openxmlformats.org/officeDocument/2006/relationships/image" Target="../media/image111.wmf"/><Relationship Id="rId14" Type="http://schemas.openxmlformats.org/officeDocument/2006/relationships/oleObject" Target="../embeddings/oleObject25.bin"/><Relationship Id="rId15" Type="http://schemas.openxmlformats.org/officeDocument/2006/relationships/image" Target="../media/image112.wmf"/><Relationship Id="rId16" Type="http://schemas.openxmlformats.org/officeDocument/2006/relationships/image" Target="../media/image114.emf"/><Relationship Id="rId17" Type="http://schemas.openxmlformats.org/officeDocument/2006/relationships/oleObject" Target="../embeddings/oleObject26.bin"/><Relationship Id="rId18" Type="http://schemas.openxmlformats.org/officeDocument/2006/relationships/image" Target="../media/image113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0.xml"/><Relationship Id="rId4" Type="http://schemas.openxmlformats.org/officeDocument/2006/relationships/oleObject" Target="../embeddings/oleObject20.bin"/><Relationship Id="rId5" Type="http://schemas.openxmlformats.org/officeDocument/2006/relationships/image" Target="../media/image108.wmf"/><Relationship Id="rId6" Type="http://schemas.openxmlformats.org/officeDocument/2006/relationships/oleObject" Target="../embeddings/oleObject21.bin"/><Relationship Id="rId7" Type="http://schemas.openxmlformats.org/officeDocument/2006/relationships/image" Target="../media/image101.wmf"/><Relationship Id="rId8" Type="http://schemas.openxmlformats.org/officeDocument/2006/relationships/oleObject" Target="../embeddings/oleObject22.bin"/><Relationship Id="rId9" Type="http://schemas.openxmlformats.org/officeDocument/2006/relationships/image" Target="../media/image109.wmf"/><Relationship Id="rId10" Type="http://schemas.openxmlformats.org/officeDocument/2006/relationships/oleObject" Target="../embeddings/oleObject23.bin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9.emf"/><Relationship Id="rId12" Type="http://schemas.openxmlformats.org/officeDocument/2006/relationships/image" Target="../media/image120.emf"/><Relationship Id="rId13" Type="http://schemas.openxmlformats.org/officeDocument/2006/relationships/image" Target="../media/image121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oleObject27.bin"/><Relationship Id="rId5" Type="http://schemas.openxmlformats.org/officeDocument/2006/relationships/image" Target="../media/image115.wmf"/><Relationship Id="rId6" Type="http://schemas.openxmlformats.org/officeDocument/2006/relationships/oleObject" Target="../embeddings/oleObject28.bin"/><Relationship Id="rId7" Type="http://schemas.openxmlformats.org/officeDocument/2006/relationships/image" Target="../media/image116.wmf"/><Relationship Id="rId8" Type="http://schemas.openxmlformats.org/officeDocument/2006/relationships/image" Target="../media/image118.png"/><Relationship Id="rId9" Type="http://schemas.openxmlformats.org/officeDocument/2006/relationships/oleObject" Target="../embeddings/oleObject29.bin"/><Relationship Id="rId10" Type="http://schemas.openxmlformats.org/officeDocument/2006/relationships/image" Target="../media/image117.wmf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3.bin"/><Relationship Id="rId12" Type="http://schemas.openxmlformats.org/officeDocument/2006/relationships/image" Target="../media/image125.wmf"/><Relationship Id="rId13" Type="http://schemas.openxmlformats.org/officeDocument/2006/relationships/image" Target="../media/image127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126.emf"/><Relationship Id="rId5" Type="http://schemas.openxmlformats.org/officeDocument/2006/relationships/oleObject" Target="../embeddings/oleObject30.bin"/><Relationship Id="rId6" Type="http://schemas.openxmlformats.org/officeDocument/2006/relationships/image" Target="../media/image122.wmf"/><Relationship Id="rId7" Type="http://schemas.openxmlformats.org/officeDocument/2006/relationships/oleObject" Target="../embeddings/oleObject31.bin"/><Relationship Id="rId8" Type="http://schemas.openxmlformats.org/officeDocument/2006/relationships/image" Target="../media/image123.wmf"/><Relationship Id="rId9" Type="http://schemas.openxmlformats.org/officeDocument/2006/relationships/oleObject" Target="../embeddings/oleObject32.bin"/><Relationship Id="rId10" Type="http://schemas.openxmlformats.org/officeDocument/2006/relationships/image" Target="../media/image124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7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1/1d/NASA_BWB.jpg" TargetMode="External"/><Relationship Id="rId4" Type="http://schemas.openxmlformats.org/officeDocument/2006/relationships/image" Target="../media/image138.jpeg"/><Relationship Id="rId5" Type="http://schemas.openxmlformats.org/officeDocument/2006/relationships/image" Target="../media/image139.jpeg"/><Relationship Id="rId6" Type="http://schemas.openxmlformats.org/officeDocument/2006/relationships/image" Target="../media/image14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4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4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4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4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4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46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oleObject" Target="../embeddings/oleObject34.bin"/><Relationship Id="rId5" Type="http://schemas.openxmlformats.org/officeDocument/2006/relationships/image" Target="../media/image10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png"/><Relationship Id="rId7" Type="http://schemas.openxmlformats.org/officeDocument/2006/relationships/oleObject" Target="../embeddings/oleObject35.bin"/><Relationship Id="rId8" Type="http://schemas.openxmlformats.org/officeDocument/2006/relationships/image" Target="../media/image147.png"/><Relationship Id="rId9" Type="http://schemas.openxmlformats.org/officeDocument/2006/relationships/image" Target="../media/image151.png"/><Relationship Id="rId10" Type="http://schemas.openxmlformats.org/officeDocument/2006/relationships/image" Target="../media/image152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6" Type="http://schemas.openxmlformats.org/officeDocument/2006/relationships/oleObject" Target="../embeddings/oleObject36.bin"/><Relationship Id="rId7" Type="http://schemas.openxmlformats.org/officeDocument/2006/relationships/image" Target="../media/image153.wmf"/><Relationship Id="rId8" Type="http://schemas.openxmlformats.org/officeDocument/2006/relationships/oleObject" Target="../embeddings/oleObject37.bin"/><Relationship Id="rId9" Type="http://schemas.openxmlformats.org/officeDocument/2006/relationships/image" Target="../media/image154.wmf"/><Relationship Id="rId10" Type="http://schemas.openxmlformats.org/officeDocument/2006/relationships/image" Target="../media/image157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jpeg"/><Relationship Id="rId5" Type="http://schemas.openxmlformats.org/officeDocument/2006/relationships/image" Target="../media/image16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162.wmf"/><Relationship Id="rId5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4" Type="http://schemas.openxmlformats.org/officeDocument/2006/relationships/oleObject" Target="../embeddings/oleObject38.bin"/><Relationship Id="rId5" Type="http://schemas.openxmlformats.org/officeDocument/2006/relationships/image" Target="../media/image164.wmf"/><Relationship Id="rId6" Type="http://schemas.openxmlformats.org/officeDocument/2006/relationships/image" Target="../media/image165.emf"/><Relationship Id="rId7" Type="http://schemas.openxmlformats.org/officeDocument/2006/relationships/image" Target="../media/image166.emf"/><Relationship Id="rId8" Type="http://schemas.openxmlformats.org/officeDocument/2006/relationships/image" Target="../media/image167.emf"/><Relationship Id="rId9" Type="http://schemas.openxmlformats.org/officeDocument/2006/relationships/image" Target="../media/image168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4" Type="http://schemas.openxmlformats.org/officeDocument/2006/relationships/oleObject" Target="../embeddings/oleObject39.bin"/><Relationship Id="rId5" Type="http://schemas.openxmlformats.org/officeDocument/2006/relationships/image" Target="../media/image169.wmf"/><Relationship Id="rId6" Type="http://schemas.openxmlformats.org/officeDocument/2006/relationships/image" Target="../media/image171.jpeg"/><Relationship Id="rId7" Type="http://schemas.openxmlformats.org/officeDocument/2006/relationships/oleObject" Target="../embeddings/oleObject40.bin"/><Relationship Id="rId8" Type="http://schemas.openxmlformats.org/officeDocument/2006/relationships/image" Target="../media/image170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7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jpg"/><Relationship Id="rId3" Type="http://schemas.openxmlformats.org/officeDocument/2006/relationships/image" Target="../media/image174.gi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75.w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hyperlink" Target="http://images.google.com/imgres?imgurl=http://johannes-heinz.de/ANC_ASIANA_B7472C.jpg&amp;imgrefurl=http://johannes-heinz.de/PicturesE.htm&amp;h=600&amp;w=800&amp;sz=75&amp;hl=en&amp;start=37&amp;sig2=OH-JRznhbAA-NLH8kKl_aQ&amp;um=1&amp;tbnid=dLsBluFM8DxlXM:&amp;tbnh=107&amp;tbnw=143&amp;ei=xCV5SLzqMZOseaLr1FQ&amp;prev=/images?q=B747-200&amp;start=20&amp;ndsp=20&amp;um=1&amp;hl=en&amp;rlz=1T4ADBR_enUS278US278&amp;sa=N" TargetMode="External"/><Relationship Id="rId12" Type="http://schemas.openxmlformats.org/officeDocument/2006/relationships/image" Target="../media/image16.jpeg"/><Relationship Id="rId13" Type="http://schemas.openxmlformats.org/officeDocument/2006/relationships/hyperlink" Target="http://bp3.blogger.com/_y0wNs4CYQWE/RpOm8MYykKI/AAAAAAAAAB8/Mv72KGGNnA8/s320/G150.jpg" TargetMode="External"/><Relationship Id="rId14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farm3.static.flickr.com/2138/2271956009_130ffb53df.jpg?v=0" TargetMode="External"/><Relationship Id="rId4" Type="http://schemas.openxmlformats.org/officeDocument/2006/relationships/image" Target="../media/image12.jpeg"/><Relationship Id="rId5" Type="http://schemas.openxmlformats.org/officeDocument/2006/relationships/hyperlink" Target="http://www.allbestpictures.com/wallpapers/Aircraft/image/Air_France_Concorde.jpg" TargetMode="External"/><Relationship Id="rId6" Type="http://schemas.openxmlformats.org/officeDocument/2006/relationships/image" Target="../media/image13.jpeg"/><Relationship Id="rId7" Type="http://schemas.openxmlformats.org/officeDocument/2006/relationships/hyperlink" Target="http://images.google.com/imgres?imgurl=http://i.pbase.com/o3/24/598024/1/65730410.S7RUngKX.8QAB6.jpg&amp;imgrefurl=http://www.pbase.com/60542k/image/65730410&amp;h=530&amp;w=750&amp;sz=232&amp;hl=en&amp;start=54&amp;sig2=BbvzUlbcaURsIueEKCQewQ&amp;tbnid=S8k7WnjKCBkBUM:&amp;tbnh=100&amp;tbnw=141&amp;ei=cSV5SNe1OaHyecyftGs&amp;prev=/images?q=A300-600&amp;start=40&amp;gbv=2&amp;ndsp=20&amp;hl=en&amp;sa=N" TargetMode="External"/><Relationship Id="rId8" Type="http://schemas.openxmlformats.org/officeDocument/2006/relationships/image" Target="../media/image14.jpeg"/><Relationship Id="rId9" Type="http://schemas.openxmlformats.org/officeDocument/2006/relationships/hyperlink" Target="http://www.spacetoys.com/prodimages/b_G10510C3R.jpg.jpg" TargetMode="External"/><Relationship Id="rId10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png"/><Relationship Id="rId3" Type="http://schemas.openxmlformats.org/officeDocument/2006/relationships/image" Target="../media/image5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4" Type="http://schemas.openxmlformats.org/officeDocument/2006/relationships/image" Target="../media/image178.wmf"/><Relationship Id="rId5" Type="http://schemas.openxmlformats.org/officeDocument/2006/relationships/oleObject" Target="../embeddings/oleObject42.bin"/><Relationship Id="rId6" Type="http://schemas.openxmlformats.org/officeDocument/2006/relationships/image" Target="../media/image179.wmf"/><Relationship Id="rId7" Type="http://schemas.openxmlformats.org/officeDocument/2006/relationships/oleObject" Target="../embeddings/oleObject43.bin"/><Relationship Id="rId8" Type="http://schemas.openxmlformats.org/officeDocument/2006/relationships/image" Target="../media/image180.wmf"/><Relationship Id="rId9" Type="http://schemas.openxmlformats.org/officeDocument/2006/relationships/oleObject" Target="../embeddings/oleObject44.bin"/><Relationship Id="rId10" Type="http://schemas.openxmlformats.org/officeDocument/2006/relationships/image" Target="../media/image181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4" Type="http://schemas.openxmlformats.org/officeDocument/2006/relationships/image" Target="../media/image184.png"/><Relationship Id="rId5" Type="http://schemas.openxmlformats.org/officeDocument/2006/relationships/image" Target="../media/image185.png"/><Relationship Id="rId6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4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4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png"/><Relationship Id="rId3" Type="http://schemas.openxmlformats.org/officeDocument/2006/relationships/image" Target="../media/image194.png"/></Relationships>
</file>

<file path=ppt/slides/_rels/slide8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7.bin"/><Relationship Id="rId20" Type="http://schemas.openxmlformats.org/officeDocument/2006/relationships/image" Target="../media/image202.wmf"/><Relationship Id="rId21" Type="http://schemas.openxmlformats.org/officeDocument/2006/relationships/oleObject" Target="../embeddings/oleObject53.bin"/><Relationship Id="rId22" Type="http://schemas.openxmlformats.org/officeDocument/2006/relationships/image" Target="../media/image203.wmf"/><Relationship Id="rId23" Type="http://schemas.openxmlformats.org/officeDocument/2006/relationships/image" Target="../media/image205.png"/><Relationship Id="rId24" Type="http://schemas.openxmlformats.org/officeDocument/2006/relationships/image" Target="../media/image206.png"/><Relationship Id="rId10" Type="http://schemas.openxmlformats.org/officeDocument/2006/relationships/image" Target="../media/image197.wmf"/><Relationship Id="rId11" Type="http://schemas.openxmlformats.org/officeDocument/2006/relationships/oleObject" Target="../embeddings/oleObject48.bin"/><Relationship Id="rId12" Type="http://schemas.openxmlformats.org/officeDocument/2006/relationships/image" Target="../media/image198.wmf"/><Relationship Id="rId13" Type="http://schemas.openxmlformats.org/officeDocument/2006/relationships/oleObject" Target="../embeddings/oleObject49.bin"/><Relationship Id="rId14" Type="http://schemas.openxmlformats.org/officeDocument/2006/relationships/image" Target="../media/image199.wmf"/><Relationship Id="rId15" Type="http://schemas.openxmlformats.org/officeDocument/2006/relationships/oleObject" Target="../embeddings/oleObject50.bin"/><Relationship Id="rId16" Type="http://schemas.openxmlformats.org/officeDocument/2006/relationships/image" Target="../media/image200.wmf"/><Relationship Id="rId17" Type="http://schemas.openxmlformats.org/officeDocument/2006/relationships/oleObject" Target="../embeddings/oleObject51.bin"/><Relationship Id="rId18" Type="http://schemas.openxmlformats.org/officeDocument/2006/relationships/image" Target="../media/image201.wmf"/><Relationship Id="rId19" Type="http://schemas.openxmlformats.org/officeDocument/2006/relationships/oleObject" Target="../embeddings/oleObject52.bin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6.xml"/><Relationship Id="rId4" Type="http://schemas.openxmlformats.org/officeDocument/2006/relationships/image" Target="../media/image204.png"/><Relationship Id="rId5" Type="http://schemas.openxmlformats.org/officeDocument/2006/relationships/oleObject" Target="../embeddings/oleObject45.bin"/><Relationship Id="rId6" Type="http://schemas.openxmlformats.org/officeDocument/2006/relationships/image" Target="../media/image195.wmf"/><Relationship Id="rId7" Type="http://schemas.openxmlformats.org/officeDocument/2006/relationships/oleObject" Target="../embeddings/oleObject46.bin"/><Relationship Id="rId8" Type="http://schemas.openxmlformats.org/officeDocument/2006/relationships/image" Target="../media/image196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4" Type="http://schemas.openxmlformats.org/officeDocument/2006/relationships/oleObject" Target="../embeddings/oleObject54.bin"/><Relationship Id="rId5" Type="http://schemas.openxmlformats.org/officeDocument/2006/relationships/image" Target="../media/image207.wmf"/><Relationship Id="rId6" Type="http://schemas.openxmlformats.org/officeDocument/2006/relationships/oleObject" Target="../embeddings/oleObject55.bin"/><Relationship Id="rId7" Type="http://schemas.openxmlformats.org/officeDocument/2006/relationships/image" Target="../media/image208.wmf"/><Relationship Id="rId8" Type="http://schemas.openxmlformats.org/officeDocument/2006/relationships/oleObject" Target="../embeddings/oleObject56.bin"/><Relationship Id="rId9" Type="http://schemas.openxmlformats.org/officeDocument/2006/relationships/image" Target="../media/image209.w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4" Type="http://schemas.openxmlformats.org/officeDocument/2006/relationships/image" Target="../media/image211.emf"/><Relationship Id="rId5" Type="http://schemas.openxmlformats.org/officeDocument/2006/relationships/image" Target="../media/image21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4" Type="http://schemas.openxmlformats.org/officeDocument/2006/relationships/image" Target="../media/image2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wmf"/><Relationship Id="rId4" Type="http://schemas.openxmlformats.org/officeDocument/2006/relationships/image" Target="../media/image21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17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18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4" Type="http://schemas.openxmlformats.org/officeDocument/2006/relationships/image" Target="../media/image2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10"/>
          <p:cNvSpPr>
            <a:spLocks noGrp="1"/>
          </p:cNvSpPr>
          <p:nvPr>
            <p:ph type="subTitle" idx="4294967295"/>
          </p:nvPr>
        </p:nvSpPr>
        <p:spPr>
          <a:xfrm>
            <a:off x="341586" y="2138855"/>
            <a:ext cx="7362497" cy="2514600"/>
          </a:xfrm>
        </p:spPr>
        <p:txBody>
          <a:bodyPr lIns="118872" tIns="0" rIns="45720" bIns="0" rtlCol="0" anchor="b">
            <a:normAutofit lnSpcReduction="10000"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800" b="1" dirty="0" smtClean="0">
                <a:solidFill>
                  <a:srgbClr val="FFFFFF"/>
                </a:solidFill>
              </a:rPr>
              <a:t>Cesar A. Luongo </a:t>
            </a:r>
            <a:r>
              <a:rPr lang="en-US" sz="2800" b="1" baseline="30000" dirty="0" smtClean="0">
                <a:solidFill>
                  <a:srgbClr val="FFFFFF"/>
                </a:solidFill>
              </a:rPr>
              <a:t>(1)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</a:rPr>
              <a:t>and Philippe J. Masson </a:t>
            </a:r>
            <a:r>
              <a:rPr lang="en-US" sz="2800" b="1" baseline="30000" dirty="0" smtClean="0">
                <a:solidFill>
                  <a:srgbClr val="FFFFFF"/>
                </a:solidFill>
              </a:rPr>
              <a:t>(2)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2800" b="1" baseline="30000" dirty="0" smtClean="0">
              <a:solidFill>
                <a:srgbClr val="FFFFFF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1800" b="1" dirty="0" smtClean="0">
                <a:solidFill>
                  <a:srgbClr val="FFFFFF"/>
                </a:solidFill>
              </a:rPr>
              <a:t>(1) Engineering Division, Thomas Jefferson National Accelerator Facility (Jefferson Lab)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1800" b="1" dirty="0" smtClean="0">
                <a:solidFill>
                  <a:srgbClr val="FFFFFF"/>
                </a:solidFill>
              </a:rPr>
              <a:t>Newport News, VA, USA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1800" b="1" dirty="0" smtClean="0">
              <a:solidFill>
                <a:srgbClr val="FFFFFF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1800" b="1" dirty="0" smtClean="0">
                <a:solidFill>
                  <a:srgbClr val="FFFFFF"/>
                </a:solidFill>
              </a:rPr>
              <a:t>(2) Department of Mechanical Engineering, University of Houston, and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1800" b="1" dirty="0" smtClean="0">
                <a:solidFill>
                  <a:srgbClr val="FFFFFF"/>
                </a:solidFill>
              </a:rPr>
              <a:t>Texas Center for Applied Superconductivity – University of Houston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1800" b="1" dirty="0" smtClean="0">
                <a:solidFill>
                  <a:srgbClr val="FFFFFF"/>
                </a:solidFill>
              </a:rPr>
              <a:t>Houston, TX, USA</a:t>
            </a:r>
          </a:p>
        </p:txBody>
      </p:sp>
      <p:sp>
        <p:nvSpPr>
          <p:cNvPr id="10" name="Title 9"/>
          <p:cNvSpPr>
            <a:spLocks noGrp="1"/>
          </p:cNvSpPr>
          <p:nvPr>
            <p:ph type="ctrTitle" idx="4294967295"/>
          </p:nvPr>
        </p:nvSpPr>
        <p:spPr>
          <a:xfrm>
            <a:off x="341586" y="730977"/>
            <a:ext cx="8610600" cy="914400"/>
          </a:xfrm>
        </p:spPr>
        <p:txBody>
          <a:bodyPr tIns="0" bIns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1">
                    <a:satMod val="150000"/>
                  </a:schemeClr>
                </a:solidFill>
              </a:rPr>
              <a:t>Superconductivity as the Enabling Technology for All-Electric Aircraft</a:t>
            </a:r>
            <a:endParaRPr lang="en-US" sz="2800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17417" name="Rectangle 8"/>
          <p:cNvSpPr>
            <a:spLocks noChangeArrowheads="1"/>
          </p:cNvSpPr>
          <p:nvPr/>
        </p:nvSpPr>
        <p:spPr bwMode="auto">
          <a:xfrm>
            <a:off x="5251450" y="5029200"/>
            <a:ext cx="3892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FFC000"/>
                </a:solidFill>
              </a:rPr>
              <a:t>Fermi Lab Colloquium– March 18, 2015</a:t>
            </a:r>
            <a:endParaRPr lang="en-GB" altLang="en-US" sz="1400" b="1" dirty="0">
              <a:solidFill>
                <a:srgbClr val="FFC000"/>
              </a:solidFill>
            </a:endParaRPr>
          </a:p>
        </p:txBody>
      </p:sp>
      <p:sp>
        <p:nvSpPr>
          <p:cNvPr id="12" name="Subtitle 10"/>
          <p:cNvSpPr>
            <a:spLocks noGrp="1"/>
          </p:cNvSpPr>
          <p:nvPr>
            <p:ph type="subTitle" idx="4294967295"/>
          </p:nvPr>
        </p:nvSpPr>
        <p:spPr>
          <a:xfrm>
            <a:off x="152400" y="5867400"/>
            <a:ext cx="8763000" cy="820156"/>
          </a:xfrm>
        </p:spPr>
        <p:txBody>
          <a:bodyPr lIns="118872" tIns="0" rIns="45720" bIns="0" rtlCol="0" anchor="b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1400" b="1" dirty="0" smtClean="0">
                <a:solidFill>
                  <a:srgbClr val="FFFFFF"/>
                </a:solidFill>
              </a:rPr>
              <a:t>Including contributions from:  </a:t>
            </a:r>
            <a:r>
              <a:rPr lang="en-US" sz="1400" b="1" dirty="0" err="1" smtClean="0">
                <a:solidFill>
                  <a:srgbClr val="FFFFFF"/>
                </a:solidFill>
              </a:rPr>
              <a:t>Taewoo</a:t>
            </a:r>
            <a:r>
              <a:rPr lang="en-US" sz="1400" b="1" dirty="0" smtClean="0">
                <a:solidFill>
                  <a:srgbClr val="FFFFFF"/>
                </a:solidFill>
              </a:rPr>
              <a:t> Nam &amp;Dimitri </a:t>
            </a:r>
            <a:r>
              <a:rPr lang="en-US" sz="1400" b="1" dirty="0" err="1" smtClean="0">
                <a:solidFill>
                  <a:srgbClr val="FFFFFF"/>
                </a:solidFill>
              </a:rPr>
              <a:t>Mavris</a:t>
            </a:r>
            <a:r>
              <a:rPr lang="en-US" sz="1400" b="1" dirty="0" smtClean="0">
                <a:solidFill>
                  <a:srgbClr val="FFFFFF"/>
                </a:solidFill>
              </a:rPr>
              <a:t>, Aerospace Systems Design Laboratory, Georgia Institute of Technology; Hyun </a:t>
            </a:r>
            <a:r>
              <a:rPr lang="en-US" sz="1400" b="1" dirty="0" err="1" smtClean="0">
                <a:solidFill>
                  <a:srgbClr val="FFFFFF"/>
                </a:solidFill>
              </a:rPr>
              <a:t>Dae</a:t>
            </a:r>
            <a:r>
              <a:rPr lang="en-US" sz="1400" b="1" dirty="0" smtClean="0">
                <a:solidFill>
                  <a:srgbClr val="FFFFFF"/>
                </a:solidFill>
              </a:rPr>
              <a:t> Kim &amp; Gerald Brown, NASA Glenn Research Center; Mark Waters &amp; David Hall, DHC Engineering.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1400" b="1" dirty="0" smtClean="0">
                <a:solidFill>
                  <a:srgbClr val="FFFFFF"/>
                </a:solidFill>
              </a:rPr>
              <a:t> Research funded by NASA-Glenn Research Center and DOD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6858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  <a:ea typeface="굴림" pitchFamily="34" charset="-127"/>
              </a:rPr>
              <a:t>We need quieter, more fuel efficient, aircraft</a:t>
            </a:r>
            <a:endParaRPr lang="en-US" sz="3200" dirty="0" smtClean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066800"/>
            <a:ext cx="8686800" cy="5334000"/>
          </a:xfrm>
        </p:spPr>
        <p:txBody>
          <a:bodyPr rtlCol="0">
            <a:normAutofit fontScale="92500" lnSpcReduction="20000"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altLang="ko-KR" dirty="0" smtClean="0">
                <a:ea typeface="굴림" pitchFamily="34" charset="-127"/>
              </a:rPr>
              <a:t>What are the expected consequences of air traffic growth? Can we even match some of the forthcoming restrictions? </a:t>
            </a:r>
          </a:p>
          <a:p>
            <a:pPr marL="73152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"/>
              <a:defRPr/>
            </a:pPr>
            <a:r>
              <a:rPr lang="en-US" altLang="ko-KR" dirty="0" smtClean="0">
                <a:ea typeface="굴림" pitchFamily="34" charset="-127"/>
              </a:rPr>
              <a:t>We know many of the targets cannot be met with existing technologies. We need step-changes.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en-US" altLang="ko-KR" dirty="0" smtClean="0">
              <a:ea typeface="굴림" pitchFamily="34" charset="-127"/>
            </a:endParaRP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 smtClean="0">
                <a:ea typeface="굴림" pitchFamily="34" charset="-127"/>
              </a:rPr>
              <a:t> What new </a:t>
            </a:r>
            <a:r>
              <a:rPr lang="en-US" altLang="ko-KR" dirty="0" err="1" smtClean="0">
                <a:ea typeface="굴림" pitchFamily="34" charset="-127"/>
              </a:rPr>
              <a:t>aeropropulsion</a:t>
            </a:r>
            <a:r>
              <a:rPr lang="en-US" altLang="ko-KR" dirty="0" smtClean="0">
                <a:ea typeface="굴림" pitchFamily="34" charset="-127"/>
              </a:rPr>
              <a:t> concept has the best chance of helping us meet the new targets? </a:t>
            </a:r>
          </a:p>
          <a:p>
            <a:pPr marL="731012" lvl="1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altLang="ko-KR" dirty="0" smtClean="0">
                <a:ea typeface="굴림" pitchFamily="34" charset="-127"/>
              </a:rPr>
              <a:t>Electric-driven propulsion offers many advantages and could provide a path to more efficient and quieter flight</a:t>
            </a:r>
          </a:p>
          <a:p>
            <a:pPr marL="731012" lvl="1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altLang="ko-KR" dirty="0" smtClean="0">
                <a:ea typeface="굴림" pitchFamily="34" charset="-127"/>
              </a:rPr>
              <a:t>If electric-driven propulsion is the path, are HTS superconductors the breakthrough technology that will enable this revolution?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>
                <a:solidFill>
                  <a:schemeClr val="accent1">
                    <a:satMod val="150000"/>
                  </a:schemeClr>
                </a:solidFill>
              </a:rPr>
              <a:t>Typical Modern Commercial Turbo-Fan Propulsion System</a:t>
            </a:r>
          </a:p>
        </p:txBody>
      </p:sp>
      <p:grpSp>
        <p:nvGrpSpPr>
          <p:cNvPr id="2052" name="Group 19"/>
          <p:cNvGrpSpPr>
            <a:grpSpLocks/>
          </p:cNvGrpSpPr>
          <p:nvPr/>
        </p:nvGrpSpPr>
        <p:grpSpPr bwMode="auto">
          <a:xfrm>
            <a:off x="109538" y="1052513"/>
            <a:ext cx="8764587" cy="4210050"/>
            <a:chOff x="0" y="1038"/>
            <a:chExt cx="5521" cy="2652"/>
          </a:xfrm>
        </p:grpSpPr>
        <p:graphicFrame>
          <p:nvGraphicFramePr>
            <p:cNvPr id="2050" name="Object 3"/>
            <p:cNvGraphicFramePr>
              <a:graphicFrameLocks noChangeAspect="1"/>
            </p:cNvGraphicFramePr>
            <p:nvPr/>
          </p:nvGraphicFramePr>
          <p:xfrm>
            <a:off x="0" y="1038"/>
            <a:ext cx="4176" cy="26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1" name="VISIO" r:id="rId4" imgW="9180720" imgH="5831280" progId="Visio.Drawing.11">
                    <p:embed/>
                  </p:oleObj>
                </mc:Choice>
                <mc:Fallback>
                  <p:oleObj name="VISIO" r:id="rId4" imgW="9180720" imgH="5831280" progId="Visio.Drawing.11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038"/>
                          <a:ext cx="4176" cy="26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055" name="Group 18"/>
            <p:cNvGrpSpPr>
              <a:grpSpLocks/>
            </p:cNvGrpSpPr>
            <p:nvPr/>
          </p:nvGrpSpPr>
          <p:grpSpPr bwMode="auto">
            <a:xfrm>
              <a:off x="3888" y="1777"/>
              <a:ext cx="1633" cy="733"/>
              <a:chOff x="3888" y="1777"/>
              <a:chExt cx="1633" cy="733"/>
            </a:xfrm>
          </p:grpSpPr>
          <p:sp>
            <p:nvSpPr>
              <p:cNvPr id="2056" name="AutoShape 5"/>
              <p:cNvSpPr>
                <a:spLocks/>
              </p:cNvSpPr>
              <p:nvPr/>
            </p:nvSpPr>
            <p:spPr bwMode="auto">
              <a:xfrm>
                <a:off x="4444" y="1783"/>
                <a:ext cx="96" cy="336"/>
              </a:xfrm>
              <a:prstGeom prst="rightBrace">
                <a:avLst>
                  <a:gd name="adj1" fmla="val 29167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057" name="AutoShape 6"/>
              <p:cNvSpPr>
                <a:spLocks/>
              </p:cNvSpPr>
              <p:nvPr/>
            </p:nvSpPr>
            <p:spPr bwMode="auto">
              <a:xfrm>
                <a:off x="4537" y="2195"/>
                <a:ext cx="103" cy="306"/>
              </a:xfrm>
              <a:prstGeom prst="rightBrace">
                <a:avLst>
                  <a:gd name="adj1" fmla="val 24757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058" name="Line 7"/>
              <p:cNvSpPr>
                <a:spLocks noChangeShapeType="1"/>
              </p:cNvSpPr>
              <p:nvPr/>
            </p:nvSpPr>
            <p:spPr bwMode="auto">
              <a:xfrm>
                <a:off x="3888" y="1824"/>
                <a:ext cx="480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9" name="Line 8"/>
              <p:cNvSpPr>
                <a:spLocks noChangeShapeType="1"/>
              </p:cNvSpPr>
              <p:nvPr/>
            </p:nvSpPr>
            <p:spPr bwMode="auto">
              <a:xfrm>
                <a:off x="4047" y="2229"/>
                <a:ext cx="480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" name="Line 9"/>
              <p:cNvSpPr>
                <a:spLocks noChangeShapeType="1"/>
              </p:cNvSpPr>
              <p:nvPr/>
            </p:nvSpPr>
            <p:spPr bwMode="auto">
              <a:xfrm>
                <a:off x="3899" y="1920"/>
                <a:ext cx="480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" name="Line 10"/>
              <p:cNvSpPr>
                <a:spLocks noChangeShapeType="1"/>
              </p:cNvSpPr>
              <p:nvPr/>
            </p:nvSpPr>
            <p:spPr bwMode="auto">
              <a:xfrm>
                <a:off x="3902" y="2016"/>
                <a:ext cx="480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" name="Line 11"/>
              <p:cNvSpPr>
                <a:spLocks noChangeShapeType="1"/>
              </p:cNvSpPr>
              <p:nvPr/>
            </p:nvSpPr>
            <p:spPr bwMode="auto">
              <a:xfrm>
                <a:off x="4043" y="2346"/>
                <a:ext cx="480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" name="Line 12"/>
              <p:cNvSpPr>
                <a:spLocks noChangeShapeType="1"/>
              </p:cNvSpPr>
              <p:nvPr/>
            </p:nvSpPr>
            <p:spPr bwMode="auto">
              <a:xfrm>
                <a:off x="4054" y="2471"/>
                <a:ext cx="480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Line 13"/>
              <p:cNvSpPr>
                <a:spLocks noChangeShapeType="1"/>
              </p:cNvSpPr>
              <p:nvPr/>
            </p:nvSpPr>
            <p:spPr bwMode="auto">
              <a:xfrm>
                <a:off x="3913" y="2119"/>
                <a:ext cx="480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" name="Text Box 14"/>
              <p:cNvSpPr txBox="1">
                <a:spLocks noChangeArrowheads="1"/>
              </p:cNvSpPr>
              <p:nvPr/>
            </p:nvSpPr>
            <p:spPr bwMode="auto">
              <a:xfrm>
                <a:off x="4589" y="1777"/>
                <a:ext cx="896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400" b="1">
                    <a:solidFill>
                      <a:srgbClr val="3333CC"/>
                    </a:solidFill>
                  </a:rPr>
                  <a:t>Fan produces</a:t>
                </a:r>
              </a:p>
              <a:p>
                <a:pPr eaLnBrk="1" hangingPunct="1"/>
                <a:r>
                  <a:rPr lang="en-US" altLang="en-US" sz="1400" b="1">
                    <a:solidFill>
                      <a:srgbClr val="3333CC"/>
                    </a:solidFill>
                  </a:rPr>
                  <a:t>&gt;85% of thrust</a:t>
                </a:r>
              </a:p>
            </p:txBody>
          </p:sp>
          <p:sp>
            <p:nvSpPr>
              <p:cNvPr id="2066" name="Text Box 15"/>
              <p:cNvSpPr txBox="1">
                <a:spLocks noChangeArrowheads="1"/>
              </p:cNvSpPr>
              <p:nvPr/>
            </p:nvSpPr>
            <p:spPr bwMode="auto">
              <a:xfrm>
                <a:off x="4625" y="2180"/>
                <a:ext cx="896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400" b="1">
                    <a:solidFill>
                      <a:srgbClr val="FF3300"/>
                    </a:solidFill>
                  </a:rPr>
                  <a:t>Jet produces</a:t>
                </a:r>
              </a:p>
              <a:p>
                <a:pPr eaLnBrk="1" hangingPunct="1"/>
                <a:r>
                  <a:rPr lang="en-US" altLang="en-US" sz="1400" b="1">
                    <a:solidFill>
                      <a:srgbClr val="FF3300"/>
                    </a:solidFill>
                  </a:rPr>
                  <a:t>&lt;15% of thrust</a:t>
                </a:r>
              </a:p>
            </p:txBody>
          </p:sp>
        </p:grpSp>
      </p:grpSp>
      <p:sp>
        <p:nvSpPr>
          <p:cNvPr id="2053" name="Text Box 16"/>
          <p:cNvSpPr txBox="1">
            <a:spLocks noChangeArrowheads="1"/>
          </p:cNvSpPr>
          <p:nvPr/>
        </p:nvSpPr>
        <p:spPr bwMode="auto">
          <a:xfrm>
            <a:off x="4724400" y="5486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4" name="Text Box 17"/>
          <p:cNvSpPr txBox="1">
            <a:spLocks noChangeArrowheads="1"/>
          </p:cNvSpPr>
          <p:nvPr/>
        </p:nvSpPr>
        <p:spPr bwMode="auto">
          <a:xfrm>
            <a:off x="327025" y="5801657"/>
            <a:ext cx="8588375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/>
              <a:t>For fuel efficiency and noise, most of the thrust in today’s aero-turbines comes from the fan, not from the jet (very high bypass ratio).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Electric Ducted Fan Concept</a:t>
            </a:r>
            <a:endParaRPr lang="en-US" dirty="0"/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t="4318" r="1315" b="3711"/>
          <a:stretch>
            <a:fillRect/>
          </a:stretch>
        </p:blipFill>
        <p:spPr bwMode="auto">
          <a:xfrm>
            <a:off x="312738" y="838200"/>
            <a:ext cx="4948237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524000" y="908050"/>
            <a:ext cx="3700463" cy="1552575"/>
            <a:chOff x="1037" y="1025"/>
            <a:chExt cx="2331" cy="978"/>
          </a:xfrm>
        </p:grpSpPr>
        <p:sp>
          <p:nvSpPr>
            <p:cNvPr id="31291" name="Rectangle 5"/>
            <p:cNvSpPr>
              <a:spLocks noChangeArrowheads="1"/>
            </p:cNvSpPr>
            <p:nvPr/>
          </p:nvSpPr>
          <p:spPr bwMode="auto">
            <a:xfrm>
              <a:off x="1037" y="1697"/>
              <a:ext cx="2331" cy="30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00" b="1"/>
                <a:t>Electric Propulsion Motor</a:t>
              </a:r>
            </a:p>
          </p:txBody>
        </p:sp>
        <p:sp>
          <p:nvSpPr>
            <p:cNvPr id="31292" name="Rectangle 7"/>
            <p:cNvSpPr>
              <a:spLocks noChangeArrowheads="1"/>
            </p:cNvSpPr>
            <p:nvPr/>
          </p:nvSpPr>
          <p:spPr bwMode="auto">
            <a:xfrm>
              <a:off x="1710" y="1025"/>
              <a:ext cx="352" cy="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1752" name="TextBox 13"/>
          <p:cNvSpPr txBox="1">
            <a:spLocks noChangeArrowheads="1"/>
          </p:cNvSpPr>
          <p:nvPr/>
        </p:nvSpPr>
        <p:spPr bwMode="auto">
          <a:xfrm>
            <a:off x="5486400" y="1060450"/>
            <a:ext cx="3429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/>
              <a:t> Engine core replaced by electric motor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/>
              <a:t> Thrust generated by fan rotation only (minimal loss due to jet engine removal)</a:t>
            </a:r>
          </a:p>
        </p:txBody>
      </p:sp>
      <p:grpSp>
        <p:nvGrpSpPr>
          <p:cNvPr id="4" name="Group 579"/>
          <p:cNvGrpSpPr>
            <a:grpSpLocks/>
          </p:cNvGrpSpPr>
          <p:nvPr/>
        </p:nvGrpSpPr>
        <p:grpSpPr bwMode="auto">
          <a:xfrm>
            <a:off x="312738" y="2795588"/>
            <a:ext cx="8450262" cy="3452812"/>
            <a:chOff x="617538" y="2595562"/>
            <a:chExt cx="8450262" cy="3452813"/>
          </a:xfrm>
        </p:grpSpPr>
        <p:sp>
          <p:nvSpPr>
            <p:cNvPr id="30727" name="AutoShape 9"/>
            <p:cNvSpPr>
              <a:spLocks noChangeArrowheads="1"/>
            </p:cNvSpPr>
            <p:nvPr/>
          </p:nvSpPr>
          <p:spPr bwMode="auto">
            <a:xfrm>
              <a:off x="617538" y="3257550"/>
              <a:ext cx="8450262" cy="2790825"/>
            </a:xfrm>
            <a:prstGeom prst="roundRect">
              <a:avLst>
                <a:gd name="adj" fmla="val 16667"/>
              </a:avLst>
            </a:prstGeom>
            <a:solidFill>
              <a:srgbClr val="A8C1FE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28" name="Text Box 11"/>
            <p:cNvSpPr txBox="1">
              <a:spLocks noChangeArrowheads="1"/>
            </p:cNvSpPr>
            <p:nvPr/>
          </p:nvSpPr>
          <p:spPr bwMode="auto">
            <a:xfrm>
              <a:off x="1462088" y="5638800"/>
              <a:ext cx="220111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High Bypass Turbofan</a:t>
              </a:r>
            </a:p>
          </p:txBody>
        </p:sp>
        <p:sp>
          <p:nvSpPr>
            <p:cNvPr id="30729" name="Text Box 12"/>
            <p:cNvSpPr txBox="1">
              <a:spLocks noChangeArrowheads="1"/>
            </p:cNvSpPr>
            <p:nvPr/>
          </p:nvSpPr>
          <p:spPr bwMode="auto">
            <a:xfrm>
              <a:off x="5410200" y="5638800"/>
              <a:ext cx="22510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Electrical Ducted Fan</a:t>
              </a:r>
            </a:p>
          </p:txBody>
        </p:sp>
        <p:grpSp>
          <p:nvGrpSpPr>
            <p:cNvPr id="30730" name="Group 15"/>
            <p:cNvGrpSpPr>
              <a:grpSpLocks noChangeAspect="1"/>
            </p:cNvGrpSpPr>
            <p:nvPr/>
          </p:nvGrpSpPr>
          <p:grpSpPr bwMode="auto">
            <a:xfrm>
              <a:off x="815975" y="2595562"/>
              <a:ext cx="8099425" cy="3394075"/>
              <a:chOff x="514" y="1503"/>
              <a:chExt cx="4774" cy="2138"/>
            </a:xfrm>
          </p:grpSpPr>
          <p:sp>
            <p:nvSpPr>
              <p:cNvPr id="30731" name="AutoShape 14"/>
              <p:cNvSpPr>
                <a:spLocks noChangeAspect="1" noChangeArrowheads="1" noTextEdit="1"/>
              </p:cNvSpPr>
              <p:nvPr/>
            </p:nvSpPr>
            <p:spPr bwMode="auto">
              <a:xfrm>
                <a:off x="514" y="2018"/>
                <a:ext cx="4746" cy="1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0732" name="Group 25"/>
              <p:cNvGrpSpPr>
                <a:grpSpLocks/>
              </p:cNvGrpSpPr>
              <p:nvPr/>
            </p:nvGrpSpPr>
            <p:grpSpPr bwMode="auto">
              <a:xfrm>
                <a:off x="514" y="1614"/>
                <a:ext cx="2289" cy="1768"/>
                <a:chOff x="514" y="1614"/>
                <a:chExt cx="2289" cy="1768"/>
              </a:xfrm>
            </p:grpSpPr>
            <p:grpSp>
              <p:nvGrpSpPr>
                <p:cNvPr id="31284" name="Group 23"/>
                <p:cNvGrpSpPr>
                  <a:grpSpLocks/>
                </p:cNvGrpSpPr>
                <p:nvPr/>
              </p:nvGrpSpPr>
              <p:grpSpPr bwMode="auto">
                <a:xfrm>
                  <a:off x="515" y="1614"/>
                  <a:ext cx="2288" cy="1768"/>
                  <a:chOff x="515" y="1614"/>
                  <a:chExt cx="2288" cy="1768"/>
                </a:xfrm>
              </p:grpSpPr>
              <p:sp>
                <p:nvSpPr>
                  <p:cNvPr id="31286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680" y="1614"/>
                    <a:ext cx="1848" cy="228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1287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680" y="1626"/>
                    <a:ext cx="1848" cy="228"/>
                  </a:xfrm>
                  <a:prstGeom prst="rect">
                    <a:avLst/>
                  </a:prstGeom>
                  <a:noFill/>
                  <a:ln w="0">
                    <a:solidFill>
                      <a:srgbClr val="0000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1288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819" y="1662"/>
                    <a:ext cx="1649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400" b="1">
                        <a:solidFill>
                          <a:srgbClr val="0A075A"/>
                        </a:solidFill>
                      </a:rPr>
                      <a:t>Large Aircraft Turbine Engine</a:t>
                    </a:r>
                    <a:endParaRPr lang="en-US" altLang="en-US"/>
                  </a:p>
                </p:txBody>
              </p:sp>
              <p:pic>
                <p:nvPicPr>
                  <p:cNvPr id="31289" name="Picture 19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7" y="2036"/>
                    <a:ext cx="2285" cy="13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1290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515" y="2033"/>
                    <a:ext cx="2288" cy="1349"/>
                  </a:xfrm>
                  <a:prstGeom prst="rect">
                    <a:avLst/>
                  </a:prstGeom>
                  <a:noFill/>
                  <a:ln w="0">
                    <a:solidFill>
                      <a:srgbClr val="003296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sp>
              <p:nvSpPr>
                <p:cNvPr id="31285" name="Rectangle 24"/>
                <p:cNvSpPr>
                  <a:spLocks noChangeArrowheads="1"/>
                </p:cNvSpPr>
                <p:nvPr/>
              </p:nvSpPr>
              <p:spPr bwMode="auto">
                <a:xfrm>
                  <a:off x="514" y="1712"/>
                  <a:ext cx="68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130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 </a:t>
                  </a:r>
                  <a:endParaRPr lang="en-US" altLang="en-US"/>
                </a:p>
              </p:txBody>
            </p:sp>
          </p:grpSp>
          <p:sp>
            <p:nvSpPr>
              <p:cNvPr id="30733" name="Rectangle 26"/>
              <p:cNvSpPr>
                <a:spLocks noChangeArrowheads="1"/>
              </p:cNvSpPr>
              <p:nvPr/>
            </p:nvSpPr>
            <p:spPr bwMode="auto">
              <a:xfrm>
                <a:off x="2724" y="1503"/>
                <a:ext cx="72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/>
              </a:p>
            </p:txBody>
          </p:sp>
          <p:grpSp>
            <p:nvGrpSpPr>
              <p:cNvPr id="30734" name="Group 579"/>
              <p:cNvGrpSpPr>
                <a:grpSpLocks/>
              </p:cNvGrpSpPr>
              <p:nvPr/>
            </p:nvGrpSpPr>
            <p:grpSpPr bwMode="auto">
              <a:xfrm>
                <a:off x="2731" y="1511"/>
                <a:ext cx="2557" cy="2130"/>
                <a:chOff x="2731" y="1511"/>
                <a:chExt cx="2557" cy="2130"/>
              </a:xfrm>
            </p:grpSpPr>
            <p:grpSp>
              <p:nvGrpSpPr>
                <p:cNvPr id="30735" name="Group 576"/>
                <p:cNvGrpSpPr>
                  <a:grpSpLocks/>
                </p:cNvGrpSpPr>
                <p:nvPr/>
              </p:nvGrpSpPr>
              <p:grpSpPr bwMode="auto">
                <a:xfrm>
                  <a:off x="2731" y="1511"/>
                  <a:ext cx="2557" cy="2130"/>
                  <a:chOff x="2731" y="1511"/>
                  <a:chExt cx="2557" cy="2130"/>
                </a:xfrm>
              </p:grpSpPr>
              <p:grpSp>
                <p:nvGrpSpPr>
                  <p:cNvPr id="30738" name="Group 227"/>
                  <p:cNvGrpSpPr>
                    <a:grpSpLocks/>
                  </p:cNvGrpSpPr>
                  <p:nvPr/>
                </p:nvGrpSpPr>
                <p:grpSpPr bwMode="auto">
                  <a:xfrm>
                    <a:off x="2731" y="1511"/>
                    <a:ext cx="2557" cy="2130"/>
                    <a:chOff x="2731" y="1511"/>
                    <a:chExt cx="2557" cy="2130"/>
                  </a:xfrm>
                </p:grpSpPr>
                <p:sp>
                  <p:nvSpPr>
                    <p:cNvPr id="31086" name="Rectangl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1" y="1511"/>
                      <a:ext cx="2557" cy="37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87" name="Rectangl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1" y="1596"/>
                      <a:ext cx="2557" cy="294"/>
                    </a:xfrm>
                    <a:prstGeom prst="rect">
                      <a:avLst/>
                    </a:prstGeom>
                    <a:noFill/>
                    <a:ln w="16" cap="rnd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88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8" y="1610"/>
                      <a:ext cx="2105" cy="17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1500" b="1">
                          <a:solidFill>
                            <a:srgbClr val="0A075A"/>
                          </a:solidFill>
                        </a:rPr>
                        <a:t>Large Aircraft  Electric Drive</a:t>
                      </a:r>
                      <a:endParaRPr lang="en-US" altLang="en-US"/>
                    </a:p>
                  </p:txBody>
                </p:sp>
                <p:sp>
                  <p:nvSpPr>
                    <p:cNvPr id="31089" name="Rectangle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2" y="1788"/>
                      <a:ext cx="1771" cy="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1000" b="1">
                          <a:solidFill>
                            <a:srgbClr val="0A075A"/>
                          </a:solidFill>
                        </a:rPr>
                        <a:t>High Bypass Fan Section with electrical motor</a:t>
                      </a:r>
                      <a:endParaRPr lang="en-US" altLang="en-US"/>
                    </a:p>
                  </p:txBody>
                </p:sp>
                <p:sp>
                  <p:nvSpPr>
                    <p:cNvPr id="31090" name="Rectangle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66" y="3586"/>
                      <a:ext cx="47" cy="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500">
                          <a:solidFill>
                            <a:srgbClr val="0066FF"/>
                          </a:solidFill>
                        </a:rPr>
                        <a:t>. </a:t>
                      </a:r>
                      <a:endParaRPr lang="en-US" altLang="en-US"/>
                    </a:p>
                  </p:txBody>
                </p:sp>
                <p:pic>
                  <p:nvPicPr>
                    <p:cNvPr id="31091" name="Picture 3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819" y="2028"/>
                      <a:ext cx="2433" cy="134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31092" name="Rectangle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15" y="2026"/>
                      <a:ext cx="2438" cy="1351"/>
                    </a:xfrm>
                    <a:prstGeom prst="rect">
                      <a:avLst/>
                    </a:prstGeom>
                    <a:noFill/>
                    <a:ln w="0">
                      <a:solidFill>
                        <a:srgbClr val="003296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93" name="Rectangl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19"/>
                      <a:ext cx="303" cy="2"/>
                    </a:xfrm>
                    <a:prstGeom prst="rect">
                      <a:avLst/>
                    </a:prstGeom>
                    <a:solidFill>
                      <a:srgbClr val="294E6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94" name="Rectangle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21"/>
                      <a:ext cx="303" cy="2"/>
                    </a:xfrm>
                    <a:prstGeom prst="rect">
                      <a:avLst/>
                    </a:prstGeom>
                    <a:solidFill>
                      <a:srgbClr val="2A4F6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95" name="Rectangl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23"/>
                      <a:ext cx="303" cy="3"/>
                    </a:xfrm>
                    <a:prstGeom prst="rect">
                      <a:avLst/>
                    </a:prstGeom>
                    <a:solidFill>
                      <a:srgbClr val="2B5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96" name="Rectangle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26"/>
                      <a:ext cx="303" cy="2"/>
                    </a:xfrm>
                    <a:prstGeom prst="rect">
                      <a:avLst/>
                    </a:prstGeom>
                    <a:solidFill>
                      <a:srgbClr val="2C536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97" name="Rectangle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28"/>
                      <a:ext cx="303" cy="2"/>
                    </a:xfrm>
                    <a:prstGeom prst="rect">
                      <a:avLst/>
                    </a:prstGeom>
                    <a:solidFill>
                      <a:srgbClr val="2D546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98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30"/>
                      <a:ext cx="303" cy="1"/>
                    </a:xfrm>
                    <a:prstGeom prst="rect">
                      <a:avLst/>
                    </a:prstGeom>
                    <a:solidFill>
                      <a:srgbClr val="2D566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99" name="Rectangle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31"/>
                      <a:ext cx="303" cy="2"/>
                    </a:xfrm>
                    <a:prstGeom prst="rect">
                      <a:avLst/>
                    </a:prstGeom>
                    <a:solidFill>
                      <a:srgbClr val="2E586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00" name="Rectangle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33"/>
                      <a:ext cx="303" cy="1"/>
                    </a:xfrm>
                    <a:prstGeom prst="rect">
                      <a:avLst/>
                    </a:prstGeom>
                    <a:solidFill>
                      <a:srgbClr val="2F5A7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01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33"/>
                      <a:ext cx="303" cy="2"/>
                    </a:xfrm>
                    <a:prstGeom prst="rect">
                      <a:avLst/>
                    </a:prstGeom>
                    <a:solidFill>
                      <a:srgbClr val="305B7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02" name="Rectangle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35"/>
                      <a:ext cx="303" cy="1"/>
                    </a:xfrm>
                    <a:prstGeom prst="rect">
                      <a:avLst/>
                    </a:prstGeom>
                    <a:solidFill>
                      <a:srgbClr val="315C7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03" name="Rectangle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36"/>
                      <a:ext cx="303" cy="1"/>
                    </a:xfrm>
                    <a:prstGeom prst="rect">
                      <a:avLst/>
                    </a:prstGeom>
                    <a:solidFill>
                      <a:srgbClr val="325E7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04" name="Rectangle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37"/>
                      <a:ext cx="303" cy="1"/>
                    </a:xfrm>
                    <a:prstGeom prst="rect">
                      <a:avLst/>
                    </a:prstGeom>
                    <a:solidFill>
                      <a:srgbClr val="32607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05" name="Rectangle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38"/>
                      <a:ext cx="303" cy="2"/>
                    </a:xfrm>
                    <a:prstGeom prst="rect">
                      <a:avLst/>
                    </a:prstGeom>
                    <a:solidFill>
                      <a:srgbClr val="33627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06" name="Rectangle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40"/>
                      <a:ext cx="303" cy="1"/>
                    </a:xfrm>
                    <a:prstGeom prst="rect">
                      <a:avLst/>
                    </a:prstGeom>
                    <a:solidFill>
                      <a:srgbClr val="35647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07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41"/>
                      <a:ext cx="303" cy="2"/>
                    </a:xfrm>
                    <a:prstGeom prst="rect">
                      <a:avLst/>
                    </a:prstGeom>
                    <a:solidFill>
                      <a:srgbClr val="36678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08" name="Rectangle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43"/>
                      <a:ext cx="303" cy="1"/>
                    </a:xfrm>
                    <a:prstGeom prst="rect">
                      <a:avLst/>
                    </a:prstGeom>
                    <a:solidFill>
                      <a:srgbClr val="37698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09" name="Rectangle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44"/>
                      <a:ext cx="303" cy="1"/>
                    </a:xfrm>
                    <a:prstGeom prst="rect">
                      <a:avLst/>
                    </a:prstGeom>
                    <a:solidFill>
                      <a:srgbClr val="396C8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10" name="Rectangle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45"/>
                      <a:ext cx="303" cy="1"/>
                    </a:xfrm>
                    <a:prstGeom prst="rect">
                      <a:avLst/>
                    </a:prstGeom>
                    <a:solidFill>
                      <a:srgbClr val="396D8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11" name="Rectangle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46"/>
                      <a:ext cx="303" cy="1"/>
                    </a:xfrm>
                    <a:prstGeom prst="rect">
                      <a:avLst/>
                    </a:prstGeom>
                    <a:solidFill>
                      <a:srgbClr val="3A6F8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12" name="Rectangle 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47"/>
                      <a:ext cx="303" cy="1"/>
                    </a:xfrm>
                    <a:prstGeom prst="rect">
                      <a:avLst/>
                    </a:prstGeom>
                    <a:solidFill>
                      <a:srgbClr val="3C718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13" name="Rectangle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48"/>
                      <a:ext cx="303" cy="1"/>
                    </a:xfrm>
                    <a:prstGeom prst="rect">
                      <a:avLst/>
                    </a:prstGeom>
                    <a:solidFill>
                      <a:srgbClr val="3C729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14" name="Rectangle 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48"/>
                      <a:ext cx="303" cy="2"/>
                    </a:xfrm>
                    <a:prstGeom prst="rect">
                      <a:avLst/>
                    </a:prstGeom>
                    <a:solidFill>
                      <a:srgbClr val="3D749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15" name="Rectangle 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50"/>
                      <a:ext cx="303" cy="1"/>
                    </a:xfrm>
                    <a:prstGeom prst="rect">
                      <a:avLst/>
                    </a:prstGeom>
                    <a:solidFill>
                      <a:srgbClr val="3E769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16" name="Rectangle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51"/>
                      <a:ext cx="303" cy="1"/>
                    </a:xfrm>
                    <a:prstGeom prst="rect">
                      <a:avLst/>
                    </a:prstGeom>
                    <a:solidFill>
                      <a:srgbClr val="3F789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17" name="Rectangle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51"/>
                      <a:ext cx="303" cy="1"/>
                    </a:xfrm>
                    <a:prstGeom prst="rect">
                      <a:avLst/>
                    </a:prstGeom>
                    <a:solidFill>
                      <a:srgbClr val="40799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18" name="Rectangle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52"/>
                      <a:ext cx="303" cy="1"/>
                    </a:xfrm>
                    <a:prstGeom prst="rect">
                      <a:avLst/>
                    </a:prstGeom>
                    <a:solidFill>
                      <a:srgbClr val="417B9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19" name="Rectangle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53"/>
                      <a:ext cx="303" cy="1"/>
                    </a:xfrm>
                    <a:prstGeom prst="rect">
                      <a:avLst/>
                    </a:prstGeom>
                    <a:solidFill>
                      <a:srgbClr val="427C9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20" name="Rectangle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53"/>
                      <a:ext cx="303" cy="1"/>
                    </a:xfrm>
                    <a:prstGeom prst="rect">
                      <a:avLst/>
                    </a:prstGeom>
                    <a:solidFill>
                      <a:srgbClr val="427E9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21" name="Rectangle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54"/>
                      <a:ext cx="303" cy="1"/>
                    </a:xfrm>
                    <a:prstGeom prst="rect">
                      <a:avLst/>
                    </a:prstGeom>
                    <a:solidFill>
                      <a:srgbClr val="437FA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22" name="Rectangle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55"/>
                      <a:ext cx="303" cy="1"/>
                    </a:xfrm>
                    <a:prstGeom prst="rect">
                      <a:avLst/>
                    </a:prstGeom>
                    <a:solidFill>
                      <a:srgbClr val="4480A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23" name="Rectangle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56"/>
                      <a:ext cx="303" cy="2"/>
                    </a:xfrm>
                    <a:prstGeom prst="rect">
                      <a:avLst/>
                    </a:prstGeom>
                    <a:solidFill>
                      <a:srgbClr val="4583A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24" name="Rectangle 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58"/>
                      <a:ext cx="303" cy="1"/>
                    </a:xfrm>
                    <a:prstGeom prst="rect">
                      <a:avLst/>
                    </a:prstGeom>
                    <a:solidFill>
                      <a:srgbClr val="4786A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25" name="Rectangle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59"/>
                      <a:ext cx="303" cy="1"/>
                    </a:xfrm>
                    <a:prstGeom prst="rect">
                      <a:avLst/>
                    </a:prstGeom>
                    <a:solidFill>
                      <a:srgbClr val="4888A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26" name="Rectangle 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60"/>
                      <a:ext cx="303" cy="1"/>
                    </a:xfrm>
                    <a:prstGeom prst="rect">
                      <a:avLst/>
                    </a:prstGeom>
                    <a:solidFill>
                      <a:srgbClr val="4989A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27" name="Rectangle 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61"/>
                      <a:ext cx="303" cy="1"/>
                    </a:xfrm>
                    <a:prstGeom prst="rect">
                      <a:avLst/>
                    </a:prstGeom>
                    <a:solidFill>
                      <a:srgbClr val="498BB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28" name="Rectangle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62"/>
                      <a:ext cx="303" cy="1"/>
                    </a:xfrm>
                    <a:prstGeom prst="rect">
                      <a:avLst/>
                    </a:prstGeom>
                    <a:solidFill>
                      <a:srgbClr val="4A8DB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29" name="Rectangle 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63"/>
                      <a:ext cx="303" cy="2"/>
                    </a:xfrm>
                    <a:prstGeom prst="rect">
                      <a:avLst/>
                    </a:prstGeom>
                    <a:solidFill>
                      <a:srgbClr val="4C8FB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30" name="Rectangle 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65"/>
                      <a:ext cx="303" cy="1"/>
                    </a:xfrm>
                    <a:prstGeom prst="rect">
                      <a:avLst/>
                    </a:prstGeom>
                    <a:solidFill>
                      <a:srgbClr val="4D92B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31" name="Rectangle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66"/>
                      <a:ext cx="303" cy="1"/>
                    </a:xfrm>
                    <a:prstGeom prst="rect">
                      <a:avLst/>
                    </a:prstGeom>
                    <a:solidFill>
                      <a:srgbClr val="4D93B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32" name="Rectangle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67"/>
                      <a:ext cx="303" cy="1"/>
                    </a:xfrm>
                    <a:prstGeom prst="rect">
                      <a:avLst/>
                    </a:prstGeom>
                    <a:solidFill>
                      <a:srgbClr val="4F94B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33" name="Rectangle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68"/>
                      <a:ext cx="303" cy="1"/>
                    </a:xfrm>
                    <a:prstGeom prst="rect">
                      <a:avLst/>
                    </a:prstGeom>
                    <a:solidFill>
                      <a:srgbClr val="5096B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34" name="Rectangle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69"/>
                      <a:ext cx="303" cy="2"/>
                    </a:xfrm>
                    <a:prstGeom prst="rect">
                      <a:avLst/>
                    </a:prstGeom>
                    <a:solidFill>
                      <a:srgbClr val="5098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35" name="Rectangle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71"/>
                      <a:ext cx="303" cy="1"/>
                    </a:xfrm>
                    <a:prstGeom prst="rect">
                      <a:avLst/>
                    </a:prstGeom>
                    <a:solidFill>
                      <a:srgbClr val="519AC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36" name="Rectangle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72"/>
                      <a:ext cx="303" cy="1"/>
                    </a:xfrm>
                    <a:prstGeom prst="rect">
                      <a:avLst/>
                    </a:prstGeom>
                    <a:solidFill>
                      <a:srgbClr val="529CC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37" name="Rectangle 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73"/>
                      <a:ext cx="303" cy="2"/>
                    </a:xfrm>
                    <a:prstGeom prst="rect">
                      <a:avLst/>
                    </a:prstGeom>
                    <a:solidFill>
                      <a:srgbClr val="539DC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38" name="Rectangle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75"/>
                      <a:ext cx="303" cy="1"/>
                    </a:xfrm>
                    <a:prstGeom prst="rect">
                      <a:avLst/>
                    </a:prstGeom>
                    <a:solidFill>
                      <a:srgbClr val="549EC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39" name="Rectangle 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76"/>
                      <a:ext cx="303" cy="2"/>
                    </a:xfrm>
                    <a:prstGeom prst="rect">
                      <a:avLst/>
                    </a:prstGeom>
                    <a:solidFill>
                      <a:srgbClr val="55A0C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40" name="Rectangle 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78"/>
                      <a:ext cx="303" cy="1"/>
                    </a:xfrm>
                    <a:prstGeom prst="rect">
                      <a:avLst/>
                    </a:prstGeom>
                    <a:solidFill>
                      <a:srgbClr val="55A1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41" name="Rectangl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79"/>
                      <a:ext cx="303" cy="2"/>
                    </a:xfrm>
                    <a:prstGeom prst="rect">
                      <a:avLst/>
                    </a:prstGeom>
                    <a:solidFill>
                      <a:srgbClr val="56A3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42" name="Rectangle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81"/>
                      <a:ext cx="303" cy="2"/>
                    </a:xfrm>
                    <a:prstGeom prst="rect">
                      <a:avLst/>
                    </a:prstGeom>
                    <a:solidFill>
                      <a:srgbClr val="56A3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43" name="Rectangle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83"/>
                      <a:ext cx="303" cy="3"/>
                    </a:xfrm>
                    <a:prstGeom prst="rect">
                      <a:avLst/>
                    </a:prstGeom>
                    <a:solidFill>
                      <a:srgbClr val="57A5D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44" name="Rectangle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86"/>
                      <a:ext cx="303" cy="3"/>
                    </a:xfrm>
                    <a:prstGeom prst="rect">
                      <a:avLst/>
                    </a:prstGeom>
                    <a:solidFill>
                      <a:srgbClr val="59A7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45" name="Rectangle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89"/>
                      <a:ext cx="303" cy="7"/>
                    </a:xfrm>
                    <a:prstGeom prst="rect">
                      <a:avLst/>
                    </a:prstGeom>
                    <a:solidFill>
                      <a:srgbClr val="59A8D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46" name="Rectangle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96"/>
                      <a:ext cx="303" cy="5"/>
                    </a:xfrm>
                    <a:prstGeom prst="rect">
                      <a:avLst/>
                    </a:prstGeom>
                    <a:solidFill>
                      <a:srgbClr val="5AAA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47" name="Rectangle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01"/>
                      <a:ext cx="303" cy="5"/>
                    </a:xfrm>
                    <a:prstGeom prst="rect">
                      <a:avLst/>
                    </a:prstGeom>
                    <a:solidFill>
                      <a:srgbClr val="59A9D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48" name="Rectangle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06"/>
                      <a:ext cx="303" cy="2"/>
                    </a:xfrm>
                    <a:prstGeom prst="rect">
                      <a:avLst/>
                    </a:prstGeom>
                    <a:solidFill>
                      <a:srgbClr val="59A7D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49" name="Rectangle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08"/>
                      <a:ext cx="303" cy="3"/>
                    </a:xfrm>
                    <a:prstGeom prst="rect">
                      <a:avLst/>
                    </a:prstGeom>
                    <a:solidFill>
                      <a:srgbClr val="58A6D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50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11"/>
                      <a:ext cx="303" cy="3"/>
                    </a:xfrm>
                    <a:prstGeom prst="rect">
                      <a:avLst/>
                    </a:prstGeom>
                    <a:solidFill>
                      <a:srgbClr val="57A4D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51" name="Rectangle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14"/>
                      <a:ext cx="303" cy="1"/>
                    </a:xfrm>
                    <a:prstGeom prst="rect">
                      <a:avLst/>
                    </a:prstGeom>
                    <a:solidFill>
                      <a:srgbClr val="56A3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52" name="Rectangle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15"/>
                      <a:ext cx="303" cy="2"/>
                    </a:xfrm>
                    <a:prstGeom prst="rect">
                      <a:avLst/>
                    </a:prstGeom>
                    <a:solidFill>
                      <a:srgbClr val="55A2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53" name="Rectangle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17"/>
                      <a:ext cx="303" cy="2"/>
                    </a:xfrm>
                    <a:prstGeom prst="rect">
                      <a:avLst/>
                    </a:prstGeom>
                    <a:solidFill>
                      <a:srgbClr val="55A0C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54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19"/>
                      <a:ext cx="303" cy="1"/>
                    </a:xfrm>
                    <a:prstGeom prst="rect">
                      <a:avLst/>
                    </a:prstGeom>
                    <a:solidFill>
                      <a:srgbClr val="549EC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55" name="Rectangle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20"/>
                      <a:ext cx="303" cy="1"/>
                    </a:xfrm>
                    <a:prstGeom prst="rect">
                      <a:avLst/>
                    </a:prstGeom>
                    <a:solidFill>
                      <a:srgbClr val="539DC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56" name="Rectangle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21"/>
                      <a:ext cx="303" cy="2"/>
                    </a:xfrm>
                    <a:prstGeom prst="rect">
                      <a:avLst/>
                    </a:prstGeom>
                    <a:solidFill>
                      <a:srgbClr val="529BC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57" name="Rectangle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23"/>
                      <a:ext cx="303" cy="1"/>
                    </a:xfrm>
                    <a:prstGeom prst="rect">
                      <a:avLst/>
                    </a:prstGeom>
                    <a:solidFill>
                      <a:srgbClr val="519AC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58" name="Rectangle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24"/>
                      <a:ext cx="303" cy="2"/>
                    </a:xfrm>
                    <a:prstGeom prst="rect">
                      <a:avLst/>
                    </a:prstGeom>
                    <a:solidFill>
                      <a:srgbClr val="5097B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59" name="Rectangle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26"/>
                      <a:ext cx="303" cy="1"/>
                    </a:xfrm>
                    <a:prstGeom prst="rect">
                      <a:avLst/>
                    </a:prstGeom>
                    <a:solidFill>
                      <a:srgbClr val="4F95B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60" name="Rectangle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27"/>
                      <a:ext cx="303" cy="1"/>
                    </a:xfrm>
                    <a:prstGeom prst="rect">
                      <a:avLst/>
                    </a:prstGeom>
                    <a:solidFill>
                      <a:srgbClr val="4E93B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61" name="Rectangle 1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28"/>
                      <a:ext cx="303" cy="1"/>
                    </a:xfrm>
                    <a:prstGeom prst="rect">
                      <a:avLst/>
                    </a:prstGeom>
                    <a:solidFill>
                      <a:srgbClr val="4D92B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62" name="Rectangle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29"/>
                      <a:ext cx="303" cy="1"/>
                    </a:xfrm>
                    <a:prstGeom prst="rect">
                      <a:avLst/>
                    </a:prstGeom>
                    <a:solidFill>
                      <a:srgbClr val="4C90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63" name="Rectangle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30"/>
                      <a:ext cx="303" cy="1"/>
                    </a:xfrm>
                    <a:prstGeom prst="rect">
                      <a:avLst/>
                    </a:prstGeom>
                    <a:solidFill>
                      <a:srgbClr val="4B8FB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64" name="Rectangle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31"/>
                      <a:ext cx="303" cy="1"/>
                    </a:xfrm>
                    <a:prstGeom prst="rect">
                      <a:avLst/>
                    </a:prstGeom>
                    <a:solidFill>
                      <a:srgbClr val="4A8DB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65" name="Rectangle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32"/>
                      <a:ext cx="303" cy="1"/>
                    </a:xfrm>
                    <a:prstGeom prst="rect">
                      <a:avLst/>
                    </a:prstGeom>
                    <a:solidFill>
                      <a:srgbClr val="4A8BB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66" name="Rectangle 1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33"/>
                      <a:ext cx="303" cy="1"/>
                    </a:xfrm>
                    <a:prstGeom prst="rect">
                      <a:avLst/>
                    </a:prstGeom>
                    <a:solidFill>
                      <a:srgbClr val="498AA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67" name="Rectangle 1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34"/>
                      <a:ext cx="303" cy="1"/>
                    </a:xfrm>
                    <a:prstGeom prst="rect">
                      <a:avLst/>
                    </a:prstGeom>
                    <a:solidFill>
                      <a:srgbClr val="4888A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68" name="Rectangle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35"/>
                      <a:ext cx="303" cy="1"/>
                    </a:xfrm>
                    <a:prstGeom prst="rect">
                      <a:avLst/>
                    </a:prstGeom>
                    <a:solidFill>
                      <a:srgbClr val="4787A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69" name="Rectangle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36"/>
                      <a:ext cx="303" cy="1"/>
                    </a:xfrm>
                    <a:prstGeom prst="rect">
                      <a:avLst/>
                    </a:prstGeom>
                    <a:solidFill>
                      <a:srgbClr val="4785A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70" name="Rectangle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37"/>
                      <a:ext cx="303" cy="2"/>
                    </a:xfrm>
                    <a:prstGeom prst="rect">
                      <a:avLst/>
                    </a:prstGeom>
                    <a:solidFill>
                      <a:srgbClr val="4582A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71" name="Rectangle 1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39"/>
                      <a:ext cx="303" cy="1"/>
                    </a:xfrm>
                    <a:prstGeom prst="rect">
                      <a:avLst/>
                    </a:prstGeom>
                    <a:solidFill>
                      <a:srgbClr val="4380A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72" name="Rectangle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39"/>
                      <a:ext cx="303" cy="1"/>
                    </a:xfrm>
                    <a:prstGeom prst="rect">
                      <a:avLst/>
                    </a:prstGeom>
                    <a:solidFill>
                      <a:srgbClr val="437F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73" name="Rectangle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0"/>
                      <a:ext cx="303" cy="1"/>
                    </a:xfrm>
                    <a:prstGeom prst="rect">
                      <a:avLst/>
                    </a:prstGeom>
                    <a:solidFill>
                      <a:srgbClr val="427D9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74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1"/>
                      <a:ext cx="303" cy="1"/>
                    </a:xfrm>
                    <a:prstGeom prst="rect">
                      <a:avLst/>
                    </a:prstGeom>
                    <a:solidFill>
                      <a:srgbClr val="417C9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75" name="Rectangle 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2"/>
                      <a:ext cx="303" cy="1"/>
                    </a:xfrm>
                    <a:prstGeom prst="rect">
                      <a:avLst/>
                    </a:prstGeom>
                    <a:solidFill>
                      <a:srgbClr val="417B9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76" name="Rectangle 1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2"/>
                      <a:ext cx="303" cy="1"/>
                    </a:xfrm>
                    <a:prstGeom prst="rect">
                      <a:avLst/>
                    </a:prstGeom>
                    <a:solidFill>
                      <a:srgbClr val="40799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77" name="Rectangle 1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3"/>
                      <a:ext cx="303" cy="1"/>
                    </a:xfrm>
                    <a:prstGeom prst="rect">
                      <a:avLst/>
                    </a:prstGeom>
                    <a:solidFill>
                      <a:srgbClr val="3F789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78" name="Rectangle 1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4"/>
                      <a:ext cx="303" cy="1"/>
                    </a:xfrm>
                    <a:prstGeom prst="rect">
                      <a:avLst/>
                    </a:prstGeom>
                    <a:solidFill>
                      <a:srgbClr val="3E769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79" name="Rectangle 1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4"/>
                      <a:ext cx="303" cy="1"/>
                    </a:xfrm>
                    <a:prstGeom prst="rect">
                      <a:avLst/>
                    </a:prstGeom>
                    <a:solidFill>
                      <a:srgbClr val="3E759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80" name="Rectangle 1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5"/>
                      <a:ext cx="303" cy="1"/>
                    </a:xfrm>
                    <a:prstGeom prst="rect">
                      <a:avLst/>
                    </a:prstGeom>
                    <a:solidFill>
                      <a:srgbClr val="3D739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81" name="Rectangle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6"/>
                      <a:ext cx="303" cy="1"/>
                    </a:xfrm>
                    <a:prstGeom prst="rect">
                      <a:avLst/>
                    </a:prstGeom>
                    <a:solidFill>
                      <a:srgbClr val="3C729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82" name="Rectangle 1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7"/>
                      <a:ext cx="303" cy="1"/>
                    </a:xfrm>
                    <a:prstGeom prst="rect">
                      <a:avLst/>
                    </a:prstGeom>
                    <a:solidFill>
                      <a:srgbClr val="3A708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83" name="Rectangle 1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8"/>
                      <a:ext cx="303" cy="1"/>
                    </a:xfrm>
                    <a:prstGeom prst="rect">
                      <a:avLst/>
                    </a:prstGeom>
                    <a:solidFill>
                      <a:srgbClr val="3A6E8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84" name="Rectangle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9"/>
                      <a:ext cx="303" cy="1"/>
                    </a:xfrm>
                    <a:prstGeom prst="rect">
                      <a:avLst/>
                    </a:prstGeom>
                    <a:solidFill>
                      <a:srgbClr val="396D8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85" name="Rectangle 1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9"/>
                      <a:ext cx="303" cy="1"/>
                    </a:xfrm>
                    <a:prstGeom prst="rect">
                      <a:avLst/>
                    </a:prstGeom>
                    <a:solidFill>
                      <a:srgbClr val="396B8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86" name="Rectangle 1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50"/>
                      <a:ext cx="303" cy="1"/>
                    </a:xfrm>
                    <a:prstGeom prst="rect">
                      <a:avLst/>
                    </a:prstGeom>
                    <a:solidFill>
                      <a:srgbClr val="386A8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87" name="Rectangle 1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51"/>
                      <a:ext cx="303" cy="1"/>
                    </a:xfrm>
                    <a:prstGeom prst="rect">
                      <a:avLst/>
                    </a:prstGeom>
                    <a:solidFill>
                      <a:srgbClr val="37698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88" name="Rectangle 1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52"/>
                      <a:ext cx="303" cy="1"/>
                    </a:xfrm>
                    <a:prstGeom prst="rect">
                      <a:avLst/>
                    </a:prstGeom>
                    <a:solidFill>
                      <a:srgbClr val="37678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89" name="Rectangle 1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52"/>
                      <a:ext cx="303" cy="2"/>
                    </a:xfrm>
                    <a:prstGeom prst="rect">
                      <a:avLst/>
                    </a:prstGeom>
                    <a:solidFill>
                      <a:srgbClr val="36668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90" name="Rectangle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54"/>
                      <a:ext cx="303" cy="1"/>
                    </a:xfrm>
                    <a:prstGeom prst="rect">
                      <a:avLst/>
                    </a:prstGeom>
                    <a:solidFill>
                      <a:srgbClr val="34647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91" name="Rectangle 1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55"/>
                      <a:ext cx="303" cy="1"/>
                    </a:xfrm>
                    <a:prstGeom prst="rect">
                      <a:avLst/>
                    </a:prstGeom>
                    <a:solidFill>
                      <a:srgbClr val="33627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92" name="Rectangle 1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56"/>
                      <a:ext cx="303" cy="1"/>
                    </a:xfrm>
                    <a:prstGeom prst="rect">
                      <a:avLst/>
                    </a:prstGeom>
                    <a:solidFill>
                      <a:srgbClr val="33607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93" name="Rectangle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57"/>
                      <a:ext cx="303" cy="2"/>
                    </a:xfrm>
                    <a:prstGeom prst="rect">
                      <a:avLst/>
                    </a:prstGeom>
                    <a:solidFill>
                      <a:srgbClr val="325E7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94" name="Rectangle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59"/>
                      <a:ext cx="303" cy="1"/>
                    </a:xfrm>
                    <a:prstGeom prst="rect">
                      <a:avLst/>
                    </a:prstGeom>
                    <a:solidFill>
                      <a:srgbClr val="315C7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95" name="Rectangle 1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59"/>
                      <a:ext cx="303" cy="2"/>
                    </a:xfrm>
                    <a:prstGeom prst="rect">
                      <a:avLst/>
                    </a:prstGeom>
                    <a:solidFill>
                      <a:srgbClr val="305B7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96" name="Rectangle 1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61"/>
                      <a:ext cx="303" cy="1"/>
                    </a:xfrm>
                    <a:prstGeom prst="rect">
                      <a:avLst/>
                    </a:prstGeom>
                    <a:solidFill>
                      <a:srgbClr val="2F5A7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97" name="Rectangle 1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62"/>
                      <a:ext cx="303" cy="2"/>
                    </a:xfrm>
                    <a:prstGeom prst="rect">
                      <a:avLst/>
                    </a:prstGeom>
                    <a:solidFill>
                      <a:srgbClr val="2E586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98" name="Rectangle 1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64"/>
                      <a:ext cx="303" cy="1"/>
                    </a:xfrm>
                    <a:prstGeom prst="rect">
                      <a:avLst/>
                    </a:prstGeom>
                    <a:solidFill>
                      <a:srgbClr val="2D566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199" name="Rectangle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65"/>
                      <a:ext cx="303" cy="2"/>
                    </a:xfrm>
                    <a:prstGeom prst="rect">
                      <a:avLst/>
                    </a:prstGeom>
                    <a:solidFill>
                      <a:srgbClr val="2D556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00" name="Rectangle 1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67"/>
                      <a:ext cx="303" cy="2"/>
                    </a:xfrm>
                    <a:prstGeom prst="rect">
                      <a:avLst/>
                    </a:prstGeom>
                    <a:solidFill>
                      <a:srgbClr val="2C536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01" name="Rectangle 1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69"/>
                      <a:ext cx="303" cy="3"/>
                    </a:xfrm>
                    <a:prstGeom prst="rect">
                      <a:avLst/>
                    </a:prstGeom>
                    <a:solidFill>
                      <a:srgbClr val="2B5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02" name="Rectangle 1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72"/>
                      <a:ext cx="303" cy="2"/>
                    </a:xfrm>
                    <a:prstGeom prst="rect">
                      <a:avLst/>
                    </a:prstGeom>
                    <a:solidFill>
                      <a:srgbClr val="2A4F6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03" name="Rectangle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74"/>
                      <a:ext cx="303" cy="1"/>
                    </a:xfrm>
                    <a:prstGeom prst="rect">
                      <a:avLst/>
                    </a:prstGeom>
                    <a:solidFill>
                      <a:srgbClr val="294E6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04" name="Rectangle 1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7" y="2409"/>
                      <a:ext cx="1236" cy="824"/>
                    </a:xfrm>
                    <a:prstGeom prst="rect">
                      <a:avLst/>
                    </a:prstGeom>
                    <a:solidFill>
                      <a:srgbClr val="E6F5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05" name="Rectangle 1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4" y="2999"/>
                      <a:ext cx="333" cy="166"/>
                    </a:xfrm>
                    <a:prstGeom prst="rect">
                      <a:avLst/>
                    </a:prstGeom>
                    <a:solidFill>
                      <a:srgbClr val="E6F5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06" name="Rectangle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466"/>
                      <a:ext cx="908" cy="6"/>
                    </a:xfrm>
                    <a:prstGeom prst="rect">
                      <a:avLst/>
                    </a:prstGeom>
                    <a:solidFill>
                      <a:srgbClr val="767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07" name="Rectangle 1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472"/>
                      <a:ext cx="908" cy="6"/>
                    </a:xfrm>
                    <a:prstGeom prst="rect">
                      <a:avLst/>
                    </a:prstGeom>
                    <a:solidFill>
                      <a:srgbClr val="7878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08" name="Rectangle 1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478"/>
                      <a:ext cx="908" cy="5"/>
                    </a:xfrm>
                    <a:prstGeom prst="rect">
                      <a:avLst/>
                    </a:prstGeom>
                    <a:solidFill>
                      <a:srgbClr val="7A7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09" name="Rectangle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483"/>
                      <a:ext cx="908" cy="6"/>
                    </a:xfrm>
                    <a:prstGeom prst="rect">
                      <a:avLst/>
                    </a:prstGeom>
                    <a:solidFill>
                      <a:srgbClr val="7C7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10" name="Rectangle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489"/>
                      <a:ext cx="908" cy="3"/>
                    </a:xfrm>
                    <a:prstGeom prst="rect">
                      <a:avLst/>
                    </a:prstGeom>
                    <a:solidFill>
                      <a:srgbClr val="7E7E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11" name="Rectangle 1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492"/>
                      <a:ext cx="908" cy="6"/>
                    </a:xfrm>
                    <a:prstGeom prst="rect">
                      <a:avLst/>
                    </a:prstGeom>
                    <a:solidFill>
                      <a:srgbClr val="808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12" name="Rectangle 1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498"/>
                      <a:ext cx="908" cy="4"/>
                    </a:xfrm>
                    <a:prstGeom prst="rect">
                      <a:avLst/>
                    </a:prstGeom>
                    <a:solidFill>
                      <a:srgbClr val="8282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13" name="Rectangle 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02"/>
                      <a:ext cx="908" cy="2"/>
                    </a:xfrm>
                    <a:prstGeom prst="rect">
                      <a:avLst/>
                    </a:prstGeom>
                    <a:solidFill>
                      <a:srgbClr val="848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14" name="Rectangle 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04"/>
                      <a:ext cx="908" cy="3"/>
                    </a:xfrm>
                    <a:prstGeom prst="rect">
                      <a:avLst/>
                    </a:prstGeom>
                    <a:solidFill>
                      <a:srgbClr val="868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15" name="Rectangle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07"/>
                      <a:ext cx="908" cy="3"/>
                    </a:xfrm>
                    <a:prstGeom prst="rect">
                      <a:avLst/>
                    </a:prstGeom>
                    <a:solidFill>
                      <a:srgbClr val="8888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16" name="Rectangle 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10"/>
                      <a:ext cx="908" cy="4"/>
                    </a:xfrm>
                    <a:prstGeom prst="rect">
                      <a:avLst/>
                    </a:prstGeom>
                    <a:solidFill>
                      <a:srgbClr val="8A8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17" name="Rectangle 1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14"/>
                      <a:ext cx="908" cy="2"/>
                    </a:xfrm>
                    <a:prstGeom prst="rect">
                      <a:avLst/>
                    </a:prstGeom>
                    <a:solidFill>
                      <a:srgbClr val="8C8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18" name="Rectangle 1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16"/>
                      <a:ext cx="908" cy="3"/>
                    </a:xfrm>
                    <a:prstGeom prst="rect">
                      <a:avLst/>
                    </a:prstGeom>
                    <a:solidFill>
                      <a:srgbClr val="8E8E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19" name="Rectangle 1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19"/>
                      <a:ext cx="908" cy="3"/>
                    </a:xfrm>
                    <a:prstGeom prst="rect">
                      <a:avLst/>
                    </a:prstGeom>
                    <a:solidFill>
                      <a:srgbClr val="909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20" name="Rectangle 1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22"/>
                      <a:ext cx="908" cy="2"/>
                    </a:xfrm>
                    <a:prstGeom prst="rect">
                      <a:avLst/>
                    </a:prstGeom>
                    <a:solidFill>
                      <a:srgbClr val="9292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21" name="Rectangle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24"/>
                      <a:ext cx="908" cy="3"/>
                    </a:xfrm>
                    <a:prstGeom prst="rect">
                      <a:avLst/>
                    </a:prstGeom>
                    <a:solidFill>
                      <a:srgbClr val="949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22" name="Rectangle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27"/>
                      <a:ext cx="908" cy="2"/>
                    </a:xfrm>
                    <a:prstGeom prst="rect">
                      <a:avLst/>
                    </a:prstGeom>
                    <a:solidFill>
                      <a:srgbClr val="969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23" name="Rectangle 1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29"/>
                      <a:ext cx="908" cy="2"/>
                    </a:xfrm>
                    <a:prstGeom prst="rect">
                      <a:avLst/>
                    </a:prstGeom>
                    <a:solidFill>
                      <a:srgbClr val="9898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24" name="Rectangle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31"/>
                      <a:ext cx="908" cy="3"/>
                    </a:xfrm>
                    <a:prstGeom prst="rect">
                      <a:avLst/>
                    </a:prstGeom>
                    <a:solidFill>
                      <a:srgbClr val="9A9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25" name="Rectangle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34"/>
                      <a:ext cx="908" cy="2"/>
                    </a:xfrm>
                    <a:prstGeom prst="rect">
                      <a:avLst/>
                    </a:prstGeom>
                    <a:solidFill>
                      <a:srgbClr val="9C9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26" name="Rectangle 1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36"/>
                      <a:ext cx="908" cy="2"/>
                    </a:xfrm>
                    <a:prstGeom prst="rect">
                      <a:avLst/>
                    </a:prstGeom>
                    <a:solidFill>
                      <a:srgbClr val="9E9E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27" name="Rectangle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38"/>
                      <a:ext cx="908" cy="2"/>
                    </a:xfrm>
                    <a:prstGeom prst="rect">
                      <a:avLst/>
                    </a:prstGeom>
                    <a:solidFill>
                      <a:srgbClr val="A0A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28" name="Rectangle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40"/>
                      <a:ext cx="908" cy="2"/>
                    </a:xfrm>
                    <a:prstGeom prst="rect">
                      <a:avLst/>
                    </a:prstGeom>
                    <a:solidFill>
                      <a:srgbClr val="A2A2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29" name="Rectangle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42"/>
                      <a:ext cx="908" cy="3"/>
                    </a:xfrm>
                    <a:prstGeom prst="rect">
                      <a:avLst/>
                    </a:prstGeom>
                    <a:solidFill>
                      <a:srgbClr val="A4A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30" name="Rectangle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45"/>
                      <a:ext cx="908" cy="2"/>
                    </a:xfrm>
                    <a:prstGeom prst="rect">
                      <a:avLst/>
                    </a:prstGeom>
                    <a:solidFill>
                      <a:srgbClr val="A6A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31" name="Rectangle 1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47"/>
                      <a:ext cx="908" cy="2"/>
                    </a:xfrm>
                    <a:prstGeom prst="rect">
                      <a:avLst/>
                    </a:prstGeom>
                    <a:solidFill>
                      <a:srgbClr val="A8A8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32" name="Rectangle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49"/>
                      <a:ext cx="908" cy="2"/>
                    </a:xfrm>
                    <a:prstGeom prst="rect">
                      <a:avLst/>
                    </a:prstGeom>
                    <a:solidFill>
                      <a:srgbClr val="AAA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33" name="Rectangle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51"/>
                      <a:ext cx="908" cy="2"/>
                    </a:xfrm>
                    <a:prstGeom prst="rect">
                      <a:avLst/>
                    </a:prstGeom>
                    <a:solidFill>
                      <a:srgbClr val="ACA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34" name="Rectangle 1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53"/>
                      <a:ext cx="908" cy="2"/>
                    </a:xfrm>
                    <a:prstGeom prst="rect">
                      <a:avLst/>
                    </a:prstGeom>
                    <a:solidFill>
                      <a:srgbClr val="AEAE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35" name="Rectangle 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55"/>
                      <a:ext cx="908" cy="2"/>
                    </a:xfrm>
                    <a:prstGeom prst="rect">
                      <a:avLst/>
                    </a:prstGeom>
                    <a:solidFill>
                      <a:srgbClr val="B0B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36" name="Rectangle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57"/>
                      <a:ext cx="908" cy="3"/>
                    </a:xfrm>
                    <a:prstGeom prst="rect">
                      <a:avLst/>
                    </a:prstGeom>
                    <a:solidFill>
                      <a:srgbClr val="B2B2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37" name="Rectangle 1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60"/>
                      <a:ext cx="908" cy="2"/>
                    </a:xfrm>
                    <a:prstGeom prst="rect">
                      <a:avLst/>
                    </a:prstGeom>
                    <a:solidFill>
                      <a:srgbClr val="B4B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38" name="Rectangle 1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62"/>
                      <a:ext cx="908" cy="1"/>
                    </a:xfrm>
                    <a:prstGeom prst="rect">
                      <a:avLst/>
                    </a:prstGeom>
                    <a:solidFill>
                      <a:srgbClr val="B6B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39" name="Rectangle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63"/>
                      <a:ext cx="908" cy="2"/>
                    </a:xfrm>
                    <a:prstGeom prst="rect">
                      <a:avLst/>
                    </a:prstGeom>
                    <a:solidFill>
                      <a:srgbClr val="B8B8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40" name="Rectangle 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65"/>
                      <a:ext cx="908" cy="3"/>
                    </a:xfrm>
                    <a:prstGeom prst="rect">
                      <a:avLst/>
                    </a:prstGeom>
                    <a:solidFill>
                      <a:srgbClr val="BAB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41" name="Rectangle 1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68"/>
                      <a:ext cx="908" cy="2"/>
                    </a:xfrm>
                    <a:prstGeom prst="rect">
                      <a:avLst/>
                    </a:prstGeom>
                    <a:solidFill>
                      <a:srgbClr val="BCB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42" name="Rectangle 1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70"/>
                      <a:ext cx="908" cy="2"/>
                    </a:xfrm>
                    <a:prstGeom prst="rect">
                      <a:avLst/>
                    </a:prstGeom>
                    <a:solidFill>
                      <a:srgbClr val="BEBE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43" name="Rectangle 1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72"/>
                      <a:ext cx="908" cy="3"/>
                    </a:xfrm>
                    <a:prstGeom prst="rect">
                      <a:avLst/>
                    </a:prstGeom>
                    <a:solidFill>
                      <a:srgbClr val="C0C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44" name="Rectangle 1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75"/>
                      <a:ext cx="908" cy="1"/>
                    </a:xfrm>
                    <a:prstGeom prst="rect">
                      <a:avLst/>
                    </a:prstGeom>
                    <a:solidFill>
                      <a:srgbClr val="C2C2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45" name="Rectangle 1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76"/>
                      <a:ext cx="908" cy="2"/>
                    </a:xfrm>
                    <a:prstGeom prst="rect">
                      <a:avLst/>
                    </a:prstGeom>
                    <a:solidFill>
                      <a:srgbClr val="C4C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46" name="Rectangle 1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78"/>
                      <a:ext cx="908" cy="2"/>
                    </a:xfrm>
                    <a:prstGeom prst="rect">
                      <a:avLst/>
                    </a:prstGeom>
                    <a:solidFill>
                      <a:srgbClr val="C6C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47" name="Rectangle 1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80"/>
                      <a:ext cx="908" cy="3"/>
                    </a:xfrm>
                    <a:prstGeom prst="rect">
                      <a:avLst/>
                    </a:prstGeom>
                    <a:solidFill>
                      <a:srgbClr val="C8C8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48" name="Rectangle 1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83"/>
                      <a:ext cx="908" cy="2"/>
                    </a:xfrm>
                    <a:prstGeom prst="rect">
                      <a:avLst/>
                    </a:prstGeom>
                    <a:solidFill>
                      <a:srgbClr val="CAC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49" name="Rectangle 1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85"/>
                      <a:ext cx="908" cy="2"/>
                    </a:xfrm>
                    <a:prstGeom prst="rect">
                      <a:avLst/>
                    </a:prstGeom>
                    <a:solidFill>
                      <a:srgbClr val="CCC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50" name="Rectangle 1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87"/>
                      <a:ext cx="908" cy="3"/>
                    </a:xfrm>
                    <a:prstGeom prst="rect">
                      <a:avLst/>
                    </a:prstGeom>
                    <a:solidFill>
                      <a:srgbClr val="CECE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51" name="Rectangle 1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90"/>
                      <a:ext cx="908" cy="2"/>
                    </a:xfrm>
                    <a:prstGeom prst="rect">
                      <a:avLst/>
                    </a:prstGeom>
                    <a:solidFill>
                      <a:srgbClr val="D0D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52" name="Rectangle 1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92"/>
                      <a:ext cx="908" cy="2"/>
                    </a:xfrm>
                    <a:prstGeom prst="rect">
                      <a:avLst/>
                    </a:prstGeom>
                    <a:solidFill>
                      <a:srgbClr val="D2D2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53" name="Rectangle 1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94"/>
                      <a:ext cx="908" cy="3"/>
                    </a:xfrm>
                    <a:prstGeom prst="rect">
                      <a:avLst/>
                    </a:prstGeom>
                    <a:solidFill>
                      <a:srgbClr val="D4D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54" name="Rectangle 1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97"/>
                      <a:ext cx="908" cy="2"/>
                    </a:xfrm>
                    <a:prstGeom prst="rect">
                      <a:avLst/>
                    </a:prstGeom>
                    <a:solidFill>
                      <a:srgbClr val="D6D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55" name="Rectangle 1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599"/>
                      <a:ext cx="908" cy="3"/>
                    </a:xfrm>
                    <a:prstGeom prst="rect">
                      <a:avLst/>
                    </a:prstGeom>
                    <a:solidFill>
                      <a:srgbClr val="D8D8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56" name="Rectangle 1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602"/>
                      <a:ext cx="908" cy="2"/>
                    </a:xfrm>
                    <a:prstGeom prst="rect">
                      <a:avLst/>
                    </a:prstGeom>
                    <a:solidFill>
                      <a:srgbClr val="DAD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57" name="Rectangle 2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604"/>
                      <a:ext cx="908" cy="3"/>
                    </a:xfrm>
                    <a:prstGeom prst="rect">
                      <a:avLst/>
                    </a:prstGeom>
                    <a:solidFill>
                      <a:srgbClr val="DCD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58" name="Rectangle 2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607"/>
                      <a:ext cx="908" cy="3"/>
                    </a:xfrm>
                    <a:prstGeom prst="rect">
                      <a:avLst/>
                    </a:prstGeom>
                    <a:solidFill>
                      <a:srgbClr val="DEDE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59" name="Rectangle 2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610"/>
                      <a:ext cx="908" cy="2"/>
                    </a:xfrm>
                    <a:prstGeom prst="rect">
                      <a:avLst/>
                    </a:prstGeom>
                    <a:solidFill>
                      <a:srgbClr val="E0E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60" name="Rectangle 2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612"/>
                      <a:ext cx="908" cy="3"/>
                    </a:xfrm>
                    <a:prstGeom prst="rect">
                      <a:avLst/>
                    </a:prstGeom>
                    <a:solidFill>
                      <a:srgbClr val="E2E2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61" name="Rectangle 2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615"/>
                      <a:ext cx="908" cy="4"/>
                    </a:xfrm>
                    <a:prstGeom prst="rect">
                      <a:avLst/>
                    </a:prstGeom>
                    <a:solidFill>
                      <a:srgbClr val="E4E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62" name="Rectangle 2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619"/>
                      <a:ext cx="908" cy="2"/>
                    </a:xfrm>
                    <a:prstGeom prst="rect">
                      <a:avLst/>
                    </a:prstGeom>
                    <a:solidFill>
                      <a:srgbClr val="E6E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63" name="Rectangle 2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621"/>
                      <a:ext cx="908" cy="4"/>
                    </a:xfrm>
                    <a:prstGeom prst="rect">
                      <a:avLst/>
                    </a:prstGeom>
                    <a:solidFill>
                      <a:srgbClr val="E8E8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64" name="Rectangle 2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625"/>
                      <a:ext cx="908" cy="3"/>
                    </a:xfrm>
                    <a:prstGeom prst="rect">
                      <a:avLst/>
                    </a:prstGeom>
                    <a:solidFill>
                      <a:srgbClr val="EAE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65" name="Rectangle 2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628"/>
                      <a:ext cx="908" cy="4"/>
                    </a:xfrm>
                    <a:prstGeom prst="rect">
                      <a:avLst/>
                    </a:prstGeom>
                    <a:solidFill>
                      <a:srgbClr val="ECE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66" name="Rectangle 2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632"/>
                      <a:ext cx="908" cy="6"/>
                    </a:xfrm>
                    <a:prstGeom prst="rect">
                      <a:avLst/>
                    </a:prstGeom>
                    <a:solidFill>
                      <a:srgbClr val="EEEE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67" name="Rectangle 2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638"/>
                      <a:ext cx="908" cy="3"/>
                    </a:xfrm>
                    <a:prstGeom prst="rect">
                      <a:avLst/>
                    </a:prstGeom>
                    <a:solidFill>
                      <a:srgbClr val="F0F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68" name="Rectangle 2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641"/>
                      <a:ext cx="908" cy="5"/>
                    </a:xfrm>
                    <a:prstGeom prst="rect">
                      <a:avLst/>
                    </a:prstGeom>
                    <a:solidFill>
                      <a:srgbClr val="F2F2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69" name="Rectangle 2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646"/>
                      <a:ext cx="908" cy="6"/>
                    </a:xfrm>
                    <a:prstGeom prst="rect">
                      <a:avLst/>
                    </a:prstGeom>
                    <a:solidFill>
                      <a:srgbClr val="F4F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70" name="Rectangle 2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652"/>
                      <a:ext cx="908" cy="5"/>
                    </a:xfrm>
                    <a:prstGeom prst="rect">
                      <a:avLst/>
                    </a:prstGeom>
                    <a:solidFill>
                      <a:srgbClr val="F6F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71" name="Rectangle 2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657"/>
                      <a:ext cx="908" cy="8"/>
                    </a:xfrm>
                    <a:prstGeom prst="rect">
                      <a:avLst/>
                    </a:prstGeom>
                    <a:solidFill>
                      <a:srgbClr val="F8F8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72" name="Rectangle 2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665"/>
                      <a:ext cx="908" cy="8"/>
                    </a:xfrm>
                    <a:prstGeom prst="rect">
                      <a:avLst/>
                    </a:prstGeom>
                    <a:solidFill>
                      <a:srgbClr val="FAF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73" name="Rectangle 2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673"/>
                      <a:ext cx="908" cy="11"/>
                    </a:xfrm>
                    <a:prstGeom prst="rect">
                      <a:avLst/>
                    </a:prstGeom>
                    <a:solidFill>
                      <a:srgbClr val="FCF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74" name="Rectangle 2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684"/>
                      <a:ext cx="908" cy="33"/>
                    </a:xfrm>
                    <a:prstGeom prst="rect">
                      <a:avLst/>
                    </a:prstGeom>
                    <a:solidFill>
                      <a:srgbClr val="FEFE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75" name="Rectangle 2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717"/>
                      <a:ext cx="908" cy="11"/>
                    </a:xfrm>
                    <a:prstGeom prst="rect">
                      <a:avLst/>
                    </a:prstGeom>
                    <a:solidFill>
                      <a:srgbClr val="FCF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76" name="Rectangle 2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728"/>
                      <a:ext cx="908" cy="7"/>
                    </a:xfrm>
                    <a:prstGeom prst="rect">
                      <a:avLst/>
                    </a:prstGeom>
                    <a:solidFill>
                      <a:srgbClr val="FAF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77" name="Rectangle 2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735"/>
                      <a:ext cx="908" cy="8"/>
                    </a:xfrm>
                    <a:prstGeom prst="rect">
                      <a:avLst/>
                    </a:prstGeom>
                    <a:solidFill>
                      <a:srgbClr val="F8F8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78" name="Rectangle 2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743"/>
                      <a:ext cx="908" cy="5"/>
                    </a:xfrm>
                    <a:prstGeom prst="rect">
                      <a:avLst/>
                    </a:prstGeom>
                    <a:solidFill>
                      <a:srgbClr val="F6F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79" name="Rectangle 2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748"/>
                      <a:ext cx="908" cy="6"/>
                    </a:xfrm>
                    <a:prstGeom prst="rect">
                      <a:avLst/>
                    </a:prstGeom>
                    <a:solidFill>
                      <a:srgbClr val="F4F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80" name="Rectangle 2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754"/>
                      <a:ext cx="908" cy="3"/>
                    </a:xfrm>
                    <a:prstGeom prst="rect">
                      <a:avLst/>
                    </a:prstGeom>
                    <a:solidFill>
                      <a:srgbClr val="F2F2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81" name="Rectangle 2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757"/>
                      <a:ext cx="908" cy="4"/>
                    </a:xfrm>
                    <a:prstGeom prst="rect">
                      <a:avLst/>
                    </a:prstGeom>
                    <a:solidFill>
                      <a:srgbClr val="F0F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82" name="Rectangle 2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761"/>
                      <a:ext cx="908" cy="5"/>
                    </a:xfrm>
                    <a:prstGeom prst="rect">
                      <a:avLst/>
                    </a:prstGeom>
                    <a:solidFill>
                      <a:srgbClr val="EEEE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283" name="Rectangle 2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766"/>
                      <a:ext cx="908" cy="4"/>
                    </a:xfrm>
                    <a:prstGeom prst="rect">
                      <a:avLst/>
                    </a:prstGeom>
                    <a:solidFill>
                      <a:srgbClr val="ECE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30739" name="Group 428"/>
                  <p:cNvGrpSpPr>
                    <a:grpSpLocks/>
                  </p:cNvGrpSpPr>
                  <p:nvPr/>
                </p:nvGrpSpPr>
                <p:grpSpPr bwMode="auto">
                  <a:xfrm>
                    <a:off x="2815" y="2026"/>
                    <a:ext cx="2438" cy="1615"/>
                    <a:chOff x="2815" y="2026"/>
                    <a:chExt cx="2438" cy="1615"/>
                  </a:xfrm>
                </p:grpSpPr>
                <p:sp>
                  <p:nvSpPr>
                    <p:cNvPr id="30887" name="Rectangle 2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770"/>
                      <a:ext cx="908" cy="4"/>
                    </a:xfrm>
                    <a:prstGeom prst="rect">
                      <a:avLst/>
                    </a:prstGeom>
                    <a:solidFill>
                      <a:srgbClr val="EAE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888" name="Rectangle 2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774"/>
                      <a:ext cx="908" cy="2"/>
                    </a:xfrm>
                    <a:prstGeom prst="rect">
                      <a:avLst/>
                    </a:prstGeom>
                    <a:solidFill>
                      <a:srgbClr val="E8E8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889" name="Rectangle 2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776"/>
                      <a:ext cx="908" cy="3"/>
                    </a:xfrm>
                    <a:prstGeom prst="rect">
                      <a:avLst/>
                    </a:prstGeom>
                    <a:solidFill>
                      <a:srgbClr val="E6E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890" name="Rectangle 2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779"/>
                      <a:ext cx="908" cy="3"/>
                    </a:xfrm>
                    <a:prstGeom prst="rect">
                      <a:avLst/>
                    </a:prstGeom>
                    <a:solidFill>
                      <a:srgbClr val="E4E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891" name="Rectangle 2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782"/>
                      <a:ext cx="908" cy="4"/>
                    </a:xfrm>
                    <a:prstGeom prst="rect">
                      <a:avLst/>
                    </a:prstGeom>
                    <a:solidFill>
                      <a:srgbClr val="E2E2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892" name="Rectangle 2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786"/>
                      <a:ext cx="908" cy="2"/>
                    </a:xfrm>
                    <a:prstGeom prst="rect">
                      <a:avLst/>
                    </a:prstGeom>
                    <a:solidFill>
                      <a:srgbClr val="E0E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893" name="Rectangle 2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788"/>
                      <a:ext cx="908" cy="3"/>
                    </a:xfrm>
                    <a:prstGeom prst="rect">
                      <a:avLst/>
                    </a:prstGeom>
                    <a:solidFill>
                      <a:srgbClr val="DEDE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894" name="Rectangle 2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791"/>
                      <a:ext cx="908" cy="2"/>
                    </a:xfrm>
                    <a:prstGeom prst="rect">
                      <a:avLst/>
                    </a:prstGeom>
                    <a:solidFill>
                      <a:srgbClr val="DCD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895" name="Rectangle 2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793"/>
                      <a:ext cx="908" cy="3"/>
                    </a:xfrm>
                    <a:prstGeom prst="rect">
                      <a:avLst/>
                    </a:prstGeom>
                    <a:solidFill>
                      <a:srgbClr val="DAD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896" name="Rectangle 2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796"/>
                      <a:ext cx="908" cy="2"/>
                    </a:xfrm>
                    <a:prstGeom prst="rect">
                      <a:avLst/>
                    </a:prstGeom>
                    <a:solidFill>
                      <a:srgbClr val="D8D8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897" name="Rectangle 2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798"/>
                      <a:ext cx="908" cy="3"/>
                    </a:xfrm>
                    <a:prstGeom prst="rect">
                      <a:avLst/>
                    </a:prstGeom>
                    <a:solidFill>
                      <a:srgbClr val="D6D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898" name="Rectangle 2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01"/>
                      <a:ext cx="908" cy="2"/>
                    </a:xfrm>
                    <a:prstGeom prst="rect">
                      <a:avLst/>
                    </a:prstGeom>
                    <a:solidFill>
                      <a:srgbClr val="D4D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899" name="Rectangle 2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03"/>
                      <a:ext cx="908" cy="3"/>
                    </a:xfrm>
                    <a:prstGeom prst="rect">
                      <a:avLst/>
                    </a:prstGeom>
                    <a:solidFill>
                      <a:srgbClr val="D2D2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00" name="Rectangle 2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06"/>
                      <a:ext cx="908" cy="2"/>
                    </a:xfrm>
                    <a:prstGeom prst="rect">
                      <a:avLst/>
                    </a:prstGeom>
                    <a:solidFill>
                      <a:srgbClr val="D0D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01" name="Rectangle 2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08"/>
                      <a:ext cx="908" cy="2"/>
                    </a:xfrm>
                    <a:prstGeom prst="rect">
                      <a:avLst/>
                    </a:prstGeom>
                    <a:solidFill>
                      <a:srgbClr val="CECE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02" name="Rectangle 2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10"/>
                      <a:ext cx="908" cy="2"/>
                    </a:xfrm>
                    <a:prstGeom prst="rect">
                      <a:avLst/>
                    </a:prstGeom>
                    <a:solidFill>
                      <a:srgbClr val="CCC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03" name="Rectangle 2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12"/>
                      <a:ext cx="908" cy="3"/>
                    </a:xfrm>
                    <a:prstGeom prst="rect">
                      <a:avLst/>
                    </a:prstGeom>
                    <a:solidFill>
                      <a:srgbClr val="CAC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04" name="Rectangle 2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15"/>
                      <a:ext cx="908" cy="2"/>
                    </a:xfrm>
                    <a:prstGeom prst="rect">
                      <a:avLst/>
                    </a:prstGeom>
                    <a:solidFill>
                      <a:srgbClr val="C8C8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05" name="Rectangle 2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17"/>
                      <a:ext cx="908" cy="3"/>
                    </a:xfrm>
                    <a:prstGeom prst="rect">
                      <a:avLst/>
                    </a:prstGeom>
                    <a:solidFill>
                      <a:srgbClr val="C6C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06" name="Rectangle 2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20"/>
                      <a:ext cx="908" cy="1"/>
                    </a:xfrm>
                    <a:prstGeom prst="rect">
                      <a:avLst/>
                    </a:prstGeom>
                    <a:solidFill>
                      <a:srgbClr val="C4C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07" name="Rectangle 2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21"/>
                      <a:ext cx="908" cy="2"/>
                    </a:xfrm>
                    <a:prstGeom prst="rect">
                      <a:avLst/>
                    </a:prstGeom>
                    <a:solidFill>
                      <a:srgbClr val="C2C2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08" name="Rectangle 2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23"/>
                      <a:ext cx="908" cy="2"/>
                    </a:xfrm>
                    <a:prstGeom prst="rect">
                      <a:avLst/>
                    </a:prstGeom>
                    <a:solidFill>
                      <a:srgbClr val="C0C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09" name="Rectangle 2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25"/>
                      <a:ext cx="908" cy="2"/>
                    </a:xfrm>
                    <a:prstGeom prst="rect">
                      <a:avLst/>
                    </a:prstGeom>
                    <a:solidFill>
                      <a:srgbClr val="BEBE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10" name="Rectangle 2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27"/>
                      <a:ext cx="908" cy="3"/>
                    </a:xfrm>
                    <a:prstGeom prst="rect">
                      <a:avLst/>
                    </a:prstGeom>
                    <a:solidFill>
                      <a:srgbClr val="BCB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11" name="Rectangle 2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30"/>
                      <a:ext cx="908" cy="2"/>
                    </a:xfrm>
                    <a:prstGeom prst="rect">
                      <a:avLst/>
                    </a:prstGeom>
                    <a:solidFill>
                      <a:srgbClr val="BAB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12" name="Rectangle 2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32"/>
                      <a:ext cx="908" cy="2"/>
                    </a:xfrm>
                    <a:prstGeom prst="rect">
                      <a:avLst/>
                    </a:prstGeom>
                    <a:solidFill>
                      <a:srgbClr val="B8B8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13" name="Rectangle 2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34"/>
                      <a:ext cx="908" cy="1"/>
                    </a:xfrm>
                    <a:prstGeom prst="rect">
                      <a:avLst/>
                    </a:prstGeom>
                    <a:solidFill>
                      <a:srgbClr val="B6B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14" name="Rectangle 2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35"/>
                      <a:ext cx="908" cy="3"/>
                    </a:xfrm>
                    <a:prstGeom prst="rect">
                      <a:avLst/>
                    </a:prstGeom>
                    <a:solidFill>
                      <a:srgbClr val="B4B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15" name="Rectangle 2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38"/>
                      <a:ext cx="908" cy="2"/>
                    </a:xfrm>
                    <a:prstGeom prst="rect">
                      <a:avLst/>
                    </a:prstGeom>
                    <a:solidFill>
                      <a:srgbClr val="B2B2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16" name="Rectangle 2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40"/>
                      <a:ext cx="908" cy="2"/>
                    </a:xfrm>
                    <a:prstGeom prst="rect">
                      <a:avLst/>
                    </a:prstGeom>
                    <a:solidFill>
                      <a:srgbClr val="B0B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17" name="Rectangle 2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42"/>
                      <a:ext cx="908" cy="2"/>
                    </a:xfrm>
                    <a:prstGeom prst="rect">
                      <a:avLst/>
                    </a:prstGeom>
                    <a:solidFill>
                      <a:srgbClr val="AEAE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18" name="Rectangle 2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44"/>
                      <a:ext cx="908" cy="3"/>
                    </a:xfrm>
                    <a:prstGeom prst="rect">
                      <a:avLst/>
                    </a:prstGeom>
                    <a:solidFill>
                      <a:srgbClr val="ACA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19" name="Rectangle 2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47"/>
                      <a:ext cx="908" cy="1"/>
                    </a:xfrm>
                    <a:prstGeom prst="rect">
                      <a:avLst/>
                    </a:prstGeom>
                    <a:solidFill>
                      <a:srgbClr val="AAA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20" name="Rectangle 2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48"/>
                      <a:ext cx="908" cy="3"/>
                    </a:xfrm>
                    <a:prstGeom prst="rect">
                      <a:avLst/>
                    </a:prstGeom>
                    <a:solidFill>
                      <a:srgbClr val="A8A8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21" name="Rectangle 2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51"/>
                      <a:ext cx="908" cy="2"/>
                    </a:xfrm>
                    <a:prstGeom prst="rect">
                      <a:avLst/>
                    </a:prstGeom>
                    <a:solidFill>
                      <a:srgbClr val="A6A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22" name="Rectangle 2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53"/>
                      <a:ext cx="908" cy="2"/>
                    </a:xfrm>
                    <a:prstGeom prst="rect">
                      <a:avLst/>
                    </a:prstGeom>
                    <a:solidFill>
                      <a:srgbClr val="A4A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23" name="Rectangle 2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55"/>
                      <a:ext cx="908" cy="3"/>
                    </a:xfrm>
                    <a:prstGeom prst="rect">
                      <a:avLst/>
                    </a:prstGeom>
                    <a:solidFill>
                      <a:srgbClr val="A2A2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24" name="Rectangle 2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58"/>
                      <a:ext cx="908" cy="1"/>
                    </a:xfrm>
                    <a:prstGeom prst="rect">
                      <a:avLst/>
                    </a:prstGeom>
                    <a:solidFill>
                      <a:srgbClr val="A0A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25" name="Rectangle 2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59"/>
                      <a:ext cx="908" cy="3"/>
                    </a:xfrm>
                    <a:prstGeom prst="rect">
                      <a:avLst/>
                    </a:prstGeom>
                    <a:solidFill>
                      <a:srgbClr val="9E9E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26" name="Rectangle 2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62"/>
                      <a:ext cx="908" cy="2"/>
                    </a:xfrm>
                    <a:prstGeom prst="rect">
                      <a:avLst/>
                    </a:prstGeom>
                    <a:solidFill>
                      <a:srgbClr val="9C9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27" name="Rectangle 2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64"/>
                      <a:ext cx="908" cy="2"/>
                    </a:xfrm>
                    <a:prstGeom prst="rect">
                      <a:avLst/>
                    </a:prstGeom>
                    <a:solidFill>
                      <a:srgbClr val="9A9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28" name="Rectangle 2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66"/>
                      <a:ext cx="908" cy="2"/>
                    </a:xfrm>
                    <a:prstGeom prst="rect">
                      <a:avLst/>
                    </a:prstGeom>
                    <a:solidFill>
                      <a:srgbClr val="9898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29" name="Rectangle 2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68"/>
                      <a:ext cx="908" cy="3"/>
                    </a:xfrm>
                    <a:prstGeom prst="rect">
                      <a:avLst/>
                    </a:prstGeom>
                    <a:solidFill>
                      <a:srgbClr val="969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30" name="Rectangle 2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71"/>
                      <a:ext cx="908" cy="3"/>
                    </a:xfrm>
                    <a:prstGeom prst="rect">
                      <a:avLst/>
                    </a:prstGeom>
                    <a:solidFill>
                      <a:srgbClr val="949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31" name="Rectangle 2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74"/>
                      <a:ext cx="908" cy="2"/>
                    </a:xfrm>
                    <a:prstGeom prst="rect">
                      <a:avLst/>
                    </a:prstGeom>
                    <a:solidFill>
                      <a:srgbClr val="9292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32" name="Rectangle 2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76"/>
                      <a:ext cx="908" cy="3"/>
                    </a:xfrm>
                    <a:prstGeom prst="rect">
                      <a:avLst/>
                    </a:prstGeom>
                    <a:solidFill>
                      <a:srgbClr val="909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33" name="Rectangle 2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79"/>
                      <a:ext cx="908" cy="3"/>
                    </a:xfrm>
                    <a:prstGeom prst="rect">
                      <a:avLst/>
                    </a:prstGeom>
                    <a:solidFill>
                      <a:srgbClr val="8E8E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34" name="Rectangle 2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82"/>
                      <a:ext cx="908" cy="2"/>
                    </a:xfrm>
                    <a:prstGeom prst="rect">
                      <a:avLst/>
                    </a:prstGeom>
                    <a:solidFill>
                      <a:srgbClr val="8C8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35" name="Rectangle 2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84"/>
                      <a:ext cx="908" cy="4"/>
                    </a:xfrm>
                    <a:prstGeom prst="rect">
                      <a:avLst/>
                    </a:prstGeom>
                    <a:solidFill>
                      <a:srgbClr val="8A8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36" name="Rectangle 2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88"/>
                      <a:ext cx="908" cy="3"/>
                    </a:xfrm>
                    <a:prstGeom prst="rect">
                      <a:avLst/>
                    </a:prstGeom>
                    <a:solidFill>
                      <a:srgbClr val="8888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37" name="Rectangle 2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91"/>
                      <a:ext cx="908" cy="2"/>
                    </a:xfrm>
                    <a:prstGeom prst="rect">
                      <a:avLst/>
                    </a:prstGeom>
                    <a:solidFill>
                      <a:srgbClr val="868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38" name="Rectangle 2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93"/>
                      <a:ext cx="908" cy="4"/>
                    </a:xfrm>
                    <a:prstGeom prst="rect">
                      <a:avLst/>
                    </a:prstGeom>
                    <a:solidFill>
                      <a:srgbClr val="8484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39" name="Rectangle 2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897"/>
                      <a:ext cx="908" cy="4"/>
                    </a:xfrm>
                    <a:prstGeom prst="rect">
                      <a:avLst/>
                    </a:prstGeom>
                    <a:solidFill>
                      <a:srgbClr val="8282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40" name="Rectangle 2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901"/>
                      <a:ext cx="908" cy="5"/>
                    </a:xfrm>
                    <a:prstGeom prst="rect">
                      <a:avLst/>
                    </a:prstGeom>
                    <a:solidFill>
                      <a:srgbClr val="808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41" name="Rectangle 2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906"/>
                      <a:ext cx="908" cy="4"/>
                    </a:xfrm>
                    <a:prstGeom prst="rect">
                      <a:avLst/>
                    </a:prstGeom>
                    <a:solidFill>
                      <a:srgbClr val="7E7E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42" name="Rectangle 2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910"/>
                      <a:ext cx="908" cy="5"/>
                    </a:xfrm>
                    <a:prstGeom prst="rect">
                      <a:avLst/>
                    </a:prstGeom>
                    <a:solidFill>
                      <a:srgbClr val="7C7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43" name="Rectangle 2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915"/>
                      <a:ext cx="908" cy="6"/>
                    </a:xfrm>
                    <a:prstGeom prst="rect">
                      <a:avLst/>
                    </a:prstGeom>
                    <a:solidFill>
                      <a:srgbClr val="7A7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44" name="Rectangle 2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921"/>
                      <a:ext cx="908" cy="7"/>
                    </a:xfrm>
                    <a:prstGeom prst="rect">
                      <a:avLst/>
                    </a:prstGeom>
                    <a:solidFill>
                      <a:srgbClr val="7878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45" name="Rectangle 2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928"/>
                      <a:ext cx="908" cy="3"/>
                    </a:xfrm>
                    <a:prstGeom prst="rect">
                      <a:avLst/>
                    </a:prstGeom>
                    <a:solidFill>
                      <a:srgbClr val="767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46" name="Rectangle 2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466"/>
                      <a:ext cx="908" cy="465"/>
                    </a:xfrm>
                    <a:prstGeom prst="rect">
                      <a:avLst/>
                    </a:prstGeom>
                    <a:noFill/>
                    <a:ln w="0">
                      <a:solidFill>
                        <a:srgbClr val="003296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47" name="Rectangle 2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62" y="2602"/>
                      <a:ext cx="897" cy="12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1000" b="1">
                          <a:solidFill>
                            <a:srgbClr val="003296"/>
                          </a:solidFill>
                        </a:rPr>
                        <a:t>Superconducting</a:t>
                      </a:r>
                      <a:endParaRPr lang="en-US" altLang="en-US"/>
                    </a:p>
                  </p:txBody>
                </p:sp>
                <p:sp>
                  <p:nvSpPr>
                    <p:cNvPr id="30948" name="Rectangle 2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92" y="2702"/>
                      <a:ext cx="623" cy="12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1000" b="1">
                          <a:solidFill>
                            <a:srgbClr val="003296"/>
                          </a:solidFill>
                        </a:rPr>
                        <a:t>Drive Motor</a:t>
                      </a:r>
                      <a:endParaRPr lang="en-US" altLang="en-US"/>
                    </a:p>
                  </p:txBody>
                </p:sp>
                <p:sp>
                  <p:nvSpPr>
                    <p:cNvPr id="30949" name="Freeform 290"/>
                    <p:cNvSpPr>
                      <a:spLocks/>
                    </p:cNvSpPr>
                    <p:nvPr/>
                  </p:nvSpPr>
                  <p:spPr bwMode="auto">
                    <a:xfrm>
                      <a:off x="3695" y="2201"/>
                      <a:ext cx="612" cy="124"/>
                    </a:xfrm>
                    <a:custGeom>
                      <a:avLst/>
                      <a:gdLst>
                        <a:gd name="T0" fmla="*/ 153 w 612"/>
                        <a:gd name="T1" fmla="*/ 0 h 124"/>
                        <a:gd name="T2" fmla="*/ 153 w 612"/>
                        <a:gd name="T3" fmla="*/ 30 h 124"/>
                        <a:gd name="T4" fmla="*/ 612 w 612"/>
                        <a:gd name="T5" fmla="*/ 30 h 124"/>
                        <a:gd name="T6" fmla="*/ 612 w 612"/>
                        <a:gd name="T7" fmla="*/ 93 h 124"/>
                        <a:gd name="T8" fmla="*/ 153 w 612"/>
                        <a:gd name="T9" fmla="*/ 93 h 124"/>
                        <a:gd name="T10" fmla="*/ 153 w 612"/>
                        <a:gd name="T11" fmla="*/ 124 h 124"/>
                        <a:gd name="T12" fmla="*/ 0 w 612"/>
                        <a:gd name="T13" fmla="*/ 62 h 124"/>
                        <a:gd name="T14" fmla="*/ 153 w 612"/>
                        <a:gd name="T15" fmla="*/ 0 h 12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612"/>
                        <a:gd name="T25" fmla="*/ 0 h 124"/>
                        <a:gd name="T26" fmla="*/ 612 w 612"/>
                        <a:gd name="T27" fmla="*/ 124 h 12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612" h="124">
                          <a:moveTo>
                            <a:pt x="153" y="0"/>
                          </a:moveTo>
                          <a:lnTo>
                            <a:pt x="153" y="30"/>
                          </a:lnTo>
                          <a:lnTo>
                            <a:pt x="612" y="30"/>
                          </a:lnTo>
                          <a:lnTo>
                            <a:pt x="612" y="93"/>
                          </a:lnTo>
                          <a:lnTo>
                            <a:pt x="153" y="93"/>
                          </a:lnTo>
                          <a:lnTo>
                            <a:pt x="153" y="124"/>
                          </a:lnTo>
                          <a:lnTo>
                            <a:pt x="0" y="62"/>
                          </a:lnTo>
                          <a:lnTo>
                            <a:pt x="153" y="0"/>
                          </a:lnTo>
                          <a:close/>
                        </a:path>
                      </a:pathLst>
                    </a:custGeom>
                    <a:solidFill>
                      <a:srgbClr val="FF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50" name="Freeform 291"/>
                    <p:cNvSpPr>
                      <a:spLocks/>
                    </p:cNvSpPr>
                    <p:nvPr/>
                  </p:nvSpPr>
                  <p:spPr bwMode="auto">
                    <a:xfrm>
                      <a:off x="3695" y="2201"/>
                      <a:ext cx="612" cy="124"/>
                    </a:xfrm>
                    <a:custGeom>
                      <a:avLst/>
                      <a:gdLst>
                        <a:gd name="T0" fmla="*/ 153 w 612"/>
                        <a:gd name="T1" fmla="*/ 0 h 124"/>
                        <a:gd name="T2" fmla="*/ 153 w 612"/>
                        <a:gd name="T3" fmla="*/ 30 h 124"/>
                        <a:gd name="T4" fmla="*/ 612 w 612"/>
                        <a:gd name="T5" fmla="*/ 30 h 124"/>
                        <a:gd name="T6" fmla="*/ 612 w 612"/>
                        <a:gd name="T7" fmla="*/ 93 h 124"/>
                        <a:gd name="T8" fmla="*/ 153 w 612"/>
                        <a:gd name="T9" fmla="*/ 93 h 124"/>
                        <a:gd name="T10" fmla="*/ 153 w 612"/>
                        <a:gd name="T11" fmla="*/ 124 h 124"/>
                        <a:gd name="T12" fmla="*/ 0 w 612"/>
                        <a:gd name="T13" fmla="*/ 62 h 124"/>
                        <a:gd name="T14" fmla="*/ 153 w 612"/>
                        <a:gd name="T15" fmla="*/ 0 h 12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612"/>
                        <a:gd name="T25" fmla="*/ 0 h 124"/>
                        <a:gd name="T26" fmla="*/ 612 w 612"/>
                        <a:gd name="T27" fmla="*/ 124 h 12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612" h="124">
                          <a:moveTo>
                            <a:pt x="153" y="0"/>
                          </a:moveTo>
                          <a:lnTo>
                            <a:pt x="153" y="30"/>
                          </a:lnTo>
                          <a:lnTo>
                            <a:pt x="612" y="30"/>
                          </a:lnTo>
                          <a:lnTo>
                            <a:pt x="612" y="93"/>
                          </a:lnTo>
                          <a:lnTo>
                            <a:pt x="153" y="93"/>
                          </a:lnTo>
                          <a:lnTo>
                            <a:pt x="153" y="124"/>
                          </a:lnTo>
                          <a:lnTo>
                            <a:pt x="0" y="62"/>
                          </a:lnTo>
                          <a:lnTo>
                            <a:pt x="153" y="0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329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51" name="Rectangle 2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00" y="2143"/>
                      <a:ext cx="945" cy="337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52" name="Rectangle 2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00" y="2143"/>
                      <a:ext cx="945" cy="337"/>
                    </a:xfrm>
                    <a:prstGeom prst="rect">
                      <a:avLst/>
                    </a:prstGeom>
                    <a:noFill/>
                    <a:ln w="0">
                      <a:solidFill>
                        <a:srgbClr val="003296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53" name="Rectangle 2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42" y="2169"/>
                      <a:ext cx="620" cy="1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1000">
                          <a:solidFill>
                            <a:srgbClr val="003296"/>
                          </a:solidFill>
                        </a:rPr>
                        <a:t>Bypass Fan </a:t>
                      </a:r>
                      <a:endParaRPr lang="en-US" altLang="en-US"/>
                    </a:p>
                  </p:txBody>
                </p:sp>
                <p:sp>
                  <p:nvSpPr>
                    <p:cNvPr id="30954" name="Rectangle 2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42" y="2269"/>
                      <a:ext cx="890" cy="1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1000">
                          <a:solidFill>
                            <a:srgbClr val="003296"/>
                          </a:solidFill>
                        </a:rPr>
                        <a:t>Section of Aircraft </a:t>
                      </a:r>
                      <a:endParaRPr lang="en-US" altLang="en-US"/>
                    </a:p>
                  </p:txBody>
                </p:sp>
                <p:sp>
                  <p:nvSpPr>
                    <p:cNvPr id="30955" name="Rectangle 2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42" y="2368"/>
                      <a:ext cx="395" cy="1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1000">
                          <a:solidFill>
                            <a:srgbClr val="003296"/>
                          </a:solidFill>
                        </a:rPr>
                        <a:t>Engine </a:t>
                      </a:r>
                      <a:endParaRPr lang="en-US" altLang="en-US"/>
                    </a:p>
                  </p:txBody>
                </p:sp>
                <p:sp>
                  <p:nvSpPr>
                    <p:cNvPr id="30956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4188" y="2800"/>
                      <a:ext cx="363" cy="339"/>
                    </a:xfrm>
                    <a:custGeom>
                      <a:avLst/>
                      <a:gdLst>
                        <a:gd name="T0" fmla="*/ 143 w 363"/>
                        <a:gd name="T1" fmla="*/ 34 h 339"/>
                        <a:gd name="T2" fmla="*/ 113 w 363"/>
                        <a:gd name="T3" fmla="*/ 56 h 339"/>
                        <a:gd name="T4" fmla="*/ 363 w 363"/>
                        <a:gd name="T5" fmla="*/ 294 h 339"/>
                        <a:gd name="T6" fmla="*/ 304 w 363"/>
                        <a:gd name="T7" fmla="*/ 339 h 339"/>
                        <a:gd name="T8" fmla="*/ 54 w 363"/>
                        <a:gd name="T9" fmla="*/ 101 h 339"/>
                        <a:gd name="T10" fmla="*/ 25 w 363"/>
                        <a:gd name="T11" fmla="*/ 123 h 339"/>
                        <a:gd name="T12" fmla="*/ 0 w 363"/>
                        <a:gd name="T13" fmla="*/ 0 h 339"/>
                        <a:gd name="T14" fmla="*/ 143 w 363"/>
                        <a:gd name="T15" fmla="*/ 34 h 339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63"/>
                        <a:gd name="T25" fmla="*/ 0 h 339"/>
                        <a:gd name="T26" fmla="*/ 363 w 363"/>
                        <a:gd name="T27" fmla="*/ 339 h 339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63" h="339">
                          <a:moveTo>
                            <a:pt x="143" y="34"/>
                          </a:moveTo>
                          <a:lnTo>
                            <a:pt x="113" y="56"/>
                          </a:lnTo>
                          <a:lnTo>
                            <a:pt x="363" y="294"/>
                          </a:lnTo>
                          <a:lnTo>
                            <a:pt x="304" y="339"/>
                          </a:lnTo>
                          <a:lnTo>
                            <a:pt x="54" y="101"/>
                          </a:lnTo>
                          <a:lnTo>
                            <a:pt x="25" y="123"/>
                          </a:lnTo>
                          <a:lnTo>
                            <a:pt x="0" y="0"/>
                          </a:lnTo>
                          <a:lnTo>
                            <a:pt x="143" y="34"/>
                          </a:lnTo>
                          <a:close/>
                        </a:path>
                      </a:pathLst>
                    </a:custGeom>
                    <a:solidFill>
                      <a:srgbClr val="FF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57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4188" y="2800"/>
                      <a:ext cx="363" cy="339"/>
                    </a:xfrm>
                    <a:custGeom>
                      <a:avLst/>
                      <a:gdLst>
                        <a:gd name="T0" fmla="*/ 143 w 363"/>
                        <a:gd name="T1" fmla="*/ 34 h 339"/>
                        <a:gd name="T2" fmla="*/ 113 w 363"/>
                        <a:gd name="T3" fmla="*/ 56 h 339"/>
                        <a:gd name="T4" fmla="*/ 363 w 363"/>
                        <a:gd name="T5" fmla="*/ 294 h 339"/>
                        <a:gd name="T6" fmla="*/ 304 w 363"/>
                        <a:gd name="T7" fmla="*/ 339 h 339"/>
                        <a:gd name="T8" fmla="*/ 54 w 363"/>
                        <a:gd name="T9" fmla="*/ 101 h 339"/>
                        <a:gd name="T10" fmla="*/ 25 w 363"/>
                        <a:gd name="T11" fmla="*/ 123 h 339"/>
                        <a:gd name="T12" fmla="*/ 0 w 363"/>
                        <a:gd name="T13" fmla="*/ 0 h 339"/>
                        <a:gd name="T14" fmla="*/ 143 w 363"/>
                        <a:gd name="T15" fmla="*/ 34 h 339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63"/>
                        <a:gd name="T25" fmla="*/ 0 h 339"/>
                        <a:gd name="T26" fmla="*/ 363 w 363"/>
                        <a:gd name="T27" fmla="*/ 339 h 339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63" h="339">
                          <a:moveTo>
                            <a:pt x="143" y="34"/>
                          </a:moveTo>
                          <a:lnTo>
                            <a:pt x="113" y="56"/>
                          </a:lnTo>
                          <a:lnTo>
                            <a:pt x="363" y="294"/>
                          </a:lnTo>
                          <a:lnTo>
                            <a:pt x="304" y="339"/>
                          </a:lnTo>
                          <a:lnTo>
                            <a:pt x="54" y="101"/>
                          </a:lnTo>
                          <a:lnTo>
                            <a:pt x="25" y="123"/>
                          </a:lnTo>
                          <a:lnTo>
                            <a:pt x="0" y="0"/>
                          </a:lnTo>
                          <a:lnTo>
                            <a:pt x="143" y="34"/>
                          </a:lnTo>
                          <a:close/>
                        </a:path>
                      </a:pathLst>
                    </a:custGeom>
                    <a:noFill/>
                    <a:ln w="0">
                      <a:solidFill>
                        <a:srgbClr val="00329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58" name="Rectangle 2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07" y="3072"/>
                      <a:ext cx="944" cy="336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59" name="Rectangle 3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07" y="3072"/>
                      <a:ext cx="944" cy="336"/>
                    </a:xfrm>
                    <a:prstGeom prst="rect">
                      <a:avLst/>
                    </a:prstGeom>
                    <a:noFill/>
                    <a:ln w="0">
                      <a:solidFill>
                        <a:srgbClr val="003296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60" name="Rectangle 3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48" y="3097"/>
                      <a:ext cx="847" cy="1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1000">
                          <a:solidFill>
                            <a:srgbClr val="003296"/>
                          </a:solidFill>
                        </a:rPr>
                        <a:t>Superconducting </a:t>
                      </a:r>
                      <a:endParaRPr lang="en-US" altLang="en-US"/>
                    </a:p>
                  </p:txBody>
                </p:sp>
                <p:sp>
                  <p:nvSpPr>
                    <p:cNvPr id="30961" name="Rectangle 3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48" y="3197"/>
                      <a:ext cx="826" cy="1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1000">
                          <a:solidFill>
                            <a:srgbClr val="003296"/>
                          </a:solidFill>
                        </a:rPr>
                        <a:t>Motor Replaces  </a:t>
                      </a:r>
                      <a:endParaRPr lang="en-US" altLang="en-US"/>
                    </a:p>
                  </p:txBody>
                </p:sp>
                <p:sp>
                  <p:nvSpPr>
                    <p:cNvPr id="30962" name="Rectangle 3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48" y="3296"/>
                      <a:ext cx="394" cy="1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1000">
                          <a:solidFill>
                            <a:srgbClr val="003296"/>
                          </a:solidFill>
                        </a:rPr>
                        <a:t>Turbine</a:t>
                      </a:r>
                      <a:endParaRPr lang="en-US" altLang="en-US"/>
                    </a:p>
                  </p:txBody>
                </p:sp>
                <p:sp>
                  <p:nvSpPr>
                    <p:cNvPr id="30963" name="Rectangle 3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66" y="3586"/>
                      <a:ext cx="47" cy="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500">
                          <a:solidFill>
                            <a:srgbClr val="0066FF"/>
                          </a:solidFill>
                        </a:rPr>
                        <a:t>. </a:t>
                      </a:r>
                      <a:endParaRPr lang="en-US" altLang="en-US"/>
                    </a:p>
                  </p:txBody>
                </p:sp>
                <p:pic>
                  <p:nvPicPr>
                    <p:cNvPr id="30964" name="Picture 3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819" y="2028"/>
                      <a:ext cx="2433" cy="134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30965" name="Rectangle 3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15" y="2026"/>
                      <a:ext cx="2438" cy="1351"/>
                    </a:xfrm>
                    <a:prstGeom prst="rect">
                      <a:avLst/>
                    </a:prstGeom>
                    <a:noFill/>
                    <a:ln w="0">
                      <a:solidFill>
                        <a:srgbClr val="003296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66" name="Rectangle 3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19"/>
                      <a:ext cx="303" cy="2"/>
                    </a:xfrm>
                    <a:prstGeom prst="rect">
                      <a:avLst/>
                    </a:prstGeom>
                    <a:solidFill>
                      <a:srgbClr val="294E6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67" name="Rectangle 3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21"/>
                      <a:ext cx="303" cy="2"/>
                    </a:xfrm>
                    <a:prstGeom prst="rect">
                      <a:avLst/>
                    </a:prstGeom>
                    <a:solidFill>
                      <a:srgbClr val="2A4F6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68" name="Rectangle 3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23"/>
                      <a:ext cx="303" cy="3"/>
                    </a:xfrm>
                    <a:prstGeom prst="rect">
                      <a:avLst/>
                    </a:prstGeom>
                    <a:solidFill>
                      <a:srgbClr val="2B5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69" name="Rectangle 3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26"/>
                      <a:ext cx="303" cy="2"/>
                    </a:xfrm>
                    <a:prstGeom prst="rect">
                      <a:avLst/>
                    </a:prstGeom>
                    <a:solidFill>
                      <a:srgbClr val="2C536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70" name="Rectangle 3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28"/>
                      <a:ext cx="303" cy="2"/>
                    </a:xfrm>
                    <a:prstGeom prst="rect">
                      <a:avLst/>
                    </a:prstGeom>
                    <a:solidFill>
                      <a:srgbClr val="2D546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71" name="Rectangle 3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30"/>
                      <a:ext cx="303" cy="1"/>
                    </a:xfrm>
                    <a:prstGeom prst="rect">
                      <a:avLst/>
                    </a:prstGeom>
                    <a:solidFill>
                      <a:srgbClr val="2D566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72" name="Rectangle 3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31"/>
                      <a:ext cx="303" cy="2"/>
                    </a:xfrm>
                    <a:prstGeom prst="rect">
                      <a:avLst/>
                    </a:prstGeom>
                    <a:solidFill>
                      <a:srgbClr val="2E586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73" name="Rectangle 3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33"/>
                      <a:ext cx="303" cy="1"/>
                    </a:xfrm>
                    <a:prstGeom prst="rect">
                      <a:avLst/>
                    </a:prstGeom>
                    <a:solidFill>
                      <a:srgbClr val="2F5A7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74" name="Rectangle 3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33"/>
                      <a:ext cx="303" cy="2"/>
                    </a:xfrm>
                    <a:prstGeom prst="rect">
                      <a:avLst/>
                    </a:prstGeom>
                    <a:solidFill>
                      <a:srgbClr val="305B7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75" name="Rectangle 3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35"/>
                      <a:ext cx="303" cy="1"/>
                    </a:xfrm>
                    <a:prstGeom prst="rect">
                      <a:avLst/>
                    </a:prstGeom>
                    <a:solidFill>
                      <a:srgbClr val="315C7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76" name="Rectangle 3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36"/>
                      <a:ext cx="303" cy="1"/>
                    </a:xfrm>
                    <a:prstGeom prst="rect">
                      <a:avLst/>
                    </a:prstGeom>
                    <a:solidFill>
                      <a:srgbClr val="325E7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77" name="Rectangle 3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37"/>
                      <a:ext cx="303" cy="1"/>
                    </a:xfrm>
                    <a:prstGeom prst="rect">
                      <a:avLst/>
                    </a:prstGeom>
                    <a:solidFill>
                      <a:srgbClr val="32607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78" name="Rectangle 3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38"/>
                      <a:ext cx="303" cy="2"/>
                    </a:xfrm>
                    <a:prstGeom prst="rect">
                      <a:avLst/>
                    </a:prstGeom>
                    <a:solidFill>
                      <a:srgbClr val="33627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79" name="Rectangle 3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40"/>
                      <a:ext cx="303" cy="1"/>
                    </a:xfrm>
                    <a:prstGeom prst="rect">
                      <a:avLst/>
                    </a:prstGeom>
                    <a:solidFill>
                      <a:srgbClr val="35647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80" name="Rectangle 3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41"/>
                      <a:ext cx="303" cy="2"/>
                    </a:xfrm>
                    <a:prstGeom prst="rect">
                      <a:avLst/>
                    </a:prstGeom>
                    <a:solidFill>
                      <a:srgbClr val="36678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81" name="Rectangle 3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43"/>
                      <a:ext cx="303" cy="1"/>
                    </a:xfrm>
                    <a:prstGeom prst="rect">
                      <a:avLst/>
                    </a:prstGeom>
                    <a:solidFill>
                      <a:srgbClr val="37698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82" name="Rectangle 3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44"/>
                      <a:ext cx="303" cy="1"/>
                    </a:xfrm>
                    <a:prstGeom prst="rect">
                      <a:avLst/>
                    </a:prstGeom>
                    <a:solidFill>
                      <a:srgbClr val="396C8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83" name="Rectangle 3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45"/>
                      <a:ext cx="303" cy="1"/>
                    </a:xfrm>
                    <a:prstGeom prst="rect">
                      <a:avLst/>
                    </a:prstGeom>
                    <a:solidFill>
                      <a:srgbClr val="396D8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84" name="Rectangle 3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46"/>
                      <a:ext cx="303" cy="1"/>
                    </a:xfrm>
                    <a:prstGeom prst="rect">
                      <a:avLst/>
                    </a:prstGeom>
                    <a:solidFill>
                      <a:srgbClr val="3A6F8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85" name="Rectangle 3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47"/>
                      <a:ext cx="303" cy="1"/>
                    </a:xfrm>
                    <a:prstGeom prst="rect">
                      <a:avLst/>
                    </a:prstGeom>
                    <a:solidFill>
                      <a:srgbClr val="3C718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86" name="Rectangle 3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48"/>
                      <a:ext cx="303" cy="1"/>
                    </a:xfrm>
                    <a:prstGeom prst="rect">
                      <a:avLst/>
                    </a:prstGeom>
                    <a:solidFill>
                      <a:srgbClr val="3C729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87" name="Rectangle 3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48"/>
                      <a:ext cx="303" cy="2"/>
                    </a:xfrm>
                    <a:prstGeom prst="rect">
                      <a:avLst/>
                    </a:prstGeom>
                    <a:solidFill>
                      <a:srgbClr val="3D749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88" name="Rectangle 3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50"/>
                      <a:ext cx="303" cy="1"/>
                    </a:xfrm>
                    <a:prstGeom prst="rect">
                      <a:avLst/>
                    </a:prstGeom>
                    <a:solidFill>
                      <a:srgbClr val="3E769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89" name="Rectangle 3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51"/>
                      <a:ext cx="303" cy="1"/>
                    </a:xfrm>
                    <a:prstGeom prst="rect">
                      <a:avLst/>
                    </a:prstGeom>
                    <a:solidFill>
                      <a:srgbClr val="3F789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90" name="Rectangle 3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51"/>
                      <a:ext cx="303" cy="1"/>
                    </a:xfrm>
                    <a:prstGeom prst="rect">
                      <a:avLst/>
                    </a:prstGeom>
                    <a:solidFill>
                      <a:srgbClr val="40799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91" name="Rectangle 3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52"/>
                      <a:ext cx="303" cy="1"/>
                    </a:xfrm>
                    <a:prstGeom prst="rect">
                      <a:avLst/>
                    </a:prstGeom>
                    <a:solidFill>
                      <a:srgbClr val="417B9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92" name="Rectangle 3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53"/>
                      <a:ext cx="303" cy="1"/>
                    </a:xfrm>
                    <a:prstGeom prst="rect">
                      <a:avLst/>
                    </a:prstGeom>
                    <a:solidFill>
                      <a:srgbClr val="427C9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93" name="Rectangle 3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53"/>
                      <a:ext cx="303" cy="1"/>
                    </a:xfrm>
                    <a:prstGeom prst="rect">
                      <a:avLst/>
                    </a:prstGeom>
                    <a:solidFill>
                      <a:srgbClr val="427E9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94" name="Rectangle 3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54"/>
                      <a:ext cx="303" cy="1"/>
                    </a:xfrm>
                    <a:prstGeom prst="rect">
                      <a:avLst/>
                    </a:prstGeom>
                    <a:solidFill>
                      <a:srgbClr val="437FA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95" name="Rectangle 3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55"/>
                      <a:ext cx="303" cy="1"/>
                    </a:xfrm>
                    <a:prstGeom prst="rect">
                      <a:avLst/>
                    </a:prstGeom>
                    <a:solidFill>
                      <a:srgbClr val="4480A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96" name="Rectangle 3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56"/>
                      <a:ext cx="303" cy="2"/>
                    </a:xfrm>
                    <a:prstGeom prst="rect">
                      <a:avLst/>
                    </a:prstGeom>
                    <a:solidFill>
                      <a:srgbClr val="4583A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97" name="Rectangle 3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58"/>
                      <a:ext cx="303" cy="1"/>
                    </a:xfrm>
                    <a:prstGeom prst="rect">
                      <a:avLst/>
                    </a:prstGeom>
                    <a:solidFill>
                      <a:srgbClr val="4786A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98" name="Rectangle 3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59"/>
                      <a:ext cx="303" cy="1"/>
                    </a:xfrm>
                    <a:prstGeom prst="rect">
                      <a:avLst/>
                    </a:prstGeom>
                    <a:solidFill>
                      <a:srgbClr val="4888A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0999" name="Rectangle 3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60"/>
                      <a:ext cx="303" cy="1"/>
                    </a:xfrm>
                    <a:prstGeom prst="rect">
                      <a:avLst/>
                    </a:prstGeom>
                    <a:solidFill>
                      <a:srgbClr val="4989A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00" name="Rectangle 3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61"/>
                      <a:ext cx="303" cy="1"/>
                    </a:xfrm>
                    <a:prstGeom prst="rect">
                      <a:avLst/>
                    </a:prstGeom>
                    <a:solidFill>
                      <a:srgbClr val="498BB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01" name="Rectangle 3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62"/>
                      <a:ext cx="303" cy="1"/>
                    </a:xfrm>
                    <a:prstGeom prst="rect">
                      <a:avLst/>
                    </a:prstGeom>
                    <a:solidFill>
                      <a:srgbClr val="4A8DB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02" name="Rectangle 3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63"/>
                      <a:ext cx="303" cy="2"/>
                    </a:xfrm>
                    <a:prstGeom prst="rect">
                      <a:avLst/>
                    </a:prstGeom>
                    <a:solidFill>
                      <a:srgbClr val="4C8FB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03" name="Rectangle 3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65"/>
                      <a:ext cx="303" cy="1"/>
                    </a:xfrm>
                    <a:prstGeom prst="rect">
                      <a:avLst/>
                    </a:prstGeom>
                    <a:solidFill>
                      <a:srgbClr val="4D92B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04" name="Rectangle 3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66"/>
                      <a:ext cx="303" cy="1"/>
                    </a:xfrm>
                    <a:prstGeom prst="rect">
                      <a:avLst/>
                    </a:prstGeom>
                    <a:solidFill>
                      <a:srgbClr val="4D93B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05" name="Rectangle 3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67"/>
                      <a:ext cx="303" cy="1"/>
                    </a:xfrm>
                    <a:prstGeom prst="rect">
                      <a:avLst/>
                    </a:prstGeom>
                    <a:solidFill>
                      <a:srgbClr val="4F94B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06" name="Rectangle 3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68"/>
                      <a:ext cx="303" cy="1"/>
                    </a:xfrm>
                    <a:prstGeom prst="rect">
                      <a:avLst/>
                    </a:prstGeom>
                    <a:solidFill>
                      <a:srgbClr val="5096B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07" name="Rectangle 3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69"/>
                      <a:ext cx="303" cy="2"/>
                    </a:xfrm>
                    <a:prstGeom prst="rect">
                      <a:avLst/>
                    </a:prstGeom>
                    <a:solidFill>
                      <a:srgbClr val="5098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08" name="Rectangle 3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71"/>
                      <a:ext cx="303" cy="1"/>
                    </a:xfrm>
                    <a:prstGeom prst="rect">
                      <a:avLst/>
                    </a:prstGeom>
                    <a:solidFill>
                      <a:srgbClr val="519AC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09" name="Rectangle 3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72"/>
                      <a:ext cx="303" cy="1"/>
                    </a:xfrm>
                    <a:prstGeom prst="rect">
                      <a:avLst/>
                    </a:prstGeom>
                    <a:solidFill>
                      <a:srgbClr val="529CC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10" name="Rectangle 3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73"/>
                      <a:ext cx="303" cy="2"/>
                    </a:xfrm>
                    <a:prstGeom prst="rect">
                      <a:avLst/>
                    </a:prstGeom>
                    <a:solidFill>
                      <a:srgbClr val="539DC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11" name="Rectangle 3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75"/>
                      <a:ext cx="303" cy="1"/>
                    </a:xfrm>
                    <a:prstGeom prst="rect">
                      <a:avLst/>
                    </a:prstGeom>
                    <a:solidFill>
                      <a:srgbClr val="549EC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12" name="Rectangle 3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76"/>
                      <a:ext cx="303" cy="2"/>
                    </a:xfrm>
                    <a:prstGeom prst="rect">
                      <a:avLst/>
                    </a:prstGeom>
                    <a:solidFill>
                      <a:srgbClr val="55A0C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13" name="Rectangle 3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78"/>
                      <a:ext cx="303" cy="1"/>
                    </a:xfrm>
                    <a:prstGeom prst="rect">
                      <a:avLst/>
                    </a:prstGeom>
                    <a:solidFill>
                      <a:srgbClr val="55A1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14" name="Rectangle 3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79"/>
                      <a:ext cx="303" cy="2"/>
                    </a:xfrm>
                    <a:prstGeom prst="rect">
                      <a:avLst/>
                    </a:prstGeom>
                    <a:solidFill>
                      <a:srgbClr val="56A3C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15" name="Rectangle 3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81"/>
                      <a:ext cx="303" cy="2"/>
                    </a:xfrm>
                    <a:prstGeom prst="rect">
                      <a:avLst/>
                    </a:prstGeom>
                    <a:solidFill>
                      <a:srgbClr val="56A3C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16" name="Rectangle 3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83"/>
                      <a:ext cx="303" cy="3"/>
                    </a:xfrm>
                    <a:prstGeom prst="rect">
                      <a:avLst/>
                    </a:prstGeom>
                    <a:solidFill>
                      <a:srgbClr val="57A5D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17" name="Rectangle 3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86"/>
                      <a:ext cx="303" cy="3"/>
                    </a:xfrm>
                    <a:prstGeom prst="rect">
                      <a:avLst/>
                    </a:prstGeom>
                    <a:solidFill>
                      <a:srgbClr val="59A7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18" name="Rectangle 3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89"/>
                      <a:ext cx="303" cy="7"/>
                    </a:xfrm>
                    <a:prstGeom prst="rect">
                      <a:avLst/>
                    </a:prstGeom>
                    <a:solidFill>
                      <a:srgbClr val="59A8D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19" name="Rectangle 3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696"/>
                      <a:ext cx="303" cy="5"/>
                    </a:xfrm>
                    <a:prstGeom prst="rect">
                      <a:avLst/>
                    </a:prstGeom>
                    <a:solidFill>
                      <a:srgbClr val="5AAAD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20" name="Rectangle 3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01"/>
                      <a:ext cx="303" cy="5"/>
                    </a:xfrm>
                    <a:prstGeom prst="rect">
                      <a:avLst/>
                    </a:prstGeom>
                    <a:solidFill>
                      <a:srgbClr val="59A9D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21" name="Rectangle 3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06"/>
                      <a:ext cx="303" cy="2"/>
                    </a:xfrm>
                    <a:prstGeom prst="rect">
                      <a:avLst/>
                    </a:prstGeom>
                    <a:solidFill>
                      <a:srgbClr val="59A7D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22" name="Rectangle 3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08"/>
                      <a:ext cx="303" cy="3"/>
                    </a:xfrm>
                    <a:prstGeom prst="rect">
                      <a:avLst/>
                    </a:prstGeom>
                    <a:solidFill>
                      <a:srgbClr val="58A6D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23" name="Rectangle 3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11"/>
                      <a:ext cx="303" cy="3"/>
                    </a:xfrm>
                    <a:prstGeom prst="rect">
                      <a:avLst/>
                    </a:prstGeom>
                    <a:solidFill>
                      <a:srgbClr val="57A4D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24" name="Rectangle 3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14"/>
                      <a:ext cx="303" cy="1"/>
                    </a:xfrm>
                    <a:prstGeom prst="rect">
                      <a:avLst/>
                    </a:prstGeom>
                    <a:solidFill>
                      <a:srgbClr val="56A3C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25" name="Rectangle 3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15"/>
                      <a:ext cx="303" cy="2"/>
                    </a:xfrm>
                    <a:prstGeom prst="rect">
                      <a:avLst/>
                    </a:prstGeom>
                    <a:solidFill>
                      <a:srgbClr val="55A2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26" name="Rectangle 3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17"/>
                      <a:ext cx="303" cy="2"/>
                    </a:xfrm>
                    <a:prstGeom prst="rect">
                      <a:avLst/>
                    </a:prstGeom>
                    <a:solidFill>
                      <a:srgbClr val="55A0C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27" name="Rectangle 3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19"/>
                      <a:ext cx="303" cy="1"/>
                    </a:xfrm>
                    <a:prstGeom prst="rect">
                      <a:avLst/>
                    </a:prstGeom>
                    <a:solidFill>
                      <a:srgbClr val="549EC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28" name="Rectangle 3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20"/>
                      <a:ext cx="303" cy="1"/>
                    </a:xfrm>
                    <a:prstGeom prst="rect">
                      <a:avLst/>
                    </a:prstGeom>
                    <a:solidFill>
                      <a:srgbClr val="539DC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29" name="Rectangle 3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21"/>
                      <a:ext cx="303" cy="2"/>
                    </a:xfrm>
                    <a:prstGeom prst="rect">
                      <a:avLst/>
                    </a:prstGeom>
                    <a:solidFill>
                      <a:srgbClr val="529BC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30" name="Rectangle 3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23"/>
                      <a:ext cx="303" cy="1"/>
                    </a:xfrm>
                    <a:prstGeom prst="rect">
                      <a:avLst/>
                    </a:prstGeom>
                    <a:solidFill>
                      <a:srgbClr val="519AC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31" name="Rectangle 3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24"/>
                      <a:ext cx="303" cy="2"/>
                    </a:xfrm>
                    <a:prstGeom prst="rect">
                      <a:avLst/>
                    </a:prstGeom>
                    <a:solidFill>
                      <a:srgbClr val="5097B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32" name="Rectangle 3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26"/>
                      <a:ext cx="303" cy="1"/>
                    </a:xfrm>
                    <a:prstGeom prst="rect">
                      <a:avLst/>
                    </a:prstGeom>
                    <a:solidFill>
                      <a:srgbClr val="4F95B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33" name="Rectangle 3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27"/>
                      <a:ext cx="303" cy="1"/>
                    </a:xfrm>
                    <a:prstGeom prst="rect">
                      <a:avLst/>
                    </a:prstGeom>
                    <a:solidFill>
                      <a:srgbClr val="4E93B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34" name="Rectangle 3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28"/>
                      <a:ext cx="303" cy="1"/>
                    </a:xfrm>
                    <a:prstGeom prst="rect">
                      <a:avLst/>
                    </a:prstGeom>
                    <a:solidFill>
                      <a:srgbClr val="4D92B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35" name="Rectangle 3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29"/>
                      <a:ext cx="303" cy="1"/>
                    </a:xfrm>
                    <a:prstGeom prst="rect">
                      <a:avLst/>
                    </a:prstGeom>
                    <a:solidFill>
                      <a:srgbClr val="4C90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36" name="Rectangle 3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30"/>
                      <a:ext cx="303" cy="1"/>
                    </a:xfrm>
                    <a:prstGeom prst="rect">
                      <a:avLst/>
                    </a:prstGeom>
                    <a:solidFill>
                      <a:srgbClr val="4B8FB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37" name="Rectangle 3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31"/>
                      <a:ext cx="303" cy="1"/>
                    </a:xfrm>
                    <a:prstGeom prst="rect">
                      <a:avLst/>
                    </a:prstGeom>
                    <a:solidFill>
                      <a:srgbClr val="4A8DB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38" name="Rectangle 3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32"/>
                      <a:ext cx="303" cy="1"/>
                    </a:xfrm>
                    <a:prstGeom prst="rect">
                      <a:avLst/>
                    </a:prstGeom>
                    <a:solidFill>
                      <a:srgbClr val="4A8BB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39" name="Rectangle 3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33"/>
                      <a:ext cx="303" cy="1"/>
                    </a:xfrm>
                    <a:prstGeom prst="rect">
                      <a:avLst/>
                    </a:prstGeom>
                    <a:solidFill>
                      <a:srgbClr val="498AA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40" name="Rectangle 3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34"/>
                      <a:ext cx="303" cy="1"/>
                    </a:xfrm>
                    <a:prstGeom prst="rect">
                      <a:avLst/>
                    </a:prstGeom>
                    <a:solidFill>
                      <a:srgbClr val="4888A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41" name="Rectangle 3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35"/>
                      <a:ext cx="303" cy="1"/>
                    </a:xfrm>
                    <a:prstGeom prst="rect">
                      <a:avLst/>
                    </a:prstGeom>
                    <a:solidFill>
                      <a:srgbClr val="4787A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42" name="Rectangle 3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36"/>
                      <a:ext cx="303" cy="1"/>
                    </a:xfrm>
                    <a:prstGeom prst="rect">
                      <a:avLst/>
                    </a:prstGeom>
                    <a:solidFill>
                      <a:srgbClr val="4785A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43" name="Rectangle 3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37"/>
                      <a:ext cx="303" cy="2"/>
                    </a:xfrm>
                    <a:prstGeom prst="rect">
                      <a:avLst/>
                    </a:prstGeom>
                    <a:solidFill>
                      <a:srgbClr val="4582A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44" name="Rectangle 3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39"/>
                      <a:ext cx="303" cy="1"/>
                    </a:xfrm>
                    <a:prstGeom prst="rect">
                      <a:avLst/>
                    </a:prstGeom>
                    <a:solidFill>
                      <a:srgbClr val="4380A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45" name="Rectangle 3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39"/>
                      <a:ext cx="303" cy="1"/>
                    </a:xfrm>
                    <a:prstGeom prst="rect">
                      <a:avLst/>
                    </a:prstGeom>
                    <a:solidFill>
                      <a:srgbClr val="437F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46" name="Rectangle 3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0"/>
                      <a:ext cx="303" cy="1"/>
                    </a:xfrm>
                    <a:prstGeom prst="rect">
                      <a:avLst/>
                    </a:prstGeom>
                    <a:solidFill>
                      <a:srgbClr val="427D9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47" name="Rectangle 3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1"/>
                      <a:ext cx="303" cy="1"/>
                    </a:xfrm>
                    <a:prstGeom prst="rect">
                      <a:avLst/>
                    </a:prstGeom>
                    <a:solidFill>
                      <a:srgbClr val="417C9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48" name="Rectangle 3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2"/>
                      <a:ext cx="303" cy="1"/>
                    </a:xfrm>
                    <a:prstGeom prst="rect">
                      <a:avLst/>
                    </a:prstGeom>
                    <a:solidFill>
                      <a:srgbClr val="417B9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49" name="Rectangle 3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2"/>
                      <a:ext cx="303" cy="1"/>
                    </a:xfrm>
                    <a:prstGeom prst="rect">
                      <a:avLst/>
                    </a:prstGeom>
                    <a:solidFill>
                      <a:srgbClr val="40799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50" name="Rectangle 3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3"/>
                      <a:ext cx="303" cy="1"/>
                    </a:xfrm>
                    <a:prstGeom prst="rect">
                      <a:avLst/>
                    </a:prstGeom>
                    <a:solidFill>
                      <a:srgbClr val="3F789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51" name="Rectangle 3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4"/>
                      <a:ext cx="303" cy="1"/>
                    </a:xfrm>
                    <a:prstGeom prst="rect">
                      <a:avLst/>
                    </a:prstGeom>
                    <a:solidFill>
                      <a:srgbClr val="3E769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52" name="Rectangle 3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4"/>
                      <a:ext cx="303" cy="1"/>
                    </a:xfrm>
                    <a:prstGeom prst="rect">
                      <a:avLst/>
                    </a:prstGeom>
                    <a:solidFill>
                      <a:srgbClr val="3E759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53" name="Rectangle 3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5"/>
                      <a:ext cx="303" cy="1"/>
                    </a:xfrm>
                    <a:prstGeom prst="rect">
                      <a:avLst/>
                    </a:prstGeom>
                    <a:solidFill>
                      <a:srgbClr val="3D739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54" name="Rectangle 3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6"/>
                      <a:ext cx="303" cy="1"/>
                    </a:xfrm>
                    <a:prstGeom prst="rect">
                      <a:avLst/>
                    </a:prstGeom>
                    <a:solidFill>
                      <a:srgbClr val="3C729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55" name="Rectangle 3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7"/>
                      <a:ext cx="303" cy="1"/>
                    </a:xfrm>
                    <a:prstGeom prst="rect">
                      <a:avLst/>
                    </a:prstGeom>
                    <a:solidFill>
                      <a:srgbClr val="3A708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56" name="Rectangle 3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8"/>
                      <a:ext cx="303" cy="1"/>
                    </a:xfrm>
                    <a:prstGeom prst="rect">
                      <a:avLst/>
                    </a:prstGeom>
                    <a:solidFill>
                      <a:srgbClr val="3A6E8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57" name="Rectangle 3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9"/>
                      <a:ext cx="303" cy="1"/>
                    </a:xfrm>
                    <a:prstGeom prst="rect">
                      <a:avLst/>
                    </a:prstGeom>
                    <a:solidFill>
                      <a:srgbClr val="396D8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58" name="Rectangle 4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49"/>
                      <a:ext cx="303" cy="1"/>
                    </a:xfrm>
                    <a:prstGeom prst="rect">
                      <a:avLst/>
                    </a:prstGeom>
                    <a:solidFill>
                      <a:srgbClr val="396B8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59" name="Rectangle 4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50"/>
                      <a:ext cx="303" cy="1"/>
                    </a:xfrm>
                    <a:prstGeom prst="rect">
                      <a:avLst/>
                    </a:prstGeom>
                    <a:solidFill>
                      <a:srgbClr val="386A8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60" name="Rectangle 4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51"/>
                      <a:ext cx="303" cy="1"/>
                    </a:xfrm>
                    <a:prstGeom prst="rect">
                      <a:avLst/>
                    </a:prstGeom>
                    <a:solidFill>
                      <a:srgbClr val="37698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61" name="Rectangle 4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52"/>
                      <a:ext cx="303" cy="1"/>
                    </a:xfrm>
                    <a:prstGeom prst="rect">
                      <a:avLst/>
                    </a:prstGeom>
                    <a:solidFill>
                      <a:srgbClr val="37678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62" name="Rectangle 4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52"/>
                      <a:ext cx="303" cy="2"/>
                    </a:xfrm>
                    <a:prstGeom prst="rect">
                      <a:avLst/>
                    </a:prstGeom>
                    <a:solidFill>
                      <a:srgbClr val="36668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63" name="Rectangle 4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54"/>
                      <a:ext cx="303" cy="1"/>
                    </a:xfrm>
                    <a:prstGeom prst="rect">
                      <a:avLst/>
                    </a:prstGeom>
                    <a:solidFill>
                      <a:srgbClr val="34647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64" name="Rectangle 4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55"/>
                      <a:ext cx="303" cy="1"/>
                    </a:xfrm>
                    <a:prstGeom prst="rect">
                      <a:avLst/>
                    </a:prstGeom>
                    <a:solidFill>
                      <a:srgbClr val="33627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65" name="Rectangle 4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56"/>
                      <a:ext cx="303" cy="1"/>
                    </a:xfrm>
                    <a:prstGeom prst="rect">
                      <a:avLst/>
                    </a:prstGeom>
                    <a:solidFill>
                      <a:srgbClr val="33607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66" name="Rectangle 4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57"/>
                      <a:ext cx="303" cy="2"/>
                    </a:xfrm>
                    <a:prstGeom prst="rect">
                      <a:avLst/>
                    </a:prstGeom>
                    <a:solidFill>
                      <a:srgbClr val="325E7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67" name="Rectangle 4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59"/>
                      <a:ext cx="303" cy="1"/>
                    </a:xfrm>
                    <a:prstGeom prst="rect">
                      <a:avLst/>
                    </a:prstGeom>
                    <a:solidFill>
                      <a:srgbClr val="315C7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68" name="Rectangle 4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59"/>
                      <a:ext cx="303" cy="2"/>
                    </a:xfrm>
                    <a:prstGeom prst="rect">
                      <a:avLst/>
                    </a:prstGeom>
                    <a:solidFill>
                      <a:srgbClr val="305B7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69" name="Rectangle 4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61"/>
                      <a:ext cx="303" cy="1"/>
                    </a:xfrm>
                    <a:prstGeom prst="rect">
                      <a:avLst/>
                    </a:prstGeom>
                    <a:solidFill>
                      <a:srgbClr val="2F5A7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70" name="Rectangle 4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62"/>
                      <a:ext cx="303" cy="2"/>
                    </a:xfrm>
                    <a:prstGeom prst="rect">
                      <a:avLst/>
                    </a:prstGeom>
                    <a:solidFill>
                      <a:srgbClr val="2E586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71" name="Rectangle 4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64"/>
                      <a:ext cx="303" cy="1"/>
                    </a:xfrm>
                    <a:prstGeom prst="rect">
                      <a:avLst/>
                    </a:prstGeom>
                    <a:solidFill>
                      <a:srgbClr val="2D566D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72" name="Rectangle 4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65"/>
                      <a:ext cx="303" cy="2"/>
                    </a:xfrm>
                    <a:prstGeom prst="rect">
                      <a:avLst/>
                    </a:prstGeom>
                    <a:solidFill>
                      <a:srgbClr val="2D556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73" name="Rectangle 4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67"/>
                      <a:ext cx="303" cy="2"/>
                    </a:xfrm>
                    <a:prstGeom prst="rect">
                      <a:avLst/>
                    </a:prstGeom>
                    <a:solidFill>
                      <a:srgbClr val="2C536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74" name="Rectangle 4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69"/>
                      <a:ext cx="303" cy="3"/>
                    </a:xfrm>
                    <a:prstGeom prst="rect">
                      <a:avLst/>
                    </a:prstGeom>
                    <a:solidFill>
                      <a:srgbClr val="2B516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75" name="Rectangle 4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72"/>
                      <a:ext cx="303" cy="2"/>
                    </a:xfrm>
                    <a:prstGeom prst="rect">
                      <a:avLst/>
                    </a:prstGeom>
                    <a:solidFill>
                      <a:srgbClr val="2A4F6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76" name="Rectangle 4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4" y="2774"/>
                      <a:ext cx="303" cy="1"/>
                    </a:xfrm>
                    <a:prstGeom prst="rect">
                      <a:avLst/>
                    </a:prstGeom>
                    <a:solidFill>
                      <a:srgbClr val="294E6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77" name="Rectangle 4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7" y="2409"/>
                      <a:ext cx="1236" cy="824"/>
                    </a:xfrm>
                    <a:prstGeom prst="rect">
                      <a:avLst/>
                    </a:prstGeom>
                    <a:solidFill>
                      <a:srgbClr val="E6F5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78" name="Rectangle 4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4" y="2999"/>
                      <a:ext cx="333" cy="166"/>
                    </a:xfrm>
                    <a:prstGeom prst="rect">
                      <a:avLst/>
                    </a:prstGeom>
                    <a:solidFill>
                      <a:srgbClr val="E6F5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79" name="Rectangle 4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466"/>
                      <a:ext cx="908" cy="6"/>
                    </a:xfrm>
                    <a:prstGeom prst="rect">
                      <a:avLst/>
                    </a:prstGeom>
                    <a:solidFill>
                      <a:srgbClr val="7676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80" name="Rectangle 4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472"/>
                      <a:ext cx="908" cy="6"/>
                    </a:xfrm>
                    <a:prstGeom prst="rect">
                      <a:avLst/>
                    </a:prstGeom>
                    <a:solidFill>
                      <a:srgbClr val="7878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81" name="Rectangle 4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478"/>
                      <a:ext cx="908" cy="5"/>
                    </a:xfrm>
                    <a:prstGeom prst="rect">
                      <a:avLst/>
                    </a:prstGeom>
                    <a:solidFill>
                      <a:srgbClr val="7A7A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82" name="Rectangle 4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483"/>
                      <a:ext cx="908" cy="6"/>
                    </a:xfrm>
                    <a:prstGeom prst="rect">
                      <a:avLst/>
                    </a:prstGeom>
                    <a:solidFill>
                      <a:srgbClr val="7C7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83" name="Rectangle 4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489"/>
                      <a:ext cx="908" cy="3"/>
                    </a:xfrm>
                    <a:prstGeom prst="rect">
                      <a:avLst/>
                    </a:prstGeom>
                    <a:solidFill>
                      <a:srgbClr val="7E7E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84" name="Rectangle 4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492"/>
                      <a:ext cx="908" cy="6"/>
                    </a:xfrm>
                    <a:prstGeom prst="rect">
                      <a:avLst/>
                    </a:prstGeom>
                    <a:solidFill>
                      <a:srgbClr val="808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1085" name="Rectangle 4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8" y="2498"/>
                      <a:ext cx="908" cy="4"/>
                    </a:xfrm>
                    <a:prstGeom prst="rect">
                      <a:avLst/>
                    </a:prstGeom>
                    <a:solidFill>
                      <a:srgbClr val="8282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sp>
                <p:nvSpPr>
                  <p:cNvPr id="30740" name="Rectangle 429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02"/>
                    <a:ext cx="908" cy="2"/>
                  </a:xfrm>
                  <a:prstGeom prst="rect">
                    <a:avLst/>
                  </a:prstGeom>
                  <a:solidFill>
                    <a:srgbClr val="8484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41" name="Rectangle 430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04"/>
                    <a:ext cx="908" cy="3"/>
                  </a:xfrm>
                  <a:prstGeom prst="rect">
                    <a:avLst/>
                  </a:prstGeom>
                  <a:solidFill>
                    <a:srgbClr val="868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42" name="Rectangle 431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07"/>
                    <a:ext cx="908" cy="3"/>
                  </a:xfrm>
                  <a:prstGeom prst="rect">
                    <a:avLst/>
                  </a:prstGeom>
                  <a:solidFill>
                    <a:srgbClr val="8888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43" name="Rectangle 432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10"/>
                    <a:ext cx="908" cy="4"/>
                  </a:xfrm>
                  <a:prstGeom prst="rect">
                    <a:avLst/>
                  </a:prstGeom>
                  <a:solidFill>
                    <a:srgbClr val="8A8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44" name="Rectangle 433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14"/>
                    <a:ext cx="908" cy="2"/>
                  </a:xfrm>
                  <a:prstGeom prst="rect">
                    <a:avLst/>
                  </a:prstGeom>
                  <a:solidFill>
                    <a:srgbClr val="8C8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45" name="Rectangle 434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16"/>
                    <a:ext cx="908" cy="3"/>
                  </a:xfrm>
                  <a:prstGeom prst="rect">
                    <a:avLst/>
                  </a:prstGeom>
                  <a:solidFill>
                    <a:srgbClr val="8E8E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46" name="Rectangle 435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19"/>
                    <a:ext cx="908" cy="3"/>
                  </a:xfrm>
                  <a:prstGeom prst="rect">
                    <a:avLst/>
                  </a:prstGeom>
                  <a:solidFill>
                    <a:srgbClr val="909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47" name="Rectangle 436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22"/>
                    <a:ext cx="908" cy="2"/>
                  </a:xfrm>
                  <a:prstGeom prst="rect">
                    <a:avLst/>
                  </a:prstGeom>
                  <a:solidFill>
                    <a:srgbClr val="9292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48" name="Rectangle 437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24"/>
                    <a:ext cx="908" cy="3"/>
                  </a:xfrm>
                  <a:prstGeom prst="rect">
                    <a:avLst/>
                  </a:prstGeom>
                  <a:solidFill>
                    <a:srgbClr val="9494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49" name="Rectangle 438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27"/>
                    <a:ext cx="908" cy="2"/>
                  </a:xfrm>
                  <a:prstGeom prst="rect">
                    <a:avLst/>
                  </a:prstGeom>
                  <a:solidFill>
                    <a:srgbClr val="969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50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29"/>
                    <a:ext cx="908" cy="2"/>
                  </a:xfrm>
                  <a:prstGeom prst="rect">
                    <a:avLst/>
                  </a:prstGeom>
                  <a:solidFill>
                    <a:srgbClr val="9898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51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31"/>
                    <a:ext cx="908" cy="3"/>
                  </a:xfrm>
                  <a:prstGeom prst="rect">
                    <a:avLst/>
                  </a:prstGeom>
                  <a:solidFill>
                    <a:srgbClr val="9A9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52" name="Rectangle 441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34"/>
                    <a:ext cx="908" cy="2"/>
                  </a:xfrm>
                  <a:prstGeom prst="rect">
                    <a:avLst/>
                  </a:prstGeom>
                  <a:solidFill>
                    <a:srgbClr val="9C9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53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36"/>
                    <a:ext cx="908" cy="2"/>
                  </a:xfrm>
                  <a:prstGeom prst="rect">
                    <a:avLst/>
                  </a:prstGeom>
                  <a:solidFill>
                    <a:srgbClr val="9E9E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54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38"/>
                    <a:ext cx="908" cy="2"/>
                  </a:xfrm>
                  <a:prstGeom prst="rect">
                    <a:avLst/>
                  </a:prstGeom>
                  <a:solidFill>
                    <a:srgbClr val="A0A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55" name="Rectangle 444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40"/>
                    <a:ext cx="908" cy="2"/>
                  </a:xfrm>
                  <a:prstGeom prst="rect">
                    <a:avLst/>
                  </a:prstGeom>
                  <a:solidFill>
                    <a:srgbClr val="A2A2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56" name="Rectangle 445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42"/>
                    <a:ext cx="908" cy="3"/>
                  </a:xfrm>
                  <a:prstGeom prst="rect">
                    <a:avLst/>
                  </a:prstGeom>
                  <a:solidFill>
                    <a:srgbClr val="A4A4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57" name="Rectangle 446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45"/>
                    <a:ext cx="908" cy="2"/>
                  </a:xfrm>
                  <a:prstGeom prst="rect">
                    <a:avLst/>
                  </a:prstGeom>
                  <a:solidFill>
                    <a:srgbClr val="A6A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58" name="Rectangle 447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47"/>
                    <a:ext cx="908" cy="2"/>
                  </a:xfrm>
                  <a:prstGeom prst="rect">
                    <a:avLst/>
                  </a:prstGeom>
                  <a:solidFill>
                    <a:srgbClr val="A8A8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59" name="Rectangle 448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49"/>
                    <a:ext cx="908" cy="2"/>
                  </a:xfrm>
                  <a:prstGeom prst="rect">
                    <a:avLst/>
                  </a:prstGeom>
                  <a:solidFill>
                    <a:srgbClr val="AAA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60" name="Rectangle 449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51"/>
                    <a:ext cx="908" cy="2"/>
                  </a:xfrm>
                  <a:prstGeom prst="rect">
                    <a:avLst/>
                  </a:prstGeom>
                  <a:solidFill>
                    <a:srgbClr val="ACA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61" name="Rectangle 450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53"/>
                    <a:ext cx="908" cy="2"/>
                  </a:xfrm>
                  <a:prstGeom prst="rect">
                    <a:avLst/>
                  </a:prstGeom>
                  <a:solidFill>
                    <a:srgbClr val="AEAE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62" name="Rectangle 451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55"/>
                    <a:ext cx="908" cy="2"/>
                  </a:xfrm>
                  <a:prstGeom prst="rect">
                    <a:avLst/>
                  </a:prstGeom>
                  <a:solidFill>
                    <a:srgbClr val="B0B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63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57"/>
                    <a:ext cx="908" cy="3"/>
                  </a:xfrm>
                  <a:prstGeom prst="rect">
                    <a:avLst/>
                  </a:prstGeom>
                  <a:solidFill>
                    <a:srgbClr val="B2B2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64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60"/>
                    <a:ext cx="908" cy="2"/>
                  </a:xfrm>
                  <a:prstGeom prst="rect">
                    <a:avLst/>
                  </a:prstGeom>
                  <a:solidFill>
                    <a:srgbClr val="B4B4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65" name="Rectangle 454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62"/>
                    <a:ext cx="908" cy="1"/>
                  </a:xfrm>
                  <a:prstGeom prst="rect">
                    <a:avLst/>
                  </a:prstGeom>
                  <a:solidFill>
                    <a:srgbClr val="B6B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66" name="Rectangle 455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63"/>
                    <a:ext cx="908" cy="2"/>
                  </a:xfrm>
                  <a:prstGeom prst="rect">
                    <a:avLst/>
                  </a:prstGeom>
                  <a:solidFill>
                    <a:srgbClr val="B8B8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67" name="Rectangle 456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65"/>
                    <a:ext cx="908" cy="3"/>
                  </a:xfrm>
                  <a:prstGeom prst="rect">
                    <a:avLst/>
                  </a:prstGeom>
                  <a:solidFill>
                    <a:srgbClr val="BAB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68" name="Rectangle 457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68"/>
                    <a:ext cx="908" cy="2"/>
                  </a:xfrm>
                  <a:prstGeom prst="rect">
                    <a:avLst/>
                  </a:prstGeom>
                  <a:solidFill>
                    <a:srgbClr val="BCB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69" name="Rectangle 458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70"/>
                    <a:ext cx="908" cy="2"/>
                  </a:xfrm>
                  <a:prstGeom prst="rect">
                    <a:avLst/>
                  </a:prstGeom>
                  <a:solidFill>
                    <a:srgbClr val="BEBE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70" name="Rectangle 459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72"/>
                    <a:ext cx="908" cy="3"/>
                  </a:xfrm>
                  <a:prstGeom prst="rect">
                    <a:avLst/>
                  </a:prstGeom>
                  <a:solidFill>
                    <a:srgbClr val="C0C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71" name="Rectangle 460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75"/>
                    <a:ext cx="908" cy="1"/>
                  </a:xfrm>
                  <a:prstGeom prst="rect">
                    <a:avLst/>
                  </a:prstGeom>
                  <a:solidFill>
                    <a:srgbClr val="C2C2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72" name="Rectangle 461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76"/>
                    <a:ext cx="908" cy="2"/>
                  </a:xfrm>
                  <a:prstGeom prst="rect">
                    <a:avLst/>
                  </a:prstGeom>
                  <a:solidFill>
                    <a:srgbClr val="C4C4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73" name="Rectangle 462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78"/>
                    <a:ext cx="908" cy="2"/>
                  </a:xfrm>
                  <a:prstGeom prst="rect">
                    <a:avLst/>
                  </a:prstGeom>
                  <a:solidFill>
                    <a:srgbClr val="C6C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74" name="Rectangle 463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80"/>
                    <a:ext cx="908" cy="3"/>
                  </a:xfrm>
                  <a:prstGeom prst="rect">
                    <a:avLst/>
                  </a:prstGeom>
                  <a:solidFill>
                    <a:srgbClr val="C8C8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75" name="Rectangle 464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83"/>
                    <a:ext cx="908" cy="2"/>
                  </a:xfrm>
                  <a:prstGeom prst="rect">
                    <a:avLst/>
                  </a:prstGeom>
                  <a:solidFill>
                    <a:srgbClr val="CAC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76" name="Rectangle 465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85"/>
                    <a:ext cx="908" cy="2"/>
                  </a:xfrm>
                  <a:prstGeom prst="rect">
                    <a:avLst/>
                  </a:prstGeom>
                  <a:solidFill>
                    <a:srgbClr val="CCC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77" name="Rectangle 466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87"/>
                    <a:ext cx="908" cy="3"/>
                  </a:xfrm>
                  <a:prstGeom prst="rect">
                    <a:avLst/>
                  </a:prstGeom>
                  <a:solidFill>
                    <a:srgbClr val="CECE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78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90"/>
                    <a:ext cx="908" cy="2"/>
                  </a:xfrm>
                  <a:prstGeom prst="rect">
                    <a:avLst/>
                  </a:prstGeom>
                  <a:solidFill>
                    <a:srgbClr val="D0D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79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92"/>
                    <a:ext cx="908" cy="2"/>
                  </a:xfrm>
                  <a:prstGeom prst="rect">
                    <a:avLst/>
                  </a:prstGeom>
                  <a:solidFill>
                    <a:srgbClr val="D2D2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80" name="Rectangle 469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94"/>
                    <a:ext cx="908" cy="3"/>
                  </a:xfrm>
                  <a:prstGeom prst="rect">
                    <a:avLst/>
                  </a:prstGeom>
                  <a:solidFill>
                    <a:srgbClr val="D4D4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81" name="Rectangle 470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97"/>
                    <a:ext cx="908" cy="2"/>
                  </a:xfrm>
                  <a:prstGeom prst="rect">
                    <a:avLst/>
                  </a:prstGeom>
                  <a:solidFill>
                    <a:srgbClr val="D6D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82" name="Rectangle 471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599"/>
                    <a:ext cx="908" cy="3"/>
                  </a:xfrm>
                  <a:prstGeom prst="rect">
                    <a:avLst/>
                  </a:prstGeom>
                  <a:solidFill>
                    <a:srgbClr val="D8D8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83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602"/>
                    <a:ext cx="908" cy="2"/>
                  </a:xfrm>
                  <a:prstGeom prst="rect">
                    <a:avLst/>
                  </a:prstGeom>
                  <a:solidFill>
                    <a:srgbClr val="DAD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84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604"/>
                    <a:ext cx="908" cy="3"/>
                  </a:xfrm>
                  <a:prstGeom prst="rect">
                    <a:avLst/>
                  </a:prstGeom>
                  <a:solidFill>
                    <a:srgbClr val="DCD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85" name="Rectangle 474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607"/>
                    <a:ext cx="908" cy="3"/>
                  </a:xfrm>
                  <a:prstGeom prst="rect">
                    <a:avLst/>
                  </a:prstGeom>
                  <a:solidFill>
                    <a:srgbClr val="DEDE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86" name="Rectangle 475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610"/>
                    <a:ext cx="908" cy="2"/>
                  </a:xfrm>
                  <a:prstGeom prst="rect">
                    <a:avLst/>
                  </a:prstGeom>
                  <a:solidFill>
                    <a:srgbClr val="E0E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87" name="Rectangle 476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612"/>
                    <a:ext cx="908" cy="3"/>
                  </a:xfrm>
                  <a:prstGeom prst="rect">
                    <a:avLst/>
                  </a:prstGeom>
                  <a:solidFill>
                    <a:srgbClr val="E2E2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88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615"/>
                    <a:ext cx="908" cy="4"/>
                  </a:xfrm>
                  <a:prstGeom prst="rect">
                    <a:avLst/>
                  </a:prstGeom>
                  <a:solidFill>
                    <a:srgbClr val="E4E4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89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619"/>
                    <a:ext cx="908" cy="2"/>
                  </a:xfrm>
                  <a:prstGeom prst="rect">
                    <a:avLst/>
                  </a:prstGeom>
                  <a:solidFill>
                    <a:srgbClr val="E6E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90" name="Rectangle 479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621"/>
                    <a:ext cx="908" cy="4"/>
                  </a:xfrm>
                  <a:prstGeom prst="rect">
                    <a:avLst/>
                  </a:prstGeom>
                  <a:solidFill>
                    <a:srgbClr val="E8E8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91" name="Rectangle 480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625"/>
                    <a:ext cx="908" cy="3"/>
                  </a:xfrm>
                  <a:prstGeom prst="rect">
                    <a:avLst/>
                  </a:prstGeom>
                  <a:solidFill>
                    <a:srgbClr val="EAE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92" name="Rectangle 481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628"/>
                    <a:ext cx="908" cy="4"/>
                  </a:xfrm>
                  <a:prstGeom prst="rect">
                    <a:avLst/>
                  </a:prstGeom>
                  <a:solidFill>
                    <a:srgbClr val="ECE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93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632"/>
                    <a:ext cx="908" cy="6"/>
                  </a:xfrm>
                  <a:prstGeom prst="rect">
                    <a:avLst/>
                  </a:prstGeom>
                  <a:solidFill>
                    <a:srgbClr val="EEEE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94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638"/>
                    <a:ext cx="908" cy="3"/>
                  </a:xfrm>
                  <a:prstGeom prst="rect">
                    <a:avLst/>
                  </a:prstGeom>
                  <a:solidFill>
                    <a:srgbClr val="F0F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95" name="Rectangle 484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641"/>
                    <a:ext cx="908" cy="5"/>
                  </a:xfrm>
                  <a:prstGeom prst="rect">
                    <a:avLst/>
                  </a:prstGeom>
                  <a:solidFill>
                    <a:srgbClr val="F2F2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96" name="Rectangle 485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646"/>
                    <a:ext cx="908" cy="6"/>
                  </a:xfrm>
                  <a:prstGeom prst="rect">
                    <a:avLst/>
                  </a:prstGeom>
                  <a:solidFill>
                    <a:srgbClr val="F4F4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97" name="Rectangle 486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652"/>
                    <a:ext cx="908" cy="5"/>
                  </a:xfrm>
                  <a:prstGeom prst="rect">
                    <a:avLst/>
                  </a:prstGeom>
                  <a:solidFill>
                    <a:srgbClr val="F6F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98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657"/>
                    <a:ext cx="908" cy="8"/>
                  </a:xfrm>
                  <a:prstGeom prst="rect">
                    <a:avLst/>
                  </a:prstGeom>
                  <a:solidFill>
                    <a:srgbClr val="F8F8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799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665"/>
                    <a:ext cx="908" cy="8"/>
                  </a:xfrm>
                  <a:prstGeom prst="rect">
                    <a:avLst/>
                  </a:prstGeom>
                  <a:solidFill>
                    <a:srgbClr val="FAF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00" name="Rectangle 489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673"/>
                    <a:ext cx="908" cy="11"/>
                  </a:xfrm>
                  <a:prstGeom prst="rect">
                    <a:avLst/>
                  </a:prstGeom>
                  <a:solidFill>
                    <a:srgbClr val="FCF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01" name="Rectangle 490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684"/>
                    <a:ext cx="908" cy="33"/>
                  </a:xfrm>
                  <a:prstGeom prst="rect">
                    <a:avLst/>
                  </a:prstGeom>
                  <a:solidFill>
                    <a:srgbClr val="FEFE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02" name="Rectangle 491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717"/>
                    <a:ext cx="908" cy="11"/>
                  </a:xfrm>
                  <a:prstGeom prst="rect">
                    <a:avLst/>
                  </a:prstGeom>
                  <a:solidFill>
                    <a:srgbClr val="FCF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03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728"/>
                    <a:ext cx="908" cy="7"/>
                  </a:xfrm>
                  <a:prstGeom prst="rect">
                    <a:avLst/>
                  </a:prstGeom>
                  <a:solidFill>
                    <a:srgbClr val="FAF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04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735"/>
                    <a:ext cx="908" cy="8"/>
                  </a:xfrm>
                  <a:prstGeom prst="rect">
                    <a:avLst/>
                  </a:prstGeom>
                  <a:solidFill>
                    <a:srgbClr val="F8F8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05" name="Rectangle 494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743"/>
                    <a:ext cx="908" cy="5"/>
                  </a:xfrm>
                  <a:prstGeom prst="rect">
                    <a:avLst/>
                  </a:prstGeom>
                  <a:solidFill>
                    <a:srgbClr val="F6F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06" name="Rectangle 495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748"/>
                    <a:ext cx="908" cy="6"/>
                  </a:xfrm>
                  <a:prstGeom prst="rect">
                    <a:avLst/>
                  </a:prstGeom>
                  <a:solidFill>
                    <a:srgbClr val="F4F4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07" name="Rectangle 496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754"/>
                    <a:ext cx="908" cy="3"/>
                  </a:xfrm>
                  <a:prstGeom prst="rect">
                    <a:avLst/>
                  </a:prstGeom>
                  <a:solidFill>
                    <a:srgbClr val="F2F2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08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757"/>
                    <a:ext cx="908" cy="4"/>
                  </a:xfrm>
                  <a:prstGeom prst="rect">
                    <a:avLst/>
                  </a:prstGeom>
                  <a:solidFill>
                    <a:srgbClr val="F0F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09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761"/>
                    <a:ext cx="908" cy="5"/>
                  </a:xfrm>
                  <a:prstGeom prst="rect">
                    <a:avLst/>
                  </a:prstGeom>
                  <a:solidFill>
                    <a:srgbClr val="EEEE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10" name="Rectangle 499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766"/>
                    <a:ext cx="908" cy="4"/>
                  </a:xfrm>
                  <a:prstGeom prst="rect">
                    <a:avLst/>
                  </a:prstGeom>
                  <a:solidFill>
                    <a:srgbClr val="ECE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11" name="Rectangle 500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770"/>
                    <a:ext cx="908" cy="4"/>
                  </a:xfrm>
                  <a:prstGeom prst="rect">
                    <a:avLst/>
                  </a:prstGeom>
                  <a:solidFill>
                    <a:srgbClr val="EAE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12" name="Rectangle 501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774"/>
                    <a:ext cx="908" cy="2"/>
                  </a:xfrm>
                  <a:prstGeom prst="rect">
                    <a:avLst/>
                  </a:prstGeom>
                  <a:solidFill>
                    <a:srgbClr val="E8E8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13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776"/>
                    <a:ext cx="908" cy="3"/>
                  </a:xfrm>
                  <a:prstGeom prst="rect">
                    <a:avLst/>
                  </a:prstGeom>
                  <a:solidFill>
                    <a:srgbClr val="E6E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14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779"/>
                    <a:ext cx="908" cy="3"/>
                  </a:xfrm>
                  <a:prstGeom prst="rect">
                    <a:avLst/>
                  </a:prstGeom>
                  <a:solidFill>
                    <a:srgbClr val="E4E4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15" name="Rectangle 504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782"/>
                    <a:ext cx="908" cy="4"/>
                  </a:xfrm>
                  <a:prstGeom prst="rect">
                    <a:avLst/>
                  </a:prstGeom>
                  <a:solidFill>
                    <a:srgbClr val="E2E2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16" name="Rectangle 505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786"/>
                    <a:ext cx="908" cy="2"/>
                  </a:xfrm>
                  <a:prstGeom prst="rect">
                    <a:avLst/>
                  </a:prstGeom>
                  <a:solidFill>
                    <a:srgbClr val="E0E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17" name="Rectangle 506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788"/>
                    <a:ext cx="908" cy="3"/>
                  </a:xfrm>
                  <a:prstGeom prst="rect">
                    <a:avLst/>
                  </a:prstGeom>
                  <a:solidFill>
                    <a:srgbClr val="DEDE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18" name="Rectangle 507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791"/>
                    <a:ext cx="908" cy="2"/>
                  </a:xfrm>
                  <a:prstGeom prst="rect">
                    <a:avLst/>
                  </a:prstGeom>
                  <a:solidFill>
                    <a:srgbClr val="DCD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19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793"/>
                    <a:ext cx="908" cy="3"/>
                  </a:xfrm>
                  <a:prstGeom prst="rect">
                    <a:avLst/>
                  </a:prstGeom>
                  <a:solidFill>
                    <a:srgbClr val="DAD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20" name="Rectangle 509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796"/>
                    <a:ext cx="908" cy="2"/>
                  </a:xfrm>
                  <a:prstGeom prst="rect">
                    <a:avLst/>
                  </a:prstGeom>
                  <a:solidFill>
                    <a:srgbClr val="D8D8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21" name="Rectangle 510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798"/>
                    <a:ext cx="908" cy="3"/>
                  </a:xfrm>
                  <a:prstGeom prst="rect">
                    <a:avLst/>
                  </a:prstGeom>
                  <a:solidFill>
                    <a:srgbClr val="D6D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22" name="Rectangle 511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01"/>
                    <a:ext cx="908" cy="2"/>
                  </a:xfrm>
                  <a:prstGeom prst="rect">
                    <a:avLst/>
                  </a:prstGeom>
                  <a:solidFill>
                    <a:srgbClr val="D4D4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23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03"/>
                    <a:ext cx="908" cy="3"/>
                  </a:xfrm>
                  <a:prstGeom prst="rect">
                    <a:avLst/>
                  </a:prstGeom>
                  <a:solidFill>
                    <a:srgbClr val="D2D2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24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06"/>
                    <a:ext cx="908" cy="2"/>
                  </a:xfrm>
                  <a:prstGeom prst="rect">
                    <a:avLst/>
                  </a:prstGeom>
                  <a:solidFill>
                    <a:srgbClr val="D0D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25" name="Rectangle 514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08"/>
                    <a:ext cx="908" cy="2"/>
                  </a:xfrm>
                  <a:prstGeom prst="rect">
                    <a:avLst/>
                  </a:prstGeom>
                  <a:solidFill>
                    <a:srgbClr val="CECE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26" name="Rectangle 515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10"/>
                    <a:ext cx="908" cy="2"/>
                  </a:xfrm>
                  <a:prstGeom prst="rect">
                    <a:avLst/>
                  </a:prstGeom>
                  <a:solidFill>
                    <a:srgbClr val="CCC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27" name="Rectangle 516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12"/>
                    <a:ext cx="908" cy="3"/>
                  </a:xfrm>
                  <a:prstGeom prst="rect">
                    <a:avLst/>
                  </a:prstGeom>
                  <a:solidFill>
                    <a:srgbClr val="CAC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28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15"/>
                    <a:ext cx="908" cy="2"/>
                  </a:xfrm>
                  <a:prstGeom prst="rect">
                    <a:avLst/>
                  </a:prstGeom>
                  <a:solidFill>
                    <a:srgbClr val="C8C8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29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17"/>
                    <a:ext cx="908" cy="3"/>
                  </a:xfrm>
                  <a:prstGeom prst="rect">
                    <a:avLst/>
                  </a:prstGeom>
                  <a:solidFill>
                    <a:srgbClr val="C6C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30" name="Rectangle 519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20"/>
                    <a:ext cx="908" cy="1"/>
                  </a:xfrm>
                  <a:prstGeom prst="rect">
                    <a:avLst/>
                  </a:prstGeom>
                  <a:solidFill>
                    <a:srgbClr val="C4C4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31" name="Rectangle 520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21"/>
                    <a:ext cx="908" cy="2"/>
                  </a:xfrm>
                  <a:prstGeom prst="rect">
                    <a:avLst/>
                  </a:prstGeom>
                  <a:solidFill>
                    <a:srgbClr val="C2C2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32" name="Rectangle 521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23"/>
                    <a:ext cx="908" cy="2"/>
                  </a:xfrm>
                  <a:prstGeom prst="rect">
                    <a:avLst/>
                  </a:prstGeom>
                  <a:solidFill>
                    <a:srgbClr val="C0C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33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25"/>
                    <a:ext cx="908" cy="2"/>
                  </a:xfrm>
                  <a:prstGeom prst="rect">
                    <a:avLst/>
                  </a:prstGeom>
                  <a:solidFill>
                    <a:srgbClr val="BEBE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34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27"/>
                    <a:ext cx="908" cy="3"/>
                  </a:xfrm>
                  <a:prstGeom prst="rect">
                    <a:avLst/>
                  </a:prstGeom>
                  <a:solidFill>
                    <a:srgbClr val="BCB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35" name="Rectangle 524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30"/>
                    <a:ext cx="908" cy="2"/>
                  </a:xfrm>
                  <a:prstGeom prst="rect">
                    <a:avLst/>
                  </a:prstGeom>
                  <a:solidFill>
                    <a:srgbClr val="BAB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36" name="Rectangle 525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32"/>
                    <a:ext cx="908" cy="2"/>
                  </a:xfrm>
                  <a:prstGeom prst="rect">
                    <a:avLst/>
                  </a:prstGeom>
                  <a:solidFill>
                    <a:srgbClr val="B8B8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37" name="Rectangle 526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34"/>
                    <a:ext cx="908" cy="1"/>
                  </a:xfrm>
                  <a:prstGeom prst="rect">
                    <a:avLst/>
                  </a:prstGeom>
                  <a:solidFill>
                    <a:srgbClr val="B6B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38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35"/>
                    <a:ext cx="908" cy="3"/>
                  </a:xfrm>
                  <a:prstGeom prst="rect">
                    <a:avLst/>
                  </a:prstGeom>
                  <a:solidFill>
                    <a:srgbClr val="B4B4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39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38"/>
                    <a:ext cx="908" cy="2"/>
                  </a:xfrm>
                  <a:prstGeom prst="rect">
                    <a:avLst/>
                  </a:prstGeom>
                  <a:solidFill>
                    <a:srgbClr val="B2B2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40" name="Rectangle 529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40"/>
                    <a:ext cx="908" cy="2"/>
                  </a:xfrm>
                  <a:prstGeom prst="rect">
                    <a:avLst/>
                  </a:prstGeom>
                  <a:solidFill>
                    <a:srgbClr val="B0B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41" name="Rectangle 530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42"/>
                    <a:ext cx="908" cy="2"/>
                  </a:xfrm>
                  <a:prstGeom prst="rect">
                    <a:avLst/>
                  </a:prstGeom>
                  <a:solidFill>
                    <a:srgbClr val="AEAE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42" name="Rectangle 531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44"/>
                    <a:ext cx="908" cy="3"/>
                  </a:xfrm>
                  <a:prstGeom prst="rect">
                    <a:avLst/>
                  </a:prstGeom>
                  <a:solidFill>
                    <a:srgbClr val="ACA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43" name="Rectangle 532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47"/>
                    <a:ext cx="908" cy="1"/>
                  </a:xfrm>
                  <a:prstGeom prst="rect">
                    <a:avLst/>
                  </a:prstGeom>
                  <a:solidFill>
                    <a:srgbClr val="AAA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44" name="Rectangle 533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48"/>
                    <a:ext cx="908" cy="3"/>
                  </a:xfrm>
                  <a:prstGeom prst="rect">
                    <a:avLst/>
                  </a:prstGeom>
                  <a:solidFill>
                    <a:srgbClr val="A8A8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45" name="Rectangle 534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51"/>
                    <a:ext cx="908" cy="2"/>
                  </a:xfrm>
                  <a:prstGeom prst="rect">
                    <a:avLst/>
                  </a:prstGeom>
                  <a:solidFill>
                    <a:srgbClr val="A6A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46" name="Rectangle 535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53"/>
                    <a:ext cx="908" cy="2"/>
                  </a:xfrm>
                  <a:prstGeom prst="rect">
                    <a:avLst/>
                  </a:prstGeom>
                  <a:solidFill>
                    <a:srgbClr val="A4A4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47" name="Rectangle 536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55"/>
                    <a:ext cx="908" cy="3"/>
                  </a:xfrm>
                  <a:prstGeom prst="rect">
                    <a:avLst/>
                  </a:prstGeom>
                  <a:solidFill>
                    <a:srgbClr val="A2A2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48" name="Rectangle 537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58"/>
                    <a:ext cx="908" cy="1"/>
                  </a:xfrm>
                  <a:prstGeom prst="rect">
                    <a:avLst/>
                  </a:prstGeom>
                  <a:solidFill>
                    <a:srgbClr val="A0A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49" name="Rectangle 538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59"/>
                    <a:ext cx="908" cy="3"/>
                  </a:xfrm>
                  <a:prstGeom prst="rect">
                    <a:avLst/>
                  </a:prstGeom>
                  <a:solidFill>
                    <a:srgbClr val="9E9E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50" name="Rectangle 539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62"/>
                    <a:ext cx="908" cy="2"/>
                  </a:xfrm>
                  <a:prstGeom prst="rect">
                    <a:avLst/>
                  </a:prstGeom>
                  <a:solidFill>
                    <a:srgbClr val="9C9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51" name="Rectangle 540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64"/>
                    <a:ext cx="908" cy="2"/>
                  </a:xfrm>
                  <a:prstGeom prst="rect">
                    <a:avLst/>
                  </a:prstGeom>
                  <a:solidFill>
                    <a:srgbClr val="9A9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52" name="Rectangle 541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66"/>
                    <a:ext cx="908" cy="2"/>
                  </a:xfrm>
                  <a:prstGeom prst="rect">
                    <a:avLst/>
                  </a:prstGeom>
                  <a:solidFill>
                    <a:srgbClr val="9898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53" name="Rectangle 542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68"/>
                    <a:ext cx="908" cy="3"/>
                  </a:xfrm>
                  <a:prstGeom prst="rect">
                    <a:avLst/>
                  </a:prstGeom>
                  <a:solidFill>
                    <a:srgbClr val="969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54" name="Rectangle 543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71"/>
                    <a:ext cx="908" cy="3"/>
                  </a:xfrm>
                  <a:prstGeom prst="rect">
                    <a:avLst/>
                  </a:prstGeom>
                  <a:solidFill>
                    <a:srgbClr val="9494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55" name="Rectangle 544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74"/>
                    <a:ext cx="908" cy="2"/>
                  </a:xfrm>
                  <a:prstGeom prst="rect">
                    <a:avLst/>
                  </a:prstGeom>
                  <a:solidFill>
                    <a:srgbClr val="9292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56" name="Rectangle 545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76"/>
                    <a:ext cx="908" cy="3"/>
                  </a:xfrm>
                  <a:prstGeom prst="rect">
                    <a:avLst/>
                  </a:prstGeom>
                  <a:solidFill>
                    <a:srgbClr val="909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57" name="Rectangle 546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79"/>
                    <a:ext cx="908" cy="3"/>
                  </a:xfrm>
                  <a:prstGeom prst="rect">
                    <a:avLst/>
                  </a:prstGeom>
                  <a:solidFill>
                    <a:srgbClr val="8E8E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58" name="Rectangle 547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82"/>
                    <a:ext cx="908" cy="2"/>
                  </a:xfrm>
                  <a:prstGeom prst="rect">
                    <a:avLst/>
                  </a:prstGeom>
                  <a:solidFill>
                    <a:srgbClr val="8C8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59" name="Rectangle 548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84"/>
                    <a:ext cx="908" cy="4"/>
                  </a:xfrm>
                  <a:prstGeom prst="rect">
                    <a:avLst/>
                  </a:prstGeom>
                  <a:solidFill>
                    <a:srgbClr val="8A8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60" name="Rectangle 549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88"/>
                    <a:ext cx="908" cy="3"/>
                  </a:xfrm>
                  <a:prstGeom prst="rect">
                    <a:avLst/>
                  </a:prstGeom>
                  <a:solidFill>
                    <a:srgbClr val="8888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61" name="Rectangle 550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91"/>
                    <a:ext cx="908" cy="2"/>
                  </a:xfrm>
                  <a:prstGeom prst="rect">
                    <a:avLst/>
                  </a:prstGeom>
                  <a:solidFill>
                    <a:srgbClr val="868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62" name="Rectangle 551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93"/>
                    <a:ext cx="908" cy="4"/>
                  </a:xfrm>
                  <a:prstGeom prst="rect">
                    <a:avLst/>
                  </a:prstGeom>
                  <a:solidFill>
                    <a:srgbClr val="8484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63" name="Rectangle 552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897"/>
                    <a:ext cx="908" cy="4"/>
                  </a:xfrm>
                  <a:prstGeom prst="rect">
                    <a:avLst/>
                  </a:prstGeom>
                  <a:solidFill>
                    <a:srgbClr val="8282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64" name="Rectangle 553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901"/>
                    <a:ext cx="908" cy="5"/>
                  </a:xfrm>
                  <a:prstGeom prst="rect">
                    <a:avLst/>
                  </a:prstGeom>
                  <a:solidFill>
                    <a:srgbClr val="808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65" name="Rectangle 554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906"/>
                    <a:ext cx="908" cy="4"/>
                  </a:xfrm>
                  <a:prstGeom prst="rect">
                    <a:avLst/>
                  </a:prstGeom>
                  <a:solidFill>
                    <a:srgbClr val="7E7E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66" name="Rectangle 555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910"/>
                    <a:ext cx="908" cy="5"/>
                  </a:xfrm>
                  <a:prstGeom prst="rect">
                    <a:avLst/>
                  </a:prstGeom>
                  <a:solidFill>
                    <a:srgbClr val="7C7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67" name="Rectangle 556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915"/>
                    <a:ext cx="908" cy="6"/>
                  </a:xfrm>
                  <a:prstGeom prst="rect">
                    <a:avLst/>
                  </a:prstGeom>
                  <a:solidFill>
                    <a:srgbClr val="7A7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68" name="Rectangle 557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921"/>
                    <a:ext cx="908" cy="7"/>
                  </a:xfrm>
                  <a:prstGeom prst="rect">
                    <a:avLst/>
                  </a:prstGeom>
                  <a:solidFill>
                    <a:srgbClr val="7878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69" name="Rectangle 558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928"/>
                    <a:ext cx="908" cy="3"/>
                  </a:xfrm>
                  <a:prstGeom prst="rect">
                    <a:avLst/>
                  </a:prstGeom>
                  <a:solidFill>
                    <a:srgbClr val="767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70" name="Rectangle 559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466"/>
                    <a:ext cx="908" cy="465"/>
                  </a:xfrm>
                  <a:prstGeom prst="rect">
                    <a:avLst/>
                  </a:prstGeom>
                  <a:noFill/>
                  <a:ln w="0">
                    <a:solidFill>
                      <a:srgbClr val="003296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71" name="Rectangle 560"/>
                  <p:cNvSpPr>
                    <a:spLocks noChangeArrowheads="1"/>
                  </p:cNvSpPr>
                  <p:nvPr/>
                </p:nvSpPr>
                <p:spPr bwMode="auto">
                  <a:xfrm>
                    <a:off x="3562" y="2602"/>
                    <a:ext cx="356" cy="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rgbClr val="003296"/>
                        </a:solidFill>
                      </a:rPr>
                      <a:t>Electrical</a:t>
                    </a:r>
                    <a:endParaRPr lang="en-US" altLang="en-US"/>
                  </a:p>
                </p:txBody>
              </p:sp>
              <p:sp>
                <p:nvSpPr>
                  <p:cNvPr id="30872" name="Rectangle 561"/>
                  <p:cNvSpPr>
                    <a:spLocks noChangeArrowheads="1"/>
                  </p:cNvSpPr>
                  <p:nvPr/>
                </p:nvSpPr>
                <p:spPr bwMode="auto">
                  <a:xfrm>
                    <a:off x="3692" y="2702"/>
                    <a:ext cx="623" cy="1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rgbClr val="003296"/>
                        </a:solidFill>
                      </a:rPr>
                      <a:t>Drive Motor</a:t>
                    </a:r>
                    <a:endParaRPr lang="en-US" altLang="en-US"/>
                  </a:p>
                </p:txBody>
              </p:sp>
              <p:sp>
                <p:nvSpPr>
                  <p:cNvPr id="30873" name="Freeform 562"/>
                  <p:cNvSpPr>
                    <a:spLocks/>
                  </p:cNvSpPr>
                  <p:nvPr/>
                </p:nvSpPr>
                <p:spPr bwMode="auto">
                  <a:xfrm>
                    <a:off x="3695" y="2201"/>
                    <a:ext cx="612" cy="124"/>
                  </a:xfrm>
                  <a:custGeom>
                    <a:avLst/>
                    <a:gdLst>
                      <a:gd name="T0" fmla="*/ 153 w 612"/>
                      <a:gd name="T1" fmla="*/ 0 h 124"/>
                      <a:gd name="T2" fmla="*/ 153 w 612"/>
                      <a:gd name="T3" fmla="*/ 30 h 124"/>
                      <a:gd name="T4" fmla="*/ 612 w 612"/>
                      <a:gd name="T5" fmla="*/ 30 h 124"/>
                      <a:gd name="T6" fmla="*/ 612 w 612"/>
                      <a:gd name="T7" fmla="*/ 93 h 124"/>
                      <a:gd name="T8" fmla="*/ 153 w 612"/>
                      <a:gd name="T9" fmla="*/ 93 h 124"/>
                      <a:gd name="T10" fmla="*/ 153 w 612"/>
                      <a:gd name="T11" fmla="*/ 124 h 124"/>
                      <a:gd name="T12" fmla="*/ 0 w 612"/>
                      <a:gd name="T13" fmla="*/ 62 h 124"/>
                      <a:gd name="T14" fmla="*/ 153 w 612"/>
                      <a:gd name="T15" fmla="*/ 0 h 12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612"/>
                      <a:gd name="T25" fmla="*/ 0 h 124"/>
                      <a:gd name="T26" fmla="*/ 612 w 612"/>
                      <a:gd name="T27" fmla="*/ 124 h 12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612" h="124">
                        <a:moveTo>
                          <a:pt x="153" y="0"/>
                        </a:moveTo>
                        <a:lnTo>
                          <a:pt x="153" y="30"/>
                        </a:lnTo>
                        <a:lnTo>
                          <a:pt x="612" y="30"/>
                        </a:lnTo>
                        <a:lnTo>
                          <a:pt x="612" y="93"/>
                        </a:lnTo>
                        <a:lnTo>
                          <a:pt x="153" y="93"/>
                        </a:lnTo>
                        <a:lnTo>
                          <a:pt x="153" y="124"/>
                        </a:lnTo>
                        <a:lnTo>
                          <a:pt x="0" y="62"/>
                        </a:lnTo>
                        <a:lnTo>
                          <a:pt x="153" y="0"/>
                        </a:lnTo>
                        <a:close/>
                      </a:path>
                    </a:pathLst>
                  </a:custGeom>
                  <a:solidFill>
                    <a:srgbClr val="FF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74" name="Freeform 563"/>
                  <p:cNvSpPr>
                    <a:spLocks/>
                  </p:cNvSpPr>
                  <p:nvPr/>
                </p:nvSpPr>
                <p:spPr bwMode="auto">
                  <a:xfrm>
                    <a:off x="3695" y="2201"/>
                    <a:ext cx="612" cy="124"/>
                  </a:xfrm>
                  <a:custGeom>
                    <a:avLst/>
                    <a:gdLst>
                      <a:gd name="T0" fmla="*/ 153 w 612"/>
                      <a:gd name="T1" fmla="*/ 0 h 124"/>
                      <a:gd name="T2" fmla="*/ 153 w 612"/>
                      <a:gd name="T3" fmla="*/ 30 h 124"/>
                      <a:gd name="T4" fmla="*/ 612 w 612"/>
                      <a:gd name="T5" fmla="*/ 30 h 124"/>
                      <a:gd name="T6" fmla="*/ 612 w 612"/>
                      <a:gd name="T7" fmla="*/ 93 h 124"/>
                      <a:gd name="T8" fmla="*/ 153 w 612"/>
                      <a:gd name="T9" fmla="*/ 93 h 124"/>
                      <a:gd name="T10" fmla="*/ 153 w 612"/>
                      <a:gd name="T11" fmla="*/ 124 h 124"/>
                      <a:gd name="T12" fmla="*/ 0 w 612"/>
                      <a:gd name="T13" fmla="*/ 62 h 124"/>
                      <a:gd name="T14" fmla="*/ 153 w 612"/>
                      <a:gd name="T15" fmla="*/ 0 h 12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612"/>
                      <a:gd name="T25" fmla="*/ 0 h 124"/>
                      <a:gd name="T26" fmla="*/ 612 w 612"/>
                      <a:gd name="T27" fmla="*/ 124 h 12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612" h="124">
                        <a:moveTo>
                          <a:pt x="153" y="0"/>
                        </a:moveTo>
                        <a:lnTo>
                          <a:pt x="153" y="30"/>
                        </a:lnTo>
                        <a:lnTo>
                          <a:pt x="612" y="30"/>
                        </a:lnTo>
                        <a:lnTo>
                          <a:pt x="612" y="93"/>
                        </a:lnTo>
                        <a:lnTo>
                          <a:pt x="153" y="93"/>
                        </a:lnTo>
                        <a:lnTo>
                          <a:pt x="153" y="124"/>
                        </a:lnTo>
                        <a:lnTo>
                          <a:pt x="0" y="62"/>
                        </a:lnTo>
                        <a:lnTo>
                          <a:pt x="153" y="0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329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75" name="Rectangle 564"/>
                  <p:cNvSpPr>
                    <a:spLocks noChangeArrowheads="1"/>
                  </p:cNvSpPr>
                  <p:nvPr/>
                </p:nvSpPr>
                <p:spPr bwMode="auto">
                  <a:xfrm>
                    <a:off x="4300" y="2143"/>
                    <a:ext cx="945" cy="337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76" name="Rectangle 565"/>
                  <p:cNvSpPr>
                    <a:spLocks noChangeArrowheads="1"/>
                  </p:cNvSpPr>
                  <p:nvPr/>
                </p:nvSpPr>
                <p:spPr bwMode="auto">
                  <a:xfrm>
                    <a:off x="4300" y="2143"/>
                    <a:ext cx="945" cy="337"/>
                  </a:xfrm>
                  <a:prstGeom prst="rect">
                    <a:avLst/>
                  </a:prstGeom>
                  <a:noFill/>
                  <a:ln w="0">
                    <a:solidFill>
                      <a:srgbClr val="003296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77" name="Rectangle 566"/>
                  <p:cNvSpPr>
                    <a:spLocks noChangeArrowheads="1"/>
                  </p:cNvSpPr>
                  <p:nvPr/>
                </p:nvSpPr>
                <p:spPr bwMode="auto">
                  <a:xfrm>
                    <a:off x="4342" y="2169"/>
                    <a:ext cx="620" cy="1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>
                        <a:solidFill>
                          <a:srgbClr val="003296"/>
                        </a:solidFill>
                      </a:rPr>
                      <a:t>Bypass Fan </a:t>
                    </a:r>
                    <a:endParaRPr lang="en-US" altLang="en-US"/>
                  </a:p>
                </p:txBody>
              </p:sp>
              <p:sp>
                <p:nvSpPr>
                  <p:cNvPr id="30878" name="Rectangle 567"/>
                  <p:cNvSpPr>
                    <a:spLocks noChangeArrowheads="1"/>
                  </p:cNvSpPr>
                  <p:nvPr/>
                </p:nvSpPr>
                <p:spPr bwMode="auto">
                  <a:xfrm>
                    <a:off x="4342" y="2269"/>
                    <a:ext cx="890" cy="1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>
                        <a:solidFill>
                          <a:srgbClr val="003296"/>
                        </a:solidFill>
                      </a:rPr>
                      <a:t>Section of Aircraft </a:t>
                    </a:r>
                    <a:endParaRPr lang="en-US" altLang="en-US"/>
                  </a:p>
                </p:txBody>
              </p:sp>
              <p:sp>
                <p:nvSpPr>
                  <p:cNvPr id="30879" name="Rectangle 568"/>
                  <p:cNvSpPr>
                    <a:spLocks noChangeArrowheads="1"/>
                  </p:cNvSpPr>
                  <p:nvPr/>
                </p:nvSpPr>
                <p:spPr bwMode="auto">
                  <a:xfrm>
                    <a:off x="4342" y="2368"/>
                    <a:ext cx="395" cy="1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>
                        <a:solidFill>
                          <a:srgbClr val="003296"/>
                        </a:solidFill>
                      </a:rPr>
                      <a:t>Engine </a:t>
                    </a:r>
                    <a:endParaRPr lang="en-US" altLang="en-US"/>
                  </a:p>
                </p:txBody>
              </p:sp>
              <p:sp>
                <p:nvSpPr>
                  <p:cNvPr id="30880" name="Freeform 569"/>
                  <p:cNvSpPr>
                    <a:spLocks/>
                  </p:cNvSpPr>
                  <p:nvPr/>
                </p:nvSpPr>
                <p:spPr bwMode="auto">
                  <a:xfrm>
                    <a:off x="4188" y="2800"/>
                    <a:ext cx="363" cy="339"/>
                  </a:xfrm>
                  <a:custGeom>
                    <a:avLst/>
                    <a:gdLst>
                      <a:gd name="T0" fmla="*/ 143 w 363"/>
                      <a:gd name="T1" fmla="*/ 34 h 339"/>
                      <a:gd name="T2" fmla="*/ 113 w 363"/>
                      <a:gd name="T3" fmla="*/ 56 h 339"/>
                      <a:gd name="T4" fmla="*/ 363 w 363"/>
                      <a:gd name="T5" fmla="*/ 294 h 339"/>
                      <a:gd name="T6" fmla="*/ 304 w 363"/>
                      <a:gd name="T7" fmla="*/ 339 h 339"/>
                      <a:gd name="T8" fmla="*/ 54 w 363"/>
                      <a:gd name="T9" fmla="*/ 101 h 339"/>
                      <a:gd name="T10" fmla="*/ 25 w 363"/>
                      <a:gd name="T11" fmla="*/ 123 h 339"/>
                      <a:gd name="T12" fmla="*/ 0 w 363"/>
                      <a:gd name="T13" fmla="*/ 0 h 339"/>
                      <a:gd name="T14" fmla="*/ 143 w 363"/>
                      <a:gd name="T15" fmla="*/ 34 h 339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63"/>
                      <a:gd name="T25" fmla="*/ 0 h 339"/>
                      <a:gd name="T26" fmla="*/ 363 w 363"/>
                      <a:gd name="T27" fmla="*/ 339 h 339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63" h="339">
                        <a:moveTo>
                          <a:pt x="143" y="34"/>
                        </a:moveTo>
                        <a:lnTo>
                          <a:pt x="113" y="56"/>
                        </a:lnTo>
                        <a:lnTo>
                          <a:pt x="363" y="294"/>
                        </a:lnTo>
                        <a:lnTo>
                          <a:pt x="304" y="339"/>
                        </a:lnTo>
                        <a:lnTo>
                          <a:pt x="54" y="101"/>
                        </a:lnTo>
                        <a:lnTo>
                          <a:pt x="25" y="123"/>
                        </a:lnTo>
                        <a:lnTo>
                          <a:pt x="0" y="0"/>
                        </a:lnTo>
                        <a:lnTo>
                          <a:pt x="143" y="34"/>
                        </a:lnTo>
                        <a:close/>
                      </a:path>
                    </a:pathLst>
                  </a:custGeom>
                  <a:solidFill>
                    <a:srgbClr val="FF33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81" name="Freeform 570"/>
                  <p:cNvSpPr>
                    <a:spLocks/>
                  </p:cNvSpPr>
                  <p:nvPr/>
                </p:nvSpPr>
                <p:spPr bwMode="auto">
                  <a:xfrm>
                    <a:off x="4188" y="2800"/>
                    <a:ext cx="363" cy="339"/>
                  </a:xfrm>
                  <a:custGeom>
                    <a:avLst/>
                    <a:gdLst>
                      <a:gd name="T0" fmla="*/ 143 w 363"/>
                      <a:gd name="T1" fmla="*/ 34 h 339"/>
                      <a:gd name="T2" fmla="*/ 113 w 363"/>
                      <a:gd name="T3" fmla="*/ 56 h 339"/>
                      <a:gd name="T4" fmla="*/ 363 w 363"/>
                      <a:gd name="T5" fmla="*/ 294 h 339"/>
                      <a:gd name="T6" fmla="*/ 304 w 363"/>
                      <a:gd name="T7" fmla="*/ 339 h 339"/>
                      <a:gd name="T8" fmla="*/ 54 w 363"/>
                      <a:gd name="T9" fmla="*/ 101 h 339"/>
                      <a:gd name="T10" fmla="*/ 25 w 363"/>
                      <a:gd name="T11" fmla="*/ 123 h 339"/>
                      <a:gd name="T12" fmla="*/ 0 w 363"/>
                      <a:gd name="T13" fmla="*/ 0 h 339"/>
                      <a:gd name="T14" fmla="*/ 143 w 363"/>
                      <a:gd name="T15" fmla="*/ 34 h 339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63"/>
                      <a:gd name="T25" fmla="*/ 0 h 339"/>
                      <a:gd name="T26" fmla="*/ 363 w 363"/>
                      <a:gd name="T27" fmla="*/ 339 h 339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63" h="339">
                        <a:moveTo>
                          <a:pt x="143" y="34"/>
                        </a:moveTo>
                        <a:lnTo>
                          <a:pt x="113" y="56"/>
                        </a:lnTo>
                        <a:lnTo>
                          <a:pt x="363" y="294"/>
                        </a:lnTo>
                        <a:lnTo>
                          <a:pt x="304" y="339"/>
                        </a:lnTo>
                        <a:lnTo>
                          <a:pt x="54" y="101"/>
                        </a:lnTo>
                        <a:lnTo>
                          <a:pt x="25" y="123"/>
                        </a:lnTo>
                        <a:lnTo>
                          <a:pt x="0" y="0"/>
                        </a:lnTo>
                        <a:lnTo>
                          <a:pt x="143" y="34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329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82" name="Rectangle 571"/>
                  <p:cNvSpPr>
                    <a:spLocks noChangeArrowheads="1"/>
                  </p:cNvSpPr>
                  <p:nvPr/>
                </p:nvSpPr>
                <p:spPr bwMode="auto">
                  <a:xfrm>
                    <a:off x="4307" y="3072"/>
                    <a:ext cx="944" cy="336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83" name="Rectangle 572"/>
                  <p:cNvSpPr>
                    <a:spLocks noChangeArrowheads="1"/>
                  </p:cNvSpPr>
                  <p:nvPr/>
                </p:nvSpPr>
                <p:spPr bwMode="auto">
                  <a:xfrm>
                    <a:off x="4307" y="3072"/>
                    <a:ext cx="944" cy="336"/>
                  </a:xfrm>
                  <a:prstGeom prst="rect">
                    <a:avLst/>
                  </a:prstGeom>
                  <a:noFill/>
                  <a:ln w="0">
                    <a:solidFill>
                      <a:srgbClr val="003296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884" name="Rectangle 573"/>
                  <p:cNvSpPr>
                    <a:spLocks noChangeArrowheads="1"/>
                  </p:cNvSpPr>
                  <p:nvPr/>
                </p:nvSpPr>
                <p:spPr bwMode="auto">
                  <a:xfrm>
                    <a:off x="4348" y="3097"/>
                    <a:ext cx="847" cy="1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>
                        <a:solidFill>
                          <a:srgbClr val="003296"/>
                        </a:solidFill>
                      </a:rPr>
                      <a:t>Superconducting </a:t>
                    </a:r>
                    <a:endParaRPr lang="en-US" altLang="en-US"/>
                  </a:p>
                </p:txBody>
              </p:sp>
              <p:sp>
                <p:nvSpPr>
                  <p:cNvPr id="30885" name="Rectangle 574"/>
                  <p:cNvSpPr>
                    <a:spLocks noChangeArrowheads="1"/>
                  </p:cNvSpPr>
                  <p:nvPr/>
                </p:nvSpPr>
                <p:spPr bwMode="auto">
                  <a:xfrm>
                    <a:off x="4348" y="3197"/>
                    <a:ext cx="826" cy="1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>
                        <a:solidFill>
                          <a:srgbClr val="003296"/>
                        </a:solidFill>
                      </a:rPr>
                      <a:t>Motor Replaces  </a:t>
                    </a:r>
                    <a:endParaRPr lang="en-US" altLang="en-US"/>
                  </a:p>
                </p:txBody>
              </p:sp>
              <p:sp>
                <p:nvSpPr>
                  <p:cNvPr id="30886" name="Rectangle 575"/>
                  <p:cNvSpPr>
                    <a:spLocks noChangeArrowheads="1"/>
                  </p:cNvSpPr>
                  <p:nvPr/>
                </p:nvSpPr>
                <p:spPr bwMode="auto">
                  <a:xfrm>
                    <a:off x="4348" y="3296"/>
                    <a:ext cx="394" cy="1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>
                        <a:solidFill>
                          <a:srgbClr val="003296"/>
                        </a:solidFill>
                      </a:rPr>
                      <a:t>Turbine</a:t>
                    </a:r>
                    <a:endParaRPr lang="en-US" altLang="en-US"/>
                  </a:p>
                </p:txBody>
              </p:sp>
            </p:grpSp>
            <p:sp>
              <p:nvSpPr>
                <p:cNvPr id="30736" name="Rectangle 577"/>
                <p:cNvSpPr>
                  <a:spLocks noChangeArrowheads="1"/>
                </p:cNvSpPr>
                <p:nvPr/>
              </p:nvSpPr>
              <p:spPr bwMode="auto">
                <a:xfrm>
                  <a:off x="3358" y="2391"/>
                  <a:ext cx="408" cy="7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0737" name="Rectangle 578"/>
                <p:cNvSpPr>
                  <a:spLocks noChangeArrowheads="1"/>
                </p:cNvSpPr>
                <p:nvPr/>
              </p:nvSpPr>
              <p:spPr bwMode="auto">
                <a:xfrm>
                  <a:off x="3426" y="2426"/>
                  <a:ext cx="72" cy="1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140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 </a:t>
                  </a:r>
                  <a:endParaRPr lang="en-US" alt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3"/>
          <p:cNvSpPr>
            <a:spLocks noChangeShapeType="1"/>
          </p:cNvSpPr>
          <p:nvPr/>
        </p:nvSpPr>
        <p:spPr bwMode="auto">
          <a:xfrm>
            <a:off x="685800" y="762000"/>
            <a:ext cx="7924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534400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304800" y="4856163"/>
            <a:ext cx="3581400" cy="116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99"/>
                </a:solidFill>
              </a:rPr>
              <a:t>Engine and propulsor must be co-located</a:t>
            </a:r>
            <a:endParaRPr lang="en-GB" altLang="en-US" sz="1400">
              <a:solidFill>
                <a:srgbClr val="000099"/>
              </a:solidFill>
            </a:endParaRPr>
          </a:p>
          <a:p>
            <a:pPr eaLnBrk="1" hangingPunct="1"/>
            <a:r>
              <a:rPr lang="en-US" altLang="en-US" sz="1400">
                <a:solidFill>
                  <a:srgbClr val="000099"/>
                </a:solidFill>
              </a:rPr>
              <a:t>Turbine shaft RPM limited by sonic speed in propulsion fan blade tip</a:t>
            </a:r>
          </a:p>
          <a:p>
            <a:pPr eaLnBrk="1" hangingPunct="1"/>
            <a:r>
              <a:rPr lang="en-US" altLang="en-US" sz="1400">
                <a:solidFill>
                  <a:srgbClr val="000099"/>
                </a:solidFill>
              </a:rPr>
              <a:t>Torque/speed inflexibly linked</a:t>
            </a:r>
          </a:p>
          <a:p>
            <a:pPr eaLnBrk="1" hangingPunct="1"/>
            <a:r>
              <a:rPr lang="en-US" altLang="en-US" sz="1400">
                <a:solidFill>
                  <a:srgbClr val="000099"/>
                </a:solidFill>
              </a:rPr>
              <a:t>Engine out gives asymmetrical thrust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91440"/>
            <a:ext cx="8686800" cy="685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Distributed propulsion for aircraft?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5867400" y="4419600"/>
            <a:ext cx="838200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PROS</a:t>
            </a:r>
          </a:p>
        </p:txBody>
      </p:sp>
      <p:sp>
        <p:nvSpPr>
          <p:cNvPr id="29703" name="TextBox 7"/>
          <p:cNvSpPr txBox="1">
            <a:spLocks noChangeArrowheads="1"/>
          </p:cNvSpPr>
          <p:nvPr/>
        </p:nvSpPr>
        <p:spPr bwMode="auto">
          <a:xfrm>
            <a:off x="1752600" y="4419600"/>
            <a:ext cx="850900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CONS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9200" y="6080125"/>
            <a:ext cx="6400800" cy="6477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atin typeface="Arial" charset="0"/>
              </a:rPr>
              <a:t>Electric-driven propulsion opens up a whole new design space allowing for more efficient and reliable aircraft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Why Superconducting Machines?</a:t>
            </a:r>
            <a:endParaRPr lang="en-US" dirty="0"/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>
          <a:xfrm>
            <a:off x="228600" y="4267200"/>
            <a:ext cx="8458200" cy="1676400"/>
          </a:xfrm>
        </p:spPr>
        <p:txBody>
          <a:bodyPr/>
          <a:lstStyle/>
          <a:p>
            <a:r>
              <a:rPr lang="en-US" altLang="en-US" sz="2400" smtClean="0"/>
              <a:t>Conventional machines have reached their maximum  in terms of specific power, and are too heavy for aero-applications</a:t>
            </a:r>
          </a:p>
          <a:p>
            <a:r>
              <a:rPr lang="en-US" altLang="en-US" sz="2400" smtClean="0"/>
              <a:t>A new technology has to be considered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152400" y="914400"/>
          <a:ext cx="3119438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VISIO" r:id="rId4" imgW="9180720" imgH="5831280" progId="Visio.Drawing.11">
                  <p:embed/>
                </p:oleObj>
              </mc:Choice>
              <mc:Fallback>
                <p:oleObj name="VISIO" r:id="rId4" imgW="9180720" imgH="5831280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914400"/>
                        <a:ext cx="3119438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/>
          <p:nvPr/>
        </p:nvSpPr>
        <p:spPr>
          <a:xfrm>
            <a:off x="457200" y="1524000"/>
            <a:ext cx="28194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Arrow Connector 7"/>
          <p:cNvCxnSpPr>
            <a:stCxn id="6" idx="6"/>
          </p:cNvCxnSpPr>
          <p:nvPr/>
        </p:nvCxnSpPr>
        <p:spPr>
          <a:xfrm>
            <a:off x="3276600" y="2057400"/>
            <a:ext cx="5334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9" name="TextBox 8"/>
          <p:cNvSpPr txBox="1">
            <a:spLocks noChangeArrowheads="1"/>
          </p:cNvSpPr>
          <p:nvPr/>
        </p:nvSpPr>
        <p:spPr bwMode="auto">
          <a:xfrm>
            <a:off x="4114800" y="1752600"/>
            <a:ext cx="419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Gas turbine core specific power in the range of 3 – 8 kW/kg</a:t>
            </a:r>
          </a:p>
        </p:txBody>
      </p:sp>
      <p:pic>
        <p:nvPicPr>
          <p:cNvPr id="308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59075"/>
            <a:ext cx="25908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5334000" y="2835275"/>
            <a:ext cx="10668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267200" y="3140075"/>
            <a:ext cx="1066800" cy="1588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3" name="TextBox 13"/>
          <p:cNvSpPr txBox="1">
            <a:spLocks noChangeArrowheads="1"/>
          </p:cNvSpPr>
          <p:nvPr/>
        </p:nvSpPr>
        <p:spPr bwMode="auto">
          <a:xfrm>
            <a:off x="457200" y="2971800"/>
            <a:ext cx="419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Electrical motors exhibit a specific power &lt; 0.5 kW/kg</a:t>
            </a: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295400" y="5562600"/>
            <a:ext cx="7162800" cy="838200"/>
            <a:chOff x="1295400" y="5562600"/>
            <a:chExt cx="7162800" cy="838200"/>
          </a:xfrm>
        </p:grpSpPr>
        <p:sp>
          <p:nvSpPr>
            <p:cNvPr id="15" name="Right Arrow 14"/>
            <p:cNvSpPr/>
            <p:nvPr/>
          </p:nvSpPr>
          <p:spPr>
            <a:xfrm>
              <a:off x="1676400" y="5715000"/>
              <a:ext cx="838200" cy="533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86" name="TextBox 15"/>
            <p:cNvSpPr txBox="1">
              <a:spLocks noChangeArrowheads="1"/>
            </p:cNvSpPr>
            <p:nvPr/>
          </p:nvSpPr>
          <p:spPr bwMode="auto">
            <a:xfrm>
              <a:off x="2667000" y="5802868"/>
              <a:ext cx="572624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 b="1"/>
                <a:t>Superconductivity is the enabling technology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295400" y="5562600"/>
              <a:ext cx="7162800" cy="8382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641508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457200"/>
          </a:xfrm>
        </p:spPr>
        <p:txBody>
          <a:bodyPr anchorCtr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accent1">
                    <a:satMod val="150000"/>
                  </a:schemeClr>
                </a:solidFill>
              </a:rPr>
              <a:t>Weight comparison of turbine engines and motors shows turbo-electric aircraft drive is now an option (with superconductivity)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248400" y="1600200"/>
            <a:ext cx="2733675" cy="925513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2FB348"/>
                </a:solidFill>
              </a:rPr>
              <a:t>Industrial motors outweigh turbine engines by factor of 5 to 10.</a:t>
            </a: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H="1" flipV="1">
            <a:off x="5334000" y="2286000"/>
            <a:ext cx="938213" cy="41275"/>
          </a:xfrm>
          <a:prstGeom prst="line">
            <a:avLst/>
          </a:prstGeom>
          <a:noFill/>
          <a:ln w="25400">
            <a:solidFill>
              <a:srgbClr val="339966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 flipH="1" flipV="1">
            <a:off x="5791200" y="2819400"/>
            <a:ext cx="685800" cy="5334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6364288" y="4357688"/>
            <a:ext cx="2474912" cy="9318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EB0B20"/>
                </a:solidFill>
              </a:rPr>
              <a:t>All-Superconducting motors may be lighter by a factor of 3</a:t>
            </a:r>
            <a:r>
              <a:rPr lang="en-US" altLang="en-US" dirty="0">
                <a:solidFill>
                  <a:srgbClr val="EF2111"/>
                </a:solidFill>
              </a:rPr>
              <a:t>.</a:t>
            </a: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H="1" flipV="1">
            <a:off x="5562600" y="3429000"/>
            <a:ext cx="800100" cy="9239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 flipH="1" flipV="1">
            <a:off x="4953000" y="3810000"/>
            <a:ext cx="1411288" cy="5476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6477000" y="3270250"/>
            <a:ext cx="2225675" cy="37623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Turbine engine core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5130" y="78212"/>
            <a:ext cx="8686800" cy="6827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 Existing Superconducting Machines </a:t>
            </a:r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328229" y="2554377"/>
            <a:ext cx="18908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200" dirty="0">
                <a:latin typeface="Times New Roman" panose="02020603050405020304" pitchFamily="18" charset="0"/>
                <a:ea typeface="MS PGothic" panose="020B0600070205080204" pitchFamily="34" charset="-128"/>
              </a:rPr>
              <a:t>1990</a:t>
            </a:r>
            <a:r>
              <a:rPr lang="en-US" altLang="en-US" sz="1200" dirty="0">
                <a:latin typeface="Arial" panose="020B0604020202020204" pitchFamily="34" charset="0"/>
                <a:ea typeface="MS PGothic" panose="020B0600070205080204" pitchFamily="34" charset="-128"/>
              </a:rPr>
              <a:t>’</a:t>
            </a:r>
            <a:r>
              <a:rPr lang="en-US" altLang="en-US" sz="1200" dirty="0">
                <a:latin typeface="Times New Roman" panose="02020603050405020304" pitchFamily="18" charset="0"/>
                <a:ea typeface="MS PGothic" panose="020B0600070205080204" pitchFamily="34" charset="-128"/>
              </a:rPr>
              <a:t>s - Westinghouse STC</a:t>
            </a:r>
          </a:p>
          <a:p>
            <a:r>
              <a:rPr lang="en-US" altLang="en-US" sz="1200" dirty="0">
                <a:latin typeface="Times New Roman" panose="02020603050405020304" pitchFamily="18" charset="0"/>
                <a:ea typeface="MS PGothic" panose="020B0600070205080204" pitchFamily="34" charset="-128"/>
              </a:rPr>
              <a:t>1 </a:t>
            </a:r>
            <a:r>
              <a:rPr lang="en-US" altLang="en-US" sz="1200" dirty="0" smtClean="0">
                <a:latin typeface="Times New Roman" panose="02020603050405020304" pitchFamily="18" charset="0"/>
                <a:ea typeface="MS PGothic" panose="020B0600070205080204" pitchFamily="34" charset="-128"/>
              </a:rPr>
              <a:t>MW, 20 K- BSCCO</a:t>
            </a:r>
            <a:endParaRPr lang="en-US" altLang="en-US" sz="1200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038" r="1198" b="40896"/>
          <a:stretch/>
        </p:blipFill>
        <p:spPr bwMode="auto">
          <a:xfrm>
            <a:off x="4138974" y="5007286"/>
            <a:ext cx="4606804" cy="165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804328" y="4422511"/>
            <a:ext cx="21776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600" dirty="0" smtClean="0">
                <a:latin typeface="Times New Roman" panose="02020603050405020304" pitchFamily="18" charset="0"/>
                <a:ea typeface="MS PGothic" panose="020B0600070205080204" pitchFamily="34" charset="-128"/>
              </a:rPr>
              <a:t>2008</a:t>
            </a:r>
            <a:r>
              <a:rPr lang="en-US" altLang="en-US" sz="1600" dirty="0" smtClean="0">
                <a:latin typeface="Arial" panose="020B0604020202020204" pitchFamily="34" charset="0"/>
                <a:ea typeface="MS PGothic" panose="020B0600070205080204" pitchFamily="34" charset="-128"/>
              </a:rPr>
              <a:t>’</a:t>
            </a:r>
            <a:r>
              <a:rPr lang="en-US" altLang="en-US" sz="1600" dirty="0" smtClean="0">
                <a:latin typeface="Times New Roman" panose="02020603050405020304" pitchFamily="18" charset="0"/>
                <a:ea typeface="MS PGothic" panose="020B0600070205080204" pitchFamily="34" charset="-128"/>
              </a:rPr>
              <a:t>s </a:t>
            </a:r>
            <a:r>
              <a:rPr lang="en-US" altLang="en-US" sz="1600" dirty="0">
                <a:latin typeface="Times New Roman" panose="02020603050405020304" pitchFamily="18" charset="0"/>
                <a:ea typeface="MS PGothic" panose="020B0600070205080204" pitchFamily="34" charset="-128"/>
              </a:rPr>
              <a:t>- </a:t>
            </a:r>
            <a:r>
              <a:rPr lang="en-US" altLang="en-US" sz="1600" dirty="0" smtClean="0">
                <a:latin typeface="Times New Roman" panose="02020603050405020304" pitchFamily="18" charset="0"/>
                <a:ea typeface="MS PGothic" panose="020B0600070205080204" pitchFamily="34" charset="-128"/>
              </a:rPr>
              <a:t>Siemens</a:t>
            </a:r>
            <a:endParaRPr lang="en-US" altLang="en-US" sz="1600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  <a:p>
            <a:r>
              <a:rPr lang="en-US" altLang="en-US" sz="1600" dirty="0" smtClean="0">
                <a:latin typeface="Times New Roman" panose="02020603050405020304" pitchFamily="18" charset="0"/>
                <a:ea typeface="MS PGothic" panose="020B0600070205080204" pitchFamily="34" charset="-128"/>
              </a:rPr>
              <a:t>4 MVA, 30 K </a:t>
            </a:r>
            <a:r>
              <a:rPr lang="en-US" altLang="en-US" sz="1600" dirty="0">
                <a:latin typeface="Times New Roman" panose="02020603050405020304" pitchFamily="18" charset="0"/>
                <a:ea typeface="MS PGothic" panose="020B0600070205080204" pitchFamily="34" charset="-128"/>
              </a:rPr>
              <a:t>- </a:t>
            </a:r>
            <a:r>
              <a:rPr lang="en-US" altLang="en-US" sz="1600" dirty="0" smtClean="0">
                <a:latin typeface="Times New Roman" panose="02020603050405020304" pitchFamily="18" charset="0"/>
                <a:ea typeface="MS PGothic" panose="020B0600070205080204" pitchFamily="34" charset="-128"/>
              </a:rPr>
              <a:t>BSCCO</a:t>
            </a:r>
            <a:endParaRPr lang="en-US" altLang="en-US" sz="1600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pic>
        <p:nvPicPr>
          <p:cNvPr id="9" name="Picture 6" descr="C:\Documents and Settings\masson\Desktop\caps5m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870" y="802257"/>
            <a:ext cx="3730907" cy="214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086251" y="2685384"/>
            <a:ext cx="21776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600" dirty="0" smtClean="0">
                <a:latin typeface="Times New Roman" panose="02020603050405020304" pitchFamily="18" charset="0"/>
                <a:ea typeface="MS PGothic" panose="020B0600070205080204" pitchFamily="34" charset="-128"/>
              </a:rPr>
              <a:t>2004</a:t>
            </a:r>
            <a:r>
              <a:rPr lang="en-US" altLang="en-US" sz="1600" dirty="0" smtClean="0">
                <a:latin typeface="Arial" panose="020B0604020202020204" pitchFamily="34" charset="0"/>
                <a:ea typeface="MS PGothic" panose="020B0600070205080204" pitchFamily="34" charset="-128"/>
              </a:rPr>
              <a:t>’</a:t>
            </a:r>
            <a:r>
              <a:rPr lang="en-US" altLang="en-US" sz="1600" dirty="0" smtClean="0">
                <a:latin typeface="Times New Roman" panose="02020603050405020304" pitchFamily="18" charset="0"/>
                <a:ea typeface="MS PGothic" panose="020B0600070205080204" pitchFamily="34" charset="-128"/>
              </a:rPr>
              <a:t>s </a:t>
            </a:r>
            <a:r>
              <a:rPr lang="en-US" altLang="en-US" sz="1600" dirty="0">
                <a:latin typeface="Times New Roman" panose="02020603050405020304" pitchFamily="18" charset="0"/>
                <a:ea typeface="MS PGothic" panose="020B0600070205080204" pitchFamily="34" charset="-128"/>
              </a:rPr>
              <a:t>- </a:t>
            </a:r>
            <a:r>
              <a:rPr lang="en-US" altLang="en-US" sz="1600" dirty="0" smtClean="0">
                <a:latin typeface="Times New Roman" panose="02020603050405020304" pitchFamily="18" charset="0"/>
                <a:ea typeface="MS PGothic" panose="020B0600070205080204" pitchFamily="34" charset="-128"/>
              </a:rPr>
              <a:t>AMSC</a:t>
            </a:r>
            <a:endParaRPr lang="en-US" altLang="en-US" sz="1600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  <a:p>
            <a:r>
              <a:rPr lang="en-US" altLang="en-US" sz="1600" dirty="0" smtClean="0">
                <a:latin typeface="Times New Roman" panose="02020603050405020304" pitchFamily="18" charset="0"/>
                <a:ea typeface="MS PGothic" panose="020B0600070205080204" pitchFamily="34" charset="-128"/>
              </a:rPr>
              <a:t>5 MW, 30 K </a:t>
            </a:r>
            <a:r>
              <a:rPr lang="en-US" altLang="en-US" sz="1600" dirty="0">
                <a:latin typeface="Times New Roman" panose="02020603050405020304" pitchFamily="18" charset="0"/>
                <a:ea typeface="MS PGothic" panose="020B0600070205080204" pitchFamily="34" charset="-128"/>
              </a:rPr>
              <a:t>- </a:t>
            </a:r>
            <a:r>
              <a:rPr lang="en-US" altLang="en-US" sz="1600" dirty="0" smtClean="0">
                <a:latin typeface="Times New Roman" panose="02020603050405020304" pitchFamily="18" charset="0"/>
                <a:ea typeface="MS PGothic" panose="020B0600070205080204" pitchFamily="34" charset="-128"/>
              </a:rPr>
              <a:t>BSCCO</a:t>
            </a:r>
            <a:endParaRPr lang="en-US" altLang="en-US" sz="1600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10188" b="21335"/>
          <a:stretch/>
        </p:blipFill>
        <p:spPr>
          <a:xfrm>
            <a:off x="38036" y="802257"/>
            <a:ext cx="2533650" cy="3124201"/>
          </a:xfrm>
          <a:prstGeom prst="rect">
            <a:avLst/>
          </a:prstGeom>
        </p:spPr>
      </p:pic>
      <p:pic>
        <p:nvPicPr>
          <p:cNvPr id="4100" name="Picture 4" descr="https://encrypted-tbn2.gstatic.com/images?q=tbn:ANd9GcSzSZ4sv4ODw89kKSTnWk2ACKU8zweiXPv58md47cgzGidDILtkf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089" y="3416611"/>
            <a:ext cx="28384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encrypted-tbn0.gstatic.com/images?q=tbn:ANd9GcTDJjR0osROFTP9WUDRP2_gb6qF9Fizof1W5XeNcJkeSENd9bn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1" y="3926458"/>
            <a:ext cx="23431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encrypted-tbn3.gstatic.com/images?q=tbn:ANd9GcTqnFomQNoI9Q0kWWTJZR5PSIRyr7sh-NT99MYrA3V6CYdUv_w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769" y="5048329"/>
            <a:ext cx="2325423" cy="141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t="11205" b="18649"/>
          <a:stretch/>
        </p:blipFill>
        <p:spPr>
          <a:xfrm>
            <a:off x="5494639" y="1256422"/>
            <a:ext cx="1895475" cy="3167024"/>
          </a:xfrm>
          <a:prstGeom prst="rect">
            <a:avLst/>
          </a:prstGeom>
        </p:spPr>
      </p:pic>
      <p:pic>
        <p:nvPicPr>
          <p:cNvPr id="6" name="Picture 8" descr="1 megawatt and Paul Barnes 13 Oct 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900" y="846227"/>
            <a:ext cx="18288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59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1972ASC-levedahl-ti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3600"/>
            <a:ext cx="52705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 descr="1976ASC-oberly-tit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91440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441325" y="1027113"/>
            <a:ext cx="82454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i="1" dirty="0" smtClean="0"/>
              <a:t>42 </a:t>
            </a:r>
            <a:r>
              <a:rPr lang="en-US" altLang="en-US" sz="2000" b="1" i="1" dirty="0"/>
              <a:t>years ago…</a:t>
            </a:r>
            <a:r>
              <a:rPr lang="en-US" altLang="en-US" sz="2000" dirty="0"/>
              <a:t>  1972 Applied Superconductivity Conference</a:t>
            </a:r>
          </a:p>
          <a:p>
            <a:pPr eaLnBrk="1" hangingPunct="1"/>
            <a:r>
              <a:rPr lang="en-US" altLang="en-US" dirty="0"/>
              <a:t>      First mention of superconductors in the context of transportation (ship propulsion). Proposal to separate generator/load through “electrical gearbox”</a:t>
            </a:r>
            <a:endParaRPr lang="en-GB" altLang="en-US" dirty="0"/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304800" y="3657600"/>
            <a:ext cx="82454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i="1" dirty="0" smtClean="0"/>
              <a:t>38 </a:t>
            </a:r>
            <a:r>
              <a:rPr lang="en-US" altLang="en-US" sz="2000" b="1" i="1" dirty="0"/>
              <a:t>years ago…</a:t>
            </a:r>
            <a:r>
              <a:rPr lang="en-US" altLang="en-US" sz="2000" dirty="0"/>
              <a:t>  1976 Applied Superconductivity Conference</a:t>
            </a:r>
          </a:p>
          <a:p>
            <a:pPr eaLnBrk="1" hangingPunct="1"/>
            <a:r>
              <a:rPr lang="en-US" altLang="en-US" dirty="0"/>
              <a:t>      First mention of superconducting rotating machinery in the context of airborne applications (superconducting generators for aircraft). </a:t>
            </a:r>
            <a:endParaRPr lang="en-GB" altLang="en-US" dirty="0"/>
          </a:p>
        </p:txBody>
      </p:sp>
      <p:sp>
        <p:nvSpPr>
          <p:cNvPr id="158728" name="Rectangle 8"/>
          <p:cNvSpPr>
            <a:spLocks noGrp="1"/>
          </p:cNvSpPr>
          <p:nvPr>
            <p:ph type="title"/>
          </p:nvPr>
        </p:nvSpPr>
        <p:spPr bwMode="auto"/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dirty="0" smtClean="0"/>
              <a:t>Superconductivity for propulsion</a:t>
            </a:r>
            <a:endParaRPr lang="en-GB" sz="36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1" y="64459"/>
            <a:ext cx="8686800" cy="68275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1">
                    <a:satMod val="150000"/>
                  </a:schemeClr>
                </a:solidFill>
              </a:rPr>
              <a:t>Superconducting generators for airborne application</a:t>
            </a:r>
            <a:endParaRPr lang="en-US" sz="2800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7891" name="Picture 3" descr="5MW gen w_Paul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33474"/>
            <a:ext cx="234632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09551" y="2959933"/>
            <a:ext cx="3468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ea typeface="MS PGothic" panose="020B0600070205080204" pitchFamily="34" charset="-128"/>
              </a:rPr>
              <a:t>1970s - Westinghouse</a:t>
            </a:r>
          </a:p>
          <a:p>
            <a:r>
              <a:rPr lang="en-US" altLang="en-US" sz="1600" dirty="0">
                <a:ea typeface="MS PGothic" panose="020B0600070205080204" pitchFamily="34" charset="-128"/>
              </a:rPr>
              <a:t>5 MW, 4.5 K - </a:t>
            </a:r>
            <a:r>
              <a:rPr lang="en-US" altLang="en-US" sz="1600" dirty="0" err="1">
                <a:ea typeface="MS PGothic" panose="020B0600070205080204" pitchFamily="34" charset="-128"/>
              </a:rPr>
              <a:t>NbTi</a:t>
            </a:r>
            <a:endParaRPr lang="en-US" altLang="en-US" sz="1600" dirty="0">
              <a:ea typeface="MS PGothic" panose="020B0600070205080204" pitchFamily="34" charset="-128"/>
            </a:endParaRP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6172201" y="2941123"/>
            <a:ext cx="289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ea typeface="MS PGothic" panose="020B0600070205080204" pitchFamily="34" charset="-128"/>
              </a:rPr>
              <a:t>1990s - Westinghouse STC</a:t>
            </a:r>
          </a:p>
          <a:p>
            <a:r>
              <a:rPr lang="en-US" altLang="en-US" sz="1600" dirty="0">
                <a:ea typeface="MS PGothic" panose="020B0600070205080204" pitchFamily="34" charset="-128"/>
              </a:rPr>
              <a:t>1 MW, 20 K - BSCCO </a:t>
            </a:r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187" y="1084856"/>
            <a:ext cx="2226321" cy="173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3086100" y="2959358"/>
            <a:ext cx="2971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ea typeface="MS PGothic" panose="020B0600070205080204" pitchFamily="34" charset="-128"/>
              </a:rPr>
              <a:t>1980s - General Electric</a:t>
            </a:r>
          </a:p>
          <a:p>
            <a:r>
              <a:rPr lang="en-US" altLang="en-US" sz="1600" dirty="0">
                <a:ea typeface="MS PGothic" panose="020B0600070205080204" pitchFamily="34" charset="-128"/>
              </a:rPr>
              <a:t>20 MW, 4.5 - 8 K - </a:t>
            </a:r>
            <a:r>
              <a:rPr lang="en-US" altLang="en-US" sz="1600" dirty="0" err="1">
                <a:ea typeface="MS PGothic" panose="020B0600070205080204" pitchFamily="34" charset="-128"/>
              </a:rPr>
              <a:t>NbTi</a:t>
            </a:r>
            <a:r>
              <a:rPr lang="en-US" altLang="en-US" sz="1600" dirty="0">
                <a:ea typeface="MS PGothic" panose="020B0600070205080204" pitchFamily="34" charset="-128"/>
              </a:rPr>
              <a:t>/Nb</a:t>
            </a:r>
            <a:r>
              <a:rPr lang="en-US" altLang="en-US" sz="1600" baseline="-25000" dirty="0">
                <a:ea typeface="MS PGothic" panose="020B0600070205080204" pitchFamily="34" charset="-128"/>
              </a:rPr>
              <a:t>3</a:t>
            </a:r>
            <a:r>
              <a:rPr lang="en-US" altLang="en-US" sz="1600" dirty="0">
                <a:ea typeface="MS PGothic" panose="020B0600070205080204" pitchFamily="34" charset="-128"/>
              </a:rPr>
              <a:t>Sn</a:t>
            </a:r>
          </a:p>
        </p:txBody>
      </p:sp>
      <p:pic>
        <p:nvPicPr>
          <p:cNvPr id="37896" name="Picture 8" descr="1 megawatt and Paul Barnes 13 Oct 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577" y="1102618"/>
            <a:ext cx="1862958" cy="173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8" name="TextBox 11"/>
          <p:cNvSpPr txBox="1">
            <a:spLocks noChangeArrowheads="1"/>
          </p:cNvSpPr>
          <p:nvPr/>
        </p:nvSpPr>
        <p:spPr bwMode="auto">
          <a:xfrm>
            <a:off x="7011988" y="6581775"/>
            <a:ext cx="20558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Courtesy Dr. Oberly - AFRL</a:t>
            </a:r>
          </a:p>
        </p:txBody>
      </p:sp>
      <p:pic>
        <p:nvPicPr>
          <p:cNvPr id="11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1" b="33942"/>
          <a:stretch>
            <a:fillRect/>
          </a:stretch>
        </p:blipFill>
        <p:spPr bwMode="auto">
          <a:xfrm>
            <a:off x="225972" y="3671607"/>
            <a:ext cx="3527425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98465"/>
            <a:ext cx="2326399" cy="174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231227" y="5168163"/>
            <a:ext cx="3962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2006 by LEI Electromagnetics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 3MW, 15,000 RPM, 5.3 kW/kg</a:t>
            </a:r>
            <a:endParaRPr lang="en-US" altLang="en-US" sz="20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generator coupled </a:t>
            </a:r>
            <a:r>
              <a:rPr lang="en-US" altLang="en-US" sz="2000" dirty="0"/>
              <a:t>with gas </a:t>
            </a:r>
            <a:r>
              <a:rPr lang="en-US" altLang="en-US" sz="2000" dirty="0" smtClean="0"/>
              <a:t>turbine. Uses BSCCO</a:t>
            </a:r>
            <a:endParaRPr lang="en-US" altLang="en-US" sz="2000" dirty="0"/>
          </a:p>
        </p:txBody>
      </p:sp>
      <p:sp>
        <p:nvSpPr>
          <p:cNvPr id="14" name="TextBox 22"/>
          <p:cNvSpPr txBox="1">
            <a:spLocks noChangeArrowheads="1"/>
          </p:cNvSpPr>
          <p:nvPr/>
        </p:nvSpPr>
        <p:spPr bwMode="auto">
          <a:xfrm>
            <a:off x="4979276" y="5399375"/>
            <a:ext cx="3962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2007 by GE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1.5 MW,16,000 RPM, 7 kW/kg</a:t>
            </a:r>
            <a:endParaRPr lang="en-US" altLang="en-US" sz="20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generator coupled </a:t>
            </a:r>
            <a:r>
              <a:rPr lang="en-US" altLang="en-US" sz="2000" dirty="0"/>
              <a:t>with gas </a:t>
            </a:r>
            <a:r>
              <a:rPr lang="en-US" altLang="en-US" sz="2000" dirty="0" smtClean="0"/>
              <a:t>turbine. Uses HTS coils/stator</a:t>
            </a:r>
            <a:endParaRPr lang="en-US" altLang="en-US" sz="2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How about cooling?</a:t>
            </a:r>
            <a:endParaRPr lang="en-US" dirty="0"/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534400" cy="5410200"/>
          </a:xfrm>
        </p:spPr>
        <p:txBody>
          <a:bodyPr/>
          <a:lstStyle/>
          <a:p>
            <a:r>
              <a:rPr lang="en-US" altLang="en-US" dirty="0" smtClean="0"/>
              <a:t>Option 1: LH2</a:t>
            </a:r>
          </a:p>
          <a:p>
            <a:pPr lvl="1"/>
            <a:r>
              <a:rPr lang="en-US" altLang="en-US" dirty="0" smtClean="0"/>
              <a:t>If LH2 is onboard as fuel (e.g., fuel cells) then cooling of the superconducting machines is “free” as we need to warm-up hydrogen before introduction to the fuel cell. Excellent synergy obtained.</a:t>
            </a:r>
          </a:p>
          <a:p>
            <a:pPr lvl="1"/>
            <a:r>
              <a:rPr lang="en-US" altLang="en-US" dirty="0" smtClean="0"/>
              <a:t>However, dense hydrogen storage is an issue, we are not likely to see LH2-fueled aircraft for a long time</a:t>
            </a:r>
            <a:r>
              <a:rPr lang="en-US" altLang="en-US" dirty="0"/>
              <a:t> </a:t>
            </a:r>
            <a:r>
              <a:rPr lang="en-US" altLang="en-US" dirty="0" smtClean="0"/>
              <a:t>– the specific energy storage of LH2 is too low for airborne application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accent1">
                    <a:satMod val="150000"/>
                  </a:schemeClr>
                </a:solidFill>
              </a:rPr>
              <a:t>Outline</a:t>
            </a:r>
            <a:endParaRPr lang="en-GB" smtClean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838200"/>
            <a:ext cx="86868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000" dirty="0" smtClean="0"/>
              <a:t>Motivation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 dirty="0" smtClean="0"/>
              <a:t>Increased Traffic         Efficiency, Emissions &amp; Noise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 dirty="0" smtClean="0"/>
              <a:t>Brief Review of Current Aircraft Technology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 dirty="0" smtClean="0"/>
              <a:t>The transition to More- &amp; All-Electric Aircraft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 dirty="0" smtClean="0"/>
              <a:t>The case for electric/superconducting machines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 dirty="0" smtClean="0"/>
              <a:t>Superconducting Machines for Aircraft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 dirty="0" smtClean="0"/>
              <a:t>Brief review of past efforts on superconducting rotating machinery for aircraft application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 dirty="0" smtClean="0"/>
              <a:t>High fidelity sizing tool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 dirty="0" smtClean="0"/>
              <a:t>AC losses in superconducting stators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 dirty="0" smtClean="0"/>
              <a:t>Design Example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 dirty="0" smtClean="0"/>
              <a:t>NASA distributed propulsion aircraft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 dirty="0" smtClean="0"/>
              <a:t>Conclusions/Path Forward</a:t>
            </a:r>
            <a:endParaRPr lang="en-GB" altLang="en-US" sz="3000" dirty="0" smtClean="0"/>
          </a:p>
        </p:txBody>
      </p:sp>
      <p:sp>
        <p:nvSpPr>
          <p:cNvPr id="5" name="Right Arrow 4"/>
          <p:cNvSpPr/>
          <p:nvPr/>
        </p:nvSpPr>
        <p:spPr>
          <a:xfrm>
            <a:off x="3352800" y="14478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How about cooling? (2)</a:t>
            </a:r>
            <a:endParaRPr lang="en-US" dirty="0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Option 2: </a:t>
            </a:r>
            <a:r>
              <a:rPr lang="en-US" altLang="en-US" dirty="0"/>
              <a:t>C</a:t>
            </a:r>
            <a:r>
              <a:rPr lang="en-US" altLang="en-US" dirty="0" smtClean="0"/>
              <a:t>ryogen loaded prior to flight</a:t>
            </a:r>
          </a:p>
          <a:p>
            <a:pPr lvl="1"/>
            <a:r>
              <a:rPr lang="en-US" altLang="en-US" dirty="0" smtClean="0"/>
              <a:t>Load enough cryogen at airport for the flight duration + margin</a:t>
            </a:r>
          </a:p>
          <a:p>
            <a:pPr lvl="1"/>
            <a:r>
              <a:rPr lang="en-US" altLang="en-US" dirty="0" smtClean="0"/>
              <a:t>If LH2, it could also be used as fuel and burnt in the engine along with jet fuel after cooling the HTS components (e.g., 95% jet fuel, 5% H2)</a:t>
            </a:r>
          </a:p>
          <a:p>
            <a:pPr marL="457200" lvl="1" indent="0">
              <a:buNone/>
            </a:pPr>
            <a:endParaRPr lang="en-US" altLang="en-US" dirty="0" smtClean="0"/>
          </a:p>
          <a:p>
            <a:r>
              <a:rPr lang="en-US" altLang="en-US" dirty="0" smtClean="0"/>
              <a:t>Option 3: </a:t>
            </a:r>
            <a:r>
              <a:rPr lang="en-US" altLang="en-US" dirty="0" err="1" smtClean="0"/>
              <a:t>Cryocoolers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Obvious choice, but too heavy as of now.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1800" dirty="0" smtClean="0"/>
              <a:t>LH2 is used to cool-down superconducting components and power converters</a:t>
            </a:r>
          </a:p>
          <a:p>
            <a:pPr eaLnBrk="1" hangingPunct="1"/>
            <a:r>
              <a:rPr lang="en-US" sz="1800" dirty="0" smtClean="0"/>
              <a:t>Network dynamic simulation is used to determine the requirements of energy storage devices and reconfiguration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Distributed Propulsion – Power Network</a:t>
            </a:r>
            <a:endParaRPr lang="en-US" dirty="0"/>
          </a:p>
        </p:txBody>
      </p:sp>
      <p:pic>
        <p:nvPicPr>
          <p:cNvPr id="1556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97467"/>
            <a:ext cx="7543800" cy="382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4648200"/>
            <a:ext cx="9131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Turboshaft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0118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37160"/>
            <a:ext cx="86868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err="1" smtClean="0">
                <a:solidFill>
                  <a:schemeClr val="accent1">
                    <a:satMod val="150000"/>
                  </a:schemeClr>
                </a:solidFill>
              </a:rPr>
              <a:t>Cryocooler</a:t>
            </a:r>
            <a:r>
              <a:rPr lang="en-US" sz="2800" dirty="0" smtClean="0">
                <a:solidFill>
                  <a:schemeClr val="accent1">
                    <a:satMod val="150000"/>
                  </a:schemeClr>
                </a:solidFill>
              </a:rPr>
              <a:t> Weights Could be Reduced Further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r="2779"/>
          <a:stretch>
            <a:fillRect/>
          </a:stretch>
        </p:blipFill>
        <p:spPr bwMode="auto">
          <a:xfrm>
            <a:off x="838200" y="889000"/>
            <a:ext cx="7162800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Turbo Cryogenics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" y="1066800"/>
            <a:ext cx="3215640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253" y="894008"/>
            <a:ext cx="5556947" cy="2218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076" y="4203613"/>
            <a:ext cx="5638800" cy="242887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5330" y="2593102"/>
            <a:ext cx="8229600" cy="4306888"/>
          </a:xfrm>
        </p:spPr>
        <p:txBody>
          <a:bodyPr/>
          <a:lstStyle/>
          <a:p>
            <a:r>
              <a:rPr lang="en-US" sz="2800" dirty="0" smtClean="0"/>
              <a:t>Spin-off from </a:t>
            </a:r>
            <a:r>
              <a:rPr lang="en-US" sz="2800" dirty="0" err="1" smtClean="0"/>
              <a:t>Creare</a:t>
            </a:r>
            <a:endParaRPr lang="en-US" sz="2800" dirty="0" smtClean="0"/>
          </a:p>
          <a:p>
            <a:r>
              <a:rPr lang="en-US" sz="2800" dirty="0" smtClean="0"/>
              <a:t>Reverse Turbo </a:t>
            </a:r>
            <a:r>
              <a:rPr lang="en-US" sz="2800" dirty="0" err="1" smtClean="0"/>
              <a:t>Brayton</a:t>
            </a:r>
            <a:r>
              <a:rPr lang="en-US" sz="2800" dirty="0" smtClean="0"/>
              <a:t> </a:t>
            </a:r>
            <a:r>
              <a:rPr lang="en-US" sz="2800" dirty="0" err="1" smtClean="0"/>
              <a:t>cryocoolers</a:t>
            </a:r>
            <a:endParaRPr lang="en-US" sz="2800" dirty="0" smtClean="0"/>
          </a:p>
          <a:p>
            <a:pPr lvl="1"/>
            <a:r>
              <a:rPr lang="en-US" sz="2400" dirty="0" smtClean="0"/>
              <a:t>Proven technology</a:t>
            </a:r>
          </a:p>
          <a:p>
            <a:pPr lvl="1"/>
            <a:r>
              <a:rPr lang="en-US" sz="2400" dirty="0" smtClean="0"/>
              <a:t>Extremely reliable (Hubble Telescope)</a:t>
            </a:r>
          </a:p>
          <a:p>
            <a:pPr lvl="1"/>
            <a:r>
              <a:rPr lang="en-US" sz="2400" dirty="0" smtClean="0"/>
              <a:t>Maintenance free</a:t>
            </a:r>
          </a:p>
          <a:p>
            <a:pPr lvl="1"/>
            <a:r>
              <a:rPr lang="en-US" sz="2400" dirty="0" smtClean="0"/>
              <a:t>High efficiency</a:t>
            </a:r>
          </a:p>
          <a:p>
            <a:pPr lvl="1"/>
            <a:r>
              <a:rPr lang="en-US" sz="2400" dirty="0" smtClean="0"/>
              <a:t>Distributed cooling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2888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Aircraft Design </a:t>
            </a:r>
            <a:endParaRPr lang="en-US" dirty="0"/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smtClean="0"/>
              <a:t>Historically, aircraft have been designed using extrapolations of regressed data</a:t>
            </a:r>
          </a:p>
          <a:p>
            <a:endParaRPr lang="en-US" altLang="en-US" sz="2400" smtClean="0"/>
          </a:p>
          <a:p>
            <a:endParaRPr lang="en-US" altLang="en-US" sz="2400" smtClean="0"/>
          </a:p>
          <a:p>
            <a:r>
              <a:rPr lang="en-US" altLang="en-US" sz="2400" smtClean="0"/>
              <a:t>Revolutionary designs, however, have no historical database to draw upon, making design by extrapolation impossible.</a:t>
            </a:r>
          </a:p>
          <a:p>
            <a:r>
              <a:rPr lang="en-US" altLang="en-US" sz="2400" smtClean="0"/>
              <a:t>Modern design methods address the design of revolutionary vehicles through increased reliance on physics-based modeling</a:t>
            </a:r>
          </a:p>
        </p:txBody>
      </p:sp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2133600" y="3994150"/>
            <a:ext cx="23431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 b="1">
                <a:cs typeface="Arial" panose="020B0604020202020204" pitchFamily="34" charset="0"/>
              </a:rPr>
              <a:t>Physics-Based Modeling and Simulation</a:t>
            </a:r>
            <a:endParaRPr lang="en-US" altLang="en-US" sz="2800" b="1">
              <a:cs typeface="Arial" panose="020B0604020202020204" pitchFamily="34" charset="0"/>
            </a:endParaRPr>
          </a:p>
        </p:txBody>
      </p:sp>
      <p:grpSp>
        <p:nvGrpSpPr>
          <p:cNvPr id="50181" name="Group 6"/>
          <p:cNvGrpSpPr>
            <a:grpSpLocks/>
          </p:cNvGrpSpPr>
          <p:nvPr/>
        </p:nvGrpSpPr>
        <p:grpSpPr bwMode="auto">
          <a:xfrm>
            <a:off x="4572000" y="4157663"/>
            <a:ext cx="2514600" cy="1589087"/>
            <a:chOff x="2832" y="3052"/>
            <a:chExt cx="1584" cy="1001"/>
          </a:xfrm>
        </p:grpSpPr>
        <p:grpSp>
          <p:nvGrpSpPr>
            <p:cNvPr id="50201" name="Group 7"/>
            <p:cNvGrpSpPr>
              <a:grpSpLocks/>
            </p:cNvGrpSpPr>
            <p:nvPr/>
          </p:nvGrpSpPr>
          <p:grpSpPr bwMode="auto">
            <a:xfrm>
              <a:off x="3031" y="3264"/>
              <a:ext cx="1276" cy="757"/>
              <a:chOff x="0" y="1008"/>
              <a:chExt cx="3552" cy="2110"/>
            </a:xfrm>
          </p:grpSpPr>
          <p:pic>
            <p:nvPicPr>
              <p:cNvPr id="50209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008"/>
                <a:ext cx="3552" cy="2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210" name="Rectangle 9"/>
              <p:cNvSpPr>
                <a:spLocks noChangeArrowheads="1"/>
              </p:cNvSpPr>
              <p:nvPr/>
            </p:nvSpPr>
            <p:spPr bwMode="auto">
              <a:xfrm>
                <a:off x="923" y="2703"/>
                <a:ext cx="2444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000"/>
              </a:p>
            </p:txBody>
          </p:sp>
          <p:sp>
            <p:nvSpPr>
              <p:cNvPr id="50211" name="Rectangle 10"/>
              <p:cNvSpPr>
                <a:spLocks noChangeArrowheads="1"/>
              </p:cNvSpPr>
              <p:nvPr/>
            </p:nvSpPr>
            <p:spPr bwMode="auto">
              <a:xfrm>
                <a:off x="185" y="1366"/>
                <a:ext cx="138" cy="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000"/>
              </a:p>
            </p:txBody>
          </p:sp>
        </p:grpSp>
        <p:sp>
          <p:nvSpPr>
            <p:cNvPr id="50202" name="Text Box 11"/>
            <p:cNvSpPr txBox="1">
              <a:spLocks noChangeArrowheads="1"/>
            </p:cNvSpPr>
            <p:nvPr/>
          </p:nvSpPr>
          <p:spPr bwMode="auto">
            <a:xfrm>
              <a:off x="3312" y="3840"/>
              <a:ext cx="20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ja-JP" sz="800">
                  <a:solidFill>
                    <a:srgbClr val="333399"/>
                  </a:solidFill>
                  <a:ea typeface="MS PGothic" panose="020B0600070205080204" pitchFamily="34" charset="-128"/>
                </a:rPr>
                <a:t>AR</a:t>
              </a:r>
              <a:endParaRPr lang="en-US" altLang="en-US" sz="1400">
                <a:solidFill>
                  <a:srgbClr val="333399"/>
                </a:solidFill>
              </a:endParaRPr>
            </a:p>
          </p:txBody>
        </p:sp>
        <p:sp>
          <p:nvSpPr>
            <p:cNvPr id="50203" name="Text Box 12"/>
            <p:cNvSpPr txBox="1">
              <a:spLocks noChangeArrowheads="1"/>
            </p:cNvSpPr>
            <p:nvPr/>
          </p:nvSpPr>
          <p:spPr bwMode="auto">
            <a:xfrm>
              <a:off x="3504" y="3840"/>
              <a:ext cx="28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ja-JP" sz="800">
                  <a:solidFill>
                    <a:srgbClr val="333399"/>
                  </a:solidFill>
                  <a:ea typeface="MS PGothic" panose="020B0600070205080204" pitchFamily="34" charset="-128"/>
                </a:rPr>
                <a:t>Taper</a:t>
              </a:r>
            </a:p>
            <a:p>
              <a:pPr eaLnBrk="1" hangingPunct="1"/>
              <a:r>
                <a:rPr lang="en-US" altLang="ja-JP" sz="800">
                  <a:solidFill>
                    <a:srgbClr val="333399"/>
                  </a:solidFill>
                  <a:ea typeface="MS PGothic" panose="020B0600070205080204" pitchFamily="34" charset="-128"/>
                </a:rPr>
                <a:t>Ratio</a:t>
              </a:r>
              <a:endParaRPr lang="en-US" altLang="en-US" sz="800">
                <a:solidFill>
                  <a:srgbClr val="333399"/>
                </a:solidFill>
              </a:endParaRPr>
            </a:p>
          </p:txBody>
        </p:sp>
        <p:sp>
          <p:nvSpPr>
            <p:cNvPr id="50204" name="Text Box 13"/>
            <p:cNvSpPr txBox="1">
              <a:spLocks noChangeArrowheads="1"/>
            </p:cNvSpPr>
            <p:nvPr/>
          </p:nvSpPr>
          <p:spPr bwMode="auto">
            <a:xfrm>
              <a:off x="3936" y="3840"/>
              <a:ext cx="31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ja-JP" sz="800">
                  <a:solidFill>
                    <a:srgbClr val="333399"/>
                  </a:solidFill>
                  <a:ea typeface="MS PGothic" panose="020B0600070205080204" pitchFamily="34" charset="-128"/>
                </a:rPr>
                <a:t>Sweep</a:t>
              </a:r>
              <a:endParaRPr lang="en-US" altLang="en-US" sz="1400">
                <a:solidFill>
                  <a:srgbClr val="333399"/>
                </a:solidFill>
              </a:endParaRPr>
            </a:p>
          </p:txBody>
        </p:sp>
        <p:sp>
          <p:nvSpPr>
            <p:cNvPr id="50205" name="Text Box 14"/>
            <p:cNvSpPr txBox="1">
              <a:spLocks noChangeArrowheads="1"/>
            </p:cNvSpPr>
            <p:nvPr/>
          </p:nvSpPr>
          <p:spPr bwMode="auto">
            <a:xfrm>
              <a:off x="3744" y="3840"/>
              <a:ext cx="26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ja-JP" sz="800">
                  <a:solidFill>
                    <a:srgbClr val="333399"/>
                  </a:solidFill>
                  <a:ea typeface="MS PGothic" panose="020B0600070205080204" pitchFamily="34" charset="-128"/>
                </a:rPr>
                <a:t>Wing</a:t>
              </a:r>
            </a:p>
            <a:p>
              <a:pPr eaLnBrk="1" hangingPunct="1"/>
              <a:r>
                <a:rPr lang="en-US" altLang="ja-JP" sz="800">
                  <a:solidFill>
                    <a:srgbClr val="333399"/>
                  </a:solidFill>
                  <a:ea typeface="MS PGothic" panose="020B0600070205080204" pitchFamily="34" charset="-128"/>
                </a:rPr>
                <a:t>Area</a:t>
              </a:r>
              <a:endParaRPr lang="en-US" altLang="en-US" sz="1400">
                <a:solidFill>
                  <a:srgbClr val="333399"/>
                </a:solidFill>
              </a:endParaRPr>
            </a:p>
          </p:txBody>
        </p:sp>
        <p:sp>
          <p:nvSpPr>
            <p:cNvPr id="50206" name="Text Box 15"/>
            <p:cNvSpPr txBox="1">
              <a:spLocks noChangeArrowheads="1"/>
            </p:cNvSpPr>
            <p:nvPr/>
          </p:nvSpPr>
          <p:spPr bwMode="auto">
            <a:xfrm>
              <a:off x="2832" y="3552"/>
              <a:ext cx="439" cy="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en-US" altLang="ja-JP" sz="800">
                  <a:solidFill>
                    <a:srgbClr val="333399"/>
                  </a:solidFill>
                  <a:ea typeface="MS PGothic" panose="020B0600070205080204" pitchFamily="34" charset="-128"/>
                </a:rPr>
                <a:t>Parasite Drag</a:t>
              </a:r>
              <a:endParaRPr lang="en-US" altLang="en-US" sz="800">
                <a:solidFill>
                  <a:srgbClr val="333399"/>
                </a:solidFill>
              </a:endParaRPr>
            </a:p>
          </p:txBody>
        </p:sp>
        <p:sp>
          <p:nvSpPr>
            <p:cNvPr id="50207" name="Text Box 16"/>
            <p:cNvSpPr txBox="1">
              <a:spLocks noChangeArrowheads="1"/>
            </p:cNvSpPr>
            <p:nvPr/>
          </p:nvSpPr>
          <p:spPr bwMode="auto">
            <a:xfrm>
              <a:off x="2839" y="3312"/>
              <a:ext cx="336" cy="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en-US" altLang="ja-JP" sz="800">
                  <a:solidFill>
                    <a:srgbClr val="333399"/>
                  </a:solidFill>
                  <a:ea typeface="MS PGothic" panose="020B0600070205080204" pitchFamily="34" charset="-128"/>
                </a:rPr>
                <a:t>Induced </a:t>
              </a:r>
            </a:p>
            <a:p>
              <a:pPr algn="r" eaLnBrk="1" hangingPunct="1"/>
              <a:r>
                <a:rPr lang="en-US" altLang="ja-JP" sz="800">
                  <a:solidFill>
                    <a:srgbClr val="333399"/>
                  </a:solidFill>
                  <a:ea typeface="MS PGothic" panose="020B0600070205080204" pitchFamily="34" charset="-128"/>
                </a:rPr>
                <a:t>Drag</a:t>
              </a:r>
              <a:endParaRPr lang="en-US" altLang="en-US" sz="800">
                <a:solidFill>
                  <a:srgbClr val="333399"/>
                </a:solidFill>
              </a:endParaRPr>
            </a:p>
          </p:txBody>
        </p:sp>
        <p:sp>
          <p:nvSpPr>
            <p:cNvPr id="50208" name="Text Box 17"/>
            <p:cNvSpPr txBox="1">
              <a:spLocks noChangeArrowheads="1"/>
            </p:cNvSpPr>
            <p:nvPr/>
          </p:nvSpPr>
          <p:spPr bwMode="auto">
            <a:xfrm>
              <a:off x="2976" y="3052"/>
              <a:ext cx="14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 b="1">
                  <a:cs typeface="Arial" panose="020B0604020202020204" pitchFamily="34" charset="0"/>
                </a:rPr>
                <a:t>Sensitivity Analysis</a:t>
              </a:r>
              <a:endParaRPr lang="en-US" altLang="en-US" sz="2800" b="1">
                <a:cs typeface="Arial" panose="020B0604020202020204" pitchFamily="34" charset="0"/>
              </a:endParaRPr>
            </a:p>
          </p:txBody>
        </p:sp>
      </p:grpSp>
      <p:sp>
        <p:nvSpPr>
          <p:cNvPr id="50182" name="Text Box 18"/>
          <p:cNvSpPr txBox="1">
            <a:spLocks noChangeArrowheads="1"/>
          </p:cNvSpPr>
          <p:nvPr/>
        </p:nvSpPr>
        <p:spPr bwMode="auto">
          <a:xfrm>
            <a:off x="7543800" y="4375150"/>
            <a:ext cx="1371600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1400" b="1">
                <a:cs typeface="Arial" panose="020B0604020202020204" pitchFamily="34" charset="0"/>
              </a:rPr>
              <a:t>Impact of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1400" b="1">
                <a:cs typeface="Arial" panose="020B0604020202020204" pitchFamily="34" charset="0"/>
              </a:rPr>
              <a:t>Technologies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1400" b="1">
                <a:cs typeface="Arial" panose="020B0604020202020204" pitchFamily="34" charset="0"/>
              </a:rPr>
              <a:t>Risk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1400" b="1">
                <a:cs typeface="Arial" panose="020B0604020202020204" pitchFamily="34" charset="0"/>
              </a:rPr>
              <a:t>Uncertainty</a:t>
            </a:r>
            <a:endParaRPr lang="en-US" altLang="en-US" sz="2000" b="1">
              <a:cs typeface="Arial" panose="020B0604020202020204" pitchFamily="34" charset="0"/>
            </a:endParaRPr>
          </a:p>
        </p:txBody>
      </p:sp>
      <p:sp>
        <p:nvSpPr>
          <p:cNvPr id="50183" name="Text Box 19"/>
          <p:cNvSpPr txBox="1">
            <a:spLocks noChangeArrowheads="1"/>
          </p:cNvSpPr>
          <p:nvPr/>
        </p:nvSpPr>
        <p:spPr bwMode="auto">
          <a:xfrm>
            <a:off x="533400" y="4298950"/>
            <a:ext cx="18288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cs typeface="Arial" panose="020B0604020202020204" pitchFamily="34" charset="0"/>
              </a:rPr>
              <a:t>Notional Design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cs typeface="Arial" panose="020B0604020202020204" pitchFamily="34" charset="0"/>
              </a:rPr>
              <a:t>Technologies</a:t>
            </a:r>
          </a:p>
          <a:p>
            <a:pPr eaLnBrk="1" hangingPunct="1"/>
            <a:endParaRPr lang="en-US" altLang="en-US" sz="1400" b="1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1400" b="1">
                <a:cs typeface="Arial" panose="020B0604020202020204" pitchFamily="34" charset="0"/>
              </a:rPr>
              <a:t>Probabilistic </a:t>
            </a:r>
          </a:p>
          <a:p>
            <a:pPr eaLnBrk="1" hangingPunct="1"/>
            <a:r>
              <a:rPr lang="en-US" altLang="en-US" sz="1400" b="1">
                <a:cs typeface="Arial" panose="020B0604020202020204" pitchFamily="34" charset="0"/>
              </a:rPr>
              <a:t>and Statistical Techniques</a:t>
            </a:r>
            <a:endParaRPr lang="en-US" altLang="en-US" sz="2000" b="1">
              <a:cs typeface="Arial" panose="020B0604020202020204" pitchFamily="34" charset="0"/>
            </a:endParaRPr>
          </a:p>
        </p:txBody>
      </p:sp>
      <p:sp>
        <p:nvSpPr>
          <p:cNvPr id="50184" name="AutoShape 20"/>
          <p:cNvSpPr>
            <a:spLocks noChangeArrowheads="1"/>
          </p:cNvSpPr>
          <p:nvPr/>
        </p:nvSpPr>
        <p:spPr bwMode="auto">
          <a:xfrm>
            <a:off x="2057400" y="478472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/>
          </a:p>
        </p:txBody>
      </p:sp>
      <p:sp>
        <p:nvSpPr>
          <p:cNvPr id="50185" name="AutoShape 21"/>
          <p:cNvSpPr>
            <a:spLocks noChangeArrowheads="1"/>
          </p:cNvSpPr>
          <p:nvPr/>
        </p:nvSpPr>
        <p:spPr bwMode="auto">
          <a:xfrm>
            <a:off x="4267200" y="478472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/>
          </a:p>
        </p:txBody>
      </p:sp>
      <p:sp>
        <p:nvSpPr>
          <p:cNvPr id="50186" name="AutoShape 22"/>
          <p:cNvSpPr>
            <a:spLocks noChangeArrowheads="1"/>
          </p:cNvSpPr>
          <p:nvPr/>
        </p:nvSpPr>
        <p:spPr bwMode="auto">
          <a:xfrm>
            <a:off x="4038600" y="20574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/>
          </a:p>
        </p:txBody>
      </p:sp>
      <p:grpSp>
        <p:nvGrpSpPr>
          <p:cNvPr id="50187" name="Group 45"/>
          <p:cNvGrpSpPr>
            <a:grpSpLocks/>
          </p:cNvGrpSpPr>
          <p:nvPr/>
        </p:nvGrpSpPr>
        <p:grpSpPr bwMode="auto">
          <a:xfrm>
            <a:off x="2686050" y="4594225"/>
            <a:ext cx="1219200" cy="1104900"/>
            <a:chOff x="1632" y="3456"/>
            <a:chExt cx="768" cy="696"/>
          </a:xfrm>
        </p:grpSpPr>
        <p:grpSp>
          <p:nvGrpSpPr>
            <p:cNvPr id="50191" name="Group 46"/>
            <p:cNvGrpSpPr>
              <a:grpSpLocks/>
            </p:cNvGrpSpPr>
            <p:nvPr/>
          </p:nvGrpSpPr>
          <p:grpSpPr bwMode="auto">
            <a:xfrm>
              <a:off x="1632" y="3461"/>
              <a:ext cx="768" cy="697"/>
              <a:chOff x="2864" y="1104"/>
              <a:chExt cx="233" cy="211"/>
            </a:xfrm>
          </p:grpSpPr>
          <p:sp>
            <p:nvSpPr>
              <p:cNvPr id="50193" name="Freeform 47"/>
              <p:cNvSpPr>
                <a:spLocks noChangeAspect="1"/>
              </p:cNvSpPr>
              <p:nvPr/>
            </p:nvSpPr>
            <p:spPr bwMode="auto">
              <a:xfrm>
                <a:off x="2878" y="1282"/>
                <a:ext cx="153" cy="26"/>
              </a:xfrm>
              <a:custGeom>
                <a:avLst/>
                <a:gdLst>
                  <a:gd name="T0" fmla="*/ 0 w 618"/>
                  <a:gd name="T1" fmla="*/ 0 h 105"/>
                  <a:gd name="T2" fmla="*/ 0 w 618"/>
                  <a:gd name="T3" fmla="*/ 0 h 105"/>
                  <a:gd name="T4" fmla="*/ 0 w 618"/>
                  <a:gd name="T5" fmla="*/ 0 h 105"/>
                  <a:gd name="T6" fmla="*/ 0 w 618"/>
                  <a:gd name="T7" fmla="*/ 0 h 105"/>
                  <a:gd name="T8" fmla="*/ 0 w 618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8"/>
                  <a:gd name="T16" fmla="*/ 0 h 105"/>
                  <a:gd name="T17" fmla="*/ 618 w 618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8" h="105">
                    <a:moveTo>
                      <a:pt x="83" y="0"/>
                    </a:moveTo>
                    <a:lnTo>
                      <a:pt x="590" y="0"/>
                    </a:lnTo>
                    <a:lnTo>
                      <a:pt x="618" y="105"/>
                    </a:lnTo>
                    <a:lnTo>
                      <a:pt x="0" y="105"/>
                    </a:lnTo>
                    <a:lnTo>
                      <a:pt x="83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000"/>
              </a:p>
            </p:txBody>
          </p:sp>
          <p:sp>
            <p:nvSpPr>
              <p:cNvPr id="50194" name="Rectangle 48"/>
              <p:cNvSpPr>
                <a:spLocks noChangeAspect="1" noChangeArrowheads="1"/>
              </p:cNvSpPr>
              <p:nvPr/>
            </p:nvSpPr>
            <p:spPr bwMode="auto">
              <a:xfrm>
                <a:off x="2874" y="1236"/>
                <a:ext cx="213" cy="66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000"/>
              </a:p>
            </p:txBody>
          </p:sp>
          <p:sp>
            <p:nvSpPr>
              <p:cNvPr id="50195" name="Rectangle 49"/>
              <p:cNvSpPr>
                <a:spLocks noChangeAspect="1" noChangeArrowheads="1"/>
              </p:cNvSpPr>
              <p:nvPr/>
            </p:nvSpPr>
            <p:spPr bwMode="auto">
              <a:xfrm>
                <a:off x="2993" y="1247"/>
                <a:ext cx="73" cy="32"/>
              </a:xfrm>
              <a:prstGeom prst="rect">
                <a:avLst/>
              </a:prstGeom>
              <a:solidFill>
                <a:srgbClr val="808080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000"/>
              </a:p>
            </p:txBody>
          </p:sp>
          <p:sp>
            <p:nvSpPr>
              <p:cNvPr id="50196" name="Freeform 50"/>
              <p:cNvSpPr>
                <a:spLocks noChangeAspect="1"/>
              </p:cNvSpPr>
              <p:nvPr/>
            </p:nvSpPr>
            <p:spPr bwMode="auto">
              <a:xfrm>
                <a:off x="2864" y="1272"/>
                <a:ext cx="233" cy="43"/>
              </a:xfrm>
              <a:custGeom>
                <a:avLst/>
                <a:gdLst>
                  <a:gd name="T0" fmla="*/ 0 w 941"/>
                  <a:gd name="T1" fmla="*/ 0 h 172"/>
                  <a:gd name="T2" fmla="*/ 0 w 941"/>
                  <a:gd name="T3" fmla="*/ 0 h 172"/>
                  <a:gd name="T4" fmla="*/ 0 w 941"/>
                  <a:gd name="T5" fmla="*/ 0 h 172"/>
                  <a:gd name="T6" fmla="*/ 0 w 941"/>
                  <a:gd name="T7" fmla="*/ 0 h 172"/>
                  <a:gd name="T8" fmla="*/ 0 w 941"/>
                  <a:gd name="T9" fmla="*/ 0 h 172"/>
                  <a:gd name="T10" fmla="*/ 0 w 941"/>
                  <a:gd name="T11" fmla="*/ 0 h 172"/>
                  <a:gd name="T12" fmla="*/ 0 w 941"/>
                  <a:gd name="T13" fmla="*/ 0 h 172"/>
                  <a:gd name="T14" fmla="*/ 0 w 941"/>
                  <a:gd name="T15" fmla="*/ 0 h 172"/>
                  <a:gd name="T16" fmla="*/ 0 w 941"/>
                  <a:gd name="T17" fmla="*/ 0 h 172"/>
                  <a:gd name="T18" fmla="*/ 0 w 941"/>
                  <a:gd name="T19" fmla="*/ 0 h 172"/>
                  <a:gd name="T20" fmla="*/ 0 w 941"/>
                  <a:gd name="T21" fmla="*/ 0 h 1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41"/>
                  <a:gd name="T34" fmla="*/ 0 h 172"/>
                  <a:gd name="T35" fmla="*/ 941 w 941"/>
                  <a:gd name="T36" fmla="*/ 172 h 17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41" h="172">
                    <a:moveTo>
                      <a:pt x="120" y="0"/>
                    </a:moveTo>
                    <a:lnTo>
                      <a:pt x="830" y="0"/>
                    </a:lnTo>
                    <a:lnTo>
                      <a:pt x="941" y="153"/>
                    </a:lnTo>
                    <a:lnTo>
                      <a:pt x="941" y="162"/>
                    </a:lnTo>
                    <a:lnTo>
                      <a:pt x="931" y="172"/>
                    </a:lnTo>
                    <a:lnTo>
                      <a:pt x="18" y="172"/>
                    </a:lnTo>
                    <a:lnTo>
                      <a:pt x="9" y="172"/>
                    </a:lnTo>
                    <a:lnTo>
                      <a:pt x="0" y="162"/>
                    </a:lnTo>
                    <a:lnTo>
                      <a:pt x="9" y="153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000"/>
              </a:p>
            </p:txBody>
          </p:sp>
          <p:sp>
            <p:nvSpPr>
              <p:cNvPr id="50197" name="Freeform 51"/>
              <p:cNvSpPr>
                <a:spLocks noChangeAspect="1"/>
              </p:cNvSpPr>
              <p:nvPr/>
            </p:nvSpPr>
            <p:spPr bwMode="auto">
              <a:xfrm>
                <a:off x="2878" y="1282"/>
                <a:ext cx="155" cy="26"/>
              </a:xfrm>
              <a:custGeom>
                <a:avLst/>
                <a:gdLst>
                  <a:gd name="T0" fmla="*/ 0 w 627"/>
                  <a:gd name="T1" fmla="*/ 0 h 105"/>
                  <a:gd name="T2" fmla="*/ 0 w 627"/>
                  <a:gd name="T3" fmla="*/ 0 h 105"/>
                  <a:gd name="T4" fmla="*/ 0 w 627"/>
                  <a:gd name="T5" fmla="*/ 0 h 105"/>
                  <a:gd name="T6" fmla="*/ 0 w 627"/>
                  <a:gd name="T7" fmla="*/ 0 h 105"/>
                  <a:gd name="T8" fmla="*/ 0 w 627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7"/>
                  <a:gd name="T16" fmla="*/ 0 h 105"/>
                  <a:gd name="T17" fmla="*/ 627 w 627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7" h="105">
                    <a:moveTo>
                      <a:pt x="83" y="0"/>
                    </a:moveTo>
                    <a:lnTo>
                      <a:pt x="600" y="0"/>
                    </a:lnTo>
                    <a:lnTo>
                      <a:pt x="627" y="105"/>
                    </a:lnTo>
                    <a:lnTo>
                      <a:pt x="0" y="105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000"/>
              </a:p>
            </p:txBody>
          </p:sp>
          <p:sp>
            <p:nvSpPr>
              <p:cNvPr id="50198" name="Freeform 52"/>
              <p:cNvSpPr>
                <a:spLocks noChangeAspect="1"/>
              </p:cNvSpPr>
              <p:nvPr/>
            </p:nvSpPr>
            <p:spPr bwMode="auto">
              <a:xfrm>
                <a:off x="3037" y="1282"/>
                <a:ext cx="46" cy="26"/>
              </a:xfrm>
              <a:custGeom>
                <a:avLst/>
                <a:gdLst>
                  <a:gd name="T0" fmla="*/ 0 w 184"/>
                  <a:gd name="T1" fmla="*/ 0 h 105"/>
                  <a:gd name="T2" fmla="*/ 0 w 184"/>
                  <a:gd name="T3" fmla="*/ 0 h 105"/>
                  <a:gd name="T4" fmla="*/ 0 w 184"/>
                  <a:gd name="T5" fmla="*/ 0 h 105"/>
                  <a:gd name="T6" fmla="*/ 0 w 184"/>
                  <a:gd name="T7" fmla="*/ 0 h 105"/>
                  <a:gd name="T8" fmla="*/ 0 w 184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4"/>
                  <a:gd name="T16" fmla="*/ 0 h 105"/>
                  <a:gd name="T17" fmla="*/ 184 w 184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4" h="105">
                    <a:moveTo>
                      <a:pt x="0" y="0"/>
                    </a:moveTo>
                    <a:lnTo>
                      <a:pt x="110" y="0"/>
                    </a:lnTo>
                    <a:lnTo>
                      <a:pt x="184" y="105"/>
                    </a:lnTo>
                    <a:lnTo>
                      <a:pt x="3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000"/>
              </a:p>
            </p:txBody>
          </p:sp>
          <p:sp>
            <p:nvSpPr>
              <p:cNvPr id="50199" name="Rectangle 53"/>
              <p:cNvSpPr>
                <a:spLocks noChangeAspect="1" noChangeArrowheads="1"/>
              </p:cNvSpPr>
              <p:nvPr/>
            </p:nvSpPr>
            <p:spPr bwMode="auto">
              <a:xfrm>
                <a:off x="2903" y="1104"/>
                <a:ext cx="155" cy="131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000"/>
              </a:p>
            </p:txBody>
          </p:sp>
          <p:sp>
            <p:nvSpPr>
              <p:cNvPr id="50200" name="Rectangle 54"/>
              <p:cNvSpPr>
                <a:spLocks noChangeAspect="1" noChangeArrowheads="1"/>
              </p:cNvSpPr>
              <p:nvPr/>
            </p:nvSpPr>
            <p:spPr bwMode="auto">
              <a:xfrm>
                <a:off x="2914" y="1113"/>
                <a:ext cx="132" cy="112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000"/>
              </a:p>
            </p:txBody>
          </p:sp>
        </p:grpSp>
        <p:pic>
          <p:nvPicPr>
            <p:cNvPr id="50192" name="Picture 55" descr="cessna172nascar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b="9302"/>
            <a:stretch>
              <a:fillRect/>
            </a:stretch>
          </p:blipFill>
          <p:spPr bwMode="auto">
            <a:xfrm>
              <a:off x="1824" y="3504"/>
              <a:ext cx="350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188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t="19753" b="919"/>
          <a:stretch>
            <a:fillRect/>
          </a:stretch>
        </p:blipFill>
        <p:spPr bwMode="auto">
          <a:xfrm>
            <a:off x="2057400" y="1828800"/>
            <a:ext cx="145415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9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8" t="13158" r="6317" b="16843"/>
          <a:stretch>
            <a:fillRect/>
          </a:stretch>
        </p:blipFill>
        <p:spPr bwMode="auto">
          <a:xfrm>
            <a:off x="4876800" y="1828800"/>
            <a:ext cx="1487488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81000" y="5943600"/>
            <a:ext cx="8543925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/>
              <a:t>Need to develop sizing models for electrically driven propulsion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9594" y="838200"/>
            <a:ext cx="8153400" cy="5592763"/>
          </a:xfrm>
        </p:spPr>
        <p:txBody>
          <a:bodyPr>
            <a:normAutofit/>
          </a:bodyPr>
          <a:lstStyle/>
          <a:p>
            <a:r>
              <a:rPr lang="en-US" sz="2400" b="1" u="sng" dirty="0" smtClean="0"/>
              <a:t>High </a:t>
            </a:r>
            <a:r>
              <a:rPr lang="en-US" sz="2400" b="1" u="sng" dirty="0"/>
              <a:t>fidelity </a:t>
            </a:r>
            <a:r>
              <a:rPr lang="en-US" sz="2400" dirty="0"/>
              <a:t>sizing tool for </a:t>
            </a:r>
            <a:r>
              <a:rPr lang="en-US" sz="2400" b="1" u="sng" dirty="0"/>
              <a:t>fully superconducting rotating machines</a:t>
            </a:r>
            <a:r>
              <a:rPr lang="en-US" sz="2400" dirty="0"/>
              <a:t>. </a:t>
            </a:r>
            <a:endParaRPr lang="en-US" sz="2400" dirty="0" smtClean="0"/>
          </a:p>
          <a:p>
            <a:pPr lvl="1"/>
            <a:r>
              <a:rPr lang="en-US" sz="2000" dirty="0" smtClean="0"/>
              <a:t>Accurate 3D geometry represented</a:t>
            </a:r>
          </a:p>
          <a:p>
            <a:pPr lvl="2"/>
            <a:r>
              <a:rPr lang="en-US" sz="1600" dirty="0" smtClean="0"/>
              <a:t>Electromagnetics, mechanical and thermal</a:t>
            </a:r>
          </a:p>
          <a:p>
            <a:pPr lvl="1"/>
            <a:r>
              <a:rPr lang="en-US" sz="2000" dirty="0" smtClean="0"/>
              <a:t>Portable code in Python and C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Model </a:t>
            </a:r>
            <a:r>
              <a:rPr lang="en-US" sz="2400" dirty="0"/>
              <a:t>for quench propagation</a:t>
            </a:r>
          </a:p>
          <a:p>
            <a:pPr lvl="1"/>
            <a:r>
              <a:rPr lang="en-US" sz="2000" dirty="0"/>
              <a:t>Address detection and protection</a:t>
            </a:r>
          </a:p>
          <a:p>
            <a:endParaRPr lang="en-US" sz="2400" dirty="0" smtClean="0"/>
          </a:p>
          <a:p>
            <a:r>
              <a:rPr lang="en-US" sz="2400" b="1" u="sng" dirty="0" smtClean="0"/>
              <a:t>New model </a:t>
            </a:r>
            <a:r>
              <a:rPr lang="en-US" sz="2400" dirty="0" smtClean="0"/>
              <a:t>/scaling law for AC losses</a:t>
            </a:r>
            <a:br>
              <a:rPr lang="en-US" sz="2400" dirty="0" smtClean="0"/>
            </a:br>
            <a:r>
              <a:rPr lang="en-US" sz="2400" dirty="0" smtClean="0"/>
              <a:t>in superconducting stators</a:t>
            </a:r>
          </a:p>
          <a:p>
            <a:pPr lvl="1"/>
            <a:r>
              <a:rPr lang="en-US" sz="2000" dirty="0" smtClean="0"/>
              <a:t>Based on FEA simulations</a:t>
            </a:r>
          </a:p>
          <a:p>
            <a:pPr lvl="1"/>
            <a:r>
              <a:rPr lang="en-US" sz="2000" dirty="0" smtClean="0"/>
              <a:t>Experimental validation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Sizing Model - Amber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05000"/>
            <a:ext cx="46482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215" y="1354931"/>
            <a:ext cx="1064894" cy="8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4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Higher Fidelity Geometry Representation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6400800" cy="243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0487" y="4452433"/>
            <a:ext cx="3298371" cy="1659666"/>
          </a:xfrm>
        </p:spPr>
        <p:txBody>
          <a:bodyPr/>
          <a:lstStyle/>
          <a:p>
            <a:r>
              <a:rPr lang="en-US" sz="2800" dirty="0" smtClean="0"/>
              <a:t>Accurate 3D geometry represented</a:t>
            </a:r>
            <a:endParaRPr lang="en-US" sz="2800" dirty="0"/>
          </a:p>
        </p:txBody>
      </p:sp>
      <p:sp>
        <p:nvSpPr>
          <p:cNvPr id="9" name="Bent Arrow 8"/>
          <p:cNvSpPr/>
          <p:nvPr/>
        </p:nvSpPr>
        <p:spPr>
          <a:xfrm flipV="1">
            <a:off x="2534996" y="3217134"/>
            <a:ext cx="1330808" cy="12192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165" y="3217134"/>
            <a:ext cx="4491270" cy="3231991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" r="2185"/>
          <a:stretch/>
        </p:blipFill>
        <p:spPr bwMode="auto">
          <a:xfrm>
            <a:off x="3865804" y="3217134"/>
            <a:ext cx="5290458" cy="327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68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19776" y="1696115"/>
            <a:ext cx="4953000" cy="1424116"/>
          </a:xfrm>
        </p:spPr>
        <p:txBody>
          <a:bodyPr/>
          <a:lstStyle/>
          <a:p>
            <a:r>
              <a:rPr lang="en-US" sz="1800" dirty="0" smtClean="0"/>
              <a:t>Electromagnetic model (Parallel)</a:t>
            </a:r>
          </a:p>
          <a:p>
            <a:pPr lvl="1"/>
            <a:r>
              <a:rPr lang="en-US" sz="1600" dirty="0"/>
              <a:t>Geometry accurately </a:t>
            </a:r>
            <a:r>
              <a:rPr lang="en-US" sz="1600" dirty="0" smtClean="0"/>
              <a:t>represented</a:t>
            </a:r>
          </a:p>
          <a:p>
            <a:pPr lvl="1"/>
            <a:r>
              <a:rPr lang="en-US" sz="1600" dirty="0"/>
              <a:t>No mesh in </a:t>
            </a:r>
            <a:r>
              <a:rPr lang="en-US" sz="1600" dirty="0" smtClean="0"/>
              <a:t>air</a:t>
            </a:r>
          </a:p>
          <a:p>
            <a:pPr lvl="1"/>
            <a:r>
              <a:rPr lang="en-US" sz="1600" dirty="0" smtClean="0"/>
              <a:t>Based on integral methods (GFUN – </a:t>
            </a:r>
            <a:r>
              <a:rPr lang="en-US" sz="1600" dirty="0" err="1" smtClean="0"/>
              <a:t>Biot</a:t>
            </a:r>
            <a:r>
              <a:rPr lang="en-US" sz="1600" dirty="0" smtClean="0"/>
              <a:t> </a:t>
            </a:r>
            <a:r>
              <a:rPr lang="en-US" sz="1600" dirty="0" err="1" smtClean="0"/>
              <a:t>Savart</a:t>
            </a:r>
            <a:r>
              <a:rPr lang="en-US" sz="1600" dirty="0" smtClean="0"/>
              <a:t>)</a:t>
            </a:r>
          </a:p>
          <a:p>
            <a:pPr lvl="1"/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Sizing Model “Amber” Version 1.0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0400" y="1233362"/>
            <a:ext cx="4572000" cy="1982724"/>
            <a:chOff x="70400" y="1233362"/>
            <a:chExt cx="4572000" cy="1982724"/>
          </a:xfrm>
        </p:grpSpPr>
        <p:pic>
          <p:nvPicPr>
            <p:cNvPr id="7" name="Picture 3" descr="C:\Users\Roi des Marios\Desktop\tests\test_06_08_18_dynam\animated_fielda.gif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4276" y="1327493"/>
              <a:ext cx="2518124" cy="1888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4" r="11765"/>
            <a:stretch/>
          </p:blipFill>
          <p:spPr bwMode="auto">
            <a:xfrm>
              <a:off x="70400" y="1233362"/>
              <a:ext cx="2057400" cy="194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314960" y="2973075"/>
            <a:ext cx="8353662" cy="1974399"/>
            <a:chOff x="314960" y="2973075"/>
            <a:chExt cx="8353662" cy="19743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9874" y="2973075"/>
              <a:ext cx="3578748" cy="1974399"/>
            </a:xfrm>
            <a:prstGeom prst="rect">
              <a:avLst/>
            </a:prstGeom>
          </p:spPr>
        </p:pic>
        <p:sp>
          <p:nvSpPr>
            <p:cNvPr id="11" name="Content Placeholder 1"/>
            <p:cNvSpPr txBox="1">
              <a:spLocks/>
            </p:cNvSpPr>
            <p:nvPr/>
          </p:nvSpPr>
          <p:spPr bwMode="auto">
            <a:xfrm>
              <a:off x="314960" y="3147883"/>
              <a:ext cx="4409440" cy="1424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smtClean="0"/>
                <a:t>Mechanical model</a:t>
              </a:r>
            </a:p>
            <a:p>
              <a:pPr lvl="1"/>
              <a:r>
                <a:rPr lang="en-US" sz="1600" dirty="0" smtClean="0"/>
                <a:t>Geometry accurately represented</a:t>
              </a:r>
            </a:p>
            <a:p>
              <a:pPr lvl="1"/>
              <a:r>
                <a:rPr lang="en-US" sz="1600" dirty="0" smtClean="0"/>
                <a:t>Steel and composite materials</a:t>
              </a:r>
            </a:p>
            <a:p>
              <a:pPr lvl="1"/>
              <a:r>
                <a:rPr lang="en-US" sz="1600" dirty="0" smtClean="0"/>
                <a:t>Thermal and force induced stress</a:t>
              </a:r>
            </a:p>
            <a:p>
              <a:pPr lvl="1"/>
              <a:endParaRPr lang="en-US" sz="16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6983" y="4571999"/>
            <a:ext cx="8999113" cy="1900017"/>
            <a:chOff x="116983" y="4571999"/>
            <a:chExt cx="8999113" cy="1900017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36"/>
            <a:stretch/>
          </p:blipFill>
          <p:spPr bwMode="auto">
            <a:xfrm>
              <a:off x="116983" y="4571999"/>
              <a:ext cx="2809240" cy="1769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Content Placeholder 1"/>
            <p:cNvSpPr txBox="1">
              <a:spLocks/>
            </p:cNvSpPr>
            <p:nvPr/>
          </p:nvSpPr>
          <p:spPr bwMode="auto">
            <a:xfrm>
              <a:off x="2867696" y="4691503"/>
              <a:ext cx="6248400" cy="178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smtClean="0"/>
                <a:t>Thermal model</a:t>
              </a:r>
            </a:p>
            <a:p>
              <a:pPr lvl="1"/>
              <a:r>
                <a:rPr lang="en-US" sz="1600" dirty="0" smtClean="0"/>
                <a:t>Total cryogenic heat load and temperature distribution estimated using finite differences</a:t>
              </a:r>
            </a:p>
            <a:p>
              <a:pPr lvl="1"/>
              <a:r>
                <a:rPr lang="en-US" sz="1600" dirty="0" smtClean="0"/>
                <a:t>Cryogenic system based on LH2 or Reversed Turbo-</a:t>
              </a:r>
              <a:r>
                <a:rPr lang="en-US" sz="1600" dirty="0" err="1" smtClean="0"/>
                <a:t>Brayton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cryocoolers</a:t>
              </a:r>
              <a:endParaRPr lang="en-US" sz="1600" dirty="0" smtClean="0"/>
            </a:p>
            <a:p>
              <a:pPr lvl="1"/>
              <a:endParaRPr lang="en-US" sz="1600" dirty="0" smtClean="0"/>
            </a:p>
            <a:p>
              <a:pPr lvl="1"/>
              <a:endParaRPr lang="en-US" sz="1600" dirty="0"/>
            </a:p>
          </p:txBody>
        </p:sp>
      </p:grpSp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4257876" y="883954"/>
            <a:ext cx="4953000" cy="142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Zeroth order analytical sizing model (2D) used for preliminary optimization (Parallel)</a:t>
            </a:r>
          </a:p>
        </p:txBody>
      </p:sp>
    </p:spTree>
    <p:extLst>
      <p:ext uri="{BB962C8B-B14F-4D97-AF65-F5344CB8AC3E}">
        <p14:creationId xmlns:p14="http://schemas.microsoft.com/office/powerpoint/2010/main" val="238323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82368" y="915828"/>
            <a:ext cx="4229100" cy="51355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Sizing</a:t>
            </a:r>
          </a:p>
          <a:p>
            <a:pPr lvl="1"/>
            <a:r>
              <a:rPr lang="en-US" sz="1400" dirty="0" smtClean="0"/>
              <a:t>Inputs: T, Ks, L/R, p</a:t>
            </a:r>
          </a:p>
          <a:p>
            <a:pPr lvl="1"/>
            <a:r>
              <a:rPr lang="en-US" sz="1400" dirty="0" smtClean="0"/>
              <a:t>For each value of p</a:t>
            </a:r>
          </a:p>
          <a:p>
            <a:pPr lvl="2"/>
            <a:r>
              <a:rPr lang="en-US" sz="1000" dirty="0" smtClean="0"/>
              <a:t>Use gradient  based optimization for minimum mass (active) with constraint on AC losses</a:t>
            </a:r>
          </a:p>
          <a:p>
            <a:pPr lvl="2"/>
            <a:r>
              <a:rPr lang="en-US" sz="1000" dirty="0" smtClean="0"/>
              <a:t>Process for N initial conditions (to avoid local minimum)</a:t>
            </a:r>
          </a:p>
          <a:p>
            <a:pPr lvl="1"/>
            <a:r>
              <a:rPr lang="en-US" sz="1400" dirty="0" smtClean="0"/>
              <a:t>Returns</a:t>
            </a:r>
          </a:p>
          <a:p>
            <a:pPr lvl="2"/>
            <a:r>
              <a:rPr lang="en-US" sz="1000" dirty="0" smtClean="0"/>
              <a:t> machine geometry for active components</a:t>
            </a:r>
          </a:p>
          <a:p>
            <a:pPr lvl="2"/>
            <a:r>
              <a:rPr lang="en-US" sz="1000" dirty="0" smtClean="0"/>
              <a:t>Ks, B</a:t>
            </a:r>
            <a:r>
              <a:rPr lang="en-US" sz="1000" baseline="-25000" dirty="0" smtClean="0"/>
              <a:t>r</a:t>
            </a:r>
            <a:r>
              <a:rPr lang="en-US" sz="1000" baseline="30000" dirty="0" smtClean="0"/>
              <a:t>0</a:t>
            </a:r>
            <a:r>
              <a:rPr lang="en-US" sz="1000" dirty="0" smtClean="0"/>
              <a:t>, La, R, p</a:t>
            </a:r>
          </a:p>
          <a:p>
            <a:r>
              <a:rPr lang="en-US" sz="2400" dirty="0" smtClean="0"/>
              <a:t>Current adjust</a:t>
            </a:r>
          </a:p>
          <a:p>
            <a:pPr lvl="1"/>
            <a:r>
              <a:rPr lang="en-US" sz="1400" dirty="0" smtClean="0"/>
              <a:t>Addresses discrepancies between analytical and 3D model for</a:t>
            </a:r>
          </a:p>
          <a:p>
            <a:pPr lvl="2"/>
            <a:r>
              <a:rPr lang="en-US" sz="1000" dirty="0" smtClean="0"/>
              <a:t>B</a:t>
            </a:r>
            <a:r>
              <a:rPr lang="en-US" sz="1000" baseline="-25000" dirty="0" smtClean="0"/>
              <a:t>r</a:t>
            </a:r>
            <a:r>
              <a:rPr lang="en-US" sz="1000" baseline="30000" dirty="0" smtClean="0"/>
              <a:t>0</a:t>
            </a:r>
            <a:r>
              <a:rPr lang="en-US" sz="1000" dirty="0" smtClean="0"/>
              <a:t> – adjust rotor current, recalculate margin</a:t>
            </a:r>
          </a:p>
          <a:p>
            <a:pPr lvl="2"/>
            <a:r>
              <a:rPr lang="en-US" sz="1000" dirty="0" smtClean="0"/>
              <a:t>Torque – adjust stator current, recalculate margin</a:t>
            </a:r>
          </a:p>
          <a:p>
            <a:r>
              <a:rPr lang="en-US" sz="2400" dirty="0" smtClean="0"/>
              <a:t>3D Model / Post </a:t>
            </a:r>
            <a:r>
              <a:rPr lang="en-US" sz="2400" dirty="0" err="1" smtClean="0"/>
              <a:t>Proc</a:t>
            </a:r>
            <a:endParaRPr lang="en-US" sz="2400" dirty="0" smtClean="0"/>
          </a:p>
          <a:p>
            <a:pPr lvl="1"/>
            <a:r>
              <a:rPr lang="en-US" sz="1800" dirty="0" smtClean="0"/>
              <a:t>Calculates all machine parameters</a:t>
            </a:r>
          </a:p>
          <a:p>
            <a:pPr lvl="2"/>
            <a:r>
              <a:rPr lang="en-US" sz="1400" dirty="0" smtClean="0"/>
              <a:t>EM - AC losses, Inductances, Torque …</a:t>
            </a:r>
          </a:p>
          <a:p>
            <a:pPr lvl="2"/>
            <a:r>
              <a:rPr lang="en-US" sz="1400" dirty="0" err="1" smtClean="0"/>
              <a:t>Mech</a:t>
            </a:r>
            <a:r>
              <a:rPr lang="en-US" sz="1400" dirty="0" smtClean="0"/>
              <a:t>/Thermal – heat leak, T </a:t>
            </a:r>
            <a:r>
              <a:rPr lang="en-US" sz="1400" dirty="0" err="1" smtClean="0"/>
              <a:t>distr</a:t>
            </a:r>
            <a:r>
              <a:rPr lang="en-US" sz="1400" dirty="0" smtClean="0"/>
              <a:t>, support/torque transf. components, mass…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Architecture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9420" y="1820621"/>
            <a:ext cx="1447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Sizing/Opt</a:t>
            </a:r>
            <a:br>
              <a:rPr lang="en-US" sz="1800" dirty="0" smtClean="0"/>
            </a:br>
            <a:r>
              <a:rPr lang="en-US" sz="1800" dirty="0" smtClean="0"/>
              <a:t>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order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160220" y="1878455"/>
            <a:ext cx="714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Power</a:t>
            </a:r>
          </a:p>
          <a:p>
            <a:r>
              <a:rPr lang="en-US" sz="1600" dirty="0" smtClean="0"/>
              <a:t>RPM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287871" y="1016604"/>
            <a:ext cx="2453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Constraints</a:t>
            </a:r>
            <a:br>
              <a:rPr lang="en-US" sz="1600" dirty="0" smtClean="0"/>
            </a:br>
            <a:r>
              <a:rPr lang="en-US" sz="1600" dirty="0" err="1" smtClean="0"/>
              <a:t>Jc</a:t>
            </a:r>
            <a:r>
              <a:rPr lang="en-US" sz="1600" dirty="0" smtClean="0"/>
              <a:t>(B), AC losses, materials…</a:t>
            </a:r>
            <a:endParaRPr lang="en-US" sz="1600" dirty="0"/>
          </a:p>
        </p:txBody>
      </p:sp>
      <p:cxnSp>
        <p:nvCxnSpPr>
          <p:cNvPr id="14" name="Straight Arrow Connector 13"/>
          <p:cNvCxnSpPr>
            <a:endCxn id="9" idx="0"/>
          </p:cNvCxnSpPr>
          <p:nvPr/>
        </p:nvCxnSpPr>
        <p:spPr>
          <a:xfrm>
            <a:off x="2103320" y="1504825"/>
            <a:ext cx="0" cy="315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9" idx="1"/>
          </p:cNvCxnSpPr>
          <p:nvPr/>
        </p:nvCxnSpPr>
        <p:spPr>
          <a:xfrm>
            <a:off x="915436" y="2170842"/>
            <a:ext cx="4639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103320" y="2685106"/>
            <a:ext cx="0" cy="315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393362" y="3152084"/>
            <a:ext cx="1447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Current Adjust</a:t>
            </a:r>
            <a:endParaRPr lang="en-US" sz="180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074934" y="3989039"/>
            <a:ext cx="0" cy="315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432844" y="3769235"/>
            <a:ext cx="1447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EM</a:t>
            </a:r>
            <a:endParaRPr lang="en-US" sz="1800" dirty="0"/>
          </a:p>
        </p:txBody>
      </p:sp>
      <p:sp>
        <p:nvSpPr>
          <p:cNvPr id="26" name="Rectangle 25"/>
          <p:cNvSpPr/>
          <p:nvPr/>
        </p:nvSpPr>
        <p:spPr>
          <a:xfrm>
            <a:off x="3437616" y="4790395"/>
            <a:ext cx="1447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Mechanical / Thermal</a:t>
            </a:r>
            <a:endParaRPr lang="en-US" sz="1800" dirty="0"/>
          </a:p>
        </p:txBody>
      </p:sp>
      <p:cxnSp>
        <p:nvCxnSpPr>
          <p:cNvPr id="27" name="Straight Arrow Connector 26"/>
          <p:cNvCxnSpPr>
            <a:endCxn id="25" idx="1"/>
          </p:cNvCxnSpPr>
          <p:nvPr/>
        </p:nvCxnSpPr>
        <p:spPr>
          <a:xfrm flipV="1">
            <a:off x="2544317" y="4150235"/>
            <a:ext cx="888527" cy="6401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26" idx="1"/>
          </p:cNvCxnSpPr>
          <p:nvPr/>
        </p:nvCxnSpPr>
        <p:spPr>
          <a:xfrm>
            <a:off x="2544317" y="4826870"/>
            <a:ext cx="893299" cy="3445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373768" y="4343400"/>
            <a:ext cx="1447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3D Model / Post </a:t>
            </a:r>
            <a:r>
              <a:rPr lang="en-US" sz="1800" dirty="0" err="1" smtClean="0"/>
              <a:t>Proc</a:t>
            </a:r>
            <a:endParaRPr lang="en-US" sz="1800" dirty="0"/>
          </a:p>
        </p:txBody>
      </p:sp>
      <p:sp>
        <p:nvSpPr>
          <p:cNvPr id="32" name="Rectangle 31"/>
          <p:cNvSpPr/>
          <p:nvPr/>
        </p:nvSpPr>
        <p:spPr>
          <a:xfrm>
            <a:off x="1379420" y="5583173"/>
            <a:ext cx="1447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Write files</a:t>
            </a:r>
            <a:endParaRPr lang="en-US" sz="18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074934" y="5171395"/>
            <a:ext cx="0" cy="315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22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9718" y="762000"/>
            <a:ext cx="4724400" cy="49831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Mesh: simple regular or from GMSH</a:t>
            </a:r>
          </a:p>
          <a:p>
            <a:r>
              <a:rPr lang="en-US" sz="2000" dirty="0" smtClean="0"/>
              <a:t>Elements and direction of current/magnetization are stored</a:t>
            </a:r>
          </a:p>
          <a:p>
            <a:r>
              <a:rPr lang="en-US" sz="2000" dirty="0" smtClean="0"/>
              <a:t>Parallel implementation</a:t>
            </a:r>
          </a:p>
          <a:p>
            <a:r>
              <a:rPr lang="en-US" sz="2000" dirty="0" smtClean="0"/>
              <a:t>Full machine consist of list of tetrahedrons with current density or magnetized</a:t>
            </a:r>
          </a:p>
          <a:p>
            <a:r>
              <a:rPr lang="en-US" sz="2000" dirty="0" smtClean="0"/>
              <a:t>Air is not meshed</a:t>
            </a:r>
            <a:endParaRPr lang="en-US" sz="16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Sources Discretization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524" y="3487532"/>
            <a:ext cx="4512952" cy="336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760" y="891084"/>
            <a:ext cx="3556396" cy="2667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760" y="3558381"/>
            <a:ext cx="3560064" cy="26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interavia-cover-Jan20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" y="838200"/>
            <a:ext cx="269268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push for sustainable aviation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046" y="3794123"/>
            <a:ext cx="2390353" cy="3063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85" y="4211600"/>
            <a:ext cx="3542857" cy="1257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122" y="838200"/>
            <a:ext cx="6428485" cy="29507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587" y="3788980"/>
            <a:ext cx="3069020" cy="3069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07" y="5410199"/>
            <a:ext cx="1832855" cy="1447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351" y="1031305"/>
            <a:ext cx="3549790" cy="290806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 from Uniform </a:t>
            </a:r>
            <a:r>
              <a:rPr lang="en-US" dirty="0"/>
              <a:t>T</a:t>
            </a:r>
            <a:r>
              <a:rPr lang="en-US" dirty="0" smtClean="0"/>
              <a:t>etrahedral </a:t>
            </a:r>
            <a:r>
              <a:rPr lang="en-US" dirty="0"/>
              <a:t>S</a:t>
            </a:r>
            <a:r>
              <a:rPr lang="en-US" dirty="0" smtClean="0"/>
              <a:t>ources 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2115044"/>
            <a:ext cx="6919376" cy="1651874"/>
            <a:chOff x="0" y="2444268"/>
            <a:chExt cx="6919376" cy="1651874"/>
          </a:xfrm>
        </p:grpSpPr>
        <p:sp>
          <p:nvSpPr>
            <p:cNvPr id="7" name="Espace réservé du contenu 2"/>
            <p:cNvSpPr txBox="1">
              <a:spLocks/>
            </p:cNvSpPr>
            <p:nvPr/>
          </p:nvSpPr>
          <p:spPr>
            <a:xfrm>
              <a:off x="642730" y="2444268"/>
              <a:ext cx="6276646" cy="895973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marL="274320" indent="-274320" algn="l" rtl="0" eaLnBrk="1" latinLnBrk="0" hangingPunct="1"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/>
                <a:buChar char="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/>
                <a:buChar char=""/>
                <a:defRPr kumimoji="0"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60000"/>
                <a:buFont typeface="Wingdings"/>
                <a:buChar char="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88720" indent="-182880" algn="l" rtl="0" eaLnBrk="1" latinLnBrk="0" hangingPunct="1">
                <a:spcBef>
                  <a:spcPct val="20000"/>
                </a:spcBef>
                <a:buClr>
                  <a:schemeClr val="accent1">
                    <a:tint val="60000"/>
                  </a:schemeClr>
                </a:buClr>
                <a:buSzPct val="60000"/>
                <a:buFont typeface="Wingdings"/>
                <a:buChar char="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3040" indent="-182880" algn="l" rtl="0" eaLnBrk="1" latinLnBrk="0" hangingPunct="1">
                <a:spcBef>
                  <a:spcPct val="20000"/>
                </a:spcBef>
                <a:buClr>
                  <a:schemeClr val="accent2">
                    <a:tint val="60000"/>
                  </a:schemeClr>
                </a:buClr>
                <a:buSzPct val="68000"/>
                <a:buFont typeface="Wingdings 2"/>
                <a:buChar char="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Char char="•"/>
                <a:defRPr kumimoji="0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011680" indent="-182880" algn="l" rtl="0" eaLnBrk="1" latinLnBrk="0" hangingPunct="1">
                <a:spcBef>
                  <a:spcPct val="20000"/>
                </a:spcBef>
                <a:buClr>
                  <a:schemeClr val="accent1">
                    <a:tint val="60000"/>
                  </a:schemeClr>
                </a:buClr>
                <a:buSzPct val="60000"/>
                <a:buFont typeface="Wingdings"/>
                <a:buChar char="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286000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Char char="•"/>
                <a:defRPr kumimoji="0" sz="1400" kern="1200" cap="small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56032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Char char="•"/>
                <a:defRPr kumimoji="0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/>
                <a:buNone/>
              </a:pPr>
              <a:endParaRPr lang="fr-FR" sz="1000" dirty="0" smtClean="0"/>
            </a:p>
            <a:p>
              <a:r>
                <a:rPr lang="fr-FR" dirty="0" err="1" smtClean="0"/>
                <a:t>Modified</a:t>
              </a:r>
              <a:r>
                <a:rPr lang="fr-FR" dirty="0" smtClean="0"/>
                <a:t>  formulation : </a:t>
              </a:r>
            </a:p>
            <a:p>
              <a:endParaRPr lang="fr-FR" dirty="0" smtClean="0"/>
            </a:p>
            <a:p>
              <a:pPr marL="0" indent="0">
                <a:buNone/>
              </a:pPr>
              <a:endParaRPr lang="fr-FR" dirty="0" smtClean="0"/>
            </a:p>
            <a:p>
              <a:pPr marL="0" indent="0">
                <a:buNone/>
              </a:pPr>
              <a:endParaRPr lang="fr-FR" dirty="0" smtClean="0"/>
            </a:p>
            <a:p>
              <a:pPr>
                <a:buFont typeface="Wingdings"/>
                <a:buNone/>
              </a:pPr>
              <a:endParaRPr lang="fr-FR" dirty="0" smtClean="0"/>
            </a:p>
            <a:p>
              <a:pPr marL="0" indent="0">
                <a:buFont typeface="Wingdings"/>
                <a:buNone/>
              </a:pPr>
              <a:endParaRPr lang="fr-FR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93410"/>
              <a:ext cx="4608512" cy="100273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33" y="1494574"/>
            <a:ext cx="5175585" cy="8392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88733195"/>
                  </p:ext>
                </p:extLst>
              </p:nvPr>
            </p:nvGraphicFramePr>
            <p:xfrm>
              <a:off x="1632520" y="4213440"/>
              <a:ext cx="5951984" cy="249937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96144"/>
                    <a:gridCol w="4655840"/>
                  </a:tblGrid>
                  <a:tr h="349786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Symbol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Designation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977484">
                    <a:tc>
                      <a:txBody>
                        <a:bodyPr/>
                        <a:lstStyle/>
                        <a:p>
                          <a:pPr algn="ctr"/>
                          <a:endParaRPr lang="en-US" i="1" dirty="0" smtClean="0">
                            <a:latin typeface="Cambria Math"/>
                          </a:endParaRPr>
                        </a:p>
                        <a:p>
                          <a:pPr algn="ctr"/>
                          <a:r>
                            <a:rPr lang="en-US" dirty="0" smtClean="0"/>
                            <a:t>Function </a:t>
                          </a:r>
                          <a14:m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                                 </a:t>
                          </a:r>
                        </a:p>
                        <a:p>
                          <a:r>
                            <a:rPr lang="en-US" dirty="0" smtClean="0"/>
                            <a:t>                                           </a:t>
                          </a:r>
                          <a:r>
                            <a:rPr lang="en-US" baseline="0" dirty="0" smtClean="0"/>
                            <a:t>Gradient is needed.</a:t>
                          </a:r>
                          <a:endParaRPr lang="en-US" dirty="0" smtClean="0"/>
                        </a:p>
                        <a:p>
                          <a:endParaRPr lang="en-US" sz="800" dirty="0" smtClean="0"/>
                        </a:p>
                        <a:p>
                          <a:endParaRPr lang="en-US" dirty="0" smtClean="0"/>
                        </a:p>
                      </a:txBody>
                      <a:tcPr/>
                    </a:tc>
                  </a:tr>
                  <a:tr h="3497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M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Magnetization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78">
                    <a:tc>
                      <a:txBody>
                        <a:bodyPr/>
                        <a:lstStyle/>
                        <a:p>
                          <a14:m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Tetrahedron</a:t>
                          </a:r>
                          <a:r>
                            <a:rPr lang="en-US" baseline="0" dirty="0" smtClean="0"/>
                            <a:t> face (ABC, ACD, BCD,ABD)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49786">
                    <a:tc>
                      <a:txBody>
                        <a:bodyPr/>
                        <a:lstStyle/>
                        <a:p>
                          <a14:m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Tetrahedron boundary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88733195"/>
                  </p:ext>
                </p:extLst>
              </p:nvPr>
            </p:nvGraphicFramePr>
            <p:xfrm>
              <a:off x="1632520" y="4213440"/>
              <a:ext cx="5951984" cy="25213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96144"/>
                    <a:gridCol w="4655840"/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Symbol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Designation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1036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469" t="-38235" r="-361033" b="-1176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                                 </a:t>
                          </a:r>
                        </a:p>
                        <a:p>
                          <a:r>
                            <a:rPr lang="en-US" dirty="0" smtClean="0"/>
                            <a:t>                           </a:t>
                          </a:r>
                          <a:r>
                            <a:rPr lang="en-US" dirty="0" smtClean="0"/>
                            <a:t>                </a:t>
                          </a:r>
                          <a:r>
                            <a:rPr lang="en-US" baseline="0" dirty="0" smtClean="0"/>
                            <a:t>Gradient is needed.</a:t>
                          </a:r>
                          <a:endParaRPr lang="en-US" dirty="0" smtClean="0"/>
                        </a:p>
                        <a:p>
                          <a:endParaRPr lang="en-US" sz="800" dirty="0" smtClean="0"/>
                        </a:p>
                        <a:p>
                          <a:endParaRPr lang="en-US" dirty="0" smtClean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/>
                            <a:t>M</a:t>
                          </a:r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Magnetization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877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469" t="-460938" r="-361033" b="-1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Tetrahedron</a:t>
                          </a:r>
                          <a:r>
                            <a:rPr lang="en-US" baseline="0" dirty="0" smtClean="0"/>
                            <a:t> face (ABC, ACD, BCD,ABD)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469" t="-598333" r="-361033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Tetrahedron boundary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648200"/>
            <a:ext cx="1920116" cy="786852"/>
          </a:xfrm>
          <a:prstGeom prst="rect">
            <a:avLst/>
          </a:prstGeom>
        </p:spPr>
      </p:pic>
      <p:sp>
        <p:nvSpPr>
          <p:cNvPr id="11" name="Espace réservé du contenu 2"/>
          <p:cNvSpPr txBox="1">
            <a:spLocks/>
          </p:cNvSpPr>
          <p:nvPr/>
        </p:nvSpPr>
        <p:spPr>
          <a:xfrm>
            <a:off x="609600" y="609600"/>
            <a:ext cx="6276646" cy="88497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/>
              <a:buNone/>
            </a:pPr>
            <a:endParaRPr lang="fr-FR" sz="1000" dirty="0" smtClean="0"/>
          </a:p>
          <a:p>
            <a:r>
              <a:rPr lang="fr-FR" dirty="0" smtClean="0"/>
              <a:t>Original formulation : </a:t>
            </a:r>
          </a:p>
          <a:p>
            <a:pPr>
              <a:buFont typeface="Wingdings"/>
              <a:buNone/>
            </a:pPr>
            <a:endParaRPr lang="fr-FR" dirty="0" smtClean="0"/>
          </a:p>
          <a:p>
            <a:pPr marL="0" indent="0">
              <a:buFont typeface="Wingdings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383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4350" y="914400"/>
            <a:ext cx="8229600" cy="4983163"/>
          </a:xfrm>
        </p:spPr>
        <p:txBody>
          <a:bodyPr/>
          <a:lstStyle/>
          <a:p>
            <a:r>
              <a:rPr lang="en-US" sz="2400" dirty="0"/>
              <a:t>The contribution of the iron </a:t>
            </a:r>
            <a:r>
              <a:rPr lang="en-US" sz="2400" dirty="0" smtClean="0"/>
              <a:t>components </a:t>
            </a:r>
            <a:r>
              <a:rPr lang="en-US" sz="2400" dirty="0"/>
              <a:t>is numerically computed using the </a:t>
            </a:r>
            <a:r>
              <a:rPr lang="en-US" sz="2400" b="1" dirty="0"/>
              <a:t>magnetic moments method </a:t>
            </a:r>
            <a:r>
              <a:rPr lang="en-US" sz="2400" dirty="0" smtClean="0"/>
              <a:t>(</a:t>
            </a:r>
            <a:r>
              <a:rPr lang="en-US" sz="2400" dirty="0" err="1" smtClean="0"/>
              <a:t>gfun</a:t>
            </a:r>
            <a:r>
              <a:rPr lang="en-US" sz="2400" dirty="0" smtClean="0"/>
              <a:t>). </a:t>
            </a:r>
          </a:p>
          <a:p>
            <a:pPr lvl="1"/>
            <a:r>
              <a:rPr lang="en-US" sz="1800" dirty="0" smtClean="0"/>
              <a:t>The </a:t>
            </a:r>
            <a:r>
              <a:rPr lang="en-US" sz="1800" dirty="0"/>
              <a:t>iron is subdivided into uniformly magnetized </a:t>
            </a:r>
            <a:r>
              <a:rPr lang="en-US" sz="1800" dirty="0" smtClean="0"/>
              <a:t>elements</a:t>
            </a:r>
          </a:p>
          <a:p>
            <a:pPr lvl="1"/>
            <a:r>
              <a:rPr lang="en-US" sz="1800" dirty="0" smtClean="0"/>
              <a:t>The </a:t>
            </a:r>
            <a:r>
              <a:rPr lang="en-US" sz="1800" dirty="0"/>
              <a:t>non-linear permeability of the magnetic material is then taken into account through a relaxation method. </a:t>
            </a:r>
            <a:endParaRPr lang="en-US" sz="1800" dirty="0" smtClean="0"/>
          </a:p>
          <a:p>
            <a:pPr lvl="1"/>
            <a:r>
              <a:rPr lang="en-US" sz="1800" dirty="0" smtClean="0"/>
              <a:t>This </a:t>
            </a:r>
            <a:r>
              <a:rPr lang="en-US" sz="1800" dirty="0"/>
              <a:t>approach for iron calculations is used in some </a:t>
            </a:r>
            <a:r>
              <a:rPr lang="en-US" sz="1800" dirty="0" smtClean="0"/>
              <a:t>software </a:t>
            </a:r>
            <a:r>
              <a:rPr lang="en-US" sz="1800" dirty="0"/>
              <a:t>such as the </a:t>
            </a:r>
            <a:r>
              <a:rPr lang="en-US" sz="1800" dirty="0" err="1"/>
              <a:t>Radia</a:t>
            </a:r>
            <a:r>
              <a:rPr lang="en-US" sz="1800" dirty="0"/>
              <a:t> module developed by ESRF as an add-on to </a:t>
            </a:r>
            <a:r>
              <a:rPr lang="en-US" sz="1800" dirty="0" err="1"/>
              <a:t>Mathematica</a:t>
            </a:r>
            <a:r>
              <a:rPr lang="en-US" sz="1800" dirty="0"/>
              <a:t>™ </a:t>
            </a:r>
            <a:endParaRPr lang="en-US" sz="1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Magnetic </a:t>
            </a:r>
            <a:r>
              <a:rPr lang="en-US" dirty="0" smtClean="0"/>
              <a:t>Material Magnetization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405982"/>
            <a:ext cx="356235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34582"/>
            <a:ext cx="4025900" cy="2544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54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Full Machine – Flux Distribution</a:t>
            </a:r>
            <a:endParaRPr lang="fr-C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6197"/>
            <a:ext cx="42496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449" y="1836813"/>
            <a:ext cx="4057650" cy="3436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55626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COMSOL (2D)</a:t>
            </a:r>
            <a:endParaRPr lang="fr-CA" dirty="0"/>
          </a:p>
        </p:txBody>
      </p:sp>
      <p:sp>
        <p:nvSpPr>
          <p:cNvPr id="9" name="TextBox 8"/>
          <p:cNvSpPr txBox="1"/>
          <p:nvPr/>
        </p:nvSpPr>
        <p:spPr>
          <a:xfrm>
            <a:off x="5791200" y="5472924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PYTHON (3D)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0464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Title 2"/>
          <p:cNvSpPr>
            <a:spLocks noGrp="1"/>
          </p:cNvSpPr>
          <p:nvPr>
            <p:ph type="title"/>
          </p:nvPr>
        </p:nvSpPr>
        <p:spPr>
          <a:xfrm>
            <a:off x="129309" y="80029"/>
            <a:ext cx="7153275" cy="4873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Flux distribution in stator</a:t>
            </a:r>
          </a:p>
        </p:txBody>
      </p:sp>
      <p:pic>
        <p:nvPicPr>
          <p:cNvPr id="5" name="Picture 3" descr="C:\Users\Roi des Marios\Desktop\tests\test_06_08_18_dynam\animated_field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6187978" cy="464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482943"/>
            <a:ext cx="4191000" cy="1782763"/>
          </a:xfrm>
        </p:spPr>
        <p:txBody>
          <a:bodyPr/>
          <a:lstStyle/>
          <a:p>
            <a:r>
              <a:rPr lang="en-US" sz="2000" dirty="0" smtClean="0"/>
              <a:t>Non uniform flux density distribution</a:t>
            </a:r>
            <a:endParaRPr lang="en-US" sz="2000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" r="13628"/>
          <a:stretch/>
        </p:blipFill>
        <p:spPr bwMode="auto">
          <a:xfrm>
            <a:off x="152400" y="849376"/>
            <a:ext cx="403860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953000" y="876207"/>
            <a:ext cx="41910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Flux density contribution from both rotor and stator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3945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8579" y="963374"/>
            <a:ext cx="8229600" cy="509342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3 sources of AC losses in superconductors: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Magnetization losses</a:t>
            </a:r>
            <a:br>
              <a:rPr lang="en-US" sz="2000" dirty="0" smtClean="0"/>
            </a:br>
            <a:r>
              <a:rPr lang="en-US" sz="2000" dirty="0" smtClean="0"/>
              <a:t> P</a:t>
            </a:r>
            <a:r>
              <a:rPr lang="en-US" sz="2000" baseline="-25000" dirty="0" smtClean="0"/>
              <a:t>mag</a:t>
            </a:r>
            <a:r>
              <a:rPr lang="el-GR" sz="2000" dirty="0" smtClean="0"/>
              <a:t>α</a:t>
            </a:r>
            <a:r>
              <a:rPr lang="en-US" sz="2000" dirty="0" smtClean="0"/>
              <a:t> B, f, J</a:t>
            </a:r>
            <a:r>
              <a:rPr lang="en-US" sz="2000" baseline="-25000" dirty="0" smtClean="0"/>
              <a:t>c</a:t>
            </a:r>
            <a:endParaRPr lang="en-US" sz="2000" dirty="0" smtClean="0"/>
          </a:p>
          <a:p>
            <a:pPr lvl="1"/>
            <a:r>
              <a:rPr lang="en-US" sz="2000" dirty="0" smtClean="0"/>
              <a:t>Coupling losses</a:t>
            </a:r>
            <a:br>
              <a:rPr lang="en-US" sz="2000" dirty="0" smtClean="0"/>
            </a:br>
            <a:r>
              <a:rPr lang="en-US" sz="2000" dirty="0" smtClean="0"/>
              <a:t> P</a:t>
            </a:r>
            <a:r>
              <a:rPr lang="en-US" sz="2000" baseline="-25000" dirty="0" smtClean="0"/>
              <a:t>coupl</a:t>
            </a:r>
            <a:r>
              <a:rPr lang="el-GR" sz="2000" dirty="0" smtClean="0"/>
              <a:t> α</a:t>
            </a:r>
            <a:r>
              <a:rPr lang="en-US" sz="2000" dirty="0" smtClean="0"/>
              <a:t> B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, f</a:t>
            </a:r>
            <a:r>
              <a:rPr lang="en-US" sz="2000" baseline="30000" dirty="0" smtClean="0"/>
              <a:t>2</a:t>
            </a:r>
          </a:p>
          <a:p>
            <a:pPr lvl="1"/>
            <a:r>
              <a:rPr lang="en-US" sz="2000" dirty="0" smtClean="0"/>
              <a:t>Eddy current losses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Eddy</a:t>
            </a:r>
            <a:r>
              <a:rPr lang="el-GR" sz="2000" dirty="0" smtClean="0"/>
              <a:t> α</a:t>
            </a:r>
            <a:r>
              <a:rPr lang="en-US" sz="2000" dirty="0" smtClean="0"/>
              <a:t> B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, f</a:t>
            </a:r>
            <a:r>
              <a:rPr lang="en-US" sz="2000" baseline="30000" dirty="0" smtClean="0"/>
              <a:t>2</a:t>
            </a:r>
          </a:p>
          <a:p>
            <a:endParaRPr lang="en-US" sz="2400" dirty="0" smtClean="0"/>
          </a:p>
          <a:p>
            <a:r>
              <a:rPr lang="en-US" sz="2400" b="1" dirty="0" smtClean="0"/>
              <a:t>Magnetization</a:t>
            </a:r>
            <a:br>
              <a:rPr lang="en-US" sz="2400" b="1" dirty="0" smtClean="0"/>
            </a:br>
            <a:r>
              <a:rPr lang="en-US" sz="2400" b="1" dirty="0" smtClean="0"/>
              <a:t>losses are</a:t>
            </a:r>
            <a:br>
              <a:rPr lang="en-US" sz="2400" b="1" dirty="0" smtClean="0"/>
            </a:br>
            <a:r>
              <a:rPr lang="en-US" sz="2400" b="1" dirty="0" smtClean="0"/>
              <a:t>dominating for </a:t>
            </a:r>
            <a:br>
              <a:rPr lang="en-US" sz="2400" b="1" dirty="0" smtClean="0"/>
            </a:br>
            <a:r>
              <a:rPr lang="en-US" sz="2400" b="1" dirty="0" smtClean="0"/>
              <a:t>“large filaments”</a:t>
            </a:r>
            <a:endParaRPr lang="en-US" sz="24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3927" y="32327"/>
            <a:ext cx="8686800" cy="6827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Frequency Dependence of AC Losses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698" t="830" r="17086" b="941"/>
          <a:stretch>
            <a:fillRect/>
          </a:stretch>
        </p:blipFill>
        <p:spPr bwMode="auto">
          <a:xfrm>
            <a:off x="3524250" y="1524000"/>
            <a:ext cx="5346477" cy="463867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67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27" y="76200"/>
            <a:ext cx="8839200" cy="487680"/>
          </a:xfrm>
        </p:spPr>
        <p:txBody>
          <a:bodyPr>
            <a:noAutofit/>
          </a:bodyPr>
          <a:lstStyle/>
          <a:p>
            <a:r>
              <a:rPr lang="en-US" sz="3200" dirty="0" smtClean="0"/>
              <a:t>Magnetization (Hysteresis) Losses Calculation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78771"/>
            <a:ext cx="8229600" cy="509342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Assumes AC field (alternating)</a:t>
            </a:r>
          </a:p>
          <a:p>
            <a:pPr lvl="1"/>
            <a:r>
              <a:rPr lang="en-US" sz="2000" dirty="0" smtClean="0"/>
              <a:t>Limited to self field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Transport current and applied field are in phase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98673"/>
            <a:ext cx="2249853" cy="242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473075" y="3246438"/>
          <a:ext cx="7123113" cy="129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6" name="Equation" r:id="rId5" imgW="2374560" imgH="431640" progId="Equation.3">
                  <p:embed/>
                </p:oleObj>
              </mc:Choice>
              <mc:Fallback>
                <p:oleObj name="Equation" r:id="rId5" imgW="237456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3075" y="3246438"/>
                        <a:ext cx="7123113" cy="1293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9496" y="4610735"/>
            <a:ext cx="370967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J</a:t>
            </a:r>
            <a:r>
              <a:rPr lang="en-US" sz="2000" baseline="-25000" dirty="0" smtClean="0"/>
              <a:t>c</a:t>
            </a:r>
            <a:r>
              <a:rPr lang="en-US" sz="2000" dirty="0" smtClean="0"/>
              <a:t>: filament critical current density</a:t>
            </a:r>
          </a:p>
          <a:p>
            <a:r>
              <a:rPr lang="en-US" sz="2000" dirty="0" smtClean="0">
                <a:sym typeface="Symbol"/>
              </a:rPr>
              <a:t></a:t>
            </a:r>
            <a:r>
              <a:rPr lang="en-US" sz="2000" baseline="-25000" dirty="0" smtClean="0">
                <a:sym typeface="Symbol"/>
              </a:rPr>
              <a:t>s</a:t>
            </a:r>
            <a:r>
              <a:rPr lang="en-US" sz="2000" dirty="0" smtClean="0">
                <a:sym typeface="Symbol"/>
              </a:rPr>
              <a:t>: fraction of superconductor</a:t>
            </a:r>
          </a:p>
          <a:p>
            <a:r>
              <a:rPr lang="en-US" sz="2000" dirty="0">
                <a:sym typeface="Symbol"/>
              </a:rPr>
              <a:t>d</a:t>
            </a:r>
            <a:r>
              <a:rPr lang="en-US" sz="2000" dirty="0" smtClean="0">
                <a:sym typeface="Symbol"/>
              </a:rPr>
              <a:t>: filament size</a:t>
            </a:r>
          </a:p>
          <a:p>
            <a:r>
              <a:rPr lang="en-US" sz="2000" dirty="0" smtClean="0">
                <a:sym typeface="Symbol"/>
              </a:rPr>
              <a:t>B</a:t>
            </a:r>
            <a:r>
              <a:rPr lang="en-US" sz="2000" baseline="-25000" dirty="0" smtClean="0">
                <a:sym typeface="Symbol"/>
              </a:rPr>
              <a:t>0</a:t>
            </a:r>
            <a:r>
              <a:rPr lang="en-US" sz="2000" dirty="0" smtClean="0">
                <a:sym typeface="Symbol"/>
              </a:rPr>
              <a:t>: flux density variation</a:t>
            </a:r>
          </a:p>
          <a:p>
            <a:r>
              <a:rPr lang="en-US" sz="2000" dirty="0" smtClean="0">
                <a:sym typeface="Symbol"/>
              </a:rPr>
              <a:t>F: I/</a:t>
            </a:r>
            <a:r>
              <a:rPr lang="en-US" sz="2000" dirty="0" err="1" smtClean="0">
                <a:sym typeface="Symbol"/>
              </a:rPr>
              <a:t>Ic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2912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Field Configuration is Sc. Stators</a:t>
            </a:r>
            <a:endParaRPr lang="en-US" dirty="0"/>
          </a:p>
        </p:txBody>
      </p:sp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14400"/>
            <a:ext cx="2957334" cy="177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911" y="2670660"/>
            <a:ext cx="2953512" cy="177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517" y="4491596"/>
            <a:ext cx="2953512" cy="177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46" y="1219200"/>
            <a:ext cx="4141917" cy="3453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89769" y="1354527"/>
            <a:ext cx="1215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Peak field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854089" y="6174011"/>
            <a:ext cx="1757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Probe #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919734" y="2990342"/>
            <a:ext cx="2074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Rotating/pulsating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6993193" y="5023194"/>
            <a:ext cx="2002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Phase angle</a:t>
            </a:r>
            <a:br>
              <a:rPr lang="en-US" sz="2000" dirty="0" smtClean="0"/>
            </a:br>
            <a:r>
              <a:rPr lang="en-US" sz="2000" dirty="0" smtClean="0"/>
              <a:t>rotating-pulsating</a:t>
            </a:r>
            <a:endParaRPr lang="en-US" sz="2000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14934" y="4749547"/>
            <a:ext cx="3850783" cy="17827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In 1 pole, each stator conductor is in a unique magnetic configuration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43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Assumptions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91144" y="1243268"/>
            <a:ext cx="1498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Armature </a:t>
            </a:r>
          </a:p>
          <a:p>
            <a:pPr algn="ctr"/>
            <a:r>
              <a:rPr lang="en-US" sz="1400" b="1" dirty="0" smtClean="0"/>
              <a:t>Cross-Section</a:t>
            </a:r>
            <a:endParaRPr lang="en-US" sz="1400" b="1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 l="27152" t="10177" r="23671" b="12962"/>
          <a:stretch>
            <a:fillRect/>
          </a:stretch>
        </p:blipFill>
        <p:spPr bwMode="auto">
          <a:xfrm>
            <a:off x="4726350" y="1113209"/>
            <a:ext cx="2268637" cy="221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6" name="Group 25"/>
          <p:cNvGrpSpPr/>
          <p:nvPr/>
        </p:nvGrpSpPr>
        <p:grpSpPr>
          <a:xfrm>
            <a:off x="4774108" y="1496944"/>
            <a:ext cx="3672231" cy="2815455"/>
            <a:chOff x="4817490" y="1158283"/>
            <a:chExt cx="3672231" cy="2815455"/>
          </a:xfrm>
        </p:grpSpPr>
        <p:sp>
          <p:nvSpPr>
            <p:cNvPr id="20" name="Oval 19"/>
            <p:cNvSpPr/>
            <p:nvPr/>
          </p:nvSpPr>
          <p:spPr>
            <a:xfrm>
              <a:off x="6051321" y="1535338"/>
              <a:ext cx="2438400" cy="24384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817490" y="1158283"/>
              <a:ext cx="704850" cy="704850"/>
            </a:xfrm>
            <a:prstGeom prst="ellipse">
              <a:avLst/>
            </a:prstGeom>
            <a:noFill/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5290865" y="1175535"/>
              <a:ext cx="2148513" cy="371043"/>
            </a:xfrm>
            <a:prstGeom prst="line">
              <a:avLst/>
            </a:prstGeom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1" idx="3"/>
              <a:endCxn id="20" idx="3"/>
            </p:cNvCxnSpPr>
            <p:nvPr/>
          </p:nvCxnSpPr>
          <p:spPr>
            <a:xfrm rot="16200000" flipH="1">
              <a:off x="4736199" y="1944424"/>
              <a:ext cx="1856733" cy="1487704"/>
            </a:xfrm>
            <a:prstGeom prst="line">
              <a:avLst/>
            </a:prstGeom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4"/>
            <p:cNvPicPr>
              <a:picLocks noChangeAspect="1" noChangeArrowheads="1"/>
            </p:cNvPicPr>
            <p:nvPr/>
          </p:nvPicPr>
          <p:blipFill rotWithShape="1">
            <a:blip r:embed="rId4"/>
            <a:srcRect l="36094" t="16321" r="27187" b="14007"/>
            <a:stretch/>
          </p:blipFill>
          <p:spPr bwMode="auto">
            <a:xfrm>
              <a:off x="6517480" y="1850931"/>
              <a:ext cx="1537057" cy="1822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10" name="Straight Connector 9"/>
          <p:cNvCxnSpPr>
            <a:stCxn id="2" idx="4"/>
          </p:cNvCxnSpPr>
          <p:nvPr/>
        </p:nvCxnSpPr>
        <p:spPr>
          <a:xfrm>
            <a:off x="6713818" y="3679461"/>
            <a:ext cx="0" cy="9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439662" y="1043433"/>
            <a:ext cx="6320956" cy="2636028"/>
            <a:chOff x="483044" y="704772"/>
            <a:chExt cx="6320956" cy="2636028"/>
          </a:xfrm>
        </p:grpSpPr>
        <p:sp>
          <p:nvSpPr>
            <p:cNvPr id="16" name="Oval 15"/>
            <p:cNvSpPr/>
            <p:nvPr/>
          </p:nvSpPr>
          <p:spPr>
            <a:xfrm>
              <a:off x="483044" y="704772"/>
              <a:ext cx="2339355" cy="2273684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815609" y="904607"/>
              <a:ext cx="5988391" cy="2436193"/>
              <a:chOff x="815609" y="904607"/>
              <a:chExt cx="5988391" cy="2436193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6710400" y="3247200"/>
                <a:ext cx="93600" cy="93600"/>
              </a:xfrm>
              <a:prstGeom prst="ellipse">
                <a:avLst/>
              </a:prstGeom>
              <a:noFill/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5609" y="949545"/>
                <a:ext cx="1640570" cy="17678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5" name="Straight Connector 4"/>
              <p:cNvCxnSpPr>
                <a:endCxn id="2" idx="0"/>
              </p:cNvCxnSpPr>
              <p:nvPr/>
            </p:nvCxnSpPr>
            <p:spPr>
              <a:xfrm>
                <a:off x="2311200" y="904607"/>
                <a:ext cx="4446000" cy="234259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2" idx="4"/>
                <a:endCxn id="16" idx="4"/>
              </p:cNvCxnSpPr>
              <p:nvPr/>
            </p:nvCxnSpPr>
            <p:spPr>
              <a:xfrm flipH="1" flipV="1">
                <a:off x="1652722" y="2978456"/>
                <a:ext cx="5104478" cy="36234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/>
          <p:cNvGrpSpPr/>
          <p:nvPr/>
        </p:nvGrpSpPr>
        <p:grpSpPr>
          <a:xfrm>
            <a:off x="402188" y="1862661"/>
            <a:ext cx="2727120" cy="4267200"/>
            <a:chOff x="445570" y="1524000"/>
            <a:chExt cx="2727120" cy="4267200"/>
          </a:xfrm>
        </p:grpSpPr>
        <p:pic>
          <p:nvPicPr>
            <p:cNvPr id="28" name="Picture 2" descr="D:\Comsol_tutorials\Transport_current\4bp_k0.25_0ip_Pi_2.gif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70" y="3745860"/>
              <a:ext cx="2727120" cy="2045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8" name="Group 37"/>
            <p:cNvGrpSpPr/>
            <p:nvPr/>
          </p:nvGrpSpPr>
          <p:grpSpPr>
            <a:xfrm>
              <a:off x="994243" y="1524000"/>
              <a:ext cx="1828156" cy="4124722"/>
              <a:chOff x="994243" y="1546578"/>
              <a:chExt cx="1828156" cy="4124722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1288800" y="1546578"/>
                <a:ext cx="100800" cy="109422"/>
              </a:xfrm>
              <a:prstGeom prst="ellipse">
                <a:avLst/>
              </a:prstGeom>
              <a:noFill/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994243" y="3816318"/>
                <a:ext cx="1828156" cy="1854982"/>
              </a:xfrm>
              <a:prstGeom prst="ellipse">
                <a:avLst/>
              </a:prstGeom>
              <a:noFill/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>
                <a:endCxn id="33" idx="2"/>
              </p:cNvCxnSpPr>
              <p:nvPr/>
            </p:nvCxnSpPr>
            <p:spPr>
              <a:xfrm flipH="1">
                <a:off x="994243" y="1615205"/>
                <a:ext cx="294557" cy="31286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stCxn id="31" idx="6"/>
              </p:cNvCxnSpPr>
              <p:nvPr/>
            </p:nvCxnSpPr>
            <p:spPr>
              <a:xfrm>
                <a:off x="1389600" y="1601289"/>
                <a:ext cx="1340052" cy="274031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Content Placeholder 2"/>
          <p:cNvSpPr>
            <a:spLocks noGrp="1"/>
          </p:cNvSpPr>
          <p:nvPr>
            <p:ph idx="1"/>
          </p:nvPr>
        </p:nvSpPr>
        <p:spPr>
          <a:xfrm>
            <a:off x="3810000" y="4267200"/>
            <a:ext cx="4897656" cy="2239964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Filaments are twisted and magnetically decoupled</a:t>
            </a:r>
          </a:p>
          <a:p>
            <a:pPr lvl="1"/>
            <a:r>
              <a:rPr lang="en-US" sz="2000" dirty="0" smtClean="0"/>
              <a:t>Analysis can be done on 1 filament</a:t>
            </a:r>
          </a:p>
          <a:p>
            <a:pPr lvl="1"/>
            <a:r>
              <a:rPr lang="en-US" sz="2000" dirty="0" smtClean="0"/>
              <a:t>Model implemented with H-formulation</a:t>
            </a:r>
          </a:p>
          <a:p>
            <a:pPr lvl="1"/>
            <a:r>
              <a:rPr lang="en-US" sz="2000" dirty="0" smtClean="0"/>
              <a:t>Sc. Modeled using a power law</a:t>
            </a:r>
          </a:p>
          <a:p>
            <a:pPr lvl="1"/>
            <a:r>
              <a:rPr lang="en-US" sz="2000" dirty="0" smtClean="0"/>
              <a:t>Elliptical field and transport current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16874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Identified parameters: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1098550" y="2452036"/>
          <a:ext cx="1515464" cy="716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73" name="Equation" r:id="rId4" imgW="825480" imgH="393480" progId="Equation.3">
                  <p:embed/>
                </p:oleObj>
              </mc:Choice>
              <mc:Fallback>
                <p:oleObj name="Equation" r:id="rId4" imgW="825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8550" y="2452036"/>
                        <a:ext cx="1515464" cy="7160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4105275" y="2319338"/>
          <a:ext cx="1338263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74" name="Equation" r:id="rId6" imgW="787320" imgH="431640" progId="Equation.3">
                  <p:embed/>
                </p:oleObj>
              </mc:Choice>
              <mc:Fallback>
                <p:oleObj name="Equation" r:id="rId6" imgW="7873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5275" y="2319338"/>
                        <a:ext cx="1338263" cy="722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191380" y="2503334"/>
            <a:ext cx="841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16736" y="2554069"/>
            <a:ext cx="899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572000" y="3421997"/>
            <a:ext cx="2216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dirty="0" smtClean="0"/>
              <a:t>, </a:t>
            </a:r>
            <a:r>
              <a:rPr lang="el-GR" dirty="0" smtClean="0">
                <a:solidFill>
                  <a:srgbClr val="FF0000"/>
                </a:solidFill>
              </a:rPr>
              <a:t>φ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l-GR" dirty="0">
                <a:solidFill>
                  <a:srgbClr val="FF0000"/>
                </a:solidFill>
              </a:rPr>
              <a:t>θ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27903" y="3499712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7 variables</a:t>
            </a:r>
          </a:p>
        </p:txBody>
      </p:sp>
      <p:sp>
        <p:nvSpPr>
          <p:cNvPr id="31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" name="Rectangle 3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61696" y="4135122"/>
            <a:ext cx="8426551" cy="2198132"/>
            <a:chOff x="288383" y="3168134"/>
            <a:chExt cx="8426551" cy="2198132"/>
          </a:xfrm>
        </p:grpSpPr>
        <p:graphicFrame>
          <p:nvGraphicFramePr>
            <p:cNvPr id="15" name="Object 14"/>
            <p:cNvGraphicFramePr>
              <a:graphicFrameLocks noChangeAspect="1"/>
            </p:cNvGraphicFramePr>
            <p:nvPr>
              <p:extLst/>
            </p:nvPr>
          </p:nvGraphicFramePr>
          <p:xfrm>
            <a:off x="6070181" y="4722420"/>
            <a:ext cx="1168819" cy="411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75" name="Equation" r:id="rId8" imgW="672808" imgH="241195" progId="Equation.3">
                    <p:embed/>
                  </p:oleObj>
                </mc:Choice>
                <mc:Fallback>
                  <p:oleObj name="Equation" r:id="rId8" imgW="672808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70181" y="4722420"/>
                          <a:ext cx="1168819" cy="41155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23"/>
            <p:cNvSpPr txBox="1"/>
            <p:nvPr/>
          </p:nvSpPr>
          <p:spPr>
            <a:xfrm>
              <a:off x="5308181" y="4722419"/>
              <a:ext cx="1013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with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8383" y="3168134"/>
              <a:ext cx="84265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Those parameters can be called invariants since the reduced losses </a:t>
              </a:r>
              <a:r>
                <a:rPr lang="en-US" i="1" dirty="0" smtClean="0"/>
                <a:t>q</a:t>
              </a:r>
              <a:r>
                <a:rPr lang="en-US" dirty="0" smtClean="0"/>
                <a:t> do not change if they do not change.</a:t>
              </a:r>
              <a:endParaRPr lang="en-US" dirty="0"/>
            </a:p>
          </p:txBody>
        </p:sp>
        <p:graphicFrame>
          <p:nvGraphicFramePr>
            <p:cNvPr id="32" name="Object 31"/>
            <p:cNvGraphicFramePr>
              <a:graphicFrameLocks noChangeAspect="1"/>
            </p:cNvGraphicFramePr>
            <p:nvPr>
              <p:extLst/>
            </p:nvPr>
          </p:nvGraphicFramePr>
          <p:xfrm>
            <a:off x="1227138" y="4648716"/>
            <a:ext cx="898525" cy="717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76" name="Equation" r:id="rId10" imgW="533160" imgH="431640" progId="Equation.3">
                    <p:embed/>
                  </p:oleObj>
                </mc:Choice>
                <mc:Fallback>
                  <p:oleObj name="Equation" r:id="rId10" imgW="53316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7138" y="4648716"/>
                          <a:ext cx="898525" cy="7175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TextBox 32"/>
            <p:cNvSpPr txBox="1"/>
            <p:nvPr/>
          </p:nvSpPr>
          <p:spPr>
            <a:xfrm>
              <a:off x="316736" y="4018002"/>
              <a:ext cx="2297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Reduced losses:</a:t>
              </a:r>
              <a:endParaRPr lang="en-US" dirty="0"/>
            </a:p>
          </p:txBody>
        </p:sp>
        <p:graphicFrame>
          <p:nvGraphicFramePr>
            <p:cNvPr id="35" name="Object 34"/>
            <p:cNvGraphicFramePr>
              <a:graphicFrameLocks noChangeAspect="1"/>
            </p:cNvGraphicFramePr>
            <p:nvPr>
              <p:extLst/>
            </p:nvPr>
          </p:nvGraphicFramePr>
          <p:xfrm>
            <a:off x="2945981" y="4746625"/>
            <a:ext cx="2192337" cy="434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77" name="Equation" r:id="rId12" imgW="1307880" imgH="266400" progId="Equation.3">
                    <p:embed/>
                  </p:oleObj>
                </mc:Choice>
                <mc:Fallback>
                  <p:oleObj name="Equation" r:id="rId12" imgW="130788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45981" y="4746625"/>
                          <a:ext cx="2192337" cy="4349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TextBox 35"/>
            <p:cNvSpPr txBox="1"/>
            <p:nvPr/>
          </p:nvSpPr>
          <p:spPr>
            <a:xfrm>
              <a:off x="2107781" y="4736068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with</a:t>
              </a:r>
              <a:endParaRPr lang="en-US" dirty="0"/>
            </a:p>
          </p:txBody>
        </p:sp>
      </p:grpSp>
      <p:sp>
        <p:nvSpPr>
          <p:cNvPr id="38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Dimensional Analysis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0" y="1524000"/>
            <a:ext cx="2971800" cy="1752600"/>
          </a:xfrm>
          <a:prstGeom prst="ellipse">
            <a:avLst/>
          </a:prstGeom>
          <a:ln w="15875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080984" y="1664121"/>
            <a:ext cx="2787976" cy="1598831"/>
          </a:xfrm>
          <a:prstGeom prst="ellipse">
            <a:avLst/>
          </a:prstGeom>
          <a:ln w="15875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62000" y="1706563"/>
            <a:ext cx="995363" cy="706437"/>
            <a:chOff x="762000" y="1706563"/>
            <a:chExt cx="995363" cy="706437"/>
          </a:xfrm>
        </p:grpSpPr>
        <p:graphicFrame>
          <p:nvGraphicFramePr>
            <p:cNvPr id="1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173163" y="1706563"/>
            <a:ext cx="584200" cy="706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78" name="Equation" r:id="rId14" imgW="368280" imgH="444240" progId="Equation.3">
                    <p:embed/>
                  </p:oleObj>
                </mc:Choice>
                <mc:Fallback>
                  <p:oleObj name="Equation" r:id="rId14" imgW="368280" imgH="444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3163" y="1706563"/>
                          <a:ext cx="584200" cy="70643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762000" y="1739099"/>
              <a:ext cx="83820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</a:rPr>
                <a:t>b*</a:t>
              </a:r>
              <a:endParaRPr lang="en-US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505200" y="1703388"/>
            <a:ext cx="844550" cy="676275"/>
            <a:chOff x="3505200" y="1703388"/>
            <a:chExt cx="844550" cy="676275"/>
          </a:xfrm>
        </p:grpSpPr>
        <p:graphicFrame>
          <p:nvGraphicFramePr>
            <p:cNvPr id="21" name="Object 20"/>
            <p:cNvGraphicFramePr>
              <a:graphicFrameLocks noChangeAspect="1"/>
            </p:cNvGraphicFramePr>
            <p:nvPr>
              <p:extLst/>
            </p:nvPr>
          </p:nvGraphicFramePr>
          <p:xfrm>
            <a:off x="3829050" y="1703388"/>
            <a:ext cx="520700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79" name="Equation" r:id="rId16" imgW="330120" imgH="431640" progId="Equation.3">
                    <p:embed/>
                  </p:oleObj>
                </mc:Choice>
                <mc:Fallback>
                  <p:oleObj name="Equation" r:id="rId16" imgW="33012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9050" y="1703388"/>
                          <a:ext cx="520700" cy="6762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TextBox 36"/>
            <p:cNvSpPr txBox="1"/>
            <p:nvPr/>
          </p:nvSpPr>
          <p:spPr>
            <a:xfrm>
              <a:off x="3505200" y="1752600"/>
              <a:ext cx="83820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</a:rPr>
                <a:t>f*</a:t>
              </a:r>
              <a:endParaRPr lang="en-US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9" name="Oval 38"/>
          <p:cNvSpPr/>
          <p:nvPr/>
        </p:nvSpPr>
        <p:spPr>
          <a:xfrm>
            <a:off x="6215797" y="1600884"/>
            <a:ext cx="2787976" cy="1598831"/>
          </a:xfrm>
          <a:prstGeom prst="ellipse">
            <a:avLst/>
          </a:prstGeom>
          <a:ln w="15875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7212313" y="1573213"/>
            <a:ext cx="838200" cy="696912"/>
            <a:chOff x="3505200" y="1694588"/>
            <a:chExt cx="838200" cy="696912"/>
          </a:xfrm>
        </p:grpSpPr>
        <p:graphicFrame>
          <p:nvGraphicFramePr>
            <p:cNvPr id="41" name="Object 40"/>
            <p:cNvGraphicFramePr>
              <a:graphicFrameLocks noChangeAspect="1"/>
            </p:cNvGraphicFramePr>
            <p:nvPr>
              <p:extLst/>
            </p:nvPr>
          </p:nvGraphicFramePr>
          <p:xfrm>
            <a:off x="3847800" y="1694588"/>
            <a:ext cx="481012" cy="696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80" name="Equation" r:id="rId18" imgW="304560" imgH="444240" progId="Equation.3">
                    <p:embed/>
                  </p:oleObj>
                </mc:Choice>
                <mc:Fallback>
                  <p:oleObj name="Equation" r:id="rId18" imgW="304560" imgH="444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7800" y="1694588"/>
                          <a:ext cx="481012" cy="6969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TextBox 41"/>
            <p:cNvSpPr txBox="1"/>
            <p:nvPr/>
          </p:nvSpPr>
          <p:spPr>
            <a:xfrm>
              <a:off x="3505200" y="1752600"/>
              <a:ext cx="83820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>
                  <a:solidFill>
                    <a:srgbClr val="FF0000"/>
                  </a:solidFill>
                </a:rPr>
                <a:t>i</a:t>
              </a:r>
              <a:r>
                <a:rPr lang="en-US" i="1" dirty="0" smtClean="0">
                  <a:solidFill>
                    <a:srgbClr val="FF0000"/>
                  </a:solidFill>
                </a:rPr>
                <a:t>*</a:t>
              </a:r>
              <a:endParaRPr lang="en-US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463039" y="2372905"/>
            <a:ext cx="841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</a:t>
            </a:r>
            <a:endParaRPr lang="en-US" dirty="0"/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/>
          </p:nvPr>
        </p:nvGraphicFramePr>
        <p:xfrm>
          <a:off x="7519988" y="2265363"/>
          <a:ext cx="99060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1" name="Equation" r:id="rId20" imgW="609480" imgH="431640" progId="Equation.3">
                  <p:embed/>
                </p:oleObj>
              </mc:Choice>
              <mc:Fallback>
                <p:oleObj name="Equation" r:id="rId20" imgW="6094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9988" y="2265363"/>
                        <a:ext cx="990600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26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Alternating field losses – SL (1/3)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2560" y="1034590"/>
            <a:ext cx="175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 = 20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7159" y="1800517"/>
            <a:ext cx="356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q*</a:t>
            </a:r>
            <a:r>
              <a:rPr lang="en-US" dirty="0" smtClean="0"/>
              <a:t> versus </a:t>
            </a:r>
            <a:r>
              <a:rPr lang="en-US" b="1" dirty="0" smtClean="0"/>
              <a:t>f*</a:t>
            </a:r>
            <a:r>
              <a:rPr lang="en-US" dirty="0" smtClean="0"/>
              <a:t> for various </a:t>
            </a:r>
            <a:r>
              <a:rPr lang="en-US" b="1" dirty="0" smtClean="0"/>
              <a:t>b*</a:t>
            </a:r>
            <a:endParaRPr lang="en-US" b="1" baseline="-25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3103562" y="890726"/>
            <a:ext cx="2839708" cy="1749833"/>
            <a:chOff x="3103562" y="1300934"/>
            <a:chExt cx="2839708" cy="1749833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3562" y="1300934"/>
              <a:ext cx="2839708" cy="1749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127500" y="1326334"/>
              <a:ext cx="9906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b* = 20</a:t>
              </a:r>
              <a:endParaRPr lang="en-US" sz="16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105149" y="2716759"/>
            <a:ext cx="2838451" cy="1749833"/>
            <a:chOff x="3105149" y="3126967"/>
            <a:chExt cx="2838451" cy="1749833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5149" y="3126967"/>
              <a:ext cx="2838451" cy="1749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191000" y="3149600"/>
              <a:ext cx="9906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b* = 10</a:t>
              </a:r>
              <a:endParaRPr lang="en-US" sz="16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105149" y="4550729"/>
            <a:ext cx="2838451" cy="1749833"/>
            <a:chOff x="3105149" y="4960937"/>
            <a:chExt cx="2838451" cy="1749833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5149" y="4960937"/>
              <a:ext cx="2838451" cy="1749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191000" y="5020846"/>
              <a:ext cx="9906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b* = 2</a:t>
              </a:r>
              <a:endParaRPr lang="en-US" sz="16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153149" y="890726"/>
            <a:ext cx="2838451" cy="1749833"/>
            <a:chOff x="6153149" y="1300934"/>
            <a:chExt cx="2838451" cy="174983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149" y="1300934"/>
              <a:ext cx="2838451" cy="1749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7289800" y="1333500"/>
              <a:ext cx="9906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b* = 1</a:t>
              </a:r>
              <a:endParaRPr lang="en-US" sz="1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153148" y="2716759"/>
            <a:ext cx="2838451" cy="1749833"/>
            <a:chOff x="6153148" y="3126967"/>
            <a:chExt cx="2838451" cy="1749833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148" y="3126967"/>
              <a:ext cx="2838451" cy="1749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7239000" y="3166646"/>
              <a:ext cx="9906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b* = 0.5</a:t>
              </a:r>
              <a:endParaRPr lang="en-US" sz="16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34098" y="4550730"/>
            <a:ext cx="2838451" cy="1751090"/>
            <a:chOff x="6134098" y="4960938"/>
            <a:chExt cx="2838451" cy="1751090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098" y="4960938"/>
              <a:ext cx="2838451" cy="17510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200900" y="5008146"/>
              <a:ext cx="9906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b* = 0.25</a:t>
              </a:r>
              <a:endParaRPr lang="en-US" sz="1600" dirty="0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8" y="3453813"/>
            <a:ext cx="4118018" cy="2438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0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sustainable aviation?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3276600"/>
          </a:xfrm>
        </p:spPr>
        <p:txBody>
          <a:bodyPr/>
          <a:lstStyle/>
          <a:p>
            <a:r>
              <a:rPr lang="en-US" sz="2800" dirty="0" smtClean="0"/>
              <a:t>Transportation accounts for 25% of all greenhouse emissions globally, 11% of that is aircraft (~ 3% of the total)</a:t>
            </a:r>
          </a:p>
          <a:p>
            <a:r>
              <a:rPr lang="en-US" sz="2800" dirty="0" smtClean="0"/>
              <a:t>Air traffic is growing much faster than all other transportation modes, ~ 5%/year over a long trend</a:t>
            </a:r>
          </a:p>
          <a:p>
            <a:r>
              <a:rPr lang="en-US" sz="2800" dirty="0" smtClean="0"/>
              <a:t>At this rate, by 2050 aircraft will be responsible for 10% of all greenhouse emissions (as opposed to today’s 3%)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1" y="4648200"/>
            <a:ext cx="8229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“Aircraft </a:t>
            </a:r>
            <a:r>
              <a:rPr lang="en-US" sz="2400" b="1" dirty="0">
                <a:solidFill>
                  <a:srgbClr val="0070C0"/>
                </a:solidFill>
              </a:rPr>
              <a:t>greenhouse gas emissions might become a serious barrier to aviation growth long-term</a:t>
            </a:r>
            <a:r>
              <a:rPr lang="en-US" sz="2400" b="1" dirty="0" smtClean="0">
                <a:solidFill>
                  <a:srgbClr val="0070C0"/>
                </a:solidFill>
              </a:rPr>
              <a:t>”</a:t>
            </a:r>
          </a:p>
          <a:p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000" b="1" i="1" dirty="0" smtClean="0">
                <a:solidFill>
                  <a:srgbClr val="0070C0"/>
                </a:solidFill>
              </a:rPr>
              <a:t>                                                   Marion </a:t>
            </a:r>
            <a:r>
              <a:rPr lang="en-US" sz="2000" b="1" i="1" dirty="0" err="1" smtClean="0">
                <a:solidFill>
                  <a:srgbClr val="0070C0"/>
                </a:solidFill>
              </a:rPr>
              <a:t>Blakey</a:t>
            </a:r>
            <a:r>
              <a:rPr lang="en-US" sz="2000" b="1" i="1" dirty="0" smtClean="0">
                <a:solidFill>
                  <a:srgbClr val="0070C0"/>
                </a:solidFill>
              </a:rPr>
              <a:t>, FAA Administrator</a:t>
            </a:r>
          </a:p>
          <a:p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smtClean="0">
                <a:solidFill>
                  <a:srgbClr val="0070C0"/>
                </a:solidFill>
              </a:rPr>
              <a:t>                                                              ICAO, Quebec, May 2007</a:t>
            </a:r>
          </a:p>
        </p:txBody>
      </p:sp>
    </p:spTree>
    <p:extLst>
      <p:ext uri="{BB962C8B-B14F-4D97-AF65-F5344CB8AC3E}">
        <p14:creationId xmlns:p14="http://schemas.microsoft.com/office/powerpoint/2010/main" val="1405236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Alternating field losses </a:t>
            </a:r>
            <a:r>
              <a:rPr lang="en-US" sz="2400" dirty="0" smtClean="0"/>
              <a:t>(n=20) – </a:t>
            </a:r>
            <a:r>
              <a:rPr lang="en-US" sz="2400" dirty="0"/>
              <a:t>SL </a:t>
            </a:r>
            <a:r>
              <a:rPr lang="en-US" sz="2400" dirty="0" smtClean="0"/>
              <a:t>(2/3)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76200"/>
            <a:ext cx="2743200" cy="1647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8337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we divide the abscissa by b*</a:t>
            </a:r>
            <a:r>
              <a:rPr lang="en-US" baseline="30000" dirty="0" smtClean="0"/>
              <a:t>2</a:t>
            </a:r>
            <a:r>
              <a:rPr lang="en-US" dirty="0" smtClean="0">
                <a:sym typeface="Symbol"/>
              </a:rPr>
              <a:t> </a:t>
            </a:r>
            <a:r>
              <a:rPr lang="en-US" dirty="0">
                <a:sym typeface="Symbol"/>
              </a:rPr>
              <a:t></a:t>
            </a:r>
            <a:endParaRPr lang="en-US" baseline="30000" dirty="0"/>
          </a:p>
        </p:txBody>
      </p:sp>
      <p:grpSp>
        <p:nvGrpSpPr>
          <p:cNvPr id="6" name="Group 5"/>
          <p:cNvGrpSpPr/>
          <p:nvPr/>
        </p:nvGrpSpPr>
        <p:grpSpPr>
          <a:xfrm>
            <a:off x="419100" y="1752600"/>
            <a:ext cx="8191500" cy="1647822"/>
            <a:chOff x="419100" y="1752600"/>
            <a:chExt cx="8191500" cy="164782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1752600"/>
              <a:ext cx="2743200" cy="1647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19100" y="2391845"/>
              <a:ext cx="457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If we divide the abscissa by b*</a:t>
              </a:r>
              <a:r>
                <a:rPr lang="en-US" baseline="30000" dirty="0" smtClean="0"/>
                <a:t>4</a:t>
              </a:r>
              <a:r>
                <a:rPr lang="en-US" dirty="0" smtClean="0">
                  <a:sym typeface="Symbol"/>
                </a:rPr>
                <a:t> </a:t>
              </a:r>
              <a:r>
                <a:rPr lang="en-US" dirty="0">
                  <a:sym typeface="Symbol"/>
                </a:rPr>
                <a:t></a:t>
              </a:r>
              <a:endParaRPr lang="en-US" baseline="300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9100" y="3429000"/>
            <a:ext cx="8191500" cy="1647822"/>
            <a:chOff x="419100" y="3429000"/>
            <a:chExt cx="8191500" cy="164782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3429000"/>
              <a:ext cx="2743200" cy="1647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19100" y="4068245"/>
              <a:ext cx="4762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If we divide the abscissa by b*</a:t>
              </a:r>
              <a:r>
                <a:rPr lang="en-US" baseline="30000" dirty="0" smtClean="0"/>
                <a:t>10</a:t>
              </a:r>
              <a:r>
                <a:rPr lang="en-US" dirty="0" smtClean="0">
                  <a:sym typeface="Symbol"/>
                </a:rPr>
                <a:t> </a:t>
              </a:r>
              <a:r>
                <a:rPr lang="en-US" dirty="0">
                  <a:sym typeface="Symbol"/>
                </a:rPr>
                <a:t></a:t>
              </a:r>
              <a:endParaRPr lang="en-US" baseline="300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9100" y="5105400"/>
            <a:ext cx="8191500" cy="1647822"/>
            <a:chOff x="419100" y="5105400"/>
            <a:chExt cx="8191500" cy="1647822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5105400"/>
              <a:ext cx="2743200" cy="1647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19100" y="5744645"/>
              <a:ext cx="4610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If we divide the abscissa by b*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19</a:t>
              </a:r>
              <a:r>
                <a:rPr lang="en-US" dirty="0" smtClean="0">
                  <a:sym typeface="Symbol"/>
                </a:rPr>
                <a:t> </a:t>
              </a:r>
              <a:r>
                <a:rPr lang="en-US" dirty="0">
                  <a:sym typeface="Symbol"/>
                </a:rPr>
                <a:t></a:t>
              </a:r>
              <a:endParaRPr lang="en-US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9534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29200" y="838200"/>
            <a:ext cx="4010727" cy="851139"/>
          </a:xfrm>
        </p:spPr>
        <p:txBody>
          <a:bodyPr/>
          <a:lstStyle/>
          <a:p>
            <a:r>
              <a:rPr lang="en-US" sz="2000" dirty="0" smtClean="0">
                <a:solidFill>
                  <a:srgbClr val="FF0000"/>
                </a:solidFill>
              </a:rPr>
              <a:t>Data can be normalized with respect to a function of 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Alternating field losses – </a:t>
            </a:r>
            <a:r>
              <a:rPr lang="en-US" dirty="0" smtClean="0"/>
              <a:t>Scaling Law (3/3)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8195366"/>
              </p:ext>
            </p:extLst>
          </p:nvPr>
        </p:nvGraphicFramePr>
        <p:xfrm>
          <a:off x="1071411" y="1062015"/>
          <a:ext cx="1828800" cy="846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3" name="Equation" r:id="rId4" imgW="850680" imgH="393480" progId="Equation.3">
                  <p:embed/>
                </p:oleObj>
              </mc:Choice>
              <mc:Fallback>
                <p:oleObj name="Equation" r:id="rId4" imgW="8506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1411" y="1062015"/>
                        <a:ext cx="1828800" cy="846182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11" y="3043215"/>
            <a:ext cx="3946375" cy="33662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0817234"/>
              </p:ext>
            </p:extLst>
          </p:nvPr>
        </p:nvGraphicFramePr>
        <p:xfrm>
          <a:off x="1672998" y="1984590"/>
          <a:ext cx="138684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4" name="Equation" r:id="rId7" imgW="863225" imgH="622030" progId="Equation.3">
                  <p:embed/>
                </p:oleObj>
              </mc:Choice>
              <mc:Fallback>
                <p:oleObj name="Equation" r:id="rId7" imgW="863225" imgH="62203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2998" y="1984590"/>
                        <a:ext cx="1386840" cy="990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19011" y="2289667"/>
            <a:ext cx="753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4439491" y="4262415"/>
            <a:ext cx="51812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293943" y="1519215"/>
            <a:ext cx="3743065" cy="4953000"/>
            <a:chOff x="5213132" y="1447800"/>
            <a:chExt cx="3743065" cy="4953000"/>
          </a:xfrm>
        </p:grpSpPr>
        <p:sp>
          <p:nvSpPr>
            <p:cNvPr id="13" name="TextBox 12"/>
            <p:cNvSpPr txBox="1"/>
            <p:nvPr/>
          </p:nvSpPr>
          <p:spPr>
            <a:xfrm>
              <a:off x="6629400" y="1504890"/>
              <a:ext cx="762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with</a:t>
              </a:r>
              <a:endParaRPr lang="en-US" sz="2000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3132" y="2832894"/>
              <a:ext cx="3429000" cy="3567906"/>
            </a:xfrm>
            <a:prstGeom prst="rect">
              <a:avLst/>
            </a:prstGeom>
            <a:noFill/>
            <a:ln>
              <a:noFill/>
            </a:ln>
          </p:spPr>
        </p:pic>
        <p:graphicFrame>
          <p:nvGraphicFramePr>
            <p:cNvPr id="16" name="Object 15"/>
            <p:cNvGraphicFramePr>
              <a:graphicFrameLocks noChangeAspect="1"/>
            </p:cNvGraphicFramePr>
            <p:nvPr>
              <p:extLst/>
            </p:nvPr>
          </p:nvGraphicFramePr>
          <p:xfrm>
            <a:off x="7566822" y="1524000"/>
            <a:ext cx="1043778" cy="4519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45" name="Equation" r:id="rId10" imgW="926698" imgH="393529" progId="Equation.3">
                    <p:embed/>
                  </p:oleObj>
                </mc:Choice>
                <mc:Fallback>
                  <p:oleObj name="Equation" r:id="rId10" imgW="926698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66822" y="1524000"/>
                          <a:ext cx="1043778" cy="45194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/>
            </p:nvPr>
          </p:nvGraphicFramePr>
          <p:xfrm>
            <a:off x="5410200" y="1447800"/>
            <a:ext cx="857788" cy="496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46" name="Equation" r:id="rId12" imgW="723586" imgH="418918" progId="Equation.3">
                    <p:embed/>
                  </p:oleObj>
                </mc:Choice>
                <mc:Fallback>
                  <p:oleObj name="Equation" r:id="rId12" imgW="723586" imgH="41891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10200" y="1447800"/>
                          <a:ext cx="857788" cy="49661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/>
            </p:nvPr>
          </p:nvGraphicFramePr>
          <p:xfrm>
            <a:off x="5410199" y="1981200"/>
            <a:ext cx="1259133" cy="472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47" name="Equation" r:id="rId14" imgW="1143000" imgH="431800" progId="Equation.3">
                    <p:embed/>
                  </p:oleObj>
                </mc:Choice>
                <mc:Fallback>
                  <p:oleObj name="Equation" r:id="rId14" imgW="11430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10199" y="1981200"/>
                          <a:ext cx="1259133" cy="4721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/>
            </p:nvPr>
          </p:nvGraphicFramePr>
          <p:xfrm>
            <a:off x="7560210" y="1981199"/>
            <a:ext cx="1395987" cy="4616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48" name="Equation" r:id="rId16" imgW="1205977" imgH="393529" progId="Equation.3">
                    <p:embed/>
                  </p:oleObj>
                </mc:Choice>
                <mc:Fallback>
                  <p:oleObj name="Equation" r:id="rId16" imgW="1205977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60210" y="1981199"/>
                          <a:ext cx="1395987" cy="46166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23"/>
            <p:cNvSpPr txBox="1"/>
            <p:nvPr/>
          </p:nvSpPr>
          <p:spPr>
            <a:xfrm>
              <a:off x="6781800" y="2008365"/>
              <a:ext cx="762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with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467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9491" y="3284265"/>
            <a:ext cx="4010727" cy="851139"/>
          </a:xfrm>
        </p:spPr>
        <p:txBody>
          <a:bodyPr/>
          <a:lstStyle/>
          <a:p>
            <a:r>
              <a:rPr lang="en-US" sz="2000" dirty="0" smtClean="0"/>
              <a:t>Data can be normalized with respect to a function of n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Losses in </a:t>
            </a:r>
            <a:r>
              <a:rPr lang="en-US" dirty="0" smtClean="0"/>
              <a:t>Rotating field Scaling Law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08803"/>
              </p:ext>
            </p:extLst>
          </p:nvPr>
        </p:nvGraphicFramePr>
        <p:xfrm>
          <a:off x="6038129" y="998265"/>
          <a:ext cx="232727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5" name="Equation" r:id="rId4" imgW="939600" imgH="457200" progId="Equation.3">
                  <p:embed/>
                </p:oleObj>
              </mc:Choice>
              <mc:Fallback>
                <p:oleObj name="Equation" r:id="rId4" imgW="939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38129" y="998265"/>
                        <a:ext cx="2327275" cy="1131888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7156577"/>
              </p:ext>
            </p:extLst>
          </p:nvPr>
        </p:nvGraphicFramePr>
        <p:xfrm>
          <a:off x="6985321" y="2217465"/>
          <a:ext cx="1216570" cy="868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6" name="Equation" r:id="rId6" imgW="863225" imgH="622030" progId="Equation.3">
                  <p:embed/>
                </p:oleObj>
              </mc:Choice>
              <mc:Fallback>
                <p:oleObj name="Equation" r:id="rId6" imgW="863225" imgH="62203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321" y="2217465"/>
                        <a:ext cx="1216570" cy="8689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110502" y="4255755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with</a:t>
            </a:r>
            <a:endParaRPr lang="en-US" sz="2000" dirty="0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6821936"/>
              </p:ext>
            </p:extLst>
          </p:nvPr>
        </p:nvGraphicFramePr>
        <p:xfrm>
          <a:off x="2983627" y="4274865"/>
          <a:ext cx="117157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7" name="Equation" r:id="rId8" imgW="1041120" imgH="393480" progId="Equation.3">
                  <p:embed/>
                </p:oleObj>
              </mc:Choice>
              <mc:Fallback>
                <p:oleObj name="Equation" r:id="rId8" imgW="1041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3627" y="4274865"/>
                        <a:ext cx="1171575" cy="4524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3285269"/>
              </p:ext>
            </p:extLst>
          </p:nvPr>
        </p:nvGraphicFramePr>
        <p:xfrm>
          <a:off x="750015" y="4192315"/>
          <a:ext cx="11430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8" name="Equation" r:id="rId10" imgW="965160" imgH="431640" progId="Equation.3">
                  <p:embed/>
                </p:oleObj>
              </mc:Choice>
              <mc:Fallback>
                <p:oleObj name="Equation" r:id="rId10" imgW="9651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15" y="4192315"/>
                        <a:ext cx="1143000" cy="511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5317320"/>
              </p:ext>
            </p:extLst>
          </p:nvPr>
        </p:nvGraphicFramePr>
        <p:xfrm>
          <a:off x="764302" y="4868590"/>
          <a:ext cx="151130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9" name="Equation" r:id="rId12" imgW="1371600" imgH="431640" progId="Equation.3">
                  <p:embed/>
                </p:oleObj>
              </mc:Choice>
              <mc:Fallback>
                <p:oleObj name="Equation" r:id="rId12" imgW="13716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02" y="4868590"/>
                        <a:ext cx="1511300" cy="4730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7634068"/>
              </p:ext>
            </p:extLst>
          </p:nvPr>
        </p:nvGraphicFramePr>
        <p:xfrm>
          <a:off x="2974102" y="4868590"/>
          <a:ext cx="1530350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0" name="Equation" r:id="rId14" imgW="1320480" imgH="393480" progId="Equation.3">
                  <p:embed/>
                </p:oleObj>
              </mc:Choice>
              <mc:Fallback>
                <p:oleObj name="Equation" r:id="rId14" imgW="1320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4102" y="4868590"/>
                        <a:ext cx="1530350" cy="4619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6068291" y="2449480"/>
            <a:ext cx="753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262902" y="4895755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with</a:t>
            </a:r>
            <a:endParaRPr lang="en-US" sz="20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114" y="3178277"/>
            <a:ext cx="3832577" cy="323018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6148665"/>
              </p:ext>
            </p:extLst>
          </p:nvPr>
        </p:nvGraphicFramePr>
        <p:xfrm>
          <a:off x="2101884" y="1298728"/>
          <a:ext cx="194945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1" name="Equation" r:id="rId17" imgW="1346040" imgH="482400" progId="Equation.3">
                  <p:embed/>
                </p:oleObj>
              </mc:Choice>
              <mc:Fallback>
                <p:oleObj name="Equation" r:id="rId17" imgW="1346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1884" y="1298728"/>
                        <a:ext cx="1949450" cy="701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7524" y="1234068"/>
            <a:ext cx="1672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Rotating field: </a:t>
            </a:r>
            <a:r>
              <a:rPr lang="en-US" dirty="0" smtClean="0">
                <a:solidFill>
                  <a:srgbClr val="FF0000"/>
                </a:solidFill>
              </a:rPr>
              <a:t>k = 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1396" y="2304570"/>
            <a:ext cx="2443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Same method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523" y="5851417"/>
            <a:ext cx="4968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Coefficients 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en-US" baseline="-25000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en-US" baseline="-25000" dirty="0" smtClean="0">
                <a:solidFill>
                  <a:srgbClr val="FF0000"/>
                </a:solidFill>
              </a:rPr>
              <a:t>5</a:t>
            </a:r>
            <a:r>
              <a:rPr lang="en-US" dirty="0" smtClean="0"/>
              <a:t> are different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61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k</a:t>
            </a:r>
            <a:r>
              <a:rPr lang="en-US" sz="2800" dirty="0" smtClean="0"/>
              <a:t> = 0.25, 0.5, 0.75 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Elliptical field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953000" y="1916112"/>
          <a:ext cx="27400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7" name="Equation" r:id="rId4" imgW="1917360" imgH="482400" progId="Equation.3">
                  <p:embed/>
                </p:oleObj>
              </mc:Choice>
              <mc:Fallback>
                <p:oleObj name="Equation" r:id="rId4" imgW="1917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916112"/>
                        <a:ext cx="2740025" cy="6746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959350" y="1143000"/>
          <a:ext cx="194945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8" name="Equation" r:id="rId6" imgW="1346040" imgH="482400" progId="Equation.3">
                  <p:embed/>
                </p:oleObj>
              </mc:Choice>
              <mc:Fallback>
                <p:oleObj name="Equation" r:id="rId6" imgW="1346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9350" y="1143000"/>
                        <a:ext cx="1949450" cy="701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7851720" y="2743200"/>
            <a:ext cx="641169" cy="1524000"/>
            <a:chOff x="8077200" y="831612"/>
            <a:chExt cx="641169" cy="1524000"/>
          </a:xfrm>
        </p:grpSpPr>
        <p:sp>
          <p:nvSpPr>
            <p:cNvPr id="7" name="Oval 6"/>
            <p:cNvSpPr/>
            <p:nvPr/>
          </p:nvSpPr>
          <p:spPr>
            <a:xfrm>
              <a:off x="8077200" y="831612"/>
              <a:ext cx="641169" cy="1524000"/>
            </a:xfrm>
            <a:prstGeom prst="ellips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>
              <a:stCxn id="7" idx="2"/>
              <a:endCxn id="7" idx="6"/>
            </p:cNvCxnSpPr>
            <p:nvPr/>
          </p:nvCxnSpPr>
          <p:spPr>
            <a:xfrm>
              <a:off x="8077200" y="1593612"/>
              <a:ext cx="641169" cy="0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7" idx="0"/>
              <a:endCxn id="7" idx="4"/>
            </p:cNvCxnSpPr>
            <p:nvPr/>
          </p:nvCxnSpPr>
          <p:spPr>
            <a:xfrm>
              <a:off x="8397785" y="831612"/>
              <a:ext cx="0" cy="1524000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endCxn id="7" idx="1"/>
            </p:cNvCxnSpPr>
            <p:nvPr/>
          </p:nvCxnSpPr>
          <p:spPr>
            <a:xfrm flipH="1" flipV="1">
              <a:off x="8171097" y="1054797"/>
              <a:ext cx="225191" cy="540641"/>
            </a:xfrm>
            <a:prstGeom prst="line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105892" y="1538285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k</a:t>
              </a:r>
              <a:endParaRPr lang="en-US" sz="1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328142" y="1002211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1</a:t>
              </a:r>
              <a:endParaRPr lang="en-US" sz="18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418645" y="4648200"/>
            <a:ext cx="1504904" cy="1524000"/>
            <a:chOff x="8077200" y="831612"/>
            <a:chExt cx="641169" cy="1524000"/>
          </a:xfrm>
        </p:grpSpPr>
        <p:sp>
          <p:nvSpPr>
            <p:cNvPr id="14" name="Oval 13"/>
            <p:cNvSpPr/>
            <p:nvPr/>
          </p:nvSpPr>
          <p:spPr>
            <a:xfrm>
              <a:off x="8077200" y="831612"/>
              <a:ext cx="641169" cy="1524000"/>
            </a:xfrm>
            <a:prstGeom prst="ellips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4" idx="2"/>
              <a:endCxn id="14" idx="6"/>
            </p:cNvCxnSpPr>
            <p:nvPr/>
          </p:nvCxnSpPr>
          <p:spPr>
            <a:xfrm>
              <a:off x="8077200" y="1593612"/>
              <a:ext cx="641169" cy="0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4" idx="0"/>
              <a:endCxn id="14" idx="4"/>
            </p:cNvCxnSpPr>
            <p:nvPr/>
          </p:nvCxnSpPr>
          <p:spPr>
            <a:xfrm>
              <a:off x="8397785" y="831612"/>
              <a:ext cx="0" cy="1524000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14" idx="1"/>
            </p:cNvCxnSpPr>
            <p:nvPr/>
          </p:nvCxnSpPr>
          <p:spPr>
            <a:xfrm flipH="1" flipV="1">
              <a:off x="8171097" y="1054797"/>
              <a:ext cx="225191" cy="540641"/>
            </a:xfrm>
            <a:prstGeom prst="line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171420" y="1555512"/>
              <a:ext cx="177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1</a:t>
              </a:r>
              <a:endParaRPr lang="en-US" sz="18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79686" y="1002211"/>
              <a:ext cx="1458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1</a:t>
              </a:r>
              <a:endParaRPr lang="en-US" sz="18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950200" y="1027611"/>
            <a:ext cx="524235" cy="1524000"/>
            <a:chOff x="7950200" y="1027611"/>
            <a:chExt cx="524235" cy="1524000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8125460" y="1789611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163078" y="1027611"/>
              <a:ext cx="0" cy="1524000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8161581" y="1027611"/>
              <a:ext cx="1" cy="763827"/>
            </a:xfrm>
            <a:prstGeom prst="line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8093435" y="119821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1</a:t>
              </a:r>
              <a:endParaRPr lang="en-US" sz="1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950200" y="17145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0</a:t>
              </a:r>
              <a:endParaRPr lang="en-US" sz="18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445500" y="967377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493231" y="2630631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ell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536541" y="4417367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rot</a:t>
            </a:r>
            <a:endParaRPr lang="en-US" dirty="0"/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12947"/>
            <a:ext cx="4648200" cy="182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" name="Object 29"/>
          <p:cNvGraphicFramePr>
            <a:graphicFrameLocks noChangeAspect="1"/>
          </p:cNvGraphicFramePr>
          <p:nvPr>
            <p:extLst/>
          </p:nvPr>
        </p:nvGraphicFramePr>
        <p:xfrm>
          <a:off x="5157780" y="2909088"/>
          <a:ext cx="2081220" cy="44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9" name="Equation" r:id="rId9" imgW="1079280" imgH="228600" progId="Equation.3">
                  <p:embed/>
                </p:oleObj>
              </mc:Choice>
              <mc:Fallback>
                <p:oleObj name="Equation" r:id="rId9" imgW="10792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7780" y="2909088"/>
                        <a:ext cx="2081220" cy="44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385" name="Group 16384"/>
          <p:cNvGrpSpPr/>
          <p:nvPr/>
        </p:nvGrpSpPr>
        <p:grpSpPr>
          <a:xfrm>
            <a:off x="-9525" y="3653135"/>
            <a:ext cx="7400925" cy="2980730"/>
            <a:chOff x="-9525" y="3653135"/>
            <a:chExt cx="7400925" cy="2980730"/>
          </a:xfrm>
        </p:grpSpPr>
        <p:grpSp>
          <p:nvGrpSpPr>
            <p:cNvPr id="16384" name="Group 16383"/>
            <p:cNvGrpSpPr/>
            <p:nvPr/>
          </p:nvGrpSpPr>
          <p:grpSpPr>
            <a:xfrm>
              <a:off x="-9525" y="3969627"/>
              <a:ext cx="7400925" cy="2664238"/>
              <a:chOff x="-9525" y="3969627"/>
              <a:chExt cx="7400925" cy="2664238"/>
            </a:xfrm>
          </p:grpSpPr>
          <p:pic>
            <p:nvPicPr>
              <p:cNvPr id="16396" name="Picture 12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744" y="3969627"/>
                <a:ext cx="2311656" cy="23457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397" name="Picture 13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0858" y="3972770"/>
                <a:ext cx="2324542" cy="23521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398" name="Picture 14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3152" y="3981075"/>
                <a:ext cx="2258248" cy="2321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-9525" y="4957298"/>
                <a:ext cx="685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Q*</a:t>
                </a:r>
                <a:endParaRPr lang="en-US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524000" y="6172200"/>
                <a:ext cx="685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X*</a:t>
                </a:r>
                <a:endParaRPr lang="en-US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1981200" y="3653135"/>
              <a:ext cx="2443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 dirty="0" smtClean="0">
                  <a:solidFill>
                    <a:srgbClr val="FF0000"/>
                  </a:solidFill>
                </a:rPr>
                <a:t>Same method</a:t>
              </a:r>
              <a:endParaRPr lang="en-US" u="sng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638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46" name="Picture 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52" y="3061648"/>
            <a:ext cx="4826147" cy="289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26216" y="2223004"/>
          <a:ext cx="504348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9" name="Equation" r:id="rId5" imgW="2895480" imgH="419040" progId="Equation.3">
                  <p:embed/>
                </p:oleObj>
              </mc:Choice>
              <mc:Fallback>
                <p:oleObj name="Equation" r:id="rId5" imgW="28954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16" y="2223004"/>
                        <a:ext cx="5043487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82377" y="108601"/>
            <a:ext cx="7152640" cy="487680"/>
          </a:xfrm>
        </p:spPr>
        <p:txBody>
          <a:bodyPr>
            <a:normAutofit fontScale="90000"/>
          </a:bodyPr>
          <a:lstStyle/>
          <a:p>
            <a:r>
              <a:rPr lang="en-US" dirty="0"/>
              <a:t>E</a:t>
            </a:r>
            <a:r>
              <a:rPr lang="en-US" dirty="0" smtClean="0"/>
              <a:t>lliptical </a:t>
            </a:r>
            <a:r>
              <a:rPr lang="en-US" dirty="0"/>
              <a:t>field – with phase angle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5819097" y="5339496"/>
          <a:ext cx="2788444" cy="693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0" name="Equation" r:id="rId7" imgW="1663560" imgH="419040" progId="Equation.3">
                  <p:embed/>
                </p:oleObj>
              </mc:Choice>
              <mc:Fallback>
                <p:oleObj name="Equation" r:id="rId7" imgW="16635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9097" y="5339496"/>
                        <a:ext cx="2788444" cy="6933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/>
          </p:nvPr>
        </p:nvGraphicFramePr>
        <p:xfrm>
          <a:off x="762000" y="6237288"/>
          <a:ext cx="272415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1" name="Equation" r:id="rId9" imgW="1396800" imgH="203040" progId="Equation.3">
                  <p:embed/>
                </p:oleObj>
              </mc:Choice>
              <mc:Fallback>
                <p:oleObj name="Equation" r:id="rId9" imgW="1396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6237288"/>
                        <a:ext cx="272415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ntent Placeholder 1"/>
          <p:cNvSpPr>
            <a:spLocks noGrp="1"/>
          </p:cNvSpPr>
          <p:nvPr>
            <p:ph idx="1"/>
          </p:nvPr>
        </p:nvSpPr>
        <p:spPr>
          <a:xfrm>
            <a:off x="32197" y="1018287"/>
            <a:ext cx="8229600" cy="4983163"/>
          </a:xfrm>
        </p:spPr>
        <p:txBody>
          <a:bodyPr/>
          <a:lstStyle/>
          <a:p>
            <a:r>
              <a:rPr lang="en-US" sz="2400" dirty="0" smtClean="0"/>
              <a:t>Ratio between losses with and without phase angle can be approximate by:</a:t>
            </a:r>
            <a:endParaRPr lang="en-US" sz="2400" dirty="0"/>
          </a:p>
        </p:txBody>
      </p:sp>
      <p:sp>
        <p:nvSpPr>
          <p:cNvPr id="36" name="Arc 35"/>
          <p:cNvSpPr/>
          <p:nvPr/>
        </p:nvSpPr>
        <p:spPr>
          <a:xfrm flipV="1">
            <a:off x="2590800" y="4357047"/>
            <a:ext cx="1828800" cy="2088101"/>
          </a:xfrm>
          <a:prstGeom prst="arc">
            <a:avLst>
              <a:gd name="adj1" fmla="val 16583752"/>
              <a:gd name="adj2" fmla="val 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477602" y="4916601"/>
            <a:ext cx="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612944" y="4370695"/>
            <a:ext cx="0" cy="10395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4870450" y="5040313"/>
          <a:ext cx="234950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2" name="Equation" r:id="rId11" imgW="139680" imgH="177480" progId="Equation.3">
                  <p:embed/>
                </p:oleObj>
              </mc:Choice>
              <mc:Fallback>
                <p:oleObj name="Equation" r:id="rId11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0450" y="5040313"/>
                        <a:ext cx="234950" cy="2936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/>
          <p:nvPr/>
        </p:nvCxnSpPr>
        <p:spPr>
          <a:xfrm flipV="1">
            <a:off x="4765344" y="4038600"/>
            <a:ext cx="0" cy="13716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953" y="1805017"/>
            <a:ext cx="3342640" cy="3003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143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" y="99906"/>
            <a:ext cx="8686800" cy="682752"/>
          </a:xfrm>
        </p:spPr>
        <p:txBody>
          <a:bodyPr>
            <a:noAutofit/>
          </a:bodyPr>
          <a:lstStyle/>
          <a:p>
            <a:r>
              <a:rPr lang="en-US" sz="2800" dirty="0" smtClean="0"/>
              <a:t>Elliptical Field with Transport Current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2,000 points are used for training.</a:t>
            </a:r>
          </a:p>
          <a:p>
            <a:r>
              <a:rPr lang="en-US" sz="1800" dirty="0" smtClean="0"/>
              <a:t>600 points are used for regression validation </a:t>
            </a:r>
          </a:p>
          <a:p>
            <a:r>
              <a:rPr lang="en-US" sz="1800" dirty="0" smtClean="0"/>
              <a:t>Based on current available data:</a:t>
            </a:r>
          </a:p>
          <a:p>
            <a:pPr lvl="1"/>
            <a:r>
              <a:rPr lang="en-US" sz="1400" dirty="0" smtClean="0"/>
              <a:t>Model is accurate within ~10 %</a:t>
            </a:r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t="2448" r="9005" b="11429"/>
          <a:stretch/>
        </p:blipFill>
        <p:spPr bwMode="auto">
          <a:xfrm>
            <a:off x="29718" y="2351782"/>
            <a:ext cx="5181119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5552182"/>
            <a:ext cx="5183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3 hidden layers: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First layer: 100 neurons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Second layer 50 neurons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Third layer 20 neurons</a:t>
            </a:r>
            <a:endParaRPr lang="en-US" sz="16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1" t="40330" r="25272" b="19340"/>
          <a:stretch/>
        </p:blipFill>
        <p:spPr bwMode="auto">
          <a:xfrm>
            <a:off x="5210837" y="858858"/>
            <a:ext cx="3852003" cy="228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8581" b="7016"/>
          <a:stretch/>
        </p:blipFill>
        <p:spPr>
          <a:xfrm>
            <a:off x="5297376" y="3447017"/>
            <a:ext cx="3618024" cy="271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22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 Losses Computation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53624" y="1181593"/>
            <a:ext cx="14980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Example of Armature </a:t>
            </a:r>
          </a:p>
          <a:p>
            <a:pPr algn="ctr"/>
            <a:r>
              <a:rPr lang="en-US" sz="1400" b="1" dirty="0" smtClean="0"/>
              <a:t>Cross-Section</a:t>
            </a:r>
            <a:endParaRPr lang="en-US" sz="1400" b="1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 l="27152" t="10177" r="23671" b="12962"/>
          <a:stretch>
            <a:fillRect/>
          </a:stretch>
        </p:blipFill>
        <p:spPr bwMode="auto">
          <a:xfrm>
            <a:off x="488830" y="1255721"/>
            <a:ext cx="2268637" cy="221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6" name="Group 25"/>
          <p:cNvGrpSpPr/>
          <p:nvPr/>
        </p:nvGrpSpPr>
        <p:grpSpPr>
          <a:xfrm>
            <a:off x="536588" y="1639456"/>
            <a:ext cx="3672231" cy="2815455"/>
            <a:chOff x="4817490" y="1158283"/>
            <a:chExt cx="3672231" cy="2815455"/>
          </a:xfrm>
        </p:grpSpPr>
        <p:sp>
          <p:nvSpPr>
            <p:cNvPr id="20" name="Oval 19"/>
            <p:cNvSpPr/>
            <p:nvPr/>
          </p:nvSpPr>
          <p:spPr>
            <a:xfrm>
              <a:off x="6051321" y="1535338"/>
              <a:ext cx="2438400" cy="24384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817490" y="1158283"/>
              <a:ext cx="704850" cy="704850"/>
            </a:xfrm>
            <a:prstGeom prst="ellipse">
              <a:avLst/>
            </a:prstGeom>
            <a:noFill/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5290865" y="1175535"/>
              <a:ext cx="2148513" cy="371043"/>
            </a:xfrm>
            <a:prstGeom prst="line">
              <a:avLst/>
            </a:prstGeom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1" idx="3"/>
              <a:endCxn id="20" idx="3"/>
            </p:cNvCxnSpPr>
            <p:nvPr/>
          </p:nvCxnSpPr>
          <p:spPr>
            <a:xfrm rot="16200000" flipH="1">
              <a:off x="4736199" y="1944424"/>
              <a:ext cx="1856733" cy="1487704"/>
            </a:xfrm>
            <a:prstGeom prst="line">
              <a:avLst/>
            </a:prstGeom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4"/>
            <p:cNvPicPr>
              <a:picLocks noChangeAspect="1" noChangeArrowheads="1"/>
            </p:cNvPicPr>
            <p:nvPr/>
          </p:nvPicPr>
          <p:blipFill rotWithShape="1">
            <a:blip r:embed="rId4"/>
            <a:srcRect l="36094" t="16321" r="27187" b="14007"/>
            <a:stretch/>
          </p:blipFill>
          <p:spPr bwMode="auto">
            <a:xfrm>
              <a:off x="6517480" y="1850931"/>
              <a:ext cx="1537057" cy="1822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10" name="Straight Connector 9"/>
          <p:cNvCxnSpPr/>
          <p:nvPr/>
        </p:nvCxnSpPr>
        <p:spPr>
          <a:xfrm>
            <a:off x="2476298" y="3617786"/>
            <a:ext cx="0" cy="9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1428714" y="918448"/>
            <a:ext cx="7365891" cy="5970032"/>
            <a:chOff x="1016109" y="685800"/>
            <a:chExt cx="7522434" cy="6274832"/>
          </a:xfrm>
        </p:grpSpPr>
        <p:sp>
          <p:nvSpPr>
            <p:cNvPr id="6" name="Rectangle 5"/>
            <p:cNvSpPr/>
            <p:nvPr/>
          </p:nvSpPr>
          <p:spPr>
            <a:xfrm>
              <a:off x="5486400" y="1221935"/>
              <a:ext cx="26670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Machine sizing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6019800" y="685800"/>
              <a:ext cx="0" cy="5361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201172" y="685800"/>
              <a:ext cx="14366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+mn-lt"/>
                </a:rPr>
                <a:t>Power, RPM</a:t>
              </a:r>
              <a:endParaRPr lang="en-US" sz="2000" dirty="0">
                <a:latin typeface="+mn-lt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4953000" y="1574360"/>
              <a:ext cx="5334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4145631" y="928834"/>
              <a:ext cx="13619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+mn-lt"/>
                </a:rPr>
                <a:t>Constraints</a:t>
              </a:r>
            </a:p>
            <a:p>
              <a:r>
                <a:rPr lang="en-US" sz="2000" dirty="0" err="1" smtClean="0">
                  <a:latin typeface="+mn-lt"/>
                </a:rPr>
                <a:t>Jc</a:t>
              </a:r>
              <a:r>
                <a:rPr lang="en-US" sz="2000" dirty="0" smtClean="0">
                  <a:latin typeface="+mn-lt"/>
                </a:rPr>
                <a:t>(B), OD…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510827" y="2766482"/>
              <a:ext cx="26670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Calculate stator conductor coordinates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6705600" y="2136335"/>
              <a:ext cx="0" cy="6155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5181063" y="2276965"/>
              <a:ext cx="31955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+mn-lt"/>
                </a:rPr>
                <a:t>Machine geometry + sources</a:t>
              </a:r>
              <a:endParaRPr lang="en-US" sz="2000" dirty="0">
                <a:latin typeface="+mn-lt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6778840" y="3696127"/>
              <a:ext cx="0" cy="6155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5507607" y="4311720"/>
              <a:ext cx="26670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Simulate rotation at full charge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>
              <a:off x="6778840" y="5226120"/>
              <a:ext cx="0" cy="6155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5510827" y="5841713"/>
              <a:ext cx="26670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AC losses model parameters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222122" y="3751358"/>
              <a:ext cx="33164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+mn-lt"/>
                </a:rPr>
                <a:t>Stator conductors coordinates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261267" y="5315527"/>
              <a:ext cx="29992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+mn-lt"/>
                </a:rPr>
                <a:t>B</a:t>
              </a:r>
              <a:r>
                <a:rPr lang="en-US" sz="2000" baseline="-25000" dirty="0" smtClean="0">
                  <a:latin typeface="+mn-lt"/>
                </a:rPr>
                <a:t>r</a:t>
              </a:r>
              <a:r>
                <a:rPr lang="en-US" sz="2000" dirty="0" smtClean="0">
                  <a:latin typeface="+mn-lt"/>
                </a:rPr>
                <a:t>, B</a:t>
              </a:r>
              <a:r>
                <a:rPr lang="en-US" sz="2000" baseline="-25000" dirty="0" smtClean="0">
                  <a:latin typeface="+mn-lt"/>
                  <a:sym typeface="Symbol" panose="05050102010706020507" pitchFamily="18" charset="2"/>
                </a:rPr>
                <a:t></a:t>
              </a:r>
              <a:r>
                <a:rPr lang="en-US" sz="2000" dirty="0" smtClean="0">
                  <a:latin typeface="+mn-lt"/>
                  <a:sym typeface="Symbol" panose="05050102010706020507" pitchFamily="18" charset="2"/>
                </a:rPr>
                <a:t> on stator conductors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016109" y="5710342"/>
              <a:ext cx="26670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AC losses model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For stator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0" name="Straight Arrow Connector 49"/>
            <p:cNvCxnSpPr>
              <a:stCxn id="46" idx="1"/>
            </p:cNvCxnSpPr>
            <p:nvPr/>
          </p:nvCxnSpPr>
          <p:spPr>
            <a:xfrm flipH="1">
              <a:off x="3683109" y="6298913"/>
              <a:ext cx="182771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4029118" y="5637193"/>
              <a:ext cx="131392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+mn-lt"/>
                </a:rPr>
                <a:t>i</a:t>
              </a:r>
              <a:r>
                <a:rPr lang="en-US" sz="2000" dirty="0" smtClean="0">
                  <a:latin typeface="+mn-lt"/>
                </a:rPr>
                <a:t>*, f*, b*, k, </a:t>
              </a:r>
              <a:r>
                <a:rPr lang="en-US" sz="2000" dirty="0">
                  <a:solidFill>
                    <a:srgbClr val="FF0000"/>
                  </a:solidFill>
                </a:rPr>
                <a:t>n</a:t>
              </a:r>
              <a:r>
                <a:rPr lang="en-US" sz="2000" dirty="0"/>
                <a:t>, </a:t>
              </a:r>
              <a:r>
                <a:rPr lang="el-GR" sz="2000" dirty="0" smtClean="0">
                  <a:solidFill>
                    <a:srgbClr val="FF0000"/>
                  </a:solidFill>
                </a:rPr>
                <a:t>φ</a:t>
              </a:r>
              <a:r>
                <a:rPr lang="en-US" sz="2000" dirty="0"/>
                <a:t>,</a:t>
              </a:r>
              <a:r>
                <a:rPr lang="en-US" sz="2000" dirty="0">
                  <a:solidFill>
                    <a:srgbClr val="FF0000"/>
                  </a:solidFill>
                </a:rPr>
                <a:t> </a:t>
              </a:r>
              <a:r>
                <a:rPr lang="el-GR" sz="2000" dirty="0" smtClean="0">
                  <a:solidFill>
                    <a:srgbClr val="FF0000"/>
                  </a:solidFill>
                </a:rPr>
                <a:t>θ</a:t>
              </a:r>
              <a:endParaRPr lang="en-US" sz="2000" dirty="0" smtClean="0">
                <a:solidFill>
                  <a:srgbClr val="FF0000"/>
                </a:solidFill>
              </a:endParaRPr>
            </a:p>
            <a:p>
              <a:r>
                <a:rPr lang="el-GR" sz="2000" dirty="0" smtClean="0">
                  <a:sym typeface="Symbol" panose="05050102010706020507" pitchFamily="18" charset="2"/>
                </a:rPr>
                <a:t></a:t>
              </a:r>
              <a:r>
                <a:rPr lang="en-US" sz="2000" dirty="0" smtClean="0">
                  <a:sym typeface="Symbol" panose="05050102010706020507" pitchFamily="18" charset="2"/>
                </a:rPr>
                <a:t>B</a:t>
              </a:r>
              <a:endParaRPr lang="en-US" sz="2000" dirty="0"/>
            </a:p>
            <a:p>
              <a:endParaRPr lang="en-US" sz="2000" dirty="0">
                <a:latin typeface="+mn-lt"/>
              </a:endParaRPr>
            </a:p>
          </p:txBody>
        </p:sp>
        <p:cxnSp>
          <p:nvCxnSpPr>
            <p:cNvPr id="53" name="Straight Arrow Connector 52"/>
            <p:cNvCxnSpPr>
              <a:stCxn id="49" idx="0"/>
            </p:cNvCxnSpPr>
            <p:nvPr/>
          </p:nvCxnSpPr>
          <p:spPr>
            <a:xfrm flipV="1">
              <a:off x="2349609" y="5315527"/>
              <a:ext cx="0" cy="3948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1817837" y="4906184"/>
              <a:ext cx="11510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+mn-lt"/>
                </a:rPr>
                <a:t>AC losses</a:t>
              </a:r>
              <a:endParaRPr lang="en-US" sz="20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895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9062" indent="0">
              <a:buNone/>
            </a:pPr>
            <a:r>
              <a:rPr lang="en-US" sz="2400" dirty="0" smtClean="0"/>
              <a:t>REQUIREMENTS</a:t>
            </a:r>
          </a:p>
          <a:p>
            <a:r>
              <a:rPr lang="en-US" sz="2400" dirty="0" smtClean="0"/>
              <a:t>Gas turbine driven generator</a:t>
            </a:r>
          </a:p>
          <a:p>
            <a:r>
              <a:rPr lang="en-US" sz="2400" dirty="0" smtClean="0"/>
              <a:t>Fully Superconducting</a:t>
            </a:r>
          </a:p>
          <a:p>
            <a:r>
              <a:rPr lang="en-US" sz="2400" dirty="0" smtClean="0"/>
              <a:t>12 MW – 8 </a:t>
            </a:r>
            <a:r>
              <a:rPr lang="en-US" sz="2400" dirty="0" err="1" smtClean="0"/>
              <a:t>kRPM</a:t>
            </a:r>
            <a:endParaRPr lang="en-US" sz="2400" dirty="0" smtClean="0"/>
          </a:p>
          <a:p>
            <a:r>
              <a:rPr lang="en-US" sz="2400" dirty="0" smtClean="0"/>
              <a:t>Specific power </a:t>
            </a:r>
            <a:br>
              <a:rPr lang="en-US" sz="2400" dirty="0" smtClean="0"/>
            </a:br>
            <a:r>
              <a:rPr lang="en-US" sz="2400" dirty="0" smtClean="0"/>
              <a:t>&gt; 20 kW/kg</a:t>
            </a:r>
          </a:p>
          <a:p>
            <a:r>
              <a:rPr lang="en-US" sz="2400" dirty="0" smtClean="0"/>
              <a:t>Operating </a:t>
            </a:r>
            <a:br>
              <a:rPr lang="en-US" sz="2400" dirty="0" smtClean="0"/>
            </a:br>
            <a:r>
              <a:rPr lang="en-US" sz="2400" dirty="0" smtClean="0"/>
              <a:t>temperature: 20 K</a:t>
            </a:r>
          </a:p>
          <a:p>
            <a:r>
              <a:rPr lang="en-US" sz="2400" dirty="0" smtClean="0"/>
              <a:t>Superconductor: </a:t>
            </a:r>
            <a:br>
              <a:rPr lang="en-US" sz="2400" dirty="0" smtClean="0"/>
            </a:br>
            <a:r>
              <a:rPr lang="en-US" sz="2400" dirty="0" smtClean="0"/>
              <a:t>MgB2</a:t>
            </a:r>
          </a:p>
          <a:p>
            <a:r>
              <a:rPr lang="en-US" sz="2400" dirty="0" smtClean="0"/>
              <a:t>Losses at 20 K </a:t>
            </a:r>
            <a:br>
              <a:rPr lang="en-US" sz="2400" dirty="0" smtClean="0"/>
            </a:br>
            <a:r>
              <a:rPr lang="en-US" sz="2400" dirty="0" smtClean="0"/>
              <a:t>&lt; 8 kW</a:t>
            </a:r>
          </a:p>
          <a:p>
            <a:r>
              <a:rPr lang="en-US" sz="2400" dirty="0" smtClean="0"/>
              <a:t>Cooled by LH2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Generator Design Example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532" y="2101304"/>
            <a:ext cx="6010468" cy="451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6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5600" y="1982949"/>
            <a:ext cx="6457949" cy="484346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7668" y="833545"/>
            <a:ext cx="8229600" cy="5135563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The rotor is composed of an assembly of racetrack coils</a:t>
            </a:r>
          </a:p>
          <a:p>
            <a:pPr lvl="1"/>
            <a:r>
              <a:rPr lang="en-US" dirty="0" smtClean="0"/>
              <a:t>Active </a:t>
            </a:r>
            <a:r>
              <a:rPr lang="en-US" dirty="0"/>
              <a:t>length		 0.79 </a:t>
            </a:r>
            <a:r>
              <a:rPr lang="en-US" dirty="0" smtClean="0"/>
              <a:t>[</a:t>
            </a:r>
            <a:r>
              <a:rPr lang="en-US" dirty="0"/>
              <a:t>m] </a:t>
            </a:r>
          </a:p>
          <a:p>
            <a:pPr lvl="1"/>
            <a:r>
              <a:rPr lang="en-US" dirty="0" smtClean="0"/>
              <a:t>Rotor engineering current density </a:t>
            </a:r>
            <a:r>
              <a:rPr lang="en-US" dirty="0"/>
              <a:t>65.8 </a:t>
            </a:r>
            <a:r>
              <a:rPr lang="en-US" dirty="0" smtClean="0"/>
              <a:t>[</a:t>
            </a:r>
            <a:r>
              <a:rPr lang="en-US" dirty="0"/>
              <a:t>A*mm^-2</a:t>
            </a:r>
            <a:r>
              <a:rPr lang="en-US" dirty="0" smtClean="0"/>
              <a:t>]</a:t>
            </a:r>
          </a:p>
          <a:p>
            <a:pPr lvl="1"/>
            <a:r>
              <a:rPr lang="en-US" dirty="0" smtClean="0"/>
              <a:t>Outer radius winding </a:t>
            </a:r>
            <a:r>
              <a:rPr lang="en-US" dirty="0"/>
              <a:t>rotor	 </a:t>
            </a:r>
            <a:r>
              <a:rPr lang="en-US" dirty="0" smtClean="0"/>
              <a:t>0.2063</a:t>
            </a:r>
            <a:r>
              <a:rPr lang="en-US" dirty="0"/>
              <a:t> </a:t>
            </a:r>
            <a:r>
              <a:rPr lang="en-US" dirty="0" smtClean="0"/>
              <a:t>[m]</a:t>
            </a:r>
          </a:p>
          <a:p>
            <a:r>
              <a:rPr lang="en-US" dirty="0"/>
              <a:t>Rotor </a:t>
            </a:r>
            <a:r>
              <a:rPr lang="en-US" dirty="0" smtClean="0"/>
              <a:t>racetracks</a:t>
            </a:r>
            <a:endParaRPr lang="en-US" dirty="0"/>
          </a:p>
          <a:p>
            <a:pPr lvl="1"/>
            <a:r>
              <a:rPr lang="en-US" dirty="0" smtClean="0"/>
              <a:t>Number </a:t>
            </a:r>
            <a:r>
              <a:rPr lang="en-US" dirty="0"/>
              <a:t>of </a:t>
            </a:r>
            <a:r>
              <a:rPr lang="en-US" dirty="0" smtClean="0"/>
              <a:t>coils per pole</a:t>
            </a:r>
            <a:r>
              <a:rPr lang="en-US" dirty="0"/>
              <a:t>	 6 </a:t>
            </a:r>
          </a:p>
          <a:p>
            <a:pPr lvl="1"/>
            <a:r>
              <a:rPr lang="en-US" dirty="0" smtClean="0"/>
              <a:t>Height </a:t>
            </a:r>
            <a:r>
              <a:rPr lang="en-US" dirty="0"/>
              <a:t>of a racetrack	 </a:t>
            </a:r>
            <a:r>
              <a:rPr lang="en-US" dirty="0" smtClean="0"/>
              <a:t>4.00 </a:t>
            </a:r>
            <a:r>
              <a:rPr lang="en-US" dirty="0"/>
              <a:t>[mm] 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/>
              <a:t>Gap between racetracks	 </a:t>
            </a:r>
            <a:r>
              <a:rPr lang="en-US" dirty="0" smtClean="0"/>
              <a:t>0.50 </a:t>
            </a:r>
            <a:r>
              <a:rPr lang="en-US" dirty="0"/>
              <a:t>[mm] </a:t>
            </a:r>
          </a:p>
          <a:p>
            <a:r>
              <a:rPr lang="en-US" dirty="0" smtClean="0"/>
              <a:t>Conductor: MgB2 tape</a:t>
            </a:r>
          </a:p>
          <a:p>
            <a:pPr lvl="1"/>
            <a:r>
              <a:rPr lang="en-US" dirty="0" smtClean="0"/>
              <a:t>Thickness </a:t>
            </a:r>
            <a:r>
              <a:rPr lang="en-US" dirty="0"/>
              <a:t>of </a:t>
            </a:r>
            <a:r>
              <a:rPr lang="en-US" dirty="0" smtClean="0"/>
              <a:t>superconducting tape</a:t>
            </a:r>
            <a:r>
              <a:rPr lang="en-US" dirty="0"/>
              <a:t>	 </a:t>
            </a:r>
            <a:r>
              <a:rPr lang="en-US" dirty="0" smtClean="0"/>
              <a:t>0.40 </a:t>
            </a:r>
            <a:r>
              <a:rPr lang="en-US" dirty="0"/>
              <a:t>[mm] 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/>
              <a:t>Buffer between tapes	 0.30 </a:t>
            </a:r>
            <a:r>
              <a:rPr lang="en-US" dirty="0" smtClean="0"/>
              <a:t>[</a:t>
            </a:r>
            <a:r>
              <a:rPr lang="en-US" dirty="0"/>
              <a:t>mm] 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/>
              <a:t>Filling </a:t>
            </a:r>
            <a:r>
              <a:rPr lang="en-US" dirty="0" smtClean="0"/>
              <a:t>factor</a:t>
            </a:r>
            <a:r>
              <a:rPr lang="en-US" dirty="0"/>
              <a:t>		 </a:t>
            </a:r>
            <a:r>
              <a:rPr lang="en-US" dirty="0" smtClean="0"/>
              <a:t>57.14 </a:t>
            </a:r>
            <a:r>
              <a:rPr lang="en-US" dirty="0"/>
              <a:t>[percent]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Width </a:t>
            </a:r>
            <a:r>
              <a:rPr lang="en-US" dirty="0" smtClean="0"/>
              <a:t>of Racetracks</a:t>
            </a:r>
          </a:p>
          <a:p>
            <a:pPr lvl="1"/>
            <a:r>
              <a:rPr lang="en-US" dirty="0" smtClean="0"/>
              <a:t>number </a:t>
            </a:r>
            <a:r>
              <a:rPr lang="en-US" dirty="0"/>
              <a:t>1	0.0469 [</a:t>
            </a:r>
            <a:r>
              <a:rPr lang="en-US" dirty="0" smtClean="0"/>
              <a:t>m]</a:t>
            </a:r>
          </a:p>
          <a:p>
            <a:pPr lvl="1"/>
            <a:r>
              <a:rPr lang="en-US" dirty="0" smtClean="0"/>
              <a:t>number </a:t>
            </a:r>
            <a:r>
              <a:rPr lang="en-US" dirty="0"/>
              <a:t>2	0.0497 [</a:t>
            </a:r>
            <a:r>
              <a:rPr lang="en-US" dirty="0" smtClean="0"/>
              <a:t>m]</a:t>
            </a:r>
          </a:p>
          <a:p>
            <a:pPr lvl="1"/>
            <a:r>
              <a:rPr lang="en-US" dirty="0" smtClean="0"/>
              <a:t>number </a:t>
            </a:r>
            <a:r>
              <a:rPr lang="en-US" dirty="0"/>
              <a:t>3	0.0420 [</a:t>
            </a:r>
            <a:r>
              <a:rPr lang="en-US" dirty="0" smtClean="0"/>
              <a:t>m]</a:t>
            </a:r>
          </a:p>
          <a:p>
            <a:pPr lvl="1"/>
            <a:r>
              <a:rPr lang="en-US" dirty="0" smtClean="0"/>
              <a:t>number </a:t>
            </a:r>
            <a:r>
              <a:rPr lang="en-US" dirty="0"/>
              <a:t>4	0.0322 [</a:t>
            </a:r>
            <a:r>
              <a:rPr lang="en-US" dirty="0" smtClean="0"/>
              <a:t>m]</a:t>
            </a:r>
          </a:p>
          <a:p>
            <a:pPr lvl="1"/>
            <a:r>
              <a:rPr lang="en-US" dirty="0" smtClean="0"/>
              <a:t>number </a:t>
            </a:r>
            <a:r>
              <a:rPr lang="en-US" dirty="0"/>
              <a:t>5	0.0217 [</a:t>
            </a:r>
            <a:r>
              <a:rPr lang="en-US" dirty="0" smtClean="0"/>
              <a:t>m]</a:t>
            </a:r>
          </a:p>
          <a:p>
            <a:pPr lvl="1"/>
            <a:r>
              <a:rPr lang="en-US" dirty="0" smtClean="0"/>
              <a:t>number </a:t>
            </a:r>
            <a:r>
              <a:rPr lang="en-US" dirty="0"/>
              <a:t>6	0.0084 [m</a:t>
            </a:r>
            <a:r>
              <a:rPr lang="en-US" dirty="0" smtClean="0"/>
              <a:t>]</a:t>
            </a:r>
          </a:p>
          <a:p>
            <a:endParaRPr lang="en-US" dirty="0"/>
          </a:p>
          <a:p>
            <a:r>
              <a:rPr lang="en-US" dirty="0" smtClean="0"/>
              <a:t>Conductor design: </a:t>
            </a:r>
          </a:p>
          <a:p>
            <a:pPr lvl="1"/>
            <a:r>
              <a:rPr lang="en-US" dirty="0" smtClean="0"/>
              <a:t>MgB2 tapes/flat cable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Rotor Design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39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37419"/>
            <a:ext cx="8229600" cy="51355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Stator is composed of 3 sets of saddle coils</a:t>
            </a:r>
          </a:p>
          <a:p>
            <a:pPr lvl="1"/>
            <a:r>
              <a:rPr lang="en-US" sz="2000" dirty="0" smtClean="0"/>
              <a:t>Outer </a:t>
            </a:r>
            <a:r>
              <a:rPr lang="en-US" sz="2000" dirty="0"/>
              <a:t>winding stator	 0.2612  [m</a:t>
            </a:r>
            <a:r>
              <a:rPr lang="en-US" sz="2000" dirty="0" smtClean="0"/>
              <a:t>]</a:t>
            </a:r>
          </a:p>
          <a:p>
            <a:pPr lvl="1"/>
            <a:r>
              <a:rPr lang="en-US" sz="2000" dirty="0" smtClean="0"/>
              <a:t>Total length		1.06   [m]</a:t>
            </a:r>
            <a:endParaRPr lang="en-US" sz="2000" dirty="0"/>
          </a:p>
          <a:p>
            <a:pPr lvl="1"/>
            <a:r>
              <a:rPr lang="en-US" sz="2000" dirty="0" smtClean="0"/>
              <a:t>Individual coil </a:t>
            </a:r>
            <a:r>
              <a:rPr lang="en-US" sz="2000" dirty="0" err="1" smtClean="0"/>
              <a:t>thikness</a:t>
            </a:r>
            <a:r>
              <a:rPr lang="en-US" sz="2000" dirty="0"/>
              <a:t>	 1.27 </a:t>
            </a:r>
            <a:r>
              <a:rPr lang="en-US" sz="2000" dirty="0" smtClean="0"/>
              <a:t> </a:t>
            </a:r>
            <a:r>
              <a:rPr lang="en-US" sz="2000" dirty="0"/>
              <a:t>[mm] </a:t>
            </a:r>
          </a:p>
          <a:p>
            <a:pPr lvl="1"/>
            <a:r>
              <a:rPr lang="en-US" sz="2000" dirty="0" smtClean="0"/>
              <a:t>Gap </a:t>
            </a:r>
            <a:r>
              <a:rPr lang="en-US" sz="2000" dirty="0"/>
              <a:t>between phases	 0.50 </a:t>
            </a:r>
            <a:r>
              <a:rPr lang="en-US" sz="2000" dirty="0" smtClean="0"/>
              <a:t> </a:t>
            </a:r>
            <a:r>
              <a:rPr lang="en-US" sz="2000" dirty="0"/>
              <a:t>[mm] </a:t>
            </a:r>
            <a:endParaRPr lang="en-US" sz="2000" dirty="0" smtClean="0"/>
          </a:p>
          <a:p>
            <a:pPr lvl="1"/>
            <a:r>
              <a:rPr lang="en-US" sz="2000" dirty="0"/>
              <a:t>Stator current density	 153.8 </a:t>
            </a:r>
            <a:r>
              <a:rPr lang="en-US" sz="2000" dirty="0" smtClean="0"/>
              <a:t>[</a:t>
            </a:r>
            <a:r>
              <a:rPr lang="en-US" sz="2000" dirty="0"/>
              <a:t>A*mm^-2] </a:t>
            </a:r>
          </a:p>
          <a:p>
            <a:pPr lvl="1"/>
            <a:r>
              <a:rPr lang="en-US" sz="2000" dirty="0"/>
              <a:t>Filling ratio		 70.00 </a:t>
            </a:r>
            <a:r>
              <a:rPr lang="en-US" sz="2000" dirty="0" smtClean="0"/>
              <a:t> [%]</a:t>
            </a:r>
            <a:endParaRPr lang="en-US" sz="2000" dirty="0"/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smtClean="0"/>
              <a:t>Conductor</a:t>
            </a:r>
          </a:p>
          <a:p>
            <a:pPr lvl="1"/>
            <a:r>
              <a:rPr lang="en-US" sz="2000" dirty="0" smtClean="0"/>
              <a:t>Strand diameter	0.6  [mm]</a:t>
            </a:r>
          </a:p>
          <a:p>
            <a:pPr lvl="1"/>
            <a:r>
              <a:rPr lang="en-US" sz="2000" dirty="0" smtClean="0"/>
              <a:t>Diameter </a:t>
            </a:r>
            <a:r>
              <a:rPr lang="en-US" sz="2000" dirty="0"/>
              <a:t>of </a:t>
            </a:r>
            <a:r>
              <a:rPr lang="en-US" sz="2000" dirty="0" smtClean="0"/>
              <a:t>cable</a:t>
            </a:r>
            <a:r>
              <a:rPr lang="en-US" sz="2000" dirty="0"/>
              <a:t>	 2.88 </a:t>
            </a:r>
            <a:r>
              <a:rPr lang="en-US" sz="2000" dirty="0" smtClean="0"/>
              <a:t> </a:t>
            </a:r>
            <a:r>
              <a:rPr lang="en-US" sz="2000" dirty="0"/>
              <a:t>[mm] </a:t>
            </a:r>
            <a:endParaRPr lang="en-US" sz="2000" dirty="0" smtClean="0"/>
          </a:p>
          <a:p>
            <a:pPr lvl="2"/>
            <a:r>
              <a:rPr lang="en-US" sz="1600" dirty="0" smtClean="0"/>
              <a:t>23 strands</a:t>
            </a:r>
            <a:endParaRPr lang="en-US" sz="1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Stator Design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8600" y="2717800"/>
            <a:ext cx="50292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97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37160"/>
            <a:ext cx="8686800" cy="685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>
                <a:solidFill>
                  <a:schemeClr val="accent1">
                    <a:satMod val="150000"/>
                  </a:schemeClr>
                </a:solidFill>
                <a:ea typeface="굴림" pitchFamily="34" charset="-127"/>
              </a:rPr>
              <a:t>Air Traffic Growth </a:t>
            </a:r>
            <a:r>
              <a:rPr lang="en-US" altLang="ko-KR" sz="2700" dirty="0" smtClean="0">
                <a:solidFill>
                  <a:schemeClr val="accent1">
                    <a:satMod val="150000"/>
                  </a:schemeClr>
                </a:solidFill>
                <a:ea typeface="굴림" pitchFamily="34" charset="-127"/>
              </a:rPr>
              <a:t>(in Trillion </a:t>
            </a:r>
            <a:r>
              <a:rPr lang="en-US" altLang="ko-KR" sz="2700" dirty="0" err="1" smtClean="0">
                <a:solidFill>
                  <a:schemeClr val="accent1">
                    <a:satMod val="150000"/>
                  </a:schemeClr>
                </a:solidFill>
                <a:ea typeface="굴림" pitchFamily="34" charset="-127"/>
              </a:rPr>
              <a:t>Passanger</a:t>
            </a:r>
            <a:r>
              <a:rPr lang="en-US" altLang="ko-KR" sz="2700" dirty="0" smtClean="0">
                <a:solidFill>
                  <a:schemeClr val="accent1">
                    <a:satMod val="150000"/>
                  </a:schemeClr>
                </a:solidFill>
                <a:ea typeface="굴림" pitchFamily="34" charset="-127"/>
              </a:rPr>
              <a:t>-km)</a:t>
            </a:r>
            <a:endParaRPr lang="en-US" sz="2700" dirty="0" smtClean="0">
              <a:solidFill>
                <a:schemeClr val="accent1">
                  <a:satMod val="150000"/>
                </a:schemeClr>
              </a:solidFill>
            </a:endParaRPr>
          </a:p>
        </p:txBody>
      </p:sp>
      <p:graphicFrame>
        <p:nvGraphicFramePr>
          <p:cNvPr id="1026" name="Object 5"/>
          <p:cNvGraphicFramePr>
            <a:graphicFrameLocks/>
          </p:cNvGraphicFramePr>
          <p:nvPr/>
        </p:nvGraphicFramePr>
        <p:xfrm>
          <a:off x="990600" y="914400"/>
          <a:ext cx="7194550" cy="491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" name="Chart" r:id="rId4" imgW="7429567" imgH="4857885" progId="MSGraph.Chart.8">
                  <p:embed followColorScheme="full"/>
                </p:oleObj>
              </mc:Choice>
              <mc:Fallback>
                <p:oleObj name="Chart" r:id="rId4" imgW="7429567" imgH="4857885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9198"/>
                      <a:stretch>
                        <a:fillRect/>
                      </a:stretch>
                    </p:blipFill>
                    <p:spPr bwMode="auto">
                      <a:xfrm>
                        <a:off x="990600" y="914400"/>
                        <a:ext cx="7194550" cy="491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99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5"/>
          <p:cNvSpPr>
            <a:spLocks noChangeArrowheads="1"/>
          </p:cNvSpPr>
          <p:nvPr/>
        </p:nvSpPr>
        <p:spPr bwMode="auto">
          <a:xfrm>
            <a:off x="4800600" y="4267200"/>
            <a:ext cx="267335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2075" tIns="46038" rIns="92075" bIns="46038"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rgbClr val="FFFFFF"/>
                </a:solidFill>
                <a:latin typeface="Arial Black" pitchFamily="34" charset="0"/>
              </a:rPr>
              <a:t>Long-Term Growth</a:t>
            </a:r>
            <a:endParaRPr lang="en-US" sz="1400" i="1" dirty="0">
              <a:solidFill>
                <a:srgbClr val="FFFFFF"/>
              </a:solidFill>
              <a:latin typeface="Helvetica" pitchFamily="34" charset="0"/>
            </a:endParaRPr>
          </a:p>
          <a:p>
            <a:pPr algn="r">
              <a:defRPr/>
            </a:pPr>
            <a:r>
              <a:rPr lang="en-US" sz="1400" i="1" dirty="0">
                <a:solidFill>
                  <a:srgbClr val="FFFFFF"/>
                </a:solidFill>
                <a:latin typeface="Arial Black" pitchFamily="34" charset="0"/>
              </a:rPr>
              <a:t>2006 - 2025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400" i="1" dirty="0">
                <a:solidFill>
                  <a:srgbClr val="FFFFFF"/>
                </a:solidFill>
                <a:latin typeface="Arial" charset="0"/>
              </a:rPr>
              <a:t>      GDP = 3.1%                </a:t>
            </a:r>
          </a:p>
          <a:p>
            <a:pPr algn="r">
              <a:defRPr/>
            </a:pPr>
            <a:r>
              <a:rPr lang="en-US" sz="1400" i="1" dirty="0">
                <a:solidFill>
                  <a:srgbClr val="FFFFFF"/>
                </a:solidFill>
                <a:latin typeface="Arial" charset="0"/>
              </a:rPr>
              <a:t>      Passenger = 4.9%</a:t>
            </a:r>
            <a:br>
              <a:rPr lang="en-US" sz="1400" i="1" dirty="0">
                <a:solidFill>
                  <a:srgbClr val="FFFFFF"/>
                </a:solidFill>
                <a:latin typeface="Arial" charset="0"/>
              </a:rPr>
            </a:br>
            <a:r>
              <a:rPr lang="en-US" sz="1400" i="1" dirty="0">
                <a:solidFill>
                  <a:srgbClr val="FFFFFF"/>
                </a:solidFill>
                <a:latin typeface="Arial" charset="0"/>
              </a:rPr>
              <a:t>      Cargo = 6.1%</a:t>
            </a:r>
          </a:p>
        </p:txBody>
      </p:sp>
      <p:sp>
        <p:nvSpPr>
          <p:cNvPr id="7" name="Text Box 50"/>
          <p:cNvSpPr txBox="1">
            <a:spLocks noChangeArrowheads="1"/>
          </p:cNvSpPr>
          <p:nvPr/>
        </p:nvSpPr>
        <p:spPr bwMode="auto">
          <a:xfrm>
            <a:off x="838200" y="838200"/>
            <a:ext cx="381000" cy="544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r">
              <a:lnSpc>
                <a:spcPct val="360000"/>
              </a:lnSpc>
              <a:defRPr/>
            </a:pPr>
            <a:r>
              <a:rPr lang="en-US" sz="1400" dirty="0">
                <a:latin typeface="Arial" charset="0"/>
              </a:rPr>
              <a:t>12</a:t>
            </a:r>
          </a:p>
          <a:p>
            <a:pPr algn="r">
              <a:lnSpc>
                <a:spcPct val="360000"/>
              </a:lnSpc>
              <a:defRPr/>
            </a:pPr>
            <a:r>
              <a:rPr lang="en-US" sz="1400" dirty="0">
                <a:latin typeface="Arial" charset="0"/>
              </a:rPr>
              <a:t>10</a:t>
            </a:r>
          </a:p>
          <a:p>
            <a:pPr algn="r">
              <a:lnSpc>
                <a:spcPct val="360000"/>
              </a:lnSpc>
              <a:defRPr/>
            </a:pPr>
            <a:r>
              <a:rPr lang="en-US" sz="1400" dirty="0">
                <a:latin typeface="Arial" charset="0"/>
              </a:rPr>
              <a:t>8</a:t>
            </a:r>
          </a:p>
          <a:p>
            <a:pPr algn="r">
              <a:lnSpc>
                <a:spcPct val="360000"/>
              </a:lnSpc>
              <a:defRPr/>
            </a:pPr>
            <a:r>
              <a:rPr lang="en-US" sz="1400" dirty="0">
                <a:latin typeface="Arial" charset="0"/>
              </a:rPr>
              <a:t>6</a:t>
            </a:r>
          </a:p>
          <a:p>
            <a:pPr algn="r">
              <a:lnSpc>
                <a:spcPct val="360000"/>
              </a:lnSpc>
              <a:defRPr/>
            </a:pPr>
            <a:r>
              <a:rPr lang="en-US" sz="1400" dirty="0">
                <a:latin typeface="Arial" charset="0"/>
              </a:rPr>
              <a:t>4</a:t>
            </a:r>
          </a:p>
          <a:p>
            <a:pPr algn="r">
              <a:lnSpc>
                <a:spcPct val="360000"/>
              </a:lnSpc>
              <a:defRPr/>
            </a:pPr>
            <a:r>
              <a:rPr lang="en-US" sz="1400" dirty="0">
                <a:latin typeface="Arial" charset="0"/>
              </a:rPr>
              <a:t>2</a:t>
            </a:r>
          </a:p>
          <a:p>
            <a:pPr algn="r">
              <a:lnSpc>
                <a:spcPct val="360000"/>
              </a:lnSpc>
              <a:defRPr/>
            </a:pPr>
            <a:r>
              <a:rPr lang="en-US" sz="1400" dirty="0">
                <a:latin typeface="Arial" charset="0"/>
              </a:rPr>
              <a:t>0</a:t>
            </a:r>
          </a:p>
        </p:txBody>
      </p:sp>
      <p:sp>
        <p:nvSpPr>
          <p:cNvPr id="1030" name="Line 59"/>
          <p:cNvSpPr>
            <a:spLocks noChangeShapeType="1"/>
          </p:cNvSpPr>
          <p:nvPr/>
        </p:nvSpPr>
        <p:spPr bwMode="auto">
          <a:xfrm>
            <a:off x="4929188" y="1331913"/>
            <a:ext cx="0" cy="4606925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1031" name="Rectangle 49"/>
          <p:cNvSpPr>
            <a:spLocks noChangeArrowheads="1"/>
          </p:cNvSpPr>
          <p:nvPr/>
        </p:nvSpPr>
        <p:spPr bwMode="auto">
          <a:xfrm>
            <a:off x="1447800" y="1524000"/>
            <a:ext cx="904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Historical</a:t>
            </a:r>
          </a:p>
        </p:txBody>
      </p:sp>
      <p:sp>
        <p:nvSpPr>
          <p:cNvPr id="1032" name="Rectangle 57"/>
          <p:cNvSpPr>
            <a:spLocks noChangeArrowheads="1"/>
          </p:cNvSpPr>
          <p:nvPr/>
        </p:nvSpPr>
        <p:spPr bwMode="auto">
          <a:xfrm>
            <a:off x="6553200" y="1524000"/>
            <a:ext cx="876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Future</a:t>
            </a:r>
          </a:p>
        </p:txBody>
      </p:sp>
      <p:sp>
        <p:nvSpPr>
          <p:cNvPr id="1033" name="TextBox 13"/>
          <p:cNvSpPr txBox="1">
            <a:spLocks noChangeArrowheads="1"/>
          </p:cNvSpPr>
          <p:nvPr/>
        </p:nvSpPr>
        <p:spPr bwMode="auto">
          <a:xfrm>
            <a:off x="2667000" y="5715000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/>
              <a:t>1995</a:t>
            </a:r>
          </a:p>
        </p:txBody>
      </p:sp>
      <p:sp>
        <p:nvSpPr>
          <p:cNvPr id="1034" name="TextBox 14"/>
          <p:cNvSpPr txBox="1">
            <a:spLocks noChangeArrowheads="1"/>
          </p:cNvSpPr>
          <p:nvPr/>
        </p:nvSpPr>
        <p:spPr bwMode="auto">
          <a:xfrm>
            <a:off x="1066800" y="5715000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/>
              <a:t>1985</a:t>
            </a:r>
          </a:p>
        </p:txBody>
      </p:sp>
      <p:sp>
        <p:nvSpPr>
          <p:cNvPr id="1035" name="TextBox 15"/>
          <p:cNvSpPr txBox="1">
            <a:spLocks noChangeArrowheads="1"/>
          </p:cNvSpPr>
          <p:nvPr/>
        </p:nvSpPr>
        <p:spPr bwMode="auto">
          <a:xfrm>
            <a:off x="5638800" y="5715000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/>
              <a:t>2015</a:t>
            </a:r>
          </a:p>
        </p:txBody>
      </p:sp>
      <p:sp>
        <p:nvSpPr>
          <p:cNvPr id="1036" name="TextBox 16"/>
          <p:cNvSpPr txBox="1">
            <a:spLocks noChangeArrowheads="1"/>
          </p:cNvSpPr>
          <p:nvPr/>
        </p:nvSpPr>
        <p:spPr bwMode="auto">
          <a:xfrm>
            <a:off x="4191000" y="5715000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/>
              <a:t>2005</a:t>
            </a:r>
          </a:p>
        </p:txBody>
      </p:sp>
      <p:sp>
        <p:nvSpPr>
          <p:cNvPr id="1037" name="TextBox 17"/>
          <p:cNvSpPr txBox="1">
            <a:spLocks noChangeArrowheads="1"/>
          </p:cNvSpPr>
          <p:nvPr/>
        </p:nvSpPr>
        <p:spPr bwMode="auto">
          <a:xfrm>
            <a:off x="7162800" y="5715000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/>
              <a:t>2025</a:t>
            </a:r>
          </a:p>
        </p:txBody>
      </p:sp>
      <p:sp>
        <p:nvSpPr>
          <p:cNvPr id="1038" name="Rectangle 15"/>
          <p:cNvSpPr>
            <a:spLocks noChangeArrowheads="1"/>
          </p:cNvSpPr>
          <p:nvPr/>
        </p:nvSpPr>
        <p:spPr bwMode="auto">
          <a:xfrm>
            <a:off x="457200" y="6324600"/>
            <a:ext cx="838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ko-KR" sz="1200">
                <a:ea typeface="굴림" panose="020B0600000101010101" pitchFamily="34" charset="-127"/>
              </a:rPr>
              <a:t>Source: “Boeing </a:t>
            </a:r>
            <a:r>
              <a:rPr lang="en-US" altLang="en-US" sz="1200"/>
              <a:t>Commercial Airplanes</a:t>
            </a:r>
            <a:r>
              <a:rPr lang="en-US" altLang="ko-KR" sz="1200">
                <a:ea typeface="굴림" panose="020B0600000101010101" pitchFamily="34" charset="-127"/>
              </a:rPr>
              <a:t> c</a:t>
            </a:r>
            <a:r>
              <a:rPr lang="en-US" altLang="en-US" sz="1200"/>
              <a:t>urrent Product Overview</a:t>
            </a:r>
            <a:r>
              <a:rPr lang="en-US" altLang="ko-KR" sz="1200">
                <a:ea typeface="굴림" panose="020B0600000101010101" pitchFamily="34" charset="-127"/>
              </a:rPr>
              <a:t>,” presented at </a:t>
            </a:r>
            <a:r>
              <a:rPr lang="en-US" altLang="en-US" sz="1200"/>
              <a:t>San Diego County Regional Airport Authority Advisory Committee</a:t>
            </a:r>
            <a:r>
              <a:rPr lang="en-US" altLang="ko-KR" sz="1200">
                <a:ea typeface="굴림" panose="020B0600000101010101" pitchFamily="34" charset="-127"/>
              </a:rPr>
              <a:t>, July 12, 2007</a:t>
            </a:r>
            <a:endParaRPr lang="en-US" altLang="en-US" sz="1200"/>
          </a:p>
          <a:p>
            <a:pPr eaLnBrk="1" hangingPunct="1"/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18311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937419"/>
            <a:ext cx="8229600" cy="513556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err="1" smtClean="0"/>
              <a:t>Backiron</a:t>
            </a:r>
            <a:r>
              <a:rPr lang="en-US" sz="2400" dirty="0" smtClean="0"/>
              <a:t> is composed of magnetic laminations</a:t>
            </a:r>
          </a:p>
          <a:p>
            <a:pPr lvl="1"/>
            <a:r>
              <a:rPr lang="en-US" sz="2000" dirty="0" smtClean="0"/>
              <a:t>Maximum B = 1.9 T</a:t>
            </a:r>
          </a:p>
          <a:p>
            <a:pPr lvl="1"/>
            <a:r>
              <a:rPr lang="en-US" sz="2000" dirty="0" smtClean="0"/>
              <a:t>OD = 0.6212 m</a:t>
            </a:r>
          </a:p>
          <a:p>
            <a:pPr lvl="1"/>
            <a:r>
              <a:rPr lang="en-US" sz="2000" dirty="0" smtClean="0"/>
              <a:t>Length = 0.79 m</a:t>
            </a:r>
          </a:p>
          <a:p>
            <a:pPr lvl="1"/>
            <a:r>
              <a:rPr lang="en-US" sz="2000" dirty="0" smtClean="0"/>
              <a:t>Thickness = 0.0174 m</a:t>
            </a:r>
          </a:p>
          <a:p>
            <a:pPr lvl="1"/>
            <a:r>
              <a:rPr lang="en-US" sz="2000" dirty="0" smtClean="0"/>
              <a:t>Losses ~38 [kW]</a:t>
            </a:r>
          </a:p>
          <a:p>
            <a:pPr lvl="1"/>
            <a:endParaRPr lang="en-US" sz="2000" dirty="0"/>
          </a:p>
          <a:p>
            <a:r>
              <a:rPr lang="en-US" sz="2200" dirty="0"/>
              <a:t>Active mass	</a:t>
            </a:r>
            <a:r>
              <a:rPr lang="en-US" sz="2200" b="1" dirty="0">
                <a:solidFill>
                  <a:schemeClr val="accent1"/>
                </a:solidFill>
              </a:rPr>
              <a:t>284.1 [kg]</a:t>
            </a:r>
            <a:r>
              <a:rPr lang="en-US" sz="2200" b="1" dirty="0"/>
              <a:t> </a:t>
            </a:r>
          </a:p>
          <a:p>
            <a:pPr lvl="1"/>
            <a:r>
              <a:rPr lang="en-US" sz="1900" dirty="0"/>
              <a:t>Conductors mass 76.9 [kg] </a:t>
            </a:r>
          </a:p>
          <a:p>
            <a:pPr lvl="1"/>
            <a:r>
              <a:rPr lang="en-US" sz="1900" dirty="0"/>
              <a:t>Back iron mass 207.2 [kg] </a:t>
            </a:r>
          </a:p>
          <a:p>
            <a:r>
              <a:rPr lang="en-US" sz="2200" dirty="0"/>
              <a:t> Steel mass </a:t>
            </a:r>
            <a:r>
              <a:rPr lang="en-US" sz="2200" b="1" dirty="0">
                <a:solidFill>
                  <a:schemeClr val="accent1"/>
                </a:solidFill>
              </a:rPr>
              <a:t>19.2  [kg] </a:t>
            </a:r>
          </a:p>
          <a:p>
            <a:r>
              <a:rPr lang="en-US" sz="2200" dirty="0"/>
              <a:t> Composite mass </a:t>
            </a:r>
            <a:r>
              <a:rPr lang="en-US" sz="2200" b="1" dirty="0">
                <a:solidFill>
                  <a:schemeClr val="accent1"/>
                </a:solidFill>
              </a:rPr>
              <a:t>124.6 [kg]</a:t>
            </a:r>
            <a:r>
              <a:rPr lang="en-US" sz="2200" b="1" dirty="0"/>
              <a:t> </a:t>
            </a:r>
          </a:p>
          <a:p>
            <a:r>
              <a:rPr lang="en-US" sz="2200" dirty="0"/>
              <a:t>Misc. mass </a:t>
            </a:r>
            <a:r>
              <a:rPr lang="en-US" sz="2200" b="1" dirty="0">
                <a:solidFill>
                  <a:schemeClr val="accent1"/>
                </a:solidFill>
              </a:rPr>
              <a:t>50.0 [kg]</a:t>
            </a:r>
          </a:p>
          <a:p>
            <a:endParaRPr lang="en-US" sz="2200" dirty="0">
              <a:solidFill>
                <a:schemeClr val="accent1"/>
              </a:solidFill>
            </a:endParaRPr>
          </a:p>
          <a:p>
            <a:r>
              <a:rPr lang="en-US" sz="2200" dirty="0">
                <a:solidFill>
                  <a:schemeClr val="accent1"/>
                </a:solidFill>
              </a:rPr>
              <a:t>Total estimated mass: </a:t>
            </a:r>
            <a:r>
              <a:rPr lang="en-US" sz="2200" b="1" dirty="0">
                <a:solidFill>
                  <a:schemeClr val="accent1"/>
                </a:solidFill>
              </a:rPr>
              <a:t>478.0 [kg]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Estimated Specific Power: </a:t>
            </a:r>
            <a:r>
              <a:rPr lang="en-US" sz="2200" b="1" dirty="0">
                <a:solidFill>
                  <a:schemeClr val="accent1"/>
                </a:solidFill>
              </a:rPr>
              <a:t>25 [kW/kg]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Mass Estimation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890"/>
          <a:stretch/>
        </p:blipFill>
        <p:spPr>
          <a:xfrm>
            <a:off x="3810000" y="1066800"/>
            <a:ext cx="5664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58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90600"/>
            <a:ext cx="4191000" cy="5410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AC Losses</a:t>
            </a:r>
          </a:p>
          <a:p>
            <a:pPr lvl="1"/>
            <a:r>
              <a:rPr lang="en-US" sz="2000" dirty="0" smtClean="0"/>
              <a:t>Magnetization Losses  </a:t>
            </a:r>
            <a:r>
              <a:rPr lang="en-US" sz="2000" dirty="0"/>
              <a:t>= </a:t>
            </a:r>
            <a:r>
              <a:rPr lang="en-US" sz="2000" dirty="0" smtClean="0"/>
              <a:t>2000 [W]</a:t>
            </a:r>
          </a:p>
          <a:p>
            <a:pPr lvl="2"/>
            <a:r>
              <a:rPr lang="en-US" sz="1800" dirty="0" smtClean="0"/>
              <a:t>Average </a:t>
            </a:r>
            <a:r>
              <a:rPr lang="en-US" sz="1800" dirty="0" smtClean="0">
                <a:sym typeface="Symbol" panose="05050102010706020507" pitchFamily="18" charset="2"/>
              </a:rPr>
              <a:t></a:t>
            </a:r>
            <a:r>
              <a:rPr lang="en-US" sz="1800" dirty="0" err="1" smtClean="0">
                <a:sym typeface="Symbol" panose="05050102010706020507" pitchFamily="18" charset="2"/>
              </a:rPr>
              <a:t>B</a:t>
            </a:r>
            <a:r>
              <a:rPr lang="en-US" sz="1800" baseline="-25000" dirty="0" err="1" smtClean="0">
                <a:sym typeface="Symbol" panose="05050102010706020507" pitchFamily="18" charset="2"/>
              </a:rPr>
              <a:t>stator</a:t>
            </a:r>
            <a:r>
              <a:rPr lang="en-US" sz="1800" dirty="0" smtClean="0">
                <a:sym typeface="Symbol" panose="05050102010706020507" pitchFamily="18" charset="2"/>
              </a:rPr>
              <a:t> = 0.25 T</a:t>
            </a:r>
            <a:endParaRPr lang="en-US" sz="1800" dirty="0"/>
          </a:p>
          <a:p>
            <a:pPr lvl="1"/>
            <a:r>
              <a:rPr lang="en-US" sz="2000" dirty="0" smtClean="0"/>
              <a:t>Eddy </a:t>
            </a:r>
            <a:r>
              <a:rPr lang="en-US" sz="2000" dirty="0"/>
              <a:t>current Loss = </a:t>
            </a:r>
            <a:r>
              <a:rPr lang="en-US" sz="2000" dirty="0" smtClean="0"/>
              <a:t>30 [W]</a:t>
            </a:r>
            <a:endParaRPr lang="en-US" sz="2000" dirty="0"/>
          </a:p>
          <a:p>
            <a:pPr lvl="1"/>
            <a:r>
              <a:rPr lang="en-US" sz="2000" dirty="0" smtClean="0"/>
              <a:t>Coupling </a:t>
            </a:r>
            <a:r>
              <a:rPr lang="en-US" sz="2000" dirty="0"/>
              <a:t>Loss = </a:t>
            </a:r>
            <a:r>
              <a:rPr lang="en-US" sz="2000" dirty="0" smtClean="0"/>
              <a:t>900 [W]</a:t>
            </a:r>
          </a:p>
          <a:p>
            <a:r>
              <a:rPr lang="en-US" sz="2400" dirty="0" smtClean="0"/>
              <a:t>Conduction losses</a:t>
            </a:r>
          </a:p>
          <a:p>
            <a:pPr lvl="1"/>
            <a:r>
              <a:rPr lang="en-US" sz="2000" dirty="0" smtClean="0"/>
              <a:t>Rotor = 10 [W]</a:t>
            </a:r>
          </a:p>
          <a:p>
            <a:pPr lvl="1"/>
            <a:r>
              <a:rPr lang="en-US" sz="2000" dirty="0" smtClean="0"/>
              <a:t>Stator = 5 [W]</a:t>
            </a:r>
          </a:p>
          <a:p>
            <a:r>
              <a:rPr lang="en-US" sz="2400" dirty="0" smtClean="0"/>
              <a:t>Radiation losses </a:t>
            </a:r>
          </a:p>
          <a:p>
            <a:pPr lvl="1"/>
            <a:r>
              <a:rPr lang="en-US" sz="2000" dirty="0" smtClean="0"/>
              <a:t>~10 [W]</a:t>
            </a:r>
            <a:endParaRPr lang="en-US" sz="2400" dirty="0"/>
          </a:p>
          <a:p>
            <a:r>
              <a:rPr lang="en-US" sz="2400" dirty="0" smtClean="0"/>
              <a:t>Total heat load @ 20 K: </a:t>
            </a:r>
            <a:r>
              <a:rPr lang="en-US" sz="2400" b="1" dirty="0" smtClean="0">
                <a:solidFill>
                  <a:schemeClr val="accent1"/>
                </a:solidFill>
              </a:rPr>
              <a:t>~3000 [W]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Heat load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4735945" y="1029855"/>
            <a:ext cx="3962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200" dirty="0" smtClean="0"/>
              <a:t>LH2 with phase change</a:t>
            </a:r>
          </a:p>
          <a:p>
            <a:r>
              <a:rPr lang="en-US" sz="2200" dirty="0" smtClean="0"/>
              <a:t>Cooling flow required</a:t>
            </a:r>
          </a:p>
          <a:p>
            <a:pPr lvl="1"/>
            <a:r>
              <a:rPr lang="en-US" sz="2000" dirty="0" smtClean="0"/>
              <a:t>.07 l/s</a:t>
            </a:r>
          </a:p>
          <a:p>
            <a:r>
              <a:rPr lang="en-US" sz="2600" dirty="0" smtClean="0"/>
              <a:t>Storage</a:t>
            </a:r>
          </a:p>
          <a:p>
            <a:pPr lvl="1"/>
            <a:r>
              <a:rPr lang="en-US" sz="2200" dirty="0" smtClean="0"/>
              <a:t>740 l/hour</a:t>
            </a:r>
          </a:p>
          <a:p>
            <a:pPr lvl="1"/>
            <a:r>
              <a:rPr lang="en-US" sz="2200" dirty="0" smtClean="0"/>
              <a:t>0.74 m^3/hour</a:t>
            </a:r>
          </a:p>
          <a:p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1" y="3505200"/>
            <a:ext cx="4114800" cy="29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18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981868"/>
            <a:ext cx="8229600" cy="51355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Generator design specifications</a:t>
            </a:r>
          </a:p>
          <a:p>
            <a:pPr lvl="1"/>
            <a:r>
              <a:rPr lang="en-US" dirty="0" smtClean="0"/>
              <a:t>Power=12500 [kW]</a:t>
            </a:r>
          </a:p>
          <a:p>
            <a:pPr lvl="1"/>
            <a:r>
              <a:rPr lang="en-US" dirty="0" smtClean="0"/>
              <a:t>8000 RPM</a:t>
            </a:r>
          </a:p>
          <a:p>
            <a:pPr lvl="1"/>
            <a:r>
              <a:rPr lang="en-US" dirty="0" smtClean="0"/>
              <a:t>MgB2 @ 20 K</a:t>
            </a:r>
            <a:endParaRPr lang="en-US" dirty="0"/>
          </a:p>
          <a:p>
            <a:pPr lvl="1"/>
            <a:r>
              <a:rPr lang="en-US" dirty="0" smtClean="0"/>
              <a:t>6 poles</a:t>
            </a:r>
          </a:p>
          <a:p>
            <a:pPr lvl="1"/>
            <a:r>
              <a:rPr lang="en-US" dirty="0" smtClean="0"/>
              <a:t>Frequency = 400 Hz</a:t>
            </a:r>
          </a:p>
          <a:p>
            <a:pPr lvl="1"/>
            <a:r>
              <a:rPr lang="en-US" dirty="0" smtClean="0"/>
              <a:t>Nominal Torque = 14902 [</a:t>
            </a:r>
            <a:r>
              <a:rPr lang="en-US" dirty="0" err="1" smtClean="0"/>
              <a:t>N.m</a:t>
            </a:r>
            <a:r>
              <a:rPr lang="en-US" dirty="0"/>
              <a:t>]</a:t>
            </a:r>
          </a:p>
          <a:p>
            <a:pPr lvl="1"/>
            <a:r>
              <a:rPr lang="en-US" dirty="0" smtClean="0"/>
              <a:t>OD= 0.6 m</a:t>
            </a:r>
          </a:p>
          <a:p>
            <a:pPr lvl="1"/>
            <a:r>
              <a:rPr lang="en-US" dirty="0" smtClean="0"/>
              <a:t>Length = 1.5 m</a:t>
            </a:r>
          </a:p>
          <a:p>
            <a:pPr lvl="1"/>
            <a:r>
              <a:rPr lang="en-US" dirty="0" smtClean="0"/>
              <a:t>Maximum B at rotor = 0.837 T</a:t>
            </a:r>
          </a:p>
          <a:p>
            <a:pPr lvl="1"/>
            <a:r>
              <a:rPr lang="en-US" dirty="0" smtClean="0"/>
              <a:t>Maximum B at stator = 0.5 T</a:t>
            </a:r>
          </a:p>
          <a:p>
            <a:pPr lvl="1"/>
            <a:r>
              <a:rPr lang="en-US" dirty="0" smtClean="0"/>
              <a:t>Mass = 480 [kg]</a:t>
            </a:r>
          </a:p>
          <a:p>
            <a:pPr lvl="1"/>
            <a:r>
              <a:rPr lang="en-US" dirty="0" smtClean="0"/>
              <a:t>Specific Power = 25 [kW/kg]</a:t>
            </a:r>
          </a:p>
          <a:p>
            <a:pPr lvl="1"/>
            <a:r>
              <a:rPr lang="en-US" dirty="0" smtClean="0"/>
              <a:t>Specific torque = 30 [Nm/kg]</a:t>
            </a:r>
          </a:p>
          <a:p>
            <a:pPr lvl="1"/>
            <a:r>
              <a:rPr lang="en-US" dirty="0" smtClean="0"/>
              <a:t>Losses</a:t>
            </a:r>
          </a:p>
          <a:p>
            <a:pPr lvl="2"/>
            <a:r>
              <a:rPr lang="en-US" dirty="0" smtClean="0"/>
              <a:t>Iron ~38 [kW]</a:t>
            </a:r>
          </a:p>
          <a:p>
            <a:pPr lvl="2"/>
            <a:r>
              <a:rPr lang="en-US" dirty="0" smtClean="0"/>
              <a:t>Cryogenic ~2.9 [kW@20K] – 200 [kW – 20% Carnot]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Generator Specification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055" y="981868"/>
            <a:ext cx="4566300" cy="421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41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09600"/>
            <a:ext cx="8077200" cy="167335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400" dirty="0" smtClean="0"/>
              <a:t>Example: NASA CESTOL </a:t>
            </a:r>
            <a:br>
              <a:rPr lang="en-US" sz="4400" dirty="0" smtClean="0"/>
            </a:br>
            <a:r>
              <a:rPr lang="en-US" sz="3600" dirty="0" smtClean="0"/>
              <a:t>(Cruise-Efficient Short Take Off and Landing)</a:t>
            </a:r>
            <a:endParaRPr lang="en-US" sz="3600" dirty="0"/>
          </a:p>
        </p:txBody>
      </p:sp>
      <p:sp>
        <p:nvSpPr>
          <p:cNvPr id="65539" name="Subtitle 2"/>
          <p:cNvSpPr>
            <a:spLocks noGrp="1"/>
          </p:cNvSpPr>
          <p:nvPr>
            <p:ph type="subTitle" idx="1"/>
          </p:nvPr>
        </p:nvSpPr>
        <p:spPr>
          <a:xfrm>
            <a:off x="609600" y="2971800"/>
            <a:ext cx="8077200" cy="1500188"/>
          </a:xfrm>
        </p:spPr>
        <p:txBody>
          <a:bodyPr/>
          <a:lstStyle/>
          <a:p>
            <a:pPr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en-US" sz="2800" smtClean="0"/>
              <a:t> In service 2030-2035</a:t>
            </a:r>
          </a:p>
          <a:p>
            <a:pPr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en-US" sz="2800" smtClean="0"/>
              <a:t> Transcontinental US, ~ 170 passengers</a:t>
            </a:r>
          </a:p>
          <a:p>
            <a:pPr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en-US" sz="2800" smtClean="0"/>
              <a:t> Low fuel consumption, low emissions, low noise</a:t>
            </a:r>
          </a:p>
          <a:p>
            <a:pPr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en-US" sz="2800" smtClean="0"/>
              <a:t> Distributed Propulsion/Hybrid Wing Body (HWB)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7915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8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137160"/>
            <a:ext cx="8686800" cy="685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accent1">
                    <a:satMod val="150000"/>
                  </a:schemeClr>
                </a:solidFill>
              </a:rPr>
              <a:t>Various Jet Propulsion System Placements</a:t>
            </a:r>
            <a:endParaRPr lang="en-GB" smtClean="0">
              <a:solidFill>
                <a:schemeClr val="accent1">
                  <a:satMod val="1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accent1">
                    <a:satMod val="150000"/>
                  </a:schemeClr>
                </a:solidFill>
              </a:rPr>
              <a:t>Distributed Propulsion</a:t>
            </a:r>
            <a:endParaRPr lang="en-GB" smtClean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67587" name="Rectangle 8"/>
          <p:cNvSpPr>
            <a:spLocks noGrp="1" noChangeArrowheads="1"/>
          </p:cNvSpPr>
          <p:nvPr>
            <p:ph idx="1"/>
          </p:nvPr>
        </p:nvSpPr>
        <p:spPr>
          <a:xfrm>
            <a:off x="304800" y="1143000"/>
            <a:ext cx="8077200" cy="5410200"/>
          </a:xfrm>
        </p:spPr>
        <p:txBody>
          <a:bodyPr/>
          <a:lstStyle/>
          <a:p>
            <a:pPr eaLnBrk="1" hangingPunct="1"/>
            <a:r>
              <a:rPr lang="en-US" altLang="en-US" smtClean="0"/>
              <a:t> The aim is to appropriately distribute propulsive thrust stream to maximize overall vehicle benefits (aerodynamic, propulsive, structural, etc.)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 For maximum benefit, integrating the propulsion with the airframe should be emphasized beginning at the conceptual design phase</a:t>
            </a:r>
            <a:endParaRPr lang="en-GB" alt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2057400" y="304800"/>
            <a:ext cx="518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00"/>
                </a:solidFill>
                <a:latin typeface="Times" panose="02020603050405020304" pitchFamily="18" charset="0"/>
              </a:rPr>
              <a:t>Hybrid Wing Body (HWB) Aircraft</a:t>
            </a:r>
          </a:p>
        </p:txBody>
      </p:sp>
      <p:pic>
        <p:nvPicPr>
          <p:cNvPr id="68611" name="Picture 4" descr="Image:NASA BWB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36650"/>
            <a:ext cx="33528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5"/>
          <p:cNvSpPr txBox="1">
            <a:spLocks noChangeArrowheads="1"/>
          </p:cNvSpPr>
          <p:nvPr/>
        </p:nvSpPr>
        <p:spPr bwMode="auto">
          <a:xfrm>
            <a:off x="3810000" y="1219200"/>
            <a:ext cx="419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Early NASA concept (800-passenger, GE90 turbines)</a:t>
            </a:r>
          </a:p>
        </p:txBody>
      </p:sp>
      <p:pic>
        <p:nvPicPr>
          <p:cNvPr id="68613" name="Picture 6" descr="SAX40-wh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4" t="31169" r="7213" b="33507"/>
          <a:stretch>
            <a:fillRect/>
          </a:stretch>
        </p:blipFill>
        <p:spPr bwMode="auto">
          <a:xfrm>
            <a:off x="2971800" y="2743200"/>
            <a:ext cx="35052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 Box 7"/>
          <p:cNvSpPr txBox="1">
            <a:spLocks noChangeArrowheads="1"/>
          </p:cNvSpPr>
          <p:nvPr/>
        </p:nvSpPr>
        <p:spPr bwMode="auto">
          <a:xfrm>
            <a:off x="304800" y="5715000"/>
            <a:ext cx="5486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/>
              <a:t>NASA/USAF/Boeing  X-48B subscale demo (6.5m wingspan, RC-UAV), flown July 2007</a:t>
            </a:r>
          </a:p>
        </p:txBody>
      </p:sp>
      <p:sp>
        <p:nvSpPr>
          <p:cNvPr id="68615" name="Text Box 8"/>
          <p:cNvSpPr txBox="1">
            <a:spLocks noChangeArrowheads="1"/>
          </p:cNvSpPr>
          <p:nvPr/>
        </p:nvSpPr>
        <p:spPr bwMode="auto">
          <a:xfrm>
            <a:off x="228600" y="3962400"/>
            <a:ext cx="5181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SAX-40 concept by Silent Aircraft Initiative (MIT/Cambridge)</a:t>
            </a:r>
          </a:p>
        </p:txBody>
      </p:sp>
      <p:pic>
        <p:nvPicPr>
          <p:cNvPr id="68616" name="Picture 9" descr="ED07-0192-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11137" r="24324" b="38051"/>
          <a:stretch>
            <a:fillRect/>
          </a:stretch>
        </p:blipFill>
        <p:spPr bwMode="auto">
          <a:xfrm>
            <a:off x="5867400" y="3810000"/>
            <a:ext cx="266700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3" name="Rectangle 11"/>
          <p:cNvSpPr>
            <a:spLocks noGrp="1" noChangeArrowheads="1"/>
          </p:cNvSpPr>
          <p:nvPr>
            <p:ph type="title"/>
          </p:nvPr>
        </p:nvSpPr>
        <p:spPr>
          <a:xfrm>
            <a:off x="228600" y="137160"/>
            <a:ext cx="8686800" cy="685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accent1">
                    <a:satMod val="150000"/>
                  </a:schemeClr>
                </a:solidFill>
              </a:rPr>
              <a:t>Hybrid Wing Body (HWB) Aircraft</a:t>
            </a:r>
            <a:endParaRPr lang="en-GB" smtClean="0">
              <a:solidFill>
                <a:schemeClr val="accent1">
                  <a:satMod val="1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Line 3"/>
          <p:cNvSpPr>
            <a:spLocks noChangeShapeType="1"/>
          </p:cNvSpPr>
          <p:nvPr/>
        </p:nvSpPr>
        <p:spPr bwMode="auto">
          <a:xfrm>
            <a:off x="1600200" y="762000"/>
            <a:ext cx="5715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8" name="Rectangle 8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686800" cy="68275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</a:rPr>
              <a:t>Baseline 12-engine CESTOL*  Concept  (N+2)</a:t>
            </a:r>
            <a:endParaRPr lang="en-GB" sz="3200" dirty="0" smtClean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58372" name="Rectangle 9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 smtClean="0"/>
              <a:t>Initial configuration based on the HWB due to its efficiency,  low noise, and large internal volume for integrating embedded distributed propulsion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US" dirty="0" smtClean="0"/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 smtClean="0"/>
              <a:t> Mission requirements: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smtClean="0"/>
              <a:t>	Payload: 	40 000 lb (170-passenger class)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smtClean="0"/>
              <a:t>  	Range: 	3000 nm (transcontinental US)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smtClean="0"/>
              <a:t>  	Speed: 	Mach 0.8 at 30 000 ft 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smtClean="0"/>
              <a:t>  	Field length: 	&lt; 5000 ft (&lt; 1500 m, FAR Part 25)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smtClean="0"/>
              <a:t>  	Climb at Std + 15 </a:t>
            </a:r>
            <a:r>
              <a:rPr lang="en-US" dirty="0" smtClean="0">
                <a:sym typeface="Symbol" pitchFamily="18" charset="2"/>
              </a:rPr>
              <a:t></a:t>
            </a:r>
            <a:endParaRPr lang="en-US" dirty="0" smtClean="0"/>
          </a:p>
          <a:p>
            <a:pPr marL="731520" lvl="1" indent="-27432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smtClean="0"/>
              <a:t>  	Landing flare for passenger comfort with 6</a:t>
            </a:r>
            <a:r>
              <a:rPr lang="en-US" dirty="0" smtClean="0">
                <a:sym typeface="Symbol" pitchFamily="18" charset="2"/>
              </a:rPr>
              <a:t></a:t>
            </a:r>
            <a:r>
              <a:rPr lang="en-US" dirty="0" smtClean="0"/>
              <a:t> glide</a:t>
            </a:r>
            <a:endParaRPr lang="en-GB" dirty="0" smtClean="0"/>
          </a:p>
        </p:txBody>
      </p:sp>
      <p:pic>
        <p:nvPicPr>
          <p:cNvPr id="6963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895600"/>
            <a:ext cx="167640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Box 6"/>
          <p:cNvSpPr txBox="1">
            <a:spLocks noChangeArrowheads="1"/>
          </p:cNvSpPr>
          <p:nvPr/>
        </p:nvSpPr>
        <p:spPr bwMode="auto">
          <a:xfrm>
            <a:off x="4038600" y="6324600"/>
            <a:ext cx="477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* Cruise-Efficient Short Take-Off and Landing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891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accent1"/>
                </a:solidFill>
              </a:rPr>
              <a:t>Distributed Turboelectric-Powered CESTOL Concept (N+3)</a:t>
            </a:r>
          </a:p>
        </p:txBody>
      </p:sp>
      <p:sp>
        <p:nvSpPr>
          <p:cNvPr id="71683" name="Line 3"/>
          <p:cNvSpPr>
            <a:spLocks noChangeShapeType="1"/>
          </p:cNvSpPr>
          <p:nvPr/>
        </p:nvSpPr>
        <p:spPr bwMode="auto">
          <a:xfrm>
            <a:off x="685800" y="762000"/>
            <a:ext cx="7924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04800" y="990600"/>
            <a:ext cx="84582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>
                <a:cs typeface="Arial" panose="020B0604020202020204" pitchFamily="34" charset="0"/>
              </a:rPr>
              <a:t>  </a:t>
            </a:r>
            <a:r>
              <a:rPr lang="en-US" altLang="en-US" sz="2400"/>
              <a:t>Based on earlier baseline HWB 12-engine configuration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/>
              <a:t>  But, we propose a </a:t>
            </a:r>
            <a:r>
              <a:rPr lang="en-US" altLang="en-US" sz="2400" b="1" i="1" u="sng"/>
              <a:t>distributed turboelectric propulsion </a:t>
            </a:r>
            <a:r>
              <a:rPr lang="en-US" altLang="en-US" sz="2400" i="1"/>
              <a:t>system with 16 (instead of 12) </a:t>
            </a:r>
            <a:r>
              <a:rPr lang="en-US" altLang="en-US" sz="2400" b="1" i="1" u="sng"/>
              <a:t>superconducting electric fans</a:t>
            </a:r>
            <a:r>
              <a:rPr lang="en-US" altLang="en-US" sz="2400" b="1"/>
              <a:t> </a:t>
            </a:r>
            <a:r>
              <a:rPr lang="en-US" altLang="en-US" sz="2400"/>
              <a:t>powered by two larger (more efficient than the 12 smaller engines) turbine-engine-driven </a:t>
            </a:r>
            <a:r>
              <a:rPr lang="en-US" altLang="en-US" sz="2400" b="1" i="1" u="sng"/>
              <a:t>superconducting electric generators</a:t>
            </a:r>
            <a:r>
              <a:rPr lang="en-US" altLang="en-US" sz="2400"/>
              <a:t>.</a:t>
            </a:r>
          </a:p>
        </p:txBody>
      </p:sp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r="24138"/>
          <a:stretch>
            <a:fillRect/>
          </a:stretch>
        </p:blipFill>
        <p:spPr bwMode="auto">
          <a:xfrm>
            <a:off x="5257800" y="3644900"/>
            <a:ext cx="27432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27438"/>
            <a:ext cx="3276600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Line 7"/>
          <p:cNvSpPr>
            <a:spLocks noChangeShapeType="1"/>
          </p:cNvSpPr>
          <p:nvPr/>
        </p:nvSpPr>
        <p:spPr bwMode="auto">
          <a:xfrm>
            <a:off x="3886200" y="5029200"/>
            <a:ext cx="76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6" name="Group 2"/>
          <p:cNvGrpSpPr>
            <a:grpSpLocks/>
          </p:cNvGrpSpPr>
          <p:nvPr/>
        </p:nvGrpSpPr>
        <p:grpSpPr bwMode="auto">
          <a:xfrm>
            <a:off x="349250" y="949325"/>
            <a:ext cx="8651875" cy="5222875"/>
            <a:chOff x="220" y="598"/>
            <a:chExt cx="5450" cy="3290"/>
          </a:xfrm>
        </p:grpSpPr>
        <p:grpSp>
          <p:nvGrpSpPr>
            <p:cNvPr id="72709" name="Group 3"/>
            <p:cNvGrpSpPr>
              <a:grpSpLocks/>
            </p:cNvGrpSpPr>
            <p:nvPr/>
          </p:nvGrpSpPr>
          <p:grpSpPr bwMode="auto">
            <a:xfrm>
              <a:off x="1536" y="1008"/>
              <a:ext cx="2626" cy="2880"/>
              <a:chOff x="1523" y="768"/>
              <a:chExt cx="2626" cy="2880"/>
            </a:xfrm>
          </p:grpSpPr>
          <p:pic>
            <p:nvPicPr>
              <p:cNvPr id="72730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768"/>
                <a:ext cx="2626" cy="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731" name="Line 5"/>
              <p:cNvSpPr>
                <a:spLocks noChangeShapeType="1"/>
              </p:cNvSpPr>
              <p:nvPr/>
            </p:nvSpPr>
            <p:spPr bwMode="auto">
              <a:xfrm>
                <a:off x="2701" y="1358"/>
                <a:ext cx="207" cy="48"/>
              </a:xfrm>
              <a:prstGeom prst="line">
                <a:avLst/>
              </a:prstGeom>
              <a:noFill/>
              <a:ln w="9525">
                <a:solidFill>
                  <a:srgbClr val="5D93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32" name="Line 6"/>
              <p:cNvSpPr>
                <a:spLocks noChangeShapeType="1"/>
              </p:cNvSpPr>
              <p:nvPr/>
            </p:nvSpPr>
            <p:spPr bwMode="auto">
              <a:xfrm>
                <a:off x="2784" y="1474"/>
                <a:ext cx="207" cy="48"/>
              </a:xfrm>
              <a:prstGeom prst="line">
                <a:avLst/>
              </a:prstGeom>
              <a:noFill/>
              <a:ln w="9525">
                <a:solidFill>
                  <a:srgbClr val="5D93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33" name="Line 7"/>
              <p:cNvSpPr>
                <a:spLocks noChangeShapeType="1"/>
              </p:cNvSpPr>
              <p:nvPr/>
            </p:nvSpPr>
            <p:spPr bwMode="auto">
              <a:xfrm>
                <a:off x="2873" y="1598"/>
                <a:ext cx="207" cy="48"/>
              </a:xfrm>
              <a:prstGeom prst="line">
                <a:avLst/>
              </a:prstGeom>
              <a:noFill/>
              <a:ln w="9525">
                <a:solidFill>
                  <a:srgbClr val="5D93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34" name="Line 8"/>
              <p:cNvSpPr>
                <a:spLocks noChangeShapeType="1"/>
              </p:cNvSpPr>
              <p:nvPr/>
            </p:nvSpPr>
            <p:spPr bwMode="auto">
              <a:xfrm>
                <a:off x="2983" y="1749"/>
                <a:ext cx="207" cy="48"/>
              </a:xfrm>
              <a:prstGeom prst="line">
                <a:avLst/>
              </a:prstGeom>
              <a:noFill/>
              <a:ln w="9525">
                <a:solidFill>
                  <a:srgbClr val="5D93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35" name="Line 9"/>
              <p:cNvSpPr>
                <a:spLocks noChangeShapeType="1"/>
              </p:cNvSpPr>
              <p:nvPr/>
            </p:nvSpPr>
            <p:spPr bwMode="auto">
              <a:xfrm>
                <a:off x="3072" y="1920"/>
                <a:ext cx="207" cy="48"/>
              </a:xfrm>
              <a:prstGeom prst="line">
                <a:avLst/>
              </a:prstGeom>
              <a:noFill/>
              <a:ln w="9525">
                <a:solidFill>
                  <a:srgbClr val="5D93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36" name="Line 10"/>
              <p:cNvSpPr>
                <a:spLocks noChangeShapeType="1"/>
              </p:cNvSpPr>
              <p:nvPr/>
            </p:nvSpPr>
            <p:spPr bwMode="auto">
              <a:xfrm>
                <a:off x="3127" y="2078"/>
                <a:ext cx="207" cy="48"/>
              </a:xfrm>
              <a:prstGeom prst="line">
                <a:avLst/>
              </a:prstGeom>
              <a:noFill/>
              <a:ln w="9525">
                <a:solidFill>
                  <a:srgbClr val="5D93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37" name="Line 11"/>
              <p:cNvSpPr>
                <a:spLocks noChangeShapeType="1"/>
              </p:cNvSpPr>
              <p:nvPr/>
            </p:nvSpPr>
            <p:spPr bwMode="auto">
              <a:xfrm>
                <a:off x="3140" y="2228"/>
                <a:ext cx="207" cy="48"/>
              </a:xfrm>
              <a:prstGeom prst="line">
                <a:avLst/>
              </a:prstGeom>
              <a:noFill/>
              <a:ln w="9525">
                <a:solidFill>
                  <a:srgbClr val="5D93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38" name="Line 12"/>
              <p:cNvSpPr>
                <a:spLocks noChangeShapeType="1"/>
              </p:cNvSpPr>
              <p:nvPr/>
            </p:nvSpPr>
            <p:spPr bwMode="auto">
              <a:xfrm>
                <a:off x="3065" y="2619"/>
                <a:ext cx="207" cy="48"/>
              </a:xfrm>
              <a:prstGeom prst="line">
                <a:avLst/>
              </a:prstGeom>
              <a:noFill/>
              <a:ln w="9525">
                <a:solidFill>
                  <a:srgbClr val="5D93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39" name="Line 13"/>
              <p:cNvSpPr>
                <a:spLocks noChangeShapeType="1"/>
              </p:cNvSpPr>
              <p:nvPr/>
            </p:nvSpPr>
            <p:spPr bwMode="auto">
              <a:xfrm>
                <a:off x="3114" y="2338"/>
                <a:ext cx="207" cy="48"/>
              </a:xfrm>
              <a:prstGeom prst="line">
                <a:avLst/>
              </a:prstGeom>
              <a:noFill/>
              <a:ln w="9525">
                <a:solidFill>
                  <a:srgbClr val="5D93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40" name="Line 14"/>
              <p:cNvSpPr>
                <a:spLocks noChangeShapeType="1"/>
              </p:cNvSpPr>
              <p:nvPr/>
            </p:nvSpPr>
            <p:spPr bwMode="auto">
              <a:xfrm>
                <a:off x="3093" y="2496"/>
                <a:ext cx="207" cy="48"/>
              </a:xfrm>
              <a:prstGeom prst="line">
                <a:avLst/>
              </a:prstGeom>
              <a:noFill/>
              <a:ln w="9525">
                <a:solidFill>
                  <a:srgbClr val="5D93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2710" name="Text Box 15"/>
            <p:cNvSpPr txBox="1">
              <a:spLocks noChangeArrowheads="1"/>
            </p:cNvSpPr>
            <p:nvPr/>
          </p:nvSpPr>
          <p:spPr bwMode="auto">
            <a:xfrm>
              <a:off x="693" y="604"/>
              <a:ext cx="2103" cy="352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500"/>
                <a:t>Large core engines are fuel efficient and drive electric generators.</a:t>
              </a:r>
            </a:p>
          </p:txBody>
        </p:sp>
        <p:sp>
          <p:nvSpPr>
            <p:cNvPr id="72711" name="Text Box 16"/>
            <p:cNvSpPr txBox="1">
              <a:spLocks noChangeArrowheads="1"/>
            </p:cNvSpPr>
            <p:nvPr/>
          </p:nvSpPr>
          <p:spPr bwMode="auto">
            <a:xfrm>
              <a:off x="220" y="1185"/>
              <a:ext cx="2208" cy="496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500"/>
                <a:t>Multiple motor-driven fans ingest</a:t>
              </a:r>
            </a:p>
            <a:p>
              <a:pPr eaLnBrk="1" hangingPunct="1"/>
              <a:r>
                <a:rPr lang="en-US" altLang="en-US" sz="1500"/>
                <a:t>boundary layer &amp; give high bypass</a:t>
              </a:r>
            </a:p>
            <a:p>
              <a:pPr eaLnBrk="1" hangingPunct="1"/>
              <a:r>
                <a:rPr lang="en-US" altLang="en-US" sz="1500"/>
                <a:t>ratio for low fuel burn and emissions.</a:t>
              </a:r>
            </a:p>
          </p:txBody>
        </p:sp>
        <p:sp>
          <p:nvSpPr>
            <p:cNvPr id="72712" name="Text Box 17"/>
            <p:cNvSpPr txBox="1">
              <a:spLocks noChangeArrowheads="1"/>
            </p:cNvSpPr>
            <p:nvPr/>
          </p:nvSpPr>
          <p:spPr bwMode="auto">
            <a:xfrm>
              <a:off x="3984" y="1119"/>
              <a:ext cx="1210" cy="496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500"/>
                <a:t>Some fans produce </a:t>
              </a:r>
            </a:p>
            <a:p>
              <a:pPr eaLnBrk="1" hangingPunct="1"/>
              <a:r>
                <a:rPr lang="en-US" altLang="en-US" sz="1500"/>
                <a:t>externally blown lift </a:t>
              </a:r>
            </a:p>
            <a:p>
              <a:pPr eaLnBrk="1" hangingPunct="1"/>
              <a:r>
                <a:rPr lang="en-US" altLang="en-US" sz="1500"/>
                <a:t>for short field length.</a:t>
              </a:r>
            </a:p>
          </p:txBody>
        </p:sp>
        <p:sp>
          <p:nvSpPr>
            <p:cNvPr id="72713" name="Line 18"/>
            <p:cNvSpPr>
              <a:spLocks noChangeShapeType="1"/>
            </p:cNvSpPr>
            <p:nvPr/>
          </p:nvSpPr>
          <p:spPr bwMode="auto">
            <a:xfrm flipH="1">
              <a:off x="3126" y="1241"/>
              <a:ext cx="857" cy="4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4" name="Text Box 19"/>
            <p:cNvSpPr txBox="1">
              <a:spLocks noChangeArrowheads="1"/>
            </p:cNvSpPr>
            <p:nvPr/>
          </p:nvSpPr>
          <p:spPr bwMode="auto">
            <a:xfrm>
              <a:off x="4224" y="1860"/>
              <a:ext cx="1145" cy="64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500"/>
                <a:t>Fans fill in vehicle</a:t>
              </a:r>
            </a:p>
            <a:p>
              <a:pPr eaLnBrk="1" hangingPunct="1"/>
              <a:r>
                <a:rPr lang="en-US" altLang="en-US" sz="1500"/>
                <a:t>wake for low drag,</a:t>
              </a:r>
            </a:p>
            <a:p>
              <a:pPr eaLnBrk="1" hangingPunct="1"/>
              <a:r>
                <a:rPr lang="en-US" altLang="en-US" sz="1500"/>
                <a:t>lower fuel burn and</a:t>
              </a:r>
            </a:p>
            <a:p>
              <a:pPr eaLnBrk="1" hangingPunct="1"/>
              <a:r>
                <a:rPr lang="en-US" altLang="en-US" sz="1500"/>
                <a:t>emissions.</a:t>
              </a:r>
            </a:p>
          </p:txBody>
        </p:sp>
        <p:sp>
          <p:nvSpPr>
            <p:cNvPr id="72715" name="Text Box 20"/>
            <p:cNvSpPr txBox="1">
              <a:spLocks noChangeArrowheads="1"/>
            </p:cNvSpPr>
            <p:nvPr/>
          </p:nvSpPr>
          <p:spPr bwMode="auto">
            <a:xfrm>
              <a:off x="480" y="2456"/>
              <a:ext cx="1671" cy="496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500"/>
                <a:t>Electric power distribution to </a:t>
              </a:r>
            </a:p>
            <a:p>
              <a:pPr eaLnBrk="1" hangingPunct="1"/>
              <a:r>
                <a:rPr lang="en-US" altLang="en-US" sz="1500"/>
                <a:t>multiple fans is more efficient</a:t>
              </a:r>
            </a:p>
            <a:p>
              <a:pPr eaLnBrk="1" hangingPunct="1"/>
              <a:r>
                <a:rPr lang="en-US" altLang="en-US" sz="1500"/>
                <a:t>and lighter than mechanical.</a:t>
              </a:r>
            </a:p>
          </p:txBody>
        </p:sp>
        <p:sp>
          <p:nvSpPr>
            <p:cNvPr id="72716" name="Text Box 21"/>
            <p:cNvSpPr txBox="1">
              <a:spLocks noChangeArrowheads="1"/>
            </p:cNvSpPr>
            <p:nvPr/>
          </p:nvSpPr>
          <p:spPr bwMode="auto">
            <a:xfrm>
              <a:off x="871" y="3176"/>
              <a:ext cx="1900" cy="352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500"/>
                <a:t>Small diameter core engine inlets</a:t>
              </a:r>
            </a:p>
            <a:p>
              <a:pPr eaLnBrk="1" hangingPunct="1"/>
              <a:r>
                <a:rPr lang="en-US" altLang="en-US" sz="1500"/>
                <a:t>are acoustically treatable.</a:t>
              </a:r>
            </a:p>
          </p:txBody>
        </p:sp>
        <p:sp>
          <p:nvSpPr>
            <p:cNvPr id="72717" name="Text Box 22"/>
            <p:cNvSpPr txBox="1">
              <a:spLocks noChangeArrowheads="1"/>
            </p:cNvSpPr>
            <p:nvPr/>
          </p:nvSpPr>
          <p:spPr bwMode="auto">
            <a:xfrm>
              <a:off x="3909" y="2695"/>
              <a:ext cx="1498" cy="352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500"/>
                <a:t>Low velocity core exhaust</a:t>
              </a:r>
            </a:p>
            <a:p>
              <a:pPr eaLnBrk="1" hangingPunct="1"/>
              <a:r>
                <a:rPr lang="en-US" altLang="en-US" sz="1500"/>
                <a:t>produces low noise. </a:t>
              </a:r>
            </a:p>
          </p:txBody>
        </p:sp>
        <p:sp>
          <p:nvSpPr>
            <p:cNvPr id="72718" name="Text Box 23"/>
            <p:cNvSpPr txBox="1">
              <a:spLocks noChangeArrowheads="1"/>
            </p:cNvSpPr>
            <p:nvPr/>
          </p:nvSpPr>
          <p:spPr bwMode="auto">
            <a:xfrm>
              <a:off x="3264" y="598"/>
              <a:ext cx="1758" cy="352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500"/>
                <a:t>Electric power from generators</a:t>
              </a:r>
            </a:p>
            <a:p>
              <a:pPr eaLnBrk="1" hangingPunct="1"/>
              <a:r>
                <a:rPr lang="en-US" altLang="en-US" sz="1500"/>
                <a:t>is distributed to multiple fans.</a:t>
              </a:r>
            </a:p>
          </p:txBody>
        </p:sp>
        <p:sp>
          <p:nvSpPr>
            <p:cNvPr id="72719" name="Text Box 24"/>
            <p:cNvSpPr txBox="1">
              <a:spLocks noChangeArrowheads="1"/>
            </p:cNvSpPr>
            <p:nvPr/>
          </p:nvSpPr>
          <p:spPr bwMode="auto">
            <a:xfrm>
              <a:off x="363" y="1935"/>
              <a:ext cx="1238" cy="352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500"/>
                <a:t>Forward fan noise is </a:t>
              </a:r>
            </a:p>
            <a:p>
              <a:pPr eaLnBrk="1" hangingPunct="1"/>
              <a:r>
                <a:rPr lang="en-US" altLang="en-US" sz="1500"/>
                <a:t>shielded by airframe.</a:t>
              </a:r>
            </a:p>
          </p:txBody>
        </p:sp>
        <p:sp>
          <p:nvSpPr>
            <p:cNvPr id="72720" name="Line 25"/>
            <p:cNvSpPr>
              <a:spLocks noChangeShapeType="1"/>
            </p:cNvSpPr>
            <p:nvPr/>
          </p:nvSpPr>
          <p:spPr bwMode="auto">
            <a:xfrm>
              <a:off x="2640" y="960"/>
              <a:ext cx="261" cy="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1" name="Line 26"/>
            <p:cNvSpPr>
              <a:spLocks noChangeShapeType="1"/>
            </p:cNvSpPr>
            <p:nvPr/>
          </p:nvSpPr>
          <p:spPr bwMode="auto">
            <a:xfrm>
              <a:off x="2448" y="139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2" name="Line 27"/>
            <p:cNvSpPr>
              <a:spLocks noChangeShapeType="1"/>
            </p:cNvSpPr>
            <p:nvPr/>
          </p:nvSpPr>
          <p:spPr bwMode="auto">
            <a:xfrm>
              <a:off x="2448" y="1488"/>
              <a:ext cx="816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3" name="Line 28"/>
            <p:cNvSpPr>
              <a:spLocks noChangeShapeType="1"/>
            </p:cNvSpPr>
            <p:nvPr/>
          </p:nvSpPr>
          <p:spPr bwMode="auto">
            <a:xfrm flipH="1">
              <a:off x="3464" y="1488"/>
              <a:ext cx="520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4" name="Line 29"/>
            <p:cNvSpPr>
              <a:spLocks noChangeShapeType="1"/>
            </p:cNvSpPr>
            <p:nvPr/>
          </p:nvSpPr>
          <p:spPr bwMode="auto">
            <a:xfrm flipH="1" flipV="1">
              <a:off x="3312" y="1920"/>
              <a:ext cx="91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5" name="Line 30"/>
            <p:cNvSpPr>
              <a:spLocks noChangeShapeType="1"/>
            </p:cNvSpPr>
            <p:nvPr/>
          </p:nvSpPr>
          <p:spPr bwMode="auto">
            <a:xfrm flipH="1">
              <a:off x="3600" y="2304"/>
              <a:ext cx="62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6" name="Line 31"/>
            <p:cNvSpPr>
              <a:spLocks noChangeShapeType="1"/>
            </p:cNvSpPr>
            <p:nvPr/>
          </p:nvSpPr>
          <p:spPr bwMode="auto">
            <a:xfrm>
              <a:off x="2784" y="3456"/>
              <a:ext cx="885" cy="2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7" name="Line 32"/>
            <p:cNvSpPr>
              <a:spLocks noChangeShapeType="1"/>
            </p:cNvSpPr>
            <p:nvPr/>
          </p:nvSpPr>
          <p:spPr bwMode="auto">
            <a:xfrm flipH="1">
              <a:off x="3936" y="3038"/>
              <a:ext cx="343" cy="6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8" name="Line 33"/>
            <p:cNvSpPr>
              <a:spLocks noChangeShapeType="1"/>
            </p:cNvSpPr>
            <p:nvPr/>
          </p:nvSpPr>
          <p:spPr bwMode="auto">
            <a:xfrm flipH="1">
              <a:off x="3024" y="960"/>
              <a:ext cx="432" cy="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9" name="Text Box 34"/>
            <p:cNvSpPr txBox="1">
              <a:spLocks noChangeArrowheads="1"/>
            </p:cNvSpPr>
            <p:nvPr/>
          </p:nvSpPr>
          <p:spPr bwMode="auto">
            <a:xfrm>
              <a:off x="4126" y="3380"/>
              <a:ext cx="1544" cy="496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500"/>
                <a:t>High-speed core engines</a:t>
              </a:r>
            </a:p>
            <a:p>
              <a:pPr eaLnBrk="1" hangingPunct="1"/>
              <a:r>
                <a:rPr lang="en-US" altLang="en-US" sz="1500"/>
                <a:t>have fewer turbine stages</a:t>
              </a:r>
            </a:p>
            <a:p>
              <a:pPr eaLnBrk="1" hangingPunct="1"/>
              <a:r>
                <a:rPr lang="en-US" altLang="en-US" sz="1500"/>
                <a:t>than direct fan-drive cores.</a:t>
              </a:r>
            </a:p>
          </p:txBody>
        </p:sp>
      </p:grpSp>
      <p:sp>
        <p:nvSpPr>
          <p:cNvPr id="72707" name="Text Box 35"/>
          <p:cNvSpPr txBox="1">
            <a:spLocks noChangeArrowheads="1"/>
          </p:cNvSpPr>
          <p:nvPr/>
        </p:nvSpPr>
        <p:spPr bwMode="auto">
          <a:xfrm>
            <a:off x="436563" y="5816600"/>
            <a:ext cx="4913312" cy="554038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500" b="1"/>
              <a:t>THE TURBOELECTRIC APPROACH CONTRIBUTES </a:t>
            </a:r>
          </a:p>
          <a:p>
            <a:pPr eaLnBrk="1" hangingPunct="1"/>
            <a:r>
              <a:rPr lang="en-US" altLang="en-US" sz="1500" b="1"/>
              <a:t>TO EVERY CORNER OF THE TRADE SPACE</a:t>
            </a:r>
          </a:p>
        </p:txBody>
      </p:sp>
      <p:sp>
        <p:nvSpPr>
          <p:cNvPr id="2053" name="Rectangle 36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  <a:ln w="1905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chemeClr val="accent1"/>
                </a:solidFill>
              </a:rPr>
              <a:t>BENEFITS OF TURBO-ELECTRIC PROPULSION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77"/>
          <p:cNvGrpSpPr>
            <a:grpSpLocks/>
          </p:cNvGrpSpPr>
          <p:nvPr/>
        </p:nvGrpSpPr>
        <p:grpSpPr bwMode="auto">
          <a:xfrm>
            <a:off x="1016000" y="1631950"/>
            <a:ext cx="3335338" cy="2022475"/>
            <a:chOff x="640" y="1728"/>
            <a:chExt cx="2101" cy="1274"/>
          </a:xfrm>
        </p:grpSpPr>
        <p:sp>
          <p:nvSpPr>
            <p:cNvPr id="21531" name="Freeform 45"/>
            <p:cNvSpPr>
              <a:spLocks/>
            </p:cNvSpPr>
            <p:nvPr/>
          </p:nvSpPr>
          <p:spPr bwMode="gray">
            <a:xfrm>
              <a:off x="1298" y="1728"/>
              <a:ext cx="389" cy="599"/>
            </a:xfrm>
            <a:custGeom>
              <a:avLst/>
              <a:gdLst>
                <a:gd name="T0" fmla="*/ 0 w 389"/>
                <a:gd name="T1" fmla="*/ 44 h 599"/>
                <a:gd name="T2" fmla="*/ 13 w 389"/>
                <a:gd name="T3" fmla="*/ 38 h 599"/>
                <a:gd name="T4" fmla="*/ 32 w 389"/>
                <a:gd name="T5" fmla="*/ 32 h 599"/>
                <a:gd name="T6" fmla="*/ 64 w 389"/>
                <a:gd name="T7" fmla="*/ 25 h 599"/>
                <a:gd name="T8" fmla="*/ 83 w 389"/>
                <a:gd name="T9" fmla="*/ 25 h 599"/>
                <a:gd name="T10" fmla="*/ 102 w 389"/>
                <a:gd name="T11" fmla="*/ 19 h 599"/>
                <a:gd name="T12" fmla="*/ 121 w 389"/>
                <a:gd name="T13" fmla="*/ 19 h 599"/>
                <a:gd name="T14" fmla="*/ 153 w 389"/>
                <a:gd name="T15" fmla="*/ 13 h 599"/>
                <a:gd name="T16" fmla="*/ 172 w 389"/>
                <a:gd name="T17" fmla="*/ 13 h 599"/>
                <a:gd name="T18" fmla="*/ 191 w 389"/>
                <a:gd name="T19" fmla="*/ 6 h 599"/>
                <a:gd name="T20" fmla="*/ 211 w 389"/>
                <a:gd name="T21" fmla="*/ 6 h 599"/>
                <a:gd name="T22" fmla="*/ 230 w 389"/>
                <a:gd name="T23" fmla="*/ 6 h 599"/>
                <a:gd name="T24" fmla="*/ 262 w 389"/>
                <a:gd name="T25" fmla="*/ 0 h 599"/>
                <a:gd name="T26" fmla="*/ 281 w 389"/>
                <a:gd name="T27" fmla="*/ 0 h 599"/>
                <a:gd name="T28" fmla="*/ 300 w 389"/>
                <a:gd name="T29" fmla="*/ 0 h 599"/>
                <a:gd name="T30" fmla="*/ 319 w 389"/>
                <a:gd name="T31" fmla="*/ 0 h 599"/>
                <a:gd name="T32" fmla="*/ 357 w 389"/>
                <a:gd name="T33" fmla="*/ 0 h 599"/>
                <a:gd name="T34" fmla="*/ 370 w 389"/>
                <a:gd name="T35" fmla="*/ 0 h 599"/>
                <a:gd name="T36" fmla="*/ 389 w 389"/>
                <a:gd name="T37" fmla="*/ 0 h 599"/>
                <a:gd name="T38" fmla="*/ 389 w 389"/>
                <a:gd name="T39" fmla="*/ 599 h 599"/>
                <a:gd name="T40" fmla="*/ 0 w 389"/>
                <a:gd name="T41" fmla="*/ 44 h 59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89"/>
                <a:gd name="T64" fmla="*/ 0 h 599"/>
                <a:gd name="T65" fmla="*/ 389 w 389"/>
                <a:gd name="T66" fmla="*/ 599 h 59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89" h="599">
                  <a:moveTo>
                    <a:pt x="0" y="44"/>
                  </a:moveTo>
                  <a:lnTo>
                    <a:pt x="13" y="38"/>
                  </a:lnTo>
                  <a:lnTo>
                    <a:pt x="32" y="32"/>
                  </a:lnTo>
                  <a:lnTo>
                    <a:pt x="64" y="25"/>
                  </a:lnTo>
                  <a:lnTo>
                    <a:pt x="83" y="25"/>
                  </a:lnTo>
                  <a:lnTo>
                    <a:pt x="102" y="19"/>
                  </a:lnTo>
                  <a:lnTo>
                    <a:pt x="121" y="19"/>
                  </a:lnTo>
                  <a:lnTo>
                    <a:pt x="153" y="13"/>
                  </a:lnTo>
                  <a:lnTo>
                    <a:pt x="172" y="13"/>
                  </a:lnTo>
                  <a:lnTo>
                    <a:pt x="191" y="6"/>
                  </a:lnTo>
                  <a:lnTo>
                    <a:pt x="211" y="6"/>
                  </a:lnTo>
                  <a:lnTo>
                    <a:pt x="230" y="6"/>
                  </a:lnTo>
                  <a:lnTo>
                    <a:pt x="262" y="0"/>
                  </a:lnTo>
                  <a:lnTo>
                    <a:pt x="281" y="0"/>
                  </a:lnTo>
                  <a:lnTo>
                    <a:pt x="300" y="0"/>
                  </a:lnTo>
                  <a:lnTo>
                    <a:pt x="319" y="0"/>
                  </a:lnTo>
                  <a:lnTo>
                    <a:pt x="357" y="0"/>
                  </a:lnTo>
                  <a:lnTo>
                    <a:pt x="370" y="0"/>
                  </a:lnTo>
                  <a:lnTo>
                    <a:pt x="389" y="0"/>
                  </a:lnTo>
                  <a:lnTo>
                    <a:pt x="389" y="599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32" name="Freeform 49"/>
            <p:cNvSpPr>
              <a:spLocks/>
            </p:cNvSpPr>
            <p:nvPr/>
          </p:nvSpPr>
          <p:spPr bwMode="gray">
            <a:xfrm>
              <a:off x="1687" y="1728"/>
              <a:ext cx="805" cy="599"/>
            </a:xfrm>
            <a:custGeom>
              <a:avLst/>
              <a:gdLst>
                <a:gd name="T0" fmla="*/ 0 w 805"/>
                <a:gd name="T1" fmla="*/ 0 h 599"/>
                <a:gd name="T2" fmla="*/ 20 w 805"/>
                <a:gd name="T3" fmla="*/ 0 h 599"/>
                <a:gd name="T4" fmla="*/ 58 w 805"/>
                <a:gd name="T5" fmla="*/ 0 h 599"/>
                <a:gd name="T6" fmla="*/ 77 w 805"/>
                <a:gd name="T7" fmla="*/ 0 h 599"/>
                <a:gd name="T8" fmla="*/ 96 w 805"/>
                <a:gd name="T9" fmla="*/ 0 h 599"/>
                <a:gd name="T10" fmla="*/ 109 w 805"/>
                <a:gd name="T11" fmla="*/ 0 h 599"/>
                <a:gd name="T12" fmla="*/ 147 w 805"/>
                <a:gd name="T13" fmla="*/ 6 h 599"/>
                <a:gd name="T14" fmla="*/ 166 w 805"/>
                <a:gd name="T15" fmla="*/ 6 h 599"/>
                <a:gd name="T16" fmla="*/ 186 w 805"/>
                <a:gd name="T17" fmla="*/ 6 h 599"/>
                <a:gd name="T18" fmla="*/ 218 w 805"/>
                <a:gd name="T19" fmla="*/ 13 h 599"/>
                <a:gd name="T20" fmla="*/ 237 w 805"/>
                <a:gd name="T21" fmla="*/ 13 h 599"/>
                <a:gd name="T22" fmla="*/ 256 w 805"/>
                <a:gd name="T23" fmla="*/ 19 h 599"/>
                <a:gd name="T24" fmla="*/ 275 w 805"/>
                <a:gd name="T25" fmla="*/ 19 h 599"/>
                <a:gd name="T26" fmla="*/ 307 w 805"/>
                <a:gd name="T27" fmla="*/ 25 h 599"/>
                <a:gd name="T28" fmla="*/ 326 w 805"/>
                <a:gd name="T29" fmla="*/ 25 h 599"/>
                <a:gd name="T30" fmla="*/ 345 w 805"/>
                <a:gd name="T31" fmla="*/ 32 h 599"/>
                <a:gd name="T32" fmla="*/ 377 w 805"/>
                <a:gd name="T33" fmla="*/ 38 h 599"/>
                <a:gd name="T34" fmla="*/ 396 w 805"/>
                <a:gd name="T35" fmla="*/ 44 h 599"/>
                <a:gd name="T36" fmla="*/ 415 w 805"/>
                <a:gd name="T37" fmla="*/ 44 h 599"/>
                <a:gd name="T38" fmla="*/ 428 w 805"/>
                <a:gd name="T39" fmla="*/ 51 h 599"/>
                <a:gd name="T40" fmla="*/ 460 w 805"/>
                <a:gd name="T41" fmla="*/ 57 h 599"/>
                <a:gd name="T42" fmla="*/ 479 w 805"/>
                <a:gd name="T43" fmla="*/ 63 h 599"/>
                <a:gd name="T44" fmla="*/ 492 w 805"/>
                <a:gd name="T45" fmla="*/ 70 h 599"/>
                <a:gd name="T46" fmla="*/ 511 w 805"/>
                <a:gd name="T47" fmla="*/ 76 h 599"/>
                <a:gd name="T48" fmla="*/ 543 w 805"/>
                <a:gd name="T49" fmla="*/ 83 h 599"/>
                <a:gd name="T50" fmla="*/ 556 w 805"/>
                <a:gd name="T51" fmla="*/ 89 h 599"/>
                <a:gd name="T52" fmla="*/ 575 w 805"/>
                <a:gd name="T53" fmla="*/ 95 h 599"/>
                <a:gd name="T54" fmla="*/ 607 w 805"/>
                <a:gd name="T55" fmla="*/ 108 h 599"/>
                <a:gd name="T56" fmla="*/ 620 w 805"/>
                <a:gd name="T57" fmla="*/ 114 h 599"/>
                <a:gd name="T58" fmla="*/ 633 w 805"/>
                <a:gd name="T59" fmla="*/ 121 h 599"/>
                <a:gd name="T60" fmla="*/ 652 w 805"/>
                <a:gd name="T61" fmla="*/ 127 h 599"/>
                <a:gd name="T62" fmla="*/ 677 w 805"/>
                <a:gd name="T63" fmla="*/ 140 h 599"/>
                <a:gd name="T64" fmla="*/ 690 w 805"/>
                <a:gd name="T65" fmla="*/ 146 h 599"/>
                <a:gd name="T66" fmla="*/ 703 w 805"/>
                <a:gd name="T67" fmla="*/ 153 h 599"/>
                <a:gd name="T68" fmla="*/ 735 w 805"/>
                <a:gd name="T69" fmla="*/ 165 h 599"/>
                <a:gd name="T70" fmla="*/ 748 w 805"/>
                <a:gd name="T71" fmla="*/ 172 h 599"/>
                <a:gd name="T72" fmla="*/ 760 w 805"/>
                <a:gd name="T73" fmla="*/ 185 h 599"/>
                <a:gd name="T74" fmla="*/ 773 w 805"/>
                <a:gd name="T75" fmla="*/ 191 h 599"/>
                <a:gd name="T76" fmla="*/ 792 w 805"/>
                <a:gd name="T77" fmla="*/ 204 h 599"/>
                <a:gd name="T78" fmla="*/ 805 w 805"/>
                <a:gd name="T79" fmla="*/ 216 h 599"/>
                <a:gd name="T80" fmla="*/ 0 w 805"/>
                <a:gd name="T81" fmla="*/ 599 h 599"/>
                <a:gd name="T82" fmla="*/ 0 w 805"/>
                <a:gd name="T83" fmla="*/ 0 h 59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05"/>
                <a:gd name="T127" fmla="*/ 0 h 599"/>
                <a:gd name="T128" fmla="*/ 805 w 805"/>
                <a:gd name="T129" fmla="*/ 599 h 59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05" h="599">
                  <a:moveTo>
                    <a:pt x="0" y="0"/>
                  </a:moveTo>
                  <a:lnTo>
                    <a:pt x="20" y="0"/>
                  </a:lnTo>
                  <a:lnTo>
                    <a:pt x="58" y="0"/>
                  </a:lnTo>
                  <a:lnTo>
                    <a:pt x="77" y="0"/>
                  </a:lnTo>
                  <a:lnTo>
                    <a:pt x="96" y="0"/>
                  </a:lnTo>
                  <a:lnTo>
                    <a:pt x="109" y="0"/>
                  </a:lnTo>
                  <a:lnTo>
                    <a:pt x="147" y="6"/>
                  </a:lnTo>
                  <a:lnTo>
                    <a:pt x="166" y="6"/>
                  </a:lnTo>
                  <a:lnTo>
                    <a:pt x="186" y="6"/>
                  </a:lnTo>
                  <a:lnTo>
                    <a:pt x="218" y="13"/>
                  </a:lnTo>
                  <a:lnTo>
                    <a:pt x="237" y="13"/>
                  </a:lnTo>
                  <a:lnTo>
                    <a:pt x="256" y="19"/>
                  </a:lnTo>
                  <a:lnTo>
                    <a:pt x="275" y="19"/>
                  </a:lnTo>
                  <a:lnTo>
                    <a:pt x="307" y="25"/>
                  </a:lnTo>
                  <a:lnTo>
                    <a:pt x="326" y="25"/>
                  </a:lnTo>
                  <a:lnTo>
                    <a:pt x="345" y="32"/>
                  </a:lnTo>
                  <a:lnTo>
                    <a:pt x="377" y="38"/>
                  </a:lnTo>
                  <a:lnTo>
                    <a:pt x="396" y="44"/>
                  </a:lnTo>
                  <a:lnTo>
                    <a:pt x="415" y="44"/>
                  </a:lnTo>
                  <a:lnTo>
                    <a:pt x="428" y="51"/>
                  </a:lnTo>
                  <a:lnTo>
                    <a:pt x="460" y="57"/>
                  </a:lnTo>
                  <a:lnTo>
                    <a:pt x="479" y="63"/>
                  </a:lnTo>
                  <a:lnTo>
                    <a:pt x="492" y="70"/>
                  </a:lnTo>
                  <a:lnTo>
                    <a:pt x="511" y="76"/>
                  </a:lnTo>
                  <a:lnTo>
                    <a:pt x="543" y="83"/>
                  </a:lnTo>
                  <a:lnTo>
                    <a:pt x="556" y="89"/>
                  </a:lnTo>
                  <a:lnTo>
                    <a:pt x="575" y="95"/>
                  </a:lnTo>
                  <a:lnTo>
                    <a:pt x="607" y="108"/>
                  </a:lnTo>
                  <a:lnTo>
                    <a:pt x="620" y="114"/>
                  </a:lnTo>
                  <a:lnTo>
                    <a:pt x="633" y="121"/>
                  </a:lnTo>
                  <a:lnTo>
                    <a:pt x="652" y="127"/>
                  </a:lnTo>
                  <a:lnTo>
                    <a:pt x="677" y="140"/>
                  </a:lnTo>
                  <a:lnTo>
                    <a:pt x="690" y="146"/>
                  </a:lnTo>
                  <a:lnTo>
                    <a:pt x="703" y="153"/>
                  </a:lnTo>
                  <a:lnTo>
                    <a:pt x="735" y="165"/>
                  </a:lnTo>
                  <a:lnTo>
                    <a:pt x="748" y="172"/>
                  </a:lnTo>
                  <a:lnTo>
                    <a:pt x="760" y="185"/>
                  </a:lnTo>
                  <a:lnTo>
                    <a:pt x="773" y="191"/>
                  </a:lnTo>
                  <a:lnTo>
                    <a:pt x="792" y="204"/>
                  </a:lnTo>
                  <a:lnTo>
                    <a:pt x="805" y="216"/>
                  </a:lnTo>
                  <a:lnTo>
                    <a:pt x="0" y="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33" name="Freeform 53"/>
            <p:cNvSpPr>
              <a:spLocks/>
            </p:cNvSpPr>
            <p:nvPr/>
          </p:nvSpPr>
          <p:spPr bwMode="gray">
            <a:xfrm>
              <a:off x="640" y="1772"/>
              <a:ext cx="1047" cy="555"/>
            </a:xfrm>
            <a:custGeom>
              <a:avLst/>
              <a:gdLst>
                <a:gd name="T0" fmla="*/ 0 w 1047"/>
                <a:gd name="T1" fmla="*/ 516 h 555"/>
                <a:gd name="T2" fmla="*/ 0 w 1047"/>
                <a:gd name="T3" fmla="*/ 504 h 555"/>
                <a:gd name="T4" fmla="*/ 7 w 1047"/>
                <a:gd name="T5" fmla="*/ 485 h 555"/>
                <a:gd name="T6" fmla="*/ 7 w 1047"/>
                <a:gd name="T7" fmla="*/ 472 h 555"/>
                <a:gd name="T8" fmla="*/ 13 w 1047"/>
                <a:gd name="T9" fmla="*/ 459 h 555"/>
                <a:gd name="T10" fmla="*/ 19 w 1047"/>
                <a:gd name="T11" fmla="*/ 440 h 555"/>
                <a:gd name="T12" fmla="*/ 19 w 1047"/>
                <a:gd name="T13" fmla="*/ 434 h 555"/>
                <a:gd name="T14" fmla="*/ 26 w 1047"/>
                <a:gd name="T15" fmla="*/ 421 h 555"/>
                <a:gd name="T16" fmla="*/ 32 w 1047"/>
                <a:gd name="T17" fmla="*/ 402 h 555"/>
                <a:gd name="T18" fmla="*/ 38 w 1047"/>
                <a:gd name="T19" fmla="*/ 389 h 555"/>
                <a:gd name="T20" fmla="*/ 45 w 1047"/>
                <a:gd name="T21" fmla="*/ 383 h 555"/>
                <a:gd name="T22" fmla="*/ 58 w 1047"/>
                <a:gd name="T23" fmla="*/ 357 h 555"/>
                <a:gd name="T24" fmla="*/ 64 w 1047"/>
                <a:gd name="T25" fmla="*/ 351 h 555"/>
                <a:gd name="T26" fmla="*/ 70 w 1047"/>
                <a:gd name="T27" fmla="*/ 338 h 555"/>
                <a:gd name="T28" fmla="*/ 83 w 1047"/>
                <a:gd name="T29" fmla="*/ 319 h 555"/>
                <a:gd name="T30" fmla="*/ 90 w 1047"/>
                <a:gd name="T31" fmla="*/ 313 h 555"/>
                <a:gd name="T32" fmla="*/ 96 w 1047"/>
                <a:gd name="T33" fmla="*/ 300 h 555"/>
                <a:gd name="T34" fmla="*/ 115 w 1047"/>
                <a:gd name="T35" fmla="*/ 281 h 555"/>
                <a:gd name="T36" fmla="*/ 122 w 1047"/>
                <a:gd name="T37" fmla="*/ 274 h 555"/>
                <a:gd name="T38" fmla="*/ 128 w 1047"/>
                <a:gd name="T39" fmla="*/ 262 h 555"/>
                <a:gd name="T40" fmla="*/ 147 w 1047"/>
                <a:gd name="T41" fmla="*/ 249 h 555"/>
                <a:gd name="T42" fmla="*/ 160 w 1047"/>
                <a:gd name="T43" fmla="*/ 236 h 555"/>
                <a:gd name="T44" fmla="*/ 166 w 1047"/>
                <a:gd name="T45" fmla="*/ 230 h 555"/>
                <a:gd name="T46" fmla="*/ 192 w 1047"/>
                <a:gd name="T47" fmla="*/ 211 h 555"/>
                <a:gd name="T48" fmla="*/ 198 w 1047"/>
                <a:gd name="T49" fmla="*/ 204 h 555"/>
                <a:gd name="T50" fmla="*/ 211 w 1047"/>
                <a:gd name="T51" fmla="*/ 191 h 555"/>
                <a:gd name="T52" fmla="*/ 230 w 1047"/>
                <a:gd name="T53" fmla="*/ 179 h 555"/>
                <a:gd name="T54" fmla="*/ 243 w 1047"/>
                <a:gd name="T55" fmla="*/ 172 h 555"/>
                <a:gd name="T56" fmla="*/ 256 w 1047"/>
                <a:gd name="T57" fmla="*/ 160 h 555"/>
                <a:gd name="T58" fmla="*/ 281 w 1047"/>
                <a:gd name="T59" fmla="*/ 147 h 555"/>
                <a:gd name="T60" fmla="*/ 294 w 1047"/>
                <a:gd name="T61" fmla="*/ 141 h 555"/>
                <a:gd name="T62" fmla="*/ 307 w 1047"/>
                <a:gd name="T63" fmla="*/ 128 h 555"/>
                <a:gd name="T64" fmla="*/ 332 w 1047"/>
                <a:gd name="T65" fmla="*/ 115 h 555"/>
                <a:gd name="T66" fmla="*/ 345 w 1047"/>
                <a:gd name="T67" fmla="*/ 109 h 555"/>
                <a:gd name="T68" fmla="*/ 358 w 1047"/>
                <a:gd name="T69" fmla="*/ 102 h 555"/>
                <a:gd name="T70" fmla="*/ 390 w 1047"/>
                <a:gd name="T71" fmla="*/ 90 h 555"/>
                <a:gd name="T72" fmla="*/ 402 w 1047"/>
                <a:gd name="T73" fmla="*/ 83 h 555"/>
                <a:gd name="T74" fmla="*/ 415 w 1047"/>
                <a:gd name="T75" fmla="*/ 77 h 555"/>
                <a:gd name="T76" fmla="*/ 447 w 1047"/>
                <a:gd name="T77" fmla="*/ 64 h 555"/>
                <a:gd name="T78" fmla="*/ 460 w 1047"/>
                <a:gd name="T79" fmla="*/ 58 h 555"/>
                <a:gd name="T80" fmla="*/ 479 w 1047"/>
                <a:gd name="T81" fmla="*/ 51 h 555"/>
                <a:gd name="T82" fmla="*/ 511 w 1047"/>
                <a:gd name="T83" fmla="*/ 39 h 555"/>
                <a:gd name="T84" fmla="*/ 524 w 1047"/>
                <a:gd name="T85" fmla="*/ 32 h 555"/>
                <a:gd name="T86" fmla="*/ 537 w 1047"/>
                <a:gd name="T87" fmla="*/ 32 h 555"/>
                <a:gd name="T88" fmla="*/ 575 w 1047"/>
                <a:gd name="T89" fmla="*/ 19 h 555"/>
                <a:gd name="T90" fmla="*/ 588 w 1047"/>
                <a:gd name="T91" fmla="*/ 13 h 555"/>
                <a:gd name="T92" fmla="*/ 607 w 1047"/>
                <a:gd name="T93" fmla="*/ 13 h 555"/>
                <a:gd name="T94" fmla="*/ 639 w 1047"/>
                <a:gd name="T95" fmla="*/ 0 h 555"/>
                <a:gd name="T96" fmla="*/ 658 w 1047"/>
                <a:gd name="T97" fmla="*/ 0 h 555"/>
                <a:gd name="T98" fmla="*/ 1047 w 1047"/>
                <a:gd name="T99" fmla="*/ 555 h 555"/>
                <a:gd name="T100" fmla="*/ 0 w 1047"/>
                <a:gd name="T101" fmla="*/ 516 h 55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47"/>
                <a:gd name="T154" fmla="*/ 0 h 555"/>
                <a:gd name="T155" fmla="*/ 1047 w 1047"/>
                <a:gd name="T156" fmla="*/ 555 h 55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47" h="555">
                  <a:moveTo>
                    <a:pt x="0" y="516"/>
                  </a:moveTo>
                  <a:lnTo>
                    <a:pt x="0" y="504"/>
                  </a:lnTo>
                  <a:lnTo>
                    <a:pt x="7" y="485"/>
                  </a:lnTo>
                  <a:lnTo>
                    <a:pt x="7" y="472"/>
                  </a:lnTo>
                  <a:lnTo>
                    <a:pt x="13" y="459"/>
                  </a:lnTo>
                  <a:lnTo>
                    <a:pt x="19" y="440"/>
                  </a:lnTo>
                  <a:lnTo>
                    <a:pt x="19" y="434"/>
                  </a:lnTo>
                  <a:lnTo>
                    <a:pt x="26" y="421"/>
                  </a:lnTo>
                  <a:lnTo>
                    <a:pt x="32" y="402"/>
                  </a:lnTo>
                  <a:lnTo>
                    <a:pt x="38" y="389"/>
                  </a:lnTo>
                  <a:lnTo>
                    <a:pt x="45" y="383"/>
                  </a:lnTo>
                  <a:lnTo>
                    <a:pt x="58" y="357"/>
                  </a:lnTo>
                  <a:lnTo>
                    <a:pt x="64" y="351"/>
                  </a:lnTo>
                  <a:lnTo>
                    <a:pt x="70" y="338"/>
                  </a:lnTo>
                  <a:lnTo>
                    <a:pt x="83" y="319"/>
                  </a:lnTo>
                  <a:lnTo>
                    <a:pt x="90" y="313"/>
                  </a:lnTo>
                  <a:lnTo>
                    <a:pt x="96" y="300"/>
                  </a:lnTo>
                  <a:lnTo>
                    <a:pt x="115" y="281"/>
                  </a:lnTo>
                  <a:lnTo>
                    <a:pt x="122" y="274"/>
                  </a:lnTo>
                  <a:lnTo>
                    <a:pt x="128" y="262"/>
                  </a:lnTo>
                  <a:lnTo>
                    <a:pt x="147" y="249"/>
                  </a:lnTo>
                  <a:lnTo>
                    <a:pt x="160" y="236"/>
                  </a:lnTo>
                  <a:lnTo>
                    <a:pt x="166" y="230"/>
                  </a:lnTo>
                  <a:lnTo>
                    <a:pt x="192" y="211"/>
                  </a:lnTo>
                  <a:lnTo>
                    <a:pt x="198" y="204"/>
                  </a:lnTo>
                  <a:lnTo>
                    <a:pt x="211" y="191"/>
                  </a:lnTo>
                  <a:lnTo>
                    <a:pt x="230" y="179"/>
                  </a:lnTo>
                  <a:lnTo>
                    <a:pt x="243" y="172"/>
                  </a:lnTo>
                  <a:lnTo>
                    <a:pt x="256" y="160"/>
                  </a:lnTo>
                  <a:lnTo>
                    <a:pt x="281" y="147"/>
                  </a:lnTo>
                  <a:lnTo>
                    <a:pt x="294" y="141"/>
                  </a:lnTo>
                  <a:lnTo>
                    <a:pt x="307" y="128"/>
                  </a:lnTo>
                  <a:lnTo>
                    <a:pt x="332" y="115"/>
                  </a:lnTo>
                  <a:lnTo>
                    <a:pt x="345" y="109"/>
                  </a:lnTo>
                  <a:lnTo>
                    <a:pt x="358" y="102"/>
                  </a:lnTo>
                  <a:lnTo>
                    <a:pt x="390" y="90"/>
                  </a:lnTo>
                  <a:lnTo>
                    <a:pt x="402" y="83"/>
                  </a:lnTo>
                  <a:lnTo>
                    <a:pt x="415" y="77"/>
                  </a:lnTo>
                  <a:lnTo>
                    <a:pt x="447" y="64"/>
                  </a:lnTo>
                  <a:lnTo>
                    <a:pt x="460" y="58"/>
                  </a:lnTo>
                  <a:lnTo>
                    <a:pt x="479" y="51"/>
                  </a:lnTo>
                  <a:lnTo>
                    <a:pt x="511" y="39"/>
                  </a:lnTo>
                  <a:lnTo>
                    <a:pt x="524" y="32"/>
                  </a:lnTo>
                  <a:lnTo>
                    <a:pt x="537" y="32"/>
                  </a:lnTo>
                  <a:lnTo>
                    <a:pt x="575" y="19"/>
                  </a:lnTo>
                  <a:lnTo>
                    <a:pt x="588" y="13"/>
                  </a:lnTo>
                  <a:lnTo>
                    <a:pt x="607" y="13"/>
                  </a:lnTo>
                  <a:lnTo>
                    <a:pt x="639" y="0"/>
                  </a:lnTo>
                  <a:lnTo>
                    <a:pt x="658" y="0"/>
                  </a:lnTo>
                  <a:lnTo>
                    <a:pt x="1047" y="555"/>
                  </a:lnTo>
                  <a:lnTo>
                    <a:pt x="0" y="51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34" name="Freeform 55"/>
            <p:cNvSpPr>
              <a:spLocks/>
            </p:cNvSpPr>
            <p:nvPr/>
          </p:nvSpPr>
          <p:spPr bwMode="gray">
            <a:xfrm>
              <a:off x="640" y="2327"/>
              <a:ext cx="2101" cy="675"/>
            </a:xfrm>
            <a:custGeom>
              <a:avLst/>
              <a:gdLst>
                <a:gd name="T0" fmla="*/ 2095 w 2101"/>
                <a:gd name="T1" fmla="*/ 51 h 675"/>
                <a:gd name="T2" fmla="*/ 2076 w 2101"/>
                <a:gd name="T3" fmla="*/ 127 h 675"/>
                <a:gd name="T4" fmla="*/ 2044 w 2101"/>
                <a:gd name="T5" fmla="*/ 197 h 675"/>
                <a:gd name="T6" fmla="*/ 1999 w 2101"/>
                <a:gd name="T7" fmla="*/ 254 h 675"/>
                <a:gd name="T8" fmla="*/ 1941 w 2101"/>
                <a:gd name="T9" fmla="*/ 318 h 675"/>
                <a:gd name="T10" fmla="*/ 1865 w 2101"/>
                <a:gd name="T11" fmla="*/ 382 h 675"/>
                <a:gd name="T12" fmla="*/ 1795 w 2101"/>
                <a:gd name="T13" fmla="*/ 426 h 675"/>
                <a:gd name="T14" fmla="*/ 1699 w 2101"/>
                <a:gd name="T15" fmla="*/ 477 h 675"/>
                <a:gd name="T16" fmla="*/ 1590 w 2101"/>
                <a:gd name="T17" fmla="*/ 516 h 675"/>
                <a:gd name="T18" fmla="*/ 1494 w 2101"/>
                <a:gd name="T19" fmla="*/ 547 h 675"/>
                <a:gd name="T20" fmla="*/ 1373 w 2101"/>
                <a:gd name="T21" fmla="*/ 573 h 675"/>
                <a:gd name="T22" fmla="*/ 1252 w 2101"/>
                <a:gd name="T23" fmla="*/ 592 h 675"/>
                <a:gd name="T24" fmla="*/ 1143 w 2101"/>
                <a:gd name="T25" fmla="*/ 598 h 675"/>
                <a:gd name="T26" fmla="*/ 1015 w 2101"/>
                <a:gd name="T27" fmla="*/ 605 h 675"/>
                <a:gd name="T28" fmla="*/ 888 w 2101"/>
                <a:gd name="T29" fmla="*/ 598 h 675"/>
                <a:gd name="T30" fmla="*/ 779 w 2101"/>
                <a:gd name="T31" fmla="*/ 586 h 675"/>
                <a:gd name="T32" fmla="*/ 658 w 2101"/>
                <a:gd name="T33" fmla="*/ 560 h 675"/>
                <a:gd name="T34" fmla="*/ 537 w 2101"/>
                <a:gd name="T35" fmla="*/ 528 h 675"/>
                <a:gd name="T36" fmla="*/ 447 w 2101"/>
                <a:gd name="T37" fmla="*/ 496 h 675"/>
                <a:gd name="T38" fmla="*/ 345 w 2101"/>
                <a:gd name="T39" fmla="*/ 446 h 675"/>
                <a:gd name="T40" fmla="*/ 256 w 2101"/>
                <a:gd name="T41" fmla="*/ 395 h 675"/>
                <a:gd name="T42" fmla="*/ 192 w 2101"/>
                <a:gd name="T43" fmla="*/ 344 h 675"/>
                <a:gd name="T44" fmla="*/ 122 w 2101"/>
                <a:gd name="T45" fmla="*/ 286 h 675"/>
                <a:gd name="T46" fmla="*/ 70 w 2101"/>
                <a:gd name="T47" fmla="*/ 216 h 675"/>
                <a:gd name="T48" fmla="*/ 32 w 2101"/>
                <a:gd name="T49" fmla="*/ 159 h 675"/>
                <a:gd name="T50" fmla="*/ 7 w 2101"/>
                <a:gd name="T51" fmla="*/ 82 h 675"/>
                <a:gd name="T52" fmla="*/ 0 w 2101"/>
                <a:gd name="T53" fmla="*/ 12 h 675"/>
                <a:gd name="T54" fmla="*/ 0 w 2101"/>
                <a:gd name="T55" fmla="*/ 114 h 675"/>
                <a:gd name="T56" fmla="*/ 19 w 2101"/>
                <a:gd name="T57" fmla="*/ 184 h 675"/>
                <a:gd name="T58" fmla="*/ 45 w 2101"/>
                <a:gd name="T59" fmla="*/ 248 h 675"/>
                <a:gd name="T60" fmla="*/ 90 w 2101"/>
                <a:gd name="T61" fmla="*/ 318 h 675"/>
                <a:gd name="T62" fmla="*/ 147 w 2101"/>
                <a:gd name="T63" fmla="*/ 382 h 675"/>
                <a:gd name="T64" fmla="*/ 211 w 2101"/>
                <a:gd name="T65" fmla="*/ 433 h 675"/>
                <a:gd name="T66" fmla="*/ 294 w 2101"/>
                <a:gd name="T67" fmla="*/ 490 h 675"/>
                <a:gd name="T68" fmla="*/ 390 w 2101"/>
                <a:gd name="T69" fmla="*/ 541 h 675"/>
                <a:gd name="T70" fmla="*/ 479 w 2101"/>
                <a:gd name="T71" fmla="*/ 579 h 675"/>
                <a:gd name="T72" fmla="*/ 588 w 2101"/>
                <a:gd name="T73" fmla="*/ 611 h 675"/>
                <a:gd name="T74" fmla="*/ 709 w 2101"/>
                <a:gd name="T75" fmla="*/ 643 h 675"/>
                <a:gd name="T76" fmla="*/ 811 w 2101"/>
                <a:gd name="T77" fmla="*/ 656 h 675"/>
                <a:gd name="T78" fmla="*/ 939 w 2101"/>
                <a:gd name="T79" fmla="*/ 668 h 675"/>
                <a:gd name="T80" fmla="*/ 1067 w 2101"/>
                <a:gd name="T81" fmla="*/ 675 h 675"/>
                <a:gd name="T82" fmla="*/ 1175 w 2101"/>
                <a:gd name="T83" fmla="*/ 668 h 675"/>
                <a:gd name="T84" fmla="*/ 1303 w 2101"/>
                <a:gd name="T85" fmla="*/ 656 h 675"/>
                <a:gd name="T86" fmla="*/ 1424 w 2101"/>
                <a:gd name="T87" fmla="*/ 630 h 675"/>
                <a:gd name="T88" fmla="*/ 1526 w 2101"/>
                <a:gd name="T89" fmla="*/ 605 h 675"/>
                <a:gd name="T90" fmla="*/ 1635 w 2101"/>
                <a:gd name="T91" fmla="*/ 573 h 675"/>
                <a:gd name="T92" fmla="*/ 1737 w 2101"/>
                <a:gd name="T93" fmla="*/ 528 h 675"/>
                <a:gd name="T94" fmla="*/ 1820 w 2101"/>
                <a:gd name="T95" fmla="*/ 484 h 675"/>
                <a:gd name="T96" fmla="*/ 1897 w 2101"/>
                <a:gd name="T97" fmla="*/ 426 h 675"/>
                <a:gd name="T98" fmla="*/ 1967 w 2101"/>
                <a:gd name="T99" fmla="*/ 363 h 675"/>
                <a:gd name="T100" fmla="*/ 2018 w 2101"/>
                <a:gd name="T101" fmla="*/ 305 h 675"/>
                <a:gd name="T102" fmla="*/ 2056 w 2101"/>
                <a:gd name="T103" fmla="*/ 235 h 675"/>
                <a:gd name="T104" fmla="*/ 2088 w 2101"/>
                <a:gd name="T105" fmla="*/ 165 h 675"/>
                <a:gd name="T106" fmla="*/ 2101 w 2101"/>
                <a:gd name="T107" fmla="*/ 102 h 67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101"/>
                <a:gd name="T163" fmla="*/ 0 h 675"/>
                <a:gd name="T164" fmla="*/ 2101 w 2101"/>
                <a:gd name="T165" fmla="*/ 675 h 67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101" h="675">
                  <a:moveTo>
                    <a:pt x="2101" y="0"/>
                  </a:moveTo>
                  <a:lnTo>
                    <a:pt x="2101" y="12"/>
                  </a:lnTo>
                  <a:lnTo>
                    <a:pt x="2101" y="31"/>
                  </a:lnTo>
                  <a:lnTo>
                    <a:pt x="2095" y="44"/>
                  </a:lnTo>
                  <a:lnTo>
                    <a:pt x="2095" y="51"/>
                  </a:lnTo>
                  <a:lnTo>
                    <a:pt x="2095" y="76"/>
                  </a:lnTo>
                  <a:lnTo>
                    <a:pt x="2088" y="82"/>
                  </a:lnTo>
                  <a:lnTo>
                    <a:pt x="2088" y="95"/>
                  </a:lnTo>
                  <a:lnTo>
                    <a:pt x="2082" y="114"/>
                  </a:lnTo>
                  <a:lnTo>
                    <a:pt x="2076" y="127"/>
                  </a:lnTo>
                  <a:lnTo>
                    <a:pt x="2076" y="140"/>
                  </a:lnTo>
                  <a:lnTo>
                    <a:pt x="2063" y="159"/>
                  </a:lnTo>
                  <a:lnTo>
                    <a:pt x="2056" y="165"/>
                  </a:lnTo>
                  <a:lnTo>
                    <a:pt x="2056" y="178"/>
                  </a:lnTo>
                  <a:lnTo>
                    <a:pt x="2044" y="197"/>
                  </a:lnTo>
                  <a:lnTo>
                    <a:pt x="2037" y="210"/>
                  </a:lnTo>
                  <a:lnTo>
                    <a:pt x="2031" y="216"/>
                  </a:lnTo>
                  <a:lnTo>
                    <a:pt x="2018" y="235"/>
                  </a:lnTo>
                  <a:lnTo>
                    <a:pt x="2012" y="248"/>
                  </a:lnTo>
                  <a:lnTo>
                    <a:pt x="1999" y="254"/>
                  </a:lnTo>
                  <a:lnTo>
                    <a:pt x="1986" y="274"/>
                  </a:lnTo>
                  <a:lnTo>
                    <a:pt x="1973" y="286"/>
                  </a:lnTo>
                  <a:lnTo>
                    <a:pt x="1967" y="293"/>
                  </a:lnTo>
                  <a:lnTo>
                    <a:pt x="1948" y="312"/>
                  </a:lnTo>
                  <a:lnTo>
                    <a:pt x="1941" y="318"/>
                  </a:lnTo>
                  <a:lnTo>
                    <a:pt x="1929" y="331"/>
                  </a:lnTo>
                  <a:lnTo>
                    <a:pt x="1909" y="344"/>
                  </a:lnTo>
                  <a:lnTo>
                    <a:pt x="1897" y="356"/>
                  </a:lnTo>
                  <a:lnTo>
                    <a:pt x="1890" y="363"/>
                  </a:lnTo>
                  <a:lnTo>
                    <a:pt x="1865" y="382"/>
                  </a:lnTo>
                  <a:lnTo>
                    <a:pt x="1852" y="388"/>
                  </a:lnTo>
                  <a:lnTo>
                    <a:pt x="1839" y="395"/>
                  </a:lnTo>
                  <a:lnTo>
                    <a:pt x="1820" y="414"/>
                  </a:lnTo>
                  <a:lnTo>
                    <a:pt x="1807" y="420"/>
                  </a:lnTo>
                  <a:lnTo>
                    <a:pt x="1795" y="426"/>
                  </a:lnTo>
                  <a:lnTo>
                    <a:pt x="1763" y="439"/>
                  </a:lnTo>
                  <a:lnTo>
                    <a:pt x="1750" y="446"/>
                  </a:lnTo>
                  <a:lnTo>
                    <a:pt x="1737" y="458"/>
                  </a:lnTo>
                  <a:lnTo>
                    <a:pt x="1712" y="471"/>
                  </a:lnTo>
                  <a:lnTo>
                    <a:pt x="1699" y="477"/>
                  </a:lnTo>
                  <a:lnTo>
                    <a:pt x="1680" y="484"/>
                  </a:lnTo>
                  <a:lnTo>
                    <a:pt x="1654" y="496"/>
                  </a:lnTo>
                  <a:lnTo>
                    <a:pt x="1635" y="503"/>
                  </a:lnTo>
                  <a:lnTo>
                    <a:pt x="1622" y="509"/>
                  </a:lnTo>
                  <a:lnTo>
                    <a:pt x="1590" y="516"/>
                  </a:lnTo>
                  <a:lnTo>
                    <a:pt x="1577" y="522"/>
                  </a:lnTo>
                  <a:lnTo>
                    <a:pt x="1558" y="528"/>
                  </a:lnTo>
                  <a:lnTo>
                    <a:pt x="1526" y="535"/>
                  </a:lnTo>
                  <a:lnTo>
                    <a:pt x="1507" y="541"/>
                  </a:lnTo>
                  <a:lnTo>
                    <a:pt x="1494" y="547"/>
                  </a:lnTo>
                  <a:lnTo>
                    <a:pt x="1462" y="554"/>
                  </a:lnTo>
                  <a:lnTo>
                    <a:pt x="1443" y="560"/>
                  </a:lnTo>
                  <a:lnTo>
                    <a:pt x="1424" y="560"/>
                  </a:lnTo>
                  <a:lnTo>
                    <a:pt x="1392" y="573"/>
                  </a:lnTo>
                  <a:lnTo>
                    <a:pt x="1373" y="573"/>
                  </a:lnTo>
                  <a:lnTo>
                    <a:pt x="1354" y="579"/>
                  </a:lnTo>
                  <a:lnTo>
                    <a:pt x="1322" y="586"/>
                  </a:lnTo>
                  <a:lnTo>
                    <a:pt x="1303" y="586"/>
                  </a:lnTo>
                  <a:lnTo>
                    <a:pt x="1284" y="586"/>
                  </a:lnTo>
                  <a:lnTo>
                    <a:pt x="1252" y="592"/>
                  </a:lnTo>
                  <a:lnTo>
                    <a:pt x="1233" y="592"/>
                  </a:lnTo>
                  <a:lnTo>
                    <a:pt x="1213" y="598"/>
                  </a:lnTo>
                  <a:lnTo>
                    <a:pt x="1175" y="598"/>
                  </a:lnTo>
                  <a:lnTo>
                    <a:pt x="1156" y="598"/>
                  </a:lnTo>
                  <a:lnTo>
                    <a:pt x="1143" y="598"/>
                  </a:lnTo>
                  <a:lnTo>
                    <a:pt x="1105" y="605"/>
                  </a:lnTo>
                  <a:lnTo>
                    <a:pt x="1086" y="605"/>
                  </a:lnTo>
                  <a:lnTo>
                    <a:pt x="1067" y="605"/>
                  </a:lnTo>
                  <a:lnTo>
                    <a:pt x="1028" y="605"/>
                  </a:lnTo>
                  <a:lnTo>
                    <a:pt x="1015" y="605"/>
                  </a:lnTo>
                  <a:lnTo>
                    <a:pt x="996" y="605"/>
                  </a:lnTo>
                  <a:lnTo>
                    <a:pt x="958" y="598"/>
                  </a:lnTo>
                  <a:lnTo>
                    <a:pt x="939" y="598"/>
                  </a:lnTo>
                  <a:lnTo>
                    <a:pt x="920" y="598"/>
                  </a:lnTo>
                  <a:lnTo>
                    <a:pt x="888" y="598"/>
                  </a:lnTo>
                  <a:lnTo>
                    <a:pt x="869" y="592"/>
                  </a:lnTo>
                  <a:lnTo>
                    <a:pt x="849" y="592"/>
                  </a:lnTo>
                  <a:lnTo>
                    <a:pt x="811" y="586"/>
                  </a:lnTo>
                  <a:lnTo>
                    <a:pt x="792" y="586"/>
                  </a:lnTo>
                  <a:lnTo>
                    <a:pt x="779" y="586"/>
                  </a:lnTo>
                  <a:lnTo>
                    <a:pt x="741" y="579"/>
                  </a:lnTo>
                  <a:lnTo>
                    <a:pt x="722" y="573"/>
                  </a:lnTo>
                  <a:lnTo>
                    <a:pt x="709" y="573"/>
                  </a:lnTo>
                  <a:lnTo>
                    <a:pt x="671" y="560"/>
                  </a:lnTo>
                  <a:lnTo>
                    <a:pt x="658" y="560"/>
                  </a:lnTo>
                  <a:lnTo>
                    <a:pt x="639" y="554"/>
                  </a:lnTo>
                  <a:lnTo>
                    <a:pt x="607" y="547"/>
                  </a:lnTo>
                  <a:lnTo>
                    <a:pt x="588" y="541"/>
                  </a:lnTo>
                  <a:lnTo>
                    <a:pt x="575" y="535"/>
                  </a:lnTo>
                  <a:lnTo>
                    <a:pt x="537" y="528"/>
                  </a:lnTo>
                  <a:lnTo>
                    <a:pt x="524" y="522"/>
                  </a:lnTo>
                  <a:lnTo>
                    <a:pt x="511" y="516"/>
                  </a:lnTo>
                  <a:lnTo>
                    <a:pt x="479" y="509"/>
                  </a:lnTo>
                  <a:lnTo>
                    <a:pt x="460" y="503"/>
                  </a:lnTo>
                  <a:lnTo>
                    <a:pt x="447" y="496"/>
                  </a:lnTo>
                  <a:lnTo>
                    <a:pt x="415" y="484"/>
                  </a:lnTo>
                  <a:lnTo>
                    <a:pt x="402" y="477"/>
                  </a:lnTo>
                  <a:lnTo>
                    <a:pt x="390" y="471"/>
                  </a:lnTo>
                  <a:lnTo>
                    <a:pt x="358" y="458"/>
                  </a:lnTo>
                  <a:lnTo>
                    <a:pt x="345" y="446"/>
                  </a:lnTo>
                  <a:lnTo>
                    <a:pt x="332" y="439"/>
                  </a:lnTo>
                  <a:lnTo>
                    <a:pt x="307" y="426"/>
                  </a:lnTo>
                  <a:lnTo>
                    <a:pt x="294" y="420"/>
                  </a:lnTo>
                  <a:lnTo>
                    <a:pt x="281" y="414"/>
                  </a:lnTo>
                  <a:lnTo>
                    <a:pt x="256" y="395"/>
                  </a:lnTo>
                  <a:lnTo>
                    <a:pt x="243" y="388"/>
                  </a:lnTo>
                  <a:lnTo>
                    <a:pt x="230" y="382"/>
                  </a:lnTo>
                  <a:lnTo>
                    <a:pt x="211" y="363"/>
                  </a:lnTo>
                  <a:lnTo>
                    <a:pt x="198" y="356"/>
                  </a:lnTo>
                  <a:lnTo>
                    <a:pt x="192" y="344"/>
                  </a:lnTo>
                  <a:lnTo>
                    <a:pt x="166" y="331"/>
                  </a:lnTo>
                  <a:lnTo>
                    <a:pt x="160" y="318"/>
                  </a:lnTo>
                  <a:lnTo>
                    <a:pt x="147" y="312"/>
                  </a:lnTo>
                  <a:lnTo>
                    <a:pt x="128" y="293"/>
                  </a:lnTo>
                  <a:lnTo>
                    <a:pt x="122" y="286"/>
                  </a:lnTo>
                  <a:lnTo>
                    <a:pt x="115" y="274"/>
                  </a:lnTo>
                  <a:lnTo>
                    <a:pt x="96" y="254"/>
                  </a:lnTo>
                  <a:lnTo>
                    <a:pt x="90" y="248"/>
                  </a:lnTo>
                  <a:lnTo>
                    <a:pt x="83" y="235"/>
                  </a:lnTo>
                  <a:lnTo>
                    <a:pt x="70" y="216"/>
                  </a:lnTo>
                  <a:lnTo>
                    <a:pt x="64" y="210"/>
                  </a:lnTo>
                  <a:lnTo>
                    <a:pt x="58" y="197"/>
                  </a:lnTo>
                  <a:lnTo>
                    <a:pt x="45" y="178"/>
                  </a:lnTo>
                  <a:lnTo>
                    <a:pt x="38" y="165"/>
                  </a:lnTo>
                  <a:lnTo>
                    <a:pt x="32" y="159"/>
                  </a:lnTo>
                  <a:lnTo>
                    <a:pt x="26" y="140"/>
                  </a:lnTo>
                  <a:lnTo>
                    <a:pt x="19" y="127"/>
                  </a:lnTo>
                  <a:lnTo>
                    <a:pt x="19" y="114"/>
                  </a:lnTo>
                  <a:lnTo>
                    <a:pt x="13" y="95"/>
                  </a:lnTo>
                  <a:lnTo>
                    <a:pt x="7" y="82"/>
                  </a:lnTo>
                  <a:lnTo>
                    <a:pt x="7" y="76"/>
                  </a:lnTo>
                  <a:lnTo>
                    <a:pt x="0" y="51"/>
                  </a:lnTo>
                  <a:lnTo>
                    <a:pt x="0" y="44"/>
                  </a:lnTo>
                  <a:lnTo>
                    <a:pt x="0" y="31"/>
                  </a:lnTo>
                  <a:lnTo>
                    <a:pt x="0" y="12"/>
                  </a:lnTo>
                  <a:lnTo>
                    <a:pt x="0" y="0"/>
                  </a:lnTo>
                  <a:lnTo>
                    <a:pt x="0" y="70"/>
                  </a:lnTo>
                  <a:lnTo>
                    <a:pt x="0" y="82"/>
                  </a:lnTo>
                  <a:lnTo>
                    <a:pt x="0" y="102"/>
                  </a:lnTo>
                  <a:lnTo>
                    <a:pt x="0" y="114"/>
                  </a:lnTo>
                  <a:lnTo>
                    <a:pt x="0" y="121"/>
                  </a:lnTo>
                  <a:lnTo>
                    <a:pt x="7" y="146"/>
                  </a:lnTo>
                  <a:lnTo>
                    <a:pt x="7" y="152"/>
                  </a:lnTo>
                  <a:lnTo>
                    <a:pt x="13" y="165"/>
                  </a:lnTo>
                  <a:lnTo>
                    <a:pt x="19" y="184"/>
                  </a:lnTo>
                  <a:lnTo>
                    <a:pt x="19" y="197"/>
                  </a:lnTo>
                  <a:lnTo>
                    <a:pt x="26" y="210"/>
                  </a:lnTo>
                  <a:lnTo>
                    <a:pt x="32" y="229"/>
                  </a:lnTo>
                  <a:lnTo>
                    <a:pt x="38" y="235"/>
                  </a:lnTo>
                  <a:lnTo>
                    <a:pt x="45" y="248"/>
                  </a:lnTo>
                  <a:lnTo>
                    <a:pt x="58" y="267"/>
                  </a:lnTo>
                  <a:lnTo>
                    <a:pt x="64" y="280"/>
                  </a:lnTo>
                  <a:lnTo>
                    <a:pt x="70" y="286"/>
                  </a:lnTo>
                  <a:lnTo>
                    <a:pt x="83" y="305"/>
                  </a:lnTo>
                  <a:lnTo>
                    <a:pt x="90" y="318"/>
                  </a:lnTo>
                  <a:lnTo>
                    <a:pt x="96" y="324"/>
                  </a:lnTo>
                  <a:lnTo>
                    <a:pt x="115" y="344"/>
                  </a:lnTo>
                  <a:lnTo>
                    <a:pt x="122" y="356"/>
                  </a:lnTo>
                  <a:lnTo>
                    <a:pt x="128" y="363"/>
                  </a:lnTo>
                  <a:lnTo>
                    <a:pt x="147" y="382"/>
                  </a:lnTo>
                  <a:lnTo>
                    <a:pt x="160" y="388"/>
                  </a:lnTo>
                  <a:lnTo>
                    <a:pt x="166" y="401"/>
                  </a:lnTo>
                  <a:lnTo>
                    <a:pt x="192" y="414"/>
                  </a:lnTo>
                  <a:lnTo>
                    <a:pt x="198" y="426"/>
                  </a:lnTo>
                  <a:lnTo>
                    <a:pt x="211" y="433"/>
                  </a:lnTo>
                  <a:lnTo>
                    <a:pt x="230" y="452"/>
                  </a:lnTo>
                  <a:lnTo>
                    <a:pt x="243" y="458"/>
                  </a:lnTo>
                  <a:lnTo>
                    <a:pt x="256" y="465"/>
                  </a:lnTo>
                  <a:lnTo>
                    <a:pt x="281" y="484"/>
                  </a:lnTo>
                  <a:lnTo>
                    <a:pt x="294" y="490"/>
                  </a:lnTo>
                  <a:lnTo>
                    <a:pt x="307" y="496"/>
                  </a:lnTo>
                  <a:lnTo>
                    <a:pt x="332" y="509"/>
                  </a:lnTo>
                  <a:lnTo>
                    <a:pt x="345" y="516"/>
                  </a:lnTo>
                  <a:lnTo>
                    <a:pt x="358" y="528"/>
                  </a:lnTo>
                  <a:lnTo>
                    <a:pt x="390" y="541"/>
                  </a:lnTo>
                  <a:lnTo>
                    <a:pt x="402" y="547"/>
                  </a:lnTo>
                  <a:lnTo>
                    <a:pt x="415" y="554"/>
                  </a:lnTo>
                  <a:lnTo>
                    <a:pt x="447" y="567"/>
                  </a:lnTo>
                  <a:lnTo>
                    <a:pt x="460" y="573"/>
                  </a:lnTo>
                  <a:lnTo>
                    <a:pt x="479" y="579"/>
                  </a:lnTo>
                  <a:lnTo>
                    <a:pt x="511" y="586"/>
                  </a:lnTo>
                  <a:lnTo>
                    <a:pt x="524" y="592"/>
                  </a:lnTo>
                  <a:lnTo>
                    <a:pt x="537" y="598"/>
                  </a:lnTo>
                  <a:lnTo>
                    <a:pt x="575" y="605"/>
                  </a:lnTo>
                  <a:lnTo>
                    <a:pt x="588" y="611"/>
                  </a:lnTo>
                  <a:lnTo>
                    <a:pt x="607" y="618"/>
                  </a:lnTo>
                  <a:lnTo>
                    <a:pt x="639" y="624"/>
                  </a:lnTo>
                  <a:lnTo>
                    <a:pt x="658" y="630"/>
                  </a:lnTo>
                  <a:lnTo>
                    <a:pt x="671" y="630"/>
                  </a:lnTo>
                  <a:lnTo>
                    <a:pt x="709" y="643"/>
                  </a:lnTo>
                  <a:lnTo>
                    <a:pt x="722" y="643"/>
                  </a:lnTo>
                  <a:lnTo>
                    <a:pt x="741" y="649"/>
                  </a:lnTo>
                  <a:lnTo>
                    <a:pt x="779" y="656"/>
                  </a:lnTo>
                  <a:lnTo>
                    <a:pt x="792" y="656"/>
                  </a:lnTo>
                  <a:lnTo>
                    <a:pt x="811" y="656"/>
                  </a:lnTo>
                  <a:lnTo>
                    <a:pt x="849" y="662"/>
                  </a:lnTo>
                  <a:lnTo>
                    <a:pt x="869" y="662"/>
                  </a:lnTo>
                  <a:lnTo>
                    <a:pt x="888" y="668"/>
                  </a:lnTo>
                  <a:lnTo>
                    <a:pt x="920" y="668"/>
                  </a:lnTo>
                  <a:lnTo>
                    <a:pt x="939" y="668"/>
                  </a:lnTo>
                  <a:lnTo>
                    <a:pt x="958" y="668"/>
                  </a:lnTo>
                  <a:lnTo>
                    <a:pt x="996" y="675"/>
                  </a:lnTo>
                  <a:lnTo>
                    <a:pt x="1015" y="675"/>
                  </a:lnTo>
                  <a:lnTo>
                    <a:pt x="1028" y="675"/>
                  </a:lnTo>
                  <a:lnTo>
                    <a:pt x="1067" y="675"/>
                  </a:lnTo>
                  <a:lnTo>
                    <a:pt x="1086" y="675"/>
                  </a:lnTo>
                  <a:lnTo>
                    <a:pt x="1105" y="675"/>
                  </a:lnTo>
                  <a:lnTo>
                    <a:pt x="1143" y="668"/>
                  </a:lnTo>
                  <a:lnTo>
                    <a:pt x="1156" y="668"/>
                  </a:lnTo>
                  <a:lnTo>
                    <a:pt x="1175" y="668"/>
                  </a:lnTo>
                  <a:lnTo>
                    <a:pt x="1213" y="668"/>
                  </a:lnTo>
                  <a:lnTo>
                    <a:pt x="1233" y="662"/>
                  </a:lnTo>
                  <a:lnTo>
                    <a:pt x="1252" y="662"/>
                  </a:lnTo>
                  <a:lnTo>
                    <a:pt x="1284" y="656"/>
                  </a:lnTo>
                  <a:lnTo>
                    <a:pt x="1303" y="656"/>
                  </a:lnTo>
                  <a:lnTo>
                    <a:pt x="1322" y="656"/>
                  </a:lnTo>
                  <a:lnTo>
                    <a:pt x="1354" y="649"/>
                  </a:lnTo>
                  <a:lnTo>
                    <a:pt x="1373" y="643"/>
                  </a:lnTo>
                  <a:lnTo>
                    <a:pt x="1392" y="643"/>
                  </a:lnTo>
                  <a:lnTo>
                    <a:pt x="1424" y="630"/>
                  </a:lnTo>
                  <a:lnTo>
                    <a:pt x="1443" y="630"/>
                  </a:lnTo>
                  <a:lnTo>
                    <a:pt x="1462" y="624"/>
                  </a:lnTo>
                  <a:lnTo>
                    <a:pt x="1494" y="618"/>
                  </a:lnTo>
                  <a:lnTo>
                    <a:pt x="1507" y="611"/>
                  </a:lnTo>
                  <a:lnTo>
                    <a:pt x="1526" y="605"/>
                  </a:lnTo>
                  <a:lnTo>
                    <a:pt x="1558" y="598"/>
                  </a:lnTo>
                  <a:lnTo>
                    <a:pt x="1577" y="592"/>
                  </a:lnTo>
                  <a:lnTo>
                    <a:pt x="1590" y="586"/>
                  </a:lnTo>
                  <a:lnTo>
                    <a:pt x="1622" y="579"/>
                  </a:lnTo>
                  <a:lnTo>
                    <a:pt x="1635" y="573"/>
                  </a:lnTo>
                  <a:lnTo>
                    <a:pt x="1654" y="567"/>
                  </a:lnTo>
                  <a:lnTo>
                    <a:pt x="1680" y="554"/>
                  </a:lnTo>
                  <a:lnTo>
                    <a:pt x="1699" y="547"/>
                  </a:lnTo>
                  <a:lnTo>
                    <a:pt x="1712" y="541"/>
                  </a:lnTo>
                  <a:lnTo>
                    <a:pt x="1737" y="528"/>
                  </a:lnTo>
                  <a:lnTo>
                    <a:pt x="1750" y="516"/>
                  </a:lnTo>
                  <a:lnTo>
                    <a:pt x="1763" y="509"/>
                  </a:lnTo>
                  <a:lnTo>
                    <a:pt x="1795" y="496"/>
                  </a:lnTo>
                  <a:lnTo>
                    <a:pt x="1807" y="490"/>
                  </a:lnTo>
                  <a:lnTo>
                    <a:pt x="1820" y="484"/>
                  </a:lnTo>
                  <a:lnTo>
                    <a:pt x="1839" y="465"/>
                  </a:lnTo>
                  <a:lnTo>
                    <a:pt x="1852" y="458"/>
                  </a:lnTo>
                  <a:lnTo>
                    <a:pt x="1865" y="452"/>
                  </a:lnTo>
                  <a:lnTo>
                    <a:pt x="1890" y="433"/>
                  </a:lnTo>
                  <a:lnTo>
                    <a:pt x="1897" y="426"/>
                  </a:lnTo>
                  <a:lnTo>
                    <a:pt x="1909" y="414"/>
                  </a:lnTo>
                  <a:lnTo>
                    <a:pt x="1929" y="401"/>
                  </a:lnTo>
                  <a:lnTo>
                    <a:pt x="1941" y="388"/>
                  </a:lnTo>
                  <a:lnTo>
                    <a:pt x="1948" y="382"/>
                  </a:lnTo>
                  <a:lnTo>
                    <a:pt x="1967" y="363"/>
                  </a:lnTo>
                  <a:lnTo>
                    <a:pt x="1973" y="356"/>
                  </a:lnTo>
                  <a:lnTo>
                    <a:pt x="1986" y="344"/>
                  </a:lnTo>
                  <a:lnTo>
                    <a:pt x="1999" y="324"/>
                  </a:lnTo>
                  <a:lnTo>
                    <a:pt x="2012" y="318"/>
                  </a:lnTo>
                  <a:lnTo>
                    <a:pt x="2018" y="305"/>
                  </a:lnTo>
                  <a:lnTo>
                    <a:pt x="2031" y="286"/>
                  </a:lnTo>
                  <a:lnTo>
                    <a:pt x="2037" y="280"/>
                  </a:lnTo>
                  <a:lnTo>
                    <a:pt x="2044" y="267"/>
                  </a:lnTo>
                  <a:lnTo>
                    <a:pt x="2056" y="248"/>
                  </a:lnTo>
                  <a:lnTo>
                    <a:pt x="2056" y="235"/>
                  </a:lnTo>
                  <a:lnTo>
                    <a:pt x="2063" y="229"/>
                  </a:lnTo>
                  <a:lnTo>
                    <a:pt x="2076" y="210"/>
                  </a:lnTo>
                  <a:lnTo>
                    <a:pt x="2076" y="197"/>
                  </a:lnTo>
                  <a:lnTo>
                    <a:pt x="2082" y="184"/>
                  </a:lnTo>
                  <a:lnTo>
                    <a:pt x="2088" y="165"/>
                  </a:lnTo>
                  <a:lnTo>
                    <a:pt x="2088" y="152"/>
                  </a:lnTo>
                  <a:lnTo>
                    <a:pt x="2095" y="146"/>
                  </a:lnTo>
                  <a:lnTo>
                    <a:pt x="2095" y="121"/>
                  </a:lnTo>
                  <a:lnTo>
                    <a:pt x="2095" y="114"/>
                  </a:lnTo>
                  <a:lnTo>
                    <a:pt x="2101" y="102"/>
                  </a:lnTo>
                  <a:lnTo>
                    <a:pt x="2101" y="82"/>
                  </a:lnTo>
                  <a:lnTo>
                    <a:pt x="2101" y="70"/>
                  </a:lnTo>
                  <a:lnTo>
                    <a:pt x="2101" y="0"/>
                  </a:lnTo>
                  <a:close/>
                </a:path>
              </a:pathLst>
            </a:custGeom>
            <a:solidFill>
              <a:srgbClr val="009B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35" name="Freeform 57"/>
            <p:cNvSpPr>
              <a:spLocks/>
            </p:cNvSpPr>
            <p:nvPr/>
          </p:nvSpPr>
          <p:spPr bwMode="gray">
            <a:xfrm>
              <a:off x="640" y="1944"/>
              <a:ext cx="2101" cy="988"/>
            </a:xfrm>
            <a:custGeom>
              <a:avLst/>
              <a:gdLst>
                <a:gd name="T0" fmla="*/ 1890 w 2101"/>
                <a:gd name="T1" fmla="*/ 19 h 988"/>
                <a:gd name="T2" fmla="*/ 1929 w 2101"/>
                <a:gd name="T3" fmla="*/ 58 h 988"/>
                <a:gd name="T4" fmla="*/ 1967 w 2101"/>
                <a:gd name="T5" fmla="*/ 90 h 988"/>
                <a:gd name="T6" fmla="*/ 1999 w 2101"/>
                <a:gd name="T7" fmla="*/ 128 h 988"/>
                <a:gd name="T8" fmla="*/ 2031 w 2101"/>
                <a:gd name="T9" fmla="*/ 166 h 988"/>
                <a:gd name="T10" fmla="*/ 2056 w 2101"/>
                <a:gd name="T11" fmla="*/ 211 h 988"/>
                <a:gd name="T12" fmla="*/ 2076 w 2101"/>
                <a:gd name="T13" fmla="*/ 249 h 988"/>
                <a:gd name="T14" fmla="*/ 2088 w 2101"/>
                <a:gd name="T15" fmla="*/ 287 h 988"/>
                <a:gd name="T16" fmla="*/ 2095 w 2101"/>
                <a:gd name="T17" fmla="*/ 332 h 988"/>
                <a:gd name="T18" fmla="*/ 2101 w 2101"/>
                <a:gd name="T19" fmla="*/ 376 h 988"/>
                <a:gd name="T20" fmla="*/ 2101 w 2101"/>
                <a:gd name="T21" fmla="*/ 414 h 988"/>
                <a:gd name="T22" fmla="*/ 2095 w 2101"/>
                <a:gd name="T23" fmla="*/ 459 h 988"/>
                <a:gd name="T24" fmla="*/ 2082 w 2101"/>
                <a:gd name="T25" fmla="*/ 497 h 988"/>
                <a:gd name="T26" fmla="*/ 2063 w 2101"/>
                <a:gd name="T27" fmla="*/ 542 h 988"/>
                <a:gd name="T28" fmla="*/ 2044 w 2101"/>
                <a:gd name="T29" fmla="*/ 580 h 988"/>
                <a:gd name="T30" fmla="*/ 2018 w 2101"/>
                <a:gd name="T31" fmla="*/ 618 h 988"/>
                <a:gd name="T32" fmla="*/ 1986 w 2101"/>
                <a:gd name="T33" fmla="*/ 657 h 988"/>
                <a:gd name="T34" fmla="*/ 1948 w 2101"/>
                <a:gd name="T35" fmla="*/ 695 h 988"/>
                <a:gd name="T36" fmla="*/ 1909 w 2101"/>
                <a:gd name="T37" fmla="*/ 727 h 988"/>
                <a:gd name="T38" fmla="*/ 1865 w 2101"/>
                <a:gd name="T39" fmla="*/ 765 h 988"/>
                <a:gd name="T40" fmla="*/ 1820 w 2101"/>
                <a:gd name="T41" fmla="*/ 797 h 988"/>
                <a:gd name="T42" fmla="*/ 1763 w 2101"/>
                <a:gd name="T43" fmla="*/ 822 h 988"/>
                <a:gd name="T44" fmla="*/ 1712 w 2101"/>
                <a:gd name="T45" fmla="*/ 854 h 988"/>
                <a:gd name="T46" fmla="*/ 1654 w 2101"/>
                <a:gd name="T47" fmla="*/ 879 h 988"/>
                <a:gd name="T48" fmla="*/ 1590 w 2101"/>
                <a:gd name="T49" fmla="*/ 899 h 988"/>
                <a:gd name="T50" fmla="*/ 1526 w 2101"/>
                <a:gd name="T51" fmla="*/ 918 h 988"/>
                <a:gd name="T52" fmla="*/ 1462 w 2101"/>
                <a:gd name="T53" fmla="*/ 937 h 988"/>
                <a:gd name="T54" fmla="*/ 1392 w 2101"/>
                <a:gd name="T55" fmla="*/ 956 h 988"/>
                <a:gd name="T56" fmla="*/ 1322 w 2101"/>
                <a:gd name="T57" fmla="*/ 969 h 988"/>
                <a:gd name="T58" fmla="*/ 1252 w 2101"/>
                <a:gd name="T59" fmla="*/ 975 h 988"/>
                <a:gd name="T60" fmla="*/ 1175 w 2101"/>
                <a:gd name="T61" fmla="*/ 981 h 988"/>
                <a:gd name="T62" fmla="*/ 1105 w 2101"/>
                <a:gd name="T63" fmla="*/ 988 h 988"/>
                <a:gd name="T64" fmla="*/ 1028 w 2101"/>
                <a:gd name="T65" fmla="*/ 988 h 988"/>
                <a:gd name="T66" fmla="*/ 958 w 2101"/>
                <a:gd name="T67" fmla="*/ 981 h 988"/>
                <a:gd name="T68" fmla="*/ 888 w 2101"/>
                <a:gd name="T69" fmla="*/ 981 h 988"/>
                <a:gd name="T70" fmla="*/ 811 w 2101"/>
                <a:gd name="T71" fmla="*/ 969 h 988"/>
                <a:gd name="T72" fmla="*/ 741 w 2101"/>
                <a:gd name="T73" fmla="*/ 962 h 988"/>
                <a:gd name="T74" fmla="*/ 671 w 2101"/>
                <a:gd name="T75" fmla="*/ 943 h 988"/>
                <a:gd name="T76" fmla="*/ 607 w 2101"/>
                <a:gd name="T77" fmla="*/ 930 h 988"/>
                <a:gd name="T78" fmla="*/ 537 w 2101"/>
                <a:gd name="T79" fmla="*/ 911 h 988"/>
                <a:gd name="T80" fmla="*/ 479 w 2101"/>
                <a:gd name="T81" fmla="*/ 892 h 988"/>
                <a:gd name="T82" fmla="*/ 415 w 2101"/>
                <a:gd name="T83" fmla="*/ 867 h 988"/>
                <a:gd name="T84" fmla="*/ 358 w 2101"/>
                <a:gd name="T85" fmla="*/ 841 h 988"/>
                <a:gd name="T86" fmla="*/ 307 w 2101"/>
                <a:gd name="T87" fmla="*/ 809 h 988"/>
                <a:gd name="T88" fmla="*/ 256 w 2101"/>
                <a:gd name="T89" fmla="*/ 778 h 988"/>
                <a:gd name="T90" fmla="*/ 211 w 2101"/>
                <a:gd name="T91" fmla="*/ 746 h 988"/>
                <a:gd name="T92" fmla="*/ 166 w 2101"/>
                <a:gd name="T93" fmla="*/ 714 h 988"/>
                <a:gd name="T94" fmla="*/ 128 w 2101"/>
                <a:gd name="T95" fmla="*/ 676 h 988"/>
                <a:gd name="T96" fmla="*/ 96 w 2101"/>
                <a:gd name="T97" fmla="*/ 637 h 988"/>
                <a:gd name="T98" fmla="*/ 70 w 2101"/>
                <a:gd name="T99" fmla="*/ 599 h 988"/>
                <a:gd name="T100" fmla="*/ 45 w 2101"/>
                <a:gd name="T101" fmla="*/ 561 h 988"/>
                <a:gd name="T102" fmla="*/ 26 w 2101"/>
                <a:gd name="T103" fmla="*/ 523 h 988"/>
                <a:gd name="T104" fmla="*/ 13 w 2101"/>
                <a:gd name="T105" fmla="*/ 478 h 988"/>
                <a:gd name="T106" fmla="*/ 0 w 2101"/>
                <a:gd name="T107" fmla="*/ 434 h 988"/>
                <a:gd name="T108" fmla="*/ 0 w 2101"/>
                <a:gd name="T109" fmla="*/ 395 h 988"/>
                <a:gd name="T110" fmla="*/ 0 w 2101"/>
                <a:gd name="T111" fmla="*/ 351 h 988"/>
                <a:gd name="T112" fmla="*/ 1852 w 2101"/>
                <a:gd name="T113" fmla="*/ 0 h 98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101"/>
                <a:gd name="T172" fmla="*/ 0 h 988"/>
                <a:gd name="T173" fmla="*/ 2101 w 2101"/>
                <a:gd name="T174" fmla="*/ 988 h 98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101" h="988">
                  <a:moveTo>
                    <a:pt x="1852" y="0"/>
                  </a:moveTo>
                  <a:lnTo>
                    <a:pt x="1865" y="7"/>
                  </a:lnTo>
                  <a:lnTo>
                    <a:pt x="1890" y="19"/>
                  </a:lnTo>
                  <a:lnTo>
                    <a:pt x="1897" y="32"/>
                  </a:lnTo>
                  <a:lnTo>
                    <a:pt x="1909" y="39"/>
                  </a:lnTo>
                  <a:lnTo>
                    <a:pt x="1929" y="58"/>
                  </a:lnTo>
                  <a:lnTo>
                    <a:pt x="1941" y="64"/>
                  </a:lnTo>
                  <a:lnTo>
                    <a:pt x="1948" y="77"/>
                  </a:lnTo>
                  <a:lnTo>
                    <a:pt x="1967" y="90"/>
                  </a:lnTo>
                  <a:lnTo>
                    <a:pt x="1973" y="102"/>
                  </a:lnTo>
                  <a:lnTo>
                    <a:pt x="1986" y="109"/>
                  </a:lnTo>
                  <a:lnTo>
                    <a:pt x="1999" y="128"/>
                  </a:lnTo>
                  <a:lnTo>
                    <a:pt x="2012" y="141"/>
                  </a:lnTo>
                  <a:lnTo>
                    <a:pt x="2018" y="147"/>
                  </a:lnTo>
                  <a:lnTo>
                    <a:pt x="2031" y="166"/>
                  </a:lnTo>
                  <a:lnTo>
                    <a:pt x="2037" y="179"/>
                  </a:lnTo>
                  <a:lnTo>
                    <a:pt x="2044" y="185"/>
                  </a:lnTo>
                  <a:lnTo>
                    <a:pt x="2056" y="211"/>
                  </a:lnTo>
                  <a:lnTo>
                    <a:pt x="2056" y="217"/>
                  </a:lnTo>
                  <a:lnTo>
                    <a:pt x="2063" y="230"/>
                  </a:lnTo>
                  <a:lnTo>
                    <a:pt x="2076" y="249"/>
                  </a:lnTo>
                  <a:lnTo>
                    <a:pt x="2076" y="262"/>
                  </a:lnTo>
                  <a:lnTo>
                    <a:pt x="2082" y="268"/>
                  </a:lnTo>
                  <a:lnTo>
                    <a:pt x="2088" y="287"/>
                  </a:lnTo>
                  <a:lnTo>
                    <a:pt x="2088" y="300"/>
                  </a:lnTo>
                  <a:lnTo>
                    <a:pt x="2095" y="313"/>
                  </a:lnTo>
                  <a:lnTo>
                    <a:pt x="2095" y="332"/>
                  </a:lnTo>
                  <a:lnTo>
                    <a:pt x="2095" y="344"/>
                  </a:lnTo>
                  <a:lnTo>
                    <a:pt x="2101" y="351"/>
                  </a:lnTo>
                  <a:lnTo>
                    <a:pt x="2101" y="376"/>
                  </a:lnTo>
                  <a:lnTo>
                    <a:pt x="2101" y="383"/>
                  </a:lnTo>
                  <a:lnTo>
                    <a:pt x="2101" y="395"/>
                  </a:lnTo>
                  <a:lnTo>
                    <a:pt x="2101" y="414"/>
                  </a:lnTo>
                  <a:lnTo>
                    <a:pt x="2095" y="427"/>
                  </a:lnTo>
                  <a:lnTo>
                    <a:pt x="2095" y="434"/>
                  </a:lnTo>
                  <a:lnTo>
                    <a:pt x="2095" y="459"/>
                  </a:lnTo>
                  <a:lnTo>
                    <a:pt x="2088" y="465"/>
                  </a:lnTo>
                  <a:lnTo>
                    <a:pt x="2088" y="478"/>
                  </a:lnTo>
                  <a:lnTo>
                    <a:pt x="2082" y="497"/>
                  </a:lnTo>
                  <a:lnTo>
                    <a:pt x="2076" y="510"/>
                  </a:lnTo>
                  <a:lnTo>
                    <a:pt x="2076" y="523"/>
                  </a:lnTo>
                  <a:lnTo>
                    <a:pt x="2063" y="542"/>
                  </a:lnTo>
                  <a:lnTo>
                    <a:pt x="2056" y="548"/>
                  </a:lnTo>
                  <a:lnTo>
                    <a:pt x="2056" y="561"/>
                  </a:lnTo>
                  <a:lnTo>
                    <a:pt x="2044" y="580"/>
                  </a:lnTo>
                  <a:lnTo>
                    <a:pt x="2037" y="593"/>
                  </a:lnTo>
                  <a:lnTo>
                    <a:pt x="2031" y="599"/>
                  </a:lnTo>
                  <a:lnTo>
                    <a:pt x="2018" y="618"/>
                  </a:lnTo>
                  <a:lnTo>
                    <a:pt x="2012" y="631"/>
                  </a:lnTo>
                  <a:lnTo>
                    <a:pt x="1999" y="637"/>
                  </a:lnTo>
                  <a:lnTo>
                    <a:pt x="1986" y="657"/>
                  </a:lnTo>
                  <a:lnTo>
                    <a:pt x="1973" y="669"/>
                  </a:lnTo>
                  <a:lnTo>
                    <a:pt x="1967" y="676"/>
                  </a:lnTo>
                  <a:lnTo>
                    <a:pt x="1948" y="695"/>
                  </a:lnTo>
                  <a:lnTo>
                    <a:pt x="1941" y="701"/>
                  </a:lnTo>
                  <a:lnTo>
                    <a:pt x="1929" y="714"/>
                  </a:lnTo>
                  <a:lnTo>
                    <a:pt x="1909" y="727"/>
                  </a:lnTo>
                  <a:lnTo>
                    <a:pt x="1897" y="739"/>
                  </a:lnTo>
                  <a:lnTo>
                    <a:pt x="1890" y="746"/>
                  </a:lnTo>
                  <a:lnTo>
                    <a:pt x="1865" y="765"/>
                  </a:lnTo>
                  <a:lnTo>
                    <a:pt x="1852" y="771"/>
                  </a:lnTo>
                  <a:lnTo>
                    <a:pt x="1839" y="778"/>
                  </a:lnTo>
                  <a:lnTo>
                    <a:pt x="1820" y="797"/>
                  </a:lnTo>
                  <a:lnTo>
                    <a:pt x="1807" y="803"/>
                  </a:lnTo>
                  <a:lnTo>
                    <a:pt x="1795" y="809"/>
                  </a:lnTo>
                  <a:lnTo>
                    <a:pt x="1763" y="822"/>
                  </a:lnTo>
                  <a:lnTo>
                    <a:pt x="1750" y="829"/>
                  </a:lnTo>
                  <a:lnTo>
                    <a:pt x="1737" y="841"/>
                  </a:lnTo>
                  <a:lnTo>
                    <a:pt x="1712" y="854"/>
                  </a:lnTo>
                  <a:lnTo>
                    <a:pt x="1699" y="860"/>
                  </a:lnTo>
                  <a:lnTo>
                    <a:pt x="1680" y="867"/>
                  </a:lnTo>
                  <a:lnTo>
                    <a:pt x="1654" y="879"/>
                  </a:lnTo>
                  <a:lnTo>
                    <a:pt x="1635" y="886"/>
                  </a:lnTo>
                  <a:lnTo>
                    <a:pt x="1622" y="892"/>
                  </a:lnTo>
                  <a:lnTo>
                    <a:pt x="1590" y="899"/>
                  </a:lnTo>
                  <a:lnTo>
                    <a:pt x="1577" y="905"/>
                  </a:lnTo>
                  <a:lnTo>
                    <a:pt x="1558" y="911"/>
                  </a:lnTo>
                  <a:lnTo>
                    <a:pt x="1526" y="918"/>
                  </a:lnTo>
                  <a:lnTo>
                    <a:pt x="1507" y="924"/>
                  </a:lnTo>
                  <a:lnTo>
                    <a:pt x="1494" y="930"/>
                  </a:lnTo>
                  <a:lnTo>
                    <a:pt x="1462" y="937"/>
                  </a:lnTo>
                  <a:lnTo>
                    <a:pt x="1443" y="943"/>
                  </a:lnTo>
                  <a:lnTo>
                    <a:pt x="1424" y="943"/>
                  </a:lnTo>
                  <a:lnTo>
                    <a:pt x="1392" y="956"/>
                  </a:lnTo>
                  <a:lnTo>
                    <a:pt x="1373" y="956"/>
                  </a:lnTo>
                  <a:lnTo>
                    <a:pt x="1354" y="962"/>
                  </a:lnTo>
                  <a:lnTo>
                    <a:pt x="1322" y="969"/>
                  </a:lnTo>
                  <a:lnTo>
                    <a:pt x="1303" y="969"/>
                  </a:lnTo>
                  <a:lnTo>
                    <a:pt x="1284" y="969"/>
                  </a:lnTo>
                  <a:lnTo>
                    <a:pt x="1252" y="975"/>
                  </a:lnTo>
                  <a:lnTo>
                    <a:pt x="1233" y="975"/>
                  </a:lnTo>
                  <a:lnTo>
                    <a:pt x="1213" y="981"/>
                  </a:lnTo>
                  <a:lnTo>
                    <a:pt x="1175" y="981"/>
                  </a:lnTo>
                  <a:lnTo>
                    <a:pt x="1156" y="981"/>
                  </a:lnTo>
                  <a:lnTo>
                    <a:pt x="1143" y="981"/>
                  </a:lnTo>
                  <a:lnTo>
                    <a:pt x="1105" y="988"/>
                  </a:lnTo>
                  <a:lnTo>
                    <a:pt x="1086" y="988"/>
                  </a:lnTo>
                  <a:lnTo>
                    <a:pt x="1067" y="988"/>
                  </a:lnTo>
                  <a:lnTo>
                    <a:pt x="1028" y="988"/>
                  </a:lnTo>
                  <a:lnTo>
                    <a:pt x="1015" y="988"/>
                  </a:lnTo>
                  <a:lnTo>
                    <a:pt x="996" y="988"/>
                  </a:lnTo>
                  <a:lnTo>
                    <a:pt x="958" y="981"/>
                  </a:lnTo>
                  <a:lnTo>
                    <a:pt x="939" y="981"/>
                  </a:lnTo>
                  <a:lnTo>
                    <a:pt x="920" y="981"/>
                  </a:lnTo>
                  <a:lnTo>
                    <a:pt x="888" y="981"/>
                  </a:lnTo>
                  <a:lnTo>
                    <a:pt x="869" y="975"/>
                  </a:lnTo>
                  <a:lnTo>
                    <a:pt x="849" y="975"/>
                  </a:lnTo>
                  <a:lnTo>
                    <a:pt x="811" y="969"/>
                  </a:lnTo>
                  <a:lnTo>
                    <a:pt x="792" y="969"/>
                  </a:lnTo>
                  <a:lnTo>
                    <a:pt x="779" y="969"/>
                  </a:lnTo>
                  <a:lnTo>
                    <a:pt x="741" y="962"/>
                  </a:lnTo>
                  <a:lnTo>
                    <a:pt x="722" y="956"/>
                  </a:lnTo>
                  <a:lnTo>
                    <a:pt x="709" y="956"/>
                  </a:lnTo>
                  <a:lnTo>
                    <a:pt x="671" y="943"/>
                  </a:lnTo>
                  <a:lnTo>
                    <a:pt x="658" y="943"/>
                  </a:lnTo>
                  <a:lnTo>
                    <a:pt x="639" y="937"/>
                  </a:lnTo>
                  <a:lnTo>
                    <a:pt x="607" y="930"/>
                  </a:lnTo>
                  <a:lnTo>
                    <a:pt x="588" y="924"/>
                  </a:lnTo>
                  <a:lnTo>
                    <a:pt x="575" y="918"/>
                  </a:lnTo>
                  <a:lnTo>
                    <a:pt x="537" y="911"/>
                  </a:lnTo>
                  <a:lnTo>
                    <a:pt x="524" y="905"/>
                  </a:lnTo>
                  <a:lnTo>
                    <a:pt x="511" y="899"/>
                  </a:lnTo>
                  <a:lnTo>
                    <a:pt x="479" y="892"/>
                  </a:lnTo>
                  <a:lnTo>
                    <a:pt x="460" y="886"/>
                  </a:lnTo>
                  <a:lnTo>
                    <a:pt x="447" y="879"/>
                  </a:lnTo>
                  <a:lnTo>
                    <a:pt x="415" y="867"/>
                  </a:lnTo>
                  <a:lnTo>
                    <a:pt x="402" y="860"/>
                  </a:lnTo>
                  <a:lnTo>
                    <a:pt x="390" y="854"/>
                  </a:lnTo>
                  <a:lnTo>
                    <a:pt x="358" y="841"/>
                  </a:lnTo>
                  <a:lnTo>
                    <a:pt x="345" y="829"/>
                  </a:lnTo>
                  <a:lnTo>
                    <a:pt x="332" y="822"/>
                  </a:lnTo>
                  <a:lnTo>
                    <a:pt x="307" y="809"/>
                  </a:lnTo>
                  <a:lnTo>
                    <a:pt x="294" y="803"/>
                  </a:lnTo>
                  <a:lnTo>
                    <a:pt x="281" y="797"/>
                  </a:lnTo>
                  <a:lnTo>
                    <a:pt x="256" y="778"/>
                  </a:lnTo>
                  <a:lnTo>
                    <a:pt x="243" y="771"/>
                  </a:lnTo>
                  <a:lnTo>
                    <a:pt x="230" y="765"/>
                  </a:lnTo>
                  <a:lnTo>
                    <a:pt x="211" y="746"/>
                  </a:lnTo>
                  <a:lnTo>
                    <a:pt x="198" y="739"/>
                  </a:lnTo>
                  <a:lnTo>
                    <a:pt x="192" y="727"/>
                  </a:lnTo>
                  <a:lnTo>
                    <a:pt x="166" y="714"/>
                  </a:lnTo>
                  <a:lnTo>
                    <a:pt x="160" y="701"/>
                  </a:lnTo>
                  <a:lnTo>
                    <a:pt x="147" y="695"/>
                  </a:lnTo>
                  <a:lnTo>
                    <a:pt x="128" y="676"/>
                  </a:lnTo>
                  <a:lnTo>
                    <a:pt x="122" y="669"/>
                  </a:lnTo>
                  <a:lnTo>
                    <a:pt x="115" y="657"/>
                  </a:lnTo>
                  <a:lnTo>
                    <a:pt x="96" y="637"/>
                  </a:lnTo>
                  <a:lnTo>
                    <a:pt x="90" y="631"/>
                  </a:lnTo>
                  <a:lnTo>
                    <a:pt x="83" y="618"/>
                  </a:lnTo>
                  <a:lnTo>
                    <a:pt x="70" y="599"/>
                  </a:lnTo>
                  <a:lnTo>
                    <a:pt x="64" y="593"/>
                  </a:lnTo>
                  <a:lnTo>
                    <a:pt x="58" y="580"/>
                  </a:lnTo>
                  <a:lnTo>
                    <a:pt x="45" y="561"/>
                  </a:lnTo>
                  <a:lnTo>
                    <a:pt x="38" y="548"/>
                  </a:lnTo>
                  <a:lnTo>
                    <a:pt x="32" y="542"/>
                  </a:lnTo>
                  <a:lnTo>
                    <a:pt x="26" y="523"/>
                  </a:lnTo>
                  <a:lnTo>
                    <a:pt x="19" y="510"/>
                  </a:lnTo>
                  <a:lnTo>
                    <a:pt x="19" y="497"/>
                  </a:lnTo>
                  <a:lnTo>
                    <a:pt x="13" y="478"/>
                  </a:lnTo>
                  <a:lnTo>
                    <a:pt x="7" y="465"/>
                  </a:lnTo>
                  <a:lnTo>
                    <a:pt x="7" y="459"/>
                  </a:lnTo>
                  <a:lnTo>
                    <a:pt x="0" y="434"/>
                  </a:lnTo>
                  <a:lnTo>
                    <a:pt x="0" y="427"/>
                  </a:lnTo>
                  <a:lnTo>
                    <a:pt x="0" y="414"/>
                  </a:lnTo>
                  <a:lnTo>
                    <a:pt x="0" y="395"/>
                  </a:lnTo>
                  <a:lnTo>
                    <a:pt x="0" y="383"/>
                  </a:lnTo>
                  <a:lnTo>
                    <a:pt x="0" y="376"/>
                  </a:lnTo>
                  <a:lnTo>
                    <a:pt x="0" y="351"/>
                  </a:lnTo>
                  <a:lnTo>
                    <a:pt x="0" y="344"/>
                  </a:lnTo>
                  <a:lnTo>
                    <a:pt x="1047" y="383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33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1507" name="Freeform 73"/>
          <p:cNvSpPr>
            <a:spLocks/>
          </p:cNvSpPr>
          <p:nvPr/>
        </p:nvSpPr>
        <p:spPr bwMode="gray">
          <a:xfrm>
            <a:off x="4765675" y="2582863"/>
            <a:ext cx="3335338" cy="1071562"/>
          </a:xfrm>
          <a:custGeom>
            <a:avLst/>
            <a:gdLst>
              <a:gd name="T0" fmla="*/ 2147483647 w 2101"/>
              <a:gd name="T1" fmla="*/ 2147483647 h 675"/>
              <a:gd name="T2" fmla="*/ 2147483647 w 2101"/>
              <a:gd name="T3" fmla="*/ 2147483647 h 675"/>
              <a:gd name="T4" fmla="*/ 2147483647 w 2101"/>
              <a:gd name="T5" fmla="*/ 2147483647 h 675"/>
              <a:gd name="T6" fmla="*/ 2147483647 w 2101"/>
              <a:gd name="T7" fmla="*/ 2147483647 h 675"/>
              <a:gd name="T8" fmla="*/ 2147483647 w 2101"/>
              <a:gd name="T9" fmla="*/ 2147483647 h 675"/>
              <a:gd name="T10" fmla="*/ 2147483647 w 2101"/>
              <a:gd name="T11" fmla="*/ 2147483647 h 675"/>
              <a:gd name="T12" fmla="*/ 2147483647 w 2101"/>
              <a:gd name="T13" fmla="*/ 2147483647 h 675"/>
              <a:gd name="T14" fmla="*/ 2147483647 w 2101"/>
              <a:gd name="T15" fmla="*/ 2147483647 h 675"/>
              <a:gd name="T16" fmla="*/ 2147483647 w 2101"/>
              <a:gd name="T17" fmla="*/ 2147483647 h 675"/>
              <a:gd name="T18" fmla="*/ 2147483647 w 2101"/>
              <a:gd name="T19" fmla="*/ 2147483647 h 675"/>
              <a:gd name="T20" fmla="*/ 2147483647 w 2101"/>
              <a:gd name="T21" fmla="*/ 2147483647 h 675"/>
              <a:gd name="T22" fmla="*/ 2147483647 w 2101"/>
              <a:gd name="T23" fmla="*/ 2147483647 h 675"/>
              <a:gd name="T24" fmla="*/ 2147483647 w 2101"/>
              <a:gd name="T25" fmla="*/ 2147483647 h 675"/>
              <a:gd name="T26" fmla="*/ 2147483647 w 2101"/>
              <a:gd name="T27" fmla="*/ 2147483647 h 675"/>
              <a:gd name="T28" fmla="*/ 2147483647 w 2101"/>
              <a:gd name="T29" fmla="*/ 2147483647 h 675"/>
              <a:gd name="T30" fmla="*/ 2147483647 w 2101"/>
              <a:gd name="T31" fmla="*/ 2147483647 h 675"/>
              <a:gd name="T32" fmla="*/ 2147483647 w 2101"/>
              <a:gd name="T33" fmla="*/ 2147483647 h 675"/>
              <a:gd name="T34" fmla="*/ 2147483647 w 2101"/>
              <a:gd name="T35" fmla="*/ 2147483647 h 675"/>
              <a:gd name="T36" fmla="*/ 2147483647 w 2101"/>
              <a:gd name="T37" fmla="*/ 2147483647 h 675"/>
              <a:gd name="T38" fmla="*/ 2147483647 w 2101"/>
              <a:gd name="T39" fmla="*/ 2147483647 h 675"/>
              <a:gd name="T40" fmla="*/ 2147483647 w 2101"/>
              <a:gd name="T41" fmla="*/ 2147483647 h 675"/>
              <a:gd name="T42" fmla="*/ 2147483647 w 2101"/>
              <a:gd name="T43" fmla="*/ 2147483647 h 675"/>
              <a:gd name="T44" fmla="*/ 2147483647 w 2101"/>
              <a:gd name="T45" fmla="*/ 2147483647 h 675"/>
              <a:gd name="T46" fmla="*/ 2147483647 w 2101"/>
              <a:gd name="T47" fmla="*/ 2147483647 h 675"/>
              <a:gd name="T48" fmla="*/ 2147483647 w 2101"/>
              <a:gd name="T49" fmla="*/ 2147483647 h 675"/>
              <a:gd name="T50" fmla="*/ 2147483647 w 2101"/>
              <a:gd name="T51" fmla="*/ 2147483647 h 675"/>
              <a:gd name="T52" fmla="*/ 0 w 2101"/>
              <a:gd name="T53" fmla="*/ 2147483647 h 675"/>
              <a:gd name="T54" fmla="*/ 0 w 2101"/>
              <a:gd name="T55" fmla="*/ 2147483647 h 675"/>
              <a:gd name="T56" fmla="*/ 2147483647 w 2101"/>
              <a:gd name="T57" fmla="*/ 2147483647 h 675"/>
              <a:gd name="T58" fmla="*/ 2147483647 w 2101"/>
              <a:gd name="T59" fmla="*/ 2147483647 h 675"/>
              <a:gd name="T60" fmla="*/ 2147483647 w 2101"/>
              <a:gd name="T61" fmla="*/ 2147483647 h 675"/>
              <a:gd name="T62" fmla="*/ 2147483647 w 2101"/>
              <a:gd name="T63" fmla="*/ 2147483647 h 675"/>
              <a:gd name="T64" fmla="*/ 2147483647 w 2101"/>
              <a:gd name="T65" fmla="*/ 2147483647 h 675"/>
              <a:gd name="T66" fmla="*/ 2147483647 w 2101"/>
              <a:gd name="T67" fmla="*/ 2147483647 h 675"/>
              <a:gd name="T68" fmla="*/ 2147483647 w 2101"/>
              <a:gd name="T69" fmla="*/ 2147483647 h 675"/>
              <a:gd name="T70" fmla="*/ 2147483647 w 2101"/>
              <a:gd name="T71" fmla="*/ 2147483647 h 675"/>
              <a:gd name="T72" fmla="*/ 2147483647 w 2101"/>
              <a:gd name="T73" fmla="*/ 2147483647 h 675"/>
              <a:gd name="T74" fmla="*/ 2147483647 w 2101"/>
              <a:gd name="T75" fmla="*/ 2147483647 h 675"/>
              <a:gd name="T76" fmla="*/ 2147483647 w 2101"/>
              <a:gd name="T77" fmla="*/ 2147483647 h 675"/>
              <a:gd name="T78" fmla="*/ 2147483647 w 2101"/>
              <a:gd name="T79" fmla="*/ 2147483647 h 675"/>
              <a:gd name="T80" fmla="*/ 2147483647 w 2101"/>
              <a:gd name="T81" fmla="*/ 2147483647 h 675"/>
              <a:gd name="T82" fmla="*/ 2147483647 w 2101"/>
              <a:gd name="T83" fmla="*/ 2147483647 h 675"/>
              <a:gd name="T84" fmla="*/ 2147483647 w 2101"/>
              <a:gd name="T85" fmla="*/ 2147483647 h 675"/>
              <a:gd name="T86" fmla="*/ 2147483647 w 2101"/>
              <a:gd name="T87" fmla="*/ 2147483647 h 675"/>
              <a:gd name="T88" fmla="*/ 2147483647 w 2101"/>
              <a:gd name="T89" fmla="*/ 2147483647 h 675"/>
              <a:gd name="T90" fmla="*/ 2147483647 w 2101"/>
              <a:gd name="T91" fmla="*/ 2147483647 h 675"/>
              <a:gd name="T92" fmla="*/ 2147483647 w 2101"/>
              <a:gd name="T93" fmla="*/ 2147483647 h 675"/>
              <a:gd name="T94" fmla="*/ 2147483647 w 2101"/>
              <a:gd name="T95" fmla="*/ 2147483647 h 675"/>
              <a:gd name="T96" fmla="*/ 2147483647 w 2101"/>
              <a:gd name="T97" fmla="*/ 2147483647 h 675"/>
              <a:gd name="T98" fmla="*/ 2147483647 w 2101"/>
              <a:gd name="T99" fmla="*/ 2147483647 h 675"/>
              <a:gd name="T100" fmla="*/ 2147483647 w 2101"/>
              <a:gd name="T101" fmla="*/ 2147483647 h 675"/>
              <a:gd name="T102" fmla="*/ 2147483647 w 2101"/>
              <a:gd name="T103" fmla="*/ 2147483647 h 675"/>
              <a:gd name="T104" fmla="*/ 2147483647 w 2101"/>
              <a:gd name="T105" fmla="*/ 2147483647 h 675"/>
              <a:gd name="T106" fmla="*/ 2147483647 w 2101"/>
              <a:gd name="T107" fmla="*/ 2147483647 h 67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101"/>
              <a:gd name="T163" fmla="*/ 0 h 675"/>
              <a:gd name="T164" fmla="*/ 2101 w 2101"/>
              <a:gd name="T165" fmla="*/ 675 h 675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101" h="675">
                <a:moveTo>
                  <a:pt x="2101" y="0"/>
                </a:moveTo>
                <a:lnTo>
                  <a:pt x="2101" y="12"/>
                </a:lnTo>
                <a:lnTo>
                  <a:pt x="2101" y="31"/>
                </a:lnTo>
                <a:lnTo>
                  <a:pt x="2095" y="44"/>
                </a:lnTo>
                <a:lnTo>
                  <a:pt x="2095" y="51"/>
                </a:lnTo>
                <a:lnTo>
                  <a:pt x="2095" y="76"/>
                </a:lnTo>
                <a:lnTo>
                  <a:pt x="2088" y="82"/>
                </a:lnTo>
                <a:lnTo>
                  <a:pt x="2088" y="95"/>
                </a:lnTo>
                <a:lnTo>
                  <a:pt x="2082" y="114"/>
                </a:lnTo>
                <a:lnTo>
                  <a:pt x="2076" y="127"/>
                </a:lnTo>
                <a:lnTo>
                  <a:pt x="2076" y="140"/>
                </a:lnTo>
                <a:lnTo>
                  <a:pt x="2063" y="159"/>
                </a:lnTo>
                <a:lnTo>
                  <a:pt x="2056" y="165"/>
                </a:lnTo>
                <a:lnTo>
                  <a:pt x="2056" y="178"/>
                </a:lnTo>
                <a:lnTo>
                  <a:pt x="2044" y="197"/>
                </a:lnTo>
                <a:lnTo>
                  <a:pt x="2037" y="210"/>
                </a:lnTo>
                <a:lnTo>
                  <a:pt x="2031" y="216"/>
                </a:lnTo>
                <a:lnTo>
                  <a:pt x="2018" y="235"/>
                </a:lnTo>
                <a:lnTo>
                  <a:pt x="2012" y="248"/>
                </a:lnTo>
                <a:lnTo>
                  <a:pt x="1999" y="254"/>
                </a:lnTo>
                <a:lnTo>
                  <a:pt x="1986" y="274"/>
                </a:lnTo>
                <a:lnTo>
                  <a:pt x="1973" y="286"/>
                </a:lnTo>
                <a:lnTo>
                  <a:pt x="1967" y="293"/>
                </a:lnTo>
                <a:lnTo>
                  <a:pt x="1948" y="312"/>
                </a:lnTo>
                <a:lnTo>
                  <a:pt x="1941" y="318"/>
                </a:lnTo>
                <a:lnTo>
                  <a:pt x="1929" y="331"/>
                </a:lnTo>
                <a:lnTo>
                  <a:pt x="1909" y="344"/>
                </a:lnTo>
                <a:lnTo>
                  <a:pt x="1897" y="356"/>
                </a:lnTo>
                <a:lnTo>
                  <a:pt x="1890" y="363"/>
                </a:lnTo>
                <a:lnTo>
                  <a:pt x="1865" y="382"/>
                </a:lnTo>
                <a:lnTo>
                  <a:pt x="1852" y="388"/>
                </a:lnTo>
                <a:lnTo>
                  <a:pt x="1839" y="395"/>
                </a:lnTo>
                <a:lnTo>
                  <a:pt x="1820" y="414"/>
                </a:lnTo>
                <a:lnTo>
                  <a:pt x="1807" y="420"/>
                </a:lnTo>
                <a:lnTo>
                  <a:pt x="1795" y="426"/>
                </a:lnTo>
                <a:lnTo>
                  <a:pt x="1763" y="439"/>
                </a:lnTo>
                <a:lnTo>
                  <a:pt x="1750" y="446"/>
                </a:lnTo>
                <a:lnTo>
                  <a:pt x="1737" y="458"/>
                </a:lnTo>
                <a:lnTo>
                  <a:pt x="1712" y="471"/>
                </a:lnTo>
                <a:lnTo>
                  <a:pt x="1699" y="477"/>
                </a:lnTo>
                <a:lnTo>
                  <a:pt x="1680" y="484"/>
                </a:lnTo>
                <a:lnTo>
                  <a:pt x="1654" y="496"/>
                </a:lnTo>
                <a:lnTo>
                  <a:pt x="1635" y="503"/>
                </a:lnTo>
                <a:lnTo>
                  <a:pt x="1622" y="509"/>
                </a:lnTo>
                <a:lnTo>
                  <a:pt x="1590" y="516"/>
                </a:lnTo>
                <a:lnTo>
                  <a:pt x="1577" y="522"/>
                </a:lnTo>
                <a:lnTo>
                  <a:pt x="1558" y="528"/>
                </a:lnTo>
                <a:lnTo>
                  <a:pt x="1526" y="535"/>
                </a:lnTo>
                <a:lnTo>
                  <a:pt x="1507" y="541"/>
                </a:lnTo>
                <a:lnTo>
                  <a:pt x="1494" y="547"/>
                </a:lnTo>
                <a:lnTo>
                  <a:pt x="1462" y="554"/>
                </a:lnTo>
                <a:lnTo>
                  <a:pt x="1443" y="560"/>
                </a:lnTo>
                <a:lnTo>
                  <a:pt x="1424" y="560"/>
                </a:lnTo>
                <a:lnTo>
                  <a:pt x="1392" y="573"/>
                </a:lnTo>
                <a:lnTo>
                  <a:pt x="1373" y="573"/>
                </a:lnTo>
                <a:lnTo>
                  <a:pt x="1354" y="579"/>
                </a:lnTo>
                <a:lnTo>
                  <a:pt x="1322" y="586"/>
                </a:lnTo>
                <a:lnTo>
                  <a:pt x="1303" y="586"/>
                </a:lnTo>
                <a:lnTo>
                  <a:pt x="1284" y="586"/>
                </a:lnTo>
                <a:lnTo>
                  <a:pt x="1252" y="592"/>
                </a:lnTo>
                <a:lnTo>
                  <a:pt x="1233" y="592"/>
                </a:lnTo>
                <a:lnTo>
                  <a:pt x="1213" y="598"/>
                </a:lnTo>
                <a:lnTo>
                  <a:pt x="1175" y="598"/>
                </a:lnTo>
                <a:lnTo>
                  <a:pt x="1156" y="598"/>
                </a:lnTo>
                <a:lnTo>
                  <a:pt x="1143" y="598"/>
                </a:lnTo>
                <a:lnTo>
                  <a:pt x="1105" y="605"/>
                </a:lnTo>
                <a:lnTo>
                  <a:pt x="1086" y="605"/>
                </a:lnTo>
                <a:lnTo>
                  <a:pt x="1067" y="605"/>
                </a:lnTo>
                <a:lnTo>
                  <a:pt x="1028" y="605"/>
                </a:lnTo>
                <a:lnTo>
                  <a:pt x="1015" y="605"/>
                </a:lnTo>
                <a:lnTo>
                  <a:pt x="996" y="605"/>
                </a:lnTo>
                <a:lnTo>
                  <a:pt x="958" y="598"/>
                </a:lnTo>
                <a:lnTo>
                  <a:pt x="939" y="598"/>
                </a:lnTo>
                <a:lnTo>
                  <a:pt x="920" y="598"/>
                </a:lnTo>
                <a:lnTo>
                  <a:pt x="888" y="598"/>
                </a:lnTo>
                <a:lnTo>
                  <a:pt x="869" y="592"/>
                </a:lnTo>
                <a:lnTo>
                  <a:pt x="849" y="592"/>
                </a:lnTo>
                <a:lnTo>
                  <a:pt x="811" y="586"/>
                </a:lnTo>
                <a:lnTo>
                  <a:pt x="792" y="586"/>
                </a:lnTo>
                <a:lnTo>
                  <a:pt x="779" y="586"/>
                </a:lnTo>
                <a:lnTo>
                  <a:pt x="741" y="579"/>
                </a:lnTo>
                <a:lnTo>
                  <a:pt x="722" y="573"/>
                </a:lnTo>
                <a:lnTo>
                  <a:pt x="709" y="573"/>
                </a:lnTo>
                <a:lnTo>
                  <a:pt x="671" y="560"/>
                </a:lnTo>
                <a:lnTo>
                  <a:pt x="658" y="560"/>
                </a:lnTo>
                <a:lnTo>
                  <a:pt x="639" y="554"/>
                </a:lnTo>
                <a:lnTo>
                  <a:pt x="607" y="547"/>
                </a:lnTo>
                <a:lnTo>
                  <a:pt x="588" y="541"/>
                </a:lnTo>
                <a:lnTo>
                  <a:pt x="575" y="535"/>
                </a:lnTo>
                <a:lnTo>
                  <a:pt x="537" y="528"/>
                </a:lnTo>
                <a:lnTo>
                  <a:pt x="524" y="522"/>
                </a:lnTo>
                <a:lnTo>
                  <a:pt x="511" y="516"/>
                </a:lnTo>
                <a:lnTo>
                  <a:pt x="479" y="509"/>
                </a:lnTo>
                <a:lnTo>
                  <a:pt x="460" y="503"/>
                </a:lnTo>
                <a:lnTo>
                  <a:pt x="447" y="496"/>
                </a:lnTo>
                <a:lnTo>
                  <a:pt x="415" y="484"/>
                </a:lnTo>
                <a:lnTo>
                  <a:pt x="402" y="477"/>
                </a:lnTo>
                <a:lnTo>
                  <a:pt x="390" y="471"/>
                </a:lnTo>
                <a:lnTo>
                  <a:pt x="358" y="458"/>
                </a:lnTo>
                <a:lnTo>
                  <a:pt x="345" y="446"/>
                </a:lnTo>
                <a:lnTo>
                  <a:pt x="332" y="439"/>
                </a:lnTo>
                <a:lnTo>
                  <a:pt x="307" y="426"/>
                </a:lnTo>
                <a:lnTo>
                  <a:pt x="294" y="420"/>
                </a:lnTo>
                <a:lnTo>
                  <a:pt x="281" y="414"/>
                </a:lnTo>
                <a:lnTo>
                  <a:pt x="256" y="395"/>
                </a:lnTo>
                <a:lnTo>
                  <a:pt x="243" y="388"/>
                </a:lnTo>
                <a:lnTo>
                  <a:pt x="230" y="382"/>
                </a:lnTo>
                <a:lnTo>
                  <a:pt x="211" y="363"/>
                </a:lnTo>
                <a:lnTo>
                  <a:pt x="198" y="356"/>
                </a:lnTo>
                <a:lnTo>
                  <a:pt x="192" y="344"/>
                </a:lnTo>
                <a:lnTo>
                  <a:pt x="166" y="331"/>
                </a:lnTo>
                <a:lnTo>
                  <a:pt x="160" y="318"/>
                </a:lnTo>
                <a:lnTo>
                  <a:pt x="147" y="312"/>
                </a:lnTo>
                <a:lnTo>
                  <a:pt x="128" y="293"/>
                </a:lnTo>
                <a:lnTo>
                  <a:pt x="122" y="286"/>
                </a:lnTo>
                <a:lnTo>
                  <a:pt x="115" y="274"/>
                </a:lnTo>
                <a:lnTo>
                  <a:pt x="96" y="254"/>
                </a:lnTo>
                <a:lnTo>
                  <a:pt x="90" y="248"/>
                </a:lnTo>
                <a:lnTo>
                  <a:pt x="83" y="235"/>
                </a:lnTo>
                <a:lnTo>
                  <a:pt x="70" y="216"/>
                </a:lnTo>
                <a:lnTo>
                  <a:pt x="64" y="210"/>
                </a:lnTo>
                <a:lnTo>
                  <a:pt x="58" y="197"/>
                </a:lnTo>
                <a:lnTo>
                  <a:pt x="45" y="178"/>
                </a:lnTo>
                <a:lnTo>
                  <a:pt x="38" y="165"/>
                </a:lnTo>
                <a:lnTo>
                  <a:pt x="32" y="159"/>
                </a:lnTo>
                <a:lnTo>
                  <a:pt x="26" y="140"/>
                </a:lnTo>
                <a:lnTo>
                  <a:pt x="19" y="127"/>
                </a:lnTo>
                <a:lnTo>
                  <a:pt x="19" y="114"/>
                </a:lnTo>
                <a:lnTo>
                  <a:pt x="13" y="95"/>
                </a:lnTo>
                <a:lnTo>
                  <a:pt x="7" y="82"/>
                </a:lnTo>
                <a:lnTo>
                  <a:pt x="7" y="76"/>
                </a:lnTo>
                <a:lnTo>
                  <a:pt x="0" y="51"/>
                </a:lnTo>
                <a:lnTo>
                  <a:pt x="0" y="44"/>
                </a:lnTo>
                <a:lnTo>
                  <a:pt x="0" y="31"/>
                </a:lnTo>
                <a:lnTo>
                  <a:pt x="0" y="12"/>
                </a:lnTo>
                <a:lnTo>
                  <a:pt x="0" y="0"/>
                </a:lnTo>
                <a:lnTo>
                  <a:pt x="0" y="70"/>
                </a:lnTo>
                <a:lnTo>
                  <a:pt x="0" y="82"/>
                </a:lnTo>
                <a:lnTo>
                  <a:pt x="0" y="102"/>
                </a:lnTo>
                <a:lnTo>
                  <a:pt x="0" y="114"/>
                </a:lnTo>
                <a:lnTo>
                  <a:pt x="0" y="121"/>
                </a:lnTo>
                <a:lnTo>
                  <a:pt x="7" y="146"/>
                </a:lnTo>
                <a:lnTo>
                  <a:pt x="7" y="152"/>
                </a:lnTo>
                <a:lnTo>
                  <a:pt x="13" y="165"/>
                </a:lnTo>
                <a:lnTo>
                  <a:pt x="19" y="184"/>
                </a:lnTo>
                <a:lnTo>
                  <a:pt x="19" y="197"/>
                </a:lnTo>
                <a:lnTo>
                  <a:pt x="26" y="210"/>
                </a:lnTo>
                <a:lnTo>
                  <a:pt x="32" y="229"/>
                </a:lnTo>
                <a:lnTo>
                  <a:pt x="38" y="235"/>
                </a:lnTo>
                <a:lnTo>
                  <a:pt x="45" y="248"/>
                </a:lnTo>
                <a:lnTo>
                  <a:pt x="58" y="267"/>
                </a:lnTo>
                <a:lnTo>
                  <a:pt x="64" y="280"/>
                </a:lnTo>
                <a:lnTo>
                  <a:pt x="70" y="286"/>
                </a:lnTo>
                <a:lnTo>
                  <a:pt x="83" y="305"/>
                </a:lnTo>
                <a:lnTo>
                  <a:pt x="90" y="318"/>
                </a:lnTo>
                <a:lnTo>
                  <a:pt x="96" y="324"/>
                </a:lnTo>
                <a:lnTo>
                  <a:pt x="115" y="344"/>
                </a:lnTo>
                <a:lnTo>
                  <a:pt x="122" y="356"/>
                </a:lnTo>
                <a:lnTo>
                  <a:pt x="128" y="363"/>
                </a:lnTo>
                <a:lnTo>
                  <a:pt x="147" y="382"/>
                </a:lnTo>
                <a:lnTo>
                  <a:pt x="160" y="388"/>
                </a:lnTo>
                <a:lnTo>
                  <a:pt x="166" y="401"/>
                </a:lnTo>
                <a:lnTo>
                  <a:pt x="192" y="414"/>
                </a:lnTo>
                <a:lnTo>
                  <a:pt x="198" y="426"/>
                </a:lnTo>
                <a:lnTo>
                  <a:pt x="211" y="433"/>
                </a:lnTo>
                <a:lnTo>
                  <a:pt x="230" y="452"/>
                </a:lnTo>
                <a:lnTo>
                  <a:pt x="243" y="458"/>
                </a:lnTo>
                <a:lnTo>
                  <a:pt x="256" y="465"/>
                </a:lnTo>
                <a:lnTo>
                  <a:pt x="281" y="484"/>
                </a:lnTo>
                <a:lnTo>
                  <a:pt x="294" y="490"/>
                </a:lnTo>
                <a:lnTo>
                  <a:pt x="307" y="496"/>
                </a:lnTo>
                <a:lnTo>
                  <a:pt x="332" y="509"/>
                </a:lnTo>
                <a:lnTo>
                  <a:pt x="345" y="516"/>
                </a:lnTo>
                <a:lnTo>
                  <a:pt x="358" y="528"/>
                </a:lnTo>
                <a:lnTo>
                  <a:pt x="390" y="541"/>
                </a:lnTo>
                <a:lnTo>
                  <a:pt x="402" y="547"/>
                </a:lnTo>
                <a:lnTo>
                  <a:pt x="415" y="554"/>
                </a:lnTo>
                <a:lnTo>
                  <a:pt x="447" y="567"/>
                </a:lnTo>
                <a:lnTo>
                  <a:pt x="460" y="573"/>
                </a:lnTo>
                <a:lnTo>
                  <a:pt x="479" y="579"/>
                </a:lnTo>
                <a:lnTo>
                  <a:pt x="511" y="586"/>
                </a:lnTo>
                <a:lnTo>
                  <a:pt x="524" y="592"/>
                </a:lnTo>
                <a:lnTo>
                  <a:pt x="537" y="598"/>
                </a:lnTo>
                <a:lnTo>
                  <a:pt x="575" y="605"/>
                </a:lnTo>
                <a:lnTo>
                  <a:pt x="588" y="611"/>
                </a:lnTo>
                <a:lnTo>
                  <a:pt x="607" y="618"/>
                </a:lnTo>
                <a:lnTo>
                  <a:pt x="639" y="624"/>
                </a:lnTo>
                <a:lnTo>
                  <a:pt x="658" y="630"/>
                </a:lnTo>
                <a:lnTo>
                  <a:pt x="671" y="630"/>
                </a:lnTo>
                <a:lnTo>
                  <a:pt x="709" y="643"/>
                </a:lnTo>
                <a:lnTo>
                  <a:pt x="722" y="643"/>
                </a:lnTo>
                <a:lnTo>
                  <a:pt x="741" y="649"/>
                </a:lnTo>
                <a:lnTo>
                  <a:pt x="779" y="656"/>
                </a:lnTo>
                <a:lnTo>
                  <a:pt x="792" y="656"/>
                </a:lnTo>
                <a:lnTo>
                  <a:pt x="811" y="656"/>
                </a:lnTo>
                <a:lnTo>
                  <a:pt x="849" y="662"/>
                </a:lnTo>
                <a:lnTo>
                  <a:pt x="869" y="662"/>
                </a:lnTo>
                <a:lnTo>
                  <a:pt x="888" y="668"/>
                </a:lnTo>
                <a:lnTo>
                  <a:pt x="920" y="668"/>
                </a:lnTo>
                <a:lnTo>
                  <a:pt x="939" y="668"/>
                </a:lnTo>
                <a:lnTo>
                  <a:pt x="958" y="668"/>
                </a:lnTo>
                <a:lnTo>
                  <a:pt x="996" y="675"/>
                </a:lnTo>
                <a:lnTo>
                  <a:pt x="1015" y="675"/>
                </a:lnTo>
                <a:lnTo>
                  <a:pt x="1028" y="675"/>
                </a:lnTo>
                <a:lnTo>
                  <a:pt x="1067" y="675"/>
                </a:lnTo>
                <a:lnTo>
                  <a:pt x="1086" y="675"/>
                </a:lnTo>
                <a:lnTo>
                  <a:pt x="1105" y="675"/>
                </a:lnTo>
                <a:lnTo>
                  <a:pt x="1143" y="668"/>
                </a:lnTo>
                <a:lnTo>
                  <a:pt x="1156" y="668"/>
                </a:lnTo>
                <a:lnTo>
                  <a:pt x="1175" y="668"/>
                </a:lnTo>
                <a:lnTo>
                  <a:pt x="1213" y="668"/>
                </a:lnTo>
                <a:lnTo>
                  <a:pt x="1233" y="662"/>
                </a:lnTo>
                <a:lnTo>
                  <a:pt x="1252" y="662"/>
                </a:lnTo>
                <a:lnTo>
                  <a:pt x="1284" y="656"/>
                </a:lnTo>
                <a:lnTo>
                  <a:pt x="1303" y="656"/>
                </a:lnTo>
                <a:lnTo>
                  <a:pt x="1322" y="656"/>
                </a:lnTo>
                <a:lnTo>
                  <a:pt x="1354" y="649"/>
                </a:lnTo>
                <a:lnTo>
                  <a:pt x="1373" y="643"/>
                </a:lnTo>
                <a:lnTo>
                  <a:pt x="1392" y="643"/>
                </a:lnTo>
                <a:lnTo>
                  <a:pt x="1424" y="630"/>
                </a:lnTo>
                <a:lnTo>
                  <a:pt x="1443" y="630"/>
                </a:lnTo>
                <a:lnTo>
                  <a:pt x="1462" y="624"/>
                </a:lnTo>
                <a:lnTo>
                  <a:pt x="1494" y="618"/>
                </a:lnTo>
                <a:lnTo>
                  <a:pt x="1507" y="611"/>
                </a:lnTo>
                <a:lnTo>
                  <a:pt x="1526" y="605"/>
                </a:lnTo>
                <a:lnTo>
                  <a:pt x="1558" y="598"/>
                </a:lnTo>
                <a:lnTo>
                  <a:pt x="1577" y="592"/>
                </a:lnTo>
                <a:lnTo>
                  <a:pt x="1590" y="586"/>
                </a:lnTo>
                <a:lnTo>
                  <a:pt x="1622" y="579"/>
                </a:lnTo>
                <a:lnTo>
                  <a:pt x="1635" y="573"/>
                </a:lnTo>
                <a:lnTo>
                  <a:pt x="1654" y="567"/>
                </a:lnTo>
                <a:lnTo>
                  <a:pt x="1680" y="554"/>
                </a:lnTo>
                <a:lnTo>
                  <a:pt x="1699" y="547"/>
                </a:lnTo>
                <a:lnTo>
                  <a:pt x="1712" y="541"/>
                </a:lnTo>
                <a:lnTo>
                  <a:pt x="1737" y="528"/>
                </a:lnTo>
                <a:lnTo>
                  <a:pt x="1750" y="516"/>
                </a:lnTo>
                <a:lnTo>
                  <a:pt x="1763" y="509"/>
                </a:lnTo>
                <a:lnTo>
                  <a:pt x="1795" y="496"/>
                </a:lnTo>
                <a:lnTo>
                  <a:pt x="1807" y="490"/>
                </a:lnTo>
                <a:lnTo>
                  <a:pt x="1820" y="484"/>
                </a:lnTo>
                <a:lnTo>
                  <a:pt x="1839" y="465"/>
                </a:lnTo>
                <a:lnTo>
                  <a:pt x="1852" y="458"/>
                </a:lnTo>
                <a:lnTo>
                  <a:pt x="1865" y="452"/>
                </a:lnTo>
                <a:lnTo>
                  <a:pt x="1890" y="433"/>
                </a:lnTo>
                <a:lnTo>
                  <a:pt x="1897" y="426"/>
                </a:lnTo>
                <a:lnTo>
                  <a:pt x="1909" y="414"/>
                </a:lnTo>
                <a:lnTo>
                  <a:pt x="1929" y="401"/>
                </a:lnTo>
                <a:lnTo>
                  <a:pt x="1941" y="388"/>
                </a:lnTo>
                <a:lnTo>
                  <a:pt x="1948" y="382"/>
                </a:lnTo>
                <a:lnTo>
                  <a:pt x="1967" y="363"/>
                </a:lnTo>
                <a:lnTo>
                  <a:pt x="1973" y="356"/>
                </a:lnTo>
                <a:lnTo>
                  <a:pt x="1986" y="344"/>
                </a:lnTo>
                <a:lnTo>
                  <a:pt x="1999" y="324"/>
                </a:lnTo>
                <a:lnTo>
                  <a:pt x="2012" y="318"/>
                </a:lnTo>
                <a:lnTo>
                  <a:pt x="2018" y="305"/>
                </a:lnTo>
                <a:lnTo>
                  <a:pt x="2031" y="286"/>
                </a:lnTo>
                <a:lnTo>
                  <a:pt x="2037" y="280"/>
                </a:lnTo>
                <a:lnTo>
                  <a:pt x="2044" y="267"/>
                </a:lnTo>
                <a:lnTo>
                  <a:pt x="2056" y="248"/>
                </a:lnTo>
                <a:lnTo>
                  <a:pt x="2056" y="235"/>
                </a:lnTo>
                <a:lnTo>
                  <a:pt x="2063" y="229"/>
                </a:lnTo>
                <a:lnTo>
                  <a:pt x="2076" y="210"/>
                </a:lnTo>
                <a:lnTo>
                  <a:pt x="2076" y="197"/>
                </a:lnTo>
                <a:lnTo>
                  <a:pt x="2082" y="184"/>
                </a:lnTo>
                <a:lnTo>
                  <a:pt x="2088" y="165"/>
                </a:lnTo>
                <a:lnTo>
                  <a:pt x="2088" y="152"/>
                </a:lnTo>
                <a:lnTo>
                  <a:pt x="2095" y="146"/>
                </a:lnTo>
                <a:lnTo>
                  <a:pt x="2095" y="121"/>
                </a:lnTo>
                <a:lnTo>
                  <a:pt x="2095" y="114"/>
                </a:lnTo>
                <a:lnTo>
                  <a:pt x="2101" y="102"/>
                </a:lnTo>
                <a:lnTo>
                  <a:pt x="2101" y="82"/>
                </a:lnTo>
                <a:lnTo>
                  <a:pt x="2101" y="70"/>
                </a:lnTo>
                <a:lnTo>
                  <a:pt x="2101" y="0"/>
                </a:lnTo>
                <a:close/>
              </a:path>
            </a:pathLst>
          </a:custGeom>
          <a:solidFill>
            <a:srgbClr val="009B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17475"/>
            <a:ext cx="8991599" cy="72072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chemeClr val="accent1">
                    <a:satMod val="150000"/>
                  </a:schemeClr>
                </a:solidFill>
              </a:rPr>
              <a:t>The World Fleet Will More Than Double </a:t>
            </a:r>
            <a:r>
              <a:rPr lang="en-US" sz="2400" dirty="0" smtClean="0">
                <a:solidFill>
                  <a:schemeClr val="accent1">
                    <a:satMod val="150000"/>
                  </a:schemeClr>
                </a:solidFill>
              </a:rPr>
              <a:t>Between ‘05 and ‘25</a:t>
            </a:r>
            <a:endParaRPr lang="en-US" sz="2400" dirty="0">
              <a:solidFill>
                <a:schemeClr val="accent1">
                  <a:satMod val="150000"/>
                </a:schemeClr>
              </a:solidFill>
            </a:endParaRPr>
          </a:p>
        </p:txBody>
      </p:sp>
      <p:grpSp>
        <p:nvGrpSpPr>
          <p:cNvPr id="21509" name="Group 78"/>
          <p:cNvGrpSpPr>
            <a:grpSpLocks/>
          </p:cNvGrpSpPr>
          <p:nvPr/>
        </p:nvGrpSpPr>
        <p:grpSpPr bwMode="auto">
          <a:xfrm>
            <a:off x="3862388" y="4749800"/>
            <a:ext cx="222250" cy="1177925"/>
            <a:chOff x="2425" y="3212"/>
            <a:chExt cx="140" cy="742"/>
          </a:xfrm>
        </p:grpSpPr>
        <p:sp>
          <p:nvSpPr>
            <p:cNvPr id="21527" name="Rectangle 3"/>
            <p:cNvSpPr>
              <a:spLocks noChangeArrowheads="1"/>
            </p:cNvSpPr>
            <p:nvPr/>
          </p:nvSpPr>
          <p:spPr bwMode="gray">
            <a:xfrm>
              <a:off x="2425" y="3212"/>
              <a:ext cx="140" cy="14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28" name="Rectangle 4"/>
            <p:cNvSpPr>
              <a:spLocks noChangeArrowheads="1"/>
            </p:cNvSpPr>
            <p:nvPr/>
          </p:nvSpPr>
          <p:spPr bwMode="gray">
            <a:xfrm>
              <a:off x="2425" y="3414"/>
              <a:ext cx="140" cy="142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29" name="Rectangle 5"/>
            <p:cNvSpPr>
              <a:spLocks noChangeArrowheads="1"/>
            </p:cNvSpPr>
            <p:nvPr/>
          </p:nvSpPr>
          <p:spPr bwMode="gray">
            <a:xfrm>
              <a:off x="2425" y="3619"/>
              <a:ext cx="140" cy="14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30" name="Rectangle 6"/>
            <p:cNvSpPr>
              <a:spLocks noChangeArrowheads="1"/>
            </p:cNvSpPr>
            <p:nvPr/>
          </p:nvSpPr>
          <p:spPr bwMode="gray">
            <a:xfrm>
              <a:off x="2425" y="3813"/>
              <a:ext cx="140" cy="141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28364" name="Text Box 12"/>
          <p:cNvSpPr txBox="1">
            <a:spLocks noChangeArrowheads="1"/>
          </p:cNvSpPr>
          <p:nvPr/>
        </p:nvSpPr>
        <p:spPr bwMode="auto">
          <a:xfrm>
            <a:off x="2751138" y="1858963"/>
            <a:ext cx="765175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Aft>
                <a:spcPct val="30000"/>
              </a:spcAft>
              <a:defRPr/>
            </a:pPr>
            <a:r>
              <a:rPr lang="en-US" sz="1600" dirty="0">
                <a:latin typeface="Arial" charset="0"/>
                <a:cs typeface="Arial" charset="0"/>
              </a:rPr>
              <a:t>14%</a:t>
            </a:r>
          </a:p>
        </p:txBody>
      </p:sp>
      <p:sp>
        <p:nvSpPr>
          <p:cNvPr id="228365" name="Text Box 13"/>
          <p:cNvSpPr txBox="1">
            <a:spLocks noChangeArrowheads="1"/>
          </p:cNvSpPr>
          <p:nvPr/>
        </p:nvSpPr>
        <p:spPr bwMode="auto">
          <a:xfrm>
            <a:off x="2324100" y="2884488"/>
            <a:ext cx="7651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Aft>
                <a:spcPct val="30000"/>
              </a:spcAft>
              <a:defRPr/>
            </a:pPr>
            <a:r>
              <a:rPr lang="en-US" sz="1600" dirty="0">
                <a:latin typeface="Arial" charset="0"/>
                <a:cs typeface="Arial" charset="0"/>
              </a:rPr>
              <a:t>62%</a:t>
            </a:r>
          </a:p>
        </p:txBody>
      </p:sp>
      <p:sp>
        <p:nvSpPr>
          <p:cNvPr id="21512" name="Text Box 14"/>
          <p:cNvSpPr txBox="1">
            <a:spLocks noChangeArrowheads="1"/>
          </p:cNvSpPr>
          <p:nvPr/>
        </p:nvSpPr>
        <p:spPr bwMode="auto">
          <a:xfrm>
            <a:off x="1416050" y="2057400"/>
            <a:ext cx="765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Aft>
                <a:spcPct val="30000"/>
              </a:spcAft>
            </a:pPr>
            <a:r>
              <a:rPr lang="en-US" altLang="en-US" sz="1600" b="1">
                <a:cs typeface="Arial" panose="020B0604020202020204" pitchFamily="34" charset="0"/>
              </a:rPr>
              <a:t>18%</a:t>
            </a:r>
          </a:p>
        </p:txBody>
      </p:sp>
      <p:sp>
        <p:nvSpPr>
          <p:cNvPr id="228367" name="Text Box 15"/>
          <p:cNvSpPr txBox="1">
            <a:spLocks noChangeArrowheads="1"/>
          </p:cNvSpPr>
          <p:nvPr/>
        </p:nvSpPr>
        <p:spPr bwMode="auto">
          <a:xfrm>
            <a:off x="2076450" y="1706563"/>
            <a:ext cx="7651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Aft>
                <a:spcPct val="30000"/>
              </a:spcAft>
              <a:defRPr/>
            </a:pPr>
            <a:r>
              <a:rPr lang="en-US" sz="1600" dirty="0">
                <a:latin typeface="Arial" charset="0"/>
                <a:cs typeface="Arial" charset="0"/>
              </a:rPr>
              <a:t>6%</a:t>
            </a:r>
          </a:p>
        </p:txBody>
      </p:sp>
      <p:grpSp>
        <p:nvGrpSpPr>
          <p:cNvPr id="21514" name="Group 88"/>
          <p:cNvGrpSpPr>
            <a:grpSpLocks/>
          </p:cNvGrpSpPr>
          <p:nvPr/>
        </p:nvGrpSpPr>
        <p:grpSpPr bwMode="auto">
          <a:xfrm>
            <a:off x="4752975" y="1625600"/>
            <a:ext cx="3349625" cy="1919288"/>
            <a:chOff x="1420" y="1553"/>
            <a:chExt cx="1650" cy="1644"/>
          </a:xfrm>
        </p:grpSpPr>
        <p:sp>
          <p:nvSpPr>
            <p:cNvPr id="21523" name="Freeform 89"/>
            <p:cNvSpPr>
              <a:spLocks/>
            </p:cNvSpPr>
            <p:nvPr/>
          </p:nvSpPr>
          <p:spPr bwMode="gray">
            <a:xfrm>
              <a:off x="2248" y="1553"/>
              <a:ext cx="600" cy="822"/>
            </a:xfrm>
            <a:custGeom>
              <a:avLst/>
              <a:gdLst>
                <a:gd name="T0" fmla="*/ 2147483647 w 100"/>
                <a:gd name="T1" fmla="*/ 2147483647 h 137"/>
                <a:gd name="T2" fmla="*/ 0 w 100"/>
                <a:gd name="T3" fmla="*/ 0 h 137"/>
                <a:gd name="T4" fmla="*/ 0 w 100"/>
                <a:gd name="T5" fmla="*/ 2147483647 h 137"/>
                <a:gd name="T6" fmla="*/ 2147483647 w 100"/>
                <a:gd name="T7" fmla="*/ 2147483647 h 1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"/>
                <a:gd name="T13" fmla="*/ 0 h 137"/>
                <a:gd name="T14" fmla="*/ 100 w 100"/>
                <a:gd name="T15" fmla="*/ 137 h 1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" h="137">
                  <a:moveTo>
                    <a:pt x="100" y="43"/>
                  </a:moveTo>
                  <a:cubicBezTo>
                    <a:pt x="74" y="15"/>
                    <a:pt x="38" y="0"/>
                    <a:pt x="0" y="0"/>
                  </a:cubicBezTo>
                  <a:lnTo>
                    <a:pt x="0" y="137"/>
                  </a:lnTo>
                  <a:lnTo>
                    <a:pt x="100" y="43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24" name="Freeform 90"/>
            <p:cNvSpPr>
              <a:spLocks/>
            </p:cNvSpPr>
            <p:nvPr/>
          </p:nvSpPr>
          <p:spPr bwMode="auto">
            <a:xfrm>
              <a:off x="1426" y="1811"/>
              <a:ext cx="1644" cy="1386"/>
            </a:xfrm>
            <a:custGeom>
              <a:avLst/>
              <a:gdLst>
                <a:gd name="T0" fmla="*/ 0 w 274"/>
                <a:gd name="T1" fmla="*/ 2147483647 h 231"/>
                <a:gd name="T2" fmla="*/ 2147483647 w 274"/>
                <a:gd name="T3" fmla="*/ 2147483647 h 231"/>
                <a:gd name="T4" fmla="*/ 2147483647 w 274"/>
                <a:gd name="T5" fmla="*/ 2147483647 h 231"/>
                <a:gd name="T6" fmla="*/ 2147483647 w 274"/>
                <a:gd name="T7" fmla="*/ 0 h 231"/>
                <a:gd name="T8" fmla="*/ 2147483647 w 274"/>
                <a:gd name="T9" fmla="*/ 2147483647 h 231"/>
                <a:gd name="T10" fmla="*/ 0 w 274"/>
                <a:gd name="T11" fmla="*/ 2147483647 h 2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4"/>
                <a:gd name="T19" fmla="*/ 0 h 231"/>
                <a:gd name="T20" fmla="*/ 274 w 274"/>
                <a:gd name="T21" fmla="*/ 231 h 2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4" h="231">
                  <a:moveTo>
                    <a:pt x="0" y="103"/>
                  </a:moveTo>
                  <a:cubicBezTo>
                    <a:pt x="5" y="175"/>
                    <a:pt x="65" y="230"/>
                    <a:pt x="137" y="230"/>
                  </a:cubicBezTo>
                  <a:cubicBezTo>
                    <a:pt x="212" y="231"/>
                    <a:pt x="274" y="169"/>
                    <a:pt x="274" y="94"/>
                  </a:cubicBezTo>
                  <a:cubicBezTo>
                    <a:pt x="274" y="59"/>
                    <a:pt x="260" y="26"/>
                    <a:pt x="237" y="0"/>
                  </a:cubicBezTo>
                  <a:lnTo>
                    <a:pt x="137" y="94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25" name="Freeform 91"/>
            <p:cNvSpPr>
              <a:spLocks/>
            </p:cNvSpPr>
            <p:nvPr/>
          </p:nvSpPr>
          <p:spPr bwMode="auto">
            <a:xfrm>
              <a:off x="1420" y="1565"/>
              <a:ext cx="828" cy="864"/>
            </a:xfrm>
            <a:custGeom>
              <a:avLst/>
              <a:gdLst>
                <a:gd name="T0" fmla="*/ 2147483647 w 138"/>
                <a:gd name="T1" fmla="*/ 0 h 144"/>
                <a:gd name="T2" fmla="*/ 2147483647 w 138"/>
                <a:gd name="T3" fmla="*/ 2147483647 h 144"/>
                <a:gd name="T4" fmla="*/ 2147483647 w 138"/>
                <a:gd name="T5" fmla="*/ 2147483647 h 144"/>
                <a:gd name="T6" fmla="*/ 2147483647 w 138"/>
                <a:gd name="T7" fmla="*/ 2147483647 h 144"/>
                <a:gd name="T8" fmla="*/ 2147483647 w 138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44"/>
                <a:gd name="T17" fmla="*/ 138 w 138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44">
                  <a:moveTo>
                    <a:pt x="111" y="0"/>
                  </a:moveTo>
                  <a:cubicBezTo>
                    <a:pt x="47" y="13"/>
                    <a:pt x="1" y="69"/>
                    <a:pt x="1" y="134"/>
                  </a:cubicBezTo>
                  <a:cubicBezTo>
                    <a:pt x="0" y="138"/>
                    <a:pt x="1" y="141"/>
                    <a:pt x="1" y="144"/>
                  </a:cubicBezTo>
                  <a:lnTo>
                    <a:pt x="138" y="135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26" name="Freeform 92"/>
            <p:cNvSpPr>
              <a:spLocks/>
            </p:cNvSpPr>
            <p:nvPr/>
          </p:nvSpPr>
          <p:spPr bwMode="auto">
            <a:xfrm>
              <a:off x="2086" y="1553"/>
              <a:ext cx="162" cy="822"/>
            </a:xfrm>
            <a:custGeom>
              <a:avLst/>
              <a:gdLst>
                <a:gd name="T0" fmla="*/ 2147483647 w 27"/>
                <a:gd name="T1" fmla="*/ 0 h 137"/>
                <a:gd name="T2" fmla="*/ 0 w 27"/>
                <a:gd name="T3" fmla="*/ 2147483647 h 137"/>
                <a:gd name="T4" fmla="*/ 2147483647 w 27"/>
                <a:gd name="T5" fmla="*/ 2147483647 h 137"/>
                <a:gd name="T6" fmla="*/ 2147483647 w 27"/>
                <a:gd name="T7" fmla="*/ 0 h 1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137"/>
                <a:gd name="T14" fmla="*/ 27 w 27"/>
                <a:gd name="T15" fmla="*/ 137 h 1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137">
                  <a:moveTo>
                    <a:pt x="26" y="0"/>
                  </a:moveTo>
                  <a:cubicBezTo>
                    <a:pt x="18" y="0"/>
                    <a:pt x="9" y="0"/>
                    <a:pt x="0" y="2"/>
                  </a:cubicBezTo>
                  <a:lnTo>
                    <a:pt x="27" y="13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28445" name="Rectangle 93"/>
          <p:cNvSpPr>
            <a:spLocks noChangeArrowheads="1"/>
          </p:cNvSpPr>
          <p:nvPr/>
        </p:nvSpPr>
        <p:spPr bwMode="auto">
          <a:xfrm>
            <a:off x="5976938" y="1233488"/>
            <a:ext cx="542925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Aft>
                <a:spcPct val="30000"/>
              </a:spcAft>
              <a:defRPr/>
            </a:pPr>
            <a:r>
              <a:rPr lang="en-US" sz="1600" dirty="0">
                <a:cs typeface="Arial" pitchFamily="34" charset="0"/>
              </a:rPr>
              <a:t>3%</a:t>
            </a:r>
          </a:p>
        </p:txBody>
      </p:sp>
      <p:sp>
        <p:nvSpPr>
          <p:cNvPr id="21516" name="Rectangle 94"/>
          <p:cNvSpPr>
            <a:spLocks noChangeArrowheads="1"/>
          </p:cNvSpPr>
          <p:nvPr/>
        </p:nvSpPr>
        <p:spPr bwMode="auto">
          <a:xfrm>
            <a:off x="5318125" y="2057400"/>
            <a:ext cx="7493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Aft>
                <a:spcPct val="30000"/>
              </a:spcAft>
            </a:pPr>
            <a:r>
              <a:rPr lang="en-US" altLang="en-US" sz="1600" b="1">
                <a:cs typeface="Arial" panose="020B0604020202020204" pitchFamily="34" charset="0"/>
              </a:rPr>
              <a:t>23%</a:t>
            </a:r>
          </a:p>
        </p:txBody>
      </p:sp>
      <p:sp>
        <p:nvSpPr>
          <p:cNvPr id="228447" name="Rectangle 95"/>
          <p:cNvSpPr>
            <a:spLocks noChangeArrowheads="1"/>
          </p:cNvSpPr>
          <p:nvPr/>
        </p:nvSpPr>
        <p:spPr bwMode="auto">
          <a:xfrm>
            <a:off x="6440488" y="1860550"/>
            <a:ext cx="7493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Aft>
                <a:spcPct val="30000"/>
              </a:spcAft>
              <a:defRPr/>
            </a:pPr>
            <a:r>
              <a:rPr lang="en-US" sz="1600" dirty="0">
                <a:latin typeface="Arial" charset="0"/>
                <a:cs typeface="Arial" charset="0"/>
              </a:rPr>
              <a:t>13%</a:t>
            </a:r>
          </a:p>
        </p:txBody>
      </p:sp>
      <p:sp>
        <p:nvSpPr>
          <p:cNvPr id="228448" name="Rectangle 96"/>
          <p:cNvSpPr>
            <a:spLocks noChangeArrowheads="1"/>
          </p:cNvSpPr>
          <p:nvPr/>
        </p:nvSpPr>
        <p:spPr bwMode="auto">
          <a:xfrm>
            <a:off x="6216650" y="2884488"/>
            <a:ext cx="7493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Aft>
                <a:spcPct val="30000"/>
              </a:spcAft>
              <a:defRPr/>
            </a:pPr>
            <a:r>
              <a:rPr lang="en-US" sz="1600" dirty="0">
                <a:latin typeface="Arial" charset="0"/>
                <a:cs typeface="Arial" charset="0"/>
              </a:rPr>
              <a:t>61%</a:t>
            </a:r>
          </a:p>
        </p:txBody>
      </p:sp>
      <p:sp>
        <p:nvSpPr>
          <p:cNvPr id="21519" name="Rectangle 32"/>
          <p:cNvSpPr>
            <a:spLocks noChangeArrowheads="1"/>
          </p:cNvSpPr>
          <p:nvPr/>
        </p:nvSpPr>
        <p:spPr bwMode="auto">
          <a:xfrm>
            <a:off x="457200" y="6324600"/>
            <a:ext cx="838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ko-KR" sz="1200">
                <a:ea typeface="굴림" panose="020B0600000101010101" pitchFamily="34" charset="-127"/>
              </a:rPr>
              <a:t>Source: “Boeing </a:t>
            </a:r>
            <a:r>
              <a:rPr lang="en-US" altLang="en-US" sz="1200"/>
              <a:t>Commercial Airplanes</a:t>
            </a:r>
            <a:r>
              <a:rPr lang="en-US" altLang="ko-KR" sz="1200">
                <a:ea typeface="굴림" panose="020B0600000101010101" pitchFamily="34" charset="-127"/>
              </a:rPr>
              <a:t> c</a:t>
            </a:r>
            <a:r>
              <a:rPr lang="en-US" altLang="en-US" sz="1200"/>
              <a:t>urrent Product Overview</a:t>
            </a:r>
            <a:r>
              <a:rPr lang="en-US" altLang="ko-KR" sz="1200">
                <a:ea typeface="굴림" panose="020B0600000101010101" pitchFamily="34" charset="-127"/>
              </a:rPr>
              <a:t>,” presented at </a:t>
            </a:r>
            <a:r>
              <a:rPr lang="en-US" altLang="en-US" sz="1200"/>
              <a:t>San Diego County Regional Airport Authority Advisory Committee</a:t>
            </a:r>
            <a:r>
              <a:rPr lang="en-US" altLang="ko-KR" sz="1200">
                <a:ea typeface="굴림" panose="020B0600000101010101" pitchFamily="34" charset="-127"/>
              </a:rPr>
              <a:t>, July 12, 2007</a:t>
            </a:r>
            <a:endParaRPr lang="en-US" altLang="en-US" sz="1200"/>
          </a:p>
          <a:p>
            <a:pPr eaLnBrk="1" hangingPunct="1"/>
            <a:endParaRPr lang="en-US" altLang="en-US" sz="1200"/>
          </a:p>
        </p:txBody>
      </p:sp>
      <p:sp>
        <p:nvSpPr>
          <p:cNvPr id="21520" name="TextBox 31"/>
          <p:cNvSpPr txBox="1">
            <a:spLocks noChangeArrowheads="1"/>
          </p:cNvSpPr>
          <p:nvPr/>
        </p:nvSpPr>
        <p:spPr bwMode="auto">
          <a:xfrm>
            <a:off x="4114800" y="4724400"/>
            <a:ext cx="1671638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200"/>
              </a:spcAft>
            </a:pPr>
            <a:r>
              <a:rPr lang="en-US" altLang="en-US"/>
              <a:t>Regional jets</a:t>
            </a:r>
          </a:p>
          <a:p>
            <a:pPr eaLnBrk="1" hangingPunct="1">
              <a:spcAft>
                <a:spcPts val="200"/>
              </a:spcAft>
            </a:pPr>
            <a:r>
              <a:rPr lang="en-US" altLang="en-US"/>
              <a:t>Single-aisle</a:t>
            </a:r>
          </a:p>
          <a:p>
            <a:pPr eaLnBrk="1" hangingPunct="1">
              <a:spcAft>
                <a:spcPts val="200"/>
              </a:spcAft>
            </a:pPr>
            <a:r>
              <a:rPr lang="en-US" altLang="en-US"/>
              <a:t>Twin-aisle</a:t>
            </a:r>
          </a:p>
          <a:p>
            <a:pPr eaLnBrk="1" hangingPunct="1">
              <a:spcAft>
                <a:spcPts val="200"/>
              </a:spcAft>
            </a:pPr>
            <a:r>
              <a:rPr lang="en-US" altLang="en-US"/>
              <a:t>747 and larger</a:t>
            </a:r>
          </a:p>
        </p:txBody>
      </p:sp>
      <p:sp>
        <p:nvSpPr>
          <p:cNvPr id="21521" name="TextBox 32"/>
          <p:cNvSpPr txBox="1">
            <a:spLocks noChangeArrowheads="1"/>
          </p:cNvSpPr>
          <p:nvPr/>
        </p:nvSpPr>
        <p:spPr bwMode="auto">
          <a:xfrm>
            <a:off x="1676400" y="3810000"/>
            <a:ext cx="21637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/>
              <a:t>2005</a:t>
            </a:r>
          </a:p>
          <a:p>
            <a:pPr algn="ctr" eaLnBrk="1" hangingPunct="1"/>
            <a:r>
              <a:rPr lang="en-US" altLang="en-US" sz="2000" b="1"/>
              <a:t>16,168 airplanes</a:t>
            </a:r>
          </a:p>
        </p:txBody>
      </p:sp>
      <p:sp>
        <p:nvSpPr>
          <p:cNvPr id="21522" name="TextBox 33"/>
          <p:cNvSpPr txBox="1">
            <a:spLocks noChangeArrowheads="1"/>
          </p:cNvSpPr>
          <p:nvPr/>
        </p:nvSpPr>
        <p:spPr bwMode="auto">
          <a:xfrm>
            <a:off x="5562600" y="3810000"/>
            <a:ext cx="21637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/>
              <a:t>2025</a:t>
            </a:r>
          </a:p>
          <a:p>
            <a:pPr algn="ctr" eaLnBrk="1" hangingPunct="1"/>
            <a:r>
              <a:rPr lang="en-US" altLang="en-US" sz="2000" b="1"/>
              <a:t>34,764 airplanes</a:t>
            </a:r>
          </a:p>
        </p:txBody>
      </p:sp>
    </p:spTree>
    <p:extLst>
      <p:ext uri="{BB962C8B-B14F-4D97-AF65-F5344CB8AC3E}">
        <p14:creationId xmlns:p14="http://schemas.microsoft.com/office/powerpoint/2010/main" val="18353738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3" b="40016"/>
          <a:stretch>
            <a:fillRect/>
          </a:stretch>
        </p:blipFill>
        <p:spPr bwMode="auto">
          <a:xfrm>
            <a:off x="838200" y="5316538"/>
            <a:ext cx="7543800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Line 5"/>
          <p:cNvSpPr>
            <a:spLocks noChangeShapeType="1"/>
          </p:cNvSpPr>
          <p:nvPr/>
        </p:nvSpPr>
        <p:spPr bwMode="auto">
          <a:xfrm>
            <a:off x="685800" y="762000"/>
            <a:ext cx="7924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8" name="Rectangle 10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1">
                    <a:satMod val="150000"/>
                  </a:schemeClr>
                </a:solidFill>
              </a:rPr>
              <a:t>Distributed Turboelectric-Powered CESTOL Concept</a:t>
            </a:r>
            <a:endParaRPr lang="en-GB" sz="2800" dirty="0" smtClean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73733" name="Rectangle 11"/>
          <p:cNvSpPr>
            <a:spLocks noGrp="1" noChangeArrowheads="1"/>
          </p:cNvSpPr>
          <p:nvPr>
            <p:ph idx="1"/>
          </p:nvPr>
        </p:nvSpPr>
        <p:spPr>
          <a:xfrm>
            <a:off x="228600" y="762000"/>
            <a:ext cx="8686800" cy="4267200"/>
          </a:xfrm>
        </p:spPr>
        <p:txBody>
          <a:bodyPr/>
          <a:lstStyle/>
          <a:p>
            <a:pPr eaLnBrk="1" hangingPunct="1"/>
            <a:r>
              <a:rPr lang="en-US" altLang="en-US" smtClean="0"/>
              <a:t> 2 wing-tip-mounted turbo-generators (all HTS)</a:t>
            </a:r>
          </a:p>
          <a:p>
            <a:pPr lvl="1" indent="-319088" eaLnBrk="1" hangingPunct="1">
              <a:spcBef>
                <a:spcPct val="0"/>
              </a:spcBef>
              <a:buFont typeface="Wingdings 2" panose="05020102010507070707" pitchFamily="18" charset="2"/>
              <a:buChar char=""/>
            </a:pPr>
            <a:r>
              <a:rPr lang="en-US" altLang="en-US" smtClean="0"/>
              <a:t>~ 2x32 MW @SLS, ~ 2x9.5 MW @cruise</a:t>
            </a:r>
          </a:p>
          <a:p>
            <a:pPr lvl="1" indent="-319088" eaLnBrk="1" hangingPunct="1">
              <a:spcBef>
                <a:spcPct val="0"/>
              </a:spcBef>
              <a:buFont typeface="Wingdings 2" panose="05020102010507070707" pitchFamily="18" charset="2"/>
              <a:buChar char=""/>
            </a:pPr>
            <a:r>
              <a:rPr lang="en-US" altLang="en-US" smtClean="0"/>
              <a:t>Target weight: </a:t>
            </a:r>
            <a:r>
              <a:rPr lang="en-US" altLang="en-US" b="1" smtClean="0">
                <a:solidFill>
                  <a:srgbClr val="FF0000"/>
                </a:solidFill>
              </a:rPr>
              <a:t>670 kg</a:t>
            </a:r>
            <a:r>
              <a:rPr lang="en-US" altLang="en-US" smtClean="0"/>
              <a:t> per  generator (incl. cryo.)</a:t>
            </a:r>
          </a:p>
          <a:p>
            <a:pPr lvl="1" indent="-319088" eaLnBrk="1" hangingPunct="1">
              <a:spcBef>
                <a:spcPct val="0"/>
              </a:spcBef>
              <a:buFont typeface="Wingdings 2" panose="05020102010507070707" pitchFamily="18" charset="2"/>
              <a:buChar char=""/>
            </a:pPr>
            <a:r>
              <a:rPr lang="en-US" altLang="en-US" smtClean="0"/>
              <a:t>Target size: </a:t>
            </a:r>
            <a:r>
              <a:rPr lang="en-US" altLang="en-US" b="1" smtClean="0">
                <a:solidFill>
                  <a:srgbClr val="FF0000"/>
                </a:solidFill>
              </a:rPr>
              <a:t>61 cm </a:t>
            </a:r>
            <a:r>
              <a:rPr lang="en-US" altLang="en-US" smtClean="0"/>
              <a:t>diameter</a:t>
            </a:r>
            <a:r>
              <a:rPr lang="en-US" altLang="en-US" smtClean="0">
                <a:solidFill>
                  <a:srgbClr val="FF0000"/>
                </a:solidFill>
              </a:rPr>
              <a:t> </a:t>
            </a:r>
            <a:r>
              <a:rPr lang="en-US" altLang="en-US" smtClean="0"/>
              <a:t>by</a:t>
            </a:r>
            <a:r>
              <a:rPr lang="en-US" altLang="en-US" smtClean="0">
                <a:solidFill>
                  <a:srgbClr val="FF0000"/>
                </a:solidFill>
              </a:rPr>
              <a:t> </a:t>
            </a:r>
            <a:r>
              <a:rPr lang="en-US" altLang="en-US" b="1" smtClean="0">
                <a:solidFill>
                  <a:srgbClr val="FF0000"/>
                </a:solidFill>
              </a:rPr>
              <a:t>42 cm </a:t>
            </a:r>
            <a:r>
              <a:rPr lang="en-US" altLang="en-US" smtClean="0"/>
              <a:t>length (elec.)</a:t>
            </a:r>
          </a:p>
          <a:p>
            <a:pPr eaLnBrk="1" hangingPunct="1"/>
            <a:r>
              <a:rPr lang="en-US" altLang="en-US" smtClean="0"/>
              <a:t>  A set of 16  electric fans</a:t>
            </a:r>
          </a:p>
          <a:p>
            <a:pPr lvl="1" indent="-319088" eaLnBrk="1" hangingPunct="1">
              <a:spcBef>
                <a:spcPct val="0"/>
              </a:spcBef>
              <a:buFont typeface="Wingdings 2" panose="05020102010507070707" pitchFamily="18" charset="2"/>
              <a:buChar char=""/>
            </a:pPr>
            <a:r>
              <a:rPr lang="en-US" altLang="en-US" smtClean="0"/>
              <a:t>35” (~90 cm) diameter each propulsor fan</a:t>
            </a:r>
          </a:p>
          <a:p>
            <a:pPr lvl="1" indent="-319088" eaLnBrk="1" hangingPunct="1">
              <a:spcBef>
                <a:spcPct val="0"/>
              </a:spcBef>
              <a:buFont typeface="Wingdings 2" panose="05020102010507070707" pitchFamily="18" charset="2"/>
              <a:buChar char=""/>
            </a:pPr>
            <a:r>
              <a:rPr lang="en-US" altLang="en-US" smtClean="0"/>
              <a:t>~3.8 MW @SLS, ~1.1 MW @cruise, each fan</a:t>
            </a:r>
          </a:p>
          <a:p>
            <a:pPr lvl="1" indent="-319088" eaLnBrk="1" hangingPunct="1">
              <a:spcBef>
                <a:spcPct val="0"/>
              </a:spcBef>
              <a:buFont typeface="Wingdings 2" panose="05020102010507070707" pitchFamily="18" charset="2"/>
              <a:buChar char=""/>
            </a:pPr>
            <a:r>
              <a:rPr lang="en-US" altLang="en-US" smtClean="0"/>
              <a:t>Target weight: </a:t>
            </a:r>
            <a:r>
              <a:rPr lang="en-US" altLang="en-US" b="1" smtClean="0">
                <a:solidFill>
                  <a:srgbClr val="FF0000"/>
                </a:solidFill>
              </a:rPr>
              <a:t>134 kg</a:t>
            </a:r>
            <a:r>
              <a:rPr lang="en-US" altLang="en-US" smtClean="0">
                <a:solidFill>
                  <a:srgbClr val="FF0000"/>
                </a:solidFill>
              </a:rPr>
              <a:t> </a:t>
            </a:r>
            <a:r>
              <a:rPr lang="en-US" altLang="en-US" smtClean="0"/>
              <a:t>per HTS motor (incl. cryo.)</a:t>
            </a:r>
          </a:p>
          <a:p>
            <a:pPr lvl="1" indent="-319088" eaLnBrk="1" hangingPunct="1">
              <a:spcBef>
                <a:spcPct val="0"/>
              </a:spcBef>
              <a:buFont typeface="Wingdings 2" panose="05020102010507070707" pitchFamily="18" charset="2"/>
              <a:buChar char=""/>
            </a:pPr>
            <a:r>
              <a:rPr lang="en-US" altLang="en-US" smtClean="0"/>
              <a:t>Target size: </a:t>
            </a:r>
            <a:r>
              <a:rPr lang="en-US" altLang="en-US" b="1" smtClean="0">
                <a:solidFill>
                  <a:srgbClr val="FF0000"/>
                </a:solidFill>
              </a:rPr>
              <a:t>38 cm </a:t>
            </a:r>
            <a:r>
              <a:rPr lang="en-US" altLang="en-US" smtClean="0"/>
              <a:t>diameter</a:t>
            </a:r>
            <a:r>
              <a:rPr lang="en-US" altLang="en-US" smtClean="0">
                <a:solidFill>
                  <a:srgbClr val="FF0000"/>
                </a:solidFill>
              </a:rPr>
              <a:t> </a:t>
            </a:r>
            <a:r>
              <a:rPr lang="en-US" altLang="en-US" smtClean="0"/>
              <a:t>by</a:t>
            </a:r>
            <a:r>
              <a:rPr lang="en-US" altLang="en-US" smtClean="0">
                <a:solidFill>
                  <a:srgbClr val="FF0000"/>
                </a:solidFill>
              </a:rPr>
              <a:t> </a:t>
            </a:r>
            <a:r>
              <a:rPr lang="en-US" altLang="en-US" b="1" smtClean="0">
                <a:solidFill>
                  <a:srgbClr val="FF0000"/>
                </a:solidFill>
              </a:rPr>
              <a:t>25 cm </a:t>
            </a:r>
            <a:r>
              <a:rPr lang="en-US" altLang="en-US" smtClean="0"/>
              <a:t>length (elec.)</a:t>
            </a:r>
          </a:p>
          <a:p>
            <a:pPr lvl="1" indent="-319088" eaLnBrk="1" hangingPunct="1">
              <a:spcBef>
                <a:spcPct val="0"/>
              </a:spcBef>
              <a:buFont typeface="Wingdings 2" panose="05020102010507070707" pitchFamily="18" charset="2"/>
              <a:buChar char=""/>
            </a:pPr>
            <a:endParaRPr lang="en-US" altLang="en-US" smtClean="0"/>
          </a:p>
        </p:txBody>
      </p:sp>
      <p:sp>
        <p:nvSpPr>
          <p:cNvPr id="73734" name="TextBox 6"/>
          <p:cNvSpPr txBox="1">
            <a:spLocks noChangeArrowheads="1"/>
          </p:cNvSpPr>
          <p:nvPr/>
        </p:nvSpPr>
        <p:spPr bwMode="auto">
          <a:xfrm>
            <a:off x="381000" y="5181600"/>
            <a:ext cx="8428038" cy="400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/>
              <a:t>HTS rotating machinery is the enabling technology of future aircraft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3" b="40016"/>
          <a:stretch>
            <a:fillRect/>
          </a:stretch>
        </p:blipFill>
        <p:spPr bwMode="auto">
          <a:xfrm>
            <a:off x="838200" y="5316538"/>
            <a:ext cx="7543800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Line 5"/>
          <p:cNvSpPr>
            <a:spLocks noChangeShapeType="1"/>
          </p:cNvSpPr>
          <p:nvPr/>
        </p:nvSpPr>
        <p:spPr bwMode="auto">
          <a:xfrm>
            <a:off x="685800" y="762000"/>
            <a:ext cx="7924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8" name="Rectangle 10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1">
                    <a:satMod val="150000"/>
                  </a:schemeClr>
                </a:solidFill>
              </a:rPr>
              <a:t>Distributed Turboelectric-Powered CESTOL Concept (2)</a:t>
            </a:r>
            <a:endParaRPr lang="en-GB" sz="2800" dirty="0" smtClean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74757" name="Rectangle 11"/>
          <p:cNvSpPr>
            <a:spLocks noGrp="1" noChangeArrowheads="1"/>
          </p:cNvSpPr>
          <p:nvPr>
            <p:ph idx="1"/>
          </p:nvPr>
        </p:nvSpPr>
        <p:spPr>
          <a:xfrm>
            <a:off x="228600" y="762000"/>
            <a:ext cx="8686800" cy="4267200"/>
          </a:xfrm>
        </p:spPr>
        <p:txBody>
          <a:bodyPr/>
          <a:lstStyle/>
          <a:p>
            <a:r>
              <a:rPr lang="en-US" altLang="en-US" smtClean="0"/>
              <a:t>Design assumptions for HTS gen./motors</a:t>
            </a:r>
          </a:p>
          <a:p>
            <a:pPr lvl="1">
              <a:spcBef>
                <a:spcPct val="0"/>
              </a:spcBef>
              <a:spcAft>
                <a:spcPts val="200"/>
              </a:spcAft>
            </a:pPr>
            <a:r>
              <a:rPr lang="en-US" altLang="en-US" smtClean="0"/>
              <a:t>engineering current density in rotor: 120A/mm</a:t>
            </a:r>
            <a:r>
              <a:rPr lang="en-US" altLang="en-US" baseline="30000" smtClean="0"/>
              <a:t>2</a:t>
            </a:r>
            <a:r>
              <a:rPr lang="en-US" altLang="en-US" smtClean="0"/>
              <a:t> </a:t>
            </a:r>
          </a:p>
          <a:p>
            <a:pPr lvl="1">
              <a:spcBef>
                <a:spcPct val="0"/>
              </a:spcBef>
              <a:spcAft>
                <a:spcPts val="200"/>
              </a:spcAft>
            </a:pPr>
            <a:r>
              <a:rPr lang="en-US" altLang="en-US" smtClean="0"/>
              <a:t>engineering current density in stator: 120 A/mm</a:t>
            </a:r>
            <a:r>
              <a:rPr lang="en-US" altLang="en-US" baseline="30000" smtClean="0"/>
              <a:t>2</a:t>
            </a:r>
          </a:p>
          <a:p>
            <a:pPr lvl="1">
              <a:spcBef>
                <a:spcPct val="0"/>
              </a:spcBef>
              <a:spcAft>
                <a:spcPts val="200"/>
              </a:spcAft>
            </a:pPr>
            <a:r>
              <a:rPr lang="en-US" altLang="en-US" smtClean="0"/>
              <a:t>HTS filament dimension: 12 μm (for AC loss)</a:t>
            </a:r>
          </a:p>
          <a:p>
            <a:pPr lvl="1">
              <a:spcBef>
                <a:spcPct val="0"/>
              </a:spcBef>
              <a:spcAft>
                <a:spcPts val="200"/>
              </a:spcAft>
            </a:pPr>
            <a:r>
              <a:rPr lang="en-US" altLang="en-US" smtClean="0"/>
              <a:t>Generator: </a:t>
            </a:r>
            <a:r>
              <a:rPr lang="en-US" altLang="en-US" b="1" smtClean="0"/>
              <a:t>47 kW/kg</a:t>
            </a:r>
            <a:r>
              <a:rPr lang="en-US" altLang="en-US" smtClean="0"/>
              <a:t>, motor: </a:t>
            </a:r>
            <a:r>
              <a:rPr lang="en-US" altLang="en-US" b="1" smtClean="0"/>
              <a:t>27 kW/kg</a:t>
            </a:r>
          </a:p>
          <a:p>
            <a:pPr lvl="1">
              <a:spcBef>
                <a:spcPct val="0"/>
              </a:spcBef>
              <a:spcAft>
                <a:spcPts val="200"/>
              </a:spcAft>
            </a:pPr>
            <a:r>
              <a:rPr lang="en-US" altLang="en-US" smtClean="0"/>
              <a:t>assumed cryocooler weight : 3 kg/kW-input</a:t>
            </a:r>
          </a:p>
          <a:p>
            <a:pPr lvl="1">
              <a:spcBef>
                <a:spcPct val="0"/>
              </a:spcBef>
              <a:spcAft>
                <a:spcPts val="200"/>
              </a:spcAft>
            </a:pPr>
            <a:r>
              <a:rPr lang="en-US" altLang="en-US" smtClean="0"/>
              <a:t>assumed fraction of Carnot efficiency: 30%</a:t>
            </a:r>
          </a:p>
          <a:p>
            <a:pPr lvl="1">
              <a:spcBef>
                <a:spcPct val="0"/>
              </a:spcBef>
              <a:spcAft>
                <a:spcPts val="200"/>
              </a:spcAft>
            </a:pPr>
            <a:r>
              <a:rPr lang="en-US" altLang="en-US" smtClean="0"/>
              <a:t>operating temperature: 49 K (optimized for weight)</a:t>
            </a:r>
          </a:p>
        </p:txBody>
      </p:sp>
      <p:sp>
        <p:nvSpPr>
          <p:cNvPr id="74758" name="TextBox 6"/>
          <p:cNvSpPr txBox="1">
            <a:spLocks noChangeArrowheads="1"/>
          </p:cNvSpPr>
          <p:nvPr/>
        </p:nvSpPr>
        <p:spPr bwMode="auto">
          <a:xfrm>
            <a:off x="381000" y="5181600"/>
            <a:ext cx="8428038" cy="400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/>
              <a:t>HTS rotating machinery is the enabling technology of future aircraft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682752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Conclusions</a:t>
            </a:r>
            <a:endParaRPr lang="en-US" sz="3200" dirty="0"/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altLang="en-US" sz="2800" smtClean="0"/>
              <a:t>Electric propulsion: decoupling of turbine &amp; propulsion</a:t>
            </a:r>
          </a:p>
          <a:p>
            <a:pPr lvl="1">
              <a:spcBef>
                <a:spcPts val="600"/>
              </a:spcBef>
            </a:pPr>
            <a:r>
              <a:rPr lang="en-US" altLang="en-US" sz="2400" smtClean="0"/>
              <a:t>Opening of design space to revolutionary concepts that improve fuel efficiency and noise through aircraft architecture optimization</a:t>
            </a:r>
          </a:p>
          <a:p>
            <a:pPr>
              <a:spcBef>
                <a:spcPts val="1800"/>
              </a:spcBef>
            </a:pPr>
            <a:r>
              <a:rPr lang="en-US" altLang="en-US" sz="2800" smtClean="0"/>
              <a:t>Superconducting machines specific power:</a:t>
            </a:r>
          </a:p>
          <a:p>
            <a:pPr lvl="1">
              <a:spcBef>
                <a:spcPts val="400"/>
              </a:spcBef>
            </a:pPr>
            <a:r>
              <a:rPr lang="en-US" altLang="en-US" sz="2400" smtClean="0"/>
              <a:t> HTS inductor/resistive armature: already comparable to gas turbines (5-10 kW/kg) with today’s technology</a:t>
            </a:r>
          </a:p>
          <a:p>
            <a:pPr lvl="1">
              <a:spcBef>
                <a:spcPts val="400"/>
              </a:spcBef>
            </a:pPr>
            <a:r>
              <a:rPr lang="en-US" altLang="en-US" sz="2400" smtClean="0"/>
              <a:t>All superconducting: much better than turbines (25-50 kW/kg), enabling technology for electric aircraft, but further development needed</a:t>
            </a:r>
            <a:endParaRPr lang="en-US" altLang="en-US" sz="2000" smtClean="0"/>
          </a:p>
          <a:p>
            <a:pPr>
              <a:spcBef>
                <a:spcPts val="1800"/>
              </a:spcBef>
            </a:pPr>
            <a:r>
              <a:rPr lang="en-US" altLang="en-US" sz="2800" smtClean="0"/>
              <a:t>Air-worthy vehicles can be designed based on assumed characteristics for superconducting machines</a:t>
            </a:r>
            <a:endParaRPr lang="en-US" altLang="en-US" sz="2400" smtClean="0"/>
          </a:p>
          <a:p>
            <a:pPr>
              <a:spcBef>
                <a:spcPts val="1800"/>
              </a:spcBef>
              <a:buFont typeface="Wingdings 2" panose="05020102010507070707" pitchFamily="18" charset="2"/>
              <a:buNone/>
            </a:pPr>
            <a:endParaRPr lang="en-US" altLang="en-US" smtClean="0"/>
          </a:p>
          <a:p>
            <a:endParaRPr lang="en-US" altLang="en-US" sz="2800" smtClean="0"/>
          </a:p>
          <a:p>
            <a:endParaRPr lang="en-US" altLang="en-US" sz="280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</a:rPr>
              <a:t>Research Directions</a:t>
            </a:r>
            <a:endParaRPr lang="en-GB" sz="3200" dirty="0" smtClean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534400" cy="5410200"/>
          </a:xfrm>
        </p:spPr>
        <p:txBody>
          <a:bodyPr rtlCol="0">
            <a:normAutofit fontScale="92500" lnSpcReduction="10000"/>
          </a:bodyPr>
          <a:lstStyle/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2600" dirty="0" smtClean="0">
                <a:latin typeface="Arial" charset="0"/>
              </a:rPr>
              <a:t>Demonstrate feasible high specific power HTS machines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900" dirty="0" smtClean="0">
                <a:latin typeface="Arial" charset="0"/>
              </a:rPr>
              <a:t>Ultimate target: 25 - 50 kW/kg @ 5,000 to 15,000 rpm.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900" dirty="0" smtClean="0">
                <a:latin typeface="Arial" charset="0"/>
              </a:rPr>
              <a:t>(~ 3-5x what is achievable with HTS inductor/resistive armature)</a:t>
            </a:r>
            <a:endParaRPr lang="en-US" sz="1000" dirty="0" smtClean="0">
              <a:latin typeface="Arial" charset="0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2600" dirty="0" smtClean="0">
                <a:latin typeface="Arial" charset="0"/>
              </a:rPr>
              <a:t>Develop HTS conductors for low AC loss stators (all-superconducting machines)   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600" dirty="0" smtClean="0">
                <a:latin typeface="Arial" charset="0"/>
              </a:rPr>
              <a:t> 	</a:t>
            </a:r>
            <a:r>
              <a:rPr lang="en-US" sz="1900" dirty="0" smtClean="0">
                <a:latin typeface="Arial" charset="0"/>
              </a:rPr>
              <a:t>≤ 10 micron diameter filaments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900" dirty="0" smtClean="0">
                <a:latin typeface="Arial" charset="0"/>
              </a:rPr>
              <a:t> 	≤ 10 W/kA-m AC loss at 500 Hz </a:t>
            </a: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2400" dirty="0" smtClean="0">
                <a:latin typeface="Arial" charset="0"/>
              </a:rPr>
              <a:t>Develop aero-</a:t>
            </a:r>
            <a:r>
              <a:rPr lang="en-US" sz="2400" dirty="0" err="1" smtClean="0">
                <a:latin typeface="Arial" charset="0"/>
              </a:rPr>
              <a:t>cryocoolers</a:t>
            </a:r>
            <a:r>
              <a:rPr lang="en-US" sz="2400" dirty="0" smtClean="0">
                <a:latin typeface="Arial" charset="0"/>
              </a:rPr>
              <a:t> with ~ 3 kg/kW-input @ 30% Carnot, or,</a:t>
            </a: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2400" dirty="0" smtClean="0">
                <a:latin typeface="Arial" charset="0"/>
              </a:rPr>
              <a:t>Explore alternative cooling schemes with minimum weight</a:t>
            </a:r>
            <a:endParaRPr lang="en-US" sz="1000" dirty="0" smtClean="0">
              <a:latin typeface="Arial" charset="0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2600" dirty="0" smtClean="0">
                <a:latin typeface="Arial" charset="0"/>
              </a:rPr>
              <a:t>Implement higher fidelity HTS machine models 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600" dirty="0" smtClean="0">
                <a:latin typeface="Arial" charset="0"/>
              </a:rPr>
              <a:t>	</a:t>
            </a:r>
            <a:r>
              <a:rPr lang="en-US" sz="1900" dirty="0" smtClean="0">
                <a:latin typeface="Arial" charset="0"/>
              </a:rPr>
              <a:t>Structural parts, exciters, bearings, cryostat, leads, etc.</a:t>
            </a:r>
            <a:endParaRPr lang="en-US" sz="1000" dirty="0" smtClean="0">
              <a:latin typeface="Arial" charset="0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2400" dirty="0" smtClean="0">
                <a:latin typeface="Arial" charset="0"/>
              </a:rPr>
              <a:t>Perform aero studies of advanced electrically driven aircraft - - hybrid wing body, tilt rotorcraft, “tube-and-wing” with ultra high bypass, etc.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200"/>
              </a:spcAft>
              <a:defRPr/>
            </a:pPr>
            <a:endParaRPr lang="en-GB" sz="20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22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610600" cy="510540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smtClean="0"/>
              <a:t>Sustainable aviation represents a strong market pull for superconducting machines</a:t>
            </a:r>
          </a:p>
          <a:p>
            <a:pPr lvl="1" eaLnBrk="1" hangingPunct="1">
              <a:spcBef>
                <a:spcPts val="1200"/>
              </a:spcBef>
            </a:pPr>
            <a:r>
              <a:rPr lang="en-US" altLang="en-US" smtClean="0"/>
              <a:t>Weight, volume, and efficiency targets have been established based on detailed design studies</a:t>
            </a:r>
          </a:p>
          <a:p>
            <a:pPr lvl="1"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altLang="en-US" smtClean="0"/>
              <a:t>These targets are aggressive but achievable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altLang="en-US" smtClean="0"/>
              <a:t> 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mtClean="0"/>
              <a:t>Our community’s ingenuity will be called upon to help solve these tough challenges to sustain responsible growth of air travel</a:t>
            </a:r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Superconductivity &amp; </a:t>
            </a:r>
            <a:r>
              <a:rPr lang="en-US" dirty="0" err="1" smtClean="0">
                <a:solidFill>
                  <a:schemeClr val="accent1">
                    <a:satMod val="150000"/>
                  </a:schemeClr>
                </a:solidFill>
              </a:rPr>
              <a:t>Aeropropulsion</a:t>
            </a:r>
            <a:endParaRPr lang="en-GB" dirty="0" smtClean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4" name="Picture 8" descr="C:\Documents and Settings\luongo\Application Data\Microsoft\Media Catalog\Downloaded Clips\cl3b\j01490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125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Up Slides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07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37160"/>
            <a:ext cx="8686800" cy="685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>
                <a:solidFill>
                  <a:schemeClr val="accent1">
                    <a:satMod val="150000"/>
                  </a:schemeClr>
                </a:solidFill>
                <a:ea typeface="굴림" pitchFamily="34" charset="-127"/>
              </a:rPr>
              <a:t>Air Traffic Growth </a:t>
            </a:r>
            <a:r>
              <a:rPr lang="en-US" altLang="ko-KR" sz="2700" dirty="0" smtClean="0">
                <a:solidFill>
                  <a:schemeClr val="accent1">
                    <a:satMod val="150000"/>
                  </a:schemeClr>
                </a:solidFill>
                <a:ea typeface="굴림" pitchFamily="34" charset="-127"/>
              </a:rPr>
              <a:t>(in Trillion </a:t>
            </a:r>
            <a:r>
              <a:rPr lang="en-US" altLang="ko-KR" sz="2700" dirty="0" err="1" smtClean="0">
                <a:solidFill>
                  <a:schemeClr val="accent1">
                    <a:satMod val="150000"/>
                  </a:schemeClr>
                </a:solidFill>
                <a:ea typeface="굴림" pitchFamily="34" charset="-127"/>
              </a:rPr>
              <a:t>Passanger</a:t>
            </a:r>
            <a:r>
              <a:rPr lang="en-US" altLang="ko-KR" sz="2700" dirty="0" smtClean="0">
                <a:solidFill>
                  <a:schemeClr val="accent1">
                    <a:satMod val="150000"/>
                  </a:schemeClr>
                </a:solidFill>
                <a:ea typeface="굴림" pitchFamily="34" charset="-127"/>
              </a:rPr>
              <a:t>-km)</a:t>
            </a:r>
            <a:endParaRPr lang="en-US" sz="2700" dirty="0" smtClean="0">
              <a:solidFill>
                <a:schemeClr val="accent1">
                  <a:satMod val="150000"/>
                </a:schemeClr>
              </a:solidFill>
            </a:endParaRPr>
          </a:p>
        </p:txBody>
      </p:sp>
      <p:graphicFrame>
        <p:nvGraphicFramePr>
          <p:cNvPr id="1026" name="Object 5"/>
          <p:cNvGraphicFramePr>
            <a:graphicFrameLocks/>
          </p:cNvGraphicFramePr>
          <p:nvPr/>
        </p:nvGraphicFramePr>
        <p:xfrm>
          <a:off x="990600" y="914400"/>
          <a:ext cx="7194550" cy="491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Chart" r:id="rId4" imgW="7429567" imgH="4857885" progId="MSGraph.Chart.8">
                  <p:embed followColorScheme="full"/>
                </p:oleObj>
              </mc:Choice>
              <mc:Fallback>
                <p:oleObj name="Chart" r:id="rId4" imgW="7429567" imgH="4857885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9198"/>
                      <a:stretch>
                        <a:fillRect/>
                      </a:stretch>
                    </p:blipFill>
                    <p:spPr bwMode="auto">
                      <a:xfrm>
                        <a:off x="990600" y="914400"/>
                        <a:ext cx="7194550" cy="491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99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5"/>
          <p:cNvSpPr>
            <a:spLocks noChangeArrowheads="1"/>
          </p:cNvSpPr>
          <p:nvPr/>
        </p:nvSpPr>
        <p:spPr bwMode="auto">
          <a:xfrm>
            <a:off x="4800600" y="4267200"/>
            <a:ext cx="267335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2075" tIns="46038" rIns="92075" bIns="46038">
            <a:spAutoFit/>
          </a:bodyPr>
          <a:lstStyle/>
          <a:p>
            <a:pPr algn="r">
              <a:defRPr/>
            </a:pPr>
            <a:r>
              <a:rPr lang="en-US" sz="1600" i="1" dirty="0">
                <a:solidFill>
                  <a:srgbClr val="FFFFFF"/>
                </a:solidFill>
                <a:latin typeface="Arial Black" pitchFamily="34" charset="0"/>
              </a:rPr>
              <a:t>Long-Term Growth</a:t>
            </a:r>
            <a:endParaRPr lang="en-US" sz="1400" i="1" dirty="0">
              <a:solidFill>
                <a:srgbClr val="FFFFFF"/>
              </a:solidFill>
              <a:latin typeface="Helvetica" pitchFamily="34" charset="0"/>
            </a:endParaRPr>
          </a:p>
          <a:p>
            <a:pPr algn="r">
              <a:defRPr/>
            </a:pPr>
            <a:r>
              <a:rPr lang="en-US" sz="1400" i="1" dirty="0">
                <a:solidFill>
                  <a:srgbClr val="FFFFFF"/>
                </a:solidFill>
                <a:latin typeface="Arial Black" pitchFamily="34" charset="0"/>
              </a:rPr>
              <a:t>2006 - 2025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400" i="1" dirty="0">
                <a:solidFill>
                  <a:srgbClr val="FFFFFF"/>
                </a:solidFill>
                <a:latin typeface="Arial" charset="0"/>
              </a:rPr>
              <a:t>      GDP = 3.1%                </a:t>
            </a:r>
          </a:p>
          <a:p>
            <a:pPr algn="r">
              <a:defRPr/>
            </a:pPr>
            <a:r>
              <a:rPr lang="en-US" sz="1400" i="1" dirty="0">
                <a:solidFill>
                  <a:srgbClr val="FFFFFF"/>
                </a:solidFill>
                <a:latin typeface="Arial" charset="0"/>
              </a:rPr>
              <a:t>      Passenger = 4.9%</a:t>
            </a:r>
            <a:br>
              <a:rPr lang="en-US" sz="1400" i="1" dirty="0">
                <a:solidFill>
                  <a:srgbClr val="FFFFFF"/>
                </a:solidFill>
                <a:latin typeface="Arial" charset="0"/>
              </a:rPr>
            </a:br>
            <a:r>
              <a:rPr lang="en-US" sz="1400" i="1" dirty="0">
                <a:solidFill>
                  <a:srgbClr val="FFFFFF"/>
                </a:solidFill>
                <a:latin typeface="Arial" charset="0"/>
              </a:rPr>
              <a:t>      Cargo = 6.1%</a:t>
            </a:r>
          </a:p>
        </p:txBody>
      </p:sp>
      <p:sp>
        <p:nvSpPr>
          <p:cNvPr id="7" name="Text Box 50"/>
          <p:cNvSpPr txBox="1">
            <a:spLocks noChangeArrowheads="1"/>
          </p:cNvSpPr>
          <p:nvPr/>
        </p:nvSpPr>
        <p:spPr bwMode="auto">
          <a:xfrm>
            <a:off x="838200" y="838200"/>
            <a:ext cx="381000" cy="544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r">
              <a:lnSpc>
                <a:spcPct val="360000"/>
              </a:lnSpc>
              <a:defRPr/>
            </a:pPr>
            <a:r>
              <a:rPr lang="en-US" sz="1400" dirty="0">
                <a:latin typeface="Arial" charset="0"/>
              </a:rPr>
              <a:t>12</a:t>
            </a:r>
          </a:p>
          <a:p>
            <a:pPr algn="r">
              <a:lnSpc>
                <a:spcPct val="360000"/>
              </a:lnSpc>
              <a:defRPr/>
            </a:pPr>
            <a:r>
              <a:rPr lang="en-US" sz="1400" dirty="0">
                <a:latin typeface="Arial" charset="0"/>
              </a:rPr>
              <a:t>10</a:t>
            </a:r>
          </a:p>
          <a:p>
            <a:pPr algn="r">
              <a:lnSpc>
                <a:spcPct val="360000"/>
              </a:lnSpc>
              <a:defRPr/>
            </a:pPr>
            <a:r>
              <a:rPr lang="en-US" sz="1400" dirty="0">
                <a:latin typeface="Arial" charset="0"/>
              </a:rPr>
              <a:t>8</a:t>
            </a:r>
          </a:p>
          <a:p>
            <a:pPr algn="r">
              <a:lnSpc>
                <a:spcPct val="360000"/>
              </a:lnSpc>
              <a:defRPr/>
            </a:pPr>
            <a:r>
              <a:rPr lang="en-US" sz="1400" dirty="0">
                <a:latin typeface="Arial" charset="0"/>
              </a:rPr>
              <a:t>6</a:t>
            </a:r>
          </a:p>
          <a:p>
            <a:pPr algn="r">
              <a:lnSpc>
                <a:spcPct val="360000"/>
              </a:lnSpc>
              <a:defRPr/>
            </a:pPr>
            <a:r>
              <a:rPr lang="en-US" sz="1400" dirty="0">
                <a:latin typeface="Arial" charset="0"/>
              </a:rPr>
              <a:t>4</a:t>
            </a:r>
          </a:p>
          <a:p>
            <a:pPr algn="r">
              <a:lnSpc>
                <a:spcPct val="360000"/>
              </a:lnSpc>
              <a:defRPr/>
            </a:pPr>
            <a:r>
              <a:rPr lang="en-US" sz="1400" dirty="0">
                <a:latin typeface="Arial" charset="0"/>
              </a:rPr>
              <a:t>2</a:t>
            </a:r>
          </a:p>
          <a:p>
            <a:pPr algn="r">
              <a:lnSpc>
                <a:spcPct val="360000"/>
              </a:lnSpc>
              <a:defRPr/>
            </a:pPr>
            <a:r>
              <a:rPr lang="en-US" sz="1400" dirty="0">
                <a:latin typeface="Arial" charset="0"/>
              </a:rPr>
              <a:t>0</a:t>
            </a:r>
          </a:p>
        </p:txBody>
      </p:sp>
      <p:sp>
        <p:nvSpPr>
          <p:cNvPr id="1030" name="Line 59"/>
          <p:cNvSpPr>
            <a:spLocks noChangeShapeType="1"/>
          </p:cNvSpPr>
          <p:nvPr/>
        </p:nvSpPr>
        <p:spPr bwMode="auto">
          <a:xfrm>
            <a:off x="4929188" y="1331913"/>
            <a:ext cx="0" cy="4606925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1031" name="Rectangle 49"/>
          <p:cNvSpPr>
            <a:spLocks noChangeArrowheads="1"/>
          </p:cNvSpPr>
          <p:nvPr/>
        </p:nvSpPr>
        <p:spPr bwMode="auto">
          <a:xfrm>
            <a:off x="1447800" y="1524000"/>
            <a:ext cx="904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Historical</a:t>
            </a:r>
          </a:p>
        </p:txBody>
      </p:sp>
      <p:sp>
        <p:nvSpPr>
          <p:cNvPr id="1032" name="Rectangle 57"/>
          <p:cNvSpPr>
            <a:spLocks noChangeArrowheads="1"/>
          </p:cNvSpPr>
          <p:nvPr/>
        </p:nvSpPr>
        <p:spPr bwMode="auto">
          <a:xfrm>
            <a:off x="6553200" y="1524000"/>
            <a:ext cx="876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Future</a:t>
            </a:r>
          </a:p>
        </p:txBody>
      </p:sp>
      <p:sp>
        <p:nvSpPr>
          <p:cNvPr id="1033" name="TextBox 13"/>
          <p:cNvSpPr txBox="1">
            <a:spLocks noChangeArrowheads="1"/>
          </p:cNvSpPr>
          <p:nvPr/>
        </p:nvSpPr>
        <p:spPr bwMode="auto">
          <a:xfrm>
            <a:off x="2667000" y="5715000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/>
              <a:t>1995</a:t>
            </a:r>
          </a:p>
        </p:txBody>
      </p:sp>
      <p:sp>
        <p:nvSpPr>
          <p:cNvPr id="1034" name="TextBox 14"/>
          <p:cNvSpPr txBox="1">
            <a:spLocks noChangeArrowheads="1"/>
          </p:cNvSpPr>
          <p:nvPr/>
        </p:nvSpPr>
        <p:spPr bwMode="auto">
          <a:xfrm>
            <a:off x="1066800" y="5715000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/>
              <a:t>1985</a:t>
            </a:r>
          </a:p>
        </p:txBody>
      </p:sp>
      <p:sp>
        <p:nvSpPr>
          <p:cNvPr id="1035" name="TextBox 15"/>
          <p:cNvSpPr txBox="1">
            <a:spLocks noChangeArrowheads="1"/>
          </p:cNvSpPr>
          <p:nvPr/>
        </p:nvSpPr>
        <p:spPr bwMode="auto">
          <a:xfrm>
            <a:off x="5638800" y="5715000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/>
              <a:t>2015</a:t>
            </a:r>
          </a:p>
        </p:txBody>
      </p:sp>
      <p:sp>
        <p:nvSpPr>
          <p:cNvPr id="1036" name="TextBox 16"/>
          <p:cNvSpPr txBox="1">
            <a:spLocks noChangeArrowheads="1"/>
          </p:cNvSpPr>
          <p:nvPr/>
        </p:nvSpPr>
        <p:spPr bwMode="auto">
          <a:xfrm>
            <a:off x="4191000" y="5715000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/>
              <a:t>2005</a:t>
            </a:r>
          </a:p>
        </p:txBody>
      </p:sp>
      <p:sp>
        <p:nvSpPr>
          <p:cNvPr id="1037" name="TextBox 17"/>
          <p:cNvSpPr txBox="1">
            <a:spLocks noChangeArrowheads="1"/>
          </p:cNvSpPr>
          <p:nvPr/>
        </p:nvSpPr>
        <p:spPr bwMode="auto">
          <a:xfrm>
            <a:off x="7162800" y="5715000"/>
            <a:ext cx="577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/>
              <a:t>2025</a:t>
            </a:r>
          </a:p>
        </p:txBody>
      </p:sp>
      <p:sp>
        <p:nvSpPr>
          <p:cNvPr id="1038" name="Rectangle 15"/>
          <p:cNvSpPr>
            <a:spLocks noChangeArrowheads="1"/>
          </p:cNvSpPr>
          <p:nvPr/>
        </p:nvSpPr>
        <p:spPr bwMode="auto">
          <a:xfrm>
            <a:off x="457200" y="6324600"/>
            <a:ext cx="838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ko-KR" sz="1200">
                <a:ea typeface="굴림" panose="020B0600000101010101" pitchFamily="34" charset="-127"/>
              </a:rPr>
              <a:t>Source: “Boeing </a:t>
            </a:r>
            <a:r>
              <a:rPr lang="en-US" altLang="en-US" sz="1200"/>
              <a:t>Commercial Airplanes</a:t>
            </a:r>
            <a:r>
              <a:rPr lang="en-US" altLang="ko-KR" sz="1200">
                <a:ea typeface="굴림" panose="020B0600000101010101" pitchFamily="34" charset="-127"/>
              </a:rPr>
              <a:t> c</a:t>
            </a:r>
            <a:r>
              <a:rPr lang="en-US" altLang="en-US" sz="1200"/>
              <a:t>urrent Product Overview</a:t>
            </a:r>
            <a:r>
              <a:rPr lang="en-US" altLang="ko-KR" sz="1200">
                <a:ea typeface="굴림" panose="020B0600000101010101" pitchFamily="34" charset="-127"/>
              </a:rPr>
              <a:t>,” presented at </a:t>
            </a:r>
            <a:r>
              <a:rPr lang="en-US" altLang="en-US" sz="1200"/>
              <a:t>San Diego County Regional Airport Authority Advisory Committee</a:t>
            </a:r>
            <a:r>
              <a:rPr lang="en-US" altLang="ko-KR" sz="1200">
                <a:ea typeface="굴림" panose="020B0600000101010101" pitchFamily="34" charset="-127"/>
              </a:rPr>
              <a:t>, July 12, 2007</a:t>
            </a:r>
            <a:endParaRPr lang="en-US" altLang="en-US" sz="1200"/>
          </a:p>
          <a:p>
            <a:pPr eaLnBrk="1" hangingPunct="1"/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240776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77"/>
          <p:cNvGrpSpPr>
            <a:grpSpLocks/>
          </p:cNvGrpSpPr>
          <p:nvPr/>
        </p:nvGrpSpPr>
        <p:grpSpPr bwMode="auto">
          <a:xfrm>
            <a:off x="1016000" y="1631950"/>
            <a:ext cx="3335338" cy="2022475"/>
            <a:chOff x="640" y="1728"/>
            <a:chExt cx="2101" cy="1274"/>
          </a:xfrm>
        </p:grpSpPr>
        <p:sp>
          <p:nvSpPr>
            <p:cNvPr id="21531" name="Freeform 45"/>
            <p:cNvSpPr>
              <a:spLocks/>
            </p:cNvSpPr>
            <p:nvPr/>
          </p:nvSpPr>
          <p:spPr bwMode="gray">
            <a:xfrm>
              <a:off x="1298" y="1728"/>
              <a:ext cx="389" cy="599"/>
            </a:xfrm>
            <a:custGeom>
              <a:avLst/>
              <a:gdLst>
                <a:gd name="T0" fmla="*/ 0 w 389"/>
                <a:gd name="T1" fmla="*/ 44 h 599"/>
                <a:gd name="T2" fmla="*/ 13 w 389"/>
                <a:gd name="T3" fmla="*/ 38 h 599"/>
                <a:gd name="T4" fmla="*/ 32 w 389"/>
                <a:gd name="T5" fmla="*/ 32 h 599"/>
                <a:gd name="T6" fmla="*/ 64 w 389"/>
                <a:gd name="T7" fmla="*/ 25 h 599"/>
                <a:gd name="T8" fmla="*/ 83 w 389"/>
                <a:gd name="T9" fmla="*/ 25 h 599"/>
                <a:gd name="T10" fmla="*/ 102 w 389"/>
                <a:gd name="T11" fmla="*/ 19 h 599"/>
                <a:gd name="T12" fmla="*/ 121 w 389"/>
                <a:gd name="T13" fmla="*/ 19 h 599"/>
                <a:gd name="T14" fmla="*/ 153 w 389"/>
                <a:gd name="T15" fmla="*/ 13 h 599"/>
                <a:gd name="T16" fmla="*/ 172 w 389"/>
                <a:gd name="T17" fmla="*/ 13 h 599"/>
                <a:gd name="T18" fmla="*/ 191 w 389"/>
                <a:gd name="T19" fmla="*/ 6 h 599"/>
                <a:gd name="T20" fmla="*/ 211 w 389"/>
                <a:gd name="T21" fmla="*/ 6 h 599"/>
                <a:gd name="T22" fmla="*/ 230 w 389"/>
                <a:gd name="T23" fmla="*/ 6 h 599"/>
                <a:gd name="T24" fmla="*/ 262 w 389"/>
                <a:gd name="T25" fmla="*/ 0 h 599"/>
                <a:gd name="T26" fmla="*/ 281 w 389"/>
                <a:gd name="T27" fmla="*/ 0 h 599"/>
                <a:gd name="T28" fmla="*/ 300 w 389"/>
                <a:gd name="T29" fmla="*/ 0 h 599"/>
                <a:gd name="T30" fmla="*/ 319 w 389"/>
                <a:gd name="T31" fmla="*/ 0 h 599"/>
                <a:gd name="T32" fmla="*/ 357 w 389"/>
                <a:gd name="T33" fmla="*/ 0 h 599"/>
                <a:gd name="T34" fmla="*/ 370 w 389"/>
                <a:gd name="T35" fmla="*/ 0 h 599"/>
                <a:gd name="T36" fmla="*/ 389 w 389"/>
                <a:gd name="T37" fmla="*/ 0 h 599"/>
                <a:gd name="T38" fmla="*/ 389 w 389"/>
                <a:gd name="T39" fmla="*/ 599 h 599"/>
                <a:gd name="T40" fmla="*/ 0 w 389"/>
                <a:gd name="T41" fmla="*/ 44 h 59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89"/>
                <a:gd name="T64" fmla="*/ 0 h 599"/>
                <a:gd name="T65" fmla="*/ 389 w 389"/>
                <a:gd name="T66" fmla="*/ 599 h 59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89" h="599">
                  <a:moveTo>
                    <a:pt x="0" y="44"/>
                  </a:moveTo>
                  <a:lnTo>
                    <a:pt x="13" y="38"/>
                  </a:lnTo>
                  <a:lnTo>
                    <a:pt x="32" y="32"/>
                  </a:lnTo>
                  <a:lnTo>
                    <a:pt x="64" y="25"/>
                  </a:lnTo>
                  <a:lnTo>
                    <a:pt x="83" y="25"/>
                  </a:lnTo>
                  <a:lnTo>
                    <a:pt x="102" y="19"/>
                  </a:lnTo>
                  <a:lnTo>
                    <a:pt x="121" y="19"/>
                  </a:lnTo>
                  <a:lnTo>
                    <a:pt x="153" y="13"/>
                  </a:lnTo>
                  <a:lnTo>
                    <a:pt x="172" y="13"/>
                  </a:lnTo>
                  <a:lnTo>
                    <a:pt x="191" y="6"/>
                  </a:lnTo>
                  <a:lnTo>
                    <a:pt x="211" y="6"/>
                  </a:lnTo>
                  <a:lnTo>
                    <a:pt x="230" y="6"/>
                  </a:lnTo>
                  <a:lnTo>
                    <a:pt x="262" y="0"/>
                  </a:lnTo>
                  <a:lnTo>
                    <a:pt x="281" y="0"/>
                  </a:lnTo>
                  <a:lnTo>
                    <a:pt x="300" y="0"/>
                  </a:lnTo>
                  <a:lnTo>
                    <a:pt x="319" y="0"/>
                  </a:lnTo>
                  <a:lnTo>
                    <a:pt x="357" y="0"/>
                  </a:lnTo>
                  <a:lnTo>
                    <a:pt x="370" y="0"/>
                  </a:lnTo>
                  <a:lnTo>
                    <a:pt x="389" y="0"/>
                  </a:lnTo>
                  <a:lnTo>
                    <a:pt x="389" y="599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32" name="Freeform 49"/>
            <p:cNvSpPr>
              <a:spLocks/>
            </p:cNvSpPr>
            <p:nvPr/>
          </p:nvSpPr>
          <p:spPr bwMode="gray">
            <a:xfrm>
              <a:off x="1687" y="1728"/>
              <a:ext cx="805" cy="599"/>
            </a:xfrm>
            <a:custGeom>
              <a:avLst/>
              <a:gdLst>
                <a:gd name="T0" fmla="*/ 0 w 805"/>
                <a:gd name="T1" fmla="*/ 0 h 599"/>
                <a:gd name="T2" fmla="*/ 20 w 805"/>
                <a:gd name="T3" fmla="*/ 0 h 599"/>
                <a:gd name="T4" fmla="*/ 58 w 805"/>
                <a:gd name="T5" fmla="*/ 0 h 599"/>
                <a:gd name="T6" fmla="*/ 77 w 805"/>
                <a:gd name="T7" fmla="*/ 0 h 599"/>
                <a:gd name="T8" fmla="*/ 96 w 805"/>
                <a:gd name="T9" fmla="*/ 0 h 599"/>
                <a:gd name="T10" fmla="*/ 109 w 805"/>
                <a:gd name="T11" fmla="*/ 0 h 599"/>
                <a:gd name="T12" fmla="*/ 147 w 805"/>
                <a:gd name="T13" fmla="*/ 6 h 599"/>
                <a:gd name="T14" fmla="*/ 166 w 805"/>
                <a:gd name="T15" fmla="*/ 6 h 599"/>
                <a:gd name="T16" fmla="*/ 186 w 805"/>
                <a:gd name="T17" fmla="*/ 6 h 599"/>
                <a:gd name="T18" fmla="*/ 218 w 805"/>
                <a:gd name="T19" fmla="*/ 13 h 599"/>
                <a:gd name="T20" fmla="*/ 237 w 805"/>
                <a:gd name="T21" fmla="*/ 13 h 599"/>
                <a:gd name="T22" fmla="*/ 256 w 805"/>
                <a:gd name="T23" fmla="*/ 19 h 599"/>
                <a:gd name="T24" fmla="*/ 275 w 805"/>
                <a:gd name="T25" fmla="*/ 19 h 599"/>
                <a:gd name="T26" fmla="*/ 307 w 805"/>
                <a:gd name="T27" fmla="*/ 25 h 599"/>
                <a:gd name="T28" fmla="*/ 326 w 805"/>
                <a:gd name="T29" fmla="*/ 25 h 599"/>
                <a:gd name="T30" fmla="*/ 345 w 805"/>
                <a:gd name="T31" fmla="*/ 32 h 599"/>
                <a:gd name="T32" fmla="*/ 377 w 805"/>
                <a:gd name="T33" fmla="*/ 38 h 599"/>
                <a:gd name="T34" fmla="*/ 396 w 805"/>
                <a:gd name="T35" fmla="*/ 44 h 599"/>
                <a:gd name="T36" fmla="*/ 415 w 805"/>
                <a:gd name="T37" fmla="*/ 44 h 599"/>
                <a:gd name="T38" fmla="*/ 428 w 805"/>
                <a:gd name="T39" fmla="*/ 51 h 599"/>
                <a:gd name="T40" fmla="*/ 460 w 805"/>
                <a:gd name="T41" fmla="*/ 57 h 599"/>
                <a:gd name="T42" fmla="*/ 479 w 805"/>
                <a:gd name="T43" fmla="*/ 63 h 599"/>
                <a:gd name="T44" fmla="*/ 492 w 805"/>
                <a:gd name="T45" fmla="*/ 70 h 599"/>
                <a:gd name="T46" fmla="*/ 511 w 805"/>
                <a:gd name="T47" fmla="*/ 76 h 599"/>
                <a:gd name="T48" fmla="*/ 543 w 805"/>
                <a:gd name="T49" fmla="*/ 83 h 599"/>
                <a:gd name="T50" fmla="*/ 556 w 805"/>
                <a:gd name="T51" fmla="*/ 89 h 599"/>
                <a:gd name="T52" fmla="*/ 575 w 805"/>
                <a:gd name="T53" fmla="*/ 95 h 599"/>
                <a:gd name="T54" fmla="*/ 607 w 805"/>
                <a:gd name="T55" fmla="*/ 108 h 599"/>
                <a:gd name="T56" fmla="*/ 620 w 805"/>
                <a:gd name="T57" fmla="*/ 114 h 599"/>
                <a:gd name="T58" fmla="*/ 633 w 805"/>
                <a:gd name="T59" fmla="*/ 121 h 599"/>
                <a:gd name="T60" fmla="*/ 652 w 805"/>
                <a:gd name="T61" fmla="*/ 127 h 599"/>
                <a:gd name="T62" fmla="*/ 677 w 805"/>
                <a:gd name="T63" fmla="*/ 140 h 599"/>
                <a:gd name="T64" fmla="*/ 690 w 805"/>
                <a:gd name="T65" fmla="*/ 146 h 599"/>
                <a:gd name="T66" fmla="*/ 703 w 805"/>
                <a:gd name="T67" fmla="*/ 153 h 599"/>
                <a:gd name="T68" fmla="*/ 735 w 805"/>
                <a:gd name="T69" fmla="*/ 165 h 599"/>
                <a:gd name="T70" fmla="*/ 748 w 805"/>
                <a:gd name="T71" fmla="*/ 172 h 599"/>
                <a:gd name="T72" fmla="*/ 760 w 805"/>
                <a:gd name="T73" fmla="*/ 185 h 599"/>
                <a:gd name="T74" fmla="*/ 773 w 805"/>
                <a:gd name="T75" fmla="*/ 191 h 599"/>
                <a:gd name="T76" fmla="*/ 792 w 805"/>
                <a:gd name="T77" fmla="*/ 204 h 599"/>
                <a:gd name="T78" fmla="*/ 805 w 805"/>
                <a:gd name="T79" fmla="*/ 216 h 599"/>
                <a:gd name="T80" fmla="*/ 0 w 805"/>
                <a:gd name="T81" fmla="*/ 599 h 599"/>
                <a:gd name="T82" fmla="*/ 0 w 805"/>
                <a:gd name="T83" fmla="*/ 0 h 59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05"/>
                <a:gd name="T127" fmla="*/ 0 h 599"/>
                <a:gd name="T128" fmla="*/ 805 w 805"/>
                <a:gd name="T129" fmla="*/ 599 h 59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05" h="599">
                  <a:moveTo>
                    <a:pt x="0" y="0"/>
                  </a:moveTo>
                  <a:lnTo>
                    <a:pt x="20" y="0"/>
                  </a:lnTo>
                  <a:lnTo>
                    <a:pt x="58" y="0"/>
                  </a:lnTo>
                  <a:lnTo>
                    <a:pt x="77" y="0"/>
                  </a:lnTo>
                  <a:lnTo>
                    <a:pt x="96" y="0"/>
                  </a:lnTo>
                  <a:lnTo>
                    <a:pt x="109" y="0"/>
                  </a:lnTo>
                  <a:lnTo>
                    <a:pt x="147" y="6"/>
                  </a:lnTo>
                  <a:lnTo>
                    <a:pt x="166" y="6"/>
                  </a:lnTo>
                  <a:lnTo>
                    <a:pt x="186" y="6"/>
                  </a:lnTo>
                  <a:lnTo>
                    <a:pt x="218" y="13"/>
                  </a:lnTo>
                  <a:lnTo>
                    <a:pt x="237" y="13"/>
                  </a:lnTo>
                  <a:lnTo>
                    <a:pt x="256" y="19"/>
                  </a:lnTo>
                  <a:lnTo>
                    <a:pt x="275" y="19"/>
                  </a:lnTo>
                  <a:lnTo>
                    <a:pt x="307" y="25"/>
                  </a:lnTo>
                  <a:lnTo>
                    <a:pt x="326" y="25"/>
                  </a:lnTo>
                  <a:lnTo>
                    <a:pt x="345" y="32"/>
                  </a:lnTo>
                  <a:lnTo>
                    <a:pt x="377" y="38"/>
                  </a:lnTo>
                  <a:lnTo>
                    <a:pt x="396" y="44"/>
                  </a:lnTo>
                  <a:lnTo>
                    <a:pt x="415" y="44"/>
                  </a:lnTo>
                  <a:lnTo>
                    <a:pt x="428" y="51"/>
                  </a:lnTo>
                  <a:lnTo>
                    <a:pt x="460" y="57"/>
                  </a:lnTo>
                  <a:lnTo>
                    <a:pt x="479" y="63"/>
                  </a:lnTo>
                  <a:lnTo>
                    <a:pt x="492" y="70"/>
                  </a:lnTo>
                  <a:lnTo>
                    <a:pt x="511" y="76"/>
                  </a:lnTo>
                  <a:lnTo>
                    <a:pt x="543" y="83"/>
                  </a:lnTo>
                  <a:lnTo>
                    <a:pt x="556" y="89"/>
                  </a:lnTo>
                  <a:lnTo>
                    <a:pt x="575" y="95"/>
                  </a:lnTo>
                  <a:lnTo>
                    <a:pt x="607" y="108"/>
                  </a:lnTo>
                  <a:lnTo>
                    <a:pt x="620" y="114"/>
                  </a:lnTo>
                  <a:lnTo>
                    <a:pt x="633" y="121"/>
                  </a:lnTo>
                  <a:lnTo>
                    <a:pt x="652" y="127"/>
                  </a:lnTo>
                  <a:lnTo>
                    <a:pt x="677" y="140"/>
                  </a:lnTo>
                  <a:lnTo>
                    <a:pt x="690" y="146"/>
                  </a:lnTo>
                  <a:lnTo>
                    <a:pt x="703" y="153"/>
                  </a:lnTo>
                  <a:lnTo>
                    <a:pt x="735" y="165"/>
                  </a:lnTo>
                  <a:lnTo>
                    <a:pt x="748" y="172"/>
                  </a:lnTo>
                  <a:lnTo>
                    <a:pt x="760" y="185"/>
                  </a:lnTo>
                  <a:lnTo>
                    <a:pt x="773" y="191"/>
                  </a:lnTo>
                  <a:lnTo>
                    <a:pt x="792" y="204"/>
                  </a:lnTo>
                  <a:lnTo>
                    <a:pt x="805" y="216"/>
                  </a:lnTo>
                  <a:lnTo>
                    <a:pt x="0" y="5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33" name="Freeform 53"/>
            <p:cNvSpPr>
              <a:spLocks/>
            </p:cNvSpPr>
            <p:nvPr/>
          </p:nvSpPr>
          <p:spPr bwMode="gray">
            <a:xfrm>
              <a:off x="640" y="1772"/>
              <a:ext cx="1047" cy="555"/>
            </a:xfrm>
            <a:custGeom>
              <a:avLst/>
              <a:gdLst>
                <a:gd name="T0" fmla="*/ 0 w 1047"/>
                <a:gd name="T1" fmla="*/ 516 h 555"/>
                <a:gd name="T2" fmla="*/ 0 w 1047"/>
                <a:gd name="T3" fmla="*/ 504 h 555"/>
                <a:gd name="T4" fmla="*/ 7 w 1047"/>
                <a:gd name="T5" fmla="*/ 485 h 555"/>
                <a:gd name="T6" fmla="*/ 7 w 1047"/>
                <a:gd name="T7" fmla="*/ 472 h 555"/>
                <a:gd name="T8" fmla="*/ 13 w 1047"/>
                <a:gd name="T9" fmla="*/ 459 h 555"/>
                <a:gd name="T10" fmla="*/ 19 w 1047"/>
                <a:gd name="T11" fmla="*/ 440 h 555"/>
                <a:gd name="T12" fmla="*/ 19 w 1047"/>
                <a:gd name="T13" fmla="*/ 434 h 555"/>
                <a:gd name="T14" fmla="*/ 26 w 1047"/>
                <a:gd name="T15" fmla="*/ 421 h 555"/>
                <a:gd name="T16" fmla="*/ 32 w 1047"/>
                <a:gd name="T17" fmla="*/ 402 h 555"/>
                <a:gd name="T18" fmla="*/ 38 w 1047"/>
                <a:gd name="T19" fmla="*/ 389 h 555"/>
                <a:gd name="T20" fmla="*/ 45 w 1047"/>
                <a:gd name="T21" fmla="*/ 383 h 555"/>
                <a:gd name="T22" fmla="*/ 58 w 1047"/>
                <a:gd name="T23" fmla="*/ 357 h 555"/>
                <a:gd name="T24" fmla="*/ 64 w 1047"/>
                <a:gd name="T25" fmla="*/ 351 h 555"/>
                <a:gd name="T26" fmla="*/ 70 w 1047"/>
                <a:gd name="T27" fmla="*/ 338 h 555"/>
                <a:gd name="T28" fmla="*/ 83 w 1047"/>
                <a:gd name="T29" fmla="*/ 319 h 555"/>
                <a:gd name="T30" fmla="*/ 90 w 1047"/>
                <a:gd name="T31" fmla="*/ 313 h 555"/>
                <a:gd name="T32" fmla="*/ 96 w 1047"/>
                <a:gd name="T33" fmla="*/ 300 h 555"/>
                <a:gd name="T34" fmla="*/ 115 w 1047"/>
                <a:gd name="T35" fmla="*/ 281 h 555"/>
                <a:gd name="T36" fmla="*/ 122 w 1047"/>
                <a:gd name="T37" fmla="*/ 274 h 555"/>
                <a:gd name="T38" fmla="*/ 128 w 1047"/>
                <a:gd name="T39" fmla="*/ 262 h 555"/>
                <a:gd name="T40" fmla="*/ 147 w 1047"/>
                <a:gd name="T41" fmla="*/ 249 h 555"/>
                <a:gd name="T42" fmla="*/ 160 w 1047"/>
                <a:gd name="T43" fmla="*/ 236 h 555"/>
                <a:gd name="T44" fmla="*/ 166 w 1047"/>
                <a:gd name="T45" fmla="*/ 230 h 555"/>
                <a:gd name="T46" fmla="*/ 192 w 1047"/>
                <a:gd name="T47" fmla="*/ 211 h 555"/>
                <a:gd name="T48" fmla="*/ 198 w 1047"/>
                <a:gd name="T49" fmla="*/ 204 h 555"/>
                <a:gd name="T50" fmla="*/ 211 w 1047"/>
                <a:gd name="T51" fmla="*/ 191 h 555"/>
                <a:gd name="T52" fmla="*/ 230 w 1047"/>
                <a:gd name="T53" fmla="*/ 179 h 555"/>
                <a:gd name="T54" fmla="*/ 243 w 1047"/>
                <a:gd name="T55" fmla="*/ 172 h 555"/>
                <a:gd name="T56" fmla="*/ 256 w 1047"/>
                <a:gd name="T57" fmla="*/ 160 h 555"/>
                <a:gd name="T58" fmla="*/ 281 w 1047"/>
                <a:gd name="T59" fmla="*/ 147 h 555"/>
                <a:gd name="T60" fmla="*/ 294 w 1047"/>
                <a:gd name="T61" fmla="*/ 141 h 555"/>
                <a:gd name="T62" fmla="*/ 307 w 1047"/>
                <a:gd name="T63" fmla="*/ 128 h 555"/>
                <a:gd name="T64" fmla="*/ 332 w 1047"/>
                <a:gd name="T65" fmla="*/ 115 h 555"/>
                <a:gd name="T66" fmla="*/ 345 w 1047"/>
                <a:gd name="T67" fmla="*/ 109 h 555"/>
                <a:gd name="T68" fmla="*/ 358 w 1047"/>
                <a:gd name="T69" fmla="*/ 102 h 555"/>
                <a:gd name="T70" fmla="*/ 390 w 1047"/>
                <a:gd name="T71" fmla="*/ 90 h 555"/>
                <a:gd name="T72" fmla="*/ 402 w 1047"/>
                <a:gd name="T73" fmla="*/ 83 h 555"/>
                <a:gd name="T74" fmla="*/ 415 w 1047"/>
                <a:gd name="T75" fmla="*/ 77 h 555"/>
                <a:gd name="T76" fmla="*/ 447 w 1047"/>
                <a:gd name="T77" fmla="*/ 64 h 555"/>
                <a:gd name="T78" fmla="*/ 460 w 1047"/>
                <a:gd name="T79" fmla="*/ 58 h 555"/>
                <a:gd name="T80" fmla="*/ 479 w 1047"/>
                <a:gd name="T81" fmla="*/ 51 h 555"/>
                <a:gd name="T82" fmla="*/ 511 w 1047"/>
                <a:gd name="T83" fmla="*/ 39 h 555"/>
                <a:gd name="T84" fmla="*/ 524 w 1047"/>
                <a:gd name="T85" fmla="*/ 32 h 555"/>
                <a:gd name="T86" fmla="*/ 537 w 1047"/>
                <a:gd name="T87" fmla="*/ 32 h 555"/>
                <a:gd name="T88" fmla="*/ 575 w 1047"/>
                <a:gd name="T89" fmla="*/ 19 h 555"/>
                <a:gd name="T90" fmla="*/ 588 w 1047"/>
                <a:gd name="T91" fmla="*/ 13 h 555"/>
                <a:gd name="T92" fmla="*/ 607 w 1047"/>
                <a:gd name="T93" fmla="*/ 13 h 555"/>
                <a:gd name="T94" fmla="*/ 639 w 1047"/>
                <a:gd name="T95" fmla="*/ 0 h 555"/>
                <a:gd name="T96" fmla="*/ 658 w 1047"/>
                <a:gd name="T97" fmla="*/ 0 h 555"/>
                <a:gd name="T98" fmla="*/ 1047 w 1047"/>
                <a:gd name="T99" fmla="*/ 555 h 555"/>
                <a:gd name="T100" fmla="*/ 0 w 1047"/>
                <a:gd name="T101" fmla="*/ 516 h 55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47"/>
                <a:gd name="T154" fmla="*/ 0 h 555"/>
                <a:gd name="T155" fmla="*/ 1047 w 1047"/>
                <a:gd name="T156" fmla="*/ 555 h 55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47" h="555">
                  <a:moveTo>
                    <a:pt x="0" y="516"/>
                  </a:moveTo>
                  <a:lnTo>
                    <a:pt x="0" y="504"/>
                  </a:lnTo>
                  <a:lnTo>
                    <a:pt x="7" y="485"/>
                  </a:lnTo>
                  <a:lnTo>
                    <a:pt x="7" y="472"/>
                  </a:lnTo>
                  <a:lnTo>
                    <a:pt x="13" y="459"/>
                  </a:lnTo>
                  <a:lnTo>
                    <a:pt x="19" y="440"/>
                  </a:lnTo>
                  <a:lnTo>
                    <a:pt x="19" y="434"/>
                  </a:lnTo>
                  <a:lnTo>
                    <a:pt x="26" y="421"/>
                  </a:lnTo>
                  <a:lnTo>
                    <a:pt x="32" y="402"/>
                  </a:lnTo>
                  <a:lnTo>
                    <a:pt x="38" y="389"/>
                  </a:lnTo>
                  <a:lnTo>
                    <a:pt x="45" y="383"/>
                  </a:lnTo>
                  <a:lnTo>
                    <a:pt x="58" y="357"/>
                  </a:lnTo>
                  <a:lnTo>
                    <a:pt x="64" y="351"/>
                  </a:lnTo>
                  <a:lnTo>
                    <a:pt x="70" y="338"/>
                  </a:lnTo>
                  <a:lnTo>
                    <a:pt x="83" y="319"/>
                  </a:lnTo>
                  <a:lnTo>
                    <a:pt x="90" y="313"/>
                  </a:lnTo>
                  <a:lnTo>
                    <a:pt x="96" y="300"/>
                  </a:lnTo>
                  <a:lnTo>
                    <a:pt x="115" y="281"/>
                  </a:lnTo>
                  <a:lnTo>
                    <a:pt x="122" y="274"/>
                  </a:lnTo>
                  <a:lnTo>
                    <a:pt x="128" y="262"/>
                  </a:lnTo>
                  <a:lnTo>
                    <a:pt x="147" y="249"/>
                  </a:lnTo>
                  <a:lnTo>
                    <a:pt x="160" y="236"/>
                  </a:lnTo>
                  <a:lnTo>
                    <a:pt x="166" y="230"/>
                  </a:lnTo>
                  <a:lnTo>
                    <a:pt x="192" y="211"/>
                  </a:lnTo>
                  <a:lnTo>
                    <a:pt x="198" y="204"/>
                  </a:lnTo>
                  <a:lnTo>
                    <a:pt x="211" y="191"/>
                  </a:lnTo>
                  <a:lnTo>
                    <a:pt x="230" y="179"/>
                  </a:lnTo>
                  <a:lnTo>
                    <a:pt x="243" y="172"/>
                  </a:lnTo>
                  <a:lnTo>
                    <a:pt x="256" y="160"/>
                  </a:lnTo>
                  <a:lnTo>
                    <a:pt x="281" y="147"/>
                  </a:lnTo>
                  <a:lnTo>
                    <a:pt x="294" y="141"/>
                  </a:lnTo>
                  <a:lnTo>
                    <a:pt x="307" y="128"/>
                  </a:lnTo>
                  <a:lnTo>
                    <a:pt x="332" y="115"/>
                  </a:lnTo>
                  <a:lnTo>
                    <a:pt x="345" y="109"/>
                  </a:lnTo>
                  <a:lnTo>
                    <a:pt x="358" y="102"/>
                  </a:lnTo>
                  <a:lnTo>
                    <a:pt x="390" y="90"/>
                  </a:lnTo>
                  <a:lnTo>
                    <a:pt x="402" y="83"/>
                  </a:lnTo>
                  <a:lnTo>
                    <a:pt x="415" y="77"/>
                  </a:lnTo>
                  <a:lnTo>
                    <a:pt x="447" y="64"/>
                  </a:lnTo>
                  <a:lnTo>
                    <a:pt x="460" y="58"/>
                  </a:lnTo>
                  <a:lnTo>
                    <a:pt x="479" y="51"/>
                  </a:lnTo>
                  <a:lnTo>
                    <a:pt x="511" y="39"/>
                  </a:lnTo>
                  <a:lnTo>
                    <a:pt x="524" y="32"/>
                  </a:lnTo>
                  <a:lnTo>
                    <a:pt x="537" y="32"/>
                  </a:lnTo>
                  <a:lnTo>
                    <a:pt x="575" y="19"/>
                  </a:lnTo>
                  <a:lnTo>
                    <a:pt x="588" y="13"/>
                  </a:lnTo>
                  <a:lnTo>
                    <a:pt x="607" y="13"/>
                  </a:lnTo>
                  <a:lnTo>
                    <a:pt x="639" y="0"/>
                  </a:lnTo>
                  <a:lnTo>
                    <a:pt x="658" y="0"/>
                  </a:lnTo>
                  <a:lnTo>
                    <a:pt x="1047" y="555"/>
                  </a:lnTo>
                  <a:lnTo>
                    <a:pt x="0" y="516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34" name="Freeform 55"/>
            <p:cNvSpPr>
              <a:spLocks/>
            </p:cNvSpPr>
            <p:nvPr/>
          </p:nvSpPr>
          <p:spPr bwMode="gray">
            <a:xfrm>
              <a:off x="640" y="2327"/>
              <a:ext cx="2101" cy="675"/>
            </a:xfrm>
            <a:custGeom>
              <a:avLst/>
              <a:gdLst>
                <a:gd name="T0" fmla="*/ 2095 w 2101"/>
                <a:gd name="T1" fmla="*/ 51 h 675"/>
                <a:gd name="T2" fmla="*/ 2076 w 2101"/>
                <a:gd name="T3" fmla="*/ 127 h 675"/>
                <a:gd name="T4" fmla="*/ 2044 w 2101"/>
                <a:gd name="T5" fmla="*/ 197 h 675"/>
                <a:gd name="T6" fmla="*/ 1999 w 2101"/>
                <a:gd name="T7" fmla="*/ 254 h 675"/>
                <a:gd name="T8" fmla="*/ 1941 w 2101"/>
                <a:gd name="T9" fmla="*/ 318 h 675"/>
                <a:gd name="T10" fmla="*/ 1865 w 2101"/>
                <a:gd name="T11" fmla="*/ 382 h 675"/>
                <a:gd name="T12" fmla="*/ 1795 w 2101"/>
                <a:gd name="T13" fmla="*/ 426 h 675"/>
                <a:gd name="T14" fmla="*/ 1699 w 2101"/>
                <a:gd name="T15" fmla="*/ 477 h 675"/>
                <a:gd name="T16" fmla="*/ 1590 w 2101"/>
                <a:gd name="T17" fmla="*/ 516 h 675"/>
                <a:gd name="T18" fmla="*/ 1494 w 2101"/>
                <a:gd name="T19" fmla="*/ 547 h 675"/>
                <a:gd name="T20" fmla="*/ 1373 w 2101"/>
                <a:gd name="T21" fmla="*/ 573 h 675"/>
                <a:gd name="T22" fmla="*/ 1252 w 2101"/>
                <a:gd name="T23" fmla="*/ 592 h 675"/>
                <a:gd name="T24" fmla="*/ 1143 w 2101"/>
                <a:gd name="T25" fmla="*/ 598 h 675"/>
                <a:gd name="T26" fmla="*/ 1015 w 2101"/>
                <a:gd name="T27" fmla="*/ 605 h 675"/>
                <a:gd name="T28" fmla="*/ 888 w 2101"/>
                <a:gd name="T29" fmla="*/ 598 h 675"/>
                <a:gd name="T30" fmla="*/ 779 w 2101"/>
                <a:gd name="T31" fmla="*/ 586 h 675"/>
                <a:gd name="T32" fmla="*/ 658 w 2101"/>
                <a:gd name="T33" fmla="*/ 560 h 675"/>
                <a:gd name="T34" fmla="*/ 537 w 2101"/>
                <a:gd name="T35" fmla="*/ 528 h 675"/>
                <a:gd name="T36" fmla="*/ 447 w 2101"/>
                <a:gd name="T37" fmla="*/ 496 h 675"/>
                <a:gd name="T38" fmla="*/ 345 w 2101"/>
                <a:gd name="T39" fmla="*/ 446 h 675"/>
                <a:gd name="T40" fmla="*/ 256 w 2101"/>
                <a:gd name="T41" fmla="*/ 395 h 675"/>
                <a:gd name="T42" fmla="*/ 192 w 2101"/>
                <a:gd name="T43" fmla="*/ 344 h 675"/>
                <a:gd name="T44" fmla="*/ 122 w 2101"/>
                <a:gd name="T45" fmla="*/ 286 h 675"/>
                <a:gd name="T46" fmla="*/ 70 w 2101"/>
                <a:gd name="T47" fmla="*/ 216 h 675"/>
                <a:gd name="T48" fmla="*/ 32 w 2101"/>
                <a:gd name="T49" fmla="*/ 159 h 675"/>
                <a:gd name="T50" fmla="*/ 7 w 2101"/>
                <a:gd name="T51" fmla="*/ 82 h 675"/>
                <a:gd name="T52" fmla="*/ 0 w 2101"/>
                <a:gd name="T53" fmla="*/ 12 h 675"/>
                <a:gd name="T54" fmla="*/ 0 w 2101"/>
                <a:gd name="T55" fmla="*/ 114 h 675"/>
                <a:gd name="T56" fmla="*/ 19 w 2101"/>
                <a:gd name="T57" fmla="*/ 184 h 675"/>
                <a:gd name="T58" fmla="*/ 45 w 2101"/>
                <a:gd name="T59" fmla="*/ 248 h 675"/>
                <a:gd name="T60" fmla="*/ 90 w 2101"/>
                <a:gd name="T61" fmla="*/ 318 h 675"/>
                <a:gd name="T62" fmla="*/ 147 w 2101"/>
                <a:gd name="T63" fmla="*/ 382 h 675"/>
                <a:gd name="T64" fmla="*/ 211 w 2101"/>
                <a:gd name="T65" fmla="*/ 433 h 675"/>
                <a:gd name="T66" fmla="*/ 294 w 2101"/>
                <a:gd name="T67" fmla="*/ 490 h 675"/>
                <a:gd name="T68" fmla="*/ 390 w 2101"/>
                <a:gd name="T69" fmla="*/ 541 h 675"/>
                <a:gd name="T70" fmla="*/ 479 w 2101"/>
                <a:gd name="T71" fmla="*/ 579 h 675"/>
                <a:gd name="T72" fmla="*/ 588 w 2101"/>
                <a:gd name="T73" fmla="*/ 611 h 675"/>
                <a:gd name="T74" fmla="*/ 709 w 2101"/>
                <a:gd name="T75" fmla="*/ 643 h 675"/>
                <a:gd name="T76" fmla="*/ 811 w 2101"/>
                <a:gd name="T77" fmla="*/ 656 h 675"/>
                <a:gd name="T78" fmla="*/ 939 w 2101"/>
                <a:gd name="T79" fmla="*/ 668 h 675"/>
                <a:gd name="T80" fmla="*/ 1067 w 2101"/>
                <a:gd name="T81" fmla="*/ 675 h 675"/>
                <a:gd name="T82" fmla="*/ 1175 w 2101"/>
                <a:gd name="T83" fmla="*/ 668 h 675"/>
                <a:gd name="T84" fmla="*/ 1303 w 2101"/>
                <a:gd name="T85" fmla="*/ 656 h 675"/>
                <a:gd name="T86" fmla="*/ 1424 w 2101"/>
                <a:gd name="T87" fmla="*/ 630 h 675"/>
                <a:gd name="T88" fmla="*/ 1526 w 2101"/>
                <a:gd name="T89" fmla="*/ 605 h 675"/>
                <a:gd name="T90" fmla="*/ 1635 w 2101"/>
                <a:gd name="T91" fmla="*/ 573 h 675"/>
                <a:gd name="T92" fmla="*/ 1737 w 2101"/>
                <a:gd name="T93" fmla="*/ 528 h 675"/>
                <a:gd name="T94" fmla="*/ 1820 w 2101"/>
                <a:gd name="T95" fmla="*/ 484 h 675"/>
                <a:gd name="T96" fmla="*/ 1897 w 2101"/>
                <a:gd name="T97" fmla="*/ 426 h 675"/>
                <a:gd name="T98" fmla="*/ 1967 w 2101"/>
                <a:gd name="T99" fmla="*/ 363 h 675"/>
                <a:gd name="T100" fmla="*/ 2018 w 2101"/>
                <a:gd name="T101" fmla="*/ 305 h 675"/>
                <a:gd name="T102" fmla="*/ 2056 w 2101"/>
                <a:gd name="T103" fmla="*/ 235 h 675"/>
                <a:gd name="T104" fmla="*/ 2088 w 2101"/>
                <a:gd name="T105" fmla="*/ 165 h 675"/>
                <a:gd name="T106" fmla="*/ 2101 w 2101"/>
                <a:gd name="T107" fmla="*/ 102 h 67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101"/>
                <a:gd name="T163" fmla="*/ 0 h 675"/>
                <a:gd name="T164" fmla="*/ 2101 w 2101"/>
                <a:gd name="T165" fmla="*/ 675 h 67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101" h="675">
                  <a:moveTo>
                    <a:pt x="2101" y="0"/>
                  </a:moveTo>
                  <a:lnTo>
                    <a:pt x="2101" y="12"/>
                  </a:lnTo>
                  <a:lnTo>
                    <a:pt x="2101" y="31"/>
                  </a:lnTo>
                  <a:lnTo>
                    <a:pt x="2095" y="44"/>
                  </a:lnTo>
                  <a:lnTo>
                    <a:pt x="2095" y="51"/>
                  </a:lnTo>
                  <a:lnTo>
                    <a:pt x="2095" y="76"/>
                  </a:lnTo>
                  <a:lnTo>
                    <a:pt x="2088" y="82"/>
                  </a:lnTo>
                  <a:lnTo>
                    <a:pt x="2088" y="95"/>
                  </a:lnTo>
                  <a:lnTo>
                    <a:pt x="2082" y="114"/>
                  </a:lnTo>
                  <a:lnTo>
                    <a:pt x="2076" y="127"/>
                  </a:lnTo>
                  <a:lnTo>
                    <a:pt x="2076" y="140"/>
                  </a:lnTo>
                  <a:lnTo>
                    <a:pt x="2063" y="159"/>
                  </a:lnTo>
                  <a:lnTo>
                    <a:pt x="2056" y="165"/>
                  </a:lnTo>
                  <a:lnTo>
                    <a:pt x="2056" y="178"/>
                  </a:lnTo>
                  <a:lnTo>
                    <a:pt x="2044" y="197"/>
                  </a:lnTo>
                  <a:lnTo>
                    <a:pt x="2037" y="210"/>
                  </a:lnTo>
                  <a:lnTo>
                    <a:pt x="2031" y="216"/>
                  </a:lnTo>
                  <a:lnTo>
                    <a:pt x="2018" y="235"/>
                  </a:lnTo>
                  <a:lnTo>
                    <a:pt x="2012" y="248"/>
                  </a:lnTo>
                  <a:lnTo>
                    <a:pt x="1999" y="254"/>
                  </a:lnTo>
                  <a:lnTo>
                    <a:pt x="1986" y="274"/>
                  </a:lnTo>
                  <a:lnTo>
                    <a:pt x="1973" y="286"/>
                  </a:lnTo>
                  <a:lnTo>
                    <a:pt x="1967" y="293"/>
                  </a:lnTo>
                  <a:lnTo>
                    <a:pt x="1948" y="312"/>
                  </a:lnTo>
                  <a:lnTo>
                    <a:pt x="1941" y="318"/>
                  </a:lnTo>
                  <a:lnTo>
                    <a:pt x="1929" y="331"/>
                  </a:lnTo>
                  <a:lnTo>
                    <a:pt x="1909" y="344"/>
                  </a:lnTo>
                  <a:lnTo>
                    <a:pt x="1897" y="356"/>
                  </a:lnTo>
                  <a:lnTo>
                    <a:pt x="1890" y="363"/>
                  </a:lnTo>
                  <a:lnTo>
                    <a:pt x="1865" y="382"/>
                  </a:lnTo>
                  <a:lnTo>
                    <a:pt x="1852" y="388"/>
                  </a:lnTo>
                  <a:lnTo>
                    <a:pt x="1839" y="395"/>
                  </a:lnTo>
                  <a:lnTo>
                    <a:pt x="1820" y="414"/>
                  </a:lnTo>
                  <a:lnTo>
                    <a:pt x="1807" y="420"/>
                  </a:lnTo>
                  <a:lnTo>
                    <a:pt x="1795" y="426"/>
                  </a:lnTo>
                  <a:lnTo>
                    <a:pt x="1763" y="439"/>
                  </a:lnTo>
                  <a:lnTo>
                    <a:pt x="1750" y="446"/>
                  </a:lnTo>
                  <a:lnTo>
                    <a:pt x="1737" y="458"/>
                  </a:lnTo>
                  <a:lnTo>
                    <a:pt x="1712" y="471"/>
                  </a:lnTo>
                  <a:lnTo>
                    <a:pt x="1699" y="477"/>
                  </a:lnTo>
                  <a:lnTo>
                    <a:pt x="1680" y="484"/>
                  </a:lnTo>
                  <a:lnTo>
                    <a:pt x="1654" y="496"/>
                  </a:lnTo>
                  <a:lnTo>
                    <a:pt x="1635" y="503"/>
                  </a:lnTo>
                  <a:lnTo>
                    <a:pt x="1622" y="509"/>
                  </a:lnTo>
                  <a:lnTo>
                    <a:pt x="1590" y="516"/>
                  </a:lnTo>
                  <a:lnTo>
                    <a:pt x="1577" y="522"/>
                  </a:lnTo>
                  <a:lnTo>
                    <a:pt x="1558" y="528"/>
                  </a:lnTo>
                  <a:lnTo>
                    <a:pt x="1526" y="535"/>
                  </a:lnTo>
                  <a:lnTo>
                    <a:pt x="1507" y="541"/>
                  </a:lnTo>
                  <a:lnTo>
                    <a:pt x="1494" y="547"/>
                  </a:lnTo>
                  <a:lnTo>
                    <a:pt x="1462" y="554"/>
                  </a:lnTo>
                  <a:lnTo>
                    <a:pt x="1443" y="560"/>
                  </a:lnTo>
                  <a:lnTo>
                    <a:pt x="1424" y="560"/>
                  </a:lnTo>
                  <a:lnTo>
                    <a:pt x="1392" y="573"/>
                  </a:lnTo>
                  <a:lnTo>
                    <a:pt x="1373" y="573"/>
                  </a:lnTo>
                  <a:lnTo>
                    <a:pt x="1354" y="579"/>
                  </a:lnTo>
                  <a:lnTo>
                    <a:pt x="1322" y="586"/>
                  </a:lnTo>
                  <a:lnTo>
                    <a:pt x="1303" y="586"/>
                  </a:lnTo>
                  <a:lnTo>
                    <a:pt x="1284" y="586"/>
                  </a:lnTo>
                  <a:lnTo>
                    <a:pt x="1252" y="592"/>
                  </a:lnTo>
                  <a:lnTo>
                    <a:pt x="1233" y="592"/>
                  </a:lnTo>
                  <a:lnTo>
                    <a:pt x="1213" y="598"/>
                  </a:lnTo>
                  <a:lnTo>
                    <a:pt x="1175" y="598"/>
                  </a:lnTo>
                  <a:lnTo>
                    <a:pt x="1156" y="598"/>
                  </a:lnTo>
                  <a:lnTo>
                    <a:pt x="1143" y="598"/>
                  </a:lnTo>
                  <a:lnTo>
                    <a:pt x="1105" y="605"/>
                  </a:lnTo>
                  <a:lnTo>
                    <a:pt x="1086" y="605"/>
                  </a:lnTo>
                  <a:lnTo>
                    <a:pt x="1067" y="605"/>
                  </a:lnTo>
                  <a:lnTo>
                    <a:pt x="1028" y="605"/>
                  </a:lnTo>
                  <a:lnTo>
                    <a:pt x="1015" y="605"/>
                  </a:lnTo>
                  <a:lnTo>
                    <a:pt x="996" y="605"/>
                  </a:lnTo>
                  <a:lnTo>
                    <a:pt x="958" y="598"/>
                  </a:lnTo>
                  <a:lnTo>
                    <a:pt x="939" y="598"/>
                  </a:lnTo>
                  <a:lnTo>
                    <a:pt x="920" y="598"/>
                  </a:lnTo>
                  <a:lnTo>
                    <a:pt x="888" y="598"/>
                  </a:lnTo>
                  <a:lnTo>
                    <a:pt x="869" y="592"/>
                  </a:lnTo>
                  <a:lnTo>
                    <a:pt x="849" y="592"/>
                  </a:lnTo>
                  <a:lnTo>
                    <a:pt x="811" y="586"/>
                  </a:lnTo>
                  <a:lnTo>
                    <a:pt x="792" y="586"/>
                  </a:lnTo>
                  <a:lnTo>
                    <a:pt x="779" y="586"/>
                  </a:lnTo>
                  <a:lnTo>
                    <a:pt x="741" y="579"/>
                  </a:lnTo>
                  <a:lnTo>
                    <a:pt x="722" y="573"/>
                  </a:lnTo>
                  <a:lnTo>
                    <a:pt x="709" y="573"/>
                  </a:lnTo>
                  <a:lnTo>
                    <a:pt x="671" y="560"/>
                  </a:lnTo>
                  <a:lnTo>
                    <a:pt x="658" y="560"/>
                  </a:lnTo>
                  <a:lnTo>
                    <a:pt x="639" y="554"/>
                  </a:lnTo>
                  <a:lnTo>
                    <a:pt x="607" y="547"/>
                  </a:lnTo>
                  <a:lnTo>
                    <a:pt x="588" y="541"/>
                  </a:lnTo>
                  <a:lnTo>
                    <a:pt x="575" y="535"/>
                  </a:lnTo>
                  <a:lnTo>
                    <a:pt x="537" y="528"/>
                  </a:lnTo>
                  <a:lnTo>
                    <a:pt x="524" y="522"/>
                  </a:lnTo>
                  <a:lnTo>
                    <a:pt x="511" y="516"/>
                  </a:lnTo>
                  <a:lnTo>
                    <a:pt x="479" y="509"/>
                  </a:lnTo>
                  <a:lnTo>
                    <a:pt x="460" y="503"/>
                  </a:lnTo>
                  <a:lnTo>
                    <a:pt x="447" y="496"/>
                  </a:lnTo>
                  <a:lnTo>
                    <a:pt x="415" y="484"/>
                  </a:lnTo>
                  <a:lnTo>
                    <a:pt x="402" y="477"/>
                  </a:lnTo>
                  <a:lnTo>
                    <a:pt x="390" y="471"/>
                  </a:lnTo>
                  <a:lnTo>
                    <a:pt x="358" y="458"/>
                  </a:lnTo>
                  <a:lnTo>
                    <a:pt x="345" y="446"/>
                  </a:lnTo>
                  <a:lnTo>
                    <a:pt x="332" y="439"/>
                  </a:lnTo>
                  <a:lnTo>
                    <a:pt x="307" y="426"/>
                  </a:lnTo>
                  <a:lnTo>
                    <a:pt x="294" y="420"/>
                  </a:lnTo>
                  <a:lnTo>
                    <a:pt x="281" y="414"/>
                  </a:lnTo>
                  <a:lnTo>
                    <a:pt x="256" y="395"/>
                  </a:lnTo>
                  <a:lnTo>
                    <a:pt x="243" y="388"/>
                  </a:lnTo>
                  <a:lnTo>
                    <a:pt x="230" y="382"/>
                  </a:lnTo>
                  <a:lnTo>
                    <a:pt x="211" y="363"/>
                  </a:lnTo>
                  <a:lnTo>
                    <a:pt x="198" y="356"/>
                  </a:lnTo>
                  <a:lnTo>
                    <a:pt x="192" y="344"/>
                  </a:lnTo>
                  <a:lnTo>
                    <a:pt x="166" y="331"/>
                  </a:lnTo>
                  <a:lnTo>
                    <a:pt x="160" y="318"/>
                  </a:lnTo>
                  <a:lnTo>
                    <a:pt x="147" y="312"/>
                  </a:lnTo>
                  <a:lnTo>
                    <a:pt x="128" y="293"/>
                  </a:lnTo>
                  <a:lnTo>
                    <a:pt x="122" y="286"/>
                  </a:lnTo>
                  <a:lnTo>
                    <a:pt x="115" y="274"/>
                  </a:lnTo>
                  <a:lnTo>
                    <a:pt x="96" y="254"/>
                  </a:lnTo>
                  <a:lnTo>
                    <a:pt x="90" y="248"/>
                  </a:lnTo>
                  <a:lnTo>
                    <a:pt x="83" y="235"/>
                  </a:lnTo>
                  <a:lnTo>
                    <a:pt x="70" y="216"/>
                  </a:lnTo>
                  <a:lnTo>
                    <a:pt x="64" y="210"/>
                  </a:lnTo>
                  <a:lnTo>
                    <a:pt x="58" y="197"/>
                  </a:lnTo>
                  <a:lnTo>
                    <a:pt x="45" y="178"/>
                  </a:lnTo>
                  <a:lnTo>
                    <a:pt x="38" y="165"/>
                  </a:lnTo>
                  <a:lnTo>
                    <a:pt x="32" y="159"/>
                  </a:lnTo>
                  <a:lnTo>
                    <a:pt x="26" y="140"/>
                  </a:lnTo>
                  <a:lnTo>
                    <a:pt x="19" y="127"/>
                  </a:lnTo>
                  <a:lnTo>
                    <a:pt x="19" y="114"/>
                  </a:lnTo>
                  <a:lnTo>
                    <a:pt x="13" y="95"/>
                  </a:lnTo>
                  <a:lnTo>
                    <a:pt x="7" y="82"/>
                  </a:lnTo>
                  <a:lnTo>
                    <a:pt x="7" y="76"/>
                  </a:lnTo>
                  <a:lnTo>
                    <a:pt x="0" y="51"/>
                  </a:lnTo>
                  <a:lnTo>
                    <a:pt x="0" y="44"/>
                  </a:lnTo>
                  <a:lnTo>
                    <a:pt x="0" y="31"/>
                  </a:lnTo>
                  <a:lnTo>
                    <a:pt x="0" y="12"/>
                  </a:lnTo>
                  <a:lnTo>
                    <a:pt x="0" y="0"/>
                  </a:lnTo>
                  <a:lnTo>
                    <a:pt x="0" y="70"/>
                  </a:lnTo>
                  <a:lnTo>
                    <a:pt x="0" y="82"/>
                  </a:lnTo>
                  <a:lnTo>
                    <a:pt x="0" y="102"/>
                  </a:lnTo>
                  <a:lnTo>
                    <a:pt x="0" y="114"/>
                  </a:lnTo>
                  <a:lnTo>
                    <a:pt x="0" y="121"/>
                  </a:lnTo>
                  <a:lnTo>
                    <a:pt x="7" y="146"/>
                  </a:lnTo>
                  <a:lnTo>
                    <a:pt x="7" y="152"/>
                  </a:lnTo>
                  <a:lnTo>
                    <a:pt x="13" y="165"/>
                  </a:lnTo>
                  <a:lnTo>
                    <a:pt x="19" y="184"/>
                  </a:lnTo>
                  <a:lnTo>
                    <a:pt x="19" y="197"/>
                  </a:lnTo>
                  <a:lnTo>
                    <a:pt x="26" y="210"/>
                  </a:lnTo>
                  <a:lnTo>
                    <a:pt x="32" y="229"/>
                  </a:lnTo>
                  <a:lnTo>
                    <a:pt x="38" y="235"/>
                  </a:lnTo>
                  <a:lnTo>
                    <a:pt x="45" y="248"/>
                  </a:lnTo>
                  <a:lnTo>
                    <a:pt x="58" y="267"/>
                  </a:lnTo>
                  <a:lnTo>
                    <a:pt x="64" y="280"/>
                  </a:lnTo>
                  <a:lnTo>
                    <a:pt x="70" y="286"/>
                  </a:lnTo>
                  <a:lnTo>
                    <a:pt x="83" y="305"/>
                  </a:lnTo>
                  <a:lnTo>
                    <a:pt x="90" y="318"/>
                  </a:lnTo>
                  <a:lnTo>
                    <a:pt x="96" y="324"/>
                  </a:lnTo>
                  <a:lnTo>
                    <a:pt x="115" y="344"/>
                  </a:lnTo>
                  <a:lnTo>
                    <a:pt x="122" y="356"/>
                  </a:lnTo>
                  <a:lnTo>
                    <a:pt x="128" y="363"/>
                  </a:lnTo>
                  <a:lnTo>
                    <a:pt x="147" y="382"/>
                  </a:lnTo>
                  <a:lnTo>
                    <a:pt x="160" y="388"/>
                  </a:lnTo>
                  <a:lnTo>
                    <a:pt x="166" y="401"/>
                  </a:lnTo>
                  <a:lnTo>
                    <a:pt x="192" y="414"/>
                  </a:lnTo>
                  <a:lnTo>
                    <a:pt x="198" y="426"/>
                  </a:lnTo>
                  <a:lnTo>
                    <a:pt x="211" y="433"/>
                  </a:lnTo>
                  <a:lnTo>
                    <a:pt x="230" y="452"/>
                  </a:lnTo>
                  <a:lnTo>
                    <a:pt x="243" y="458"/>
                  </a:lnTo>
                  <a:lnTo>
                    <a:pt x="256" y="465"/>
                  </a:lnTo>
                  <a:lnTo>
                    <a:pt x="281" y="484"/>
                  </a:lnTo>
                  <a:lnTo>
                    <a:pt x="294" y="490"/>
                  </a:lnTo>
                  <a:lnTo>
                    <a:pt x="307" y="496"/>
                  </a:lnTo>
                  <a:lnTo>
                    <a:pt x="332" y="509"/>
                  </a:lnTo>
                  <a:lnTo>
                    <a:pt x="345" y="516"/>
                  </a:lnTo>
                  <a:lnTo>
                    <a:pt x="358" y="528"/>
                  </a:lnTo>
                  <a:lnTo>
                    <a:pt x="390" y="541"/>
                  </a:lnTo>
                  <a:lnTo>
                    <a:pt x="402" y="547"/>
                  </a:lnTo>
                  <a:lnTo>
                    <a:pt x="415" y="554"/>
                  </a:lnTo>
                  <a:lnTo>
                    <a:pt x="447" y="567"/>
                  </a:lnTo>
                  <a:lnTo>
                    <a:pt x="460" y="573"/>
                  </a:lnTo>
                  <a:lnTo>
                    <a:pt x="479" y="579"/>
                  </a:lnTo>
                  <a:lnTo>
                    <a:pt x="511" y="586"/>
                  </a:lnTo>
                  <a:lnTo>
                    <a:pt x="524" y="592"/>
                  </a:lnTo>
                  <a:lnTo>
                    <a:pt x="537" y="598"/>
                  </a:lnTo>
                  <a:lnTo>
                    <a:pt x="575" y="605"/>
                  </a:lnTo>
                  <a:lnTo>
                    <a:pt x="588" y="611"/>
                  </a:lnTo>
                  <a:lnTo>
                    <a:pt x="607" y="618"/>
                  </a:lnTo>
                  <a:lnTo>
                    <a:pt x="639" y="624"/>
                  </a:lnTo>
                  <a:lnTo>
                    <a:pt x="658" y="630"/>
                  </a:lnTo>
                  <a:lnTo>
                    <a:pt x="671" y="630"/>
                  </a:lnTo>
                  <a:lnTo>
                    <a:pt x="709" y="643"/>
                  </a:lnTo>
                  <a:lnTo>
                    <a:pt x="722" y="643"/>
                  </a:lnTo>
                  <a:lnTo>
                    <a:pt x="741" y="649"/>
                  </a:lnTo>
                  <a:lnTo>
                    <a:pt x="779" y="656"/>
                  </a:lnTo>
                  <a:lnTo>
                    <a:pt x="792" y="656"/>
                  </a:lnTo>
                  <a:lnTo>
                    <a:pt x="811" y="656"/>
                  </a:lnTo>
                  <a:lnTo>
                    <a:pt x="849" y="662"/>
                  </a:lnTo>
                  <a:lnTo>
                    <a:pt x="869" y="662"/>
                  </a:lnTo>
                  <a:lnTo>
                    <a:pt x="888" y="668"/>
                  </a:lnTo>
                  <a:lnTo>
                    <a:pt x="920" y="668"/>
                  </a:lnTo>
                  <a:lnTo>
                    <a:pt x="939" y="668"/>
                  </a:lnTo>
                  <a:lnTo>
                    <a:pt x="958" y="668"/>
                  </a:lnTo>
                  <a:lnTo>
                    <a:pt x="996" y="675"/>
                  </a:lnTo>
                  <a:lnTo>
                    <a:pt x="1015" y="675"/>
                  </a:lnTo>
                  <a:lnTo>
                    <a:pt x="1028" y="675"/>
                  </a:lnTo>
                  <a:lnTo>
                    <a:pt x="1067" y="675"/>
                  </a:lnTo>
                  <a:lnTo>
                    <a:pt x="1086" y="675"/>
                  </a:lnTo>
                  <a:lnTo>
                    <a:pt x="1105" y="675"/>
                  </a:lnTo>
                  <a:lnTo>
                    <a:pt x="1143" y="668"/>
                  </a:lnTo>
                  <a:lnTo>
                    <a:pt x="1156" y="668"/>
                  </a:lnTo>
                  <a:lnTo>
                    <a:pt x="1175" y="668"/>
                  </a:lnTo>
                  <a:lnTo>
                    <a:pt x="1213" y="668"/>
                  </a:lnTo>
                  <a:lnTo>
                    <a:pt x="1233" y="662"/>
                  </a:lnTo>
                  <a:lnTo>
                    <a:pt x="1252" y="662"/>
                  </a:lnTo>
                  <a:lnTo>
                    <a:pt x="1284" y="656"/>
                  </a:lnTo>
                  <a:lnTo>
                    <a:pt x="1303" y="656"/>
                  </a:lnTo>
                  <a:lnTo>
                    <a:pt x="1322" y="656"/>
                  </a:lnTo>
                  <a:lnTo>
                    <a:pt x="1354" y="649"/>
                  </a:lnTo>
                  <a:lnTo>
                    <a:pt x="1373" y="643"/>
                  </a:lnTo>
                  <a:lnTo>
                    <a:pt x="1392" y="643"/>
                  </a:lnTo>
                  <a:lnTo>
                    <a:pt x="1424" y="630"/>
                  </a:lnTo>
                  <a:lnTo>
                    <a:pt x="1443" y="630"/>
                  </a:lnTo>
                  <a:lnTo>
                    <a:pt x="1462" y="624"/>
                  </a:lnTo>
                  <a:lnTo>
                    <a:pt x="1494" y="618"/>
                  </a:lnTo>
                  <a:lnTo>
                    <a:pt x="1507" y="611"/>
                  </a:lnTo>
                  <a:lnTo>
                    <a:pt x="1526" y="605"/>
                  </a:lnTo>
                  <a:lnTo>
                    <a:pt x="1558" y="598"/>
                  </a:lnTo>
                  <a:lnTo>
                    <a:pt x="1577" y="592"/>
                  </a:lnTo>
                  <a:lnTo>
                    <a:pt x="1590" y="586"/>
                  </a:lnTo>
                  <a:lnTo>
                    <a:pt x="1622" y="579"/>
                  </a:lnTo>
                  <a:lnTo>
                    <a:pt x="1635" y="573"/>
                  </a:lnTo>
                  <a:lnTo>
                    <a:pt x="1654" y="567"/>
                  </a:lnTo>
                  <a:lnTo>
                    <a:pt x="1680" y="554"/>
                  </a:lnTo>
                  <a:lnTo>
                    <a:pt x="1699" y="547"/>
                  </a:lnTo>
                  <a:lnTo>
                    <a:pt x="1712" y="541"/>
                  </a:lnTo>
                  <a:lnTo>
                    <a:pt x="1737" y="528"/>
                  </a:lnTo>
                  <a:lnTo>
                    <a:pt x="1750" y="516"/>
                  </a:lnTo>
                  <a:lnTo>
                    <a:pt x="1763" y="509"/>
                  </a:lnTo>
                  <a:lnTo>
                    <a:pt x="1795" y="496"/>
                  </a:lnTo>
                  <a:lnTo>
                    <a:pt x="1807" y="490"/>
                  </a:lnTo>
                  <a:lnTo>
                    <a:pt x="1820" y="484"/>
                  </a:lnTo>
                  <a:lnTo>
                    <a:pt x="1839" y="465"/>
                  </a:lnTo>
                  <a:lnTo>
                    <a:pt x="1852" y="458"/>
                  </a:lnTo>
                  <a:lnTo>
                    <a:pt x="1865" y="452"/>
                  </a:lnTo>
                  <a:lnTo>
                    <a:pt x="1890" y="433"/>
                  </a:lnTo>
                  <a:lnTo>
                    <a:pt x="1897" y="426"/>
                  </a:lnTo>
                  <a:lnTo>
                    <a:pt x="1909" y="414"/>
                  </a:lnTo>
                  <a:lnTo>
                    <a:pt x="1929" y="401"/>
                  </a:lnTo>
                  <a:lnTo>
                    <a:pt x="1941" y="388"/>
                  </a:lnTo>
                  <a:lnTo>
                    <a:pt x="1948" y="382"/>
                  </a:lnTo>
                  <a:lnTo>
                    <a:pt x="1967" y="363"/>
                  </a:lnTo>
                  <a:lnTo>
                    <a:pt x="1973" y="356"/>
                  </a:lnTo>
                  <a:lnTo>
                    <a:pt x="1986" y="344"/>
                  </a:lnTo>
                  <a:lnTo>
                    <a:pt x="1999" y="324"/>
                  </a:lnTo>
                  <a:lnTo>
                    <a:pt x="2012" y="318"/>
                  </a:lnTo>
                  <a:lnTo>
                    <a:pt x="2018" y="305"/>
                  </a:lnTo>
                  <a:lnTo>
                    <a:pt x="2031" y="286"/>
                  </a:lnTo>
                  <a:lnTo>
                    <a:pt x="2037" y="280"/>
                  </a:lnTo>
                  <a:lnTo>
                    <a:pt x="2044" y="267"/>
                  </a:lnTo>
                  <a:lnTo>
                    <a:pt x="2056" y="248"/>
                  </a:lnTo>
                  <a:lnTo>
                    <a:pt x="2056" y="235"/>
                  </a:lnTo>
                  <a:lnTo>
                    <a:pt x="2063" y="229"/>
                  </a:lnTo>
                  <a:lnTo>
                    <a:pt x="2076" y="210"/>
                  </a:lnTo>
                  <a:lnTo>
                    <a:pt x="2076" y="197"/>
                  </a:lnTo>
                  <a:lnTo>
                    <a:pt x="2082" y="184"/>
                  </a:lnTo>
                  <a:lnTo>
                    <a:pt x="2088" y="165"/>
                  </a:lnTo>
                  <a:lnTo>
                    <a:pt x="2088" y="152"/>
                  </a:lnTo>
                  <a:lnTo>
                    <a:pt x="2095" y="146"/>
                  </a:lnTo>
                  <a:lnTo>
                    <a:pt x="2095" y="121"/>
                  </a:lnTo>
                  <a:lnTo>
                    <a:pt x="2095" y="114"/>
                  </a:lnTo>
                  <a:lnTo>
                    <a:pt x="2101" y="102"/>
                  </a:lnTo>
                  <a:lnTo>
                    <a:pt x="2101" y="82"/>
                  </a:lnTo>
                  <a:lnTo>
                    <a:pt x="2101" y="70"/>
                  </a:lnTo>
                  <a:lnTo>
                    <a:pt x="2101" y="0"/>
                  </a:lnTo>
                  <a:close/>
                </a:path>
              </a:pathLst>
            </a:custGeom>
            <a:solidFill>
              <a:srgbClr val="009B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35" name="Freeform 57"/>
            <p:cNvSpPr>
              <a:spLocks/>
            </p:cNvSpPr>
            <p:nvPr/>
          </p:nvSpPr>
          <p:spPr bwMode="gray">
            <a:xfrm>
              <a:off x="640" y="1944"/>
              <a:ext cx="2101" cy="988"/>
            </a:xfrm>
            <a:custGeom>
              <a:avLst/>
              <a:gdLst>
                <a:gd name="T0" fmla="*/ 1890 w 2101"/>
                <a:gd name="T1" fmla="*/ 19 h 988"/>
                <a:gd name="T2" fmla="*/ 1929 w 2101"/>
                <a:gd name="T3" fmla="*/ 58 h 988"/>
                <a:gd name="T4" fmla="*/ 1967 w 2101"/>
                <a:gd name="T5" fmla="*/ 90 h 988"/>
                <a:gd name="T6" fmla="*/ 1999 w 2101"/>
                <a:gd name="T7" fmla="*/ 128 h 988"/>
                <a:gd name="T8" fmla="*/ 2031 w 2101"/>
                <a:gd name="T9" fmla="*/ 166 h 988"/>
                <a:gd name="T10" fmla="*/ 2056 w 2101"/>
                <a:gd name="T11" fmla="*/ 211 h 988"/>
                <a:gd name="T12" fmla="*/ 2076 w 2101"/>
                <a:gd name="T13" fmla="*/ 249 h 988"/>
                <a:gd name="T14" fmla="*/ 2088 w 2101"/>
                <a:gd name="T15" fmla="*/ 287 h 988"/>
                <a:gd name="T16" fmla="*/ 2095 w 2101"/>
                <a:gd name="T17" fmla="*/ 332 h 988"/>
                <a:gd name="T18" fmla="*/ 2101 w 2101"/>
                <a:gd name="T19" fmla="*/ 376 h 988"/>
                <a:gd name="T20" fmla="*/ 2101 w 2101"/>
                <a:gd name="T21" fmla="*/ 414 h 988"/>
                <a:gd name="T22" fmla="*/ 2095 w 2101"/>
                <a:gd name="T23" fmla="*/ 459 h 988"/>
                <a:gd name="T24" fmla="*/ 2082 w 2101"/>
                <a:gd name="T25" fmla="*/ 497 h 988"/>
                <a:gd name="T26" fmla="*/ 2063 w 2101"/>
                <a:gd name="T27" fmla="*/ 542 h 988"/>
                <a:gd name="T28" fmla="*/ 2044 w 2101"/>
                <a:gd name="T29" fmla="*/ 580 h 988"/>
                <a:gd name="T30" fmla="*/ 2018 w 2101"/>
                <a:gd name="T31" fmla="*/ 618 h 988"/>
                <a:gd name="T32" fmla="*/ 1986 w 2101"/>
                <a:gd name="T33" fmla="*/ 657 h 988"/>
                <a:gd name="T34" fmla="*/ 1948 w 2101"/>
                <a:gd name="T35" fmla="*/ 695 h 988"/>
                <a:gd name="T36" fmla="*/ 1909 w 2101"/>
                <a:gd name="T37" fmla="*/ 727 h 988"/>
                <a:gd name="T38" fmla="*/ 1865 w 2101"/>
                <a:gd name="T39" fmla="*/ 765 h 988"/>
                <a:gd name="T40" fmla="*/ 1820 w 2101"/>
                <a:gd name="T41" fmla="*/ 797 h 988"/>
                <a:gd name="T42" fmla="*/ 1763 w 2101"/>
                <a:gd name="T43" fmla="*/ 822 h 988"/>
                <a:gd name="T44" fmla="*/ 1712 w 2101"/>
                <a:gd name="T45" fmla="*/ 854 h 988"/>
                <a:gd name="T46" fmla="*/ 1654 w 2101"/>
                <a:gd name="T47" fmla="*/ 879 h 988"/>
                <a:gd name="T48" fmla="*/ 1590 w 2101"/>
                <a:gd name="T49" fmla="*/ 899 h 988"/>
                <a:gd name="T50" fmla="*/ 1526 w 2101"/>
                <a:gd name="T51" fmla="*/ 918 h 988"/>
                <a:gd name="T52" fmla="*/ 1462 w 2101"/>
                <a:gd name="T53" fmla="*/ 937 h 988"/>
                <a:gd name="T54" fmla="*/ 1392 w 2101"/>
                <a:gd name="T55" fmla="*/ 956 h 988"/>
                <a:gd name="T56" fmla="*/ 1322 w 2101"/>
                <a:gd name="T57" fmla="*/ 969 h 988"/>
                <a:gd name="T58" fmla="*/ 1252 w 2101"/>
                <a:gd name="T59" fmla="*/ 975 h 988"/>
                <a:gd name="T60" fmla="*/ 1175 w 2101"/>
                <a:gd name="T61" fmla="*/ 981 h 988"/>
                <a:gd name="T62" fmla="*/ 1105 w 2101"/>
                <a:gd name="T63" fmla="*/ 988 h 988"/>
                <a:gd name="T64" fmla="*/ 1028 w 2101"/>
                <a:gd name="T65" fmla="*/ 988 h 988"/>
                <a:gd name="T66" fmla="*/ 958 w 2101"/>
                <a:gd name="T67" fmla="*/ 981 h 988"/>
                <a:gd name="T68" fmla="*/ 888 w 2101"/>
                <a:gd name="T69" fmla="*/ 981 h 988"/>
                <a:gd name="T70" fmla="*/ 811 w 2101"/>
                <a:gd name="T71" fmla="*/ 969 h 988"/>
                <a:gd name="T72" fmla="*/ 741 w 2101"/>
                <a:gd name="T73" fmla="*/ 962 h 988"/>
                <a:gd name="T74" fmla="*/ 671 w 2101"/>
                <a:gd name="T75" fmla="*/ 943 h 988"/>
                <a:gd name="T76" fmla="*/ 607 w 2101"/>
                <a:gd name="T77" fmla="*/ 930 h 988"/>
                <a:gd name="T78" fmla="*/ 537 w 2101"/>
                <a:gd name="T79" fmla="*/ 911 h 988"/>
                <a:gd name="T80" fmla="*/ 479 w 2101"/>
                <a:gd name="T81" fmla="*/ 892 h 988"/>
                <a:gd name="T82" fmla="*/ 415 w 2101"/>
                <a:gd name="T83" fmla="*/ 867 h 988"/>
                <a:gd name="T84" fmla="*/ 358 w 2101"/>
                <a:gd name="T85" fmla="*/ 841 h 988"/>
                <a:gd name="T86" fmla="*/ 307 w 2101"/>
                <a:gd name="T87" fmla="*/ 809 h 988"/>
                <a:gd name="T88" fmla="*/ 256 w 2101"/>
                <a:gd name="T89" fmla="*/ 778 h 988"/>
                <a:gd name="T90" fmla="*/ 211 w 2101"/>
                <a:gd name="T91" fmla="*/ 746 h 988"/>
                <a:gd name="T92" fmla="*/ 166 w 2101"/>
                <a:gd name="T93" fmla="*/ 714 h 988"/>
                <a:gd name="T94" fmla="*/ 128 w 2101"/>
                <a:gd name="T95" fmla="*/ 676 h 988"/>
                <a:gd name="T96" fmla="*/ 96 w 2101"/>
                <a:gd name="T97" fmla="*/ 637 h 988"/>
                <a:gd name="T98" fmla="*/ 70 w 2101"/>
                <a:gd name="T99" fmla="*/ 599 h 988"/>
                <a:gd name="T100" fmla="*/ 45 w 2101"/>
                <a:gd name="T101" fmla="*/ 561 h 988"/>
                <a:gd name="T102" fmla="*/ 26 w 2101"/>
                <a:gd name="T103" fmla="*/ 523 h 988"/>
                <a:gd name="T104" fmla="*/ 13 w 2101"/>
                <a:gd name="T105" fmla="*/ 478 h 988"/>
                <a:gd name="T106" fmla="*/ 0 w 2101"/>
                <a:gd name="T107" fmla="*/ 434 h 988"/>
                <a:gd name="T108" fmla="*/ 0 w 2101"/>
                <a:gd name="T109" fmla="*/ 395 h 988"/>
                <a:gd name="T110" fmla="*/ 0 w 2101"/>
                <a:gd name="T111" fmla="*/ 351 h 988"/>
                <a:gd name="T112" fmla="*/ 1852 w 2101"/>
                <a:gd name="T113" fmla="*/ 0 h 98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101"/>
                <a:gd name="T172" fmla="*/ 0 h 988"/>
                <a:gd name="T173" fmla="*/ 2101 w 2101"/>
                <a:gd name="T174" fmla="*/ 988 h 98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101" h="988">
                  <a:moveTo>
                    <a:pt x="1852" y="0"/>
                  </a:moveTo>
                  <a:lnTo>
                    <a:pt x="1865" y="7"/>
                  </a:lnTo>
                  <a:lnTo>
                    <a:pt x="1890" y="19"/>
                  </a:lnTo>
                  <a:lnTo>
                    <a:pt x="1897" y="32"/>
                  </a:lnTo>
                  <a:lnTo>
                    <a:pt x="1909" y="39"/>
                  </a:lnTo>
                  <a:lnTo>
                    <a:pt x="1929" y="58"/>
                  </a:lnTo>
                  <a:lnTo>
                    <a:pt x="1941" y="64"/>
                  </a:lnTo>
                  <a:lnTo>
                    <a:pt x="1948" y="77"/>
                  </a:lnTo>
                  <a:lnTo>
                    <a:pt x="1967" y="90"/>
                  </a:lnTo>
                  <a:lnTo>
                    <a:pt x="1973" y="102"/>
                  </a:lnTo>
                  <a:lnTo>
                    <a:pt x="1986" y="109"/>
                  </a:lnTo>
                  <a:lnTo>
                    <a:pt x="1999" y="128"/>
                  </a:lnTo>
                  <a:lnTo>
                    <a:pt x="2012" y="141"/>
                  </a:lnTo>
                  <a:lnTo>
                    <a:pt x="2018" y="147"/>
                  </a:lnTo>
                  <a:lnTo>
                    <a:pt x="2031" y="166"/>
                  </a:lnTo>
                  <a:lnTo>
                    <a:pt x="2037" y="179"/>
                  </a:lnTo>
                  <a:lnTo>
                    <a:pt x="2044" y="185"/>
                  </a:lnTo>
                  <a:lnTo>
                    <a:pt x="2056" y="211"/>
                  </a:lnTo>
                  <a:lnTo>
                    <a:pt x="2056" y="217"/>
                  </a:lnTo>
                  <a:lnTo>
                    <a:pt x="2063" y="230"/>
                  </a:lnTo>
                  <a:lnTo>
                    <a:pt x="2076" y="249"/>
                  </a:lnTo>
                  <a:lnTo>
                    <a:pt x="2076" y="262"/>
                  </a:lnTo>
                  <a:lnTo>
                    <a:pt x="2082" y="268"/>
                  </a:lnTo>
                  <a:lnTo>
                    <a:pt x="2088" y="287"/>
                  </a:lnTo>
                  <a:lnTo>
                    <a:pt x="2088" y="300"/>
                  </a:lnTo>
                  <a:lnTo>
                    <a:pt x="2095" y="313"/>
                  </a:lnTo>
                  <a:lnTo>
                    <a:pt x="2095" y="332"/>
                  </a:lnTo>
                  <a:lnTo>
                    <a:pt x="2095" y="344"/>
                  </a:lnTo>
                  <a:lnTo>
                    <a:pt x="2101" y="351"/>
                  </a:lnTo>
                  <a:lnTo>
                    <a:pt x="2101" y="376"/>
                  </a:lnTo>
                  <a:lnTo>
                    <a:pt x="2101" y="383"/>
                  </a:lnTo>
                  <a:lnTo>
                    <a:pt x="2101" y="395"/>
                  </a:lnTo>
                  <a:lnTo>
                    <a:pt x="2101" y="414"/>
                  </a:lnTo>
                  <a:lnTo>
                    <a:pt x="2095" y="427"/>
                  </a:lnTo>
                  <a:lnTo>
                    <a:pt x="2095" y="434"/>
                  </a:lnTo>
                  <a:lnTo>
                    <a:pt x="2095" y="459"/>
                  </a:lnTo>
                  <a:lnTo>
                    <a:pt x="2088" y="465"/>
                  </a:lnTo>
                  <a:lnTo>
                    <a:pt x="2088" y="478"/>
                  </a:lnTo>
                  <a:lnTo>
                    <a:pt x="2082" y="497"/>
                  </a:lnTo>
                  <a:lnTo>
                    <a:pt x="2076" y="510"/>
                  </a:lnTo>
                  <a:lnTo>
                    <a:pt x="2076" y="523"/>
                  </a:lnTo>
                  <a:lnTo>
                    <a:pt x="2063" y="542"/>
                  </a:lnTo>
                  <a:lnTo>
                    <a:pt x="2056" y="548"/>
                  </a:lnTo>
                  <a:lnTo>
                    <a:pt x="2056" y="561"/>
                  </a:lnTo>
                  <a:lnTo>
                    <a:pt x="2044" y="580"/>
                  </a:lnTo>
                  <a:lnTo>
                    <a:pt x="2037" y="593"/>
                  </a:lnTo>
                  <a:lnTo>
                    <a:pt x="2031" y="599"/>
                  </a:lnTo>
                  <a:lnTo>
                    <a:pt x="2018" y="618"/>
                  </a:lnTo>
                  <a:lnTo>
                    <a:pt x="2012" y="631"/>
                  </a:lnTo>
                  <a:lnTo>
                    <a:pt x="1999" y="637"/>
                  </a:lnTo>
                  <a:lnTo>
                    <a:pt x="1986" y="657"/>
                  </a:lnTo>
                  <a:lnTo>
                    <a:pt x="1973" y="669"/>
                  </a:lnTo>
                  <a:lnTo>
                    <a:pt x="1967" y="676"/>
                  </a:lnTo>
                  <a:lnTo>
                    <a:pt x="1948" y="695"/>
                  </a:lnTo>
                  <a:lnTo>
                    <a:pt x="1941" y="701"/>
                  </a:lnTo>
                  <a:lnTo>
                    <a:pt x="1929" y="714"/>
                  </a:lnTo>
                  <a:lnTo>
                    <a:pt x="1909" y="727"/>
                  </a:lnTo>
                  <a:lnTo>
                    <a:pt x="1897" y="739"/>
                  </a:lnTo>
                  <a:lnTo>
                    <a:pt x="1890" y="746"/>
                  </a:lnTo>
                  <a:lnTo>
                    <a:pt x="1865" y="765"/>
                  </a:lnTo>
                  <a:lnTo>
                    <a:pt x="1852" y="771"/>
                  </a:lnTo>
                  <a:lnTo>
                    <a:pt x="1839" y="778"/>
                  </a:lnTo>
                  <a:lnTo>
                    <a:pt x="1820" y="797"/>
                  </a:lnTo>
                  <a:lnTo>
                    <a:pt x="1807" y="803"/>
                  </a:lnTo>
                  <a:lnTo>
                    <a:pt x="1795" y="809"/>
                  </a:lnTo>
                  <a:lnTo>
                    <a:pt x="1763" y="822"/>
                  </a:lnTo>
                  <a:lnTo>
                    <a:pt x="1750" y="829"/>
                  </a:lnTo>
                  <a:lnTo>
                    <a:pt x="1737" y="841"/>
                  </a:lnTo>
                  <a:lnTo>
                    <a:pt x="1712" y="854"/>
                  </a:lnTo>
                  <a:lnTo>
                    <a:pt x="1699" y="860"/>
                  </a:lnTo>
                  <a:lnTo>
                    <a:pt x="1680" y="867"/>
                  </a:lnTo>
                  <a:lnTo>
                    <a:pt x="1654" y="879"/>
                  </a:lnTo>
                  <a:lnTo>
                    <a:pt x="1635" y="886"/>
                  </a:lnTo>
                  <a:lnTo>
                    <a:pt x="1622" y="892"/>
                  </a:lnTo>
                  <a:lnTo>
                    <a:pt x="1590" y="899"/>
                  </a:lnTo>
                  <a:lnTo>
                    <a:pt x="1577" y="905"/>
                  </a:lnTo>
                  <a:lnTo>
                    <a:pt x="1558" y="911"/>
                  </a:lnTo>
                  <a:lnTo>
                    <a:pt x="1526" y="918"/>
                  </a:lnTo>
                  <a:lnTo>
                    <a:pt x="1507" y="924"/>
                  </a:lnTo>
                  <a:lnTo>
                    <a:pt x="1494" y="930"/>
                  </a:lnTo>
                  <a:lnTo>
                    <a:pt x="1462" y="937"/>
                  </a:lnTo>
                  <a:lnTo>
                    <a:pt x="1443" y="943"/>
                  </a:lnTo>
                  <a:lnTo>
                    <a:pt x="1424" y="943"/>
                  </a:lnTo>
                  <a:lnTo>
                    <a:pt x="1392" y="956"/>
                  </a:lnTo>
                  <a:lnTo>
                    <a:pt x="1373" y="956"/>
                  </a:lnTo>
                  <a:lnTo>
                    <a:pt x="1354" y="962"/>
                  </a:lnTo>
                  <a:lnTo>
                    <a:pt x="1322" y="969"/>
                  </a:lnTo>
                  <a:lnTo>
                    <a:pt x="1303" y="969"/>
                  </a:lnTo>
                  <a:lnTo>
                    <a:pt x="1284" y="969"/>
                  </a:lnTo>
                  <a:lnTo>
                    <a:pt x="1252" y="975"/>
                  </a:lnTo>
                  <a:lnTo>
                    <a:pt x="1233" y="975"/>
                  </a:lnTo>
                  <a:lnTo>
                    <a:pt x="1213" y="981"/>
                  </a:lnTo>
                  <a:lnTo>
                    <a:pt x="1175" y="981"/>
                  </a:lnTo>
                  <a:lnTo>
                    <a:pt x="1156" y="981"/>
                  </a:lnTo>
                  <a:lnTo>
                    <a:pt x="1143" y="981"/>
                  </a:lnTo>
                  <a:lnTo>
                    <a:pt x="1105" y="988"/>
                  </a:lnTo>
                  <a:lnTo>
                    <a:pt x="1086" y="988"/>
                  </a:lnTo>
                  <a:lnTo>
                    <a:pt x="1067" y="988"/>
                  </a:lnTo>
                  <a:lnTo>
                    <a:pt x="1028" y="988"/>
                  </a:lnTo>
                  <a:lnTo>
                    <a:pt x="1015" y="988"/>
                  </a:lnTo>
                  <a:lnTo>
                    <a:pt x="996" y="988"/>
                  </a:lnTo>
                  <a:lnTo>
                    <a:pt x="958" y="981"/>
                  </a:lnTo>
                  <a:lnTo>
                    <a:pt x="939" y="981"/>
                  </a:lnTo>
                  <a:lnTo>
                    <a:pt x="920" y="981"/>
                  </a:lnTo>
                  <a:lnTo>
                    <a:pt x="888" y="981"/>
                  </a:lnTo>
                  <a:lnTo>
                    <a:pt x="869" y="975"/>
                  </a:lnTo>
                  <a:lnTo>
                    <a:pt x="849" y="975"/>
                  </a:lnTo>
                  <a:lnTo>
                    <a:pt x="811" y="969"/>
                  </a:lnTo>
                  <a:lnTo>
                    <a:pt x="792" y="969"/>
                  </a:lnTo>
                  <a:lnTo>
                    <a:pt x="779" y="969"/>
                  </a:lnTo>
                  <a:lnTo>
                    <a:pt x="741" y="962"/>
                  </a:lnTo>
                  <a:lnTo>
                    <a:pt x="722" y="956"/>
                  </a:lnTo>
                  <a:lnTo>
                    <a:pt x="709" y="956"/>
                  </a:lnTo>
                  <a:lnTo>
                    <a:pt x="671" y="943"/>
                  </a:lnTo>
                  <a:lnTo>
                    <a:pt x="658" y="943"/>
                  </a:lnTo>
                  <a:lnTo>
                    <a:pt x="639" y="937"/>
                  </a:lnTo>
                  <a:lnTo>
                    <a:pt x="607" y="930"/>
                  </a:lnTo>
                  <a:lnTo>
                    <a:pt x="588" y="924"/>
                  </a:lnTo>
                  <a:lnTo>
                    <a:pt x="575" y="918"/>
                  </a:lnTo>
                  <a:lnTo>
                    <a:pt x="537" y="911"/>
                  </a:lnTo>
                  <a:lnTo>
                    <a:pt x="524" y="905"/>
                  </a:lnTo>
                  <a:lnTo>
                    <a:pt x="511" y="899"/>
                  </a:lnTo>
                  <a:lnTo>
                    <a:pt x="479" y="892"/>
                  </a:lnTo>
                  <a:lnTo>
                    <a:pt x="460" y="886"/>
                  </a:lnTo>
                  <a:lnTo>
                    <a:pt x="447" y="879"/>
                  </a:lnTo>
                  <a:lnTo>
                    <a:pt x="415" y="867"/>
                  </a:lnTo>
                  <a:lnTo>
                    <a:pt x="402" y="860"/>
                  </a:lnTo>
                  <a:lnTo>
                    <a:pt x="390" y="854"/>
                  </a:lnTo>
                  <a:lnTo>
                    <a:pt x="358" y="841"/>
                  </a:lnTo>
                  <a:lnTo>
                    <a:pt x="345" y="829"/>
                  </a:lnTo>
                  <a:lnTo>
                    <a:pt x="332" y="822"/>
                  </a:lnTo>
                  <a:lnTo>
                    <a:pt x="307" y="809"/>
                  </a:lnTo>
                  <a:lnTo>
                    <a:pt x="294" y="803"/>
                  </a:lnTo>
                  <a:lnTo>
                    <a:pt x="281" y="797"/>
                  </a:lnTo>
                  <a:lnTo>
                    <a:pt x="256" y="778"/>
                  </a:lnTo>
                  <a:lnTo>
                    <a:pt x="243" y="771"/>
                  </a:lnTo>
                  <a:lnTo>
                    <a:pt x="230" y="765"/>
                  </a:lnTo>
                  <a:lnTo>
                    <a:pt x="211" y="746"/>
                  </a:lnTo>
                  <a:lnTo>
                    <a:pt x="198" y="739"/>
                  </a:lnTo>
                  <a:lnTo>
                    <a:pt x="192" y="727"/>
                  </a:lnTo>
                  <a:lnTo>
                    <a:pt x="166" y="714"/>
                  </a:lnTo>
                  <a:lnTo>
                    <a:pt x="160" y="701"/>
                  </a:lnTo>
                  <a:lnTo>
                    <a:pt x="147" y="695"/>
                  </a:lnTo>
                  <a:lnTo>
                    <a:pt x="128" y="676"/>
                  </a:lnTo>
                  <a:lnTo>
                    <a:pt x="122" y="669"/>
                  </a:lnTo>
                  <a:lnTo>
                    <a:pt x="115" y="657"/>
                  </a:lnTo>
                  <a:lnTo>
                    <a:pt x="96" y="637"/>
                  </a:lnTo>
                  <a:lnTo>
                    <a:pt x="90" y="631"/>
                  </a:lnTo>
                  <a:lnTo>
                    <a:pt x="83" y="618"/>
                  </a:lnTo>
                  <a:lnTo>
                    <a:pt x="70" y="599"/>
                  </a:lnTo>
                  <a:lnTo>
                    <a:pt x="64" y="593"/>
                  </a:lnTo>
                  <a:lnTo>
                    <a:pt x="58" y="580"/>
                  </a:lnTo>
                  <a:lnTo>
                    <a:pt x="45" y="561"/>
                  </a:lnTo>
                  <a:lnTo>
                    <a:pt x="38" y="548"/>
                  </a:lnTo>
                  <a:lnTo>
                    <a:pt x="32" y="542"/>
                  </a:lnTo>
                  <a:lnTo>
                    <a:pt x="26" y="523"/>
                  </a:lnTo>
                  <a:lnTo>
                    <a:pt x="19" y="510"/>
                  </a:lnTo>
                  <a:lnTo>
                    <a:pt x="19" y="497"/>
                  </a:lnTo>
                  <a:lnTo>
                    <a:pt x="13" y="478"/>
                  </a:lnTo>
                  <a:lnTo>
                    <a:pt x="7" y="465"/>
                  </a:lnTo>
                  <a:lnTo>
                    <a:pt x="7" y="459"/>
                  </a:lnTo>
                  <a:lnTo>
                    <a:pt x="0" y="434"/>
                  </a:lnTo>
                  <a:lnTo>
                    <a:pt x="0" y="427"/>
                  </a:lnTo>
                  <a:lnTo>
                    <a:pt x="0" y="414"/>
                  </a:lnTo>
                  <a:lnTo>
                    <a:pt x="0" y="395"/>
                  </a:lnTo>
                  <a:lnTo>
                    <a:pt x="0" y="383"/>
                  </a:lnTo>
                  <a:lnTo>
                    <a:pt x="0" y="376"/>
                  </a:lnTo>
                  <a:lnTo>
                    <a:pt x="0" y="351"/>
                  </a:lnTo>
                  <a:lnTo>
                    <a:pt x="0" y="344"/>
                  </a:lnTo>
                  <a:lnTo>
                    <a:pt x="1047" y="383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33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1507" name="Freeform 73"/>
          <p:cNvSpPr>
            <a:spLocks/>
          </p:cNvSpPr>
          <p:nvPr/>
        </p:nvSpPr>
        <p:spPr bwMode="gray">
          <a:xfrm>
            <a:off x="4765675" y="2582863"/>
            <a:ext cx="3335338" cy="1071562"/>
          </a:xfrm>
          <a:custGeom>
            <a:avLst/>
            <a:gdLst>
              <a:gd name="T0" fmla="*/ 2147483647 w 2101"/>
              <a:gd name="T1" fmla="*/ 2147483647 h 675"/>
              <a:gd name="T2" fmla="*/ 2147483647 w 2101"/>
              <a:gd name="T3" fmla="*/ 2147483647 h 675"/>
              <a:gd name="T4" fmla="*/ 2147483647 w 2101"/>
              <a:gd name="T5" fmla="*/ 2147483647 h 675"/>
              <a:gd name="T6" fmla="*/ 2147483647 w 2101"/>
              <a:gd name="T7" fmla="*/ 2147483647 h 675"/>
              <a:gd name="T8" fmla="*/ 2147483647 w 2101"/>
              <a:gd name="T9" fmla="*/ 2147483647 h 675"/>
              <a:gd name="T10" fmla="*/ 2147483647 w 2101"/>
              <a:gd name="T11" fmla="*/ 2147483647 h 675"/>
              <a:gd name="T12" fmla="*/ 2147483647 w 2101"/>
              <a:gd name="T13" fmla="*/ 2147483647 h 675"/>
              <a:gd name="T14" fmla="*/ 2147483647 w 2101"/>
              <a:gd name="T15" fmla="*/ 2147483647 h 675"/>
              <a:gd name="T16" fmla="*/ 2147483647 w 2101"/>
              <a:gd name="T17" fmla="*/ 2147483647 h 675"/>
              <a:gd name="T18" fmla="*/ 2147483647 w 2101"/>
              <a:gd name="T19" fmla="*/ 2147483647 h 675"/>
              <a:gd name="T20" fmla="*/ 2147483647 w 2101"/>
              <a:gd name="T21" fmla="*/ 2147483647 h 675"/>
              <a:gd name="T22" fmla="*/ 2147483647 w 2101"/>
              <a:gd name="T23" fmla="*/ 2147483647 h 675"/>
              <a:gd name="T24" fmla="*/ 2147483647 w 2101"/>
              <a:gd name="T25" fmla="*/ 2147483647 h 675"/>
              <a:gd name="T26" fmla="*/ 2147483647 w 2101"/>
              <a:gd name="T27" fmla="*/ 2147483647 h 675"/>
              <a:gd name="T28" fmla="*/ 2147483647 w 2101"/>
              <a:gd name="T29" fmla="*/ 2147483647 h 675"/>
              <a:gd name="T30" fmla="*/ 2147483647 w 2101"/>
              <a:gd name="T31" fmla="*/ 2147483647 h 675"/>
              <a:gd name="T32" fmla="*/ 2147483647 w 2101"/>
              <a:gd name="T33" fmla="*/ 2147483647 h 675"/>
              <a:gd name="T34" fmla="*/ 2147483647 w 2101"/>
              <a:gd name="T35" fmla="*/ 2147483647 h 675"/>
              <a:gd name="T36" fmla="*/ 2147483647 w 2101"/>
              <a:gd name="T37" fmla="*/ 2147483647 h 675"/>
              <a:gd name="T38" fmla="*/ 2147483647 w 2101"/>
              <a:gd name="T39" fmla="*/ 2147483647 h 675"/>
              <a:gd name="T40" fmla="*/ 2147483647 w 2101"/>
              <a:gd name="T41" fmla="*/ 2147483647 h 675"/>
              <a:gd name="T42" fmla="*/ 2147483647 w 2101"/>
              <a:gd name="T43" fmla="*/ 2147483647 h 675"/>
              <a:gd name="T44" fmla="*/ 2147483647 w 2101"/>
              <a:gd name="T45" fmla="*/ 2147483647 h 675"/>
              <a:gd name="T46" fmla="*/ 2147483647 w 2101"/>
              <a:gd name="T47" fmla="*/ 2147483647 h 675"/>
              <a:gd name="T48" fmla="*/ 2147483647 w 2101"/>
              <a:gd name="T49" fmla="*/ 2147483647 h 675"/>
              <a:gd name="T50" fmla="*/ 2147483647 w 2101"/>
              <a:gd name="T51" fmla="*/ 2147483647 h 675"/>
              <a:gd name="T52" fmla="*/ 0 w 2101"/>
              <a:gd name="T53" fmla="*/ 2147483647 h 675"/>
              <a:gd name="T54" fmla="*/ 0 w 2101"/>
              <a:gd name="T55" fmla="*/ 2147483647 h 675"/>
              <a:gd name="T56" fmla="*/ 2147483647 w 2101"/>
              <a:gd name="T57" fmla="*/ 2147483647 h 675"/>
              <a:gd name="T58" fmla="*/ 2147483647 w 2101"/>
              <a:gd name="T59" fmla="*/ 2147483647 h 675"/>
              <a:gd name="T60" fmla="*/ 2147483647 w 2101"/>
              <a:gd name="T61" fmla="*/ 2147483647 h 675"/>
              <a:gd name="T62" fmla="*/ 2147483647 w 2101"/>
              <a:gd name="T63" fmla="*/ 2147483647 h 675"/>
              <a:gd name="T64" fmla="*/ 2147483647 w 2101"/>
              <a:gd name="T65" fmla="*/ 2147483647 h 675"/>
              <a:gd name="T66" fmla="*/ 2147483647 w 2101"/>
              <a:gd name="T67" fmla="*/ 2147483647 h 675"/>
              <a:gd name="T68" fmla="*/ 2147483647 w 2101"/>
              <a:gd name="T69" fmla="*/ 2147483647 h 675"/>
              <a:gd name="T70" fmla="*/ 2147483647 w 2101"/>
              <a:gd name="T71" fmla="*/ 2147483647 h 675"/>
              <a:gd name="T72" fmla="*/ 2147483647 w 2101"/>
              <a:gd name="T73" fmla="*/ 2147483647 h 675"/>
              <a:gd name="T74" fmla="*/ 2147483647 w 2101"/>
              <a:gd name="T75" fmla="*/ 2147483647 h 675"/>
              <a:gd name="T76" fmla="*/ 2147483647 w 2101"/>
              <a:gd name="T77" fmla="*/ 2147483647 h 675"/>
              <a:gd name="T78" fmla="*/ 2147483647 w 2101"/>
              <a:gd name="T79" fmla="*/ 2147483647 h 675"/>
              <a:gd name="T80" fmla="*/ 2147483647 w 2101"/>
              <a:gd name="T81" fmla="*/ 2147483647 h 675"/>
              <a:gd name="T82" fmla="*/ 2147483647 w 2101"/>
              <a:gd name="T83" fmla="*/ 2147483647 h 675"/>
              <a:gd name="T84" fmla="*/ 2147483647 w 2101"/>
              <a:gd name="T85" fmla="*/ 2147483647 h 675"/>
              <a:gd name="T86" fmla="*/ 2147483647 w 2101"/>
              <a:gd name="T87" fmla="*/ 2147483647 h 675"/>
              <a:gd name="T88" fmla="*/ 2147483647 w 2101"/>
              <a:gd name="T89" fmla="*/ 2147483647 h 675"/>
              <a:gd name="T90" fmla="*/ 2147483647 w 2101"/>
              <a:gd name="T91" fmla="*/ 2147483647 h 675"/>
              <a:gd name="T92" fmla="*/ 2147483647 w 2101"/>
              <a:gd name="T93" fmla="*/ 2147483647 h 675"/>
              <a:gd name="T94" fmla="*/ 2147483647 w 2101"/>
              <a:gd name="T95" fmla="*/ 2147483647 h 675"/>
              <a:gd name="T96" fmla="*/ 2147483647 w 2101"/>
              <a:gd name="T97" fmla="*/ 2147483647 h 675"/>
              <a:gd name="T98" fmla="*/ 2147483647 w 2101"/>
              <a:gd name="T99" fmla="*/ 2147483647 h 675"/>
              <a:gd name="T100" fmla="*/ 2147483647 w 2101"/>
              <a:gd name="T101" fmla="*/ 2147483647 h 675"/>
              <a:gd name="T102" fmla="*/ 2147483647 w 2101"/>
              <a:gd name="T103" fmla="*/ 2147483647 h 675"/>
              <a:gd name="T104" fmla="*/ 2147483647 w 2101"/>
              <a:gd name="T105" fmla="*/ 2147483647 h 675"/>
              <a:gd name="T106" fmla="*/ 2147483647 w 2101"/>
              <a:gd name="T107" fmla="*/ 2147483647 h 67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101"/>
              <a:gd name="T163" fmla="*/ 0 h 675"/>
              <a:gd name="T164" fmla="*/ 2101 w 2101"/>
              <a:gd name="T165" fmla="*/ 675 h 675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101" h="675">
                <a:moveTo>
                  <a:pt x="2101" y="0"/>
                </a:moveTo>
                <a:lnTo>
                  <a:pt x="2101" y="12"/>
                </a:lnTo>
                <a:lnTo>
                  <a:pt x="2101" y="31"/>
                </a:lnTo>
                <a:lnTo>
                  <a:pt x="2095" y="44"/>
                </a:lnTo>
                <a:lnTo>
                  <a:pt x="2095" y="51"/>
                </a:lnTo>
                <a:lnTo>
                  <a:pt x="2095" y="76"/>
                </a:lnTo>
                <a:lnTo>
                  <a:pt x="2088" y="82"/>
                </a:lnTo>
                <a:lnTo>
                  <a:pt x="2088" y="95"/>
                </a:lnTo>
                <a:lnTo>
                  <a:pt x="2082" y="114"/>
                </a:lnTo>
                <a:lnTo>
                  <a:pt x="2076" y="127"/>
                </a:lnTo>
                <a:lnTo>
                  <a:pt x="2076" y="140"/>
                </a:lnTo>
                <a:lnTo>
                  <a:pt x="2063" y="159"/>
                </a:lnTo>
                <a:lnTo>
                  <a:pt x="2056" y="165"/>
                </a:lnTo>
                <a:lnTo>
                  <a:pt x="2056" y="178"/>
                </a:lnTo>
                <a:lnTo>
                  <a:pt x="2044" y="197"/>
                </a:lnTo>
                <a:lnTo>
                  <a:pt x="2037" y="210"/>
                </a:lnTo>
                <a:lnTo>
                  <a:pt x="2031" y="216"/>
                </a:lnTo>
                <a:lnTo>
                  <a:pt x="2018" y="235"/>
                </a:lnTo>
                <a:lnTo>
                  <a:pt x="2012" y="248"/>
                </a:lnTo>
                <a:lnTo>
                  <a:pt x="1999" y="254"/>
                </a:lnTo>
                <a:lnTo>
                  <a:pt x="1986" y="274"/>
                </a:lnTo>
                <a:lnTo>
                  <a:pt x="1973" y="286"/>
                </a:lnTo>
                <a:lnTo>
                  <a:pt x="1967" y="293"/>
                </a:lnTo>
                <a:lnTo>
                  <a:pt x="1948" y="312"/>
                </a:lnTo>
                <a:lnTo>
                  <a:pt x="1941" y="318"/>
                </a:lnTo>
                <a:lnTo>
                  <a:pt x="1929" y="331"/>
                </a:lnTo>
                <a:lnTo>
                  <a:pt x="1909" y="344"/>
                </a:lnTo>
                <a:lnTo>
                  <a:pt x="1897" y="356"/>
                </a:lnTo>
                <a:lnTo>
                  <a:pt x="1890" y="363"/>
                </a:lnTo>
                <a:lnTo>
                  <a:pt x="1865" y="382"/>
                </a:lnTo>
                <a:lnTo>
                  <a:pt x="1852" y="388"/>
                </a:lnTo>
                <a:lnTo>
                  <a:pt x="1839" y="395"/>
                </a:lnTo>
                <a:lnTo>
                  <a:pt x="1820" y="414"/>
                </a:lnTo>
                <a:lnTo>
                  <a:pt x="1807" y="420"/>
                </a:lnTo>
                <a:lnTo>
                  <a:pt x="1795" y="426"/>
                </a:lnTo>
                <a:lnTo>
                  <a:pt x="1763" y="439"/>
                </a:lnTo>
                <a:lnTo>
                  <a:pt x="1750" y="446"/>
                </a:lnTo>
                <a:lnTo>
                  <a:pt x="1737" y="458"/>
                </a:lnTo>
                <a:lnTo>
                  <a:pt x="1712" y="471"/>
                </a:lnTo>
                <a:lnTo>
                  <a:pt x="1699" y="477"/>
                </a:lnTo>
                <a:lnTo>
                  <a:pt x="1680" y="484"/>
                </a:lnTo>
                <a:lnTo>
                  <a:pt x="1654" y="496"/>
                </a:lnTo>
                <a:lnTo>
                  <a:pt x="1635" y="503"/>
                </a:lnTo>
                <a:lnTo>
                  <a:pt x="1622" y="509"/>
                </a:lnTo>
                <a:lnTo>
                  <a:pt x="1590" y="516"/>
                </a:lnTo>
                <a:lnTo>
                  <a:pt x="1577" y="522"/>
                </a:lnTo>
                <a:lnTo>
                  <a:pt x="1558" y="528"/>
                </a:lnTo>
                <a:lnTo>
                  <a:pt x="1526" y="535"/>
                </a:lnTo>
                <a:lnTo>
                  <a:pt x="1507" y="541"/>
                </a:lnTo>
                <a:lnTo>
                  <a:pt x="1494" y="547"/>
                </a:lnTo>
                <a:lnTo>
                  <a:pt x="1462" y="554"/>
                </a:lnTo>
                <a:lnTo>
                  <a:pt x="1443" y="560"/>
                </a:lnTo>
                <a:lnTo>
                  <a:pt x="1424" y="560"/>
                </a:lnTo>
                <a:lnTo>
                  <a:pt x="1392" y="573"/>
                </a:lnTo>
                <a:lnTo>
                  <a:pt x="1373" y="573"/>
                </a:lnTo>
                <a:lnTo>
                  <a:pt x="1354" y="579"/>
                </a:lnTo>
                <a:lnTo>
                  <a:pt x="1322" y="586"/>
                </a:lnTo>
                <a:lnTo>
                  <a:pt x="1303" y="586"/>
                </a:lnTo>
                <a:lnTo>
                  <a:pt x="1284" y="586"/>
                </a:lnTo>
                <a:lnTo>
                  <a:pt x="1252" y="592"/>
                </a:lnTo>
                <a:lnTo>
                  <a:pt x="1233" y="592"/>
                </a:lnTo>
                <a:lnTo>
                  <a:pt x="1213" y="598"/>
                </a:lnTo>
                <a:lnTo>
                  <a:pt x="1175" y="598"/>
                </a:lnTo>
                <a:lnTo>
                  <a:pt x="1156" y="598"/>
                </a:lnTo>
                <a:lnTo>
                  <a:pt x="1143" y="598"/>
                </a:lnTo>
                <a:lnTo>
                  <a:pt x="1105" y="605"/>
                </a:lnTo>
                <a:lnTo>
                  <a:pt x="1086" y="605"/>
                </a:lnTo>
                <a:lnTo>
                  <a:pt x="1067" y="605"/>
                </a:lnTo>
                <a:lnTo>
                  <a:pt x="1028" y="605"/>
                </a:lnTo>
                <a:lnTo>
                  <a:pt x="1015" y="605"/>
                </a:lnTo>
                <a:lnTo>
                  <a:pt x="996" y="605"/>
                </a:lnTo>
                <a:lnTo>
                  <a:pt x="958" y="598"/>
                </a:lnTo>
                <a:lnTo>
                  <a:pt x="939" y="598"/>
                </a:lnTo>
                <a:lnTo>
                  <a:pt x="920" y="598"/>
                </a:lnTo>
                <a:lnTo>
                  <a:pt x="888" y="598"/>
                </a:lnTo>
                <a:lnTo>
                  <a:pt x="869" y="592"/>
                </a:lnTo>
                <a:lnTo>
                  <a:pt x="849" y="592"/>
                </a:lnTo>
                <a:lnTo>
                  <a:pt x="811" y="586"/>
                </a:lnTo>
                <a:lnTo>
                  <a:pt x="792" y="586"/>
                </a:lnTo>
                <a:lnTo>
                  <a:pt x="779" y="586"/>
                </a:lnTo>
                <a:lnTo>
                  <a:pt x="741" y="579"/>
                </a:lnTo>
                <a:lnTo>
                  <a:pt x="722" y="573"/>
                </a:lnTo>
                <a:lnTo>
                  <a:pt x="709" y="573"/>
                </a:lnTo>
                <a:lnTo>
                  <a:pt x="671" y="560"/>
                </a:lnTo>
                <a:lnTo>
                  <a:pt x="658" y="560"/>
                </a:lnTo>
                <a:lnTo>
                  <a:pt x="639" y="554"/>
                </a:lnTo>
                <a:lnTo>
                  <a:pt x="607" y="547"/>
                </a:lnTo>
                <a:lnTo>
                  <a:pt x="588" y="541"/>
                </a:lnTo>
                <a:lnTo>
                  <a:pt x="575" y="535"/>
                </a:lnTo>
                <a:lnTo>
                  <a:pt x="537" y="528"/>
                </a:lnTo>
                <a:lnTo>
                  <a:pt x="524" y="522"/>
                </a:lnTo>
                <a:lnTo>
                  <a:pt x="511" y="516"/>
                </a:lnTo>
                <a:lnTo>
                  <a:pt x="479" y="509"/>
                </a:lnTo>
                <a:lnTo>
                  <a:pt x="460" y="503"/>
                </a:lnTo>
                <a:lnTo>
                  <a:pt x="447" y="496"/>
                </a:lnTo>
                <a:lnTo>
                  <a:pt x="415" y="484"/>
                </a:lnTo>
                <a:lnTo>
                  <a:pt x="402" y="477"/>
                </a:lnTo>
                <a:lnTo>
                  <a:pt x="390" y="471"/>
                </a:lnTo>
                <a:lnTo>
                  <a:pt x="358" y="458"/>
                </a:lnTo>
                <a:lnTo>
                  <a:pt x="345" y="446"/>
                </a:lnTo>
                <a:lnTo>
                  <a:pt x="332" y="439"/>
                </a:lnTo>
                <a:lnTo>
                  <a:pt x="307" y="426"/>
                </a:lnTo>
                <a:lnTo>
                  <a:pt x="294" y="420"/>
                </a:lnTo>
                <a:lnTo>
                  <a:pt x="281" y="414"/>
                </a:lnTo>
                <a:lnTo>
                  <a:pt x="256" y="395"/>
                </a:lnTo>
                <a:lnTo>
                  <a:pt x="243" y="388"/>
                </a:lnTo>
                <a:lnTo>
                  <a:pt x="230" y="382"/>
                </a:lnTo>
                <a:lnTo>
                  <a:pt x="211" y="363"/>
                </a:lnTo>
                <a:lnTo>
                  <a:pt x="198" y="356"/>
                </a:lnTo>
                <a:lnTo>
                  <a:pt x="192" y="344"/>
                </a:lnTo>
                <a:lnTo>
                  <a:pt x="166" y="331"/>
                </a:lnTo>
                <a:lnTo>
                  <a:pt x="160" y="318"/>
                </a:lnTo>
                <a:lnTo>
                  <a:pt x="147" y="312"/>
                </a:lnTo>
                <a:lnTo>
                  <a:pt x="128" y="293"/>
                </a:lnTo>
                <a:lnTo>
                  <a:pt x="122" y="286"/>
                </a:lnTo>
                <a:lnTo>
                  <a:pt x="115" y="274"/>
                </a:lnTo>
                <a:lnTo>
                  <a:pt x="96" y="254"/>
                </a:lnTo>
                <a:lnTo>
                  <a:pt x="90" y="248"/>
                </a:lnTo>
                <a:lnTo>
                  <a:pt x="83" y="235"/>
                </a:lnTo>
                <a:lnTo>
                  <a:pt x="70" y="216"/>
                </a:lnTo>
                <a:lnTo>
                  <a:pt x="64" y="210"/>
                </a:lnTo>
                <a:lnTo>
                  <a:pt x="58" y="197"/>
                </a:lnTo>
                <a:lnTo>
                  <a:pt x="45" y="178"/>
                </a:lnTo>
                <a:lnTo>
                  <a:pt x="38" y="165"/>
                </a:lnTo>
                <a:lnTo>
                  <a:pt x="32" y="159"/>
                </a:lnTo>
                <a:lnTo>
                  <a:pt x="26" y="140"/>
                </a:lnTo>
                <a:lnTo>
                  <a:pt x="19" y="127"/>
                </a:lnTo>
                <a:lnTo>
                  <a:pt x="19" y="114"/>
                </a:lnTo>
                <a:lnTo>
                  <a:pt x="13" y="95"/>
                </a:lnTo>
                <a:lnTo>
                  <a:pt x="7" y="82"/>
                </a:lnTo>
                <a:lnTo>
                  <a:pt x="7" y="76"/>
                </a:lnTo>
                <a:lnTo>
                  <a:pt x="0" y="51"/>
                </a:lnTo>
                <a:lnTo>
                  <a:pt x="0" y="44"/>
                </a:lnTo>
                <a:lnTo>
                  <a:pt x="0" y="31"/>
                </a:lnTo>
                <a:lnTo>
                  <a:pt x="0" y="12"/>
                </a:lnTo>
                <a:lnTo>
                  <a:pt x="0" y="0"/>
                </a:lnTo>
                <a:lnTo>
                  <a:pt x="0" y="70"/>
                </a:lnTo>
                <a:lnTo>
                  <a:pt x="0" y="82"/>
                </a:lnTo>
                <a:lnTo>
                  <a:pt x="0" y="102"/>
                </a:lnTo>
                <a:lnTo>
                  <a:pt x="0" y="114"/>
                </a:lnTo>
                <a:lnTo>
                  <a:pt x="0" y="121"/>
                </a:lnTo>
                <a:lnTo>
                  <a:pt x="7" y="146"/>
                </a:lnTo>
                <a:lnTo>
                  <a:pt x="7" y="152"/>
                </a:lnTo>
                <a:lnTo>
                  <a:pt x="13" y="165"/>
                </a:lnTo>
                <a:lnTo>
                  <a:pt x="19" y="184"/>
                </a:lnTo>
                <a:lnTo>
                  <a:pt x="19" y="197"/>
                </a:lnTo>
                <a:lnTo>
                  <a:pt x="26" y="210"/>
                </a:lnTo>
                <a:lnTo>
                  <a:pt x="32" y="229"/>
                </a:lnTo>
                <a:lnTo>
                  <a:pt x="38" y="235"/>
                </a:lnTo>
                <a:lnTo>
                  <a:pt x="45" y="248"/>
                </a:lnTo>
                <a:lnTo>
                  <a:pt x="58" y="267"/>
                </a:lnTo>
                <a:lnTo>
                  <a:pt x="64" y="280"/>
                </a:lnTo>
                <a:lnTo>
                  <a:pt x="70" y="286"/>
                </a:lnTo>
                <a:lnTo>
                  <a:pt x="83" y="305"/>
                </a:lnTo>
                <a:lnTo>
                  <a:pt x="90" y="318"/>
                </a:lnTo>
                <a:lnTo>
                  <a:pt x="96" y="324"/>
                </a:lnTo>
                <a:lnTo>
                  <a:pt x="115" y="344"/>
                </a:lnTo>
                <a:lnTo>
                  <a:pt x="122" y="356"/>
                </a:lnTo>
                <a:lnTo>
                  <a:pt x="128" y="363"/>
                </a:lnTo>
                <a:lnTo>
                  <a:pt x="147" y="382"/>
                </a:lnTo>
                <a:lnTo>
                  <a:pt x="160" y="388"/>
                </a:lnTo>
                <a:lnTo>
                  <a:pt x="166" y="401"/>
                </a:lnTo>
                <a:lnTo>
                  <a:pt x="192" y="414"/>
                </a:lnTo>
                <a:lnTo>
                  <a:pt x="198" y="426"/>
                </a:lnTo>
                <a:lnTo>
                  <a:pt x="211" y="433"/>
                </a:lnTo>
                <a:lnTo>
                  <a:pt x="230" y="452"/>
                </a:lnTo>
                <a:lnTo>
                  <a:pt x="243" y="458"/>
                </a:lnTo>
                <a:lnTo>
                  <a:pt x="256" y="465"/>
                </a:lnTo>
                <a:lnTo>
                  <a:pt x="281" y="484"/>
                </a:lnTo>
                <a:lnTo>
                  <a:pt x="294" y="490"/>
                </a:lnTo>
                <a:lnTo>
                  <a:pt x="307" y="496"/>
                </a:lnTo>
                <a:lnTo>
                  <a:pt x="332" y="509"/>
                </a:lnTo>
                <a:lnTo>
                  <a:pt x="345" y="516"/>
                </a:lnTo>
                <a:lnTo>
                  <a:pt x="358" y="528"/>
                </a:lnTo>
                <a:lnTo>
                  <a:pt x="390" y="541"/>
                </a:lnTo>
                <a:lnTo>
                  <a:pt x="402" y="547"/>
                </a:lnTo>
                <a:lnTo>
                  <a:pt x="415" y="554"/>
                </a:lnTo>
                <a:lnTo>
                  <a:pt x="447" y="567"/>
                </a:lnTo>
                <a:lnTo>
                  <a:pt x="460" y="573"/>
                </a:lnTo>
                <a:lnTo>
                  <a:pt x="479" y="579"/>
                </a:lnTo>
                <a:lnTo>
                  <a:pt x="511" y="586"/>
                </a:lnTo>
                <a:lnTo>
                  <a:pt x="524" y="592"/>
                </a:lnTo>
                <a:lnTo>
                  <a:pt x="537" y="598"/>
                </a:lnTo>
                <a:lnTo>
                  <a:pt x="575" y="605"/>
                </a:lnTo>
                <a:lnTo>
                  <a:pt x="588" y="611"/>
                </a:lnTo>
                <a:lnTo>
                  <a:pt x="607" y="618"/>
                </a:lnTo>
                <a:lnTo>
                  <a:pt x="639" y="624"/>
                </a:lnTo>
                <a:lnTo>
                  <a:pt x="658" y="630"/>
                </a:lnTo>
                <a:lnTo>
                  <a:pt x="671" y="630"/>
                </a:lnTo>
                <a:lnTo>
                  <a:pt x="709" y="643"/>
                </a:lnTo>
                <a:lnTo>
                  <a:pt x="722" y="643"/>
                </a:lnTo>
                <a:lnTo>
                  <a:pt x="741" y="649"/>
                </a:lnTo>
                <a:lnTo>
                  <a:pt x="779" y="656"/>
                </a:lnTo>
                <a:lnTo>
                  <a:pt x="792" y="656"/>
                </a:lnTo>
                <a:lnTo>
                  <a:pt x="811" y="656"/>
                </a:lnTo>
                <a:lnTo>
                  <a:pt x="849" y="662"/>
                </a:lnTo>
                <a:lnTo>
                  <a:pt x="869" y="662"/>
                </a:lnTo>
                <a:lnTo>
                  <a:pt x="888" y="668"/>
                </a:lnTo>
                <a:lnTo>
                  <a:pt x="920" y="668"/>
                </a:lnTo>
                <a:lnTo>
                  <a:pt x="939" y="668"/>
                </a:lnTo>
                <a:lnTo>
                  <a:pt x="958" y="668"/>
                </a:lnTo>
                <a:lnTo>
                  <a:pt x="996" y="675"/>
                </a:lnTo>
                <a:lnTo>
                  <a:pt x="1015" y="675"/>
                </a:lnTo>
                <a:lnTo>
                  <a:pt x="1028" y="675"/>
                </a:lnTo>
                <a:lnTo>
                  <a:pt x="1067" y="675"/>
                </a:lnTo>
                <a:lnTo>
                  <a:pt x="1086" y="675"/>
                </a:lnTo>
                <a:lnTo>
                  <a:pt x="1105" y="675"/>
                </a:lnTo>
                <a:lnTo>
                  <a:pt x="1143" y="668"/>
                </a:lnTo>
                <a:lnTo>
                  <a:pt x="1156" y="668"/>
                </a:lnTo>
                <a:lnTo>
                  <a:pt x="1175" y="668"/>
                </a:lnTo>
                <a:lnTo>
                  <a:pt x="1213" y="668"/>
                </a:lnTo>
                <a:lnTo>
                  <a:pt x="1233" y="662"/>
                </a:lnTo>
                <a:lnTo>
                  <a:pt x="1252" y="662"/>
                </a:lnTo>
                <a:lnTo>
                  <a:pt x="1284" y="656"/>
                </a:lnTo>
                <a:lnTo>
                  <a:pt x="1303" y="656"/>
                </a:lnTo>
                <a:lnTo>
                  <a:pt x="1322" y="656"/>
                </a:lnTo>
                <a:lnTo>
                  <a:pt x="1354" y="649"/>
                </a:lnTo>
                <a:lnTo>
                  <a:pt x="1373" y="643"/>
                </a:lnTo>
                <a:lnTo>
                  <a:pt x="1392" y="643"/>
                </a:lnTo>
                <a:lnTo>
                  <a:pt x="1424" y="630"/>
                </a:lnTo>
                <a:lnTo>
                  <a:pt x="1443" y="630"/>
                </a:lnTo>
                <a:lnTo>
                  <a:pt x="1462" y="624"/>
                </a:lnTo>
                <a:lnTo>
                  <a:pt x="1494" y="618"/>
                </a:lnTo>
                <a:lnTo>
                  <a:pt x="1507" y="611"/>
                </a:lnTo>
                <a:lnTo>
                  <a:pt x="1526" y="605"/>
                </a:lnTo>
                <a:lnTo>
                  <a:pt x="1558" y="598"/>
                </a:lnTo>
                <a:lnTo>
                  <a:pt x="1577" y="592"/>
                </a:lnTo>
                <a:lnTo>
                  <a:pt x="1590" y="586"/>
                </a:lnTo>
                <a:lnTo>
                  <a:pt x="1622" y="579"/>
                </a:lnTo>
                <a:lnTo>
                  <a:pt x="1635" y="573"/>
                </a:lnTo>
                <a:lnTo>
                  <a:pt x="1654" y="567"/>
                </a:lnTo>
                <a:lnTo>
                  <a:pt x="1680" y="554"/>
                </a:lnTo>
                <a:lnTo>
                  <a:pt x="1699" y="547"/>
                </a:lnTo>
                <a:lnTo>
                  <a:pt x="1712" y="541"/>
                </a:lnTo>
                <a:lnTo>
                  <a:pt x="1737" y="528"/>
                </a:lnTo>
                <a:lnTo>
                  <a:pt x="1750" y="516"/>
                </a:lnTo>
                <a:lnTo>
                  <a:pt x="1763" y="509"/>
                </a:lnTo>
                <a:lnTo>
                  <a:pt x="1795" y="496"/>
                </a:lnTo>
                <a:lnTo>
                  <a:pt x="1807" y="490"/>
                </a:lnTo>
                <a:lnTo>
                  <a:pt x="1820" y="484"/>
                </a:lnTo>
                <a:lnTo>
                  <a:pt x="1839" y="465"/>
                </a:lnTo>
                <a:lnTo>
                  <a:pt x="1852" y="458"/>
                </a:lnTo>
                <a:lnTo>
                  <a:pt x="1865" y="452"/>
                </a:lnTo>
                <a:lnTo>
                  <a:pt x="1890" y="433"/>
                </a:lnTo>
                <a:lnTo>
                  <a:pt x="1897" y="426"/>
                </a:lnTo>
                <a:lnTo>
                  <a:pt x="1909" y="414"/>
                </a:lnTo>
                <a:lnTo>
                  <a:pt x="1929" y="401"/>
                </a:lnTo>
                <a:lnTo>
                  <a:pt x="1941" y="388"/>
                </a:lnTo>
                <a:lnTo>
                  <a:pt x="1948" y="382"/>
                </a:lnTo>
                <a:lnTo>
                  <a:pt x="1967" y="363"/>
                </a:lnTo>
                <a:lnTo>
                  <a:pt x="1973" y="356"/>
                </a:lnTo>
                <a:lnTo>
                  <a:pt x="1986" y="344"/>
                </a:lnTo>
                <a:lnTo>
                  <a:pt x="1999" y="324"/>
                </a:lnTo>
                <a:lnTo>
                  <a:pt x="2012" y="318"/>
                </a:lnTo>
                <a:lnTo>
                  <a:pt x="2018" y="305"/>
                </a:lnTo>
                <a:lnTo>
                  <a:pt x="2031" y="286"/>
                </a:lnTo>
                <a:lnTo>
                  <a:pt x="2037" y="280"/>
                </a:lnTo>
                <a:lnTo>
                  <a:pt x="2044" y="267"/>
                </a:lnTo>
                <a:lnTo>
                  <a:pt x="2056" y="248"/>
                </a:lnTo>
                <a:lnTo>
                  <a:pt x="2056" y="235"/>
                </a:lnTo>
                <a:lnTo>
                  <a:pt x="2063" y="229"/>
                </a:lnTo>
                <a:lnTo>
                  <a:pt x="2076" y="210"/>
                </a:lnTo>
                <a:lnTo>
                  <a:pt x="2076" y="197"/>
                </a:lnTo>
                <a:lnTo>
                  <a:pt x="2082" y="184"/>
                </a:lnTo>
                <a:lnTo>
                  <a:pt x="2088" y="165"/>
                </a:lnTo>
                <a:lnTo>
                  <a:pt x="2088" y="152"/>
                </a:lnTo>
                <a:lnTo>
                  <a:pt x="2095" y="146"/>
                </a:lnTo>
                <a:lnTo>
                  <a:pt x="2095" y="121"/>
                </a:lnTo>
                <a:lnTo>
                  <a:pt x="2095" y="114"/>
                </a:lnTo>
                <a:lnTo>
                  <a:pt x="2101" y="102"/>
                </a:lnTo>
                <a:lnTo>
                  <a:pt x="2101" y="82"/>
                </a:lnTo>
                <a:lnTo>
                  <a:pt x="2101" y="70"/>
                </a:lnTo>
                <a:lnTo>
                  <a:pt x="2101" y="0"/>
                </a:lnTo>
                <a:close/>
              </a:path>
            </a:pathLst>
          </a:custGeom>
          <a:solidFill>
            <a:srgbClr val="009B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17475"/>
            <a:ext cx="8991599" cy="72072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chemeClr val="accent1">
                    <a:satMod val="150000"/>
                  </a:schemeClr>
                </a:solidFill>
              </a:rPr>
              <a:t>The World Fleet Will More Than Double </a:t>
            </a:r>
            <a:r>
              <a:rPr lang="en-US" sz="2400" dirty="0" smtClean="0">
                <a:solidFill>
                  <a:schemeClr val="accent1">
                    <a:satMod val="150000"/>
                  </a:schemeClr>
                </a:solidFill>
              </a:rPr>
              <a:t>Between ‘05 and ‘25</a:t>
            </a:r>
            <a:endParaRPr lang="en-US" sz="2400" dirty="0">
              <a:solidFill>
                <a:schemeClr val="accent1">
                  <a:satMod val="150000"/>
                </a:schemeClr>
              </a:solidFill>
            </a:endParaRPr>
          </a:p>
        </p:txBody>
      </p:sp>
      <p:grpSp>
        <p:nvGrpSpPr>
          <p:cNvPr id="21509" name="Group 78"/>
          <p:cNvGrpSpPr>
            <a:grpSpLocks/>
          </p:cNvGrpSpPr>
          <p:nvPr/>
        </p:nvGrpSpPr>
        <p:grpSpPr bwMode="auto">
          <a:xfrm>
            <a:off x="3862388" y="4749800"/>
            <a:ext cx="222250" cy="1177925"/>
            <a:chOff x="2425" y="3212"/>
            <a:chExt cx="140" cy="742"/>
          </a:xfrm>
        </p:grpSpPr>
        <p:sp>
          <p:nvSpPr>
            <p:cNvPr id="21527" name="Rectangle 3"/>
            <p:cNvSpPr>
              <a:spLocks noChangeArrowheads="1"/>
            </p:cNvSpPr>
            <p:nvPr/>
          </p:nvSpPr>
          <p:spPr bwMode="gray">
            <a:xfrm>
              <a:off x="2425" y="3212"/>
              <a:ext cx="140" cy="14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28" name="Rectangle 4"/>
            <p:cNvSpPr>
              <a:spLocks noChangeArrowheads="1"/>
            </p:cNvSpPr>
            <p:nvPr/>
          </p:nvSpPr>
          <p:spPr bwMode="gray">
            <a:xfrm>
              <a:off x="2425" y="3414"/>
              <a:ext cx="140" cy="142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29" name="Rectangle 5"/>
            <p:cNvSpPr>
              <a:spLocks noChangeArrowheads="1"/>
            </p:cNvSpPr>
            <p:nvPr/>
          </p:nvSpPr>
          <p:spPr bwMode="gray">
            <a:xfrm>
              <a:off x="2425" y="3619"/>
              <a:ext cx="140" cy="14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30" name="Rectangle 6"/>
            <p:cNvSpPr>
              <a:spLocks noChangeArrowheads="1"/>
            </p:cNvSpPr>
            <p:nvPr/>
          </p:nvSpPr>
          <p:spPr bwMode="gray">
            <a:xfrm>
              <a:off x="2425" y="3813"/>
              <a:ext cx="140" cy="141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28364" name="Text Box 12"/>
          <p:cNvSpPr txBox="1">
            <a:spLocks noChangeArrowheads="1"/>
          </p:cNvSpPr>
          <p:nvPr/>
        </p:nvSpPr>
        <p:spPr bwMode="auto">
          <a:xfrm>
            <a:off x="2751138" y="1858963"/>
            <a:ext cx="765175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Aft>
                <a:spcPct val="30000"/>
              </a:spcAft>
              <a:defRPr/>
            </a:pPr>
            <a:r>
              <a:rPr lang="en-US" sz="1600" dirty="0">
                <a:latin typeface="Arial" charset="0"/>
                <a:cs typeface="Arial" charset="0"/>
              </a:rPr>
              <a:t>14%</a:t>
            </a:r>
          </a:p>
        </p:txBody>
      </p:sp>
      <p:sp>
        <p:nvSpPr>
          <p:cNvPr id="228365" name="Text Box 13"/>
          <p:cNvSpPr txBox="1">
            <a:spLocks noChangeArrowheads="1"/>
          </p:cNvSpPr>
          <p:nvPr/>
        </p:nvSpPr>
        <p:spPr bwMode="auto">
          <a:xfrm>
            <a:off x="2324100" y="2884488"/>
            <a:ext cx="7651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Aft>
                <a:spcPct val="30000"/>
              </a:spcAft>
              <a:defRPr/>
            </a:pPr>
            <a:r>
              <a:rPr lang="en-US" sz="1600" dirty="0">
                <a:latin typeface="Arial" charset="0"/>
                <a:cs typeface="Arial" charset="0"/>
              </a:rPr>
              <a:t>62%</a:t>
            </a:r>
          </a:p>
        </p:txBody>
      </p:sp>
      <p:sp>
        <p:nvSpPr>
          <p:cNvPr id="21512" name="Text Box 14"/>
          <p:cNvSpPr txBox="1">
            <a:spLocks noChangeArrowheads="1"/>
          </p:cNvSpPr>
          <p:nvPr/>
        </p:nvSpPr>
        <p:spPr bwMode="auto">
          <a:xfrm>
            <a:off x="1416050" y="2057400"/>
            <a:ext cx="765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Aft>
                <a:spcPct val="30000"/>
              </a:spcAft>
            </a:pPr>
            <a:r>
              <a:rPr lang="en-US" altLang="en-US" sz="1600" b="1">
                <a:cs typeface="Arial" panose="020B0604020202020204" pitchFamily="34" charset="0"/>
              </a:rPr>
              <a:t>18%</a:t>
            </a:r>
          </a:p>
        </p:txBody>
      </p:sp>
      <p:sp>
        <p:nvSpPr>
          <p:cNvPr id="228367" name="Text Box 15"/>
          <p:cNvSpPr txBox="1">
            <a:spLocks noChangeArrowheads="1"/>
          </p:cNvSpPr>
          <p:nvPr/>
        </p:nvSpPr>
        <p:spPr bwMode="auto">
          <a:xfrm>
            <a:off x="2076450" y="1706563"/>
            <a:ext cx="7651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Aft>
                <a:spcPct val="30000"/>
              </a:spcAft>
              <a:defRPr/>
            </a:pPr>
            <a:r>
              <a:rPr lang="en-US" sz="1600" dirty="0">
                <a:latin typeface="Arial" charset="0"/>
                <a:cs typeface="Arial" charset="0"/>
              </a:rPr>
              <a:t>6%</a:t>
            </a:r>
          </a:p>
        </p:txBody>
      </p:sp>
      <p:grpSp>
        <p:nvGrpSpPr>
          <p:cNvPr id="21514" name="Group 88"/>
          <p:cNvGrpSpPr>
            <a:grpSpLocks/>
          </p:cNvGrpSpPr>
          <p:nvPr/>
        </p:nvGrpSpPr>
        <p:grpSpPr bwMode="auto">
          <a:xfrm>
            <a:off x="4752975" y="1625600"/>
            <a:ext cx="3349625" cy="1919288"/>
            <a:chOff x="1420" y="1553"/>
            <a:chExt cx="1650" cy="1644"/>
          </a:xfrm>
        </p:grpSpPr>
        <p:sp>
          <p:nvSpPr>
            <p:cNvPr id="21523" name="Freeform 89"/>
            <p:cNvSpPr>
              <a:spLocks/>
            </p:cNvSpPr>
            <p:nvPr/>
          </p:nvSpPr>
          <p:spPr bwMode="gray">
            <a:xfrm>
              <a:off x="2248" y="1553"/>
              <a:ext cx="600" cy="822"/>
            </a:xfrm>
            <a:custGeom>
              <a:avLst/>
              <a:gdLst>
                <a:gd name="T0" fmla="*/ 2147483647 w 100"/>
                <a:gd name="T1" fmla="*/ 2147483647 h 137"/>
                <a:gd name="T2" fmla="*/ 0 w 100"/>
                <a:gd name="T3" fmla="*/ 0 h 137"/>
                <a:gd name="T4" fmla="*/ 0 w 100"/>
                <a:gd name="T5" fmla="*/ 2147483647 h 137"/>
                <a:gd name="T6" fmla="*/ 2147483647 w 100"/>
                <a:gd name="T7" fmla="*/ 2147483647 h 1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"/>
                <a:gd name="T13" fmla="*/ 0 h 137"/>
                <a:gd name="T14" fmla="*/ 100 w 100"/>
                <a:gd name="T15" fmla="*/ 137 h 1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" h="137">
                  <a:moveTo>
                    <a:pt x="100" y="43"/>
                  </a:moveTo>
                  <a:cubicBezTo>
                    <a:pt x="74" y="15"/>
                    <a:pt x="38" y="0"/>
                    <a:pt x="0" y="0"/>
                  </a:cubicBezTo>
                  <a:lnTo>
                    <a:pt x="0" y="137"/>
                  </a:lnTo>
                  <a:lnTo>
                    <a:pt x="100" y="43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24" name="Freeform 90"/>
            <p:cNvSpPr>
              <a:spLocks/>
            </p:cNvSpPr>
            <p:nvPr/>
          </p:nvSpPr>
          <p:spPr bwMode="auto">
            <a:xfrm>
              <a:off x="1426" y="1811"/>
              <a:ext cx="1644" cy="1386"/>
            </a:xfrm>
            <a:custGeom>
              <a:avLst/>
              <a:gdLst>
                <a:gd name="T0" fmla="*/ 0 w 274"/>
                <a:gd name="T1" fmla="*/ 2147483647 h 231"/>
                <a:gd name="T2" fmla="*/ 2147483647 w 274"/>
                <a:gd name="T3" fmla="*/ 2147483647 h 231"/>
                <a:gd name="T4" fmla="*/ 2147483647 w 274"/>
                <a:gd name="T5" fmla="*/ 2147483647 h 231"/>
                <a:gd name="T6" fmla="*/ 2147483647 w 274"/>
                <a:gd name="T7" fmla="*/ 0 h 231"/>
                <a:gd name="T8" fmla="*/ 2147483647 w 274"/>
                <a:gd name="T9" fmla="*/ 2147483647 h 231"/>
                <a:gd name="T10" fmla="*/ 0 w 274"/>
                <a:gd name="T11" fmla="*/ 2147483647 h 2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4"/>
                <a:gd name="T19" fmla="*/ 0 h 231"/>
                <a:gd name="T20" fmla="*/ 274 w 274"/>
                <a:gd name="T21" fmla="*/ 231 h 2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4" h="231">
                  <a:moveTo>
                    <a:pt x="0" y="103"/>
                  </a:moveTo>
                  <a:cubicBezTo>
                    <a:pt x="5" y="175"/>
                    <a:pt x="65" y="230"/>
                    <a:pt x="137" y="230"/>
                  </a:cubicBezTo>
                  <a:cubicBezTo>
                    <a:pt x="212" y="231"/>
                    <a:pt x="274" y="169"/>
                    <a:pt x="274" y="94"/>
                  </a:cubicBezTo>
                  <a:cubicBezTo>
                    <a:pt x="274" y="59"/>
                    <a:pt x="260" y="26"/>
                    <a:pt x="237" y="0"/>
                  </a:cubicBezTo>
                  <a:lnTo>
                    <a:pt x="137" y="94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25" name="Freeform 91"/>
            <p:cNvSpPr>
              <a:spLocks/>
            </p:cNvSpPr>
            <p:nvPr/>
          </p:nvSpPr>
          <p:spPr bwMode="auto">
            <a:xfrm>
              <a:off x="1420" y="1565"/>
              <a:ext cx="828" cy="864"/>
            </a:xfrm>
            <a:custGeom>
              <a:avLst/>
              <a:gdLst>
                <a:gd name="T0" fmla="*/ 2147483647 w 138"/>
                <a:gd name="T1" fmla="*/ 0 h 144"/>
                <a:gd name="T2" fmla="*/ 2147483647 w 138"/>
                <a:gd name="T3" fmla="*/ 2147483647 h 144"/>
                <a:gd name="T4" fmla="*/ 2147483647 w 138"/>
                <a:gd name="T5" fmla="*/ 2147483647 h 144"/>
                <a:gd name="T6" fmla="*/ 2147483647 w 138"/>
                <a:gd name="T7" fmla="*/ 2147483647 h 144"/>
                <a:gd name="T8" fmla="*/ 2147483647 w 138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144"/>
                <a:gd name="T17" fmla="*/ 138 w 138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144">
                  <a:moveTo>
                    <a:pt x="111" y="0"/>
                  </a:moveTo>
                  <a:cubicBezTo>
                    <a:pt x="47" y="13"/>
                    <a:pt x="1" y="69"/>
                    <a:pt x="1" y="134"/>
                  </a:cubicBezTo>
                  <a:cubicBezTo>
                    <a:pt x="0" y="138"/>
                    <a:pt x="1" y="141"/>
                    <a:pt x="1" y="144"/>
                  </a:cubicBezTo>
                  <a:lnTo>
                    <a:pt x="138" y="135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26" name="Freeform 92"/>
            <p:cNvSpPr>
              <a:spLocks/>
            </p:cNvSpPr>
            <p:nvPr/>
          </p:nvSpPr>
          <p:spPr bwMode="auto">
            <a:xfrm>
              <a:off x="2086" y="1553"/>
              <a:ext cx="162" cy="822"/>
            </a:xfrm>
            <a:custGeom>
              <a:avLst/>
              <a:gdLst>
                <a:gd name="T0" fmla="*/ 2147483647 w 27"/>
                <a:gd name="T1" fmla="*/ 0 h 137"/>
                <a:gd name="T2" fmla="*/ 0 w 27"/>
                <a:gd name="T3" fmla="*/ 2147483647 h 137"/>
                <a:gd name="T4" fmla="*/ 2147483647 w 27"/>
                <a:gd name="T5" fmla="*/ 2147483647 h 137"/>
                <a:gd name="T6" fmla="*/ 2147483647 w 27"/>
                <a:gd name="T7" fmla="*/ 0 h 1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137"/>
                <a:gd name="T14" fmla="*/ 27 w 27"/>
                <a:gd name="T15" fmla="*/ 137 h 1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137">
                  <a:moveTo>
                    <a:pt x="26" y="0"/>
                  </a:moveTo>
                  <a:cubicBezTo>
                    <a:pt x="18" y="0"/>
                    <a:pt x="9" y="0"/>
                    <a:pt x="0" y="2"/>
                  </a:cubicBezTo>
                  <a:lnTo>
                    <a:pt x="27" y="13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28445" name="Rectangle 93"/>
          <p:cNvSpPr>
            <a:spLocks noChangeArrowheads="1"/>
          </p:cNvSpPr>
          <p:nvPr/>
        </p:nvSpPr>
        <p:spPr bwMode="auto">
          <a:xfrm>
            <a:off x="5976938" y="1233488"/>
            <a:ext cx="542925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Aft>
                <a:spcPct val="30000"/>
              </a:spcAft>
              <a:defRPr/>
            </a:pPr>
            <a:r>
              <a:rPr lang="en-US" sz="1600" dirty="0">
                <a:cs typeface="Arial" pitchFamily="34" charset="0"/>
              </a:rPr>
              <a:t>3%</a:t>
            </a:r>
          </a:p>
        </p:txBody>
      </p:sp>
      <p:sp>
        <p:nvSpPr>
          <p:cNvPr id="21516" name="Rectangle 94"/>
          <p:cNvSpPr>
            <a:spLocks noChangeArrowheads="1"/>
          </p:cNvSpPr>
          <p:nvPr/>
        </p:nvSpPr>
        <p:spPr bwMode="auto">
          <a:xfrm>
            <a:off x="5318125" y="2057400"/>
            <a:ext cx="7493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Aft>
                <a:spcPct val="30000"/>
              </a:spcAft>
            </a:pPr>
            <a:r>
              <a:rPr lang="en-US" altLang="en-US" sz="1600" b="1">
                <a:cs typeface="Arial" panose="020B0604020202020204" pitchFamily="34" charset="0"/>
              </a:rPr>
              <a:t>23%</a:t>
            </a:r>
          </a:p>
        </p:txBody>
      </p:sp>
      <p:sp>
        <p:nvSpPr>
          <p:cNvPr id="228447" name="Rectangle 95"/>
          <p:cNvSpPr>
            <a:spLocks noChangeArrowheads="1"/>
          </p:cNvSpPr>
          <p:nvPr/>
        </p:nvSpPr>
        <p:spPr bwMode="auto">
          <a:xfrm>
            <a:off x="6440488" y="1860550"/>
            <a:ext cx="7493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Aft>
                <a:spcPct val="30000"/>
              </a:spcAft>
              <a:defRPr/>
            </a:pPr>
            <a:r>
              <a:rPr lang="en-US" sz="1600" dirty="0">
                <a:latin typeface="Arial" charset="0"/>
                <a:cs typeface="Arial" charset="0"/>
              </a:rPr>
              <a:t>13%</a:t>
            </a:r>
          </a:p>
        </p:txBody>
      </p:sp>
      <p:sp>
        <p:nvSpPr>
          <p:cNvPr id="228448" name="Rectangle 96"/>
          <p:cNvSpPr>
            <a:spLocks noChangeArrowheads="1"/>
          </p:cNvSpPr>
          <p:nvPr/>
        </p:nvSpPr>
        <p:spPr bwMode="auto">
          <a:xfrm>
            <a:off x="6216650" y="2884488"/>
            <a:ext cx="7493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Aft>
                <a:spcPct val="30000"/>
              </a:spcAft>
              <a:defRPr/>
            </a:pPr>
            <a:r>
              <a:rPr lang="en-US" sz="1600" dirty="0">
                <a:latin typeface="Arial" charset="0"/>
                <a:cs typeface="Arial" charset="0"/>
              </a:rPr>
              <a:t>61%</a:t>
            </a:r>
          </a:p>
        </p:txBody>
      </p:sp>
      <p:sp>
        <p:nvSpPr>
          <p:cNvPr id="21519" name="Rectangle 32"/>
          <p:cNvSpPr>
            <a:spLocks noChangeArrowheads="1"/>
          </p:cNvSpPr>
          <p:nvPr/>
        </p:nvSpPr>
        <p:spPr bwMode="auto">
          <a:xfrm>
            <a:off x="457200" y="6324600"/>
            <a:ext cx="838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ko-KR" sz="1200">
                <a:ea typeface="굴림" panose="020B0600000101010101" pitchFamily="34" charset="-127"/>
              </a:rPr>
              <a:t>Source: “Boeing </a:t>
            </a:r>
            <a:r>
              <a:rPr lang="en-US" altLang="en-US" sz="1200"/>
              <a:t>Commercial Airplanes</a:t>
            </a:r>
            <a:r>
              <a:rPr lang="en-US" altLang="ko-KR" sz="1200">
                <a:ea typeface="굴림" panose="020B0600000101010101" pitchFamily="34" charset="-127"/>
              </a:rPr>
              <a:t> c</a:t>
            </a:r>
            <a:r>
              <a:rPr lang="en-US" altLang="en-US" sz="1200"/>
              <a:t>urrent Product Overview</a:t>
            </a:r>
            <a:r>
              <a:rPr lang="en-US" altLang="ko-KR" sz="1200">
                <a:ea typeface="굴림" panose="020B0600000101010101" pitchFamily="34" charset="-127"/>
              </a:rPr>
              <a:t>,” presented at </a:t>
            </a:r>
            <a:r>
              <a:rPr lang="en-US" altLang="en-US" sz="1200"/>
              <a:t>San Diego County Regional Airport Authority Advisory Committee</a:t>
            </a:r>
            <a:r>
              <a:rPr lang="en-US" altLang="ko-KR" sz="1200">
                <a:ea typeface="굴림" panose="020B0600000101010101" pitchFamily="34" charset="-127"/>
              </a:rPr>
              <a:t>, July 12, 2007</a:t>
            </a:r>
            <a:endParaRPr lang="en-US" altLang="en-US" sz="1200"/>
          </a:p>
          <a:p>
            <a:pPr eaLnBrk="1" hangingPunct="1"/>
            <a:endParaRPr lang="en-US" altLang="en-US" sz="1200"/>
          </a:p>
        </p:txBody>
      </p:sp>
      <p:sp>
        <p:nvSpPr>
          <p:cNvPr id="21520" name="TextBox 31"/>
          <p:cNvSpPr txBox="1">
            <a:spLocks noChangeArrowheads="1"/>
          </p:cNvSpPr>
          <p:nvPr/>
        </p:nvSpPr>
        <p:spPr bwMode="auto">
          <a:xfrm>
            <a:off x="4114800" y="4724400"/>
            <a:ext cx="1671638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200"/>
              </a:spcAft>
            </a:pPr>
            <a:r>
              <a:rPr lang="en-US" altLang="en-US"/>
              <a:t>Regional jets</a:t>
            </a:r>
          </a:p>
          <a:p>
            <a:pPr eaLnBrk="1" hangingPunct="1">
              <a:spcAft>
                <a:spcPts val="200"/>
              </a:spcAft>
            </a:pPr>
            <a:r>
              <a:rPr lang="en-US" altLang="en-US"/>
              <a:t>Single-aisle</a:t>
            </a:r>
          </a:p>
          <a:p>
            <a:pPr eaLnBrk="1" hangingPunct="1">
              <a:spcAft>
                <a:spcPts val="200"/>
              </a:spcAft>
            </a:pPr>
            <a:r>
              <a:rPr lang="en-US" altLang="en-US"/>
              <a:t>Twin-aisle</a:t>
            </a:r>
          </a:p>
          <a:p>
            <a:pPr eaLnBrk="1" hangingPunct="1">
              <a:spcAft>
                <a:spcPts val="200"/>
              </a:spcAft>
            </a:pPr>
            <a:r>
              <a:rPr lang="en-US" altLang="en-US"/>
              <a:t>747 and larger</a:t>
            </a:r>
          </a:p>
        </p:txBody>
      </p:sp>
      <p:sp>
        <p:nvSpPr>
          <p:cNvPr id="21521" name="TextBox 32"/>
          <p:cNvSpPr txBox="1">
            <a:spLocks noChangeArrowheads="1"/>
          </p:cNvSpPr>
          <p:nvPr/>
        </p:nvSpPr>
        <p:spPr bwMode="auto">
          <a:xfrm>
            <a:off x="1676400" y="3810000"/>
            <a:ext cx="21637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/>
              <a:t>2005</a:t>
            </a:r>
          </a:p>
          <a:p>
            <a:pPr algn="ctr" eaLnBrk="1" hangingPunct="1"/>
            <a:r>
              <a:rPr lang="en-US" altLang="en-US" sz="2000" b="1"/>
              <a:t>16,168 airplanes</a:t>
            </a:r>
          </a:p>
        </p:txBody>
      </p:sp>
      <p:sp>
        <p:nvSpPr>
          <p:cNvPr id="21522" name="TextBox 33"/>
          <p:cNvSpPr txBox="1">
            <a:spLocks noChangeArrowheads="1"/>
          </p:cNvSpPr>
          <p:nvPr/>
        </p:nvSpPr>
        <p:spPr bwMode="auto">
          <a:xfrm>
            <a:off x="5562600" y="3810000"/>
            <a:ext cx="21637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/>
              <a:t>2025</a:t>
            </a:r>
          </a:p>
          <a:p>
            <a:pPr algn="ctr" eaLnBrk="1" hangingPunct="1"/>
            <a:r>
              <a:rPr lang="en-US" altLang="en-US" sz="2000" b="1"/>
              <a:t>34,764 airplanes</a:t>
            </a:r>
          </a:p>
        </p:txBody>
      </p:sp>
    </p:spTree>
    <p:extLst>
      <p:ext uri="{BB962C8B-B14F-4D97-AF65-F5344CB8AC3E}">
        <p14:creationId xmlns:p14="http://schemas.microsoft.com/office/powerpoint/2010/main" val="2858816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How to Improve Specific Power?</a:t>
            </a:r>
            <a:endParaRPr lang="en-US" dirty="0"/>
          </a:p>
        </p:txBody>
      </p:sp>
      <p:grpSp>
        <p:nvGrpSpPr>
          <p:cNvPr id="31747" name="Group 17"/>
          <p:cNvGrpSpPr>
            <a:grpSpLocks/>
          </p:cNvGrpSpPr>
          <p:nvPr/>
        </p:nvGrpSpPr>
        <p:grpSpPr bwMode="auto">
          <a:xfrm>
            <a:off x="228600" y="1905000"/>
            <a:ext cx="2514600" cy="2895600"/>
            <a:chOff x="479425" y="3143250"/>
            <a:chExt cx="2514600" cy="2895600"/>
          </a:xfrm>
        </p:grpSpPr>
        <p:sp>
          <p:nvSpPr>
            <p:cNvPr id="31764" name="Oval 5"/>
            <p:cNvSpPr>
              <a:spLocks noChangeArrowheads="1"/>
            </p:cNvSpPr>
            <p:nvPr/>
          </p:nvSpPr>
          <p:spPr bwMode="auto">
            <a:xfrm>
              <a:off x="1089025" y="4362450"/>
              <a:ext cx="1066800" cy="1066800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1765" name="AutoShape 6"/>
            <p:cNvSpPr>
              <a:spLocks noChangeArrowheads="1"/>
            </p:cNvSpPr>
            <p:nvPr/>
          </p:nvSpPr>
          <p:spPr bwMode="auto">
            <a:xfrm>
              <a:off x="1393825" y="3981450"/>
              <a:ext cx="457200" cy="1600200"/>
            </a:xfrm>
            <a:prstGeom prst="upArrow">
              <a:avLst>
                <a:gd name="adj1" fmla="val 50000"/>
                <a:gd name="adj2" fmla="val 87500"/>
              </a:avLst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1766" name="Text Box 7"/>
            <p:cNvSpPr txBox="1">
              <a:spLocks noChangeArrowheads="1"/>
            </p:cNvSpPr>
            <p:nvPr/>
          </p:nvSpPr>
          <p:spPr bwMode="auto">
            <a:xfrm>
              <a:off x="1774825" y="3905250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>
                  <a:latin typeface="Times New Roman" panose="02020603050405020304" pitchFamily="18" charset="0"/>
                </a:rPr>
                <a:t>B</a:t>
              </a:r>
              <a:r>
                <a:rPr lang="en-US" altLang="en-US" sz="2400" baseline="-25000"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31767" name="Oval 8"/>
            <p:cNvSpPr>
              <a:spLocks noChangeArrowheads="1"/>
            </p:cNvSpPr>
            <p:nvPr/>
          </p:nvSpPr>
          <p:spPr bwMode="auto">
            <a:xfrm>
              <a:off x="479425" y="3676650"/>
              <a:ext cx="2286000" cy="2362200"/>
            </a:xfrm>
            <a:prstGeom prst="ellips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1768" name="AutoShape 9"/>
            <p:cNvSpPr>
              <a:spLocks noChangeArrowheads="1"/>
            </p:cNvSpPr>
            <p:nvPr/>
          </p:nvSpPr>
          <p:spPr bwMode="auto">
            <a:xfrm>
              <a:off x="1470025" y="3448050"/>
              <a:ext cx="1524000" cy="381000"/>
            </a:xfrm>
            <a:prstGeom prst="rightArrow">
              <a:avLst>
                <a:gd name="adj1" fmla="val 50000"/>
                <a:gd name="adj2" fmla="val 100000"/>
              </a:avLst>
            </a:prstGeom>
            <a:solidFill>
              <a:srgbClr val="339966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1769" name="Text Box 10"/>
            <p:cNvSpPr txBox="1">
              <a:spLocks noChangeArrowheads="1"/>
            </p:cNvSpPr>
            <p:nvPr/>
          </p:nvSpPr>
          <p:spPr bwMode="auto">
            <a:xfrm>
              <a:off x="1927225" y="3143250"/>
              <a:ext cx="46519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>
                  <a:latin typeface="Times New Roman" panose="02020603050405020304" pitchFamily="18" charset="0"/>
                </a:rPr>
                <a:t>H</a:t>
              </a:r>
              <a:r>
                <a:rPr lang="en-US" altLang="en-US" sz="2400" baseline="-25000">
                  <a:latin typeface="Times New Roman" panose="02020603050405020304" pitchFamily="18" charset="0"/>
                </a:rPr>
                <a:t>t</a:t>
              </a:r>
            </a:p>
          </p:txBody>
        </p:sp>
      </p:grpSp>
      <p:sp>
        <p:nvSpPr>
          <p:cNvPr id="31748" name="Text Box 11"/>
          <p:cNvSpPr txBox="1">
            <a:spLocks noChangeArrowheads="1"/>
          </p:cNvSpPr>
          <p:nvPr/>
        </p:nvSpPr>
        <p:spPr bwMode="auto">
          <a:xfrm>
            <a:off x="3962400" y="914400"/>
            <a:ext cx="4949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H</a:t>
            </a:r>
            <a:r>
              <a:rPr lang="en-US" altLang="en-US" sz="2400" baseline="-25000">
                <a:latin typeface="Times New Roman" panose="02020603050405020304" pitchFamily="18" charset="0"/>
              </a:rPr>
              <a:t>t</a:t>
            </a:r>
            <a:r>
              <a:rPr lang="en-US" altLang="en-US" sz="2400">
                <a:latin typeface="Times New Roman" panose="02020603050405020304" pitchFamily="18" charset="0"/>
              </a:rPr>
              <a:t> : </a:t>
            </a:r>
            <a:r>
              <a:rPr lang="en-US" altLang="en-US" sz="2400">
                <a:cs typeface="Arial" panose="020B0604020202020204" pitchFamily="34" charset="0"/>
              </a:rPr>
              <a:t>provided by the stator windings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B</a:t>
            </a:r>
            <a:r>
              <a:rPr lang="en-US" altLang="en-US" sz="2400" baseline="-25000">
                <a:latin typeface="Times New Roman" panose="02020603050405020304" pitchFamily="18" charset="0"/>
              </a:rPr>
              <a:t>n</a:t>
            </a:r>
            <a:r>
              <a:rPr lang="en-US" altLang="en-US" sz="2400">
                <a:latin typeface="Times New Roman" panose="02020603050405020304" pitchFamily="18" charset="0"/>
              </a:rPr>
              <a:t> : </a:t>
            </a:r>
            <a:r>
              <a:rPr lang="en-US" altLang="en-US" sz="2400">
                <a:cs typeface="Arial" panose="020B0604020202020204" pitchFamily="34" charset="0"/>
              </a:rPr>
              <a:t>provided by the rotor excitation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N</a:t>
            </a:r>
            <a:r>
              <a:rPr lang="en-US" altLang="en-US" sz="2400" b="1">
                <a:latin typeface="Times New Roman" panose="02020603050405020304" pitchFamily="18" charset="0"/>
              </a:rPr>
              <a:t>  </a:t>
            </a:r>
            <a:r>
              <a:rPr lang="en-US" altLang="en-US" sz="2400">
                <a:latin typeface="Times New Roman" panose="02020603050405020304" pitchFamily="18" charset="0"/>
              </a:rPr>
              <a:t>: </a:t>
            </a:r>
            <a:r>
              <a:rPr lang="en-US" altLang="en-US" sz="2400">
                <a:cs typeface="Arial" panose="020B0604020202020204" pitchFamily="34" charset="0"/>
              </a:rPr>
              <a:t>rotation speed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743200" y="3448050"/>
            <a:ext cx="6011863" cy="13843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Increase</a:t>
            </a:r>
            <a:r>
              <a:rPr lang="en-US" sz="2400" dirty="0">
                <a:latin typeface="Times New Roman" pitchFamily="18" charset="0"/>
              </a:rPr>
              <a:t> H</a:t>
            </a:r>
            <a:r>
              <a:rPr lang="en-US" sz="2400" baseline="-25000" dirty="0">
                <a:latin typeface="Times New Roman" pitchFamily="18" charset="0"/>
              </a:rPr>
              <a:t>t</a:t>
            </a:r>
            <a:r>
              <a:rPr lang="en-US" sz="2400" dirty="0">
                <a:latin typeface="Times New Roman" pitchFamily="18" charset="0"/>
              </a:rPr>
              <a:t> :</a:t>
            </a:r>
          </a:p>
          <a:p>
            <a:pPr>
              <a:buFontTx/>
              <a:buChar char="•"/>
              <a:defRPr/>
            </a:pP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superconductors	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 higher current density</a:t>
            </a:r>
          </a:p>
          <a:p>
            <a:pPr>
              <a:buFontTx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cryogenic cooling 	 lower resistance</a:t>
            </a:r>
          </a:p>
          <a:p>
            <a:pPr>
              <a:buFontTx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ironless housing 	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 better conductor density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003550" y="5200650"/>
            <a:ext cx="5813425" cy="107791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Increase </a:t>
            </a:r>
            <a:r>
              <a:rPr lang="en-US" sz="2400" dirty="0">
                <a:latin typeface="Times New Roman" pitchFamily="18" charset="0"/>
              </a:rPr>
              <a:t>B</a:t>
            </a:r>
            <a:r>
              <a:rPr lang="en-US" sz="2400" baseline="-25000" dirty="0">
                <a:latin typeface="Times New Roman" pitchFamily="18" charset="0"/>
              </a:rPr>
              <a:t>n</a:t>
            </a:r>
            <a:r>
              <a:rPr lang="en-US" sz="2400" dirty="0">
                <a:latin typeface="Times New Roman" pitchFamily="18" charset="0"/>
              </a:rPr>
              <a:t> :</a:t>
            </a:r>
          </a:p>
          <a:p>
            <a:pPr>
              <a:buFontTx/>
              <a:buChar char="•"/>
              <a:defRPr/>
            </a:pP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superconductor wire    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 high flux density</a:t>
            </a:r>
          </a:p>
          <a:p>
            <a:pPr>
              <a:defRPr/>
            </a:pP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		 remove magnetic core</a:t>
            </a:r>
          </a:p>
        </p:txBody>
      </p:sp>
      <p:sp>
        <p:nvSpPr>
          <p:cNvPr id="31751" name="Text Box 14"/>
          <p:cNvSpPr txBox="1">
            <a:spLocks noChangeArrowheads="1"/>
          </p:cNvSpPr>
          <p:nvPr/>
        </p:nvSpPr>
        <p:spPr bwMode="auto">
          <a:xfrm>
            <a:off x="304800" y="1143000"/>
            <a:ext cx="3243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P/V (kW/kg) </a:t>
            </a:r>
            <a:r>
              <a:rPr lang="en-US" altLang="en-US" sz="2400">
                <a:latin typeface="Times New Roman" panose="02020603050405020304" pitchFamily="18" charset="0"/>
                <a:sym typeface="Symbol" panose="05050102010706020507" pitchFamily="18" charset="2"/>
              </a:rPr>
              <a:t> H</a:t>
            </a:r>
            <a:r>
              <a:rPr lang="en-US" altLang="en-US" sz="24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en-US" altLang="en-US" sz="2400">
                <a:latin typeface="Times New Roman" panose="02020603050405020304" pitchFamily="18" charset="0"/>
                <a:sym typeface="Symbol" panose="05050102010706020507" pitchFamily="18" charset="2"/>
              </a:rPr>
              <a:t>*B</a:t>
            </a:r>
            <a:r>
              <a:rPr lang="en-US" altLang="en-US" sz="24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US" altLang="en-US" sz="2400">
                <a:latin typeface="Times New Roman" panose="02020603050405020304" pitchFamily="18" charset="0"/>
                <a:sym typeface="Symbol" panose="05050102010706020507" pitchFamily="18" charset="2"/>
              </a:rPr>
              <a:t>*N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1752" name="Rectangle 15"/>
          <p:cNvSpPr>
            <a:spLocks noChangeArrowheads="1"/>
          </p:cNvSpPr>
          <p:nvPr/>
        </p:nvSpPr>
        <p:spPr bwMode="auto">
          <a:xfrm>
            <a:off x="228600" y="1066800"/>
            <a:ext cx="3276600" cy="68580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53" name="TextBox 18"/>
          <p:cNvSpPr txBox="1">
            <a:spLocks noChangeArrowheads="1"/>
          </p:cNvSpPr>
          <p:nvPr/>
        </p:nvSpPr>
        <p:spPr bwMode="auto">
          <a:xfrm>
            <a:off x="0" y="4953000"/>
            <a:ext cx="2082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Excitation/Inductor</a:t>
            </a:r>
          </a:p>
          <a:p>
            <a:pPr algn="ctr" eaLnBrk="1" hangingPunct="1"/>
            <a:r>
              <a:rPr lang="en-US" altLang="en-US"/>
              <a:t> (rotor, DC)</a:t>
            </a:r>
          </a:p>
        </p:txBody>
      </p:sp>
      <p:sp>
        <p:nvSpPr>
          <p:cNvPr id="31754" name="TextBox 19"/>
          <p:cNvSpPr txBox="1">
            <a:spLocks noChangeArrowheads="1"/>
          </p:cNvSpPr>
          <p:nvPr/>
        </p:nvSpPr>
        <p:spPr bwMode="auto">
          <a:xfrm>
            <a:off x="457200" y="5562600"/>
            <a:ext cx="2492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Armature (stator, AC) 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5400000" flipH="1" flipV="1">
            <a:off x="571500" y="4305300"/>
            <a:ext cx="9144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V="1">
            <a:off x="1638300" y="4991100"/>
            <a:ext cx="8382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3079750" y="2133600"/>
            <a:ext cx="6062663" cy="120015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Increase</a:t>
            </a:r>
            <a:r>
              <a:rPr lang="en-US" sz="2400" dirty="0">
                <a:latin typeface="Times New Roman" pitchFamily="18" charset="0"/>
              </a:rPr>
              <a:t> N :</a:t>
            </a:r>
          </a:p>
          <a:p>
            <a:pPr>
              <a:buFontTx/>
              <a:buChar char="•"/>
              <a:defRPr/>
            </a:pP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Need a gear box 	</a:t>
            </a:r>
            <a:r>
              <a:rPr lang="en-US" sz="2400" dirty="0">
                <a:latin typeface="Arial" pitchFamily="34" charset="0"/>
                <a:cs typeface="Arial" pitchFamily="34" charset="0"/>
                <a:sym typeface="Symbol" pitchFamily="18" charset="2"/>
              </a:rPr>
              <a:t> higher weight</a:t>
            </a:r>
          </a:p>
          <a:p>
            <a:pPr>
              <a:defRPr/>
            </a:pPr>
            <a:r>
              <a:rPr lang="en-US" sz="2400" dirty="0">
                <a:latin typeface="Arial" pitchFamily="34" charset="0"/>
                <a:cs typeface="Arial" pitchFamily="34" charset="0"/>
                <a:sym typeface="Symbol" pitchFamily="18" charset="2"/>
              </a:rPr>
              <a:t>			 lower reliability       </a:t>
            </a:r>
          </a:p>
        </p:txBody>
      </p: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3124200" y="2133600"/>
            <a:ext cx="5867400" cy="1143000"/>
            <a:chOff x="3124200" y="2133600"/>
            <a:chExt cx="5867400" cy="1143000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3124200" y="2209800"/>
              <a:ext cx="5867400" cy="1066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3124200" y="2133600"/>
              <a:ext cx="5867400" cy="1143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5562600" y="3810000"/>
            <a:ext cx="3352800" cy="523875"/>
            <a:chOff x="5486400" y="3810000"/>
            <a:chExt cx="3352800" cy="523220"/>
          </a:xfrm>
        </p:grpSpPr>
        <p:sp>
          <p:nvSpPr>
            <p:cNvPr id="24" name="Oval 23"/>
            <p:cNvSpPr/>
            <p:nvPr/>
          </p:nvSpPr>
          <p:spPr>
            <a:xfrm>
              <a:off x="5486400" y="3886105"/>
              <a:ext cx="3352800" cy="38052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761" name="TextBox 24"/>
            <p:cNvSpPr txBox="1">
              <a:spLocks noChangeArrowheads="1"/>
            </p:cNvSpPr>
            <p:nvPr/>
          </p:nvSpPr>
          <p:spPr bwMode="auto">
            <a:xfrm>
              <a:off x="6153275" y="3810000"/>
              <a:ext cx="1923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FF0000"/>
                  </a:solidFill>
                </a:rPr>
                <a:t>AC losses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utoUpdateAnimBg="0"/>
      <p:bldP spid="15" grpId="0" animBg="1" autoUpdateAnimBg="0"/>
      <p:bldP spid="29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7"/>
          <p:cNvGrpSpPr>
            <a:grpSpLocks/>
          </p:cNvGrpSpPr>
          <p:nvPr/>
        </p:nvGrpSpPr>
        <p:grpSpPr bwMode="auto">
          <a:xfrm>
            <a:off x="1143000" y="990600"/>
            <a:ext cx="7315200" cy="5181600"/>
            <a:chOff x="4343400" y="2895600"/>
            <a:chExt cx="4800600" cy="3945712"/>
          </a:xfrm>
        </p:grpSpPr>
        <p:pic>
          <p:nvPicPr>
            <p:cNvPr id="26629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124200"/>
              <a:ext cx="4572000" cy="303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7"/>
            <p:cNvSpPr>
              <a:spLocks noChangeArrowheads="1"/>
            </p:cNvSpPr>
            <p:nvPr/>
          </p:nvSpPr>
          <p:spPr bwMode="auto">
            <a:xfrm>
              <a:off x="5867400" y="6118225"/>
              <a:ext cx="1444625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/>
                <a:t>Certification Date</a:t>
              </a:r>
            </a:p>
          </p:txBody>
        </p:sp>
        <p:sp>
          <p:nvSpPr>
            <p:cNvPr id="26631" name="Rectangle 8"/>
            <p:cNvSpPr>
              <a:spLocks noChangeArrowheads="1"/>
            </p:cNvSpPr>
            <p:nvPr/>
          </p:nvSpPr>
          <p:spPr bwMode="auto">
            <a:xfrm rot="-5400000">
              <a:off x="3110706" y="4355307"/>
              <a:ext cx="2740025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/>
                <a:t>Uninstalled</a:t>
              </a:r>
              <a:r>
                <a:rPr lang="en-US" altLang="ko-KR" sz="1200" b="1">
                  <a:ea typeface="굴림" panose="020B0600000101010101" pitchFamily="34" charset="-127"/>
                </a:rPr>
                <a:t> </a:t>
              </a:r>
              <a:r>
                <a:rPr lang="en-US" altLang="en-US" sz="1200" b="1"/>
                <a:t>Cruise SFC,</a:t>
              </a:r>
              <a:r>
                <a:rPr lang="en-US" altLang="ko-KR" sz="1200" b="1">
                  <a:ea typeface="굴림" panose="020B0600000101010101" pitchFamily="34" charset="-127"/>
                </a:rPr>
                <a:t>(</a:t>
              </a:r>
              <a:r>
                <a:rPr lang="en-US" altLang="en-US" sz="1200"/>
                <a:t>lb/hr/lb</a:t>
              </a:r>
              <a:r>
                <a:rPr lang="en-US" altLang="ko-KR" sz="1200">
                  <a:ea typeface="굴림" panose="020B0600000101010101" pitchFamily="34" charset="-127"/>
                </a:rPr>
                <a:t>)</a:t>
              </a:r>
              <a:endParaRPr lang="en-US" altLang="en-US" sz="1200"/>
            </a:p>
          </p:txBody>
        </p:sp>
        <p:sp>
          <p:nvSpPr>
            <p:cNvPr id="26632" name="Rectangle 9"/>
            <p:cNvSpPr>
              <a:spLocks noChangeArrowheads="1"/>
            </p:cNvSpPr>
            <p:nvPr/>
          </p:nvSpPr>
          <p:spPr bwMode="auto">
            <a:xfrm>
              <a:off x="5257800" y="2895600"/>
              <a:ext cx="32956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35,000 ft., 0.8M, Standard Day</a:t>
              </a:r>
            </a:p>
          </p:txBody>
        </p:sp>
        <p:sp>
          <p:nvSpPr>
            <p:cNvPr id="26633" name="Rectangle 11"/>
            <p:cNvSpPr>
              <a:spLocks noChangeArrowheads="1"/>
            </p:cNvSpPr>
            <p:nvPr/>
          </p:nvSpPr>
          <p:spPr bwMode="auto">
            <a:xfrm>
              <a:off x="6400800" y="6564313"/>
              <a:ext cx="161890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ko-KR" sz="1200">
                  <a:ea typeface="굴림" panose="020B0600000101010101" pitchFamily="34" charset="-127"/>
                </a:rPr>
                <a:t>Source: NASA Glenn</a:t>
              </a:r>
              <a:endParaRPr lang="en-US" altLang="en-US" sz="1200"/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Aircraft engine fuel efficiency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3400" y="6119066"/>
            <a:ext cx="80772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Jet engine technology has gone through a couple of step-changes that enabled higher efficiencies. What is the next step-change?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3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Design 1: General Aviation – Fail Safe Study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5124" name="Picture 19" descr="hawkimg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365442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20"/>
          <p:cNvSpPr txBox="1">
            <a:spLocks noChangeArrowheads="1"/>
          </p:cNvSpPr>
          <p:nvPr/>
        </p:nvSpPr>
        <p:spPr bwMode="auto">
          <a:xfrm>
            <a:off x="1295400" y="2057400"/>
            <a:ext cx="1441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Cessna 172</a:t>
            </a:r>
          </a:p>
        </p:txBody>
      </p:sp>
      <p:pic>
        <p:nvPicPr>
          <p:cNvPr id="5126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0"/>
            <a:ext cx="18303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4" descr="C:\Common\Word\Graphics\GMdraw1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63" y="2438400"/>
            <a:ext cx="1354137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2" name="Object 22"/>
          <p:cNvGraphicFramePr>
            <a:graphicFrameLocks noChangeAspect="1"/>
          </p:cNvGraphicFramePr>
          <p:nvPr/>
        </p:nvGraphicFramePr>
        <p:xfrm>
          <a:off x="7239000" y="2667000"/>
          <a:ext cx="59690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9" name="Photo Editor Photo" r:id="rId7" imgW="10438095" imgH="8516539" progId="">
                  <p:embed/>
                </p:oleObj>
              </mc:Choice>
              <mc:Fallback>
                <p:oleObj name="Photo Editor Photo" r:id="rId7" imgW="10438095" imgH="851653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531" t="4004" r="9024" b="2766"/>
                      <a:stretch>
                        <a:fillRect/>
                      </a:stretch>
                    </p:blipFill>
                    <p:spPr bwMode="auto">
                      <a:xfrm>
                        <a:off x="7239000" y="2667000"/>
                        <a:ext cx="59690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Oval 25"/>
          <p:cNvSpPr/>
          <p:nvPr/>
        </p:nvSpPr>
        <p:spPr>
          <a:xfrm>
            <a:off x="5486400" y="2514600"/>
            <a:ext cx="1143000" cy="1066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6705600" y="2895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30" name="TextBox 27"/>
          <p:cNvSpPr txBox="1">
            <a:spLocks noChangeArrowheads="1"/>
          </p:cNvSpPr>
          <p:nvPr/>
        </p:nvSpPr>
        <p:spPr bwMode="auto">
          <a:xfrm>
            <a:off x="4953000" y="990600"/>
            <a:ext cx="3432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/>
              <a:t> simple aircraft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/>
              <a:t> mechanical control systems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/>
              <a:t> no hydraulic system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/>
              <a:t> easy to convert into all-electric</a:t>
            </a:r>
          </a:p>
        </p:txBody>
      </p:sp>
      <p:sp>
        <p:nvSpPr>
          <p:cNvPr id="5131" name="TextBox 28"/>
          <p:cNvSpPr txBox="1">
            <a:spLocks noChangeArrowheads="1"/>
          </p:cNvSpPr>
          <p:nvPr/>
        </p:nvSpPr>
        <p:spPr bwMode="auto">
          <a:xfrm>
            <a:off x="152400" y="2514600"/>
            <a:ext cx="4572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/>
              <a:t> needs to be conduction cooled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/>
              <a:t> motor + cryocooler should be lighter than combustion engine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/>
              <a:t> needs to include fail safe feature for safe landing</a:t>
            </a:r>
          </a:p>
        </p:txBody>
      </p:sp>
      <p:grpSp>
        <p:nvGrpSpPr>
          <p:cNvPr id="5132" name="Group 4"/>
          <p:cNvGrpSpPr>
            <a:grpSpLocks/>
          </p:cNvGrpSpPr>
          <p:nvPr/>
        </p:nvGrpSpPr>
        <p:grpSpPr bwMode="auto">
          <a:xfrm>
            <a:off x="4419600" y="4021138"/>
            <a:ext cx="2971800" cy="2154237"/>
            <a:chOff x="1185" y="1632"/>
            <a:chExt cx="3006" cy="1904"/>
          </a:xfrm>
        </p:grpSpPr>
        <p:pic>
          <p:nvPicPr>
            <p:cNvPr id="5163" name="Picture 5" descr="mission_profil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39"/>
            <a:stretch>
              <a:fillRect/>
            </a:stretch>
          </p:blipFill>
          <p:spPr bwMode="auto">
            <a:xfrm>
              <a:off x="1185" y="1632"/>
              <a:ext cx="3006" cy="190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64" name="Group 6"/>
            <p:cNvGrpSpPr>
              <a:grpSpLocks/>
            </p:cNvGrpSpPr>
            <p:nvPr/>
          </p:nvGrpSpPr>
          <p:grpSpPr bwMode="auto">
            <a:xfrm>
              <a:off x="1224" y="2363"/>
              <a:ext cx="2484" cy="1173"/>
              <a:chOff x="1224" y="2363"/>
              <a:chExt cx="2484" cy="1173"/>
            </a:xfrm>
          </p:grpSpPr>
          <p:grpSp>
            <p:nvGrpSpPr>
              <p:cNvPr id="5165" name="Group 7"/>
              <p:cNvGrpSpPr>
                <a:grpSpLocks/>
              </p:cNvGrpSpPr>
              <p:nvPr/>
            </p:nvGrpSpPr>
            <p:grpSpPr bwMode="auto">
              <a:xfrm>
                <a:off x="3060" y="2363"/>
                <a:ext cx="486" cy="508"/>
                <a:chOff x="6405" y="3612"/>
                <a:chExt cx="1214" cy="1270"/>
              </a:xfrm>
            </p:grpSpPr>
            <p:sp>
              <p:nvSpPr>
                <p:cNvPr id="5179" name="Freeform 8"/>
                <p:cNvSpPr>
                  <a:spLocks/>
                </p:cNvSpPr>
                <p:nvPr/>
              </p:nvSpPr>
              <p:spPr bwMode="auto">
                <a:xfrm>
                  <a:off x="6405" y="3695"/>
                  <a:ext cx="920" cy="145"/>
                </a:xfrm>
                <a:custGeom>
                  <a:avLst/>
                  <a:gdLst>
                    <a:gd name="T0" fmla="*/ 0 w 920"/>
                    <a:gd name="T1" fmla="*/ 0 h 145"/>
                    <a:gd name="T2" fmla="*/ 530 w 920"/>
                    <a:gd name="T3" fmla="*/ 30 h 145"/>
                    <a:gd name="T4" fmla="*/ 920 w 920"/>
                    <a:gd name="T5" fmla="*/ 145 h 145"/>
                    <a:gd name="T6" fmla="*/ 0 60000 65536"/>
                    <a:gd name="T7" fmla="*/ 0 60000 65536"/>
                    <a:gd name="T8" fmla="*/ 0 60000 65536"/>
                    <a:gd name="T9" fmla="*/ 0 w 920"/>
                    <a:gd name="T10" fmla="*/ 0 h 145"/>
                    <a:gd name="T11" fmla="*/ 920 w 920"/>
                    <a:gd name="T12" fmla="*/ 145 h 1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20" h="145">
                      <a:moveTo>
                        <a:pt x="0" y="0"/>
                      </a:moveTo>
                      <a:cubicBezTo>
                        <a:pt x="188" y="3"/>
                        <a:pt x="377" y="6"/>
                        <a:pt x="530" y="30"/>
                      </a:cubicBezTo>
                      <a:cubicBezTo>
                        <a:pt x="683" y="54"/>
                        <a:pt x="801" y="99"/>
                        <a:pt x="920" y="145"/>
                      </a:cubicBez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180" name="Freeform 9"/>
                <p:cNvSpPr>
                  <a:spLocks/>
                </p:cNvSpPr>
                <p:nvPr/>
              </p:nvSpPr>
              <p:spPr bwMode="auto">
                <a:xfrm>
                  <a:off x="7354" y="4470"/>
                  <a:ext cx="26" cy="17"/>
                </a:xfrm>
                <a:custGeom>
                  <a:avLst/>
                  <a:gdLst>
                    <a:gd name="T0" fmla="*/ 0 w 26"/>
                    <a:gd name="T1" fmla="*/ 0 h 17"/>
                    <a:gd name="T2" fmla="*/ 26 w 26"/>
                    <a:gd name="T3" fmla="*/ 17 h 17"/>
                    <a:gd name="T4" fmla="*/ 0 60000 65536"/>
                    <a:gd name="T5" fmla="*/ 0 60000 65536"/>
                    <a:gd name="T6" fmla="*/ 0 w 26"/>
                    <a:gd name="T7" fmla="*/ 0 h 17"/>
                    <a:gd name="T8" fmla="*/ 26 w 26"/>
                    <a:gd name="T9" fmla="*/ 17 h 17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6" h="17">
                      <a:moveTo>
                        <a:pt x="0" y="0"/>
                      </a:moveTo>
                      <a:cubicBezTo>
                        <a:pt x="11" y="7"/>
                        <a:pt x="22" y="14"/>
                        <a:pt x="26" y="17"/>
                      </a:cubicBez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181" name="Freeform 10"/>
                <p:cNvSpPr>
                  <a:spLocks/>
                </p:cNvSpPr>
                <p:nvPr/>
              </p:nvSpPr>
              <p:spPr bwMode="auto">
                <a:xfrm>
                  <a:off x="6974" y="4518"/>
                  <a:ext cx="645" cy="364"/>
                </a:xfrm>
                <a:custGeom>
                  <a:avLst/>
                  <a:gdLst>
                    <a:gd name="T0" fmla="*/ 450 w 645"/>
                    <a:gd name="T1" fmla="*/ 0 h 364"/>
                    <a:gd name="T2" fmla="*/ 570 w 645"/>
                    <a:gd name="T3" fmla="*/ 128 h 364"/>
                    <a:gd name="T4" fmla="*/ 0 w 645"/>
                    <a:gd name="T5" fmla="*/ 364 h 364"/>
                    <a:gd name="T6" fmla="*/ 0 60000 65536"/>
                    <a:gd name="T7" fmla="*/ 0 60000 65536"/>
                    <a:gd name="T8" fmla="*/ 0 60000 65536"/>
                    <a:gd name="T9" fmla="*/ 0 w 645"/>
                    <a:gd name="T10" fmla="*/ 0 h 364"/>
                    <a:gd name="T11" fmla="*/ 645 w 645"/>
                    <a:gd name="T12" fmla="*/ 364 h 36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45" h="364">
                      <a:moveTo>
                        <a:pt x="450" y="0"/>
                      </a:moveTo>
                      <a:cubicBezTo>
                        <a:pt x="547" y="33"/>
                        <a:pt x="645" y="67"/>
                        <a:pt x="570" y="128"/>
                      </a:cubicBezTo>
                      <a:cubicBezTo>
                        <a:pt x="495" y="189"/>
                        <a:pt x="247" y="276"/>
                        <a:pt x="0" y="364"/>
                      </a:cubicBez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pic>
              <p:nvPicPr>
                <p:cNvPr id="5182" name="Picture 11" descr="spiral4B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80" y="3612"/>
                  <a:ext cx="821" cy="10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166" name="Line 12"/>
              <p:cNvSpPr>
                <a:spLocks noChangeShapeType="1"/>
              </p:cNvSpPr>
              <p:nvPr/>
            </p:nvSpPr>
            <p:spPr bwMode="auto">
              <a:xfrm flipH="1">
                <a:off x="1224" y="2637"/>
                <a:ext cx="156" cy="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7" name="Line 13"/>
              <p:cNvSpPr>
                <a:spLocks noChangeShapeType="1"/>
              </p:cNvSpPr>
              <p:nvPr/>
            </p:nvSpPr>
            <p:spPr bwMode="auto">
              <a:xfrm flipH="1">
                <a:off x="1412" y="2778"/>
                <a:ext cx="358" cy="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8" name="Line 14"/>
              <p:cNvSpPr>
                <a:spLocks noChangeShapeType="1"/>
              </p:cNvSpPr>
              <p:nvPr/>
            </p:nvSpPr>
            <p:spPr bwMode="auto">
              <a:xfrm flipH="1">
                <a:off x="2699" y="3280"/>
                <a:ext cx="424" cy="8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9" name="Line 15"/>
              <p:cNvSpPr>
                <a:spLocks noChangeShapeType="1"/>
              </p:cNvSpPr>
              <p:nvPr/>
            </p:nvSpPr>
            <p:spPr bwMode="auto">
              <a:xfrm flipH="1">
                <a:off x="3491" y="3472"/>
                <a:ext cx="217" cy="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0" name="Line 16"/>
              <p:cNvSpPr>
                <a:spLocks noChangeShapeType="1"/>
              </p:cNvSpPr>
              <p:nvPr/>
            </p:nvSpPr>
            <p:spPr bwMode="auto">
              <a:xfrm flipH="1">
                <a:off x="1633" y="2866"/>
                <a:ext cx="365" cy="7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1" name="Line 17"/>
              <p:cNvSpPr>
                <a:spLocks noChangeShapeType="1"/>
              </p:cNvSpPr>
              <p:nvPr/>
            </p:nvSpPr>
            <p:spPr bwMode="auto">
              <a:xfrm flipH="1">
                <a:off x="2440" y="3178"/>
                <a:ext cx="419" cy="8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2" name="Line 18"/>
              <p:cNvSpPr>
                <a:spLocks noChangeShapeType="1"/>
              </p:cNvSpPr>
              <p:nvPr/>
            </p:nvSpPr>
            <p:spPr bwMode="auto">
              <a:xfrm flipH="1">
                <a:off x="2885" y="3370"/>
                <a:ext cx="454" cy="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3" name="WordArt 19"/>
              <p:cNvSpPr>
                <a:spLocks noChangeAspect="1" noChangeArrowheads="1" noChangeShapeType="1" noTextEdit="1"/>
              </p:cNvSpPr>
              <p:nvPr/>
            </p:nvSpPr>
            <p:spPr bwMode="auto">
              <a:xfrm rot="538913">
                <a:off x="1248" y="2640"/>
                <a:ext cx="265" cy="185"/>
              </a:xfrm>
              <a:prstGeom prst="rect">
                <a:avLst/>
              </a:prstGeom>
            </p:spPr>
            <p:txBody>
              <a:bodyPr wrap="none" fromWordArt="1">
                <a:prstTxWarp prst="textSlantUp">
                  <a:avLst>
                    <a:gd name="adj" fmla="val 55556"/>
                  </a:avLst>
                </a:prstTxWarp>
              </a:bodyPr>
              <a:lstStyle/>
              <a:p>
                <a:pPr algn="ctr"/>
                <a:r>
                  <a:rPr lang="en-US" sz="9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35921" dir="2700000" algn="ctr" rotWithShape="0">
                        <a:srgbClr val="808080">
                          <a:alpha val="79999"/>
                        </a:srgbClr>
                      </a:outerShdw>
                    </a:effectLst>
                    <a:latin typeface="Arial Black" panose="020B0A04020102020204" pitchFamily="34" charset="0"/>
                  </a:rPr>
                  <a:t>Takeoff </a:t>
                </a:r>
              </a:p>
            </p:txBody>
          </p:sp>
          <p:sp>
            <p:nvSpPr>
              <p:cNvPr id="5174" name="WordArt 20"/>
              <p:cNvSpPr>
                <a:spLocks noChangeAspect="1" noChangeArrowheads="1" noChangeShapeType="1" noTextEdit="1"/>
              </p:cNvSpPr>
              <p:nvPr/>
            </p:nvSpPr>
            <p:spPr bwMode="auto">
              <a:xfrm rot="974944">
                <a:off x="1604" y="2768"/>
                <a:ext cx="167" cy="161"/>
              </a:xfrm>
              <a:prstGeom prst="rect">
                <a:avLst/>
              </a:prstGeom>
            </p:spPr>
            <p:txBody>
              <a:bodyPr wrap="none" fromWordArt="1">
                <a:prstTxWarp prst="textSlantUp">
                  <a:avLst>
                    <a:gd name="adj" fmla="val 55556"/>
                  </a:avLst>
                </a:prstTxWarp>
              </a:bodyPr>
              <a:lstStyle/>
              <a:p>
                <a:pPr algn="ctr"/>
                <a:r>
                  <a:rPr lang="en-US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35921" dir="2700000" algn="ctr" rotWithShape="0">
                        <a:srgbClr val="808080">
                          <a:alpha val="79999"/>
                        </a:srgbClr>
                      </a:outerShdw>
                    </a:effectLst>
                    <a:latin typeface="Arial Black" panose="020B0A04020102020204" pitchFamily="34" charset="0"/>
                  </a:rPr>
                  <a:t>Climb</a:t>
                </a:r>
              </a:p>
            </p:txBody>
          </p:sp>
          <p:sp>
            <p:nvSpPr>
              <p:cNvPr id="5175" name="WordArt 21"/>
              <p:cNvSpPr>
                <a:spLocks noChangeArrowheads="1" noChangeShapeType="1" noTextEdit="1"/>
              </p:cNvSpPr>
              <p:nvPr/>
            </p:nvSpPr>
            <p:spPr bwMode="auto">
              <a:xfrm rot="974944">
                <a:off x="2065" y="2962"/>
                <a:ext cx="276" cy="243"/>
              </a:xfrm>
              <a:prstGeom prst="rect">
                <a:avLst/>
              </a:prstGeom>
            </p:spPr>
            <p:txBody>
              <a:bodyPr wrap="none" fromWordArt="1">
                <a:prstTxWarp prst="textSlantUp">
                  <a:avLst>
                    <a:gd name="adj" fmla="val 55556"/>
                  </a:avLst>
                </a:prstTxWarp>
              </a:bodyPr>
              <a:lstStyle/>
              <a:p>
                <a:pPr algn="ctr"/>
                <a:r>
                  <a:rPr lang="en-US" sz="10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35921" dir="2700000" algn="ctr" rotWithShape="0">
                        <a:srgbClr val="808080">
                          <a:alpha val="79999"/>
                        </a:srgbClr>
                      </a:outerShdw>
                    </a:effectLst>
                    <a:latin typeface="Arial Black" panose="020B0A04020102020204" pitchFamily="34" charset="0"/>
                  </a:rPr>
                  <a:t>Cruise</a:t>
                </a:r>
              </a:p>
            </p:txBody>
          </p:sp>
          <p:sp>
            <p:nvSpPr>
              <p:cNvPr id="5176" name="WordArt 22"/>
              <p:cNvSpPr>
                <a:spLocks noChangeAspect="1" noChangeArrowheads="1" noChangeShapeType="1" noTextEdit="1"/>
              </p:cNvSpPr>
              <p:nvPr/>
            </p:nvSpPr>
            <p:spPr bwMode="auto">
              <a:xfrm rot="455406">
                <a:off x="2636" y="3190"/>
                <a:ext cx="242" cy="160"/>
              </a:xfrm>
              <a:prstGeom prst="rect">
                <a:avLst/>
              </a:prstGeom>
            </p:spPr>
            <p:txBody>
              <a:bodyPr wrap="none" fromWordArt="1">
                <a:prstTxWarp prst="textSlantUp">
                  <a:avLst>
                    <a:gd name="adj" fmla="val 55556"/>
                  </a:avLst>
                </a:prstTxWarp>
              </a:bodyPr>
              <a:lstStyle/>
              <a:p>
                <a:pPr algn="ctr"/>
                <a:r>
                  <a:rPr lang="en-US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35921" dir="2700000" algn="ctr" rotWithShape="0">
                        <a:srgbClr val="808080">
                          <a:alpha val="79999"/>
                        </a:srgbClr>
                      </a:outerShdw>
                    </a:effectLst>
                    <a:latin typeface="Arial Black" panose="020B0A04020102020204" pitchFamily="34" charset="0"/>
                  </a:rPr>
                  <a:t>Descend</a:t>
                </a:r>
              </a:p>
            </p:txBody>
          </p:sp>
          <p:sp>
            <p:nvSpPr>
              <p:cNvPr id="5177" name="WordArt 23"/>
              <p:cNvSpPr>
                <a:spLocks noChangeAspect="1" noChangeArrowheads="1" noChangeShapeType="1" noTextEdit="1"/>
              </p:cNvSpPr>
              <p:nvPr/>
            </p:nvSpPr>
            <p:spPr bwMode="auto">
              <a:xfrm rot="455406">
                <a:off x="2894" y="3284"/>
                <a:ext cx="225" cy="149"/>
              </a:xfrm>
              <a:prstGeom prst="rect">
                <a:avLst/>
              </a:prstGeom>
            </p:spPr>
            <p:txBody>
              <a:bodyPr wrap="none" fromWordArt="1">
                <a:prstTxWarp prst="textSlantUp">
                  <a:avLst>
                    <a:gd name="adj" fmla="val 55556"/>
                  </a:avLst>
                </a:prstTxWarp>
              </a:bodyPr>
              <a:lstStyle/>
              <a:p>
                <a:pPr algn="ctr"/>
                <a:r>
                  <a:rPr lang="en-US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35921" dir="2700000" algn="ctr" rotWithShape="0">
                        <a:srgbClr val="808080">
                          <a:alpha val="79999"/>
                        </a:srgbClr>
                      </a:outerShdw>
                    </a:effectLst>
                    <a:latin typeface="Arial Black" panose="020B0A04020102020204" pitchFamily="34" charset="0"/>
                  </a:rPr>
                  <a:t>Loiter</a:t>
                </a:r>
              </a:p>
            </p:txBody>
          </p:sp>
          <p:sp>
            <p:nvSpPr>
              <p:cNvPr id="5178" name="WordArt 24"/>
              <p:cNvSpPr>
                <a:spLocks noChangeAspect="1" noChangeArrowheads="1" noChangeShapeType="1" noTextEdit="1"/>
              </p:cNvSpPr>
              <p:nvPr/>
            </p:nvSpPr>
            <p:spPr bwMode="auto">
              <a:xfrm rot="455406">
                <a:off x="3182" y="3365"/>
                <a:ext cx="259" cy="171"/>
              </a:xfrm>
              <a:prstGeom prst="rect">
                <a:avLst/>
              </a:prstGeom>
            </p:spPr>
            <p:txBody>
              <a:bodyPr wrap="none" fromWordArt="1">
                <a:prstTxWarp prst="textSlantUp">
                  <a:avLst>
                    <a:gd name="adj" fmla="val 55556"/>
                  </a:avLst>
                </a:prstTxWarp>
              </a:bodyPr>
              <a:lstStyle/>
              <a:p>
                <a:pPr algn="ctr"/>
                <a:r>
                  <a:rPr lang="en-US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35921" dir="2700000" algn="ctr" rotWithShape="0">
                        <a:srgbClr val="808080">
                          <a:alpha val="79999"/>
                        </a:srgbClr>
                      </a:outerShdw>
                    </a:effectLst>
                    <a:latin typeface="Arial Black" panose="020B0A04020102020204" pitchFamily="34" charset="0"/>
                  </a:rPr>
                  <a:t>Landing</a:t>
                </a:r>
              </a:p>
            </p:txBody>
          </p:sp>
        </p:grpSp>
      </p:grpSp>
      <p:graphicFrame>
        <p:nvGraphicFramePr>
          <p:cNvPr id="51" name="Group 25"/>
          <p:cNvGraphicFramePr>
            <a:graphicFrameLocks noGrp="1"/>
          </p:cNvGraphicFramePr>
          <p:nvPr/>
        </p:nvGraphicFramePr>
        <p:xfrm>
          <a:off x="1905000" y="4021138"/>
          <a:ext cx="2419350" cy="2138364"/>
        </p:xfrm>
        <a:graphic>
          <a:graphicData uri="http://schemas.openxmlformats.org/drawingml/2006/table">
            <a:tbl>
              <a:tblPr/>
              <a:tblGrid>
                <a:gridCol w="1028700"/>
                <a:gridCol w="1390650"/>
              </a:tblGrid>
              <a:tr h="3063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Power Requirements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Takeoff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100 %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Climb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100 %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Cruise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45 – 55 %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Descend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Idle – 10 %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Loiter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35 – 55 %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Landing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Idle – 10 %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228600" y="5507038"/>
            <a:ext cx="3917950" cy="1350962"/>
            <a:chOff x="-858" y="1794"/>
            <a:chExt cx="2468" cy="851"/>
          </a:xfrm>
        </p:grpSpPr>
        <p:sp>
          <p:nvSpPr>
            <p:cNvPr id="5160" name="Oval 50"/>
            <p:cNvSpPr>
              <a:spLocks noChangeArrowheads="1"/>
            </p:cNvSpPr>
            <p:nvPr/>
          </p:nvSpPr>
          <p:spPr bwMode="auto">
            <a:xfrm>
              <a:off x="901" y="1794"/>
              <a:ext cx="709" cy="222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4" name="Text Box 51"/>
            <p:cNvSpPr txBox="1">
              <a:spLocks noChangeArrowheads="1"/>
            </p:cNvSpPr>
            <p:nvPr/>
          </p:nvSpPr>
          <p:spPr bwMode="auto">
            <a:xfrm>
              <a:off x="-858" y="2277"/>
              <a:ext cx="1938" cy="368"/>
            </a:xfrm>
            <a:prstGeom prst="rect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1600" b="1" dirty="0"/>
                <a:t>Needs to be provided in case of loss of superconductivity</a:t>
              </a:r>
            </a:p>
          </p:txBody>
        </p:sp>
        <p:sp>
          <p:nvSpPr>
            <p:cNvPr id="5162" name="Line 52"/>
            <p:cNvSpPr>
              <a:spLocks noChangeShapeType="1"/>
            </p:cNvSpPr>
            <p:nvPr/>
          </p:nvSpPr>
          <p:spPr bwMode="auto">
            <a:xfrm flipH="1">
              <a:off x="1136" y="2016"/>
              <a:ext cx="111" cy="521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59" name="Text Box 56"/>
          <p:cNvSpPr txBox="1">
            <a:spLocks noChangeArrowheads="1"/>
          </p:cNvSpPr>
          <p:nvPr/>
        </p:nvSpPr>
        <p:spPr bwMode="auto">
          <a:xfrm>
            <a:off x="4191000" y="6426200"/>
            <a:ext cx="41132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Typical mission profile of a Cessna 172</a:t>
            </a:r>
          </a:p>
        </p:txBody>
      </p:sp>
    </p:spTree>
    <p:extLst>
      <p:ext uri="{BB962C8B-B14F-4D97-AF65-F5344CB8AC3E}">
        <p14:creationId xmlns:p14="http://schemas.microsoft.com/office/powerpoint/2010/main" val="16847025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1" t="17426" r="18697" b="18369"/>
          <a:stretch>
            <a:fillRect/>
          </a:stretch>
        </p:blipFill>
        <p:spPr bwMode="auto">
          <a:xfrm>
            <a:off x="1295400" y="3810000"/>
            <a:ext cx="2232025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Fail Safe Operation: Safety Torque Generation</a:t>
            </a:r>
            <a:endParaRPr lang="en-US" sz="3200" dirty="0"/>
          </a:p>
        </p:txBody>
      </p:sp>
      <p:sp>
        <p:nvSpPr>
          <p:cNvPr id="6150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5410200"/>
          </a:xfrm>
        </p:spPr>
        <p:txBody>
          <a:bodyPr/>
          <a:lstStyle/>
          <a:p>
            <a:r>
              <a:rPr lang="en-US" altLang="en-US" smtClean="0"/>
              <a:t>In case of failure of the superconducting coils, power can be generated</a:t>
            </a:r>
          </a:p>
          <a:p>
            <a:pPr lvl="1"/>
            <a:r>
              <a:rPr lang="en-US" altLang="en-US" smtClean="0"/>
              <a:t> using a squirrel cage (asynchronous torque)</a:t>
            </a:r>
          </a:p>
          <a:p>
            <a:pPr lvl="1"/>
            <a:r>
              <a:rPr lang="en-US" altLang="en-US" smtClean="0"/>
              <a:t>permanent magnets (synchronous torque)</a:t>
            </a:r>
          </a:p>
        </p:txBody>
      </p:sp>
      <p:pic>
        <p:nvPicPr>
          <p:cNvPr id="6151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0134" r="15250" b="10001"/>
          <a:stretch>
            <a:fillRect/>
          </a:stretch>
        </p:blipFill>
        <p:spPr bwMode="auto">
          <a:xfrm>
            <a:off x="5410200" y="3048000"/>
            <a:ext cx="2362200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5410200" y="5257800"/>
          <a:ext cx="226377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5" r:id="rId6" imgW="1193800" imgH="254000" progId="Equation.3">
                  <p:embed/>
                </p:oleObj>
              </mc:Choice>
              <mc:Fallback>
                <p:oleObj r:id="rId6" imgW="11938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5257800"/>
                        <a:ext cx="2263775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990600" y="3124200"/>
          <a:ext cx="2924175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6" r:id="rId8" imgW="1497950" imgH="393529" progId="Equation.3">
                  <p:embed/>
                </p:oleObj>
              </mc:Choice>
              <mc:Fallback>
                <p:oleObj r:id="rId8" imgW="1497950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124200"/>
                        <a:ext cx="2924175" cy="763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85800" y="6019800"/>
            <a:ext cx="7951788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/>
              <a:t>Fail safe feature leads to  decrease of power density of ~35%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7200" y="3124200"/>
            <a:ext cx="3886200" cy="2743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572000" y="3124200"/>
            <a:ext cx="3886200" cy="2743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155" name="Picture 11" descr="C:\Program Files\Microsoft Office\MEDIA\OFFICE12\Bullets\BD21301_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334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120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38600"/>
            <a:ext cx="2884488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AutoShape 3"/>
          <p:cNvSpPr>
            <a:spLocks noChangeArrowheads="1"/>
          </p:cNvSpPr>
          <p:nvPr/>
        </p:nvSpPr>
        <p:spPr bwMode="auto">
          <a:xfrm>
            <a:off x="463550" y="2698750"/>
            <a:ext cx="3200400" cy="1492250"/>
          </a:xfrm>
          <a:prstGeom prst="roundRect">
            <a:avLst>
              <a:gd name="adj" fmla="val 16667"/>
            </a:avLst>
          </a:prstGeom>
          <a:solidFill>
            <a:srgbClr val="A8C1FE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</a:rPr>
              <a:t>Design 2: Small Jet Propulsion</a:t>
            </a:r>
            <a:endParaRPr lang="en-US" sz="3200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47109" name="Picture 6" descr="lear_j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254635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7"/>
          <p:cNvSpPr txBox="1">
            <a:spLocks noChangeArrowheads="1"/>
          </p:cNvSpPr>
          <p:nvPr/>
        </p:nvSpPr>
        <p:spPr bwMode="auto">
          <a:xfrm>
            <a:off x="1600200" y="2057400"/>
            <a:ext cx="129381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altLang="en-US" sz="2000"/>
              <a:t>Small jet</a:t>
            </a:r>
          </a:p>
          <a:p>
            <a:pPr eaLnBrk="1" hangingPunct="1"/>
            <a:endParaRPr lang="en-US" altLang="en-US" sz="700"/>
          </a:p>
        </p:txBody>
      </p:sp>
      <p:sp>
        <p:nvSpPr>
          <p:cNvPr id="47111" name="Text Box 13"/>
          <p:cNvSpPr txBox="1">
            <a:spLocks noChangeArrowheads="1"/>
          </p:cNvSpPr>
          <p:nvPr/>
        </p:nvSpPr>
        <p:spPr bwMode="auto">
          <a:xfrm>
            <a:off x="692150" y="2879725"/>
            <a:ext cx="30416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u="sng"/>
              <a:t>Propulsion Requirements: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 1.5 MW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 3000 RPM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 Ducted fan</a:t>
            </a:r>
          </a:p>
        </p:txBody>
      </p:sp>
      <p:pic>
        <p:nvPicPr>
          <p:cNvPr id="471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"/>
          <a:stretch>
            <a:fillRect/>
          </a:stretch>
        </p:blipFill>
        <p:spPr bwMode="auto">
          <a:xfrm>
            <a:off x="5181600" y="1687513"/>
            <a:ext cx="2871788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TextBox 13"/>
          <p:cNvSpPr txBox="1">
            <a:spLocks noChangeArrowheads="1"/>
          </p:cNvSpPr>
          <p:nvPr/>
        </p:nvSpPr>
        <p:spPr bwMode="auto">
          <a:xfrm>
            <a:off x="4572000" y="3286125"/>
            <a:ext cx="403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Number of patterns increased to match power output</a:t>
            </a:r>
          </a:p>
        </p:txBody>
      </p:sp>
      <p:sp>
        <p:nvSpPr>
          <p:cNvPr id="47114" name="TextBox 14"/>
          <p:cNvSpPr txBox="1">
            <a:spLocks noChangeArrowheads="1"/>
          </p:cNvSpPr>
          <p:nvPr/>
        </p:nvSpPr>
        <p:spPr bwMode="auto">
          <a:xfrm>
            <a:off x="152400" y="5562600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Same shape factor as gas turbines</a:t>
            </a:r>
          </a:p>
        </p:txBody>
      </p:sp>
      <p:sp>
        <p:nvSpPr>
          <p:cNvPr id="47115" name="Text Box 3"/>
          <p:cNvSpPr txBox="1">
            <a:spLocks noChangeArrowheads="1"/>
          </p:cNvSpPr>
          <p:nvPr/>
        </p:nvSpPr>
        <p:spPr bwMode="auto">
          <a:xfrm>
            <a:off x="4800600" y="4124325"/>
            <a:ext cx="4114800" cy="212407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u="sng"/>
              <a:t>Design summary:</a:t>
            </a:r>
          </a:p>
          <a:p>
            <a:pPr eaLnBrk="1" hangingPunct="1"/>
            <a:r>
              <a:rPr lang="en-US" altLang="en-US" u="sng"/>
              <a:t>Total size:</a:t>
            </a:r>
            <a:r>
              <a:rPr lang="en-US" altLang="en-US" sz="2000"/>
              <a:t>	</a:t>
            </a:r>
            <a:r>
              <a:rPr lang="en-US" altLang="en-US"/>
              <a:t>L=760mm</a:t>
            </a:r>
          </a:p>
          <a:p>
            <a:pPr eaLnBrk="1" hangingPunct="1"/>
            <a:r>
              <a:rPr lang="en-US" altLang="en-US"/>
              <a:t>		D=220mm</a:t>
            </a:r>
          </a:p>
          <a:p>
            <a:pPr eaLnBrk="1" hangingPunct="1"/>
            <a:r>
              <a:rPr lang="en-US" altLang="en-US" u="sng"/>
              <a:t>Rotation speed:</a:t>
            </a:r>
            <a:r>
              <a:rPr lang="en-US" altLang="en-US"/>
              <a:t> 	3000 RPM</a:t>
            </a:r>
          </a:p>
          <a:p>
            <a:pPr eaLnBrk="1" hangingPunct="1"/>
            <a:r>
              <a:rPr lang="en-US" altLang="en-US" u="sng"/>
              <a:t>Power :</a:t>
            </a:r>
            <a:r>
              <a:rPr lang="en-US" altLang="en-US"/>
              <a:t>		P=1.5 MW</a:t>
            </a:r>
          </a:p>
          <a:p>
            <a:pPr eaLnBrk="1" hangingPunct="1"/>
            <a:r>
              <a:rPr lang="en-US" altLang="en-US" u="sng"/>
              <a:t>Power density:</a:t>
            </a:r>
            <a:r>
              <a:rPr lang="en-US" altLang="en-US"/>
              <a:t> 	</a:t>
            </a:r>
            <a:r>
              <a:rPr lang="en-US" altLang="en-US" b="1"/>
              <a:t>6.6 kW/kg</a:t>
            </a:r>
            <a:endParaRPr lang="en-US" altLang="en-US" sz="1600" b="1"/>
          </a:p>
          <a:p>
            <a:pPr eaLnBrk="1" hangingPunct="1"/>
            <a:r>
              <a:rPr lang="en-US" altLang="en-US" u="sng"/>
              <a:t>Operating temperature:</a:t>
            </a:r>
            <a:r>
              <a:rPr lang="en-US" altLang="en-US"/>
              <a:t> 25 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4800" y="6324600"/>
            <a:ext cx="8466138" cy="369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b="1" dirty="0"/>
              <a:t>Power density in the same range as gas turbine with LH2 cooling (+ with </a:t>
            </a:r>
            <a:r>
              <a:rPr lang="en-US" b="1" dirty="0" err="1"/>
              <a:t>cryocooler</a:t>
            </a:r>
            <a:r>
              <a:rPr lang="en-US" b="1" dirty="0"/>
              <a:t>)</a:t>
            </a:r>
          </a:p>
        </p:txBody>
      </p:sp>
      <p:sp>
        <p:nvSpPr>
          <p:cNvPr id="47117" name="TextBox 12"/>
          <p:cNvSpPr txBox="1">
            <a:spLocks noChangeArrowheads="1"/>
          </p:cNvSpPr>
          <p:nvPr/>
        </p:nvSpPr>
        <p:spPr bwMode="auto">
          <a:xfrm>
            <a:off x="4257675" y="914400"/>
            <a:ext cx="4481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/>
              <a:t> scaling-up of previous design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/>
              <a:t> assuming LH2 availability as coolant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24918" r="13156" b="21541"/>
          <a:stretch>
            <a:fillRect/>
          </a:stretch>
        </p:blipFill>
        <p:spPr bwMode="auto">
          <a:xfrm>
            <a:off x="3581400" y="3962400"/>
            <a:ext cx="3286125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AutoShape 19"/>
          <p:cNvSpPr>
            <a:spLocks noChangeArrowheads="1"/>
          </p:cNvSpPr>
          <p:nvPr/>
        </p:nvSpPr>
        <p:spPr bwMode="auto">
          <a:xfrm>
            <a:off x="6477000" y="3886200"/>
            <a:ext cx="2362200" cy="2819400"/>
          </a:xfrm>
          <a:prstGeom prst="roundRect">
            <a:avLst>
              <a:gd name="adj" fmla="val 16667"/>
            </a:avLst>
          </a:prstGeom>
          <a:solidFill>
            <a:schemeClr val="accent1">
              <a:alpha val="5803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Design 3: Unmanned Aero Vehicle  (2)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4813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1350" y="3954463"/>
            <a:ext cx="29495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4" t="14053" r="19699" b="15170"/>
          <a:stretch>
            <a:fillRect/>
          </a:stretch>
        </p:blipFill>
        <p:spPr bwMode="auto">
          <a:xfrm>
            <a:off x="0" y="1143000"/>
            <a:ext cx="3292475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 Box 9"/>
          <p:cNvSpPr txBox="1">
            <a:spLocks noChangeArrowheads="1"/>
          </p:cNvSpPr>
          <p:nvPr/>
        </p:nvSpPr>
        <p:spPr bwMode="auto">
          <a:xfrm>
            <a:off x="6629400" y="4038600"/>
            <a:ext cx="222567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Power: 450 kW</a:t>
            </a:r>
          </a:p>
          <a:p>
            <a:pPr eaLnBrk="1" hangingPunct="1"/>
            <a:r>
              <a:rPr lang="en-US" altLang="en-US" sz="2000"/>
              <a:t>Torque: 1060 Nm</a:t>
            </a:r>
          </a:p>
          <a:p>
            <a:pPr eaLnBrk="1" hangingPunct="1"/>
            <a:r>
              <a:rPr lang="en-US" altLang="en-US" sz="2000"/>
              <a:t>3000 RPM</a:t>
            </a:r>
          </a:p>
          <a:p>
            <a:pPr eaLnBrk="1" hangingPunct="1"/>
            <a:r>
              <a:rPr lang="en-US" altLang="en-US" sz="2000"/>
              <a:t>6 poles</a:t>
            </a:r>
          </a:p>
          <a:p>
            <a:pPr eaLnBrk="1" hangingPunct="1"/>
            <a:r>
              <a:rPr lang="en-US" altLang="en-US" sz="2000"/>
              <a:t>R</a:t>
            </a:r>
            <a:r>
              <a:rPr lang="en-US" altLang="en-US" sz="2000" baseline="-25000"/>
              <a:t>ext</a:t>
            </a:r>
            <a:r>
              <a:rPr lang="en-US" altLang="en-US" sz="2000"/>
              <a:t> = 153 mm</a:t>
            </a:r>
          </a:p>
          <a:p>
            <a:pPr eaLnBrk="1" hangingPunct="1"/>
            <a:r>
              <a:rPr lang="en-US" altLang="en-US" sz="2000"/>
              <a:t>L=180 mm</a:t>
            </a:r>
          </a:p>
          <a:p>
            <a:pPr eaLnBrk="1" hangingPunct="1"/>
            <a:r>
              <a:rPr lang="en-US" altLang="en-US" sz="2000"/>
              <a:t>60 kg</a:t>
            </a:r>
          </a:p>
          <a:p>
            <a:pPr eaLnBrk="1" hangingPunct="1"/>
            <a:r>
              <a:rPr lang="en-US" altLang="en-US" sz="2000" b="1"/>
              <a:t>7.4 kW/kg</a:t>
            </a:r>
            <a:endParaRPr lang="en-US" altLang="en-US" sz="1400" b="1"/>
          </a:p>
        </p:txBody>
      </p:sp>
      <p:sp>
        <p:nvSpPr>
          <p:cNvPr id="48136" name="Line 12"/>
          <p:cNvSpPr>
            <a:spLocks noChangeShapeType="1"/>
          </p:cNvSpPr>
          <p:nvPr/>
        </p:nvSpPr>
        <p:spPr bwMode="auto">
          <a:xfrm flipH="1">
            <a:off x="2668588" y="1301750"/>
            <a:ext cx="892175" cy="3889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7" name="Line 13"/>
          <p:cNvSpPr>
            <a:spLocks noChangeShapeType="1"/>
          </p:cNvSpPr>
          <p:nvPr/>
        </p:nvSpPr>
        <p:spPr bwMode="auto">
          <a:xfrm flipH="1">
            <a:off x="2155825" y="1292225"/>
            <a:ext cx="1393825" cy="1068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8" name="Line 14"/>
          <p:cNvSpPr>
            <a:spLocks noChangeShapeType="1"/>
          </p:cNvSpPr>
          <p:nvPr/>
        </p:nvSpPr>
        <p:spPr bwMode="auto">
          <a:xfrm>
            <a:off x="1219200" y="4495800"/>
            <a:ext cx="922338" cy="131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9" name="Text Box 15"/>
          <p:cNvSpPr txBox="1">
            <a:spLocks noChangeArrowheads="1"/>
          </p:cNvSpPr>
          <p:nvPr/>
        </p:nvSpPr>
        <p:spPr bwMode="auto">
          <a:xfrm>
            <a:off x="76200" y="882650"/>
            <a:ext cx="5284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Two sets of opposite coils to maximize trapped field </a:t>
            </a:r>
          </a:p>
        </p:txBody>
      </p:sp>
      <p:sp>
        <p:nvSpPr>
          <p:cNvPr id="48140" name="Text Box 16"/>
          <p:cNvSpPr txBox="1">
            <a:spLocks noChangeArrowheads="1"/>
          </p:cNvSpPr>
          <p:nvPr/>
        </p:nvSpPr>
        <p:spPr bwMode="auto">
          <a:xfrm>
            <a:off x="0" y="3962400"/>
            <a:ext cx="15843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Magnetic field</a:t>
            </a:r>
          </a:p>
          <a:p>
            <a:pPr eaLnBrk="1" hangingPunct="1"/>
            <a:r>
              <a:rPr lang="en-US" altLang="en-US" sz="1600"/>
              <a:t>concentration </a:t>
            </a:r>
          </a:p>
        </p:txBody>
      </p:sp>
      <p:sp>
        <p:nvSpPr>
          <p:cNvPr id="48141" name="Text Box 17"/>
          <p:cNvSpPr txBox="1">
            <a:spLocks noChangeArrowheads="1"/>
          </p:cNvSpPr>
          <p:nvPr/>
        </p:nvSpPr>
        <p:spPr bwMode="auto">
          <a:xfrm>
            <a:off x="0" y="6032500"/>
            <a:ext cx="27590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No field on the shaft.</a:t>
            </a:r>
          </a:p>
          <a:p>
            <a:pPr eaLnBrk="1" hangingPunct="1"/>
            <a:r>
              <a:rPr lang="en-US" altLang="en-US" sz="1600"/>
              <a:t>Re-magnetization possible</a:t>
            </a:r>
          </a:p>
          <a:p>
            <a:pPr eaLnBrk="1" hangingPunct="1"/>
            <a:r>
              <a:rPr lang="en-US" altLang="en-US" sz="1600"/>
              <a:t>while rotating </a:t>
            </a:r>
          </a:p>
        </p:txBody>
      </p:sp>
      <p:sp>
        <p:nvSpPr>
          <p:cNvPr id="48142" name="Line 18"/>
          <p:cNvSpPr>
            <a:spLocks noChangeShapeType="1"/>
          </p:cNvSpPr>
          <p:nvPr/>
        </p:nvSpPr>
        <p:spPr bwMode="auto">
          <a:xfrm flipV="1">
            <a:off x="762000" y="5184775"/>
            <a:ext cx="1277938" cy="835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3" name="Text Box 20"/>
          <p:cNvSpPr txBox="1">
            <a:spLocks noChangeArrowheads="1"/>
          </p:cNvSpPr>
          <p:nvPr/>
        </p:nvSpPr>
        <p:spPr bwMode="auto">
          <a:xfrm>
            <a:off x="4419600" y="5715000"/>
            <a:ext cx="19351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4-6 T Trapped flux</a:t>
            </a:r>
          </a:p>
          <a:p>
            <a:pPr eaLnBrk="1" hangingPunct="1"/>
            <a:r>
              <a:rPr lang="en-US" altLang="en-US" sz="1600"/>
              <a:t>magnets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3124200" y="5029200"/>
            <a:ext cx="762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419600" y="1371600"/>
            <a:ext cx="4306888" cy="23082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b="1" dirty="0"/>
              <a:t> Very compact machine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b="1" dirty="0"/>
              <a:t> No current leads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b="1" dirty="0"/>
              <a:t> High efficiency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b="1" dirty="0"/>
              <a:t> Very high torque density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b="1" dirty="0"/>
              <a:t> Simple magnetization system</a:t>
            </a:r>
          </a:p>
          <a:p>
            <a:pPr>
              <a:buFont typeface="Arial" pitchFamily="34" charset="0"/>
              <a:buChar char="•"/>
              <a:defRPr/>
            </a:pP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/>
              <a:t>Electro-magnetic Sizing Model</a:t>
            </a: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1452563" y="1395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349250" y="2628900"/>
          <a:ext cx="6238875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7" r:id="rId4" imgW="4676775" imgH="3048000" progId="Word.Picture.8">
                  <p:embed/>
                </p:oleObj>
              </mc:Choice>
              <mc:Fallback>
                <p:oleObj r:id="rId4" imgW="4676775" imgH="304800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" y="2628900"/>
                        <a:ext cx="6238875" cy="406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08"/>
          <a:stretch>
            <a:fillRect/>
          </a:stretch>
        </p:blipFill>
        <p:spPr bwMode="auto">
          <a:xfrm>
            <a:off x="2551113" y="1927225"/>
            <a:ext cx="65087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8"/>
          <a:stretch>
            <a:fillRect/>
          </a:stretch>
        </p:blipFill>
        <p:spPr bwMode="auto">
          <a:xfrm>
            <a:off x="5048250" y="912813"/>
            <a:ext cx="3497263" cy="78581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46"/>
          <a:stretch>
            <a:fillRect/>
          </a:stretch>
        </p:blipFill>
        <p:spPr bwMode="auto">
          <a:xfrm>
            <a:off x="6738938" y="3822700"/>
            <a:ext cx="2405062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05"/>
          <a:stretch>
            <a:fillRect/>
          </a:stretch>
        </p:blipFill>
        <p:spPr bwMode="auto">
          <a:xfrm>
            <a:off x="6134100" y="3041650"/>
            <a:ext cx="30099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371475" y="809625"/>
            <a:ext cx="42005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800">
                <a:solidFill>
                  <a:srgbClr val="26098F"/>
                </a:solidFill>
              </a:rPr>
              <a:t> Choice of material</a:t>
            </a:r>
          </a:p>
          <a:p>
            <a:pPr>
              <a:buFontTx/>
              <a:buChar char="•"/>
            </a:pPr>
            <a:r>
              <a:rPr lang="en-US" altLang="en-US" sz="2800">
                <a:solidFill>
                  <a:srgbClr val="26098F"/>
                </a:solidFill>
              </a:rPr>
              <a:t> Local optimization (weight / volume)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5886450" y="4578350"/>
            <a:ext cx="32575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800">
                <a:solidFill>
                  <a:srgbClr val="26098F"/>
                </a:solidFill>
              </a:rPr>
              <a:t> Applicable to cylindrical and axial flux rotating machines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/>
              <a:t>Armature Thermal Analysis: Circuit Approach</a:t>
            </a:r>
          </a:p>
        </p:txBody>
      </p:sp>
      <p:graphicFrame>
        <p:nvGraphicFramePr>
          <p:cNvPr id="9218" name="Object 3"/>
          <p:cNvGraphicFramePr>
            <a:graphicFrameLocks noChangeAspect="1"/>
          </p:cNvGraphicFramePr>
          <p:nvPr/>
        </p:nvGraphicFramePr>
        <p:xfrm>
          <a:off x="644525" y="984250"/>
          <a:ext cx="4083050" cy="217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0" r:id="rId4" imgW="5410200" imgH="2895600" progId="Word.Picture.8">
                  <p:embed/>
                </p:oleObj>
              </mc:Choice>
              <mc:Fallback>
                <p:oleObj r:id="rId4" imgW="5410200" imgH="2895600" progId="Word.Pictur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" y="984250"/>
                        <a:ext cx="4083050" cy="21780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1" name="Picture 6" descr="Sectiune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3402013"/>
            <a:ext cx="3071812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3681413" y="4651375"/>
            <a:ext cx="3324225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26098F"/>
                </a:solidFill>
              </a:rPr>
              <a:t>Lumped circuit approach.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26098F"/>
                </a:solidFill>
              </a:rPr>
              <a:t>Estimates hot spot temperature.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26098F"/>
                </a:solidFill>
              </a:rPr>
              <a:t>Calculates overloading capability of the armature</a:t>
            </a:r>
          </a:p>
        </p:txBody>
      </p:sp>
      <p:graphicFrame>
        <p:nvGraphicFramePr>
          <p:cNvPr id="9219" name="Object 2"/>
          <p:cNvGraphicFramePr>
            <a:graphicFrameLocks noChangeAspect="1"/>
          </p:cNvGraphicFramePr>
          <p:nvPr/>
        </p:nvGraphicFramePr>
        <p:xfrm>
          <a:off x="5029200" y="838200"/>
          <a:ext cx="3968750" cy="495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1" r:id="rId7" imgW="4916424" imgH="6059424" progId="Word.Picture.8">
                  <p:embed/>
                </p:oleObj>
              </mc:Choice>
              <mc:Fallback>
                <p:oleObj r:id="rId7" imgW="4916424" imgH="6059424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-1346"/>
                      <a:stretch>
                        <a:fillRect/>
                      </a:stretch>
                    </p:blipFill>
                    <p:spPr bwMode="auto">
                      <a:xfrm>
                        <a:off x="5029200" y="838200"/>
                        <a:ext cx="3968750" cy="4954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Example: Use of HTS motor sizing model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52227" name="Text Box 6"/>
          <p:cNvSpPr txBox="1">
            <a:spLocks noChangeArrowheads="1"/>
          </p:cNvSpPr>
          <p:nvPr/>
        </p:nvSpPr>
        <p:spPr bwMode="auto">
          <a:xfrm>
            <a:off x="4191000" y="1066800"/>
            <a:ext cx="4419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HALE – ROA: High Altitude Long Endurance Remotely Operated Aircraft </a:t>
            </a:r>
          </a:p>
          <a:p>
            <a:pPr eaLnBrk="1" hangingPunct="1"/>
            <a:endParaRPr lang="en-US" altLang="en-US" sz="2000"/>
          </a:p>
          <a:p>
            <a:pPr eaLnBrk="1" hangingPunct="1"/>
            <a:r>
              <a:rPr lang="en-US" altLang="en-US" sz="2000"/>
              <a:t>Design assumes LH2 cooling</a:t>
            </a:r>
          </a:p>
        </p:txBody>
      </p:sp>
      <p:sp>
        <p:nvSpPr>
          <p:cNvPr id="52228" name="Text Box 12"/>
          <p:cNvSpPr txBox="1">
            <a:spLocks noChangeArrowheads="1"/>
          </p:cNvSpPr>
          <p:nvPr/>
        </p:nvSpPr>
        <p:spPr bwMode="auto">
          <a:xfrm>
            <a:off x="762000" y="5105400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Global Hawk</a:t>
            </a:r>
          </a:p>
        </p:txBody>
      </p:sp>
      <p:sp>
        <p:nvSpPr>
          <p:cNvPr id="52229" name="Rectangle 7"/>
          <p:cNvSpPr>
            <a:spLocks noChangeArrowheads="1"/>
          </p:cNvSpPr>
          <p:nvPr/>
        </p:nvSpPr>
        <p:spPr bwMode="auto">
          <a:xfrm>
            <a:off x="152400" y="990600"/>
            <a:ext cx="35814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u="sng"/>
              <a:t>One Turbofan AE 3007 H</a:t>
            </a:r>
          </a:p>
          <a:p>
            <a:pPr eaLnBrk="1" hangingPunct="1"/>
            <a:r>
              <a:rPr lang="en-US" altLang="en-US"/>
              <a:t>Thrust: 8 917 lb.t</a:t>
            </a:r>
          </a:p>
          <a:p>
            <a:pPr eaLnBrk="1" hangingPunct="1"/>
            <a:r>
              <a:rPr lang="en-US" altLang="en-US"/>
              <a:t>Weight: 1 581 lb = 717 kg</a:t>
            </a:r>
          </a:p>
          <a:p>
            <a:pPr eaLnBrk="1" hangingPunct="1"/>
            <a:r>
              <a:rPr lang="en-US" altLang="en-US"/>
              <a:t>Volume: 158 277 in</a:t>
            </a:r>
            <a:r>
              <a:rPr lang="en-US" altLang="en-US" baseline="30000"/>
              <a:t>3</a:t>
            </a:r>
            <a:r>
              <a:rPr lang="en-US" altLang="en-US"/>
              <a:t> = 2 594 dm</a:t>
            </a:r>
            <a:r>
              <a:rPr lang="en-US" altLang="en-US" baseline="30000"/>
              <a:t>3</a:t>
            </a:r>
          </a:p>
          <a:p>
            <a:pPr eaLnBrk="1" hangingPunct="1"/>
            <a:r>
              <a:rPr lang="en-US" altLang="en-US"/>
              <a:t>Fan rotation speed: 5 000 rpm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590800" y="3535363"/>
          <a:ext cx="6477000" cy="317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6706"/>
                <a:gridCol w="2184769"/>
                <a:gridCol w="138491"/>
                <a:gridCol w="1987034"/>
              </a:tblGrid>
              <a:tr h="39628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Conventional HTS</a:t>
                      </a:r>
                      <a:endParaRPr lang="en-US" sz="2000" dirty="0"/>
                    </a:p>
                  </a:txBody>
                  <a:tcPr marT="45725" marB="45725"/>
                </a:tc>
                <a:tc gridSpan="2">
                  <a:txBody>
                    <a:bodyPr/>
                    <a:lstStyle/>
                    <a:p>
                      <a:r>
                        <a:rPr lang="en-US" sz="2000" dirty="0" smtClean="0"/>
                        <a:t>Fully HTS</a:t>
                      </a:r>
                      <a:endParaRPr lang="en-US" sz="20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62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Power</a:t>
                      </a:r>
                      <a:endParaRPr lang="en-US" sz="2000" dirty="0"/>
                    </a:p>
                  </a:txBody>
                  <a:tcPr marT="45725" marB="45725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 MW</a:t>
                      </a:r>
                      <a:endParaRPr lang="en-US" sz="20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62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RPM</a:t>
                      </a:r>
                      <a:endParaRPr lang="en-US" sz="2000" dirty="0"/>
                    </a:p>
                  </a:txBody>
                  <a:tcPr marT="45725" marB="45725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8000</a:t>
                      </a:r>
                      <a:endParaRPr lang="en-US" sz="20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6280">
                <a:tc>
                  <a:txBody>
                    <a:bodyPr/>
                    <a:lstStyle/>
                    <a:p>
                      <a:r>
                        <a:rPr lang="en-US" sz="2000" baseline="0" dirty="0" smtClean="0"/>
                        <a:t>Temperature</a:t>
                      </a:r>
                      <a:endParaRPr lang="en-US" sz="2000" dirty="0"/>
                    </a:p>
                  </a:txBody>
                  <a:tcPr marT="45725" marB="45725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 K</a:t>
                      </a:r>
                      <a:endParaRPr lang="en-US" sz="20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62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Weight</a:t>
                      </a:r>
                      <a:endParaRPr lang="en-US" sz="2000" dirty="0"/>
                    </a:p>
                  </a:txBody>
                  <a:tcPr marT="45725" marB="45725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500 kg</a:t>
                      </a:r>
                      <a:endParaRPr lang="en-US" sz="20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180 kg</a:t>
                      </a:r>
                      <a:endParaRPr lang="en-US" sz="2000" dirty="0"/>
                    </a:p>
                  </a:txBody>
                  <a:tcPr marT="45725" marB="45725"/>
                </a:tc>
              </a:tr>
              <a:tr h="3962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Specific</a:t>
                      </a:r>
                      <a:r>
                        <a:rPr lang="en-US" sz="2000" baseline="0" dirty="0" smtClean="0"/>
                        <a:t> Power</a:t>
                      </a:r>
                      <a:endParaRPr lang="en-US" sz="2000" dirty="0"/>
                    </a:p>
                  </a:txBody>
                  <a:tcPr marT="45725" marB="45725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14 kW/kg</a:t>
                      </a:r>
                      <a:endParaRPr lang="en-US" sz="2000" b="1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38 kW/kg</a:t>
                      </a:r>
                      <a:endParaRPr lang="en-US" sz="2000" b="1" dirty="0"/>
                    </a:p>
                  </a:txBody>
                  <a:tcPr marT="45725" marB="45725"/>
                </a:tc>
              </a:tr>
              <a:tr h="3962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Specific Torque</a:t>
                      </a:r>
                      <a:endParaRPr lang="en-US" sz="2000" dirty="0"/>
                    </a:p>
                  </a:txBody>
                  <a:tcPr marT="45725" marB="45725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16 Nm/kg</a:t>
                      </a:r>
                      <a:endParaRPr lang="en-US" sz="20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46 Nm/kg</a:t>
                      </a:r>
                      <a:endParaRPr lang="en-US" sz="2000" dirty="0"/>
                    </a:p>
                  </a:txBody>
                  <a:tcPr marT="45725" marB="45725"/>
                </a:tc>
              </a:tr>
              <a:tr h="3962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Efficiency</a:t>
                      </a:r>
                      <a:endParaRPr lang="en-US" sz="2000" dirty="0"/>
                    </a:p>
                  </a:txBody>
                  <a:tcPr marT="45725" marB="45725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99.3%</a:t>
                      </a:r>
                      <a:endParaRPr lang="en-US" sz="20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99.5 %</a:t>
                      </a:r>
                      <a:endParaRPr lang="en-US" sz="2000" dirty="0"/>
                    </a:p>
                  </a:txBody>
                  <a:tcPr marT="45725" marB="45725"/>
                </a:tc>
              </a:tr>
            </a:tbl>
          </a:graphicData>
        </a:graphic>
      </p:graphicFrame>
      <p:pic>
        <p:nvPicPr>
          <p:cNvPr id="52266" name="Picture 7" descr="global_hawk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r="32568" b="20645"/>
          <a:stretch>
            <a:fillRect/>
          </a:stretch>
        </p:blipFill>
        <p:spPr bwMode="auto">
          <a:xfrm>
            <a:off x="622300" y="1676400"/>
            <a:ext cx="372110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sustainable aviation?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3276600"/>
          </a:xfrm>
        </p:spPr>
        <p:txBody>
          <a:bodyPr/>
          <a:lstStyle/>
          <a:p>
            <a:r>
              <a:rPr lang="en-US" sz="2800" dirty="0" smtClean="0"/>
              <a:t>At the current rate of growth, air traffic emission will be a significant part of total CO2 content in the atmosphere, not to mention other pollutants being deposited in sensitive layers of the atmosphere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" y="4037816"/>
            <a:ext cx="4992414" cy="1418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2959053"/>
            <a:ext cx="4648200" cy="387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7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6118" r="2127" b="9157"/>
          <a:stretch>
            <a:fillRect/>
          </a:stretch>
        </p:blipFill>
        <p:spPr bwMode="auto">
          <a:xfrm>
            <a:off x="152400" y="990600"/>
            <a:ext cx="89947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</a:rPr>
              <a:t>Noise is also a barrier to air traffic growth</a:t>
            </a:r>
            <a:endParaRPr lang="en-GB" sz="3200" dirty="0" smtClean="0">
              <a:solidFill>
                <a:schemeClr val="accent1">
                  <a:satMod val="1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983163"/>
          </a:xfrm>
        </p:spPr>
        <p:txBody>
          <a:bodyPr/>
          <a:lstStyle/>
          <a:p>
            <a:r>
              <a:rPr lang="en-US" sz="2800" dirty="0" smtClean="0"/>
              <a:t>Developed in Linux </a:t>
            </a:r>
          </a:p>
          <a:p>
            <a:r>
              <a:rPr lang="en-US" sz="2800" dirty="0" smtClean="0"/>
              <a:t>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</a:t>
            </a:r>
            <a:r>
              <a:rPr lang="en-US" sz="2800" dirty="0"/>
              <a:t>order sizing</a:t>
            </a:r>
          </a:p>
          <a:p>
            <a:pPr lvl="1"/>
            <a:r>
              <a:rPr lang="en-US" sz="2400" dirty="0" smtClean="0"/>
              <a:t>Finds minimum mass with constraint on AC losses</a:t>
            </a:r>
          </a:p>
          <a:p>
            <a:r>
              <a:rPr lang="en-US" sz="2800" dirty="0" smtClean="0"/>
              <a:t>High modularity for easier further development</a:t>
            </a:r>
          </a:p>
          <a:p>
            <a:pPr lvl="1"/>
            <a:r>
              <a:rPr lang="en-US" sz="2400" dirty="0" smtClean="0"/>
              <a:t>GFUN and source field are independent </a:t>
            </a:r>
          </a:p>
          <a:p>
            <a:pPr lvl="1"/>
            <a:r>
              <a:rPr lang="en-US" sz="2400" dirty="0" smtClean="0"/>
              <a:t>Parallelized </a:t>
            </a:r>
            <a:r>
              <a:rPr lang="en-US" sz="2400" dirty="0"/>
              <a:t>using MPI</a:t>
            </a:r>
          </a:p>
          <a:p>
            <a:pPr lvl="2"/>
            <a:r>
              <a:rPr lang="en-US" sz="2000" dirty="0"/>
              <a:t>Run on multi-core processors and clusters</a:t>
            </a:r>
          </a:p>
          <a:p>
            <a:r>
              <a:rPr lang="en-US" sz="2800" dirty="0" smtClean="0"/>
              <a:t>“Open-loop” operation (without sizing/optimization)</a:t>
            </a:r>
          </a:p>
          <a:p>
            <a:pPr lvl="1"/>
            <a:r>
              <a:rPr lang="en-US" sz="2400" dirty="0" smtClean="0"/>
              <a:t>Operation with third party optimization software possible</a:t>
            </a:r>
          </a:p>
          <a:p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Amber v1.0 – 1/3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86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5448"/>
            <a:ext cx="8686800" cy="68275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>
                <a:solidFill>
                  <a:schemeClr val="accent1">
                    <a:satMod val="150000"/>
                  </a:schemeClr>
                </a:solidFill>
                <a:ea typeface="굴림" pitchFamily="34" charset="-127"/>
              </a:rPr>
              <a:t>Engine Noise &amp; Regulations 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800225" y="1531938"/>
            <a:ext cx="1984375" cy="293687"/>
          </a:xfrm>
          <a:prstGeom prst="rect">
            <a:avLst/>
          </a:prstGeom>
          <a:gradFill rotWithShape="1">
            <a:gsLst>
              <a:gs pos="0">
                <a:srgbClr val="D1E4FF"/>
              </a:gs>
              <a:gs pos="100000">
                <a:srgbClr val="67A5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4179888" y="5508625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1200" b="1">
                <a:ea typeface="굴림" panose="020B0600000101010101" pitchFamily="34" charset="-127"/>
              </a:rPr>
              <a:t>Year of Certification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6197600" y="2641600"/>
            <a:ext cx="2500313" cy="2541588"/>
          </a:xfrm>
          <a:prstGeom prst="rect">
            <a:avLst/>
          </a:prstGeom>
          <a:gradFill rotWithShape="1">
            <a:gsLst>
              <a:gs pos="0">
                <a:srgbClr val="D1E4FF"/>
              </a:gs>
              <a:gs pos="100000">
                <a:srgbClr val="67A5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3784600" y="2641600"/>
            <a:ext cx="3101975" cy="2541588"/>
          </a:xfrm>
          <a:prstGeom prst="rect">
            <a:avLst/>
          </a:prstGeom>
          <a:gradFill rotWithShape="1">
            <a:gsLst>
              <a:gs pos="0">
                <a:srgbClr val="D1E4FF"/>
              </a:gs>
              <a:gs pos="100000">
                <a:srgbClr val="67A5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1828800" y="2667000"/>
            <a:ext cx="1984375" cy="2541588"/>
          </a:xfrm>
          <a:prstGeom prst="rect">
            <a:avLst/>
          </a:prstGeom>
          <a:gradFill rotWithShape="1">
            <a:gsLst>
              <a:gs pos="0">
                <a:srgbClr val="D1E4FF"/>
              </a:gs>
              <a:gs pos="100000">
                <a:srgbClr val="67A5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4" name="Oval 8"/>
          <p:cNvSpPr>
            <a:spLocks noChangeArrowheads="1"/>
          </p:cNvSpPr>
          <p:nvPr/>
        </p:nvSpPr>
        <p:spPr bwMode="auto">
          <a:xfrm>
            <a:off x="2522538" y="3136900"/>
            <a:ext cx="103187" cy="968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2532063" y="3146425"/>
            <a:ext cx="7239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900" b="1">
                <a:solidFill>
                  <a:srgbClr val="0066FF"/>
                </a:solidFill>
                <a:ea typeface="굴림" panose="020B0600000101010101" pitchFamily="34" charset="-127"/>
              </a:rPr>
              <a:t>B-737-200</a:t>
            </a: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1825625" y="3233738"/>
            <a:ext cx="5778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900" b="1">
                <a:solidFill>
                  <a:srgbClr val="0066FF"/>
                </a:solidFill>
                <a:ea typeface="굴림" panose="020B0600000101010101" pitchFamily="34" charset="-127"/>
              </a:rPr>
              <a:t>DC9-10</a:t>
            </a:r>
          </a:p>
        </p:txBody>
      </p:sp>
      <p:sp>
        <p:nvSpPr>
          <p:cNvPr id="24587" name="Oval 11"/>
          <p:cNvSpPr>
            <a:spLocks noChangeArrowheads="1"/>
          </p:cNvSpPr>
          <p:nvPr/>
        </p:nvSpPr>
        <p:spPr bwMode="auto">
          <a:xfrm>
            <a:off x="2278063" y="3371850"/>
            <a:ext cx="103187" cy="968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8" name="Oval 12"/>
          <p:cNvSpPr>
            <a:spLocks noChangeArrowheads="1"/>
          </p:cNvSpPr>
          <p:nvPr/>
        </p:nvSpPr>
        <p:spPr bwMode="auto">
          <a:xfrm>
            <a:off x="2503488" y="3538538"/>
            <a:ext cx="104775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2438400" y="3810000"/>
            <a:ext cx="7239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900" b="1">
                <a:solidFill>
                  <a:srgbClr val="0066FF"/>
                </a:solidFill>
                <a:ea typeface="굴림" panose="020B0600000101010101" pitchFamily="34" charset="-127"/>
              </a:rPr>
              <a:t>B-747-100</a:t>
            </a: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1900238" y="3929063"/>
            <a:ext cx="7239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900" b="1">
                <a:solidFill>
                  <a:srgbClr val="0066FF"/>
                </a:solidFill>
                <a:ea typeface="굴림" panose="020B0600000101010101" pitchFamily="34" charset="-127"/>
              </a:rPr>
              <a:t>B-727-100</a:t>
            </a:r>
          </a:p>
        </p:txBody>
      </p:sp>
      <p:sp>
        <p:nvSpPr>
          <p:cNvPr id="24591" name="Oval 15"/>
          <p:cNvSpPr>
            <a:spLocks noChangeArrowheads="1"/>
          </p:cNvSpPr>
          <p:nvPr/>
        </p:nvSpPr>
        <p:spPr bwMode="auto">
          <a:xfrm>
            <a:off x="2201863" y="3790950"/>
            <a:ext cx="104775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92" name="Oval 16"/>
          <p:cNvSpPr>
            <a:spLocks noChangeArrowheads="1"/>
          </p:cNvSpPr>
          <p:nvPr/>
        </p:nvSpPr>
        <p:spPr bwMode="auto">
          <a:xfrm>
            <a:off x="2805113" y="3721100"/>
            <a:ext cx="103187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2503488" y="3371850"/>
            <a:ext cx="7239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900" b="1">
                <a:solidFill>
                  <a:srgbClr val="0066FF"/>
                </a:solidFill>
                <a:ea typeface="굴림" panose="020B0600000101010101" pitchFamily="34" charset="-127"/>
              </a:rPr>
              <a:t>B-727-200</a:t>
            </a:r>
          </a:p>
        </p:txBody>
      </p:sp>
      <p:sp>
        <p:nvSpPr>
          <p:cNvPr id="24594" name="Oval 18"/>
          <p:cNvSpPr>
            <a:spLocks noChangeArrowheads="1"/>
          </p:cNvSpPr>
          <p:nvPr/>
        </p:nvSpPr>
        <p:spPr bwMode="auto">
          <a:xfrm>
            <a:off x="1825625" y="3094038"/>
            <a:ext cx="1884363" cy="766762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95" name="Oval 19"/>
          <p:cNvSpPr>
            <a:spLocks noChangeArrowheads="1"/>
          </p:cNvSpPr>
          <p:nvPr/>
        </p:nvSpPr>
        <p:spPr bwMode="auto">
          <a:xfrm>
            <a:off x="3408363" y="4208463"/>
            <a:ext cx="103187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66FF"/>
              </a:solidFill>
            </a:endParaRPr>
          </a:p>
        </p:txBody>
      </p:sp>
      <p:sp>
        <p:nvSpPr>
          <p:cNvPr id="24596" name="Text Box 20"/>
          <p:cNvSpPr txBox="1">
            <a:spLocks noChangeArrowheads="1"/>
          </p:cNvSpPr>
          <p:nvPr/>
        </p:nvSpPr>
        <p:spPr bwMode="auto">
          <a:xfrm>
            <a:off x="3257550" y="4278313"/>
            <a:ext cx="457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900" b="1">
                <a:solidFill>
                  <a:srgbClr val="0066FF"/>
                </a:solidFill>
                <a:ea typeface="굴림" panose="020B0600000101010101" pitchFamily="34" charset="-127"/>
              </a:rPr>
              <a:t>A300</a:t>
            </a:r>
          </a:p>
        </p:txBody>
      </p:sp>
      <p:sp>
        <p:nvSpPr>
          <p:cNvPr id="24597" name="Oval 21"/>
          <p:cNvSpPr>
            <a:spLocks noChangeArrowheads="1"/>
          </p:cNvSpPr>
          <p:nvPr/>
        </p:nvSpPr>
        <p:spPr bwMode="auto">
          <a:xfrm>
            <a:off x="3124200" y="3860800"/>
            <a:ext cx="103188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98" name="Text Box 22"/>
          <p:cNvSpPr txBox="1">
            <a:spLocks noChangeArrowheads="1"/>
          </p:cNvSpPr>
          <p:nvPr/>
        </p:nvSpPr>
        <p:spPr bwMode="auto">
          <a:xfrm>
            <a:off x="3048000" y="3962400"/>
            <a:ext cx="7239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900" b="1">
                <a:solidFill>
                  <a:srgbClr val="0066FF"/>
                </a:solidFill>
                <a:ea typeface="굴림" panose="020B0600000101010101" pitchFamily="34" charset="-127"/>
              </a:rPr>
              <a:t>B-747-200</a:t>
            </a:r>
          </a:p>
        </p:txBody>
      </p:sp>
      <p:sp>
        <p:nvSpPr>
          <p:cNvPr id="24599" name="Oval 23"/>
          <p:cNvSpPr>
            <a:spLocks noChangeArrowheads="1"/>
          </p:cNvSpPr>
          <p:nvPr/>
        </p:nvSpPr>
        <p:spPr bwMode="auto">
          <a:xfrm>
            <a:off x="4322763" y="3946525"/>
            <a:ext cx="103187" cy="968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66FF"/>
              </a:solidFill>
            </a:endParaRPr>
          </a:p>
        </p:txBody>
      </p:sp>
      <p:sp>
        <p:nvSpPr>
          <p:cNvPr id="24600" name="Text Box 24"/>
          <p:cNvSpPr txBox="1">
            <a:spLocks noChangeArrowheads="1"/>
          </p:cNvSpPr>
          <p:nvPr/>
        </p:nvSpPr>
        <p:spPr bwMode="auto">
          <a:xfrm>
            <a:off x="4341813" y="3929063"/>
            <a:ext cx="7239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900" b="1">
                <a:solidFill>
                  <a:srgbClr val="0066FF"/>
                </a:solidFill>
                <a:ea typeface="굴림" panose="020B0600000101010101" pitchFamily="34" charset="-127"/>
              </a:rPr>
              <a:t>B-747-300</a:t>
            </a:r>
          </a:p>
        </p:txBody>
      </p:sp>
      <p:sp>
        <p:nvSpPr>
          <p:cNvPr id="24601" name="Oval 25"/>
          <p:cNvSpPr>
            <a:spLocks noChangeArrowheads="1"/>
          </p:cNvSpPr>
          <p:nvPr/>
        </p:nvSpPr>
        <p:spPr bwMode="auto">
          <a:xfrm>
            <a:off x="4086225" y="4208463"/>
            <a:ext cx="104775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66FF"/>
              </a:solidFill>
            </a:endParaRPr>
          </a:p>
        </p:txBody>
      </p:sp>
      <p:sp>
        <p:nvSpPr>
          <p:cNvPr id="24602" name="Text Box 26"/>
          <p:cNvSpPr txBox="1">
            <a:spLocks noChangeArrowheads="1"/>
          </p:cNvSpPr>
          <p:nvPr/>
        </p:nvSpPr>
        <p:spPr bwMode="auto">
          <a:xfrm>
            <a:off x="3559175" y="4138613"/>
            <a:ext cx="5905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900" b="1">
                <a:solidFill>
                  <a:srgbClr val="0066FF"/>
                </a:solidFill>
                <a:ea typeface="굴림" panose="020B0600000101010101" pitchFamily="34" charset="-127"/>
              </a:rPr>
              <a:t>MD-800</a:t>
            </a:r>
          </a:p>
        </p:txBody>
      </p:sp>
      <p:sp>
        <p:nvSpPr>
          <p:cNvPr id="24603" name="Oval 27"/>
          <p:cNvSpPr>
            <a:spLocks noChangeArrowheads="1"/>
          </p:cNvSpPr>
          <p:nvPr/>
        </p:nvSpPr>
        <p:spPr bwMode="auto">
          <a:xfrm>
            <a:off x="5641975" y="4600575"/>
            <a:ext cx="103188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66FF"/>
              </a:solidFill>
            </a:endParaRP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5707063" y="4556125"/>
            <a:ext cx="7175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900" b="1">
                <a:solidFill>
                  <a:srgbClr val="0066FF"/>
                </a:solidFill>
                <a:ea typeface="굴림" panose="020B0600000101010101" pitchFamily="34" charset="-127"/>
              </a:rPr>
              <a:t>B 777-200</a:t>
            </a:r>
          </a:p>
        </p:txBody>
      </p:sp>
      <p:sp>
        <p:nvSpPr>
          <p:cNvPr id="24605" name="Oval 29"/>
          <p:cNvSpPr>
            <a:spLocks noChangeArrowheads="1"/>
          </p:cNvSpPr>
          <p:nvPr/>
        </p:nvSpPr>
        <p:spPr bwMode="auto">
          <a:xfrm>
            <a:off x="5491163" y="4460875"/>
            <a:ext cx="103187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66FF"/>
              </a:solidFill>
            </a:endParaRPr>
          </a:p>
        </p:txBody>
      </p:sp>
      <p:sp>
        <p:nvSpPr>
          <p:cNvPr id="24606" name="Text Box 30"/>
          <p:cNvSpPr txBox="1">
            <a:spLocks noChangeArrowheads="1"/>
          </p:cNvSpPr>
          <p:nvPr/>
        </p:nvSpPr>
        <p:spPr bwMode="auto">
          <a:xfrm>
            <a:off x="5500688" y="4330700"/>
            <a:ext cx="685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900" b="1">
                <a:solidFill>
                  <a:srgbClr val="0066FF"/>
                </a:solidFill>
                <a:ea typeface="굴림" panose="020B0600000101010101" pitchFamily="34" charset="-127"/>
              </a:rPr>
              <a:t>A330-300</a:t>
            </a:r>
          </a:p>
        </p:txBody>
      </p:sp>
      <p:sp>
        <p:nvSpPr>
          <p:cNvPr id="24607" name="Oval 31"/>
          <p:cNvSpPr>
            <a:spLocks noChangeArrowheads="1"/>
          </p:cNvSpPr>
          <p:nvPr/>
        </p:nvSpPr>
        <p:spPr bwMode="auto">
          <a:xfrm>
            <a:off x="5038725" y="4556125"/>
            <a:ext cx="103188" cy="968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66FF"/>
              </a:solidFill>
            </a:endParaRPr>
          </a:p>
        </p:txBody>
      </p:sp>
      <p:sp>
        <p:nvSpPr>
          <p:cNvPr id="24608" name="Text Box 32"/>
          <p:cNvSpPr txBox="1">
            <a:spLocks noChangeArrowheads="1"/>
          </p:cNvSpPr>
          <p:nvPr/>
        </p:nvSpPr>
        <p:spPr bwMode="auto">
          <a:xfrm>
            <a:off x="4765675" y="4625975"/>
            <a:ext cx="603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900" b="1">
                <a:solidFill>
                  <a:srgbClr val="0066FF"/>
                </a:solidFill>
                <a:ea typeface="굴림" panose="020B0600000101010101" pitchFamily="34" charset="-127"/>
              </a:rPr>
              <a:t>747-400</a:t>
            </a:r>
            <a:endParaRPr lang="ko-KR" altLang="en-US" sz="900" b="1">
              <a:solidFill>
                <a:srgbClr val="0066FF"/>
              </a:solidFill>
              <a:ea typeface="굴림" panose="020B0600000101010101" pitchFamily="34" charset="-127"/>
            </a:endParaRPr>
          </a:p>
        </p:txBody>
      </p:sp>
      <p:sp>
        <p:nvSpPr>
          <p:cNvPr id="24609" name="Oval 33"/>
          <p:cNvSpPr>
            <a:spLocks noChangeArrowheads="1"/>
          </p:cNvSpPr>
          <p:nvPr/>
        </p:nvSpPr>
        <p:spPr bwMode="auto">
          <a:xfrm>
            <a:off x="5443538" y="4808538"/>
            <a:ext cx="103187" cy="968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66FF"/>
              </a:solidFill>
            </a:endParaRPr>
          </a:p>
        </p:txBody>
      </p:sp>
      <p:sp>
        <p:nvSpPr>
          <p:cNvPr id="24610" name="Text Box 34"/>
          <p:cNvSpPr txBox="1">
            <a:spLocks noChangeArrowheads="1"/>
          </p:cNvSpPr>
          <p:nvPr/>
        </p:nvSpPr>
        <p:spPr bwMode="auto">
          <a:xfrm>
            <a:off x="4916488" y="4860925"/>
            <a:ext cx="6921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900" b="1">
                <a:solidFill>
                  <a:srgbClr val="0066FF"/>
                </a:solidFill>
                <a:ea typeface="굴림" panose="020B0600000101010101" pitchFamily="34" charset="-127"/>
              </a:rPr>
              <a:t>MD-90-30</a:t>
            </a:r>
          </a:p>
        </p:txBody>
      </p:sp>
      <p:sp>
        <p:nvSpPr>
          <p:cNvPr id="24611" name="Oval 35"/>
          <p:cNvSpPr>
            <a:spLocks noChangeArrowheads="1"/>
          </p:cNvSpPr>
          <p:nvPr/>
        </p:nvSpPr>
        <p:spPr bwMode="auto">
          <a:xfrm>
            <a:off x="4275138" y="4295775"/>
            <a:ext cx="103187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66FF"/>
              </a:solidFill>
            </a:endParaRPr>
          </a:p>
        </p:txBody>
      </p:sp>
      <p:sp>
        <p:nvSpPr>
          <p:cNvPr id="24612" name="Text Box 36"/>
          <p:cNvSpPr txBox="1">
            <a:spLocks noChangeArrowheads="1"/>
          </p:cNvSpPr>
          <p:nvPr/>
        </p:nvSpPr>
        <p:spPr bwMode="auto">
          <a:xfrm>
            <a:off x="3784600" y="4348163"/>
            <a:ext cx="685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900" b="1">
                <a:solidFill>
                  <a:srgbClr val="0066FF"/>
                </a:solidFill>
                <a:ea typeface="굴림" panose="020B0600000101010101" pitchFamily="34" charset="-127"/>
              </a:rPr>
              <a:t>A310-222</a:t>
            </a:r>
          </a:p>
        </p:txBody>
      </p:sp>
      <p:sp>
        <p:nvSpPr>
          <p:cNvPr id="24613" name="Oval 37"/>
          <p:cNvSpPr>
            <a:spLocks noChangeArrowheads="1"/>
          </p:cNvSpPr>
          <p:nvPr/>
        </p:nvSpPr>
        <p:spPr bwMode="auto">
          <a:xfrm>
            <a:off x="4765675" y="4348163"/>
            <a:ext cx="103188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66FF"/>
              </a:solidFill>
            </a:endParaRPr>
          </a:p>
        </p:txBody>
      </p:sp>
      <p:sp>
        <p:nvSpPr>
          <p:cNvPr id="24614" name="Text Box 38"/>
          <p:cNvSpPr txBox="1">
            <a:spLocks noChangeArrowheads="1"/>
          </p:cNvSpPr>
          <p:nvPr/>
        </p:nvSpPr>
        <p:spPr bwMode="auto">
          <a:xfrm>
            <a:off x="4313238" y="4418013"/>
            <a:ext cx="603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900" b="1">
                <a:solidFill>
                  <a:srgbClr val="0066FF"/>
                </a:solidFill>
                <a:ea typeface="굴림" panose="020B0600000101010101" pitchFamily="34" charset="-127"/>
              </a:rPr>
              <a:t>757-200</a:t>
            </a:r>
            <a:endParaRPr lang="ko-KR" altLang="en-US" sz="900" b="1">
              <a:solidFill>
                <a:srgbClr val="0066FF"/>
              </a:solidFill>
              <a:ea typeface="굴림" panose="020B0600000101010101" pitchFamily="34" charset="-127"/>
            </a:endParaRPr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4991100" y="4278313"/>
            <a:ext cx="104775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66FF"/>
              </a:solidFill>
            </a:endParaRPr>
          </a:p>
        </p:txBody>
      </p:sp>
      <p:sp>
        <p:nvSpPr>
          <p:cNvPr id="24616" name="Text Box 40"/>
          <p:cNvSpPr txBox="1">
            <a:spLocks noChangeArrowheads="1"/>
          </p:cNvSpPr>
          <p:nvPr/>
        </p:nvSpPr>
        <p:spPr bwMode="auto">
          <a:xfrm>
            <a:off x="4984750" y="4138613"/>
            <a:ext cx="7683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900" b="1">
                <a:solidFill>
                  <a:srgbClr val="0066FF"/>
                </a:solidFill>
                <a:ea typeface="굴림" panose="020B0600000101010101" pitchFamily="34" charset="-127"/>
              </a:rPr>
              <a:t>A300-600R</a:t>
            </a:r>
          </a:p>
        </p:txBody>
      </p:sp>
      <p:sp>
        <p:nvSpPr>
          <p:cNvPr id="24617" name="Freeform 41"/>
          <p:cNvSpPr>
            <a:spLocks/>
          </p:cNvSpPr>
          <p:nvPr/>
        </p:nvSpPr>
        <p:spPr bwMode="auto">
          <a:xfrm>
            <a:off x="2051050" y="3024188"/>
            <a:ext cx="4070350" cy="1741487"/>
          </a:xfrm>
          <a:custGeom>
            <a:avLst/>
            <a:gdLst>
              <a:gd name="T0" fmla="*/ 0 w 2592"/>
              <a:gd name="T1" fmla="*/ 0 h 1200"/>
              <a:gd name="T2" fmla="*/ 2147483647 w 2592"/>
              <a:gd name="T3" fmla="*/ 2147483647 h 1200"/>
              <a:gd name="T4" fmla="*/ 2147483647 w 2592"/>
              <a:gd name="T5" fmla="*/ 2147483647 h 1200"/>
              <a:gd name="T6" fmla="*/ 2147483647 w 2592"/>
              <a:gd name="T7" fmla="*/ 2147483647 h 1200"/>
              <a:gd name="T8" fmla="*/ 2147483647 w 2592"/>
              <a:gd name="T9" fmla="*/ 2147483647 h 1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92"/>
              <a:gd name="T16" fmla="*/ 0 h 1200"/>
              <a:gd name="T17" fmla="*/ 2592 w 2592"/>
              <a:gd name="T18" fmla="*/ 1200 h 1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92" h="1200">
                <a:moveTo>
                  <a:pt x="0" y="0"/>
                </a:moveTo>
                <a:cubicBezTo>
                  <a:pt x="172" y="112"/>
                  <a:pt x="344" y="224"/>
                  <a:pt x="528" y="336"/>
                </a:cubicBezTo>
                <a:cubicBezTo>
                  <a:pt x="712" y="448"/>
                  <a:pt x="888" y="560"/>
                  <a:pt x="1104" y="672"/>
                </a:cubicBezTo>
                <a:cubicBezTo>
                  <a:pt x="1320" y="784"/>
                  <a:pt x="1576" y="920"/>
                  <a:pt x="1824" y="1008"/>
                </a:cubicBezTo>
                <a:cubicBezTo>
                  <a:pt x="2072" y="1096"/>
                  <a:pt x="2332" y="1148"/>
                  <a:pt x="2592" y="120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 rot="1542027">
            <a:off x="2971800" y="3581400"/>
            <a:ext cx="903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1200" b="1">
                <a:ea typeface="굴림" panose="020B0600000101010101" pitchFamily="34" charset="-127"/>
              </a:rPr>
              <a:t>Average</a:t>
            </a:r>
          </a:p>
          <a:p>
            <a:pPr eaLnBrk="1" hangingPunct="1"/>
            <a:r>
              <a:rPr lang="en-US" altLang="ko-KR" sz="1200" b="1">
                <a:ea typeface="굴림" panose="020B0600000101010101" pitchFamily="34" charset="-127"/>
              </a:rPr>
              <a:t>In Service</a:t>
            </a:r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1825625" y="3067050"/>
            <a:ext cx="6596063" cy="1266825"/>
          </a:xfrm>
          <a:custGeom>
            <a:avLst/>
            <a:gdLst>
              <a:gd name="T0" fmla="*/ 0 w 4155"/>
              <a:gd name="T1" fmla="*/ 0 h 798"/>
              <a:gd name="T2" fmla="*/ 2147483647 w 4155"/>
              <a:gd name="T3" fmla="*/ 0 h 798"/>
              <a:gd name="T4" fmla="*/ 2147483647 w 4155"/>
              <a:gd name="T5" fmla="*/ 2147483647 h 798"/>
              <a:gd name="T6" fmla="*/ 2147483647 w 4155"/>
              <a:gd name="T7" fmla="*/ 2147483647 h 798"/>
              <a:gd name="T8" fmla="*/ 2147483647 w 4155"/>
              <a:gd name="T9" fmla="*/ 2147483647 h 798"/>
              <a:gd name="T10" fmla="*/ 2147483647 w 4155"/>
              <a:gd name="T11" fmla="*/ 2147483647 h 7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155"/>
              <a:gd name="T19" fmla="*/ 0 h 798"/>
              <a:gd name="T20" fmla="*/ 4155 w 4155"/>
              <a:gd name="T21" fmla="*/ 798 h 7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55" h="798">
                <a:moveTo>
                  <a:pt x="0" y="0"/>
                </a:moveTo>
                <a:lnTo>
                  <a:pt x="1235" y="0"/>
                </a:lnTo>
                <a:lnTo>
                  <a:pt x="1235" y="527"/>
                </a:lnTo>
                <a:lnTo>
                  <a:pt x="3196" y="510"/>
                </a:lnTo>
                <a:lnTo>
                  <a:pt x="3196" y="798"/>
                </a:lnTo>
                <a:lnTo>
                  <a:pt x="4155" y="787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620" name="Line 44"/>
          <p:cNvSpPr>
            <a:spLocks noChangeShapeType="1"/>
          </p:cNvSpPr>
          <p:nvPr/>
        </p:nvSpPr>
        <p:spPr bwMode="auto">
          <a:xfrm>
            <a:off x="3709988" y="3441700"/>
            <a:ext cx="2487612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21" name="Text Box 45"/>
          <p:cNvSpPr txBox="1">
            <a:spLocks noChangeArrowheads="1"/>
          </p:cNvSpPr>
          <p:nvPr/>
        </p:nvSpPr>
        <p:spPr bwMode="auto">
          <a:xfrm>
            <a:off x="6272213" y="3233738"/>
            <a:ext cx="1217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1200" b="1">
                <a:ea typeface="굴림" panose="020B0600000101010101" pitchFamily="34" charset="-127"/>
              </a:rPr>
              <a:t>Negotiated</a:t>
            </a:r>
          </a:p>
          <a:p>
            <a:pPr eaLnBrk="1" hangingPunct="1"/>
            <a:r>
              <a:rPr lang="en-US" altLang="ko-KR" sz="1200" b="1">
                <a:ea typeface="굴림" panose="020B0600000101010101" pitchFamily="34" charset="-127"/>
              </a:rPr>
              <a:t>Out of Service</a:t>
            </a:r>
          </a:p>
        </p:txBody>
      </p: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1222375" y="2517775"/>
            <a:ext cx="4794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1200" b="1">
                <a:ea typeface="굴림" panose="020B0600000101010101" pitchFamily="34" charset="-127"/>
              </a:rPr>
              <a:t>10.0</a:t>
            </a:r>
            <a:endParaRPr lang="ko-KR" altLang="en-US" sz="1200" b="1">
              <a:ea typeface="굴림" panose="020B0600000101010101" pitchFamily="34" charset="-127"/>
            </a:endParaRPr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>
            <a:off x="1320800" y="3765550"/>
            <a:ext cx="395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1200" b="1">
                <a:ea typeface="굴림" panose="020B0600000101010101" pitchFamily="34" charset="-127"/>
              </a:rPr>
              <a:t>0.0</a:t>
            </a:r>
            <a:endParaRPr lang="ko-KR" altLang="en-US" sz="1200" b="1">
              <a:ea typeface="굴림" panose="020B0600000101010101" pitchFamily="34" charset="-127"/>
            </a:endParaRPr>
          </a:p>
        </p:txBody>
      </p:sp>
      <p:sp>
        <p:nvSpPr>
          <p:cNvPr id="24624" name="Text Box 48"/>
          <p:cNvSpPr txBox="1">
            <a:spLocks noChangeArrowheads="1"/>
          </p:cNvSpPr>
          <p:nvPr/>
        </p:nvSpPr>
        <p:spPr bwMode="auto">
          <a:xfrm>
            <a:off x="1184275" y="5032375"/>
            <a:ext cx="530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1200" b="1">
                <a:ea typeface="굴림" panose="020B0600000101010101" pitchFamily="34" charset="-127"/>
              </a:rPr>
              <a:t>-10.0</a:t>
            </a:r>
            <a:endParaRPr lang="ko-KR" altLang="en-US" sz="1200" b="1">
              <a:ea typeface="굴림" panose="020B0600000101010101" pitchFamily="34" charset="-127"/>
            </a:endParaRPr>
          </a:p>
        </p:txBody>
      </p:sp>
      <p:sp>
        <p:nvSpPr>
          <p:cNvPr id="24625" name="Text Box 49"/>
          <p:cNvSpPr txBox="1">
            <a:spLocks noChangeArrowheads="1"/>
          </p:cNvSpPr>
          <p:nvPr/>
        </p:nvSpPr>
        <p:spPr bwMode="auto">
          <a:xfrm>
            <a:off x="1524000" y="5303838"/>
            <a:ext cx="520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1200" b="1">
                <a:ea typeface="굴림" panose="020B0600000101010101" pitchFamily="34" charset="-127"/>
              </a:rPr>
              <a:t>1960</a:t>
            </a:r>
            <a:endParaRPr lang="ko-KR" altLang="en-US" sz="1200" b="1">
              <a:ea typeface="굴림" panose="020B0600000101010101" pitchFamily="34" charset="-127"/>
            </a:endParaRPr>
          </a:p>
        </p:txBody>
      </p:sp>
      <p:sp>
        <p:nvSpPr>
          <p:cNvPr id="24626" name="Text Box 50"/>
          <p:cNvSpPr txBox="1">
            <a:spLocks noChangeArrowheads="1"/>
          </p:cNvSpPr>
          <p:nvPr/>
        </p:nvSpPr>
        <p:spPr bwMode="auto">
          <a:xfrm>
            <a:off x="2654300" y="5303838"/>
            <a:ext cx="520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1200" b="1">
                <a:ea typeface="굴림" panose="020B0600000101010101" pitchFamily="34" charset="-127"/>
              </a:rPr>
              <a:t>1970</a:t>
            </a:r>
            <a:endParaRPr lang="ko-KR" altLang="en-US" sz="1200" b="1">
              <a:ea typeface="굴림" panose="020B0600000101010101" pitchFamily="34" charset="-127"/>
            </a:endParaRPr>
          </a:p>
        </p:txBody>
      </p:sp>
      <p:sp>
        <p:nvSpPr>
          <p:cNvPr id="24627" name="Text Box 51"/>
          <p:cNvSpPr txBox="1">
            <a:spLocks noChangeArrowheads="1"/>
          </p:cNvSpPr>
          <p:nvPr/>
        </p:nvSpPr>
        <p:spPr bwMode="auto">
          <a:xfrm>
            <a:off x="3784600" y="5303838"/>
            <a:ext cx="520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1200" b="1">
                <a:ea typeface="굴림" panose="020B0600000101010101" pitchFamily="34" charset="-127"/>
              </a:rPr>
              <a:t>1980</a:t>
            </a:r>
            <a:endParaRPr lang="ko-KR" altLang="en-US" sz="1200" b="1">
              <a:ea typeface="굴림" panose="020B0600000101010101" pitchFamily="34" charset="-127"/>
            </a:endParaRPr>
          </a:p>
        </p:txBody>
      </p:sp>
      <p:sp>
        <p:nvSpPr>
          <p:cNvPr id="24628" name="Text Box 52"/>
          <p:cNvSpPr txBox="1">
            <a:spLocks noChangeArrowheads="1"/>
          </p:cNvSpPr>
          <p:nvPr/>
        </p:nvSpPr>
        <p:spPr bwMode="auto">
          <a:xfrm>
            <a:off x="4916488" y="5303838"/>
            <a:ext cx="520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1200" b="1">
                <a:ea typeface="굴림" panose="020B0600000101010101" pitchFamily="34" charset="-127"/>
              </a:rPr>
              <a:t>1990</a:t>
            </a:r>
            <a:endParaRPr lang="ko-KR" altLang="en-US" sz="1200" b="1">
              <a:ea typeface="굴림" panose="020B0600000101010101" pitchFamily="34" charset="-127"/>
            </a:endParaRPr>
          </a:p>
        </p:txBody>
      </p:sp>
      <p:sp>
        <p:nvSpPr>
          <p:cNvPr id="24629" name="Text Box 53"/>
          <p:cNvSpPr txBox="1">
            <a:spLocks noChangeArrowheads="1"/>
          </p:cNvSpPr>
          <p:nvPr/>
        </p:nvSpPr>
        <p:spPr bwMode="auto">
          <a:xfrm>
            <a:off x="6046788" y="5303838"/>
            <a:ext cx="520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1200" b="1">
                <a:ea typeface="굴림" panose="020B0600000101010101" pitchFamily="34" charset="-127"/>
              </a:rPr>
              <a:t>2000</a:t>
            </a:r>
            <a:endParaRPr lang="ko-KR" altLang="en-US" sz="1200" b="1">
              <a:ea typeface="굴림" panose="020B0600000101010101" pitchFamily="34" charset="-127"/>
            </a:endParaRPr>
          </a:p>
        </p:txBody>
      </p:sp>
      <p:sp>
        <p:nvSpPr>
          <p:cNvPr id="24630" name="Text Box 54"/>
          <p:cNvSpPr txBox="1">
            <a:spLocks noChangeArrowheads="1"/>
          </p:cNvSpPr>
          <p:nvPr/>
        </p:nvSpPr>
        <p:spPr bwMode="auto">
          <a:xfrm>
            <a:off x="7177088" y="5303838"/>
            <a:ext cx="520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1200" b="1">
                <a:ea typeface="굴림" panose="020B0600000101010101" pitchFamily="34" charset="-127"/>
              </a:rPr>
              <a:t>2010</a:t>
            </a:r>
            <a:endParaRPr lang="ko-KR" altLang="en-US" sz="1200" b="1">
              <a:ea typeface="굴림" panose="020B0600000101010101" pitchFamily="34" charset="-127"/>
            </a:endParaRPr>
          </a:p>
        </p:txBody>
      </p:sp>
      <p:sp>
        <p:nvSpPr>
          <p:cNvPr id="24631" name="Text Box 55"/>
          <p:cNvSpPr txBox="1">
            <a:spLocks noChangeArrowheads="1"/>
          </p:cNvSpPr>
          <p:nvPr/>
        </p:nvSpPr>
        <p:spPr bwMode="auto">
          <a:xfrm>
            <a:off x="8308975" y="5303838"/>
            <a:ext cx="520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1200" b="1">
                <a:ea typeface="굴림" panose="020B0600000101010101" pitchFamily="34" charset="-127"/>
              </a:rPr>
              <a:t>2020</a:t>
            </a:r>
            <a:endParaRPr lang="ko-KR" altLang="en-US" sz="1200" b="1">
              <a:ea typeface="굴림" panose="020B0600000101010101" pitchFamily="34" charset="-127"/>
            </a:endParaRPr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241300" y="2846388"/>
            <a:ext cx="1239838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1200" b="1">
                <a:ea typeface="굴림" panose="020B0600000101010101" pitchFamily="34" charset="-127"/>
              </a:rPr>
              <a:t>Average Noise</a:t>
            </a:r>
          </a:p>
          <a:p>
            <a:pPr eaLnBrk="1" hangingPunct="1"/>
            <a:r>
              <a:rPr lang="en-US" altLang="ko-KR" sz="1200" b="1">
                <a:ea typeface="굴림" panose="020B0600000101010101" pitchFamily="34" charset="-127"/>
              </a:rPr>
              <a:t>Level Relative</a:t>
            </a:r>
          </a:p>
          <a:p>
            <a:pPr eaLnBrk="1" hangingPunct="1"/>
            <a:r>
              <a:rPr lang="en-US" altLang="ko-KR" sz="1200" b="1">
                <a:ea typeface="굴림" panose="020B0600000101010101" pitchFamily="34" charset="-127"/>
              </a:rPr>
              <a:t>To Stage 3</a:t>
            </a:r>
          </a:p>
          <a:p>
            <a:pPr eaLnBrk="1" hangingPunct="1"/>
            <a:r>
              <a:rPr lang="en-US" altLang="ko-KR" sz="1200" b="1">
                <a:ea typeface="굴림" panose="020B0600000101010101" pitchFamily="34" charset="-127"/>
              </a:rPr>
              <a:t>(EPNdB)</a:t>
            </a:r>
          </a:p>
        </p:txBody>
      </p:sp>
      <p:sp>
        <p:nvSpPr>
          <p:cNvPr id="24633" name="Text Box 57"/>
          <p:cNvSpPr txBox="1">
            <a:spLocks noChangeArrowheads="1"/>
          </p:cNvSpPr>
          <p:nvPr/>
        </p:nvSpPr>
        <p:spPr bwMode="auto">
          <a:xfrm>
            <a:off x="2403475" y="2747963"/>
            <a:ext cx="7254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1200" b="1">
                <a:solidFill>
                  <a:srgbClr val="FF0000"/>
                </a:solidFill>
                <a:ea typeface="굴림" panose="020B0600000101010101" pitchFamily="34" charset="-127"/>
              </a:rPr>
              <a:t>Stage 2</a:t>
            </a:r>
          </a:p>
        </p:txBody>
      </p:sp>
      <p:sp>
        <p:nvSpPr>
          <p:cNvPr id="24634" name="Text Box 58"/>
          <p:cNvSpPr txBox="1">
            <a:spLocks noChangeArrowheads="1"/>
          </p:cNvSpPr>
          <p:nvPr/>
        </p:nvSpPr>
        <p:spPr bwMode="auto">
          <a:xfrm>
            <a:off x="4887913" y="3530600"/>
            <a:ext cx="7254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1200" b="1">
                <a:solidFill>
                  <a:srgbClr val="FF0000"/>
                </a:solidFill>
                <a:ea typeface="굴림" panose="020B0600000101010101" pitchFamily="34" charset="-127"/>
              </a:rPr>
              <a:t>Stage 3</a:t>
            </a:r>
          </a:p>
        </p:txBody>
      </p:sp>
      <p:sp>
        <p:nvSpPr>
          <p:cNvPr id="24635" name="Line 59"/>
          <p:cNvSpPr>
            <a:spLocks noChangeShapeType="1"/>
          </p:cNvSpPr>
          <p:nvPr/>
        </p:nvSpPr>
        <p:spPr bwMode="auto">
          <a:xfrm>
            <a:off x="1654175" y="2649538"/>
            <a:ext cx="138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6" name="Line 60"/>
          <p:cNvSpPr>
            <a:spLocks noChangeShapeType="1"/>
          </p:cNvSpPr>
          <p:nvPr/>
        </p:nvSpPr>
        <p:spPr bwMode="auto">
          <a:xfrm>
            <a:off x="1654175" y="3902075"/>
            <a:ext cx="138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7" name="Line 61"/>
          <p:cNvSpPr>
            <a:spLocks noChangeShapeType="1"/>
          </p:cNvSpPr>
          <p:nvPr/>
        </p:nvSpPr>
        <p:spPr bwMode="auto">
          <a:xfrm>
            <a:off x="1654175" y="5167313"/>
            <a:ext cx="138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8" name="Text Box 62"/>
          <p:cNvSpPr txBox="1">
            <a:spLocks noChangeArrowheads="1"/>
          </p:cNvSpPr>
          <p:nvPr/>
        </p:nvSpPr>
        <p:spPr bwMode="auto">
          <a:xfrm>
            <a:off x="7377113" y="3835400"/>
            <a:ext cx="7254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1200" b="1">
                <a:solidFill>
                  <a:srgbClr val="FF0000"/>
                </a:solidFill>
                <a:ea typeface="굴림" panose="020B0600000101010101" pitchFamily="34" charset="-127"/>
              </a:rPr>
              <a:t>Stage 4</a:t>
            </a:r>
          </a:p>
        </p:txBody>
      </p:sp>
      <p:sp>
        <p:nvSpPr>
          <p:cNvPr id="24639" name="Line 63"/>
          <p:cNvSpPr>
            <a:spLocks noChangeShapeType="1"/>
          </p:cNvSpPr>
          <p:nvPr/>
        </p:nvSpPr>
        <p:spPr bwMode="auto">
          <a:xfrm>
            <a:off x="1792288" y="5180013"/>
            <a:ext cx="0" cy="103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40" name="Line 64"/>
          <p:cNvSpPr>
            <a:spLocks noChangeShapeType="1"/>
          </p:cNvSpPr>
          <p:nvPr/>
        </p:nvSpPr>
        <p:spPr bwMode="auto">
          <a:xfrm>
            <a:off x="2922588" y="5180013"/>
            <a:ext cx="0" cy="103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41" name="Line 65"/>
          <p:cNvSpPr>
            <a:spLocks noChangeShapeType="1"/>
          </p:cNvSpPr>
          <p:nvPr/>
        </p:nvSpPr>
        <p:spPr bwMode="auto">
          <a:xfrm>
            <a:off x="4041775" y="5180013"/>
            <a:ext cx="0" cy="103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42" name="Line 66"/>
          <p:cNvSpPr>
            <a:spLocks noChangeShapeType="1"/>
          </p:cNvSpPr>
          <p:nvPr/>
        </p:nvSpPr>
        <p:spPr bwMode="auto">
          <a:xfrm>
            <a:off x="5159375" y="5180013"/>
            <a:ext cx="0" cy="103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43" name="Line 67"/>
          <p:cNvSpPr>
            <a:spLocks noChangeShapeType="1"/>
          </p:cNvSpPr>
          <p:nvPr/>
        </p:nvSpPr>
        <p:spPr bwMode="auto">
          <a:xfrm>
            <a:off x="6302375" y="5180013"/>
            <a:ext cx="0" cy="103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44" name="Line 68"/>
          <p:cNvSpPr>
            <a:spLocks noChangeShapeType="1"/>
          </p:cNvSpPr>
          <p:nvPr/>
        </p:nvSpPr>
        <p:spPr bwMode="auto">
          <a:xfrm>
            <a:off x="7445375" y="5180013"/>
            <a:ext cx="0" cy="103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45" name="Line 69"/>
          <p:cNvSpPr>
            <a:spLocks noChangeShapeType="1"/>
          </p:cNvSpPr>
          <p:nvPr/>
        </p:nvSpPr>
        <p:spPr bwMode="auto">
          <a:xfrm>
            <a:off x="8677275" y="5180013"/>
            <a:ext cx="0" cy="103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46" name="AutoShape 70"/>
          <p:cNvSpPr>
            <a:spLocks noChangeArrowheads="1"/>
          </p:cNvSpPr>
          <p:nvPr/>
        </p:nvSpPr>
        <p:spPr bwMode="auto">
          <a:xfrm>
            <a:off x="3648075" y="1554163"/>
            <a:ext cx="119063" cy="139700"/>
          </a:xfrm>
          <a:prstGeom prst="pentagon">
            <a:avLst/>
          </a:prstGeom>
          <a:solidFill>
            <a:srgbClr val="0000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647" name="Text Box 71"/>
          <p:cNvSpPr txBox="1">
            <a:spLocks noChangeArrowheads="1"/>
          </p:cNvSpPr>
          <p:nvPr/>
        </p:nvSpPr>
        <p:spPr bwMode="auto">
          <a:xfrm>
            <a:off x="1235075" y="1535113"/>
            <a:ext cx="352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1200" b="1">
                <a:ea typeface="굴림" panose="020B0600000101010101" pitchFamily="34" charset="-127"/>
              </a:rPr>
              <a:t>23</a:t>
            </a:r>
            <a:endParaRPr lang="ko-KR" altLang="en-US" sz="1200" b="1">
              <a:ea typeface="굴림" panose="020B0600000101010101" pitchFamily="34" charset="-127"/>
            </a:endParaRPr>
          </a:p>
        </p:txBody>
      </p:sp>
      <p:sp>
        <p:nvSpPr>
          <p:cNvPr id="24648" name="Line 72"/>
          <p:cNvSpPr>
            <a:spLocks noChangeShapeType="1"/>
          </p:cNvSpPr>
          <p:nvPr/>
        </p:nvSpPr>
        <p:spPr bwMode="auto">
          <a:xfrm>
            <a:off x="1654175" y="1654175"/>
            <a:ext cx="138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49" name="Text Box 73"/>
          <p:cNvSpPr txBox="1">
            <a:spLocks noChangeArrowheads="1"/>
          </p:cNvSpPr>
          <p:nvPr/>
        </p:nvSpPr>
        <p:spPr bwMode="auto">
          <a:xfrm>
            <a:off x="2914650" y="1519238"/>
            <a:ext cx="7175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900" b="1">
                <a:solidFill>
                  <a:srgbClr val="0066FF"/>
                </a:solidFill>
                <a:ea typeface="굴림" panose="020B0600000101010101" pitchFamily="34" charset="-127"/>
              </a:rPr>
              <a:t>Concorde</a:t>
            </a:r>
          </a:p>
        </p:txBody>
      </p:sp>
      <p:sp>
        <p:nvSpPr>
          <p:cNvPr id="24650" name="Rectangle 74"/>
          <p:cNvSpPr>
            <a:spLocks noChangeArrowheads="1"/>
          </p:cNvSpPr>
          <p:nvPr/>
        </p:nvSpPr>
        <p:spPr bwMode="auto">
          <a:xfrm>
            <a:off x="6883400" y="4470400"/>
            <a:ext cx="187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1200">
                <a:solidFill>
                  <a:srgbClr val="000066"/>
                </a:solidFill>
                <a:ea typeface="굴림" panose="020B0600000101010101" pitchFamily="34" charset="-127"/>
              </a:rPr>
              <a:t>A </a:t>
            </a:r>
            <a:r>
              <a:rPr lang="en-US" altLang="zh-TW" sz="1200">
                <a:solidFill>
                  <a:srgbClr val="000066"/>
                </a:solidFill>
              </a:rPr>
              <a:t>10 d</a:t>
            </a:r>
            <a:r>
              <a:rPr lang="en-US" altLang="ko-KR" sz="1200">
                <a:solidFill>
                  <a:srgbClr val="000066"/>
                </a:solidFill>
                <a:ea typeface="굴림" panose="020B0600000101010101" pitchFamily="34" charset="-127"/>
              </a:rPr>
              <a:t>B</a:t>
            </a:r>
            <a:r>
              <a:rPr lang="en-US" altLang="zh-TW" sz="1200">
                <a:solidFill>
                  <a:srgbClr val="000066"/>
                </a:solidFill>
              </a:rPr>
              <a:t> fleet cumulative reduction from Stage </a:t>
            </a:r>
            <a:r>
              <a:rPr lang="en-US" altLang="ko-KR" sz="1200">
                <a:solidFill>
                  <a:srgbClr val="000066"/>
                </a:solidFill>
                <a:ea typeface="굴림" panose="020B0600000101010101" pitchFamily="34" charset="-127"/>
              </a:rPr>
              <a:t>3</a:t>
            </a:r>
            <a:endParaRPr lang="en-US" altLang="zh-TW" sz="1200">
              <a:solidFill>
                <a:srgbClr val="000066"/>
              </a:solidFill>
            </a:endParaRPr>
          </a:p>
        </p:txBody>
      </p:sp>
      <p:pic>
        <p:nvPicPr>
          <p:cNvPr id="24651" name="Picture 75" descr="2271956009_130ffb53d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8"/>
          <a:stretch>
            <a:fillRect/>
          </a:stretch>
        </p:blipFill>
        <p:spPr bwMode="auto">
          <a:xfrm>
            <a:off x="1803400" y="1870075"/>
            <a:ext cx="10382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52" name="Picture 76" descr="Air_France_Concord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/>
          <a:stretch>
            <a:fillRect/>
          </a:stretch>
        </p:blipFill>
        <p:spPr bwMode="auto">
          <a:xfrm>
            <a:off x="2851150" y="1870075"/>
            <a:ext cx="914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53" name="Picture 77" descr="65730410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1870075"/>
            <a:ext cx="10604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54" name="Picture 78" descr="b_G10510C3R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1870075"/>
            <a:ext cx="9413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55" name="Picture 79" descr="ANC_ASIANA_B7472C">
            <a:hlinkClick r:id="rId11"/>
          </p:cNvPr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1870075"/>
            <a:ext cx="10509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56" name="Picture 80" descr="G150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" r="7062"/>
          <a:stretch>
            <a:fillRect/>
          </a:stretch>
        </p:blipFill>
        <p:spPr bwMode="auto">
          <a:xfrm>
            <a:off x="6899275" y="1870075"/>
            <a:ext cx="9652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337" name="Rectangle 81"/>
          <p:cNvSpPr>
            <a:spLocks noChangeArrowheads="1"/>
          </p:cNvSpPr>
          <p:nvPr/>
        </p:nvSpPr>
        <p:spPr bwMode="auto">
          <a:xfrm>
            <a:off x="7880350" y="1870075"/>
            <a:ext cx="812800" cy="7493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ko-KR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34" charset="-127"/>
              </a:rPr>
              <a:t>?</a:t>
            </a:r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33400" y="6119066"/>
            <a:ext cx="80772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Jet engine technology has continued to evolve to match ever more stringent noise regulations. What is the next frontier for ultra-quiet flight?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NetterAdmin\Sabrina\Amber\Salient pole\saillantepole4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362200"/>
            <a:ext cx="2861631" cy="277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5197"/>
            <a:ext cx="8229600" cy="498316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Electro-magnetic</a:t>
            </a:r>
          </a:p>
          <a:p>
            <a:pPr lvl="1"/>
            <a:r>
              <a:rPr lang="en-US" sz="2400" dirty="0" smtClean="0"/>
              <a:t>Scalar potential formulation of excitation coils</a:t>
            </a:r>
          </a:p>
          <a:p>
            <a:pPr lvl="1"/>
            <a:r>
              <a:rPr lang="en-US" sz="2400" dirty="0" smtClean="0"/>
              <a:t>Fixed singularities next to element edges</a:t>
            </a:r>
            <a:br>
              <a:rPr lang="en-US" sz="2400" dirty="0" smtClean="0"/>
            </a:br>
            <a:r>
              <a:rPr lang="en-US" sz="2400" dirty="0" smtClean="0"/>
              <a:t>in GFUN</a:t>
            </a:r>
          </a:p>
          <a:p>
            <a:pPr lvl="2"/>
            <a:r>
              <a:rPr lang="en-US" sz="2000" dirty="0" smtClean="0"/>
              <a:t>New formulation (V)</a:t>
            </a:r>
          </a:p>
          <a:p>
            <a:pPr lvl="1"/>
            <a:r>
              <a:rPr lang="en-US" sz="2400" dirty="0" smtClean="0"/>
              <a:t>New mesh generator (</a:t>
            </a:r>
            <a:r>
              <a:rPr lang="en-US" sz="2400" dirty="0" err="1" smtClean="0"/>
              <a:t>gmesh</a:t>
            </a:r>
            <a:r>
              <a:rPr lang="en-US" sz="2400" dirty="0" smtClean="0"/>
              <a:t>)</a:t>
            </a:r>
          </a:p>
          <a:p>
            <a:pPr lvl="2"/>
            <a:r>
              <a:rPr lang="en-US" sz="2000" dirty="0" smtClean="0"/>
              <a:t>More complicated geometries can be </a:t>
            </a:r>
            <a:br>
              <a:rPr lang="en-US" sz="2000" dirty="0" smtClean="0"/>
            </a:br>
            <a:r>
              <a:rPr lang="en-US" sz="2000" dirty="0" smtClean="0"/>
              <a:t>modeled such as iron rotor cores</a:t>
            </a:r>
          </a:p>
          <a:p>
            <a:pPr lvl="1"/>
            <a:r>
              <a:rPr lang="en-US" sz="2400" dirty="0" smtClean="0"/>
              <a:t>Co-energy </a:t>
            </a:r>
            <a:r>
              <a:rPr lang="en-US" sz="2400" dirty="0"/>
              <a:t>calculation</a:t>
            </a:r>
          </a:p>
          <a:p>
            <a:pPr lvl="2"/>
            <a:r>
              <a:rPr lang="en-US" sz="2000" dirty="0"/>
              <a:t>Reluctance torque and saturated iron</a:t>
            </a:r>
          </a:p>
          <a:p>
            <a:pPr lvl="2"/>
            <a:r>
              <a:rPr lang="en-US" sz="2000" dirty="0"/>
              <a:t>Torque and fluxes (inductances</a:t>
            </a:r>
            <a:r>
              <a:rPr lang="en-US" sz="2000" dirty="0" smtClean="0"/>
              <a:t>)</a:t>
            </a:r>
            <a:endParaRPr lang="en-US" sz="2000" dirty="0"/>
          </a:p>
          <a:p>
            <a:pPr lvl="1"/>
            <a:r>
              <a:rPr lang="en-US" sz="2400" dirty="0" err="1"/>
              <a:t>Reactances</a:t>
            </a:r>
            <a:r>
              <a:rPr lang="en-US" sz="2400" dirty="0"/>
              <a:t> and short circuit conditions</a:t>
            </a:r>
          </a:p>
          <a:p>
            <a:pPr lvl="1"/>
            <a:r>
              <a:rPr lang="en-US" sz="2400" dirty="0" smtClean="0"/>
              <a:t>AC </a:t>
            </a:r>
            <a:r>
              <a:rPr lang="en-US" sz="2400" dirty="0"/>
              <a:t>losses based on </a:t>
            </a:r>
            <a:r>
              <a:rPr lang="en-US" sz="2400" dirty="0" smtClean="0"/>
              <a:t>new in-house </a:t>
            </a:r>
            <a:r>
              <a:rPr lang="en-US" sz="2400" dirty="0" err="1" smtClean="0"/>
              <a:t>Lorin’s</a:t>
            </a:r>
            <a:r>
              <a:rPr lang="en-US" sz="2400" dirty="0" smtClean="0"/>
              <a:t> </a:t>
            </a:r>
            <a:r>
              <a:rPr lang="en-US" sz="2400" dirty="0"/>
              <a:t>model</a:t>
            </a:r>
          </a:p>
          <a:p>
            <a:pPr lv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Amber v1.0 – 2/3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27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731837"/>
            <a:ext cx="8229600" cy="4983163"/>
          </a:xfrm>
        </p:spPr>
        <p:txBody>
          <a:bodyPr>
            <a:noAutofit/>
          </a:bodyPr>
          <a:lstStyle/>
          <a:p>
            <a:r>
              <a:rPr lang="en-US" sz="2800" dirty="0" smtClean="0"/>
              <a:t>Mechanical</a:t>
            </a:r>
          </a:p>
          <a:p>
            <a:pPr lvl="1"/>
            <a:r>
              <a:rPr lang="en-US" sz="2400" dirty="0" smtClean="0"/>
              <a:t>Torque tube sizing for short circuit conditions</a:t>
            </a:r>
          </a:p>
          <a:p>
            <a:pPr lvl="1"/>
            <a:r>
              <a:rPr lang="en-US" sz="2400" dirty="0" smtClean="0"/>
              <a:t>Peak Thermal stress estimation</a:t>
            </a:r>
          </a:p>
          <a:p>
            <a:pPr lvl="1"/>
            <a:r>
              <a:rPr lang="en-US" sz="2400" dirty="0" smtClean="0"/>
              <a:t>Mass and volume of each components</a:t>
            </a:r>
          </a:p>
          <a:p>
            <a:pPr marL="457200" lvl="1" indent="0">
              <a:buNone/>
            </a:pPr>
            <a:endParaRPr lang="en-US" sz="2400" dirty="0"/>
          </a:p>
          <a:p>
            <a:pPr lvl="1"/>
            <a:endParaRPr lang="en-US" sz="2400" dirty="0" smtClean="0"/>
          </a:p>
          <a:p>
            <a:r>
              <a:rPr lang="en-US" sz="2800" dirty="0" smtClean="0"/>
              <a:t>Thermal</a:t>
            </a:r>
          </a:p>
          <a:p>
            <a:pPr lvl="1"/>
            <a:r>
              <a:rPr lang="en-US" sz="2400" dirty="0" smtClean="0"/>
              <a:t>Cooling system embodiment</a:t>
            </a:r>
          </a:p>
          <a:p>
            <a:pPr lvl="2"/>
            <a:r>
              <a:rPr lang="en-US" sz="2000" dirty="0" smtClean="0"/>
              <a:t>Heat transfer coefficients vs. Coolant mass flow </a:t>
            </a:r>
            <a:br>
              <a:rPr lang="en-US" sz="2000" dirty="0" smtClean="0"/>
            </a:br>
            <a:r>
              <a:rPr lang="en-US" sz="2000" dirty="0" smtClean="0"/>
              <a:t>rate</a:t>
            </a:r>
          </a:p>
          <a:p>
            <a:pPr lvl="2"/>
            <a:r>
              <a:rPr lang="en-US" sz="2000" dirty="0" smtClean="0"/>
              <a:t>Tubing sizing and embodiment</a:t>
            </a:r>
          </a:p>
          <a:p>
            <a:pPr lvl="3"/>
            <a:r>
              <a:rPr lang="en-US" sz="1800" dirty="0" smtClean="0"/>
              <a:t>Pressure drop, exchange surface</a:t>
            </a:r>
          </a:p>
          <a:p>
            <a:endParaRPr lang="en-US" sz="2800" dirty="0" smtClean="0"/>
          </a:p>
          <a:p>
            <a:pPr lvl="1"/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Amber v1.0 – 3/3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" t="36087" r="5457" b="35913"/>
          <a:stretch/>
        </p:blipFill>
        <p:spPr bwMode="auto">
          <a:xfrm rot="20825651">
            <a:off x="2886509" y="2417070"/>
            <a:ext cx="6096000" cy="129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t="16817" r="20722" b="15916"/>
          <a:stretch/>
        </p:blipFill>
        <p:spPr bwMode="auto">
          <a:xfrm>
            <a:off x="6172200" y="4191000"/>
            <a:ext cx="2971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73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>
          <a:xfrm>
            <a:off x="381000" y="838200"/>
            <a:ext cx="8229600" cy="525419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a magnetic material: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also: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Susceptibility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981200" y="1295400"/>
          <a:ext cx="2387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5" name="Equation" r:id="rId3" imgW="723600" imgH="253800" progId="Equation.3">
                  <p:embed/>
                </p:oleObj>
              </mc:Choice>
              <mc:Fallback>
                <p:oleObj name="Equation" r:id="rId3" imgW="7236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295400"/>
                        <a:ext cx="2387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1816100" y="2743200"/>
          <a:ext cx="32639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6" name="Equation" r:id="rId5" imgW="990360" imgH="253800" progId="Equation.3">
                  <p:embed/>
                </p:oleObj>
              </mc:Choice>
              <mc:Fallback>
                <p:oleObj name="Equation" r:id="rId5" imgW="9903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6100" y="2743200"/>
                        <a:ext cx="32639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2095500" y="4495800"/>
          <a:ext cx="1879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7" name="Equation" r:id="rId7" imgW="571320" imgH="241200" progId="Equation.3">
                  <p:embed/>
                </p:oleObj>
              </mc:Choice>
              <mc:Fallback>
                <p:oleObj name="Equation" r:id="rId7" imgW="5713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0" y="4495800"/>
                        <a:ext cx="18796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1981200" y="5257800"/>
          <a:ext cx="20447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8" name="Equation" r:id="rId9" imgW="622080" imgH="215640" progId="Equation.3">
                  <p:embed/>
                </p:oleObj>
              </mc:Choice>
              <mc:Fallback>
                <p:oleObj name="Equation" r:id="rId9" imgW="622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5257800"/>
                        <a:ext cx="2044700" cy="71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15"/>
          <p:cNvSpPr txBox="1"/>
          <p:nvPr/>
        </p:nvSpPr>
        <p:spPr>
          <a:xfrm>
            <a:off x="5473424" y="4707151"/>
            <a:ext cx="228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Susceptibility</a:t>
            </a:r>
            <a:endParaRPr lang="en-US" dirty="0"/>
          </a:p>
        </p:txBody>
      </p:sp>
      <p:sp>
        <p:nvSpPr>
          <p:cNvPr id="11" name="TextBox 6"/>
          <p:cNvSpPr txBox="1"/>
          <p:nvPr/>
        </p:nvSpPr>
        <p:spPr>
          <a:xfrm>
            <a:off x="6750628" y="2828929"/>
            <a:ext cx="228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Magnetization</a:t>
            </a:r>
            <a:endParaRPr lang="en-US" dirty="0"/>
          </a:p>
        </p:txBody>
      </p:sp>
      <p:sp>
        <p:nvSpPr>
          <p:cNvPr id="12" name="TextBox 3"/>
          <p:cNvSpPr txBox="1"/>
          <p:nvPr/>
        </p:nvSpPr>
        <p:spPr>
          <a:xfrm>
            <a:off x="5798128" y="130953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Material magnetic permeability</a:t>
            </a:r>
            <a:endParaRPr lang="en-US" dirty="0"/>
          </a:p>
        </p:txBody>
      </p:sp>
      <p:cxnSp>
        <p:nvCxnSpPr>
          <p:cNvPr id="13" name="Straight Arrow Connector 10"/>
          <p:cNvCxnSpPr/>
          <p:nvPr/>
        </p:nvCxnSpPr>
        <p:spPr>
          <a:xfrm>
            <a:off x="3969327" y="1818478"/>
            <a:ext cx="16764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7"/>
          <p:cNvSpPr/>
          <p:nvPr/>
        </p:nvSpPr>
        <p:spPr>
          <a:xfrm>
            <a:off x="3283527" y="1496429"/>
            <a:ext cx="685800" cy="644098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1"/>
          <p:cNvCxnSpPr/>
          <p:nvPr/>
        </p:nvCxnSpPr>
        <p:spPr>
          <a:xfrm>
            <a:off x="4903631" y="3150978"/>
            <a:ext cx="16764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8"/>
          <p:cNvSpPr/>
          <p:nvPr/>
        </p:nvSpPr>
        <p:spPr>
          <a:xfrm>
            <a:off x="4236027" y="2828929"/>
            <a:ext cx="685800" cy="644098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7"/>
          <p:cNvCxnSpPr/>
          <p:nvPr/>
        </p:nvCxnSpPr>
        <p:spPr>
          <a:xfrm>
            <a:off x="3626427" y="5029200"/>
            <a:ext cx="16764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6"/>
          <p:cNvSpPr/>
          <p:nvPr/>
        </p:nvSpPr>
        <p:spPr>
          <a:xfrm>
            <a:off x="2958823" y="4707151"/>
            <a:ext cx="685800" cy="644098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Flux Density in Magnetic </a:t>
            </a:r>
            <a:r>
              <a:rPr lang="en-US" dirty="0" smtClean="0"/>
              <a:t>Material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63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062531"/>
            <a:ext cx="1828800" cy="21954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791200" cy="533400"/>
          </a:xfrm>
        </p:spPr>
        <p:txBody>
          <a:bodyPr>
            <a:normAutofit fontScale="90000"/>
          </a:bodyPr>
          <a:lstStyle/>
          <a:p>
            <a:r>
              <a:rPr lang="fr-CA" dirty="0" err="1" smtClean="0"/>
              <a:t>Linear</a:t>
            </a:r>
            <a:r>
              <a:rPr lang="fr-CA" dirty="0" smtClean="0"/>
              <a:t> System to </a:t>
            </a:r>
            <a:r>
              <a:rPr lang="fr-CA" dirty="0" err="1" smtClean="0"/>
              <a:t>Solve</a:t>
            </a:r>
            <a:endParaRPr lang="fr-CA" dirty="0"/>
          </a:p>
        </p:txBody>
      </p:sp>
      <p:sp>
        <p:nvSpPr>
          <p:cNvPr id="6" name="TextBox 3"/>
          <p:cNvSpPr txBox="1"/>
          <p:nvPr/>
        </p:nvSpPr>
        <p:spPr>
          <a:xfrm>
            <a:off x="408112" y="1080120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dirty="0" smtClean="0"/>
              <a:t>Add all elements magnetization to create the H-Field</a:t>
            </a:r>
            <a:endParaRPr lang="fr-CA" sz="1800" dirty="0"/>
          </a:p>
        </p:txBody>
      </p:sp>
      <p:sp>
        <p:nvSpPr>
          <p:cNvPr id="7" name="TextBox 8"/>
          <p:cNvSpPr txBox="1"/>
          <p:nvPr/>
        </p:nvSpPr>
        <p:spPr>
          <a:xfrm>
            <a:off x="373410" y="229496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dirty="0" smtClean="0"/>
              <a:t>Replace M with H</a:t>
            </a:r>
            <a:endParaRPr lang="fr-CA" sz="1800" dirty="0"/>
          </a:p>
        </p:txBody>
      </p:sp>
      <p:sp>
        <p:nvSpPr>
          <p:cNvPr id="8" name="TextBox 9"/>
          <p:cNvSpPr txBox="1"/>
          <p:nvPr/>
        </p:nvSpPr>
        <p:spPr>
          <a:xfrm>
            <a:off x="360040" y="302990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dirty="0" smtClean="0"/>
              <a:t>Considering</a:t>
            </a:r>
            <a:endParaRPr lang="fr-CA" sz="1800" dirty="0"/>
          </a:p>
        </p:txBody>
      </p:sp>
      <p:sp>
        <p:nvSpPr>
          <p:cNvPr id="9" name="TextBox 10"/>
          <p:cNvSpPr txBox="1"/>
          <p:nvPr/>
        </p:nvSpPr>
        <p:spPr>
          <a:xfrm>
            <a:off x="375928" y="3840553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dirty="0" smtClean="0"/>
              <a:t>We obtain a linear system easily solved</a:t>
            </a:r>
            <a:endParaRPr lang="fr-CA" sz="18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3" y="4270238"/>
            <a:ext cx="7329710" cy="170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296" y="864096"/>
            <a:ext cx="2705775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04" y="2961853"/>
            <a:ext cx="2674789" cy="49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93" y="2287556"/>
            <a:ext cx="14382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3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GFUN – Test in Magnetized Sphere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284" y="885826"/>
            <a:ext cx="3857625" cy="19864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49363"/>
            <a:ext cx="5451977" cy="48387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144" y="3623169"/>
            <a:ext cx="3180992" cy="169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6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Mature technology</a:t>
            </a:r>
          </a:p>
          <a:p>
            <a:r>
              <a:rPr lang="en-US" sz="2400" dirty="0" smtClean="0"/>
              <a:t>Now off-the-shelf product</a:t>
            </a:r>
          </a:p>
          <a:p>
            <a:r>
              <a:rPr lang="en-US" sz="2400" dirty="0" smtClean="0"/>
              <a:t>Temperature range 20K-77K</a:t>
            </a:r>
          </a:p>
          <a:p>
            <a:r>
              <a:rPr lang="en-US" sz="2400" dirty="0" smtClean="0"/>
              <a:t>Large cooling power</a:t>
            </a:r>
          </a:p>
          <a:p>
            <a:r>
              <a:rPr lang="en-US" sz="2400" dirty="0" smtClean="0"/>
              <a:t>Very high efficiency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Air </a:t>
            </a:r>
            <a:r>
              <a:rPr lang="en-US" dirty="0" err="1" smtClean="0"/>
              <a:t>Liquide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038600"/>
            <a:ext cx="6981825" cy="2534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838200"/>
            <a:ext cx="3162300" cy="3095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067050"/>
            <a:ext cx="23431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9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9831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Core Modules - Validation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3D EM Module</a:t>
            </a:r>
            <a:endParaRPr lang="en-US" dirty="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274320" y="1735591"/>
            <a:ext cx="8381520" cy="1905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 kern="0" dirty="0" smtClean="0">
                <a:solidFill>
                  <a:sysClr val="windowText" lastClr="000000"/>
                </a:solidFill>
              </a:rPr>
              <a:t>   </a:t>
            </a:r>
            <a:r>
              <a:rPr lang="en-US" sz="2000" b="1" dirty="0" smtClean="0"/>
              <a:t>Magnetic field in the air gap  due to the stator + rotor + back iron</a:t>
            </a: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263680" y="2268991"/>
            <a:ext cx="3825720" cy="2692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 kern="0" dirty="0" smtClean="0">
                <a:solidFill>
                  <a:sysClr val="windowText" lastClr="000000"/>
                </a:solidFill>
              </a:rPr>
              <a:t>   </a:t>
            </a:r>
            <a:r>
              <a:rPr lang="en-US" b="1" dirty="0" smtClean="0"/>
              <a:t>2D Monte-Carlo Results</a:t>
            </a: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4927600" y="2263911"/>
            <a:ext cx="3825720" cy="2692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 kern="0" dirty="0" smtClean="0">
                <a:solidFill>
                  <a:sysClr val="windowText" lastClr="000000"/>
                </a:solidFill>
              </a:rPr>
              <a:t>   </a:t>
            </a:r>
            <a:r>
              <a:rPr lang="en-US" b="1" dirty="0"/>
              <a:t>3</a:t>
            </a:r>
            <a:r>
              <a:rPr lang="en-US" b="1" dirty="0" smtClean="0"/>
              <a:t>D Parallel Results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9991"/>
            <a:ext cx="4318000" cy="331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40" y="2533152"/>
            <a:ext cx="4288240" cy="343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66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6728"/>
            <a:ext cx="3439668" cy="361588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59101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FlexPDE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0" y="-763489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4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0" y="-763489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400"/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0" y="-763489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40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0" y="-763489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400"/>
          </a:p>
        </p:txBody>
      </p:sp>
      <p:sp>
        <p:nvSpPr>
          <p:cNvPr id="2049" name="Rectangle 13"/>
          <p:cNvSpPr>
            <a:spLocks noChangeArrowheads="1"/>
          </p:cNvSpPr>
          <p:nvPr/>
        </p:nvSpPr>
        <p:spPr bwMode="auto">
          <a:xfrm>
            <a:off x="0" y="-763489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400"/>
          </a:p>
        </p:txBody>
      </p:sp>
      <p:sp>
        <p:nvSpPr>
          <p:cNvPr id="2053" name="Rectangle 15"/>
          <p:cNvSpPr>
            <a:spLocks noChangeArrowheads="1"/>
          </p:cNvSpPr>
          <p:nvPr/>
        </p:nvSpPr>
        <p:spPr bwMode="auto">
          <a:xfrm>
            <a:off x="0" y="-763489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400"/>
          </a:p>
        </p:txBody>
      </p:sp>
      <p:grpSp>
        <p:nvGrpSpPr>
          <p:cNvPr id="2074" name="Group 2073"/>
          <p:cNvGrpSpPr/>
          <p:nvPr/>
        </p:nvGrpSpPr>
        <p:grpSpPr>
          <a:xfrm>
            <a:off x="1920431" y="1851496"/>
            <a:ext cx="6701790" cy="1373410"/>
            <a:chOff x="1832610" y="3006030"/>
            <a:chExt cx="6701790" cy="1373410"/>
          </a:xfrm>
        </p:grpSpPr>
        <p:graphicFrame>
          <p:nvGraphicFramePr>
            <p:cNvPr id="28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4341505" y="3394710"/>
            <a:ext cx="1627820" cy="9847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25" name="Equation" r:id="rId5" imgW="1143000" imgH="698500" progId="Equation.3">
                    <p:embed/>
                  </p:oleObj>
                </mc:Choice>
                <mc:Fallback>
                  <p:oleObj name="Equation" r:id="rId5" imgW="1143000" imgH="698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1505" y="3394710"/>
                          <a:ext cx="1627820" cy="98473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9" name="Straight Arrow Connector 48"/>
            <p:cNvCxnSpPr>
              <a:endCxn id="52" idx="1"/>
            </p:cNvCxnSpPr>
            <p:nvPr/>
          </p:nvCxnSpPr>
          <p:spPr>
            <a:xfrm flipV="1">
              <a:off x="1832610" y="3190696"/>
              <a:ext cx="2420308" cy="7136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4252918" y="3006030"/>
              <a:ext cx="3748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Electrical behavior</a:t>
              </a:r>
              <a:r>
                <a:rPr lang="en-US" dirty="0"/>
                <a:t>,</a:t>
              </a:r>
              <a:r>
                <a:rPr lang="en-US" dirty="0" smtClean="0"/>
                <a:t> power-law:</a:t>
              </a:r>
              <a:endParaRPr lang="en-US" dirty="0"/>
            </a:p>
          </p:txBody>
        </p:sp>
        <p:graphicFrame>
          <p:nvGraphicFramePr>
            <p:cNvPr id="2067" name="Object 2066"/>
            <p:cNvGraphicFramePr>
              <a:graphicFrameLocks noChangeAspect="1"/>
            </p:cNvGraphicFramePr>
            <p:nvPr>
              <p:extLst/>
            </p:nvPr>
          </p:nvGraphicFramePr>
          <p:xfrm>
            <a:off x="7162800" y="3375660"/>
            <a:ext cx="1371600" cy="3229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26" name="Equation" r:id="rId7" imgW="1015920" imgH="241200" progId="Equation.3">
                    <p:embed/>
                  </p:oleObj>
                </mc:Choice>
                <mc:Fallback>
                  <p:oleObj name="Equation" r:id="rId7" imgW="101592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62800" y="3375660"/>
                          <a:ext cx="1371600" cy="3229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Object 53"/>
            <p:cNvGraphicFramePr>
              <a:graphicFrameLocks noChangeAspect="1"/>
            </p:cNvGraphicFramePr>
            <p:nvPr>
              <p:extLst/>
            </p:nvPr>
          </p:nvGraphicFramePr>
          <p:xfrm>
            <a:off x="7162799" y="3765151"/>
            <a:ext cx="1371600" cy="32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27" name="Equation" r:id="rId9" imgW="965160" imgH="228600" progId="Equation.3">
                    <p:embed/>
                  </p:oleObj>
                </mc:Choice>
                <mc:Fallback>
                  <p:oleObj name="Equation" r:id="rId9" imgW="96516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62799" y="3765151"/>
                          <a:ext cx="1371600" cy="32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" name="Object 54"/>
            <p:cNvGraphicFramePr>
              <a:graphicFrameLocks noChangeAspect="1"/>
            </p:cNvGraphicFramePr>
            <p:nvPr>
              <p:extLst/>
            </p:nvPr>
          </p:nvGraphicFramePr>
          <p:xfrm>
            <a:off x="7239000" y="4141656"/>
            <a:ext cx="179387" cy="195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28" name="Equation" r:id="rId11" imgW="126720" imgH="139680" progId="Equation.3">
                    <p:embed/>
                  </p:oleObj>
                </mc:Choice>
                <mc:Fallback>
                  <p:oleObj name="Equation" r:id="rId11" imgW="126720" imgH="1396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39000" y="4141656"/>
                          <a:ext cx="179387" cy="1952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" name="TextBox 55"/>
            <p:cNvSpPr txBox="1"/>
            <p:nvPr/>
          </p:nvSpPr>
          <p:spPr>
            <a:xfrm>
              <a:off x="6229350" y="3680460"/>
              <a:ext cx="1009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where</a:t>
              </a:r>
              <a:endParaRPr lang="en-US" sz="2000" dirty="0"/>
            </a:p>
          </p:txBody>
        </p:sp>
      </p:grpSp>
      <p:grpSp>
        <p:nvGrpSpPr>
          <p:cNvPr id="2073" name="Group 2072"/>
          <p:cNvGrpSpPr/>
          <p:nvPr/>
        </p:nvGrpSpPr>
        <p:grpSpPr>
          <a:xfrm>
            <a:off x="1886165" y="876769"/>
            <a:ext cx="5897856" cy="1790703"/>
            <a:chOff x="1798344" y="1748367"/>
            <a:chExt cx="5897856" cy="1790703"/>
          </a:xfrm>
        </p:grpSpPr>
        <p:cxnSp>
          <p:nvCxnSpPr>
            <p:cNvPr id="11" name="Straight Arrow Connector 10"/>
            <p:cNvCxnSpPr>
              <a:endCxn id="2055" idx="1"/>
            </p:cNvCxnSpPr>
            <p:nvPr/>
          </p:nvCxnSpPr>
          <p:spPr>
            <a:xfrm flipV="1">
              <a:off x="1798344" y="2228403"/>
              <a:ext cx="2457426" cy="13106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6" name="Object 25"/>
            <p:cNvGraphicFramePr>
              <a:graphicFrameLocks noChangeAspect="1"/>
            </p:cNvGraphicFramePr>
            <p:nvPr>
              <p:extLst/>
            </p:nvPr>
          </p:nvGraphicFramePr>
          <p:xfrm>
            <a:off x="6324600" y="1748367"/>
            <a:ext cx="1371600" cy="5757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29" name="Equation" r:id="rId13" imgW="1016000" imgH="431800" progId="Equation.3">
                    <p:embed/>
                  </p:oleObj>
                </mc:Choice>
                <mc:Fallback>
                  <p:oleObj name="Equation" r:id="rId13" imgW="10160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24600" y="1748367"/>
                          <a:ext cx="1371600" cy="57573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/>
            <p:cNvGraphicFramePr>
              <a:graphicFrameLocks noChangeAspect="1"/>
            </p:cNvGraphicFramePr>
            <p:nvPr>
              <p:extLst/>
            </p:nvPr>
          </p:nvGraphicFramePr>
          <p:xfrm>
            <a:off x="6324600" y="2297851"/>
            <a:ext cx="847224" cy="3219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30" name="Equation" r:id="rId15" imgW="634725" imgH="228501" progId="Equation.3">
                    <p:embed/>
                  </p:oleObj>
                </mc:Choice>
                <mc:Fallback>
                  <p:oleObj name="Equation" r:id="rId15" imgW="634725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24600" y="2297851"/>
                          <a:ext cx="847224" cy="32194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55" name="TextBox 2054"/>
            <p:cNvSpPr txBox="1"/>
            <p:nvPr/>
          </p:nvSpPr>
          <p:spPr>
            <a:xfrm>
              <a:off x="4255770" y="2043737"/>
              <a:ext cx="2071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H-Formulation:</a:t>
              </a:r>
              <a:endParaRPr lang="en-US" dirty="0"/>
            </a:p>
          </p:txBody>
        </p:sp>
        <p:sp>
          <p:nvSpPr>
            <p:cNvPr id="2064" name="Left Brace 2063"/>
            <p:cNvSpPr/>
            <p:nvPr/>
          </p:nvSpPr>
          <p:spPr>
            <a:xfrm>
              <a:off x="5943600" y="1918326"/>
              <a:ext cx="190500" cy="735759"/>
            </a:xfrm>
            <a:prstGeom prst="leftBrace">
              <a:avLst>
                <a:gd name="adj1" fmla="val 96803"/>
                <a:gd name="adj2" fmla="val 50000"/>
              </a:avLst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59" name="Straight Arrow Connector 58"/>
            <p:cNvCxnSpPr>
              <a:endCxn id="2055" idx="1"/>
            </p:cNvCxnSpPr>
            <p:nvPr/>
          </p:nvCxnSpPr>
          <p:spPr>
            <a:xfrm flipV="1">
              <a:off x="2286000" y="2228403"/>
              <a:ext cx="1969770" cy="21544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Arrow Connector 6"/>
          <p:cNvCxnSpPr/>
          <p:nvPr/>
        </p:nvCxnSpPr>
        <p:spPr>
          <a:xfrm>
            <a:off x="926021" y="4092086"/>
            <a:ext cx="0" cy="4264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52" name="Object 20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49717"/>
              </p:ext>
            </p:extLst>
          </p:nvPr>
        </p:nvGraphicFramePr>
        <p:xfrm>
          <a:off x="621221" y="5282174"/>
          <a:ext cx="2484437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1" name="Equation" r:id="rId17" imgW="1739880" imgH="495000" progId="Equation.3">
                  <p:embed/>
                </p:oleObj>
              </mc:Choice>
              <mc:Fallback>
                <p:oleObj name="Equation" r:id="rId17" imgW="173988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221" y="5282174"/>
                        <a:ext cx="2484437" cy="6921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20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5806525"/>
              </p:ext>
            </p:extLst>
          </p:nvPr>
        </p:nvGraphicFramePr>
        <p:xfrm>
          <a:off x="610109" y="4552183"/>
          <a:ext cx="1763712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2" name="Equation" r:id="rId19" imgW="1218960" imgH="507960" progId="Equation.3">
                  <p:embed/>
                </p:oleObj>
              </mc:Choice>
              <mc:Fallback>
                <p:oleObj name="Equation" r:id="rId19" imgW="12189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109" y="4552183"/>
                        <a:ext cx="1763712" cy="739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942692" y="4132979"/>
            <a:ext cx="2488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Boundary conditions: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3707321" y="4994806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dirty="0" smtClean="0"/>
              <a:t> = [0,1] </a:t>
            </a:r>
            <a:r>
              <a:rPr lang="en-US" dirty="0" smtClean="0">
                <a:latin typeface="Calibri"/>
                <a:cs typeface="Calibri"/>
              </a:rPr>
              <a:t>→ </a:t>
            </a:r>
            <a:r>
              <a:rPr lang="en-US" dirty="0" smtClean="0"/>
              <a:t>field configuration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3707321" y="5394916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  <a:cs typeface="Times New Roman" pitchFamily="18" charset="0"/>
              </a:rPr>
              <a:t>φ</a:t>
            </a:r>
            <a:r>
              <a:rPr lang="en-US" dirty="0" smtClean="0"/>
              <a:t> = [-</a:t>
            </a:r>
            <a:r>
              <a:rPr lang="el-GR" dirty="0" smtClean="0"/>
              <a:t>π</a:t>
            </a:r>
            <a:r>
              <a:rPr lang="en-US" dirty="0" smtClean="0"/>
              <a:t>,</a:t>
            </a:r>
            <a:r>
              <a:rPr lang="el-GR" dirty="0" smtClean="0"/>
              <a:t>π</a:t>
            </a:r>
            <a:r>
              <a:rPr lang="en-US" dirty="0" smtClean="0"/>
              <a:t>] </a:t>
            </a:r>
            <a:r>
              <a:rPr lang="en-US" dirty="0" smtClean="0">
                <a:latin typeface="Calibri"/>
                <a:cs typeface="Calibri"/>
              </a:rPr>
              <a:t>→ </a:t>
            </a:r>
            <a:r>
              <a:rPr lang="en-US" dirty="0" smtClean="0"/>
              <a:t>rotor load angle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3707321" y="4594696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bp</a:t>
            </a:r>
            <a:r>
              <a:rPr lang="en-US" dirty="0" smtClean="0"/>
              <a:t> penetration field ratio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10109" y="3256151"/>
            <a:ext cx="7707579" cy="3492692"/>
            <a:chOff x="522288" y="3103280"/>
            <a:chExt cx="7707579" cy="3492692"/>
          </a:xfrm>
        </p:grpSpPr>
        <p:grpSp>
          <p:nvGrpSpPr>
            <p:cNvPr id="15" name="Group 14"/>
            <p:cNvGrpSpPr/>
            <p:nvPr/>
          </p:nvGrpSpPr>
          <p:grpSpPr>
            <a:xfrm>
              <a:off x="522288" y="3103280"/>
              <a:ext cx="7707579" cy="3492692"/>
              <a:chOff x="560121" y="3046190"/>
              <a:chExt cx="7707579" cy="3492692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60121" y="3046190"/>
                <a:ext cx="7513269" cy="3492692"/>
                <a:chOff x="560121" y="3046190"/>
                <a:chExt cx="7513269" cy="3492692"/>
              </a:xfrm>
            </p:grpSpPr>
            <p:grpSp>
              <p:nvGrpSpPr>
                <p:cNvPr id="2" name="Group 1"/>
                <p:cNvGrpSpPr/>
                <p:nvPr/>
              </p:nvGrpSpPr>
              <p:grpSpPr>
                <a:xfrm>
                  <a:off x="560121" y="5714940"/>
                  <a:ext cx="7212279" cy="823942"/>
                  <a:chOff x="560121" y="5714940"/>
                  <a:chExt cx="7212279" cy="823942"/>
                </a:xfrm>
              </p:grpSpPr>
              <p:graphicFrame>
                <p:nvGraphicFramePr>
                  <p:cNvPr id="37" name="Object 36"/>
                  <p:cNvGraphicFramePr>
                    <a:graphicFrameLocks noChangeAspect="1"/>
                  </p:cNvGraphicFramePr>
                  <p:nvPr>
                    <p:extLst/>
                  </p:nvPr>
                </p:nvGraphicFramePr>
                <p:xfrm>
                  <a:off x="560121" y="5914995"/>
                  <a:ext cx="1668462" cy="623887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5533" name="Equation" r:id="rId21" imgW="1168200" imgH="444240" progId="Equation.3">
                          <p:embed/>
                        </p:oleObj>
                      </mc:Choice>
                      <mc:Fallback>
                        <p:oleObj name="Equation" r:id="rId21" imgW="1168200" imgH="44424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2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60121" y="5914995"/>
                                <a:ext cx="1668462" cy="623887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solidFill>
                                  <a:srgbClr val="FF0000"/>
                                </a:solidFill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3619500" y="5714940"/>
                    <a:ext cx="4152900" cy="369332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err="1" smtClean="0">
                        <a:solidFill>
                          <a:srgbClr val="FF0000"/>
                        </a:solidFill>
                      </a:rPr>
                      <a:t>ip</a:t>
                    </a:r>
                    <a:r>
                      <a:rPr lang="en-US" dirty="0" smtClean="0"/>
                      <a:t> = [0,1] </a:t>
                    </a:r>
                    <a:r>
                      <a:rPr lang="en-US" dirty="0" smtClean="0">
                        <a:latin typeface="Calibri"/>
                        <a:cs typeface="Calibri"/>
                      </a:rPr>
                      <a:t>→ penetration </a:t>
                    </a:r>
                    <a:r>
                      <a:rPr lang="en-US" dirty="0" smtClean="0"/>
                      <a:t>current ratio</a:t>
                    </a:r>
                    <a:endParaRPr lang="en-US" dirty="0"/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3617612" y="6153090"/>
                    <a:ext cx="4154788" cy="369332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l-GR" dirty="0" smtClean="0">
                        <a:solidFill>
                          <a:srgbClr val="FF0000"/>
                        </a:solidFill>
                        <a:cs typeface="Times New Roman" pitchFamily="18" charset="0"/>
                      </a:rPr>
                      <a:t>θ</a:t>
                    </a:r>
                    <a:r>
                      <a:rPr lang="en-US" dirty="0" smtClean="0"/>
                      <a:t> = [0,2</a:t>
                    </a:r>
                    <a:r>
                      <a:rPr lang="el-GR" dirty="0" smtClean="0"/>
                      <a:t>π</a:t>
                    </a:r>
                    <a:r>
                      <a:rPr lang="en-US" dirty="0" smtClean="0"/>
                      <a:t>] </a:t>
                    </a:r>
                    <a:r>
                      <a:rPr lang="en-US" dirty="0" smtClean="0">
                        <a:latin typeface="Calibri"/>
                        <a:cs typeface="Calibri"/>
                      </a:rPr>
                      <a:t>→ </a:t>
                    </a:r>
                    <a:r>
                      <a:rPr lang="en-US" dirty="0" smtClean="0"/>
                      <a:t>current/field phase angle</a:t>
                    </a:r>
                    <a:endParaRPr lang="en-US" dirty="0"/>
                  </a:p>
                </p:txBody>
              </p:sp>
            </p:grpSp>
            <p:grpSp>
              <p:nvGrpSpPr>
                <p:cNvPr id="44" name="Group 43"/>
                <p:cNvGrpSpPr/>
                <p:nvPr/>
              </p:nvGrpSpPr>
              <p:grpSpPr>
                <a:xfrm>
                  <a:off x="3055670" y="3046190"/>
                  <a:ext cx="5017720" cy="369332"/>
                  <a:chOff x="2983280" y="3006030"/>
                  <a:chExt cx="5017720" cy="369332"/>
                </a:xfrm>
              </p:grpSpPr>
              <p:cxnSp>
                <p:nvCxnSpPr>
                  <p:cNvPr id="46" name="Straight Arrow Connector 45"/>
                  <p:cNvCxnSpPr>
                    <a:endCxn id="47" idx="1"/>
                  </p:cNvCxnSpPr>
                  <p:nvPr/>
                </p:nvCxnSpPr>
                <p:spPr>
                  <a:xfrm>
                    <a:off x="2983280" y="3087005"/>
                    <a:ext cx="1269638" cy="1036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4252918" y="3006030"/>
                    <a:ext cx="374808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Transport current constrain:</a:t>
                    </a:r>
                    <a:endParaRPr lang="en-US" dirty="0"/>
                  </a:p>
                </p:txBody>
              </p:sp>
            </p:grpSp>
          </p:grpSp>
          <p:sp>
            <p:nvSpPr>
              <p:cNvPr id="14" name="Rectangle 13"/>
              <p:cNvSpPr/>
              <p:nvPr/>
            </p:nvSpPr>
            <p:spPr>
              <a:xfrm>
                <a:off x="4325308" y="3127165"/>
                <a:ext cx="3942392" cy="933336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1036" t="51905" r="48893" b="32539"/>
            <a:stretch/>
          </p:blipFill>
          <p:spPr>
            <a:xfrm>
              <a:off x="4464742" y="3253613"/>
              <a:ext cx="1832573" cy="95527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1024" t="40214" r="20465" b="45907"/>
            <a:stretch/>
          </p:blipFill>
          <p:spPr>
            <a:xfrm>
              <a:off x="6748212" y="3342638"/>
              <a:ext cx="1468322" cy="808062"/>
            </a:xfrm>
            <a:prstGeom prst="rect">
              <a:avLst/>
            </a:prstGeom>
          </p:spPr>
        </p:pic>
        <p:sp>
          <p:nvSpPr>
            <p:cNvPr id="5" name="Right Arrow 4"/>
            <p:cNvSpPr/>
            <p:nvPr/>
          </p:nvSpPr>
          <p:spPr>
            <a:xfrm>
              <a:off x="6324600" y="3668845"/>
              <a:ext cx="212704" cy="15877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105073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590" y="678584"/>
            <a:ext cx="8229600" cy="4983163"/>
          </a:xfrm>
        </p:spPr>
        <p:txBody>
          <a:bodyPr/>
          <a:lstStyle/>
          <a:p>
            <a:r>
              <a:rPr lang="en-US" sz="2800" dirty="0" smtClean="0"/>
              <a:t>Dimensional Analysis:</a:t>
            </a:r>
          </a:p>
          <a:p>
            <a:pPr lvl="1"/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Dimensional Analysis (1/2)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57200" y="1344812"/>
          <a:ext cx="4495799" cy="29772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399"/>
                <a:gridCol w="515338"/>
                <a:gridCol w="635086"/>
                <a:gridCol w="627161"/>
                <a:gridCol w="601800"/>
                <a:gridCol w="614481"/>
                <a:gridCol w="587534"/>
              </a:tblGrid>
              <a:tr h="259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Variable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Usual unit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[kg]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[m]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[s]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[A]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1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J</a:t>
                      </a:r>
                      <a:r>
                        <a:rPr lang="en-US" sz="1100" baseline="-25000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A.m</a:t>
                      </a:r>
                      <a:r>
                        <a:rPr lang="en-US" sz="1100" baseline="30000">
                          <a:effectLst/>
                        </a:rPr>
                        <a:t>-2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1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μ</a:t>
                      </a:r>
                      <a:r>
                        <a:rPr lang="en-US" sz="11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H.m</a:t>
                      </a:r>
                      <a:r>
                        <a:rPr lang="en-US" sz="1100" baseline="30000">
                          <a:effectLst/>
                        </a:rPr>
                        <a:t>-1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1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1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en-US" sz="1100" baseline="-25000" dirty="0" err="1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V.m</a:t>
                      </a:r>
                      <a:r>
                        <a:rPr lang="en-US" sz="1100" baseline="30000">
                          <a:effectLst/>
                        </a:rPr>
                        <a:t>-1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1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Q (per cycle)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J.m</a:t>
                      </a:r>
                      <a:r>
                        <a:rPr lang="en-US" sz="1100" baseline="30000">
                          <a:effectLst/>
                        </a:rPr>
                        <a:t>-1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1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n-US" sz="110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1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Hz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n7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1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ϕ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rad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1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adim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1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adim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228600" y="4920521"/>
          <a:ext cx="537210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1" name="Equation" r:id="rId4" imgW="3314520" imgH="241200" progId="Equation.3">
                  <p:embed/>
                </p:oleObj>
              </mc:Choice>
              <mc:Fallback>
                <p:oleObj name="Equation" r:id="rId4" imgW="33145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920521"/>
                        <a:ext cx="5372100" cy="39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4495800" y="1350234"/>
            <a:ext cx="4267200" cy="3461240"/>
            <a:chOff x="4495800" y="1828800"/>
            <a:chExt cx="4267200" cy="3461240"/>
          </a:xfrm>
        </p:grpSpPr>
        <p:grpSp>
          <p:nvGrpSpPr>
            <p:cNvPr id="14" name="Group 13"/>
            <p:cNvGrpSpPr/>
            <p:nvPr/>
          </p:nvGrpSpPr>
          <p:grpSpPr>
            <a:xfrm>
              <a:off x="4495800" y="1828800"/>
              <a:ext cx="4267200" cy="3461240"/>
              <a:chOff x="4495800" y="1828800"/>
              <a:chExt cx="4267200" cy="3461240"/>
            </a:xfrm>
          </p:grpSpPr>
          <p:cxnSp>
            <p:nvCxnSpPr>
              <p:cNvPr id="9" name="Curved Connector 8"/>
              <p:cNvCxnSpPr/>
              <p:nvPr/>
            </p:nvCxnSpPr>
            <p:spPr>
              <a:xfrm rot="5400000" flipH="1" flipV="1">
                <a:off x="3679580" y="3559420"/>
                <a:ext cx="2546840" cy="914400"/>
              </a:xfrm>
              <a:prstGeom prst="curvedConnector3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/>
              <p:cNvGrpSpPr/>
              <p:nvPr/>
            </p:nvGrpSpPr>
            <p:grpSpPr>
              <a:xfrm>
                <a:off x="5221287" y="1828800"/>
                <a:ext cx="3541713" cy="1299654"/>
                <a:chOff x="5221287" y="1828800"/>
                <a:chExt cx="3541713" cy="1299654"/>
              </a:xfrm>
            </p:grpSpPr>
            <p:graphicFrame>
              <p:nvGraphicFramePr>
                <p:cNvPr id="17" name="Object 16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5221287" y="1828800"/>
                <a:ext cx="3541713" cy="8667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2" name="Equation" r:id="rId6" imgW="2184120" imgH="533160" progId="Equation.3">
                        <p:embed/>
                      </p:oleObj>
                    </mc:Choice>
                    <mc:Fallback>
                      <p:oleObj name="Equation" r:id="rId6" imgW="2184120" imgH="53316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21287" y="1828800"/>
                              <a:ext cx="3541713" cy="8667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2" name="TextBox 11"/>
                <p:cNvSpPr txBox="1"/>
                <p:nvPr/>
              </p:nvSpPr>
              <p:spPr>
                <a:xfrm>
                  <a:off x="5689410" y="2759122"/>
                  <a:ext cx="294678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/>
                    <a:t>4 dimensionless numbers</a:t>
                  </a:r>
                  <a:endParaRPr lang="en-US" sz="1800" dirty="0"/>
                </a:p>
              </p:txBody>
            </p:sp>
          </p:grpSp>
        </p:grpSp>
        <p:sp>
          <p:nvSpPr>
            <p:cNvPr id="24" name="TextBox 23"/>
            <p:cNvSpPr txBox="1"/>
            <p:nvPr/>
          </p:nvSpPr>
          <p:spPr>
            <a:xfrm>
              <a:off x="6324601" y="3288268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f*  ,   b*  ,   q*, </a:t>
              </a:r>
              <a:r>
                <a:rPr lang="en-US" sz="1800" dirty="0" err="1" smtClean="0"/>
                <a:t>i</a:t>
              </a:r>
              <a:r>
                <a:rPr lang="en-US" sz="1800" dirty="0" smtClean="0"/>
                <a:t>*</a:t>
              </a:r>
              <a:endParaRPr lang="en-US" sz="18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62000" y="5661747"/>
            <a:ext cx="396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number must be dimensionless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9" name="Left Brace 18"/>
          <p:cNvSpPr/>
          <p:nvPr/>
        </p:nvSpPr>
        <p:spPr>
          <a:xfrm rot="16200000">
            <a:off x="2322436" y="3180128"/>
            <a:ext cx="503745" cy="4648198"/>
          </a:xfrm>
          <a:prstGeom prst="leftBrace">
            <a:avLst>
              <a:gd name="adj1" fmla="val 72582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5980377" y="3379711"/>
            <a:ext cx="2666999" cy="1258379"/>
            <a:chOff x="6102825" y="4276299"/>
            <a:chExt cx="2666999" cy="1258379"/>
          </a:xfrm>
        </p:grpSpPr>
        <p:sp>
          <p:nvSpPr>
            <p:cNvPr id="26" name="TextBox 25"/>
            <p:cNvSpPr txBox="1"/>
            <p:nvPr/>
          </p:nvSpPr>
          <p:spPr>
            <a:xfrm>
              <a:off x="6102825" y="4276299"/>
              <a:ext cx="26669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With transport current I</a:t>
              </a:r>
              <a:r>
                <a:rPr lang="en-US" sz="1600" baseline="-25000" dirty="0" smtClean="0"/>
                <a:t>t</a:t>
              </a:r>
              <a:endParaRPr lang="en-US" sz="1600" dirty="0"/>
            </a:p>
          </p:txBody>
        </p:sp>
        <p:graphicFrame>
          <p:nvGraphicFramePr>
            <p:cNvPr id="27" name="Object 26"/>
            <p:cNvGraphicFramePr>
              <a:graphicFrameLocks noChangeAspect="1"/>
            </p:cNvGraphicFramePr>
            <p:nvPr>
              <p:extLst/>
            </p:nvPr>
          </p:nvGraphicFramePr>
          <p:xfrm>
            <a:off x="6800425" y="4709178"/>
            <a:ext cx="949325" cy="825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43" name="Equation" r:id="rId8" imgW="583920" imgH="507960" progId="Equation.3">
                    <p:embed/>
                  </p:oleObj>
                </mc:Choice>
                <mc:Fallback>
                  <p:oleObj name="Equation" r:id="rId8" imgW="583920" imgH="507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00425" y="4709178"/>
                          <a:ext cx="949325" cy="825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0216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5715000" cy="838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800" dirty="0" smtClean="0"/>
              <a:t>The Case for  Superconductivity in Electrical Aero-propulsion</a:t>
            </a:r>
            <a:endParaRPr lang="en-US" sz="2800" dirty="0"/>
          </a:p>
        </p:txBody>
      </p:sp>
      <p:sp>
        <p:nvSpPr>
          <p:cNvPr id="34819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8458200" cy="48006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altLang="en-US" sz="2400" dirty="0" smtClean="0">
                <a:latin typeface="Arial" panose="020B0604020202020204" pitchFamily="34" charset="0"/>
              </a:rPr>
              <a:t>Physically separating power production from power use gives unprecedented aircraft design freedom</a:t>
            </a:r>
            <a:endParaRPr lang="en-US" altLang="en-US" sz="1600" dirty="0" smtClean="0">
              <a:latin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2400" dirty="0" smtClean="0">
                <a:latin typeface="Arial" panose="020B0604020202020204" pitchFamily="34" charset="0"/>
              </a:rPr>
              <a:t>Such design flexibility can be used to enhance lift, reduce drag and provide thrust with lower fuel burn, noise and emissions</a:t>
            </a:r>
            <a:endParaRPr lang="en-US" altLang="en-US" sz="1600" dirty="0" smtClean="0">
              <a:latin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2400" dirty="0" smtClean="0">
                <a:latin typeface="Arial" panose="020B0604020202020204" pitchFamily="34" charset="0"/>
              </a:rPr>
              <a:t>Propulsion fans, driven by HTS motors, can be located remotely from engines and can run at different speeds and power levels (for increased efficiency AND operational flexibility) – </a:t>
            </a:r>
            <a:r>
              <a:rPr lang="en-US" altLang="en-US" sz="2400" i="1" dirty="0" smtClean="0">
                <a:solidFill>
                  <a:srgbClr val="0070C0"/>
                </a:solidFill>
                <a:latin typeface="Arial" panose="020B0604020202020204" pitchFamily="34" charset="0"/>
              </a:rPr>
              <a:t>“breaking the single axle constraint”</a:t>
            </a:r>
          </a:p>
          <a:p>
            <a:pPr>
              <a:spcAft>
                <a:spcPts val="1200"/>
              </a:spcAft>
            </a:pPr>
            <a:r>
              <a:rPr lang="en-US" altLang="en-US" sz="2400" u="sng" dirty="0" smtClean="0">
                <a:latin typeface="Arial" panose="020B0604020202020204" pitchFamily="34" charset="0"/>
              </a:rPr>
              <a:t>What we need</a:t>
            </a:r>
            <a:r>
              <a:rPr lang="en-US" altLang="en-US" sz="2400" dirty="0" smtClean="0">
                <a:latin typeface="Arial" panose="020B0604020202020204" pitchFamily="34" charset="0"/>
              </a:rPr>
              <a:t>: Electrical machinery (generators/motors) exhibiting torque/power density better than turbo-engines 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>
                <a:ea typeface="굴림" pitchFamily="34" charset="-127"/>
              </a:rPr>
              <a:t>NASA</a:t>
            </a:r>
            <a:r>
              <a:rPr lang="en-US" altLang="ko-KR" dirty="0" smtClean="0">
                <a:latin typeface="Arial Black"/>
                <a:ea typeface="굴림" pitchFamily="34" charset="-127"/>
              </a:rPr>
              <a:t>’</a:t>
            </a:r>
            <a:r>
              <a:rPr lang="en-US" altLang="ko-KR" dirty="0" smtClean="0">
                <a:ea typeface="굴림" pitchFamily="34" charset="-127"/>
              </a:rPr>
              <a:t>s Goals for Subsonic Fixed Wing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528670"/>
            <a:ext cx="8562656" cy="372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Aircraft Design Space Exploration</a:t>
            </a:r>
            <a:endParaRPr lang="en-US" dirty="0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1143000"/>
            <a:ext cx="57975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2700338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3152775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BWB AB32 EWP GA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202" t="3795" r="2487" b="1335"/>
          <a:stretch>
            <a:fillRect/>
          </a:stretch>
        </p:blipFill>
        <p:spPr bwMode="auto">
          <a:xfrm>
            <a:off x="228600" y="762000"/>
            <a:ext cx="86868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10668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Line 5"/>
          <p:cNvSpPr>
            <a:spLocks noChangeShapeType="1"/>
          </p:cNvSpPr>
          <p:nvPr/>
        </p:nvSpPr>
        <p:spPr bwMode="auto">
          <a:xfrm>
            <a:off x="1600200" y="762000"/>
            <a:ext cx="5638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4800" y="152400"/>
            <a:ext cx="80772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</a:rPr>
              <a:t>Baseline 12-engine CESTOL Concept</a:t>
            </a:r>
            <a:endParaRPr lang="en-GB" sz="3200" dirty="0" smtClean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324600"/>
            <a:ext cx="3797300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Roughly equivalent to today’s B737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4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8077200" cy="167335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Examples of New Design Space</a:t>
            </a:r>
            <a:b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</a:b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</a:rPr>
              <a:t>Integrating physics-based HTS machine sizing models with aircraft design tools </a:t>
            </a:r>
            <a:endParaRPr lang="en-GB" sz="3200" dirty="0" smtClean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6041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286000"/>
            <a:ext cx="8077200" cy="2514600"/>
          </a:xfrm>
        </p:spPr>
        <p:txBody>
          <a:bodyPr/>
          <a:lstStyle/>
          <a:p>
            <a:pPr marL="457200" indent="-457200" eaLnBrk="1" hangingPunct="1">
              <a:spcBef>
                <a:spcPts val="1200"/>
              </a:spcBef>
              <a:spcAft>
                <a:spcPts val="1200"/>
              </a:spcAft>
              <a:buFont typeface="Wingdings 2" panose="05020102010507070707" pitchFamily="18" charset="2"/>
              <a:buAutoNum type="arabicPeriod"/>
            </a:pPr>
            <a:r>
              <a:rPr lang="en-US" altLang="en-US" sz="2800" smtClean="0"/>
              <a:t>DHC Regional Airliner (~ 100 passengers)</a:t>
            </a:r>
          </a:p>
          <a:p>
            <a:pPr marL="457200" indent="-457200" eaLnBrk="1" hangingPunct="1">
              <a:spcBef>
                <a:spcPts val="1200"/>
              </a:spcBef>
              <a:spcAft>
                <a:spcPts val="1200"/>
              </a:spcAft>
              <a:buFont typeface="Wingdings 2" panose="05020102010507070707" pitchFamily="18" charset="2"/>
              <a:buAutoNum type="arabicPeriod"/>
            </a:pPr>
            <a:r>
              <a:rPr lang="en-US" altLang="en-US" sz="2800" smtClean="0"/>
              <a:t>NASA’s Distributed Turboelectric CESTOL (Cruise-Efficient Short Take Off and Landing) Transcontinental US (~170 passengers)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5"/>
          <p:cNvSpPr>
            <a:spLocks noChangeArrowheads="1"/>
          </p:cNvSpPr>
          <p:nvPr/>
        </p:nvSpPr>
        <p:spPr bwMode="auto">
          <a:xfrm>
            <a:off x="838200" y="3048000"/>
            <a:ext cx="767715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2020-2025</a:t>
            </a:r>
            <a:r>
              <a:rPr lang="en-US" altLang="en-US"/>
              <a:t>	In-Service Timeframe			</a:t>
            </a:r>
            <a:r>
              <a:rPr lang="en-US" altLang="en-US" b="1"/>
              <a:t>2030-2035</a:t>
            </a:r>
          </a:p>
          <a:p>
            <a:pPr eaLnBrk="1" hangingPunct="1"/>
            <a:r>
              <a:rPr lang="en-US" altLang="en-US"/>
              <a:t>83.33		Wingspan (ft)				100.00</a:t>
            </a:r>
          </a:p>
          <a:p>
            <a:pPr eaLnBrk="1" hangingPunct="1"/>
            <a:r>
              <a:rPr lang="en-US" altLang="en-US"/>
              <a:t>9.285		Aspect Ratio				10.356</a:t>
            </a:r>
          </a:p>
          <a:p>
            <a:pPr eaLnBrk="1" hangingPunct="1"/>
            <a:r>
              <a:rPr lang="en-US" altLang="en-US"/>
              <a:t>109.17		Takeoff Wing Loading (psf)			80.06</a:t>
            </a:r>
          </a:p>
          <a:p>
            <a:pPr eaLnBrk="1" hangingPunct="1"/>
            <a:r>
              <a:rPr lang="en-US" altLang="en-US"/>
              <a:t>0.46		Takeoff Thrust-to-Weight Ratio		0.42</a:t>
            </a:r>
          </a:p>
          <a:p>
            <a:pPr eaLnBrk="1" hangingPunct="1"/>
            <a:r>
              <a:rPr lang="en-US" altLang="en-US"/>
              <a:t>0.0177		Cruise Parasite Drag Coefficient		0.0215</a:t>
            </a:r>
          </a:p>
          <a:p>
            <a:pPr eaLnBrk="1" hangingPunct="1"/>
            <a:r>
              <a:rPr lang="en-US" altLang="en-US"/>
              <a:t>0.58		Cruise Specific Fuel Consumption (lb/lb/hr)	0.37</a:t>
            </a:r>
          </a:p>
          <a:p>
            <a:pPr eaLnBrk="1" hangingPunct="1"/>
            <a:r>
              <a:rPr lang="en-US" altLang="en-US"/>
              <a:t>0.80		Cruise Speed (Mach)			0.80</a:t>
            </a:r>
          </a:p>
          <a:p>
            <a:pPr eaLnBrk="1" hangingPunct="1"/>
            <a:r>
              <a:rPr lang="en-US" altLang="en-US"/>
              <a:t>36,000		Cruise Altitude (ft)				36,000</a:t>
            </a:r>
          </a:p>
          <a:p>
            <a:pPr eaLnBrk="1" hangingPunct="1"/>
            <a:r>
              <a:rPr lang="en-US" altLang="en-US"/>
              <a:t>81,650		TakeOff Gross Weight (lb)			77,311</a:t>
            </a:r>
          </a:p>
          <a:p>
            <a:pPr eaLnBrk="1" hangingPunct="1"/>
            <a:r>
              <a:rPr lang="en-US" altLang="en-US"/>
              <a:t>1,580		Range (n.mi.)				3,245</a:t>
            </a:r>
          </a:p>
          <a:p>
            <a:pPr eaLnBrk="1" hangingPunct="1"/>
            <a:r>
              <a:rPr lang="en-US" altLang="en-US"/>
              <a:t>4,644		Takeoff Field Length (ft)			2,415</a:t>
            </a:r>
          </a:p>
          <a:p>
            <a:pPr eaLnBrk="1" hangingPunct="1"/>
            <a:r>
              <a:rPr lang="en-US" altLang="en-US"/>
              <a:t>3,132		Landing Field Length (ft)			1,755</a:t>
            </a:r>
          </a:p>
        </p:txBody>
      </p:sp>
      <p:pic>
        <p:nvPicPr>
          <p:cNvPr id="6144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28067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6" descr="DHC-fig-3view-complet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914400"/>
            <a:ext cx="289560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Future Regional Jet Concepts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33800" y="1600200"/>
            <a:ext cx="2209800" cy="646113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Introduction of superconductivity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6172200" y="17526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Electric Propulsion Regional Airliner</a:t>
            </a:r>
            <a:endParaRPr lang="en-US" dirty="0"/>
          </a:p>
        </p:txBody>
      </p:sp>
      <p:pic>
        <p:nvPicPr>
          <p:cNvPr id="62467" name="Picture 6" descr="DHC-fig-powersystem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4953000"/>
            <a:ext cx="1633538" cy="369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/>
              <a:t>s/c generator</a:t>
            </a:r>
          </a:p>
        </p:txBody>
      </p:sp>
      <p:sp>
        <p:nvSpPr>
          <p:cNvPr id="62469" name="TextBox 8"/>
          <p:cNvSpPr txBox="1">
            <a:spLocks noChangeArrowheads="1"/>
          </p:cNvSpPr>
          <p:nvPr/>
        </p:nvSpPr>
        <p:spPr bwMode="auto">
          <a:xfrm>
            <a:off x="609600" y="2438400"/>
            <a:ext cx="18224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Turbine engine</a:t>
            </a:r>
          </a:p>
        </p:txBody>
      </p:sp>
      <p:sp>
        <p:nvSpPr>
          <p:cNvPr id="62470" name="TextBox 9"/>
          <p:cNvSpPr txBox="1">
            <a:spLocks noChangeArrowheads="1"/>
          </p:cNvSpPr>
          <p:nvPr/>
        </p:nvSpPr>
        <p:spPr bwMode="auto">
          <a:xfrm>
            <a:off x="6781800" y="2362200"/>
            <a:ext cx="1350963" cy="3698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s/c motors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400" y="4724400"/>
            <a:ext cx="2544763" cy="369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/>
              <a:t>Electrical distribution</a:t>
            </a:r>
          </a:p>
        </p:txBody>
      </p:sp>
      <p:sp>
        <p:nvSpPr>
          <p:cNvPr id="62472" name="TextBox 11"/>
          <p:cNvSpPr txBox="1">
            <a:spLocks noChangeArrowheads="1"/>
          </p:cNvSpPr>
          <p:nvPr/>
        </p:nvSpPr>
        <p:spPr bwMode="auto">
          <a:xfrm>
            <a:off x="5257800" y="5486400"/>
            <a:ext cx="1992313" cy="3698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Propulsion Fans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16200000" flipH="1">
            <a:off x="1562100" y="2933700"/>
            <a:ext cx="457200" cy="22860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419101" y="4610100"/>
            <a:ext cx="685800" cy="3175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2400300" y="3848100"/>
            <a:ext cx="1676400" cy="7620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867400" y="4724400"/>
            <a:ext cx="838200" cy="762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6591300" y="2781300"/>
            <a:ext cx="762000" cy="685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5943600"/>
            <a:ext cx="8001000" cy="6461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/>
              <a:t>Turbine engine operates at high constant speed (max. efficiency) decoupled from fans, speed reduction and control is done electrically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8" name="Rectangle 4"/>
          <p:cNvSpPr>
            <a:spLocks noGrp="1"/>
          </p:cNvSpPr>
          <p:nvPr>
            <p:ph type="title"/>
          </p:nvPr>
        </p:nvSpPr>
        <p:spPr bwMode="auto"/>
        <p:txBody>
          <a:bodyPr wrap="square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dirty="0" smtClean="0"/>
              <a:t>Electric Propulsion Regional Airliner</a:t>
            </a:r>
          </a:p>
        </p:txBody>
      </p:sp>
      <p:pic>
        <p:nvPicPr>
          <p:cNvPr id="63491" name="Picture 5" descr="DHC-fig-front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9138"/>
            <a:ext cx="91440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6019800"/>
            <a:ext cx="7467600" cy="6461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/>
              <a:t>In-body jet engines and electric motors/fan in nacelles above wing minimize noise on the ground during takeoff and landing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ChangeArrowheads="1"/>
          </p:cNvSpPr>
          <p:nvPr/>
        </p:nvSpPr>
        <p:spPr bwMode="auto">
          <a:xfrm>
            <a:off x="0" y="3749675"/>
            <a:ext cx="4495800" cy="2892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/>
              <a:t>Fans</a:t>
            </a:r>
            <a:endParaRPr lang="en-US" altLang="en-US" sz="1400"/>
          </a:p>
          <a:p>
            <a:pPr eaLnBrk="1" hangingPunct="1"/>
            <a:r>
              <a:rPr lang="en-US" altLang="en-US" sz="1400"/>
              <a:t>Number			10</a:t>
            </a:r>
          </a:p>
          <a:p>
            <a:pPr eaLnBrk="1" hangingPunct="1"/>
            <a:r>
              <a:rPr lang="en-US" altLang="en-US" sz="1400"/>
              <a:t>Tip Speed			1,200	fps</a:t>
            </a:r>
          </a:p>
          <a:p>
            <a:pPr eaLnBrk="1" hangingPunct="1"/>
            <a:r>
              <a:rPr lang="en-US" altLang="en-US" sz="1400"/>
              <a:t>Pressure Ratio		1.33</a:t>
            </a:r>
          </a:p>
          <a:p>
            <a:pPr eaLnBrk="1" hangingPunct="1"/>
            <a:r>
              <a:rPr lang="en-US" altLang="en-US" sz="1400"/>
              <a:t>Hub-to-Tip Ratio		0.25</a:t>
            </a:r>
          </a:p>
          <a:p>
            <a:pPr eaLnBrk="1" hangingPunct="1"/>
            <a:r>
              <a:rPr lang="en-US" altLang="en-US" sz="1400"/>
              <a:t>Diameter			28.02	in.</a:t>
            </a:r>
          </a:p>
          <a:p>
            <a:pPr eaLnBrk="1" hangingPunct="1"/>
            <a:r>
              <a:rPr lang="en-US" altLang="en-US" sz="1400"/>
              <a:t>Fan Face Mach Number	0.60</a:t>
            </a:r>
          </a:p>
          <a:p>
            <a:pPr eaLnBrk="1" hangingPunct="1"/>
            <a:r>
              <a:rPr lang="en-US" altLang="en-US" sz="1400"/>
              <a:t>Required Thrust each		3,266	lb</a:t>
            </a:r>
          </a:p>
          <a:p>
            <a:pPr eaLnBrk="1" hangingPunct="1"/>
            <a:r>
              <a:rPr lang="en-US" altLang="en-US" sz="1400"/>
              <a:t>Required Power each		2,680	HP</a:t>
            </a:r>
          </a:p>
          <a:p>
            <a:pPr eaLnBrk="1" hangingPunct="1"/>
            <a:r>
              <a:rPr lang="en-US" altLang="en-US" sz="1400"/>
              <a:t>Inlet Pressure Recovery	0.96</a:t>
            </a:r>
          </a:p>
          <a:p>
            <a:pPr eaLnBrk="1" hangingPunct="1"/>
            <a:r>
              <a:rPr lang="en-US" altLang="en-US" sz="1400"/>
              <a:t>Exhaust Velocity		655	fps</a:t>
            </a:r>
          </a:p>
          <a:p>
            <a:pPr eaLnBrk="1" hangingPunct="1"/>
            <a:r>
              <a:rPr lang="en-US" altLang="en-US" sz="1400"/>
              <a:t>Airflow each		160.5	lb/sec</a:t>
            </a:r>
          </a:p>
          <a:p>
            <a:pPr eaLnBrk="1" hangingPunct="1"/>
            <a:r>
              <a:rPr lang="en-US" altLang="en-US" sz="1400"/>
              <a:t>Weight each		83	lb</a:t>
            </a:r>
          </a:p>
        </p:txBody>
      </p:sp>
      <p:sp>
        <p:nvSpPr>
          <p:cNvPr id="64515" name="Rectangle 5"/>
          <p:cNvSpPr>
            <a:spLocks noChangeArrowheads="1"/>
          </p:cNvSpPr>
          <p:nvPr/>
        </p:nvSpPr>
        <p:spPr bwMode="auto">
          <a:xfrm>
            <a:off x="4419600" y="838200"/>
            <a:ext cx="4572000" cy="307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/>
              <a:t>Turboshaft Engines</a:t>
            </a:r>
            <a:endParaRPr lang="en-US" altLang="en-US" sz="1400"/>
          </a:p>
          <a:p>
            <a:pPr eaLnBrk="1" hangingPunct="1"/>
            <a:r>
              <a:rPr lang="en-US" altLang="en-US" sz="1400"/>
              <a:t>Number			2</a:t>
            </a:r>
          </a:p>
          <a:p>
            <a:pPr eaLnBrk="1" hangingPunct="1"/>
            <a:r>
              <a:rPr lang="en-US" altLang="en-US" sz="1400"/>
              <a:t>Compressor Pressure Ratio	18.0</a:t>
            </a:r>
          </a:p>
          <a:p>
            <a:pPr eaLnBrk="1" hangingPunct="1"/>
            <a:r>
              <a:rPr lang="en-US" altLang="en-US" sz="1400"/>
              <a:t>Combustor Exit Temperature	3,260	°R</a:t>
            </a:r>
          </a:p>
          <a:p>
            <a:pPr eaLnBrk="1" hangingPunct="1"/>
            <a:r>
              <a:rPr lang="en-US" altLang="en-US" sz="1400"/>
              <a:t>Required Power each		13,495	HP</a:t>
            </a:r>
          </a:p>
          <a:p>
            <a:pPr eaLnBrk="1" hangingPunct="1"/>
            <a:r>
              <a:rPr lang="en-US" altLang="en-US" sz="1400"/>
              <a:t>Compressor Face Mach Number	0.60</a:t>
            </a:r>
          </a:p>
          <a:p>
            <a:pPr eaLnBrk="1" hangingPunct="1"/>
            <a:r>
              <a:rPr lang="en-US" altLang="en-US" sz="1400"/>
              <a:t>Inlet Pressure Recovery	0.95</a:t>
            </a:r>
          </a:p>
          <a:p>
            <a:pPr eaLnBrk="1" hangingPunct="1"/>
            <a:r>
              <a:rPr lang="en-US" altLang="en-US" sz="1400"/>
              <a:t>Engine Face Diameter		15.37	in.</a:t>
            </a:r>
          </a:p>
          <a:p>
            <a:pPr eaLnBrk="1" hangingPunct="1"/>
            <a:r>
              <a:rPr lang="en-US" altLang="en-US" sz="1400"/>
              <a:t>Power Turbine Exit Diameter	23.06	in.</a:t>
            </a:r>
          </a:p>
          <a:p>
            <a:pPr eaLnBrk="1" hangingPunct="1"/>
            <a:r>
              <a:rPr lang="en-US" altLang="en-US" sz="1400"/>
              <a:t>Airflow each		44.72	lb/sec</a:t>
            </a:r>
          </a:p>
          <a:p>
            <a:pPr eaLnBrk="1" hangingPunct="1"/>
            <a:r>
              <a:rPr lang="en-US" altLang="en-US" sz="1400"/>
              <a:t>Brake Specific Fuel Consumption	0.366	lb/HP/hr</a:t>
            </a:r>
          </a:p>
          <a:p>
            <a:pPr eaLnBrk="1" hangingPunct="1"/>
            <a:r>
              <a:rPr lang="en-US" altLang="en-US" sz="1400"/>
              <a:t>Weight each		894	lb</a:t>
            </a:r>
          </a:p>
          <a:p>
            <a:pPr eaLnBrk="1" hangingPunct="1"/>
            <a:r>
              <a:rPr lang="en-US" altLang="en-US" sz="1400"/>
              <a:t>Total Weight Uninstalled	1,789	lb</a:t>
            </a:r>
          </a:p>
          <a:p>
            <a:pPr eaLnBrk="1" hangingPunct="1"/>
            <a:r>
              <a:rPr lang="en-US" altLang="en-US" sz="1400"/>
              <a:t>Total Weight Installed		2,389	lb</a:t>
            </a:r>
          </a:p>
        </p:txBody>
      </p:sp>
      <p:sp>
        <p:nvSpPr>
          <p:cNvPr id="64516" name="Rectangle 7"/>
          <p:cNvSpPr>
            <a:spLocks noChangeArrowheads="1"/>
          </p:cNvSpPr>
          <p:nvPr/>
        </p:nvSpPr>
        <p:spPr bwMode="auto">
          <a:xfrm>
            <a:off x="6172200" y="4495800"/>
            <a:ext cx="2827338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/>
              <a:t>Fan Drive Motors</a:t>
            </a:r>
            <a:endParaRPr lang="en-US" altLang="en-US" sz="1400"/>
          </a:p>
          <a:p>
            <a:pPr eaLnBrk="1" hangingPunct="1"/>
            <a:r>
              <a:rPr lang="en-US" altLang="en-US" sz="1400"/>
              <a:t>Number		10</a:t>
            </a:r>
          </a:p>
          <a:p>
            <a:pPr eaLnBrk="1" hangingPunct="1"/>
            <a:r>
              <a:rPr lang="en-US" altLang="en-US" sz="1400"/>
              <a:t>Efficiency		0.990</a:t>
            </a:r>
          </a:p>
          <a:p>
            <a:pPr eaLnBrk="1" hangingPunct="1"/>
            <a:r>
              <a:rPr lang="en-US" altLang="en-US" sz="1400"/>
              <a:t>Power each	2,707  HP</a:t>
            </a:r>
          </a:p>
          <a:p>
            <a:pPr eaLnBrk="1" hangingPunct="1"/>
            <a:r>
              <a:rPr lang="en-US" altLang="en-US" sz="1400"/>
              <a:t>Outside Diameter	7.24    in.</a:t>
            </a:r>
          </a:p>
          <a:p>
            <a:pPr eaLnBrk="1" hangingPunct="1"/>
            <a:r>
              <a:rPr lang="en-US" altLang="en-US" sz="1400"/>
              <a:t>Weight each	110     lb</a:t>
            </a:r>
          </a:p>
          <a:p>
            <a:pPr eaLnBrk="1" hangingPunct="1"/>
            <a:r>
              <a:rPr lang="en-US" altLang="en-US" sz="1400" b="1"/>
              <a:t>Specific power	25 HP/lb</a:t>
            </a:r>
          </a:p>
        </p:txBody>
      </p:sp>
      <p:sp>
        <p:nvSpPr>
          <p:cNvPr id="74757" name="Rectangle 8"/>
          <p:cNvSpPr>
            <a:spLocks noChangeArrowheads="1"/>
          </p:cNvSpPr>
          <p:nvPr/>
        </p:nvSpPr>
        <p:spPr bwMode="auto">
          <a:xfrm>
            <a:off x="4572000" y="6172200"/>
            <a:ext cx="4572000" cy="338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/>
              <a:t>Total Installed Power Train Weight: 5,108 lb</a:t>
            </a:r>
          </a:p>
        </p:txBody>
      </p:sp>
      <p:pic>
        <p:nvPicPr>
          <p:cNvPr id="6451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21336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95800"/>
            <a:ext cx="144780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0" name="Rectangle 6"/>
          <p:cNvSpPr>
            <a:spLocks noChangeArrowheads="1"/>
          </p:cNvSpPr>
          <p:nvPr/>
        </p:nvSpPr>
        <p:spPr bwMode="auto">
          <a:xfrm>
            <a:off x="1447800" y="2057400"/>
            <a:ext cx="2878138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/>
              <a:t>Generators</a:t>
            </a:r>
            <a:endParaRPr lang="en-US" altLang="en-US" sz="1400"/>
          </a:p>
          <a:p>
            <a:pPr eaLnBrk="1" hangingPunct="1"/>
            <a:r>
              <a:rPr lang="en-US" altLang="en-US" sz="1400"/>
              <a:t>Number		2</a:t>
            </a:r>
          </a:p>
          <a:p>
            <a:pPr eaLnBrk="1" hangingPunct="1"/>
            <a:r>
              <a:rPr lang="en-US" altLang="en-US" sz="1400"/>
              <a:t>Efficiency		0.993</a:t>
            </a:r>
          </a:p>
          <a:p>
            <a:pPr eaLnBrk="1" hangingPunct="1"/>
            <a:r>
              <a:rPr lang="en-US" altLang="en-US" sz="1400"/>
              <a:t>Power each	13,401 HP</a:t>
            </a:r>
          </a:p>
          <a:p>
            <a:pPr eaLnBrk="1" hangingPunct="1"/>
            <a:r>
              <a:rPr lang="en-US" altLang="en-US" sz="1400"/>
              <a:t>Outside Diameter	10.24   in.</a:t>
            </a:r>
          </a:p>
          <a:p>
            <a:pPr eaLnBrk="1" hangingPunct="1"/>
            <a:r>
              <a:rPr lang="en-US" altLang="en-US" sz="1400"/>
              <a:t>Weight each	335      lb</a:t>
            </a:r>
          </a:p>
          <a:p>
            <a:pPr eaLnBrk="1" hangingPunct="1"/>
            <a:r>
              <a:rPr lang="en-US" altLang="en-US" sz="1400" b="1"/>
              <a:t>Specific power	40 HP/lb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Characteristics of Power Train/Propulsion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086600" cy="68275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400" dirty="0" smtClean="0"/>
              <a:t>Integration of Sizing Models to Aircraft Design Synthesis Tools (putting it all together)</a:t>
            </a:r>
            <a:endParaRPr lang="en-US" sz="2400" dirty="0"/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smtClean="0"/>
              <a:t>Physics-based models for HTS rotating machines can be integrated with existing aircraft design synthesis tools (VISTA) </a:t>
            </a:r>
          </a:p>
          <a:p>
            <a:pPr lvl="1"/>
            <a:endParaRPr lang="en-US" altLang="en-US" sz="2000" smtClean="0"/>
          </a:p>
          <a:p>
            <a:pPr lvl="1">
              <a:spcBef>
                <a:spcPct val="0"/>
              </a:spcBef>
              <a:spcAft>
                <a:spcPts val="800"/>
              </a:spcAft>
            </a:pPr>
            <a:r>
              <a:rPr lang="en-US" altLang="en-US" sz="2400" smtClean="0"/>
              <a:t>First instance of combining aeronautical and electrical engineering skills to explore new design space</a:t>
            </a:r>
          </a:p>
          <a:p>
            <a:pPr lvl="1">
              <a:spcBef>
                <a:spcPct val="0"/>
              </a:spcBef>
              <a:spcAft>
                <a:spcPts val="800"/>
              </a:spcAft>
            </a:pPr>
            <a:r>
              <a:rPr lang="en-US" altLang="en-US" sz="2400" smtClean="0"/>
              <a:t>Study the feasibility of electrically-driven propulsion with high-fidelity physics-based standard aircraft design tools</a:t>
            </a:r>
          </a:p>
          <a:p>
            <a:pPr lvl="1">
              <a:spcBef>
                <a:spcPct val="0"/>
              </a:spcBef>
              <a:spcAft>
                <a:spcPts val="800"/>
              </a:spcAft>
            </a:pPr>
            <a:r>
              <a:rPr lang="en-US" altLang="en-US" sz="2400" smtClean="0"/>
              <a:t>Fundamental question: Will an electric aircraft be able to fly with assumed size and weight values for the superconducting components + cryocooling overhead? (2030 expected values)</a:t>
            </a:r>
            <a:endParaRPr lang="en-US" altLang="en-US" sz="2000" smtClean="0"/>
          </a:p>
          <a:p>
            <a:endParaRPr lang="en-US" altLang="en-US" sz="2800" smtClean="0"/>
          </a:p>
          <a:p>
            <a:endParaRPr lang="en-US" altLang="en-US" sz="280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5885</TotalTime>
  <Words>5227</Words>
  <Application>Microsoft Macintosh PowerPoint</Application>
  <PresentationFormat>On-screen Show (4:3)</PresentationFormat>
  <Paragraphs>1154</Paragraphs>
  <Slides>97</Slides>
  <Notes>66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97</vt:i4>
      </vt:variant>
    </vt:vector>
  </HeadingPairs>
  <TitlesOfParts>
    <vt:vector size="104" baseType="lpstr">
      <vt:lpstr>Module</vt:lpstr>
      <vt:lpstr>Chart</vt:lpstr>
      <vt:lpstr>VISIO</vt:lpstr>
      <vt:lpstr>Equation</vt:lpstr>
      <vt:lpstr>Photo Editor Photo</vt:lpstr>
      <vt:lpstr>Equation.3</vt:lpstr>
      <vt:lpstr>Word.Picture.8</vt:lpstr>
      <vt:lpstr>Superconductivity as the Enabling Technology for All-Electric Aircraft</vt:lpstr>
      <vt:lpstr>Outline</vt:lpstr>
      <vt:lpstr>The push for sustainable aviation</vt:lpstr>
      <vt:lpstr>Why sustainable aviation?</vt:lpstr>
      <vt:lpstr>Air Traffic Growth (in Trillion Passanger-km)</vt:lpstr>
      <vt:lpstr>The World Fleet Will More Than Double Between ‘05 and ‘25</vt:lpstr>
      <vt:lpstr>Aircraft engine fuel efficiency</vt:lpstr>
      <vt:lpstr>Engine Noise &amp; Regulations </vt:lpstr>
      <vt:lpstr>NASA’s Goals for Subsonic Fixed Wing</vt:lpstr>
      <vt:lpstr>We need quieter, more fuel efficient, aircraft</vt:lpstr>
      <vt:lpstr>Typical Modern Commercial Turbo-Fan Propulsion System</vt:lpstr>
      <vt:lpstr>Electric Ducted Fan Concept</vt:lpstr>
      <vt:lpstr>Distributed propulsion for aircraft?</vt:lpstr>
      <vt:lpstr>Why Superconducting Machines?</vt:lpstr>
      <vt:lpstr>Weight comparison of turbine engines and motors shows turbo-electric aircraft drive is now an option (with superconductivity)</vt:lpstr>
      <vt:lpstr>Some Existing Superconducting Machines </vt:lpstr>
      <vt:lpstr>Superconductivity for propulsion</vt:lpstr>
      <vt:lpstr>Superconducting generators for airborne application</vt:lpstr>
      <vt:lpstr>How about cooling?</vt:lpstr>
      <vt:lpstr>How about cooling? (2)</vt:lpstr>
      <vt:lpstr>Distributed Propulsion – Power Network</vt:lpstr>
      <vt:lpstr>Cryocooler Weights Could be Reduced Further</vt:lpstr>
      <vt:lpstr>Turbo Cryogenics</vt:lpstr>
      <vt:lpstr>Aircraft Design </vt:lpstr>
      <vt:lpstr>Sizing Model - Amber</vt:lpstr>
      <vt:lpstr>Higher Fidelity Geometry Representation</vt:lpstr>
      <vt:lpstr>Sizing Model “Amber” Version 1.0</vt:lpstr>
      <vt:lpstr>Model Architecture</vt:lpstr>
      <vt:lpstr>Sources Discretization</vt:lpstr>
      <vt:lpstr>B from Uniform Tetrahedral Sources </vt:lpstr>
      <vt:lpstr>Magnetic Material Magnetization</vt:lpstr>
      <vt:lpstr>Full Machine – Flux Distribution</vt:lpstr>
      <vt:lpstr>Flux distribution in stator</vt:lpstr>
      <vt:lpstr>Frequency Dependence of AC Losses</vt:lpstr>
      <vt:lpstr>Magnetization (Hysteresis) Losses Calculation</vt:lpstr>
      <vt:lpstr>Field Configuration is Sc. Stators</vt:lpstr>
      <vt:lpstr>Model Assumptions</vt:lpstr>
      <vt:lpstr>Dimensional Analysis</vt:lpstr>
      <vt:lpstr>Alternating field losses – SL (1/3)</vt:lpstr>
      <vt:lpstr>Alternating field losses (n=20) – SL (2/3)</vt:lpstr>
      <vt:lpstr>Alternating field losses – Scaling Law (3/3)</vt:lpstr>
      <vt:lpstr>Losses in Rotating field Scaling Law</vt:lpstr>
      <vt:lpstr>Elliptical field</vt:lpstr>
      <vt:lpstr>Elliptical field – with phase angle</vt:lpstr>
      <vt:lpstr>Elliptical Field with Transport Current</vt:lpstr>
      <vt:lpstr>AC Losses Computation</vt:lpstr>
      <vt:lpstr>Generator Design Example</vt:lpstr>
      <vt:lpstr>Rotor Design</vt:lpstr>
      <vt:lpstr>Stator Design</vt:lpstr>
      <vt:lpstr>Mass Estimation</vt:lpstr>
      <vt:lpstr>Heat load</vt:lpstr>
      <vt:lpstr>Generator Specification</vt:lpstr>
      <vt:lpstr>Example: NASA CESTOL  (Cruise-Efficient Short Take Off and Landing)</vt:lpstr>
      <vt:lpstr>Various Jet Propulsion System Placements</vt:lpstr>
      <vt:lpstr>Distributed Propulsion</vt:lpstr>
      <vt:lpstr>Hybrid Wing Body (HWB) Aircraft</vt:lpstr>
      <vt:lpstr>Baseline 12-engine CESTOL*  Concept  (N+2)</vt:lpstr>
      <vt:lpstr>PowerPoint Presentation</vt:lpstr>
      <vt:lpstr>BENEFITS OF TURBO-ELECTRIC PROPULSION </vt:lpstr>
      <vt:lpstr>Distributed Turboelectric-Powered CESTOL Concept</vt:lpstr>
      <vt:lpstr>Distributed Turboelectric-Powered CESTOL Concept (2)</vt:lpstr>
      <vt:lpstr>Conclusions</vt:lpstr>
      <vt:lpstr>Research Directions</vt:lpstr>
      <vt:lpstr>THANK YOU!</vt:lpstr>
      <vt:lpstr>Superconductivity &amp; Aeropropulsion</vt:lpstr>
      <vt:lpstr>Back Up Slides</vt:lpstr>
      <vt:lpstr>Air Traffic Growth (in Trillion Passanger-km)</vt:lpstr>
      <vt:lpstr>The World Fleet Will More Than Double Between ‘05 and ‘25</vt:lpstr>
      <vt:lpstr>How to Improve Specific Power?</vt:lpstr>
      <vt:lpstr>Design 1: General Aviation – Fail Safe Study</vt:lpstr>
      <vt:lpstr>Fail Safe Operation: Safety Torque Generation</vt:lpstr>
      <vt:lpstr>Design 2: Small Jet Propulsion</vt:lpstr>
      <vt:lpstr>Design 3: Unmanned Aero Vehicle  (2)</vt:lpstr>
      <vt:lpstr>Electro-magnetic Sizing Model</vt:lpstr>
      <vt:lpstr>Armature Thermal Analysis: Circuit Approach</vt:lpstr>
      <vt:lpstr>Example: Use of HTS motor sizing model</vt:lpstr>
      <vt:lpstr>Why sustainable aviation? (2)</vt:lpstr>
      <vt:lpstr>Noise is also a barrier to air traffic growth</vt:lpstr>
      <vt:lpstr>Amber v1.0 – 1/3</vt:lpstr>
      <vt:lpstr>Amber v1.0 – 2/3</vt:lpstr>
      <vt:lpstr>Amber v1.0 – 3/3</vt:lpstr>
      <vt:lpstr>Flux Density in Magnetic Material</vt:lpstr>
      <vt:lpstr>Linear System to Solve</vt:lpstr>
      <vt:lpstr>GFUN – Test in Magnetized Sphere</vt:lpstr>
      <vt:lpstr>Air Liquide</vt:lpstr>
      <vt:lpstr>3D EM Module</vt:lpstr>
      <vt:lpstr>FlexPDE Model</vt:lpstr>
      <vt:lpstr>Dimensional Analysis (1/2)</vt:lpstr>
      <vt:lpstr>The Case for  Superconductivity in Electrical Aero-propulsion</vt:lpstr>
      <vt:lpstr>Aircraft Design Space Exploration</vt:lpstr>
      <vt:lpstr>Baseline 12-engine CESTOL Concept</vt:lpstr>
      <vt:lpstr>Examples of New Design Space Integrating physics-based HTS machine sizing models with aircraft design tools </vt:lpstr>
      <vt:lpstr>Future Regional Jet Concepts</vt:lpstr>
      <vt:lpstr>Electric Propulsion Regional Airliner</vt:lpstr>
      <vt:lpstr>Electric Propulsion Regional Airliner</vt:lpstr>
      <vt:lpstr>Characteristics of Power Train/Propulsion</vt:lpstr>
      <vt:lpstr>Integration of Sizing Models to Aircraft Design Synthesis Tools (putting it all together)</vt:lpstr>
    </vt:vector>
  </TitlesOfParts>
  <Company>ITER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C. Luongo</dc:creator>
  <cp:lastModifiedBy>Allan Johnson</cp:lastModifiedBy>
  <cp:revision>401</cp:revision>
  <dcterms:created xsi:type="dcterms:W3CDTF">2008-06-01T11:18:49Z</dcterms:created>
  <dcterms:modified xsi:type="dcterms:W3CDTF">2015-03-18T22:31:00Z</dcterms:modified>
</cp:coreProperties>
</file>