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mp4" ContentType="video/unknown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sldIdLst>
    <p:sldId id="257" r:id="rId2"/>
    <p:sldId id="358" r:id="rId3"/>
    <p:sldId id="335" r:id="rId4"/>
    <p:sldId id="359" r:id="rId5"/>
    <p:sldId id="352" r:id="rId6"/>
    <p:sldId id="360" r:id="rId7"/>
    <p:sldId id="483" r:id="rId8"/>
    <p:sldId id="481" r:id="rId9"/>
    <p:sldId id="397" r:id="rId10"/>
    <p:sldId id="398" r:id="rId11"/>
    <p:sldId id="486" r:id="rId12"/>
    <p:sldId id="487" r:id="rId13"/>
    <p:sldId id="404" r:id="rId14"/>
    <p:sldId id="405" r:id="rId15"/>
    <p:sldId id="406" r:id="rId16"/>
    <p:sldId id="407" r:id="rId17"/>
    <p:sldId id="370" r:id="rId18"/>
    <p:sldId id="371" r:id="rId19"/>
    <p:sldId id="372" r:id="rId20"/>
    <p:sldId id="373" r:id="rId21"/>
    <p:sldId id="374" r:id="rId22"/>
    <p:sldId id="408" r:id="rId23"/>
    <p:sldId id="484" r:id="rId24"/>
    <p:sldId id="485" r:id="rId25"/>
    <p:sldId id="389" r:id="rId26"/>
    <p:sldId id="412" r:id="rId27"/>
    <p:sldId id="409" r:id="rId28"/>
    <p:sldId id="390" r:id="rId29"/>
    <p:sldId id="468" r:id="rId30"/>
    <p:sldId id="469" r:id="rId31"/>
    <p:sldId id="470" r:id="rId32"/>
    <p:sldId id="471" r:id="rId33"/>
    <p:sldId id="472" r:id="rId34"/>
    <p:sldId id="488" r:id="rId35"/>
    <p:sldId id="489" r:id="rId36"/>
    <p:sldId id="475" r:id="rId37"/>
    <p:sldId id="419" r:id="rId38"/>
    <p:sldId id="413" r:id="rId39"/>
    <p:sldId id="454" r:id="rId40"/>
    <p:sldId id="455" r:id="rId41"/>
    <p:sldId id="474" r:id="rId42"/>
    <p:sldId id="410" r:id="rId43"/>
    <p:sldId id="431" r:id="rId44"/>
    <p:sldId id="439" r:id="rId45"/>
    <p:sldId id="427" r:id="rId46"/>
    <p:sldId id="425" r:id="rId47"/>
    <p:sldId id="441" r:id="rId48"/>
    <p:sldId id="429" r:id="rId49"/>
    <p:sldId id="417" r:id="rId50"/>
    <p:sldId id="308" r:id="rId51"/>
    <p:sldId id="357" r:id="rId52"/>
    <p:sldId id="440" r:id="rId53"/>
    <p:sldId id="477" r:id="rId54"/>
    <p:sldId id="350" r:id="rId55"/>
    <p:sldId id="351" r:id="rId56"/>
    <p:sldId id="494" r:id="rId57"/>
    <p:sldId id="493" r:id="rId58"/>
    <p:sldId id="495" r:id="rId59"/>
    <p:sldId id="299" r:id="rId60"/>
    <p:sldId id="467" r:id="rId61"/>
    <p:sldId id="466" r:id="rId62"/>
    <p:sldId id="296" r:id="rId63"/>
    <p:sldId id="345" r:id="rId64"/>
    <p:sldId id="346" r:id="rId65"/>
    <p:sldId id="353" r:id="rId66"/>
    <p:sldId id="322" r:id="rId67"/>
    <p:sldId id="323" r:id="rId68"/>
    <p:sldId id="324" r:id="rId69"/>
    <p:sldId id="325" r:id="rId70"/>
    <p:sldId id="480" r:id="rId71"/>
    <p:sldId id="473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D4B"/>
    <a:srgbClr val="4EC79E"/>
    <a:srgbClr val="FFA2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1016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08860-D2BD-F342-8C54-3E0512913CEE}" type="datetimeFigureOut">
              <a:rPr lang="en-US" smtClean="0"/>
              <a:t>1/22/15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78CEC-8F57-7C48-B334-E666E5B6F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15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great SNR!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40224-2E15-F647-B161-341E352A474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95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78CEC-8F57-7C48-B334-E666E5B6F3C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58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40224-2E15-F647-B161-341E352A474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34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BBE7-5137-CF43-A2C3-1337FE734270}" type="datetimeFigureOut">
              <a:rPr lang="en-US" smtClean="0"/>
              <a:t>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EBFE-2C0D-5946-9D71-D98351714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BBE7-5137-CF43-A2C3-1337FE734270}" type="datetimeFigureOut">
              <a:rPr lang="en-US" smtClean="0"/>
              <a:t>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EBFE-2C0D-5946-9D71-D98351714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1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BBE7-5137-CF43-A2C3-1337FE734270}" type="datetimeFigureOut">
              <a:rPr lang="en-US" smtClean="0"/>
              <a:t>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EBFE-2C0D-5946-9D71-D98351714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BBE7-5137-CF43-A2C3-1337FE734270}" type="datetimeFigureOut">
              <a:rPr lang="en-US" smtClean="0"/>
              <a:t>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EBFE-2C0D-5946-9D71-D98351714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3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BBE7-5137-CF43-A2C3-1337FE734270}" type="datetimeFigureOut">
              <a:rPr lang="en-US" smtClean="0"/>
              <a:t>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EBFE-2C0D-5946-9D71-D98351714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5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BBE7-5137-CF43-A2C3-1337FE734270}" type="datetimeFigureOut">
              <a:rPr lang="en-US" smtClean="0"/>
              <a:t>1/22/15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EBFE-2C0D-5946-9D71-D98351714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82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BBE7-5137-CF43-A2C3-1337FE734270}" type="datetimeFigureOut">
              <a:rPr lang="en-US" smtClean="0"/>
              <a:t>1/22/15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EBFE-2C0D-5946-9D71-D98351714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8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BBE7-5137-CF43-A2C3-1337FE734270}" type="datetimeFigureOut">
              <a:rPr lang="en-US" smtClean="0"/>
              <a:t>1/22/15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EBFE-2C0D-5946-9D71-D98351714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4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BBE7-5137-CF43-A2C3-1337FE734270}" type="datetimeFigureOut">
              <a:rPr lang="en-US" smtClean="0"/>
              <a:t>1/22/15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EBFE-2C0D-5946-9D71-D98351714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7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BBE7-5137-CF43-A2C3-1337FE734270}" type="datetimeFigureOut">
              <a:rPr lang="en-US" smtClean="0"/>
              <a:t>1/22/15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EBFE-2C0D-5946-9D71-D98351714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2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BBBE7-5137-CF43-A2C3-1337FE734270}" type="datetimeFigureOut">
              <a:rPr lang="en-US" smtClean="0"/>
              <a:t>1/22/15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EBFE-2C0D-5946-9D71-D98351714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8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BBBE7-5137-CF43-A2C3-1337FE734270}" type="datetimeFigureOut">
              <a:rPr lang="en-US" smtClean="0"/>
              <a:t>1/22/15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EBFE-2C0D-5946-9D71-D98351714A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1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4" Type="http://schemas.openxmlformats.org/officeDocument/2006/relationships/image" Target="../media/image23.wmf"/><Relationship Id="rId5" Type="http://schemas.openxmlformats.org/officeDocument/2006/relationships/image" Target="../media/image24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Relationship Id="rId3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Relationship Id="rId3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Relationship Id="rId3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8.png"/><Relationship Id="rId5" Type="http://schemas.microsoft.com/office/2007/relationships/hdphoto" Target="../media/hdphoto2.wdp"/><Relationship Id="rId6" Type="http://schemas.openxmlformats.org/officeDocument/2006/relationships/image" Target="../media/image9.png"/><Relationship Id="rId7" Type="http://schemas.microsoft.com/office/2007/relationships/hdphoto" Target="../media/hdphoto3.wdp"/><Relationship Id="rId8" Type="http://schemas.openxmlformats.org/officeDocument/2006/relationships/image" Target="../media/image10.png"/><Relationship Id="rId9" Type="http://schemas.microsoft.com/office/2007/relationships/hdphoto" Target="../media/hdphoto4.wdp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4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Relationship Id="rId3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3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52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../media/image1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Relationship Id="rId3" Type="http://schemas.openxmlformats.org/officeDocument/2006/relationships/image" Target="../media/image7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j1214_cloud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2211" y="-50136"/>
            <a:ext cx="10566212" cy="78878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0508" y="2532570"/>
            <a:ext cx="8943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Helvetica"/>
                <a:cs typeface="Helvetica"/>
              </a:rPr>
              <a:t>Jacob Bean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Helvetica"/>
                <a:cs typeface="Helvetica"/>
              </a:rPr>
              <a:t>University of Chicago</a:t>
            </a:r>
            <a:endParaRPr lang="en-US" sz="36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508" y="924652"/>
            <a:ext cx="8943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 smtClean="0">
                <a:solidFill>
                  <a:srgbClr val="FFFFFF"/>
                </a:solidFill>
              </a:rPr>
              <a:t>Exoplanets in </a:t>
            </a:r>
            <a:r>
              <a:rPr lang="en-US" sz="8000" b="1" i="1" dirty="0" smtClean="0">
                <a:solidFill>
                  <a:srgbClr val="FFFFFF"/>
                </a:solidFill>
                <a:latin typeface="Copperplate"/>
                <a:cs typeface="Copperplate"/>
              </a:rPr>
              <a:t>HD</a:t>
            </a:r>
            <a:r>
              <a:rPr lang="en-US" sz="7200" b="1" i="1" dirty="0" smtClean="0">
                <a:solidFill>
                  <a:srgbClr val="FFFFFF"/>
                </a:solidFill>
              </a:rPr>
              <a:t> </a:t>
            </a:r>
            <a:endParaRPr lang="en-US" sz="72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37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oon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68880"/>
            <a:ext cx="9144000" cy="274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852" y="490628"/>
            <a:ext cx="82375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Probing Exoplanet Atmospheres With Transits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2391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2462" y="490628"/>
            <a:ext cx="72877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Current status of exoplanet detections</a:t>
            </a:r>
            <a:endParaRPr lang="en-US" sz="3200" dirty="0"/>
          </a:p>
        </p:txBody>
      </p:sp>
      <p:pic>
        <p:nvPicPr>
          <p:cNvPr id="5" name="Picture 4" descr="tem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62" y="1236001"/>
            <a:ext cx="7290732" cy="53358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850" y="2882291"/>
            <a:ext cx="20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 ≈ 1000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0006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2462" y="490628"/>
            <a:ext cx="72877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Current status of exoplanet detections</a:t>
            </a:r>
            <a:endParaRPr lang="en-US" sz="3200" dirty="0"/>
          </a:p>
        </p:txBody>
      </p:sp>
      <p:pic>
        <p:nvPicPr>
          <p:cNvPr id="5" name="Picture 4" descr="tem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62" y="1236001"/>
            <a:ext cx="7290732" cy="53358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850" y="2882291"/>
            <a:ext cx="20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 ≈ 1000</a:t>
            </a:r>
            <a:endParaRPr lang="en-US" sz="2800" dirty="0"/>
          </a:p>
        </p:txBody>
      </p:sp>
      <p:sp>
        <p:nvSpPr>
          <p:cNvPr id="2" name="Oval 1"/>
          <p:cNvSpPr/>
          <p:nvPr/>
        </p:nvSpPr>
        <p:spPr>
          <a:xfrm>
            <a:off x="2080790" y="3769284"/>
            <a:ext cx="1972699" cy="972718"/>
          </a:xfrm>
          <a:prstGeom prst="ellipse">
            <a:avLst/>
          </a:prstGeom>
          <a:noFill/>
          <a:ln w="57150" cmpd="sng">
            <a:solidFill>
              <a:srgbClr val="FF0000"/>
            </a:solidFill>
            <a:prstDash val="solid"/>
          </a:ln>
          <a:effectLst>
            <a:glow rad="139700">
              <a:srgbClr val="FF0000">
                <a:alpha val="71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9647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04" name="Picture 4" descr="gj1214_sta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3" y="45561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0000"/>
                </a:solidFill>
                <a:latin typeface="Lucida Sans Unicode" charset="0"/>
              </a:rPr>
              <a:t>The Super-Earth GJ1214b</a:t>
            </a:r>
            <a:endParaRPr lang="en-US" sz="2800" dirty="0">
              <a:solidFill>
                <a:srgbClr val="000000"/>
              </a:solidFill>
              <a:latin typeface="Lucida Sans Unicode" charset="0"/>
            </a:endParaRPr>
          </a:p>
        </p:txBody>
      </p:sp>
      <p:pic>
        <p:nvPicPr>
          <p:cNvPr id="15" name="Picture 14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15" y="1871694"/>
            <a:ext cx="4091418" cy="46792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23790" y="2396932"/>
            <a:ext cx="3713463" cy="1200328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“super-Earths” </a:t>
            </a:r>
          </a:p>
          <a:p>
            <a:pPr algn="ctr"/>
            <a:r>
              <a:rPr lang="en-US" sz="2400" dirty="0" smtClean="0"/>
              <a:t>≡ </a:t>
            </a:r>
          </a:p>
          <a:p>
            <a:pPr algn="ctr"/>
            <a:r>
              <a:rPr lang="en-US" sz="2400" dirty="0" smtClean="0"/>
              <a:t>2 &lt; mass &lt; 10 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earth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839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04" name="Picture 4" descr="gj1214_sta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3" y="45561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0000"/>
                </a:solidFill>
                <a:latin typeface="Lucida Sans Unicode" charset="0"/>
              </a:rPr>
              <a:t>The Super-Earth GJ1214b</a:t>
            </a:r>
            <a:endParaRPr lang="en-US" sz="2800" dirty="0">
              <a:solidFill>
                <a:srgbClr val="000000"/>
              </a:solidFill>
              <a:latin typeface="Lucida Sans Unicode" charset="0"/>
            </a:endParaRPr>
          </a:p>
        </p:txBody>
      </p:sp>
      <p:pic>
        <p:nvPicPr>
          <p:cNvPr id="15" name="Picture 14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15" y="1871694"/>
            <a:ext cx="4091418" cy="4679232"/>
          </a:xfrm>
          <a:prstGeom prst="rect">
            <a:avLst/>
          </a:prstGeom>
        </p:spPr>
      </p:pic>
      <p:pic>
        <p:nvPicPr>
          <p:cNvPr id="2" name="Picture 1" descr="te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858" y="2703275"/>
            <a:ext cx="3763327" cy="29584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54246" y="2473321"/>
            <a:ext cx="651651" cy="25067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215748" y="5661729"/>
            <a:ext cx="2343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/>
              <a:t>Petigura</a:t>
            </a:r>
            <a:r>
              <a:rPr lang="en-US" sz="1600" dirty="0"/>
              <a:t>+</a:t>
            </a:r>
            <a:r>
              <a:rPr lang="en-US" sz="1600" dirty="0" smtClean="0"/>
              <a:t> (2014)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608934" y="2103989"/>
            <a:ext cx="4296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Super-Earths are extremely common!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6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04" name="Picture 4" descr="gj1214_sta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3" y="45561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0000"/>
                </a:solidFill>
                <a:latin typeface="Lucida Sans Unicode" charset="0"/>
              </a:rPr>
              <a:t>The Super-Earth GJ1214b</a:t>
            </a:r>
            <a:endParaRPr lang="en-US" sz="2800" dirty="0">
              <a:solidFill>
                <a:srgbClr val="000000"/>
              </a:solidFill>
              <a:latin typeface="Lucida Sans Unicode" charset="0"/>
            </a:endParaRPr>
          </a:p>
        </p:txBody>
      </p:sp>
      <p:pic>
        <p:nvPicPr>
          <p:cNvPr id="15" name="Picture 14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15" y="1871694"/>
            <a:ext cx="4091418" cy="4679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94360" y="3145634"/>
            <a:ext cx="349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 extraordinary diversity!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931935" y="2185698"/>
            <a:ext cx="29532" cy="2820734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31829" y="5154117"/>
            <a:ext cx="361110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Key question: What are the compositions of these objects?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09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04" name="Picture 4" descr="gj1214_sta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3" y="45561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0000"/>
                </a:solidFill>
                <a:latin typeface="Lucida Sans Unicode" charset="0"/>
              </a:rPr>
              <a:t>The Super-Earth GJ1214b</a:t>
            </a:r>
            <a:endParaRPr lang="en-US" sz="2800" dirty="0">
              <a:solidFill>
                <a:srgbClr val="000000"/>
              </a:solidFill>
              <a:latin typeface="Lucida Sans Unicode" charset="0"/>
            </a:endParaRPr>
          </a:p>
        </p:txBody>
      </p:sp>
      <p:pic>
        <p:nvPicPr>
          <p:cNvPr id="15" name="Picture 14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515" y="1871694"/>
            <a:ext cx="4091418" cy="46792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89417" y="2648373"/>
            <a:ext cx="374306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 super-Earth case study on the need for atmospheric characterization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106170" y="3248537"/>
            <a:ext cx="983247" cy="117978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274639" y="3073473"/>
            <a:ext cx="831531" cy="586084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35845" y="2887579"/>
            <a:ext cx="1149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GJ 1214b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65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04" name="Picture 4" descr="gj1214_sta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3" y="45561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218880"/>
            <a:ext cx="7367588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4806" name="Text Box 6"/>
          <p:cNvSpPr txBox="1">
            <a:spLocks noChangeArrowheads="1"/>
          </p:cNvSpPr>
          <p:nvPr/>
        </p:nvSpPr>
        <p:spPr bwMode="auto">
          <a:xfrm>
            <a:off x="1371600" y="4803080"/>
            <a:ext cx="6858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dirty="0"/>
              <a:t>Wavelength (micron)</a:t>
            </a:r>
          </a:p>
        </p:txBody>
      </p:sp>
      <p:sp>
        <p:nvSpPr>
          <p:cNvPr id="204807" name="Text Box 7"/>
          <p:cNvSpPr txBox="1">
            <a:spLocks noChangeArrowheads="1"/>
          </p:cNvSpPr>
          <p:nvPr/>
        </p:nvSpPr>
        <p:spPr bwMode="auto">
          <a:xfrm rot="16200000">
            <a:off x="-555625" y="3603625"/>
            <a:ext cx="2667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/>
              <a:t>Transit Depth (%)</a:t>
            </a:r>
          </a:p>
        </p:txBody>
      </p:sp>
      <p:sp>
        <p:nvSpPr>
          <p:cNvPr id="204808" name="Text Box 8"/>
          <p:cNvSpPr txBox="1">
            <a:spLocks noChangeArrowheads="1"/>
          </p:cNvSpPr>
          <p:nvPr/>
        </p:nvSpPr>
        <p:spPr bwMode="auto">
          <a:xfrm>
            <a:off x="457200" y="1427720"/>
            <a:ext cx="8153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i="1" dirty="0"/>
              <a:t>Transmission spectroscopy </a:t>
            </a:r>
            <a:r>
              <a:rPr lang="en-US" sz="2400" i="1" dirty="0" smtClean="0"/>
              <a:t>predictions</a:t>
            </a:r>
            <a:endParaRPr lang="en-US" sz="2400" i="1" dirty="0"/>
          </a:p>
        </p:txBody>
      </p:sp>
      <p:sp>
        <p:nvSpPr>
          <p:cNvPr id="204809" name="Text Box 9"/>
          <p:cNvSpPr txBox="1">
            <a:spLocks noChangeArrowheads="1"/>
          </p:cNvSpPr>
          <p:nvPr/>
        </p:nvSpPr>
        <p:spPr bwMode="auto">
          <a:xfrm>
            <a:off x="4800600" y="6034088"/>
            <a:ext cx="3657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600" dirty="0" smtClean="0"/>
              <a:t>Miller</a:t>
            </a:r>
            <a:r>
              <a:rPr lang="en-US" sz="1600" dirty="0"/>
              <a:t>-Ricci &amp; Fortney </a:t>
            </a:r>
            <a:r>
              <a:rPr lang="en-US" sz="1600" dirty="0" smtClean="0"/>
              <a:t>(2010)</a:t>
            </a:r>
            <a:endParaRPr lang="en-US" sz="1600" dirty="0"/>
          </a:p>
        </p:txBody>
      </p:sp>
      <p:sp>
        <p:nvSpPr>
          <p:cNvPr id="204810" name="Text Box 10"/>
          <p:cNvSpPr txBox="1">
            <a:spLocks noChangeArrowheads="1"/>
          </p:cNvSpPr>
          <p:nvPr/>
        </p:nvSpPr>
        <p:spPr bwMode="auto">
          <a:xfrm>
            <a:off x="1064868" y="1903563"/>
            <a:ext cx="33724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H-</a:t>
            </a:r>
            <a:r>
              <a:rPr lang="en-US" sz="1800" dirty="0" smtClean="0">
                <a:solidFill>
                  <a:srgbClr val="FF0000"/>
                </a:solidFill>
              </a:rPr>
              <a:t>rich </a:t>
            </a:r>
          </a:p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(low mean molecular weight)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04811" name="Line 11"/>
          <p:cNvSpPr>
            <a:spLocks noChangeShapeType="1"/>
          </p:cNvSpPr>
          <p:nvPr/>
        </p:nvSpPr>
        <p:spPr bwMode="auto">
          <a:xfrm>
            <a:off x="2350962" y="2518534"/>
            <a:ext cx="1230437" cy="888186"/>
          </a:xfrm>
          <a:prstGeom prst="line">
            <a:avLst/>
          </a:prstGeom>
          <a:noFill/>
          <a:ln w="5715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n w="57150" cmpd="sng">
                <a:solidFill>
                  <a:schemeClr val="tx1"/>
                </a:solidFill>
              </a:ln>
            </a:endParaRPr>
          </a:p>
        </p:txBody>
      </p:sp>
      <p:sp>
        <p:nvSpPr>
          <p:cNvPr id="204812" name="Text Box 12"/>
          <p:cNvSpPr txBox="1">
            <a:spLocks noChangeArrowheads="1"/>
          </p:cNvSpPr>
          <p:nvPr/>
        </p:nvSpPr>
        <p:spPr bwMode="auto">
          <a:xfrm>
            <a:off x="5480541" y="4932164"/>
            <a:ext cx="36634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rgbClr val="3366FF"/>
                </a:solidFill>
              </a:rPr>
              <a:t>metal-rich</a:t>
            </a:r>
          </a:p>
          <a:p>
            <a:pPr algn="ctr"/>
            <a:r>
              <a:rPr lang="en-US" dirty="0" smtClean="0">
                <a:solidFill>
                  <a:srgbClr val="3366FF"/>
                </a:solidFill>
              </a:rPr>
              <a:t>(high mean molecular weight)</a:t>
            </a:r>
            <a:endParaRPr lang="en-US" sz="1800" dirty="0">
              <a:solidFill>
                <a:srgbClr val="3366FF"/>
              </a:solidFill>
            </a:endParaRPr>
          </a:p>
        </p:txBody>
      </p:sp>
      <p:sp>
        <p:nvSpPr>
          <p:cNvPr id="204813" name="Line 13"/>
          <p:cNvSpPr>
            <a:spLocks noChangeShapeType="1"/>
          </p:cNvSpPr>
          <p:nvPr/>
        </p:nvSpPr>
        <p:spPr bwMode="auto">
          <a:xfrm flipH="1" flipV="1">
            <a:off x="6705600" y="4065558"/>
            <a:ext cx="685800" cy="914401"/>
          </a:xfrm>
          <a:prstGeom prst="line">
            <a:avLst/>
          </a:prstGeom>
          <a:noFill/>
          <a:ln w="57150" cmpd="sng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0000"/>
                </a:solidFill>
                <a:latin typeface="Lucida Sans Unicode" charset="0"/>
              </a:rPr>
              <a:t>The Super-Earth GJ1214b</a:t>
            </a:r>
            <a:endParaRPr lang="en-US" sz="2800" dirty="0">
              <a:solidFill>
                <a:srgbClr val="000000"/>
              </a:solidFill>
              <a:latin typeface="Lucida Sans Unicode" charset="0"/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404" y="5424225"/>
            <a:ext cx="2147888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5349" y="5421050"/>
            <a:ext cx="1524000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5613" y="5358330"/>
            <a:ext cx="5204025" cy="1211551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0spectru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" y="1399032"/>
            <a:ext cx="6461760" cy="484632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44" name="Picture 4" descr="gj1214_sta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3" y="45561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0000"/>
                </a:solidFill>
                <a:latin typeface="Lucida Sans Unicode" charset="0"/>
              </a:rPr>
              <a:t>The Super-Earth GJ1214b</a:t>
            </a:r>
            <a:endParaRPr lang="en-US" sz="2800" dirty="0">
              <a:solidFill>
                <a:srgbClr val="000000"/>
              </a:solidFill>
              <a:latin typeface="Lucida Sans Unicode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162328" y="6026033"/>
            <a:ext cx="252447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/>
              <a:t>Figure from Laura </a:t>
            </a:r>
            <a:r>
              <a:rPr lang="en-US" sz="1600" dirty="0" err="1" smtClean="0"/>
              <a:t>Kreidberg</a:t>
            </a:r>
            <a:r>
              <a:rPr lang="en-US" sz="1600" dirty="0" smtClean="0"/>
              <a:t> Models from </a:t>
            </a:r>
            <a:r>
              <a:rPr lang="en-US" sz="1600" dirty="0" err="1" smtClean="0"/>
              <a:t>Björn</a:t>
            </a:r>
            <a:r>
              <a:rPr lang="en-US" sz="1600" dirty="0" smtClean="0"/>
              <a:t> </a:t>
            </a:r>
            <a:r>
              <a:rPr lang="en-US" sz="1600" dirty="0" err="1" smtClean="0"/>
              <a:t>Benneke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4005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1spectru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" y="1399032"/>
            <a:ext cx="6461760" cy="484632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44" name="Picture 4" descr="gj1214_sta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3" y="45561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0000"/>
                </a:solidFill>
                <a:latin typeface="Lucida Sans Unicode" charset="0"/>
              </a:rPr>
              <a:t>The Super-Earth GJ1214b</a:t>
            </a:r>
            <a:endParaRPr lang="en-US" sz="2800" dirty="0">
              <a:solidFill>
                <a:srgbClr val="000000"/>
              </a:solidFill>
              <a:latin typeface="Lucida Sans Unicode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162328" y="6026033"/>
            <a:ext cx="252447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/>
              <a:t>Figure from Laura </a:t>
            </a:r>
            <a:r>
              <a:rPr lang="en-US" sz="1600" dirty="0" err="1" smtClean="0"/>
              <a:t>Kreidberg</a:t>
            </a:r>
            <a:r>
              <a:rPr lang="en-US" sz="1600" dirty="0" smtClean="0"/>
              <a:t> Models from </a:t>
            </a:r>
            <a:r>
              <a:rPr lang="en-US" sz="1600" dirty="0" err="1" smtClean="0"/>
              <a:t>Björn</a:t>
            </a:r>
            <a:r>
              <a:rPr lang="en-US" sz="1600" dirty="0" smtClean="0"/>
              <a:t> </a:t>
            </a:r>
            <a:r>
              <a:rPr lang="en-US" sz="1600" dirty="0" err="1" smtClean="0"/>
              <a:t>Benneke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7269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84" y="4478360"/>
            <a:ext cx="9144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45" y="2409419"/>
            <a:ext cx="914400" cy="91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4788" y="164494"/>
            <a:ext cx="8780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University of Chicago Group &amp; Collaborators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1478223" y="1322180"/>
            <a:ext cx="45529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Laura </a:t>
            </a:r>
            <a:r>
              <a:rPr lang="en-US" dirty="0" err="1" smtClean="0"/>
              <a:t>Kreidberg</a:t>
            </a:r>
            <a:endParaRPr lang="en-US" dirty="0" smtClean="0"/>
          </a:p>
          <a:p>
            <a:r>
              <a:rPr lang="en-US" sz="1600" dirty="0" smtClean="0"/>
              <a:t>4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year grad student</a:t>
            </a:r>
          </a:p>
          <a:p>
            <a:r>
              <a:rPr lang="en-US" sz="1600" dirty="0" smtClean="0"/>
              <a:t>w/ NSF Fellowship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8223" y="2407801"/>
            <a:ext cx="45509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Megan </a:t>
            </a:r>
            <a:r>
              <a:rPr lang="en-US" dirty="0" err="1" smtClean="0"/>
              <a:t>Bedell</a:t>
            </a:r>
            <a:endParaRPr lang="en-US" dirty="0" smtClean="0"/>
          </a:p>
          <a:p>
            <a:r>
              <a:rPr lang="en-US" sz="1600" dirty="0" smtClean="0"/>
              <a:t>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year grad student</a:t>
            </a:r>
          </a:p>
          <a:p>
            <a:r>
              <a:rPr lang="en-US" sz="1600" dirty="0" smtClean="0"/>
              <a:t>w/ NSF Fellowship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78223" y="3436734"/>
            <a:ext cx="39939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Gregory Gilbert</a:t>
            </a:r>
          </a:p>
          <a:p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year grad student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8223" y="4484122"/>
            <a:ext cx="39939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Kevin Stevenson</a:t>
            </a:r>
          </a:p>
          <a:p>
            <a:r>
              <a:rPr lang="en-US" sz="1600" dirty="0" smtClean="0">
                <a:sym typeface="Wingdings"/>
              </a:rPr>
              <a:t>Sagan Fellow</a:t>
            </a:r>
            <a:endParaRPr lang="en-US" sz="16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478223" y="5493029"/>
            <a:ext cx="39939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Andreas </a:t>
            </a:r>
            <a:r>
              <a:rPr lang="en-US" dirty="0" err="1" smtClean="0"/>
              <a:t>Seifahrt</a:t>
            </a:r>
            <a:endParaRPr lang="en-US" dirty="0" smtClean="0"/>
          </a:p>
          <a:p>
            <a:r>
              <a:rPr lang="en-US" sz="1600" dirty="0" smtClean="0"/>
              <a:t>Research scientist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45" y="1373060"/>
            <a:ext cx="914398" cy="9143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84" y="5516120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20324" y="4227849"/>
            <a:ext cx="4190526" cy="2339102"/>
          </a:xfrm>
          <a:prstGeom prst="rect">
            <a:avLst/>
          </a:prstGeom>
          <a:noFill/>
          <a:ln w="38100" cmpd="sng"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collaboration with:</a:t>
            </a:r>
          </a:p>
          <a:p>
            <a:r>
              <a:rPr lang="en-US" dirty="0" smtClean="0"/>
              <a:t>Jean</a:t>
            </a:r>
            <a:r>
              <a:rPr lang="en-US" dirty="0"/>
              <a:t>-Michel </a:t>
            </a:r>
            <a:r>
              <a:rPr lang="en-US" dirty="0" err="1" smtClean="0"/>
              <a:t>Désert</a:t>
            </a:r>
            <a:r>
              <a:rPr lang="en-US" dirty="0" smtClean="0"/>
              <a:t>, Jonathan Fortney, Michael Line, </a:t>
            </a:r>
            <a:r>
              <a:rPr lang="en-US" dirty="0" err="1" smtClean="0"/>
              <a:t>Björn</a:t>
            </a:r>
            <a:r>
              <a:rPr lang="en-US" dirty="0" smtClean="0"/>
              <a:t> </a:t>
            </a:r>
            <a:r>
              <a:rPr lang="en-US" dirty="0" err="1" smtClean="0"/>
              <a:t>Benneke</a:t>
            </a:r>
            <a:r>
              <a:rPr lang="en-US" dirty="0" smtClean="0"/>
              <a:t>, Sara </a:t>
            </a:r>
            <a:r>
              <a:rPr lang="en-US" dirty="0" err="1" smtClean="0"/>
              <a:t>Seager</a:t>
            </a:r>
            <a:r>
              <a:rPr lang="en-US" dirty="0" smtClean="0"/>
              <a:t>, Adam Showman, Tiffany </a:t>
            </a:r>
            <a:r>
              <a:rPr lang="en-US" dirty="0" err="1" smtClean="0"/>
              <a:t>Kataria</a:t>
            </a:r>
            <a:r>
              <a:rPr lang="en-US" dirty="0"/>
              <a:t>, </a:t>
            </a:r>
            <a:r>
              <a:rPr lang="en-US" dirty="0" err="1"/>
              <a:t>Zachory</a:t>
            </a:r>
            <a:r>
              <a:rPr lang="en-US" dirty="0"/>
              <a:t> Berta-Thompson, Drake Deming, Derek </a:t>
            </a:r>
            <a:r>
              <a:rPr lang="en-US" dirty="0" err="1"/>
              <a:t>Homeier</a:t>
            </a:r>
            <a:r>
              <a:rPr lang="en-US" dirty="0" smtClean="0"/>
              <a:t>, David Charbonneau, </a:t>
            </a:r>
            <a:r>
              <a:rPr lang="en-US" dirty="0" err="1" smtClean="0"/>
              <a:t>Nikku</a:t>
            </a:r>
            <a:r>
              <a:rPr lang="en-US" dirty="0" smtClean="0"/>
              <a:t> </a:t>
            </a:r>
            <a:r>
              <a:rPr lang="en-US" dirty="0" err="1" smtClean="0"/>
              <a:t>Madhusudhan</a:t>
            </a:r>
            <a:r>
              <a:rPr lang="en-US" dirty="0" smtClean="0"/>
              <a:t>, Peter McCullough, Adam Burrows, &amp; Gregory Henry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84" y="3457882"/>
            <a:ext cx="906761" cy="90676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20324" y="2821181"/>
            <a:ext cx="4190526" cy="1231106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Former members:</a:t>
            </a:r>
          </a:p>
          <a:p>
            <a:r>
              <a:rPr lang="en-US" dirty="0" smtClean="0"/>
              <a:t>Molly Simon (u-grad): now at U. Arizona</a:t>
            </a:r>
          </a:p>
          <a:p>
            <a:r>
              <a:rPr lang="en-US" dirty="0" smtClean="0"/>
              <a:t>Hannah Diamond-Lowe (u-grad): now taking a gap year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4788" y="892848"/>
            <a:ext cx="4194848" cy="567266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3875" y="985212"/>
            <a:ext cx="262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members: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65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2spectru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04" y="1399032"/>
            <a:ext cx="6461760" cy="484632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44" name="Picture 4" descr="gj1214_sta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3" y="45561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0000"/>
                </a:solidFill>
                <a:latin typeface="Lucida Sans Unicode" charset="0"/>
              </a:rPr>
              <a:t>The Super-Earth GJ1214b</a:t>
            </a:r>
            <a:endParaRPr lang="en-US" sz="2800" dirty="0">
              <a:solidFill>
                <a:srgbClr val="000000"/>
              </a:solidFill>
              <a:latin typeface="Lucida Sans Unicode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162328" y="6026033"/>
            <a:ext cx="252447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/>
              <a:t>Figure from Laura </a:t>
            </a:r>
            <a:r>
              <a:rPr lang="en-US" sz="1600" dirty="0" err="1" smtClean="0"/>
              <a:t>Kreidberg</a:t>
            </a:r>
            <a:r>
              <a:rPr lang="en-US" sz="1600" dirty="0" smtClean="0"/>
              <a:t> Models from </a:t>
            </a:r>
            <a:r>
              <a:rPr lang="en-US" sz="1600" dirty="0" err="1" smtClean="0"/>
              <a:t>Björn</a:t>
            </a:r>
            <a:r>
              <a:rPr lang="en-US" sz="1600" dirty="0" smtClean="0"/>
              <a:t> </a:t>
            </a:r>
            <a:r>
              <a:rPr lang="en-US" sz="1600" dirty="0" err="1" smtClean="0"/>
              <a:t>Benneke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081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spectru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44" y="1399032"/>
            <a:ext cx="6461760" cy="484632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44" name="Picture 4" descr="gj1214_sta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3" y="45561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0000"/>
                </a:solidFill>
                <a:latin typeface="Lucida Sans Unicode" charset="0"/>
              </a:rPr>
              <a:t>The Super-Earth GJ1214b</a:t>
            </a:r>
            <a:endParaRPr lang="en-US" sz="2800" dirty="0">
              <a:solidFill>
                <a:srgbClr val="000000"/>
              </a:solidFill>
              <a:latin typeface="Lucida Sans Unicode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162328" y="6026033"/>
            <a:ext cx="252447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/>
              <a:t>Figure from Laura </a:t>
            </a:r>
            <a:r>
              <a:rPr lang="en-US" sz="1600" dirty="0" err="1" smtClean="0"/>
              <a:t>Kreidberg</a:t>
            </a:r>
            <a:r>
              <a:rPr lang="en-US" sz="1600" dirty="0" smtClean="0"/>
              <a:t> Models from </a:t>
            </a:r>
            <a:r>
              <a:rPr lang="en-US" sz="1600" dirty="0" err="1" smtClean="0"/>
              <a:t>Björn</a:t>
            </a:r>
            <a:r>
              <a:rPr lang="en-US" sz="1600" dirty="0" smtClean="0"/>
              <a:t> </a:t>
            </a:r>
            <a:r>
              <a:rPr lang="en-US" sz="1600" dirty="0" err="1" smtClean="0"/>
              <a:t>Benneke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8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746957"/>
            <a:ext cx="3703340" cy="4336874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i="1" dirty="0" smtClean="0"/>
              <a:t>The Super-Earth Deep Field</a:t>
            </a:r>
          </a:p>
          <a:p>
            <a:r>
              <a:rPr lang="en-US" sz="2000" dirty="0" smtClean="0"/>
              <a:t>Goal</a:t>
            </a:r>
            <a:r>
              <a:rPr lang="en-US" sz="2000" dirty="0"/>
              <a:t>: </a:t>
            </a:r>
            <a:r>
              <a:rPr lang="en-US" sz="2000" dirty="0" smtClean="0"/>
              <a:t> distinguish </a:t>
            </a:r>
            <a:r>
              <a:rPr lang="en-US" sz="2000" dirty="0"/>
              <a:t>between competing scenarios for </a:t>
            </a:r>
            <a:r>
              <a:rPr lang="en-US" sz="2000" dirty="0" smtClean="0"/>
              <a:t>GJ1214b’s </a:t>
            </a:r>
            <a:r>
              <a:rPr lang="en-US" sz="2000" dirty="0"/>
              <a:t>atmospheric </a:t>
            </a:r>
            <a:r>
              <a:rPr lang="en-US" sz="2000" dirty="0" smtClean="0"/>
              <a:t>composition</a:t>
            </a:r>
            <a:endParaRPr lang="en-US" sz="2000" dirty="0"/>
          </a:p>
          <a:p>
            <a:r>
              <a:rPr lang="en-US" sz="2000" dirty="0" smtClean="0"/>
              <a:t>Strategy:  15 transit observations with </a:t>
            </a:r>
            <a:r>
              <a:rPr lang="en-US" sz="2000" i="1" dirty="0" smtClean="0"/>
              <a:t>HST</a:t>
            </a:r>
            <a:r>
              <a:rPr lang="en-US" sz="2000" dirty="0" smtClean="0"/>
              <a:t>/WFC3 in spatial scan mode</a:t>
            </a:r>
          </a:p>
          <a:p>
            <a:r>
              <a:rPr lang="en-US" sz="2000" dirty="0" smtClean="0"/>
              <a:t>Program consisted of a record 60 orbits </a:t>
            </a:r>
          </a:p>
          <a:p>
            <a:pPr marL="0" indent="0">
              <a:buNone/>
            </a:pPr>
            <a:r>
              <a:rPr lang="en-US" sz="2000" dirty="0" smtClean="0"/>
              <a:t>    (</a:t>
            </a:r>
            <a:r>
              <a:rPr lang="en-US" sz="2000" dirty="0" smtClean="0">
                <a:ea typeface="ＭＳ ゴシック"/>
                <a:cs typeface="ＭＳ ゴシック"/>
              </a:rPr>
              <a:t>≈</a:t>
            </a:r>
            <a:r>
              <a:rPr lang="en-US" sz="2000" dirty="0" smtClean="0"/>
              <a:t> 4 days of telescope time)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4" name="Picture 3" descr="aas_fig1_lc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5" t="7823" r="52872" b="3395"/>
          <a:stretch/>
        </p:blipFill>
        <p:spPr>
          <a:xfrm>
            <a:off x="4306887" y="1417638"/>
            <a:ext cx="3124315" cy="5073844"/>
          </a:xfrm>
          <a:prstGeom prst="rect">
            <a:avLst/>
          </a:prstGeom>
        </p:spPr>
      </p:pic>
      <p:pic>
        <p:nvPicPr>
          <p:cNvPr id="5" name="Picture 4" descr="aas_fig1_lc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976" t="6803" r="4146" b="7159"/>
          <a:stretch/>
        </p:blipFill>
        <p:spPr>
          <a:xfrm>
            <a:off x="7588044" y="1354918"/>
            <a:ext cx="1179684" cy="49170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19186" y="6419174"/>
            <a:ext cx="2365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 smtClean="0">
                <a:cs typeface="Gill Sans"/>
              </a:rPr>
              <a:t>Kreidberg</a:t>
            </a:r>
            <a:r>
              <a:rPr lang="en-US" sz="1600" dirty="0">
                <a:cs typeface="Gill Sans"/>
              </a:rPr>
              <a:t>+</a:t>
            </a:r>
            <a:r>
              <a:rPr lang="en-US" sz="1600" dirty="0" smtClean="0">
                <a:cs typeface="Gill Sans"/>
              </a:rPr>
              <a:t> (2014, Nature) </a:t>
            </a:r>
            <a:endParaRPr lang="en-US" sz="1600" dirty="0">
              <a:cs typeface="Gill San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0000"/>
                </a:solidFill>
                <a:latin typeface="Lucida Sans Unicode" charset="0"/>
              </a:rPr>
              <a:t>The Super-Earth GJ1214b</a:t>
            </a:r>
            <a:endParaRPr lang="en-US" sz="2800" dirty="0">
              <a:solidFill>
                <a:srgbClr val="000000"/>
              </a:solidFill>
              <a:latin typeface="Lucida Sans Unicode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gj1214_sta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3" y="45561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83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ig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89" y="1567846"/>
            <a:ext cx="6762739" cy="50720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852" y="490628"/>
            <a:ext cx="82375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Using an instrument designed for faint galaxies to look at bright nearby stars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5632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746957"/>
            <a:ext cx="3703340" cy="4336874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i="1" dirty="0" smtClean="0"/>
              <a:t>The Super-Earth Deep Field</a:t>
            </a:r>
          </a:p>
          <a:p>
            <a:r>
              <a:rPr lang="en-US" sz="2000" dirty="0" smtClean="0"/>
              <a:t>Goal</a:t>
            </a:r>
            <a:r>
              <a:rPr lang="en-US" sz="2000" dirty="0"/>
              <a:t>: </a:t>
            </a:r>
            <a:r>
              <a:rPr lang="en-US" sz="2000" dirty="0" smtClean="0"/>
              <a:t> distinguish </a:t>
            </a:r>
            <a:r>
              <a:rPr lang="en-US" sz="2000" dirty="0"/>
              <a:t>between competing scenarios for </a:t>
            </a:r>
            <a:r>
              <a:rPr lang="en-US" sz="2000" dirty="0" smtClean="0"/>
              <a:t>GJ1214b’s </a:t>
            </a:r>
            <a:r>
              <a:rPr lang="en-US" sz="2000" dirty="0"/>
              <a:t>atmospheric </a:t>
            </a:r>
            <a:r>
              <a:rPr lang="en-US" sz="2000" dirty="0" smtClean="0"/>
              <a:t>composition</a:t>
            </a:r>
            <a:endParaRPr lang="en-US" sz="2000" dirty="0"/>
          </a:p>
          <a:p>
            <a:r>
              <a:rPr lang="en-US" sz="2000" dirty="0" smtClean="0"/>
              <a:t>Strategy:  15 transit observations with </a:t>
            </a:r>
            <a:r>
              <a:rPr lang="en-US" sz="2000" i="1" dirty="0" smtClean="0"/>
              <a:t>HST</a:t>
            </a:r>
            <a:r>
              <a:rPr lang="en-US" sz="2000" dirty="0" smtClean="0"/>
              <a:t>/WFC3 in spatial scan mode</a:t>
            </a:r>
          </a:p>
          <a:p>
            <a:r>
              <a:rPr lang="en-US" sz="2000" dirty="0" smtClean="0"/>
              <a:t>Program consisted of a record 60 orbits </a:t>
            </a:r>
          </a:p>
          <a:p>
            <a:pPr marL="0" indent="0">
              <a:buNone/>
            </a:pPr>
            <a:r>
              <a:rPr lang="en-US" sz="2000" dirty="0" smtClean="0"/>
              <a:t>    (</a:t>
            </a:r>
            <a:r>
              <a:rPr lang="en-US" sz="2000" dirty="0" smtClean="0">
                <a:ea typeface="ＭＳ ゴシック"/>
                <a:cs typeface="ＭＳ ゴシック"/>
              </a:rPr>
              <a:t>≈</a:t>
            </a:r>
            <a:r>
              <a:rPr lang="en-US" sz="2000" dirty="0" smtClean="0"/>
              <a:t> 4 days of telescope time)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4" name="Picture 3" descr="aas_fig1_lc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75" t="7823" r="52872" b="3395"/>
          <a:stretch/>
        </p:blipFill>
        <p:spPr>
          <a:xfrm>
            <a:off x="4306887" y="1417638"/>
            <a:ext cx="3124315" cy="5073844"/>
          </a:xfrm>
          <a:prstGeom prst="rect">
            <a:avLst/>
          </a:prstGeom>
        </p:spPr>
      </p:pic>
      <p:pic>
        <p:nvPicPr>
          <p:cNvPr id="5" name="Picture 4" descr="aas_fig1_lc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976" t="6803" r="4146" b="7159"/>
          <a:stretch/>
        </p:blipFill>
        <p:spPr>
          <a:xfrm>
            <a:off x="7588044" y="1354918"/>
            <a:ext cx="1179684" cy="49170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19186" y="6419174"/>
            <a:ext cx="2365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 smtClean="0">
                <a:cs typeface="Gill Sans"/>
              </a:rPr>
              <a:t>Kreidberg</a:t>
            </a:r>
            <a:r>
              <a:rPr lang="en-US" sz="1600" dirty="0">
                <a:cs typeface="Gill Sans"/>
              </a:rPr>
              <a:t>+</a:t>
            </a:r>
            <a:r>
              <a:rPr lang="en-US" sz="1600" dirty="0" smtClean="0">
                <a:cs typeface="Gill Sans"/>
              </a:rPr>
              <a:t> (2014, Nature) </a:t>
            </a:r>
            <a:endParaRPr lang="en-US" sz="1600" dirty="0">
              <a:cs typeface="Gill San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0000"/>
                </a:solidFill>
                <a:latin typeface="Lucida Sans Unicode" charset="0"/>
              </a:rPr>
              <a:t>The Super-Earth GJ1214b</a:t>
            </a:r>
            <a:endParaRPr lang="en-US" sz="2800" dirty="0">
              <a:solidFill>
                <a:srgbClr val="000000"/>
              </a:solidFill>
              <a:latin typeface="Lucida Sans Unicode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gj1214_sta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3" y="45561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82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44" name="Picture 4" descr="gj1214_sta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3" y="45561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0000"/>
                </a:solidFill>
                <a:latin typeface="Lucida Sans Unicode" charset="0"/>
              </a:rPr>
              <a:t>The Super-Earth GJ1214b</a:t>
            </a:r>
            <a:endParaRPr lang="en-US" sz="2800" dirty="0">
              <a:solidFill>
                <a:srgbClr val="000000"/>
              </a:solidFill>
              <a:latin typeface="Lucida Sans Unicode" charset="0"/>
            </a:endParaRPr>
          </a:p>
        </p:txBody>
      </p:sp>
      <p:pic>
        <p:nvPicPr>
          <p:cNvPr id="8" name="Picture 7" descr="aas_fig2_1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863"/>
          <a:stretch/>
        </p:blipFill>
        <p:spPr>
          <a:xfrm>
            <a:off x="727431" y="1417637"/>
            <a:ext cx="8229600" cy="389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7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44" name="Picture 4" descr="gj1214_sta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3" y="45561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0000"/>
                </a:solidFill>
                <a:latin typeface="Lucida Sans Unicode" charset="0"/>
              </a:rPr>
              <a:t>The Super-Earth GJ1214b</a:t>
            </a:r>
            <a:endParaRPr lang="en-US" sz="2800" dirty="0">
              <a:solidFill>
                <a:srgbClr val="000000"/>
              </a:solidFill>
              <a:latin typeface="Lucida Sans Unicode" charset="0"/>
            </a:endParaRPr>
          </a:p>
        </p:txBody>
      </p:sp>
      <p:pic>
        <p:nvPicPr>
          <p:cNvPr id="9" name="Picture 8" descr="aas_fig2_2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704"/>
          <a:stretch/>
        </p:blipFill>
        <p:spPr>
          <a:xfrm>
            <a:off x="468762" y="1882588"/>
            <a:ext cx="8229600" cy="3508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21549" y="5175082"/>
            <a:ext cx="2365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 smtClean="0">
                <a:cs typeface="Gill Sans"/>
              </a:rPr>
              <a:t>Kreidberg</a:t>
            </a:r>
            <a:r>
              <a:rPr lang="en-US" sz="1600" dirty="0">
                <a:cs typeface="Gill Sans"/>
              </a:rPr>
              <a:t>+</a:t>
            </a:r>
            <a:r>
              <a:rPr lang="en-US" sz="1600" dirty="0" smtClean="0">
                <a:cs typeface="Gill Sans"/>
              </a:rPr>
              <a:t> (2014, Nature) </a:t>
            </a:r>
            <a:endParaRPr lang="en-US" sz="1600" dirty="0"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0482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44" name="Picture 4" descr="gj1214_sta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3" y="45561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0000"/>
                </a:solidFill>
                <a:latin typeface="Lucida Sans Unicode" charset="0"/>
              </a:rPr>
              <a:t>The Super-Earth GJ1214b</a:t>
            </a:r>
            <a:endParaRPr lang="en-US" sz="2800" dirty="0">
              <a:solidFill>
                <a:srgbClr val="000000"/>
              </a:solidFill>
              <a:latin typeface="Lucida Sans Unicode" charset="0"/>
            </a:endParaRPr>
          </a:p>
        </p:txBody>
      </p:sp>
      <p:pic>
        <p:nvPicPr>
          <p:cNvPr id="4" name="Picture 3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05" y="1418741"/>
            <a:ext cx="6202211" cy="48964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81516" y="1882588"/>
            <a:ext cx="19619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mean molecular weight atmospheres ruled out at high confidence:</a:t>
            </a:r>
          </a:p>
          <a:p>
            <a:endParaRPr lang="en-US" dirty="0" smtClean="0"/>
          </a:p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   </a:t>
            </a:r>
            <a:r>
              <a:rPr lang="en-US" dirty="0"/>
              <a:t>≠    16σ  </a:t>
            </a:r>
            <a:endParaRPr lang="en-US" dirty="0" smtClean="0"/>
          </a:p>
          <a:p>
            <a:r>
              <a:rPr lang="en-US" dirty="0" smtClean="0"/>
              <a:t>CH</a:t>
            </a:r>
            <a:r>
              <a:rPr lang="en-US" baseline="-25000" dirty="0" smtClean="0"/>
              <a:t>4</a:t>
            </a:r>
            <a:r>
              <a:rPr lang="en-US" dirty="0" smtClean="0"/>
              <a:t>   </a:t>
            </a:r>
            <a:r>
              <a:rPr lang="en-US" dirty="0"/>
              <a:t>≠   </a:t>
            </a:r>
            <a:r>
              <a:rPr lang="en-US" dirty="0" smtClean="0"/>
              <a:t>31σ  </a:t>
            </a:r>
            <a:endParaRPr lang="en-US" dirty="0"/>
          </a:p>
          <a:p>
            <a:r>
              <a:rPr lang="en-US" dirty="0" smtClean="0"/>
              <a:t>CO   </a:t>
            </a:r>
            <a:r>
              <a:rPr lang="en-US" dirty="0"/>
              <a:t>≠    </a:t>
            </a:r>
            <a:r>
              <a:rPr lang="en-US" dirty="0" smtClean="0"/>
              <a:t>7.5σ  </a:t>
            </a:r>
            <a:endParaRPr lang="en-US" dirty="0"/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 </a:t>
            </a:r>
            <a:r>
              <a:rPr lang="en-US" dirty="0"/>
              <a:t>≠    </a:t>
            </a:r>
            <a:r>
              <a:rPr lang="en-US" dirty="0" smtClean="0"/>
              <a:t>5.5σ  </a:t>
            </a:r>
            <a:endParaRPr lang="en-US" dirty="0"/>
          </a:p>
          <a:p>
            <a:r>
              <a:rPr lang="en-US" dirty="0" smtClean="0"/>
              <a:t>99.9% N</a:t>
            </a:r>
            <a:r>
              <a:rPr lang="en-US" baseline="-25000" dirty="0" smtClean="0"/>
              <a:t>2</a:t>
            </a:r>
            <a:r>
              <a:rPr lang="en-US" dirty="0" smtClean="0"/>
              <a:t>  ≠  5.6σ  </a:t>
            </a:r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19186" y="6419174"/>
            <a:ext cx="2365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 smtClean="0">
                <a:cs typeface="Gill Sans"/>
              </a:rPr>
              <a:t>Kreidberg</a:t>
            </a:r>
            <a:r>
              <a:rPr lang="en-US" sz="1600" dirty="0">
                <a:cs typeface="Gill Sans"/>
              </a:rPr>
              <a:t>+</a:t>
            </a:r>
            <a:r>
              <a:rPr lang="en-US" sz="1600" dirty="0" smtClean="0">
                <a:cs typeface="Gill Sans"/>
              </a:rPr>
              <a:t> (2014, Nature) </a:t>
            </a:r>
            <a:endParaRPr lang="en-US" sz="1600" dirty="0"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1190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44" name="Picture 4" descr="gj1214_sta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3" y="45561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0000"/>
                </a:solidFill>
                <a:latin typeface="Lucida Sans Unicode" charset="0"/>
              </a:rPr>
              <a:t>The Super-Earth GJ1214b</a:t>
            </a:r>
            <a:endParaRPr lang="en-US" sz="2800" dirty="0">
              <a:solidFill>
                <a:srgbClr val="000000"/>
              </a:solidFill>
              <a:latin typeface="Lucida Sans Unicode" charset="0"/>
            </a:endParaRPr>
          </a:p>
        </p:txBody>
      </p:sp>
      <p:pic>
        <p:nvPicPr>
          <p:cNvPr id="2" name="Picture 1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120" y="1871742"/>
            <a:ext cx="5962012" cy="43518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7412" y="1434353"/>
            <a:ext cx="510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High-altitude clouds are required</a:t>
            </a:r>
            <a:endParaRPr lang="en-US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00762" y="6223576"/>
            <a:ext cx="2779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Modeling by </a:t>
            </a:r>
            <a:r>
              <a:rPr lang="en-US" dirty="0" err="1"/>
              <a:t>Björn</a:t>
            </a:r>
            <a:r>
              <a:rPr lang="en-US" dirty="0"/>
              <a:t> </a:t>
            </a:r>
            <a:r>
              <a:rPr lang="en-US" dirty="0" err="1" smtClean="0"/>
              <a:t>Benneke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19186" y="6419174"/>
            <a:ext cx="2365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err="1" smtClean="0">
                <a:cs typeface="Gill Sans"/>
              </a:rPr>
              <a:t>Kreidberg</a:t>
            </a:r>
            <a:r>
              <a:rPr lang="en-US" sz="1600" dirty="0">
                <a:cs typeface="Gill Sans"/>
              </a:rPr>
              <a:t>+</a:t>
            </a:r>
            <a:r>
              <a:rPr lang="en-US" sz="1600" dirty="0" smtClean="0">
                <a:cs typeface="Gill Sans"/>
              </a:rPr>
              <a:t> (2014, Nature) </a:t>
            </a:r>
            <a:endParaRPr lang="en-US" sz="1600" dirty="0"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7250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258" y="1971906"/>
            <a:ext cx="5855741" cy="4465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44" name="Picture 4" descr="gj1214_sta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3" y="45561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0000"/>
                </a:solidFill>
                <a:latin typeface="Lucida Sans Unicode" charset="0"/>
              </a:rPr>
              <a:t>The Super-Earth GJ1214b</a:t>
            </a:r>
            <a:endParaRPr lang="en-US" sz="2800" dirty="0">
              <a:solidFill>
                <a:srgbClr val="000000"/>
              </a:solidFill>
              <a:latin typeface="Lucida Sans Unicode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21782" y="6223576"/>
            <a:ext cx="3821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Morley+ (2013)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822824" y="1479176"/>
            <a:ext cx="546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Clouds: equilibrium condensates?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83365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j1214_clouds.pn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-1"/>
            <a:ext cx="1849583" cy="1380744"/>
          </a:xfrm>
          <a:prstGeom prst="rect">
            <a:avLst/>
          </a:prstGeom>
        </p:spPr>
      </p:pic>
      <p:pic>
        <p:nvPicPr>
          <p:cNvPr id="8" name="Picture 7" descr="gj1214_clouds.pn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365228"/>
            <a:ext cx="1849583" cy="1380744"/>
          </a:xfrm>
          <a:prstGeom prst="rect">
            <a:avLst/>
          </a:prstGeom>
        </p:spPr>
      </p:pic>
      <p:pic>
        <p:nvPicPr>
          <p:cNvPr id="9" name="Picture 8" descr="gj1214_clouds.pn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743199"/>
            <a:ext cx="1849583" cy="1380744"/>
          </a:xfrm>
          <a:prstGeom prst="rect">
            <a:avLst/>
          </a:prstGeom>
        </p:spPr>
      </p:pic>
      <p:pic>
        <p:nvPicPr>
          <p:cNvPr id="10" name="Picture 9" descr="gj1214_clouds.pn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4114799"/>
            <a:ext cx="1849583" cy="1380744"/>
          </a:xfrm>
          <a:prstGeom prst="rect">
            <a:avLst/>
          </a:prstGeom>
        </p:spPr>
      </p:pic>
      <p:pic>
        <p:nvPicPr>
          <p:cNvPr id="11" name="Picture 10" descr="gj1214_clouds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5486399"/>
            <a:ext cx="1849583" cy="13807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6885" y="206069"/>
            <a:ext cx="6680895" cy="6432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</a:rPr>
              <a:t>Key Points</a:t>
            </a:r>
          </a:p>
          <a:p>
            <a:endParaRPr lang="en-US" sz="2800" dirty="0"/>
          </a:p>
          <a:p>
            <a:r>
              <a:rPr lang="en-US" sz="2800" dirty="0" smtClean="0">
                <a:solidFill>
                  <a:schemeClr val="bg1"/>
                </a:solidFill>
              </a:rPr>
              <a:t>A major frontier of exoplanet science is </a:t>
            </a:r>
            <a:r>
              <a:rPr lang="en-US" sz="3600" b="1" dirty="0" smtClean="0">
                <a:solidFill>
                  <a:srgbClr val="FFFF00"/>
                </a:solidFill>
              </a:rPr>
              <a:t>characterization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Definitive atmospheric characterization requires intensive observations for </a:t>
            </a:r>
            <a:r>
              <a:rPr lang="en-US" sz="3600" b="1" dirty="0" smtClean="0">
                <a:solidFill>
                  <a:srgbClr val="FFFF00"/>
                </a:solidFill>
              </a:rPr>
              <a:t>high-precision measurements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The current results</a:t>
            </a:r>
            <a:r>
              <a:rPr lang="en-US" sz="2800" i="1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are a preview of the </a:t>
            </a:r>
            <a:r>
              <a:rPr lang="en-US" sz="3600" b="1" dirty="0" smtClean="0">
                <a:solidFill>
                  <a:srgbClr val="FFFF00"/>
                </a:solidFill>
              </a:rPr>
              <a:t>transformative science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that will be enabled by future facilities like the GMT and </a:t>
            </a:r>
            <a:r>
              <a:rPr lang="en-US" sz="2800" i="1" dirty="0" smtClean="0">
                <a:solidFill>
                  <a:schemeClr val="bg1"/>
                </a:solidFill>
              </a:rPr>
              <a:t>JWST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516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258" y="1971906"/>
            <a:ext cx="5855741" cy="4465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44" name="Picture 4" descr="gj1214_sta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3" y="45561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0000"/>
                </a:solidFill>
                <a:latin typeface="Lucida Sans Unicode" charset="0"/>
              </a:rPr>
              <a:t>The Super-Earth GJ1214b</a:t>
            </a:r>
            <a:endParaRPr lang="en-US" sz="2800" dirty="0">
              <a:solidFill>
                <a:srgbClr val="000000"/>
              </a:solidFill>
              <a:latin typeface="Lucida Sans Unicod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5613" y="4171923"/>
            <a:ext cx="2016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The cloud base is here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181412" y="4391722"/>
            <a:ext cx="2617664" cy="184664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941310" y="4131852"/>
            <a:ext cx="1018680" cy="444534"/>
          </a:xfrm>
          <a:prstGeom prst="ellipse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22824" y="1479176"/>
            <a:ext cx="546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Clouds: equilibrium condensates?</a:t>
            </a:r>
            <a:endParaRPr lang="en-US" sz="24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821782" y="6223576"/>
            <a:ext cx="3821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Morley+ (2013)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4930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258" y="1971906"/>
            <a:ext cx="5855741" cy="4465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44" name="Picture 4" descr="gj1214_sta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3" y="45561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0000"/>
                </a:solidFill>
                <a:latin typeface="Lucida Sans Unicode" charset="0"/>
              </a:rPr>
              <a:t>The Super-Earth GJ1214b</a:t>
            </a:r>
            <a:endParaRPr lang="en-US" sz="2800" dirty="0">
              <a:solidFill>
                <a:srgbClr val="000000"/>
              </a:solidFill>
              <a:latin typeface="Lucida Sans Unicod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5613" y="4171923"/>
            <a:ext cx="2016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The cloud base is here</a:t>
            </a:r>
            <a:endParaRPr lang="en-US" dirty="0">
              <a:solidFill>
                <a:srgbClr val="3366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181412" y="4391722"/>
            <a:ext cx="2617664" cy="184664"/>
          </a:xfrm>
          <a:prstGeom prst="straightConnector1">
            <a:avLst/>
          </a:prstGeom>
          <a:ln w="5715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941310" y="4131852"/>
            <a:ext cx="1018680" cy="444534"/>
          </a:xfrm>
          <a:prstGeom prst="ellipse">
            <a:avLst/>
          </a:prstGeom>
          <a:noFill/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5186" y="2519273"/>
            <a:ext cx="2016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But the clouds are needed up here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342573" y="2829920"/>
            <a:ext cx="1957109" cy="11710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392633" y="2612670"/>
            <a:ext cx="1018680" cy="44453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22824" y="1479176"/>
            <a:ext cx="546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Clouds: equilibrium condensates?</a:t>
            </a:r>
            <a:endParaRPr lang="en-US" sz="24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4821782" y="6223576"/>
            <a:ext cx="3821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Morley+ (2013)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6101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44" name="Picture 4" descr="gj1214_sta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3" y="45561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0000"/>
                </a:solidFill>
                <a:latin typeface="Lucida Sans Unicode" charset="0"/>
              </a:rPr>
              <a:t>The Super-Earth GJ1214b</a:t>
            </a:r>
            <a:endParaRPr lang="en-US" sz="2800" dirty="0">
              <a:solidFill>
                <a:srgbClr val="000000"/>
              </a:solidFill>
              <a:latin typeface="Lucida Sans Unicod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35" y="2085689"/>
            <a:ext cx="3894504" cy="42113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594" y="2085689"/>
            <a:ext cx="3907206" cy="40358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2824" y="1479176"/>
            <a:ext cx="546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Photochemical haze?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4577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44" name="Picture 4" descr="gj1214_sta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13" y="455613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00000"/>
                </a:solidFill>
                <a:latin typeface="Lucida Sans Unicode" charset="0"/>
              </a:rPr>
              <a:t>The Super-Earth GJ1214b</a:t>
            </a:r>
            <a:endParaRPr lang="en-US" sz="2800" dirty="0">
              <a:solidFill>
                <a:srgbClr val="000000"/>
              </a:solidFill>
              <a:latin typeface="Lucida Sans Unicod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35" y="2085689"/>
            <a:ext cx="3894504" cy="42113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594" y="2085689"/>
            <a:ext cx="3907206" cy="40358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2824" y="1479176"/>
            <a:ext cx="546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Photochemical haze?</a:t>
            </a:r>
            <a:endParaRPr lang="en-US" sz="2400" i="1" dirty="0"/>
          </a:p>
        </p:txBody>
      </p:sp>
      <p:pic>
        <p:nvPicPr>
          <p:cNvPr id="4" name="Picture 3" descr="tem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641" y="2169429"/>
            <a:ext cx="5435155" cy="39017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4223" y="2397746"/>
            <a:ext cx="26377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Transmission spectra of Titan from </a:t>
            </a:r>
            <a:r>
              <a:rPr lang="en-US" sz="1600" i="1" dirty="0" smtClean="0"/>
              <a:t>Cassini</a:t>
            </a:r>
            <a:endParaRPr lang="en-US" sz="16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385012" y="6290020"/>
            <a:ext cx="2463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Robinson+ (2014)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0520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2462" y="490628"/>
            <a:ext cx="72877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Current status of exoplanet detections</a:t>
            </a:r>
            <a:endParaRPr lang="en-US" sz="3200" dirty="0"/>
          </a:p>
        </p:txBody>
      </p:sp>
      <p:pic>
        <p:nvPicPr>
          <p:cNvPr id="5" name="Picture 4" descr="tem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62" y="1236001"/>
            <a:ext cx="7290732" cy="53358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850" y="2882291"/>
            <a:ext cx="20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 ≈ 1000</a:t>
            </a:r>
            <a:endParaRPr lang="en-US" sz="2800" dirty="0"/>
          </a:p>
        </p:txBody>
      </p:sp>
      <p:sp>
        <p:nvSpPr>
          <p:cNvPr id="2" name="Oval 1"/>
          <p:cNvSpPr/>
          <p:nvPr/>
        </p:nvSpPr>
        <p:spPr>
          <a:xfrm>
            <a:off x="2080790" y="3769284"/>
            <a:ext cx="1972699" cy="972718"/>
          </a:xfrm>
          <a:prstGeom prst="ellipse">
            <a:avLst/>
          </a:prstGeom>
          <a:noFill/>
          <a:ln w="57150" cmpd="sng">
            <a:solidFill>
              <a:srgbClr val="FF0000"/>
            </a:solidFill>
            <a:prstDash val="solid"/>
          </a:ln>
          <a:effectLst>
            <a:glow rad="139700">
              <a:srgbClr val="FF0000">
                <a:alpha val="71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27194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2462" y="490628"/>
            <a:ext cx="72877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Current status of exoplanet detections</a:t>
            </a:r>
            <a:endParaRPr lang="en-US" sz="3200" dirty="0"/>
          </a:p>
        </p:txBody>
      </p:sp>
      <p:pic>
        <p:nvPicPr>
          <p:cNvPr id="5" name="Picture 4" descr="tem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62" y="1236001"/>
            <a:ext cx="7290732" cy="53358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850" y="2882291"/>
            <a:ext cx="20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 ≈ 1000</a:t>
            </a:r>
            <a:endParaRPr lang="en-US" sz="2800" dirty="0"/>
          </a:p>
        </p:txBody>
      </p:sp>
      <p:sp>
        <p:nvSpPr>
          <p:cNvPr id="2" name="Oval 1"/>
          <p:cNvSpPr/>
          <p:nvPr/>
        </p:nvSpPr>
        <p:spPr>
          <a:xfrm>
            <a:off x="1905139" y="1648219"/>
            <a:ext cx="1972699" cy="1985964"/>
          </a:xfrm>
          <a:prstGeom prst="ellipse">
            <a:avLst/>
          </a:prstGeom>
          <a:noFill/>
          <a:ln w="57150" cmpd="sng">
            <a:solidFill>
              <a:srgbClr val="FF0000"/>
            </a:solidFill>
            <a:prstDash val="solid"/>
          </a:ln>
          <a:effectLst>
            <a:glow rad="139700">
              <a:srgbClr val="FF0000">
                <a:alpha val="71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8153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HD1490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13" y="457200"/>
            <a:ext cx="685800" cy="6858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Following the Water in Giant Exoplanets</a:t>
            </a:r>
            <a:endParaRPr lang="en-US" sz="2800" dirty="0"/>
          </a:p>
        </p:txBody>
      </p:sp>
      <p:pic>
        <p:nvPicPr>
          <p:cNvPr id="4" name="Picture 3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984" y="1891396"/>
            <a:ext cx="4552433" cy="4525842"/>
          </a:xfrm>
          <a:prstGeom prst="rect">
            <a:avLst/>
          </a:prstGeom>
          <a:ln w="38100" cmpd="sng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56651" y="2688485"/>
            <a:ext cx="29783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Key question #1:</a:t>
            </a:r>
          </a:p>
          <a:p>
            <a:endParaRPr lang="en-US" sz="2000" dirty="0" smtClean="0"/>
          </a:p>
          <a:p>
            <a:r>
              <a:rPr lang="en-US" sz="2000" dirty="0" smtClean="0"/>
              <a:t>What are the thermal structures of hot, giant planet atmospheres?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8843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HD1490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13" y="457200"/>
            <a:ext cx="685800" cy="685800"/>
          </a:xfrm>
          <a:prstGeom prst="rect">
            <a:avLst/>
          </a:prstGeom>
        </p:spPr>
      </p:pic>
      <p:pic>
        <p:nvPicPr>
          <p:cNvPr id="2" name="Picture 1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1373" y="2302664"/>
            <a:ext cx="5171271" cy="39609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86275" y="6263637"/>
            <a:ext cx="2473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Owen+ (1999</a:t>
            </a:r>
            <a:r>
              <a:rPr lang="en-US" sz="1600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542814"/>
            <a:ext cx="7381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Key question #2:     What is the </a:t>
            </a:r>
            <a:r>
              <a:rPr lang="en-US" sz="2000" dirty="0" smtClean="0"/>
              <a:t>abundance of water of the Solar System giant planets, and the universality of metal enhancement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416120" y="2430072"/>
            <a:ext cx="1935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Jupiter from the Galileo probe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Following the Water in Giant Exoplanets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729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oon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68880"/>
            <a:ext cx="9144000" cy="274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852" y="490628"/>
            <a:ext cx="82375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Probing Exoplanet Atmospheres With Transits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6511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470" y="5759836"/>
            <a:ext cx="549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6</a:t>
            </a:r>
            <a:r>
              <a:rPr lang="en-US" sz="2000" dirty="0" smtClean="0"/>
              <a:t>σ detection of water </a:t>
            </a:r>
            <a:r>
              <a:rPr lang="en-US" sz="2000" dirty="0" smtClean="0"/>
              <a:t>absorption</a:t>
            </a:r>
            <a:endParaRPr lang="en-US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946852" y="5676422"/>
            <a:ext cx="3843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/>
              <a:t>Kreidberg</a:t>
            </a:r>
            <a:r>
              <a:rPr lang="en-US" sz="1600" dirty="0"/>
              <a:t>+</a:t>
            </a:r>
            <a:r>
              <a:rPr lang="en-US" sz="1600" dirty="0" smtClean="0"/>
              <a:t> (in prep)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3307993" y="1658622"/>
            <a:ext cx="4511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/>
              <a:t>Transmission spectrum of WASP-12b</a:t>
            </a:r>
            <a:endParaRPr lang="en-US" sz="2000" i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HD1490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13" y="457200"/>
            <a:ext cx="685800" cy="685800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Following the Water in Giant Exoplanets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25627" y="1715223"/>
            <a:ext cx="286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odel fit by Mike 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31978" y="6302255"/>
            <a:ext cx="4064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Stencil"/>
                <a:cs typeface="Stencil"/>
              </a:rPr>
              <a:t>Preliminary RESULTS</a:t>
            </a:r>
            <a:endParaRPr lang="en-US" sz="2400" dirty="0">
              <a:latin typeface="Stencil"/>
              <a:cs typeface="Stencil"/>
            </a:endParaRPr>
          </a:p>
        </p:txBody>
      </p:sp>
      <p:pic>
        <p:nvPicPr>
          <p:cNvPr id="5" name="Picture 4" descr="tspe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4" y="2244135"/>
            <a:ext cx="7761976" cy="332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7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2462" y="490628"/>
            <a:ext cx="72877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Current status of exoplanet detections</a:t>
            </a:r>
            <a:endParaRPr lang="en-US" sz="3200" dirty="0"/>
          </a:p>
        </p:txBody>
      </p:sp>
      <p:pic>
        <p:nvPicPr>
          <p:cNvPr id="5" name="Picture 4" descr="tem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62" y="1236001"/>
            <a:ext cx="7290732" cy="53358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850" y="2882291"/>
            <a:ext cx="206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 ≈ 1000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5586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emistr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954" y="1534014"/>
            <a:ext cx="5711369" cy="42835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7470" y="5898601"/>
            <a:ext cx="549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Results highly favor solar abundance pattern</a:t>
            </a:r>
            <a:endParaRPr lang="en-US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946852" y="5676422"/>
            <a:ext cx="3843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/>
              <a:t>Kreidberg</a:t>
            </a:r>
            <a:r>
              <a:rPr lang="en-US" sz="1600" dirty="0"/>
              <a:t>+</a:t>
            </a:r>
            <a:r>
              <a:rPr lang="en-US" sz="1600" dirty="0" smtClean="0"/>
              <a:t> (in prep)</a:t>
            </a:r>
            <a:endParaRPr lang="en-US" sz="1600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HD14902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13" y="457200"/>
            <a:ext cx="685800" cy="685800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Following the Water in Giant Exoplanets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25627" y="1715223"/>
            <a:ext cx="286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Modeling by Mike 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31978" y="6302255"/>
            <a:ext cx="4064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Stencil"/>
                <a:cs typeface="Stencil"/>
              </a:rPr>
              <a:t>Preliminary RESULTS</a:t>
            </a:r>
            <a:endParaRPr lang="en-US" sz="2400" dirty="0">
              <a:latin typeface="Stencil"/>
              <a:cs typeface="Stencil"/>
            </a:endParaRPr>
          </a:p>
        </p:txBody>
      </p:sp>
    </p:spTree>
    <p:extLst>
      <p:ext uri="{BB962C8B-B14F-4D97-AF65-F5344CB8AC3E}">
        <p14:creationId xmlns:p14="http://schemas.microsoft.com/office/powerpoint/2010/main" val="69039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oon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68880"/>
            <a:ext cx="9144000" cy="274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852" y="490628"/>
            <a:ext cx="82375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Probing Exoplanet Atmospheres With Transits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0875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68880"/>
            <a:ext cx="9144000" cy="274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852" y="490628"/>
            <a:ext cx="82375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Probing Exoplanet Atmospheres With Transits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7370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470" y="5665266"/>
            <a:ext cx="54972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7/11σ detection of water absorption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Derived water abundance is 0.8 – 11.7 times solar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46852" y="5676422"/>
            <a:ext cx="3843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/>
              <a:t>Kreidberg</a:t>
            </a:r>
            <a:r>
              <a:rPr lang="en-US" sz="1600" dirty="0"/>
              <a:t>+</a:t>
            </a:r>
            <a:r>
              <a:rPr lang="en-US" sz="1600" dirty="0" smtClean="0"/>
              <a:t> (2014b)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3307993" y="1658622"/>
            <a:ext cx="4511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/>
              <a:t>d</a:t>
            </a:r>
            <a:r>
              <a:rPr lang="en-US" sz="2000" i="1" dirty="0" smtClean="0"/>
              <a:t>ayside emission spectrum of WASP-43b</a:t>
            </a:r>
            <a:endParaRPr lang="en-US" sz="2000" i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HD1490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13" y="457200"/>
            <a:ext cx="685800" cy="685800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Following the Water in Giant Exoplanets</a:t>
            </a:r>
            <a:endParaRPr lang="en-US" sz="2800" dirty="0"/>
          </a:p>
        </p:txBody>
      </p:sp>
      <p:pic>
        <p:nvPicPr>
          <p:cNvPr id="5" name="Picture 4" descr="fig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413" y="2006161"/>
            <a:ext cx="6858000" cy="33711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5627" y="1715223"/>
            <a:ext cx="286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odel fit by Mike Line</a:t>
            </a:r>
          </a:p>
        </p:txBody>
      </p:sp>
      <p:sp>
        <p:nvSpPr>
          <p:cNvPr id="7" name="Rectangle 6"/>
          <p:cNvSpPr/>
          <p:nvPr/>
        </p:nvSpPr>
        <p:spPr>
          <a:xfrm>
            <a:off x="6239713" y="3527980"/>
            <a:ext cx="1442346" cy="13014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110182" y="2624667"/>
            <a:ext cx="1" cy="31557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102485" y="2632364"/>
            <a:ext cx="110836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102485" y="2255212"/>
            <a:ext cx="1108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78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470" y="5665266"/>
            <a:ext cx="54972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/>
              <a:t>7/11σ detection of water absorption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Derived water abundance is 0.8 – 11.7 times solar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307993" y="1658622"/>
            <a:ext cx="4511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/>
              <a:t>d</a:t>
            </a:r>
            <a:r>
              <a:rPr lang="en-US" sz="2000" i="1" dirty="0" smtClean="0"/>
              <a:t>ayside emission spectrum of WASP-43b</a:t>
            </a:r>
            <a:endParaRPr lang="en-US" sz="2000" i="1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HD1490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13" y="457200"/>
            <a:ext cx="685800" cy="685800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Following the Water in Giant Exoplanets</a:t>
            </a:r>
            <a:endParaRPr lang="en-US" sz="2800" dirty="0"/>
          </a:p>
        </p:txBody>
      </p:sp>
      <p:pic>
        <p:nvPicPr>
          <p:cNvPr id="5" name="Picture 4" descr="fig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413" y="2006161"/>
            <a:ext cx="6858000" cy="33711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5627" y="1715223"/>
            <a:ext cx="286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odel fit by Mike 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57734" y="2540143"/>
            <a:ext cx="1672260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Existing </a:t>
            </a:r>
            <a:r>
              <a:rPr lang="en-US" i="1" dirty="0" smtClean="0"/>
              <a:t>Spitzer</a:t>
            </a:r>
            <a:r>
              <a:rPr lang="en-US" dirty="0" smtClean="0"/>
              <a:t> broadband photometry</a:t>
            </a:r>
            <a:endParaRPr lang="en-US" dirty="0"/>
          </a:p>
        </p:txBody>
      </p:sp>
      <p:sp>
        <p:nvSpPr>
          <p:cNvPr id="6" name="Bent Arrow 5"/>
          <p:cNvSpPr/>
          <p:nvPr/>
        </p:nvSpPr>
        <p:spPr>
          <a:xfrm rot="10800000">
            <a:off x="7587991" y="3541873"/>
            <a:ext cx="794008" cy="707382"/>
          </a:xfrm>
          <a:prstGeom prst="bentArrow">
            <a:avLst>
              <a:gd name="adj1" fmla="val 25000"/>
              <a:gd name="adj2" fmla="val 25000"/>
              <a:gd name="adj3" fmla="val 50000"/>
              <a:gd name="adj4" fmla="val 3565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46852" y="5676422"/>
            <a:ext cx="3843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/>
              <a:t>Kreidberg</a:t>
            </a:r>
            <a:r>
              <a:rPr lang="en-US" sz="1600" dirty="0"/>
              <a:t>+</a:t>
            </a:r>
            <a:r>
              <a:rPr lang="en-US" sz="1600" dirty="0" smtClean="0"/>
              <a:t> (2014b)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102485" y="2255212"/>
            <a:ext cx="1108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102485" y="2632364"/>
            <a:ext cx="110836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110182" y="2624667"/>
            <a:ext cx="1" cy="315575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86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HD1490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13" y="457200"/>
            <a:ext cx="685800" cy="685800"/>
          </a:xfrm>
          <a:prstGeom prst="rect">
            <a:avLst/>
          </a:prstGeom>
        </p:spPr>
      </p:pic>
      <p:pic>
        <p:nvPicPr>
          <p:cNvPr id="2" name="Picture 1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892" y="2045466"/>
            <a:ext cx="7323767" cy="36306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4892" y="1865909"/>
            <a:ext cx="520420" cy="3763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51213" y="1707494"/>
            <a:ext cx="4746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/>
              <a:t>t</a:t>
            </a:r>
            <a:r>
              <a:rPr lang="en-US" sz="2000" i="1" dirty="0" smtClean="0"/>
              <a:t>ransmission spectrum of WASP-43b</a:t>
            </a:r>
            <a:endParaRPr lang="en-US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25627" y="1777943"/>
            <a:ext cx="286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odel fit by Mike Line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7470" y="5775026"/>
            <a:ext cx="54972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5</a:t>
            </a:r>
            <a:r>
              <a:rPr lang="en-US" sz="2000" dirty="0" smtClean="0"/>
              <a:t>σ detection of water absorption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Derived water abundance is 0.04 – 1.7 times solar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Following the Water in Giant Exoplanets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946852" y="5676422"/>
            <a:ext cx="3843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/>
              <a:t>Kreidberg</a:t>
            </a:r>
            <a:r>
              <a:rPr lang="en-US" sz="1600" dirty="0"/>
              <a:t>+</a:t>
            </a:r>
            <a:r>
              <a:rPr lang="en-US" sz="1600" dirty="0" smtClean="0"/>
              <a:t> (2014b)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7333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Following the Water in Giant Exoplanets</a:t>
            </a:r>
            <a:endParaRPr lang="en-US" sz="2800" dirty="0"/>
          </a:p>
        </p:txBody>
      </p:sp>
      <p:pic>
        <p:nvPicPr>
          <p:cNvPr id="8" name="Picture 7" descr="HD1490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13" y="457200"/>
            <a:ext cx="685800" cy="68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43729" y="3106370"/>
            <a:ext cx="4092541" cy="707886"/>
          </a:xfrm>
          <a:prstGeom prst="rect">
            <a:avLst/>
          </a:prstGeom>
          <a:noFill/>
          <a:ln w="38100" cmpd="sng">
            <a:solidFill>
              <a:srgbClr val="4F81BD"/>
            </a:solidFill>
          </a:ln>
        </p:spPr>
        <p:txBody>
          <a:bodyPr wrap="square" tIns="137160" bIns="137160" rtlCol="0" anchor="ctr" anchorCtr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/>
              <a:t>O/H = 0.4 – 3.5 x solar!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1174" y="2195187"/>
            <a:ext cx="4212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Combining the constraints from the emission and transmission spectra give:</a:t>
            </a:r>
            <a:endParaRPr lang="en-US" dirty="0"/>
          </a:p>
        </p:txBody>
      </p:sp>
      <p:pic>
        <p:nvPicPr>
          <p:cNvPr id="3" name="Picture 2" descr="fig2-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172" y="1599350"/>
            <a:ext cx="4011553" cy="48294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3446" y="2629316"/>
            <a:ext cx="1455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t</a:t>
            </a:r>
            <a:r>
              <a:rPr lang="en-US" dirty="0" smtClean="0">
                <a:solidFill>
                  <a:srgbClr val="3366FF"/>
                </a:solidFill>
              </a:rPr>
              <a:t>ransmission</a:t>
            </a:r>
          </a:p>
          <a:p>
            <a:r>
              <a:rPr lang="en-US" dirty="0">
                <a:solidFill>
                  <a:srgbClr val="FF6D4B"/>
                </a:solidFill>
              </a:rPr>
              <a:t>e</a:t>
            </a:r>
            <a:r>
              <a:rPr lang="en-US" dirty="0" smtClean="0">
                <a:solidFill>
                  <a:srgbClr val="FF6D4B"/>
                </a:solidFill>
              </a:rPr>
              <a:t>mission</a:t>
            </a:r>
          </a:p>
          <a:p>
            <a:r>
              <a:rPr lang="en-US" sz="2000" b="1" dirty="0" smtClean="0"/>
              <a:t>combined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946852" y="5676422"/>
            <a:ext cx="3843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/>
              <a:t>Kreidberg</a:t>
            </a:r>
            <a:r>
              <a:rPr lang="en-US" sz="1600" dirty="0"/>
              <a:t>+</a:t>
            </a:r>
            <a:r>
              <a:rPr lang="en-US" sz="1600" dirty="0" smtClean="0"/>
              <a:t> (2014b)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5049974" y="4095949"/>
            <a:ext cx="373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(assuming solar abundance ratios)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13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83" r="2882"/>
          <a:stretch/>
        </p:blipFill>
        <p:spPr>
          <a:xfrm>
            <a:off x="1047346" y="1411191"/>
            <a:ext cx="7152074" cy="517861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Following the Water in Giant Exoplanets</a:t>
            </a:r>
            <a:endParaRPr lang="en-US" sz="2800" dirty="0"/>
          </a:p>
        </p:txBody>
      </p:sp>
      <p:pic>
        <p:nvPicPr>
          <p:cNvPr id="8" name="Picture 7" descr="HD14902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13" y="457200"/>
            <a:ext cx="685800" cy="685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46852" y="6287942"/>
            <a:ext cx="3843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/>
              <a:t>Kreidberg</a:t>
            </a:r>
            <a:r>
              <a:rPr lang="en-US" sz="1600" dirty="0"/>
              <a:t>+</a:t>
            </a:r>
            <a:r>
              <a:rPr lang="en-US" sz="1600" dirty="0" smtClean="0"/>
              <a:t> (2014b)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295681" y="1834549"/>
            <a:ext cx="33947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[Solar System planets: C via CH</a:t>
            </a:r>
            <a:r>
              <a:rPr lang="en-US" baseline="-25000" dirty="0" smtClean="0"/>
              <a:t>4</a:t>
            </a:r>
            <a:r>
              <a:rPr lang="en-US" dirty="0" smtClean="0"/>
              <a:t>]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[WASP-43b: O via H</a:t>
            </a:r>
            <a:r>
              <a:rPr lang="en-US" baseline="-25000" dirty="0" smtClean="0"/>
              <a:t>2</a:t>
            </a:r>
            <a:r>
              <a:rPr lang="en-US" dirty="0" smtClean="0"/>
              <a:t>O]</a:t>
            </a:r>
          </a:p>
          <a:p>
            <a:pPr algn="ctr">
              <a:spcAft>
                <a:spcPts val="600"/>
              </a:spcAft>
            </a:pPr>
            <a:r>
              <a:rPr lang="en-US" dirty="0" smtClean="0"/>
              <a:t>--statistical errors only--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6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68880"/>
            <a:ext cx="9144000" cy="2743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852" y="490628"/>
            <a:ext cx="82375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Probing Exoplanet Atmospheres With Transits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6030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68880"/>
            <a:ext cx="9144000" cy="274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852" y="490628"/>
            <a:ext cx="82375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Probing Exoplanet Atmospheres With Transits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7615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wis_graph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15" y="2001875"/>
            <a:ext cx="2170535" cy="2115038"/>
          </a:xfrm>
          <a:prstGeom prst="rect">
            <a:avLst/>
          </a:prstGeom>
        </p:spPr>
      </p:pic>
      <p:pic>
        <p:nvPicPr>
          <p:cNvPr id="4" name="Picture 3" descr="Gallery_Image_900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0422" y="1381501"/>
            <a:ext cx="3279246" cy="32792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8996" y="415140"/>
            <a:ext cx="7318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</a:rPr>
              <a:t>Fundamental Questions for Exoplanet Atmospheres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8361" y="4066777"/>
            <a:ext cx="2961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What are they like?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29663" y="4066777"/>
            <a:ext cx="379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Where did they come from?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19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gure1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27" t="-60" r="-711" b="3687"/>
          <a:stretch/>
        </p:blipFill>
        <p:spPr>
          <a:xfrm>
            <a:off x="1747165" y="1792224"/>
            <a:ext cx="6507082" cy="37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0933" y="6098402"/>
            <a:ext cx="3205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Gill Sans"/>
                <a:cs typeface="Gill Sans"/>
              </a:rPr>
              <a:t>Stevenson+ (Science, 2014)</a:t>
            </a:r>
            <a:endParaRPr lang="en-US" sz="1600" dirty="0">
              <a:latin typeface="Gill Sans"/>
              <a:cs typeface="Gill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2276" y="5749264"/>
            <a:ext cx="40935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/>
              <a:t>4</a:t>
            </a:r>
            <a:r>
              <a:rPr lang="en-US" sz="2000" dirty="0" smtClean="0"/>
              <a:t>1 </a:t>
            </a:r>
            <a:r>
              <a:rPr lang="en-US" sz="2000" i="1" dirty="0" smtClean="0"/>
              <a:t>HST</a:t>
            </a:r>
            <a:r>
              <a:rPr lang="en-US" sz="2000" dirty="0" smtClean="0"/>
              <a:t> orbits over 3 days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3 full orbits of the planet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221278" y="2105655"/>
            <a:ext cx="0" cy="1219942"/>
          </a:xfrm>
          <a:prstGeom prst="straightConnector1">
            <a:avLst/>
          </a:prstGeom>
          <a:ln w="38100" cmpd="sng">
            <a:solidFill>
              <a:srgbClr val="FF66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04568" y="2439881"/>
            <a:ext cx="718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</a:rPr>
              <a:t>3%</a:t>
            </a:r>
            <a:endParaRPr lang="en-US" sz="2800" dirty="0">
              <a:solidFill>
                <a:srgbClr val="FF66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654191" y="3325597"/>
            <a:ext cx="0" cy="1420483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8979" y="3730156"/>
            <a:ext cx="1487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400 ppm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475515" y="2457083"/>
            <a:ext cx="2105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Relative Flux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174983" y="5513626"/>
            <a:ext cx="15811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Orbital Phase</a:t>
            </a:r>
            <a:endParaRPr lang="en-US" sz="2000" dirty="0"/>
          </a:p>
        </p:txBody>
      </p:sp>
      <p:pic>
        <p:nvPicPr>
          <p:cNvPr id="15" name="Picture 14" descr="HD14902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13" y="457200"/>
            <a:ext cx="685800" cy="68580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Following the Water in Giant Exoplanets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151213" y="1456614"/>
            <a:ext cx="4746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/>
              <a:t>p</a:t>
            </a:r>
            <a:r>
              <a:rPr lang="en-US" sz="2000" i="1" dirty="0" smtClean="0"/>
              <a:t>hase curve of WASP-43b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28357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W43b-Spectrum+T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49" y="-20378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14986" y="6488668"/>
            <a:ext cx="3205914" cy="338554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FFFFFF"/>
                </a:solidFill>
                <a:latin typeface="Gill Sans"/>
                <a:cs typeface="Gill Sans"/>
              </a:rPr>
              <a:t>Stevenson+ (Science, 2014)</a:t>
            </a:r>
            <a:endParaRPr lang="en-US" sz="1600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5842" y="785449"/>
            <a:ext cx="173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H</a:t>
            </a:r>
            <a:r>
              <a:rPr lang="en-US" sz="2400" baseline="-25000" dirty="0" smtClean="0">
                <a:solidFill>
                  <a:srgbClr val="FFFFFF"/>
                </a:solidFill>
              </a:rPr>
              <a:t>2</a:t>
            </a:r>
            <a:r>
              <a:rPr lang="en-US" sz="2400" dirty="0" smtClean="0">
                <a:solidFill>
                  <a:srgbClr val="FFFFFF"/>
                </a:solidFill>
              </a:rPr>
              <a:t>O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623313" y="1297248"/>
            <a:ext cx="0" cy="250673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606604" y="1280538"/>
            <a:ext cx="1119503" cy="0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04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HD1490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13" y="457200"/>
            <a:ext cx="685800" cy="685800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Following the Water in Giant Exoplanets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239713" y="3527980"/>
            <a:ext cx="1442346" cy="13014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asp43_c32_100mbar_uvt cop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483138"/>
            <a:ext cx="6527800" cy="462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18979" y="6265357"/>
            <a:ext cx="3967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/>
              <a:t>Kataria</a:t>
            </a:r>
            <a:r>
              <a:rPr lang="en-US" sz="1600" dirty="0" smtClean="0"/>
              <a:t>+ (submitted)</a:t>
            </a:r>
          </a:p>
        </p:txBody>
      </p:sp>
    </p:spTree>
    <p:extLst>
      <p:ext uri="{BB962C8B-B14F-4D97-AF65-F5344CB8AC3E}">
        <p14:creationId xmlns:p14="http://schemas.microsoft.com/office/powerpoint/2010/main" val="124018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HD1490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13" y="457200"/>
            <a:ext cx="685800" cy="685800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Following the Water in Giant Exoplanets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239713" y="3527980"/>
            <a:ext cx="1442346" cy="13014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18979" y="6265357"/>
            <a:ext cx="3967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/>
              <a:t>Kataria</a:t>
            </a:r>
            <a:r>
              <a:rPr lang="en-US" sz="1600" dirty="0" smtClean="0"/>
              <a:t>+ (submitted)</a:t>
            </a:r>
          </a:p>
        </p:txBody>
      </p:sp>
      <p:pic>
        <p:nvPicPr>
          <p:cNvPr id="4" name="Picture 3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485" y="2013936"/>
            <a:ext cx="5861897" cy="38126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40484" y="2532302"/>
            <a:ext cx="100061" cy="4233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94302" y="2478423"/>
            <a:ext cx="1739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</a:t>
            </a:r>
            <a:r>
              <a:rPr lang="en-US" dirty="0" err="1" smtClean="0"/>
              <a:t>metallicity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73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wis_graph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15" y="2001875"/>
            <a:ext cx="2170535" cy="2115038"/>
          </a:xfrm>
          <a:prstGeom prst="rect">
            <a:avLst/>
          </a:prstGeom>
        </p:spPr>
      </p:pic>
      <p:pic>
        <p:nvPicPr>
          <p:cNvPr id="4" name="Picture 3" descr="Gallery_Image_900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0422" y="1381501"/>
            <a:ext cx="3279246" cy="32792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8996" y="415140"/>
            <a:ext cx="7318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</a:rPr>
              <a:t>Fundamental Questions for Exoplanet Atmospheres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8361" y="4066777"/>
            <a:ext cx="2961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What are they like?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29663" y="4066777"/>
            <a:ext cx="379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Where did they come from?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97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wis_graph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15" y="2001875"/>
            <a:ext cx="2170535" cy="2115038"/>
          </a:xfrm>
          <a:prstGeom prst="rect">
            <a:avLst/>
          </a:prstGeom>
        </p:spPr>
      </p:pic>
      <p:pic>
        <p:nvPicPr>
          <p:cNvPr id="4" name="Picture 3" descr="Gallery_Image_900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0422" y="1381501"/>
            <a:ext cx="3279246" cy="32792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8996" y="415140"/>
            <a:ext cx="7318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</a:rPr>
              <a:t>Fundamental Questions for Exoplanet Atmospheres</a:t>
            </a:r>
            <a:endParaRPr lang="en-US" sz="3600" b="1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16" t="2727" r="13543" b="2026"/>
          <a:stretch/>
        </p:blipFill>
        <p:spPr>
          <a:xfrm>
            <a:off x="3227501" y="4250611"/>
            <a:ext cx="2362080" cy="23671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361" y="4066777"/>
            <a:ext cx="2961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What are they like?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29663" y="4066777"/>
            <a:ext cx="3792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Where did they come from?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96115" y="5000457"/>
            <a:ext cx="3677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Are any of them </a:t>
            </a:r>
            <a:r>
              <a:rPr lang="en-US" sz="3200" b="1" dirty="0" smtClean="0">
                <a:solidFill>
                  <a:schemeClr val="bg1"/>
                </a:solidFill>
              </a:rPr>
              <a:t>habitable</a:t>
            </a:r>
            <a:r>
              <a:rPr lang="en-US" sz="2800" b="1" dirty="0" smtClean="0">
                <a:solidFill>
                  <a:schemeClr val="bg1"/>
                </a:solidFill>
              </a:rPr>
              <a:t>?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5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91" y="2011297"/>
            <a:ext cx="6265261" cy="42694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5108" y="6301219"/>
            <a:ext cx="2701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April </a:t>
            </a:r>
            <a:r>
              <a:rPr lang="en-US" dirty="0" smtClean="0"/>
              <a:t>19, 2013</a:t>
            </a:r>
            <a:endParaRPr lang="en-US" dirty="0"/>
          </a:p>
        </p:txBody>
      </p:sp>
      <p:pic>
        <p:nvPicPr>
          <p:cNvPr id="6" name="Picture 5" descr="gi.ph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7" y="933517"/>
            <a:ext cx="6350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8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700" y="2090292"/>
            <a:ext cx="5655527" cy="43641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5940" y="542178"/>
            <a:ext cx="7319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FF"/>
                </a:solidFill>
              </a:rPr>
              <a:t>Kepler-62: a five planet system with two super-Earths in the habitable zone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04" y="2915268"/>
            <a:ext cx="1871220" cy="24887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50" y="5403989"/>
            <a:ext cx="2200670" cy="88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0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452"/>
            <a:ext cx="9144000" cy="7112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8791" y="237452"/>
            <a:ext cx="732330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We eagerly await the launch of the</a:t>
            </a:r>
          </a:p>
          <a:p>
            <a:pPr algn="ctr"/>
            <a:r>
              <a:rPr lang="en-US" sz="3600" b="1" dirty="0" smtClean="0">
                <a:solidFill>
                  <a:srgbClr val="FFFFFF"/>
                </a:solidFill>
              </a:rPr>
              <a:t>James Webb Space Telescope </a:t>
            </a:r>
            <a:r>
              <a:rPr lang="en-US" sz="3200" dirty="0" smtClean="0">
                <a:solidFill>
                  <a:srgbClr val="FFFFFF"/>
                </a:solidFill>
              </a:rPr>
              <a:t>in 2018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7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3163" y="2138407"/>
            <a:ext cx="152347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cs typeface="Gill Sans"/>
              </a:rPr>
              <a:t>GJ 1214b</a:t>
            </a:r>
            <a:endParaRPr lang="en-US" sz="2800" dirty="0">
              <a:cs typeface="Gill Sans"/>
            </a:endParaRPr>
          </a:p>
          <a:p>
            <a:r>
              <a:rPr lang="en-US" dirty="0" err="1" smtClean="0">
                <a:cs typeface="Gill Sans"/>
              </a:rPr>
              <a:t>R</a:t>
            </a:r>
            <a:r>
              <a:rPr lang="en-US" baseline="-25000" dirty="0" err="1" smtClean="0">
                <a:cs typeface="Gill Sans"/>
              </a:rPr>
              <a:t>p</a:t>
            </a:r>
            <a:r>
              <a:rPr lang="en-US" dirty="0" smtClean="0">
                <a:cs typeface="Gill Sans"/>
              </a:rPr>
              <a:t> = 2.7 R</a:t>
            </a:r>
            <a:r>
              <a:rPr lang="en-US" baseline="-25000" dirty="0" smtClean="0">
                <a:cs typeface="Gill Sans"/>
              </a:rPr>
              <a:t>E</a:t>
            </a:r>
            <a:r>
              <a:rPr lang="en-US" dirty="0" smtClean="0">
                <a:cs typeface="Gill Sans"/>
              </a:rPr>
              <a:t> </a:t>
            </a:r>
          </a:p>
          <a:p>
            <a:r>
              <a:rPr lang="en-US" dirty="0" smtClean="0">
                <a:cs typeface="Gill Sans"/>
              </a:rPr>
              <a:t>T = 580 K</a:t>
            </a:r>
            <a:endParaRPr lang="en-US" sz="2400" dirty="0" smtClean="0"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147" y="1663502"/>
            <a:ext cx="220429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E2751D"/>
                </a:solidFill>
                <a:cs typeface="Gill Sans"/>
              </a:rPr>
              <a:t>2014  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  <a:cs typeface="Gill Sans"/>
              </a:rPr>
              <a:t>Kreidberg et al.</a:t>
            </a:r>
          </a:p>
          <a:p>
            <a:pPr algn="ctr"/>
            <a:r>
              <a:rPr lang="en-US" sz="2000" dirty="0" smtClean="0">
                <a:cs typeface="Gill Sans"/>
              </a:rPr>
              <a:t>precision = 30 ppm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31147" y="4908648"/>
            <a:ext cx="21996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E2751D"/>
                </a:solidFill>
                <a:cs typeface="Gill Sans"/>
              </a:rPr>
              <a:t>201</a:t>
            </a:r>
            <a:r>
              <a:rPr lang="en-US" sz="2800" dirty="0">
                <a:solidFill>
                  <a:srgbClr val="E2751D"/>
                </a:solidFill>
                <a:cs typeface="Arial"/>
              </a:rPr>
              <a:t>9</a:t>
            </a:r>
            <a:endParaRPr lang="en-US" sz="2800" dirty="0" smtClean="0">
              <a:solidFill>
                <a:srgbClr val="E2751D"/>
              </a:solidFill>
              <a:cs typeface="Arial"/>
            </a:endParaRPr>
          </a:p>
          <a:p>
            <a:pPr algn="ctr"/>
            <a:r>
              <a:rPr lang="en-US" sz="2000" dirty="0" smtClean="0">
                <a:cs typeface="Gill Sans"/>
              </a:rPr>
              <a:t>precision = 10 ppm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746605" y="6442138"/>
            <a:ext cx="362841" cy="0"/>
          </a:xfrm>
          <a:prstGeom prst="line">
            <a:avLst/>
          </a:prstGeom>
          <a:ln>
            <a:solidFill>
              <a:srgbClr val="6FEED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57113" y="6251490"/>
            <a:ext cx="2465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"/>
                <a:cs typeface="Gill Sans"/>
              </a:rPr>
              <a:t>N</a:t>
            </a:r>
            <a:r>
              <a:rPr lang="en-US" sz="1400" baseline="-25000" dirty="0" smtClean="0">
                <a:latin typeface="Gill Sans"/>
                <a:cs typeface="Gill Sans"/>
              </a:rPr>
              <a:t>2</a:t>
            </a:r>
            <a:r>
              <a:rPr lang="en-US" sz="1400" dirty="0" smtClean="0">
                <a:latin typeface="Gill Sans"/>
                <a:cs typeface="Gill Sans"/>
              </a:rPr>
              <a:t>-rich, trace H</a:t>
            </a:r>
            <a:r>
              <a:rPr lang="en-US" sz="1400" baseline="-25000" dirty="0" smtClean="0">
                <a:latin typeface="Gill Sans"/>
                <a:cs typeface="Gill Sans"/>
              </a:rPr>
              <a:t>2</a:t>
            </a:r>
            <a:r>
              <a:rPr lang="en-US" sz="1400" dirty="0">
                <a:latin typeface="Gill Sans"/>
                <a:cs typeface="Gill Sans"/>
              </a:rPr>
              <a:t>O</a:t>
            </a:r>
            <a:r>
              <a:rPr lang="en-US" sz="1400" dirty="0" smtClean="0">
                <a:latin typeface="Gill Sans"/>
                <a:cs typeface="Gill Sans"/>
              </a:rPr>
              <a:t> atmosphere</a:t>
            </a:r>
            <a:endParaRPr lang="en-US" sz="1400" dirty="0">
              <a:latin typeface="Gill Sans"/>
              <a:cs typeface="Gill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178" y="320477"/>
            <a:ext cx="8273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cs typeface="Garamond"/>
              </a:rPr>
              <a:t>Towards Other Earths</a:t>
            </a:r>
            <a:endParaRPr lang="en-US" sz="3600" b="1" dirty="0">
              <a:cs typeface="Garamond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7353" y="5113806"/>
            <a:ext cx="150348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cs typeface="Gill Sans"/>
              </a:rPr>
              <a:t>Earth 2.0</a:t>
            </a:r>
          </a:p>
          <a:p>
            <a:r>
              <a:rPr lang="en-US" dirty="0" err="1" smtClean="0">
                <a:cs typeface="Gill Sans"/>
              </a:rPr>
              <a:t>R</a:t>
            </a:r>
            <a:r>
              <a:rPr lang="en-US" baseline="-25000" dirty="0" err="1" smtClean="0">
                <a:cs typeface="Gill Sans"/>
              </a:rPr>
              <a:t>p</a:t>
            </a:r>
            <a:r>
              <a:rPr lang="en-US" dirty="0" smtClean="0">
                <a:cs typeface="Gill Sans"/>
              </a:rPr>
              <a:t> = 1.0 R</a:t>
            </a:r>
            <a:r>
              <a:rPr lang="en-US" baseline="-25000" dirty="0" smtClean="0">
                <a:cs typeface="Gill Sans"/>
              </a:rPr>
              <a:t>E</a:t>
            </a:r>
          </a:p>
          <a:p>
            <a:r>
              <a:rPr lang="en-US" dirty="0" smtClean="0">
                <a:cs typeface="Gill Sans"/>
              </a:rPr>
              <a:t>T = 300 K</a:t>
            </a:r>
          </a:p>
        </p:txBody>
      </p:sp>
      <p:pic>
        <p:nvPicPr>
          <p:cNvPr id="36" name="Picture 35" descr="aas_final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1977" y="4445512"/>
            <a:ext cx="4525220" cy="1835845"/>
          </a:xfrm>
          <a:prstGeom prst="rect">
            <a:avLst/>
          </a:prstGeom>
        </p:spPr>
      </p:pic>
      <p:pic>
        <p:nvPicPr>
          <p:cNvPr id="44" name="Picture 43" descr="aas_final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5446" y="1287721"/>
            <a:ext cx="4521751" cy="2019933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118556" y="3412958"/>
            <a:ext cx="493838" cy="853469"/>
          </a:xfrm>
          <a:prstGeom prst="downArrow">
            <a:avLst/>
          </a:prstGeom>
          <a:solidFill>
            <a:srgbClr val="E2751D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45897" y="1005569"/>
            <a:ext cx="196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Stencil"/>
                <a:cs typeface="Stencil"/>
              </a:rPr>
              <a:t>r</a:t>
            </a:r>
            <a:r>
              <a:rPr lang="en-US" dirty="0" smtClean="0">
                <a:latin typeface="Stencil"/>
                <a:cs typeface="Stencil"/>
              </a:rPr>
              <a:t>eal data!</a:t>
            </a:r>
            <a:endParaRPr lang="en-US" dirty="0">
              <a:latin typeface="Stencil"/>
              <a:cs typeface="Stenci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2374" y="4091670"/>
            <a:ext cx="261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Stencil"/>
                <a:cs typeface="Stencil"/>
              </a:rPr>
              <a:t>simulated data</a:t>
            </a:r>
            <a:endParaRPr lang="en-US" dirty="0">
              <a:latin typeface="Stencil"/>
              <a:cs typeface="Stenci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78" y="3928215"/>
            <a:ext cx="1656697" cy="12885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78" y="1213263"/>
            <a:ext cx="1656697" cy="99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4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oon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7" y="1315784"/>
            <a:ext cx="9144000" cy="274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852" y="490628"/>
            <a:ext cx="82375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Probing Exoplanet Atmospheres With Transits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84815" y="3834334"/>
            <a:ext cx="71347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Strengths: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Know the mass and radius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ym typeface="Wingdings"/>
              </a:rPr>
              <a:t>Multiple probes of the atmosphere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ym typeface="Wingdings"/>
              </a:rPr>
              <a:t>Can study planets close-in to their host stars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Weaknesses: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ym typeface="Wingdings"/>
              </a:rPr>
              <a:t>Measure planets relative to their stars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ym typeface="Wingdings"/>
              </a:rPr>
              <a:t>Limited (for the most part) to planets that are transiting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ym typeface="Wingdings"/>
              </a:rPr>
              <a:t>Limited to planets in close-in orbits</a:t>
            </a:r>
          </a:p>
        </p:txBody>
      </p:sp>
    </p:spTree>
    <p:extLst>
      <p:ext uri="{BB962C8B-B14F-4D97-AF65-F5344CB8AC3E}">
        <p14:creationId xmlns:p14="http://schemas.microsoft.com/office/powerpoint/2010/main" val="157441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3163" y="2138407"/>
            <a:ext cx="152347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cs typeface="Gill Sans"/>
              </a:rPr>
              <a:t>GJ 1214b</a:t>
            </a:r>
            <a:endParaRPr lang="en-US" sz="2800" dirty="0">
              <a:cs typeface="Gill Sans"/>
            </a:endParaRPr>
          </a:p>
          <a:p>
            <a:r>
              <a:rPr lang="en-US" dirty="0" err="1" smtClean="0">
                <a:cs typeface="Gill Sans"/>
              </a:rPr>
              <a:t>R</a:t>
            </a:r>
            <a:r>
              <a:rPr lang="en-US" baseline="-25000" dirty="0" err="1" smtClean="0">
                <a:cs typeface="Gill Sans"/>
              </a:rPr>
              <a:t>p</a:t>
            </a:r>
            <a:r>
              <a:rPr lang="en-US" dirty="0" smtClean="0">
                <a:cs typeface="Gill Sans"/>
              </a:rPr>
              <a:t> = 2.7 R</a:t>
            </a:r>
            <a:r>
              <a:rPr lang="en-US" baseline="-25000" dirty="0" smtClean="0">
                <a:cs typeface="Gill Sans"/>
              </a:rPr>
              <a:t>E</a:t>
            </a:r>
            <a:r>
              <a:rPr lang="en-US" dirty="0" smtClean="0">
                <a:cs typeface="Gill Sans"/>
              </a:rPr>
              <a:t> </a:t>
            </a:r>
          </a:p>
          <a:p>
            <a:r>
              <a:rPr lang="en-US" dirty="0" smtClean="0">
                <a:cs typeface="Gill Sans"/>
              </a:rPr>
              <a:t>T = 580 K</a:t>
            </a:r>
            <a:endParaRPr lang="en-US" sz="2400" dirty="0" smtClean="0"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1147" y="1663502"/>
            <a:ext cx="220429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E2751D"/>
                </a:solidFill>
                <a:cs typeface="Gill Sans"/>
              </a:rPr>
              <a:t>2014  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  <a:cs typeface="Gill Sans"/>
              </a:rPr>
              <a:t>Kreidberg et al.</a:t>
            </a:r>
          </a:p>
          <a:p>
            <a:pPr algn="ctr"/>
            <a:r>
              <a:rPr lang="en-US" sz="2000" dirty="0" smtClean="0">
                <a:cs typeface="Gill Sans"/>
              </a:rPr>
              <a:t>precision = 30 ppm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31147" y="4908648"/>
            <a:ext cx="21996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E2751D"/>
                </a:solidFill>
                <a:cs typeface="Gill Sans"/>
              </a:rPr>
              <a:t>201</a:t>
            </a:r>
            <a:r>
              <a:rPr lang="en-US" sz="2800" dirty="0">
                <a:solidFill>
                  <a:srgbClr val="E2751D"/>
                </a:solidFill>
                <a:cs typeface="Arial"/>
              </a:rPr>
              <a:t>9</a:t>
            </a:r>
            <a:endParaRPr lang="en-US" sz="2800" dirty="0" smtClean="0">
              <a:solidFill>
                <a:srgbClr val="E2751D"/>
              </a:solidFill>
              <a:cs typeface="Arial"/>
            </a:endParaRPr>
          </a:p>
          <a:p>
            <a:pPr algn="ctr"/>
            <a:r>
              <a:rPr lang="en-US" sz="2000" dirty="0" smtClean="0">
                <a:cs typeface="Gill Sans"/>
              </a:rPr>
              <a:t>precision = 10 ppm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746605" y="6442138"/>
            <a:ext cx="362841" cy="0"/>
          </a:xfrm>
          <a:prstGeom prst="line">
            <a:avLst/>
          </a:prstGeom>
          <a:ln>
            <a:solidFill>
              <a:srgbClr val="6FEED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257113" y="6251490"/>
            <a:ext cx="2465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"/>
                <a:cs typeface="Gill Sans"/>
              </a:rPr>
              <a:t>N</a:t>
            </a:r>
            <a:r>
              <a:rPr lang="en-US" sz="1400" baseline="-25000" dirty="0" smtClean="0">
                <a:latin typeface="Gill Sans"/>
                <a:cs typeface="Gill Sans"/>
              </a:rPr>
              <a:t>2</a:t>
            </a:r>
            <a:r>
              <a:rPr lang="en-US" sz="1400" dirty="0" smtClean="0">
                <a:latin typeface="Gill Sans"/>
                <a:cs typeface="Gill Sans"/>
              </a:rPr>
              <a:t>-rich, trace H</a:t>
            </a:r>
            <a:r>
              <a:rPr lang="en-US" sz="1400" baseline="-25000" dirty="0" smtClean="0">
                <a:latin typeface="Gill Sans"/>
                <a:cs typeface="Gill Sans"/>
              </a:rPr>
              <a:t>2</a:t>
            </a:r>
            <a:r>
              <a:rPr lang="en-US" sz="1400" dirty="0">
                <a:latin typeface="Gill Sans"/>
                <a:cs typeface="Gill Sans"/>
              </a:rPr>
              <a:t>O</a:t>
            </a:r>
            <a:r>
              <a:rPr lang="en-US" sz="1400" dirty="0" smtClean="0">
                <a:latin typeface="Gill Sans"/>
                <a:cs typeface="Gill Sans"/>
              </a:rPr>
              <a:t> atmosphere</a:t>
            </a:r>
            <a:endParaRPr lang="en-US" sz="1400" dirty="0">
              <a:latin typeface="Gill Sans"/>
              <a:cs typeface="Gill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178" y="320477"/>
            <a:ext cx="8273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cs typeface="Garamond"/>
              </a:rPr>
              <a:t>Towards Other Earths</a:t>
            </a:r>
            <a:endParaRPr lang="en-US" sz="3600" b="1" dirty="0">
              <a:cs typeface="Garamond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7353" y="5113806"/>
            <a:ext cx="150348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cs typeface="Gill Sans"/>
              </a:rPr>
              <a:t>Earth 2.0</a:t>
            </a:r>
          </a:p>
          <a:p>
            <a:r>
              <a:rPr lang="en-US" dirty="0" err="1" smtClean="0">
                <a:cs typeface="Gill Sans"/>
              </a:rPr>
              <a:t>R</a:t>
            </a:r>
            <a:r>
              <a:rPr lang="en-US" baseline="-25000" dirty="0" err="1" smtClean="0">
                <a:cs typeface="Gill Sans"/>
              </a:rPr>
              <a:t>p</a:t>
            </a:r>
            <a:r>
              <a:rPr lang="en-US" dirty="0" smtClean="0">
                <a:cs typeface="Gill Sans"/>
              </a:rPr>
              <a:t> = 1.0 R</a:t>
            </a:r>
            <a:r>
              <a:rPr lang="en-US" baseline="-25000" dirty="0" smtClean="0">
                <a:cs typeface="Gill Sans"/>
              </a:rPr>
              <a:t>E</a:t>
            </a:r>
          </a:p>
          <a:p>
            <a:r>
              <a:rPr lang="en-US" dirty="0" smtClean="0">
                <a:cs typeface="Gill Sans"/>
              </a:rPr>
              <a:t>T = 300 K</a:t>
            </a:r>
          </a:p>
        </p:txBody>
      </p:sp>
      <p:pic>
        <p:nvPicPr>
          <p:cNvPr id="36" name="Picture 35" descr="aas_final3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1977" y="4445512"/>
            <a:ext cx="4525220" cy="1835845"/>
          </a:xfrm>
          <a:prstGeom prst="rect">
            <a:avLst/>
          </a:prstGeom>
        </p:spPr>
      </p:pic>
      <p:pic>
        <p:nvPicPr>
          <p:cNvPr id="44" name="Picture 43" descr="aas_final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5446" y="1287721"/>
            <a:ext cx="4521751" cy="2019933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118556" y="3412958"/>
            <a:ext cx="493838" cy="853469"/>
          </a:xfrm>
          <a:prstGeom prst="downArrow">
            <a:avLst/>
          </a:prstGeom>
          <a:solidFill>
            <a:srgbClr val="E2751D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45897" y="1005569"/>
            <a:ext cx="1969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Stencil"/>
                <a:cs typeface="Stencil"/>
              </a:rPr>
              <a:t>r</a:t>
            </a:r>
            <a:r>
              <a:rPr lang="en-US" dirty="0" smtClean="0">
                <a:latin typeface="Stencil"/>
                <a:cs typeface="Stencil"/>
              </a:rPr>
              <a:t>eal data!</a:t>
            </a:r>
            <a:endParaRPr lang="en-US" dirty="0">
              <a:latin typeface="Stencil"/>
              <a:cs typeface="Stenci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2374" y="4091670"/>
            <a:ext cx="2612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Stencil"/>
                <a:cs typeface="Stencil"/>
              </a:rPr>
              <a:t>simulated data</a:t>
            </a:r>
            <a:endParaRPr lang="en-US" dirty="0">
              <a:latin typeface="Stencil"/>
              <a:cs typeface="Stenci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78" y="3928215"/>
            <a:ext cx="1656697" cy="128854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78" y="1213263"/>
            <a:ext cx="1656697" cy="99462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24982" y="1865909"/>
            <a:ext cx="7023596" cy="304273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99795" y="2541785"/>
            <a:ext cx="58910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Key aspect is the detection of such planets around </a:t>
            </a:r>
            <a:r>
              <a:rPr lang="en-US" sz="4000" b="1" dirty="0" smtClean="0">
                <a:solidFill>
                  <a:srgbClr val="FF0000"/>
                </a:solidFill>
              </a:rPr>
              <a:t>nearby stars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28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4619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018" y="206563"/>
            <a:ext cx="822207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</a:t>
            </a:r>
            <a:r>
              <a:rPr lang="en-US" sz="3600" b="1" dirty="0" smtClean="0">
                <a:solidFill>
                  <a:schemeClr val="bg1"/>
                </a:solidFill>
              </a:rPr>
              <a:t>Giant Magellan </a:t>
            </a:r>
            <a:r>
              <a:rPr lang="en-US" sz="3600" b="1" dirty="0">
                <a:solidFill>
                  <a:schemeClr val="bg1"/>
                </a:solidFill>
              </a:rPr>
              <a:t>Telescope </a:t>
            </a:r>
            <a:r>
              <a:rPr lang="en-US" sz="3200" dirty="0" smtClean="0">
                <a:solidFill>
                  <a:schemeClr val="bg1"/>
                </a:solidFill>
              </a:rPr>
              <a:t>will </a:t>
            </a:r>
            <a:r>
              <a:rPr lang="en-US" sz="3200" dirty="0">
                <a:solidFill>
                  <a:schemeClr val="bg1"/>
                </a:solidFill>
              </a:rPr>
              <a:t>discover the potentially Earth-like </a:t>
            </a:r>
            <a:r>
              <a:rPr lang="en-US" sz="3200" dirty="0" smtClean="0">
                <a:solidFill>
                  <a:schemeClr val="bg1"/>
                </a:solidFill>
              </a:rPr>
              <a:t>exoplanets </a:t>
            </a:r>
            <a:r>
              <a:rPr lang="en-US" sz="3200" dirty="0">
                <a:solidFill>
                  <a:schemeClr val="bg1"/>
                </a:solidFill>
              </a:rPr>
              <a:t>that are the key targets </a:t>
            </a:r>
            <a:r>
              <a:rPr lang="en-US" sz="3200" dirty="0" smtClean="0">
                <a:solidFill>
                  <a:schemeClr val="bg1"/>
                </a:solidFill>
              </a:rPr>
              <a:t>for </a:t>
            </a:r>
            <a:r>
              <a:rPr lang="en-US" sz="3200" dirty="0">
                <a:solidFill>
                  <a:schemeClr val="bg1"/>
                </a:solidFill>
              </a:rPr>
              <a:t>efforts to detect biosignatures.</a:t>
            </a:r>
          </a:p>
          <a:p>
            <a:pPr algn="ctr"/>
            <a:endParaRPr lang="en-US" sz="3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40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556" y="2791182"/>
            <a:ext cx="6366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Extra Slides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8899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aw_pha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79" y="1329452"/>
            <a:ext cx="9144000" cy="387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8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0-whiteP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300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4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Advantages of High-Precision Spectroscopy with HST/WFC3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46836" y="1715350"/>
            <a:ext cx="811860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cs typeface="Gill Sans"/>
              </a:rPr>
              <a:t>Measured </a:t>
            </a:r>
            <a:r>
              <a:rPr lang="en-US" dirty="0">
                <a:cs typeface="Gill Sans"/>
              </a:rPr>
              <a:t>transit depths are: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cs typeface="Gill Sans"/>
              </a:rPr>
              <a:t>Consistent </a:t>
            </a:r>
            <a:r>
              <a:rPr lang="en-US" dirty="0">
                <a:cs typeface="Gill Sans"/>
              </a:rPr>
              <a:t>over all epochs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cs typeface="Gill Sans"/>
              </a:rPr>
              <a:t>Unbiased by stellar activity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cs typeface="Gill Sans"/>
              </a:rPr>
              <a:t>Not degenerate with limb </a:t>
            </a:r>
            <a:r>
              <a:rPr lang="en-US" dirty="0" smtClean="0">
                <a:cs typeface="Gill Sans"/>
              </a:rPr>
              <a:t>darkening</a:t>
            </a:r>
          </a:p>
          <a:p>
            <a:pPr lvl="1"/>
            <a:endParaRPr lang="en-US" sz="800" dirty="0"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Gill Sans"/>
              </a:rPr>
              <a:t>Light curve residuals are: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cs typeface="Gill Sans"/>
              </a:rPr>
              <a:t>Gaussian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cs typeface="Gill Sans"/>
              </a:rPr>
              <a:t>Uncorrelated</a:t>
            </a:r>
            <a:endParaRPr lang="en-US" dirty="0">
              <a:cs typeface="Gill Sans"/>
            </a:endParaRPr>
          </a:p>
          <a:p>
            <a:pPr marL="742950" lvl="1" indent="-285750">
              <a:buFont typeface="Arial"/>
              <a:buChar char="•"/>
            </a:pPr>
            <a:r>
              <a:rPr lang="en-US" dirty="0">
                <a:cs typeface="Gill Sans"/>
              </a:rPr>
              <a:t>W</a:t>
            </a:r>
            <a:r>
              <a:rPr lang="en-US" dirty="0" smtClean="0">
                <a:cs typeface="Gill Sans"/>
              </a:rPr>
              <a:t>ithin 10% of predicted photon shot noise</a:t>
            </a:r>
          </a:p>
          <a:p>
            <a:pPr marL="742950" lvl="1" indent="-285750">
              <a:buFont typeface="Arial"/>
              <a:buChar char="•"/>
            </a:pPr>
            <a:endParaRPr lang="en-US" sz="800" dirty="0"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Gill Sans"/>
              </a:rPr>
              <a:t>Consistent results obtained using two techniques to correct for instrument systematics</a:t>
            </a:r>
          </a:p>
          <a:p>
            <a:endParaRPr lang="en-US" sz="800" dirty="0"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Gill Sans"/>
              </a:rPr>
              <a:t>Light curve fits have a median reduced chi-squared of 1.02</a:t>
            </a:r>
            <a:endParaRPr lang="en-US" dirty="0"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7706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fig5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17"/>
          <a:stretch/>
        </p:blipFill>
        <p:spPr>
          <a:xfrm>
            <a:off x="1264525" y="501606"/>
            <a:ext cx="6398398" cy="603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2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fig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366" y="909548"/>
            <a:ext cx="6627281" cy="530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0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fig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33" y="1248879"/>
            <a:ext cx="7788929" cy="432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0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659903" y="2299139"/>
            <a:ext cx="5486400" cy="1213404"/>
            <a:chOff x="3916545" y="2812380"/>
            <a:chExt cx="5486400" cy="1213404"/>
          </a:xfrm>
        </p:grpSpPr>
        <p:grpSp>
          <p:nvGrpSpPr>
            <p:cNvPr id="13" name="Group 12"/>
            <p:cNvGrpSpPr/>
            <p:nvPr/>
          </p:nvGrpSpPr>
          <p:grpSpPr>
            <a:xfrm>
              <a:off x="3916545" y="2812380"/>
              <a:ext cx="5486400" cy="1213404"/>
              <a:chOff x="3916545" y="2812380"/>
              <a:chExt cx="5486400" cy="1213404"/>
            </a:xfrm>
          </p:grpSpPr>
          <p:pic>
            <p:nvPicPr>
              <p:cNvPr id="11" name="Picture 10" descr="1.40spec_lc_wiserfit.eps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6452" b="34059"/>
              <a:stretch/>
            </p:blipFill>
            <p:spPr>
              <a:xfrm>
                <a:off x="3916545" y="2812380"/>
                <a:ext cx="5486400" cy="1213404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241024" y="3946398"/>
                <a:ext cx="328850" cy="793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EECE1"/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4615231" y="2891758"/>
              <a:ext cx="1054586" cy="1477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1.40spec_lc_wiserfit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80" b="65817"/>
          <a:stretch/>
        </p:blipFill>
        <p:spPr>
          <a:xfrm>
            <a:off x="1659903" y="1298162"/>
            <a:ext cx="5486400" cy="102062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659903" y="4035672"/>
            <a:ext cx="5486400" cy="1213405"/>
            <a:chOff x="3910249" y="4037127"/>
            <a:chExt cx="5486400" cy="1213405"/>
          </a:xfrm>
        </p:grpSpPr>
        <p:pic>
          <p:nvPicPr>
            <p:cNvPr id="10" name="Picture 9" descr="1.40spec_lc_wiserfit.eps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5068" b="5443"/>
            <a:stretch/>
          </p:blipFill>
          <p:spPr>
            <a:xfrm>
              <a:off x="3910249" y="4037127"/>
              <a:ext cx="5486400" cy="1213405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034799" y="4048467"/>
              <a:ext cx="3175098" cy="457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936329" y="5203738"/>
            <a:ext cx="11006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Residuals (ppm)</a:t>
            </a:r>
            <a:endParaRPr lang="en-US" sz="1050" dirty="0"/>
          </a:p>
        </p:txBody>
      </p:sp>
      <p:sp>
        <p:nvSpPr>
          <p:cNvPr id="20" name="TextBox 19"/>
          <p:cNvSpPr txBox="1"/>
          <p:nvPr/>
        </p:nvSpPr>
        <p:spPr>
          <a:xfrm>
            <a:off x="3429884" y="3577971"/>
            <a:ext cx="21085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Time from central transit (minutes)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0368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0938"/>
            <a:ext cx="9144000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8282" y="240738"/>
            <a:ext cx="6282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Celebrating 25 years of the </a:t>
            </a:r>
            <a:r>
              <a:rPr lang="en-US" sz="3600" b="1" dirty="0" smtClean="0">
                <a:solidFill>
                  <a:schemeClr val="bg1"/>
                </a:solidFill>
              </a:rPr>
              <a:t>Hubble Space Telescope</a:t>
            </a:r>
            <a:r>
              <a:rPr lang="en-US" sz="3200" dirty="0" smtClean="0">
                <a:solidFill>
                  <a:schemeClr val="bg1"/>
                </a:solidFill>
              </a:rPr>
              <a:t> this year!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88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457200" y="1295400"/>
            <a:ext cx="8229600" cy="15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HD1490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13" y="457200"/>
            <a:ext cx="685800" cy="685800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1219200" y="533400"/>
            <a:ext cx="7162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/>
              <a:t>Following the Water in Giant Exoplanets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239713" y="3527980"/>
            <a:ext cx="1442346" cy="13014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18979" y="6265357"/>
            <a:ext cx="3967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Stevenson+ (Science in press)</a:t>
            </a:r>
          </a:p>
        </p:txBody>
      </p:sp>
      <p:pic>
        <p:nvPicPr>
          <p:cNvPr id="2" name="Picture 1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255" y="1510706"/>
            <a:ext cx="5522127" cy="455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469" y="1533871"/>
            <a:ext cx="6576516" cy="48248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754" y="495285"/>
            <a:ext cx="8239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Characterizing planets: mass and radius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930884" y="4809133"/>
            <a:ext cx="1831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 ≈ 200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00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511503" cy="69711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10078" y="5293286"/>
            <a:ext cx="389135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Astronaut Andrew </a:t>
            </a:r>
            <a:r>
              <a:rPr lang="en-US" sz="2400" dirty="0" err="1" smtClean="0"/>
              <a:t>Feustel</a:t>
            </a:r>
            <a:r>
              <a:rPr lang="en-US" sz="2400" dirty="0" smtClean="0"/>
              <a:t> installs </a:t>
            </a:r>
            <a:r>
              <a:rPr lang="en-US" sz="2400" dirty="0"/>
              <a:t>the Wide Field Camera 3 </a:t>
            </a:r>
            <a:r>
              <a:rPr lang="en-US" sz="2400" dirty="0" smtClean="0"/>
              <a:t>(May </a:t>
            </a:r>
            <a:r>
              <a:rPr lang="en-US" sz="2400" dirty="0"/>
              <a:t>14, </a:t>
            </a:r>
            <a:r>
              <a:rPr lang="en-US" sz="2400" dirty="0" smtClean="0"/>
              <a:t>2009)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186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oon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68880"/>
            <a:ext cx="9144000" cy="2743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852" y="490628"/>
            <a:ext cx="82375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Probing Exoplanet Atmospheres With Transits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6861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3683</TotalTime>
  <Words>1512</Words>
  <Application>Microsoft Macintosh PowerPoint</Application>
  <PresentationFormat>On-screen Show (4:3)</PresentationFormat>
  <Paragraphs>279</Paragraphs>
  <Slides>71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Advantages of High-Precision Spectroscopy with HST/WFC3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Chicago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Bean</dc:creator>
  <cp:lastModifiedBy>Jacob Bean</cp:lastModifiedBy>
  <cp:revision>152</cp:revision>
  <dcterms:created xsi:type="dcterms:W3CDTF">2014-03-10T21:44:44Z</dcterms:created>
  <dcterms:modified xsi:type="dcterms:W3CDTF">2015-01-23T02:47:22Z</dcterms:modified>
</cp:coreProperties>
</file>