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3" r:id="rId1"/>
  </p:sldMasterIdLst>
  <p:notesMasterIdLst>
    <p:notesMasterId r:id="rId20"/>
  </p:notesMasterIdLst>
  <p:handoutMasterIdLst>
    <p:handoutMasterId r:id="rId21"/>
  </p:handoutMasterIdLst>
  <p:sldIdLst>
    <p:sldId id="1496" r:id="rId2"/>
    <p:sldId id="1558" r:id="rId3"/>
    <p:sldId id="1561" r:id="rId4"/>
    <p:sldId id="1557" r:id="rId5"/>
    <p:sldId id="1559" r:id="rId6"/>
    <p:sldId id="1560" r:id="rId7"/>
    <p:sldId id="1562" r:id="rId8"/>
    <p:sldId id="1563" r:id="rId9"/>
    <p:sldId id="1566" r:id="rId10"/>
    <p:sldId id="1565" r:id="rId11"/>
    <p:sldId id="1569" r:id="rId12"/>
    <p:sldId id="1570" r:id="rId13"/>
    <p:sldId id="1572" r:id="rId14"/>
    <p:sldId id="1567" r:id="rId15"/>
    <p:sldId id="1480" r:id="rId16"/>
    <p:sldId id="1571" r:id="rId17"/>
    <p:sldId id="1568" r:id="rId18"/>
    <p:sldId id="1469" r:id="rId19"/>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07">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Procario" initials="MP" lastIdx="4" clrIdx="0"/>
  <p:cmAuthor id="1" name="Michael P Cooke" initials="MP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66FF"/>
    <a:srgbClr val="800080"/>
    <a:srgbClr val="CC66FF"/>
    <a:srgbClr val="F2F200"/>
    <a:srgbClr val="006600"/>
    <a:srgbClr val="F6F6E8"/>
    <a:srgbClr val="285C00"/>
    <a:srgbClr val="135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5980" autoAdjust="0"/>
  </p:normalViewPr>
  <p:slideViewPr>
    <p:cSldViewPr snapToGrid="0">
      <p:cViewPr varScale="1">
        <p:scale>
          <a:sx n="173" d="100"/>
          <a:sy n="173" d="100"/>
        </p:scale>
        <p:origin x="1168" y="192"/>
      </p:cViewPr>
      <p:guideLst>
        <p:guide orient="horz" pos="507"/>
        <p:guide pos="2880"/>
      </p:guideLst>
    </p:cSldViewPr>
  </p:slideViewPr>
  <p:outlineViewPr>
    <p:cViewPr>
      <p:scale>
        <a:sx n="33" d="100"/>
        <a:sy n="33" d="100"/>
      </p:scale>
      <p:origin x="0" y="832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9" d="100"/>
          <a:sy n="89" d="100"/>
        </p:scale>
        <p:origin x="1118" y="82"/>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2" y="1"/>
            <a:ext cx="4028159" cy="34932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defTabSz="912716"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5266134" y="1"/>
            <a:ext cx="4028159" cy="349320"/>
          </a:xfrm>
          <a:prstGeom prst="rect">
            <a:avLst/>
          </a:prstGeom>
          <a:noFill/>
          <a:ln w="9525">
            <a:noFill/>
            <a:miter lim="800000"/>
            <a:headEnd/>
            <a:tailEnd/>
          </a:ln>
          <a:effectLst/>
        </p:spPr>
        <p:txBody>
          <a:bodyPr vert="horz" wrap="square" lIns="91349" tIns="45674" rIns="91349" bIns="45674" numCol="1" anchor="t" anchorCtr="0" compatLnSpc="1">
            <a:prstTxWarp prst="textNoShape">
              <a:avLst/>
            </a:prstTxWarp>
          </a:bodyPr>
          <a:lstStyle>
            <a:lvl1pPr algn="r" defTabSz="912716"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2" y="6659881"/>
            <a:ext cx="4028159" cy="34932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defTabSz="912716"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5266134" y="6659881"/>
            <a:ext cx="4028159" cy="349320"/>
          </a:xfrm>
          <a:prstGeom prst="rect">
            <a:avLst/>
          </a:prstGeom>
          <a:noFill/>
          <a:ln w="9525">
            <a:noFill/>
            <a:miter lim="800000"/>
            <a:headEnd/>
            <a:tailEnd/>
          </a:ln>
          <a:effectLst/>
        </p:spPr>
        <p:txBody>
          <a:bodyPr vert="horz" wrap="square" lIns="91349" tIns="45674" rIns="91349" bIns="45674" numCol="1" anchor="b" anchorCtr="0" compatLnSpc="1">
            <a:prstTxWarp prst="textNoShape">
              <a:avLst/>
            </a:prstTxWarp>
          </a:bodyPr>
          <a:lstStyle>
            <a:lvl1pPr algn="r" defTabSz="912716" eaLnBrk="1" hangingPunct="1">
              <a:defRPr sz="1200" b="0"/>
            </a:lvl1pPr>
          </a:lstStyle>
          <a:p>
            <a:pPr>
              <a:defRPr/>
            </a:pPr>
            <a:fld id="{15A86A32-F0BE-4913-8151-0867FA08942B}" type="slidenum">
              <a:rPr lang="en-US"/>
              <a:pPr>
                <a:defRPr/>
              </a:pPr>
              <a:t>‹#›</a:t>
            </a:fld>
            <a:endParaRPr lang="en-US"/>
          </a:p>
        </p:txBody>
      </p:sp>
    </p:spTree>
    <p:extLst>
      <p:ext uri="{BB962C8B-B14F-4D97-AF65-F5344CB8AC3E}">
        <p14:creationId xmlns:p14="http://schemas.microsoft.com/office/powerpoint/2010/main"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2" y="1"/>
            <a:ext cx="4028159" cy="34932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lvl1pPr defTabSz="920653"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5266134" y="1"/>
            <a:ext cx="4028159" cy="34932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lvl1pPr algn="r" defTabSz="920653"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2897188" y="525463"/>
            <a:ext cx="3505200" cy="26304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30064" y="3329940"/>
            <a:ext cx="7436277" cy="3154680"/>
          </a:xfrm>
          <a:prstGeom prst="rect">
            <a:avLst/>
          </a:prstGeom>
          <a:noFill/>
          <a:ln w="9525">
            <a:noFill/>
            <a:miter lim="800000"/>
            <a:headEnd/>
            <a:tailEnd/>
          </a:ln>
          <a:effectLst/>
        </p:spPr>
        <p:txBody>
          <a:bodyPr vert="horz" wrap="square" lIns="92161" tIns="46080" rIns="92161" bIns="460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2" y="6659881"/>
            <a:ext cx="4028159" cy="349320"/>
          </a:xfrm>
          <a:prstGeom prst="rect">
            <a:avLst/>
          </a:prstGeom>
          <a:noFill/>
          <a:ln w="9525">
            <a:noFill/>
            <a:miter lim="800000"/>
            <a:headEnd/>
            <a:tailEnd/>
          </a:ln>
          <a:effectLst/>
        </p:spPr>
        <p:txBody>
          <a:bodyPr vert="horz" wrap="square" lIns="92161" tIns="46080" rIns="92161" bIns="46080" numCol="1" anchor="b" anchorCtr="0" compatLnSpc="1">
            <a:prstTxWarp prst="textNoShape">
              <a:avLst/>
            </a:prstTxWarp>
          </a:bodyPr>
          <a:lstStyle>
            <a:lvl1pPr defTabSz="920653"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5266134" y="6659881"/>
            <a:ext cx="4028159" cy="349320"/>
          </a:xfrm>
          <a:prstGeom prst="rect">
            <a:avLst/>
          </a:prstGeom>
          <a:noFill/>
          <a:ln w="9525">
            <a:noFill/>
            <a:miter lim="800000"/>
            <a:headEnd/>
            <a:tailEnd/>
          </a:ln>
          <a:effectLst/>
        </p:spPr>
        <p:txBody>
          <a:bodyPr vert="horz" wrap="square" lIns="92161" tIns="46080" rIns="92161" bIns="46080" numCol="1" anchor="b" anchorCtr="0" compatLnSpc="1">
            <a:prstTxWarp prst="textNoShape">
              <a:avLst/>
            </a:prstTxWarp>
          </a:bodyPr>
          <a:lstStyle>
            <a:lvl1pPr algn="r" defTabSz="920653" eaLnBrk="1" hangingPunct="1">
              <a:defRPr sz="1200" b="0"/>
            </a:lvl1pPr>
          </a:lstStyle>
          <a:p>
            <a:pPr>
              <a:defRPr/>
            </a:pPr>
            <a:fld id="{B79AFF30-1815-4E85-9243-ABD4123A36FE}" type="slidenum">
              <a:rPr lang="en-US"/>
              <a:pPr>
                <a:defRPr/>
              </a:pPr>
              <a:t>‹#›</a:t>
            </a:fld>
            <a:endParaRPr lang="en-US"/>
          </a:p>
        </p:txBody>
      </p:sp>
    </p:spTree>
    <p:extLst>
      <p:ext uri="{BB962C8B-B14F-4D97-AF65-F5344CB8AC3E}">
        <p14:creationId xmlns:p14="http://schemas.microsoft.com/office/powerpoint/2010/main"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888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Spokesperson:</a:t>
            </a:r>
            <a:r>
              <a:rPr lang="en-US" baseline="0" dirty="0" smtClean="0"/>
              <a:t> </a:t>
            </a:r>
            <a:r>
              <a:rPr lang="en-US" sz="1200" b="0" i="0" u="none" strike="noStrike" kern="1200" dirty="0" smtClean="0">
                <a:solidFill>
                  <a:schemeClr val="tx1"/>
                </a:solidFill>
                <a:effectLst/>
                <a:latin typeface="Arial" charset="0"/>
                <a:ea typeface="+mn-ea"/>
                <a:cs typeface="+mn-cs"/>
              </a:rPr>
              <a:t>Byron Lundberg</a:t>
            </a:r>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12</a:t>
            </a:fld>
            <a:endParaRPr lang="en-US"/>
          </a:p>
        </p:txBody>
      </p:sp>
    </p:spTree>
    <p:extLst>
      <p:ext uri="{BB962C8B-B14F-4D97-AF65-F5344CB8AC3E}">
        <p14:creationId xmlns:p14="http://schemas.microsoft.com/office/powerpoint/2010/main" val="249704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18</a:t>
            </a:fld>
            <a:endParaRPr lang="en-US" dirty="0"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2923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srgbClr val="FFFFFF"/>
              </a:solidFill>
            </a:endParaRPr>
          </a:p>
        </p:txBody>
      </p:sp>
      <p:pic>
        <p:nvPicPr>
          <p:cNvPr id="8" name="Picture 7"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4191000"/>
            <a:ext cx="6400800" cy="1752600"/>
          </a:xfrm>
        </p:spPr>
        <p:txBody>
          <a:bodyPr anchor="ctr" anchorCtr="0"/>
          <a:lstStyle>
            <a:lvl1pPr marL="0" indent="0" algn="ctr">
              <a:buNone/>
              <a:defRPr b="1">
                <a:solidFill>
                  <a:schemeClr val="tx1">
                    <a:lumMod val="75000"/>
                    <a:lumOff val="25000"/>
                  </a:schemeClr>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2057400"/>
          </a:xfrm>
          <a:prstGeom prst="rect">
            <a:avLst/>
          </a:prstGeom>
        </p:spPr>
        <p:txBody>
          <a:bodyPr>
            <a:normAutofit/>
          </a:bodyPr>
          <a:lstStyle>
            <a:lvl1pPr algn="ctr">
              <a:defRPr sz="40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6518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26CA2777-A89F-4130-B308-73BB65955918}" type="slidenum">
              <a:rPr lang="en-US" smtClean="0">
                <a:solidFill>
                  <a:srgbClr val="0F6636"/>
                </a:solidFill>
              </a:rPr>
              <a:pPr/>
              <a:t>‹#›</a:t>
            </a:fld>
            <a:endParaRPr lang="en-US">
              <a:solidFill>
                <a:srgbClr val="0F6636"/>
              </a:solidFill>
            </a:endParaRPr>
          </a:p>
        </p:txBody>
      </p:sp>
      <p:sp>
        <p:nvSpPr>
          <p:cNvPr id="10" name="Footer Placeholder 9"/>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spTree>
    <p:extLst>
      <p:ext uri="{BB962C8B-B14F-4D97-AF65-F5344CB8AC3E}">
        <p14:creationId xmlns:p14="http://schemas.microsoft.com/office/powerpoint/2010/main" val="3775198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000" b="1" kern="1200" cap="all" baseline="0" dirty="0">
                <a:solidFill>
                  <a:schemeClr val="tx2"/>
                </a:solidFill>
                <a:effectLst>
                  <a:outerShdw blurRad="38100" dist="38100" dir="2700000" algn="tl">
                    <a:srgbClr val="000000">
                      <a:alpha val="43137"/>
                    </a:srgbClr>
                  </a:outerShdw>
                </a:effectLst>
                <a:latin typeface="+mn-lt"/>
                <a:ea typeface="+mj-ea"/>
                <a:cs typeface="Arial" pitchFamily="34" charset="0"/>
              </a:defRPr>
            </a:lvl1pPr>
          </a:lstStyle>
          <a:p>
            <a:pPr lvl="0" algn="ctr" rtl="0" eaLnBrk="0" fontAlgn="base" hangingPunct="0">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6929663-6CA7-4931-8F5D-849FE6A4CD44}" type="slidenum">
              <a:rPr lang="en-US">
                <a:solidFill>
                  <a:srgbClr val="0F6636"/>
                </a:solidFill>
              </a:rPr>
              <a:pPr>
                <a:defRPr/>
              </a:pPr>
              <a:t>‹#›</a:t>
            </a:fld>
            <a:endParaRPr lang="en-US">
              <a:solidFill>
                <a:srgbClr val="0F6636"/>
              </a:solidFill>
            </a:endParaRPr>
          </a:p>
        </p:txBody>
      </p:sp>
    </p:spTree>
    <p:extLst>
      <p:ext uri="{BB962C8B-B14F-4D97-AF65-F5344CB8AC3E}">
        <p14:creationId xmlns:p14="http://schemas.microsoft.com/office/powerpoint/2010/main" val="835036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footer)">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lvl1pPr algn="ctr" defTabSz="914400" rtl="0" eaLnBrk="1" latinLnBrk="0" hangingPunct="1">
              <a:spcBef>
                <a:spcPct val="0"/>
              </a:spcBef>
              <a:buNone/>
              <a:defRPr lang="en-US" sz="4000" b="1" kern="1200" dirty="0">
                <a:solidFill>
                  <a:srgbClr val="106636"/>
                </a:solidFill>
                <a:effectLst>
                  <a:outerShdw blurRad="38100" dist="38100" dir="2700000" algn="tl">
                    <a:srgbClr val="000000">
                      <a:alpha val="43137"/>
                    </a:srgbClr>
                  </a:outerShdw>
                </a:effectLst>
                <a:latin typeface="+mj-lt"/>
                <a:ea typeface="+mj-ea"/>
                <a:cs typeface="Arial" pitchFamily="34" charset="0"/>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a:t>
            </a:fld>
            <a:endParaRPr lang="en-US">
              <a:solidFill>
                <a:srgbClr val="0F6636"/>
              </a:solidFill>
            </a:endParaRPr>
          </a:p>
        </p:txBody>
      </p:sp>
      <p:sp>
        <p:nvSpPr>
          <p:cNvPr id="10" name="Footer Placeholder 9"/>
          <p:cNvSpPr>
            <a:spLocks noGrp="1"/>
          </p:cNvSpPr>
          <p:nvPr>
            <p:ph type="ftr" sz="quarter" idx="12"/>
          </p:nvPr>
        </p:nvSpPr>
        <p:spPr/>
        <p:txBody>
          <a:bodyPr/>
          <a:lstStyle>
            <a:lvl1pPr>
              <a:defRPr/>
            </a:lvl1pPr>
          </a:lstStyle>
          <a:p>
            <a:r>
              <a:rPr lang="en-US" smtClean="0">
                <a:solidFill>
                  <a:srgbClr val="0F6636"/>
                </a:solidFill>
              </a:rPr>
              <a:t>DOE Perspective: Fermilab 50th Anniversary</a:t>
            </a:r>
            <a:endParaRPr lang="en-US" dirty="0">
              <a:solidFill>
                <a:srgbClr val="0F6636"/>
              </a:solidFill>
            </a:endParaRPr>
          </a:p>
        </p:txBody>
      </p:sp>
      <p:sp>
        <p:nvSpPr>
          <p:cNvPr id="2" name="Rectangle 1"/>
          <p:cNvSpPr/>
          <p:nvPr userDrawn="1"/>
        </p:nvSpPr>
        <p:spPr>
          <a:xfrm>
            <a:off x="0" y="6042917"/>
            <a:ext cx="9144000" cy="8116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0">
              <a:solidFill>
                <a:srgbClr val="FFFFFF"/>
              </a:solidFill>
            </a:endParaRPr>
          </a:p>
        </p:txBody>
      </p:sp>
      <p:sp>
        <p:nvSpPr>
          <p:cNvPr id="12" name="Text Placeholder 2"/>
          <p:cNvSpPr>
            <a:spLocks noGrp="1"/>
          </p:cNvSpPr>
          <p:nvPr>
            <p:ph idx="1"/>
          </p:nvPr>
        </p:nvSpPr>
        <p:spPr>
          <a:xfrm>
            <a:off x="152400" y="866776"/>
            <a:ext cx="8839199" cy="56372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480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REMOV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DOE Perspective: Fermilab 50th Anniversary</a:t>
            </a:r>
            <a:endParaRPr lang="en-US"/>
          </a:p>
        </p:txBody>
      </p:sp>
      <p:sp>
        <p:nvSpPr>
          <p:cNvPr id="4" name="Slide Number Placeholder 3"/>
          <p:cNvSpPr>
            <a:spLocks noGrp="1"/>
          </p:cNvSpPr>
          <p:nvPr>
            <p:ph type="sldNum" sz="quarter" idx="12"/>
          </p:nvPr>
        </p:nvSpPr>
        <p:spPr/>
        <p:txBody>
          <a:bodyPr/>
          <a:lstStyle/>
          <a:p>
            <a:fld id="{2E8A42B4-63F8-3749-8A9F-29B7B746D444}" type="slidenum">
              <a:rPr lang="en-US" smtClean="0"/>
              <a:t>‹#›</a:t>
            </a:fld>
            <a:endParaRPr lang="en-US"/>
          </a:p>
        </p:txBody>
      </p:sp>
    </p:spTree>
    <p:extLst>
      <p:ext uri="{BB962C8B-B14F-4D97-AF65-F5344CB8AC3E}">
        <p14:creationId xmlns:p14="http://schemas.microsoft.com/office/powerpoint/2010/main" val="399631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8580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866776"/>
            <a:ext cx="8839199" cy="52593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7064"/>
            <a:ext cx="52578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r>
              <a:rPr lang="en-US" b="0" smtClean="0">
                <a:solidFill>
                  <a:srgbClr val="0F6636"/>
                </a:solidFill>
              </a:rPr>
              <a:t>DOE Perspective: Fermilab 50th Anniversary</a:t>
            </a:r>
            <a:endParaRPr lang="en-US" b="0" dirty="0">
              <a:solidFill>
                <a:srgbClr val="0F6636"/>
              </a:solidFill>
            </a:endParaRPr>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chemeClr val="accent1"/>
                </a:solidFill>
                <a:latin typeface="+mn-lt"/>
                <a:cs typeface="Arial" pitchFamily="34" charset="0"/>
              </a:defRPr>
            </a:lvl1pPr>
          </a:lstStyle>
          <a:p>
            <a:pPr fontAlgn="auto">
              <a:spcBef>
                <a:spcPts val="0"/>
              </a:spcBef>
              <a:spcAft>
                <a:spcPts val="0"/>
              </a:spcAft>
            </a:pPr>
            <a:fld id="{26CA2777-A89F-4130-B308-73BB65955918}" type="slidenum">
              <a:rPr lang="en-US" b="0" smtClean="0">
                <a:solidFill>
                  <a:srgbClr val="0F6636"/>
                </a:solidFill>
              </a:rPr>
              <a:pPr fontAlgn="auto">
                <a:spcBef>
                  <a:spcPts val="0"/>
                </a:spcBef>
                <a:spcAft>
                  <a:spcPts val="0"/>
                </a:spcAft>
              </a:pPr>
              <a:t>‹#›</a:t>
            </a:fld>
            <a:endParaRPr lang="en-US" b="0" dirty="0">
              <a:solidFill>
                <a:srgbClr val="0F6636"/>
              </a:solidFill>
            </a:endParaRPr>
          </a:p>
        </p:txBody>
      </p:sp>
      <p:pic>
        <p:nvPicPr>
          <p:cNvPr id="7" name="Picture 9" descr="horizontal-logo-green-text.jpg"/>
          <p:cNvPicPr>
            <a:picLocks noChangeAspect="1"/>
          </p:cNvPicPr>
          <p:nvPr userDrawn="1"/>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extLst>
      <p:ext uri="{BB962C8B-B14F-4D97-AF65-F5344CB8AC3E}">
        <p14:creationId xmlns:p14="http://schemas.microsoft.com/office/powerpoint/2010/main" val="11597020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7" r:id="rId3"/>
    <p:sldLayoutId id="2147483818" r:id="rId4"/>
    <p:sldLayoutId id="2147483820" r:id="rId5"/>
  </p:sldLayoutIdLst>
  <p:timing>
    <p:tnLst>
      <p:par>
        <p:cTn id="1" dur="indefinite" restart="never" nodeType="tmRoot"/>
      </p:par>
    </p:tnLst>
  </p:timing>
  <p:hf hdr="0" dt="0"/>
  <p:txStyles>
    <p:titleStyle>
      <a:lvl1pPr algn="ctr" defTabSz="914400" rtl="0" eaLnBrk="1" latinLnBrk="0" hangingPunct="1">
        <a:spcBef>
          <a:spcPct val="0"/>
        </a:spcBef>
        <a:buNone/>
        <a:defRPr sz="4000" b="1" kern="1200">
          <a:solidFill>
            <a:srgbClr val="106636"/>
          </a:solidFill>
          <a:effectLst>
            <a:outerShdw blurRad="38100" dist="38100" dir="2700000" algn="tl">
              <a:srgbClr val="000000">
                <a:alpha val="43137"/>
              </a:srgbClr>
            </a:outerShdw>
          </a:effectLst>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gif"/><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jpe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microsoft.com/office/2007/relationships/hdphoto" Target="../media/hdphoto1.wdp"/><Relationship Id="rId6" Type="http://schemas.openxmlformats.org/officeDocument/2006/relationships/image" Target="../media/image55.jpg"/><Relationship Id="rId7" Type="http://schemas.openxmlformats.org/officeDocument/2006/relationships/image" Target="../media/image56.jpeg"/><Relationship Id="rId8" Type="http://schemas.openxmlformats.org/officeDocument/2006/relationships/image" Target="../media/image57.jpeg"/><Relationship Id="rId9"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6" Type="http://schemas.openxmlformats.org/officeDocument/2006/relationships/image" Target="../media/image63.jpeg"/><Relationship Id="rId1" Type="http://schemas.openxmlformats.org/officeDocument/2006/relationships/slideLayout" Target="../slideLayouts/slideLayout4.xml"/><Relationship Id="rId2"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7"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11" Type="http://schemas.openxmlformats.org/officeDocument/2006/relationships/image" Target="../media/image29.jpg"/><Relationship Id="rId12"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6.jpg"/><Relationship Id="rId9" Type="http://schemas.openxmlformats.org/officeDocument/2006/relationships/image" Target="../media/image27.jpg"/><Relationship Id="rId10"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1371600" y="3921761"/>
            <a:ext cx="6400800" cy="2905760"/>
          </a:xfrm>
        </p:spPr>
        <p:txBody>
          <a:bodyPr>
            <a:normAutofit/>
          </a:bodyPr>
          <a:lstStyle/>
          <a:p>
            <a:r>
              <a:rPr lang="en-US" i="1" dirty="0" smtClean="0"/>
              <a:t>June 2017</a:t>
            </a:r>
            <a:endParaRPr lang="en-US" i="1" dirty="0"/>
          </a:p>
          <a:p>
            <a:endParaRPr lang="en-US" dirty="0" smtClean="0"/>
          </a:p>
          <a:p>
            <a:r>
              <a:rPr lang="en-US" dirty="0" smtClean="0"/>
              <a:t>Jim </a:t>
            </a:r>
            <a:r>
              <a:rPr lang="en-US" dirty="0"/>
              <a:t>Siegrist</a:t>
            </a:r>
          </a:p>
          <a:p>
            <a:r>
              <a:rPr lang="en-US" dirty="0"/>
              <a:t>Associate </a:t>
            </a:r>
            <a:r>
              <a:rPr lang="en-US" dirty="0" smtClean="0"/>
              <a:t>Director for High Energy Physics</a:t>
            </a:r>
          </a:p>
          <a:p>
            <a:r>
              <a:rPr lang="en-US" dirty="0" smtClean="0"/>
              <a:t>Office of Science, U.S. Department of Energy</a:t>
            </a:r>
          </a:p>
        </p:txBody>
      </p:sp>
      <p:sp>
        <p:nvSpPr>
          <p:cNvPr id="4" name="Title 3"/>
          <p:cNvSpPr>
            <a:spLocks noGrp="1"/>
          </p:cNvSpPr>
          <p:nvPr>
            <p:ph type="title"/>
          </p:nvPr>
        </p:nvSpPr>
        <p:spPr>
          <a:xfrm>
            <a:off x="623147" y="2164267"/>
            <a:ext cx="7772400" cy="1470025"/>
          </a:xfrm>
        </p:spPr>
        <p:txBody>
          <a:bodyPr>
            <a:normAutofit/>
          </a:bodyPr>
          <a:lstStyle/>
          <a:p>
            <a:r>
              <a:rPr lang="en-US" sz="4400" dirty="0" err="1" smtClean="0"/>
              <a:t>Fermilab</a:t>
            </a:r>
            <a:r>
              <a:rPr lang="en-US" sz="4400" dirty="0" smtClean="0"/>
              <a:t> 50</a:t>
            </a:r>
            <a:r>
              <a:rPr lang="en-US" sz="4400" baseline="30000" dirty="0" smtClean="0"/>
              <a:t>th</a:t>
            </a:r>
            <a:r>
              <a:rPr lang="en-US" sz="4400" dirty="0" smtClean="0"/>
              <a:t> Anniversary</a:t>
            </a:r>
            <a:endParaRPr lang="en-US" sz="4400" dirty="0"/>
          </a:p>
        </p:txBody>
      </p:sp>
    </p:spTree>
    <p:extLst>
      <p:ext uri="{BB962C8B-B14F-4D97-AF65-F5344CB8AC3E}">
        <p14:creationId xmlns:p14="http://schemas.microsoft.com/office/powerpoint/2010/main" val="26859698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1977: Bottom Quark</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10</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5124" name="Picture 4" descr="Fermilab's giant accelerator reveals another new sub-nuclear partic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4014077"/>
            <a:ext cx="5280216" cy="21120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psilon's muon spectrometers in P-Center experimental pi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375651"/>
            <a:ext cx="2667000" cy="263842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eon M. Lederman, spokesman for E-288"/>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819400" y="1375651"/>
            <a:ext cx="2619375" cy="26384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history.fnal.gov/photos/VCSummer1977_pic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32616" y="866776"/>
            <a:ext cx="3558983" cy="52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8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1995: Top Quark</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11</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146" name="Picture 2" descr="Image result for top quark discover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0895" y="1402014"/>
            <a:ext cx="2207030" cy="22153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ideplayer.com/slide/4593886/15/images/62/Top+Quark+Discovery+Announcement+of+top+quark+discovery+in+public+seminar+at+Fermilab+on+March+2nd,+199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447924" y="1396097"/>
            <a:ext cx="3807471" cy="23289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ep-www.px.tsukuba.ac.jp/gra/cdf1.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399" y="3595940"/>
            <a:ext cx="3673475" cy="25302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vms.fnal.gov/stillphotos/1997/0700/97-0745.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55396" y="1047752"/>
            <a:ext cx="2756665" cy="3480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25874" y="3595940"/>
            <a:ext cx="2429522" cy="253741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63112" y="4528043"/>
            <a:ext cx="2628487" cy="1598120"/>
          </a:xfrm>
          <a:prstGeom prst="rect">
            <a:avLst/>
          </a:prstGeom>
        </p:spPr>
      </p:pic>
    </p:spTree>
    <p:extLst>
      <p:ext uri="{BB962C8B-B14F-4D97-AF65-F5344CB8AC3E}">
        <p14:creationId xmlns:p14="http://schemas.microsoft.com/office/powerpoint/2010/main" val="7994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2000: Tau Neutrino</a:t>
            </a:r>
            <a:endParaRPr lang="en-US" dirty="0"/>
          </a:p>
        </p:txBody>
      </p:sp>
      <p:sp>
        <p:nvSpPr>
          <p:cNvPr id="3" name="Title 2"/>
          <p:cNvSpPr>
            <a:spLocks noGrp="1"/>
          </p:cNvSpPr>
          <p:nvPr>
            <p:ph type="title"/>
          </p:nvPr>
        </p:nvSpPr>
        <p:spPr/>
        <p:txBody>
          <a:bodyPr/>
          <a:lstStyle/>
          <a:p>
            <a:r>
              <a:rPr lang="en-US" dirty="0"/>
              <a:t>Groundbreaking Discoveries</a:t>
            </a:r>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12</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7170" name="Picture 2" descr="DONUT spokesman Byron Lundberg, Fermilab, with the&#10;DONUT detector.&#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3112" y="915854"/>
            <a:ext cx="3371848" cy="35516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donut detec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039" y="2051944"/>
            <a:ext cx="3188512" cy="240789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9989" y="4467535"/>
            <a:ext cx="9065445" cy="1709538"/>
            <a:chOff x="30941" y="4323060"/>
            <a:chExt cx="9704450" cy="1830042"/>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941" y="4328294"/>
              <a:ext cx="4855383" cy="181133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80009" y="4323060"/>
              <a:ext cx="4855382" cy="1830042"/>
            </a:xfrm>
            <a:prstGeom prst="rect">
              <a:avLst/>
            </a:prstGeom>
          </p:spPr>
        </p:pic>
      </p:grpSp>
      <p:pic>
        <p:nvPicPr>
          <p:cNvPr id="7174" name="Picture 6" descr="https://www-donut.fnal.gov/web_pages/Collaboration/semina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1348405"/>
            <a:ext cx="2578912" cy="171146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donu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429000" y="3008904"/>
            <a:ext cx="2102662" cy="150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78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2012: Higgs boson</a:t>
            </a:r>
            <a:endParaRPr lang="en-US" dirty="0"/>
          </a:p>
        </p:txBody>
      </p:sp>
      <p:sp>
        <p:nvSpPr>
          <p:cNvPr id="3" name="Title 2"/>
          <p:cNvSpPr>
            <a:spLocks noGrp="1"/>
          </p:cNvSpPr>
          <p:nvPr>
            <p:ph type="title"/>
          </p:nvPr>
        </p:nvSpPr>
        <p:spPr/>
        <p:txBody>
          <a:bodyPr/>
          <a:lstStyle/>
          <a:p>
            <a:r>
              <a:rPr lang="en-US" dirty="0" smtClean="0"/>
              <a:t>Groundbreaking Discoveries</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13</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10242" name="Picture 2" descr="Candidate Higgs Events in ATLAS and CMS.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984483" y="3551878"/>
            <a:ext cx="4007116" cy="2574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MSWithBeamPipeFishEy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89930" y="866776"/>
            <a:ext cx="2801669" cy="2685102"/>
          </a:xfrm>
          <a:prstGeom prst="rect">
            <a:avLst/>
          </a:prstGeom>
          <a:effectLst>
            <a:outerShdw blurRad="50800" dist="38100" dir="2700000" algn="tl" rotWithShape="0">
              <a:prstClr val="black">
                <a:alpha val="40000"/>
              </a:prstClr>
            </a:outerShdw>
          </a:effectLst>
        </p:spPr>
      </p:pic>
      <p:sp>
        <p:nvSpPr>
          <p:cNvPr id="6" name="AutoShape 4" descr="Image result for cms remote operations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52400" y="1350738"/>
            <a:ext cx="1811885" cy="22311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4285" y="1350738"/>
            <a:ext cx="4225645" cy="220114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52399" y="3551068"/>
            <a:ext cx="4832083" cy="2575096"/>
          </a:xfrm>
          <a:prstGeom prst="rect">
            <a:avLst/>
          </a:prstGeom>
        </p:spPr>
      </p:pic>
    </p:spTree>
    <p:extLst>
      <p:ext uri="{BB962C8B-B14F-4D97-AF65-F5344CB8AC3E}">
        <p14:creationId xmlns:p14="http://schemas.microsoft.com/office/powerpoint/2010/main" val="1328816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 Foundation for the Future</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14</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1380356">
            <a:off x="455613" y="964600"/>
            <a:ext cx="1588688" cy="2138852"/>
          </a:xfrm>
          <a:prstGeom prst="rect">
            <a:avLst/>
          </a:prstGeom>
          <a:ln>
            <a:solidFill>
              <a:schemeClr val="tx1"/>
            </a:solidFill>
          </a:ln>
          <a:effectLst>
            <a:outerShdw blurRad="50800" dist="38100" dir="2700000" algn="tl" rotWithShape="0">
              <a:prstClr val="black">
                <a:alpha val="40000"/>
              </a:prstClr>
            </a:outerShdw>
          </a:effectLst>
        </p:spPr>
      </p:pic>
      <p:grpSp>
        <p:nvGrpSpPr>
          <p:cNvPr id="11" name="Group 10"/>
          <p:cNvGrpSpPr/>
          <p:nvPr/>
        </p:nvGrpSpPr>
        <p:grpSpPr>
          <a:xfrm rot="21131885">
            <a:off x="202025" y="3384575"/>
            <a:ext cx="3000391" cy="3341215"/>
            <a:chOff x="5373003" y="1367073"/>
            <a:chExt cx="3562963" cy="3827310"/>
          </a:xfrm>
        </p:grpSpPr>
        <p:pic>
          <p:nvPicPr>
            <p:cNvPr id="12" name="Picture 2" descr="http://www.ambwashingtondc.esteri.it/ambasciata_washington/resource/img/2015/07/fermilab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29674" y="1367073"/>
              <a:ext cx="3406292" cy="2270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Content Placeholder 4"/>
            <p:cNvSpPr txBox="1">
              <a:spLocks/>
            </p:cNvSpPr>
            <p:nvPr/>
          </p:nvSpPr>
          <p:spPr>
            <a:xfrm>
              <a:off x="5373003" y="3617226"/>
              <a:ext cx="3406290" cy="1577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600" i="1" dirty="0" smtClean="0">
                  <a:solidFill>
                    <a:schemeClr val="tx2"/>
                  </a:solidFill>
                </a:rPr>
                <a:t>DOE-Italy Agreement on High Energy, </a:t>
              </a:r>
              <a:r>
                <a:rPr lang="en-US" sz="1600" i="1" dirty="0" err="1" smtClean="0">
                  <a:solidFill>
                    <a:schemeClr val="tx2"/>
                  </a:solidFill>
                </a:rPr>
                <a:t>Astroparticle</a:t>
              </a:r>
              <a:r>
                <a:rPr lang="en-US" sz="1600" i="1" dirty="0" smtClean="0">
                  <a:solidFill>
                    <a:schemeClr val="tx2"/>
                  </a:solidFill>
                </a:rPr>
                <a:t> and Nuclear Physics Research</a:t>
              </a:r>
              <a:endParaRPr lang="en-US" sz="1600" i="1" dirty="0" smtClean="0">
                <a:solidFill>
                  <a:srgbClr val="FF0000"/>
                </a:solidFill>
              </a:endParaRPr>
            </a:p>
          </p:txBody>
        </p:sp>
      </p:grpSp>
      <p:grpSp>
        <p:nvGrpSpPr>
          <p:cNvPr id="14" name="Group 13"/>
          <p:cNvGrpSpPr/>
          <p:nvPr/>
        </p:nvGrpSpPr>
        <p:grpSpPr>
          <a:xfrm rot="532211">
            <a:off x="5908532" y="3407038"/>
            <a:ext cx="2843071" cy="3025448"/>
            <a:chOff x="2571666" y="3404278"/>
            <a:chExt cx="3273553" cy="3483545"/>
          </a:xfrm>
        </p:grpSpPr>
        <p:pic>
          <p:nvPicPr>
            <p:cNvPr id="15" name="Picture 2" descr="C:\Users\cookmic\AppData\Local\Microsoft\Windows\Temporary Internet Files\Content.Outlook\LU3Y73JG\IMG_1336 (2).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000"/>
                      </a14:imgEffect>
                      <a14:imgEffect>
                        <a14:brightnessContrast bright="30000" contrast="10000"/>
                      </a14:imgEffect>
                    </a14:imgLayer>
                  </a14:imgProps>
                </a:ext>
                <a:ext uri="{28A0092B-C50C-407E-A947-70E740481C1C}">
                  <a14:useLocalDpi xmlns:a14="http://schemas.microsoft.com/office/drawing/2010/main"/>
                </a:ext>
              </a:extLst>
            </a:blip>
            <a:srcRect/>
            <a:stretch>
              <a:fillRect/>
            </a:stretch>
          </p:blipFill>
          <p:spPr bwMode="auto">
            <a:xfrm>
              <a:off x="2571666" y="3404278"/>
              <a:ext cx="3273552" cy="2455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Content Placeholder 4"/>
            <p:cNvSpPr txBox="1">
              <a:spLocks/>
            </p:cNvSpPr>
            <p:nvPr/>
          </p:nvSpPr>
          <p:spPr>
            <a:xfrm>
              <a:off x="2575637" y="5859504"/>
              <a:ext cx="3269582" cy="10283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1" kern="1200">
                  <a:solidFill>
                    <a:schemeClr val="tx1">
                      <a:lumMod val="75000"/>
                      <a:lumOff val="2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1" kern="1200">
                  <a:solidFill>
                    <a:srgbClr val="0070C0"/>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1" kern="1200">
                  <a:solidFill>
                    <a:schemeClr val="accent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accent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sz="1600" i="1" dirty="0">
                  <a:solidFill>
                    <a:schemeClr val="tx2"/>
                  </a:solidFill>
                </a:rPr>
                <a:t>DOE-MEXT Project </a:t>
              </a:r>
              <a:r>
                <a:rPr lang="en-US" sz="1600" i="1" dirty="0" smtClean="0">
                  <a:solidFill>
                    <a:schemeClr val="tx2"/>
                  </a:solidFill>
                </a:rPr>
                <a:t>Arrangement</a:t>
              </a:r>
              <a:endParaRPr lang="en-US" sz="1600" i="1" dirty="0">
                <a:solidFill>
                  <a:srgbClr val="FF0000"/>
                </a:solidFill>
              </a:endParaRPr>
            </a:p>
          </p:txBody>
        </p:sp>
      </p:grpSp>
      <p:pic>
        <p:nvPicPr>
          <p:cNvPr id="17" name="Picture 16" descr="image003.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54317" y="1286689"/>
            <a:ext cx="3269582" cy="2186533"/>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3027285" y="3489957"/>
            <a:ext cx="2901951" cy="584775"/>
          </a:xfrm>
          <a:prstGeom prst="rect">
            <a:avLst/>
          </a:prstGeom>
        </p:spPr>
        <p:txBody>
          <a:bodyPr wrap="square">
            <a:spAutoFit/>
          </a:bodyPr>
          <a:lstStyle/>
          <a:p>
            <a:pPr marL="0" indent="0" algn="ctr">
              <a:buNone/>
            </a:pPr>
            <a:r>
              <a:rPr lang="en-US" sz="1600" i="1" dirty="0" smtClean="0">
                <a:solidFill>
                  <a:schemeClr val="tx2"/>
                </a:solidFill>
                <a:latin typeface="+mn-lt"/>
              </a:rPr>
              <a:t>Bilateral U.S.-CERN Agreement</a:t>
            </a:r>
            <a:br>
              <a:rPr lang="en-US" sz="1600" i="1" dirty="0" smtClean="0">
                <a:solidFill>
                  <a:schemeClr val="tx2"/>
                </a:solidFill>
                <a:latin typeface="+mn-lt"/>
              </a:rPr>
            </a:br>
            <a:r>
              <a:rPr lang="en-US" sz="1600" i="1" dirty="0" smtClean="0">
                <a:solidFill>
                  <a:schemeClr val="tx2"/>
                </a:solidFill>
                <a:latin typeface="+mn-lt"/>
              </a:rPr>
              <a:t>(+ Protocols &amp; Addenda!)</a:t>
            </a:r>
            <a:endParaRPr lang="en-US" sz="1600" i="1" dirty="0">
              <a:solidFill>
                <a:srgbClr val="FF0000"/>
              </a:solidFill>
              <a:latin typeface="+mn-lt"/>
            </a:endParaRPr>
          </a:p>
        </p:txBody>
      </p:sp>
      <p:pic>
        <p:nvPicPr>
          <p:cNvPr id="20" name="Picture 2" descr="http://www.symmetrymagazine.org/sites/default/files/styles/2015_hero/public/images/standard/US-CERN-s.jpg?itok=AYJ4khWj"/>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311906">
            <a:off x="5894264" y="926813"/>
            <a:ext cx="1962201" cy="113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Image may contain: one or more people and people sitti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21143674">
            <a:off x="7136429" y="1957621"/>
            <a:ext cx="1784712" cy="1163375"/>
          </a:xfrm>
          <a:prstGeom prst="rect">
            <a:avLst/>
          </a:prstGeom>
          <a:noFill/>
          <a:effectLst>
            <a:outerShdw blurRad="1905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7285" y="4121373"/>
            <a:ext cx="3056471" cy="2043897"/>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3373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ar Detector Building Section - Looking East.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86056" y="2188733"/>
            <a:ext cx="3694004" cy="2145584"/>
          </a:xfrm>
          <a:prstGeom prst="rect">
            <a:avLst/>
          </a:prstGeom>
          <a:ln>
            <a:solidFill>
              <a:srgbClr val="FFFF00"/>
            </a:solidFill>
          </a:ln>
        </p:spPr>
      </p:pic>
      <p:cxnSp>
        <p:nvCxnSpPr>
          <p:cNvPr id="6" name="Straight Arrow Connector 5"/>
          <p:cNvCxnSpPr/>
          <p:nvPr/>
        </p:nvCxnSpPr>
        <p:spPr>
          <a:xfrm flipH="1">
            <a:off x="5370770" y="3261525"/>
            <a:ext cx="3555242" cy="534296"/>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15" name="Content Placeholder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4140" y="2188733"/>
            <a:ext cx="5069900" cy="2126823"/>
          </a:xfrm>
          <a:prstGeom prst="rect">
            <a:avLst/>
          </a:prstGeom>
          <a:ln>
            <a:solidFill>
              <a:srgbClr val="154D81"/>
            </a:solidFill>
          </a:ln>
          <a:effectLst>
            <a:outerShdw blurRad="50800" dist="38100" dir="2700000" algn="tl" rotWithShape="0">
              <a:prstClr val="black">
                <a:alpha val="40000"/>
              </a:prstClr>
            </a:outerShdw>
          </a:effectLst>
        </p:spPr>
      </p:pic>
      <p:pic>
        <p:nvPicPr>
          <p:cNvPr id="25" name="Content Placeholder 2"/>
          <p:cNvPicPr>
            <a:picLocks noGrp="1"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164" y="783772"/>
            <a:ext cx="8742105" cy="1375899"/>
          </a:xfrm>
          <a:prstGeom prst="rect">
            <a:avLst/>
          </a:prstGeom>
          <a:ln>
            <a:solidFill>
              <a:srgbClr val="154D81"/>
            </a:solidFill>
          </a:ln>
          <a:effectLst>
            <a:outerShdw blurRad="50800" dist="38100" dir="2700000" algn="tl" rotWithShape="0">
              <a:prstClr val="black">
                <a:alpha val="40000"/>
              </a:prstClr>
            </a:outerShdw>
          </a:effectLst>
        </p:spPr>
      </p:pic>
      <p:sp>
        <p:nvSpPr>
          <p:cNvPr id="153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smtClean="0">
                <a:latin typeface="+mn-lt"/>
              </a:rPr>
              <a:t>Building the Technology for the Future</a:t>
            </a:r>
            <a:endParaRPr lang="en-US" dirty="0" smtClean="0">
              <a:solidFill>
                <a:srgbClr val="C00000"/>
              </a:solidFill>
              <a:latin typeface="+mn-lt"/>
            </a:endParaRPr>
          </a:p>
        </p:txBody>
      </p:sp>
      <p:sp>
        <p:nvSpPr>
          <p:cNvPr id="2" name="Slide Number Placeholder 1"/>
          <p:cNvSpPr>
            <a:spLocks noGrp="1"/>
          </p:cNvSpPr>
          <p:nvPr>
            <p:ph type="sldNum" sz="quarter" idx="11"/>
          </p:nvPr>
        </p:nvSpPr>
        <p:spPr>
          <a:xfrm>
            <a:off x="8751815" y="6485652"/>
            <a:ext cx="381000" cy="365125"/>
          </a:xfrm>
        </p:spPr>
        <p:txBody>
          <a:bodyPr/>
          <a:lstStyle/>
          <a:p>
            <a:pPr>
              <a:defRPr/>
            </a:pPr>
            <a:fld id="{2252C86A-56CA-C846-AB85-01C4489D8FB7}" type="slidenum">
              <a:rPr lang="en-US" smtClean="0"/>
              <a:pPr>
                <a:defRPr/>
              </a:pPr>
              <a:t>15</a:t>
            </a:fld>
            <a:endParaRPr lang="en-US" dirty="0"/>
          </a:p>
        </p:txBody>
      </p:sp>
      <p:sp>
        <p:nvSpPr>
          <p:cNvPr id="11" name="Content Placeholder 10"/>
          <p:cNvSpPr>
            <a:spLocks noGrp="1"/>
          </p:cNvSpPr>
          <p:nvPr>
            <p:ph idx="1"/>
          </p:nvPr>
        </p:nvSpPr>
        <p:spPr>
          <a:xfrm>
            <a:off x="3887548" y="4431261"/>
            <a:ext cx="3418774" cy="1999265"/>
          </a:xfrm>
        </p:spPr>
        <p:txBody>
          <a:bodyPr>
            <a:normAutofit fontScale="92500" lnSpcReduction="20000"/>
          </a:bodyPr>
          <a:lstStyle/>
          <a:p>
            <a:r>
              <a:rPr lang="en-US" dirty="0" smtClean="0"/>
              <a:t>Fermilab Short-Baseline Neutrino Program:</a:t>
            </a:r>
          </a:p>
          <a:p>
            <a:pPr lvl="1"/>
            <a:r>
              <a:rPr lang="en-US" dirty="0" err="1" smtClean="0"/>
              <a:t>MicroBooNE</a:t>
            </a:r>
            <a:r>
              <a:rPr lang="en-US" dirty="0" smtClean="0"/>
              <a:t>, ICARUS, and SBND</a:t>
            </a:r>
          </a:p>
          <a:p>
            <a:r>
              <a:rPr lang="en-US" dirty="0" smtClean="0"/>
              <a:t>CERN </a:t>
            </a:r>
            <a:r>
              <a:rPr lang="en-US" dirty="0"/>
              <a:t>Neutrino </a:t>
            </a:r>
            <a:r>
              <a:rPr lang="en-US" dirty="0" smtClean="0"/>
              <a:t>Platform:</a:t>
            </a:r>
          </a:p>
          <a:p>
            <a:pPr lvl="1"/>
            <a:r>
              <a:rPr lang="en-US" dirty="0" err="1" smtClean="0"/>
              <a:t>ProtoDUNEs</a:t>
            </a:r>
            <a:endParaRPr lang="en-US" dirty="0"/>
          </a:p>
          <a:p>
            <a:endParaRPr lang="en-US" dirty="0"/>
          </a:p>
        </p:txBody>
      </p:sp>
      <p:sp>
        <p:nvSpPr>
          <p:cNvPr id="4" name="Oval 3"/>
          <p:cNvSpPr/>
          <p:nvPr/>
        </p:nvSpPr>
        <p:spPr>
          <a:xfrm>
            <a:off x="2260339" y="1333031"/>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c 21"/>
          <p:cNvSpPr/>
          <p:nvPr/>
        </p:nvSpPr>
        <p:spPr>
          <a:xfrm flipH="1">
            <a:off x="2041029" y="1638400"/>
            <a:ext cx="801413" cy="1087062"/>
          </a:xfrm>
          <a:prstGeom prst="arc">
            <a:avLst>
              <a:gd name="adj1" fmla="val 17345736"/>
              <a:gd name="adj2" fmla="val 473638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Oval 16"/>
          <p:cNvSpPr/>
          <p:nvPr/>
        </p:nvSpPr>
        <p:spPr>
          <a:xfrm>
            <a:off x="7035000" y="1123907"/>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869776" y="3865794"/>
            <a:ext cx="2906650" cy="307777"/>
          </a:xfrm>
          <a:prstGeom prst="rect">
            <a:avLst/>
          </a:prstGeom>
          <a:noFill/>
        </p:spPr>
        <p:txBody>
          <a:bodyPr wrap="square" rtlCol="0">
            <a:spAutoFit/>
          </a:bodyPr>
          <a:lstStyle/>
          <a:p>
            <a:pPr algn="ctr"/>
            <a:r>
              <a:rPr lang="en-US" sz="1400" b="1" dirty="0" smtClean="0">
                <a:solidFill>
                  <a:schemeClr val="bg1"/>
                </a:solidFill>
                <a:latin typeface="+mn-lt"/>
              </a:rPr>
              <a:t>ICARUS</a:t>
            </a:r>
            <a:endParaRPr lang="en-US" sz="1200" b="1" dirty="0">
              <a:solidFill>
                <a:schemeClr val="bg1"/>
              </a:solidFill>
              <a:latin typeface="+mn-lt"/>
            </a:endParaRPr>
          </a:p>
        </p:txBody>
      </p:sp>
      <p:sp>
        <p:nvSpPr>
          <p:cNvPr id="20" name="Oval 19"/>
          <p:cNvSpPr/>
          <p:nvPr/>
        </p:nvSpPr>
        <p:spPr>
          <a:xfrm>
            <a:off x="3600724" y="1266951"/>
            <a:ext cx="498022" cy="473528"/>
          </a:xfrm>
          <a:prstGeom prst="ellipse">
            <a:avLst/>
          </a:prstGeom>
          <a:solidFill>
            <a:schemeClr val="bg1">
              <a:alpha val="25000"/>
            </a:schemeClr>
          </a:solid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c 20"/>
          <p:cNvSpPr/>
          <p:nvPr/>
        </p:nvSpPr>
        <p:spPr>
          <a:xfrm rot="19217416">
            <a:off x="3901641" y="1409278"/>
            <a:ext cx="951688" cy="1698259"/>
          </a:xfrm>
          <a:prstGeom prst="arc">
            <a:avLst>
              <a:gd name="adj1" fmla="val 17345736"/>
              <a:gd name="adj2" fmla="val 468083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362443" y="3521084"/>
            <a:ext cx="1037811" cy="461665"/>
          </a:xfrm>
          <a:prstGeom prst="rect">
            <a:avLst/>
          </a:prstGeom>
          <a:noFill/>
        </p:spPr>
        <p:txBody>
          <a:bodyPr wrap="square" rtlCol="0">
            <a:spAutoFit/>
          </a:bodyPr>
          <a:lstStyle/>
          <a:p>
            <a:pPr algn="ctr"/>
            <a:r>
              <a:rPr lang="en-US" sz="1200" b="1" dirty="0" err="1" smtClean="0">
                <a:solidFill>
                  <a:schemeClr val="bg1"/>
                </a:solidFill>
                <a:latin typeface="+mn-lt"/>
              </a:rPr>
              <a:t>MiniBooNE</a:t>
            </a:r>
            <a:endParaRPr lang="en-US" sz="1200" b="1" dirty="0" smtClean="0">
              <a:solidFill>
                <a:schemeClr val="bg1"/>
              </a:solidFill>
              <a:latin typeface="+mn-lt"/>
            </a:endParaRPr>
          </a:p>
          <a:p>
            <a:pPr algn="ctr"/>
            <a:endParaRPr lang="en-US" sz="1200" b="1" dirty="0">
              <a:solidFill>
                <a:schemeClr val="bg1"/>
              </a:solidFill>
              <a:latin typeface="+mn-lt"/>
            </a:endParaRPr>
          </a:p>
        </p:txBody>
      </p:sp>
      <p:sp>
        <p:nvSpPr>
          <p:cNvPr id="24" name="TextBox 23"/>
          <p:cNvSpPr txBox="1"/>
          <p:nvPr/>
        </p:nvSpPr>
        <p:spPr>
          <a:xfrm>
            <a:off x="4098746" y="3220896"/>
            <a:ext cx="1326072" cy="307777"/>
          </a:xfrm>
          <a:prstGeom prst="rect">
            <a:avLst/>
          </a:prstGeom>
          <a:noFill/>
        </p:spPr>
        <p:txBody>
          <a:bodyPr wrap="square" rtlCol="0">
            <a:spAutoFit/>
          </a:bodyPr>
          <a:lstStyle/>
          <a:p>
            <a:pPr algn="ctr"/>
            <a:r>
              <a:rPr lang="en-US" sz="1400" b="1" dirty="0" err="1" smtClean="0">
                <a:solidFill>
                  <a:schemeClr val="bg1"/>
                </a:solidFill>
                <a:latin typeface="+mn-lt"/>
              </a:rPr>
              <a:t>MicroBooNE</a:t>
            </a:r>
            <a:endParaRPr lang="en-US" sz="1400" b="1" dirty="0">
              <a:solidFill>
                <a:schemeClr val="bg1"/>
              </a:solidFill>
              <a:latin typeface="+mn-lt"/>
            </a:endParaRPr>
          </a:p>
        </p:txBody>
      </p:sp>
      <p:sp>
        <p:nvSpPr>
          <p:cNvPr id="26" name="TextBox 25"/>
          <p:cNvSpPr txBox="1"/>
          <p:nvPr/>
        </p:nvSpPr>
        <p:spPr>
          <a:xfrm>
            <a:off x="4926784" y="3873523"/>
            <a:ext cx="3868680" cy="307777"/>
          </a:xfrm>
          <a:prstGeom prst="rect">
            <a:avLst/>
          </a:prstGeom>
          <a:noFill/>
        </p:spPr>
        <p:txBody>
          <a:bodyPr wrap="square" rtlCol="0">
            <a:spAutoFit/>
          </a:bodyPr>
          <a:lstStyle/>
          <a:p>
            <a:pPr algn="ctr"/>
            <a:r>
              <a:rPr lang="en-US" sz="1400" b="1" dirty="0" smtClean="0">
                <a:solidFill>
                  <a:schemeClr val="bg1"/>
                </a:solidFill>
                <a:latin typeface="+mn-lt"/>
              </a:rPr>
              <a:t>Short-Baseline Near Detector</a:t>
            </a:r>
            <a:endParaRPr lang="en-US" sz="1200" b="1" dirty="0">
              <a:solidFill>
                <a:schemeClr val="bg1"/>
              </a:solidFill>
              <a:latin typeface="+mn-lt"/>
            </a:endParaRPr>
          </a:p>
        </p:txBody>
      </p:sp>
      <p:cxnSp>
        <p:nvCxnSpPr>
          <p:cNvPr id="28" name="Straight Arrow Connector 27"/>
          <p:cNvCxnSpPr/>
          <p:nvPr/>
        </p:nvCxnSpPr>
        <p:spPr>
          <a:xfrm flipH="1">
            <a:off x="358268" y="3001359"/>
            <a:ext cx="4852038" cy="914426"/>
          </a:xfrm>
          <a:prstGeom prst="straightConnector1">
            <a:avLst/>
          </a:prstGeom>
          <a:ln>
            <a:solidFill>
              <a:srgbClr val="FFFF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424818" y="3759705"/>
            <a:ext cx="318291" cy="400110"/>
          </a:xfrm>
          <a:prstGeom prst="rect">
            <a:avLst/>
          </a:prstGeom>
          <a:noFill/>
        </p:spPr>
        <p:txBody>
          <a:bodyPr wrap="none" rtlCol="0">
            <a:spAutoFit/>
          </a:bodyPr>
          <a:lstStyle/>
          <a:p>
            <a:r>
              <a:rPr lang="en-US" sz="2000" dirty="0">
                <a:solidFill>
                  <a:srgbClr val="FFFF00"/>
                </a:solidFill>
                <a:latin typeface="Symbol" charset="2"/>
                <a:cs typeface="Symbol" charset="2"/>
              </a:rPr>
              <a:t>n</a:t>
            </a:r>
          </a:p>
        </p:txBody>
      </p:sp>
      <p:sp>
        <p:nvSpPr>
          <p:cNvPr id="29" name="TextBox 28"/>
          <p:cNvSpPr txBox="1"/>
          <p:nvPr/>
        </p:nvSpPr>
        <p:spPr>
          <a:xfrm>
            <a:off x="343018" y="3874916"/>
            <a:ext cx="318291" cy="400110"/>
          </a:xfrm>
          <a:prstGeom prst="rect">
            <a:avLst/>
          </a:prstGeom>
          <a:noFill/>
        </p:spPr>
        <p:txBody>
          <a:bodyPr wrap="none" rtlCol="0">
            <a:spAutoFit/>
          </a:bodyPr>
          <a:lstStyle/>
          <a:p>
            <a:r>
              <a:rPr lang="en-US" sz="2000" dirty="0">
                <a:solidFill>
                  <a:srgbClr val="FFFF00"/>
                </a:solidFill>
                <a:latin typeface="Symbol" charset="2"/>
                <a:cs typeface="Symbol" charset="2"/>
              </a:rPr>
              <a:t>n</a:t>
            </a:r>
          </a:p>
        </p:txBody>
      </p:sp>
      <p:sp>
        <p:nvSpPr>
          <p:cNvPr id="18" name="Arc 17"/>
          <p:cNvSpPr/>
          <p:nvPr/>
        </p:nvSpPr>
        <p:spPr>
          <a:xfrm>
            <a:off x="6833450" y="1429276"/>
            <a:ext cx="1031810" cy="1185573"/>
          </a:xfrm>
          <a:prstGeom prst="arc">
            <a:avLst>
              <a:gd name="adj1" fmla="val 17345736"/>
              <a:gd name="adj2" fmla="val 4680837"/>
            </a:avLst>
          </a:prstGeom>
          <a:ln w="12700">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4" name="Group 63"/>
          <p:cNvGrpSpPr/>
          <p:nvPr/>
        </p:nvGrpSpPr>
        <p:grpSpPr>
          <a:xfrm>
            <a:off x="7402071" y="4442497"/>
            <a:ext cx="1523941" cy="2310115"/>
            <a:chOff x="6506836" y="2424929"/>
            <a:chExt cx="1759329" cy="2666937"/>
          </a:xfrm>
        </p:grpSpPr>
        <p:pic>
          <p:nvPicPr>
            <p:cNvPr id="65" name="Picture 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rot="5400000">
              <a:off x="6213615" y="2718150"/>
              <a:ext cx="2345772" cy="1759329"/>
            </a:xfrm>
            <a:prstGeom prst="rect">
              <a:avLst/>
            </a:prstGeom>
            <a:noFill/>
            <a:ln w="50800">
              <a:solidFill>
                <a:srgbClr val="C00000"/>
              </a:solidFill>
            </a:ln>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6506836" y="4772082"/>
              <a:ext cx="1759329" cy="319784"/>
            </a:xfrm>
            <a:prstGeom prst="rect">
              <a:avLst/>
            </a:prstGeom>
            <a:noFill/>
          </p:spPr>
          <p:txBody>
            <a:bodyPr wrap="square" rtlCol="0">
              <a:spAutoFit/>
            </a:bodyPr>
            <a:lstStyle/>
            <a:p>
              <a:pPr algn="ctr"/>
              <a:r>
                <a:rPr lang="en-US" sz="1200" dirty="0" smtClean="0">
                  <a:effectLst>
                    <a:outerShdw blurRad="50800" dist="38100" dir="2700000" algn="tl" rotWithShape="0">
                      <a:prstClr val="black">
                        <a:alpha val="40000"/>
                      </a:prstClr>
                    </a:outerShdw>
                  </a:effectLst>
                  <a:latin typeface="+mn-lt"/>
                  <a:cs typeface="Arial" pitchFamily="34" charset="0"/>
                </a:rPr>
                <a:t>CERN: </a:t>
              </a:r>
              <a:r>
                <a:rPr lang="en-US" sz="1200" dirty="0" err="1" smtClean="0">
                  <a:effectLst>
                    <a:outerShdw blurRad="50800" dist="38100" dir="2700000" algn="tl" rotWithShape="0">
                      <a:prstClr val="black">
                        <a:alpha val="40000"/>
                      </a:prstClr>
                    </a:outerShdw>
                  </a:effectLst>
                  <a:latin typeface="+mn-lt"/>
                  <a:cs typeface="Arial" pitchFamily="34" charset="0"/>
                </a:rPr>
                <a:t>ProtoDUNE</a:t>
              </a:r>
              <a:endParaRPr lang="en-US" sz="1200" dirty="0">
                <a:effectLst>
                  <a:outerShdw blurRad="50800" dist="38100" dir="2700000" algn="tl" rotWithShape="0">
                    <a:prstClr val="black">
                      <a:alpha val="40000"/>
                    </a:prstClr>
                  </a:outerShdw>
                </a:effectLst>
                <a:latin typeface="+mn-lt"/>
                <a:cs typeface="Arial" pitchFamily="34" charset="0"/>
              </a:endParaRPr>
            </a:p>
          </p:txBody>
        </p:sp>
      </p:grpSp>
      <p:pic>
        <p:nvPicPr>
          <p:cNvPr id="11266" name="Picture 2" descr="http://news.fnal.gov/wp-content/uploads/2017/06/ICARUS-PR-9-300x18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65" y="4431261"/>
            <a:ext cx="3367852" cy="2054391"/>
          </a:xfrm>
          <a:prstGeom prst="rect">
            <a:avLst/>
          </a:prstGeom>
          <a:noFill/>
          <a:ln w="50800">
            <a:solidFill>
              <a:schemeClr val="accent2"/>
            </a:solidFill>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85630" y="6501051"/>
            <a:ext cx="3261826" cy="276999"/>
          </a:xfrm>
          <a:prstGeom prst="rect">
            <a:avLst/>
          </a:prstGeom>
          <a:noFill/>
        </p:spPr>
        <p:txBody>
          <a:bodyPr wrap="square" rtlCol="0">
            <a:spAutoFit/>
          </a:bodyPr>
          <a:lstStyle/>
          <a:p>
            <a:pPr algn="ctr"/>
            <a:r>
              <a:rPr lang="en-US" sz="1200" dirty="0" smtClean="0">
                <a:effectLst>
                  <a:outerShdw blurRad="50800" dist="38100" dir="2700000" algn="tl" rotWithShape="0">
                    <a:prstClr val="black">
                      <a:alpha val="40000"/>
                    </a:prstClr>
                  </a:outerShdw>
                </a:effectLst>
                <a:latin typeface="+mn-lt"/>
                <a:cs typeface="Arial" pitchFamily="34" charset="0"/>
              </a:rPr>
              <a:t>ICARUS: On the Move!</a:t>
            </a:r>
            <a:endParaRPr lang="en-US" sz="1200" dirty="0">
              <a:effectLst>
                <a:outerShdw blurRad="50800" dist="38100" dir="2700000" algn="tl" rotWithShape="0">
                  <a:prstClr val="black">
                    <a:alpha val="40000"/>
                  </a:prstClr>
                </a:outerShdw>
              </a:effectLst>
              <a:latin typeface="+mn-lt"/>
              <a:cs typeface="Arial" pitchFamily="34" charset="0"/>
            </a:endParaRPr>
          </a:p>
        </p:txBody>
      </p:sp>
    </p:spTree>
    <p:extLst>
      <p:ext uri="{BB962C8B-B14F-4D97-AF65-F5344CB8AC3E}">
        <p14:creationId xmlns:p14="http://schemas.microsoft.com/office/powerpoint/2010/main" val="71951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U.S.-hosted world-leading neutrino physics program!</a:t>
            </a:r>
          </a:p>
        </p:txBody>
      </p:sp>
      <p:sp>
        <p:nvSpPr>
          <p:cNvPr id="3" name="Title 2"/>
          <p:cNvSpPr>
            <a:spLocks noGrp="1"/>
          </p:cNvSpPr>
          <p:nvPr>
            <p:ph type="title"/>
          </p:nvPr>
        </p:nvSpPr>
        <p:spPr/>
        <p:txBody>
          <a:bodyPr/>
          <a:lstStyle/>
          <a:p>
            <a:r>
              <a:rPr lang="en-US" dirty="0" smtClean="0"/>
              <a:t>Building the Future at </a:t>
            </a:r>
            <a:r>
              <a:rPr lang="en-US" dirty="0" err="1" smtClean="0"/>
              <a:t>Fermilab</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16</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0614" y="1402672"/>
            <a:ext cx="4355977" cy="2450237"/>
          </a:xfrm>
          <a:prstGeom prst="rect">
            <a:avLst/>
          </a:prstGeom>
        </p:spPr>
      </p:pic>
      <p:pic>
        <p:nvPicPr>
          <p:cNvPr id="7" name="Picture 4" descr="http://www.symmetrymagazine.org/sites/default/files/images/standard/DUNE-s.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1924" y="3852909"/>
            <a:ext cx="8828365" cy="227325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DUNE_BigBang_011116_FINA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1999" y="140267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UNE_Forces_011116_FINA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00749" y="189418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UNE_Blackhole_011116_FINA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61539" y="242415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golden shove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81149" y="1990181"/>
            <a:ext cx="3771620" cy="348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down)">
                                      <p:cBhvr>
                                        <p:cTn id="7" dur="580">
                                          <p:stCondLst>
                                            <p:cond delay="0"/>
                                          </p:stCondLst>
                                        </p:cTn>
                                        <p:tgtEl>
                                          <p:spTgt spid="9224"/>
                                        </p:tgtEl>
                                      </p:cBhvr>
                                    </p:animEffect>
                                    <p:anim calcmode="lin" valueType="num">
                                      <p:cBhvr>
                                        <p:cTn id="8" dur="1822" tmFilter="0,0; 0.14,0.36; 0.43,0.73; 0.71,0.91; 1.0,1.0">
                                          <p:stCondLst>
                                            <p:cond delay="0"/>
                                          </p:stCondLst>
                                        </p:cTn>
                                        <p:tgtEl>
                                          <p:spTgt spid="92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24"/>
                                        </p:tgtEl>
                                        <p:attrNameLst>
                                          <p:attrName>ppt_y</p:attrName>
                                        </p:attrNameLst>
                                      </p:cBhvr>
                                      <p:tavLst>
                                        <p:tav tm="0" fmla="#ppt_y-sin(pi*$)/81">
                                          <p:val>
                                            <p:fltVal val="0"/>
                                          </p:val>
                                        </p:tav>
                                        <p:tav tm="100000">
                                          <p:val>
                                            <p:fltVal val="1"/>
                                          </p:val>
                                        </p:tav>
                                      </p:tavLst>
                                    </p:anim>
                                    <p:animScale>
                                      <p:cBhvr>
                                        <p:cTn id="13" dur="26">
                                          <p:stCondLst>
                                            <p:cond delay="650"/>
                                          </p:stCondLst>
                                        </p:cTn>
                                        <p:tgtEl>
                                          <p:spTgt spid="9224"/>
                                        </p:tgtEl>
                                      </p:cBhvr>
                                      <p:to x="100000" y="60000"/>
                                    </p:animScale>
                                    <p:animScale>
                                      <p:cBhvr>
                                        <p:cTn id="14" dur="166" decel="50000">
                                          <p:stCondLst>
                                            <p:cond delay="676"/>
                                          </p:stCondLst>
                                        </p:cTn>
                                        <p:tgtEl>
                                          <p:spTgt spid="9224"/>
                                        </p:tgtEl>
                                      </p:cBhvr>
                                      <p:to x="100000" y="100000"/>
                                    </p:animScale>
                                    <p:animScale>
                                      <p:cBhvr>
                                        <p:cTn id="15" dur="26">
                                          <p:stCondLst>
                                            <p:cond delay="1312"/>
                                          </p:stCondLst>
                                        </p:cTn>
                                        <p:tgtEl>
                                          <p:spTgt spid="9224"/>
                                        </p:tgtEl>
                                      </p:cBhvr>
                                      <p:to x="100000" y="80000"/>
                                    </p:animScale>
                                    <p:animScale>
                                      <p:cBhvr>
                                        <p:cTn id="16" dur="166" decel="50000">
                                          <p:stCondLst>
                                            <p:cond delay="1338"/>
                                          </p:stCondLst>
                                        </p:cTn>
                                        <p:tgtEl>
                                          <p:spTgt spid="9224"/>
                                        </p:tgtEl>
                                      </p:cBhvr>
                                      <p:to x="100000" y="100000"/>
                                    </p:animScale>
                                    <p:animScale>
                                      <p:cBhvr>
                                        <p:cTn id="17" dur="26">
                                          <p:stCondLst>
                                            <p:cond delay="1642"/>
                                          </p:stCondLst>
                                        </p:cTn>
                                        <p:tgtEl>
                                          <p:spTgt spid="9224"/>
                                        </p:tgtEl>
                                      </p:cBhvr>
                                      <p:to x="100000" y="90000"/>
                                    </p:animScale>
                                    <p:animScale>
                                      <p:cBhvr>
                                        <p:cTn id="18" dur="166" decel="50000">
                                          <p:stCondLst>
                                            <p:cond delay="1668"/>
                                          </p:stCondLst>
                                        </p:cTn>
                                        <p:tgtEl>
                                          <p:spTgt spid="9224"/>
                                        </p:tgtEl>
                                      </p:cBhvr>
                                      <p:to x="100000" y="100000"/>
                                    </p:animScale>
                                    <p:animScale>
                                      <p:cBhvr>
                                        <p:cTn id="19" dur="26">
                                          <p:stCondLst>
                                            <p:cond delay="1808"/>
                                          </p:stCondLst>
                                        </p:cTn>
                                        <p:tgtEl>
                                          <p:spTgt spid="9224"/>
                                        </p:tgtEl>
                                      </p:cBhvr>
                                      <p:to x="100000" y="95000"/>
                                    </p:animScale>
                                    <p:animScale>
                                      <p:cBhvr>
                                        <p:cTn id="20" dur="166" decel="50000">
                                          <p:stCondLst>
                                            <p:cond delay="1834"/>
                                          </p:stCondLst>
                                        </p:cTn>
                                        <p:tgtEl>
                                          <p:spTgt spid="92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0" i="1" dirty="0" smtClean="0"/>
              <a:t>“Hence </a:t>
            </a:r>
            <a:r>
              <a:rPr lang="en-US" b="0" i="1" dirty="0"/>
              <a:t>again the great excitement among particle physicists over the development of </a:t>
            </a:r>
            <a:r>
              <a:rPr lang="en-US" i="1" dirty="0">
                <a:solidFill>
                  <a:srgbClr val="0070C0"/>
                </a:solidFill>
              </a:rPr>
              <a:t>intense, high energy, neutrino beams</a:t>
            </a:r>
            <a:r>
              <a:rPr lang="en-US" i="1" dirty="0"/>
              <a:t>.</a:t>
            </a:r>
            <a:r>
              <a:rPr lang="en-US" b="0" dirty="0"/>
              <a:t>” </a:t>
            </a:r>
          </a:p>
          <a:p>
            <a:pPr algn="ctr"/>
            <a:endParaRPr lang="en-US" dirty="0"/>
          </a:p>
        </p:txBody>
      </p:sp>
      <p:sp>
        <p:nvSpPr>
          <p:cNvPr id="3" name="Title 2"/>
          <p:cNvSpPr>
            <a:spLocks noGrp="1"/>
          </p:cNvSpPr>
          <p:nvPr>
            <p:ph type="title"/>
          </p:nvPr>
        </p:nvSpPr>
        <p:spPr/>
        <p:txBody>
          <a:bodyPr/>
          <a:lstStyle/>
          <a:p>
            <a:r>
              <a:rPr lang="en-US" dirty="0" smtClean="0"/>
              <a:t>The Future is Bright!</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17</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1065" y="1794722"/>
            <a:ext cx="6521867" cy="4331442"/>
          </a:xfrm>
          <a:prstGeom prst="rect">
            <a:avLst/>
          </a:prstGeom>
        </p:spPr>
      </p:pic>
      <p:grpSp>
        <p:nvGrpSpPr>
          <p:cNvPr id="9" name="Group 8"/>
          <p:cNvGrpSpPr/>
          <p:nvPr/>
        </p:nvGrpSpPr>
        <p:grpSpPr>
          <a:xfrm>
            <a:off x="3180413" y="2174411"/>
            <a:ext cx="2852863" cy="1088118"/>
            <a:chOff x="3180413" y="2174411"/>
            <a:chExt cx="2852863" cy="1088118"/>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34909">
              <a:off x="4993879" y="2174411"/>
              <a:ext cx="1039397" cy="1039397"/>
            </a:xfrm>
            <a:prstGeom prst="rect">
              <a:avLst/>
            </a:prstGeom>
          </p:spPr>
        </p:pic>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467" r="98133"/>
                      </a14:imgEffect>
                    </a14:imgLayer>
                  </a14:imgProps>
                </a:ext>
                <a:ext uri="{28A0092B-C50C-407E-A947-70E740481C1C}">
                  <a14:useLocalDpi xmlns:a14="http://schemas.microsoft.com/office/drawing/2010/main"/>
                </a:ext>
              </a:extLst>
            </a:blip>
            <a:stretch>
              <a:fillRect/>
            </a:stretch>
          </p:blipFill>
          <p:spPr>
            <a:xfrm rot="404197" flipH="1">
              <a:off x="3180413" y="2243679"/>
              <a:ext cx="1026797" cy="1018850"/>
            </a:xfrm>
            <a:prstGeom prst="rect">
              <a:avLst/>
            </a:prstGeom>
          </p:spPr>
        </p:pic>
      </p:grpSp>
    </p:spTree>
    <p:extLst>
      <p:ext uri="{BB962C8B-B14F-4D97-AF65-F5344CB8AC3E}">
        <p14:creationId xmlns:p14="http://schemas.microsoft.com/office/powerpoint/2010/main" val="41288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F663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6160" y="2744660"/>
            <a:ext cx="6770399" cy="1136460"/>
          </a:xfrm>
          <a:prstGeom prst="rect">
            <a:avLst/>
          </a:prstGeom>
        </p:spPr>
      </p:pic>
    </p:spTree>
    <p:extLst>
      <p:ext uri="{BB962C8B-B14F-4D97-AF65-F5344CB8AC3E}">
        <p14:creationId xmlns:p14="http://schemas.microsoft.com/office/powerpoint/2010/main" val="10779999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was flyover country.</a:t>
            </a:r>
            <a:endParaRPr lang="en-US" dirty="0"/>
          </a:p>
        </p:txBody>
      </p:sp>
      <p:sp>
        <p:nvSpPr>
          <p:cNvPr id="3" name="Title 2"/>
          <p:cNvSpPr>
            <a:spLocks noGrp="1"/>
          </p:cNvSpPr>
          <p:nvPr>
            <p:ph type="title"/>
          </p:nvPr>
        </p:nvSpPr>
        <p:spPr/>
        <p:txBody>
          <a:bodyPr/>
          <a:lstStyle/>
          <a:p>
            <a:r>
              <a:rPr lang="en-US" dirty="0" smtClean="0"/>
              <a:t>In the Beginning…</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2</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5850" y="1374369"/>
            <a:ext cx="6832297" cy="48021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97400" y="1373959"/>
            <a:ext cx="5427817" cy="39290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692482" y="3481548"/>
            <a:ext cx="1016240" cy="461665"/>
          </a:xfrm>
          <a:prstGeom prst="rect">
            <a:avLst/>
          </a:prstGeom>
          <a:noFill/>
          <a:effectLst>
            <a:glow rad="190500">
              <a:schemeClr val="bg1">
                <a:alpha val="40000"/>
              </a:schemeClr>
            </a:glow>
          </a:effectLst>
        </p:spPr>
        <p:txBody>
          <a:bodyPr wrap="none" rtlCol="0">
            <a:spAutoFit/>
          </a:bodyPr>
          <a:lstStyle/>
          <a:p>
            <a:r>
              <a:rPr lang="en-US" sz="2400" dirty="0" smtClean="0">
                <a:solidFill>
                  <a:srgbClr val="FF0000"/>
                </a:solidFill>
                <a:effectLst>
                  <a:glow rad="139700">
                    <a:schemeClr val="bg1">
                      <a:alpha val="40000"/>
                    </a:schemeClr>
                  </a:glow>
                </a:effectLst>
                <a:latin typeface="+mn-lt"/>
              </a:rPr>
              <a:t>SLAC </a:t>
            </a:r>
            <a:r>
              <a:rPr lang="en-US" sz="2400" dirty="0" smtClean="0">
                <a:solidFill>
                  <a:srgbClr val="FF0000"/>
                </a:solidFill>
                <a:effectLst>
                  <a:glow rad="139700">
                    <a:schemeClr val="bg1">
                      <a:alpha val="40000"/>
                    </a:schemeClr>
                  </a:glow>
                </a:effectLst>
                <a:latin typeface="+mn-lt"/>
                <a:sym typeface="Symbol" panose="05050102010706020507" pitchFamily="18" charset="2"/>
              </a:rPr>
              <a:t></a:t>
            </a:r>
            <a:endParaRPr lang="en-US" sz="2400" dirty="0">
              <a:solidFill>
                <a:srgbClr val="FF0000"/>
              </a:solidFill>
              <a:effectLst>
                <a:glow rad="139700">
                  <a:schemeClr val="bg1">
                    <a:alpha val="40000"/>
                  </a:schemeClr>
                </a:glow>
              </a:effectLst>
              <a:latin typeface="+mn-lt"/>
            </a:endParaRPr>
          </a:p>
        </p:txBody>
      </p:sp>
      <p:sp>
        <p:nvSpPr>
          <p:cNvPr id="9" name="TextBox 8"/>
          <p:cNvSpPr txBox="1"/>
          <p:nvPr/>
        </p:nvSpPr>
        <p:spPr>
          <a:xfrm>
            <a:off x="7425217" y="912704"/>
            <a:ext cx="1247457" cy="461665"/>
          </a:xfrm>
          <a:prstGeom prst="rect">
            <a:avLst/>
          </a:prstGeom>
          <a:noFill/>
        </p:spPr>
        <p:txBody>
          <a:bodyPr wrap="none" rtlCol="0">
            <a:spAutoFit/>
          </a:bodyPr>
          <a:lstStyle/>
          <a:p>
            <a:r>
              <a:rPr lang="en-US" sz="2400" dirty="0" smtClean="0">
                <a:solidFill>
                  <a:srgbClr val="FF0000"/>
                </a:solidFill>
                <a:latin typeface="+mn-lt"/>
              </a:rPr>
              <a:t>CERN </a:t>
            </a:r>
            <a:r>
              <a:rPr lang="en-US" sz="2400" dirty="0" smtClean="0">
                <a:solidFill>
                  <a:srgbClr val="FF0000"/>
                </a:solidFill>
                <a:latin typeface="+mn-lt"/>
                <a:sym typeface="Symbol" panose="05050102010706020507" pitchFamily="18" charset="2"/>
              </a:rPr>
              <a:t></a:t>
            </a:r>
            <a:endParaRPr lang="en-US" sz="2400" dirty="0">
              <a:solidFill>
                <a:srgbClr val="FF0000"/>
              </a:solidFill>
              <a:latin typeface="+mn-lt"/>
            </a:endParaRPr>
          </a:p>
        </p:txBody>
      </p:sp>
      <p:sp>
        <p:nvSpPr>
          <p:cNvPr id="14" name="Arc 13"/>
          <p:cNvSpPr/>
          <p:nvPr/>
        </p:nvSpPr>
        <p:spPr>
          <a:xfrm>
            <a:off x="1540942" y="1554935"/>
            <a:ext cx="13146608" cy="4458546"/>
          </a:xfrm>
          <a:prstGeom prst="arc">
            <a:avLst>
              <a:gd name="adj1" fmla="val 10851305"/>
              <a:gd name="adj2" fmla="val 16884575"/>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24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9" presetClass="path" presetSubtype="0" accel="50000" decel="50000" fill="hold" nodeType="withEffect">
                                  <p:stCondLst>
                                    <p:cond delay="0"/>
                                  </p:stCondLst>
                                  <p:childTnLst>
                                    <p:animMotion origin="layout" path="M -4.16667E-6 -4.07407E-6 L 0.08091 0.11713 " pathEditMode="relative" rAng="0" ptsTypes="AA">
                                      <p:cBhvr>
                                        <p:cTn id="11" dur="2000" fill="hold"/>
                                        <p:tgtEl>
                                          <p:spTgt spid="7"/>
                                        </p:tgtEl>
                                        <p:attrNameLst>
                                          <p:attrName>ppt_x</p:attrName>
                                          <p:attrName>ppt_y</p:attrName>
                                        </p:attrNameLst>
                                      </p:cBhvr>
                                      <p:rCtr x="4045"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Ramsey’s </a:t>
            </a:r>
            <a:r>
              <a:rPr lang="en-US" dirty="0" smtClean="0"/>
              <a:t>Report to the U.S. AEC</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3</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1026" name="Picture 2" descr="image of sequenc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624" y="885826"/>
            <a:ext cx="3938749" cy="5259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sequenc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346696" y="866776"/>
            <a:ext cx="4576351" cy="5259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of page 3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21174954">
            <a:off x="453426" y="2035226"/>
            <a:ext cx="8237148" cy="2922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87005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02852"/>
            <a:ext cx="4926472" cy="5259388"/>
          </a:xfrm>
        </p:spPr>
        <p:txBody>
          <a:bodyPr>
            <a:normAutofit lnSpcReduction="10000"/>
          </a:bodyPr>
          <a:lstStyle/>
          <a:p>
            <a:pPr marL="0" indent="0">
              <a:buNone/>
            </a:pPr>
            <a:r>
              <a:rPr lang="en-US" dirty="0" smtClean="0"/>
              <a:t>Produced by Brookhaven National Laboratory under contract with the U.S. Atomic Energy Commission</a:t>
            </a:r>
          </a:p>
          <a:p>
            <a:pPr lvl="1"/>
            <a:r>
              <a:rPr lang="en-US" dirty="0" smtClean="0"/>
              <a:t>January 1965</a:t>
            </a:r>
          </a:p>
          <a:p>
            <a:pPr marL="0" indent="0">
              <a:buNone/>
            </a:pPr>
            <a:r>
              <a:rPr lang="en-US" b="0" dirty="0" smtClean="0"/>
              <a:t>“</a:t>
            </a:r>
            <a:r>
              <a:rPr lang="en-US" b="0" i="1" dirty="0" smtClean="0"/>
              <a:t>During the past three years, a group of scientists and engineers at several National Laboratories and universities has been intensively pursing studies on the design and experimental programs for a super high energy accelerator in the energy region of multi-hundred </a:t>
            </a:r>
            <a:r>
              <a:rPr lang="en-US" b="0" i="1" dirty="0" err="1" smtClean="0"/>
              <a:t>BeV</a:t>
            </a:r>
            <a:r>
              <a:rPr lang="en-US" b="0" i="1" dirty="0" smtClean="0"/>
              <a:t>.</a:t>
            </a:r>
            <a:r>
              <a:rPr lang="en-US" b="0" dirty="0" smtClean="0"/>
              <a:t>”</a:t>
            </a:r>
          </a:p>
          <a:p>
            <a:pPr marL="0" indent="0">
              <a:buNone/>
            </a:pPr>
            <a:r>
              <a:rPr lang="en-US" b="0" dirty="0" smtClean="0">
                <a:solidFill>
                  <a:schemeClr val="tx1"/>
                </a:solidFill>
              </a:rPr>
              <a:t>– Luke C.L. Yuan</a:t>
            </a:r>
          </a:p>
          <a:p>
            <a:pPr marL="457200" lvl="1" indent="0">
              <a:buNone/>
            </a:pPr>
            <a:r>
              <a:rPr lang="en-US" i="1" dirty="0" smtClean="0"/>
              <a:t>Note: </a:t>
            </a:r>
            <a:r>
              <a:rPr lang="en-US" i="1" dirty="0" err="1" smtClean="0"/>
              <a:t>BeV</a:t>
            </a:r>
            <a:r>
              <a:rPr lang="en-US" i="1" dirty="0" smtClean="0"/>
              <a:t> = billion </a:t>
            </a:r>
            <a:r>
              <a:rPr lang="en-US" i="1" dirty="0" err="1" smtClean="0"/>
              <a:t>electonvolts</a:t>
            </a:r>
            <a:r>
              <a:rPr lang="en-US" i="1" dirty="0" smtClean="0"/>
              <a:t>, now referred to as a GeV</a:t>
            </a:r>
            <a:endParaRPr lang="en-US" i="1" dirty="0"/>
          </a:p>
        </p:txBody>
      </p:sp>
      <p:sp>
        <p:nvSpPr>
          <p:cNvPr id="3" name="Title 2"/>
          <p:cNvSpPr>
            <a:spLocks noGrp="1"/>
          </p:cNvSpPr>
          <p:nvPr>
            <p:ph type="title"/>
          </p:nvPr>
        </p:nvSpPr>
        <p:spPr/>
        <p:txBody>
          <a:bodyPr/>
          <a:lstStyle/>
          <a:p>
            <a:r>
              <a:rPr lang="en-US" dirty="0" smtClean="0"/>
              <a:t>Why Build a National Accelerator?</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4</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8872" y="911290"/>
            <a:ext cx="3912728" cy="5214874"/>
          </a:xfrm>
          <a:prstGeom prst="rect">
            <a:avLst/>
          </a:prstGeom>
        </p:spPr>
      </p:pic>
    </p:spTree>
    <p:extLst>
      <p:ext uri="{BB962C8B-B14F-4D97-AF65-F5344CB8AC3E}">
        <p14:creationId xmlns:p14="http://schemas.microsoft.com/office/powerpoint/2010/main" val="256011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902852"/>
            <a:ext cx="4755022" cy="5259388"/>
          </a:xfrm>
        </p:spPr>
        <p:txBody>
          <a:bodyPr>
            <a:normAutofit/>
          </a:bodyPr>
          <a:lstStyle/>
          <a:p>
            <a:pPr marL="0" indent="0">
              <a:buNone/>
            </a:pPr>
            <a:endParaRPr lang="en-US" b="0" dirty="0" smtClean="0"/>
          </a:p>
          <a:p>
            <a:pPr marL="0" indent="0">
              <a:buNone/>
            </a:pPr>
            <a:r>
              <a:rPr lang="en-US" b="0" dirty="0" smtClean="0"/>
              <a:t>“</a:t>
            </a:r>
            <a:r>
              <a:rPr lang="en-US" b="0" i="1" dirty="0" smtClean="0"/>
              <a:t>The only probes now known for examining possible structure of particles are high energy scatterings, preferably of weakly interacting particles such as photons and neutrinos. Hence again the great excitement among particle physicists over the development of </a:t>
            </a:r>
            <a:r>
              <a:rPr lang="en-US" i="1" dirty="0" smtClean="0">
                <a:solidFill>
                  <a:srgbClr val="0070C0"/>
                </a:solidFill>
              </a:rPr>
              <a:t>intense, high energy, neutrino beams</a:t>
            </a:r>
            <a:r>
              <a:rPr lang="en-US" i="1" dirty="0" smtClean="0"/>
              <a:t>.</a:t>
            </a:r>
            <a:r>
              <a:rPr lang="en-US" b="0" dirty="0" smtClean="0"/>
              <a:t>” </a:t>
            </a:r>
          </a:p>
          <a:p>
            <a:pPr marL="0" indent="0">
              <a:buNone/>
            </a:pPr>
            <a:r>
              <a:rPr lang="en-US" b="0" dirty="0" smtClean="0"/>
              <a:t/>
            </a:r>
            <a:br>
              <a:rPr lang="en-US" b="0" dirty="0" smtClean="0"/>
            </a:br>
            <a:r>
              <a:rPr lang="en-US" b="0" dirty="0" smtClean="0">
                <a:solidFill>
                  <a:schemeClr val="tx1"/>
                </a:solidFill>
              </a:rPr>
              <a:t>– G. Feinberg, Columbia University</a:t>
            </a:r>
            <a:endParaRPr lang="en-US" b="0" dirty="0">
              <a:solidFill>
                <a:schemeClr val="tx1"/>
              </a:solidFill>
            </a:endParaRPr>
          </a:p>
        </p:txBody>
      </p:sp>
      <p:sp>
        <p:nvSpPr>
          <p:cNvPr id="3" name="Title 2"/>
          <p:cNvSpPr>
            <a:spLocks noGrp="1"/>
          </p:cNvSpPr>
          <p:nvPr>
            <p:ph type="title"/>
          </p:nvPr>
        </p:nvSpPr>
        <p:spPr/>
        <p:txBody>
          <a:bodyPr/>
          <a:lstStyle/>
          <a:p>
            <a:r>
              <a:rPr lang="en-US" dirty="0" smtClean="0"/>
              <a:t>Why Build a National Accelerator?</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5</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78872" y="911290"/>
            <a:ext cx="3912728" cy="5214874"/>
          </a:xfrm>
          <a:prstGeom prst="rect">
            <a:avLst/>
          </a:prstGeom>
        </p:spPr>
      </p:pic>
    </p:spTree>
    <p:extLst>
      <p:ext uri="{BB962C8B-B14F-4D97-AF65-F5344CB8AC3E}">
        <p14:creationId xmlns:p14="http://schemas.microsoft.com/office/powerpoint/2010/main" val="3606602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AEC considered 126 </a:t>
            </a:r>
            <a:r>
              <a:rPr lang="en-US" dirty="0"/>
              <a:t>proposals recommending about 200 sites </a:t>
            </a:r>
            <a:r>
              <a:rPr lang="en-US" dirty="0" smtClean="0"/>
              <a:t>before selecting Weston, IL, as the future home of the National Accelerator Laboratory</a:t>
            </a:r>
            <a:endParaRPr lang="en-US" dirty="0"/>
          </a:p>
        </p:txBody>
      </p:sp>
      <p:sp>
        <p:nvSpPr>
          <p:cNvPr id="3" name="Title 2"/>
          <p:cNvSpPr>
            <a:spLocks noGrp="1"/>
          </p:cNvSpPr>
          <p:nvPr>
            <p:ph type="title"/>
          </p:nvPr>
        </p:nvSpPr>
        <p:spPr/>
        <p:txBody>
          <a:bodyPr/>
          <a:lstStyle/>
          <a:p>
            <a:r>
              <a:rPr lang="en-US" dirty="0" smtClean="0"/>
              <a:t>Site Selection: Weston, IL</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6</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 y="2046646"/>
            <a:ext cx="5116850" cy="4079517"/>
          </a:xfrm>
          <a:prstGeom prst="rect">
            <a:avLst/>
          </a:prstGeom>
        </p:spPr>
      </p:pic>
      <p:pic>
        <p:nvPicPr>
          <p:cNvPr id="2050" name="Picture 2" descr="Weston sign"/>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41138" y="2046647"/>
            <a:ext cx="3687968" cy="4079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5662" y="4531436"/>
            <a:ext cx="1687405"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AEC Chairman Glenn Seaborg</a:t>
            </a:r>
          </a:p>
        </p:txBody>
      </p:sp>
      <p:sp>
        <p:nvSpPr>
          <p:cNvPr id="9" name="TextBox 8"/>
          <p:cNvSpPr txBox="1"/>
          <p:nvPr/>
        </p:nvSpPr>
        <p:spPr>
          <a:xfrm>
            <a:off x="2085713" y="4854601"/>
            <a:ext cx="1802706"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Illinois Governor Otto </a:t>
            </a:r>
            <a:r>
              <a:rPr lang="en-US" dirty="0" err="1">
                <a:ln w="3175">
                  <a:solidFill>
                    <a:schemeClr val="tx1"/>
                  </a:solidFill>
                </a:ln>
                <a:solidFill>
                  <a:schemeClr val="bg1"/>
                </a:solidFill>
                <a:effectLst>
                  <a:glow rad="139700">
                    <a:schemeClr val="bg1">
                      <a:alpha val="40000"/>
                    </a:schemeClr>
                  </a:glow>
                </a:effectLst>
                <a:latin typeface="+mn-lt"/>
              </a:rPr>
              <a:t>Kerner</a:t>
            </a:r>
            <a:endParaRPr lang="en-US" dirty="0">
              <a:ln w="3175">
                <a:solidFill>
                  <a:schemeClr val="tx1"/>
                </a:solidFill>
              </a:ln>
              <a:solidFill>
                <a:schemeClr val="bg1"/>
              </a:solidFill>
              <a:effectLst>
                <a:glow rad="139700">
                  <a:schemeClr val="bg1">
                    <a:alpha val="40000"/>
                  </a:schemeClr>
                </a:glow>
              </a:effectLst>
              <a:latin typeface="+mn-lt"/>
            </a:endParaRPr>
          </a:p>
        </p:txBody>
      </p:sp>
      <p:sp>
        <p:nvSpPr>
          <p:cNvPr id="10" name="TextBox 9"/>
          <p:cNvSpPr txBox="1"/>
          <p:nvPr/>
        </p:nvSpPr>
        <p:spPr>
          <a:xfrm>
            <a:off x="3424785" y="5500932"/>
            <a:ext cx="1802706" cy="646331"/>
          </a:xfrm>
          <a:prstGeom prst="rect">
            <a:avLst/>
          </a:prstGeom>
          <a:noFill/>
        </p:spPr>
        <p:txBody>
          <a:bodyPr wrap="square" rtlCol="0">
            <a:spAutoFit/>
          </a:bodyPr>
          <a:lstStyle/>
          <a:p>
            <a:pPr algn="ctr"/>
            <a:r>
              <a:rPr lang="en-US" dirty="0">
                <a:ln w="3175">
                  <a:solidFill>
                    <a:schemeClr val="tx1"/>
                  </a:solidFill>
                </a:ln>
                <a:solidFill>
                  <a:schemeClr val="bg1"/>
                </a:solidFill>
                <a:effectLst>
                  <a:glow rad="139700">
                    <a:schemeClr val="bg1">
                      <a:alpha val="40000"/>
                    </a:schemeClr>
                  </a:glow>
                </a:effectLst>
                <a:latin typeface="+mn-lt"/>
              </a:rPr>
              <a:t>Village President Arthur </a:t>
            </a:r>
            <a:r>
              <a:rPr lang="en-US" dirty="0" err="1">
                <a:ln w="3175">
                  <a:solidFill>
                    <a:schemeClr val="tx1"/>
                  </a:solidFill>
                </a:ln>
                <a:solidFill>
                  <a:schemeClr val="bg1"/>
                </a:solidFill>
                <a:effectLst>
                  <a:glow rad="139700">
                    <a:schemeClr val="bg1">
                      <a:alpha val="40000"/>
                    </a:schemeClr>
                  </a:glow>
                </a:effectLst>
                <a:latin typeface="+mn-lt"/>
              </a:rPr>
              <a:t>Theriault</a:t>
            </a:r>
            <a:endParaRPr lang="en-US" dirty="0">
              <a:ln w="3175">
                <a:solidFill>
                  <a:schemeClr val="tx1"/>
                </a:solidFill>
              </a:ln>
              <a:solidFill>
                <a:schemeClr val="bg1"/>
              </a:solidFill>
              <a:effectLst>
                <a:glow rad="139700">
                  <a:schemeClr val="bg1">
                    <a:alpha val="40000"/>
                  </a:schemeClr>
                </a:glow>
              </a:effectLst>
              <a:latin typeface="+mn-lt"/>
            </a:endParaRPr>
          </a:p>
        </p:txBody>
      </p:sp>
      <p:sp>
        <p:nvSpPr>
          <p:cNvPr id="11" name="TextBox 10"/>
          <p:cNvSpPr txBox="1"/>
          <p:nvPr/>
        </p:nvSpPr>
        <p:spPr>
          <a:xfrm>
            <a:off x="3565066" y="2865180"/>
            <a:ext cx="1802706" cy="646331"/>
          </a:xfrm>
          <a:prstGeom prst="rect">
            <a:avLst/>
          </a:prstGeom>
          <a:noFill/>
        </p:spPr>
        <p:txBody>
          <a:bodyPr wrap="square" rtlCol="0">
            <a:spAutoFit/>
          </a:bodyPr>
          <a:lstStyle/>
          <a:p>
            <a:pPr algn="r"/>
            <a:r>
              <a:rPr lang="en-US" dirty="0">
                <a:ln w="3175">
                  <a:solidFill>
                    <a:schemeClr val="tx1"/>
                  </a:solidFill>
                </a:ln>
                <a:solidFill>
                  <a:schemeClr val="bg1"/>
                </a:solidFill>
                <a:effectLst>
                  <a:glow rad="139700">
                    <a:schemeClr val="bg1">
                      <a:alpha val="40000"/>
                    </a:schemeClr>
                  </a:glow>
                </a:effectLst>
                <a:latin typeface="+mn-lt"/>
              </a:rPr>
              <a:t>Illinois Senator Paul H. Douglas</a:t>
            </a:r>
          </a:p>
        </p:txBody>
      </p:sp>
    </p:spTree>
    <p:extLst>
      <p:ext uri="{BB962C8B-B14F-4D97-AF65-F5344CB8AC3E}">
        <p14:creationId xmlns:p14="http://schemas.microsoft.com/office/powerpoint/2010/main" val="372802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Breaking New Ground in 1968</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7</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pic>
        <p:nvPicPr>
          <p:cNvPr id="3074" name="Picture 2" descr="Robert R. Wilson (l) and Glenn Seaborg (r) at the NAL Groundbreak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62449" y="976692"/>
            <a:ext cx="4781550" cy="58813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atavia High School Marching B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970058"/>
            <a:ext cx="4362450" cy="28879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enn T. Seabor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63611"/>
            <a:ext cx="4362449" cy="33833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18443" y="6457890"/>
            <a:ext cx="2882007" cy="400110"/>
          </a:xfrm>
          <a:prstGeom prst="rect">
            <a:avLst/>
          </a:prstGeom>
          <a:noFill/>
        </p:spPr>
        <p:txBody>
          <a:bodyPr wrap="none" rtlCol="0">
            <a:spAutoFit/>
          </a:bodyPr>
          <a:lstStyle/>
          <a:p>
            <a:r>
              <a:rPr lang="en-US" sz="2000" dirty="0" smtClean="0">
                <a:ln w="3175">
                  <a:solidFill>
                    <a:schemeClr val="tx1"/>
                  </a:solidFill>
                </a:ln>
                <a:solidFill>
                  <a:schemeClr val="bg1"/>
                </a:solidFill>
                <a:effectLst>
                  <a:glow rad="139700">
                    <a:schemeClr val="bg1">
                      <a:alpha val="40000"/>
                    </a:schemeClr>
                  </a:glow>
                </a:effectLst>
                <a:latin typeface="+mn-lt"/>
              </a:rPr>
              <a:t>Batavia High School Band</a:t>
            </a:r>
            <a:endParaRPr lang="en-US" sz="2000" dirty="0">
              <a:ln w="3175">
                <a:solidFill>
                  <a:schemeClr val="tx1"/>
                </a:solidFill>
              </a:ln>
              <a:solidFill>
                <a:schemeClr val="bg1"/>
              </a:solidFill>
              <a:effectLst>
                <a:glow rad="139700">
                  <a:schemeClr val="bg1">
                    <a:alpha val="40000"/>
                  </a:schemeClr>
                </a:glow>
              </a:effectLst>
              <a:latin typeface="+mn-lt"/>
            </a:endParaRPr>
          </a:p>
        </p:txBody>
      </p:sp>
    </p:spTree>
    <p:extLst>
      <p:ext uri="{BB962C8B-B14F-4D97-AF65-F5344CB8AC3E}">
        <p14:creationId xmlns:p14="http://schemas.microsoft.com/office/powerpoint/2010/main" val="375135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866776"/>
            <a:ext cx="8839199" cy="1600233"/>
          </a:xfrm>
        </p:spPr>
        <p:txBody>
          <a:bodyPr>
            <a:normAutofit fontScale="85000" lnSpcReduction="10000"/>
          </a:bodyPr>
          <a:lstStyle/>
          <a:p>
            <a:r>
              <a:rPr lang="en-US" dirty="0" smtClean="0"/>
              <a:t>Among other highlights of his career, in 1933 Enrico Fermi developed </a:t>
            </a:r>
            <a:r>
              <a:rPr lang="en-US" dirty="0"/>
              <a:t>the theory of beta decay, postulating that the newly discovered neutron decaying to a proton emits an electron and a particle which he called a "</a:t>
            </a:r>
            <a:r>
              <a:rPr lang="en-US" dirty="0" smtClean="0"/>
              <a:t>neutrino“</a:t>
            </a:r>
          </a:p>
          <a:p>
            <a:r>
              <a:rPr lang="en-US" dirty="0" smtClean="0"/>
              <a:t>Dedication ceremony in 1974 included Dr. Dixy </a:t>
            </a:r>
            <a:r>
              <a:rPr lang="en-US" dirty="0"/>
              <a:t>Lee </a:t>
            </a:r>
            <a:r>
              <a:rPr lang="en-US" dirty="0" smtClean="0"/>
              <a:t>Ray (AEC Chairman), R. R. Wilson, and Leon Lederman</a:t>
            </a:r>
          </a:p>
          <a:p>
            <a:endParaRPr lang="en-US" dirty="0"/>
          </a:p>
        </p:txBody>
      </p:sp>
      <p:sp>
        <p:nvSpPr>
          <p:cNvPr id="6" name="Title 5"/>
          <p:cNvSpPr>
            <a:spLocks noGrp="1"/>
          </p:cNvSpPr>
          <p:nvPr>
            <p:ph type="title"/>
          </p:nvPr>
        </p:nvSpPr>
        <p:spPr/>
        <p:txBody>
          <a:bodyPr/>
          <a:lstStyle/>
          <a:p>
            <a:r>
              <a:rPr lang="en-US" dirty="0" smtClean="0"/>
              <a:t>Fermi National Accelerator Laboratory</a:t>
            </a:r>
            <a:endParaRPr lang="en-US" dirty="0"/>
          </a:p>
        </p:txBody>
      </p:sp>
      <p:sp>
        <p:nvSpPr>
          <p:cNvPr id="3" name="Slide Number Placeholder 2"/>
          <p:cNvSpPr>
            <a:spLocks noGrp="1"/>
          </p:cNvSpPr>
          <p:nvPr>
            <p:ph type="sldNum" sz="quarter" idx="11"/>
          </p:nvPr>
        </p:nvSpPr>
        <p:spPr/>
        <p:txBody>
          <a:bodyPr/>
          <a:lstStyle/>
          <a:p>
            <a:pPr>
              <a:defRPr/>
            </a:pPr>
            <a:fld id="{56F4B2E3-7CDC-4972-8D42-2D141A8D5E9A}" type="slidenum">
              <a:rPr lang="en-US" smtClean="0">
                <a:solidFill>
                  <a:srgbClr val="0F6636"/>
                </a:solidFill>
              </a:rPr>
              <a:pPr>
                <a:defRPr/>
              </a:pPr>
              <a:t>8</a:t>
            </a:fld>
            <a:endParaRPr lang="en-US">
              <a:solidFill>
                <a:srgbClr val="0F6636"/>
              </a:solidFill>
            </a:endParaRPr>
          </a:p>
        </p:txBody>
      </p:sp>
      <p:sp>
        <p:nvSpPr>
          <p:cNvPr id="4" name="Footer Placeholder 3"/>
          <p:cNvSpPr>
            <a:spLocks noGrp="1"/>
          </p:cNvSpPr>
          <p:nvPr>
            <p:ph type="ftr" sz="quarter" idx="12"/>
          </p:nvPr>
        </p:nvSpPr>
        <p:spPr/>
        <p:txBody>
          <a:bodyPr/>
          <a:lstStyle/>
          <a:p>
            <a:r>
              <a:rPr lang="en-US" smtClean="0">
                <a:solidFill>
                  <a:srgbClr val="0F6636"/>
                </a:solidFill>
              </a:rPr>
              <a:t>DOE Perspective: Fermilab 50th Anniversary</a:t>
            </a:r>
            <a:endParaRPr lang="en-US" dirty="0">
              <a:solidFill>
                <a:srgbClr val="0F6636"/>
              </a:solidFill>
            </a:endParaRPr>
          </a:p>
        </p:txBody>
      </p:sp>
      <p:grpSp>
        <p:nvGrpSpPr>
          <p:cNvPr id="8" name="Group 7"/>
          <p:cNvGrpSpPr/>
          <p:nvPr/>
        </p:nvGrpSpPr>
        <p:grpSpPr>
          <a:xfrm>
            <a:off x="775308" y="2471772"/>
            <a:ext cx="7593382" cy="3738562"/>
            <a:chOff x="419462" y="2497642"/>
            <a:chExt cx="7593382" cy="3738562"/>
          </a:xfrm>
        </p:grpSpPr>
        <p:pic>
          <p:nvPicPr>
            <p:cNvPr id="4098" name="Picture 2" descr="Enrico Ferm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462" y="2497642"/>
              <a:ext cx="5497882" cy="37385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xy Lee R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7344" y="2497642"/>
              <a:ext cx="2095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obert R. Wil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17344" y="3740654"/>
              <a:ext cx="20955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on Lederman, Columbia Universit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17344" y="4988429"/>
              <a:ext cx="2095500" cy="1247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789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375380" y="869994"/>
            <a:ext cx="4165852" cy="5259388"/>
            <a:chOff x="2375380" y="834482"/>
            <a:chExt cx="4165852" cy="5259388"/>
          </a:xfrm>
        </p:grpSpPr>
        <p:pic>
          <p:nvPicPr>
            <p:cNvPr id="38" name="Picture 3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5380" y="834482"/>
              <a:ext cx="4165852" cy="5259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9" name="TextBox 38"/>
            <p:cNvSpPr txBox="1"/>
            <p:nvPr/>
          </p:nvSpPr>
          <p:spPr>
            <a:xfrm>
              <a:off x="2950719" y="5478890"/>
              <a:ext cx="2765501"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1969 – Main Ring</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0" name="Group 29"/>
          <p:cNvGrpSpPr/>
          <p:nvPr/>
        </p:nvGrpSpPr>
        <p:grpSpPr>
          <a:xfrm rot="21174213">
            <a:off x="356260" y="1304652"/>
            <a:ext cx="5393628" cy="3627215"/>
            <a:chOff x="9195140" y="5869571"/>
            <a:chExt cx="9144000" cy="614934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5140" y="5869571"/>
              <a:ext cx="9144000" cy="61493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TextBox 28"/>
            <p:cNvSpPr txBox="1"/>
            <p:nvPr/>
          </p:nvSpPr>
          <p:spPr>
            <a:xfrm>
              <a:off x="11337804" y="10951015"/>
              <a:ext cx="2893741"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1983 – Antiproton</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3" name="Group 22"/>
          <p:cNvGrpSpPr/>
          <p:nvPr/>
        </p:nvGrpSpPr>
        <p:grpSpPr>
          <a:xfrm rot="374182">
            <a:off x="3666745" y="1297501"/>
            <a:ext cx="5033640" cy="3285469"/>
            <a:chOff x="1173644" y="2982693"/>
            <a:chExt cx="7620000" cy="5092700"/>
          </a:xfrm>
        </p:grpSpPr>
        <p:pic>
          <p:nvPicPr>
            <p:cNvPr id="14" name="Pictur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3644" y="2982693"/>
              <a:ext cx="7620000" cy="5092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TextBox 21"/>
            <p:cNvSpPr txBox="1"/>
            <p:nvPr/>
          </p:nvSpPr>
          <p:spPr>
            <a:xfrm>
              <a:off x="2235365" y="7171875"/>
              <a:ext cx="3806682"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1989 – Education Center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3" name="Group 32"/>
          <p:cNvGrpSpPr/>
          <p:nvPr/>
        </p:nvGrpSpPr>
        <p:grpSpPr>
          <a:xfrm rot="387552">
            <a:off x="403734" y="1200829"/>
            <a:ext cx="4060612" cy="4080915"/>
            <a:chOff x="1493017" y="1245715"/>
            <a:chExt cx="6823881" cy="6858000"/>
          </a:xfrm>
        </p:grpSpPr>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3017" y="1245715"/>
              <a:ext cx="682388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 name="TextBox 31"/>
            <p:cNvSpPr txBox="1"/>
            <p:nvPr/>
          </p:nvSpPr>
          <p:spPr>
            <a:xfrm>
              <a:off x="2139617" y="6956434"/>
              <a:ext cx="3266920"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1993 – Main Injector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37" name="Group 36"/>
          <p:cNvGrpSpPr/>
          <p:nvPr/>
        </p:nvGrpSpPr>
        <p:grpSpPr>
          <a:xfrm rot="21338566">
            <a:off x="754429" y="1567964"/>
            <a:ext cx="7350000" cy="3532099"/>
            <a:chOff x="260841" y="1262217"/>
            <a:chExt cx="14270919" cy="6858000"/>
          </a:xfrm>
        </p:grpSpPr>
        <p:pic>
          <p:nvPicPr>
            <p:cNvPr id="34" name="Picture 3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0841" y="1262217"/>
              <a:ext cx="6974237"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5" name="Picture 3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39298" y="1262217"/>
              <a:ext cx="6892462"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TextBox 35"/>
            <p:cNvSpPr txBox="1"/>
            <p:nvPr/>
          </p:nvSpPr>
          <p:spPr>
            <a:xfrm>
              <a:off x="5189630" y="7068825"/>
              <a:ext cx="2180404"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2000 – </a:t>
              </a:r>
              <a:r>
                <a:rPr lang="en-US" sz="2800" dirty="0" err="1" smtClean="0">
                  <a:ln w="3175">
                    <a:solidFill>
                      <a:schemeClr val="tx1"/>
                    </a:solidFill>
                  </a:ln>
                  <a:solidFill>
                    <a:schemeClr val="bg1"/>
                  </a:solidFill>
                  <a:effectLst>
                    <a:glow rad="139700">
                      <a:schemeClr val="bg1">
                        <a:alpha val="40000"/>
                      </a:schemeClr>
                    </a:glow>
                  </a:effectLst>
                  <a:latin typeface="+mn-lt"/>
                </a:rPr>
                <a:t>NuMI</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7" name="Group 26"/>
          <p:cNvGrpSpPr/>
          <p:nvPr/>
        </p:nvGrpSpPr>
        <p:grpSpPr>
          <a:xfrm rot="21447558">
            <a:off x="337232" y="1940054"/>
            <a:ext cx="5764205" cy="3833196"/>
            <a:chOff x="762000" y="895350"/>
            <a:chExt cx="7620000" cy="506730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2000" y="895350"/>
              <a:ext cx="7620000" cy="5067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 name="TextBox 25"/>
            <p:cNvSpPr txBox="1"/>
            <p:nvPr/>
          </p:nvSpPr>
          <p:spPr>
            <a:xfrm>
              <a:off x="2255440" y="5059321"/>
              <a:ext cx="3832972"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2009 – NOvA (Ash River)</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5" name="Group 24"/>
          <p:cNvGrpSpPr/>
          <p:nvPr/>
        </p:nvGrpSpPr>
        <p:grpSpPr>
          <a:xfrm rot="356615">
            <a:off x="3056724" y="1864812"/>
            <a:ext cx="5717776" cy="3943622"/>
            <a:chOff x="45557" y="1534390"/>
            <a:chExt cx="9144000" cy="6080760"/>
          </a:xfrm>
        </p:grpSpPr>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5557" y="1534390"/>
              <a:ext cx="9144000" cy="60807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4" name="TextBox 23"/>
            <p:cNvSpPr txBox="1"/>
            <p:nvPr/>
          </p:nvSpPr>
          <p:spPr>
            <a:xfrm>
              <a:off x="3031874" y="6673810"/>
              <a:ext cx="1962975"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2011 – IARC</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21" name="Group 20"/>
          <p:cNvGrpSpPr/>
          <p:nvPr/>
        </p:nvGrpSpPr>
        <p:grpSpPr>
          <a:xfrm rot="191821">
            <a:off x="340385" y="2168401"/>
            <a:ext cx="5310381" cy="3531403"/>
            <a:chOff x="300000" y="688620"/>
            <a:chExt cx="9144000" cy="6080760"/>
          </a:xfrm>
        </p:grpSpPr>
        <p:pic>
          <p:nvPicPr>
            <p:cNvPr id="9" name="Picture 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00000" y="688620"/>
              <a:ext cx="9144000" cy="60807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TextBox 19"/>
            <p:cNvSpPr txBox="1"/>
            <p:nvPr/>
          </p:nvSpPr>
          <p:spPr>
            <a:xfrm>
              <a:off x="1341492" y="5759020"/>
              <a:ext cx="7360091" cy="900938"/>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2012 – </a:t>
              </a:r>
              <a:r>
                <a:rPr lang="en-US" sz="2800" dirty="0" err="1" smtClean="0">
                  <a:ln w="3175">
                    <a:solidFill>
                      <a:schemeClr val="tx1"/>
                    </a:solidFill>
                  </a:ln>
                  <a:solidFill>
                    <a:schemeClr val="bg1"/>
                  </a:solidFill>
                  <a:effectLst>
                    <a:glow rad="139700">
                      <a:schemeClr val="bg1">
                        <a:alpha val="40000"/>
                      </a:schemeClr>
                    </a:glow>
                  </a:effectLst>
                  <a:latin typeface="+mn-lt"/>
                </a:rPr>
                <a:t>LArTF</a:t>
              </a:r>
              <a:r>
                <a:rPr lang="en-US" sz="2800" dirty="0" smtClean="0">
                  <a:ln w="3175">
                    <a:solidFill>
                      <a:schemeClr val="tx1"/>
                    </a:solidFill>
                  </a:ln>
                  <a:solidFill>
                    <a:schemeClr val="bg1"/>
                  </a:solidFill>
                  <a:effectLst>
                    <a:glow rad="139700">
                      <a:schemeClr val="bg1">
                        <a:alpha val="40000"/>
                      </a:schemeClr>
                    </a:glow>
                  </a:effectLst>
                  <a:latin typeface="+mn-lt"/>
                </a:rPr>
                <a:t> (</a:t>
              </a:r>
              <a:r>
                <a:rPr lang="en-US" sz="2800" dirty="0" err="1" smtClean="0">
                  <a:ln w="3175">
                    <a:solidFill>
                      <a:schemeClr val="tx1"/>
                    </a:solidFill>
                  </a:ln>
                  <a:solidFill>
                    <a:schemeClr val="bg1"/>
                  </a:solidFill>
                  <a:effectLst>
                    <a:glow rad="139700">
                      <a:schemeClr val="bg1">
                        <a:alpha val="40000"/>
                      </a:schemeClr>
                    </a:glow>
                  </a:effectLst>
                  <a:latin typeface="+mn-lt"/>
                </a:rPr>
                <a:t>MicroBooNE</a:t>
              </a:r>
              <a:r>
                <a:rPr lang="en-US" sz="2800" dirty="0" smtClean="0">
                  <a:ln w="3175">
                    <a:solidFill>
                      <a:schemeClr val="tx1"/>
                    </a:solidFill>
                  </a:ln>
                  <a:solidFill>
                    <a:schemeClr val="bg1"/>
                  </a:solidFill>
                  <a:effectLst>
                    <a:glow rad="139700">
                      <a:schemeClr val="bg1">
                        <a:alpha val="40000"/>
                      </a:schemeClr>
                    </a:glow>
                  </a:effectLst>
                  <a:latin typeface="+mn-lt"/>
                </a:rPr>
                <a:t>)</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19" name="Group 18"/>
          <p:cNvGrpSpPr/>
          <p:nvPr/>
        </p:nvGrpSpPr>
        <p:grpSpPr>
          <a:xfrm rot="21355558">
            <a:off x="2553205" y="2171827"/>
            <a:ext cx="6276985" cy="3577881"/>
            <a:chOff x="437542" y="3203183"/>
            <a:chExt cx="9144000" cy="5212080"/>
          </a:xfrm>
        </p:grpSpPr>
        <p:pic>
          <p:nvPicPr>
            <p:cNvPr id="10" name="Picture 9"/>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37542" y="3203183"/>
              <a:ext cx="9144000" cy="52120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TextBox 17"/>
            <p:cNvSpPr txBox="1"/>
            <p:nvPr/>
          </p:nvSpPr>
          <p:spPr>
            <a:xfrm>
              <a:off x="3093476" y="7592403"/>
              <a:ext cx="2694969" cy="523220"/>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2013 – Muon g-2</a:t>
              </a:r>
              <a:endParaRPr lang="en-US" sz="2800" dirty="0">
                <a:ln w="3175">
                  <a:solidFill>
                    <a:schemeClr val="tx1"/>
                  </a:solidFill>
                </a:ln>
                <a:solidFill>
                  <a:schemeClr val="bg1"/>
                </a:solidFill>
                <a:effectLst>
                  <a:glow rad="139700">
                    <a:schemeClr val="bg1">
                      <a:alpha val="40000"/>
                    </a:schemeClr>
                  </a:glow>
                </a:effectLst>
                <a:latin typeface="+mn-lt"/>
              </a:endParaRPr>
            </a:p>
          </p:txBody>
        </p:sp>
      </p:grpSp>
      <p:grpSp>
        <p:nvGrpSpPr>
          <p:cNvPr id="17" name="Group 16"/>
          <p:cNvGrpSpPr/>
          <p:nvPr/>
        </p:nvGrpSpPr>
        <p:grpSpPr>
          <a:xfrm rot="21403331">
            <a:off x="1825979" y="2546452"/>
            <a:ext cx="5264654" cy="3507576"/>
            <a:chOff x="512875" y="1165710"/>
            <a:chExt cx="9144000" cy="6092190"/>
          </a:xfrm>
        </p:grpSpPr>
        <p:pic>
          <p:nvPicPr>
            <p:cNvPr id="12" name="Picture 11"/>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512875" y="1165710"/>
              <a:ext cx="9144000" cy="60921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TextBox 15"/>
            <p:cNvSpPr txBox="1"/>
            <p:nvPr/>
          </p:nvSpPr>
          <p:spPr>
            <a:xfrm>
              <a:off x="3523345" y="6225191"/>
              <a:ext cx="2129110" cy="523221"/>
            </a:xfrm>
            <a:prstGeom prst="rect">
              <a:avLst/>
            </a:prstGeom>
            <a:noFill/>
          </p:spPr>
          <p:txBody>
            <a:bodyPr wrap="none" rtlCol="0">
              <a:spAutoFit/>
            </a:bodyPr>
            <a:lstStyle/>
            <a:p>
              <a:r>
                <a:rPr lang="en-US" sz="2800" dirty="0" smtClean="0">
                  <a:ln w="3175">
                    <a:solidFill>
                      <a:schemeClr val="tx1"/>
                    </a:solidFill>
                  </a:ln>
                  <a:solidFill>
                    <a:schemeClr val="bg1"/>
                  </a:solidFill>
                  <a:effectLst>
                    <a:glow rad="139700">
                      <a:schemeClr val="bg1">
                        <a:alpha val="40000"/>
                      </a:schemeClr>
                    </a:glow>
                  </a:effectLst>
                  <a:latin typeface="+mn-lt"/>
                </a:rPr>
                <a:t>2015 – Mu2e</a:t>
              </a:r>
              <a:endParaRPr lang="en-US" sz="2800" dirty="0">
                <a:ln w="3175">
                  <a:solidFill>
                    <a:schemeClr val="tx1"/>
                  </a:solidFill>
                </a:ln>
                <a:solidFill>
                  <a:schemeClr val="bg1"/>
                </a:solidFill>
                <a:effectLst>
                  <a:glow rad="139700">
                    <a:schemeClr val="bg1">
                      <a:alpha val="40000"/>
                    </a:schemeClr>
                  </a:glow>
                </a:effectLst>
                <a:latin typeface="+mn-lt"/>
              </a:endParaRPr>
            </a:p>
          </p:txBody>
        </p:sp>
      </p:grpSp>
      <p:sp>
        <p:nvSpPr>
          <p:cNvPr id="3" name="Title 2"/>
          <p:cNvSpPr>
            <a:spLocks noGrp="1"/>
          </p:cNvSpPr>
          <p:nvPr>
            <p:ph type="title"/>
          </p:nvPr>
        </p:nvSpPr>
        <p:spPr/>
        <p:txBody>
          <a:bodyPr/>
          <a:lstStyle/>
          <a:p>
            <a:r>
              <a:rPr lang="en-US" dirty="0" smtClean="0"/>
              <a:t>History of Breaking New Ground</a:t>
            </a:r>
            <a:endParaRPr lang="en-US" dirty="0"/>
          </a:p>
        </p:txBody>
      </p:sp>
      <p:sp>
        <p:nvSpPr>
          <p:cNvPr id="4" name="Slide Number Placeholder 3"/>
          <p:cNvSpPr>
            <a:spLocks noGrp="1"/>
          </p:cNvSpPr>
          <p:nvPr>
            <p:ph type="sldNum" sz="quarter" idx="11"/>
          </p:nvPr>
        </p:nvSpPr>
        <p:spPr/>
        <p:txBody>
          <a:bodyPr/>
          <a:lstStyle/>
          <a:p>
            <a:fld id="{26CA2777-A89F-4130-B308-73BB65955918}" type="slidenum">
              <a:rPr lang="en-US" smtClean="0">
                <a:solidFill>
                  <a:srgbClr val="0F6636"/>
                </a:solidFill>
              </a:rPr>
              <a:pPr/>
              <a:t>9</a:t>
            </a:fld>
            <a:endParaRPr lang="en-US">
              <a:solidFill>
                <a:srgbClr val="0F6636"/>
              </a:solidFill>
            </a:endParaRPr>
          </a:p>
        </p:txBody>
      </p:sp>
      <p:sp>
        <p:nvSpPr>
          <p:cNvPr id="5" name="Footer Placeholder 4"/>
          <p:cNvSpPr>
            <a:spLocks noGrp="1"/>
          </p:cNvSpPr>
          <p:nvPr>
            <p:ph type="ftr" sz="quarter" idx="12"/>
          </p:nvPr>
        </p:nvSpPr>
        <p:spPr/>
        <p:txBody>
          <a:bodyPr/>
          <a:lstStyle/>
          <a:p>
            <a:r>
              <a:rPr lang="en-US" smtClean="0">
                <a:solidFill>
                  <a:srgbClr val="0F6636"/>
                </a:solidFill>
              </a:rPr>
              <a:t>DOE Perspective: Fermilab 50th Anniversary</a:t>
            </a:r>
            <a:endParaRPr lang="en-US">
              <a:solidFill>
                <a:srgbClr val="0F6636"/>
              </a:solidFill>
            </a:endParaRPr>
          </a:p>
        </p:txBody>
      </p:sp>
    </p:spTree>
    <p:extLst>
      <p:ext uri="{BB962C8B-B14F-4D97-AF65-F5344CB8AC3E}">
        <p14:creationId xmlns:p14="http://schemas.microsoft.com/office/powerpoint/2010/main" val="17148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Office of Science Colors">
      <a:dk1>
        <a:srgbClr val="000000"/>
      </a:dk1>
      <a:lt1>
        <a:srgbClr val="FFFFFF"/>
      </a:lt1>
      <a:dk2>
        <a:srgbClr val="0F6636"/>
      </a:dk2>
      <a:lt2>
        <a:srgbClr val="FFFFFF"/>
      </a:lt2>
      <a:accent1>
        <a:srgbClr val="0F6636"/>
      </a:accent1>
      <a:accent2>
        <a:srgbClr val="F3C727"/>
      </a:accent2>
      <a:accent3>
        <a:srgbClr val="C0504D"/>
      </a:accent3>
      <a:accent4>
        <a:srgbClr val="1F497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44086</TotalTime>
  <Words>591</Words>
  <Application>Microsoft Macintosh PowerPoint</Application>
  <PresentationFormat>On-screen Show (4:3)</PresentationFormat>
  <Paragraphs>107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Symbol</vt:lpstr>
      <vt:lpstr>Office Theme</vt:lpstr>
      <vt:lpstr>Fermilab 50th Anniversary</vt:lpstr>
      <vt:lpstr>In the Beginning…</vt:lpstr>
      <vt:lpstr>Ramsey’s Report to the U.S. AEC</vt:lpstr>
      <vt:lpstr>Why Build a National Accelerator?</vt:lpstr>
      <vt:lpstr>Why Build a National Accelerator?</vt:lpstr>
      <vt:lpstr>Site Selection: Weston, IL</vt:lpstr>
      <vt:lpstr>Breaking New Ground in 1968</vt:lpstr>
      <vt:lpstr>Fermi National Accelerator Laboratory</vt:lpstr>
      <vt:lpstr>History of Breaking New Ground</vt:lpstr>
      <vt:lpstr>Groundbreaking Discoveries</vt:lpstr>
      <vt:lpstr>Groundbreaking Discoveries</vt:lpstr>
      <vt:lpstr>Groundbreaking Discoveries</vt:lpstr>
      <vt:lpstr>Groundbreaking Discoveries</vt:lpstr>
      <vt:lpstr>Building a Foundation for the Future</vt:lpstr>
      <vt:lpstr>Building the Technology for the Future</vt:lpstr>
      <vt:lpstr>Building the Future at Fermilab</vt:lpstr>
      <vt:lpstr>The Future is Bright!</vt:lpstr>
      <vt:lpstr>PowerPoint Presentation</vt:lpstr>
    </vt:vector>
  </TitlesOfParts>
  <Company>U.S. Department of Energy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Karen J. Seifrid</cp:lastModifiedBy>
  <cp:revision>2595</cp:revision>
  <cp:lastPrinted>2017-02-13T14:48:46Z</cp:lastPrinted>
  <dcterms:created xsi:type="dcterms:W3CDTF">2008-09-17T19:05:33Z</dcterms:created>
  <dcterms:modified xsi:type="dcterms:W3CDTF">2017-06-07T11:33:03Z</dcterms:modified>
</cp:coreProperties>
</file>